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3"/>
    <p:sldId id="257" r:id="rId4"/>
    <p:sldId id="258" r:id="rId5"/>
    <p:sldId id="291" r:id="rId6"/>
    <p:sldId id="259" r:id="rId7"/>
    <p:sldId id="260" r:id="rId8"/>
    <p:sldId id="261" r:id="rId9"/>
    <p:sldId id="262" r:id="rId10"/>
    <p:sldId id="263" r:id="rId11"/>
    <p:sldId id="264" r:id="rId12"/>
    <p:sldId id="267" r:id="rId13"/>
    <p:sldId id="269" r:id="rId14"/>
    <p:sldId id="270" r:id="rId16"/>
    <p:sldId id="271" r:id="rId17"/>
    <p:sldId id="268" r:id="rId18"/>
    <p:sldId id="289" r:id="rId19"/>
    <p:sldId id="290" r:id="rId20"/>
    <p:sldId id="273" r:id="rId21"/>
    <p:sldId id="274" r:id="rId22"/>
    <p:sldId id="275" r:id="rId23"/>
    <p:sldId id="276" r:id="rId24"/>
    <p:sldId id="277" r:id="rId25"/>
    <p:sldId id="279" r:id="rId26"/>
    <p:sldId id="280" r:id="rId27"/>
    <p:sldId id="281" r:id="rId28"/>
    <p:sldId id="278" r:id="rId29"/>
    <p:sldId id="282" r:id="rId30"/>
    <p:sldId id="283" r:id="rId31"/>
    <p:sldId id="292" r:id="rId32"/>
    <p:sldId id="301" r:id="rId33"/>
    <p:sldId id="302" r:id="rId34"/>
    <p:sldId id="303" r:id="rId35"/>
    <p:sldId id="304" r:id="rId36"/>
    <p:sldId id="306" r:id="rId37"/>
    <p:sldId id="305" r:id="rId38"/>
    <p:sldId id="293" r:id="rId39"/>
    <p:sldId id="294" r:id="rId40"/>
    <p:sldId id="295" r:id="rId41"/>
    <p:sldId id="285" r:id="rId42"/>
    <p:sldId id="286" r:id="rId43"/>
    <p:sldId id="287" r:id="rId44"/>
    <p:sldId id="299" r:id="rId45"/>
    <p:sldId id="300" r:id="rId46"/>
    <p:sldId id="284" r:id="rId47"/>
    <p:sldId id="298" r:id="rId48"/>
    <p:sldId id="297" r:id="rId49"/>
    <p:sldId id="296" r:id="rId50"/>
  </p:sldIdLst>
  <p:sldSz cx="9144000" cy="5715000" type="screen16x10"/>
  <p:notesSz cx="9144000" cy="6858000"/>
  <p:custDataLst>
    <p:tags r:id="rId5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9" d="100"/>
          <a:sy n="129" d="100"/>
        </p:scale>
        <p:origin x="-1110" y="-96"/>
      </p:cViewPr>
      <p:guideLst>
        <p:guide orient="horz" pos="1800"/>
        <p:guide pos="2880"/>
      </p:guideLst>
    </p:cSldViewPr>
  </p:slideViewPr>
  <p:notesTextViewPr>
    <p:cViewPr>
      <p:scale>
        <a:sx n="100" d="100"/>
        <a:sy n="100" d="100"/>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4" Type="http://schemas.openxmlformats.org/officeDocument/2006/relationships/tags" Target="tags/tag1.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109A88D-FAFF-4E2E-8E8E-B942F631947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600" y="514350"/>
            <a:ext cx="4114800" cy="2571750"/>
          </a:xfrm>
          <a:prstGeom prst="rect">
            <a:avLst/>
          </a:prstGeom>
          <a:noFill/>
          <a:ln w="12700">
            <a:solidFill>
              <a:prstClr val="black"/>
            </a:solidFill>
          </a:ln>
        </p:spPr>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CFBCEC0-FC54-430F-A668-B30366B9A71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514350"/>
            <a:ext cx="4114800" cy="25717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9F651-501D-4D52-9298-77B24802A8D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254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095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标题 8"/>
          <p:cNvSpPr>
            <a:spLocks noGrp="1"/>
          </p:cNvSpPr>
          <p:nvPr>
            <p:ph type="subTitle" idx="1"/>
          </p:nvPr>
        </p:nvSpPr>
        <p:spPr>
          <a:xfrm>
            <a:off x="1371600" y="2349500"/>
            <a:ext cx="6400800" cy="14605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7" name="直接连接符 6"/>
          <p:cNvSpPr>
            <a:spLocks noChangeShapeType="1"/>
          </p:cNvSpPr>
          <p:nvPr/>
        </p:nvSpPr>
        <p:spPr bwMode="auto">
          <a:xfrm>
            <a:off x="155448" y="20167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椭圆 12"/>
          <p:cNvSpPr/>
          <p:nvPr/>
        </p:nvSpPr>
        <p:spPr>
          <a:xfrm>
            <a:off x="4267200" y="176276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椭圆 13"/>
          <p:cNvSpPr/>
          <p:nvPr/>
        </p:nvSpPr>
        <p:spPr>
          <a:xfrm>
            <a:off x="4361688" y="184150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灯片编号占位符 28"/>
          <p:cNvSpPr>
            <a:spLocks noGrp="1"/>
          </p:cNvSpPr>
          <p:nvPr>
            <p:ph type="sldNum" sz="quarter" idx="12"/>
          </p:nvPr>
        </p:nvSpPr>
        <p:spPr>
          <a:xfrm>
            <a:off x="4343400" y="1832877"/>
            <a:ext cx="457200" cy="367771"/>
          </a:xfrm>
        </p:spPr>
        <p:txBody>
          <a:bodyPr/>
          <a:lstStyle>
            <a:lvl1pPr>
              <a:defRPr>
                <a:solidFill>
                  <a:schemeClr val="accent3">
                    <a:shade val="75000"/>
                  </a:schemeClr>
                </a:solidFill>
              </a:defRPr>
            </a:lvl1pPr>
          </a:lstStyle>
          <a:p>
            <a:fld id="{0C913308-F349-4B6D-A68A-DD1791B4A57B}" type="slidenum">
              <a:rPr lang="zh-CN" altLang="en-US" smtClean="0"/>
            </a:fld>
            <a:endParaRPr lang="zh-CN" altLang="en-US"/>
          </a:p>
        </p:txBody>
      </p:sp>
      <p:sp>
        <p:nvSpPr>
          <p:cNvPr id="8" name="标题 7"/>
          <p:cNvSpPr>
            <a:spLocks noGrp="1"/>
          </p:cNvSpPr>
          <p:nvPr>
            <p:ph type="ctrTitle"/>
          </p:nvPr>
        </p:nvSpPr>
        <p:spPr>
          <a:xfrm>
            <a:off x="685800" y="317500"/>
            <a:ext cx="7772400" cy="1460500"/>
          </a:xfrm>
        </p:spPr>
        <p:txBody>
          <a:bodyPr anchor="b"/>
          <a:lstStyle>
            <a:lvl1pPr>
              <a:defRPr sz="4200">
                <a:solidFill>
                  <a:schemeClr val="accent1"/>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295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直接连接符 12"/>
          <p:cNvSpPr>
            <a:spLocks noChangeShapeType="1"/>
          </p:cNvSpPr>
          <p:nvPr/>
        </p:nvSpPr>
        <p:spPr bwMode="auto">
          <a:xfrm rot="5400000">
            <a:off x="4542282" y="2731770"/>
            <a:ext cx="520446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椭圆 13"/>
          <p:cNvSpPr/>
          <p:nvPr/>
        </p:nvSpPr>
        <p:spPr>
          <a:xfrm>
            <a:off x="6839712" y="2438136"/>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椭圆 14"/>
          <p:cNvSpPr/>
          <p:nvPr/>
        </p:nvSpPr>
        <p:spPr>
          <a:xfrm>
            <a:off x="6934200" y="2516876"/>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6915912" y="2508252"/>
            <a:ext cx="457200" cy="367771"/>
          </a:xfrm>
        </p:spPr>
        <p:txBody>
          <a:bodyPr/>
          <a:lstStyle/>
          <a:p>
            <a:fld id="{0C913308-F349-4B6D-A68A-DD1791B4A57B}" type="slidenum">
              <a:rPr lang="zh-CN" altLang="en-US" smtClean="0"/>
            </a:fld>
            <a:endParaRPr lang="zh-CN" altLang="en-US"/>
          </a:p>
        </p:txBody>
      </p:sp>
      <p:sp>
        <p:nvSpPr>
          <p:cNvPr id="3" name="竖排文字占位符 2"/>
          <p:cNvSpPr>
            <a:spLocks noGrp="1"/>
          </p:cNvSpPr>
          <p:nvPr>
            <p:ph type="body" orient="vert" idx="1"/>
          </p:nvPr>
        </p:nvSpPr>
        <p:spPr>
          <a:xfrm>
            <a:off x="304800" y="254001"/>
            <a:ext cx="6553200" cy="4851139"/>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2" name="竖排标题 1"/>
          <p:cNvSpPr>
            <a:spLocks noGrp="1"/>
          </p:cNvSpPr>
          <p:nvPr>
            <p:ph type="title" orient="vert"/>
          </p:nvPr>
        </p:nvSpPr>
        <p:spPr>
          <a:xfrm>
            <a:off x="7391400" y="254002"/>
            <a:ext cx="1447800" cy="4876271"/>
          </a:xfrm>
        </p:spPr>
        <p:txBody>
          <a:bodyPr vert="eaVert"/>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3">
                    <a:shade val="75000"/>
                  </a:schemeClr>
                </a:solidFill>
              </a:defRPr>
            </a:lvl1p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4361688" y="855311"/>
            <a:ext cx="457200" cy="367771"/>
          </a:xfrm>
        </p:spPr>
        <p:txBody>
          <a:bodyPr/>
          <a:lstStyle/>
          <a:p>
            <a:fld id="{0C913308-F349-4B6D-A68A-DD1791B4A57B}" type="slidenum">
              <a:rPr lang="zh-CN" altLang="en-US" smtClean="0"/>
            </a:fld>
            <a:endParaRPr lang="zh-CN" altLang="en-US"/>
          </a:p>
        </p:txBody>
      </p:sp>
      <p:sp>
        <p:nvSpPr>
          <p:cNvPr id="8" name="内容占位符 7"/>
          <p:cNvSpPr>
            <a:spLocks noGrp="1"/>
          </p:cNvSpPr>
          <p:nvPr>
            <p:ph sz="quarter" idx="1"/>
          </p:nvPr>
        </p:nvSpPr>
        <p:spPr>
          <a:xfrm>
            <a:off x="301752" y="1272540"/>
            <a:ext cx="8503920" cy="3810000"/>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5876"/>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1905000"/>
            <a:ext cx="8833104" cy="25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18627"/>
            <a:ext cx="8833104" cy="178308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本占位符 2"/>
          <p:cNvSpPr>
            <a:spLocks noGrp="1"/>
          </p:cNvSpPr>
          <p:nvPr>
            <p:ph type="body" idx="1"/>
          </p:nvPr>
        </p:nvSpPr>
        <p:spPr>
          <a:xfrm>
            <a:off x="1368428" y="2286002"/>
            <a:ext cx="6480175" cy="1394354"/>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13" name="矩形 12"/>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页脚占位符 4"/>
          <p:cNvSpPr>
            <a:spLocks noGrp="1"/>
          </p:cNvSpPr>
          <p:nvPr>
            <p:ph type="ftr" sz="quarter" idx="11"/>
          </p:nvPr>
        </p:nvSpPr>
        <p:spPr/>
        <p:txBody>
          <a:bodyPr/>
          <a:lstStyle/>
          <a:p>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直接连接符 7"/>
          <p:cNvSpPr>
            <a:spLocks noChangeShapeType="1"/>
          </p:cNvSpPr>
          <p:nvPr/>
        </p:nvSpPr>
        <p:spPr bwMode="auto">
          <a:xfrm>
            <a:off x="152400" y="20320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椭圆 9"/>
          <p:cNvSpPr/>
          <p:nvPr/>
        </p:nvSpPr>
        <p:spPr>
          <a:xfrm>
            <a:off x="4267200" y="176276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椭圆 10"/>
          <p:cNvSpPr/>
          <p:nvPr/>
        </p:nvSpPr>
        <p:spPr>
          <a:xfrm>
            <a:off x="4361688" y="184150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4343400" y="1832877"/>
            <a:ext cx="457200" cy="367771"/>
          </a:xfrm>
        </p:spPr>
        <p:txBody>
          <a:bodyPr/>
          <a:lstStyle>
            <a:lvl1pPr>
              <a:defRPr>
                <a:solidFill>
                  <a:schemeClr val="accent3">
                    <a:shade val="75000"/>
                  </a:schemeClr>
                </a:solidFill>
              </a:defRPr>
            </a:lvl1pPr>
          </a:lstStyle>
          <a:p>
            <a:fld id="{0C913308-F349-4B6D-A68A-DD1791B4A57B}" type="slidenum">
              <a:rPr lang="zh-CN" altLang="en-US" smtClean="0"/>
            </a:fld>
            <a:endParaRPr lang="zh-CN" altLang="en-US"/>
          </a:p>
        </p:txBody>
      </p:sp>
      <p:sp>
        <p:nvSpPr>
          <p:cNvPr id="2" name="标题 1"/>
          <p:cNvSpPr>
            <a:spLocks noGrp="1"/>
          </p:cNvSpPr>
          <p:nvPr>
            <p:ph type="title"/>
          </p:nvPr>
        </p:nvSpPr>
        <p:spPr>
          <a:xfrm>
            <a:off x="722313" y="444500"/>
            <a:ext cx="7772400" cy="1270000"/>
          </a:xfrm>
        </p:spPr>
        <p:txBody>
          <a:bodyPr anchor="b"/>
          <a:lstStyle>
            <a:lvl1pPr algn="ctr">
              <a:buNone/>
              <a:defRPr sz="4200" b="0" cap="none" baseline="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301752" y="190500"/>
            <a:ext cx="8534400" cy="632460"/>
          </a:xfrm>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a:xfrm>
            <a:off x="5791200" y="5341620"/>
            <a:ext cx="3044952" cy="304800"/>
          </a:xfr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直接连接符 7"/>
          <p:cNvSpPr>
            <a:spLocks noChangeShapeType="1"/>
          </p:cNvSpPr>
          <p:nvPr/>
        </p:nvSpPr>
        <p:spPr bwMode="auto">
          <a:xfrm flipV="1">
            <a:off x="4563083" y="1313044"/>
            <a:ext cx="8921" cy="401629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内容占位符 9"/>
          <p:cNvSpPr>
            <a:spLocks noGrp="1"/>
          </p:cNvSpPr>
          <p:nvPr>
            <p:ph sz="half" idx="1"/>
          </p:nvPr>
        </p:nvSpPr>
        <p:spPr>
          <a:xfrm>
            <a:off x="301752" y="1143000"/>
            <a:ext cx="4038600" cy="3901440"/>
          </a:xfrm>
        </p:spPr>
        <p:txBody>
          <a:bodyPr/>
          <a:lstStyle>
            <a:lvl1pPr>
              <a:defRPr sz="2500"/>
            </a:lvl1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2" name="内容占位符 11"/>
          <p:cNvSpPr>
            <a:spLocks noGrp="1"/>
          </p:cNvSpPr>
          <p:nvPr>
            <p:ph sz="half" idx="2"/>
          </p:nvPr>
        </p:nvSpPr>
        <p:spPr>
          <a:xfrm>
            <a:off x="4800600" y="1143000"/>
            <a:ext cx="4038600" cy="3901440"/>
          </a:xfrm>
        </p:spPr>
        <p:txBody>
          <a:bodyPr/>
          <a:lstStyle>
            <a:lvl1pPr>
              <a:defRPr sz="2500"/>
            </a:lvl1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Ref idx="1001">
        <a:schemeClr val="bg2"/>
      </p:bgRef>
    </p:bg>
    <p:spTree>
      <p:nvGrpSpPr>
        <p:cNvPr id="1" name=""/>
        <p:cNvGrpSpPr/>
        <p:nvPr/>
      </p:nvGrpSpPr>
      <p:grpSpPr>
        <a:xfrm>
          <a:off x="0" y="0"/>
          <a:ext cx="0" cy="0"/>
          <a:chOff x="0" y="0"/>
          <a:chExt cx="0" cy="0"/>
        </a:xfrm>
      </p:grpSpPr>
      <p:sp>
        <p:nvSpPr>
          <p:cNvPr id="10" name="直接连接符 9"/>
          <p:cNvSpPr>
            <a:spLocks noChangeShapeType="1"/>
          </p:cNvSpPr>
          <p:nvPr/>
        </p:nvSpPr>
        <p:spPr bwMode="auto">
          <a:xfrm flipH="1" flipV="1">
            <a:off x="4572000" y="1833562"/>
            <a:ext cx="0" cy="3489960"/>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206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143000"/>
            <a:ext cx="8833104" cy="7620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5326380"/>
            <a:ext cx="8833104" cy="25908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本占位符 2"/>
          <p:cNvSpPr>
            <a:spLocks noGrp="1"/>
          </p:cNvSpPr>
          <p:nvPr>
            <p:ph type="body" idx="1"/>
          </p:nvPr>
        </p:nvSpPr>
        <p:spPr>
          <a:xfrm>
            <a:off x="301753" y="1270002"/>
            <a:ext cx="4040188" cy="610812"/>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4791332" y="1270000"/>
            <a:ext cx="4041775" cy="60960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a:xfrm>
            <a:off x="304800" y="5341620"/>
            <a:ext cx="3581400" cy="304800"/>
          </a:xfrm>
        </p:spPr>
        <p:txBody>
          <a:bodyPr/>
          <a:lstStyle/>
          <a:p>
            <a:endParaRPr lang="zh-CN" altLang="en-US"/>
          </a:p>
        </p:txBody>
      </p:sp>
      <p:sp>
        <p:nvSpPr>
          <p:cNvPr id="15" name="直接连接符 14"/>
          <p:cNvSpPr>
            <a:spLocks noChangeShapeType="1"/>
          </p:cNvSpPr>
          <p:nvPr/>
        </p:nvSpPr>
        <p:spPr bwMode="auto">
          <a:xfrm>
            <a:off x="152400" y="1066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4" name="内容占位符 23"/>
          <p:cNvSpPr>
            <a:spLocks noGrp="1"/>
          </p:cNvSpPr>
          <p:nvPr>
            <p:ph sz="quarter" idx="2"/>
          </p:nvPr>
        </p:nvSpPr>
        <p:spPr>
          <a:xfrm>
            <a:off x="301752" y="2059487"/>
            <a:ext cx="4041648" cy="3182003"/>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26" name="内容占位符 25"/>
          <p:cNvSpPr>
            <a:spLocks noGrp="1"/>
          </p:cNvSpPr>
          <p:nvPr>
            <p:ph sz="quarter" idx="4"/>
          </p:nvPr>
        </p:nvSpPr>
        <p:spPr>
          <a:xfrm>
            <a:off x="4800600" y="2059486"/>
            <a:ext cx="4038600" cy="3185160"/>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25" name="椭圆 24"/>
          <p:cNvSpPr/>
          <p:nvPr/>
        </p:nvSpPr>
        <p:spPr>
          <a:xfrm>
            <a:off x="4267200" y="796697"/>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椭圆 26"/>
          <p:cNvSpPr/>
          <p:nvPr/>
        </p:nvSpPr>
        <p:spPr>
          <a:xfrm>
            <a:off x="4361688" y="875437"/>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灯片编号占位符 8"/>
          <p:cNvSpPr>
            <a:spLocks noGrp="1"/>
          </p:cNvSpPr>
          <p:nvPr>
            <p:ph type="sldNum" sz="quarter" idx="12"/>
          </p:nvPr>
        </p:nvSpPr>
        <p:spPr>
          <a:xfrm>
            <a:off x="4343400" y="868681"/>
            <a:ext cx="457200" cy="367771"/>
          </a:xfrm>
        </p:spPr>
        <p:txBody>
          <a:bodyPr/>
          <a:lstStyle>
            <a:lvl1pPr algn="ctr">
              <a:defRPr/>
            </a:lvl1pPr>
          </a:lstStyle>
          <a:p>
            <a:fld id="{0C913308-F349-4B6D-A68A-DD1791B4A57B}" type="slidenum">
              <a:rPr lang="zh-CN" altLang="en-US" smtClean="0"/>
            </a:fld>
            <a:endParaRPr lang="zh-CN" altLang="en-US"/>
          </a:p>
        </p:txBody>
      </p:sp>
      <p:sp>
        <p:nvSpPr>
          <p:cNvPr id="23" name="标题 22"/>
          <p:cNvSpPr>
            <a:spLocks noGrp="1"/>
          </p:cNvSpPr>
          <p:nvPr>
            <p:ph type="title"/>
          </p:nvPr>
        </p:nvSpPr>
        <p:spPr/>
        <p:txBody>
          <a:bodyPr rtlCol="0" anchor="b" anchorCtr="0"/>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a:xfrm>
            <a:off x="4343400" y="863351"/>
            <a:ext cx="457200" cy="367771"/>
          </a:xfrm>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295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3208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4267200" y="5270501"/>
            <a:ext cx="609600" cy="367770"/>
          </a:xfrm>
        </p:spPr>
        <p:txBody>
          <a:bodyPr/>
          <a:lstStyle>
            <a:lvl1pPr>
              <a:defRPr>
                <a:solidFill>
                  <a:srgbClr val="FFFFFF"/>
                </a:solidFill>
              </a:defRPr>
            </a:lvl1pPr>
          </a:lstStyle>
          <a:p>
            <a:fld id="{0C913308-F349-4B6D-A68A-DD1791B4A57B}"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27000"/>
            <a:ext cx="8833104" cy="2540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990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508000"/>
            <a:ext cx="2743200" cy="48895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381000" y="762000"/>
            <a:ext cx="2362200" cy="825500"/>
          </a:xfrm>
        </p:spPr>
        <p:txBody>
          <a:bodyPr anchor="b">
            <a:noAutofit/>
          </a:bodyPr>
          <a:lstStyle>
            <a:lvl1pPr algn="l">
              <a:buNone/>
              <a:defRPr sz="2200" b="1">
                <a:solidFill>
                  <a:srgbClr val="FFFFFF"/>
                </a:solidFill>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381000" y="1651001"/>
            <a:ext cx="2362200" cy="3454136"/>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8" name="矩形 7"/>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直接连接符 8"/>
          <p:cNvSpPr>
            <a:spLocks noChangeShapeType="1"/>
          </p:cNvSpPr>
          <p:nvPr/>
        </p:nvSpPr>
        <p:spPr bwMode="auto">
          <a:xfrm>
            <a:off x="152400" y="4445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内容占位符 19"/>
          <p:cNvSpPr>
            <a:spLocks noGrp="1"/>
          </p:cNvSpPr>
          <p:nvPr>
            <p:ph sz="quarter" idx="1"/>
          </p:nvPr>
        </p:nvSpPr>
        <p:spPr>
          <a:xfrm>
            <a:off x="3124200" y="571500"/>
            <a:ext cx="5638800" cy="4508500"/>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0" name="椭圆 9"/>
          <p:cNvSpPr/>
          <p:nvPr/>
        </p:nvSpPr>
        <p:spPr>
          <a:xfrm>
            <a:off x="1295400" y="19050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椭圆 10"/>
          <p:cNvSpPr/>
          <p:nvPr/>
        </p:nvSpPr>
        <p:spPr>
          <a:xfrm>
            <a:off x="1389888" y="26924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灯片编号占位符 6"/>
          <p:cNvSpPr>
            <a:spLocks noGrp="1"/>
          </p:cNvSpPr>
          <p:nvPr>
            <p:ph type="sldNum" sz="quarter" idx="12"/>
          </p:nvPr>
        </p:nvSpPr>
        <p:spPr>
          <a:xfrm>
            <a:off x="1371600" y="260617"/>
            <a:ext cx="457200" cy="367771"/>
          </a:xfrm>
        </p:spPr>
        <p:txBody>
          <a:bodyPr/>
          <a:lstStyle>
            <a:lvl1pPr>
              <a:defRPr>
                <a:solidFill>
                  <a:schemeClr val="accent3">
                    <a:shade val="75000"/>
                  </a:schemeClr>
                </a:solidFill>
              </a:defRPr>
            </a:lvl1pPr>
          </a:lstStyle>
          <a:p>
            <a:fld id="{0C913308-F349-4B6D-A68A-DD1791B4A57B}" type="slidenum">
              <a:rPr lang="zh-CN" altLang="en-US" smtClean="0"/>
            </a:fld>
            <a:endParaRPr lang="zh-CN" altLang="en-US"/>
          </a:p>
        </p:txBody>
      </p:sp>
      <p:sp>
        <p:nvSpPr>
          <p:cNvPr id="21" name="矩形 20"/>
          <p:cNvSpPr>
            <a:spLocks noChangeArrowheads="1"/>
          </p:cNvSpPr>
          <p:nvPr/>
        </p:nvSpPr>
        <p:spPr bwMode="auto">
          <a:xfrm>
            <a:off x="149352" y="5323656"/>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301752" y="5342373"/>
            <a:ext cx="3383280" cy="304800"/>
          </a:xfrm>
        </p:spPr>
        <p:txBody>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1" name="直接连接符 20"/>
          <p:cNvSpPr>
            <a:spLocks noChangeShapeType="1"/>
          </p:cNvSpPr>
          <p:nvPr/>
        </p:nvSpPr>
        <p:spPr bwMode="auto">
          <a:xfrm>
            <a:off x="152400" y="4445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auto">
          <a:xfrm>
            <a:off x="152400" y="127000"/>
            <a:ext cx="8833104" cy="25146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508000"/>
            <a:ext cx="2743200" cy="48895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椭圆 11"/>
          <p:cNvSpPr/>
          <p:nvPr/>
        </p:nvSpPr>
        <p:spPr>
          <a:xfrm>
            <a:off x="1295400" y="19050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椭圆 12"/>
          <p:cNvSpPr/>
          <p:nvPr/>
        </p:nvSpPr>
        <p:spPr>
          <a:xfrm>
            <a:off x="1389888" y="26924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灯片编号占位符 6"/>
          <p:cNvSpPr>
            <a:spLocks noGrp="1"/>
          </p:cNvSpPr>
          <p:nvPr>
            <p:ph type="sldNum" sz="quarter" idx="12"/>
          </p:nvPr>
        </p:nvSpPr>
        <p:spPr>
          <a:xfrm>
            <a:off x="1371600" y="260617"/>
            <a:ext cx="457200" cy="367771"/>
          </a:xfrm>
        </p:spPr>
        <p:txBody>
          <a:bodyPr/>
          <a:lstStyle/>
          <a:p>
            <a:fld id="{0C913308-F349-4B6D-A68A-DD1791B4A57B}" type="slidenum">
              <a:rPr lang="zh-CN" altLang="en-US" smtClean="0"/>
            </a:fld>
            <a:endParaRPr lang="zh-CN" altLang="en-US"/>
          </a:p>
        </p:txBody>
      </p:sp>
      <p:sp>
        <p:nvSpPr>
          <p:cNvPr id="2" name="标题 1"/>
          <p:cNvSpPr>
            <a:spLocks noGrp="1"/>
          </p:cNvSpPr>
          <p:nvPr>
            <p:ph type="title"/>
          </p:nvPr>
        </p:nvSpPr>
        <p:spPr>
          <a:xfrm>
            <a:off x="3000375" y="4191000"/>
            <a:ext cx="5867400" cy="1016000"/>
          </a:xfrm>
        </p:spPr>
        <p:txBody>
          <a:bodyPr anchor="t">
            <a:noAutofit/>
          </a:bodyPr>
          <a:lstStyle>
            <a:lvl1pPr algn="l">
              <a:buNone/>
              <a:defRPr sz="2400" b="1">
                <a:solidFill>
                  <a:schemeClr val="tx2"/>
                </a:solidFill>
              </a:defRPr>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3000375" y="508000"/>
            <a:ext cx="5867400" cy="3556000"/>
          </a:xfrm>
        </p:spPr>
        <p:txBody>
          <a:bodyPr/>
          <a:lstStyle>
            <a:lvl1pPr marL="0" indent="0">
              <a:buNone/>
              <a:defRPr sz="3200"/>
            </a:lvl1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381000" y="825500"/>
            <a:ext cx="2438400" cy="43815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22" name="矩形 21"/>
          <p:cNvSpPr>
            <a:spLocks noChangeArrowheads="1"/>
          </p:cNvSpPr>
          <p:nvPr/>
        </p:nvSpPr>
        <p:spPr bwMode="auto">
          <a:xfrm>
            <a:off x="149352" y="5323656"/>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占位符 4"/>
          <p:cNvSpPr>
            <a:spLocks noGrp="1"/>
          </p:cNvSpPr>
          <p:nvPr>
            <p:ph type="dt" sz="half" idx="10"/>
          </p:nvPr>
        </p:nvSpPr>
        <p:spPr>
          <a:xfrm>
            <a:off x="5788152" y="5337487"/>
            <a:ext cx="3044952" cy="304800"/>
          </a:xfr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301752" y="5342373"/>
            <a:ext cx="3584448" cy="304800"/>
          </a:xfrm>
        </p:spPr>
        <p:txBody>
          <a:bodyPr/>
          <a:lstStyle/>
          <a:p>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file:///D:\qq&#25991;&#20214;\712321467\Image\C2C\Image2\%7b75232B38-A165-1FB7-499C-2E1C792CACB5%7d.png" TargetMode="Externa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1"/>
            <a:ext cx="9144000" cy="116114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5323656"/>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占位符 13"/>
          <p:cNvSpPr>
            <a:spLocks noGrp="1"/>
          </p:cNvSpPr>
          <p:nvPr>
            <p:ph type="dt" sz="half" idx="2"/>
          </p:nvPr>
        </p:nvSpPr>
        <p:spPr>
          <a:xfrm>
            <a:off x="5791200" y="5337487"/>
            <a:ext cx="3044952" cy="304800"/>
          </a:xfrm>
          <a:prstGeom prst="rect">
            <a:avLst/>
          </a:prstGeom>
        </p:spPr>
        <p:txBody>
          <a:bodyPr vert="horz"/>
          <a:lstStyle>
            <a:lvl1pPr algn="r" eaLnBrk="1" latinLnBrk="0" hangingPunct="1">
              <a:defRPr kumimoji="0" sz="1400">
                <a:solidFill>
                  <a:srgbClr val="FFFFFF"/>
                </a:solidFill>
              </a:defRPr>
            </a:lvl1pPr>
          </a:lstStyle>
          <a:p>
            <a:fld id="{530820CF-B880-4189-942D-D702A7CBA730}" type="datetimeFigureOut">
              <a:rPr lang="zh-CN" altLang="en-US" smtClean="0"/>
            </a:fld>
            <a:endParaRPr lang="zh-CN" altLang="en-US"/>
          </a:p>
        </p:txBody>
      </p:sp>
      <p:sp>
        <p:nvSpPr>
          <p:cNvPr id="3" name="页脚占位符 2"/>
          <p:cNvSpPr>
            <a:spLocks noGrp="1"/>
          </p:cNvSpPr>
          <p:nvPr>
            <p:ph type="ftr" sz="quarter" idx="3"/>
          </p:nvPr>
        </p:nvSpPr>
        <p:spPr>
          <a:xfrm>
            <a:off x="304800" y="5342373"/>
            <a:ext cx="3581400" cy="304800"/>
          </a:xfrm>
          <a:prstGeom prst="rect">
            <a:avLst/>
          </a:prstGeom>
        </p:spPr>
        <p:txBody>
          <a:bodyPr vert="horz"/>
          <a:lstStyle>
            <a:lvl1pPr algn="l" eaLnBrk="1" latinLnBrk="0" hangingPunct="1">
              <a:defRPr kumimoji="0" sz="1200">
                <a:solidFill>
                  <a:srgbClr val="FFFFFF"/>
                </a:solidFill>
              </a:defRPr>
            </a:lvl1pPr>
          </a:lstStyle>
          <a:p>
            <a:endParaRPr lang="zh-CN" altLang="en-US"/>
          </a:p>
        </p:txBody>
      </p:sp>
      <p:sp>
        <p:nvSpPr>
          <p:cNvPr id="8" name="矩形 7"/>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直接连接符 9"/>
          <p:cNvSpPr>
            <a:spLocks noChangeShapeType="1"/>
          </p:cNvSpPr>
          <p:nvPr/>
        </p:nvSpPr>
        <p:spPr bwMode="auto">
          <a:xfrm>
            <a:off x="152400" y="1063952"/>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椭圆 11"/>
          <p:cNvSpPr/>
          <p:nvPr/>
        </p:nvSpPr>
        <p:spPr>
          <a:xfrm>
            <a:off x="4267200" y="796697"/>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椭圆 14"/>
          <p:cNvSpPr/>
          <p:nvPr/>
        </p:nvSpPr>
        <p:spPr>
          <a:xfrm>
            <a:off x="4361688" y="875437"/>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灯片编号占位符 22"/>
          <p:cNvSpPr>
            <a:spLocks noGrp="1"/>
          </p:cNvSpPr>
          <p:nvPr>
            <p:ph type="sldNum" sz="quarter" idx="4"/>
          </p:nvPr>
        </p:nvSpPr>
        <p:spPr>
          <a:xfrm>
            <a:off x="4343400" y="866813"/>
            <a:ext cx="457200" cy="367771"/>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C913308-F349-4B6D-A68A-DD1791B4A57B}" type="slidenum">
              <a:rPr lang="zh-CN" altLang="en-US" smtClean="0"/>
            </a:fld>
            <a:endParaRPr lang="zh-CN" altLang="en-US"/>
          </a:p>
        </p:txBody>
      </p:sp>
      <p:sp>
        <p:nvSpPr>
          <p:cNvPr id="22" name="标题占位符 21"/>
          <p:cNvSpPr>
            <a:spLocks noGrp="1"/>
          </p:cNvSpPr>
          <p:nvPr>
            <p:ph type="title"/>
          </p:nvPr>
        </p:nvSpPr>
        <p:spPr>
          <a:xfrm>
            <a:off x="301752" y="190500"/>
            <a:ext cx="8534400" cy="632460"/>
          </a:xfrm>
          <a:prstGeom prst="rect">
            <a:avLst/>
          </a:prstGeom>
        </p:spPr>
        <p:txBody>
          <a:bodyPr vert="horz" anchor="b">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301752" y="1270000"/>
            <a:ext cx="8534400" cy="3832860"/>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pic>
        <p:nvPicPr>
          <p:cNvPr id="24" name="图片 1073743875" descr="学科网 zxxk.com"/>
          <p:cNvPicPr>
            <a:picLocks noChangeAspect="1"/>
          </p:cNvPicPr>
          <p:nvPr/>
        </p:nvPicPr>
        <p:blipFill>
          <a:blip r:embed="rId12" r:link="rId1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panose="05020102010507070707"/>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panose="05000000000000000000"/>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panose="05020102010507070707"/>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panose="05000000000000000000"/>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683568" y="2425452"/>
            <a:ext cx="8136904" cy="816091"/>
          </a:xfrm>
        </p:spPr>
        <p:txBody>
          <a:bodyPr>
            <a:normAutofit/>
          </a:bodyPr>
          <a:lstStyle/>
          <a:p>
            <a:r>
              <a:rPr lang="en-US" altLang="zh-CN" sz="3600" smtClean="0">
                <a:solidFill>
                  <a:schemeClr val="tx1"/>
                </a:solidFill>
                <a:latin typeface="华文中宋" panose="02010600040101010101" pitchFamily="2" charset="-122"/>
                <a:ea typeface="华文中宋" panose="02010600040101010101" pitchFamily="2" charset="-122"/>
              </a:rPr>
              <a:t>——</a:t>
            </a:r>
            <a:r>
              <a:rPr lang="zh-CN" altLang="en-US" sz="3600" smtClean="0">
                <a:solidFill>
                  <a:schemeClr val="tx1"/>
                </a:solidFill>
                <a:latin typeface="华文中宋" panose="02010600040101010101" pitchFamily="2" charset="-122"/>
                <a:ea typeface="华文中宋" panose="02010600040101010101" pitchFamily="2" charset="-122"/>
              </a:rPr>
              <a:t>新课程历史选考备考方向与策略</a:t>
            </a:r>
            <a:endParaRPr lang="zh-CN" altLang="en-US" sz="3600">
              <a:solidFill>
                <a:schemeClr val="tx1"/>
              </a:solidFill>
              <a:latin typeface="华文中宋" panose="02010600040101010101" pitchFamily="2" charset="-122"/>
              <a:ea typeface="华文中宋" panose="02010600040101010101" pitchFamily="2" charset="-122"/>
            </a:endParaRPr>
          </a:p>
        </p:txBody>
      </p:sp>
      <p:sp>
        <p:nvSpPr>
          <p:cNvPr id="2" name="标题 1"/>
          <p:cNvSpPr>
            <a:spLocks noGrp="1"/>
          </p:cNvSpPr>
          <p:nvPr>
            <p:ph type="ctrTitle"/>
          </p:nvPr>
        </p:nvSpPr>
        <p:spPr>
          <a:xfrm>
            <a:off x="685800" y="1057300"/>
            <a:ext cx="7772400" cy="720700"/>
          </a:xfrm>
        </p:spPr>
        <p:txBody>
          <a:bodyPr>
            <a:normAutofit fontScale="90000"/>
          </a:bodyPr>
          <a:lstStyle/>
          <a:p>
            <a:r>
              <a:rPr lang="zh-CN" altLang="en-US" smtClean="0">
                <a:latin typeface="方正粗黑宋简体" pitchFamily="2" charset="-122"/>
                <a:ea typeface="方正粗黑宋简体" pitchFamily="2" charset="-122"/>
              </a:rPr>
              <a:t>彷徨到坚定</a:t>
            </a:r>
            <a:endParaRPr lang="zh-CN" altLang="en-US">
              <a:latin typeface="方正粗黑宋简体" pitchFamily="2" charset="-122"/>
              <a:ea typeface="方正粗黑宋简体"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b="1" smtClean="0">
                <a:solidFill>
                  <a:srgbClr val="C00000"/>
                </a:solidFill>
              </a:rPr>
              <a:t>方向：如何从彷徨到坚定？</a:t>
            </a:r>
            <a:endParaRPr lang="zh-CN" altLang="en-US" b="1">
              <a:solidFill>
                <a:srgbClr val="C00000"/>
              </a:solidFill>
            </a:endParaRPr>
          </a:p>
        </p:txBody>
      </p:sp>
      <p:sp>
        <p:nvSpPr>
          <p:cNvPr id="3" name="内容占位符 2"/>
          <p:cNvSpPr>
            <a:spLocks noGrp="1"/>
          </p:cNvSpPr>
          <p:nvPr>
            <p:ph sz="quarter" idx="1"/>
          </p:nvPr>
        </p:nvSpPr>
        <p:spPr>
          <a:xfrm>
            <a:off x="1331640" y="1705372"/>
            <a:ext cx="6912768" cy="2952328"/>
          </a:xfrm>
        </p:spPr>
        <p:txBody>
          <a:bodyPr>
            <a:noAutofit/>
          </a:bodyPr>
          <a:lstStyle/>
          <a:p>
            <a:r>
              <a:rPr lang="zh-CN" altLang="en-US" sz="3200" smtClean="0">
                <a:solidFill>
                  <a:srgbClr val="C00000"/>
                </a:solidFill>
                <a:latin typeface="方正粗黑宋简体" pitchFamily="2" charset="-122"/>
                <a:ea typeface="方正粗黑宋简体" pitchFamily="2" charset="-122"/>
              </a:rPr>
              <a:t>命题原则</a:t>
            </a:r>
            <a:endParaRPr lang="en-US" altLang="zh-CN" sz="3200" smtClean="0">
              <a:solidFill>
                <a:srgbClr val="C00000"/>
              </a:solidFill>
              <a:latin typeface="方正粗黑宋简体" pitchFamily="2" charset="-122"/>
              <a:ea typeface="方正粗黑宋简体" pitchFamily="2" charset="-122"/>
            </a:endParaRPr>
          </a:p>
          <a:p>
            <a:r>
              <a:rPr lang="zh-CN" altLang="en-US" sz="3200" smtClean="0">
                <a:latin typeface="方正粗黑宋简体" pitchFamily="2" charset="-122"/>
                <a:ea typeface="方正粗黑宋简体" pitchFamily="2" charset="-122"/>
              </a:rPr>
              <a:t>以课程标准依据</a:t>
            </a:r>
            <a:endParaRPr lang="en-US" altLang="zh-CN" sz="3200" smtClean="0">
              <a:latin typeface="方正粗黑宋简体" pitchFamily="2" charset="-122"/>
              <a:ea typeface="方正粗黑宋简体" pitchFamily="2" charset="-122"/>
            </a:endParaRPr>
          </a:p>
          <a:p>
            <a:r>
              <a:rPr lang="zh-CN" altLang="en-US" sz="3200" smtClean="0">
                <a:latin typeface="方正粗黑宋简体" pitchFamily="2" charset="-122"/>
                <a:ea typeface="方正粗黑宋简体" pitchFamily="2" charset="-122"/>
              </a:rPr>
              <a:t>以考查历史学科核心素养的具备程度为目的</a:t>
            </a:r>
            <a:endParaRPr lang="en-US" altLang="zh-CN" sz="3200" smtClean="0">
              <a:latin typeface="方正粗黑宋简体" pitchFamily="2" charset="-122"/>
              <a:ea typeface="方正粗黑宋简体" pitchFamily="2" charset="-122"/>
            </a:endParaRPr>
          </a:p>
          <a:p>
            <a:r>
              <a:rPr lang="zh-CN" altLang="en-US" sz="3200" smtClean="0">
                <a:latin typeface="方正粗黑宋简体" pitchFamily="2" charset="-122"/>
                <a:ea typeface="方正粗黑宋简体" pitchFamily="2" charset="-122"/>
              </a:rPr>
              <a:t>以新情境下的问题解决为重心</a:t>
            </a:r>
            <a:endParaRPr lang="en-US" altLang="zh-CN" sz="3200" smtClean="0">
              <a:latin typeface="方正粗黑宋简体" pitchFamily="2" charset="-122"/>
              <a:ea typeface="方正粗黑宋简体" pitchFamily="2" charset="-122"/>
            </a:endParaRPr>
          </a:p>
          <a:p>
            <a:pPr>
              <a:buNone/>
            </a:pPr>
            <a:endParaRPr lang="zh-CN" altLang="en-US" sz="3200">
              <a:latin typeface="方正粗黑宋简体" pitchFamily="2" charset="-122"/>
              <a:ea typeface="方正粗黑宋简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3" y="3457567"/>
            <a:ext cx="8694967" cy="1841008"/>
          </a:xfrm>
          <a:ln w="22225" cmpd="sng">
            <a:solidFill>
              <a:schemeClr val="tx1"/>
            </a:solidFill>
            <a:prstDash val="sysDot"/>
          </a:ln>
        </p:spPr>
        <p:txBody>
          <a:bodyPr>
            <a:noAutofit/>
          </a:bodyPr>
          <a:lstStyle/>
          <a:p>
            <a:pPr>
              <a:buNone/>
            </a:pPr>
            <a:r>
              <a:rPr lang="en-US" altLang="zh-CN" sz="2000">
                <a:latin typeface="方正粗黑宋简体" pitchFamily="2" charset="-122"/>
                <a:ea typeface="方正粗黑宋简体" pitchFamily="2" charset="-122"/>
              </a:rPr>
              <a:t>           </a:t>
            </a:r>
            <a:r>
              <a:rPr lang="zh-CN" altLang="zh-CN" sz="2000">
                <a:latin typeface="方正粗黑宋简体" pitchFamily="2" charset="-122"/>
                <a:ea typeface="方正粗黑宋简体" pitchFamily="2" charset="-122"/>
              </a:rPr>
              <a:t>该体系由</a:t>
            </a:r>
            <a:r>
              <a:rPr lang="en-US" altLang="zh-CN" sz="2000">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一核四层四翼</a:t>
            </a:r>
            <a:r>
              <a:rPr lang="en-US" altLang="zh-CN" sz="2000">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组成，其中，</a:t>
            </a:r>
            <a:r>
              <a:rPr lang="en-US" altLang="zh-CN" sz="2000">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一核</a:t>
            </a:r>
            <a:r>
              <a:rPr lang="en-US" altLang="zh-CN" sz="2000">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是高考的</a:t>
            </a:r>
            <a:r>
              <a:rPr lang="zh-CN" altLang="zh-CN" sz="2000">
                <a:solidFill>
                  <a:srgbClr val="FF0000"/>
                </a:solidFill>
                <a:latin typeface="方正粗黑宋简体" pitchFamily="2" charset="-122"/>
                <a:ea typeface="方正粗黑宋简体" pitchFamily="2" charset="-122"/>
              </a:rPr>
              <a:t>核心功能</a:t>
            </a:r>
            <a:r>
              <a:rPr lang="zh-CN" altLang="zh-CN" sz="2000">
                <a:latin typeface="方正粗黑宋简体" pitchFamily="2" charset="-122"/>
                <a:ea typeface="方正粗黑宋简体" pitchFamily="2" charset="-122"/>
              </a:rPr>
              <a:t>，即</a:t>
            </a:r>
            <a:r>
              <a:rPr lang="en-US" altLang="zh-CN" sz="2000">
                <a:latin typeface="方正粗黑宋简体" pitchFamily="2" charset="-122"/>
                <a:ea typeface="方正粗黑宋简体" pitchFamily="2" charset="-122"/>
              </a:rPr>
              <a:t>“</a:t>
            </a:r>
            <a:r>
              <a:rPr lang="zh-CN" altLang="zh-CN" sz="2000">
                <a:solidFill>
                  <a:srgbClr val="FF0000"/>
                </a:solidFill>
                <a:latin typeface="方正粗黑宋简体" pitchFamily="2" charset="-122"/>
                <a:ea typeface="方正粗黑宋简体" pitchFamily="2" charset="-122"/>
              </a:rPr>
              <a:t>立德树人、服务选才、引导教学</a:t>
            </a:r>
            <a:r>
              <a:rPr lang="en-US" altLang="zh-CN" sz="2000">
                <a:solidFill>
                  <a:srgbClr val="FF0000"/>
                </a:solidFill>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，回答</a:t>
            </a:r>
            <a:r>
              <a:rPr lang="en-US" altLang="zh-CN" sz="2000">
                <a:solidFill>
                  <a:srgbClr val="FF0000"/>
                </a:solidFill>
                <a:latin typeface="方正粗黑宋简体" pitchFamily="2" charset="-122"/>
                <a:ea typeface="方正粗黑宋简体" pitchFamily="2" charset="-122"/>
              </a:rPr>
              <a:t>“</a:t>
            </a:r>
            <a:r>
              <a:rPr lang="zh-CN" altLang="zh-CN" sz="2000">
                <a:solidFill>
                  <a:srgbClr val="FF0000"/>
                </a:solidFill>
                <a:latin typeface="方正粗黑宋简体" pitchFamily="2" charset="-122"/>
                <a:ea typeface="方正粗黑宋简体" pitchFamily="2" charset="-122"/>
              </a:rPr>
              <a:t>为什么考</a:t>
            </a:r>
            <a:r>
              <a:rPr lang="en-US" altLang="zh-CN" sz="2000">
                <a:solidFill>
                  <a:srgbClr val="FF0000"/>
                </a:solidFill>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的问题；</a:t>
            </a:r>
            <a:r>
              <a:rPr lang="en-US" altLang="zh-CN" sz="2000">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四层</a:t>
            </a:r>
            <a:r>
              <a:rPr lang="en-US" altLang="zh-CN" sz="2000">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为高考的</a:t>
            </a:r>
            <a:r>
              <a:rPr lang="zh-CN" altLang="zh-CN" sz="2000">
                <a:solidFill>
                  <a:srgbClr val="FF0000"/>
                </a:solidFill>
                <a:latin typeface="方正粗黑宋简体" pitchFamily="2" charset="-122"/>
                <a:ea typeface="方正粗黑宋简体" pitchFamily="2" charset="-122"/>
              </a:rPr>
              <a:t>考查内容</a:t>
            </a:r>
            <a:r>
              <a:rPr lang="zh-CN" altLang="zh-CN" sz="2000">
                <a:latin typeface="方正粗黑宋简体" pitchFamily="2" charset="-122"/>
                <a:ea typeface="方正粗黑宋简体" pitchFamily="2" charset="-122"/>
              </a:rPr>
              <a:t>，即</a:t>
            </a:r>
            <a:r>
              <a:rPr lang="en-US" altLang="zh-CN" sz="2000">
                <a:latin typeface="方正粗黑宋简体" pitchFamily="2" charset="-122"/>
                <a:ea typeface="方正粗黑宋简体" pitchFamily="2" charset="-122"/>
              </a:rPr>
              <a:t>“</a:t>
            </a:r>
            <a:r>
              <a:rPr lang="zh-CN" altLang="zh-CN" sz="2000">
                <a:solidFill>
                  <a:srgbClr val="C00000"/>
                </a:solidFill>
                <a:latin typeface="方正粗黑宋简体" pitchFamily="2" charset="-122"/>
                <a:ea typeface="方正粗黑宋简体" pitchFamily="2" charset="-122"/>
              </a:rPr>
              <a:t>核心价值、学科素养、关键能力、必备知识</a:t>
            </a:r>
            <a:r>
              <a:rPr lang="en-US" altLang="zh-CN" sz="2000">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，回答</a:t>
            </a:r>
            <a:r>
              <a:rPr lang="en-US" altLang="zh-CN" sz="2000">
                <a:solidFill>
                  <a:srgbClr val="C00000"/>
                </a:solidFill>
                <a:latin typeface="方正粗黑宋简体" pitchFamily="2" charset="-122"/>
                <a:ea typeface="方正粗黑宋简体" pitchFamily="2" charset="-122"/>
              </a:rPr>
              <a:t>“</a:t>
            </a:r>
            <a:r>
              <a:rPr lang="zh-CN" altLang="zh-CN" sz="2000">
                <a:solidFill>
                  <a:srgbClr val="C00000"/>
                </a:solidFill>
                <a:latin typeface="方正粗黑宋简体" pitchFamily="2" charset="-122"/>
                <a:ea typeface="方正粗黑宋简体" pitchFamily="2" charset="-122"/>
              </a:rPr>
              <a:t>考什么</a:t>
            </a:r>
            <a:r>
              <a:rPr lang="en-US" altLang="zh-CN" sz="2000">
                <a:solidFill>
                  <a:srgbClr val="C00000"/>
                </a:solidFill>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的问题；</a:t>
            </a:r>
            <a:r>
              <a:rPr lang="en-US" altLang="zh-CN" sz="2000">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四翼</a:t>
            </a:r>
            <a:r>
              <a:rPr lang="en-US" altLang="zh-CN" sz="2000">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为高考的</a:t>
            </a:r>
            <a:r>
              <a:rPr lang="zh-CN" altLang="zh-CN" sz="2000">
                <a:solidFill>
                  <a:srgbClr val="7030A0"/>
                </a:solidFill>
                <a:latin typeface="方正粗黑宋简体" pitchFamily="2" charset="-122"/>
                <a:ea typeface="方正粗黑宋简体" pitchFamily="2" charset="-122"/>
              </a:rPr>
              <a:t>考查要求</a:t>
            </a:r>
            <a:r>
              <a:rPr lang="zh-CN" altLang="zh-CN" sz="2000">
                <a:latin typeface="方正粗黑宋简体" pitchFamily="2" charset="-122"/>
                <a:ea typeface="方正粗黑宋简体" pitchFamily="2" charset="-122"/>
              </a:rPr>
              <a:t>，即</a:t>
            </a:r>
            <a:r>
              <a:rPr lang="en-US" altLang="zh-CN" sz="2000">
                <a:latin typeface="方正粗黑宋简体" pitchFamily="2" charset="-122"/>
                <a:ea typeface="方正粗黑宋简体" pitchFamily="2" charset="-122"/>
              </a:rPr>
              <a:t>“</a:t>
            </a:r>
            <a:r>
              <a:rPr lang="zh-CN" altLang="zh-CN" sz="2000">
                <a:solidFill>
                  <a:srgbClr val="7030A0"/>
                </a:solidFill>
                <a:latin typeface="方正粗黑宋简体" pitchFamily="2" charset="-122"/>
                <a:ea typeface="方正粗黑宋简体" pitchFamily="2" charset="-122"/>
              </a:rPr>
              <a:t>基础性、综合性、应用性、创新性</a:t>
            </a:r>
            <a:r>
              <a:rPr lang="en-US" altLang="zh-CN" sz="2000">
                <a:solidFill>
                  <a:srgbClr val="7030A0"/>
                </a:solidFill>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，回答</a:t>
            </a:r>
            <a:r>
              <a:rPr lang="en-US" altLang="zh-CN" sz="2000">
                <a:solidFill>
                  <a:srgbClr val="7030A0"/>
                </a:solidFill>
                <a:latin typeface="方正粗黑宋简体" pitchFamily="2" charset="-122"/>
                <a:ea typeface="方正粗黑宋简体" pitchFamily="2" charset="-122"/>
              </a:rPr>
              <a:t>“</a:t>
            </a:r>
            <a:r>
              <a:rPr lang="zh-CN" altLang="zh-CN" sz="2000">
                <a:solidFill>
                  <a:srgbClr val="7030A0"/>
                </a:solidFill>
                <a:latin typeface="方正粗黑宋简体" pitchFamily="2" charset="-122"/>
                <a:ea typeface="方正粗黑宋简体" pitchFamily="2" charset="-122"/>
              </a:rPr>
              <a:t>怎么考</a:t>
            </a:r>
            <a:r>
              <a:rPr lang="en-US" altLang="zh-CN" sz="2000">
                <a:solidFill>
                  <a:srgbClr val="7030A0"/>
                </a:solidFill>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的问题。</a:t>
            </a:r>
            <a:endParaRPr lang="zh-CN" altLang="en-US" sz="2000">
              <a:latin typeface="方正粗黑宋简体" pitchFamily="2" charset="-122"/>
              <a:ea typeface="方正粗黑宋简体" pitchFamily="2" charset="-122"/>
            </a:endParaRPr>
          </a:p>
        </p:txBody>
      </p:sp>
      <p:pic>
        <p:nvPicPr>
          <p:cNvPr id="5" name="图片 4"/>
          <p:cNvPicPr/>
          <p:nvPr/>
        </p:nvPicPr>
        <p:blipFill>
          <a:blip r:embed="rId1"/>
          <a:stretch>
            <a:fillRect/>
          </a:stretch>
        </p:blipFill>
        <p:spPr bwMode="auto">
          <a:xfrm>
            <a:off x="5364090" y="1134111"/>
            <a:ext cx="3242115" cy="2203443"/>
          </a:xfrm>
          <a:prstGeom prst="rect">
            <a:avLst/>
          </a:prstGeom>
          <a:noFill/>
          <a:ln w="9525">
            <a:noFill/>
            <a:miter lim="800000"/>
            <a:headEnd/>
            <a:tailEnd/>
          </a:ln>
        </p:spPr>
      </p:pic>
      <p:sp>
        <p:nvSpPr>
          <p:cNvPr id="6" name="矩形 5"/>
          <p:cNvSpPr/>
          <p:nvPr/>
        </p:nvSpPr>
        <p:spPr>
          <a:xfrm>
            <a:off x="323528" y="1849388"/>
            <a:ext cx="4824536" cy="1323439"/>
          </a:xfrm>
          <a:prstGeom prst="rect">
            <a:avLst/>
          </a:prstGeom>
          <a:ln w="34925" cmpd="sng">
            <a:solidFill>
              <a:srgbClr val="7030A0"/>
            </a:solidFill>
          </a:ln>
        </p:spPr>
        <p:txBody>
          <a:bodyPr wrap="square">
            <a:spAutoFit/>
          </a:bodyPr>
          <a:lstStyle/>
          <a:p>
            <a:r>
              <a:rPr lang="en-US" altLang="zh-CN" sz="2000">
                <a:solidFill>
                  <a:srgbClr val="7030A0"/>
                </a:solidFill>
                <a:latin typeface="方正粗黑宋简体" pitchFamily="2" charset="-122"/>
                <a:ea typeface="方正粗黑宋简体" pitchFamily="2" charset="-122"/>
              </a:rPr>
              <a:t>    </a:t>
            </a:r>
            <a:r>
              <a:rPr lang="zh-CN" altLang="zh-CN" sz="2000">
                <a:solidFill>
                  <a:srgbClr val="7030A0"/>
                </a:solidFill>
                <a:latin typeface="方正粗黑宋简体" pitchFamily="2" charset="-122"/>
                <a:ea typeface="方正粗黑宋简体" pitchFamily="2" charset="-122"/>
              </a:rPr>
              <a:t>考试是教育教学过程中一个重要的环节，</a:t>
            </a:r>
            <a:r>
              <a:rPr lang="zh-CN" altLang="zh-CN" sz="2000">
                <a:latin typeface="方正粗黑宋简体" pitchFamily="2" charset="-122"/>
                <a:ea typeface="方正粗黑宋简体" pitchFamily="2" charset="-122"/>
              </a:rPr>
              <a:t>是评价教育教学质量的有效手段。命题作为考试的一个重要环节，</a:t>
            </a:r>
            <a:r>
              <a:rPr lang="zh-CN" altLang="zh-CN" sz="2000">
                <a:solidFill>
                  <a:srgbClr val="7030A0"/>
                </a:solidFill>
                <a:latin typeface="方正粗黑宋简体" pitchFamily="2" charset="-122"/>
                <a:ea typeface="方正粗黑宋简体" pitchFamily="2" charset="-122"/>
              </a:rPr>
              <a:t>具有一定的价值取向，</a:t>
            </a:r>
            <a:r>
              <a:rPr lang="zh-CN" altLang="zh-CN" sz="2000">
                <a:latin typeface="方正粗黑宋简体" pitchFamily="2" charset="-122"/>
                <a:ea typeface="方正粗黑宋简体" pitchFamily="2" charset="-122"/>
              </a:rPr>
              <a:t>对教学改革具有一定的导向作用。</a:t>
            </a:r>
            <a:endParaRPr lang="zh-CN" altLang="en-US" sz="2000">
              <a:latin typeface="方正粗黑宋简体" pitchFamily="2" charset="-122"/>
              <a:ea typeface="方正粗黑宋简体" pitchFamily="2" charset="-122"/>
            </a:endParaRPr>
          </a:p>
        </p:txBody>
      </p:sp>
      <p:sp>
        <p:nvSpPr>
          <p:cNvPr id="7" name="标题 1"/>
          <p:cNvSpPr>
            <a:spLocks noGrp="1"/>
          </p:cNvSpPr>
          <p:nvPr>
            <p:ph type="title"/>
          </p:nvPr>
        </p:nvSpPr>
        <p:spPr>
          <a:xfrm>
            <a:off x="179512" y="1129308"/>
            <a:ext cx="4198240" cy="632460"/>
          </a:xfrm>
        </p:spPr>
        <p:txBody>
          <a:bodyPr>
            <a:normAutofit/>
          </a:bodyPr>
          <a:lstStyle/>
          <a:p>
            <a:r>
              <a:rPr lang="zh-CN" altLang="en-US" sz="2800" smtClean="0">
                <a:solidFill>
                  <a:srgbClr val="C00000"/>
                </a:solidFill>
                <a:latin typeface="华文新魏" panose="02010800040101010101" pitchFamily="2" charset="-122"/>
                <a:ea typeface="华文新魏" panose="02010800040101010101" pitchFamily="2" charset="-122"/>
              </a:rPr>
              <a:t>二、</a:t>
            </a:r>
            <a:r>
              <a:rPr lang="en-US" altLang="zh-CN" sz="2800" smtClean="0">
                <a:solidFill>
                  <a:srgbClr val="C00000"/>
                </a:solidFill>
                <a:latin typeface="华文新魏" panose="02010800040101010101" pitchFamily="2" charset="-122"/>
                <a:ea typeface="华文新魏" panose="02010800040101010101" pitchFamily="2" charset="-122"/>
              </a:rPr>
              <a:t>《</a:t>
            </a:r>
            <a:r>
              <a:rPr lang="zh-CN" altLang="en-US" sz="2800" smtClean="0">
                <a:solidFill>
                  <a:srgbClr val="C00000"/>
                </a:solidFill>
                <a:latin typeface="华文新魏" panose="02010800040101010101" pitchFamily="2" charset="-122"/>
                <a:ea typeface="华文新魏" panose="02010800040101010101" pitchFamily="2" charset="-122"/>
              </a:rPr>
              <a:t>体系</a:t>
            </a:r>
            <a:r>
              <a:rPr lang="en-US" altLang="zh-CN" sz="2800" smtClean="0">
                <a:solidFill>
                  <a:srgbClr val="C00000"/>
                </a:solidFill>
                <a:latin typeface="华文新魏" panose="02010800040101010101" pitchFamily="2" charset="-122"/>
                <a:ea typeface="华文新魏" panose="02010800040101010101" pitchFamily="2" charset="-122"/>
              </a:rPr>
              <a:t>》</a:t>
            </a:r>
            <a:r>
              <a:rPr lang="zh-CN" altLang="en-US" sz="2800" smtClean="0">
                <a:solidFill>
                  <a:srgbClr val="C00000"/>
                </a:solidFill>
                <a:latin typeface="华文新魏" panose="02010800040101010101" pitchFamily="2" charset="-122"/>
                <a:ea typeface="华文新魏" panose="02010800040101010101" pitchFamily="2" charset="-122"/>
              </a:rPr>
              <a:t>即导向</a:t>
            </a:r>
            <a:endParaRPr lang="zh-CN" altLang="en-US" sz="2800">
              <a:solidFill>
                <a:srgbClr val="C00000"/>
              </a:solidFill>
              <a:latin typeface="华文新魏" panose="02010800040101010101" pitchFamily="2" charset="-122"/>
              <a:ea typeface="华文新魏" panose="02010800040101010101" pitchFamily="2" charset="-122"/>
            </a:endParaRPr>
          </a:p>
        </p:txBody>
      </p:sp>
      <p:sp>
        <p:nvSpPr>
          <p:cNvPr id="8" name="标题 1"/>
          <p:cNvSpPr txBox="1"/>
          <p:nvPr/>
        </p:nvSpPr>
        <p:spPr>
          <a:xfrm>
            <a:off x="301752" y="190500"/>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1" i="0" u="none" strike="noStrike" kern="1200" cap="none" spc="0" normalizeH="0" baseline="0" noProof="0" smtClean="0">
                <a:ln>
                  <a:noFill/>
                </a:ln>
                <a:solidFill>
                  <a:srgbClr val="C00000"/>
                </a:solidFill>
                <a:effectLst/>
                <a:uLnTx/>
                <a:uFillTx/>
                <a:latin typeface="+mj-lt"/>
                <a:ea typeface="+mj-ea"/>
                <a:cs typeface="+mj-cs"/>
              </a:rPr>
              <a:t>方向：如何从彷徨到坚定？</a:t>
            </a:r>
            <a:endParaRPr kumimoji="0" lang="zh-CN" altLang="en-US" sz="3300" b="1"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box(in)">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ox(in)">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图片 8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47664" y="1597362"/>
            <a:ext cx="2520280" cy="1761119"/>
          </a:xfrm>
          <a:prstGeom prst="rect">
            <a:avLst/>
          </a:prstGeom>
        </p:spPr>
      </p:pic>
      <p:pic>
        <p:nvPicPr>
          <p:cNvPr id="79" name="图片 7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597360"/>
            <a:ext cx="2448272" cy="1754669"/>
          </a:xfrm>
          <a:prstGeom prst="rect">
            <a:avLst/>
          </a:prstGeom>
        </p:spPr>
      </p:pic>
      <p:sp>
        <p:nvSpPr>
          <p:cNvPr id="71" name="矩形 70"/>
          <p:cNvSpPr/>
          <p:nvPr/>
        </p:nvSpPr>
        <p:spPr>
          <a:xfrm>
            <a:off x="395536" y="3577580"/>
            <a:ext cx="8352928" cy="1631216"/>
          </a:xfrm>
          <a:prstGeom prst="rect">
            <a:avLst/>
          </a:prstGeom>
        </p:spPr>
        <p:txBody>
          <a:bodyPr wrap="square">
            <a:spAutoFit/>
          </a:bodyPr>
          <a:lstStyle/>
          <a:p>
            <a:pPr lvl="0"/>
            <a:r>
              <a:rPr lang="en-US" altLang="zh-CN" sz="2000" b="1" smtClean="0">
                <a:solidFill>
                  <a:srgbClr val="7030A0"/>
                </a:solidFill>
                <a:latin typeface="华文新魏" panose="02010800040101010101" pitchFamily="2" charset="-122"/>
                <a:ea typeface="华文新魏" panose="02010800040101010101" pitchFamily="2" charset="-122"/>
              </a:rPr>
              <a:t>1</a:t>
            </a:r>
            <a:r>
              <a:rPr lang="zh-CN" altLang="en-US" sz="2000" b="1" smtClean="0">
                <a:solidFill>
                  <a:srgbClr val="7030A0"/>
                </a:solidFill>
                <a:latin typeface="华文新魏" panose="02010800040101010101" pitchFamily="2" charset="-122"/>
                <a:ea typeface="华文新魏" panose="02010800040101010101" pitchFamily="2" charset="-122"/>
              </a:rPr>
              <a:t>、突出强基固本</a:t>
            </a:r>
            <a:endParaRPr lang="en-US" altLang="zh-CN" sz="2000" b="1" smtClean="0">
              <a:solidFill>
                <a:srgbClr val="7030A0"/>
              </a:solidFill>
              <a:latin typeface="华文新魏" panose="02010800040101010101" pitchFamily="2" charset="-122"/>
              <a:ea typeface="华文新魏" panose="02010800040101010101" pitchFamily="2" charset="-122"/>
            </a:endParaRPr>
          </a:p>
          <a:p>
            <a:pPr lvl="0"/>
            <a:r>
              <a:rPr lang="zh-CN" altLang="en-US" sz="2000" smtClean="0">
                <a:solidFill>
                  <a:schemeClr val="tx1">
                    <a:lumMod val="85000"/>
                    <a:lumOff val="15000"/>
                  </a:schemeClr>
                </a:solidFill>
                <a:latin typeface="华文新魏" panose="02010800040101010101" pitchFamily="2" charset="-122"/>
                <a:ea typeface="华文新魏" panose="02010800040101010101" pitchFamily="2" charset="-122"/>
              </a:rPr>
              <a:t>强化</a:t>
            </a:r>
            <a:r>
              <a:rPr lang="zh-CN" altLang="en-US" sz="2000">
                <a:solidFill>
                  <a:schemeClr val="tx1">
                    <a:lumMod val="85000"/>
                    <a:lumOff val="15000"/>
                  </a:schemeClr>
                </a:solidFill>
                <a:latin typeface="华文新魏" panose="02010800040101010101" pitchFamily="2" charset="-122"/>
                <a:ea typeface="华文新魏" panose="02010800040101010101" pitchFamily="2" charset="-122"/>
              </a:rPr>
              <a:t>对基本概念、基本原理的</a:t>
            </a:r>
            <a:r>
              <a:rPr lang="zh-CN" altLang="en-US" sz="2000" smtClean="0">
                <a:solidFill>
                  <a:schemeClr val="tx1">
                    <a:lumMod val="85000"/>
                    <a:lumOff val="15000"/>
                  </a:schemeClr>
                </a:solidFill>
                <a:latin typeface="华文新魏" panose="02010800040101010101" pitchFamily="2" charset="-122"/>
                <a:ea typeface="华文新魏" panose="02010800040101010101" pitchFamily="2" charset="-122"/>
              </a:rPr>
              <a:t>考查强化</a:t>
            </a:r>
            <a:r>
              <a:rPr lang="zh-CN" altLang="en-US" sz="2000">
                <a:solidFill>
                  <a:schemeClr val="tx1">
                    <a:lumMod val="85000"/>
                    <a:lumOff val="15000"/>
                  </a:schemeClr>
                </a:solidFill>
                <a:latin typeface="华文新魏" panose="02010800040101010101" pitchFamily="2" charset="-122"/>
                <a:ea typeface="华文新魏" panose="02010800040101010101" pitchFamily="2" charset="-122"/>
              </a:rPr>
              <a:t>高考的基础性导向，引导教学回归课程标准、回归教材，夯实学生基础知识基础</a:t>
            </a:r>
            <a:r>
              <a:rPr lang="zh-CN" altLang="en-US" sz="2000" smtClean="0">
                <a:solidFill>
                  <a:schemeClr val="tx1">
                    <a:lumMod val="85000"/>
                    <a:lumOff val="15000"/>
                  </a:schemeClr>
                </a:solidFill>
                <a:latin typeface="华文新魏" panose="02010800040101010101" pitchFamily="2" charset="-122"/>
                <a:ea typeface="华文新魏" panose="02010800040101010101" pitchFamily="2" charset="-122"/>
              </a:rPr>
              <a:t>。方向是核心、平稳是关键；</a:t>
            </a:r>
            <a:endParaRPr lang="en-US" altLang="zh-CN" sz="2000" smtClean="0">
              <a:solidFill>
                <a:schemeClr val="tx1">
                  <a:lumMod val="85000"/>
                  <a:lumOff val="15000"/>
                </a:schemeClr>
              </a:solidFill>
              <a:latin typeface="华文新魏" panose="02010800040101010101" pitchFamily="2" charset="-122"/>
              <a:ea typeface="华文新魏" panose="02010800040101010101" pitchFamily="2" charset="-122"/>
            </a:endParaRPr>
          </a:p>
          <a:p>
            <a:pPr lvl="0"/>
            <a:r>
              <a:rPr lang="en-US" altLang="zh-CN" sz="2000" b="1" smtClean="0">
                <a:solidFill>
                  <a:srgbClr val="7030A0"/>
                </a:solidFill>
                <a:latin typeface="华文新魏" panose="02010800040101010101" pitchFamily="2" charset="-122"/>
                <a:ea typeface="华文新魏" panose="02010800040101010101" pitchFamily="2" charset="-122"/>
              </a:rPr>
              <a:t>2</a:t>
            </a:r>
            <a:r>
              <a:rPr lang="zh-CN" altLang="en-US" sz="2000" b="1" smtClean="0">
                <a:solidFill>
                  <a:srgbClr val="7030A0"/>
                </a:solidFill>
                <a:latin typeface="华文新魏" panose="02010800040101010101" pitchFamily="2" charset="-122"/>
                <a:ea typeface="华文新魏" panose="02010800040101010101" pitchFamily="2" charset="-122"/>
              </a:rPr>
              <a:t>、命题总体思路</a:t>
            </a:r>
            <a:endParaRPr lang="en-US" altLang="zh-CN" sz="2000" b="1" smtClean="0">
              <a:solidFill>
                <a:srgbClr val="7030A0"/>
              </a:solidFill>
              <a:latin typeface="华文新魏" panose="02010800040101010101" pitchFamily="2" charset="-122"/>
              <a:ea typeface="华文新魏" panose="02010800040101010101" pitchFamily="2" charset="-122"/>
            </a:endParaRPr>
          </a:p>
          <a:p>
            <a:r>
              <a:rPr lang="zh-CN" altLang="en-US" sz="2000" smtClean="0">
                <a:solidFill>
                  <a:schemeClr val="tx1">
                    <a:lumMod val="85000"/>
                    <a:lumOff val="15000"/>
                  </a:schemeClr>
                </a:solidFill>
                <a:latin typeface="华文新魏" panose="02010800040101010101" pitchFamily="2" charset="-122"/>
                <a:ea typeface="华文新魏" panose="02010800040101010101" pitchFamily="2" charset="-122"/>
              </a:rPr>
              <a:t>遵循课程标准，依托高考评价体系；突出思维品质，加强教考衔接。</a:t>
            </a:r>
            <a:endParaRPr lang="zh-CN" altLang="en-US" sz="2000">
              <a:solidFill>
                <a:schemeClr val="tx1">
                  <a:lumMod val="85000"/>
                  <a:lumOff val="15000"/>
                </a:schemeClr>
              </a:solidFill>
              <a:latin typeface="华文新魏" panose="02010800040101010101" pitchFamily="2" charset="-122"/>
              <a:ea typeface="华文新魏" panose="02010800040101010101" pitchFamily="2" charset="-122"/>
            </a:endParaRPr>
          </a:p>
        </p:txBody>
      </p:sp>
      <p:sp>
        <p:nvSpPr>
          <p:cNvPr id="73" name="矩形 72"/>
          <p:cNvSpPr/>
          <p:nvPr/>
        </p:nvSpPr>
        <p:spPr>
          <a:xfrm>
            <a:off x="4716020" y="3877615"/>
            <a:ext cx="4176463" cy="502958"/>
          </a:xfrm>
          <a:prstGeom prst="rect">
            <a:avLst/>
          </a:prstGeom>
        </p:spPr>
        <p:txBody>
          <a:bodyPr wrap="square">
            <a:spAutoFit/>
          </a:bodyPr>
          <a:lstStyle/>
          <a:p>
            <a:pPr>
              <a:lnSpc>
                <a:spcPts val="3500"/>
              </a:lnSpc>
            </a:pPr>
            <a:r>
              <a:rPr lang="zh-CN" altLang="en-US" sz="2000" smtClean="0">
                <a:solidFill>
                  <a:schemeClr val="tx1">
                    <a:lumMod val="85000"/>
                    <a:lumOff val="15000"/>
                  </a:schemeClr>
                </a:solidFill>
                <a:latin typeface="方正粗黑宋简体" pitchFamily="2" charset="-122"/>
                <a:ea typeface="方正粗黑宋简体" pitchFamily="2" charset="-122"/>
              </a:rPr>
              <a:t> </a:t>
            </a:r>
            <a:endParaRPr lang="zh-CN" altLang="en-US" sz="2000">
              <a:solidFill>
                <a:schemeClr val="tx1">
                  <a:lumMod val="85000"/>
                  <a:lumOff val="15000"/>
                </a:schemeClr>
              </a:solidFill>
              <a:latin typeface="方正粗黑宋简体" pitchFamily="2" charset="-122"/>
              <a:ea typeface="方正粗黑宋简体" pitchFamily="2" charset="-122"/>
            </a:endParaRPr>
          </a:p>
        </p:txBody>
      </p:sp>
      <p:sp>
        <p:nvSpPr>
          <p:cNvPr id="16" name="标题 1"/>
          <p:cNvSpPr>
            <a:spLocks noGrp="1"/>
          </p:cNvSpPr>
          <p:nvPr>
            <p:ph type="title"/>
          </p:nvPr>
        </p:nvSpPr>
        <p:spPr>
          <a:xfrm>
            <a:off x="179512" y="1177313"/>
            <a:ext cx="2736304" cy="452440"/>
          </a:xfrm>
        </p:spPr>
        <p:txBody>
          <a:bodyPr>
            <a:normAutofit fontScale="90000"/>
          </a:bodyPr>
          <a:lstStyle/>
          <a:p>
            <a:r>
              <a:rPr lang="zh-CN" altLang="en-US" sz="2800" smtClean="0">
                <a:solidFill>
                  <a:srgbClr val="C00000"/>
                </a:solidFill>
                <a:latin typeface="华文新魏" panose="02010800040101010101" pitchFamily="2" charset="-122"/>
                <a:ea typeface="华文新魏" panose="02010800040101010101" pitchFamily="2" charset="-122"/>
              </a:rPr>
              <a:t>三、思路即出路</a:t>
            </a:r>
            <a:endParaRPr lang="zh-CN" altLang="en-US" sz="2800">
              <a:solidFill>
                <a:srgbClr val="C00000"/>
              </a:solidFill>
              <a:latin typeface="华文新魏" panose="02010800040101010101" pitchFamily="2" charset="-122"/>
              <a:ea typeface="华文新魏" panose="02010800040101010101" pitchFamily="2" charset="-122"/>
            </a:endParaRPr>
          </a:p>
        </p:txBody>
      </p:sp>
      <p:sp>
        <p:nvSpPr>
          <p:cNvPr id="17" name="标题 1"/>
          <p:cNvSpPr txBox="1"/>
          <p:nvPr/>
        </p:nvSpPr>
        <p:spPr>
          <a:xfrm>
            <a:off x="301752" y="190500"/>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1" i="0" u="none" strike="noStrike" kern="1200" cap="none" spc="0" normalizeH="0" baseline="0" noProof="0" smtClean="0">
                <a:ln>
                  <a:noFill/>
                </a:ln>
                <a:solidFill>
                  <a:srgbClr val="C00000"/>
                </a:solidFill>
                <a:effectLst/>
                <a:uLnTx/>
                <a:uFillTx/>
                <a:latin typeface="+mj-lt"/>
                <a:ea typeface="+mj-ea"/>
                <a:cs typeface="+mj-cs"/>
              </a:rPr>
              <a:t>方向：如何从彷徨到坚定？</a:t>
            </a:r>
            <a:endParaRPr kumimoji="0" lang="zh-CN" altLang="en-US" sz="3300" b="1"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p14:prism isContent="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750"/>
                                        <p:tgtEl>
                                          <p:spTgt spid="81"/>
                                        </p:tgtEl>
                                      </p:cBhvr>
                                    </p:animEffect>
                                  </p:childTnLst>
                                </p:cTn>
                              </p:par>
                              <p:par>
                                <p:cTn id="8" presetID="22" presetClass="entr" presetSubtype="1"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wipe(up)">
                                      <p:cBhvr>
                                        <p:cTn id="10" dur="750"/>
                                        <p:tgtEl>
                                          <p:spTgt spid="79"/>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750" fill="hold"/>
                                        <p:tgtEl>
                                          <p:spTgt spid="71"/>
                                        </p:tgtEl>
                                        <p:attrNameLst>
                                          <p:attrName>ppt_x</p:attrName>
                                        </p:attrNameLst>
                                      </p:cBhvr>
                                      <p:tavLst>
                                        <p:tav tm="0">
                                          <p:val>
                                            <p:strVal val="#ppt_x"/>
                                          </p:val>
                                        </p:tav>
                                        <p:tav tm="100000">
                                          <p:val>
                                            <p:strVal val="#ppt_x"/>
                                          </p:val>
                                        </p:tav>
                                      </p:tavLst>
                                    </p:anim>
                                    <p:anim calcmode="lin" valueType="num">
                                      <p:cBhvr additive="base">
                                        <p:cTn id="14" dur="750" fill="hold"/>
                                        <p:tgtEl>
                                          <p:spTgt spid="7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750" fill="hold"/>
                                        <p:tgtEl>
                                          <p:spTgt spid="73"/>
                                        </p:tgtEl>
                                        <p:attrNameLst>
                                          <p:attrName>ppt_x</p:attrName>
                                        </p:attrNameLst>
                                      </p:cBhvr>
                                      <p:tavLst>
                                        <p:tav tm="0">
                                          <p:val>
                                            <p:strVal val="#ppt_x"/>
                                          </p:val>
                                        </p:tav>
                                        <p:tav tm="100000">
                                          <p:val>
                                            <p:strVal val="#ppt_x"/>
                                          </p:val>
                                        </p:tav>
                                      </p:tavLst>
                                    </p:anim>
                                    <p:anim calcmode="lin" valueType="num">
                                      <p:cBhvr additive="base">
                                        <p:cTn id="18" dur="75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stretch>
            <a:fillRect/>
          </a:stretch>
        </p:blipFill>
        <p:spPr bwMode="auto">
          <a:xfrm>
            <a:off x="323531" y="1297327"/>
            <a:ext cx="4204159" cy="3960440"/>
          </a:xfrm>
          <a:prstGeom prst="rect">
            <a:avLst/>
          </a:prstGeom>
          <a:noFill/>
          <a:ln w="9525">
            <a:noFill/>
            <a:miter lim="800000"/>
            <a:headEnd/>
            <a:tailEnd/>
          </a:ln>
        </p:spPr>
      </p:pic>
      <p:pic>
        <p:nvPicPr>
          <p:cNvPr id="1027" name="Picture 3"/>
          <p:cNvPicPr>
            <a:picLocks noChangeAspect="1" noChangeArrowheads="1"/>
          </p:cNvPicPr>
          <p:nvPr/>
        </p:nvPicPr>
        <p:blipFill>
          <a:blip r:embed="rId2"/>
          <a:stretch>
            <a:fillRect/>
          </a:stretch>
        </p:blipFill>
        <p:spPr bwMode="auto">
          <a:xfrm>
            <a:off x="4932041" y="1297328"/>
            <a:ext cx="3825731" cy="3978342"/>
          </a:xfrm>
          <a:prstGeom prst="rect">
            <a:avLst/>
          </a:prstGeom>
          <a:noFill/>
          <a:ln w="9525">
            <a:noFill/>
            <a:miter lim="800000"/>
            <a:headEnd/>
            <a:tailEnd/>
          </a:ln>
        </p:spPr>
      </p:pic>
      <p:sp>
        <p:nvSpPr>
          <p:cNvPr id="6" name="标题 1"/>
          <p:cNvSpPr txBox="1"/>
          <p:nvPr/>
        </p:nvSpPr>
        <p:spPr>
          <a:xfrm>
            <a:off x="301752" y="190500"/>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1" i="0" u="none" strike="noStrike" kern="1200" cap="none" spc="0" normalizeH="0" baseline="0" noProof="0" smtClean="0">
                <a:ln>
                  <a:noFill/>
                </a:ln>
                <a:solidFill>
                  <a:srgbClr val="C00000"/>
                </a:solidFill>
                <a:effectLst/>
                <a:uLnTx/>
                <a:uFillTx/>
                <a:latin typeface="+mj-lt"/>
                <a:ea typeface="+mj-ea"/>
                <a:cs typeface="+mj-cs"/>
              </a:rPr>
              <a:t>方向：如何从彷徨到坚定？</a:t>
            </a:r>
            <a:endParaRPr kumimoji="0" lang="zh-CN" altLang="en-US" sz="3300" b="1" i="0" u="none" strike="noStrike" kern="1200" cap="none" spc="0" normalizeH="0" baseline="0" noProof="0">
              <a:ln>
                <a:noFill/>
              </a:ln>
              <a:solidFill>
                <a:srgbClr val="C00000"/>
              </a:solidFill>
              <a:effectLst/>
              <a:uLnTx/>
              <a:uFillTx/>
              <a:latin typeface="+mj-lt"/>
              <a:ea typeface="+mj-ea"/>
              <a:cs typeface="+mj-cs"/>
            </a:endParaRPr>
          </a:p>
        </p:txBody>
      </p:sp>
      <p:sp>
        <p:nvSpPr>
          <p:cNvPr id="7" name="矩形 6"/>
          <p:cNvSpPr/>
          <p:nvPr/>
        </p:nvSpPr>
        <p:spPr>
          <a:xfrm>
            <a:off x="5220072" y="4297660"/>
            <a:ext cx="3456384" cy="72008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51520" y="1777380"/>
            <a:ext cx="8640960" cy="3420380"/>
          </a:xfrm>
        </p:spPr>
        <p:txBody>
          <a:bodyPr>
            <a:noAutofit/>
          </a:bodyPr>
          <a:lstStyle/>
          <a:p>
            <a:r>
              <a:rPr lang="en-US" altLang="zh-CN" sz="1800" b="1" smtClean="0">
                <a:solidFill>
                  <a:srgbClr val="7030A0"/>
                </a:solidFill>
                <a:latin typeface="华文中宋" panose="02010600040101010101" pitchFamily="2" charset="-122"/>
                <a:ea typeface="华文中宋" panose="02010600040101010101" pitchFamily="2" charset="-122"/>
              </a:rPr>
              <a:t>1</a:t>
            </a:r>
            <a:r>
              <a:rPr lang="zh-CN" altLang="en-US" sz="1800" b="1" smtClean="0">
                <a:solidFill>
                  <a:srgbClr val="7030A0"/>
                </a:solidFill>
                <a:latin typeface="华文中宋" panose="02010600040101010101" pitchFamily="2" charset="-122"/>
                <a:ea typeface="华文中宋" panose="02010600040101010101" pitchFamily="2" charset="-122"/>
              </a:rPr>
              <a:t>、立德为本，价值引领</a:t>
            </a:r>
            <a:endParaRPr lang="zh-CN" altLang="en-US" sz="1800" smtClean="0">
              <a:solidFill>
                <a:srgbClr val="7030A0"/>
              </a:solidFill>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弘扬社会主义核心价值观，宣传中华民族优秀传统文化，引领学生汲取历史智慧，肩负民族复兴的责任感、使命感；拓展学生</a:t>
            </a:r>
            <a:r>
              <a:rPr lang="zh-CN" altLang="en-US" sz="1800" smtClean="0">
                <a:solidFill>
                  <a:srgbClr val="7030A0"/>
                </a:solidFill>
                <a:latin typeface="华文中宋" panose="02010600040101010101" pitchFamily="2" charset="-122"/>
                <a:ea typeface="华文中宋" panose="02010600040101010101" pitchFamily="2" charset="-122"/>
              </a:rPr>
              <a:t>博古通今、学贯中西</a:t>
            </a:r>
            <a:r>
              <a:rPr lang="zh-CN" altLang="en-US" sz="1800" smtClean="0">
                <a:latin typeface="华文中宋" panose="02010600040101010101" pitchFamily="2" charset="-122"/>
                <a:ea typeface="华文中宋" panose="02010600040101010101" pitchFamily="2" charset="-122"/>
              </a:rPr>
              <a:t>的历史眼光，以国际视野引导树立文明互鉴、构建人类命运共同体的理念。</a:t>
            </a:r>
            <a:endParaRPr lang="en-US" altLang="zh-CN" sz="1800" smtClean="0">
              <a:latin typeface="华文中宋" panose="02010600040101010101" pitchFamily="2" charset="-122"/>
              <a:ea typeface="华文中宋" panose="02010600040101010101" pitchFamily="2" charset="-122"/>
            </a:endParaRPr>
          </a:p>
          <a:p>
            <a:r>
              <a:rPr lang="en-US" altLang="zh-CN" sz="1800" b="1" smtClean="0">
                <a:solidFill>
                  <a:srgbClr val="7030A0"/>
                </a:solidFill>
                <a:latin typeface="华文中宋" panose="02010600040101010101" pitchFamily="2" charset="-122"/>
                <a:ea typeface="华文中宋" panose="02010600040101010101" pitchFamily="2" charset="-122"/>
              </a:rPr>
              <a:t>2</a:t>
            </a:r>
            <a:r>
              <a:rPr lang="zh-CN" altLang="en-US" sz="1800" b="1" smtClean="0">
                <a:solidFill>
                  <a:srgbClr val="7030A0"/>
                </a:solidFill>
                <a:latin typeface="华文中宋" panose="02010600040101010101" pitchFamily="2" charset="-122"/>
                <a:ea typeface="华文中宋" panose="02010600040101010101" pitchFamily="2" charset="-122"/>
              </a:rPr>
              <a:t>、教材为基，中心开花</a:t>
            </a:r>
            <a:endParaRPr lang="zh-CN" altLang="en-US" sz="1800" smtClean="0">
              <a:solidFill>
                <a:srgbClr val="7030A0"/>
              </a:solidFill>
              <a:latin typeface="华文中宋" panose="02010600040101010101" pitchFamily="2" charset="-122"/>
              <a:ea typeface="华文中宋" panose="02010600040101010101" pitchFamily="2" charset="-122"/>
            </a:endParaRPr>
          </a:p>
          <a:p>
            <a:r>
              <a:rPr lang="zh-CN" altLang="en-US" sz="1800" smtClean="0">
                <a:solidFill>
                  <a:srgbClr val="7030A0"/>
                </a:solidFill>
                <a:latin typeface="华文中宋" panose="02010600040101010101" pitchFamily="2" charset="-122"/>
                <a:ea typeface="华文中宋" panose="02010600040101010101" pitchFamily="2" charset="-122"/>
              </a:rPr>
              <a:t>试卷继承浙江卷的一贯风格，坚持以教材为本的命题导向</a:t>
            </a:r>
            <a:r>
              <a:rPr lang="zh-CN" altLang="en-US" sz="1800" smtClean="0">
                <a:latin typeface="华文中宋" panose="02010600040101010101" pitchFamily="2" charset="-122"/>
                <a:ea typeface="华文中宋" panose="02010600040101010101" pitchFamily="2" charset="-122"/>
              </a:rPr>
              <a:t>，从中学历史教学实际出发，不考繁难偏旧，着重</a:t>
            </a:r>
            <a:r>
              <a:rPr lang="zh-CN" altLang="en-US" sz="1800" smtClean="0">
                <a:solidFill>
                  <a:srgbClr val="7030A0"/>
                </a:solidFill>
                <a:latin typeface="华文中宋" panose="02010600040101010101" pitchFamily="2" charset="-122"/>
                <a:ea typeface="华文中宋" panose="02010600040101010101" pitchFamily="2" charset="-122"/>
              </a:rPr>
              <a:t>考查主干知识和核心理念，力求必修、选修知识点全覆盖。</a:t>
            </a:r>
            <a:r>
              <a:rPr lang="zh-CN" altLang="en-US" sz="1800" smtClean="0">
                <a:latin typeface="华文中宋" panose="02010600040101010101" pitchFamily="2" charset="-122"/>
                <a:ea typeface="华文中宋" panose="02010600040101010101" pitchFamily="2" charset="-122"/>
              </a:rPr>
              <a:t>在试卷难度、模块分布、题型结构等方面保持稳定，精心设计，巧妙营造历史情境，做到历史教学成效考查与高考选拔功能的兼顾。</a:t>
            </a:r>
            <a:endParaRPr lang="zh-CN" altLang="en-US" sz="1800" smtClean="0">
              <a:latin typeface="华文中宋" panose="02010600040101010101" pitchFamily="2" charset="-122"/>
              <a:ea typeface="华文中宋" panose="02010600040101010101" pitchFamily="2" charset="-122"/>
            </a:endParaRPr>
          </a:p>
          <a:p>
            <a:r>
              <a:rPr lang="en-US" altLang="zh-CN" sz="1800" b="1" smtClean="0">
                <a:solidFill>
                  <a:srgbClr val="7030A0"/>
                </a:solidFill>
                <a:latin typeface="华文中宋" panose="02010600040101010101" pitchFamily="2" charset="-122"/>
                <a:ea typeface="华文中宋" panose="02010600040101010101" pitchFamily="2" charset="-122"/>
              </a:rPr>
              <a:t>3</a:t>
            </a:r>
            <a:r>
              <a:rPr lang="zh-CN" altLang="en-US" sz="1800" b="1" smtClean="0">
                <a:solidFill>
                  <a:srgbClr val="7030A0"/>
                </a:solidFill>
                <a:latin typeface="华文中宋" panose="02010600040101010101" pitchFamily="2" charset="-122"/>
                <a:ea typeface="华文中宋" panose="02010600040101010101" pitchFamily="2" charset="-122"/>
              </a:rPr>
              <a:t>、素养为要，能力提升</a:t>
            </a:r>
            <a:endParaRPr lang="zh-CN" altLang="en-US" sz="1800" smtClean="0">
              <a:solidFill>
                <a:srgbClr val="7030A0"/>
              </a:solidFill>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试卷注重人才选拔标准，着重考查学生的历史学科素养。</a:t>
            </a:r>
            <a:endParaRPr lang="zh-CN" altLang="en-US" sz="1800" smtClean="0">
              <a:latin typeface="华文中宋" panose="02010600040101010101" pitchFamily="2" charset="-122"/>
              <a:ea typeface="华文中宋" panose="02010600040101010101" pitchFamily="2" charset="-122"/>
            </a:endParaRPr>
          </a:p>
        </p:txBody>
      </p:sp>
      <p:sp>
        <p:nvSpPr>
          <p:cNvPr id="4" name="标题 1"/>
          <p:cNvSpPr txBox="1"/>
          <p:nvPr/>
        </p:nvSpPr>
        <p:spPr>
          <a:xfrm>
            <a:off x="323528" y="1117307"/>
            <a:ext cx="3600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smtClean="0">
                <a:ln>
                  <a:noFill/>
                </a:ln>
                <a:solidFill>
                  <a:srgbClr val="7030A0"/>
                </a:solidFill>
                <a:effectLst/>
                <a:uLnTx/>
                <a:uFillTx/>
                <a:latin typeface="华文新魏" panose="02010800040101010101" pitchFamily="2" charset="-122"/>
                <a:ea typeface="华文新魏" panose="02010800040101010101" pitchFamily="2" charset="-122"/>
                <a:cs typeface="+mj-cs"/>
              </a:rPr>
              <a:t>2022</a:t>
            </a:r>
            <a:r>
              <a:rPr kumimoji="0" lang="zh-CN" altLang="en-US" sz="2400" b="0" i="0" u="none" strike="noStrike" kern="1200" cap="none" spc="0" normalizeH="0" baseline="0" noProof="0" smtClean="0">
                <a:ln>
                  <a:noFill/>
                </a:ln>
                <a:solidFill>
                  <a:srgbClr val="7030A0"/>
                </a:solidFill>
                <a:effectLst/>
                <a:uLnTx/>
                <a:uFillTx/>
                <a:latin typeface="华文新魏" panose="02010800040101010101" pitchFamily="2" charset="-122"/>
                <a:ea typeface="华文新魏" panose="02010800040101010101" pitchFamily="2" charset="-122"/>
                <a:cs typeface="+mj-cs"/>
              </a:rPr>
              <a:t>年</a:t>
            </a:r>
            <a:r>
              <a:rPr kumimoji="0" lang="en-US" altLang="zh-CN" sz="2400" b="0" i="0" u="none" strike="noStrike" kern="1200" cap="none" spc="0" normalizeH="0" baseline="0" noProof="0" smtClean="0">
                <a:ln>
                  <a:noFill/>
                </a:ln>
                <a:solidFill>
                  <a:srgbClr val="7030A0"/>
                </a:solidFill>
                <a:effectLst/>
                <a:uLnTx/>
                <a:uFillTx/>
                <a:latin typeface="华文新魏" panose="02010800040101010101" pitchFamily="2" charset="-122"/>
                <a:ea typeface="华文新魏" panose="02010800040101010101" pitchFamily="2" charset="-122"/>
                <a:cs typeface="+mj-cs"/>
              </a:rPr>
              <a:t>1</a:t>
            </a:r>
            <a:r>
              <a:rPr kumimoji="0" lang="zh-CN" altLang="en-US" sz="2400" b="0" i="0" u="none" strike="noStrike" kern="1200" cap="none" spc="0" normalizeH="0" baseline="0" noProof="0" smtClean="0">
                <a:ln>
                  <a:noFill/>
                </a:ln>
                <a:solidFill>
                  <a:srgbClr val="7030A0"/>
                </a:solidFill>
                <a:effectLst/>
                <a:uLnTx/>
                <a:uFillTx/>
                <a:latin typeface="华文新魏" panose="02010800040101010101" pitchFamily="2" charset="-122"/>
                <a:ea typeface="华文新魏" panose="02010800040101010101" pitchFamily="2" charset="-122"/>
                <a:cs typeface="+mj-cs"/>
              </a:rPr>
              <a:t>月历史命题思路</a:t>
            </a:r>
            <a:endParaRPr kumimoji="0" lang="zh-CN" altLang="en-US" sz="2400" b="0" i="0" u="none" strike="noStrike" kern="1200" cap="none" spc="0" normalizeH="0" baseline="0" noProof="0">
              <a:ln>
                <a:noFill/>
              </a:ln>
              <a:solidFill>
                <a:srgbClr val="7030A0"/>
              </a:solidFill>
              <a:effectLst/>
              <a:uLnTx/>
              <a:uFillTx/>
              <a:latin typeface="华文新魏" panose="02010800040101010101" pitchFamily="2" charset="-122"/>
              <a:ea typeface="华文新魏" panose="02010800040101010101" pitchFamily="2" charset="-122"/>
              <a:cs typeface="+mj-cs"/>
            </a:endParaRPr>
          </a:p>
        </p:txBody>
      </p:sp>
      <p:sp>
        <p:nvSpPr>
          <p:cNvPr id="5" name="标题 1"/>
          <p:cNvSpPr txBox="1"/>
          <p:nvPr/>
        </p:nvSpPr>
        <p:spPr>
          <a:xfrm>
            <a:off x="323528" y="217207"/>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1" i="0" u="none" strike="noStrike" kern="1200" cap="none" spc="0" normalizeH="0" baseline="0" noProof="0" smtClean="0">
                <a:ln>
                  <a:noFill/>
                </a:ln>
                <a:solidFill>
                  <a:srgbClr val="C00000"/>
                </a:solidFill>
                <a:effectLst/>
                <a:uLnTx/>
                <a:uFillTx/>
                <a:latin typeface="+mj-lt"/>
                <a:ea typeface="+mj-ea"/>
                <a:cs typeface="+mj-cs"/>
              </a:rPr>
              <a:t>方向：如何从彷徨到坚定？</a:t>
            </a:r>
            <a:endParaRPr kumimoji="0" lang="zh-CN" altLang="en-US" sz="3300" b="1"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937287"/>
            <a:ext cx="3622176" cy="632460"/>
          </a:xfrm>
        </p:spPr>
        <p:txBody>
          <a:bodyPr>
            <a:normAutofit/>
          </a:bodyPr>
          <a:lstStyle/>
          <a:p>
            <a:r>
              <a:rPr lang="en-US" altLang="zh-CN" sz="2400" smtClean="0">
                <a:solidFill>
                  <a:srgbClr val="7030A0"/>
                </a:solidFill>
                <a:latin typeface="华文新魏" panose="02010800040101010101" pitchFamily="2" charset="-122"/>
                <a:ea typeface="华文新魏" panose="02010800040101010101" pitchFamily="2" charset="-122"/>
              </a:rPr>
              <a:t>2022</a:t>
            </a:r>
            <a:r>
              <a:rPr lang="zh-CN" altLang="en-US" sz="2400" smtClean="0">
                <a:solidFill>
                  <a:srgbClr val="7030A0"/>
                </a:solidFill>
                <a:latin typeface="华文新魏" panose="02010800040101010101" pitchFamily="2" charset="-122"/>
                <a:ea typeface="华文新魏" panose="02010800040101010101" pitchFamily="2" charset="-122"/>
              </a:rPr>
              <a:t>年</a:t>
            </a:r>
            <a:r>
              <a:rPr lang="en-US" altLang="zh-CN" sz="2400" smtClean="0">
                <a:solidFill>
                  <a:srgbClr val="7030A0"/>
                </a:solidFill>
                <a:latin typeface="华文新魏" panose="02010800040101010101" pitchFamily="2" charset="-122"/>
                <a:ea typeface="华文新魏" panose="02010800040101010101" pitchFamily="2" charset="-122"/>
              </a:rPr>
              <a:t>6</a:t>
            </a:r>
            <a:r>
              <a:rPr lang="zh-CN" altLang="en-US" sz="2400" smtClean="0">
                <a:solidFill>
                  <a:srgbClr val="7030A0"/>
                </a:solidFill>
                <a:latin typeface="华文新魏" panose="02010800040101010101" pitchFamily="2" charset="-122"/>
                <a:ea typeface="华文新魏" panose="02010800040101010101" pitchFamily="2" charset="-122"/>
              </a:rPr>
              <a:t>月历史命题思路</a:t>
            </a:r>
            <a:endParaRPr lang="zh-CN" altLang="en-US" sz="2400">
              <a:solidFill>
                <a:srgbClr val="7030A0"/>
              </a:solidFill>
              <a:latin typeface="华文新魏" panose="02010800040101010101" pitchFamily="2" charset="-122"/>
              <a:ea typeface="华文新魏" panose="02010800040101010101" pitchFamily="2" charset="-122"/>
            </a:endParaRPr>
          </a:p>
        </p:txBody>
      </p:sp>
      <p:sp>
        <p:nvSpPr>
          <p:cNvPr id="3" name="内容占位符 2"/>
          <p:cNvSpPr>
            <a:spLocks noGrp="1"/>
          </p:cNvSpPr>
          <p:nvPr>
            <p:ph sz="quarter" idx="1"/>
          </p:nvPr>
        </p:nvSpPr>
        <p:spPr>
          <a:xfrm>
            <a:off x="323528" y="1537353"/>
            <a:ext cx="8568952" cy="3960440"/>
          </a:xfrm>
        </p:spPr>
        <p:txBody>
          <a:bodyPr>
            <a:noAutofit/>
          </a:bodyPr>
          <a:lstStyle/>
          <a:p>
            <a:r>
              <a:rPr lang="en-US" altLang="zh-CN" sz="1800" smtClean="0">
                <a:solidFill>
                  <a:srgbClr val="7030A0"/>
                </a:solidFill>
                <a:latin typeface="华文中宋" panose="02010600040101010101" pitchFamily="2" charset="-122"/>
                <a:ea typeface="华文中宋" panose="02010600040101010101" pitchFamily="2" charset="-122"/>
              </a:rPr>
              <a:t>1</a:t>
            </a:r>
            <a:r>
              <a:rPr lang="zh-CN" altLang="en-US" sz="1800" smtClean="0">
                <a:solidFill>
                  <a:srgbClr val="7030A0"/>
                </a:solidFill>
                <a:latin typeface="华文中宋" panose="02010600040101010101" pitchFamily="2" charset="-122"/>
                <a:ea typeface="华文中宋" panose="02010600040101010101" pitchFamily="2" charset="-122"/>
              </a:rPr>
              <a:t>、“立德树人”，把握命题方向</a:t>
            </a:r>
            <a:endParaRPr lang="zh-CN" altLang="en-US" sz="1800" smtClean="0">
              <a:solidFill>
                <a:srgbClr val="7030A0"/>
              </a:solidFill>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以社会主义核心价值观为引领，继承和弘扬中华优秀文化、红色文化和社会主义先进文化，使学生坚定中国特色社会主义道路自信、理论自信、制度自信和文化自信。</a:t>
            </a:r>
            <a:endParaRPr lang="en-US" altLang="zh-CN" sz="1800" smtClean="0">
              <a:latin typeface="华文中宋" panose="02010600040101010101" pitchFamily="2" charset="-122"/>
              <a:ea typeface="华文中宋" panose="02010600040101010101" pitchFamily="2" charset="-122"/>
            </a:endParaRPr>
          </a:p>
          <a:p>
            <a:r>
              <a:rPr lang="en-US" altLang="zh-CN" sz="1800" smtClean="0">
                <a:solidFill>
                  <a:srgbClr val="7030A0"/>
                </a:solidFill>
                <a:latin typeface="华文中宋" panose="02010600040101010101" pitchFamily="2" charset="-122"/>
                <a:ea typeface="华文中宋" panose="02010600040101010101" pitchFamily="2" charset="-122"/>
              </a:rPr>
              <a:t>2</a:t>
            </a:r>
            <a:r>
              <a:rPr lang="zh-CN" altLang="en-US" sz="1800" smtClean="0">
                <a:solidFill>
                  <a:srgbClr val="7030A0"/>
                </a:solidFill>
                <a:latin typeface="华文中宋" panose="02010600040101010101" pitchFamily="2" charset="-122"/>
                <a:ea typeface="华文中宋" panose="02010600040101010101" pitchFamily="2" charset="-122"/>
              </a:rPr>
              <a:t>、“稳”字当先，突出主干知识考查</a:t>
            </a:r>
            <a:endParaRPr lang="en-US" altLang="zh-CN" sz="1800" smtClean="0">
              <a:solidFill>
                <a:srgbClr val="7030A0"/>
              </a:solidFill>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聚焦于主干知识，充分</a:t>
            </a:r>
            <a:r>
              <a:rPr lang="zh-CN" altLang="en-US" sz="1800" smtClean="0">
                <a:solidFill>
                  <a:srgbClr val="7030A0"/>
                </a:solidFill>
                <a:latin typeface="华文中宋" panose="02010600040101010101" pitchFamily="2" charset="-122"/>
                <a:ea typeface="华文中宋" panose="02010600040101010101" pitchFamily="2" charset="-122"/>
              </a:rPr>
              <a:t>体现了疫情形势下对学情与考情的关切，确保考试平稳</a:t>
            </a:r>
            <a:r>
              <a:rPr lang="zh-CN" altLang="en-US" sz="1800" smtClean="0">
                <a:latin typeface="华文中宋" panose="02010600040101010101" pitchFamily="2" charset="-122"/>
                <a:ea typeface="华文中宋" panose="02010600040101010101" pitchFamily="2" charset="-122"/>
              </a:rPr>
              <a:t>。</a:t>
            </a:r>
            <a:endParaRPr lang="en-US" altLang="zh-CN" sz="1800" smtClean="0">
              <a:latin typeface="华文中宋" panose="02010600040101010101" pitchFamily="2" charset="-122"/>
              <a:ea typeface="华文中宋" panose="02010600040101010101" pitchFamily="2" charset="-122"/>
            </a:endParaRPr>
          </a:p>
          <a:p>
            <a:r>
              <a:rPr lang="en-US" altLang="zh-CN" sz="1800" smtClean="0">
                <a:solidFill>
                  <a:srgbClr val="7030A0"/>
                </a:solidFill>
                <a:latin typeface="华文中宋" panose="02010600040101010101" pitchFamily="2" charset="-122"/>
                <a:ea typeface="华文中宋" panose="02010600040101010101" pitchFamily="2" charset="-122"/>
              </a:rPr>
              <a:t>3</a:t>
            </a:r>
            <a:r>
              <a:rPr lang="zh-CN" altLang="en-US" sz="1800" smtClean="0">
                <a:solidFill>
                  <a:srgbClr val="7030A0"/>
                </a:solidFill>
                <a:latin typeface="华文中宋" panose="02010600040101010101" pitchFamily="2" charset="-122"/>
                <a:ea typeface="华文中宋" panose="02010600040101010101" pitchFamily="2" charset="-122"/>
              </a:rPr>
              <a:t>、原创为要，确保公平落地</a:t>
            </a:r>
            <a:endParaRPr lang="en-US" altLang="zh-CN" sz="1800" smtClean="0">
              <a:solidFill>
                <a:srgbClr val="7030A0"/>
              </a:solidFill>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通过鲜活的情境创设，引导学生解决问题，促进学生学科核心素养提升，真正让学生学有所得、考有所获，确保公平落地。</a:t>
            </a:r>
            <a:endParaRPr lang="en-US" altLang="zh-CN" sz="1800" smtClean="0">
              <a:latin typeface="华文中宋" panose="02010600040101010101" pitchFamily="2" charset="-122"/>
              <a:ea typeface="华文中宋" panose="02010600040101010101" pitchFamily="2" charset="-122"/>
            </a:endParaRPr>
          </a:p>
          <a:p>
            <a:r>
              <a:rPr lang="en-US" altLang="zh-CN" sz="1800" smtClean="0">
                <a:solidFill>
                  <a:srgbClr val="7030A0"/>
                </a:solidFill>
                <a:latin typeface="华文中宋" panose="02010600040101010101" pitchFamily="2" charset="-122"/>
                <a:ea typeface="华文中宋" panose="02010600040101010101" pitchFamily="2" charset="-122"/>
              </a:rPr>
              <a:t>4</a:t>
            </a:r>
            <a:r>
              <a:rPr lang="zh-CN" altLang="en-US" sz="1800" smtClean="0">
                <a:solidFill>
                  <a:srgbClr val="7030A0"/>
                </a:solidFill>
                <a:latin typeface="华文中宋" panose="02010600040101010101" pitchFamily="2" charset="-122"/>
                <a:ea typeface="华文中宋" panose="02010600040101010101" pitchFamily="2" charset="-122"/>
              </a:rPr>
              <a:t>、精进立标，力求科学准确</a:t>
            </a:r>
            <a:endParaRPr lang="en-US" altLang="zh-CN" sz="1800" smtClean="0">
              <a:solidFill>
                <a:srgbClr val="7030A0"/>
              </a:solidFill>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试题在秉承一贯风格基础上，进一步精进，探索未来新教材形势下高考命题的新方向，</a:t>
            </a:r>
            <a:r>
              <a:rPr lang="zh-CN" altLang="en-US" sz="1800" smtClean="0">
                <a:solidFill>
                  <a:srgbClr val="7030A0"/>
                </a:solidFill>
                <a:latin typeface="华文中宋" panose="02010600040101010101" pitchFamily="2" charset="-122"/>
                <a:ea typeface="华文中宋" panose="02010600040101010101" pitchFamily="2" charset="-122"/>
              </a:rPr>
              <a:t>古今中外的融会交流，贯通中西的历史视界</a:t>
            </a:r>
            <a:r>
              <a:rPr lang="zh-CN" altLang="en-US" sz="1800" smtClean="0">
                <a:latin typeface="华文中宋" panose="02010600040101010101" pitchFamily="2" charset="-122"/>
                <a:ea typeface="华文中宋" panose="02010600040101010101" pitchFamily="2" charset="-122"/>
              </a:rPr>
              <a:t>，读史开慧的理性审视。</a:t>
            </a:r>
            <a:endParaRPr lang="zh-CN" altLang="en-US" sz="1800" smtClean="0">
              <a:latin typeface="华文中宋" panose="02010600040101010101" pitchFamily="2" charset="-122"/>
              <a:ea typeface="华文中宋" panose="02010600040101010101" pitchFamily="2" charset="-122"/>
            </a:endParaRPr>
          </a:p>
        </p:txBody>
      </p:sp>
      <p:sp>
        <p:nvSpPr>
          <p:cNvPr id="4" name="标题 1"/>
          <p:cNvSpPr txBox="1"/>
          <p:nvPr/>
        </p:nvSpPr>
        <p:spPr>
          <a:xfrm>
            <a:off x="323528" y="217207"/>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方向：如何从彷徨到坚定？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627784" y="1921396"/>
            <a:ext cx="3960440" cy="2592288"/>
          </a:xfrm>
        </p:spPr>
        <p:txBody>
          <a:bodyPr>
            <a:noAutofit/>
          </a:bodyPr>
          <a:lstStyle/>
          <a:p>
            <a:r>
              <a:rPr lang="zh-CN" altLang="en-US" sz="3600" smtClean="0">
                <a:latin typeface="方正粗黑宋简体" pitchFamily="2" charset="-122"/>
                <a:ea typeface="方正粗黑宋简体" pitchFamily="2" charset="-122"/>
              </a:rPr>
              <a:t>一、围绕课标</a:t>
            </a:r>
            <a:endParaRPr lang="en-US" altLang="zh-CN" sz="3600" smtClean="0">
              <a:latin typeface="方正粗黑宋简体" pitchFamily="2" charset="-122"/>
              <a:ea typeface="方正粗黑宋简体" pitchFamily="2" charset="-122"/>
            </a:endParaRPr>
          </a:p>
          <a:p>
            <a:r>
              <a:rPr lang="zh-CN" altLang="en-US" sz="3600" smtClean="0">
                <a:latin typeface="方正粗黑宋简体" pitchFamily="2" charset="-122"/>
                <a:ea typeface="方正粗黑宋简体" pitchFamily="2" charset="-122"/>
              </a:rPr>
              <a:t>二、围绕教材</a:t>
            </a:r>
            <a:endParaRPr lang="en-US" altLang="zh-CN" sz="3600" smtClean="0">
              <a:latin typeface="方正粗黑宋简体" pitchFamily="2" charset="-122"/>
              <a:ea typeface="方正粗黑宋简体" pitchFamily="2" charset="-122"/>
            </a:endParaRPr>
          </a:p>
          <a:p>
            <a:r>
              <a:rPr lang="zh-CN" altLang="en-US" sz="3600" smtClean="0">
                <a:latin typeface="方正粗黑宋简体" pitchFamily="2" charset="-122"/>
                <a:ea typeface="方正粗黑宋简体" pitchFamily="2" charset="-122"/>
              </a:rPr>
              <a:t>三、围绕试题</a:t>
            </a:r>
            <a:endParaRPr lang="en-US" altLang="zh-CN" sz="3600" smtClean="0">
              <a:latin typeface="方正粗黑宋简体" pitchFamily="2" charset="-122"/>
              <a:ea typeface="方正粗黑宋简体" pitchFamily="2" charset="-122"/>
            </a:endParaRPr>
          </a:p>
          <a:p>
            <a:r>
              <a:rPr lang="zh-CN" altLang="en-US" sz="3600" smtClean="0">
                <a:latin typeface="方正粗黑宋简体" pitchFamily="2" charset="-122"/>
                <a:ea typeface="方正粗黑宋简体" pitchFamily="2" charset="-122"/>
              </a:rPr>
              <a:t>四、关注时代</a:t>
            </a:r>
            <a:endParaRPr lang="zh-CN" altLang="en-US" sz="3600">
              <a:latin typeface="方正粗黑宋简体" pitchFamily="2" charset="-122"/>
              <a:ea typeface="方正粗黑宋简体" pitchFamily="2" charset="-122"/>
            </a:endParaRPr>
          </a:p>
        </p:txBody>
      </p:sp>
      <p:sp>
        <p:nvSpPr>
          <p:cNvPr id="4" name="标题 1"/>
          <p:cNvSpPr txBox="1"/>
          <p:nvPr/>
        </p:nvSpPr>
        <p:spPr>
          <a:xfrm>
            <a:off x="323528"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1"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1"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smtClean="0">
                <a:solidFill>
                  <a:srgbClr val="C00000"/>
                </a:solidFill>
              </a:rPr>
              <a:t>策略：怎样做才能更坚定？</a:t>
            </a:r>
            <a:endParaRPr lang="zh-CN" altLang="en-US" b="1">
              <a:solidFill>
                <a:srgbClr val="C00000"/>
              </a:solidFill>
            </a:endParaRPr>
          </a:p>
        </p:txBody>
      </p:sp>
      <p:sp>
        <p:nvSpPr>
          <p:cNvPr id="3" name="内容占位符 2"/>
          <p:cNvSpPr>
            <a:spLocks noGrp="1"/>
          </p:cNvSpPr>
          <p:nvPr>
            <p:ph sz="quarter" idx="1"/>
          </p:nvPr>
        </p:nvSpPr>
        <p:spPr>
          <a:xfrm>
            <a:off x="301752" y="1272540"/>
            <a:ext cx="8503920" cy="3889216"/>
          </a:xfrm>
        </p:spPr>
        <p:txBody>
          <a:bodyPr>
            <a:noAutofit/>
          </a:bodyPr>
          <a:lstStyle/>
          <a:p>
            <a:r>
              <a:rPr lang="zh-CN" altLang="en-US" sz="2000" smtClean="0">
                <a:solidFill>
                  <a:srgbClr val="7030A0"/>
                </a:solidFill>
                <a:latin typeface="华文中宋" panose="02010600040101010101" pitchFamily="2" charset="-122"/>
                <a:ea typeface="华文中宋" panose="02010600040101010101" pitchFamily="2" charset="-122"/>
              </a:rPr>
              <a:t>一、围绕课标</a:t>
            </a:r>
            <a:endParaRPr lang="en-US" altLang="zh-CN" sz="2000" smtClean="0">
              <a:solidFill>
                <a:srgbClr val="7030A0"/>
              </a:solidFill>
              <a:latin typeface="华文中宋" panose="02010600040101010101" pitchFamily="2" charset="-122"/>
              <a:ea typeface="华文中宋" panose="02010600040101010101" pitchFamily="2" charset="-122"/>
            </a:endParaRPr>
          </a:p>
          <a:p>
            <a:r>
              <a:rPr lang="en-US" altLang="zh-CN" sz="2000" smtClean="0">
                <a:solidFill>
                  <a:srgbClr val="7030A0"/>
                </a:solidFill>
                <a:latin typeface="华文中宋" panose="02010600040101010101" pitchFamily="2" charset="-122"/>
                <a:ea typeface="华文中宋" panose="02010600040101010101" pitchFamily="2" charset="-122"/>
              </a:rPr>
              <a:t>1</a:t>
            </a:r>
            <a:r>
              <a:rPr lang="zh-CN" altLang="en-US" sz="2000" smtClean="0">
                <a:solidFill>
                  <a:srgbClr val="7030A0"/>
                </a:solidFill>
                <a:latin typeface="华文中宋" panose="02010600040101010101" pitchFamily="2" charset="-122"/>
                <a:ea typeface="华文中宋" panose="02010600040101010101" pitchFamily="2" charset="-122"/>
              </a:rPr>
              <a:t>、考点化</a:t>
            </a:r>
            <a:endParaRPr lang="en-US" altLang="zh-CN" sz="2000" smtClean="0">
              <a:solidFill>
                <a:srgbClr val="7030A0"/>
              </a:solidFill>
              <a:latin typeface="华文中宋" panose="02010600040101010101" pitchFamily="2" charset="-122"/>
              <a:ea typeface="华文中宋" panose="02010600040101010101" pitchFamily="2" charset="-122"/>
            </a:endParaRPr>
          </a:p>
          <a:p>
            <a:r>
              <a:rPr lang="en-US" altLang="zh-CN" sz="2000" smtClean="0">
                <a:solidFill>
                  <a:srgbClr val="7030A0"/>
                </a:solidFill>
                <a:latin typeface="华文中宋" panose="02010600040101010101" pitchFamily="2" charset="-122"/>
                <a:ea typeface="华文中宋" panose="02010600040101010101" pitchFamily="2" charset="-122"/>
              </a:rPr>
              <a:t>2</a:t>
            </a:r>
            <a:r>
              <a:rPr lang="zh-CN" altLang="en-US" sz="2000" smtClean="0">
                <a:solidFill>
                  <a:srgbClr val="7030A0"/>
                </a:solidFill>
                <a:latin typeface="华文中宋" panose="02010600040101010101" pitchFamily="2" charset="-122"/>
                <a:ea typeface="华文中宋" panose="02010600040101010101" pitchFamily="2" charset="-122"/>
              </a:rPr>
              <a:t>、问题化</a:t>
            </a:r>
            <a:endParaRPr lang="en-US" altLang="zh-CN" sz="2000" smtClean="0">
              <a:solidFill>
                <a:srgbClr val="7030A0"/>
              </a:solidFill>
              <a:latin typeface="华文中宋" panose="02010600040101010101" pitchFamily="2" charset="-122"/>
              <a:ea typeface="华文中宋" panose="02010600040101010101" pitchFamily="2" charset="-122"/>
            </a:endParaRPr>
          </a:p>
          <a:p>
            <a:r>
              <a:rPr lang="zh-CN" altLang="en-US" sz="2000" smtClean="0">
                <a:latin typeface="华文中宋" panose="02010600040101010101" pitchFamily="2" charset="-122"/>
                <a:ea typeface="华文中宋" panose="02010600040101010101" pitchFamily="2" charset="-122"/>
              </a:rPr>
              <a:t>如纲要上“辛亥革命与中华民国的建立”</a:t>
            </a:r>
            <a:endParaRPr lang="en-US" altLang="zh-CN" sz="2000" smtClean="0">
              <a:latin typeface="华文中宋" panose="02010600040101010101" pitchFamily="2" charset="-122"/>
              <a:ea typeface="华文中宋" panose="02010600040101010101" pitchFamily="2" charset="-122"/>
            </a:endParaRPr>
          </a:p>
          <a:p>
            <a:r>
              <a:rPr lang="zh-CN" altLang="zh-CN" sz="2000" smtClean="0">
                <a:solidFill>
                  <a:srgbClr val="00B0F0"/>
                </a:solidFill>
                <a:latin typeface="华文中宋" panose="02010600040101010101" pitchFamily="2" charset="-122"/>
                <a:ea typeface="华文中宋" panose="02010600040101010101" pitchFamily="2" charset="-122"/>
              </a:rPr>
              <a:t>了解</a:t>
            </a:r>
            <a:r>
              <a:rPr lang="zh-CN" altLang="zh-CN" sz="2000" smtClean="0">
                <a:solidFill>
                  <a:srgbClr val="FF0000"/>
                </a:solidFill>
                <a:latin typeface="华文中宋" panose="02010600040101010101" pitchFamily="2" charset="-122"/>
                <a:ea typeface="华文中宋" panose="02010600040101010101" pitchFamily="2" charset="-122"/>
              </a:rPr>
              <a:t>孙中山三民主义的基本内容</a:t>
            </a:r>
            <a:r>
              <a:rPr lang="zh-CN" altLang="zh-CN" sz="2000" smtClean="0">
                <a:latin typeface="华文中宋" panose="02010600040101010101" pitchFamily="2" charset="-122"/>
                <a:ea typeface="华文中宋" panose="02010600040101010101" pitchFamily="2" charset="-122"/>
              </a:rPr>
              <a:t>，</a:t>
            </a:r>
            <a:r>
              <a:rPr lang="zh-CN" altLang="zh-CN" sz="2000" smtClean="0">
                <a:solidFill>
                  <a:srgbClr val="00B0F0"/>
                </a:solidFill>
                <a:latin typeface="华文中宋" panose="02010600040101010101" pitchFamily="2" charset="-122"/>
                <a:ea typeface="华文中宋" panose="02010600040101010101" pitchFamily="2" charset="-122"/>
              </a:rPr>
              <a:t>理解</a:t>
            </a:r>
            <a:r>
              <a:rPr lang="zh-CN" altLang="zh-CN" sz="2000" smtClean="0">
                <a:solidFill>
                  <a:srgbClr val="FF0000"/>
                </a:solidFill>
                <a:latin typeface="华文中宋" panose="02010600040101010101" pitchFamily="2" charset="-122"/>
                <a:ea typeface="华文中宋" panose="02010600040101010101" pitchFamily="2" charset="-122"/>
              </a:rPr>
              <a:t>辛亥革命</a:t>
            </a:r>
            <a:r>
              <a:rPr lang="zh-CN" altLang="zh-CN" sz="2000" smtClean="0">
                <a:latin typeface="华文中宋" panose="02010600040101010101" pitchFamily="2" charset="-122"/>
                <a:ea typeface="华文中宋" panose="02010600040101010101" pitchFamily="2" charset="-122"/>
              </a:rPr>
              <a:t>与中华民国对中国结束帝制、建立民国</a:t>
            </a:r>
            <a:r>
              <a:rPr lang="zh-CN" altLang="zh-CN" sz="2000" smtClean="0">
                <a:solidFill>
                  <a:srgbClr val="FF0000"/>
                </a:solidFill>
                <a:latin typeface="华文中宋" panose="02010600040101010101" pitchFamily="2" charset="-122"/>
                <a:ea typeface="华文中宋" panose="02010600040101010101" pitchFamily="2" charset="-122"/>
              </a:rPr>
              <a:t>的意义及局限性</a:t>
            </a:r>
            <a:r>
              <a:rPr lang="zh-CN" altLang="zh-CN" sz="2000" smtClean="0">
                <a:latin typeface="华文中宋" panose="02010600040101010101" pitchFamily="2" charset="-122"/>
                <a:ea typeface="华文中宋" panose="02010600040101010101" pitchFamily="2" charset="-122"/>
              </a:rPr>
              <a:t>；</a:t>
            </a:r>
            <a:r>
              <a:rPr lang="zh-CN" altLang="zh-CN" sz="2000" smtClean="0">
                <a:solidFill>
                  <a:srgbClr val="00B0F0"/>
                </a:solidFill>
                <a:latin typeface="华文中宋" panose="02010600040101010101" pitchFamily="2" charset="-122"/>
                <a:ea typeface="华文中宋" panose="02010600040101010101" pitchFamily="2" charset="-122"/>
              </a:rPr>
              <a:t>了解</a:t>
            </a:r>
            <a:r>
              <a:rPr lang="zh-CN" altLang="zh-CN" sz="2000" smtClean="0">
                <a:solidFill>
                  <a:srgbClr val="FF0000"/>
                </a:solidFill>
                <a:latin typeface="华文中宋" panose="02010600040101010101" pitchFamily="2" charset="-122"/>
                <a:ea typeface="华文中宋" panose="02010600040101010101" pitchFamily="2" charset="-122"/>
              </a:rPr>
              <a:t>北洋军阀的统治及特点</a:t>
            </a:r>
            <a:r>
              <a:rPr lang="zh-CN" altLang="zh-CN" sz="2000" smtClean="0">
                <a:latin typeface="华文中宋" panose="02010600040101010101" pitchFamily="2" charset="-122"/>
                <a:ea typeface="华文中宋" panose="02010600040101010101" pitchFamily="2" charset="-122"/>
              </a:rPr>
              <a:t>；</a:t>
            </a:r>
            <a:r>
              <a:rPr lang="zh-CN" altLang="zh-CN" sz="2000" smtClean="0">
                <a:solidFill>
                  <a:srgbClr val="00B0F0"/>
                </a:solidFill>
                <a:latin typeface="华文中宋" panose="02010600040101010101" pitchFamily="2" charset="-122"/>
                <a:ea typeface="华文中宋" panose="02010600040101010101" pitchFamily="2" charset="-122"/>
              </a:rPr>
              <a:t>概述</a:t>
            </a:r>
            <a:r>
              <a:rPr lang="zh-CN" altLang="zh-CN" sz="2000" smtClean="0">
                <a:solidFill>
                  <a:srgbClr val="FF0000"/>
                </a:solidFill>
                <a:latin typeface="华文中宋" panose="02010600040101010101" pitchFamily="2" charset="-122"/>
                <a:ea typeface="华文中宋" panose="02010600040101010101" pitchFamily="2" charset="-122"/>
              </a:rPr>
              <a:t>新文化的主要内容</a:t>
            </a:r>
            <a:r>
              <a:rPr lang="zh-CN" altLang="zh-CN" sz="2000" smtClean="0">
                <a:latin typeface="华文中宋" panose="02010600040101010101" pitchFamily="2" charset="-122"/>
                <a:ea typeface="华文中宋" panose="02010600040101010101" pitchFamily="2" charset="-122"/>
              </a:rPr>
              <a:t>，</a:t>
            </a:r>
            <a:r>
              <a:rPr lang="zh-CN" altLang="zh-CN" sz="2000" smtClean="0">
                <a:solidFill>
                  <a:srgbClr val="00B0F0"/>
                </a:solidFill>
                <a:latin typeface="华文中宋" panose="02010600040101010101" pitchFamily="2" charset="-122"/>
                <a:ea typeface="华文中宋" panose="02010600040101010101" pitchFamily="2" charset="-122"/>
              </a:rPr>
              <a:t>探讨</a:t>
            </a:r>
            <a:r>
              <a:rPr lang="zh-CN" altLang="zh-CN" sz="2000" smtClean="0">
                <a:solidFill>
                  <a:srgbClr val="FF0000"/>
                </a:solidFill>
                <a:latin typeface="华文中宋" panose="02010600040101010101" pitchFamily="2" charset="-122"/>
                <a:ea typeface="华文中宋" panose="02010600040101010101" pitchFamily="2" charset="-122"/>
              </a:rPr>
              <a:t>其对近代中国思想解放的影响</a:t>
            </a:r>
            <a:r>
              <a:rPr lang="zh-CN" altLang="zh-CN" sz="2000" smtClean="0">
                <a:latin typeface="华文中宋" panose="02010600040101010101" pitchFamily="2" charset="-122"/>
                <a:ea typeface="华文中宋" panose="02010600040101010101" pitchFamily="2" charset="-122"/>
              </a:rPr>
              <a:t>。</a:t>
            </a:r>
            <a:endParaRPr lang="en-US" altLang="zh-CN" sz="2000" smtClean="0">
              <a:latin typeface="华文中宋" panose="02010600040101010101" pitchFamily="2" charset="-122"/>
              <a:ea typeface="华文中宋" panose="02010600040101010101" pitchFamily="2" charset="-122"/>
            </a:endParaRPr>
          </a:p>
          <a:p>
            <a:r>
              <a:rPr lang="zh-CN" altLang="en-US" sz="2000" smtClean="0">
                <a:latin typeface="华文中宋" panose="02010600040101010101" pitchFamily="2" charset="-122"/>
                <a:ea typeface="华文中宋" panose="02010600040101010101" pitchFamily="2" charset="-122"/>
              </a:rPr>
              <a:t>如选必二“生产方式与劳作方式”</a:t>
            </a:r>
            <a:endParaRPr lang="en-US" altLang="zh-CN" sz="2000" smtClean="0">
              <a:latin typeface="华文中宋" panose="02010600040101010101" pitchFamily="2" charset="-122"/>
              <a:ea typeface="华文中宋" panose="02010600040101010101" pitchFamily="2" charset="-122"/>
            </a:endParaRPr>
          </a:p>
          <a:p>
            <a:r>
              <a:rPr lang="zh-CN" altLang="zh-CN" sz="2000" smtClean="0">
                <a:solidFill>
                  <a:srgbClr val="00B0F0"/>
                </a:solidFill>
                <a:latin typeface="华文中宋" panose="02010600040101010101" pitchFamily="2" charset="-122"/>
                <a:ea typeface="华文中宋" panose="02010600040101010101" pitchFamily="2" charset="-122"/>
              </a:rPr>
              <a:t>了解</a:t>
            </a:r>
            <a:r>
              <a:rPr lang="zh-CN" altLang="zh-CN" sz="2000" smtClean="0">
                <a:solidFill>
                  <a:srgbClr val="C00000"/>
                </a:solidFill>
                <a:latin typeface="华文中宋" panose="02010600040101010101" pitchFamily="2" charset="-122"/>
                <a:ea typeface="华文中宋" panose="02010600040101010101" pitchFamily="2" charset="-122"/>
              </a:rPr>
              <a:t>历史上劳动工具的变化和主要劳作方式</a:t>
            </a:r>
            <a:r>
              <a:rPr lang="zh-CN" altLang="zh-CN" sz="2000" smtClean="0">
                <a:latin typeface="华文中宋" panose="02010600040101010101" pitchFamily="2" charset="-122"/>
                <a:ea typeface="华文中宋" panose="02010600040101010101" pitchFamily="2" charset="-122"/>
              </a:rPr>
              <a:t>；</a:t>
            </a:r>
            <a:r>
              <a:rPr lang="zh-CN" altLang="zh-CN" sz="2000" smtClean="0">
                <a:solidFill>
                  <a:srgbClr val="00B0F0"/>
                </a:solidFill>
                <a:latin typeface="华文中宋" panose="02010600040101010101" pitchFamily="2" charset="-122"/>
                <a:ea typeface="华文中宋" panose="02010600040101010101" pitchFamily="2" charset="-122"/>
              </a:rPr>
              <a:t>认识</a:t>
            </a:r>
            <a:r>
              <a:rPr lang="zh-CN" altLang="zh-CN" sz="2000" smtClean="0">
                <a:solidFill>
                  <a:srgbClr val="C00000"/>
                </a:solidFill>
                <a:latin typeface="华文中宋" panose="02010600040101010101" pitchFamily="2" charset="-122"/>
                <a:ea typeface="华文中宋" panose="02010600040101010101" pitchFamily="2" charset="-122"/>
              </a:rPr>
              <a:t>近代以来大机器生产、工厂制度、智能技术等的出现对改变人们劳作方式及生活方式的意义</a:t>
            </a:r>
            <a:r>
              <a:rPr lang="zh-CN" altLang="zh-CN" sz="2000" smtClean="0">
                <a:latin typeface="华文中宋" panose="02010600040101010101" pitchFamily="2" charset="-122"/>
                <a:ea typeface="华文中宋" panose="02010600040101010101" pitchFamily="2" charset="-122"/>
              </a:rPr>
              <a:t>；</a:t>
            </a:r>
            <a:r>
              <a:rPr lang="zh-CN" altLang="zh-CN" sz="2000" smtClean="0">
                <a:solidFill>
                  <a:srgbClr val="00B0F0"/>
                </a:solidFill>
                <a:latin typeface="华文中宋" panose="02010600040101010101" pitchFamily="2" charset="-122"/>
                <a:ea typeface="华文中宋" panose="02010600040101010101" pitchFamily="2" charset="-122"/>
              </a:rPr>
              <a:t>充分认识</a:t>
            </a:r>
            <a:r>
              <a:rPr lang="zh-CN" altLang="zh-CN" sz="2000" smtClean="0">
                <a:solidFill>
                  <a:srgbClr val="C00000"/>
                </a:solidFill>
                <a:latin typeface="华文中宋" panose="02010600040101010101" pitchFamily="2" charset="-122"/>
                <a:ea typeface="华文中宋" panose="02010600040101010101" pitchFamily="2" charset="-122"/>
              </a:rPr>
              <a:t>生产方式的变革对人类社会发展所具有的革命性意义</a:t>
            </a:r>
            <a:r>
              <a:rPr lang="zh-CN" altLang="zh-CN" sz="2000" smtClean="0">
                <a:latin typeface="华文中宋" panose="02010600040101010101" pitchFamily="2" charset="-122"/>
                <a:ea typeface="华文中宋" panose="02010600040101010101" pitchFamily="2" charset="-122"/>
              </a:rPr>
              <a:t>。</a:t>
            </a:r>
            <a:endParaRPr lang="zh-CN" altLang="zh-CN" sz="2000">
              <a:latin typeface="华文中宋" panose="02010600040101010101" pitchFamily="2" charset="-122"/>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83568" y="1633364"/>
            <a:ext cx="7776864" cy="3312368"/>
          </a:xfrm>
        </p:spPr>
        <p:txBody>
          <a:bodyPr>
            <a:normAutofit fontScale="92500" lnSpcReduction="10000"/>
          </a:bodyPr>
          <a:lstStyle/>
          <a:p>
            <a:r>
              <a:rPr lang="zh-CN" altLang="en-US" sz="2400" smtClean="0">
                <a:solidFill>
                  <a:srgbClr val="7030A0"/>
                </a:solidFill>
                <a:latin typeface="华文中宋" panose="02010600040101010101" pitchFamily="2" charset="-122"/>
                <a:ea typeface="华文中宋" panose="02010600040101010101" pitchFamily="2" charset="-122"/>
              </a:rPr>
              <a:t>二、围绕教材</a:t>
            </a:r>
            <a:endParaRPr lang="en-US" altLang="zh-CN" sz="2400" smtClean="0">
              <a:solidFill>
                <a:srgbClr val="7030A0"/>
              </a:solidFill>
              <a:latin typeface="华文中宋" panose="02010600040101010101" pitchFamily="2" charset="-122"/>
              <a:ea typeface="华文中宋" panose="02010600040101010101" pitchFamily="2" charset="-122"/>
            </a:endParaRPr>
          </a:p>
          <a:p>
            <a:r>
              <a:rPr lang="en-US" altLang="zh-CN" sz="2400" smtClean="0">
                <a:solidFill>
                  <a:srgbClr val="C00000"/>
                </a:solidFill>
                <a:latin typeface="华文中宋" panose="02010600040101010101" pitchFamily="2" charset="-122"/>
                <a:ea typeface="华文中宋" panose="02010600040101010101" pitchFamily="2" charset="-122"/>
              </a:rPr>
              <a:t>1</a:t>
            </a:r>
            <a:r>
              <a:rPr lang="zh-CN" altLang="en-US" sz="2400" smtClean="0">
                <a:solidFill>
                  <a:srgbClr val="C00000"/>
                </a:solidFill>
                <a:latin typeface="华文中宋" panose="02010600040101010101" pitchFamily="2" charset="-122"/>
                <a:ea typeface="华文中宋" panose="02010600040101010101" pitchFamily="2" charset="-122"/>
              </a:rPr>
              <a:t>、全面阅读：</a:t>
            </a:r>
            <a:r>
              <a:rPr lang="zh-CN" altLang="en-US" sz="2400" smtClean="0">
                <a:latin typeface="华文中宋" panose="02010600040101010101" pitchFamily="2" charset="-122"/>
                <a:ea typeface="华文中宋" panose="02010600040101010101" pitchFamily="2" charset="-122"/>
              </a:rPr>
              <a:t>教材目录、单元导语、单元标题、课目标题、教材补充</a:t>
            </a:r>
            <a:endParaRPr lang="en-US" altLang="zh-CN" sz="2400" smtClean="0">
              <a:latin typeface="华文中宋" panose="02010600040101010101" pitchFamily="2" charset="-122"/>
              <a:ea typeface="华文中宋" panose="02010600040101010101" pitchFamily="2" charset="-122"/>
            </a:endParaRPr>
          </a:p>
          <a:p>
            <a:r>
              <a:rPr lang="zh-CN" altLang="en-US" sz="2400" smtClean="0">
                <a:latin typeface="华文中宋" panose="02010600040101010101" pitchFamily="2" charset="-122"/>
                <a:ea typeface="华文中宋" panose="02010600040101010101" pitchFamily="2" charset="-122"/>
              </a:rPr>
              <a:t>（</a:t>
            </a:r>
            <a:r>
              <a:rPr lang="en-US" altLang="zh-CN" sz="2400" smtClean="0">
                <a:latin typeface="华文中宋" panose="02010600040101010101" pitchFamily="2" charset="-122"/>
                <a:ea typeface="华文中宋" panose="02010600040101010101" pitchFamily="2" charset="-122"/>
              </a:rPr>
              <a:t>1</a:t>
            </a:r>
            <a:r>
              <a:rPr lang="zh-CN" altLang="en-US" sz="2400" smtClean="0">
                <a:latin typeface="华文中宋" panose="02010600040101010101" pitchFamily="2" charset="-122"/>
                <a:ea typeface="华文中宋" panose="02010600040101010101" pitchFamily="2" charset="-122"/>
              </a:rPr>
              <a:t>）教材目录：历史发展进程及规律</a:t>
            </a:r>
            <a:endParaRPr lang="en-US" altLang="zh-CN" sz="2400" smtClean="0">
              <a:latin typeface="华文中宋" panose="02010600040101010101" pitchFamily="2" charset="-122"/>
              <a:ea typeface="华文中宋" panose="02010600040101010101" pitchFamily="2" charset="-122"/>
            </a:endParaRPr>
          </a:p>
          <a:p>
            <a:r>
              <a:rPr lang="zh-CN" altLang="en-US" sz="2400" smtClean="0">
                <a:latin typeface="华文中宋" panose="02010600040101010101" pitchFamily="2" charset="-122"/>
                <a:ea typeface="华文中宋" panose="02010600040101010101" pitchFamily="2" charset="-122"/>
              </a:rPr>
              <a:t>（</a:t>
            </a:r>
            <a:r>
              <a:rPr lang="en-US" altLang="zh-CN" sz="2400" smtClean="0">
                <a:latin typeface="华文中宋" panose="02010600040101010101" pitchFamily="2" charset="-122"/>
                <a:ea typeface="华文中宋" panose="02010600040101010101" pitchFamily="2" charset="-122"/>
              </a:rPr>
              <a:t>2</a:t>
            </a:r>
            <a:r>
              <a:rPr lang="zh-CN" altLang="en-US" sz="2400" smtClean="0">
                <a:latin typeface="华文中宋" panose="02010600040101010101" pitchFamily="2" charset="-122"/>
                <a:ea typeface="华文中宋" panose="02010600040101010101" pitchFamily="2" charset="-122"/>
              </a:rPr>
              <a:t>）单元导语：历史阶段特征及主题</a:t>
            </a:r>
            <a:endParaRPr lang="en-US" altLang="zh-CN" sz="2400" smtClean="0">
              <a:latin typeface="华文中宋" panose="02010600040101010101" pitchFamily="2" charset="-122"/>
              <a:ea typeface="华文中宋" panose="02010600040101010101" pitchFamily="2" charset="-122"/>
            </a:endParaRPr>
          </a:p>
          <a:p>
            <a:r>
              <a:rPr lang="zh-CN" altLang="en-US" sz="2400" smtClean="0">
                <a:latin typeface="华文中宋" panose="02010600040101010101" pitchFamily="2" charset="-122"/>
                <a:ea typeface="华文中宋" panose="02010600040101010101" pitchFamily="2" charset="-122"/>
              </a:rPr>
              <a:t>（</a:t>
            </a:r>
            <a:r>
              <a:rPr lang="en-US" altLang="zh-CN" sz="2400" smtClean="0">
                <a:latin typeface="华文中宋" panose="02010600040101010101" pitchFamily="2" charset="-122"/>
                <a:ea typeface="华文中宋" panose="02010600040101010101" pitchFamily="2" charset="-122"/>
              </a:rPr>
              <a:t>3</a:t>
            </a:r>
            <a:r>
              <a:rPr lang="zh-CN" altLang="en-US" sz="2400" smtClean="0">
                <a:latin typeface="华文中宋" panose="02010600040101010101" pitchFamily="2" charset="-122"/>
                <a:ea typeface="华文中宋" panose="02010600040101010101" pitchFamily="2" charset="-122"/>
              </a:rPr>
              <a:t>）单元标题：历史核心概念及特点</a:t>
            </a:r>
            <a:endParaRPr lang="en-US" altLang="zh-CN" sz="2400" smtClean="0">
              <a:latin typeface="华文中宋" panose="02010600040101010101" pitchFamily="2" charset="-122"/>
              <a:ea typeface="华文中宋" panose="02010600040101010101" pitchFamily="2" charset="-122"/>
            </a:endParaRPr>
          </a:p>
          <a:p>
            <a:r>
              <a:rPr lang="zh-CN" altLang="en-US" sz="2400" smtClean="0">
                <a:latin typeface="华文中宋" panose="02010600040101010101" pitchFamily="2" charset="-122"/>
                <a:ea typeface="华文中宋" panose="02010600040101010101" pitchFamily="2" charset="-122"/>
              </a:rPr>
              <a:t>（</a:t>
            </a:r>
            <a:r>
              <a:rPr lang="en-US" altLang="zh-CN" sz="2400" smtClean="0">
                <a:latin typeface="华文中宋" panose="02010600040101010101" pitchFamily="2" charset="-122"/>
                <a:ea typeface="华文中宋" panose="02010600040101010101" pitchFamily="2" charset="-122"/>
              </a:rPr>
              <a:t>4</a:t>
            </a:r>
            <a:r>
              <a:rPr lang="zh-CN" altLang="en-US" sz="2400" smtClean="0">
                <a:latin typeface="华文中宋" panose="02010600040101010101" pitchFamily="2" charset="-122"/>
                <a:ea typeface="华文中宋" panose="02010600040101010101" pitchFamily="2" charset="-122"/>
              </a:rPr>
              <a:t>）课目标题：历史知识结构及理解</a:t>
            </a:r>
            <a:endParaRPr lang="en-US" altLang="zh-CN" sz="2400" smtClean="0">
              <a:latin typeface="华文中宋" panose="02010600040101010101" pitchFamily="2" charset="-122"/>
              <a:ea typeface="华文中宋" panose="02010600040101010101" pitchFamily="2" charset="-122"/>
            </a:endParaRPr>
          </a:p>
          <a:p>
            <a:r>
              <a:rPr lang="zh-CN" altLang="en-US" sz="2400" smtClean="0">
                <a:latin typeface="华文中宋" panose="02010600040101010101" pitchFamily="2" charset="-122"/>
                <a:ea typeface="华文中宋" panose="02010600040101010101" pitchFamily="2" charset="-122"/>
              </a:rPr>
              <a:t>（</a:t>
            </a:r>
            <a:r>
              <a:rPr lang="en-US" altLang="zh-CN" sz="2400" smtClean="0">
                <a:latin typeface="华文中宋" panose="02010600040101010101" pitchFamily="2" charset="-122"/>
                <a:ea typeface="华文中宋" panose="02010600040101010101" pitchFamily="2" charset="-122"/>
              </a:rPr>
              <a:t>5</a:t>
            </a:r>
            <a:r>
              <a:rPr lang="zh-CN" altLang="en-US" sz="2400" smtClean="0">
                <a:latin typeface="华文中宋" panose="02010600040101010101" pitchFamily="2" charset="-122"/>
                <a:ea typeface="华文中宋" panose="02010600040101010101" pitchFamily="2" charset="-122"/>
              </a:rPr>
              <a:t>）其他补充：学习聚焦、史料阅读、历史纵横、探究与拓展等等。</a:t>
            </a:r>
            <a:endParaRPr lang="en-US" altLang="zh-CN" sz="2400" smtClean="0">
              <a:latin typeface="华文中宋" panose="02010600040101010101" pitchFamily="2" charset="-122"/>
              <a:ea typeface="华文中宋" panose="02010600040101010101" pitchFamily="2" charset="-122"/>
            </a:endParaRPr>
          </a:p>
        </p:txBody>
      </p:sp>
      <p:sp>
        <p:nvSpPr>
          <p:cNvPr id="4" name="标题 1"/>
          <p:cNvSpPr txBox="1"/>
          <p:nvPr/>
        </p:nvSpPr>
        <p:spPr>
          <a:xfrm>
            <a:off x="395536"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67544" y="1561356"/>
            <a:ext cx="4032448" cy="3744416"/>
          </a:xfrm>
          <a:ln w="25400">
            <a:solidFill>
              <a:schemeClr val="tx1"/>
            </a:solidFill>
          </a:ln>
        </p:spPr>
        <p:txBody>
          <a:bodyPr>
            <a:normAutofit/>
          </a:bodyPr>
          <a:lstStyle/>
          <a:p>
            <a:r>
              <a:rPr lang="zh-CN" altLang="en-US" sz="2000" b="1" smtClean="0">
                <a:latin typeface="华文中宋" panose="02010600040101010101" pitchFamily="2" charset="-122"/>
                <a:ea typeface="华文中宋" panose="02010600040101010101" pitchFamily="2" charset="-122"/>
              </a:rPr>
              <a:t>第一单元 从中华文明起源到秦汉</a:t>
            </a:r>
            <a:r>
              <a:rPr lang="zh-CN" altLang="en-US" sz="2000" b="1" smtClean="0">
                <a:solidFill>
                  <a:srgbClr val="7030A0"/>
                </a:solidFill>
                <a:latin typeface="华文中宋" panose="02010600040101010101" pitchFamily="2" charset="-122"/>
                <a:ea typeface="华文中宋" panose="02010600040101010101" pitchFamily="2" charset="-122"/>
              </a:rPr>
              <a:t>统一多民族</a:t>
            </a:r>
            <a:r>
              <a:rPr lang="zh-CN" altLang="en-US" sz="2000" b="1" smtClean="0">
                <a:latin typeface="华文中宋" panose="02010600040101010101" pitchFamily="2" charset="-122"/>
                <a:ea typeface="华文中宋" panose="02010600040101010101" pitchFamily="2" charset="-122"/>
              </a:rPr>
              <a:t>封建国家的建立与巩固</a:t>
            </a:r>
            <a:endParaRPr lang="en-US" altLang="zh-CN" sz="2000" b="1" smtClean="0">
              <a:latin typeface="华文中宋" panose="02010600040101010101" pitchFamily="2" charset="-122"/>
              <a:ea typeface="华文中宋" panose="02010600040101010101" pitchFamily="2" charset="-122"/>
            </a:endParaRPr>
          </a:p>
          <a:p>
            <a:r>
              <a:rPr lang="zh-CN" altLang="en-US" sz="2000" b="1" smtClean="0">
                <a:latin typeface="华文中宋" panose="02010600040101010101" pitchFamily="2" charset="-122"/>
                <a:ea typeface="华文中宋" panose="02010600040101010101" pitchFamily="2" charset="-122"/>
              </a:rPr>
              <a:t>第二单元 三国两晋南北朝的民族交融与隋唐</a:t>
            </a:r>
            <a:r>
              <a:rPr lang="zh-CN" altLang="en-US" sz="2000" b="1" smtClean="0">
                <a:solidFill>
                  <a:srgbClr val="7030A0"/>
                </a:solidFill>
                <a:latin typeface="华文中宋" panose="02010600040101010101" pitchFamily="2" charset="-122"/>
                <a:ea typeface="华文中宋" panose="02010600040101010101" pitchFamily="2" charset="-122"/>
              </a:rPr>
              <a:t>统一多民族</a:t>
            </a:r>
            <a:r>
              <a:rPr lang="zh-CN" altLang="en-US" sz="2000" b="1" smtClean="0">
                <a:latin typeface="华文中宋" panose="02010600040101010101" pitchFamily="2" charset="-122"/>
                <a:ea typeface="华文中宋" panose="02010600040101010101" pitchFamily="2" charset="-122"/>
              </a:rPr>
              <a:t>封建国家的发展</a:t>
            </a:r>
            <a:endParaRPr lang="en-US" altLang="zh-CN" sz="2000" b="1" smtClean="0">
              <a:latin typeface="华文中宋" panose="02010600040101010101" pitchFamily="2" charset="-122"/>
              <a:ea typeface="华文中宋" panose="02010600040101010101" pitchFamily="2" charset="-122"/>
            </a:endParaRPr>
          </a:p>
          <a:p>
            <a:r>
              <a:rPr lang="zh-CN" altLang="en-US" sz="2000" b="1" smtClean="0">
                <a:latin typeface="华文中宋" panose="02010600040101010101" pitchFamily="2" charset="-122"/>
                <a:ea typeface="华文中宋" panose="02010600040101010101" pitchFamily="2" charset="-122"/>
              </a:rPr>
              <a:t>第三单元 辽宋夏金</a:t>
            </a:r>
            <a:r>
              <a:rPr lang="zh-CN" altLang="en-US" sz="2000" b="1" smtClean="0">
                <a:solidFill>
                  <a:srgbClr val="7030A0"/>
                </a:solidFill>
                <a:latin typeface="华文中宋" panose="02010600040101010101" pitchFamily="2" charset="-122"/>
                <a:ea typeface="华文中宋" panose="02010600040101010101" pitchFamily="2" charset="-122"/>
              </a:rPr>
              <a:t>多民族</a:t>
            </a:r>
            <a:r>
              <a:rPr lang="zh-CN" altLang="en-US" sz="2000" b="1" smtClean="0">
                <a:latin typeface="华文中宋" panose="02010600040101010101" pitchFamily="2" charset="-122"/>
                <a:ea typeface="华文中宋" panose="02010600040101010101" pitchFamily="2" charset="-122"/>
              </a:rPr>
              <a:t>政权的并立与元朝的</a:t>
            </a:r>
            <a:r>
              <a:rPr lang="zh-CN" altLang="en-US" sz="2000" b="1" smtClean="0">
                <a:solidFill>
                  <a:srgbClr val="7030A0"/>
                </a:solidFill>
                <a:latin typeface="华文中宋" panose="02010600040101010101" pitchFamily="2" charset="-122"/>
                <a:ea typeface="华文中宋" panose="02010600040101010101" pitchFamily="2" charset="-122"/>
              </a:rPr>
              <a:t>统一</a:t>
            </a:r>
            <a:endParaRPr lang="en-US" altLang="zh-CN" sz="2000" b="1" smtClean="0">
              <a:solidFill>
                <a:srgbClr val="7030A0"/>
              </a:solidFill>
              <a:latin typeface="华文中宋" panose="02010600040101010101" pitchFamily="2" charset="-122"/>
              <a:ea typeface="华文中宋" panose="02010600040101010101" pitchFamily="2" charset="-122"/>
            </a:endParaRPr>
          </a:p>
          <a:p>
            <a:r>
              <a:rPr lang="zh-CN" altLang="en-US" sz="2000" b="1" smtClean="0">
                <a:latin typeface="华文中宋" panose="02010600040101010101" pitchFamily="2" charset="-122"/>
                <a:ea typeface="华文中宋" panose="02010600040101010101" pitchFamily="2" charset="-122"/>
              </a:rPr>
              <a:t>第四单元 明清</a:t>
            </a:r>
            <a:r>
              <a:rPr lang="zh-CN" altLang="en-US" sz="2000" b="1" smtClean="0">
                <a:solidFill>
                  <a:srgbClr val="7030A0"/>
                </a:solidFill>
                <a:latin typeface="华文中宋" panose="02010600040101010101" pitchFamily="2" charset="-122"/>
                <a:ea typeface="华文中宋" panose="02010600040101010101" pitchFamily="2" charset="-122"/>
              </a:rPr>
              <a:t>中国版图</a:t>
            </a:r>
            <a:r>
              <a:rPr lang="zh-CN" altLang="en-US" sz="2000" b="1" smtClean="0">
                <a:latin typeface="华文中宋" panose="02010600040101010101" pitchFamily="2" charset="-122"/>
                <a:ea typeface="华文中宋" panose="02010600040101010101" pitchFamily="2" charset="-122"/>
              </a:rPr>
              <a:t>的奠定与面临的挑战</a:t>
            </a:r>
            <a:endParaRPr lang="en-US" altLang="zh-CN" sz="2000" b="1" smtClean="0">
              <a:latin typeface="华文中宋" panose="02010600040101010101" pitchFamily="2" charset="-122"/>
              <a:ea typeface="华文中宋" panose="02010600040101010101" pitchFamily="2" charset="-122"/>
            </a:endParaRPr>
          </a:p>
        </p:txBody>
      </p:sp>
      <p:sp>
        <p:nvSpPr>
          <p:cNvPr id="4" name="内容占位符 2"/>
          <p:cNvSpPr txBox="1"/>
          <p:nvPr/>
        </p:nvSpPr>
        <p:spPr>
          <a:xfrm>
            <a:off x="4716016" y="1561356"/>
            <a:ext cx="3960440" cy="3744416"/>
          </a:xfrm>
          <a:prstGeom prst="rect">
            <a:avLst/>
          </a:prstGeom>
          <a:ln w="25400">
            <a:solidFill>
              <a:schemeClr val="tx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第五单元 晚清时期的内忧外患与</a:t>
            </a:r>
            <a:r>
              <a:rPr kumimoji="0" lang="zh-CN" altLang="en-US" sz="2000" b="1"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rPr>
              <a:t>救亡图存</a:t>
            </a:r>
            <a:endParaRPr kumimoji="0" lang="en-US" altLang="zh-CN" sz="2000" b="1"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第六单元 </a:t>
            </a:r>
            <a:r>
              <a:rPr kumimoji="0" lang="zh-CN" altLang="en-US" sz="2000" b="1"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rPr>
              <a:t>辛亥革命</a:t>
            </a:r>
            <a:r>
              <a:rPr kumimoji="0" lang="zh-CN" altLang="en-US"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与中华民国的建立</a:t>
            </a:r>
            <a:endParaRPr kumimoji="0" lang="en-US" altLang="zh-CN"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第七单元 中国共产党成立与</a:t>
            </a:r>
            <a:r>
              <a:rPr kumimoji="0" lang="zh-CN" altLang="en-US" sz="2000" b="1"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rPr>
              <a:t>新民主主义革命</a:t>
            </a:r>
            <a:r>
              <a:rPr kumimoji="0" lang="zh-CN" altLang="en-US"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兴起</a:t>
            </a:r>
            <a:endParaRPr kumimoji="0" lang="en-US" altLang="zh-CN"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第八单元 中华民族的</a:t>
            </a:r>
            <a:r>
              <a:rPr kumimoji="0" lang="zh-CN" altLang="en-US" sz="2000" b="1"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rPr>
              <a:t>抗日战争和人民解放战争</a:t>
            </a:r>
            <a:endParaRPr kumimoji="0" lang="en-US" altLang="zh-CN" sz="2000" b="1"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第九单元 中华人民共和国成立和</a:t>
            </a:r>
            <a:r>
              <a:rPr kumimoji="0" lang="zh-CN" altLang="en-US" sz="2000" b="1"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rPr>
              <a:t>社会主义</a:t>
            </a:r>
            <a:r>
              <a:rPr kumimoji="0" lang="zh-CN" altLang="en-US"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革命与建设</a:t>
            </a:r>
            <a:endParaRPr kumimoji="0" lang="en-US" altLang="zh-CN"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第十单元 改革开放与</a:t>
            </a:r>
            <a:r>
              <a:rPr kumimoji="0" lang="zh-CN" altLang="en-US" sz="2000" b="1"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rPr>
              <a:t>社会主义</a:t>
            </a:r>
            <a:r>
              <a:rPr kumimoji="0" lang="zh-CN" altLang="en-US"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现代化建设新时期</a:t>
            </a:r>
            <a:endParaRPr kumimoji="0" lang="zh-CN" altLang="en-US" sz="2000" b="1" i="0" u="none" strike="noStrike" kern="1200" cap="none" spc="0" normalizeH="0" baseline="0" noProof="0">
              <a:ln>
                <a:noFill/>
              </a:ln>
              <a:solidFill>
                <a:schemeClr val="tx1"/>
              </a:solidFill>
              <a:effectLst/>
              <a:uLnTx/>
              <a:uFillTx/>
              <a:latin typeface="华文中宋" panose="02010600040101010101" pitchFamily="2" charset="-122"/>
              <a:ea typeface="华文中宋" panose="02010600040101010101" pitchFamily="2" charset="-122"/>
              <a:cs typeface="+mn-cs"/>
            </a:endParaRPr>
          </a:p>
        </p:txBody>
      </p:sp>
      <p:sp>
        <p:nvSpPr>
          <p:cNvPr id="5" name="标题 1"/>
          <p:cNvSpPr txBox="1"/>
          <p:nvPr/>
        </p:nvSpPr>
        <p:spPr>
          <a:xfrm>
            <a:off x="395536"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
        <p:nvSpPr>
          <p:cNvPr id="6" name="TextBox 5"/>
          <p:cNvSpPr txBox="1"/>
          <p:nvPr/>
        </p:nvSpPr>
        <p:spPr>
          <a:xfrm>
            <a:off x="611560" y="1129308"/>
            <a:ext cx="3384376" cy="461665"/>
          </a:xfrm>
          <a:prstGeom prst="rect">
            <a:avLst/>
          </a:prstGeom>
          <a:noFill/>
        </p:spPr>
        <p:txBody>
          <a:bodyPr wrap="square" rtlCol="0">
            <a:spAutoFit/>
          </a:bodyPr>
          <a:lstStyle/>
          <a:p>
            <a:r>
              <a:rPr lang="zh-CN" altLang="en-US" sz="2400" smtClean="0">
                <a:solidFill>
                  <a:srgbClr val="0070C0"/>
                </a:solidFill>
                <a:latin typeface="方正粗黑宋简体" pitchFamily="2" charset="-122"/>
                <a:ea typeface="方正粗黑宋简体" pitchFamily="2" charset="-122"/>
              </a:rPr>
              <a:t>中外历史纲要（上）</a:t>
            </a:r>
            <a:endParaRPr lang="zh-CN" altLang="en-US" sz="2400">
              <a:solidFill>
                <a:srgbClr val="0070C0"/>
              </a:solidFill>
              <a:latin typeface="方正粗黑宋简体" pitchFamily="2" charset="-122"/>
              <a:ea typeface="方正粗黑宋简体"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5212"/>
            <a:ext cx="8534400" cy="632460"/>
          </a:xfrm>
        </p:spPr>
        <p:txBody>
          <a:bodyPr>
            <a:noAutofit/>
          </a:bodyPr>
          <a:lstStyle/>
          <a:p>
            <a:r>
              <a:rPr lang="zh-CN" altLang="en-US" sz="4800" smtClean="0">
                <a:solidFill>
                  <a:srgbClr val="C00000"/>
                </a:solidFill>
              </a:rPr>
              <a:t>目录</a:t>
            </a:r>
            <a:endParaRPr lang="zh-CN" altLang="en-US" sz="4800">
              <a:solidFill>
                <a:srgbClr val="C00000"/>
              </a:solidFill>
            </a:endParaRPr>
          </a:p>
        </p:txBody>
      </p:sp>
      <p:sp>
        <p:nvSpPr>
          <p:cNvPr id="3" name="内容占位符 2"/>
          <p:cNvSpPr>
            <a:spLocks noGrp="1"/>
          </p:cNvSpPr>
          <p:nvPr>
            <p:ph sz="quarter" idx="1"/>
          </p:nvPr>
        </p:nvSpPr>
        <p:spPr>
          <a:xfrm>
            <a:off x="395536" y="2065412"/>
            <a:ext cx="8503920" cy="2244249"/>
          </a:xfrm>
        </p:spPr>
        <p:txBody>
          <a:bodyPr>
            <a:noAutofit/>
          </a:bodyPr>
          <a:lstStyle/>
          <a:p>
            <a:pPr algn="ctr"/>
            <a:r>
              <a:rPr lang="zh-CN" altLang="en-US" sz="4000" smtClean="0">
                <a:latin typeface="方正粗黑宋简体" pitchFamily="2" charset="-122"/>
                <a:ea typeface="方正粗黑宋简体" pitchFamily="2" charset="-122"/>
              </a:rPr>
              <a:t>处境：我们为何感到彷徨？</a:t>
            </a:r>
            <a:endParaRPr lang="en-US" altLang="zh-CN" sz="4000" smtClean="0">
              <a:latin typeface="方正粗黑宋简体" pitchFamily="2" charset="-122"/>
              <a:ea typeface="方正粗黑宋简体" pitchFamily="2" charset="-122"/>
            </a:endParaRPr>
          </a:p>
          <a:p>
            <a:pPr algn="ctr"/>
            <a:r>
              <a:rPr lang="zh-CN" altLang="en-US" sz="4000" smtClean="0">
                <a:latin typeface="方正粗黑宋简体" pitchFamily="2" charset="-122"/>
                <a:ea typeface="方正粗黑宋简体" pitchFamily="2" charset="-122"/>
              </a:rPr>
              <a:t>方向：如何从彷徨到坚定？</a:t>
            </a:r>
            <a:endParaRPr lang="en-US" altLang="zh-CN" sz="4000" smtClean="0">
              <a:latin typeface="方正粗黑宋简体" pitchFamily="2" charset="-122"/>
              <a:ea typeface="方正粗黑宋简体" pitchFamily="2" charset="-122"/>
            </a:endParaRPr>
          </a:p>
          <a:p>
            <a:pPr algn="ctr"/>
            <a:r>
              <a:rPr lang="zh-CN" altLang="en-US" sz="4000" smtClean="0">
                <a:latin typeface="方正粗黑宋简体" pitchFamily="2" charset="-122"/>
                <a:ea typeface="方正粗黑宋简体" pitchFamily="2" charset="-122"/>
              </a:rPr>
              <a:t>策略：怎样做才能更坚定？</a:t>
            </a:r>
            <a:endParaRPr lang="en-US" altLang="zh-CN" sz="4000" smtClean="0">
              <a:latin typeface="方正粗黑宋简体" pitchFamily="2" charset="-122"/>
              <a:ea typeface="方正粗黑宋简体" pitchFamily="2"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23528" y="1849388"/>
            <a:ext cx="3528392" cy="3312368"/>
          </a:xfrm>
          <a:ln w="19050">
            <a:solidFill>
              <a:schemeClr val="tx1"/>
            </a:solidFill>
          </a:ln>
        </p:spPr>
        <p:txBody>
          <a:bodyPr>
            <a:noAutofit/>
          </a:bodyPr>
          <a:lstStyle/>
          <a:p>
            <a:r>
              <a:rPr lang="zh-CN" altLang="en-US" sz="1800" smtClean="0">
                <a:latin typeface="华文中宋" panose="02010600040101010101" pitchFamily="2" charset="-122"/>
                <a:ea typeface="华文中宋" panose="02010600040101010101" pitchFamily="2" charset="-122"/>
              </a:rPr>
              <a:t>第一单元 源远流长的</a:t>
            </a:r>
            <a:r>
              <a:rPr lang="zh-CN" altLang="en-US" sz="1800" smtClean="0">
                <a:solidFill>
                  <a:srgbClr val="7030A0"/>
                </a:solidFill>
                <a:latin typeface="华文中宋" panose="02010600040101010101" pitchFamily="2" charset="-122"/>
                <a:ea typeface="华文中宋" panose="02010600040101010101" pitchFamily="2" charset="-122"/>
              </a:rPr>
              <a:t>中华文化</a:t>
            </a:r>
            <a:endParaRPr lang="en-US" altLang="zh-CN" sz="1800" smtClean="0">
              <a:solidFill>
                <a:srgbClr val="7030A0"/>
              </a:solidFill>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第</a:t>
            </a:r>
            <a:r>
              <a:rPr lang="en-US" altLang="zh-CN" sz="1800" smtClean="0">
                <a:latin typeface="华文中宋" panose="02010600040101010101" pitchFamily="2" charset="-122"/>
                <a:ea typeface="华文中宋" panose="02010600040101010101" pitchFamily="2" charset="-122"/>
              </a:rPr>
              <a:t>1</a:t>
            </a:r>
            <a:r>
              <a:rPr lang="zh-CN" altLang="en-US" sz="1800" smtClean="0">
                <a:latin typeface="华文中宋" panose="02010600040101010101" pitchFamily="2" charset="-122"/>
                <a:ea typeface="华文中宋" panose="02010600040101010101" pitchFamily="2" charset="-122"/>
              </a:rPr>
              <a:t>课 中华优秀传统文化的内涵与特点</a:t>
            </a:r>
            <a:endParaRPr lang="en-US" altLang="zh-CN" sz="1800" smtClean="0">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第</a:t>
            </a:r>
            <a:r>
              <a:rPr lang="en-US" altLang="zh-CN" sz="1800" smtClean="0">
                <a:latin typeface="华文中宋" panose="02010600040101010101" pitchFamily="2" charset="-122"/>
                <a:ea typeface="华文中宋" panose="02010600040101010101" pitchFamily="2" charset="-122"/>
              </a:rPr>
              <a:t>2</a:t>
            </a:r>
            <a:r>
              <a:rPr lang="zh-CN" altLang="en-US" sz="1800" smtClean="0">
                <a:latin typeface="华文中宋" panose="02010600040101010101" pitchFamily="2" charset="-122"/>
                <a:ea typeface="华文中宋" panose="02010600040101010101" pitchFamily="2" charset="-122"/>
              </a:rPr>
              <a:t>课 中华文化的世界意义</a:t>
            </a:r>
            <a:endParaRPr lang="en-US" altLang="zh-CN" sz="1800" smtClean="0">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第二单元 </a:t>
            </a:r>
            <a:r>
              <a:rPr lang="zh-CN" altLang="en-US" sz="1800" smtClean="0">
                <a:solidFill>
                  <a:srgbClr val="7030A0"/>
                </a:solidFill>
                <a:latin typeface="华文中宋" panose="02010600040101010101" pitchFamily="2" charset="-122"/>
                <a:ea typeface="华文中宋" panose="02010600040101010101" pitchFamily="2" charset="-122"/>
              </a:rPr>
              <a:t>世界文化</a:t>
            </a:r>
            <a:r>
              <a:rPr lang="zh-CN" altLang="en-US" sz="1800" smtClean="0">
                <a:latin typeface="华文中宋" panose="02010600040101010101" pitchFamily="2" charset="-122"/>
                <a:ea typeface="华文中宋" panose="02010600040101010101" pitchFamily="2" charset="-122"/>
              </a:rPr>
              <a:t>的</a:t>
            </a:r>
            <a:r>
              <a:rPr lang="zh-CN" altLang="en-US" sz="1800" smtClean="0">
                <a:solidFill>
                  <a:srgbClr val="7030A0"/>
                </a:solidFill>
                <a:latin typeface="华文中宋" panose="02010600040101010101" pitchFamily="2" charset="-122"/>
                <a:ea typeface="华文中宋" panose="02010600040101010101" pitchFamily="2" charset="-122"/>
              </a:rPr>
              <a:t>多元</a:t>
            </a:r>
            <a:r>
              <a:rPr lang="zh-CN" altLang="en-US" sz="1800" smtClean="0">
                <a:latin typeface="华文中宋" panose="02010600040101010101" pitchFamily="2" charset="-122"/>
                <a:ea typeface="华文中宋" panose="02010600040101010101" pitchFamily="2" charset="-122"/>
              </a:rPr>
              <a:t>传统</a:t>
            </a:r>
            <a:endParaRPr lang="en-US" altLang="zh-CN" sz="1800" smtClean="0">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第</a:t>
            </a:r>
            <a:r>
              <a:rPr lang="en-US" altLang="zh-CN" sz="1800" smtClean="0">
                <a:latin typeface="华文中宋" panose="02010600040101010101" pitchFamily="2" charset="-122"/>
                <a:ea typeface="华文中宋" panose="02010600040101010101" pitchFamily="2" charset="-122"/>
              </a:rPr>
              <a:t>3</a:t>
            </a:r>
            <a:r>
              <a:rPr lang="zh-CN" altLang="en-US" sz="1800" smtClean="0">
                <a:latin typeface="华文中宋" panose="02010600040101010101" pitchFamily="2" charset="-122"/>
                <a:ea typeface="华文中宋" panose="02010600040101010101" pitchFamily="2" charset="-122"/>
              </a:rPr>
              <a:t>课 古代西亚、 非洲文化</a:t>
            </a:r>
            <a:endParaRPr lang="en-US" altLang="zh-CN" sz="1800" smtClean="0">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第</a:t>
            </a:r>
            <a:r>
              <a:rPr lang="en-US" altLang="zh-CN" sz="1800" smtClean="0">
                <a:latin typeface="华文中宋" panose="02010600040101010101" pitchFamily="2" charset="-122"/>
                <a:ea typeface="华文中宋" panose="02010600040101010101" pitchFamily="2" charset="-122"/>
              </a:rPr>
              <a:t>4</a:t>
            </a:r>
            <a:r>
              <a:rPr lang="zh-CN" altLang="en-US" sz="1800" smtClean="0">
                <a:latin typeface="华文中宋" panose="02010600040101010101" pitchFamily="2" charset="-122"/>
                <a:ea typeface="华文中宋" panose="02010600040101010101" pitchFamily="2" charset="-122"/>
              </a:rPr>
              <a:t>课 欧洲文化的形成</a:t>
            </a:r>
            <a:endParaRPr lang="en-US" altLang="zh-CN" sz="1800" smtClean="0">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第</a:t>
            </a:r>
            <a:r>
              <a:rPr lang="en-US" altLang="zh-CN" sz="1800" smtClean="0">
                <a:latin typeface="华文中宋" panose="02010600040101010101" pitchFamily="2" charset="-122"/>
                <a:ea typeface="华文中宋" panose="02010600040101010101" pitchFamily="2" charset="-122"/>
              </a:rPr>
              <a:t>5</a:t>
            </a:r>
            <a:r>
              <a:rPr lang="zh-CN" altLang="en-US" sz="1800" smtClean="0">
                <a:latin typeface="华文中宋" panose="02010600040101010101" pitchFamily="2" charset="-122"/>
                <a:ea typeface="华文中宋" panose="02010600040101010101" pitchFamily="2" charset="-122"/>
              </a:rPr>
              <a:t>课 南亚、 东亚与美洲的文化</a:t>
            </a:r>
            <a:endParaRPr lang="zh-CN" altLang="en-US" sz="1800">
              <a:latin typeface="华文中宋" panose="02010600040101010101" pitchFamily="2" charset="-122"/>
              <a:ea typeface="华文中宋" panose="02010600040101010101" pitchFamily="2" charset="-122"/>
            </a:endParaRPr>
          </a:p>
        </p:txBody>
      </p:sp>
      <p:sp>
        <p:nvSpPr>
          <p:cNvPr id="4" name="内容占位符 2"/>
          <p:cNvSpPr txBox="1"/>
          <p:nvPr/>
        </p:nvSpPr>
        <p:spPr>
          <a:xfrm>
            <a:off x="4139952" y="1849388"/>
            <a:ext cx="4536504" cy="3312368"/>
          </a:xfrm>
          <a:prstGeom prst="rect">
            <a:avLst/>
          </a:prstGeom>
          <a:ln w="25400">
            <a:solidFill>
              <a:schemeClr val="tx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第三单元 </a:t>
            </a:r>
            <a:r>
              <a:rPr kumimoji="0" lang="zh-CN" altLang="en-US" sz="2700" b="0"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rPr>
              <a:t>人口迁徙</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与</a:t>
            </a:r>
            <a:r>
              <a:rPr kumimoji="0" lang="zh-CN" altLang="en-US" sz="2700" b="0" i="0" u="none" strike="noStrike" kern="1200" cap="none" spc="0" normalizeH="0" baseline="0" noProof="0" smtClean="0">
                <a:ln>
                  <a:noFill/>
                </a:ln>
                <a:solidFill>
                  <a:srgbClr val="FF0000"/>
                </a:solidFill>
                <a:effectLst/>
                <a:uLnTx/>
                <a:uFillTx/>
                <a:latin typeface="华文中宋" panose="02010600040101010101" pitchFamily="2" charset="-122"/>
                <a:ea typeface="华文中宋" panose="02010600040101010101" pitchFamily="2" charset="-122"/>
                <a:cs typeface="+mn-cs"/>
              </a:rPr>
              <a:t>文化认同</a:t>
            </a:r>
            <a:endParaRPr lang="en-US" altLang="zh-CN" sz="2700" smtClean="0">
              <a:solidFill>
                <a:srgbClr val="FF0000"/>
              </a:solidFill>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6</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课 </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古代</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人类的迁徙和</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区域文化</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的形成</a:t>
            </a:r>
            <a:endParaRPr lang="en-US" altLang="zh-CN" sz="2700" smtClean="0">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7</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课 </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近代</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殖民活动和人口的</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跨地域</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转移</a:t>
            </a:r>
            <a:endParaRPr lang="en-US" altLang="zh-CN" sz="2700" smtClean="0">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8</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课 </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现代</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社会的</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“移民”和多元文化</a:t>
            </a:r>
            <a:endParaRPr kumimoji="0" lang="en-US" altLang="zh-CN"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第四单元 </a:t>
            </a:r>
            <a:r>
              <a:rPr kumimoji="0" lang="zh-CN" altLang="en-US" sz="2700" b="0"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rPr>
              <a:t>商路、贸易</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与</a:t>
            </a:r>
            <a:r>
              <a:rPr kumimoji="0" lang="zh-CN" altLang="en-US" sz="2700" b="0" i="0" u="none" strike="noStrike" kern="1200" cap="none" spc="0" normalizeH="0" baseline="0" noProof="0" smtClean="0">
                <a:ln>
                  <a:noFill/>
                </a:ln>
                <a:solidFill>
                  <a:srgbClr val="FF0000"/>
                </a:solidFill>
                <a:effectLst/>
                <a:uLnTx/>
                <a:uFillTx/>
                <a:latin typeface="华文中宋" panose="02010600040101010101" pitchFamily="2" charset="-122"/>
                <a:ea typeface="华文中宋" panose="02010600040101010101" pitchFamily="2" charset="-122"/>
                <a:cs typeface="+mn-cs"/>
              </a:rPr>
              <a:t>文化交流</a:t>
            </a:r>
            <a:endParaRPr lang="en-US" altLang="zh-CN" sz="2700" smtClean="0">
              <a:solidFill>
                <a:srgbClr val="FF0000"/>
              </a:solidFill>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9</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课 古代的商路、 贸易与文化交流</a:t>
            </a:r>
            <a:endParaRPr lang="en-US" altLang="zh-CN" sz="2700" smtClean="0">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10</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课 近代以来的世界贸易与文化交流的扩展</a:t>
            </a:r>
            <a:endPar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第五单元 </a:t>
            </a:r>
            <a:r>
              <a:rPr kumimoji="0" lang="zh-CN" altLang="en-US" sz="2700" b="0"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rPr>
              <a:t>战争</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与</a:t>
            </a:r>
            <a:r>
              <a:rPr kumimoji="0" lang="zh-CN" altLang="en-US" sz="2700" b="0" i="0" u="none" strike="noStrike" kern="1200" cap="none" spc="0" normalizeH="0" baseline="0" noProof="0" smtClean="0">
                <a:ln>
                  <a:noFill/>
                </a:ln>
                <a:solidFill>
                  <a:srgbClr val="FF0000"/>
                </a:solidFill>
                <a:effectLst/>
                <a:uLnTx/>
                <a:uFillTx/>
                <a:latin typeface="华文中宋" panose="02010600040101010101" pitchFamily="2" charset="-122"/>
                <a:ea typeface="华文中宋" panose="02010600040101010101" pitchFamily="2" charset="-122"/>
                <a:cs typeface="+mn-cs"/>
              </a:rPr>
              <a:t>文化碰撞</a:t>
            </a:r>
            <a:endParaRPr lang="en-US" altLang="zh-CN" sz="2700" smtClean="0">
              <a:solidFill>
                <a:srgbClr val="FF0000"/>
              </a:solidFill>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11</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课 </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古代</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战争与</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地域文化的演变</a:t>
            </a:r>
            <a:endParaRPr lang="en-US" altLang="zh-CN" sz="2700" smtClean="0">
              <a:solidFill>
                <a:srgbClr val="00B0F0"/>
              </a:solidFill>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12</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课 </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近代</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战争与</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西方文化的扩张</a:t>
            </a:r>
            <a:endParaRPr lang="en-US" altLang="zh-CN" sz="2700" smtClean="0">
              <a:solidFill>
                <a:srgbClr val="00B0F0"/>
              </a:solidFill>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13</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课 </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现代</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战争与</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不同文化的碰撞</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和</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交流</a:t>
            </a:r>
            <a:endParaRPr kumimoji="0" lang="en-US" altLang="zh-CN"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第六单元 </a:t>
            </a:r>
            <a:r>
              <a:rPr kumimoji="0" lang="zh-CN" altLang="en-US" sz="2700" b="0" i="0" u="none" strike="noStrike" kern="1200" cap="none" spc="0" normalizeH="0" baseline="0" noProof="0" smtClean="0">
                <a:ln>
                  <a:noFill/>
                </a:ln>
                <a:solidFill>
                  <a:srgbClr val="FF0000"/>
                </a:solidFill>
                <a:effectLst/>
                <a:uLnTx/>
                <a:uFillTx/>
                <a:latin typeface="华文中宋" panose="02010600040101010101" pitchFamily="2" charset="-122"/>
                <a:ea typeface="华文中宋" panose="02010600040101010101" pitchFamily="2" charset="-122"/>
                <a:cs typeface="+mn-cs"/>
              </a:rPr>
              <a:t>文化的传承与保护</a:t>
            </a:r>
            <a:endParaRPr lang="en-US" altLang="zh-CN" sz="2700" smtClean="0">
              <a:solidFill>
                <a:srgbClr val="FF0000"/>
              </a:solidFill>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14</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课 文化传承的多种载体及其发展</a:t>
            </a:r>
            <a:endParaRPr lang="en-US" altLang="zh-CN" sz="2700" smtClean="0">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15</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课 文化遗产</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全人类共同的财富</a:t>
            </a:r>
            <a:endParaRPr kumimoji="0" lang="zh-CN" altLang="en-US" sz="2700" b="0" i="0" u="none" strike="noStrike" kern="1200" cap="none" spc="0" normalizeH="0" baseline="0" noProof="0">
              <a:ln>
                <a:noFill/>
              </a:ln>
              <a:solidFill>
                <a:schemeClr val="tx1"/>
              </a:solidFill>
              <a:effectLst/>
              <a:uLnTx/>
              <a:uFillTx/>
              <a:latin typeface="华文中宋" panose="02010600040101010101" pitchFamily="2" charset="-122"/>
              <a:ea typeface="华文中宋" panose="02010600040101010101" pitchFamily="2" charset="-122"/>
              <a:cs typeface="+mn-cs"/>
            </a:endParaRPr>
          </a:p>
        </p:txBody>
      </p:sp>
      <p:sp>
        <p:nvSpPr>
          <p:cNvPr id="5" name="标题 1"/>
          <p:cNvSpPr txBox="1"/>
          <p:nvPr/>
        </p:nvSpPr>
        <p:spPr>
          <a:xfrm>
            <a:off x="395536"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
        <p:nvSpPr>
          <p:cNvPr id="6" name="TextBox 5"/>
          <p:cNvSpPr txBox="1"/>
          <p:nvPr/>
        </p:nvSpPr>
        <p:spPr>
          <a:xfrm>
            <a:off x="395536" y="1273324"/>
            <a:ext cx="3384376" cy="461665"/>
          </a:xfrm>
          <a:prstGeom prst="rect">
            <a:avLst/>
          </a:prstGeom>
          <a:noFill/>
        </p:spPr>
        <p:txBody>
          <a:bodyPr wrap="square" rtlCol="0">
            <a:spAutoFit/>
          </a:bodyPr>
          <a:lstStyle/>
          <a:p>
            <a:r>
              <a:rPr lang="zh-CN" altLang="en-US" sz="2400" smtClean="0">
                <a:solidFill>
                  <a:srgbClr val="0070C0"/>
                </a:solidFill>
                <a:latin typeface="方正粗黑宋简体" pitchFamily="2" charset="-122"/>
                <a:ea typeface="方正粗黑宋简体" pitchFamily="2" charset="-122"/>
              </a:rPr>
              <a:t>选必</a:t>
            </a:r>
            <a:r>
              <a:rPr lang="en-US" altLang="zh-CN" sz="2400" smtClean="0">
                <a:solidFill>
                  <a:srgbClr val="0070C0"/>
                </a:solidFill>
                <a:latin typeface="方正粗黑宋简体" pitchFamily="2" charset="-122"/>
                <a:ea typeface="方正粗黑宋简体" pitchFamily="2" charset="-122"/>
              </a:rPr>
              <a:t>3</a:t>
            </a:r>
            <a:r>
              <a:rPr lang="zh-CN" altLang="en-US" sz="2400" smtClean="0">
                <a:solidFill>
                  <a:srgbClr val="0070C0"/>
                </a:solidFill>
                <a:latin typeface="方正粗黑宋简体" pitchFamily="2" charset="-122"/>
                <a:ea typeface="方正粗黑宋简体" pitchFamily="2" charset="-122"/>
              </a:rPr>
              <a:t>文化交流与传播</a:t>
            </a:r>
            <a:endParaRPr lang="zh-CN" altLang="en-US" sz="2400">
              <a:solidFill>
                <a:srgbClr val="0070C0"/>
              </a:solidFill>
              <a:latin typeface="方正粗黑宋简体" pitchFamily="2" charset="-122"/>
              <a:ea typeface="方正粗黑宋简体"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417340"/>
            <a:ext cx="8534400" cy="920492"/>
          </a:xfrm>
        </p:spPr>
        <p:txBody>
          <a:bodyPr>
            <a:noAutofit/>
          </a:bodyPr>
          <a:lstStyle/>
          <a:p>
            <a:br>
              <a:rPr lang="zh-CN" altLang="zh-CN" sz="2400" b="1" smtClean="0">
                <a:solidFill>
                  <a:srgbClr val="7030A0"/>
                </a:solidFill>
                <a:latin typeface="华文新魏" panose="02010800040101010101" pitchFamily="2" charset="-122"/>
                <a:ea typeface="华文新魏" panose="02010800040101010101" pitchFamily="2" charset="-122"/>
              </a:rPr>
            </a:br>
            <a:r>
              <a:rPr lang="zh-CN" altLang="zh-CN" sz="2400" b="1" smtClean="0">
                <a:solidFill>
                  <a:srgbClr val="7030A0"/>
                </a:solidFill>
                <a:latin typeface="华文新魏" panose="02010800040101010101" pitchFamily="2" charset="-122"/>
                <a:ea typeface="华文新魏" panose="02010800040101010101" pitchFamily="2" charset="-122"/>
              </a:rPr>
              <a:t>第三单元</a:t>
            </a:r>
            <a:br>
              <a:rPr lang="zh-CN" altLang="zh-CN" sz="2400" b="1" smtClean="0">
                <a:solidFill>
                  <a:srgbClr val="7030A0"/>
                </a:solidFill>
                <a:latin typeface="华文新魏" panose="02010800040101010101" pitchFamily="2" charset="-122"/>
                <a:ea typeface="华文新魏" panose="02010800040101010101" pitchFamily="2" charset="-122"/>
              </a:rPr>
            </a:br>
            <a:r>
              <a:rPr lang="zh-CN" altLang="zh-CN" sz="2400" b="1" smtClean="0">
                <a:solidFill>
                  <a:srgbClr val="7030A0"/>
                </a:solidFill>
                <a:latin typeface="华文新魏" panose="02010800040101010101" pitchFamily="2" charset="-122"/>
                <a:ea typeface="华文新魏" panose="02010800040101010101" pitchFamily="2" charset="-122"/>
              </a:rPr>
              <a:t>辽宋夏金多民族政权的并立与元朝的统一</a:t>
            </a:r>
            <a:r>
              <a:rPr lang="zh-CN" altLang="en-US" sz="2400" b="1" smtClean="0">
                <a:solidFill>
                  <a:srgbClr val="7030A0"/>
                </a:solidFill>
                <a:latin typeface="华文新魏" panose="02010800040101010101" pitchFamily="2" charset="-122"/>
                <a:ea typeface="华文新魏" panose="02010800040101010101" pitchFamily="2" charset="-122"/>
              </a:rPr>
              <a:t>（导言）</a:t>
            </a:r>
            <a:endParaRPr lang="zh-CN" altLang="en-US" sz="2400">
              <a:solidFill>
                <a:srgbClr val="7030A0"/>
              </a:solidFill>
              <a:latin typeface="华文新魏" panose="02010800040101010101" pitchFamily="2" charset="-122"/>
              <a:ea typeface="华文新魏" panose="02010800040101010101" pitchFamily="2" charset="-122"/>
            </a:endParaRPr>
          </a:p>
        </p:txBody>
      </p:sp>
      <p:sp>
        <p:nvSpPr>
          <p:cNvPr id="3" name="内容占位符 2"/>
          <p:cNvSpPr>
            <a:spLocks noGrp="1"/>
          </p:cNvSpPr>
          <p:nvPr>
            <p:ph sz="quarter" idx="1"/>
          </p:nvPr>
        </p:nvSpPr>
        <p:spPr>
          <a:xfrm>
            <a:off x="467544" y="2497460"/>
            <a:ext cx="8503920" cy="2521064"/>
          </a:xfrm>
        </p:spPr>
        <p:txBody>
          <a:bodyPr>
            <a:normAutofit fontScale="92500" lnSpcReduction="20000"/>
          </a:bodyPr>
          <a:lstStyle/>
          <a:p>
            <a:r>
              <a:rPr lang="zh-CN" altLang="zh-CN" sz="2000" smtClean="0">
                <a:latin typeface="华文中宋" panose="02010600040101010101" pitchFamily="2" charset="-122"/>
                <a:ea typeface="华文中宋" panose="02010600040101010101" pitchFamily="2" charset="-122"/>
              </a:rPr>
              <a:t>辽宋夏金元是</a:t>
            </a:r>
            <a:r>
              <a:rPr lang="zh-CN" altLang="zh-CN" sz="2000" smtClean="0">
                <a:solidFill>
                  <a:srgbClr val="FF0000"/>
                </a:solidFill>
                <a:latin typeface="华文中宋" panose="02010600040101010101" pitchFamily="2" charset="-122"/>
                <a:ea typeface="华文中宋" panose="02010600040101010101" pitchFamily="2" charset="-122"/>
              </a:rPr>
              <a:t>继三国两晋南北朝之后又一个北方民族活跃的时期</a:t>
            </a:r>
            <a:r>
              <a:rPr lang="zh-CN" altLang="zh-CN" sz="2000" smtClean="0">
                <a:latin typeface="华文中宋" panose="02010600040101010101" pitchFamily="2" charset="-122"/>
                <a:ea typeface="华文中宋" panose="02010600040101010101" pitchFamily="2" charset="-122"/>
              </a:rPr>
              <a:t>，具体可分 </a:t>
            </a:r>
            <a:r>
              <a:rPr lang="zh-CN" altLang="en-US" sz="2000" smtClean="0">
                <a:latin typeface="华文中宋" panose="02010600040101010101" pitchFamily="2" charset="-122"/>
                <a:ea typeface="华文中宋" panose="02010600040101010101" pitchFamily="2" charset="-122"/>
              </a:rPr>
              <a:t>三</a:t>
            </a:r>
            <a:r>
              <a:rPr lang="zh-CN" altLang="zh-CN" sz="2000" smtClean="0">
                <a:latin typeface="华文中宋" panose="02010600040101010101" pitchFamily="2" charset="-122"/>
                <a:ea typeface="华文中宋" panose="02010600040101010101" pitchFamily="2" charset="-122"/>
              </a:rPr>
              <a:t> 个阶段：北宋与辽、西夏的对峙， 南宋与金、西夏的对峙，元朝的统一。</a:t>
            </a:r>
            <a:endParaRPr lang="en-US" altLang="zh-CN" sz="2000" smtClean="0">
              <a:latin typeface="华文中宋" panose="02010600040101010101" pitchFamily="2" charset="-122"/>
              <a:ea typeface="华文中宋" panose="02010600040101010101" pitchFamily="2" charset="-122"/>
            </a:endParaRPr>
          </a:p>
          <a:p>
            <a:r>
              <a:rPr lang="zh-CN" altLang="zh-CN" sz="2000" smtClean="0">
                <a:solidFill>
                  <a:srgbClr val="FF0000"/>
                </a:solidFill>
                <a:latin typeface="华文中宋" panose="02010600040101010101" pitchFamily="2" charset="-122"/>
                <a:ea typeface="华文中宋" panose="02010600040101010101" pitchFamily="2" charset="-122"/>
              </a:rPr>
              <a:t>宋朝</a:t>
            </a:r>
            <a:r>
              <a:rPr lang="zh-CN" altLang="zh-CN" sz="2000" smtClean="0">
                <a:latin typeface="华文中宋" panose="02010600040101010101" pitchFamily="2" charset="-122"/>
                <a:ea typeface="华文中宋" panose="02010600040101010101" pitchFamily="2" charset="-122"/>
              </a:rPr>
              <a:t>强化专制集权， 内部统治比较稳定，社会经济高度发展，学术文化也取得突出成就，但军事力量不振，与北方民族交战处于劣势。与这</a:t>
            </a:r>
            <a:r>
              <a:rPr lang="zh-CN" altLang="en-US" sz="2000" smtClean="0">
                <a:latin typeface="华文中宋" panose="02010600040101010101" pitchFamily="2" charset="-122"/>
                <a:ea typeface="华文中宋" panose="02010600040101010101" pitchFamily="2" charset="-122"/>
              </a:rPr>
              <a:t>一</a:t>
            </a:r>
            <a:r>
              <a:rPr lang="zh-CN" altLang="zh-CN" sz="2000" smtClean="0">
                <a:latin typeface="华文中宋" panose="02010600040101010101" pitchFamily="2" charset="-122"/>
                <a:ea typeface="华文中宋" panose="02010600040101010101" pitchFamily="2" charset="-122"/>
              </a:rPr>
              <a:t>时期</a:t>
            </a:r>
            <a:r>
              <a:rPr lang="zh-CN" altLang="en-US" sz="2000" smtClean="0">
                <a:latin typeface="华文中宋" panose="02010600040101010101" pitchFamily="2" charset="-122"/>
                <a:ea typeface="华文中宋" panose="02010600040101010101" pitchFamily="2" charset="-122"/>
              </a:rPr>
              <a:t>的战争</a:t>
            </a:r>
            <a:r>
              <a:rPr lang="zh-CN" altLang="zh-CN" sz="2000" smtClean="0">
                <a:latin typeface="华文中宋" panose="02010600040101010101" pitchFamily="2" charset="-122"/>
                <a:ea typeface="华文中宋" panose="02010600040101010101" pitchFamily="2" charset="-122"/>
              </a:rPr>
              <a:t>相比，各民族之间经济</a:t>
            </a:r>
            <a:r>
              <a:rPr lang="zh-CN" altLang="en-US" sz="2000" smtClean="0">
                <a:latin typeface="华文中宋" panose="02010600040101010101" pitchFamily="2" charset="-122"/>
                <a:ea typeface="华文中宋" panose="02010600040101010101" pitchFamily="2" charset="-122"/>
              </a:rPr>
              <a:t>和</a:t>
            </a:r>
            <a:r>
              <a:rPr lang="zh-CN" altLang="zh-CN" sz="2000" smtClean="0">
                <a:latin typeface="华文中宋" panose="02010600040101010101" pitchFamily="2" charset="-122"/>
                <a:ea typeface="华文中宋" panose="02010600040101010101" pitchFamily="2" charset="-122"/>
              </a:rPr>
              <a:t>文化联系更为持久和稳定，呈现出</a:t>
            </a:r>
            <a:r>
              <a:rPr lang="zh-CN" altLang="zh-CN" sz="2000" smtClean="0">
                <a:solidFill>
                  <a:srgbClr val="FF0000"/>
                </a:solidFill>
                <a:latin typeface="华文中宋" panose="02010600040101010101" pitchFamily="2" charset="-122"/>
                <a:ea typeface="华文中宋" panose="02010600040101010101" pitchFamily="2" charset="-122"/>
              </a:rPr>
              <a:t>互相交融的趋势</a:t>
            </a:r>
            <a:r>
              <a:rPr lang="zh-CN" altLang="zh-CN" sz="2000" smtClean="0">
                <a:latin typeface="华文中宋" panose="02010600040101010101" pitchFamily="2" charset="-122"/>
                <a:ea typeface="华文中宋" panose="02010600040101010101" pitchFamily="2" charset="-122"/>
              </a:rPr>
              <a:t>。</a:t>
            </a:r>
            <a:endParaRPr lang="en-US" altLang="zh-CN" sz="2000" smtClean="0">
              <a:latin typeface="华文中宋" panose="02010600040101010101" pitchFamily="2" charset="-122"/>
              <a:ea typeface="华文中宋" panose="02010600040101010101" pitchFamily="2" charset="-122"/>
            </a:endParaRPr>
          </a:p>
          <a:p>
            <a:r>
              <a:rPr lang="zh-CN" altLang="zh-CN" sz="2000" smtClean="0">
                <a:latin typeface="华文中宋" panose="02010600040101010101" pitchFamily="2" charset="-122"/>
                <a:ea typeface="华文中宋" panose="02010600040101010101" pitchFamily="2" charset="-122"/>
              </a:rPr>
              <a:t>元朝</a:t>
            </a:r>
            <a:r>
              <a:rPr lang="zh-CN" altLang="zh-CN" sz="2000" smtClean="0">
                <a:solidFill>
                  <a:srgbClr val="FF0000"/>
                </a:solidFill>
                <a:latin typeface="华文中宋" panose="02010600040101010101" pitchFamily="2" charset="-122"/>
                <a:ea typeface="华文中宋" panose="02010600040101010101" pitchFamily="2" charset="-122"/>
              </a:rPr>
              <a:t>结束了多民族政权并立的局面</a:t>
            </a:r>
            <a:r>
              <a:rPr lang="zh-CN" altLang="zh-CN" sz="2000" smtClean="0">
                <a:latin typeface="华文中宋" panose="02010600040101010101" pitchFamily="2" charset="-122"/>
                <a:ea typeface="华文中宋" panose="02010600040101010101" pitchFamily="2" charset="-122"/>
              </a:rPr>
              <a:t>，成为中国历史上第一个由北方民族建立的统一王朝。</a:t>
            </a:r>
            <a:endParaRPr lang="en-US" altLang="zh-CN" sz="2000" smtClean="0">
              <a:latin typeface="华文中宋" panose="02010600040101010101" pitchFamily="2" charset="-122"/>
              <a:ea typeface="华文中宋" panose="02010600040101010101" pitchFamily="2" charset="-122"/>
            </a:endParaRPr>
          </a:p>
          <a:p>
            <a:r>
              <a:rPr lang="zh-CN" altLang="zh-CN" sz="2000" smtClean="0">
                <a:latin typeface="华文中宋" panose="02010600040101010101" pitchFamily="2" charset="-122"/>
                <a:ea typeface="华文中宋" panose="02010600040101010101" pitchFamily="2" charset="-122"/>
              </a:rPr>
              <a:t>这一时期，中国的经济、文化成就在世界上</a:t>
            </a:r>
            <a:r>
              <a:rPr lang="zh-CN" altLang="zh-CN" sz="2000" smtClean="0">
                <a:solidFill>
                  <a:srgbClr val="FF0000"/>
                </a:solidFill>
                <a:latin typeface="华文中宋" panose="02010600040101010101" pitchFamily="2" charset="-122"/>
                <a:ea typeface="华文中宋" panose="02010600040101010101" pitchFamily="2" charset="-122"/>
              </a:rPr>
              <a:t>仍处于领先地位</a:t>
            </a:r>
            <a:r>
              <a:rPr lang="zh-CN" altLang="zh-CN" sz="2000" smtClean="0">
                <a:latin typeface="华文中宋" panose="02010600040101010101" pitchFamily="2" charset="-122"/>
                <a:ea typeface="华文中宋" panose="02010600040101010101" pitchFamily="2" charset="-122"/>
              </a:rPr>
              <a:t>。</a:t>
            </a:r>
            <a:endParaRPr lang="zh-CN" altLang="zh-CN" sz="2000" smtClean="0">
              <a:latin typeface="华文中宋" panose="02010600040101010101" pitchFamily="2" charset="-122"/>
              <a:ea typeface="华文中宋" panose="02010600040101010101" pitchFamily="2" charset="-122"/>
            </a:endParaRPr>
          </a:p>
          <a:p>
            <a:endParaRPr lang="zh-CN" altLang="en-US" sz="2000">
              <a:latin typeface="华文中宋" panose="02010600040101010101" pitchFamily="2" charset="-122"/>
              <a:ea typeface="华文中宋" panose="02010600040101010101" pitchFamily="2" charset="-122"/>
            </a:endParaRPr>
          </a:p>
        </p:txBody>
      </p:sp>
      <p:sp>
        <p:nvSpPr>
          <p:cNvPr id="5" name="标题 1"/>
          <p:cNvSpPr txBox="1"/>
          <p:nvPr/>
        </p:nvSpPr>
        <p:spPr>
          <a:xfrm>
            <a:off x="395536"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417340"/>
            <a:ext cx="8534400" cy="488444"/>
          </a:xfrm>
        </p:spPr>
        <p:txBody>
          <a:bodyPr>
            <a:normAutofit/>
          </a:bodyPr>
          <a:lstStyle/>
          <a:p>
            <a:r>
              <a:rPr lang="zh-CN" altLang="en-US" sz="2400" smtClean="0">
                <a:solidFill>
                  <a:srgbClr val="7030A0"/>
                </a:solidFill>
                <a:latin typeface="方正粗黑宋简体" pitchFamily="2" charset="-122"/>
                <a:ea typeface="方正粗黑宋简体" pitchFamily="2" charset="-122"/>
              </a:rPr>
              <a:t>辛亥革命（子目、学习聚焦）</a:t>
            </a:r>
            <a:endParaRPr lang="zh-CN" altLang="en-US" sz="2400">
              <a:solidFill>
                <a:srgbClr val="7030A0"/>
              </a:solidFill>
              <a:latin typeface="方正粗黑宋简体" pitchFamily="2" charset="-122"/>
              <a:ea typeface="方正粗黑宋简体" pitchFamily="2" charset="-122"/>
            </a:endParaRPr>
          </a:p>
        </p:txBody>
      </p:sp>
      <p:sp>
        <p:nvSpPr>
          <p:cNvPr id="3" name="内容占位符 2"/>
          <p:cNvSpPr>
            <a:spLocks noGrp="1"/>
          </p:cNvSpPr>
          <p:nvPr>
            <p:ph sz="quarter" idx="1"/>
          </p:nvPr>
        </p:nvSpPr>
        <p:spPr>
          <a:xfrm>
            <a:off x="4932040" y="2065412"/>
            <a:ext cx="3838200" cy="2952328"/>
          </a:xfrm>
          <a:ln w="22225">
            <a:solidFill>
              <a:schemeClr val="tx1"/>
            </a:solidFill>
          </a:ln>
        </p:spPr>
        <p:txBody>
          <a:bodyPr>
            <a:normAutofit fontScale="92500" lnSpcReduction="20000"/>
          </a:bodyPr>
          <a:lstStyle/>
          <a:p>
            <a:r>
              <a:rPr lang="zh-CN" altLang="en-US" sz="2000" smtClean="0">
                <a:solidFill>
                  <a:srgbClr val="7030A0"/>
                </a:solidFill>
                <a:latin typeface="华文中宋" panose="02010600040101010101" pitchFamily="2" charset="-122"/>
                <a:ea typeface="华文中宋" panose="02010600040101010101" pitchFamily="2" charset="-122"/>
              </a:rPr>
              <a:t>学习聚焦</a:t>
            </a:r>
            <a:endParaRPr lang="en-US" altLang="zh-CN" sz="2000" smtClean="0">
              <a:solidFill>
                <a:srgbClr val="7030A0"/>
              </a:solidFill>
              <a:latin typeface="华文中宋" panose="02010600040101010101" pitchFamily="2" charset="-122"/>
              <a:ea typeface="华文中宋" panose="02010600040101010101" pitchFamily="2" charset="-122"/>
            </a:endParaRPr>
          </a:p>
          <a:p>
            <a:r>
              <a:rPr lang="zh-CN" altLang="en-US" sz="2000" smtClean="0">
                <a:latin typeface="华文中宋" panose="02010600040101010101" pitchFamily="2" charset="-122"/>
                <a:ea typeface="华文中宋" panose="02010600040101010101" pitchFamily="2" charset="-122"/>
              </a:rPr>
              <a:t>辛亥革命拉开了中国完全意义上的近代民族民主革命的序幕。在革命运动高涨之际，</a:t>
            </a:r>
            <a:r>
              <a:rPr lang="zh-CN" altLang="zh-CN" sz="2000" smtClean="0">
                <a:latin typeface="华文中宋" panose="02010600040101010101" pitchFamily="2" charset="-122"/>
                <a:ea typeface="华文中宋" panose="02010600040101010101" pitchFamily="2" charset="-122"/>
              </a:rPr>
              <a:t>立宪运动也造成很大声势。</a:t>
            </a:r>
            <a:endParaRPr lang="zh-CN" altLang="zh-CN" sz="2000" smtClean="0">
              <a:latin typeface="华文中宋" panose="02010600040101010101" pitchFamily="2" charset="-122"/>
              <a:ea typeface="华文中宋" panose="02010600040101010101" pitchFamily="2" charset="-122"/>
            </a:endParaRPr>
          </a:p>
          <a:p>
            <a:r>
              <a:rPr lang="zh-CN" altLang="zh-CN" sz="2000" smtClean="0">
                <a:latin typeface="华文中宋" panose="02010600040101010101" pitchFamily="2" charset="-122"/>
                <a:ea typeface="华文中宋" panose="02010600040101010101" pitchFamily="2" charset="-122"/>
              </a:rPr>
              <a:t>武昌起义成功，中华民国建立，但革命成果最终落入北洋军阀首领袁世凯手中</a:t>
            </a:r>
            <a:r>
              <a:rPr lang="zh-CN" altLang="en-US" sz="2000" smtClean="0">
                <a:latin typeface="华文中宋" panose="02010600040101010101" pitchFamily="2" charset="-122"/>
                <a:ea typeface="华文中宋" panose="02010600040101010101" pitchFamily="2" charset="-122"/>
              </a:rPr>
              <a:t>。</a:t>
            </a:r>
            <a:endParaRPr lang="en-US" altLang="zh-CN" sz="2000" smtClean="0">
              <a:latin typeface="华文中宋" panose="02010600040101010101" pitchFamily="2" charset="-122"/>
              <a:ea typeface="华文中宋" panose="02010600040101010101" pitchFamily="2" charset="-122"/>
            </a:endParaRPr>
          </a:p>
          <a:p>
            <a:r>
              <a:rPr lang="zh-CN" altLang="en-US" sz="2000" smtClean="0">
                <a:latin typeface="华文中宋" panose="02010600040101010101" pitchFamily="2" charset="-122"/>
                <a:ea typeface="华文中宋" panose="02010600040101010101" pitchFamily="2" charset="-122"/>
              </a:rPr>
              <a:t>辛亥革命推翻了清王朝统治，但没有解决近代中国社会的根本问题。</a:t>
            </a:r>
            <a:endParaRPr lang="zh-CN" altLang="en-US" sz="2000">
              <a:latin typeface="华文中宋" panose="02010600040101010101" pitchFamily="2" charset="-122"/>
              <a:ea typeface="华文中宋" panose="02010600040101010101" pitchFamily="2" charset="-122"/>
            </a:endParaRPr>
          </a:p>
        </p:txBody>
      </p:sp>
      <p:sp>
        <p:nvSpPr>
          <p:cNvPr id="4" name="内容占位符 2"/>
          <p:cNvSpPr txBox="1"/>
          <p:nvPr/>
        </p:nvSpPr>
        <p:spPr>
          <a:xfrm>
            <a:off x="2699792" y="2065412"/>
            <a:ext cx="2160240" cy="2952328"/>
          </a:xfrm>
          <a:prstGeom prst="rect">
            <a:avLst/>
          </a:prstGeom>
          <a:ln w="22225">
            <a:solidFill>
              <a:schemeClr val="tx1"/>
            </a:solidFill>
          </a:ln>
        </p:spPr>
        <p:txBody>
          <a:bodyPr vert="horz">
            <a:normAutofit fontScale="92500"/>
          </a:bodyPr>
          <a:lstStyle/>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400" b="0"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rPr>
              <a:t>子目标题</a:t>
            </a:r>
            <a:endParaRPr kumimoji="0" lang="en-US" altLang="zh-CN" sz="2400" b="0"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rPr>
              <a:t>资产阶级民主革命的兴起</a:t>
            </a:r>
            <a:endParaRPr kumimoji="0" lang="en-US" altLang="zh-CN"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zh-CN"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rPr>
              <a:t>武昌起义</a:t>
            </a:r>
            <a:r>
              <a:rPr kumimoji="0" lang="zh-CN" altLang="en-US"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rPr>
              <a:t>与</a:t>
            </a:r>
            <a:r>
              <a:rPr kumimoji="0" lang="zh-CN" altLang="zh-CN"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rPr>
              <a:t>中华民国建立</a:t>
            </a:r>
            <a:endParaRPr kumimoji="0" lang="en-US" altLang="zh-CN"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rPr>
              <a:t>辛亥革命的历史意义。</a:t>
            </a:r>
            <a:endParaRPr kumimoji="0" lang="zh-CN" altLang="en-US" sz="2400" b="0" i="0" u="none" strike="noStrike" kern="1200" cap="none" spc="0" normalizeH="0" baseline="0" noProof="0">
              <a:ln>
                <a:noFill/>
              </a:ln>
              <a:solidFill>
                <a:schemeClr val="tx1"/>
              </a:solidFill>
              <a:effectLst/>
              <a:uLnTx/>
              <a:uFillTx/>
              <a:latin typeface="华文中宋" panose="02010600040101010101" pitchFamily="2" charset="-122"/>
              <a:ea typeface="华文中宋" panose="02010600040101010101" pitchFamily="2" charset="-122"/>
            </a:endParaRPr>
          </a:p>
        </p:txBody>
      </p:sp>
      <p:sp>
        <p:nvSpPr>
          <p:cNvPr id="5" name="内容占位符 2"/>
          <p:cNvSpPr txBox="1"/>
          <p:nvPr/>
        </p:nvSpPr>
        <p:spPr>
          <a:xfrm>
            <a:off x="395536" y="2065412"/>
            <a:ext cx="2160240" cy="2952328"/>
          </a:xfrm>
          <a:prstGeom prst="rect">
            <a:avLst/>
          </a:prstGeom>
          <a:ln w="22225">
            <a:solidFill>
              <a:schemeClr val="tx1"/>
            </a:solidFill>
          </a:ln>
        </p:spPr>
        <p:txBody>
          <a:bodyPr vert="horz">
            <a:normAutofit fontScale="92500" lnSpcReduction="10000"/>
          </a:bodyPr>
          <a:lstStyle/>
          <a:p>
            <a:pPr marL="274320" lvl="0" indent="-274320">
              <a:spcBef>
                <a:spcPct val="20000"/>
              </a:spcBef>
              <a:buClr>
                <a:schemeClr val="accent1"/>
              </a:buClr>
              <a:buSzPct val="85000"/>
              <a:buFont typeface="Wingdings 2" panose="05020102010507070707"/>
              <a:buChar char=""/>
            </a:pPr>
            <a:r>
              <a:rPr lang="zh-CN" altLang="en-US" sz="2400" smtClean="0">
                <a:solidFill>
                  <a:srgbClr val="7030A0"/>
                </a:solidFill>
                <a:latin typeface="华文中宋" panose="02010600040101010101" pitchFamily="2" charset="-122"/>
                <a:ea typeface="华文中宋" panose="02010600040101010101" pitchFamily="2" charset="-122"/>
              </a:rPr>
              <a:t>课标要求</a:t>
            </a:r>
            <a:endParaRPr lang="en-US" altLang="zh-CN" sz="2400" smtClean="0">
              <a:solidFill>
                <a:srgbClr val="7030A0"/>
              </a:solidFill>
              <a:latin typeface="华文中宋" panose="02010600040101010101" pitchFamily="2" charset="-122"/>
              <a:ea typeface="华文中宋" panose="02010600040101010101" pitchFamily="2" charset="-122"/>
            </a:endParaRPr>
          </a:p>
          <a:p>
            <a:pPr marL="274320" lvl="0" indent="-274320">
              <a:spcBef>
                <a:spcPct val="20000"/>
              </a:spcBef>
              <a:buClr>
                <a:schemeClr val="accent1"/>
              </a:buClr>
              <a:buSzPct val="85000"/>
              <a:buFont typeface="Wingdings 2" panose="05020102010507070707"/>
              <a:buChar char=""/>
            </a:pPr>
            <a:r>
              <a:rPr lang="zh-CN" altLang="zh-CN" sz="2400" smtClean="0">
                <a:latin typeface="华文中宋" panose="02010600040101010101" pitchFamily="2" charset="-122"/>
                <a:ea typeface="华文中宋" panose="02010600040101010101" pitchFamily="2" charset="-122"/>
              </a:rPr>
              <a:t>了解孙中山三民主义的基本内容，理解辛亥革命与中华民国对中国结束帝制、建立民国的意义及局限性</a:t>
            </a:r>
            <a:r>
              <a:rPr lang="zh-CN" altLang="en-US" sz="2400" smtClean="0">
                <a:latin typeface="华文中宋" panose="02010600040101010101" pitchFamily="2" charset="-122"/>
                <a:ea typeface="华文中宋" panose="02010600040101010101" pitchFamily="2" charset="-122"/>
              </a:rPr>
              <a:t>。</a:t>
            </a:r>
            <a:endParaRPr kumimoji="0" lang="zh-CN" altLang="en-US" sz="2400" b="0" i="0" u="none" strike="noStrike" kern="1200" cap="none" spc="0" normalizeH="0" baseline="0" noProof="0">
              <a:ln>
                <a:noFill/>
              </a:ln>
              <a:solidFill>
                <a:schemeClr val="tx1"/>
              </a:solidFill>
              <a:effectLst/>
              <a:uLnTx/>
              <a:uFillTx/>
              <a:latin typeface="华文中宋" panose="02010600040101010101" pitchFamily="2" charset="-122"/>
              <a:ea typeface="华文中宋" panose="02010600040101010101" pitchFamily="2" charset="-122"/>
            </a:endParaRPr>
          </a:p>
        </p:txBody>
      </p:sp>
      <p:sp>
        <p:nvSpPr>
          <p:cNvPr id="6" name="标题 1"/>
          <p:cNvSpPr txBox="1"/>
          <p:nvPr/>
        </p:nvSpPr>
        <p:spPr>
          <a:xfrm>
            <a:off x="395536"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237320"/>
            <a:ext cx="8424936" cy="4212468"/>
          </a:xfrm>
        </p:spPr>
        <p:txBody>
          <a:bodyPr lIns="71323" tIns="35662" rIns="71323" bIns="35662">
            <a:normAutofit/>
          </a:bodyPr>
          <a:lstStyle/>
          <a:p>
            <a:r>
              <a:rPr lang="en-US" altLang="zh-CN" sz="2000" smtClean="0">
                <a:solidFill>
                  <a:srgbClr val="C00000"/>
                </a:solidFill>
                <a:latin typeface="方正粗黑宋简体" pitchFamily="2" charset="-122"/>
                <a:ea typeface="方正粗黑宋简体" pitchFamily="2" charset="-122"/>
              </a:rPr>
              <a:t>2</a:t>
            </a:r>
            <a:r>
              <a:rPr lang="zh-CN" altLang="en-US" sz="2000" smtClean="0">
                <a:solidFill>
                  <a:srgbClr val="C00000"/>
                </a:solidFill>
                <a:latin typeface="方正粗黑宋简体" pitchFamily="2" charset="-122"/>
                <a:ea typeface="方正粗黑宋简体" pitchFamily="2" charset="-122"/>
              </a:rPr>
              <a:t>、深度思考</a:t>
            </a:r>
            <a:endParaRPr lang="en-US" altLang="zh-CN" sz="2000">
              <a:solidFill>
                <a:srgbClr val="C00000"/>
              </a:solidFill>
              <a:latin typeface="方正粗黑宋简体" pitchFamily="2" charset="-122"/>
              <a:ea typeface="方正粗黑宋简体" pitchFamily="2" charset="-122"/>
            </a:endParaRPr>
          </a:p>
          <a:p>
            <a:r>
              <a:rPr lang="zh-CN" altLang="en-US" sz="2000" smtClean="0">
                <a:latin typeface="方正粗黑宋简体" pitchFamily="2" charset="-122"/>
                <a:ea typeface="方正粗黑宋简体" pitchFamily="2" charset="-122"/>
              </a:rPr>
              <a:t>以</a:t>
            </a:r>
            <a:r>
              <a:rPr lang="zh-CN" altLang="en-US" sz="2000">
                <a:latin typeface="方正粗黑宋简体" pitchFamily="2" charset="-122"/>
                <a:ea typeface="方正粗黑宋简体" pitchFamily="2" charset="-122"/>
              </a:rPr>
              <a:t>工业革命为例：时代背景、演进规律、历史进程中作用</a:t>
            </a:r>
            <a:r>
              <a:rPr lang="zh-CN" altLang="en-US" sz="2000" smtClean="0">
                <a:latin typeface="方正粗黑宋简体" pitchFamily="2" charset="-122"/>
                <a:ea typeface="方正粗黑宋简体" pitchFamily="2" charset="-122"/>
              </a:rPr>
              <a:t>等等</a:t>
            </a:r>
            <a:endParaRPr lang="en-US" altLang="zh-CN" sz="2000">
              <a:latin typeface="方正粗黑宋简体" pitchFamily="2" charset="-122"/>
              <a:ea typeface="方正粗黑宋简体" pitchFamily="2" charset="-122"/>
              <a:cs typeface="Times New Roman" panose="02020603050405020304" pitchFamily="18" charset="0"/>
            </a:endParaRPr>
          </a:p>
          <a:p>
            <a:r>
              <a:rPr lang="zh-CN" altLang="en-US" sz="2000">
                <a:latin typeface="方正粗黑宋简体" pitchFamily="2" charset="-122"/>
                <a:ea typeface="方正粗黑宋简体" pitchFamily="2" charset="-122"/>
                <a:cs typeface="Times New Roman" panose="02020603050405020304" pitchFamily="18" charset="0"/>
              </a:rPr>
              <a:t>一、</a:t>
            </a:r>
            <a:r>
              <a:rPr lang="zh-CN" altLang="zh-CN" sz="2000">
                <a:latin typeface="方正粗黑宋简体" pitchFamily="2" charset="-122"/>
                <a:ea typeface="方正粗黑宋简体" pitchFamily="2" charset="-122"/>
                <a:cs typeface="Times New Roman" panose="02020603050405020304" pitchFamily="18" charset="0"/>
              </a:rPr>
              <a:t>认识工业革命是时代合力的综合产物。</a:t>
            </a:r>
            <a:endParaRPr lang="zh-CN" altLang="zh-CN" sz="2000">
              <a:latin typeface="方正粗黑宋简体" pitchFamily="2" charset="-122"/>
              <a:ea typeface="方正粗黑宋简体" pitchFamily="2" charset="-122"/>
              <a:cs typeface="宋体" panose="02010600030101010101" pitchFamily="2" charset="-122"/>
            </a:endParaRPr>
          </a:p>
          <a:p>
            <a:pPr lvl="0" fontAlgn="base">
              <a:spcBef>
                <a:spcPct val="0"/>
              </a:spcBef>
              <a:spcAft>
                <a:spcPct val="0"/>
              </a:spcAft>
            </a:pPr>
            <a:r>
              <a:rPr lang="zh-CN" altLang="zh-CN" sz="2000">
                <a:latin typeface="Times New Roman" panose="02020603050405020304" pitchFamily="18" charset="0"/>
                <a:ea typeface="宋体" panose="02010600030101010101" pitchFamily="2" charset="-122"/>
                <a:cs typeface="Times New Roman" panose="02020603050405020304" pitchFamily="18" charset="0"/>
              </a:rPr>
              <a:t>问题链</a:t>
            </a:r>
            <a:r>
              <a:rPr lang="en-US" altLang="zh-CN" sz="2000">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a:latin typeface="Times New Roman" panose="02020603050405020304" pitchFamily="18" charset="0"/>
                <a:ea typeface="宋体" panose="02010600030101010101" pitchFamily="2" charset="-122"/>
                <a:cs typeface="Times New Roman" panose="02020603050405020304" pitchFamily="18" charset="0"/>
              </a:rPr>
              <a:t>：工业革命为什么能发生？（条件）工业革命为什么会发生？（时代）工业革命为什么会发生在</a:t>
            </a:r>
            <a:r>
              <a:rPr lang="en-US" altLang="zh-CN" sz="2000">
                <a:latin typeface="Times New Roman" panose="02020603050405020304" pitchFamily="18" charset="0"/>
                <a:ea typeface="宋体" panose="02010600030101010101" pitchFamily="2" charset="-122"/>
                <a:cs typeface="Times New Roman" panose="02020603050405020304" pitchFamily="18" charset="0"/>
              </a:rPr>
              <a:t>18</a:t>
            </a:r>
            <a:r>
              <a:rPr lang="zh-CN" altLang="en-US" sz="2000">
                <a:latin typeface="Times New Roman" panose="02020603050405020304" pitchFamily="18" charset="0"/>
                <a:ea typeface="宋体" panose="02010600030101010101" pitchFamily="2" charset="-122"/>
                <a:cs typeface="Times New Roman" panose="02020603050405020304" pitchFamily="18" charset="0"/>
              </a:rPr>
              <a:t>世纪中期的英国？（空间）工业革命的发生本质上说明了什么？（唯物史观</a:t>
            </a:r>
            <a:r>
              <a:rPr lang="zh-CN" altLang="en-US" sz="200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a:latin typeface="Times New Roman" panose="02020603050405020304" pitchFamily="18" charset="0"/>
              <a:ea typeface="宋体" panose="02010600030101010101" pitchFamily="2" charset="-122"/>
              <a:cs typeface="Times New Roman" panose="02020603050405020304" pitchFamily="18" charset="0"/>
            </a:endParaRPr>
          </a:p>
          <a:p>
            <a:pPr lvl="0" fontAlgn="base">
              <a:spcBef>
                <a:spcPct val="0"/>
              </a:spcBef>
              <a:spcAft>
                <a:spcPct val="0"/>
              </a:spcAft>
            </a:pPr>
            <a:r>
              <a:rPr lang="zh-CN" altLang="en-US" sz="2000">
                <a:latin typeface="方正粗黑宋简体" pitchFamily="2" charset="-122"/>
                <a:ea typeface="方正粗黑宋简体" pitchFamily="2" charset="-122"/>
                <a:cs typeface="Times New Roman" panose="02020603050405020304" pitchFamily="18" charset="0"/>
              </a:rPr>
              <a:t>二、认识</a:t>
            </a:r>
            <a:r>
              <a:rPr lang="zh-CN" altLang="zh-CN" sz="2000">
                <a:latin typeface="方正粗黑宋简体" pitchFamily="2" charset="-122"/>
                <a:ea typeface="方正粗黑宋简体" pitchFamily="2" charset="-122"/>
                <a:cs typeface="Times New Roman" panose="02020603050405020304" pitchFamily="18" charset="0"/>
              </a:rPr>
              <a:t>工业革命的进程实质是文明演进的历程。</a:t>
            </a:r>
            <a:endParaRPr lang="zh-CN" altLang="zh-CN" sz="2000">
              <a:latin typeface="方正粗黑宋简体" pitchFamily="2" charset="-122"/>
              <a:ea typeface="方正粗黑宋简体" pitchFamily="2" charset="-122"/>
              <a:cs typeface="宋体" panose="02010600030101010101" pitchFamily="2" charset="-122"/>
            </a:endParaRPr>
          </a:p>
          <a:p>
            <a:pPr lvl="0" fontAlgn="base">
              <a:spcBef>
                <a:spcPct val="0"/>
              </a:spcBef>
              <a:spcAft>
                <a:spcPct val="0"/>
              </a:spcAft>
            </a:pPr>
            <a:r>
              <a:rPr lang="zh-CN" altLang="zh-CN" sz="2000">
                <a:latin typeface="Times New Roman" panose="02020603050405020304" pitchFamily="18" charset="0"/>
                <a:ea typeface="宋体" panose="02010600030101010101" pitchFamily="2" charset="-122"/>
                <a:cs typeface="Times New Roman" panose="02020603050405020304" pitchFamily="18" charset="0"/>
              </a:rPr>
              <a:t>问题链</a:t>
            </a:r>
            <a:r>
              <a:rPr lang="en-US" altLang="zh-CN" sz="200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a:latin typeface="Times New Roman" panose="02020603050405020304" pitchFamily="18" charset="0"/>
                <a:ea typeface="宋体" panose="02010600030101010101" pitchFamily="2" charset="-122"/>
                <a:cs typeface="Times New Roman" panose="02020603050405020304" pitchFamily="18" charset="0"/>
              </a:rPr>
              <a:t>：两次工业革命之间有何联系？工业革命的进程有何具体表现？推动工业革命进程的原动力是什么？从文明视角分析工业革命的进程内涵</a:t>
            </a:r>
            <a:r>
              <a:rPr lang="zh-CN" altLang="en-US" sz="200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a:latin typeface="Times New Roman" panose="02020603050405020304" pitchFamily="18" charset="0"/>
              <a:ea typeface="宋体" panose="02010600030101010101" pitchFamily="2" charset="-122"/>
              <a:cs typeface="Times New Roman" panose="02020603050405020304" pitchFamily="18" charset="0"/>
            </a:endParaRPr>
          </a:p>
          <a:p>
            <a:pPr lvl="0" fontAlgn="base">
              <a:spcBef>
                <a:spcPct val="0"/>
              </a:spcBef>
              <a:spcAft>
                <a:spcPct val="0"/>
              </a:spcAft>
            </a:pPr>
            <a:r>
              <a:rPr lang="zh-CN" altLang="en-US" sz="2000">
                <a:latin typeface="方正粗黑宋简体" pitchFamily="2" charset="-122"/>
                <a:ea typeface="方正粗黑宋简体" pitchFamily="2" charset="-122"/>
                <a:cs typeface="Times New Roman" panose="02020603050405020304" pitchFamily="18" charset="0"/>
              </a:rPr>
              <a:t>三、</a:t>
            </a:r>
            <a:r>
              <a:rPr lang="zh-CN" altLang="zh-CN" sz="2000">
                <a:latin typeface="方正粗黑宋简体" pitchFamily="2" charset="-122"/>
                <a:ea typeface="方正粗黑宋简体" pitchFamily="2" charset="-122"/>
                <a:cs typeface="Times New Roman" panose="02020603050405020304" pitchFamily="18" charset="0"/>
              </a:rPr>
              <a:t>认识工业革命对人与世界的改变。</a:t>
            </a:r>
            <a:endParaRPr lang="zh-CN" altLang="zh-CN" sz="2000">
              <a:latin typeface="方正粗黑宋简体" pitchFamily="2" charset="-122"/>
              <a:ea typeface="方正粗黑宋简体" pitchFamily="2" charset="-122"/>
              <a:cs typeface="宋体" panose="02010600030101010101" pitchFamily="2" charset="-122"/>
            </a:endParaRPr>
          </a:p>
          <a:p>
            <a:pPr lvl="0" eaLnBrk="0" fontAlgn="base" hangingPunct="0">
              <a:spcBef>
                <a:spcPct val="0"/>
              </a:spcBef>
              <a:spcAft>
                <a:spcPct val="0"/>
              </a:spcAft>
            </a:pPr>
            <a:r>
              <a:rPr lang="zh-CN" altLang="zh-CN" sz="2000">
                <a:latin typeface="宋体" panose="02010600030101010101" pitchFamily="2" charset="-122"/>
                <a:ea typeface="宋体" panose="02010600030101010101" pitchFamily="2" charset="-122"/>
                <a:cs typeface="Times New Roman" panose="02020603050405020304" pitchFamily="18" charset="0"/>
              </a:rPr>
              <a:t>问题链</a:t>
            </a:r>
            <a:r>
              <a:rPr lang="en-US" altLang="zh-CN" sz="2000" b="1">
                <a:latin typeface="宋体" panose="02010600030101010101" pitchFamily="2" charset="-122"/>
                <a:ea typeface="宋体" panose="02010600030101010101" pitchFamily="2" charset="-122"/>
                <a:cs typeface="Times New Roman" panose="02020603050405020304" pitchFamily="18" charset="0"/>
              </a:rPr>
              <a:t>3</a:t>
            </a:r>
            <a:r>
              <a:rPr lang="zh-CN" altLang="en-US" sz="2000">
                <a:latin typeface="方正粗黑宋简体" pitchFamily="2" charset="-122"/>
                <a:ea typeface="方正粗黑宋简体" pitchFamily="2" charset="-122"/>
                <a:cs typeface="Times New Roman" panose="02020603050405020304" pitchFamily="18" charset="0"/>
              </a:rPr>
              <a:t>：</a:t>
            </a:r>
            <a:r>
              <a:rPr lang="zh-CN" altLang="en-US" sz="2000">
                <a:latin typeface="Times New Roman" panose="02020603050405020304" pitchFamily="18" charset="0"/>
                <a:ea typeface="宋体" panose="02010600030101010101" pitchFamily="2" charset="-122"/>
                <a:cs typeface="Times New Roman" panose="02020603050405020304" pitchFamily="18" charset="0"/>
              </a:rPr>
              <a:t>工业革命在哪些方面改变了人类社会生活？工业革命使得世界发生了怎样的变化</a:t>
            </a:r>
            <a:r>
              <a:rPr lang="zh-CN" altLang="en-US" sz="200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a:latin typeface="方正粗黑宋简体" pitchFamily="2" charset="-122"/>
              <a:ea typeface="方正粗黑宋简体" pitchFamily="2" charset="-122"/>
            </a:endParaRPr>
          </a:p>
        </p:txBody>
      </p:sp>
      <p:sp>
        <p:nvSpPr>
          <p:cNvPr id="8" name="Rectangle 1"/>
          <p:cNvSpPr>
            <a:spLocks noChangeArrowheads="1"/>
          </p:cNvSpPr>
          <p:nvPr/>
        </p:nvSpPr>
        <p:spPr bwMode="auto">
          <a:xfrm>
            <a:off x="1385646" y="3660859"/>
            <a:ext cx="6048672" cy="1303127"/>
          </a:xfrm>
          <a:prstGeom prst="rect">
            <a:avLst/>
          </a:prstGeom>
          <a:noFill/>
          <a:ln w="9525">
            <a:noFill/>
            <a:miter lim="800000"/>
          </a:ln>
          <a:effectLst/>
        </p:spPr>
        <p:txBody>
          <a:bodyPr vert="horz" wrap="square" lIns="71323" tIns="35662" rIns="71323" bIns="35662" numCol="1" anchor="ctr" anchorCtr="0" compatLnSpc="1">
            <a:spAutoFit/>
          </a:bodyPr>
          <a:lstStyle/>
          <a:p>
            <a:pPr lvl="0" eaLnBrk="0" fontAlgn="base" hangingPunct="0">
              <a:spcBef>
                <a:spcPct val="0"/>
              </a:spcBef>
              <a:spcAft>
                <a:spcPct val="0"/>
              </a:spcAft>
            </a:pPr>
            <a:endParaRPr lang="zh-CN" altLang="en-US" sz="1600">
              <a:latin typeface="Arial" panose="020B0604020202020204" pitchFamily="34" charset="0"/>
              <a:ea typeface="宋体" panose="02010600030101010101" pitchFamily="2" charset="-122"/>
              <a:cs typeface="宋体" panose="02010600030101010101" pitchFamily="2" charset="-122"/>
            </a:endParaRPr>
          </a:p>
          <a:p>
            <a:pPr lvl="0" eaLnBrk="0" fontAlgn="base" hangingPunct="0">
              <a:spcBef>
                <a:spcPct val="0"/>
              </a:spcBef>
              <a:spcAft>
                <a:spcPct val="0"/>
              </a:spcAft>
            </a:pPr>
            <a:endParaRPr lang="zh-CN" altLang="en-US" sz="1600">
              <a:latin typeface="Arial" panose="020B0604020202020204" pitchFamily="34" charset="0"/>
              <a:ea typeface="宋体" panose="02010600030101010101" pitchFamily="2" charset="-122"/>
              <a:cs typeface="宋体" panose="02010600030101010101" pitchFamily="2" charset="-122"/>
            </a:endParaRPr>
          </a:p>
          <a:p>
            <a:pPr eaLnBrk="0" fontAlgn="base" hangingPunct="0">
              <a:spcBef>
                <a:spcPct val="0"/>
              </a:spcBef>
              <a:spcAft>
                <a:spcPct val="0"/>
              </a:spcAft>
            </a:pPr>
            <a:endParaRPr lang="en-US" altLang="zh-CN" sz="1600">
              <a:latin typeface="Times New Roman" panose="02020603050405020304" pitchFamily="18" charset="0"/>
              <a:ea typeface="宋体" panose="02010600030101010101" pitchFamily="2" charset="-122"/>
              <a:cs typeface="Times New Roman" panose="02020603050405020304" pitchFamily="18" charset="0"/>
            </a:endParaRPr>
          </a:p>
          <a:p>
            <a:pPr eaLnBrk="0" fontAlgn="base" hangingPunct="0">
              <a:spcBef>
                <a:spcPct val="0"/>
              </a:spcBef>
              <a:spcAft>
                <a:spcPct val="0"/>
              </a:spcAft>
            </a:pPr>
            <a:endParaRPr lang="en-US" altLang="zh-CN" sz="1600">
              <a:latin typeface="Times New Roman" panose="02020603050405020304" pitchFamily="18" charset="0"/>
              <a:ea typeface="宋体" panose="02010600030101010101" pitchFamily="2" charset="-122"/>
              <a:cs typeface="Times New Roman" panose="02020603050405020304" pitchFamily="18" charset="0"/>
            </a:endParaRPr>
          </a:p>
          <a:p>
            <a:pPr eaLnBrk="0" fontAlgn="base" hangingPunct="0">
              <a:spcBef>
                <a:spcPct val="0"/>
              </a:spcBef>
              <a:spcAft>
                <a:spcPct val="0"/>
              </a:spcAft>
            </a:pPr>
            <a:endParaRPr lang="zh-CN" altLang="en-US" sz="1600" b="1">
              <a:latin typeface="Arial" panose="020B0604020202020204" pitchFamily="34" charset="0"/>
              <a:ea typeface="宋体" panose="02010600030101010101" pitchFamily="2" charset="-122"/>
              <a:cs typeface="宋体" panose="02010600030101010101" pitchFamily="2" charset="-122"/>
            </a:endParaRPr>
          </a:p>
        </p:txBody>
      </p:sp>
      <p:sp>
        <p:nvSpPr>
          <p:cNvPr id="5" name="标题 1"/>
          <p:cNvSpPr txBox="1"/>
          <p:nvPr/>
        </p:nvSpPr>
        <p:spPr>
          <a:xfrm>
            <a:off x="395536"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95536" y="3865612"/>
            <a:ext cx="8352928" cy="810684"/>
          </a:xfrm>
          <a:prstGeom prst="rect">
            <a:avLst/>
          </a:prstGeom>
        </p:spPr>
        <p:txBody>
          <a:bodyPr wrap="square" lIns="71323" tIns="35662" rIns="71323" bIns="35662">
            <a:spAutoFit/>
          </a:bodyPr>
          <a:lstStyle/>
          <a:p>
            <a:r>
              <a:rPr lang="zh-CN" altLang="en-US" sz="1600">
                <a:latin typeface="方正粗黑宋简体" pitchFamily="2" charset="-122"/>
                <a:ea typeface="方正粗黑宋简体" pitchFamily="2" charset="-122"/>
              </a:rPr>
              <a:t>四、有价值的思考</a:t>
            </a:r>
            <a:r>
              <a:rPr lang="zh-CN" altLang="zh-CN" sz="1600">
                <a:latin typeface="方正粗黑宋简体" pitchFamily="2" charset="-122"/>
                <a:ea typeface="方正粗黑宋简体" pitchFamily="2" charset="-122"/>
              </a:rPr>
              <a:t>：</a:t>
            </a:r>
            <a:endParaRPr lang="en-US" altLang="zh-CN" sz="1600">
              <a:latin typeface="方正粗黑宋简体" pitchFamily="2" charset="-122"/>
              <a:ea typeface="方正粗黑宋简体" pitchFamily="2" charset="-122"/>
            </a:endParaRPr>
          </a:p>
          <a:p>
            <a:r>
              <a:rPr lang="zh-CN" altLang="en-US" sz="1600">
                <a:latin typeface="方正粗黑宋简体" pitchFamily="2" charset="-122"/>
                <a:ea typeface="方正粗黑宋简体" pitchFamily="2" charset="-122"/>
              </a:rPr>
              <a:t>问题链</a:t>
            </a:r>
            <a:r>
              <a:rPr lang="en-US" altLang="zh-CN" sz="1600">
                <a:latin typeface="方正粗黑宋简体" pitchFamily="2" charset="-122"/>
                <a:ea typeface="方正粗黑宋简体" pitchFamily="2" charset="-122"/>
              </a:rPr>
              <a:t>4:  </a:t>
            </a:r>
            <a:r>
              <a:rPr lang="zh-CN" altLang="zh-CN" sz="1600">
                <a:latin typeface="宋体" panose="02010600030101010101" pitchFamily="2" charset="-122"/>
                <a:ea typeface="宋体" panose="02010600030101010101" pitchFamily="2" charset="-122"/>
              </a:rPr>
              <a:t>如果让你给工业革命下一个定义</a:t>
            </a:r>
            <a:r>
              <a:rPr lang="zh-CN" altLang="en-US" sz="1600">
                <a:latin typeface="宋体" panose="02010600030101010101" pitchFamily="2" charset="-122"/>
                <a:ea typeface="宋体" panose="02010600030101010101" pitchFamily="2" charset="-122"/>
              </a:rPr>
              <a:t>，请用一句话概括</a:t>
            </a:r>
            <a:r>
              <a:rPr lang="zh-CN" altLang="zh-CN" sz="1600">
                <a:latin typeface="宋体" panose="02010600030101010101" pitchFamily="2" charset="-122"/>
                <a:ea typeface="宋体" panose="02010600030101010101" pitchFamily="2" charset="-122"/>
              </a:rPr>
              <a:t>？</a:t>
            </a:r>
            <a:r>
              <a:rPr lang="zh-CN" altLang="en-US" sz="1600">
                <a:latin typeface="宋体" panose="02010600030101010101" pitchFamily="2" charset="-122"/>
                <a:ea typeface="宋体" panose="02010600030101010101" pitchFamily="2" charset="-122"/>
              </a:rPr>
              <a:t>有学者认为，工业革命是由</a:t>
            </a:r>
            <a:r>
              <a:rPr lang="zh-CN" altLang="zh-CN" sz="1600">
                <a:latin typeface="宋体" panose="02010600030101010101" pitchFamily="2" charset="-122"/>
                <a:ea typeface="宋体" panose="02010600030101010101" pitchFamily="2" charset="-122"/>
              </a:rPr>
              <a:t>一台机器开启</a:t>
            </a:r>
            <a:r>
              <a:rPr lang="zh-CN" altLang="en-US" sz="1600">
                <a:latin typeface="宋体" panose="02010600030101010101" pitchFamily="2" charset="-122"/>
                <a:ea typeface="宋体" panose="02010600030101010101" pitchFamily="2" charset="-122"/>
              </a:rPr>
              <a:t>的</a:t>
            </a:r>
            <a:r>
              <a:rPr lang="zh-CN" altLang="zh-CN" sz="1600">
                <a:latin typeface="宋体" panose="02010600030101010101" pitchFamily="2" charset="-122"/>
                <a:ea typeface="宋体" panose="02010600030101010101" pitchFamily="2" charset="-122"/>
              </a:rPr>
              <a:t>一个</a:t>
            </a:r>
            <a:r>
              <a:rPr lang="zh-CN" altLang="en-US" sz="1600">
                <a:latin typeface="宋体" panose="02010600030101010101" pitchFamily="2" charset="-122"/>
                <a:ea typeface="宋体" panose="02010600030101010101" pitchFamily="2" charset="-122"/>
              </a:rPr>
              <a:t>新</a:t>
            </a:r>
            <a:r>
              <a:rPr lang="zh-CN" altLang="zh-CN" sz="1600">
                <a:latin typeface="宋体" panose="02010600030101010101" pitchFamily="2" charset="-122"/>
                <a:ea typeface="宋体" panose="02010600030101010101" pitchFamily="2" charset="-122"/>
              </a:rPr>
              <a:t>时代</a:t>
            </a:r>
            <a:r>
              <a:rPr lang="zh-CN" altLang="en-US" sz="1600">
                <a:latin typeface="宋体" panose="02010600030101010101" pitchFamily="2" charset="-122"/>
                <a:ea typeface="宋体" panose="02010600030101010101" pitchFamily="2" charset="-122"/>
              </a:rPr>
              <a:t>。你认为，</a:t>
            </a:r>
            <a:r>
              <a:rPr lang="zh-CN" altLang="zh-CN" sz="1600">
                <a:latin typeface="宋体" panose="02010600030101010101" pitchFamily="2" charset="-122"/>
                <a:ea typeface="宋体" panose="02010600030101010101" pitchFamily="2" charset="-122"/>
              </a:rPr>
              <a:t>这是一个怎样的时代？ </a:t>
            </a:r>
            <a:endParaRPr lang="zh-CN" altLang="zh-CN" sz="1600">
              <a:latin typeface="宋体" panose="02010600030101010101" pitchFamily="2" charset="-122"/>
              <a:ea typeface="宋体" panose="02010600030101010101" pitchFamily="2" charset="-122"/>
            </a:endParaRPr>
          </a:p>
        </p:txBody>
      </p:sp>
      <p:sp>
        <p:nvSpPr>
          <p:cNvPr id="12" name="内容占位符 3"/>
          <p:cNvSpPr>
            <a:spLocks noGrp="1"/>
          </p:cNvSpPr>
          <p:nvPr>
            <p:ph idx="1"/>
          </p:nvPr>
        </p:nvSpPr>
        <p:spPr>
          <a:xfrm>
            <a:off x="467544" y="1633364"/>
            <a:ext cx="8496944" cy="2238768"/>
          </a:xfrm>
          <a:prstGeom prst="rect">
            <a:avLst/>
          </a:prstGeom>
        </p:spPr>
        <p:txBody>
          <a:bodyPr wrap="square" lIns="71323" tIns="35662" rIns="71323" bIns="35662">
            <a:spAutoFit/>
          </a:bodyPr>
          <a:lstStyle/>
          <a:p>
            <a:r>
              <a:rPr lang="zh-CN" altLang="en-US" sz="1600">
                <a:latin typeface="华文中宋" panose="02010600040101010101" pitchFamily="2" charset="-122"/>
                <a:ea typeface="华文中宋" panose="02010600040101010101" pitchFamily="2" charset="-122"/>
              </a:rPr>
              <a:t>工业革命应该是人类历史上具有划时代意义的伟大革命。一百多年来，学者们就工业革命的定义争论不休，研究的问题越来越深入。但研究者即使对一些基本问题也很少形成共识，“究竟什么是工业革命”这一问题往往人言人殊。</a:t>
            </a:r>
            <a:endParaRPr lang="zh-CN" altLang="en-US" sz="1600">
              <a:latin typeface="华文中宋" panose="02010600040101010101" pitchFamily="2" charset="-122"/>
              <a:ea typeface="华文中宋" panose="02010600040101010101" pitchFamily="2" charset="-122"/>
            </a:endParaRPr>
          </a:p>
          <a:p>
            <a:r>
              <a:rPr lang="zh-CN" altLang="en-US" sz="1600">
                <a:latin typeface="华文中宋" panose="02010600040101010101" pitchFamily="2" charset="-122"/>
                <a:ea typeface="华文中宋" panose="02010600040101010101" pitchFamily="2" charset="-122"/>
              </a:rPr>
              <a:t>从学术角度分析工业革命的字面，包含“工业”和“革命”两个部分。</a:t>
            </a:r>
            <a:endParaRPr lang="en-US" altLang="zh-CN" sz="1600">
              <a:latin typeface="华文中宋" panose="02010600040101010101" pitchFamily="2" charset="-122"/>
              <a:ea typeface="华文中宋" panose="02010600040101010101" pitchFamily="2" charset="-122"/>
            </a:endParaRPr>
          </a:p>
          <a:p>
            <a:r>
              <a:rPr lang="zh-CN" altLang="en-US" sz="1600">
                <a:latin typeface="华文中宋" panose="02010600040101010101" pitchFamily="2" charset="-122"/>
                <a:ea typeface="华文中宋" panose="02010600040101010101" pitchFamily="2" charset="-122"/>
              </a:rPr>
              <a:t>根据百度百科：工业</a:t>
            </a:r>
            <a:r>
              <a:rPr lang="en-US" altLang="zh-CN" sz="1600">
                <a:latin typeface="华文中宋" panose="02010600040101010101" pitchFamily="2" charset="-122"/>
                <a:ea typeface="华文中宋" panose="02010600040101010101" pitchFamily="2" charset="-122"/>
              </a:rPr>
              <a:t>(industry)</a:t>
            </a:r>
            <a:r>
              <a:rPr lang="zh-CN" altLang="en-US" sz="1600">
                <a:latin typeface="华文中宋" panose="02010600040101010101" pitchFamily="2" charset="-122"/>
                <a:ea typeface="华文中宋" panose="02010600040101010101" pitchFamily="2" charset="-122"/>
              </a:rPr>
              <a:t>是指采集原料，并把它们加工成产品的工作和过程。</a:t>
            </a:r>
            <a:endParaRPr lang="en-US" altLang="zh-CN" sz="1600">
              <a:latin typeface="华文中宋" panose="02010600040101010101" pitchFamily="2" charset="-122"/>
              <a:ea typeface="华文中宋" panose="02010600040101010101" pitchFamily="2" charset="-122"/>
            </a:endParaRPr>
          </a:p>
          <a:p>
            <a:r>
              <a:rPr lang="zh-CN" altLang="en-US" sz="1600">
                <a:solidFill>
                  <a:srgbClr val="00B0F0"/>
                </a:solidFill>
                <a:latin typeface="华文中宋" panose="02010600040101010101" pitchFamily="2" charset="-122"/>
                <a:ea typeface="华文中宋" panose="02010600040101010101" pitchFamily="2" charset="-122"/>
              </a:rPr>
              <a:t>❶工业</a:t>
            </a:r>
            <a:r>
              <a:rPr lang="zh-CN" altLang="en-US" sz="1600">
                <a:latin typeface="华文中宋" panose="02010600040101010101" pitchFamily="2" charset="-122"/>
                <a:ea typeface="华文中宋" panose="02010600040101010101" pitchFamily="2" charset="-122"/>
              </a:rPr>
              <a:t>是社会分工发展的产物，经过手工业、机器大工业、现代工业几个发展阶段。</a:t>
            </a:r>
            <a:endParaRPr lang="en-US" altLang="zh-CN" sz="1600">
              <a:latin typeface="华文中宋" panose="02010600040101010101" pitchFamily="2" charset="-122"/>
              <a:ea typeface="华文中宋" panose="02010600040101010101" pitchFamily="2" charset="-122"/>
            </a:endParaRPr>
          </a:p>
          <a:p>
            <a:r>
              <a:rPr lang="zh-CN" altLang="en-US" sz="1600">
                <a:solidFill>
                  <a:srgbClr val="00B0F0"/>
                </a:solidFill>
                <a:latin typeface="华文中宋" panose="02010600040101010101" pitchFamily="2" charset="-122"/>
                <a:ea typeface="华文中宋" panose="02010600040101010101" pitchFamily="2" charset="-122"/>
              </a:rPr>
              <a:t>❷革命</a:t>
            </a:r>
            <a:r>
              <a:rPr lang="zh-CN" altLang="en-US" sz="1600">
                <a:latin typeface="华文中宋" panose="02010600040101010101" pitchFamily="2" charset="-122"/>
                <a:ea typeface="华文中宋" panose="02010600040101010101" pitchFamily="2" charset="-122"/>
              </a:rPr>
              <a:t>，则是指推动事物发生根本变革，引起事物从旧质变为新质的飞跃，是一种实现社会变革的历史过程。</a:t>
            </a:r>
            <a:endParaRPr lang="zh-CN" altLang="en-US" sz="1600">
              <a:latin typeface="华文中宋" panose="02010600040101010101" pitchFamily="2" charset="-122"/>
              <a:ea typeface="华文中宋" panose="02010600040101010101" pitchFamily="2" charset="-122"/>
            </a:endParaRPr>
          </a:p>
        </p:txBody>
      </p:sp>
      <p:sp>
        <p:nvSpPr>
          <p:cNvPr id="14" name="矩形 13"/>
          <p:cNvSpPr/>
          <p:nvPr/>
        </p:nvSpPr>
        <p:spPr>
          <a:xfrm>
            <a:off x="323528" y="4657700"/>
            <a:ext cx="8496944" cy="626018"/>
          </a:xfrm>
          <a:prstGeom prst="rect">
            <a:avLst/>
          </a:prstGeom>
        </p:spPr>
        <p:txBody>
          <a:bodyPr wrap="square" lIns="71323" tIns="35662" rIns="71323" bIns="35662">
            <a:spAutoFit/>
          </a:bodyPr>
          <a:lstStyle/>
          <a:p>
            <a:r>
              <a:rPr lang="zh-CN" altLang="en-US" b="1">
                <a:solidFill>
                  <a:srgbClr val="FF0000"/>
                </a:solidFill>
                <a:latin typeface="方正粗黑宋简体" pitchFamily="2" charset="-122"/>
                <a:ea typeface="方正粗黑宋简体" pitchFamily="2" charset="-122"/>
              </a:rPr>
              <a:t>工业文明时代、</a:t>
            </a:r>
            <a:r>
              <a:rPr lang="zh-CN" altLang="zh-CN" b="1">
                <a:solidFill>
                  <a:srgbClr val="FF0000"/>
                </a:solidFill>
                <a:latin typeface="方正粗黑宋简体" pitchFamily="2" charset="-122"/>
                <a:ea typeface="方正粗黑宋简体" pitchFamily="2" charset="-122"/>
              </a:rPr>
              <a:t>资本主义</a:t>
            </a:r>
            <a:r>
              <a:rPr lang="zh-CN" altLang="en-US" b="1">
                <a:solidFill>
                  <a:srgbClr val="FF0000"/>
                </a:solidFill>
                <a:latin typeface="方正粗黑宋简体" pitchFamily="2" charset="-122"/>
                <a:ea typeface="方正粗黑宋简体" pitchFamily="2" charset="-122"/>
              </a:rPr>
              <a:t>的</a:t>
            </a:r>
            <a:r>
              <a:rPr lang="zh-CN" altLang="zh-CN" b="1">
                <a:solidFill>
                  <a:srgbClr val="FF0000"/>
                </a:solidFill>
                <a:latin typeface="方正粗黑宋简体" pitchFamily="2" charset="-122"/>
                <a:ea typeface="方正粗黑宋简体" pitchFamily="2" charset="-122"/>
              </a:rPr>
              <a:t>殖民时代，资产阶级革命与改革社会形态转型时代、无产阶级革命时代、争取民族独立的时代等等，形成大历史观。培养学生的世界视野。</a:t>
            </a:r>
            <a:endParaRPr lang="zh-CN" altLang="zh-CN" b="1">
              <a:solidFill>
                <a:srgbClr val="FF0000"/>
              </a:solidFill>
              <a:latin typeface="方正粗黑宋简体" pitchFamily="2" charset="-122"/>
              <a:ea typeface="方正粗黑宋简体" pitchFamily="2" charset="-122"/>
            </a:endParaRPr>
          </a:p>
        </p:txBody>
      </p:sp>
      <p:sp>
        <p:nvSpPr>
          <p:cNvPr id="6"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
        <p:nvSpPr>
          <p:cNvPr id="7" name="标题 1"/>
          <p:cNvSpPr txBox="1"/>
          <p:nvPr/>
        </p:nvSpPr>
        <p:spPr>
          <a:xfrm>
            <a:off x="2771800" y="1273324"/>
            <a:ext cx="3384376" cy="432048"/>
          </a:xfrm>
          <a:prstGeom prst="rect">
            <a:avLst/>
          </a:prstGeom>
        </p:spPr>
        <p:txBody>
          <a:bodyPr vert="horz" lIns="71323" tIns="35662" rIns="71323" bIns="35662" rtlCol="0" anchor="ctr">
            <a:normAutofit fontScale="97500" lnSpcReduction="10000"/>
          </a:bodyPr>
          <a:lstStyle/>
          <a:p>
            <a:pPr algn="ctr">
              <a:spcBef>
                <a:spcPct val="0"/>
              </a:spcBef>
              <a:defRPr/>
            </a:pPr>
            <a:r>
              <a:rPr lang="zh-CN" altLang="en-US" sz="2500">
                <a:solidFill>
                  <a:srgbClr val="C00000"/>
                </a:solidFill>
                <a:latin typeface="方正粗黑宋简体" pitchFamily="2" charset="-122"/>
                <a:ea typeface="方正粗黑宋简体" pitchFamily="2" charset="-122"/>
                <a:cs typeface="+mj-cs"/>
              </a:rPr>
              <a:t>    工业革命的学术思考</a:t>
            </a:r>
            <a:endParaRPr lang="zh-CN" altLang="en-US" sz="2500">
              <a:solidFill>
                <a:srgbClr val="C00000"/>
              </a:solidFill>
              <a:latin typeface="方正粗黑宋简体" pitchFamily="2" charset="-122"/>
              <a:ea typeface="方正粗黑宋简体" pitchFamily="2" charset="-122"/>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ox(i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uiExpand="1" build="p"/>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51520" y="1417340"/>
            <a:ext cx="8503920" cy="3810000"/>
          </a:xfrm>
        </p:spPr>
        <p:txBody>
          <a:bodyPr>
            <a:normAutofit/>
          </a:bodyPr>
          <a:lstStyle/>
          <a:p>
            <a:r>
              <a:rPr lang="zh-CN" altLang="zh-CN" sz="2000" b="1" smtClean="0">
                <a:latin typeface="华文仿宋" panose="02010600040101010101" pitchFamily="2" charset="-122"/>
                <a:ea typeface="华文仿宋" panose="02010600040101010101" pitchFamily="2" charset="-122"/>
              </a:rPr>
              <a:t>辽朝的职官设置分为南、北面官，北面官负责契丹等游牧民族事务，南面官负责以汉人为主的农耕民族事务。皇帝和宫廷依然保持草原习俗，每年随季节转换定期迁徙。</a:t>
            </a:r>
            <a:endParaRPr lang="en-US" altLang="zh-CN" sz="2000" b="1" smtClean="0">
              <a:latin typeface="华文仿宋" panose="02010600040101010101" pitchFamily="2" charset="-122"/>
              <a:ea typeface="华文仿宋" panose="02010600040101010101" pitchFamily="2" charset="-122"/>
            </a:endParaRPr>
          </a:p>
          <a:p>
            <a:r>
              <a:rPr lang="zh-CN" altLang="zh-CN" sz="2000" b="1" smtClean="0">
                <a:latin typeface="华文仿宋" panose="02010600040101010101" pitchFamily="2" charset="-122"/>
                <a:ea typeface="华文仿宋" panose="02010600040101010101" pitchFamily="2" charset="-122"/>
              </a:rPr>
              <a:t>其</a:t>
            </a:r>
            <a:r>
              <a:rPr lang="zh-CN" altLang="en-US" sz="2000" b="1" smtClean="0">
                <a:latin typeface="华文仿宋" panose="02010600040101010101" pitchFamily="2" charset="-122"/>
                <a:ea typeface="华文仿宋" panose="02010600040101010101" pitchFamily="2" charset="-122"/>
              </a:rPr>
              <a:t>（西夏）</a:t>
            </a:r>
            <a:r>
              <a:rPr lang="zh-CN" altLang="zh-CN" sz="2000" b="1" smtClean="0">
                <a:latin typeface="华文仿宋" panose="02010600040101010101" pitchFamily="2" charset="-122"/>
                <a:ea typeface="华文仿宋" panose="02010600040101010101" pitchFamily="2" charset="-122"/>
              </a:rPr>
              <a:t>制度基本模仿北宋，中央机构除汉式官称外，同时有一套</a:t>
            </a:r>
            <a:r>
              <a:rPr lang="zh-CN" altLang="en-US" sz="2000" b="1" smtClean="0">
                <a:latin typeface="华文仿宋" panose="02010600040101010101" pitchFamily="2" charset="-122"/>
                <a:ea typeface="华文仿宋" panose="02010600040101010101" pitchFamily="2" charset="-122"/>
              </a:rPr>
              <a:t>本民族称谓的</a:t>
            </a:r>
            <a:r>
              <a:rPr lang="zh-CN" altLang="zh-CN" sz="2000" b="1" smtClean="0">
                <a:latin typeface="华文仿宋" panose="02010600040101010101" pitchFamily="2" charset="-122"/>
                <a:ea typeface="华文仿宋" panose="02010600040101010101" pitchFamily="2" charset="-122"/>
              </a:rPr>
              <a:t>官称</a:t>
            </a:r>
            <a:r>
              <a:rPr lang="zh-CN" altLang="en-US" sz="2000" b="1" smtClean="0">
                <a:latin typeface="华文仿宋" panose="02010600040101010101" pitchFamily="2" charset="-122"/>
                <a:ea typeface="华文仿宋" panose="02010600040101010101" pitchFamily="2" charset="-122"/>
              </a:rPr>
              <a:t>。</a:t>
            </a:r>
            <a:endParaRPr lang="zh-CN" altLang="zh-CN" sz="2000" b="1" smtClean="0">
              <a:latin typeface="华文仿宋" panose="02010600040101010101" pitchFamily="2" charset="-122"/>
              <a:ea typeface="华文仿宋" panose="02010600040101010101" pitchFamily="2" charset="-122"/>
            </a:endParaRPr>
          </a:p>
          <a:p>
            <a:r>
              <a:rPr lang="zh-CN" altLang="zh-CN" sz="2000" b="1" smtClean="0">
                <a:latin typeface="华文仿宋" panose="02010600040101010101" pitchFamily="2" charset="-122"/>
                <a:ea typeface="华文仿宋" panose="02010600040101010101" pitchFamily="2" charset="-122"/>
              </a:rPr>
              <a:t>金朝制度基本沿袭唐宋，</a:t>
            </a:r>
            <a:r>
              <a:rPr lang="zh-CN" altLang="en-US" sz="2000" b="1" smtClean="0">
                <a:latin typeface="华文仿宋" panose="02010600040101010101" pitchFamily="2" charset="-122"/>
                <a:ea typeface="华文仿宋" panose="02010600040101010101" pitchFamily="2" charset="-122"/>
              </a:rPr>
              <a:t>同时</a:t>
            </a:r>
            <a:r>
              <a:rPr lang="zh-CN" altLang="zh-CN" sz="2000" b="1" smtClean="0">
                <a:latin typeface="华文仿宋" panose="02010600040101010101" pitchFamily="2" charset="-122"/>
                <a:ea typeface="华文仿宋" panose="02010600040101010101" pitchFamily="2" charset="-122"/>
              </a:rPr>
              <a:t>保持了一套女真民族的管理系统，叫作</a:t>
            </a:r>
            <a:r>
              <a:rPr lang="zh-CN" altLang="en-US" sz="2000" b="1" smtClean="0">
                <a:latin typeface="华文仿宋" panose="02010600040101010101" pitchFamily="2" charset="-122"/>
                <a:ea typeface="华文仿宋" panose="02010600040101010101" pitchFamily="2" charset="-122"/>
              </a:rPr>
              <a:t>“</a:t>
            </a:r>
            <a:r>
              <a:rPr lang="zh-CN" altLang="zh-CN" sz="2000" b="1" smtClean="0">
                <a:latin typeface="华文仿宋" panose="02010600040101010101" pitchFamily="2" charset="-122"/>
                <a:ea typeface="华文仿宋" panose="02010600040101010101" pitchFamily="2" charset="-122"/>
              </a:rPr>
              <a:t>猛安谋克</a:t>
            </a:r>
            <a:r>
              <a:rPr lang="zh-CN" altLang="en-US" sz="2000" b="1" smtClean="0">
                <a:latin typeface="华文仿宋" panose="02010600040101010101" pitchFamily="2" charset="-122"/>
                <a:ea typeface="华文仿宋" panose="02010600040101010101" pitchFamily="2" charset="-122"/>
              </a:rPr>
              <a:t>”</a:t>
            </a:r>
            <a:r>
              <a:rPr lang="zh-CN" altLang="zh-CN" sz="2000" b="1" smtClean="0">
                <a:latin typeface="华文仿宋" panose="02010600040101010101" pitchFamily="2" charset="-122"/>
                <a:ea typeface="华文仿宋" panose="02010600040101010101" pitchFamily="2" charset="-122"/>
              </a:rPr>
              <a:t> 。</a:t>
            </a:r>
            <a:endParaRPr lang="en-US" altLang="zh-CN" sz="2000" b="1" smtClean="0">
              <a:latin typeface="华文仿宋" panose="02010600040101010101" pitchFamily="2" charset="-122"/>
              <a:ea typeface="华文仿宋" panose="02010600040101010101" pitchFamily="2" charset="-122"/>
            </a:endParaRPr>
          </a:p>
          <a:p>
            <a:r>
              <a:rPr lang="zh-CN" altLang="zh-CN" sz="2000" b="1" smtClean="0">
                <a:latin typeface="华文仿宋" panose="02010600040101010101" pitchFamily="2" charset="-122"/>
                <a:ea typeface="华文仿宋" panose="02010600040101010101" pitchFamily="2" charset="-122"/>
              </a:rPr>
              <a:t>1260 年，成吉思汗的孙子忽必烈即位，开始推行中原传统政治制度，兴建大都</a:t>
            </a:r>
            <a:r>
              <a:rPr lang="zh-CN" altLang="en-US" sz="2000" b="1" smtClean="0">
                <a:latin typeface="华文仿宋" panose="02010600040101010101" pitchFamily="2" charset="-122"/>
                <a:ea typeface="华文仿宋" panose="02010600040101010101" pitchFamily="2" charset="-122"/>
              </a:rPr>
              <a:t>。</a:t>
            </a:r>
            <a:endParaRPr lang="en-US" altLang="zh-CN" sz="2000" b="1" smtClean="0">
              <a:latin typeface="华文仿宋" panose="02010600040101010101" pitchFamily="2" charset="-122"/>
              <a:ea typeface="华文仿宋" panose="02010600040101010101" pitchFamily="2" charset="-122"/>
            </a:endParaRPr>
          </a:p>
          <a:p>
            <a:r>
              <a:rPr lang="zh-CN" altLang="en-US" sz="2000" smtClean="0">
                <a:solidFill>
                  <a:srgbClr val="7030A0"/>
                </a:solidFill>
                <a:latin typeface="华文中宋" panose="02010600040101010101" pitchFamily="2" charset="-122"/>
                <a:ea typeface="华文中宋" panose="02010600040101010101" pitchFamily="2" charset="-122"/>
              </a:rPr>
              <a:t>阅读以上材料（教材原文），概括辽夏金元政治统治的特点，分析其对中国历史进程的影响。</a:t>
            </a:r>
            <a:endParaRPr lang="zh-CN" altLang="en-US" sz="2000">
              <a:solidFill>
                <a:srgbClr val="7030A0"/>
              </a:solidFill>
              <a:latin typeface="华文中宋" panose="02010600040101010101" pitchFamily="2" charset="-122"/>
              <a:ea typeface="华文中宋" panose="02010600040101010101" pitchFamily="2" charset="-122"/>
            </a:endParaRPr>
          </a:p>
        </p:txBody>
      </p:sp>
      <p:sp>
        <p:nvSpPr>
          <p:cNvPr id="4"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67544" y="1993404"/>
            <a:ext cx="3046112" cy="2089016"/>
          </a:xfrm>
        </p:spPr>
        <p:txBody>
          <a:bodyPr/>
          <a:lstStyle/>
          <a:p>
            <a:r>
              <a:rPr lang="en-US" altLang="zh-CN" smtClean="0">
                <a:solidFill>
                  <a:srgbClr val="C00000"/>
                </a:solidFill>
                <a:latin typeface="方正粗黑宋简体" pitchFamily="2" charset="-122"/>
                <a:ea typeface="方正粗黑宋简体" pitchFamily="2" charset="-122"/>
              </a:rPr>
              <a:t>3</a:t>
            </a:r>
            <a:r>
              <a:rPr lang="zh-CN" altLang="en-US" smtClean="0">
                <a:solidFill>
                  <a:srgbClr val="C00000"/>
                </a:solidFill>
                <a:latin typeface="方正粗黑宋简体" pitchFamily="2" charset="-122"/>
                <a:ea typeface="方正粗黑宋简体" pitchFamily="2" charset="-122"/>
              </a:rPr>
              <a:t>、知识融通</a:t>
            </a:r>
            <a:endParaRPr lang="en-US" altLang="zh-CN" smtClean="0">
              <a:solidFill>
                <a:srgbClr val="C00000"/>
              </a:solidFill>
              <a:latin typeface="方正粗黑宋简体" pitchFamily="2" charset="-122"/>
              <a:ea typeface="方正粗黑宋简体" pitchFamily="2" charset="-122"/>
            </a:endParaRPr>
          </a:p>
          <a:p>
            <a:r>
              <a:rPr lang="zh-CN" altLang="en-US" smtClean="0">
                <a:latin typeface="方正粗黑宋简体" pitchFamily="2" charset="-122"/>
                <a:ea typeface="方正粗黑宋简体" pitchFamily="2" charset="-122"/>
              </a:rPr>
              <a:t>融中外、通古今</a:t>
            </a:r>
            <a:endParaRPr lang="en-US" altLang="zh-CN" smtClean="0">
              <a:latin typeface="方正粗黑宋简体" pitchFamily="2" charset="-122"/>
              <a:ea typeface="方正粗黑宋简体" pitchFamily="2" charset="-122"/>
            </a:endParaRPr>
          </a:p>
          <a:p>
            <a:r>
              <a:rPr lang="zh-CN" altLang="en-US" smtClean="0">
                <a:latin typeface="方正粗黑宋简体" pitchFamily="2" charset="-122"/>
                <a:ea typeface="方正粗黑宋简体" pitchFamily="2" charset="-122"/>
              </a:rPr>
              <a:t>融体系，通视野</a:t>
            </a:r>
            <a:endParaRPr lang="en-US" altLang="zh-CN" smtClean="0">
              <a:latin typeface="方正粗黑宋简体" pitchFamily="2" charset="-122"/>
              <a:ea typeface="方正粗黑宋简体" pitchFamily="2" charset="-122"/>
            </a:endParaRPr>
          </a:p>
          <a:p>
            <a:r>
              <a:rPr lang="zh-CN" altLang="en-US" smtClean="0">
                <a:latin typeface="方正粗黑宋简体" pitchFamily="2" charset="-122"/>
                <a:ea typeface="方正粗黑宋简体" pitchFamily="2" charset="-122"/>
              </a:rPr>
              <a:t>融思维，通价值</a:t>
            </a:r>
            <a:endParaRPr lang="en-US" altLang="zh-CN" smtClean="0">
              <a:latin typeface="方正粗黑宋简体" pitchFamily="2" charset="-122"/>
              <a:ea typeface="方正粗黑宋简体" pitchFamily="2" charset="-122"/>
            </a:endParaRPr>
          </a:p>
          <a:p>
            <a:pPr>
              <a:buNone/>
            </a:pPr>
            <a:endParaRPr lang="zh-CN" altLang="en-US">
              <a:latin typeface="方正粗黑宋简体" pitchFamily="2" charset="-122"/>
              <a:ea typeface="方正粗黑宋简体" pitchFamily="2" charset="-122"/>
            </a:endParaRPr>
          </a:p>
        </p:txBody>
      </p:sp>
      <p:sp>
        <p:nvSpPr>
          <p:cNvPr id="4" name="内容占位符 2"/>
          <p:cNvSpPr txBox="1"/>
          <p:nvPr/>
        </p:nvSpPr>
        <p:spPr>
          <a:xfrm>
            <a:off x="3491880" y="1273324"/>
            <a:ext cx="5328592" cy="3960440"/>
          </a:xfrm>
          <a:prstGeom prst="rect">
            <a:avLst/>
          </a:prstGeom>
          <a:ln w="22225">
            <a:solidFill>
              <a:schemeClr val="tx1"/>
            </a:solidFill>
          </a:ln>
        </p:spPr>
        <p:txBody>
          <a:bodyPr vert="horz">
            <a:noAutofit/>
          </a:bodyPr>
          <a:lstStyle/>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lang="zh-CN" altLang="en-US" noProof="0" smtClean="0">
                <a:latin typeface="华文中宋" panose="02010600040101010101" pitchFamily="2" charset="-122"/>
                <a:ea typeface="华文中宋" panose="02010600040101010101" pitchFamily="2" charset="-122"/>
              </a:rPr>
              <a:t>建议：</a:t>
            </a:r>
            <a:endParaRPr lang="en-US" altLang="zh-CN" noProof="0" smtClean="0">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en-US" altLang="zh-CN"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rPr>
              <a:t>1</a:t>
            </a:r>
            <a:r>
              <a:rPr kumimoji="0" lang="zh-CN" altLang="en-US"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rPr>
              <a:t>、学习</a:t>
            </a:r>
            <a:r>
              <a:rPr kumimoji="0" lang="zh-CN" altLang="en-US" b="0" i="0" u="none" strike="noStrike" kern="1200" cap="none" spc="0" normalizeH="0" baseline="0" smtClean="0">
                <a:ln>
                  <a:noFill/>
                </a:ln>
                <a:solidFill>
                  <a:srgbClr val="7030A0"/>
                </a:solidFill>
                <a:effectLst/>
                <a:uLnTx/>
                <a:uFillTx/>
                <a:latin typeface="华文中宋" panose="02010600040101010101" pitchFamily="2" charset="-122"/>
                <a:ea typeface="华文中宋" panose="02010600040101010101" pitchFamily="2" charset="-122"/>
              </a:rPr>
              <a:t>中国古代史</a:t>
            </a:r>
            <a:r>
              <a:rPr kumimoji="0" lang="zh-CN" altLang="en-US"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rPr>
              <a:t>时，将某一时期的政治、经济、思想、文化、生活整体融通。</a:t>
            </a:r>
            <a:endParaRPr kumimoji="0" lang="en-US" altLang="zh-CN"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lang="en-US" altLang="zh-CN" noProof="0" smtClean="0">
                <a:latin typeface="华文中宋" panose="02010600040101010101" pitchFamily="2" charset="-122"/>
                <a:ea typeface="华文中宋" panose="02010600040101010101" pitchFamily="2" charset="-122"/>
              </a:rPr>
              <a:t>2</a:t>
            </a:r>
            <a:r>
              <a:rPr lang="zh-CN" altLang="en-US" noProof="0" smtClean="0">
                <a:latin typeface="华文中宋" panose="02010600040101010101" pitchFamily="2" charset="-122"/>
                <a:ea typeface="华文中宋" panose="02010600040101010101" pitchFamily="2" charset="-122"/>
              </a:rPr>
              <a:t>、学习</a:t>
            </a:r>
            <a:r>
              <a:rPr lang="zh-CN" altLang="en-US" noProof="0" smtClean="0">
                <a:solidFill>
                  <a:srgbClr val="7030A0"/>
                </a:solidFill>
                <a:latin typeface="华文中宋" panose="02010600040101010101" pitchFamily="2" charset="-122"/>
                <a:ea typeface="华文中宋" panose="02010600040101010101" pitchFamily="2" charset="-122"/>
              </a:rPr>
              <a:t>中国近现代史</a:t>
            </a:r>
            <a:r>
              <a:rPr lang="zh-CN" altLang="en-US" noProof="0" smtClean="0">
                <a:latin typeface="华文中宋" panose="02010600040101010101" pitchFamily="2" charset="-122"/>
                <a:ea typeface="华文中宋" panose="02010600040101010101" pitchFamily="2" charset="-122"/>
              </a:rPr>
              <a:t>时，将中国历史置于世界背景中融通。</a:t>
            </a:r>
            <a:endParaRPr lang="en-US" altLang="zh-CN" noProof="0" smtClean="0">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en-US" altLang="zh-CN"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rPr>
              <a:t>3</a:t>
            </a:r>
            <a:r>
              <a:rPr kumimoji="0" lang="zh-CN" altLang="en-US"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rPr>
              <a:t>、学习</a:t>
            </a:r>
            <a:r>
              <a:rPr kumimoji="0" lang="zh-CN" altLang="en-US" b="0" i="0" u="none" strike="noStrike" kern="1200" cap="none" spc="0" normalizeH="0" baseline="0" smtClean="0">
                <a:ln>
                  <a:noFill/>
                </a:ln>
                <a:solidFill>
                  <a:srgbClr val="7030A0"/>
                </a:solidFill>
                <a:effectLst/>
                <a:uLnTx/>
                <a:uFillTx/>
                <a:latin typeface="华文中宋" panose="02010600040101010101" pitchFamily="2" charset="-122"/>
                <a:ea typeface="华文中宋" panose="02010600040101010101" pitchFamily="2" charset="-122"/>
              </a:rPr>
              <a:t>世界古代史</a:t>
            </a:r>
            <a:r>
              <a:rPr kumimoji="0" lang="zh-CN" altLang="en-US"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rPr>
              <a:t>时，充分理解世界文明分散、孤立、多元特点。</a:t>
            </a:r>
            <a:endParaRPr kumimoji="0" lang="en-US" altLang="zh-CN"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lang="en-US" altLang="zh-CN" noProof="0" smtClean="0">
                <a:latin typeface="华文中宋" panose="02010600040101010101" pitchFamily="2" charset="-122"/>
                <a:ea typeface="华文中宋" panose="02010600040101010101" pitchFamily="2" charset="-122"/>
              </a:rPr>
              <a:t>4</a:t>
            </a:r>
            <a:r>
              <a:rPr lang="zh-CN" altLang="en-US" noProof="0" smtClean="0">
                <a:latin typeface="华文中宋" panose="02010600040101010101" pitchFamily="2" charset="-122"/>
                <a:ea typeface="华文中宋" panose="02010600040101010101" pitchFamily="2" charset="-122"/>
              </a:rPr>
              <a:t>、学习</a:t>
            </a:r>
            <a:r>
              <a:rPr lang="zh-CN" altLang="en-US" noProof="0" smtClean="0">
                <a:solidFill>
                  <a:srgbClr val="7030A0"/>
                </a:solidFill>
                <a:latin typeface="华文中宋" panose="02010600040101010101" pitchFamily="2" charset="-122"/>
                <a:ea typeface="华文中宋" panose="02010600040101010101" pitchFamily="2" charset="-122"/>
              </a:rPr>
              <a:t>世界近现代史</a:t>
            </a:r>
            <a:r>
              <a:rPr lang="zh-CN" altLang="en-US" noProof="0" smtClean="0">
                <a:latin typeface="华文中宋" panose="02010600040101010101" pitchFamily="2" charset="-122"/>
                <a:ea typeface="华文中宋" panose="02010600040101010101" pitchFamily="2" charset="-122"/>
              </a:rPr>
              <a:t>，紧紧抓住世界连接为一体，结合物种交流、人口迁徙、殖民战争等等史实，从殖民体系、世界市场、文化碰撞等角度，认识世界历史发展趋势。</a:t>
            </a:r>
            <a:endParaRPr lang="en-US" altLang="zh-CN" noProof="0" smtClean="0">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en-US" altLang="zh-CN"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rPr>
              <a:t>5</a:t>
            </a:r>
            <a:r>
              <a:rPr kumimoji="0" lang="zh-CN" altLang="en-US"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rPr>
              <a:t>、学习</a:t>
            </a:r>
            <a:r>
              <a:rPr kumimoji="0" lang="zh-CN" altLang="en-US" b="0" i="0" u="none" strike="noStrike" kern="1200" cap="none" spc="0" normalizeH="0" baseline="0" smtClean="0">
                <a:ln>
                  <a:noFill/>
                </a:ln>
                <a:solidFill>
                  <a:srgbClr val="7030A0"/>
                </a:solidFill>
                <a:effectLst/>
                <a:uLnTx/>
                <a:uFillTx/>
                <a:latin typeface="华文中宋" panose="02010600040101010101" pitchFamily="2" charset="-122"/>
                <a:ea typeface="华文中宋" panose="02010600040101010101" pitchFamily="2" charset="-122"/>
              </a:rPr>
              <a:t>选必时</a:t>
            </a:r>
            <a:r>
              <a:rPr kumimoji="0" lang="zh-CN" altLang="en-US"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rPr>
              <a:t>，联系中外，从古到今认识人类政治、经济、文化的演变趋势及规律。</a:t>
            </a:r>
            <a:endParaRPr kumimoji="0" lang="en-US" altLang="zh-CN"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endParaRPr>
          </a:p>
        </p:txBody>
      </p:sp>
      <p:sp>
        <p:nvSpPr>
          <p:cNvPr id="5"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1"/>
          <a:srcRect t="16757" b="42061"/>
          <a:stretch>
            <a:fillRect/>
          </a:stretch>
        </p:blipFill>
        <p:spPr bwMode="auto">
          <a:xfrm>
            <a:off x="2627784" y="1273324"/>
            <a:ext cx="6132728" cy="3816052"/>
          </a:xfrm>
          <a:prstGeom prst="rect">
            <a:avLst/>
          </a:prstGeom>
          <a:noFill/>
          <a:ln w="9525">
            <a:noFill/>
            <a:miter lim="800000"/>
            <a:headEnd/>
            <a:tailEnd/>
          </a:ln>
        </p:spPr>
      </p:pic>
      <p:sp>
        <p:nvSpPr>
          <p:cNvPr id="5" name="标题 1"/>
          <p:cNvSpPr txBox="1"/>
          <p:nvPr/>
        </p:nvSpPr>
        <p:spPr>
          <a:xfrm>
            <a:off x="539552" y="2713484"/>
            <a:ext cx="1872208" cy="634380"/>
          </a:xfrm>
          <a:prstGeom prst="rect">
            <a:avLst/>
          </a:prstGeom>
        </p:spPr>
        <p:txBody>
          <a:bodyPr vert="horz" anchor="b">
            <a:normAutofit fontScale="77500" lnSpcReduction="200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smtClean="0">
                <a:ln>
                  <a:noFill/>
                </a:ln>
                <a:effectLst/>
                <a:uLnTx/>
                <a:uFillTx/>
                <a:latin typeface="方正粗黑宋简体" pitchFamily="2" charset="-122"/>
                <a:ea typeface="方正粗黑宋简体" pitchFamily="2" charset="-122"/>
                <a:cs typeface="+mj-cs"/>
              </a:rPr>
              <a:t>时空观念下的世界近代史</a:t>
            </a:r>
            <a:endParaRPr kumimoji="0" lang="zh-CN" altLang="en-US" sz="2800" b="0" i="0" u="none" strike="noStrike" kern="1200" cap="none" spc="0" normalizeH="0" baseline="0" noProof="0">
              <a:ln>
                <a:noFill/>
              </a:ln>
              <a:effectLst/>
              <a:uLnTx/>
              <a:uFillTx/>
              <a:latin typeface="方正粗黑宋简体" pitchFamily="2" charset="-122"/>
              <a:ea typeface="方正粗黑宋简体" pitchFamily="2" charset="-122"/>
              <a:cs typeface="+mj-cs"/>
            </a:endParaRPr>
          </a:p>
        </p:txBody>
      </p:sp>
      <p:sp>
        <p:nvSpPr>
          <p:cNvPr id="6" name="标题 1"/>
          <p:cNvSpPr txBox="1"/>
          <p:nvPr/>
        </p:nvSpPr>
        <p:spPr>
          <a:xfrm>
            <a:off x="323528" y="1417340"/>
            <a:ext cx="2232248" cy="634380"/>
          </a:xfrm>
          <a:prstGeom prst="rect">
            <a:avLst/>
          </a:prstGeom>
        </p:spPr>
        <p:txBody>
          <a:bodyPr vert="horz" anchor="b">
            <a:normAutofit fontScale="77500" lnSpcReduction="200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smtClean="0">
                <a:ln>
                  <a:noFill/>
                </a:ln>
                <a:solidFill>
                  <a:srgbClr val="7030A0"/>
                </a:solidFill>
                <a:effectLst/>
                <a:uLnTx/>
                <a:uFillTx/>
                <a:latin typeface="方正粗黑宋简体" pitchFamily="2" charset="-122"/>
                <a:ea typeface="方正粗黑宋简体" pitchFamily="2" charset="-122"/>
                <a:cs typeface="+mj-cs"/>
              </a:rPr>
              <a:t>学科素养下融通</a:t>
            </a:r>
            <a:endParaRPr kumimoji="0" lang="zh-CN" altLang="en-US" sz="2800" b="0" i="0" u="none" strike="noStrike" kern="1200" cap="none" spc="0" normalizeH="0" baseline="0" noProof="0">
              <a:ln>
                <a:noFill/>
              </a:ln>
              <a:solidFill>
                <a:srgbClr val="7030A0"/>
              </a:solidFill>
              <a:effectLst/>
              <a:uLnTx/>
              <a:uFillTx/>
              <a:latin typeface="方正粗黑宋简体" pitchFamily="2" charset="-122"/>
              <a:ea typeface="方正粗黑宋简体" pitchFamily="2" charset="-122"/>
              <a:cs typeface="+mj-cs"/>
            </a:endParaRPr>
          </a:p>
        </p:txBody>
      </p:sp>
      <p:sp>
        <p:nvSpPr>
          <p:cNvPr id="7"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705372"/>
            <a:ext cx="7884876" cy="3312368"/>
          </a:xfrm>
        </p:spPr>
        <p:txBody>
          <a:bodyPr lIns="71323" tIns="35662" rIns="71323" bIns="35662">
            <a:noAutofit/>
          </a:bodyPr>
          <a:lstStyle/>
          <a:p>
            <a:r>
              <a:rPr lang="zh-CN" altLang="en-US" sz="2000" b="1" smtClean="0">
                <a:solidFill>
                  <a:srgbClr val="7030A0"/>
                </a:solidFill>
                <a:latin typeface="华文中宋" panose="02010600040101010101" pitchFamily="2" charset="-122"/>
                <a:ea typeface="华文中宋" panose="02010600040101010101" pitchFamily="2" charset="-122"/>
              </a:rPr>
              <a:t>价值</a:t>
            </a:r>
            <a:r>
              <a:rPr lang="zh-CN" altLang="en-US" sz="2000" b="1">
                <a:solidFill>
                  <a:srgbClr val="7030A0"/>
                </a:solidFill>
                <a:latin typeface="华文中宋" panose="02010600040101010101" pitchFamily="2" charset="-122"/>
                <a:ea typeface="华文中宋" panose="02010600040101010101" pitchFamily="2" charset="-122"/>
              </a:rPr>
              <a:t>引领下的知识融通</a:t>
            </a:r>
            <a:endParaRPr lang="en-US" altLang="zh-CN" sz="2000" b="1">
              <a:solidFill>
                <a:srgbClr val="7030A0"/>
              </a:solidFill>
              <a:latin typeface="华文中宋" panose="02010600040101010101" pitchFamily="2" charset="-122"/>
              <a:ea typeface="华文中宋" panose="02010600040101010101" pitchFamily="2" charset="-122"/>
            </a:endParaRPr>
          </a:p>
          <a:p>
            <a:r>
              <a:rPr lang="zh-CN" altLang="en-US" sz="2000" b="1">
                <a:solidFill>
                  <a:srgbClr val="FF0000"/>
                </a:solidFill>
                <a:latin typeface="华文中宋" panose="02010600040101010101" pitchFamily="2" charset="-122"/>
                <a:ea typeface="华文中宋" panose="02010600040101010101" pitchFamily="2" charset="-122"/>
              </a:rPr>
              <a:t>学科价值：</a:t>
            </a:r>
            <a:r>
              <a:rPr lang="zh-CN" altLang="en-US" sz="2000" b="1">
                <a:latin typeface="华文中宋" panose="02010600040101010101" pitchFamily="2" charset="-122"/>
                <a:ea typeface="华文中宋" panose="02010600040101010101" pitchFamily="2" charset="-122"/>
              </a:rPr>
              <a:t>历史规律、历史趋势、知识领悟、历史经验与教训等等。</a:t>
            </a:r>
            <a:endParaRPr lang="en-US" altLang="zh-CN" sz="2000" b="1">
              <a:latin typeface="华文中宋" panose="02010600040101010101" pitchFamily="2" charset="-122"/>
              <a:ea typeface="华文中宋" panose="02010600040101010101" pitchFamily="2" charset="-122"/>
            </a:endParaRPr>
          </a:p>
          <a:p>
            <a:r>
              <a:rPr lang="zh-CN" altLang="en-US" sz="2000" b="1">
                <a:solidFill>
                  <a:srgbClr val="FF0000"/>
                </a:solidFill>
                <a:latin typeface="华文中宋" panose="02010600040101010101" pitchFamily="2" charset="-122"/>
                <a:ea typeface="华文中宋" panose="02010600040101010101" pitchFamily="2" charset="-122"/>
              </a:rPr>
              <a:t>核心价值：</a:t>
            </a:r>
            <a:r>
              <a:rPr lang="zh-CN" altLang="en-US" sz="2000" b="1">
                <a:latin typeface="华文中宋" panose="02010600040101010101" pitchFamily="2" charset="-122"/>
                <a:ea typeface="华文中宋" panose="02010600040101010101" pitchFamily="2" charset="-122"/>
              </a:rPr>
              <a:t>自由平等、民主法治、改革创新等等。</a:t>
            </a:r>
            <a:endParaRPr lang="en-US" altLang="zh-CN" sz="2000" b="1">
              <a:latin typeface="华文中宋" panose="02010600040101010101" pitchFamily="2" charset="-122"/>
              <a:ea typeface="华文中宋" panose="02010600040101010101" pitchFamily="2" charset="-122"/>
            </a:endParaRPr>
          </a:p>
          <a:p>
            <a:r>
              <a:rPr lang="zh-CN" altLang="en-US" sz="2000" b="1">
                <a:solidFill>
                  <a:srgbClr val="0070C0"/>
                </a:solidFill>
                <a:latin typeface="华文中宋" panose="02010600040101010101" pitchFamily="2" charset="-122"/>
                <a:ea typeface="华文中宋" panose="02010600040101010101" pitchFamily="2" charset="-122"/>
              </a:rPr>
              <a:t>如</a:t>
            </a:r>
            <a:r>
              <a:rPr lang="en-US" altLang="zh-CN" sz="2000" b="1">
                <a:solidFill>
                  <a:srgbClr val="0070C0"/>
                </a:solidFill>
                <a:latin typeface="华文中宋" panose="02010600040101010101" pitchFamily="2" charset="-122"/>
                <a:ea typeface="华文中宋" panose="02010600040101010101" pitchFamily="2" charset="-122"/>
              </a:rPr>
              <a:t>2022</a:t>
            </a:r>
            <a:r>
              <a:rPr lang="zh-CN" altLang="en-US" sz="2000" b="1">
                <a:solidFill>
                  <a:srgbClr val="0070C0"/>
                </a:solidFill>
                <a:latin typeface="华文中宋" panose="02010600040101010101" pitchFamily="2" charset="-122"/>
                <a:ea typeface="华文中宋" panose="02010600040101010101" pitchFamily="2" charset="-122"/>
              </a:rPr>
              <a:t>年</a:t>
            </a:r>
            <a:r>
              <a:rPr lang="en-US" altLang="zh-CN" sz="2000" b="1">
                <a:solidFill>
                  <a:srgbClr val="0070C0"/>
                </a:solidFill>
                <a:latin typeface="华文中宋" panose="02010600040101010101" pitchFamily="2" charset="-122"/>
                <a:ea typeface="华文中宋" panose="02010600040101010101" pitchFamily="2" charset="-122"/>
              </a:rPr>
              <a:t>1</a:t>
            </a:r>
            <a:r>
              <a:rPr lang="zh-CN" altLang="en-US" sz="2000" b="1">
                <a:solidFill>
                  <a:srgbClr val="0070C0"/>
                </a:solidFill>
                <a:latin typeface="华文中宋" panose="02010600040101010101" pitchFamily="2" charset="-122"/>
                <a:ea typeface="华文中宋" panose="02010600040101010101" pitchFamily="2" charset="-122"/>
              </a:rPr>
              <a:t>月选考第</a:t>
            </a:r>
            <a:r>
              <a:rPr lang="en-US" altLang="zh-CN" sz="2000" b="1">
                <a:solidFill>
                  <a:srgbClr val="0070C0"/>
                </a:solidFill>
                <a:latin typeface="华文中宋" panose="02010600040101010101" pitchFamily="2" charset="-122"/>
                <a:ea typeface="华文中宋" panose="02010600040101010101" pitchFamily="2" charset="-122"/>
              </a:rPr>
              <a:t>29</a:t>
            </a:r>
            <a:r>
              <a:rPr lang="zh-CN" altLang="en-US" sz="2000" b="1">
                <a:solidFill>
                  <a:srgbClr val="0070C0"/>
                </a:solidFill>
                <a:latin typeface="华文中宋" panose="02010600040101010101" pitchFamily="2" charset="-122"/>
                <a:ea typeface="华文中宋" panose="02010600040101010101" pitchFamily="2" charset="-122"/>
              </a:rPr>
              <a:t>题：</a:t>
            </a:r>
            <a:r>
              <a:rPr lang="zh-CN" altLang="zh-CN" sz="2000" b="1">
                <a:solidFill>
                  <a:srgbClr val="0070C0"/>
                </a:solidFill>
                <a:latin typeface="华文中宋" panose="02010600040101010101" pitchFamily="2" charset="-122"/>
                <a:ea typeface="华文中宋" panose="02010600040101010101" pitchFamily="2" charset="-122"/>
              </a:rPr>
              <a:t>依法治国是现代国家治国理政的需要。管窥西方法制演进，立足国情，借鉴精华。</a:t>
            </a:r>
            <a:endParaRPr lang="en-US" altLang="zh-CN" sz="2000" b="1">
              <a:solidFill>
                <a:srgbClr val="0070C0"/>
              </a:solidFill>
              <a:latin typeface="华文中宋" panose="02010600040101010101" pitchFamily="2" charset="-122"/>
              <a:ea typeface="华文中宋" panose="02010600040101010101" pitchFamily="2" charset="-122"/>
            </a:endParaRPr>
          </a:p>
          <a:p>
            <a:r>
              <a:rPr lang="zh-CN" altLang="zh-CN" sz="2000" b="1">
                <a:latin typeface="华文中宋" panose="02010600040101010101" pitchFamily="2" charset="-122"/>
                <a:ea typeface="华文中宋" panose="02010600040101010101" pitchFamily="2" charset="-122"/>
              </a:rPr>
              <a:t>该题史料情境贯通古今，注重知识</a:t>
            </a:r>
            <a:r>
              <a:rPr lang="zh-CN" altLang="en-US" sz="2000" b="1">
                <a:latin typeface="华文中宋" panose="02010600040101010101" pitchFamily="2" charset="-122"/>
                <a:ea typeface="华文中宋" panose="02010600040101010101" pitchFamily="2" charset="-122"/>
              </a:rPr>
              <a:t>融通</a:t>
            </a:r>
            <a:r>
              <a:rPr lang="zh-CN" altLang="zh-CN" sz="2000" b="1">
                <a:latin typeface="华文中宋" panose="02010600040101010101" pitchFamily="2" charset="-122"/>
                <a:ea typeface="华文中宋" panose="02010600040101010101" pitchFamily="2" charset="-122"/>
              </a:rPr>
              <a:t>，将罗马法、拿破仑民法典、德意志</a:t>
            </a:r>
            <a:r>
              <a:rPr lang="en-US" altLang="zh-CN" sz="2000" b="1">
                <a:latin typeface="华文中宋" panose="02010600040101010101" pitchFamily="2" charset="-122"/>
                <a:ea typeface="华文中宋" panose="02010600040101010101" pitchFamily="2" charset="-122"/>
              </a:rPr>
              <a:t>1871</a:t>
            </a:r>
            <a:r>
              <a:rPr lang="zh-CN" altLang="zh-CN" sz="2000" b="1">
                <a:latin typeface="华文中宋" panose="02010600040101010101" pitchFamily="2" charset="-122"/>
                <a:ea typeface="华文中宋" panose="02010600040101010101" pitchFamily="2" charset="-122"/>
              </a:rPr>
              <a:t>宪法串连起来，结合资产阶级代议制的发展和《德意志帝国宪法》的内容对 “帝国宪制”“极为‘粗拙’”的观点进行历史解释</a:t>
            </a:r>
            <a:r>
              <a:rPr lang="zh-CN" altLang="zh-CN" sz="2000" b="1" smtClean="0">
                <a:latin typeface="华文中宋" panose="02010600040101010101" pitchFamily="2" charset="-122"/>
                <a:ea typeface="华文中宋" panose="02010600040101010101" pitchFamily="2" charset="-122"/>
              </a:rPr>
              <a:t>。</a:t>
            </a:r>
            <a:endParaRPr lang="en-US" altLang="zh-CN" sz="2000" b="1">
              <a:latin typeface="华文中宋" panose="02010600040101010101" pitchFamily="2" charset="-122"/>
              <a:ea typeface="华文中宋" panose="02010600040101010101" pitchFamily="2" charset="-122"/>
            </a:endParaRPr>
          </a:p>
        </p:txBody>
      </p:sp>
      <p:sp>
        <p:nvSpPr>
          <p:cNvPr id="6"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971600" y="1993404"/>
            <a:ext cx="7704856" cy="2737088"/>
          </a:xfrm>
        </p:spPr>
        <p:txBody>
          <a:bodyPr>
            <a:normAutofit/>
          </a:bodyPr>
          <a:lstStyle/>
          <a:p>
            <a:r>
              <a:rPr lang="zh-CN" altLang="en-US" smtClean="0">
                <a:solidFill>
                  <a:srgbClr val="C00000"/>
                </a:solidFill>
                <a:latin typeface="华文中宋" panose="02010600040101010101" pitchFamily="2" charset="-122"/>
                <a:ea typeface="华文中宋" panose="02010600040101010101" pitchFamily="2" charset="-122"/>
              </a:rPr>
              <a:t>三、围绕试题</a:t>
            </a:r>
            <a:endParaRPr lang="en-US" altLang="zh-CN" smtClean="0">
              <a:solidFill>
                <a:srgbClr val="C00000"/>
              </a:solidFill>
              <a:latin typeface="华文中宋" panose="02010600040101010101" pitchFamily="2" charset="-122"/>
              <a:ea typeface="华文中宋" panose="02010600040101010101" pitchFamily="2" charset="-122"/>
            </a:endParaRPr>
          </a:p>
          <a:p>
            <a:r>
              <a:rPr lang="en-US" altLang="zh-CN" smtClean="0">
                <a:latin typeface="华文中宋" panose="02010600040101010101" pitchFamily="2" charset="-122"/>
                <a:ea typeface="华文中宋" panose="02010600040101010101" pitchFamily="2" charset="-122"/>
              </a:rPr>
              <a:t>1</a:t>
            </a:r>
            <a:r>
              <a:rPr lang="zh-CN" altLang="en-US" smtClean="0">
                <a:latin typeface="华文中宋" panose="02010600040101010101" pitchFamily="2" charset="-122"/>
                <a:ea typeface="华文中宋" panose="02010600040101010101" pitchFamily="2" charset="-122"/>
              </a:rPr>
              <a:t>、练真题（试题的质量）</a:t>
            </a:r>
            <a:endParaRPr lang="en-US" altLang="zh-CN" smtClean="0">
              <a:latin typeface="华文中宋" panose="02010600040101010101" pitchFamily="2" charset="-122"/>
              <a:ea typeface="华文中宋" panose="02010600040101010101" pitchFamily="2" charset="-122"/>
            </a:endParaRPr>
          </a:p>
          <a:p>
            <a:r>
              <a:rPr lang="en-US" altLang="zh-CN" smtClean="0">
                <a:latin typeface="华文中宋" panose="02010600040101010101" pitchFamily="2" charset="-122"/>
                <a:ea typeface="华文中宋" panose="02010600040101010101" pitchFamily="2" charset="-122"/>
              </a:rPr>
              <a:t>2</a:t>
            </a:r>
            <a:r>
              <a:rPr lang="zh-CN" altLang="en-US" smtClean="0">
                <a:latin typeface="华文中宋" panose="02010600040101010101" pitchFamily="2" charset="-122"/>
                <a:ea typeface="华文中宋" panose="02010600040101010101" pitchFamily="2" charset="-122"/>
              </a:rPr>
              <a:t>、真练题（思维训练、举一反三、教材结合）</a:t>
            </a:r>
            <a:endParaRPr lang="en-US" altLang="zh-CN" smtClean="0">
              <a:latin typeface="华文中宋" panose="02010600040101010101" pitchFamily="2" charset="-122"/>
              <a:ea typeface="华文中宋" panose="02010600040101010101" pitchFamily="2" charset="-122"/>
            </a:endParaRPr>
          </a:p>
          <a:p>
            <a:r>
              <a:rPr lang="en-US" altLang="zh-CN" smtClean="0">
                <a:latin typeface="华文中宋" panose="02010600040101010101" pitchFamily="2" charset="-122"/>
                <a:ea typeface="华文中宋" panose="02010600040101010101" pitchFamily="2" charset="-122"/>
              </a:rPr>
              <a:t>3</a:t>
            </a:r>
            <a:r>
              <a:rPr lang="zh-CN" altLang="en-US" smtClean="0">
                <a:latin typeface="华文中宋" panose="02010600040101010101" pitchFamily="2" charset="-122"/>
                <a:ea typeface="华文中宋" panose="02010600040101010101" pitchFamily="2" charset="-122"/>
              </a:rPr>
              <a:t>、练模拟（地市原创模拟试题）</a:t>
            </a:r>
            <a:endParaRPr lang="en-US" altLang="zh-CN" smtClean="0">
              <a:latin typeface="华文中宋" panose="02010600040101010101" pitchFamily="2" charset="-122"/>
              <a:ea typeface="华文中宋" panose="02010600040101010101" pitchFamily="2" charset="-122"/>
            </a:endParaRPr>
          </a:p>
          <a:p>
            <a:r>
              <a:rPr lang="en-US" altLang="zh-CN" smtClean="0">
                <a:latin typeface="华文中宋" panose="02010600040101010101" pitchFamily="2" charset="-122"/>
                <a:ea typeface="华文中宋" panose="02010600040101010101" pitchFamily="2" charset="-122"/>
              </a:rPr>
              <a:t>4</a:t>
            </a:r>
            <a:r>
              <a:rPr lang="zh-CN" altLang="en-US" smtClean="0">
                <a:latin typeface="华文中宋" panose="02010600040101010101" pitchFamily="2" charset="-122"/>
                <a:ea typeface="华文中宋" panose="02010600040101010101" pitchFamily="2" charset="-122"/>
              </a:rPr>
              <a:t>、模拟练（自己模仿出试题）</a:t>
            </a:r>
            <a:endParaRPr lang="en-US" altLang="zh-CN" smtClean="0">
              <a:latin typeface="华文中宋" panose="02010600040101010101" pitchFamily="2" charset="-122"/>
              <a:ea typeface="华文中宋" panose="02010600040101010101" pitchFamily="2" charset="-122"/>
            </a:endParaRPr>
          </a:p>
        </p:txBody>
      </p:sp>
      <p:sp>
        <p:nvSpPr>
          <p:cNvPr id="4"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11560" y="1129308"/>
            <a:ext cx="2736304" cy="4248472"/>
          </a:xfrm>
        </p:spPr>
        <p:txBody>
          <a:bodyPr>
            <a:noAutofit/>
          </a:bodyPr>
          <a:lstStyle/>
          <a:p>
            <a:r>
              <a:rPr lang="zh-CN" altLang="en-US" sz="1800" smtClean="0">
                <a:solidFill>
                  <a:srgbClr val="7030A0"/>
                </a:solidFill>
                <a:latin typeface="华文新魏" panose="02010800040101010101" pitchFamily="2" charset="-122"/>
                <a:ea typeface="华文新魏" panose="02010800040101010101" pitchFamily="2" charset="-122"/>
              </a:rPr>
              <a:t>学生：</a:t>
            </a:r>
            <a:endParaRPr lang="en-US" altLang="zh-CN" sz="1800" smtClean="0">
              <a:solidFill>
                <a:srgbClr val="7030A0"/>
              </a:solidFill>
              <a:latin typeface="华文新魏" panose="02010800040101010101" pitchFamily="2" charset="-122"/>
              <a:ea typeface="华文新魏" panose="02010800040101010101" pitchFamily="2" charset="-122"/>
            </a:endParaRPr>
          </a:p>
          <a:p>
            <a:r>
              <a:rPr lang="zh-CN" altLang="en-US" sz="1800" smtClean="0">
                <a:latin typeface="华文新魏" panose="02010800040101010101" pitchFamily="2" charset="-122"/>
                <a:ea typeface="华文新魏" panose="02010800040101010101" pitchFamily="2" charset="-122"/>
              </a:rPr>
              <a:t>备考时间紧、科目多</a:t>
            </a:r>
            <a:endParaRPr lang="en-US" altLang="zh-CN" sz="1800" smtClean="0">
              <a:latin typeface="华文新魏" panose="02010800040101010101" pitchFamily="2" charset="-122"/>
              <a:ea typeface="华文新魏" panose="02010800040101010101" pitchFamily="2" charset="-122"/>
            </a:endParaRPr>
          </a:p>
          <a:p>
            <a:r>
              <a:rPr lang="zh-CN" altLang="en-US" sz="1800" smtClean="0">
                <a:latin typeface="华文新魏" panose="02010800040101010101" pitchFamily="2" charset="-122"/>
                <a:ea typeface="华文新魏" panose="02010800040101010101" pitchFamily="2" charset="-122"/>
              </a:rPr>
              <a:t>历史内容多、知识杂</a:t>
            </a:r>
            <a:endParaRPr lang="en-US" altLang="zh-CN" sz="1800" smtClean="0">
              <a:latin typeface="华文新魏" panose="02010800040101010101" pitchFamily="2" charset="-122"/>
              <a:ea typeface="华文新魏" panose="02010800040101010101" pitchFamily="2" charset="-122"/>
            </a:endParaRPr>
          </a:p>
          <a:p>
            <a:r>
              <a:rPr lang="zh-CN" altLang="en-US" sz="1800" smtClean="0">
                <a:latin typeface="华文新魏" panose="02010800040101010101" pitchFamily="2" charset="-122"/>
                <a:ea typeface="华文新魏" panose="02010800040101010101" pitchFamily="2" charset="-122"/>
              </a:rPr>
              <a:t>答题不在线、无方向</a:t>
            </a:r>
            <a:endParaRPr lang="en-US" altLang="zh-CN" sz="1800" smtClean="0">
              <a:latin typeface="华文新魏" panose="02010800040101010101" pitchFamily="2" charset="-122"/>
              <a:ea typeface="华文新魏" panose="02010800040101010101" pitchFamily="2" charset="-122"/>
            </a:endParaRPr>
          </a:p>
          <a:p>
            <a:r>
              <a:rPr lang="zh-CN" altLang="zh-CN" sz="1800" smtClean="0">
                <a:latin typeface="华文新魏" panose="02010800040101010101" pitchFamily="2" charset="-122"/>
                <a:ea typeface="华文新魏" panose="02010800040101010101" pitchFamily="2" charset="-122"/>
              </a:rPr>
              <a:t>⋯</a:t>
            </a:r>
            <a:r>
              <a:rPr lang="zh-CN" altLang="en-US" sz="1800" smtClean="0">
                <a:latin typeface="华文新魏" panose="02010800040101010101" pitchFamily="2" charset="-122"/>
                <a:ea typeface="华文新魏" panose="02010800040101010101" pitchFamily="2" charset="-122"/>
              </a:rPr>
              <a:t>⋯</a:t>
            </a:r>
            <a:endParaRPr lang="en-US" altLang="zh-CN" sz="1800" smtClean="0">
              <a:latin typeface="华文新魏" panose="02010800040101010101" pitchFamily="2" charset="-122"/>
              <a:ea typeface="华文新魏" panose="02010800040101010101" pitchFamily="2" charset="-122"/>
            </a:endParaRPr>
          </a:p>
          <a:p>
            <a:r>
              <a:rPr lang="zh-CN" altLang="en-US" sz="1800" smtClean="0">
                <a:solidFill>
                  <a:srgbClr val="7030A0"/>
                </a:solidFill>
                <a:latin typeface="华文新魏" panose="02010800040101010101" pitchFamily="2" charset="-122"/>
                <a:ea typeface="华文新魏" panose="02010800040101010101" pitchFamily="2" charset="-122"/>
              </a:rPr>
              <a:t>老师：</a:t>
            </a:r>
            <a:endParaRPr lang="en-US" altLang="zh-CN" sz="1800" smtClean="0">
              <a:solidFill>
                <a:srgbClr val="7030A0"/>
              </a:solidFill>
              <a:latin typeface="华文新魏" panose="02010800040101010101" pitchFamily="2" charset="-122"/>
              <a:ea typeface="华文新魏" panose="02010800040101010101" pitchFamily="2" charset="-122"/>
            </a:endParaRPr>
          </a:p>
          <a:p>
            <a:r>
              <a:rPr lang="zh-CN" altLang="en-US" sz="1800" smtClean="0">
                <a:latin typeface="华文新魏" panose="02010800040101010101" pitchFamily="2" charset="-122"/>
                <a:ea typeface="华文新魏" panose="02010800040101010101" pitchFamily="2" charset="-122"/>
              </a:rPr>
              <a:t>备考时间紧、内容多</a:t>
            </a:r>
            <a:endParaRPr lang="en-US" altLang="zh-CN" sz="1800" smtClean="0">
              <a:latin typeface="华文新魏" panose="02010800040101010101" pitchFamily="2" charset="-122"/>
              <a:ea typeface="华文新魏" panose="02010800040101010101" pitchFamily="2" charset="-122"/>
            </a:endParaRPr>
          </a:p>
          <a:p>
            <a:r>
              <a:rPr lang="zh-CN" altLang="en-US" sz="1800" smtClean="0">
                <a:latin typeface="华文新魏" panose="02010800040101010101" pitchFamily="2" charset="-122"/>
                <a:ea typeface="华文新魏" panose="02010800040101010101" pitchFamily="2" charset="-122"/>
              </a:rPr>
              <a:t>教材融通难、体系乱</a:t>
            </a:r>
            <a:endParaRPr lang="en-US" altLang="zh-CN" sz="1800" smtClean="0">
              <a:latin typeface="华文新魏" panose="02010800040101010101" pitchFamily="2" charset="-122"/>
              <a:ea typeface="华文新魏" panose="02010800040101010101" pitchFamily="2" charset="-122"/>
            </a:endParaRPr>
          </a:p>
          <a:p>
            <a:r>
              <a:rPr lang="zh-CN" altLang="en-US" sz="1800" smtClean="0">
                <a:latin typeface="华文新魏" panose="02010800040101010101" pitchFamily="2" charset="-122"/>
                <a:ea typeface="华文新魏" panose="02010800040101010101" pitchFamily="2" charset="-122"/>
              </a:rPr>
              <a:t>试卷怎么考、考什么</a:t>
            </a:r>
            <a:endParaRPr lang="en-US" altLang="zh-CN" sz="1800" smtClean="0">
              <a:latin typeface="华文新魏" panose="02010800040101010101" pitchFamily="2" charset="-122"/>
              <a:ea typeface="华文新魏" panose="02010800040101010101" pitchFamily="2" charset="-122"/>
            </a:endParaRPr>
          </a:p>
          <a:p>
            <a:r>
              <a:rPr lang="zh-CN" altLang="en-US" sz="1800" smtClean="0">
                <a:latin typeface="华文新魏" panose="02010800040101010101" pitchFamily="2" charset="-122"/>
                <a:ea typeface="华文新魏" panose="02010800040101010101" pitchFamily="2" charset="-122"/>
              </a:rPr>
              <a:t>题型怎么变、咋应对</a:t>
            </a:r>
            <a:endParaRPr lang="en-US" altLang="zh-CN" sz="1800" smtClean="0">
              <a:latin typeface="华文新魏" panose="02010800040101010101" pitchFamily="2" charset="-122"/>
              <a:ea typeface="华文新魏" panose="02010800040101010101" pitchFamily="2" charset="-122"/>
            </a:endParaRPr>
          </a:p>
          <a:p>
            <a:r>
              <a:rPr lang="zh-CN" altLang="en-US" sz="1800" smtClean="0">
                <a:latin typeface="华文新魏" panose="02010800040101010101" pitchFamily="2" charset="-122"/>
                <a:ea typeface="华文新魏" panose="02010800040101010101" pitchFamily="2" charset="-122"/>
              </a:rPr>
              <a:t>比例难确定、无把握</a:t>
            </a:r>
            <a:endParaRPr lang="en-US" altLang="zh-CN" sz="1800" smtClean="0">
              <a:latin typeface="华文新魏" panose="02010800040101010101" pitchFamily="2" charset="-122"/>
              <a:ea typeface="华文新魏" panose="02010800040101010101" pitchFamily="2" charset="-122"/>
            </a:endParaRPr>
          </a:p>
          <a:p>
            <a:r>
              <a:rPr lang="zh-CN" altLang="en-US" sz="1800" smtClean="0">
                <a:latin typeface="华文新魏" panose="02010800040101010101" pitchFamily="2" charset="-122"/>
                <a:ea typeface="华文新魏" panose="02010800040101010101" pitchFamily="2" charset="-122"/>
              </a:rPr>
              <a:t>小道消息杂、心意乱</a:t>
            </a:r>
            <a:endParaRPr lang="en-US" altLang="zh-CN" sz="1800" smtClean="0">
              <a:latin typeface="华文新魏" panose="02010800040101010101" pitchFamily="2" charset="-122"/>
              <a:ea typeface="华文新魏" panose="02010800040101010101" pitchFamily="2" charset="-122"/>
            </a:endParaRPr>
          </a:p>
          <a:p>
            <a:r>
              <a:rPr lang="zh-CN" altLang="zh-CN" sz="1800" smtClean="0">
                <a:latin typeface="华文新魏" panose="02010800040101010101" pitchFamily="2" charset="-122"/>
                <a:ea typeface="华文新魏" panose="02010800040101010101" pitchFamily="2" charset="-122"/>
              </a:rPr>
              <a:t>⋯</a:t>
            </a:r>
            <a:r>
              <a:rPr lang="zh-CN" altLang="en-US" sz="1800" smtClean="0">
                <a:latin typeface="华文新魏" panose="02010800040101010101" pitchFamily="2" charset="-122"/>
                <a:ea typeface="华文新魏" panose="02010800040101010101" pitchFamily="2" charset="-122"/>
              </a:rPr>
              <a:t>⋯</a:t>
            </a:r>
            <a:endParaRPr lang="en-US" altLang="zh-CN" sz="1800" smtClean="0">
              <a:latin typeface="华文新魏" panose="02010800040101010101" pitchFamily="2" charset="-122"/>
              <a:ea typeface="华文新魏" panose="02010800040101010101" pitchFamily="2" charset="-122"/>
            </a:endParaRPr>
          </a:p>
        </p:txBody>
      </p:sp>
      <p:sp>
        <p:nvSpPr>
          <p:cNvPr id="5" name="标题 1"/>
          <p:cNvSpPr>
            <a:spLocks noGrp="1"/>
          </p:cNvSpPr>
          <p:nvPr>
            <p:ph type="title"/>
          </p:nvPr>
        </p:nvSpPr>
        <p:spPr/>
        <p:txBody>
          <a:bodyPr>
            <a:normAutofit/>
          </a:bodyPr>
          <a:lstStyle/>
          <a:p>
            <a:r>
              <a:rPr lang="zh-CN" altLang="en-US" b="1" smtClean="0">
                <a:solidFill>
                  <a:srgbClr val="C00000"/>
                </a:solidFill>
              </a:rPr>
              <a:t>处境：我们为何感到彷徨？</a:t>
            </a:r>
            <a:endParaRPr lang="zh-CN" altLang="en-US" b="1">
              <a:solidFill>
                <a:srgbClr val="C00000"/>
              </a:solidFill>
            </a:endParaRPr>
          </a:p>
        </p:txBody>
      </p:sp>
      <p:sp>
        <p:nvSpPr>
          <p:cNvPr id="6" name="右箭头 5"/>
          <p:cNvSpPr/>
          <p:nvPr/>
        </p:nvSpPr>
        <p:spPr>
          <a:xfrm>
            <a:off x="3347864" y="2857500"/>
            <a:ext cx="2808312" cy="600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372200" y="1633364"/>
            <a:ext cx="1728357" cy="3170099"/>
          </a:xfrm>
          <a:prstGeom prst="rect">
            <a:avLst/>
          </a:prstGeom>
          <a:noFill/>
        </p:spPr>
        <p:txBody>
          <a:bodyPr wrap="none" lIns="91440" tIns="45720" rIns="91440" bIns="45720">
            <a:spAutoFit/>
          </a:bodyPr>
          <a:lstStyle/>
          <a:p>
            <a:pPr algn="ctr"/>
            <a:r>
              <a:rPr lang="zh-CN" altLang="en-US" sz="40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粗黑宋简体" pitchFamily="2" charset="-122"/>
                <a:ea typeface="方正粗黑宋简体" pitchFamily="2" charset="-122"/>
              </a:rPr>
              <a:t>新课程</a:t>
            </a:r>
            <a:endParaRPr lang="en-US" altLang="zh-CN" sz="40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粗黑宋简体" pitchFamily="2" charset="-122"/>
              <a:ea typeface="方正粗黑宋简体" pitchFamily="2" charset="-122"/>
            </a:endParaRPr>
          </a:p>
          <a:p>
            <a:pPr algn="ctr"/>
            <a:r>
              <a:rPr lang="zh-CN" altLang="en-US" sz="40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粗黑宋简体" pitchFamily="2" charset="-122"/>
                <a:ea typeface="方正粗黑宋简体" pitchFamily="2" charset="-122"/>
              </a:rPr>
              <a:t>新评价</a:t>
            </a:r>
            <a:endParaRPr lang="en-US" altLang="zh-CN" sz="40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粗黑宋简体" pitchFamily="2" charset="-122"/>
              <a:ea typeface="方正粗黑宋简体" pitchFamily="2" charset="-122"/>
            </a:endParaRPr>
          </a:p>
          <a:p>
            <a:pPr algn="ctr"/>
            <a:r>
              <a:rPr lang="zh-CN" altLang="en-US" sz="40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粗黑宋简体" pitchFamily="2" charset="-122"/>
                <a:ea typeface="方正粗黑宋简体" pitchFamily="2" charset="-122"/>
              </a:rPr>
              <a:t>新教材</a:t>
            </a:r>
            <a:endParaRPr lang="en-US" altLang="zh-CN" sz="40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粗黑宋简体" pitchFamily="2" charset="-122"/>
              <a:ea typeface="方正粗黑宋简体" pitchFamily="2" charset="-122"/>
            </a:endParaRPr>
          </a:p>
          <a:p>
            <a:pPr algn="ctr"/>
            <a:r>
              <a:rPr lang="zh-CN" altLang="en-US" sz="40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粗黑宋简体" pitchFamily="2" charset="-122"/>
                <a:ea typeface="方正粗黑宋简体" pitchFamily="2" charset="-122"/>
              </a:rPr>
              <a:t>无考纲</a:t>
            </a:r>
            <a:endParaRPr lang="en-US" altLang="zh-CN" sz="40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粗黑宋简体" pitchFamily="2" charset="-122"/>
              <a:ea typeface="方正粗黑宋简体" pitchFamily="2" charset="-122"/>
            </a:endParaRPr>
          </a:p>
          <a:p>
            <a:pPr algn="ctr"/>
            <a:r>
              <a:rPr lang="zh-CN" altLang="en-US" sz="40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粗黑宋简体" pitchFamily="2" charset="-122"/>
                <a:ea typeface="方正粗黑宋简体" pitchFamily="2" charset="-122"/>
              </a:rPr>
              <a:t>无样卷</a:t>
            </a:r>
            <a:endParaRPr lang="zh-CN" altLang="en-US" sz="40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粗黑宋简体" pitchFamily="2" charset="-122"/>
              <a:ea typeface="方正粗黑宋简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linds(horizontal)">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blinds(horizontal)">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blinds(horizontal)">
                                      <p:cBhvr>
                                        <p:cTn id="7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normAutofit fontScale="62500" lnSpcReduction="20000"/>
          </a:bodyPr>
          <a:lstStyle/>
          <a:p>
            <a:r>
              <a:rPr lang="zh-CN" altLang="en-US" smtClean="0">
                <a:latin typeface="华文中宋" panose="02010600040101010101" pitchFamily="2" charset="-122"/>
                <a:ea typeface="华文中宋" panose="02010600040101010101" pitchFamily="2" charset="-122"/>
              </a:rPr>
              <a:t>（杭州</a:t>
            </a:r>
            <a:r>
              <a:rPr lang="en-US" altLang="zh-CN" smtClean="0">
                <a:latin typeface="华文中宋" panose="02010600040101010101" pitchFamily="2" charset="-122"/>
                <a:ea typeface="华文中宋" panose="02010600040101010101" pitchFamily="2" charset="-122"/>
              </a:rPr>
              <a:t>11</a:t>
            </a:r>
            <a:r>
              <a:rPr lang="zh-CN" altLang="en-US" smtClean="0">
                <a:latin typeface="华文中宋" panose="02010600040101010101" pitchFamily="2" charset="-122"/>
                <a:ea typeface="华文中宋" panose="02010600040101010101" pitchFamily="2" charset="-122"/>
              </a:rPr>
              <a:t>月模拟，</a:t>
            </a:r>
            <a:r>
              <a:rPr lang="en-US" altLang="zh-CN" smtClean="0">
                <a:latin typeface="华文中宋" panose="02010600040101010101" pitchFamily="2" charset="-122"/>
                <a:ea typeface="华文中宋" panose="02010600040101010101" pitchFamily="2" charset="-122"/>
              </a:rPr>
              <a:t>14</a:t>
            </a:r>
            <a:r>
              <a:rPr lang="zh-CN" altLang="en-US" smtClean="0">
                <a:latin typeface="华文中宋" panose="02010600040101010101" pitchFamily="2" charset="-122"/>
                <a:ea typeface="华文中宋" panose="02010600040101010101" pitchFamily="2" charset="-122"/>
              </a:rPr>
              <a:t>）</a:t>
            </a:r>
            <a:r>
              <a:rPr lang="zh-CN" altLang="zh-CN" smtClean="0">
                <a:latin typeface="华文中宋" panose="02010600040101010101" pitchFamily="2" charset="-122"/>
                <a:ea typeface="华文中宋" panose="02010600040101010101" pitchFamily="2" charset="-122"/>
              </a:rPr>
              <a:t>杭州国家版本馆建筑设计围绕“宋代园林神韵的当代藏书建筑”展开，设计团队透露，他们甚至改过三次图纸，只是为了给三棵几乎和宋画上的一模一样的松树让道。目前，四大主题展览和数字展馆已正式对外开放。这一现象说明</a:t>
            </a:r>
            <a:endParaRPr lang="zh-CN" altLang="zh-CN" smtClean="0">
              <a:latin typeface="华文中宋" panose="02010600040101010101" pitchFamily="2" charset="-122"/>
              <a:ea typeface="华文中宋" panose="02010600040101010101" pitchFamily="2" charset="-122"/>
            </a:endParaRPr>
          </a:p>
          <a:p>
            <a:r>
              <a:rPr lang="zh-CN" altLang="zh-CN" smtClean="0">
                <a:latin typeface="华文中宋" panose="02010600040101010101" pitchFamily="2" charset="-122"/>
                <a:ea typeface="华文中宋" panose="02010600040101010101" pitchFamily="2" charset="-122"/>
              </a:rPr>
              <a:t>①文化遗产</a:t>
            </a:r>
            <a:r>
              <a:rPr lang="zh-CN" altLang="zh-CN" smtClean="0">
                <a:solidFill>
                  <a:srgbClr val="FF0000"/>
                </a:solidFill>
                <a:latin typeface="华文中宋" panose="02010600040101010101" pitchFamily="2" charset="-122"/>
                <a:ea typeface="华文中宋" panose="02010600040101010101" pitchFamily="2" charset="-122"/>
              </a:rPr>
              <a:t>须</a:t>
            </a:r>
            <a:r>
              <a:rPr lang="zh-CN" altLang="zh-CN" smtClean="0">
                <a:latin typeface="华文中宋" panose="02010600040101010101" pitchFamily="2" charset="-122"/>
                <a:ea typeface="华文中宋" panose="02010600040101010101" pitchFamily="2" charset="-122"/>
              </a:rPr>
              <a:t>借助现代科技才能焕发活力</a:t>
            </a:r>
            <a:endParaRPr lang="zh-CN" altLang="zh-CN" smtClean="0">
              <a:latin typeface="华文中宋" panose="02010600040101010101" pitchFamily="2" charset="-122"/>
              <a:ea typeface="华文中宋" panose="02010600040101010101" pitchFamily="2" charset="-122"/>
            </a:endParaRPr>
          </a:p>
          <a:p>
            <a:r>
              <a:rPr lang="zh-CN" altLang="zh-CN" smtClean="0">
                <a:latin typeface="华文中宋" panose="02010600040101010101" pitchFamily="2" charset="-122"/>
                <a:ea typeface="华文中宋" panose="02010600040101010101" pitchFamily="2" charset="-122"/>
              </a:rPr>
              <a:t>②“为松树让道”体现了“天人合一”的理念</a:t>
            </a:r>
            <a:endParaRPr lang="zh-CN" altLang="zh-CN" smtClean="0">
              <a:latin typeface="华文中宋" panose="02010600040101010101" pitchFamily="2" charset="-122"/>
              <a:ea typeface="华文中宋" panose="02010600040101010101" pitchFamily="2" charset="-122"/>
            </a:endParaRPr>
          </a:p>
          <a:p>
            <a:r>
              <a:rPr lang="zh-CN" altLang="zh-CN" smtClean="0">
                <a:latin typeface="华文中宋" panose="02010600040101010101" pitchFamily="2" charset="-122"/>
                <a:ea typeface="华文中宋" panose="02010600040101010101" pitchFamily="2" charset="-122"/>
              </a:rPr>
              <a:t>③文化遗产是历史留给全人类的共同财富</a:t>
            </a:r>
            <a:endParaRPr lang="zh-CN" altLang="zh-CN" smtClean="0">
              <a:latin typeface="华文中宋" panose="02010600040101010101" pitchFamily="2" charset="-122"/>
              <a:ea typeface="华文中宋" panose="02010600040101010101" pitchFamily="2" charset="-122"/>
            </a:endParaRPr>
          </a:p>
          <a:p>
            <a:r>
              <a:rPr lang="zh-CN" altLang="zh-CN" smtClean="0">
                <a:latin typeface="华文中宋" panose="02010600040101010101" pitchFamily="2" charset="-122"/>
                <a:ea typeface="华文中宋" panose="02010600040101010101" pitchFamily="2" charset="-122"/>
              </a:rPr>
              <a:t>④该馆有助于赓续中华文脉坚定文化自信</a:t>
            </a:r>
            <a:endParaRPr lang="zh-CN" altLang="zh-CN" smtClean="0">
              <a:latin typeface="华文中宋" panose="02010600040101010101" pitchFamily="2" charset="-122"/>
              <a:ea typeface="华文中宋" panose="02010600040101010101" pitchFamily="2" charset="-122"/>
            </a:endParaRPr>
          </a:p>
          <a:p>
            <a:r>
              <a:rPr lang="en-US" altLang="zh-CN" smtClean="0">
                <a:latin typeface="华文中宋" panose="02010600040101010101" pitchFamily="2" charset="-122"/>
                <a:ea typeface="华文中宋" panose="02010600040101010101" pitchFamily="2" charset="-122"/>
              </a:rPr>
              <a:t>A</a:t>
            </a:r>
            <a:r>
              <a:rPr lang="zh-CN" altLang="zh-CN" smtClean="0">
                <a:latin typeface="华文中宋" panose="02010600040101010101" pitchFamily="2" charset="-122"/>
                <a:ea typeface="华文中宋" panose="02010600040101010101" pitchFamily="2" charset="-122"/>
              </a:rPr>
              <a:t>．①②③ </a:t>
            </a:r>
            <a:r>
              <a:rPr lang="en-US" altLang="zh-CN" smtClean="0">
                <a:latin typeface="华文中宋" panose="02010600040101010101" pitchFamily="2" charset="-122"/>
                <a:ea typeface="华文中宋" panose="02010600040101010101" pitchFamily="2" charset="-122"/>
              </a:rPr>
              <a:t>        </a:t>
            </a:r>
            <a:r>
              <a:rPr lang="en-US" altLang="zh-CN" smtClean="0">
                <a:solidFill>
                  <a:srgbClr val="FF0000"/>
                </a:solidFill>
                <a:latin typeface="华文中宋" panose="02010600040101010101" pitchFamily="2" charset="-122"/>
                <a:ea typeface="华文中宋" panose="02010600040101010101" pitchFamily="2" charset="-122"/>
              </a:rPr>
              <a:t>B</a:t>
            </a:r>
            <a:r>
              <a:rPr lang="zh-CN" altLang="zh-CN" smtClean="0">
                <a:solidFill>
                  <a:srgbClr val="FF0000"/>
                </a:solidFill>
                <a:latin typeface="华文中宋" panose="02010600040101010101" pitchFamily="2" charset="-122"/>
                <a:ea typeface="华文中宋" panose="02010600040101010101" pitchFamily="2" charset="-122"/>
              </a:rPr>
              <a:t>．②③④ </a:t>
            </a:r>
            <a:r>
              <a:rPr lang="en-US" altLang="zh-CN" smtClean="0">
                <a:solidFill>
                  <a:srgbClr val="FF0000"/>
                </a:solidFill>
                <a:latin typeface="华文中宋" panose="02010600040101010101" pitchFamily="2" charset="-122"/>
                <a:ea typeface="华文中宋" panose="02010600040101010101" pitchFamily="2" charset="-122"/>
              </a:rPr>
              <a:t>       </a:t>
            </a:r>
            <a:r>
              <a:rPr lang="en-US" altLang="zh-CN" smtClean="0">
                <a:latin typeface="华文中宋" panose="02010600040101010101" pitchFamily="2" charset="-122"/>
                <a:ea typeface="华文中宋" panose="02010600040101010101" pitchFamily="2" charset="-122"/>
              </a:rPr>
              <a:t>C</a:t>
            </a:r>
            <a:r>
              <a:rPr lang="zh-CN" altLang="zh-CN" smtClean="0">
                <a:latin typeface="华文中宋" panose="02010600040101010101" pitchFamily="2" charset="-122"/>
                <a:ea typeface="华文中宋" panose="02010600040101010101" pitchFamily="2" charset="-122"/>
              </a:rPr>
              <a:t>．①②④ </a:t>
            </a:r>
            <a:r>
              <a:rPr lang="en-US" altLang="zh-CN" smtClean="0">
                <a:latin typeface="华文中宋" panose="02010600040101010101" pitchFamily="2" charset="-122"/>
                <a:ea typeface="华文中宋" panose="02010600040101010101" pitchFamily="2" charset="-122"/>
              </a:rPr>
              <a:t>        D</a:t>
            </a:r>
            <a:r>
              <a:rPr lang="zh-CN" altLang="zh-CN" smtClean="0">
                <a:latin typeface="华文中宋" panose="02010600040101010101" pitchFamily="2" charset="-122"/>
                <a:ea typeface="华文中宋" panose="02010600040101010101" pitchFamily="2" charset="-122"/>
              </a:rPr>
              <a:t>．①③④</a:t>
            </a:r>
            <a:endParaRPr lang="en-US" altLang="zh-CN" smtClean="0">
              <a:latin typeface="华文中宋" panose="02010600040101010101" pitchFamily="2" charset="-122"/>
              <a:ea typeface="华文中宋" panose="02010600040101010101" pitchFamily="2" charset="-122"/>
            </a:endParaRPr>
          </a:p>
          <a:p>
            <a:r>
              <a:rPr lang="zh-CN" altLang="en-US" smtClean="0">
                <a:latin typeface="华文中宋" panose="02010600040101010101" pitchFamily="2" charset="-122"/>
                <a:ea typeface="华文中宋" panose="02010600040101010101" pitchFamily="2" charset="-122"/>
              </a:rPr>
              <a:t>（杭州</a:t>
            </a:r>
            <a:r>
              <a:rPr lang="en-US" altLang="zh-CN" smtClean="0">
                <a:latin typeface="华文中宋" panose="02010600040101010101" pitchFamily="2" charset="-122"/>
                <a:ea typeface="华文中宋" panose="02010600040101010101" pitchFamily="2" charset="-122"/>
              </a:rPr>
              <a:t>11</a:t>
            </a:r>
            <a:r>
              <a:rPr lang="zh-CN" altLang="en-US" smtClean="0">
                <a:latin typeface="华文中宋" panose="02010600040101010101" pitchFamily="2" charset="-122"/>
                <a:ea typeface="华文中宋" panose="02010600040101010101" pitchFamily="2" charset="-122"/>
              </a:rPr>
              <a:t>月模拟，</a:t>
            </a:r>
            <a:r>
              <a:rPr lang="en-US" altLang="zh-CN" smtClean="0">
                <a:latin typeface="华文中宋" panose="02010600040101010101" pitchFamily="2" charset="-122"/>
                <a:ea typeface="华文中宋" panose="02010600040101010101" pitchFamily="2" charset="-122"/>
              </a:rPr>
              <a:t>24</a:t>
            </a:r>
            <a:r>
              <a:rPr lang="zh-CN" altLang="en-US" smtClean="0">
                <a:latin typeface="华文中宋" panose="02010600040101010101" pitchFamily="2" charset="-122"/>
                <a:ea typeface="华文中宋" panose="02010600040101010101" pitchFamily="2" charset="-122"/>
              </a:rPr>
              <a:t>） 丝绸的发现是</a:t>
            </a:r>
            <a:r>
              <a:rPr lang="en-US" altLang="zh-CN" smtClean="0">
                <a:latin typeface="华文中宋" panose="02010600040101010101" pitchFamily="2" charset="-122"/>
                <a:ea typeface="华文中宋" panose="02010600040101010101" pitchFamily="2" charset="-122"/>
              </a:rPr>
              <a:t>2021</a:t>
            </a:r>
            <a:r>
              <a:rPr lang="zh-CN" altLang="en-US" smtClean="0">
                <a:latin typeface="华文中宋" panose="02010600040101010101" pitchFamily="2" charset="-122"/>
                <a:ea typeface="华文中宋" panose="02010600040101010101" pitchFamily="2" charset="-122"/>
              </a:rPr>
              <a:t>年</a:t>
            </a:r>
            <a:r>
              <a:rPr lang="en-US" altLang="zh-CN" smtClean="0">
                <a:latin typeface="华文中宋" panose="02010600040101010101" pitchFamily="2" charset="-122"/>
                <a:ea typeface="华文中宋" panose="02010600040101010101" pitchFamily="2" charset="-122"/>
              </a:rPr>
              <a:t>3</a:t>
            </a:r>
            <a:r>
              <a:rPr lang="zh-CN" altLang="en-US" smtClean="0">
                <a:latin typeface="华文中宋" panose="02010600040101010101" pitchFamily="2" charset="-122"/>
                <a:ea typeface="华文中宋" panose="02010600040101010101" pitchFamily="2" charset="-122"/>
              </a:rPr>
              <a:t>月以来三星堆考古发掘最大的亮点之一。此次发掘现场专门设计建造了全封闭、恒温恒湿的发掘方舱，发掘人员全程身穿防护服进舱工作，</a:t>
            </a:r>
            <a:r>
              <a:rPr lang="zh-CN" altLang="en-US" smtClean="0">
                <a:solidFill>
                  <a:srgbClr val="FF0000"/>
                </a:solidFill>
                <a:latin typeface="华文中宋" panose="02010600040101010101" pitchFamily="2" charset="-122"/>
                <a:ea typeface="华文中宋" panose="02010600040101010101" pitchFamily="2" charset="-122"/>
              </a:rPr>
              <a:t>尽量做到无菌化发掘</a:t>
            </a:r>
            <a:r>
              <a:rPr lang="zh-CN" altLang="en-US" smtClean="0">
                <a:latin typeface="华文中宋" panose="02010600040101010101" pitchFamily="2" charset="-122"/>
                <a:ea typeface="华文中宋" panose="02010600040101010101" pitchFamily="2" charset="-122"/>
              </a:rPr>
              <a:t>。多学科实验室配置了一系列监测、检测与记录仪器，对出土器物进行现场观察、分析、信息提取和保护。三星堆考古说明</a:t>
            </a:r>
            <a:endParaRPr lang="zh-CN" altLang="en-US" smtClean="0">
              <a:latin typeface="华文中宋" panose="02010600040101010101" pitchFamily="2" charset="-122"/>
              <a:ea typeface="华文中宋" panose="02010600040101010101" pitchFamily="2" charset="-122"/>
            </a:endParaRPr>
          </a:p>
          <a:p>
            <a:r>
              <a:rPr lang="en-US" altLang="zh-CN" smtClean="0">
                <a:latin typeface="华文中宋" panose="02010600040101010101" pitchFamily="2" charset="-122"/>
                <a:ea typeface="华文中宋" panose="02010600040101010101" pitchFamily="2" charset="-122"/>
              </a:rPr>
              <a:t>A</a:t>
            </a:r>
            <a:r>
              <a:rPr lang="zh-CN" altLang="en-US" smtClean="0">
                <a:latin typeface="华文中宋" panose="02010600040101010101" pitchFamily="2" charset="-122"/>
                <a:ea typeface="华文中宋" panose="02010600040101010101" pitchFamily="2" charset="-122"/>
              </a:rPr>
              <a:t>．历史研究</a:t>
            </a:r>
            <a:r>
              <a:rPr lang="zh-CN" altLang="en-US" smtClean="0">
                <a:solidFill>
                  <a:srgbClr val="FF0000"/>
                </a:solidFill>
                <a:latin typeface="华文中宋" panose="02010600040101010101" pitchFamily="2" charset="-122"/>
                <a:ea typeface="华文中宋" panose="02010600040101010101" pitchFamily="2" charset="-122"/>
              </a:rPr>
              <a:t>必须</a:t>
            </a:r>
            <a:r>
              <a:rPr lang="zh-CN" altLang="en-US" smtClean="0">
                <a:latin typeface="华文中宋" panose="02010600040101010101" pitchFamily="2" charset="-122"/>
                <a:ea typeface="华文中宋" panose="02010600040101010101" pitchFamily="2" charset="-122"/>
              </a:rPr>
              <a:t>有考古依据方可采信	</a:t>
            </a:r>
            <a:r>
              <a:rPr lang="en-US" altLang="zh-CN" smtClean="0">
                <a:latin typeface="华文中宋" panose="02010600040101010101" pitchFamily="2" charset="-122"/>
                <a:ea typeface="华文中宋" panose="02010600040101010101" pitchFamily="2" charset="-122"/>
              </a:rPr>
              <a:t>B</a:t>
            </a:r>
            <a:r>
              <a:rPr lang="zh-CN" altLang="en-US" smtClean="0">
                <a:latin typeface="华文中宋" panose="02010600040101010101" pitchFamily="2" charset="-122"/>
                <a:ea typeface="华文中宋" panose="02010600040101010101" pitchFamily="2" charset="-122"/>
              </a:rPr>
              <a:t>．蚕桑丝织技术</a:t>
            </a:r>
            <a:r>
              <a:rPr lang="zh-CN" altLang="en-US" smtClean="0">
                <a:solidFill>
                  <a:srgbClr val="FF0000"/>
                </a:solidFill>
                <a:latin typeface="华文中宋" panose="02010600040101010101" pitchFamily="2" charset="-122"/>
                <a:ea typeface="华文中宋" panose="02010600040101010101" pitchFamily="2" charset="-122"/>
              </a:rPr>
              <a:t>最早</a:t>
            </a:r>
            <a:r>
              <a:rPr lang="zh-CN" altLang="en-US" smtClean="0">
                <a:latin typeface="华文中宋" panose="02010600040101010101" pitchFamily="2" charset="-122"/>
                <a:ea typeface="华文中宋" panose="02010600040101010101" pitchFamily="2" charset="-122"/>
              </a:rPr>
              <a:t>出现在三星堆</a:t>
            </a:r>
            <a:endParaRPr lang="zh-CN" altLang="en-US" smtClean="0">
              <a:latin typeface="华文中宋" panose="02010600040101010101" pitchFamily="2" charset="-122"/>
              <a:ea typeface="华文中宋" panose="02010600040101010101" pitchFamily="2" charset="-122"/>
            </a:endParaRPr>
          </a:p>
          <a:p>
            <a:r>
              <a:rPr lang="en-US" altLang="zh-CN" smtClean="0">
                <a:solidFill>
                  <a:srgbClr val="FF0000"/>
                </a:solidFill>
                <a:latin typeface="华文中宋" panose="02010600040101010101" pitchFamily="2" charset="-122"/>
                <a:ea typeface="华文中宋" panose="02010600040101010101" pitchFamily="2" charset="-122"/>
              </a:rPr>
              <a:t>C</a:t>
            </a:r>
            <a:r>
              <a:rPr lang="zh-CN" altLang="en-US" smtClean="0">
                <a:solidFill>
                  <a:srgbClr val="FF0000"/>
                </a:solidFill>
                <a:latin typeface="华文中宋" panose="02010600040101010101" pitchFamily="2" charset="-122"/>
                <a:ea typeface="华文中宋" panose="02010600040101010101" pitchFamily="2" charset="-122"/>
              </a:rPr>
              <a:t>．现代科技手段大量运用于考古研究</a:t>
            </a:r>
            <a:r>
              <a:rPr lang="zh-CN" altLang="en-US" smtClean="0">
                <a:latin typeface="华文中宋" panose="02010600040101010101" pitchFamily="2" charset="-122"/>
                <a:ea typeface="华文中宋" panose="02010600040101010101" pitchFamily="2" charset="-122"/>
              </a:rPr>
              <a:t>	</a:t>
            </a:r>
            <a:r>
              <a:rPr lang="en-US" altLang="zh-CN" smtClean="0">
                <a:latin typeface="华文中宋" panose="02010600040101010101" pitchFamily="2" charset="-122"/>
                <a:ea typeface="华文中宋" panose="02010600040101010101" pitchFamily="2" charset="-122"/>
              </a:rPr>
              <a:t>D</a:t>
            </a:r>
            <a:r>
              <a:rPr lang="zh-CN" altLang="en-US" smtClean="0">
                <a:latin typeface="华文中宋" panose="02010600040101010101" pitchFamily="2" charset="-122"/>
                <a:ea typeface="华文中宋" panose="02010600040101010101" pitchFamily="2" charset="-122"/>
              </a:rPr>
              <a:t>．</a:t>
            </a:r>
            <a:r>
              <a:rPr lang="zh-CN" altLang="en-US" smtClean="0">
                <a:solidFill>
                  <a:srgbClr val="FF0000"/>
                </a:solidFill>
                <a:latin typeface="华文中宋" panose="02010600040101010101" pitchFamily="2" charset="-122"/>
                <a:ea typeface="华文中宋" panose="02010600040101010101" pitchFamily="2" charset="-122"/>
              </a:rPr>
              <a:t>新冠疫情倒逼</a:t>
            </a:r>
            <a:r>
              <a:rPr lang="zh-CN" altLang="en-US" smtClean="0">
                <a:latin typeface="华文中宋" panose="02010600040101010101" pitchFamily="2" charset="-122"/>
                <a:ea typeface="华文中宋" panose="02010600040101010101" pitchFamily="2" charset="-122"/>
              </a:rPr>
              <a:t>考古学的技术进步</a:t>
            </a:r>
            <a:endParaRPr lang="zh-CN" altLang="en-US" smtClean="0">
              <a:latin typeface="华文中宋" panose="02010600040101010101" pitchFamily="2" charset="-122"/>
              <a:ea typeface="华文中宋" panose="02010600040101010101" pitchFamily="2" charset="-122"/>
            </a:endParaRPr>
          </a:p>
          <a:p>
            <a:endParaRPr lang="zh-CN" altLang="zh-CN" smtClean="0">
              <a:latin typeface="华文中宋" panose="02010600040101010101" pitchFamily="2" charset="-122"/>
              <a:ea typeface="华文中宋" panose="02010600040101010101" pitchFamily="2" charset="-122"/>
            </a:endParaRPr>
          </a:p>
          <a:p>
            <a:endParaRPr lang="zh-CN" altLang="en-US">
              <a:latin typeface="华文中宋" panose="02010600040101010101" pitchFamily="2" charset="-122"/>
              <a:ea typeface="华文中宋" panose="02010600040101010101" pitchFamily="2" charset="-122"/>
            </a:endParaRPr>
          </a:p>
        </p:txBody>
      </p:sp>
      <p:sp>
        <p:nvSpPr>
          <p:cNvPr id="4"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51520" y="4009628"/>
            <a:ext cx="8784976" cy="1296144"/>
          </a:xfrm>
        </p:spPr>
        <p:txBody>
          <a:bodyPr>
            <a:normAutofit fontScale="70000" lnSpcReduction="20000"/>
          </a:bodyPr>
          <a:lstStyle/>
          <a:p>
            <a:pPr>
              <a:buNone/>
            </a:pPr>
            <a:r>
              <a:rPr lang="zh-CN" altLang="zh-CN" smtClean="0">
                <a:latin typeface="华文中宋" panose="02010600040101010101" pitchFamily="2" charset="-122"/>
                <a:ea typeface="华文中宋" panose="02010600040101010101" pitchFamily="2" charset="-122"/>
              </a:rPr>
              <a:t>（</a:t>
            </a:r>
            <a:r>
              <a:rPr lang="en-US" altLang="zh-CN" smtClean="0">
                <a:latin typeface="华文中宋" panose="02010600040101010101" pitchFamily="2" charset="-122"/>
                <a:ea typeface="华文中宋" panose="02010600040101010101" pitchFamily="2" charset="-122"/>
              </a:rPr>
              <a:t>3</a:t>
            </a:r>
            <a:r>
              <a:rPr lang="zh-CN" altLang="zh-CN" smtClean="0">
                <a:latin typeface="华文中宋" panose="02010600040101010101" pitchFamily="2" charset="-122"/>
                <a:ea typeface="华文中宋" panose="02010600040101010101" pitchFamily="2" charset="-122"/>
              </a:rPr>
              <a:t>）阅读材料三，</a:t>
            </a:r>
            <a:r>
              <a:rPr lang="zh-CN" altLang="zh-CN" smtClean="0">
                <a:solidFill>
                  <a:srgbClr val="C00000"/>
                </a:solidFill>
                <a:latin typeface="华文中宋" panose="02010600040101010101" pitchFamily="2" charset="-122"/>
                <a:ea typeface="华文中宋" panose="02010600040101010101" pitchFamily="2" charset="-122"/>
              </a:rPr>
              <a:t>唐代</a:t>
            </a:r>
            <a:r>
              <a:rPr lang="zh-CN" altLang="zh-CN" smtClean="0">
                <a:latin typeface="华文中宋" panose="02010600040101010101" pitchFamily="2" charset="-122"/>
                <a:ea typeface="华文中宋" panose="02010600040101010101" pitchFamily="2" charset="-122"/>
              </a:rPr>
              <a:t>对外交通线路在</a:t>
            </a:r>
            <a:r>
              <a:rPr lang="zh-CN" altLang="zh-CN" smtClean="0">
                <a:solidFill>
                  <a:srgbClr val="C00000"/>
                </a:solidFill>
                <a:latin typeface="华文中宋" panose="02010600040101010101" pitchFamily="2" charset="-122"/>
                <a:ea typeface="华文中宋" panose="02010600040101010101" pitchFamily="2" charset="-122"/>
              </a:rPr>
              <a:t>东西方交流</a:t>
            </a:r>
            <a:r>
              <a:rPr lang="zh-CN" altLang="zh-CN" smtClean="0">
                <a:latin typeface="华文中宋" panose="02010600040101010101" pitchFamily="2" charset="-122"/>
                <a:ea typeface="华文中宋" panose="02010600040101010101" pitchFamily="2" charset="-122"/>
              </a:rPr>
              <a:t>过程中发挥着极其重要的作用，</a:t>
            </a:r>
            <a:r>
              <a:rPr lang="zh-CN" altLang="zh-CN" smtClean="0">
                <a:solidFill>
                  <a:srgbClr val="C00000"/>
                </a:solidFill>
                <a:latin typeface="华文中宋" panose="02010600040101010101" pitchFamily="2" charset="-122"/>
                <a:ea typeface="华文中宋" panose="02010600040101010101" pitchFamily="2" charset="-122"/>
              </a:rPr>
              <a:t>基于其作用的不同理解</a:t>
            </a:r>
            <a:r>
              <a:rPr lang="zh-CN" altLang="zh-CN" smtClean="0">
                <a:latin typeface="华文中宋" panose="02010600040101010101" pitchFamily="2" charset="-122"/>
                <a:ea typeface="华文中宋" panose="02010600040101010101" pitchFamily="2" charset="-122"/>
              </a:rPr>
              <a:t>往往被冠以多种称呼。请结合所学知识，为唐代对外交通线拟定一个称呼，并运用具体</a:t>
            </a:r>
            <a:r>
              <a:rPr lang="zh-CN" altLang="zh-CN" smtClean="0">
                <a:solidFill>
                  <a:srgbClr val="FF0000"/>
                </a:solidFill>
                <a:latin typeface="华文中宋" panose="02010600040101010101" pitchFamily="2" charset="-122"/>
                <a:ea typeface="华文中宋" panose="02010600040101010101" pitchFamily="2" charset="-122"/>
              </a:rPr>
              <a:t>史实</a:t>
            </a:r>
            <a:r>
              <a:rPr lang="zh-CN" altLang="zh-CN" smtClean="0">
                <a:latin typeface="华文中宋" panose="02010600040101010101" pitchFamily="2" charset="-122"/>
                <a:ea typeface="华文中宋" panose="02010600040101010101" pitchFamily="2" charset="-122"/>
              </a:rPr>
              <a:t>，予以</a:t>
            </a:r>
            <a:r>
              <a:rPr lang="zh-CN" altLang="zh-CN" smtClean="0">
                <a:solidFill>
                  <a:srgbClr val="FF0000"/>
                </a:solidFill>
                <a:latin typeface="华文中宋" panose="02010600040101010101" pitchFamily="2" charset="-122"/>
                <a:ea typeface="华文中宋" panose="02010600040101010101" pitchFamily="2" charset="-122"/>
              </a:rPr>
              <a:t>论述</a:t>
            </a:r>
            <a:r>
              <a:rPr lang="zh-CN" altLang="zh-CN" smtClean="0">
                <a:latin typeface="华文中宋" panose="02010600040101010101" pitchFamily="2" charset="-122"/>
                <a:ea typeface="华文中宋" panose="02010600040101010101" pitchFamily="2" charset="-122"/>
              </a:rPr>
              <a:t>。（</a:t>
            </a:r>
            <a:r>
              <a:rPr lang="en-US" altLang="zh-CN" smtClean="0">
                <a:latin typeface="华文中宋" panose="02010600040101010101" pitchFamily="2" charset="-122"/>
                <a:ea typeface="华文中宋" panose="02010600040101010101" pitchFamily="2" charset="-122"/>
              </a:rPr>
              <a:t>8</a:t>
            </a:r>
            <a:r>
              <a:rPr lang="zh-CN" altLang="zh-CN" smtClean="0">
                <a:latin typeface="华文中宋" panose="02010600040101010101" pitchFamily="2" charset="-122"/>
                <a:ea typeface="华文中宋" panose="02010600040101010101" pitchFamily="2" charset="-122"/>
              </a:rPr>
              <a:t>分。要求：以“</a:t>
            </a:r>
            <a:r>
              <a:rPr lang="en-US" altLang="zh-CN" u="sng" smtClean="0">
                <a:latin typeface="华文中宋" panose="02010600040101010101" pitchFamily="2" charset="-122"/>
                <a:ea typeface="华文中宋" panose="02010600040101010101" pitchFamily="2" charset="-122"/>
              </a:rPr>
              <a:t>        </a:t>
            </a:r>
            <a:r>
              <a:rPr lang="zh-CN" altLang="zh-CN" smtClean="0">
                <a:latin typeface="华文中宋" panose="02010600040101010101" pitchFamily="2" charset="-122"/>
                <a:ea typeface="华文中宋" panose="02010600040101010101" pitchFamily="2" charset="-122"/>
              </a:rPr>
              <a:t>交流之路”为称呼，简洁明了；以拟定的称呼为题，论证充分，史实准确，表述清晰，字数控制在</a:t>
            </a:r>
            <a:r>
              <a:rPr lang="en-US" altLang="zh-CN" smtClean="0">
                <a:latin typeface="华文中宋" panose="02010600040101010101" pitchFamily="2" charset="-122"/>
                <a:ea typeface="华文中宋" panose="02010600040101010101" pitchFamily="2" charset="-122"/>
              </a:rPr>
              <a:t>200-300</a:t>
            </a:r>
            <a:r>
              <a:rPr lang="zh-CN" altLang="zh-CN" smtClean="0">
                <a:latin typeface="华文中宋" panose="02010600040101010101" pitchFamily="2" charset="-122"/>
                <a:ea typeface="华文中宋" panose="02010600040101010101" pitchFamily="2" charset="-122"/>
              </a:rPr>
              <a:t>。）</a:t>
            </a:r>
            <a:endParaRPr lang="zh-CN" altLang="zh-CN" smtClean="0">
              <a:latin typeface="华文中宋" panose="02010600040101010101" pitchFamily="2" charset="-122"/>
              <a:ea typeface="华文中宋" panose="02010600040101010101" pitchFamily="2" charset="-122"/>
            </a:endParaRPr>
          </a:p>
        </p:txBody>
      </p:sp>
      <p:pic>
        <p:nvPicPr>
          <p:cNvPr id="1026" name="图片 1"/>
          <p:cNvPicPr>
            <a:picLocks noChangeAspect="1" noChangeArrowheads="1"/>
          </p:cNvPicPr>
          <p:nvPr/>
        </p:nvPicPr>
        <p:blipFill>
          <a:blip r:embed="rId1"/>
          <a:stretch>
            <a:fillRect/>
          </a:stretch>
        </p:blipFill>
        <p:spPr bwMode="auto">
          <a:xfrm>
            <a:off x="1979712" y="1201316"/>
            <a:ext cx="5275263" cy="2736850"/>
          </a:xfrm>
          <a:prstGeom prst="rect">
            <a:avLst/>
          </a:prstGeom>
          <a:noFill/>
          <a:ln w="9525">
            <a:noFill/>
            <a:miter lim="800000"/>
            <a:headEnd/>
            <a:tailEnd/>
          </a:ln>
        </p:spPr>
      </p:pic>
      <p:sp>
        <p:nvSpPr>
          <p:cNvPr id="5"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23528" y="1705372"/>
            <a:ext cx="8503920" cy="3313152"/>
          </a:xfrm>
        </p:spPr>
        <p:txBody>
          <a:bodyPr>
            <a:noAutofit/>
          </a:bodyPr>
          <a:lstStyle/>
          <a:p>
            <a:r>
              <a:rPr lang="zh-CN" altLang="zh-CN" sz="2000" smtClean="0">
                <a:latin typeface="华文中宋" panose="02010600040101010101" pitchFamily="2" charset="-122"/>
                <a:ea typeface="华文中宋" panose="02010600040101010101" pitchFamily="2" charset="-122"/>
              </a:rPr>
              <a:t>【论述评分参考】</a:t>
            </a:r>
            <a:endParaRPr lang="zh-CN" altLang="zh-CN" sz="2000" smtClean="0">
              <a:latin typeface="华文中宋" panose="02010600040101010101" pitchFamily="2" charset="-122"/>
              <a:ea typeface="华文中宋" panose="02010600040101010101" pitchFamily="2" charset="-122"/>
            </a:endParaRPr>
          </a:p>
          <a:p>
            <a:r>
              <a:rPr lang="zh-CN" altLang="zh-CN" sz="2000" smtClean="0">
                <a:latin typeface="华文中宋" panose="02010600040101010101" pitchFamily="2" charset="-122"/>
                <a:ea typeface="华文中宋" panose="02010600040101010101" pitchFamily="2" charset="-122"/>
              </a:rPr>
              <a:t>阐述部分实行三档水平给分，评分参考的要素是：史实准确，论证充分，表述清晰。</a:t>
            </a:r>
            <a:endParaRPr lang="zh-CN" altLang="zh-CN" sz="2000" smtClean="0">
              <a:latin typeface="华文中宋" panose="02010600040101010101" pitchFamily="2" charset="-122"/>
              <a:ea typeface="华文中宋" panose="02010600040101010101" pitchFamily="2" charset="-122"/>
            </a:endParaRPr>
          </a:p>
          <a:p>
            <a:r>
              <a:rPr lang="zh-CN" altLang="zh-CN" sz="2000" smtClean="0">
                <a:latin typeface="华文中宋" panose="02010600040101010101" pitchFamily="2" charset="-122"/>
                <a:ea typeface="华文中宋" panose="02010600040101010101" pitchFamily="2" charset="-122"/>
              </a:rPr>
              <a:t>第一档</a:t>
            </a:r>
            <a:r>
              <a:rPr lang="en-US" altLang="zh-CN" sz="2000" smtClean="0">
                <a:latin typeface="华文中宋" panose="02010600040101010101" pitchFamily="2" charset="-122"/>
                <a:ea typeface="华文中宋" panose="02010600040101010101" pitchFamily="2" charset="-122"/>
              </a:rPr>
              <a:t>5</a:t>
            </a:r>
            <a:r>
              <a:rPr lang="zh-CN" altLang="zh-CN" sz="2000" smtClean="0">
                <a:latin typeface="华文中宋" panose="02010600040101010101" pitchFamily="2" charset="-122"/>
                <a:ea typeface="华文中宋" panose="02010600040101010101" pitchFamily="2" charset="-122"/>
              </a:rPr>
              <a:t>—</a:t>
            </a:r>
            <a:r>
              <a:rPr lang="en-US" altLang="zh-CN" sz="2000" smtClean="0">
                <a:latin typeface="华文中宋" panose="02010600040101010101" pitchFamily="2" charset="-122"/>
                <a:ea typeface="华文中宋" panose="02010600040101010101" pitchFamily="2" charset="-122"/>
              </a:rPr>
              <a:t>6</a:t>
            </a:r>
            <a:r>
              <a:rPr lang="zh-CN" altLang="zh-CN" sz="2000" smtClean="0">
                <a:latin typeface="华文中宋" panose="02010600040101010101" pitchFamily="2" charset="-122"/>
                <a:ea typeface="华文中宋" panose="02010600040101010101" pitchFamily="2" charset="-122"/>
              </a:rPr>
              <a:t>分</a:t>
            </a:r>
            <a:endParaRPr lang="zh-CN" altLang="zh-CN" sz="2000" smtClean="0">
              <a:latin typeface="华文中宋" panose="02010600040101010101" pitchFamily="2" charset="-122"/>
              <a:ea typeface="华文中宋" panose="02010600040101010101" pitchFamily="2" charset="-122"/>
            </a:endParaRPr>
          </a:p>
          <a:p>
            <a:r>
              <a:rPr lang="zh-CN" altLang="zh-CN" sz="2000" smtClean="0">
                <a:latin typeface="华文中宋" panose="02010600040101010101" pitchFamily="2" charset="-122"/>
                <a:ea typeface="华文中宋" panose="02010600040101010101" pitchFamily="2" charset="-122"/>
              </a:rPr>
              <a:t>水平</a:t>
            </a:r>
            <a:r>
              <a:rPr lang="en-US" altLang="zh-CN" sz="2000" smtClean="0">
                <a:latin typeface="华文中宋" panose="02010600040101010101" pitchFamily="2" charset="-122"/>
                <a:ea typeface="华文中宋" panose="02010600040101010101" pitchFamily="2" charset="-122"/>
              </a:rPr>
              <a:t>1</a:t>
            </a:r>
            <a:r>
              <a:rPr lang="zh-CN" altLang="zh-CN" sz="2000" smtClean="0">
                <a:latin typeface="华文中宋" panose="02010600040101010101" pitchFamily="2" charset="-122"/>
                <a:ea typeface="华文中宋" panose="02010600040101010101" pitchFamily="2" charset="-122"/>
              </a:rPr>
              <a:t>：</a:t>
            </a:r>
            <a:endParaRPr lang="zh-CN" altLang="zh-CN" sz="2000" smtClean="0">
              <a:latin typeface="华文中宋" panose="02010600040101010101" pitchFamily="2" charset="-122"/>
              <a:ea typeface="华文中宋" panose="02010600040101010101" pitchFamily="2" charset="-122"/>
            </a:endParaRPr>
          </a:p>
          <a:p>
            <a:r>
              <a:rPr lang="zh-CN" altLang="zh-CN" sz="2000" smtClean="0">
                <a:latin typeface="华文中宋" panose="02010600040101010101" pitchFamily="2" charset="-122"/>
                <a:ea typeface="华文中宋" panose="02010600040101010101" pitchFamily="2" charset="-122"/>
              </a:rPr>
              <a:t>论述：围绕所选或自拟观点，结合准确史实，合乎逻辑地充分论证。史论结合，能例举</a:t>
            </a:r>
            <a:r>
              <a:rPr lang="en-US" altLang="zh-CN" sz="2000" smtClean="0">
                <a:latin typeface="华文中宋" panose="02010600040101010101" pitchFamily="2" charset="-122"/>
                <a:ea typeface="华文中宋" panose="02010600040101010101" pitchFamily="2" charset="-122"/>
              </a:rPr>
              <a:t>2</a:t>
            </a:r>
            <a:r>
              <a:rPr lang="zh-CN" altLang="zh-CN" sz="2000" smtClean="0">
                <a:latin typeface="华文中宋" panose="02010600040101010101" pitchFamily="2" charset="-122"/>
                <a:ea typeface="华文中宋" panose="02010600040101010101" pitchFamily="2" charset="-122"/>
              </a:rPr>
              <a:t>—</a:t>
            </a:r>
            <a:r>
              <a:rPr lang="en-US" altLang="zh-CN" sz="2000" smtClean="0">
                <a:latin typeface="华文中宋" panose="02010600040101010101" pitchFamily="2" charset="-122"/>
                <a:ea typeface="华文中宋" panose="02010600040101010101" pitchFamily="2" charset="-122"/>
              </a:rPr>
              <a:t>3</a:t>
            </a:r>
            <a:r>
              <a:rPr lang="zh-CN" altLang="zh-CN" sz="2000" smtClean="0">
                <a:latin typeface="华文中宋" panose="02010600040101010101" pitchFamily="2" charset="-122"/>
                <a:ea typeface="华文中宋" panose="02010600040101010101" pitchFamily="2" charset="-122"/>
              </a:rPr>
              <a:t>个重要史实论证所选观点，涉及东西方不同国家和地区，如中国、日本朝鲜、阿拉伯、天竺、东南亚等国家或地区。</a:t>
            </a:r>
            <a:endParaRPr lang="zh-CN" altLang="zh-CN" sz="2000" smtClean="0">
              <a:latin typeface="华文中宋" panose="02010600040101010101" pitchFamily="2" charset="-122"/>
              <a:ea typeface="华文中宋" panose="02010600040101010101" pitchFamily="2" charset="-122"/>
            </a:endParaRPr>
          </a:p>
          <a:p>
            <a:r>
              <a:rPr lang="zh-CN" altLang="zh-CN" sz="2000" smtClean="0">
                <a:latin typeface="华文中宋" panose="02010600040101010101" pitchFamily="2" charset="-122"/>
                <a:ea typeface="华文中宋" panose="02010600040101010101" pitchFamily="2" charset="-122"/>
              </a:rPr>
              <a:t>语言：叙述成结构层次分明，表达清晰，字数合理。</a:t>
            </a:r>
            <a:endParaRPr lang="zh-CN" altLang="zh-CN" sz="2000" smtClean="0">
              <a:latin typeface="华文中宋" panose="02010600040101010101" pitchFamily="2" charset="-122"/>
              <a:ea typeface="华文中宋" panose="02010600040101010101" pitchFamily="2" charset="-122"/>
            </a:endParaRPr>
          </a:p>
        </p:txBody>
      </p:sp>
      <p:sp>
        <p:nvSpPr>
          <p:cNvPr id="4"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23528" y="1129308"/>
            <a:ext cx="8503920" cy="4392488"/>
          </a:xfrm>
        </p:spPr>
        <p:txBody>
          <a:bodyPr>
            <a:noAutofit/>
          </a:bodyPr>
          <a:lstStyle/>
          <a:p>
            <a:r>
              <a:rPr lang="zh-CN" altLang="zh-CN" sz="1800" smtClean="0">
                <a:latin typeface="华文中宋" panose="02010600040101010101" pitchFamily="2" charset="-122"/>
                <a:ea typeface="华文中宋" panose="02010600040101010101" pitchFamily="2" charset="-122"/>
              </a:rPr>
              <a:t>【示例】</a:t>
            </a:r>
            <a:endParaRPr lang="zh-CN" altLang="zh-CN" sz="1800" smtClean="0">
              <a:latin typeface="华文中宋" panose="02010600040101010101" pitchFamily="2" charset="-122"/>
              <a:ea typeface="华文中宋" panose="02010600040101010101" pitchFamily="2" charset="-122"/>
            </a:endParaRPr>
          </a:p>
          <a:p>
            <a:r>
              <a:rPr lang="zh-CN" altLang="zh-CN" sz="1800" smtClean="0">
                <a:solidFill>
                  <a:srgbClr val="FF0000"/>
                </a:solidFill>
                <a:latin typeface="华文中宋" panose="02010600040101010101" pitchFamily="2" charset="-122"/>
                <a:ea typeface="华文中宋" panose="02010600040101010101" pitchFamily="2" charset="-122"/>
              </a:rPr>
              <a:t>商贸交流之路</a:t>
            </a:r>
            <a:endParaRPr lang="zh-CN" altLang="zh-CN" sz="1800" smtClean="0">
              <a:solidFill>
                <a:srgbClr val="FF0000"/>
              </a:solidFill>
              <a:latin typeface="华文中宋" panose="02010600040101010101" pitchFamily="2" charset="-122"/>
              <a:ea typeface="华文中宋" panose="02010600040101010101" pitchFamily="2" charset="-122"/>
            </a:endParaRPr>
          </a:p>
          <a:p>
            <a:r>
              <a:rPr lang="zh-CN" altLang="zh-CN" sz="1800" smtClean="0">
                <a:latin typeface="华文中宋" panose="02010600040101010101" pitchFamily="2" charset="-122"/>
                <a:ea typeface="华文中宋" panose="02010600040101010101" pitchFamily="2" charset="-122"/>
              </a:rPr>
              <a:t>唐前期，东西贸易往来以陆路为主，唐朝中后期，受割据、战乱等因素影响，海上贸易日益兴盛，广州、扬州等地成为重要对外贸易港口。丝绸、瓷器、茶叶等成为中国大宗出口商品，沿海路外销东南亚、波斯湾、红海沿岸等地。唐都长安聚集各国使节、商人、侨民，成为当时国际性大都会。阿拉伯商人在亚、非、欧三洲从事中介贸易，活动范围遍及世界各主要文明区域。商业贸易的发展促进不同地区、不同国家之间的交流，大大丰富了人们的物质生活和精神生活。</a:t>
            </a:r>
            <a:endParaRPr lang="zh-CN" altLang="zh-CN" sz="1800" smtClean="0">
              <a:latin typeface="华文中宋" panose="02010600040101010101" pitchFamily="2" charset="-122"/>
              <a:ea typeface="华文中宋" panose="02010600040101010101" pitchFamily="2" charset="-122"/>
            </a:endParaRPr>
          </a:p>
          <a:p>
            <a:r>
              <a:rPr lang="zh-CN" altLang="zh-CN" sz="1800" smtClean="0">
                <a:solidFill>
                  <a:srgbClr val="FF0000"/>
                </a:solidFill>
                <a:latin typeface="华文中宋" panose="02010600040101010101" pitchFamily="2" charset="-122"/>
                <a:ea typeface="华文中宋" panose="02010600040101010101" pitchFamily="2" charset="-122"/>
              </a:rPr>
              <a:t>宗教交流之路</a:t>
            </a:r>
            <a:endParaRPr lang="zh-CN" altLang="zh-CN" sz="1800" smtClean="0">
              <a:solidFill>
                <a:srgbClr val="FF0000"/>
              </a:solidFill>
              <a:latin typeface="华文中宋" panose="02010600040101010101" pitchFamily="2" charset="-122"/>
              <a:ea typeface="华文中宋" panose="02010600040101010101" pitchFamily="2" charset="-122"/>
            </a:endParaRPr>
          </a:p>
          <a:p>
            <a:r>
              <a:rPr lang="zh-CN" altLang="zh-CN" sz="1800" smtClean="0">
                <a:latin typeface="华文中宋" panose="02010600040101010101" pitchFamily="2" charset="-122"/>
                <a:ea typeface="华文中宋" panose="02010600040101010101" pitchFamily="2" charset="-122"/>
              </a:rPr>
              <a:t>唐朝初年，玄奘前往天竺取经，钻研佛学，到许多国家周游讲学，成为佛学大师。隋唐时期，佛教出现不同宗派，主张顿悟成佛的禅宗成为佛教主流，佛教完成本土化。中国传统诗词、书法和绘画吸收佛教理念，更加注重意境表达。敦煌莫高窟等佛教石窟是中国佛教建筑艺术的结晶，也是中华文化的瑰宝。鉴真东渡日本，传授佛法，日本、新罗等国派僧人来长安求法，日本的海空回国时携带了许多佛经，佛教的发展影响到周边国家。（祆教、景教等在中原传播）。</a:t>
            </a:r>
            <a:endParaRPr lang="zh-CN" altLang="en-US" sz="1800" smtClean="0">
              <a:latin typeface="华文中宋" panose="02010600040101010101" pitchFamily="2" charset="-122"/>
              <a:ea typeface="华文中宋" panose="02010600040101010101" pitchFamily="2" charset="-122"/>
            </a:endParaRPr>
          </a:p>
        </p:txBody>
      </p:sp>
      <p:sp>
        <p:nvSpPr>
          <p:cNvPr id="5"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normAutofit fontScale="92500" lnSpcReduction="20000"/>
          </a:bodyPr>
          <a:lstStyle/>
          <a:p>
            <a:r>
              <a:rPr lang="zh-CN" altLang="zh-CN" sz="2800" smtClean="0">
                <a:solidFill>
                  <a:srgbClr val="FF0000"/>
                </a:solidFill>
                <a:latin typeface="华文中宋" panose="02010600040101010101" pitchFamily="2" charset="-122"/>
                <a:ea typeface="华文中宋" panose="02010600040101010101" pitchFamily="2" charset="-122"/>
              </a:rPr>
              <a:t>文化交流之路</a:t>
            </a:r>
            <a:endParaRPr lang="zh-CN" altLang="zh-CN" sz="2800" smtClean="0">
              <a:solidFill>
                <a:srgbClr val="FF0000"/>
              </a:solidFill>
              <a:latin typeface="华文中宋" panose="02010600040101010101" pitchFamily="2" charset="-122"/>
              <a:ea typeface="华文中宋" panose="02010600040101010101" pitchFamily="2" charset="-122"/>
            </a:endParaRPr>
          </a:p>
          <a:p>
            <a:r>
              <a:rPr lang="zh-CN" altLang="zh-CN" sz="2800" smtClean="0">
                <a:latin typeface="华文中宋" panose="02010600040101010101" pitchFamily="2" charset="-122"/>
                <a:ea typeface="华文中宋" panose="02010600040101010101" pitchFamily="2" charset="-122"/>
              </a:rPr>
              <a:t>中亚和西亚的服饰、饮食、杂技、魔术、音乐、舞蹈等在唐朝广受欢迎，异域文化在很多方法对中国产生深远影响。朝鲜、日本等国把儒家经典作为教科书，儒学成为官学。东亚和东南亚地区在历法、建筑、绘画、饮食、节日、习俗等深受唐文化影响。交通线上的敦煌莫高窟等佛教石窟，融汇东西艺术风格，是人类文化史上的瑰宝。中国的医药知识和造纸术，印度的数字经阿拉伯人，传入欧洲，促进了西欧文化的发展。阿拉伯文化融合了东西方的文化遗产，阿拉伯帝国成为东西文化交流的桥梁。</a:t>
            </a:r>
            <a:endParaRPr lang="zh-CN" altLang="zh-CN" sz="2800" smtClean="0">
              <a:latin typeface="华文中宋" panose="02010600040101010101" pitchFamily="2" charset="-122"/>
              <a:ea typeface="华文中宋" panose="02010600040101010101" pitchFamily="2" charset="-122"/>
            </a:endParaRPr>
          </a:p>
          <a:p>
            <a:endParaRPr lang="zh-CN" alt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normAutofit fontScale="92500"/>
          </a:bodyPr>
          <a:lstStyle/>
          <a:p>
            <a:r>
              <a:rPr lang="zh-CN" altLang="zh-CN" sz="2400" smtClean="0">
                <a:latin typeface="华文中宋" panose="02010600040101010101" pitchFamily="2" charset="-122"/>
                <a:ea typeface="华文中宋" panose="02010600040101010101" pitchFamily="2" charset="-122"/>
              </a:rPr>
              <a:t>第二档：</a:t>
            </a:r>
            <a:r>
              <a:rPr lang="en-US" altLang="zh-CN" sz="2400" smtClean="0">
                <a:latin typeface="华文中宋" panose="02010600040101010101" pitchFamily="2" charset="-122"/>
                <a:ea typeface="华文中宋" panose="02010600040101010101" pitchFamily="2" charset="-122"/>
              </a:rPr>
              <a:t>3</a:t>
            </a:r>
            <a:r>
              <a:rPr lang="zh-CN" altLang="zh-CN" sz="2400" smtClean="0">
                <a:latin typeface="华文中宋" panose="02010600040101010101" pitchFamily="2" charset="-122"/>
                <a:ea typeface="华文中宋" panose="02010600040101010101" pitchFamily="2" charset="-122"/>
              </a:rPr>
              <a:t>—</a:t>
            </a:r>
            <a:r>
              <a:rPr lang="en-US" altLang="zh-CN" sz="2400" smtClean="0">
                <a:latin typeface="华文中宋" panose="02010600040101010101" pitchFamily="2" charset="-122"/>
                <a:ea typeface="华文中宋" panose="02010600040101010101" pitchFamily="2" charset="-122"/>
              </a:rPr>
              <a:t>4</a:t>
            </a:r>
            <a:r>
              <a:rPr lang="zh-CN" altLang="zh-CN" sz="2400" smtClean="0">
                <a:latin typeface="华文中宋" panose="02010600040101010101" pitchFamily="2" charset="-122"/>
                <a:ea typeface="华文中宋" panose="02010600040101010101" pitchFamily="2" charset="-122"/>
              </a:rPr>
              <a:t>分</a:t>
            </a:r>
            <a:endParaRPr lang="zh-CN" altLang="zh-CN" sz="2400" smtClean="0">
              <a:latin typeface="华文中宋" panose="02010600040101010101" pitchFamily="2" charset="-122"/>
              <a:ea typeface="华文中宋" panose="02010600040101010101" pitchFamily="2" charset="-122"/>
            </a:endParaRPr>
          </a:p>
          <a:p>
            <a:r>
              <a:rPr lang="zh-CN" altLang="zh-CN" sz="2400" smtClean="0">
                <a:latin typeface="华文中宋" panose="02010600040101010101" pitchFamily="2" charset="-122"/>
                <a:ea typeface="华文中宋" panose="02010600040101010101" pitchFamily="2" charset="-122"/>
              </a:rPr>
              <a:t>水平</a:t>
            </a:r>
            <a:r>
              <a:rPr lang="en-US" altLang="zh-CN" sz="2400" smtClean="0">
                <a:latin typeface="华文中宋" panose="02010600040101010101" pitchFamily="2" charset="-122"/>
                <a:ea typeface="华文中宋" panose="02010600040101010101" pitchFamily="2" charset="-122"/>
              </a:rPr>
              <a:t>2</a:t>
            </a:r>
            <a:r>
              <a:rPr lang="zh-CN" altLang="zh-CN" sz="2400" smtClean="0">
                <a:latin typeface="华文中宋" panose="02010600040101010101" pitchFamily="2" charset="-122"/>
                <a:ea typeface="华文中宋" panose="02010600040101010101" pitchFamily="2" charset="-122"/>
              </a:rPr>
              <a:t>：</a:t>
            </a:r>
            <a:endParaRPr lang="zh-CN" altLang="zh-CN" sz="2400" smtClean="0">
              <a:latin typeface="华文中宋" panose="02010600040101010101" pitchFamily="2" charset="-122"/>
              <a:ea typeface="华文中宋" panose="02010600040101010101" pitchFamily="2" charset="-122"/>
            </a:endParaRPr>
          </a:p>
          <a:p>
            <a:r>
              <a:rPr lang="zh-CN" altLang="zh-CN" sz="2400" smtClean="0">
                <a:latin typeface="华文中宋" panose="02010600040101010101" pitchFamily="2" charset="-122"/>
                <a:ea typeface="华文中宋" panose="02010600040101010101" pitchFamily="2" charset="-122"/>
              </a:rPr>
              <a:t>论述：能够运用</a:t>
            </a:r>
            <a:r>
              <a:rPr lang="en-US" altLang="zh-CN" sz="2400" smtClean="0">
                <a:latin typeface="华文中宋" panose="02010600040101010101" pitchFamily="2" charset="-122"/>
                <a:ea typeface="华文中宋" panose="02010600040101010101" pitchFamily="2" charset="-122"/>
              </a:rPr>
              <a:t>1-2</a:t>
            </a:r>
            <a:r>
              <a:rPr lang="zh-CN" altLang="zh-CN" sz="2400" smtClean="0">
                <a:latin typeface="华文中宋" panose="02010600040101010101" pitchFamily="2" charset="-122"/>
                <a:ea typeface="华文中宋" panose="02010600040101010101" pitchFamily="2" charset="-122"/>
              </a:rPr>
              <a:t>个史实进行阐述，有一定的史论结合，但论证史实不完整、史实表述不够准确，与自选观点不太适切。</a:t>
            </a:r>
            <a:endParaRPr lang="zh-CN" altLang="zh-CN" sz="2400" smtClean="0">
              <a:latin typeface="华文中宋" panose="02010600040101010101" pitchFamily="2" charset="-122"/>
              <a:ea typeface="华文中宋" panose="02010600040101010101" pitchFamily="2" charset="-122"/>
            </a:endParaRPr>
          </a:p>
          <a:p>
            <a:r>
              <a:rPr lang="zh-CN" altLang="zh-CN" sz="2400" smtClean="0">
                <a:latin typeface="华文中宋" panose="02010600040101010101" pitchFamily="2" charset="-122"/>
                <a:ea typeface="华文中宋" panose="02010600040101010101" pitchFamily="2" charset="-122"/>
              </a:rPr>
              <a:t>语言：叙述基本连贯通顺，字数较合理。</a:t>
            </a:r>
            <a:endParaRPr lang="zh-CN" altLang="zh-CN" sz="2400" smtClean="0">
              <a:latin typeface="华文中宋" panose="02010600040101010101" pitchFamily="2" charset="-122"/>
              <a:ea typeface="华文中宋" panose="02010600040101010101" pitchFamily="2" charset="-122"/>
            </a:endParaRPr>
          </a:p>
          <a:p>
            <a:r>
              <a:rPr lang="zh-CN" altLang="zh-CN" sz="2400" smtClean="0">
                <a:latin typeface="华文中宋" panose="02010600040101010101" pitchFamily="2" charset="-122"/>
                <a:ea typeface="华文中宋" panose="02010600040101010101" pitchFamily="2" charset="-122"/>
              </a:rPr>
              <a:t>第三档：</a:t>
            </a:r>
            <a:r>
              <a:rPr lang="en-US" altLang="zh-CN" sz="2400" smtClean="0">
                <a:latin typeface="华文中宋" panose="02010600040101010101" pitchFamily="2" charset="-122"/>
                <a:ea typeface="华文中宋" panose="02010600040101010101" pitchFamily="2" charset="-122"/>
              </a:rPr>
              <a:t>0</a:t>
            </a:r>
            <a:r>
              <a:rPr lang="zh-CN" altLang="zh-CN" sz="2400" smtClean="0">
                <a:latin typeface="华文中宋" panose="02010600040101010101" pitchFamily="2" charset="-122"/>
                <a:ea typeface="华文中宋" panose="02010600040101010101" pitchFamily="2" charset="-122"/>
              </a:rPr>
              <a:t>—</a:t>
            </a:r>
            <a:r>
              <a:rPr lang="en-US" altLang="zh-CN" sz="2400" smtClean="0">
                <a:latin typeface="华文中宋" panose="02010600040101010101" pitchFamily="2" charset="-122"/>
                <a:ea typeface="华文中宋" panose="02010600040101010101" pitchFamily="2" charset="-122"/>
              </a:rPr>
              <a:t>2</a:t>
            </a:r>
            <a:r>
              <a:rPr lang="zh-CN" altLang="zh-CN" sz="2400" smtClean="0">
                <a:latin typeface="华文中宋" panose="02010600040101010101" pitchFamily="2" charset="-122"/>
                <a:ea typeface="华文中宋" panose="02010600040101010101" pitchFamily="2" charset="-122"/>
              </a:rPr>
              <a:t>分</a:t>
            </a:r>
            <a:endParaRPr lang="zh-CN" altLang="zh-CN" sz="2400" smtClean="0">
              <a:latin typeface="华文中宋" panose="02010600040101010101" pitchFamily="2" charset="-122"/>
              <a:ea typeface="华文中宋" panose="02010600040101010101" pitchFamily="2" charset="-122"/>
            </a:endParaRPr>
          </a:p>
          <a:p>
            <a:r>
              <a:rPr lang="zh-CN" altLang="zh-CN" sz="2400" smtClean="0">
                <a:latin typeface="华文中宋" panose="02010600040101010101" pitchFamily="2" charset="-122"/>
                <a:ea typeface="华文中宋" panose="02010600040101010101" pitchFamily="2" charset="-122"/>
              </a:rPr>
              <a:t>水平</a:t>
            </a:r>
            <a:r>
              <a:rPr lang="en-US" altLang="zh-CN" sz="2400" smtClean="0">
                <a:latin typeface="华文中宋" panose="02010600040101010101" pitchFamily="2" charset="-122"/>
                <a:ea typeface="华文中宋" panose="02010600040101010101" pitchFamily="2" charset="-122"/>
              </a:rPr>
              <a:t>3</a:t>
            </a:r>
            <a:r>
              <a:rPr lang="zh-CN" altLang="zh-CN" sz="2400" smtClean="0">
                <a:latin typeface="华文中宋" panose="02010600040101010101" pitchFamily="2" charset="-122"/>
                <a:ea typeface="华文中宋" panose="02010600040101010101" pitchFamily="2" charset="-122"/>
              </a:rPr>
              <a:t>；</a:t>
            </a:r>
            <a:endParaRPr lang="zh-CN" altLang="zh-CN" sz="2400" smtClean="0">
              <a:latin typeface="华文中宋" panose="02010600040101010101" pitchFamily="2" charset="-122"/>
              <a:ea typeface="华文中宋" panose="02010600040101010101" pitchFamily="2" charset="-122"/>
            </a:endParaRPr>
          </a:p>
          <a:p>
            <a:r>
              <a:rPr lang="zh-CN" altLang="zh-CN" sz="2400" smtClean="0">
                <a:latin typeface="华文中宋" panose="02010600040101010101" pitchFamily="2" charset="-122"/>
                <a:ea typeface="华文中宋" panose="02010600040101010101" pitchFamily="2" charset="-122"/>
              </a:rPr>
              <a:t>论述：与所选观点存在较大偏差。史实不清，论述逻辑混乱。</a:t>
            </a:r>
            <a:endParaRPr lang="zh-CN" altLang="zh-CN" sz="2400" smtClean="0">
              <a:latin typeface="华文中宋" panose="02010600040101010101" pitchFamily="2" charset="-122"/>
              <a:ea typeface="华文中宋" panose="02010600040101010101" pitchFamily="2" charset="-122"/>
            </a:endParaRPr>
          </a:p>
          <a:p>
            <a:r>
              <a:rPr lang="zh-CN" altLang="zh-CN" sz="2400" smtClean="0">
                <a:latin typeface="华文中宋" panose="02010600040101010101" pitchFamily="2" charset="-122"/>
                <a:ea typeface="华文中宋" panose="02010600040101010101" pitchFamily="2" charset="-122"/>
              </a:rPr>
              <a:t>语言：仅能简单罗列史实，逻辑混乱，字数严重不够。</a:t>
            </a:r>
            <a:endParaRPr lang="zh-CN" altLang="zh-CN" sz="2400" smtClean="0">
              <a:latin typeface="华文中宋" panose="02010600040101010101" pitchFamily="2" charset="-122"/>
              <a:ea typeface="华文中宋" panose="02010600040101010101" pitchFamily="2" charset="-122"/>
            </a:endParaRPr>
          </a:p>
          <a:p>
            <a:endParaRPr lang="zh-CN" alt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2209428"/>
            <a:ext cx="2430270" cy="2220247"/>
          </a:xfrm>
        </p:spPr>
        <p:txBody>
          <a:bodyPr lIns="71323" tIns="35662" rIns="71323" bIns="35662">
            <a:normAutofit/>
          </a:bodyPr>
          <a:lstStyle/>
          <a:p>
            <a:r>
              <a:rPr lang="zh-CN" altLang="en-US" sz="1900" smtClean="0">
                <a:solidFill>
                  <a:srgbClr val="FF0000"/>
                </a:solidFill>
                <a:latin typeface="方正粗黑宋简体" pitchFamily="2" charset="-122"/>
                <a:ea typeface="方正粗黑宋简体" pitchFamily="2" charset="-122"/>
              </a:rPr>
              <a:t>答题</a:t>
            </a:r>
            <a:r>
              <a:rPr lang="zh-CN" altLang="en-US" sz="1900">
                <a:solidFill>
                  <a:srgbClr val="FF0000"/>
                </a:solidFill>
                <a:latin typeface="方正粗黑宋简体" pitchFamily="2" charset="-122"/>
                <a:ea typeface="方正粗黑宋简体" pitchFamily="2" charset="-122"/>
              </a:rPr>
              <a:t>思维</a:t>
            </a:r>
            <a:endParaRPr lang="en-US" altLang="zh-CN" sz="1900">
              <a:solidFill>
                <a:srgbClr val="FF0000"/>
              </a:solidFill>
              <a:latin typeface="方正粗黑宋简体" pitchFamily="2" charset="-122"/>
              <a:ea typeface="方正粗黑宋简体" pitchFamily="2" charset="-122"/>
            </a:endParaRPr>
          </a:p>
          <a:p>
            <a:r>
              <a:rPr lang="zh-CN" altLang="en-US" sz="1900">
                <a:latin typeface="方正粗黑宋简体" pitchFamily="2" charset="-122"/>
                <a:ea typeface="方正粗黑宋简体" pitchFamily="2" charset="-122"/>
              </a:rPr>
              <a:t>（</a:t>
            </a:r>
            <a:r>
              <a:rPr lang="en-US" altLang="zh-CN" sz="1900">
                <a:latin typeface="方正粗黑宋简体" pitchFamily="2" charset="-122"/>
                <a:ea typeface="方正粗黑宋简体" pitchFamily="2" charset="-122"/>
              </a:rPr>
              <a:t>1</a:t>
            </a:r>
            <a:r>
              <a:rPr lang="zh-CN" altLang="en-US" sz="1900">
                <a:latin typeface="方正粗黑宋简体" pitchFamily="2" charset="-122"/>
                <a:ea typeface="方正粗黑宋简体" pitchFamily="2" charset="-122"/>
              </a:rPr>
              <a:t>）选择题</a:t>
            </a:r>
            <a:endParaRPr lang="en-US" altLang="zh-CN" sz="1900">
              <a:latin typeface="方正粗黑宋简体" pitchFamily="2" charset="-122"/>
              <a:ea typeface="方正粗黑宋简体" pitchFamily="2" charset="-122"/>
            </a:endParaRPr>
          </a:p>
          <a:p>
            <a:r>
              <a:rPr lang="zh-CN" altLang="en-US" sz="1900">
                <a:solidFill>
                  <a:srgbClr val="00B0F0"/>
                </a:solidFill>
                <a:latin typeface="方正粗黑宋简体" pitchFamily="2" charset="-122"/>
                <a:ea typeface="方正粗黑宋简体" pitchFamily="2" charset="-122"/>
              </a:rPr>
              <a:t>题干阅读注意什么</a:t>
            </a:r>
            <a:endParaRPr lang="en-US" altLang="zh-CN" sz="1900">
              <a:solidFill>
                <a:srgbClr val="00B0F0"/>
              </a:solidFill>
              <a:latin typeface="方正粗黑宋简体" pitchFamily="2" charset="-122"/>
              <a:ea typeface="方正粗黑宋简体" pitchFamily="2" charset="-122"/>
            </a:endParaRPr>
          </a:p>
          <a:p>
            <a:r>
              <a:rPr lang="zh-CN" altLang="en-US" sz="1900">
                <a:solidFill>
                  <a:srgbClr val="00B0F0"/>
                </a:solidFill>
                <a:latin typeface="方正粗黑宋简体" pitchFamily="2" charset="-122"/>
                <a:ea typeface="方正粗黑宋简体" pitchFamily="2" charset="-122"/>
              </a:rPr>
              <a:t>如何运用历史思维</a:t>
            </a:r>
            <a:endParaRPr lang="en-US" altLang="zh-CN" sz="1900">
              <a:solidFill>
                <a:srgbClr val="00B0F0"/>
              </a:solidFill>
              <a:latin typeface="方正粗黑宋简体" pitchFamily="2" charset="-122"/>
              <a:ea typeface="方正粗黑宋简体" pitchFamily="2" charset="-122"/>
            </a:endParaRPr>
          </a:p>
          <a:p>
            <a:r>
              <a:rPr lang="zh-CN" altLang="en-US" sz="1900">
                <a:solidFill>
                  <a:srgbClr val="00B0F0"/>
                </a:solidFill>
                <a:latin typeface="方正粗黑宋简体" pitchFamily="2" charset="-122"/>
                <a:ea typeface="方正粗黑宋简体" pitchFamily="2" charset="-122"/>
              </a:rPr>
              <a:t>选项排除根据什么</a:t>
            </a:r>
            <a:endParaRPr lang="en-US" altLang="zh-CN" sz="1900">
              <a:solidFill>
                <a:srgbClr val="00B0F0"/>
              </a:solidFill>
              <a:latin typeface="方正粗黑宋简体" pitchFamily="2" charset="-122"/>
              <a:ea typeface="方正粗黑宋简体" pitchFamily="2" charset="-122"/>
            </a:endParaRPr>
          </a:p>
          <a:p>
            <a:r>
              <a:rPr lang="zh-CN" altLang="en-US" sz="1900">
                <a:solidFill>
                  <a:srgbClr val="00B0F0"/>
                </a:solidFill>
                <a:latin typeface="方正粗黑宋简体" pitchFamily="2" charset="-122"/>
                <a:ea typeface="方正粗黑宋简体" pitchFamily="2" charset="-122"/>
              </a:rPr>
              <a:t>知识点中的多维性</a:t>
            </a:r>
            <a:endParaRPr lang="zh-CN" altLang="en-US" sz="1900">
              <a:solidFill>
                <a:srgbClr val="00B0F0"/>
              </a:solidFill>
              <a:latin typeface="方正粗黑宋简体" pitchFamily="2" charset="-122"/>
              <a:ea typeface="方正粗黑宋简体" pitchFamily="2" charset="-122"/>
            </a:endParaRPr>
          </a:p>
        </p:txBody>
      </p:sp>
      <p:sp>
        <p:nvSpPr>
          <p:cNvPr id="4097" name="Rectangle 1"/>
          <p:cNvSpPr>
            <a:spLocks noChangeArrowheads="1"/>
          </p:cNvSpPr>
          <p:nvPr/>
        </p:nvSpPr>
        <p:spPr bwMode="auto">
          <a:xfrm>
            <a:off x="2843808" y="2065412"/>
            <a:ext cx="5976664" cy="3119008"/>
          </a:xfrm>
          <a:prstGeom prst="rect">
            <a:avLst/>
          </a:prstGeom>
          <a:noFill/>
          <a:ln w="25400">
            <a:solidFill>
              <a:schemeClr val="tx1"/>
            </a:solidFill>
            <a:miter lim="800000"/>
          </a:ln>
          <a:effectLst/>
        </p:spPr>
        <p:txBody>
          <a:bodyPr vert="horz" wrap="square" lIns="71323" tIns="35662" rIns="71323" bIns="35662" numCol="1" anchor="ctr" anchorCtr="0" compatLnSpc="1">
            <a:spAutoFit/>
          </a:bodyPr>
          <a:lstStyle/>
          <a:p>
            <a:pPr indent="156210" fontAlgn="base">
              <a:spcBef>
                <a:spcPct val="0"/>
              </a:spcBef>
              <a:spcAft>
                <a:spcPct val="0"/>
              </a:spcAft>
            </a:pPr>
            <a:r>
              <a:rPr lang="zh-CN" altLang="en-US" b="1" smtClean="0">
                <a:latin typeface="宋体" panose="02010600030101010101" pitchFamily="2" charset="-122"/>
                <a:ea typeface="宋体" panose="02010600030101010101" pitchFamily="2" charset="-122"/>
                <a:cs typeface="Times New Roman" panose="02020603050405020304" pitchFamily="18" charset="0"/>
              </a:rPr>
              <a:t>据学者研究，被马克思称为“经济学之父”的</a:t>
            </a:r>
            <a:r>
              <a:rPr lang="zh-CN" altLang="en-US"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亚当</a:t>
            </a:r>
            <a:r>
              <a:rPr lang="en-US" altLang="zh-CN"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斯密</a:t>
            </a:r>
            <a:r>
              <a:rPr lang="zh-CN" altLang="en-US" b="1" smtClean="0">
                <a:latin typeface="宋体" panose="02010600030101010101" pitchFamily="2" charset="-122"/>
                <a:ea typeface="宋体" panose="02010600030101010101" pitchFamily="2" charset="-122"/>
                <a:cs typeface="Times New Roman" panose="02020603050405020304" pitchFamily="18" charset="0"/>
              </a:rPr>
              <a:t>，其</a:t>
            </a:r>
            <a:r>
              <a:rPr lang="en-US" altLang="zh-CN" b="1" smtClean="0">
                <a:latin typeface="宋体" panose="02010600030101010101" pitchFamily="2" charset="-122"/>
                <a:ea typeface="宋体" panose="02010600030101010101" pitchFamily="2" charset="-122"/>
                <a:cs typeface="Times New Roman" panose="02020603050405020304" pitchFamily="18" charset="0"/>
              </a:rPr>
              <a:t>《</a:t>
            </a:r>
            <a:r>
              <a:rPr lang="zh-CN" altLang="en-US" b="1" smtClean="0">
                <a:latin typeface="宋体" panose="02010600030101010101" pitchFamily="2" charset="-122"/>
                <a:ea typeface="宋体" panose="02010600030101010101" pitchFamily="2" charset="-122"/>
                <a:cs typeface="Times New Roman" panose="02020603050405020304" pitchFamily="18" charset="0"/>
              </a:rPr>
              <a:t>国富论</a:t>
            </a:r>
            <a:r>
              <a:rPr lang="en-US" altLang="zh-CN" b="1" smtClean="0">
                <a:latin typeface="宋体" panose="02010600030101010101" pitchFamily="2" charset="-122"/>
                <a:ea typeface="宋体" panose="02010600030101010101" pitchFamily="2" charset="-122"/>
                <a:cs typeface="Times New Roman" panose="02020603050405020304" pitchFamily="18" charset="0"/>
              </a:rPr>
              <a:t>》</a:t>
            </a:r>
            <a:r>
              <a:rPr lang="zh-CN" altLang="en-US"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引用中国古籍资料</a:t>
            </a:r>
            <a:r>
              <a:rPr lang="en-US" altLang="zh-CN" b="1" smtClean="0">
                <a:latin typeface="宋体" panose="02010600030101010101" pitchFamily="2" charset="-122"/>
                <a:ea typeface="宋体" panose="02010600030101010101" pitchFamily="2" charset="-122"/>
                <a:cs typeface="Times New Roman" panose="02020603050405020304" pitchFamily="18" charset="0"/>
              </a:rPr>
              <a:t>24</a:t>
            </a:r>
            <a:r>
              <a:rPr lang="zh-CN" altLang="en-US" b="1" smtClean="0">
                <a:latin typeface="宋体" panose="02010600030101010101" pitchFamily="2" charset="-122"/>
                <a:ea typeface="宋体" panose="02010600030101010101" pitchFamily="2" charset="-122"/>
                <a:cs typeface="Times New Roman" panose="02020603050405020304" pitchFamily="18" charset="0"/>
              </a:rPr>
              <a:t>次，并以司马迁</a:t>
            </a:r>
            <a:r>
              <a:rPr lang="zh-CN" altLang="en-US"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“贫富之道，莫之夺予”“物盛则衰，时极而转”</a:t>
            </a:r>
            <a:r>
              <a:rPr lang="zh-CN" altLang="en-US" b="1" smtClean="0">
                <a:latin typeface="宋体" panose="02010600030101010101" pitchFamily="2" charset="-122"/>
                <a:ea typeface="宋体" panose="02010600030101010101" pitchFamily="2" charset="-122"/>
                <a:cs typeface="Times New Roman" panose="02020603050405020304" pitchFamily="18" charset="0"/>
              </a:rPr>
              <a:t>的思想，论述</a:t>
            </a:r>
            <a:r>
              <a:rPr lang="zh-CN" altLang="en-US"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自由竞争与价格波动</a:t>
            </a:r>
            <a:r>
              <a:rPr lang="zh-CN" altLang="en-US" b="1" smtClean="0">
                <a:latin typeface="宋体" panose="02010600030101010101" pitchFamily="2" charset="-122"/>
                <a:ea typeface="宋体" panose="02010600030101010101" pitchFamily="2" charset="-122"/>
                <a:cs typeface="Times New Roman" panose="02020603050405020304" pitchFamily="18" charset="0"/>
              </a:rPr>
              <a:t>。他以温和而坚定的态度表明，必须让生产和交换中的某些“自然法则”在经济市场上自行发生作用。由上述材料可获得的启示与认识是</a:t>
            </a:r>
            <a:endParaRPr lang="en-US" altLang="zh-CN" b="1" smtClean="0">
              <a:latin typeface="宋体" panose="02010600030101010101" pitchFamily="2" charset="-122"/>
              <a:ea typeface="宋体" panose="02010600030101010101" pitchFamily="2" charset="-122"/>
              <a:cs typeface="Times New Roman" panose="02020603050405020304" pitchFamily="18" charset="0"/>
            </a:endParaRPr>
          </a:p>
          <a:p>
            <a:pPr indent="156210" fontAlgn="base">
              <a:spcBef>
                <a:spcPct val="0"/>
              </a:spcBef>
              <a:spcAft>
                <a:spcPct val="0"/>
              </a:spcAft>
            </a:pPr>
            <a:r>
              <a:rPr lang="zh-CN" altLang="en-US" b="1" smtClean="0">
                <a:latin typeface="宋体" panose="02010600030101010101" pitchFamily="2" charset="-122"/>
                <a:ea typeface="宋体" panose="02010600030101010101" pitchFamily="2" charset="-122"/>
                <a:cs typeface="Times New Roman" panose="02020603050405020304" pitchFamily="18" charset="0"/>
              </a:rPr>
              <a:t>①文明需要互鉴，文化需要交流            </a:t>
            </a:r>
            <a:endParaRPr lang="en-US" altLang="zh-CN" b="1" smtClean="0">
              <a:latin typeface="宋体" panose="02010600030101010101" pitchFamily="2" charset="-122"/>
              <a:ea typeface="宋体" panose="02010600030101010101" pitchFamily="2" charset="-122"/>
              <a:cs typeface="Times New Roman" panose="02020603050405020304" pitchFamily="18" charset="0"/>
            </a:endParaRPr>
          </a:p>
          <a:p>
            <a:pPr indent="156210" fontAlgn="base">
              <a:spcBef>
                <a:spcPct val="0"/>
              </a:spcBef>
              <a:spcAft>
                <a:spcPct val="0"/>
              </a:spcAft>
            </a:pPr>
            <a:r>
              <a:rPr lang="zh-CN" altLang="en-US" b="1" smtClean="0">
                <a:latin typeface="宋体" panose="02010600030101010101" pitchFamily="2" charset="-122"/>
                <a:ea typeface="宋体" panose="02010600030101010101" pitchFamily="2" charset="-122"/>
                <a:cs typeface="Times New Roman" panose="02020603050405020304" pitchFamily="18" charset="0"/>
              </a:rPr>
              <a:t>②“</a:t>
            </a:r>
            <a:r>
              <a:rPr lang="zh-CN" altLang="en-US"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治世</a:t>
            </a:r>
            <a:r>
              <a:rPr lang="zh-CN" altLang="en-US" b="1" smtClean="0">
                <a:latin typeface="宋体" panose="02010600030101010101" pitchFamily="2" charset="-122"/>
                <a:ea typeface="宋体" panose="02010600030101010101" pitchFamily="2" charset="-122"/>
                <a:cs typeface="Times New Roman" panose="02020603050405020304" pitchFamily="18" charset="0"/>
              </a:rPr>
              <a:t>不一道，</a:t>
            </a:r>
            <a:r>
              <a:rPr lang="zh-CN" altLang="en-US"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便国</a:t>
            </a:r>
            <a:r>
              <a:rPr lang="zh-CN" altLang="en-US" b="1" smtClean="0">
                <a:latin typeface="宋体" panose="02010600030101010101" pitchFamily="2" charset="-122"/>
                <a:ea typeface="宋体" panose="02010600030101010101" pitchFamily="2" charset="-122"/>
                <a:cs typeface="Times New Roman" panose="02020603050405020304" pitchFamily="18" charset="0"/>
              </a:rPr>
              <a:t>不必古”</a:t>
            </a:r>
            <a:endParaRPr lang="zh-CN" altLang="en-US" b="1" smtClean="0">
              <a:latin typeface="宋体" panose="02010600030101010101" pitchFamily="2" charset="-122"/>
              <a:ea typeface="宋体" panose="02010600030101010101" pitchFamily="2" charset="-122"/>
              <a:cs typeface="Times New Roman" panose="02020603050405020304" pitchFamily="18" charset="0"/>
            </a:endParaRPr>
          </a:p>
          <a:p>
            <a:pPr indent="156210" fontAlgn="base">
              <a:spcBef>
                <a:spcPct val="0"/>
              </a:spcBef>
              <a:spcAft>
                <a:spcPct val="0"/>
              </a:spcAft>
            </a:pPr>
            <a:r>
              <a:rPr lang="zh-CN" altLang="en-US" b="1" smtClean="0">
                <a:latin typeface="宋体" panose="02010600030101010101" pitchFamily="2" charset="-122"/>
                <a:ea typeface="宋体" panose="02010600030101010101" pitchFamily="2" charset="-122"/>
                <a:cs typeface="Times New Roman" panose="02020603050405020304" pitchFamily="18" charset="0"/>
              </a:rPr>
              <a:t>③</a:t>
            </a:r>
            <a:r>
              <a:rPr lang="zh-CN" altLang="en-US"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政府</a:t>
            </a:r>
            <a:r>
              <a:rPr lang="zh-CN" altLang="en-US" b="1" smtClean="0">
                <a:latin typeface="宋体" panose="02010600030101010101" pitchFamily="2" charset="-122"/>
                <a:ea typeface="宋体" panose="02010600030101010101" pitchFamily="2" charset="-122"/>
                <a:cs typeface="Times New Roman" panose="02020603050405020304" pitchFamily="18" charset="0"/>
              </a:rPr>
              <a:t>的职责是</a:t>
            </a:r>
            <a:r>
              <a:rPr lang="zh-CN" altLang="en-US"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控制</a:t>
            </a:r>
            <a:r>
              <a:rPr lang="zh-CN" altLang="en-US" b="1" smtClean="0">
                <a:latin typeface="宋体" panose="02010600030101010101" pitchFamily="2" charset="-122"/>
                <a:ea typeface="宋体" panose="02010600030101010101" pitchFamily="2" charset="-122"/>
                <a:cs typeface="Times New Roman" panose="02020603050405020304" pitchFamily="18" charset="0"/>
              </a:rPr>
              <a:t>“看不见的手”       </a:t>
            </a:r>
            <a:endParaRPr lang="en-US" altLang="zh-CN" b="1" smtClean="0">
              <a:latin typeface="宋体" panose="02010600030101010101" pitchFamily="2" charset="-122"/>
              <a:ea typeface="宋体" panose="02010600030101010101" pitchFamily="2" charset="-122"/>
              <a:cs typeface="Times New Roman" panose="02020603050405020304" pitchFamily="18" charset="0"/>
            </a:endParaRPr>
          </a:p>
          <a:p>
            <a:pPr indent="156210" fontAlgn="base">
              <a:spcBef>
                <a:spcPct val="0"/>
              </a:spcBef>
              <a:spcAft>
                <a:spcPct val="0"/>
              </a:spcAft>
            </a:pPr>
            <a:r>
              <a:rPr lang="zh-CN" altLang="en-US" b="1" smtClean="0">
                <a:latin typeface="宋体" panose="02010600030101010101" pitchFamily="2" charset="-122"/>
                <a:ea typeface="宋体" panose="02010600030101010101" pitchFamily="2" charset="-122"/>
                <a:cs typeface="Times New Roman" panose="02020603050405020304" pitchFamily="18" charset="0"/>
              </a:rPr>
              <a:t>④让市场机制发挥调节资源的作用</a:t>
            </a:r>
            <a:endParaRPr lang="zh-CN" altLang="en-US" b="1" smtClean="0">
              <a:latin typeface="宋体" panose="02010600030101010101" pitchFamily="2" charset="-122"/>
              <a:ea typeface="宋体" panose="02010600030101010101" pitchFamily="2" charset="-122"/>
              <a:cs typeface="Times New Roman" panose="02020603050405020304" pitchFamily="18" charset="0"/>
            </a:endParaRPr>
          </a:p>
          <a:p>
            <a:pPr indent="156210" fontAlgn="base">
              <a:spcBef>
                <a:spcPct val="0"/>
              </a:spcBef>
              <a:spcAft>
                <a:spcPct val="0"/>
              </a:spcAft>
            </a:pPr>
            <a:r>
              <a:rPr lang="en-US" altLang="zh-CN" b="1" smtClean="0">
                <a:latin typeface="宋体" panose="02010600030101010101" pitchFamily="2" charset="-122"/>
                <a:ea typeface="宋体" panose="02010600030101010101" pitchFamily="2" charset="-122"/>
                <a:cs typeface="Times New Roman" panose="02020603050405020304" pitchFamily="18" charset="0"/>
              </a:rPr>
              <a:t>A</a:t>
            </a:r>
            <a:r>
              <a:rPr lang="zh-CN" altLang="en-US" b="1" smtClean="0">
                <a:latin typeface="宋体" panose="02010600030101010101" pitchFamily="2" charset="-122"/>
                <a:ea typeface="宋体" panose="02010600030101010101" pitchFamily="2" charset="-122"/>
                <a:cs typeface="Times New Roman" panose="02020603050405020304" pitchFamily="18" charset="0"/>
              </a:rPr>
              <a:t>．①②      </a:t>
            </a:r>
            <a:r>
              <a:rPr lang="en-US" altLang="zh-CN"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．①④</a:t>
            </a:r>
            <a:r>
              <a:rPr lang="zh-CN" altLang="en-US" b="1" smtClean="0">
                <a:latin typeface="宋体" panose="02010600030101010101" pitchFamily="2" charset="-122"/>
                <a:ea typeface="宋体" panose="02010600030101010101" pitchFamily="2" charset="-122"/>
                <a:cs typeface="Times New Roman" panose="02020603050405020304" pitchFamily="18" charset="0"/>
              </a:rPr>
              <a:t>      </a:t>
            </a:r>
            <a:r>
              <a:rPr lang="en-US" altLang="zh-CN" b="1" smtClean="0">
                <a:latin typeface="宋体" panose="02010600030101010101" pitchFamily="2" charset="-122"/>
                <a:ea typeface="宋体" panose="02010600030101010101" pitchFamily="2" charset="-122"/>
                <a:cs typeface="Times New Roman" panose="02020603050405020304" pitchFamily="18" charset="0"/>
              </a:rPr>
              <a:t>C</a:t>
            </a:r>
            <a:r>
              <a:rPr lang="zh-CN" altLang="en-US" b="1" smtClean="0">
                <a:latin typeface="宋体" panose="02010600030101010101" pitchFamily="2" charset="-122"/>
                <a:ea typeface="宋体" panose="02010600030101010101" pitchFamily="2" charset="-122"/>
                <a:cs typeface="Times New Roman" panose="02020603050405020304" pitchFamily="18" charset="0"/>
              </a:rPr>
              <a:t>．②③      </a:t>
            </a:r>
            <a:r>
              <a:rPr lang="en-US" altLang="zh-CN" b="1" smtClean="0">
                <a:latin typeface="宋体" panose="02010600030101010101" pitchFamily="2" charset="-122"/>
                <a:ea typeface="宋体" panose="02010600030101010101" pitchFamily="2" charset="-122"/>
                <a:cs typeface="Times New Roman" panose="02020603050405020304" pitchFamily="18" charset="0"/>
              </a:rPr>
              <a:t>D</a:t>
            </a:r>
            <a:r>
              <a:rPr lang="zh-CN" altLang="en-US" b="1" smtClean="0">
                <a:latin typeface="宋体" panose="02010600030101010101" pitchFamily="2" charset="-122"/>
                <a:ea typeface="宋体" panose="02010600030101010101" pitchFamily="2" charset="-122"/>
                <a:cs typeface="Times New Roman" panose="02020603050405020304" pitchFamily="18" charset="0"/>
              </a:rPr>
              <a:t>．③④</a:t>
            </a:r>
            <a:endParaRPr lang="zh-CN" altLang="en-US" b="1" smtClean="0">
              <a:latin typeface="宋体" panose="02010600030101010101" pitchFamily="2" charset="-122"/>
              <a:ea typeface="宋体" panose="02010600030101010101" pitchFamily="2" charset="-122"/>
              <a:cs typeface="Times New Roman" panose="02020603050405020304" pitchFamily="18" charset="0"/>
            </a:endParaRPr>
          </a:p>
        </p:txBody>
      </p:sp>
      <p:sp>
        <p:nvSpPr>
          <p:cNvPr id="5" name="线形标注 1 4"/>
          <p:cNvSpPr/>
          <p:nvPr/>
        </p:nvSpPr>
        <p:spPr>
          <a:xfrm>
            <a:off x="4139952" y="1417340"/>
            <a:ext cx="648072" cy="420047"/>
          </a:xfrm>
          <a:prstGeom prst="borderCallout1">
            <a:avLst>
              <a:gd name="adj1" fmla="val 104221"/>
              <a:gd name="adj2" fmla="val 67370"/>
              <a:gd name="adj3" fmla="val 175566"/>
              <a:gd name="adj4" fmla="val 14919"/>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zh-CN" altLang="en-US" b="1" smtClean="0"/>
              <a:t>情境</a:t>
            </a:r>
            <a:endParaRPr lang="zh-CN" altLang="en-US" b="1"/>
          </a:p>
        </p:txBody>
      </p:sp>
      <p:sp>
        <p:nvSpPr>
          <p:cNvPr id="7" name="线形标注 1 6"/>
          <p:cNvSpPr/>
          <p:nvPr/>
        </p:nvSpPr>
        <p:spPr>
          <a:xfrm>
            <a:off x="7524328" y="1417340"/>
            <a:ext cx="648072" cy="420047"/>
          </a:xfrm>
          <a:prstGeom prst="borderCallout1">
            <a:avLst>
              <a:gd name="adj1" fmla="val 98988"/>
              <a:gd name="adj2" fmla="val 45392"/>
              <a:gd name="adj3" fmla="val 179043"/>
              <a:gd name="adj4" fmla="val 77694"/>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zh-CN" altLang="en-US" b="1"/>
              <a:t>人物</a:t>
            </a:r>
            <a:endParaRPr lang="zh-CN" altLang="en-US" b="1"/>
          </a:p>
        </p:txBody>
      </p:sp>
      <p:sp>
        <p:nvSpPr>
          <p:cNvPr id="8" name="线形标注 1 7"/>
          <p:cNvSpPr/>
          <p:nvPr/>
        </p:nvSpPr>
        <p:spPr>
          <a:xfrm>
            <a:off x="5292080" y="1417340"/>
            <a:ext cx="1134126" cy="420047"/>
          </a:xfrm>
          <a:prstGeom prst="borderCallout1">
            <a:avLst>
              <a:gd name="adj1" fmla="val 100699"/>
              <a:gd name="adj2" fmla="val 50439"/>
              <a:gd name="adj3" fmla="val 241557"/>
              <a:gd name="adj4" fmla="val 46770"/>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zh-CN" altLang="en-US" b="1"/>
              <a:t>关键信息</a:t>
            </a:r>
            <a:endParaRPr lang="zh-CN" altLang="en-US" b="1"/>
          </a:p>
        </p:txBody>
      </p:sp>
      <p:sp>
        <p:nvSpPr>
          <p:cNvPr id="12"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15816" y="1633364"/>
            <a:ext cx="3248118" cy="504056"/>
          </a:xfrm>
        </p:spPr>
        <p:txBody>
          <a:bodyPr lIns="71323" tIns="35662" rIns="71323" bIns="35662">
            <a:normAutofit fontScale="90000"/>
          </a:bodyPr>
          <a:lstStyle/>
          <a:p>
            <a:r>
              <a:rPr lang="zh-CN" altLang="en-US" sz="2500">
                <a:solidFill>
                  <a:schemeClr val="tx1"/>
                </a:solidFill>
                <a:latin typeface="方正粗黑宋简体" pitchFamily="2" charset="-122"/>
                <a:ea typeface="方正粗黑宋简体" pitchFamily="2" charset="-122"/>
              </a:rPr>
              <a:t>主观题</a:t>
            </a:r>
            <a:r>
              <a:rPr lang="zh-CN" altLang="en-US" sz="2500" smtClean="0">
                <a:solidFill>
                  <a:schemeClr val="tx1"/>
                </a:solidFill>
                <a:latin typeface="方正粗黑宋简体" pitchFamily="2" charset="-122"/>
                <a:ea typeface="方正粗黑宋简体" pitchFamily="2" charset="-122"/>
              </a:rPr>
              <a:t>作答常见的</a:t>
            </a:r>
            <a:r>
              <a:rPr lang="zh-CN" altLang="en-US" sz="2500">
                <a:solidFill>
                  <a:schemeClr val="tx1"/>
                </a:solidFill>
                <a:latin typeface="方正粗黑宋简体" pitchFamily="2" charset="-122"/>
                <a:ea typeface="方正粗黑宋简体" pitchFamily="2" charset="-122"/>
              </a:rPr>
              <a:t>问题</a:t>
            </a:r>
            <a:endParaRPr lang="zh-CN" altLang="en-US" sz="2500">
              <a:solidFill>
                <a:schemeClr val="tx1"/>
              </a:solidFill>
              <a:latin typeface="方正粗黑宋简体" pitchFamily="2" charset="-122"/>
              <a:ea typeface="方正粗黑宋简体" pitchFamily="2" charset="-122"/>
            </a:endParaRPr>
          </a:p>
        </p:txBody>
      </p:sp>
      <p:sp>
        <p:nvSpPr>
          <p:cNvPr id="4" name="内容占位符 2"/>
          <p:cNvSpPr txBox="1"/>
          <p:nvPr/>
        </p:nvSpPr>
        <p:spPr>
          <a:xfrm>
            <a:off x="395536" y="2497460"/>
            <a:ext cx="8352928" cy="2160240"/>
          </a:xfrm>
          <a:prstGeom prst="rect">
            <a:avLst/>
          </a:prstGeom>
        </p:spPr>
        <p:txBody>
          <a:bodyPr vert="horz" lIns="71323" tIns="35662" rIns="71323" bIns="35662" rtlCol="0">
            <a:noAutofit/>
          </a:bodyPr>
          <a:lstStyle/>
          <a:p>
            <a:pPr marL="267335" indent="-267335">
              <a:spcBef>
                <a:spcPct val="20000"/>
              </a:spcBef>
              <a:buClr>
                <a:schemeClr val="accent1"/>
              </a:buClr>
              <a:buSzPct val="50000"/>
              <a:buFont typeface="Wingdings 2" panose="05020102010507070707"/>
              <a:buChar char=""/>
              <a:defRPr/>
            </a:pPr>
            <a:r>
              <a:rPr lang="en-US" altLang="zh-CN" sz="1900">
                <a:solidFill>
                  <a:srgbClr val="0070C0"/>
                </a:solidFill>
                <a:latin typeface="方正粗黑宋简体" pitchFamily="2" charset="-122"/>
                <a:ea typeface="方正粗黑宋简体" pitchFamily="2" charset="-122"/>
              </a:rPr>
              <a:t>1</a:t>
            </a:r>
            <a:r>
              <a:rPr lang="zh-CN" altLang="en-US" sz="1900">
                <a:solidFill>
                  <a:srgbClr val="0070C0"/>
                </a:solidFill>
                <a:latin typeface="方正粗黑宋简体" pitchFamily="2" charset="-122"/>
                <a:ea typeface="方正粗黑宋简体" pitchFamily="2" charset="-122"/>
              </a:rPr>
              <a:t>、</a:t>
            </a:r>
            <a:r>
              <a:rPr lang="zh-CN" altLang="en-US" sz="1900">
                <a:solidFill>
                  <a:srgbClr val="FF0000"/>
                </a:solidFill>
                <a:latin typeface="方正粗黑宋简体" pitchFamily="2" charset="-122"/>
                <a:ea typeface="方正粗黑宋简体" pitchFamily="2" charset="-122"/>
              </a:rPr>
              <a:t>审题</a:t>
            </a:r>
            <a:r>
              <a:rPr lang="zh-CN" altLang="en-US" sz="1900">
                <a:solidFill>
                  <a:srgbClr val="0070C0"/>
                </a:solidFill>
                <a:latin typeface="方正粗黑宋简体" pitchFamily="2" charset="-122"/>
                <a:ea typeface="方正粗黑宋简体" pitchFamily="2" charset="-122"/>
              </a:rPr>
              <a:t>不细致，对问题的关键词把握不准确，对问题指向的内涵不理解。</a:t>
            </a:r>
            <a:endParaRPr lang="en-US" altLang="zh-CN" sz="1900">
              <a:solidFill>
                <a:srgbClr val="0070C0"/>
              </a:solidFill>
              <a:latin typeface="方正粗黑宋简体" pitchFamily="2" charset="-122"/>
              <a:ea typeface="方正粗黑宋简体" pitchFamily="2" charset="-122"/>
            </a:endParaRPr>
          </a:p>
          <a:p>
            <a:pPr marL="267335" indent="-267335">
              <a:spcBef>
                <a:spcPct val="20000"/>
              </a:spcBef>
              <a:buClr>
                <a:schemeClr val="accent1"/>
              </a:buClr>
              <a:buSzPct val="50000"/>
              <a:buFont typeface="Wingdings 2" panose="05020102010507070707"/>
              <a:buChar char=""/>
              <a:defRPr/>
            </a:pPr>
            <a:r>
              <a:rPr lang="en-US" altLang="zh-CN" sz="1900">
                <a:solidFill>
                  <a:srgbClr val="0070C0"/>
                </a:solidFill>
                <a:latin typeface="方正粗黑宋简体" pitchFamily="2" charset="-122"/>
                <a:ea typeface="方正粗黑宋简体" pitchFamily="2" charset="-122"/>
              </a:rPr>
              <a:t>2</a:t>
            </a:r>
            <a:r>
              <a:rPr lang="zh-CN" altLang="en-US" sz="1900">
                <a:solidFill>
                  <a:srgbClr val="0070C0"/>
                </a:solidFill>
                <a:latin typeface="方正粗黑宋简体" pitchFamily="2" charset="-122"/>
                <a:ea typeface="方正粗黑宋简体" pitchFamily="2" charset="-122"/>
              </a:rPr>
              <a:t>、</a:t>
            </a:r>
            <a:r>
              <a:rPr lang="zh-CN" altLang="en-US" sz="1900">
                <a:solidFill>
                  <a:srgbClr val="FF0000"/>
                </a:solidFill>
                <a:latin typeface="方正粗黑宋简体" pitchFamily="2" charset="-122"/>
                <a:ea typeface="方正粗黑宋简体" pitchFamily="2" charset="-122"/>
              </a:rPr>
              <a:t>答题</a:t>
            </a:r>
            <a:r>
              <a:rPr lang="zh-CN" altLang="en-US" sz="1900">
                <a:solidFill>
                  <a:srgbClr val="0070C0"/>
                </a:solidFill>
                <a:latin typeface="方正粗黑宋简体" pitchFamily="2" charset="-122"/>
                <a:ea typeface="方正粗黑宋简体" pitchFamily="2" charset="-122"/>
              </a:rPr>
              <a:t>不规范，答案组织混乱，缺乏思维的逻辑性。</a:t>
            </a:r>
            <a:endParaRPr lang="en-US" altLang="zh-CN" sz="1900">
              <a:solidFill>
                <a:srgbClr val="0070C0"/>
              </a:solidFill>
              <a:latin typeface="方正粗黑宋简体" pitchFamily="2" charset="-122"/>
              <a:ea typeface="方正粗黑宋简体" pitchFamily="2" charset="-122"/>
            </a:endParaRPr>
          </a:p>
          <a:p>
            <a:pPr marL="267335" indent="-267335">
              <a:spcBef>
                <a:spcPct val="20000"/>
              </a:spcBef>
              <a:buClr>
                <a:schemeClr val="accent1"/>
              </a:buClr>
              <a:buSzPct val="50000"/>
              <a:buFont typeface="Wingdings 2" panose="05020102010507070707"/>
              <a:buChar char=""/>
            </a:pPr>
            <a:r>
              <a:rPr lang="en-US" altLang="zh-CN" sz="1900">
                <a:solidFill>
                  <a:srgbClr val="0070C0"/>
                </a:solidFill>
                <a:latin typeface="方正粗黑宋简体" pitchFamily="2" charset="-122"/>
                <a:ea typeface="方正粗黑宋简体" pitchFamily="2" charset="-122"/>
              </a:rPr>
              <a:t>3</a:t>
            </a:r>
            <a:r>
              <a:rPr lang="zh-CN" altLang="en-US" sz="1900">
                <a:solidFill>
                  <a:srgbClr val="0070C0"/>
                </a:solidFill>
                <a:latin typeface="方正粗黑宋简体" pitchFamily="2" charset="-122"/>
                <a:ea typeface="方正粗黑宋简体" pitchFamily="2" charset="-122"/>
              </a:rPr>
              <a:t>、不清楚</a:t>
            </a:r>
            <a:r>
              <a:rPr lang="zh-CN" altLang="en-US" sz="1900">
                <a:solidFill>
                  <a:srgbClr val="FF0000"/>
                </a:solidFill>
                <a:latin typeface="方正粗黑宋简体" pitchFamily="2" charset="-122"/>
                <a:ea typeface="方正粗黑宋简体" pitchFamily="2" charset="-122"/>
              </a:rPr>
              <a:t>提问方式</a:t>
            </a:r>
            <a:r>
              <a:rPr lang="zh-CN" altLang="en-US" sz="1900">
                <a:solidFill>
                  <a:srgbClr val="0070C0"/>
                </a:solidFill>
                <a:latin typeface="方正粗黑宋简体" pitchFamily="2" charset="-122"/>
                <a:ea typeface="方正粗黑宋简体" pitchFamily="2" charset="-122"/>
              </a:rPr>
              <a:t>，不明白</a:t>
            </a:r>
            <a:r>
              <a:rPr lang="zh-CN" altLang="en-US" sz="1900">
                <a:solidFill>
                  <a:srgbClr val="FF0000"/>
                </a:solidFill>
                <a:latin typeface="方正粗黑宋简体" pitchFamily="2" charset="-122"/>
                <a:ea typeface="方正粗黑宋简体" pitchFamily="2" charset="-122"/>
              </a:rPr>
              <a:t>答案来源</a:t>
            </a:r>
            <a:r>
              <a:rPr lang="zh-CN" altLang="en-US" sz="1900">
                <a:solidFill>
                  <a:srgbClr val="0070C0"/>
                </a:solidFill>
                <a:latin typeface="方正粗黑宋简体" pitchFamily="2" charset="-122"/>
                <a:ea typeface="方正粗黑宋简体" pitchFamily="2" charset="-122"/>
              </a:rPr>
              <a:t>。</a:t>
            </a:r>
            <a:endParaRPr lang="en-US" altLang="zh-CN" sz="1900">
              <a:solidFill>
                <a:srgbClr val="0070C0"/>
              </a:solidFill>
              <a:latin typeface="方正粗黑宋简体" pitchFamily="2" charset="-122"/>
              <a:ea typeface="方正粗黑宋简体" pitchFamily="2" charset="-122"/>
            </a:endParaRPr>
          </a:p>
          <a:p>
            <a:pPr marL="267335" indent="-267335">
              <a:spcBef>
                <a:spcPct val="20000"/>
              </a:spcBef>
              <a:buClr>
                <a:schemeClr val="accent1"/>
              </a:buClr>
              <a:buSzPct val="50000"/>
              <a:buFont typeface="Wingdings 2" panose="05020102010507070707"/>
              <a:buChar char=""/>
            </a:pPr>
            <a:r>
              <a:rPr lang="en-US" altLang="zh-CN" sz="1900">
                <a:solidFill>
                  <a:srgbClr val="0070C0"/>
                </a:solidFill>
                <a:latin typeface="方正粗黑宋简体" pitchFamily="2" charset="-122"/>
                <a:ea typeface="方正粗黑宋简体" pitchFamily="2" charset="-122"/>
              </a:rPr>
              <a:t>4</a:t>
            </a:r>
            <a:r>
              <a:rPr lang="zh-CN" altLang="en-US" sz="1900">
                <a:solidFill>
                  <a:srgbClr val="0070C0"/>
                </a:solidFill>
                <a:latin typeface="方正粗黑宋简体" pitchFamily="2" charset="-122"/>
                <a:ea typeface="方正粗黑宋简体" pitchFamily="2" charset="-122"/>
              </a:rPr>
              <a:t>、</a:t>
            </a:r>
            <a:r>
              <a:rPr lang="zh-CN" altLang="en-US" sz="1900">
                <a:solidFill>
                  <a:srgbClr val="FF0000"/>
                </a:solidFill>
                <a:latin typeface="方正粗黑宋简体" pitchFamily="2" charset="-122"/>
                <a:ea typeface="方正粗黑宋简体" pitchFamily="2" charset="-122"/>
              </a:rPr>
              <a:t>材料阅读</a:t>
            </a:r>
            <a:r>
              <a:rPr lang="zh-CN" altLang="en-US" sz="1900">
                <a:solidFill>
                  <a:srgbClr val="0070C0"/>
                </a:solidFill>
                <a:latin typeface="方正粗黑宋简体" pitchFamily="2" charset="-122"/>
                <a:ea typeface="方正粗黑宋简体" pitchFamily="2" charset="-122"/>
              </a:rPr>
              <a:t>分析能力欠缺，</a:t>
            </a:r>
            <a:r>
              <a:rPr lang="zh-CN" altLang="en-US" sz="1900">
                <a:solidFill>
                  <a:srgbClr val="FF0000"/>
                </a:solidFill>
                <a:latin typeface="方正粗黑宋简体" pitchFamily="2" charset="-122"/>
                <a:ea typeface="方正粗黑宋简体" pitchFamily="2" charset="-122"/>
              </a:rPr>
              <a:t>知识的迁移</a:t>
            </a:r>
            <a:r>
              <a:rPr lang="zh-CN" altLang="en-US" sz="1900">
                <a:solidFill>
                  <a:srgbClr val="0070C0"/>
                </a:solidFill>
                <a:latin typeface="方正粗黑宋简体" pitchFamily="2" charset="-122"/>
                <a:ea typeface="方正粗黑宋简体" pitchFamily="2" charset="-122"/>
              </a:rPr>
              <a:t>能力不够。</a:t>
            </a:r>
            <a:endParaRPr lang="en-US" altLang="zh-CN" sz="1900">
              <a:solidFill>
                <a:srgbClr val="0070C0"/>
              </a:solidFill>
              <a:latin typeface="方正粗黑宋简体" pitchFamily="2" charset="-122"/>
              <a:ea typeface="方正粗黑宋简体" pitchFamily="2" charset="-122"/>
            </a:endParaRPr>
          </a:p>
          <a:p>
            <a:pPr marL="267335" indent="-267335">
              <a:spcBef>
                <a:spcPct val="20000"/>
              </a:spcBef>
              <a:buClr>
                <a:schemeClr val="accent1"/>
              </a:buClr>
              <a:buSzPct val="50000"/>
              <a:buFont typeface="Wingdings 2" panose="05020102010507070707"/>
              <a:buChar char=""/>
            </a:pPr>
            <a:r>
              <a:rPr lang="en-US" altLang="zh-CN" sz="1900">
                <a:solidFill>
                  <a:srgbClr val="0070C0"/>
                </a:solidFill>
                <a:latin typeface="方正粗黑宋简体" pitchFamily="2" charset="-122"/>
                <a:ea typeface="方正粗黑宋简体" pitchFamily="2" charset="-122"/>
              </a:rPr>
              <a:t>5</a:t>
            </a:r>
            <a:r>
              <a:rPr lang="zh-CN" altLang="en-US" sz="1900">
                <a:solidFill>
                  <a:srgbClr val="0070C0"/>
                </a:solidFill>
                <a:latin typeface="方正粗黑宋简体" pitchFamily="2" charset="-122"/>
                <a:ea typeface="方正粗黑宋简体" pitchFamily="2" charset="-122"/>
              </a:rPr>
              <a:t>、</a:t>
            </a:r>
            <a:r>
              <a:rPr lang="zh-CN" altLang="en-US" sz="1900">
                <a:solidFill>
                  <a:srgbClr val="FF0000"/>
                </a:solidFill>
                <a:latin typeface="方正粗黑宋简体" pitchFamily="2" charset="-122"/>
                <a:ea typeface="方正粗黑宋简体" pitchFamily="2" charset="-122"/>
              </a:rPr>
              <a:t>教材的基础</a:t>
            </a:r>
            <a:r>
              <a:rPr lang="zh-CN" altLang="en-US" sz="1900">
                <a:solidFill>
                  <a:srgbClr val="0070C0"/>
                </a:solidFill>
                <a:latin typeface="方正粗黑宋简体" pitchFamily="2" charset="-122"/>
                <a:ea typeface="方正粗黑宋简体" pitchFamily="2" charset="-122"/>
              </a:rPr>
              <a:t>不扎实，回答问题停留在皮毛，不完整、不准确、张冠李戴。</a:t>
            </a:r>
            <a:endParaRPr lang="en-US" altLang="zh-CN" sz="1900">
              <a:solidFill>
                <a:srgbClr val="0070C0"/>
              </a:solidFill>
              <a:latin typeface="方正粗黑宋简体" pitchFamily="2" charset="-122"/>
              <a:ea typeface="方正粗黑宋简体" pitchFamily="2" charset="-122"/>
            </a:endParaRPr>
          </a:p>
          <a:p>
            <a:pPr marL="267335" indent="-267335">
              <a:spcBef>
                <a:spcPct val="20000"/>
              </a:spcBef>
              <a:buClr>
                <a:schemeClr val="accent1"/>
              </a:buClr>
              <a:buSzPct val="50000"/>
              <a:buFont typeface="Wingdings 2" panose="05020102010507070707"/>
              <a:buChar char=""/>
            </a:pPr>
            <a:r>
              <a:rPr lang="en-US" altLang="zh-CN" sz="1900">
                <a:solidFill>
                  <a:srgbClr val="0070C0"/>
                </a:solidFill>
                <a:latin typeface="方正粗黑宋简体" pitchFamily="2" charset="-122"/>
                <a:ea typeface="方正粗黑宋简体" pitchFamily="2" charset="-122"/>
              </a:rPr>
              <a:t>6</a:t>
            </a:r>
            <a:r>
              <a:rPr lang="zh-CN" altLang="en-US" sz="1900">
                <a:solidFill>
                  <a:srgbClr val="0070C0"/>
                </a:solidFill>
                <a:latin typeface="方正粗黑宋简体" pitchFamily="2" charset="-122"/>
                <a:ea typeface="方正粗黑宋简体" pitchFamily="2" charset="-122"/>
              </a:rPr>
              <a:t>、</a:t>
            </a:r>
            <a:r>
              <a:rPr lang="zh-CN" altLang="en-US" sz="1900">
                <a:solidFill>
                  <a:srgbClr val="FF0000"/>
                </a:solidFill>
                <a:latin typeface="方正粗黑宋简体" pitchFamily="2" charset="-122"/>
                <a:ea typeface="方正粗黑宋简体" pitchFamily="2" charset="-122"/>
              </a:rPr>
              <a:t>历史概念、历史事件</a:t>
            </a:r>
            <a:r>
              <a:rPr lang="zh-CN" altLang="en-US" sz="1900">
                <a:solidFill>
                  <a:srgbClr val="0070C0"/>
                </a:solidFill>
                <a:latin typeface="方正粗黑宋简体" pitchFamily="2" charset="-122"/>
                <a:ea typeface="方正粗黑宋简体" pitchFamily="2" charset="-122"/>
              </a:rPr>
              <a:t>的本质理解不深不透。</a:t>
            </a:r>
            <a:endParaRPr lang="zh-CN" altLang="en-US" sz="1900">
              <a:solidFill>
                <a:srgbClr val="0070C0"/>
              </a:solidFill>
              <a:latin typeface="方正粗黑宋简体" pitchFamily="2" charset="-122"/>
              <a:ea typeface="方正粗黑宋简体" pitchFamily="2" charset="-122"/>
            </a:endParaRPr>
          </a:p>
          <a:p>
            <a:pPr marL="267335" indent="-267335">
              <a:spcBef>
                <a:spcPct val="20000"/>
              </a:spcBef>
              <a:buClr>
                <a:schemeClr val="accent1"/>
              </a:buClr>
              <a:buSzPct val="50000"/>
              <a:buFont typeface="Wingdings 2" panose="05020102010507070707"/>
              <a:buChar char=""/>
              <a:defRPr/>
            </a:pPr>
            <a:endParaRPr lang="zh-CN" altLang="en-US" sz="1900">
              <a:solidFill>
                <a:srgbClr val="0070C0"/>
              </a:solidFill>
            </a:endParaRPr>
          </a:p>
        </p:txBody>
      </p:sp>
      <p:sp>
        <p:nvSpPr>
          <p:cNvPr id="5"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2065412"/>
            <a:ext cx="2088232" cy="2268252"/>
          </a:xfrm>
        </p:spPr>
        <p:txBody>
          <a:bodyPr lIns="71323" tIns="35662" rIns="71323" bIns="35662">
            <a:normAutofit fontScale="85000" lnSpcReduction="10000"/>
          </a:bodyPr>
          <a:lstStyle/>
          <a:p>
            <a:r>
              <a:rPr lang="zh-CN" altLang="en-US" sz="1900" smtClean="0">
                <a:solidFill>
                  <a:srgbClr val="FF0000"/>
                </a:solidFill>
                <a:latin typeface="方正粗黑宋简体" pitchFamily="2" charset="-122"/>
                <a:ea typeface="方正粗黑宋简体" pitchFamily="2" charset="-122"/>
              </a:rPr>
              <a:t>答题</a:t>
            </a:r>
            <a:r>
              <a:rPr lang="zh-CN" altLang="en-US" sz="1900">
                <a:solidFill>
                  <a:srgbClr val="FF0000"/>
                </a:solidFill>
                <a:latin typeface="方正粗黑宋简体" pitchFamily="2" charset="-122"/>
                <a:ea typeface="方正粗黑宋简体" pitchFamily="2" charset="-122"/>
              </a:rPr>
              <a:t>思维</a:t>
            </a:r>
            <a:endParaRPr lang="en-US" altLang="zh-CN" sz="1900">
              <a:solidFill>
                <a:srgbClr val="FF0000"/>
              </a:solidFill>
              <a:latin typeface="方正粗黑宋简体" pitchFamily="2" charset="-122"/>
              <a:ea typeface="方正粗黑宋简体" pitchFamily="2" charset="-122"/>
            </a:endParaRPr>
          </a:p>
          <a:p>
            <a:r>
              <a:rPr lang="zh-CN" altLang="en-US" sz="1900">
                <a:latin typeface="方正粗黑宋简体" pitchFamily="2" charset="-122"/>
                <a:ea typeface="方正粗黑宋简体" pitchFamily="2" charset="-122"/>
              </a:rPr>
              <a:t>（</a:t>
            </a:r>
            <a:r>
              <a:rPr lang="en-US" altLang="zh-CN" sz="1900">
                <a:latin typeface="方正粗黑宋简体" pitchFamily="2" charset="-122"/>
                <a:ea typeface="方正粗黑宋简体" pitchFamily="2" charset="-122"/>
              </a:rPr>
              <a:t>2</a:t>
            </a:r>
            <a:r>
              <a:rPr lang="zh-CN" altLang="en-US" sz="1900">
                <a:latin typeface="方正粗黑宋简体" pitchFamily="2" charset="-122"/>
                <a:ea typeface="方正粗黑宋简体" pitchFamily="2" charset="-122"/>
              </a:rPr>
              <a:t>）非选择题</a:t>
            </a:r>
            <a:endParaRPr lang="en-US" altLang="zh-CN" sz="1900">
              <a:latin typeface="方正粗黑宋简体" pitchFamily="2" charset="-122"/>
              <a:ea typeface="方正粗黑宋简体" pitchFamily="2" charset="-122"/>
            </a:endParaRPr>
          </a:p>
          <a:p>
            <a:r>
              <a:rPr lang="zh-CN" altLang="en-US" sz="1900">
                <a:solidFill>
                  <a:srgbClr val="00B0F0"/>
                </a:solidFill>
                <a:latin typeface="方正粗黑宋简体" pitchFamily="2" charset="-122"/>
                <a:ea typeface="方正粗黑宋简体" pitchFamily="2" charset="-122"/>
              </a:rPr>
              <a:t>问题阅读注意什么</a:t>
            </a:r>
            <a:endParaRPr lang="en-US" altLang="zh-CN" sz="1900">
              <a:solidFill>
                <a:srgbClr val="00B0F0"/>
              </a:solidFill>
              <a:latin typeface="方正粗黑宋简体" pitchFamily="2" charset="-122"/>
              <a:ea typeface="方正粗黑宋简体" pitchFamily="2" charset="-122"/>
            </a:endParaRPr>
          </a:p>
          <a:p>
            <a:r>
              <a:rPr lang="zh-CN" altLang="en-US" sz="1900">
                <a:solidFill>
                  <a:srgbClr val="00B0F0"/>
                </a:solidFill>
                <a:latin typeface="方正粗黑宋简体" pitchFamily="2" charset="-122"/>
                <a:ea typeface="方正粗黑宋简体" pitchFamily="2" charset="-122"/>
              </a:rPr>
              <a:t>问题映射哪些考点</a:t>
            </a:r>
            <a:endParaRPr lang="zh-CN" altLang="en-US" sz="1900">
              <a:solidFill>
                <a:srgbClr val="00B0F0"/>
              </a:solidFill>
              <a:latin typeface="方正粗黑宋简体" pitchFamily="2" charset="-122"/>
              <a:ea typeface="方正粗黑宋简体" pitchFamily="2" charset="-122"/>
            </a:endParaRPr>
          </a:p>
          <a:p>
            <a:r>
              <a:rPr lang="zh-CN" altLang="en-US" sz="1900">
                <a:solidFill>
                  <a:srgbClr val="00B0F0"/>
                </a:solidFill>
                <a:latin typeface="方正粗黑宋简体" pitchFamily="2" charset="-122"/>
                <a:ea typeface="方正粗黑宋简体" pitchFamily="2" charset="-122"/>
              </a:rPr>
              <a:t>材料如何联系教材</a:t>
            </a:r>
            <a:endParaRPr lang="en-US" altLang="zh-CN" sz="1900">
              <a:solidFill>
                <a:srgbClr val="00B0F0"/>
              </a:solidFill>
              <a:latin typeface="方正粗黑宋简体" pitchFamily="2" charset="-122"/>
              <a:ea typeface="方正粗黑宋简体" pitchFamily="2" charset="-122"/>
            </a:endParaRPr>
          </a:p>
          <a:p>
            <a:r>
              <a:rPr lang="zh-CN" altLang="en-US" sz="1900">
                <a:solidFill>
                  <a:srgbClr val="00B0F0"/>
                </a:solidFill>
                <a:latin typeface="方正粗黑宋简体" pitchFamily="2" charset="-122"/>
                <a:ea typeface="方正粗黑宋简体" pitchFamily="2" charset="-122"/>
              </a:rPr>
              <a:t>思维如何做到迁移</a:t>
            </a:r>
            <a:endParaRPr lang="en-US" altLang="zh-CN" sz="1900">
              <a:solidFill>
                <a:srgbClr val="00B0F0"/>
              </a:solidFill>
              <a:latin typeface="方正粗黑宋简体" pitchFamily="2" charset="-122"/>
              <a:ea typeface="方正粗黑宋简体" pitchFamily="2" charset="-122"/>
            </a:endParaRPr>
          </a:p>
          <a:p>
            <a:r>
              <a:rPr lang="zh-CN" altLang="en-US" sz="1900">
                <a:solidFill>
                  <a:srgbClr val="00B0F0"/>
                </a:solidFill>
                <a:latin typeface="方正粗黑宋简体" pitchFamily="2" charset="-122"/>
                <a:ea typeface="方正粗黑宋简体" pitchFamily="2" charset="-122"/>
              </a:rPr>
              <a:t>答案组织如何精准</a:t>
            </a:r>
            <a:endParaRPr lang="en-US" altLang="zh-CN" sz="1900">
              <a:solidFill>
                <a:srgbClr val="00B0F0"/>
              </a:solidFill>
              <a:latin typeface="方正粗黑宋简体" pitchFamily="2" charset="-122"/>
              <a:ea typeface="方正粗黑宋简体" pitchFamily="2" charset="-122"/>
            </a:endParaRPr>
          </a:p>
          <a:p>
            <a:r>
              <a:rPr lang="zh-CN" altLang="en-US" sz="1900">
                <a:solidFill>
                  <a:srgbClr val="00B0F0"/>
                </a:solidFill>
                <a:latin typeface="方正粗黑宋简体" pitchFamily="2" charset="-122"/>
                <a:ea typeface="方正粗黑宋简体" pitchFamily="2" charset="-122"/>
              </a:rPr>
              <a:t>逻辑情境价值立意</a:t>
            </a:r>
            <a:endParaRPr lang="zh-CN" altLang="en-US" sz="1900">
              <a:solidFill>
                <a:srgbClr val="00B0F0"/>
              </a:solidFill>
              <a:latin typeface="方正粗黑宋简体" pitchFamily="2" charset="-122"/>
              <a:ea typeface="方正粗黑宋简体" pitchFamily="2" charset="-122"/>
            </a:endParaRPr>
          </a:p>
        </p:txBody>
      </p:sp>
      <p:sp>
        <p:nvSpPr>
          <p:cNvPr id="3073" name="Rectangle 1"/>
          <p:cNvSpPr>
            <a:spLocks noChangeArrowheads="1"/>
          </p:cNvSpPr>
          <p:nvPr/>
        </p:nvSpPr>
        <p:spPr bwMode="auto">
          <a:xfrm>
            <a:off x="2411760" y="1054048"/>
            <a:ext cx="6408712" cy="4257782"/>
          </a:xfrm>
          <a:prstGeom prst="rect">
            <a:avLst/>
          </a:prstGeom>
          <a:noFill/>
          <a:ln w="19050" cmpd="sng">
            <a:solidFill>
              <a:schemeClr val="tx1"/>
            </a:solidFill>
            <a:miter lim="800000"/>
          </a:ln>
          <a:effectLst/>
        </p:spPr>
        <p:txBody>
          <a:bodyPr vert="horz" wrap="square" lIns="71323" tIns="35662" rIns="71323" bIns="35662" numCol="1" anchor="ctr" anchorCtr="0" compatLnSpc="1">
            <a:spAutoFit/>
          </a:bodyPr>
          <a:lstStyle/>
          <a:p>
            <a:pPr fontAlgn="base">
              <a:spcBef>
                <a:spcPct val="0"/>
              </a:spcBef>
              <a:spcAft>
                <a:spcPct val="0"/>
              </a:spcAft>
            </a:pPr>
            <a:r>
              <a:rPr lang="zh-CN" altLang="en-US" sz="1600" b="1">
                <a:latin typeface="宋体" panose="02010600030101010101" pitchFamily="2" charset="-122"/>
                <a:ea typeface="宋体" panose="02010600030101010101" pitchFamily="2" charset="-122"/>
                <a:cs typeface="Times New Roman" panose="02020603050405020304" pitchFamily="18" charset="0"/>
              </a:rPr>
              <a:t>如</a:t>
            </a:r>
            <a:r>
              <a:rPr lang="en-US" altLang="zh-CN" sz="1600" b="1">
                <a:latin typeface="宋体" panose="02010600030101010101" pitchFamily="2" charset="-122"/>
                <a:ea typeface="宋体" panose="02010600030101010101" pitchFamily="2" charset="-122"/>
                <a:cs typeface="Times New Roman" panose="02020603050405020304" pitchFamily="18" charset="0"/>
              </a:rPr>
              <a:t>28</a:t>
            </a:r>
            <a:r>
              <a:rPr lang="zh-CN" altLang="en-US" sz="1600" b="1">
                <a:latin typeface="宋体" panose="02010600030101010101" pitchFamily="2" charset="-122"/>
                <a:ea typeface="宋体" panose="02010600030101010101" pitchFamily="2" charset="-122"/>
                <a:cs typeface="Times New Roman" panose="02020603050405020304" pitchFamily="18" charset="0"/>
              </a:rPr>
              <a:t>题：</a:t>
            </a:r>
            <a:endParaRPr lang="en-US" altLang="zh-CN" sz="1600" b="1">
              <a:latin typeface="宋体" panose="02010600030101010101" pitchFamily="2" charset="-122"/>
              <a:ea typeface="宋体" panose="02010600030101010101" pitchFamily="2" charset="-122"/>
              <a:cs typeface="Times New Roman" panose="02020603050405020304" pitchFamily="18" charset="0"/>
            </a:endParaRPr>
          </a:p>
          <a:p>
            <a:pPr fontAlgn="base">
              <a:spcBef>
                <a:spcPct val="0"/>
              </a:spcBef>
              <a:spcAft>
                <a:spcPct val="0"/>
              </a:spcAft>
            </a:pPr>
            <a:r>
              <a:rPr lang="zh-CN" altLang="en-US" sz="1600" b="1" smtClean="0">
                <a:latin typeface="宋体" panose="02010600030101010101" pitchFamily="2" charset="-122"/>
                <a:ea typeface="宋体" panose="02010600030101010101" pitchFamily="2" charset="-122"/>
                <a:cs typeface="Times New Roman" panose="02020603050405020304" pitchFamily="18" charset="0"/>
              </a:rPr>
              <a:t>（</a:t>
            </a:r>
            <a:r>
              <a:rPr lang="en-US" altLang="zh-CN" sz="1600" b="1" smtClean="0">
                <a:latin typeface="宋体" panose="02010600030101010101" pitchFamily="2" charset="-122"/>
                <a:ea typeface="宋体" panose="02010600030101010101" pitchFamily="2" charset="-122"/>
                <a:cs typeface="Times New Roman" panose="02020603050405020304" pitchFamily="18" charset="0"/>
              </a:rPr>
              <a:t>1</a:t>
            </a:r>
            <a:r>
              <a:rPr lang="zh-CN" altLang="en-US" sz="1600" b="1" smtClean="0">
                <a:latin typeface="宋体" panose="02010600030101010101" pitchFamily="2" charset="-122"/>
                <a:ea typeface="宋体" panose="02010600030101010101" pitchFamily="2" charset="-122"/>
                <a:cs typeface="Times New Roman" panose="02020603050405020304" pitchFamily="18" charset="0"/>
              </a:rPr>
              <a:t>）</a:t>
            </a:r>
            <a:r>
              <a:rPr lang="zh-CN" altLang="en-US" sz="1600"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人地关系，也是天人关系</a:t>
            </a:r>
            <a:r>
              <a:rPr lang="zh-CN" altLang="en-US" sz="1600" b="1" smtClean="0">
                <a:latin typeface="宋体" panose="02010600030101010101" pitchFamily="2" charset="-122"/>
                <a:ea typeface="宋体" panose="02010600030101010101" pitchFamily="2" charset="-122"/>
                <a:cs typeface="Times New Roman" panose="02020603050405020304" pitchFamily="18" charset="0"/>
              </a:rPr>
              <a:t>。阅读材料一，结合所学，指出荀子在天人关系上的思想主张。在老子看来，天地人关系中的“有”和“无”“难”和“易”“福”和“祸”都可以相互转化，其据以分析的方法论是什么？请说明庄子“齐物”追求的精神境界。（</a:t>
            </a:r>
            <a:r>
              <a:rPr lang="en-US" altLang="zh-CN" sz="1600" b="1" smtClean="0">
                <a:latin typeface="宋体" panose="02010600030101010101" pitchFamily="2" charset="-122"/>
                <a:ea typeface="宋体" panose="02010600030101010101" pitchFamily="2" charset="-122"/>
                <a:cs typeface="Times New Roman" panose="02020603050405020304" pitchFamily="18" charset="0"/>
              </a:rPr>
              <a:t>4</a:t>
            </a:r>
            <a:r>
              <a:rPr lang="zh-CN" altLang="en-US" sz="1600" b="1" smtClean="0">
                <a:latin typeface="宋体" panose="02010600030101010101" pitchFamily="2" charset="-122"/>
                <a:ea typeface="宋体" panose="02010600030101010101" pitchFamily="2" charset="-122"/>
                <a:cs typeface="Times New Roman" panose="02020603050405020304" pitchFamily="18" charset="0"/>
              </a:rPr>
              <a:t>分）</a:t>
            </a:r>
            <a:endParaRPr lang="zh-CN" altLang="en-US" sz="1600" b="1" smtClean="0">
              <a:latin typeface="宋体" panose="02010600030101010101" pitchFamily="2" charset="-122"/>
              <a:ea typeface="宋体" panose="02010600030101010101" pitchFamily="2" charset="-122"/>
              <a:cs typeface="Times New Roman" panose="02020603050405020304" pitchFamily="18" charset="0"/>
            </a:endParaRPr>
          </a:p>
          <a:p>
            <a:pPr fontAlgn="base">
              <a:spcBef>
                <a:spcPct val="0"/>
              </a:spcBef>
              <a:spcAft>
                <a:spcPct val="0"/>
              </a:spcAft>
            </a:pPr>
            <a:r>
              <a:rPr lang="zh-CN" altLang="en-US" sz="1600" b="1" smtClean="0">
                <a:latin typeface="宋体" panose="02010600030101010101" pitchFamily="2" charset="-122"/>
                <a:ea typeface="宋体" panose="02010600030101010101" pitchFamily="2" charset="-122"/>
                <a:cs typeface="Times New Roman" panose="02020603050405020304" pitchFamily="18" charset="0"/>
              </a:rPr>
              <a:t>（</a:t>
            </a:r>
            <a:r>
              <a:rPr lang="en-US" altLang="zh-CN" sz="1600" b="1" smtClean="0">
                <a:latin typeface="宋体" panose="02010600030101010101" pitchFamily="2" charset="-122"/>
                <a:ea typeface="宋体" panose="02010600030101010101" pitchFamily="2" charset="-122"/>
                <a:cs typeface="Times New Roman" panose="02020603050405020304" pitchFamily="18" charset="0"/>
              </a:rPr>
              <a:t>2</a:t>
            </a:r>
            <a:r>
              <a:rPr lang="zh-CN" altLang="en-US" sz="1600" b="1" smtClean="0">
                <a:latin typeface="宋体" panose="02010600030101010101" pitchFamily="2" charset="-122"/>
                <a:ea typeface="宋体" panose="02010600030101010101" pitchFamily="2" charset="-122"/>
                <a:cs typeface="Times New Roman" panose="02020603050405020304" pitchFamily="18" charset="0"/>
              </a:rPr>
              <a:t>）在人地关系的图景中，古往今来许多政治家或政党通过田制改革，调整人地关系。根据材料二，结合所学，分析指出商鞅于“帝王之制”“改”的是什么？说明北魏至唐前期田制的变化。为了改变小生产状态，“改地换天”的新中国，开展了对农业的社会主义改造，请用一句话概括“改造”的内涵。（</a:t>
            </a:r>
            <a:r>
              <a:rPr lang="en-US" altLang="zh-CN" sz="1600" b="1" smtClean="0">
                <a:latin typeface="宋体" panose="02010600030101010101" pitchFamily="2" charset="-122"/>
                <a:ea typeface="宋体" panose="02010600030101010101" pitchFamily="2" charset="-122"/>
                <a:cs typeface="Times New Roman" panose="02020603050405020304" pitchFamily="18" charset="0"/>
              </a:rPr>
              <a:t>5</a:t>
            </a:r>
            <a:r>
              <a:rPr lang="zh-CN" altLang="en-US" sz="1600" b="1" smtClean="0">
                <a:latin typeface="宋体" panose="02010600030101010101" pitchFamily="2" charset="-122"/>
                <a:ea typeface="宋体" panose="02010600030101010101" pitchFamily="2" charset="-122"/>
                <a:cs typeface="Times New Roman" panose="02020603050405020304" pitchFamily="18" charset="0"/>
              </a:rPr>
              <a:t>分）</a:t>
            </a:r>
            <a:endParaRPr lang="zh-CN" altLang="en-US" sz="1600" b="1" smtClean="0">
              <a:latin typeface="宋体" panose="02010600030101010101" pitchFamily="2" charset="-122"/>
              <a:ea typeface="宋体" panose="02010600030101010101" pitchFamily="2" charset="-122"/>
              <a:cs typeface="Times New Roman" panose="02020603050405020304" pitchFamily="18" charset="0"/>
            </a:endParaRPr>
          </a:p>
          <a:p>
            <a:pPr fontAlgn="base">
              <a:spcBef>
                <a:spcPct val="0"/>
              </a:spcBef>
              <a:spcAft>
                <a:spcPct val="0"/>
              </a:spcAft>
            </a:pPr>
            <a:r>
              <a:rPr lang="zh-CN" altLang="en-US" sz="1600" b="1" smtClean="0">
                <a:latin typeface="宋体" panose="02010600030101010101" pitchFamily="2" charset="-122"/>
                <a:ea typeface="宋体" panose="02010600030101010101" pitchFamily="2" charset="-122"/>
                <a:cs typeface="Times New Roman" panose="02020603050405020304" pitchFamily="18" charset="0"/>
              </a:rPr>
              <a:t>（</a:t>
            </a:r>
            <a:r>
              <a:rPr lang="en-US" altLang="zh-CN" sz="1600" b="1" smtClean="0">
                <a:latin typeface="宋体" panose="02010600030101010101" pitchFamily="2" charset="-122"/>
                <a:ea typeface="宋体" panose="02010600030101010101" pitchFamily="2" charset="-122"/>
                <a:cs typeface="Times New Roman" panose="02020603050405020304" pitchFamily="18" charset="0"/>
              </a:rPr>
              <a:t>3</a:t>
            </a:r>
            <a:r>
              <a:rPr lang="zh-CN" altLang="en-US" sz="1600" b="1" smtClean="0">
                <a:latin typeface="宋体" panose="02010600030101010101" pitchFamily="2" charset="-122"/>
                <a:ea typeface="宋体" panose="02010600030101010101" pitchFamily="2" charset="-122"/>
                <a:cs typeface="Times New Roman" panose="02020603050405020304" pitchFamily="18" charset="0"/>
              </a:rPr>
              <a:t>）阅读材料一二三，有两点认识可供选择讨论：①对人地关系的认知，产生出不同的思想主张和政策面向，影响最大者莫过于“重农抑商”。结合所学，阐述这一为历代王朝所推行的经济政策在汉代商业领域的具体表现及其影响。②从人地关系的认识出发，分析说明人类与自然的关系。安徽宏村被誉为“科学与诗意最完美结合”的古村落，结合所学，说说其巧夺天工的“中华一绝”是什么？试对其背山面水、错落有致的卧牛形村落布局予以描述。（</a:t>
            </a:r>
            <a:r>
              <a:rPr lang="en-US" altLang="zh-CN" sz="1600" b="1" smtClean="0">
                <a:latin typeface="宋体" panose="02010600030101010101" pitchFamily="2" charset="-122"/>
                <a:ea typeface="宋体" panose="02010600030101010101" pitchFamily="2" charset="-122"/>
                <a:cs typeface="Times New Roman" panose="02020603050405020304" pitchFamily="18" charset="0"/>
              </a:rPr>
              <a:t>6</a:t>
            </a:r>
            <a:r>
              <a:rPr lang="zh-CN" altLang="en-US" sz="1600" b="1" smtClean="0">
                <a:latin typeface="宋体" panose="02010600030101010101" pitchFamily="2" charset="-122"/>
                <a:ea typeface="宋体" panose="02010600030101010101" pitchFamily="2" charset="-122"/>
                <a:cs typeface="Times New Roman" panose="02020603050405020304" pitchFamily="18" charset="0"/>
              </a:rPr>
              <a:t>分）</a:t>
            </a:r>
            <a:endParaRPr lang="zh-CN" altLang="en-US" sz="1600" b="1" smtClean="0">
              <a:latin typeface="宋体" panose="02010600030101010101" pitchFamily="2" charset="-122"/>
              <a:ea typeface="宋体" panose="02010600030101010101" pitchFamily="2" charset="-122"/>
              <a:cs typeface="Times New Roman" panose="02020603050405020304" pitchFamily="18" charset="0"/>
            </a:endParaRPr>
          </a:p>
        </p:txBody>
      </p:sp>
      <p:sp>
        <p:nvSpPr>
          <p:cNvPr id="5" name="线形标注 1 4"/>
          <p:cNvSpPr/>
          <p:nvPr/>
        </p:nvSpPr>
        <p:spPr>
          <a:xfrm>
            <a:off x="3923928" y="841276"/>
            <a:ext cx="1116124" cy="480053"/>
          </a:xfrm>
          <a:prstGeom prst="borderCallout1">
            <a:avLst>
              <a:gd name="adj1" fmla="val 108850"/>
              <a:gd name="adj2" fmla="val 45187"/>
              <a:gd name="adj3" fmla="val 181556"/>
              <a:gd name="adj4" fmla="val 109223"/>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zh-CN" altLang="en-US" b="1"/>
              <a:t>设问主体</a:t>
            </a:r>
            <a:endParaRPr lang="zh-CN" altLang="en-US" b="1"/>
          </a:p>
        </p:txBody>
      </p:sp>
      <p:sp>
        <p:nvSpPr>
          <p:cNvPr id="6" name="线形标注 1 5"/>
          <p:cNvSpPr/>
          <p:nvPr/>
        </p:nvSpPr>
        <p:spPr>
          <a:xfrm>
            <a:off x="5508104" y="841276"/>
            <a:ext cx="1296144" cy="480053"/>
          </a:xfrm>
          <a:prstGeom prst="borderCallout1">
            <a:avLst>
              <a:gd name="adj1" fmla="val 101129"/>
              <a:gd name="adj2" fmla="val 47772"/>
              <a:gd name="adj3" fmla="val 231815"/>
              <a:gd name="adj4" fmla="val -8691"/>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zh-CN" altLang="en-US" b="1"/>
              <a:t>因果逻辑</a:t>
            </a:r>
            <a:endParaRPr lang="zh-CN" altLang="en-US" b="1"/>
          </a:p>
        </p:txBody>
      </p:sp>
      <p:sp>
        <p:nvSpPr>
          <p:cNvPr id="7" name="线形标注 1 6"/>
          <p:cNvSpPr/>
          <p:nvPr/>
        </p:nvSpPr>
        <p:spPr>
          <a:xfrm>
            <a:off x="7092280" y="769268"/>
            <a:ext cx="1674186" cy="480053"/>
          </a:xfrm>
          <a:prstGeom prst="borderCallout1">
            <a:avLst>
              <a:gd name="adj1" fmla="val 101169"/>
              <a:gd name="adj2" fmla="val -209"/>
              <a:gd name="adj3" fmla="val 558773"/>
              <a:gd name="adj4" fmla="val -127115"/>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zh-CN" altLang="en-US" b="1"/>
              <a:t>归纳思维提升</a:t>
            </a:r>
            <a:endParaRPr lang="zh-CN" altLang="en-US" b="1"/>
          </a:p>
        </p:txBody>
      </p:sp>
      <p:sp>
        <p:nvSpPr>
          <p:cNvPr id="9" name="线形标注 1 8"/>
          <p:cNvSpPr/>
          <p:nvPr/>
        </p:nvSpPr>
        <p:spPr>
          <a:xfrm>
            <a:off x="755576" y="4297660"/>
            <a:ext cx="1566174" cy="936105"/>
          </a:xfrm>
          <a:prstGeom prst="borderCallout1">
            <a:avLst>
              <a:gd name="adj1" fmla="val 48932"/>
              <a:gd name="adj2" fmla="val 102353"/>
              <a:gd name="adj3" fmla="val -22204"/>
              <a:gd name="adj4" fmla="val 277106"/>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zh-CN" altLang="en-US" b="1"/>
              <a:t>开放设问：辩证思维与批判性思维</a:t>
            </a:r>
            <a:endParaRPr lang="zh-CN" altLang="en-US" b="1"/>
          </a:p>
        </p:txBody>
      </p:sp>
      <p:sp>
        <p:nvSpPr>
          <p:cNvPr id="10"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073"/>
                                        </p:tgtEl>
                                        <p:attrNameLst>
                                          <p:attrName>style.visibility</p:attrName>
                                        </p:attrNameLst>
                                      </p:cBhvr>
                                      <p:to>
                                        <p:strVal val="visible"/>
                                      </p:to>
                                    </p:set>
                                    <p:animEffect transition="in" filter="blinds(horizontal)">
                                      <p:cBhvr>
                                        <p:cTn id="47" dur="500"/>
                                        <p:tgtEl>
                                          <p:spTgt spid="307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linds(horizontal)">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linds(horizont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linds(horizontal)">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linds(horizontal)">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073" grpId="0"/>
      <p:bldP spid="5" grpId="0"/>
      <p:bldP spid="6" grpId="0"/>
      <p:bldP spid="7"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273324"/>
            <a:ext cx="8496944" cy="4200467"/>
          </a:xfrm>
        </p:spPr>
        <p:txBody>
          <a:bodyPr lIns="71323" tIns="35662" rIns="71323" bIns="35662">
            <a:noAutofit/>
          </a:bodyPr>
          <a:lstStyle/>
          <a:p>
            <a:r>
              <a:rPr lang="zh-CN" altLang="en-US" sz="1800" b="1" smtClean="0">
                <a:solidFill>
                  <a:srgbClr val="C00000"/>
                </a:solidFill>
                <a:latin typeface="华文中宋" panose="02010600040101010101" pitchFamily="2" charset="-122"/>
                <a:ea typeface="华文中宋" panose="02010600040101010101" pitchFamily="2" charset="-122"/>
              </a:rPr>
              <a:t>四、围绕时代</a:t>
            </a:r>
            <a:endParaRPr lang="en-US" altLang="zh-CN" sz="1800" b="1">
              <a:solidFill>
                <a:srgbClr val="C00000"/>
              </a:solidFill>
              <a:latin typeface="华文中宋" panose="02010600040101010101" pitchFamily="2" charset="-122"/>
              <a:ea typeface="华文中宋" panose="02010600040101010101" pitchFamily="2" charset="-122"/>
            </a:endParaRPr>
          </a:p>
          <a:p>
            <a:r>
              <a:rPr lang="zh-CN" altLang="en-US" sz="1800" b="1">
                <a:latin typeface="华文中宋" panose="02010600040101010101" pitchFamily="2" charset="-122"/>
                <a:ea typeface="华文中宋" panose="02010600040101010101" pitchFamily="2" charset="-122"/>
              </a:rPr>
              <a:t>当今世界形势</a:t>
            </a:r>
            <a:endParaRPr lang="en-US" altLang="zh-CN" sz="1800" b="1">
              <a:latin typeface="华文中宋" panose="02010600040101010101" pitchFamily="2" charset="-122"/>
              <a:ea typeface="华文中宋" panose="02010600040101010101" pitchFamily="2" charset="-122"/>
            </a:endParaRPr>
          </a:p>
          <a:p>
            <a:r>
              <a:rPr lang="zh-CN" altLang="en-US" sz="1800" b="1">
                <a:latin typeface="华文中宋" panose="02010600040101010101" pitchFamily="2" charset="-122"/>
                <a:ea typeface="华文中宋" panose="02010600040101010101" pitchFamily="2" charset="-122"/>
              </a:rPr>
              <a:t>中国的新时代</a:t>
            </a:r>
            <a:endParaRPr lang="en-US" altLang="zh-CN" sz="1800" b="1">
              <a:latin typeface="华文中宋" panose="02010600040101010101" pitchFamily="2" charset="-122"/>
              <a:ea typeface="华文中宋" panose="02010600040101010101" pitchFamily="2" charset="-122"/>
            </a:endParaRPr>
          </a:p>
          <a:p>
            <a:r>
              <a:rPr lang="zh-CN" altLang="en-US" sz="1800" b="1">
                <a:solidFill>
                  <a:srgbClr val="0070C0"/>
                </a:solidFill>
                <a:latin typeface="华文中宋" panose="02010600040101010101" pitchFamily="2" charset="-122"/>
                <a:ea typeface="华文中宋" panose="02010600040101010101" pitchFamily="2" charset="-122"/>
              </a:rPr>
              <a:t>如</a:t>
            </a:r>
            <a:r>
              <a:rPr lang="en-US" altLang="zh-CN" sz="1800" b="1">
                <a:solidFill>
                  <a:srgbClr val="0070C0"/>
                </a:solidFill>
                <a:latin typeface="华文中宋" panose="02010600040101010101" pitchFamily="2" charset="-122"/>
                <a:ea typeface="华文中宋" panose="02010600040101010101" pitchFamily="2" charset="-122"/>
              </a:rPr>
              <a:t>2022</a:t>
            </a:r>
            <a:r>
              <a:rPr lang="zh-CN" altLang="en-US" sz="1800" b="1">
                <a:solidFill>
                  <a:srgbClr val="0070C0"/>
                </a:solidFill>
                <a:latin typeface="华文中宋" panose="02010600040101010101" pitchFamily="2" charset="-122"/>
                <a:ea typeface="华文中宋" panose="02010600040101010101" pitchFamily="2" charset="-122"/>
              </a:rPr>
              <a:t>年</a:t>
            </a:r>
            <a:r>
              <a:rPr lang="en-US" altLang="zh-CN" sz="1800" b="1">
                <a:solidFill>
                  <a:srgbClr val="0070C0"/>
                </a:solidFill>
                <a:latin typeface="华文中宋" panose="02010600040101010101" pitchFamily="2" charset="-122"/>
                <a:ea typeface="华文中宋" panose="02010600040101010101" pitchFamily="2" charset="-122"/>
              </a:rPr>
              <a:t>1</a:t>
            </a:r>
            <a:r>
              <a:rPr lang="zh-CN" altLang="en-US" sz="1800" b="1">
                <a:solidFill>
                  <a:srgbClr val="0070C0"/>
                </a:solidFill>
                <a:latin typeface="华文中宋" panose="02010600040101010101" pitchFamily="2" charset="-122"/>
                <a:ea typeface="华文中宋" panose="02010600040101010101" pitchFamily="2" charset="-122"/>
              </a:rPr>
              <a:t>月选考第</a:t>
            </a:r>
            <a:r>
              <a:rPr lang="en-US" altLang="zh-CN" sz="1800" b="1">
                <a:solidFill>
                  <a:srgbClr val="0070C0"/>
                </a:solidFill>
                <a:latin typeface="华文中宋" panose="02010600040101010101" pitchFamily="2" charset="-122"/>
                <a:ea typeface="华文中宋" panose="02010600040101010101" pitchFamily="2" charset="-122"/>
              </a:rPr>
              <a:t>29</a:t>
            </a:r>
            <a:r>
              <a:rPr lang="zh-CN" altLang="en-US" sz="1800" b="1">
                <a:solidFill>
                  <a:srgbClr val="0070C0"/>
                </a:solidFill>
                <a:latin typeface="华文中宋" panose="02010600040101010101" pitchFamily="2" charset="-122"/>
                <a:ea typeface="华文中宋" panose="02010600040101010101" pitchFamily="2" charset="-122"/>
              </a:rPr>
              <a:t>题：</a:t>
            </a:r>
            <a:r>
              <a:rPr lang="zh-CN" altLang="zh-CN" sz="1800" b="1">
                <a:solidFill>
                  <a:srgbClr val="0070C0"/>
                </a:solidFill>
                <a:latin typeface="华文中宋" panose="02010600040101010101" pitchFamily="2" charset="-122"/>
                <a:ea typeface="华文中宋" panose="02010600040101010101" pitchFamily="2" charset="-122"/>
              </a:rPr>
              <a:t>“穷则变，变则通，通则久”与时俱进的改革推动经济社会发展。”改革是关键词，是对</a:t>
            </a:r>
            <a:r>
              <a:rPr lang="en-US" altLang="zh-CN" sz="1800" b="1">
                <a:solidFill>
                  <a:srgbClr val="0070C0"/>
                </a:solidFill>
                <a:latin typeface="华文中宋" panose="02010600040101010101" pitchFamily="2" charset="-122"/>
                <a:ea typeface="华文中宋" panose="02010600040101010101" pitchFamily="2" charset="-122"/>
              </a:rPr>
              <a:t>2018</a:t>
            </a:r>
            <a:r>
              <a:rPr lang="zh-CN" altLang="zh-CN" sz="1800" b="1">
                <a:solidFill>
                  <a:srgbClr val="0070C0"/>
                </a:solidFill>
                <a:latin typeface="华文中宋" panose="02010600040101010101" pitchFamily="2" charset="-122"/>
                <a:ea typeface="华文中宋" panose="02010600040101010101" pitchFamily="2" charset="-122"/>
              </a:rPr>
              <a:t>年</a:t>
            </a:r>
            <a:r>
              <a:rPr lang="en-US" altLang="zh-CN" sz="1800" b="1">
                <a:solidFill>
                  <a:srgbClr val="0070C0"/>
                </a:solidFill>
                <a:latin typeface="华文中宋" panose="02010600040101010101" pitchFamily="2" charset="-122"/>
                <a:ea typeface="华文中宋" panose="02010600040101010101" pitchFamily="2" charset="-122"/>
              </a:rPr>
              <a:t>5</a:t>
            </a:r>
            <a:r>
              <a:rPr lang="zh-CN" altLang="zh-CN" sz="1800" b="1">
                <a:solidFill>
                  <a:srgbClr val="0070C0"/>
                </a:solidFill>
                <a:latin typeface="华文中宋" panose="02010600040101010101" pitchFamily="2" charset="-122"/>
                <a:ea typeface="华文中宋" panose="02010600040101010101" pitchFamily="2" charset="-122"/>
              </a:rPr>
              <a:t>月</a:t>
            </a:r>
            <a:r>
              <a:rPr lang="en-US" altLang="zh-CN" sz="1800" b="1">
                <a:solidFill>
                  <a:srgbClr val="0070C0"/>
                </a:solidFill>
                <a:latin typeface="华文中宋" panose="02010600040101010101" pitchFamily="2" charset="-122"/>
                <a:ea typeface="华文中宋" panose="02010600040101010101" pitchFamily="2" charset="-122"/>
              </a:rPr>
              <a:t>28</a:t>
            </a:r>
            <a:r>
              <a:rPr lang="zh-CN" altLang="zh-CN" sz="1800" b="1">
                <a:solidFill>
                  <a:srgbClr val="0070C0"/>
                </a:solidFill>
                <a:latin typeface="华文中宋" panose="02010600040101010101" pitchFamily="2" charset="-122"/>
                <a:ea typeface="华文中宋" panose="02010600040101010101" pitchFamily="2" charset="-122"/>
              </a:rPr>
              <a:t>日习近平总书记在中国科学院第十九次院士大会、中国工程院第十四次院士大会上“创新决胜未来，改革关乎国运”这一论断的回应，弘扬了改革的时代主旋律。</a:t>
            </a:r>
            <a:endParaRPr lang="zh-CN" altLang="zh-CN" sz="1800" b="1">
              <a:solidFill>
                <a:srgbClr val="0070C0"/>
              </a:solidFill>
              <a:latin typeface="华文中宋" panose="02010600040101010101" pitchFamily="2" charset="-122"/>
              <a:ea typeface="华文中宋" panose="02010600040101010101" pitchFamily="2" charset="-122"/>
            </a:endParaRPr>
          </a:p>
          <a:p>
            <a:r>
              <a:rPr lang="zh-CN" altLang="zh-CN" sz="1800" b="1">
                <a:latin typeface="华文中宋" panose="02010600040101010101" pitchFamily="2" charset="-122"/>
                <a:ea typeface="华文中宋" panose="02010600040101010101" pitchFamily="2" charset="-122"/>
              </a:rPr>
              <a:t>该题利用三则材料，分别从</a:t>
            </a:r>
            <a:r>
              <a:rPr lang="zh-CN" altLang="zh-CN" sz="1800" b="1">
                <a:solidFill>
                  <a:srgbClr val="FF0000"/>
                </a:solidFill>
                <a:latin typeface="华文中宋" panose="02010600040101010101" pitchFamily="2" charset="-122"/>
                <a:ea typeface="华文中宋" panose="02010600040101010101" pitchFamily="2" charset="-122"/>
              </a:rPr>
              <a:t>古代</a:t>
            </a:r>
            <a:r>
              <a:rPr lang="zh-CN" altLang="zh-CN" sz="1800" b="1">
                <a:latin typeface="华文中宋" panose="02010600040101010101" pitchFamily="2" charset="-122"/>
                <a:ea typeface="华文中宋" panose="02010600040101010101" pitchFamily="2" charset="-122"/>
              </a:rPr>
              <a:t>穿越商鞅变法富国强兵，横扫六国的秦军的历史烟云，走出历史典籍，鲜活再现秦始皇兵马俑的威武军阵；</a:t>
            </a:r>
            <a:r>
              <a:rPr lang="zh-CN" altLang="zh-CN" sz="1800" b="1">
                <a:solidFill>
                  <a:srgbClr val="FF0000"/>
                </a:solidFill>
                <a:latin typeface="华文中宋" panose="02010600040101010101" pitchFamily="2" charset="-122"/>
                <a:ea typeface="华文中宋" panose="02010600040101010101" pitchFamily="2" charset="-122"/>
              </a:rPr>
              <a:t>近代</a:t>
            </a:r>
            <a:r>
              <a:rPr lang="zh-CN" altLang="zh-CN" sz="1800" b="1">
                <a:latin typeface="华文中宋" panose="02010600040101010101" pitchFamily="2" charset="-122"/>
                <a:ea typeface="华文中宋" panose="02010600040101010101" pitchFamily="2" charset="-122"/>
              </a:rPr>
              <a:t>中国解放战争时期国民党币制改革掠夺百姓导致经济崩溃与共产党土地改革赢得民心从而建立新中国进行鲜明对比，彰显民心向背，民为邦本；引用习总书记讲话，考察</a:t>
            </a:r>
            <a:r>
              <a:rPr lang="zh-CN" altLang="zh-CN" sz="1800" b="1">
                <a:solidFill>
                  <a:srgbClr val="FF0000"/>
                </a:solidFill>
                <a:latin typeface="华文中宋" panose="02010600040101010101" pitchFamily="2" charset="-122"/>
                <a:ea typeface="华文中宋" panose="02010600040101010101" pitchFamily="2" charset="-122"/>
              </a:rPr>
              <a:t>现代</a:t>
            </a:r>
            <a:r>
              <a:rPr lang="zh-CN" altLang="zh-CN" sz="1800" b="1">
                <a:latin typeface="华文中宋" panose="02010600040101010101" pitchFamily="2" charset="-122"/>
                <a:ea typeface="华文中宋" panose="02010600040101010101" pitchFamily="2" charset="-122"/>
              </a:rPr>
              <a:t>中国共产党深化经济体制改革和科技体制改革重大举措，让学生深刻领会新时代、新时期中国共产党以史为鉴、以改革推动经济社会发展的治国理政的新理论。</a:t>
            </a:r>
            <a:endParaRPr lang="zh-CN" altLang="zh-CN" sz="1800" b="1">
              <a:latin typeface="华文中宋" panose="02010600040101010101" pitchFamily="2" charset="-122"/>
              <a:ea typeface="华文中宋" panose="02010600040101010101" pitchFamily="2" charset="-122"/>
            </a:endParaRPr>
          </a:p>
        </p:txBody>
      </p:sp>
      <p:sp>
        <p:nvSpPr>
          <p:cNvPr id="4"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483768" y="2065412"/>
            <a:ext cx="4320480" cy="2232248"/>
          </a:xfrm>
        </p:spPr>
        <p:txBody>
          <a:bodyPr>
            <a:noAutofit/>
          </a:bodyPr>
          <a:lstStyle/>
          <a:p>
            <a:r>
              <a:rPr lang="zh-CN" altLang="en-US" sz="4000" smtClean="0">
                <a:latin typeface="华文新魏" panose="02010800040101010101" pitchFamily="2" charset="-122"/>
                <a:ea typeface="华文新魏" panose="02010800040101010101" pitchFamily="2" charset="-122"/>
              </a:rPr>
              <a:t>一、课标即考纲</a:t>
            </a:r>
            <a:endParaRPr lang="en-US" altLang="zh-CN" sz="4000" smtClean="0">
              <a:latin typeface="华文新魏" panose="02010800040101010101" pitchFamily="2" charset="-122"/>
              <a:ea typeface="华文新魏" panose="02010800040101010101" pitchFamily="2" charset="-122"/>
            </a:endParaRPr>
          </a:p>
          <a:p>
            <a:r>
              <a:rPr lang="zh-CN" altLang="en-US" sz="4000" smtClean="0">
                <a:latin typeface="华文新魏" panose="02010800040101010101" pitchFamily="2" charset="-122"/>
                <a:ea typeface="华文新魏" panose="02010800040101010101" pitchFamily="2" charset="-122"/>
              </a:rPr>
              <a:t>二、体系即导向</a:t>
            </a:r>
            <a:endParaRPr lang="en-US" altLang="zh-CN" sz="4000" smtClean="0">
              <a:latin typeface="华文新魏" panose="02010800040101010101" pitchFamily="2" charset="-122"/>
              <a:ea typeface="华文新魏" panose="02010800040101010101" pitchFamily="2" charset="-122"/>
            </a:endParaRPr>
          </a:p>
          <a:p>
            <a:r>
              <a:rPr lang="zh-CN" altLang="en-US" sz="4000" smtClean="0">
                <a:latin typeface="华文新魏" panose="02010800040101010101" pitchFamily="2" charset="-122"/>
                <a:ea typeface="华文新魏" panose="02010800040101010101" pitchFamily="2" charset="-122"/>
              </a:rPr>
              <a:t>三、思路即出路</a:t>
            </a:r>
            <a:endParaRPr lang="en-US" altLang="zh-CN" sz="4000" smtClean="0">
              <a:latin typeface="华文新魏" panose="02010800040101010101" pitchFamily="2" charset="-122"/>
              <a:ea typeface="华文新魏" panose="02010800040101010101" pitchFamily="2" charset="-122"/>
            </a:endParaRPr>
          </a:p>
        </p:txBody>
      </p:sp>
      <p:sp>
        <p:nvSpPr>
          <p:cNvPr id="4" name="标题 1"/>
          <p:cNvSpPr txBox="1"/>
          <p:nvPr/>
        </p:nvSpPr>
        <p:spPr>
          <a:xfrm>
            <a:off x="539552" y="265212"/>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1" i="0" u="none" strike="noStrike" kern="1200" cap="none" spc="0" normalizeH="0" baseline="0" noProof="0" smtClean="0">
                <a:ln>
                  <a:noFill/>
                </a:ln>
                <a:solidFill>
                  <a:srgbClr val="C00000"/>
                </a:solidFill>
                <a:effectLst/>
                <a:uLnTx/>
                <a:uFillTx/>
                <a:latin typeface="+mj-lt"/>
                <a:ea typeface="+mj-ea"/>
                <a:cs typeface="+mj-cs"/>
              </a:rPr>
              <a:t>方向：如何从彷徨到坚定？</a:t>
            </a:r>
            <a:endParaRPr kumimoji="0" lang="zh-CN" altLang="en-US" sz="3300" b="1"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345332"/>
            <a:ext cx="8496944" cy="3960440"/>
          </a:xfrm>
        </p:spPr>
        <p:txBody>
          <a:bodyPr lIns="71323" tIns="35662" rIns="71323" bIns="35662">
            <a:noAutofit/>
          </a:bodyPr>
          <a:lstStyle/>
          <a:p>
            <a:r>
              <a:rPr lang="zh-CN" altLang="en-US" sz="1600" b="1">
                <a:latin typeface="华文中宋" panose="02010600040101010101" pitchFamily="2" charset="-122"/>
                <a:ea typeface="华文中宋" panose="02010600040101010101" pitchFamily="2" charset="-122"/>
              </a:rPr>
              <a:t>习近平对国际形势最新判断</a:t>
            </a:r>
            <a:endParaRPr lang="en-US" altLang="zh-CN" sz="1600" b="1">
              <a:latin typeface="华文中宋" panose="02010600040101010101" pitchFamily="2" charset="-122"/>
              <a:ea typeface="华文中宋" panose="02010600040101010101" pitchFamily="2" charset="-122"/>
            </a:endParaRPr>
          </a:p>
          <a:p>
            <a:r>
              <a:rPr lang="zh-CN" altLang="en-US" sz="1600" b="1">
                <a:latin typeface="华文中宋" panose="02010600040101010101" pitchFamily="2" charset="-122"/>
                <a:ea typeface="华文中宋" panose="02010600040101010101" pitchFamily="2" charset="-122"/>
              </a:rPr>
              <a:t>当前，</a:t>
            </a:r>
            <a:r>
              <a:rPr lang="zh-CN" altLang="en-US" sz="1600" b="1">
                <a:solidFill>
                  <a:srgbClr val="FF0000"/>
                </a:solidFill>
                <a:latin typeface="华文中宋" panose="02010600040101010101" pitchFamily="2" charset="-122"/>
                <a:ea typeface="华文中宋" panose="02010600040101010101" pitchFamily="2" charset="-122"/>
              </a:rPr>
              <a:t>世界多极化、经济全球化、文化多样化、社会信息化</a:t>
            </a:r>
            <a:r>
              <a:rPr lang="zh-CN" altLang="en-US" sz="1600" b="1">
                <a:latin typeface="华文中宋" panose="02010600040101010101" pitchFamily="2" charset="-122"/>
                <a:ea typeface="华文中宋" panose="02010600040101010101" pitchFamily="2" charset="-122"/>
              </a:rPr>
              <a:t>深入发展，人类社会充满希望。同时，国际形势的不稳定性不确定性更加突出，人类面临的全球性挑战更加严峻，需要世界各国齐心协力、共同应对。</a:t>
            </a:r>
            <a:endParaRPr lang="zh-CN" altLang="en-US" sz="1600" b="1">
              <a:latin typeface="华文中宋" panose="02010600040101010101" pitchFamily="2" charset="-122"/>
              <a:ea typeface="华文中宋" panose="02010600040101010101" pitchFamily="2" charset="-122"/>
            </a:endParaRPr>
          </a:p>
          <a:p>
            <a:r>
              <a:rPr lang="zh-CN" altLang="en-US" sz="1600" b="1">
                <a:latin typeface="华文中宋" panose="02010600040101010101" pitchFamily="2" charset="-122"/>
                <a:ea typeface="华文中宋" panose="02010600040101010101" pitchFamily="2" charset="-122"/>
              </a:rPr>
              <a:t>应对共同挑战、迈向美好未来，</a:t>
            </a:r>
            <a:r>
              <a:rPr lang="zh-CN" altLang="en-US" sz="1600" b="1">
                <a:solidFill>
                  <a:srgbClr val="FF0000"/>
                </a:solidFill>
                <a:latin typeface="华文中宋" panose="02010600040101010101" pitchFamily="2" charset="-122"/>
                <a:ea typeface="华文中宋" panose="02010600040101010101" pitchFamily="2" charset="-122"/>
              </a:rPr>
              <a:t>既需要经济科技力量，也需要文化文明力量</a:t>
            </a:r>
            <a:r>
              <a:rPr lang="zh-CN" altLang="en-US" sz="1600" b="1">
                <a:latin typeface="华文中宋" panose="02010600040101010101" pitchFamily="2" charset="-122"/>
                <a:ea typeface="华文中宋" panose="02010600040101010101" pitchFamily="2" charset="-122"/>
              </a:rPr>
              <a:t>。</a:t>
            </a:r>
            <a:endParaRPr lang="en-US" altLang="zh-CN" sz="1600" b="1">
              <a:latin typeface="华文中宋" panose="02010600040101010101" pitchFamily="2" charset="-122"/>
              <a:ea typeface="华文中宋" panose="02010600040101010101" pitchFamily="2" charset="-122"/>
            </a:endParaRPr>
          </a:p>
          <a:p>
            <a:r>
              <a:rPr lang="en-US" altLang="zh-CN" sz="1600" b="1">
                <a:latin typeface="华文中宋" panose="02010600040101010101" pitchFamily="2" charset="-122"/>
                <a:ea typeface="华文中宋" panose="02010600040101010101" pitchFamily="2" charset="-122"/>
              </a:rPr>
              <a:t>                      ——2019</a:t>
            </a:r>
            <a:r>
              <a:rPr lang="zh-CN" altLang="en-US" sz="1600" b="1">
                <a:latin typeface="华文中宋" panose="02010600040101010101" pitchFamily="2" charset="-122"/>
                <a:ea typeface="华文中宋" panose="02010600040101010101" pitchFamily="2" charset="-122"/>
              </a:rPr>
              <a:t>年</a:t>
            </a:r>
            <a:r>
              <a:rPr lang="en-US" altLang="zh-CN" sz="1600" b="1">
                <a:latin typeface="华文中宋" panose="02010600040101010101" pitchFamily="2" charset="-122"/>
                <a:ea typeface="华文中宋" panose="02010600040101010101" pitchFamily="2" charset="-122"/>
              </a:rPr>
              <a:t>5</a:t>
            </a:r>
            <a:r>
              <a:rPr lang="zh-CN" altLang="en-US" sz="1600" b="1">
                <a:latin typeface="华文中宋" panose="02010600040101010101" pitchFamily="2" charset="-122"/>
                <a:ea typeface="华文中宋" panose="02010600040101010101" pitchFamily="2" charset="-122"/>
              </a:rPr>
              <a:t>月亚洲文明对话大会习近平主旨演讲</a:t>
            </a:r>
            <a:endParaRPr lang="zh-CN" altLang="en-US" sz="1600" b="1">
              <a:latin typeface="华文中宋" panose="02010600040101010101" pitchFamily="2" charset="-122"/>
              <a:ea typeface="华文中宋" panose="02010600040101010101" pitchFamily="2" charset="-122"/>
            </a:endParaRPr>
          </a:p>
          <a:p>
            <a:r>
              <a:rPr lang="zh-CN" altLang="en-US" sz="1600" b="1">
                <a:latin typeface="华文中宋" panose="02010600040101010101" pitchFamily="2" charset="-122"/>
                <a:ea typeface="华文中宋" panose="02010600040101010101" pitchFamily="2" charset="-122"/>
              </a:rPr>
              <a:t>围绕以上时代主旨，可以梳理以下知识：</a:t>
            </a:r>
            <a:endParaRPr lang="en-US" altLang="zh-CN" sz="1600" b="1">
              <a:latin typeface="华文中宋" panose="02010600040101010101" pitchFamily="2" charset="-122"/>
              <a:ea typeface="华文中宋" panose="02010600040101010101" pitchFamily="2" charset="-122"/>
            </a:endParaRPr>
          </a:p>
          <a:p>
            <a:r>
              <a:rPr lang="zh-CN" altLang="en-US" sz="1600" b="1">
                <a:latin typeface="华文中宋" panose="02010600040101010101" pitchFamily="2" charset="-122"/>
                <a:ea typeface="华文中宋" panose="02010600040101010101" pitchFamily="2" charset="-122"/>
              </a:rPr>
              <a:t>工业革命</a:t>
            </a:r>
            <a:endParaRPr lang="en-US" altLang="zh-CN" sz="1600" b="1">
              <a:latin typeface="华文中宋" panose="02010600040101010101" pitchFamily="2" charset="-122"/>
              <a:ea typeface="华文中宋" panose="02010600040101010101" pitchFamily="2" charset="-122"/>
            </a:endParaRPr>
          </a:p>
          <a:p>
            <a:r>
              <a:rPr lang="zh-CN" altLang="en-US" sz="1600" b="1" smtClean="0">
                <a:latin typeface="华文中宋" panose="02010600040101010101" pitchFamily="2" charset="-122"/>
                <a:ea typeface="华文中宋" panose="02010600040101010101" pitchFamily="2" charset="-122"/>
              </a:rPr>
              <a:t>两次</a:t>
            </a:r>
            <a:r>
              <a:rPr lang="zh-CN" altLang="en-US" sz="1600" b="1">
                <a:latin typeface="华文中宋" panose="02010600040101010101" pitchFamily="2" charset="-122"/>
                <a:ea typeface="华文中宋" panose="02010600040101010101" pitchFamily="2" charset="-122"/>
              </a:rPr>
              <a:t>世界大战</a:t>
            </a:r>
            <a:endParaRPr lang="en-US" altLang="zh-CN" sz="1600" b="1">
              <a:latin typeface="华文中宋" panose="02010600040101010101" pitchFamily="2" charset="-122"/>
              <a:ea typeface="华文中宋" panose="02010600040101010101" pitchFamily="2" charset="-122"/>
            </a:endParaRPr>
          </a:p>
          <a:p>
            <a:r>
              <a:rPr lang="zh-CN" altLang="en-US" sz="1600" b="1">
                <a:latin typeface="华文中宋" panose="02010600040101010101" pitchFamily="2" charset="-122"/>
                <a:ea typeface="华文中宋" panose="02010600040101010101" pitchFamily="2" charset="-122"/>
              </a:rPr>
              <a:t>世界多极化</a:t>
            </a:r>
            <a:endParaRPr lang="en-US" altLang="zh-CN" sz="1600" b="1">
              <a:latin typeface="华文中宋" panose="02010600040101010101" pitchFamily="2" charset="-122"/>
              <a:ea typeface="华文中宋" panose="02010600040101010101" pitchFamily="2" charset="-122"/>
            </a:endParaRPr>
          </a:p>
          <a:p>
            <a:r>
              <a:rPr lang="zh-CN" altLang="en-US" sz="1600" b="1">
                <a:latin typeface="华文中宋" panose="02010600040101010101" pitchFamily="2" charset="-122"/>
                <a:ea typeface="华文中宋" panose="02010600040101010101" pitchFamily="2" charset="-122"/>
              </a:rPr>
              <a:t>经济全球化</a:t>
            </a:r>
            <a:endParaRPr lang="en-US" altLang="zh-CN" sz="1600" b="1">
              <a:latin typeface="华文中宋" panose="02010600040101010101" pitchFamily="2" charset="-122"/>
              <a:ea typeface="华文中宋" panose="02010600040101010101" pitchFamily="2" charset="-122"/>
            </a:endParaRPr>
          </a:p>
          <a:p>
            <a:r>
              <a:rPr lang="zh-CN" altLang="en-US" sz="1600" b="1">
                <a:latin typeface="华文中宋" panose="02010600040101010101" pitchFamily="2" charset="-122"/>
                <a:ea typeface="华文中宋" panose="02010600040101010101" pitchFamily="2" charset="-122"/>
              </a:rPr>
              <a:t>第三次科技</a:t>
            </a:r>
            <a:r>
              <a:rPr lang="zh-CN" altLang="en-US" sz="1600" b="1" smtClean="0">
                <a:latin typeface="华文中宋" panose="02010600040101010101" pitchFamily="2" charset="-122"/>
                <a:ea typeface="华文中宋" panose="02010600040101010101" pitchFamily="2" charset="-122"/>
              </a:rPr>
              <a:t>革命</a:t>
            </a:r>
            <a:endParaRPr lang="en-US" altLang="zh-CN" sz="1600" b="1" smtClean="0">
              <a:latin typeface="华文中宋" panose="02010600040101010101" pitchFamily="2" charset="-122"/>
              <a:ea typeface="华文中宋" panose="02010600040101010101" pitchFamily="2" charset="-122"/>
            </a:endParaRPr>
          </a:p>
          <a:p>
            <a:r>
              <a:rPr lang="zh-CN" altLang="en-US" sz="1600" b="1" smtClean="0">
                <a:latin typeface="华文中宋" panose="02010600040101010101" pitchFamily="2" charset="-122"/>
                <a:ea typeface="华文中宋" panose="02010600040101010101" pitchFamily="2" charset="-122"/>
              </a:rPr>
              <a:t>文化交流与传播</a:t>
            </a:r>
            <a:endParaRPr lang="en-US" altLang="zh-CN" sz="1600" b="1" smtClean="0">
              <a:latin typeface="华文中宋" panose="02010600040101010101" pitchFamily="2" charset="-122"/>
              <a:ea typeface="华文中宋" panose="02010600040101010101" pitchFamily="2" charset="-122"/>
            </a:endParaRPr>
          </a:p>
          <a:p>
            <a:r>
              <a:rPr lang="zh-CN" altLang="en-US" sz="1600" b="1" smtClean="0">
                <a:latin typeface="华文中宋" panose="02010600040101010101" pitchFamily="2" charset="-122"/>
                <a:ea typeface="华文中宋" panose="02010600040101010101" pitchFamily="2" charset="-122"/>
              </a:rPr>
              <a:t>等等</a:t>
            </a:r>
            <a:endParaRPr lang="en-US" altLang="zh-CN" sz="1600" b="1">
              <a:latin typeface="华文中宋" panose="02010600040101010101" pitchFamily="2" charset="-122"/>
              <a:ea typeface="华文中宋" panose="02010600040101010101" pitchFamily="2" charset="-122"/>
            </a:endParaRPr>
          </a:p>
        </p:txBody>
      </p:sp>
      <p:sp>
        <p:nvSpPr>
          <p:cNvPr id="4"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ox(in)">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201316"/>
            <a:ext cx="8352928" cy="4248472"/>
          </a:xfrm>
        </p:spPr>
        <p:txBody>
          <a:bodyPr lIns="71323" tIns="35662" rIns="71323" bIns="35662">
            <a:noAutofit/>
          </a:bodyPr>
          <a:lstStyle/>
          <a:p>
            <a:r>
              <a:rPr lang="zh-CN" altLang="en-US" sz="1400" b="1">
                <a:latin typeface="华文中宋" panose="02010600040101010101" pitchFamily="2" charset="-122"/>
                <a:ea typeface="华文中宋" panose="02010600040101010101" pitchFamily="2" charset="-122"/>
              </a:rPr>
              <a:t>习近平用这“三观”把握国际形势</a:t>
            </a:r>
            <a:endParaRPr lang="zh-CN" altLang="en-US" sz="1400" b="1">
              <a:latin typeface="华文中宋" panose="02010600040101010101" pitchFamily="2" charset="-122"/>
              <a:ea typeface="华文中宋" panose="02010600040101010101" pitchFamily="2" charset="-122"/>
            </a:endParaRPr>
          </a:p>
          <a:p>
            <a:r>
              <a:rPr lang="zh-CN" altLang="en-US" sz="1400" b="1">
                <a:solidFill>
                  <a:srgbClr val="FF0000"/>
                </a:solidFill>
                <a:latin typeface="华文中宋" panose="02010600040101010101" pitchFamily="2" charset="-122"/>
                <a:ea typeface="华文中宋" panose="02010600040101010101" pitchFamily="2" charset="-122"/>
              </a:rPr>
              <a:t>树立正确的历史观。</a:t>
            </a:r>
            <a:r>
              <a:rPr lang="zh-CN" altLang="en-US" sz="1400" b="1">
                <a:latin typeface="华文中宋" panose="02010600040101010101" pitchFamily="2" charset="-122"/>
                <a:ea typeface="华文中宋" panose="02010600040101010101" pitchFamily="2" charset="-122"/>
              </a:rPr>
              <a:t>“所谓正确历史观，就是不仅要看现在国际形势什么样，而且要端起历史望远镜回顾过去、总结历史规律，展望未来、把握历史前进大势。”</a:t>
            </a:r>
            <a:endParaRPr lang="zh-CN" altLang="en-US" sz="1400" b="1">
              <a:latin typeface="华文中宋" panose="02010600040101010101" pitchFamily="2" charset="-122"/>
              <a:ea typeface="华文中宋" panose="02010600040101010101" pitchFamily="2" charset="-122"/>
            </a:endParaRPr>
          </a:p>
          <a:p>
            <a:r>
              <a:rPr lang="zh-CN" altLang="en-US" sz="1400" b="1">
                <a:solidFill>
                  <a:srgbClr val="FF0000"/>
                </a:solidFill>
                <a:latin typeface="华文中宋" panose="02010600040101010101" pitchFamily="2" charset="-122"/>
                <a:ea typeface="华文中宋" panose="02010600040101010101" pitchFamily="2" charset="-122"/>
              </a:rPr>
              <a:t>树立正确的大局观。 </a:t>
            </a:r>
            <a:r>
              <a:rPr lang="zh-CN" altLang="en-US" sz="1400" b="1">
                <a:latin typeface="华文中宋" panose="02010600040101010101" pitchFamily="2" charset="-122"/>
                <a:ea typeface="华文中宋" panose="02010600040101010101" pitchFamily="2" charset="-122"/>
              </a:rPr>
              <a:t>“所谓正确大局观，就是不仅要看到现象和细节怎么样，而且要把握本质和全局，抓住主要矛盾和矛盾的主要方面，避免在林林总总、纷纭多变的国际乱象中迷失方向、舍本逐末。” </a:t>
            </a:r>
            <a:endParaRPr lang="en-US" altLang="zh-CN" sz="1400" b="1">
              <a:latin typeface="华文中宋" panose="02010600040101010101" pitchFamily="2" charset="-122"/>
              <a:ea typeface="华文中宋" panose="02010600040101010101" pitchFamily="2" charset="-122"/>
            </a:endParaRPr>
          </a:p>
          <a:p>
            <a:r>
              <a:rPr lang="zh-CN" altLang="en-US" sz="1400" b="1">
                <a:solidFill>
                  <a:srgbClr val="FF0000"/>
                </a:solidFill>
                <a:latin typeface="华文中宋" panose="02010600040101010101" pitchFamily="2" charset="-122"/>
                <a:ea typeface="华文中宋" panose="02010600040101010101" pitchFamily="2" charset="-122"/>
              </a:rPr>
              <a:t>树立正确的角色观。 </a:t>
            </a:r>
            <a:r>
              <a:rPr lang="zh-CN" altLang="en-US" sz="1400" b="1">
                <a:latin typeface="华文中宋" panose="02010600040101010101" pitchFamily="2" charset="-122"/>
                <a:ea typeface="华文中宋" panose="02010600040101010101" pitchFamily="2" charset="-122"/>
              </a:rPr>
              <a:t>“所谓正确角色观，就是不仅要冷静分析各种国际现象，而且要把自己摆进去，在我国同世界的关系中看问题，弄清楚在世界格局演变中我国的地位和作用，科学制定我国对外方针政策。</a:t>
            </a:r>
            <a:endParaRPr lang="en-US" altLang="zh-CN" sz="1400" b="1">
              <a:latin typeface="华文中宋" panose="02010600040101010101" pitchFamily="2" charset="-122"/>
              <a:ea typeface="华文中宋" panose="02010600040101010101" pitchFamily="2" charset="-122"/>
            </a:endParaRPr>
          </a:p>
          <a:p>
            <a:r>
              <a:rPr lang="en-US" altLang="zh-CN" sz="1400" b="1">
                <a:latin typeface="华文中宋" panose="02010600040101010101" pitchFamily="2" charset="-122"/>
                <a:ea typeface="华文中宋" panose="02010600040101010101" pitchFamily="2" charset="-122"/>
              </a:rPr>
              <a:t>               ——</a:t>
            </a:r>
            <a:r>
              <a:rPr lang="zh-CN" altLang="en-US" sz="1400" b="1">
                <a:latin typeface="华文中宋" panose="02010600040101010101" pitchFamily="2" charset="-122"/>
                <a:ea typeface="华文中宋" panose="02010600040101010101" pitchFamily="2" charset="-122"/>
              </a:rPr>
              <a:t> </a:t>
            </a:r>
            <a:r>
              <a:rPr lang="en-US" altLang="zh-CN" sz="1400" b="1">
                <a:latin typeface="华文中宋" panose="02010600040101010101" pitchFamily="2" charset="-122"/>
                <a:ea typeface="华文中宋" panose="02010600040101010101" pitchFamily="2" charset="-122"/>
              </a:rPr>
              <a:t>2018</a:t>
            </a:r>
            <a:r>
              <a:rPr lang="zh-CN" altLang="en-US" sz="1400" b="1">
                <a:latin typeface="华文中宋" panose="02010600040101010101" pitchFamily="2" charset="-122"/>
                <a:ea typeface="华文中宋" panose="02010600040101010101" pitchFamily="2" charset="-122"/>
              </a:rPr>
              <a:t>年</a:t>
            </a:r>
            <a:r>
              <a:rPr lang="en-US" altLang="zh-CN" sz="1400" b="1">
                <a:latin typeface="华文中宋" panose="02010600040101010101" pitchFamily="2" charset="-122"/>
                <a:ea typeface="华文中宋" panose="02010600040101010101" pitchFamily="2" charset="-122"/>
              </a:rPr>
              <a:t>6</a:t>
            </a:r>
            <a:r>
              <a:rPr lang="zh-CN" altLang="en-US" sz="1400" b="1">
                <a:latin typeface="华文中宋" panose="02010600040101010101" pitchFamily="2" charset="-122"/>
                <a:ea typeface="华文中宋" panose="02010600040101010101" pitchFamily="2" charset="-122"/>
              </a:rPr>
              <a:t>月中央外事工作会议习近平的讲话</a:t>
            </a:r>
            <a:endParaRPr lang="en-US" altLang="zh-CN" sz="1400" b="1">
              <a:latin typeface="华文中宋" panose="02010600040101010101" pitchFamily="2" charset="-122"/>
              <a:ea typeface="华文中宋" panose="02010600040101010101" pitchFamily="2" charset="-122"/>
            </a:endParaRPr>
          </a:p>
          <a:p>
            <a:r>
              <a:rPr lang="zh-CN" altLang="en-US" sz="1400" b="1">
                <a:latin typeface="华文中宋" panose="02010600040101010101" pitchFamily="2" charset="-122"/>
                <a:ea typeface="华文中宋" panose="02010600040101010101" pitchFamily="2" charset="-122"/>
              </a:rPr>
              <a:t>如围绕树立正确的角色观，可以梳理：</a:t>
            </a:r>
            <a:endParaRPr lang="en-US" altLang="zh-CN" sz="1400" b="1">
              <a:latin typeface="华文中宋" panose="02010600040101010101" pitchFamily="2" charset="-122"/>
              <a:ea typeface="华文中宋" panose="02010600040101010101" pitchFamily="2" charset="-122"/>
            </a:endParaRPr>
          </a:p>
          <a:p>
            <a:r>
              <a:rPr lang="zh-CN" altLang="en-US" sz="1400" b="1">
                <a:latin typeface="华文中宋" panose="02010600040101010101" pitchFamily="2" charset="-122"/>
                <a:ea typeface="华文中宋" panose="02010600040101010101" pitchFamily="2" charset="-122"/>
              </a:rPr>
              <a:t>中国古代、近代、现代的对外关系</a:t>
            </a:r>
            <a:endParaRPr lang="en-US" altLang="zh-CN" sz="1400" b="1">
              <a:latin typeface="华文中宋" panose="02010600040101010101" pitchFamily="2" charset="-122"/>
              <a:ea typeface="华文中宋" panose="02010600040101010101" pitchFamily="2" charset="-122"/>
            </a:endParaRPr>
          </a:p>
          <a:p>
            <a:r>
              <a:rPr lang="zh-CN" altLang="en-US" sz="1400" b="1">
                <a:latin typeface="华文中宋" panose="02010600040101010101" pitchFamily="2" charset="-122"/>
                <a:ea typeface="华文中宋" panose="02010600040101010101" pitchFamily="2" charset="-122"/>
              </a:rPr>
              <a:t>新航路背景下的海禁政策</a:t>
            </a:r>
            <a:endParaRPr lang="en-US" altLang="zh-CN" sz="1400" b="1">
              <a:latin typeface="华文中宋" panose="02010600040101010101" pitchFamily="2" charset="-122"/>
              <a:ea typeface="华文中宋" panose="02010600040101010101" pitchFamily="2" charset="-122"/>
            </a:endParaRPr>
          </a:p>
          <a:p>
            <a:r>
              <a:rPr lang="zh-CN" altLang="en-US" sz="1400" b="1">
                <a:latin typeface="华文中宋" panose="02010600040101010101" pitchFamily="2" charset="-122"/>
                <a:ea typeface="华文中宋" panose="02010600040101010101" pitchFamily="2" charset="-122"/>
              </a:rPr>
              <a:t>列强侵略下的被动开放</a:t>
            </a:r>
            <a:endParaRPr lang="en-US" altLang="zh-CN" sz="1400" b="1">
              <a:latin typeface="华文中宋" panose="02010600040101010101" pitchFamily="2" charset="-122"/>
              <a:ea typeface="华文中宋" panose="02010600040101010101" pitchFamily="2" charset="-122"/>
            </a:endParaRPr>
          </a:p>
          <a:p>
            <a:r>
              <a:rPr lang="zh-CN" altLang="en-US" sz="1400" b="1">
                <a:latin typeface="华文中宋" panose="02010600040101010101" pitchFamily="2" charset="-122"/>
                <a:ea typeface="华文中宋" panose="02010600040101010101" pitchFamily="2" charset="-122"/>
              </a:rPr>
              <a:t>世界反法西斯战争中的东方主战场</a:t>
            </a:r>
            <a:endParaRPr lang="en-US" altLang="zh-CN" sz="1400" b="1">
              <a:latin typeface="华文中宋" panose="02010600040101010101" pitchFamily="2" charset="-122"/>
              <a:ea typeface="华文中宋" panose="02010600040101010101" pitchFamily="2" charset="-122"/>
            </a:endParaRPr>
          </a:p>
          <a:p>
            <a:r>
              <a:rPr lang="zh-CN" altLang="en-US" sz="1400" b="1">
                <a:latin typeface="华文中宋" panose="02010600040101010101" pitchFamily="2" charset="-122"/>
                <a:ea typeface="华文中宋" panose="02010600040101010101" pitchFamily="2" charset="-122"/>
              </a:rPr>
              <a:t>两极格局下的外交政策调整</a:t>
            </a:r>
            <a:endParaRPr lang="en-US" altLang="zh-CN" sz="1400" b="1">
              <a:latin typeface="华文中宋" panose="02010600040101010101" pitchFamily="2" charset="-122"/>
              <a:ea typeface="华文中宋" panose="02010600040101010101" pitchFamily="2" charset="-122"/>
            </a:endParaRPr>
          </a:p>
          <a:p>
            <a:r>
              <a:rPr lang="zh-CN" altLang="en-US" sz="1400" b="1">
                <a:latin typeface="华文中宋" panose="02010600040101010101" pitchFamily="2" charset="-122"/>
                <a:ea typeface="华文中宋" panose="02010600040101010101" pitchFamily="2" charset="-122"/>
              </a:rPr>
              <a:t>人类命运共同体。等等</a:t>
            </a:r>
            <a:br>
              <a:rPr lang="zh-CN" altLang="en-US" sz="1400" b="1">
                <a:latin typeface="华文中宋" panose="02010600040101010101" pitchFamily="2" charset="-122"/>
                <a:ea typeface="华文中宋" panose="02010600040101010101" pitchFamily="2" charset="-122"/>
              </a:rPr>
            </a:br>
            <a:endParaRPr lang="zh-CN" altLang="en-US" sz="1400" b="1">
              <a:latin typeface="华文中宋" panose="02010600040101010101" pitchFamily="2" charset="-122"/>
              <a:ea typeface="华文中宋" panose="02010600040101010101" pitchFamily="2" charset="-122"/>
            </a:endParaRPr>
          </a:p>
        </p:txBody>
      </p:sp>
      <p:sp>
        <p:nvSpPr>
          <p:cNvPr id="4"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ox(in)">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23528" y="1561356"/>
            <a:ext cx="8503920" cy="3529176"/>
          </a:xfrm>
        </p:spPr>
        <p:txBody>
          <a:bodyPr>
            <a:normAutofit fontScale="92500" lnSpcReduction="20000"/>
          </a:bodyPr>
          <a:lstStyle/>
          <a:p>
            <a:r>
              <a:rPr lang="zh-CN" altLang="en-US" b="1" smtClean="0">
                <a:latin typeface="方正粗黑宋简体" pitchFamily="2" charset="-122"/>
                <a:ea typeface="方正粗黑宋简体" pitchFamily="2" charset="-122"/>
              </a:rPr>
              <a:t>习近平同美国总统拜登在巴厘岛举行会晤（</a:t>
            </a:r>
            <a:r>
              <a:rPr lang="en-US" altLang="zh-CN" b="1" smtClean="0">
                <a:latin typeface="方正粗黑宋简体" pitchFamily="2" charset="-122"/>
                <a:ea typeface="方正粗黑宋简体" pitchFamily="2" charset="-122"/>
              </a:rPr>
              <a:t>11</a:t>
            </a:r>
            <a:r>
              <a:rPr lang="zh-CN" altLang="en-US" b="1" smtClean="0">
                <a:latin typeface="方正粗黑宋简体" pitchFamily="2" charset="-122"/>
                <a:ea typeface="方正粗黑宋简体" pitchFamily="2" charset="-122"/>
              </a:rPr>
              <a:t>月</a:t>
            </a:r>
            <a:r>
              <a:rPr lang="en-US" altLang="zh-CN" b="1" smtClean="0">
                <a:latin typeface="方正粗黑宋简体" pitchFamily="2" charset="-122"/>
                <a:ea typeface="方正粗黑宋简体" pitchFamily="2" charset="-122"/>
              </a:rPr>
              <a:t>14</a:t>
            </a:r>
            <a:r>
              <a:rPr lang="zh-CN" altLang="en-US" b="1" smtClean="0">
                <a:latin typeface="方正粗黑宋简体" pitchFamily="2" charset="-122"/>
                <a:ea typeface="方正粗黑宋简体" pitchFamily="2" charset="-122"/>
              </a:rPr>
              <a:t>日）</a:t>
            </a:r>
            <a:endParaRPr lang="en-US" altLang="zh-CN" b="1" smtClean="0">
              <a:latin typeface="方正粗黑宋简体" pitchFamily="2" charset="-122"/>
              <a:ea typeface="方正粗黑宋简体" pitchFamily="2" charset="-122"/>
            </a:endParaRPr>
          </a:p>
          <a:p>
            <a:r>
              <a:rPr lang="zh-CN" altLang="en-US" b="1" smtClean="0">
                <a:solidFill>
                  <a:srgbClr val="FF0000"/>
                </a:solidFill>
                <a:latin typeface="新宋体" panose="02010609030101010101" pitchFamily="49" charset="-122"/>
                <a:ea typeface="新宋体" panose="02010609030101010101" pitchFamily="49" charset="-122"/>
              </a:rPr>
              <a:t>中美关系：</a:t>
            </a:r>
            <a:r>
              <a:rPr lang="zh-CN" altLang="en-US" b="1" smtClean="0">
                <a:latin typeface="新宋体" panose="02010609030101010101" pitchFamily="49" charset="-122"/>
                <a:ea typeface="新宋体" panose="02010609030101010101" pitchFamily="49" charset="-122"/>
              </a:rPr>
              <a:t>世界正处于一个重大历史转折点，各国既需要面对前所未有的挑战，也应该抓住前所未有的机遇。我们应该从这个高度看待和处理中美关系。</a:t>
            </a:r>
            <a:r>
              <a:rPr lang="zh-CN" altLang="en-US" b="1" smtClean="0">
                <a:solidFill>
                  <a:srgbClr val="FF0000"/>
                </a:solidFill>
                <a:latin typeface="新宋体" panose="02010609030101010101" pitchFamily="49" charset="-122"/>
                <a:ea typeface="新宋体" panose="02010609030101010101" pitchFamily="49" charset="-122"/>
              </a:rPr>
              <a:t>中美关系不应该是你输我赢、你兴我衰的零和博弈，中美各自取得成功对彼此是机遇而非挑战。</a:t>
            </a:r>
            <a:r>
              <a:rPr lang="zh-CN" altLang="en-US" b="1" smtClean="0">
                <a:latin typeface="新宋体" panose="02010609030101010101" pitchFamily="49" charset="-122"/>
                <a:ea typeface="新宋体" panose="02010609030101010101" pitchFamily="49" charset="-122"/>
              </a:rPr>
              <a:t>宽广的地球完全容得下中美各自发展、共同繁荣。双方应该正确看待对方内外政策和战略意图，确立对话而非对抗、双赢而非零和的交往基调。</a:t>
            </a:r>
            <a:r>
              <a:rPr lang="en-US" altLang="zh-CN" b="1" smtClean="0">
                <a:latin typeface="新宋体" panose="02010609030101010101" pitchFamily="49" charset="-122"/>
                <a:ea typeface="新宋体" panose="02010609030101010101" pitchFamily="49" charset="-122"/>
              </a:rPr>
              <a:t>……</a:t>
            </a:r>
            <a:r>
              <a:rPr lang="zh-CN" altLang="en-US" b="1" smtClean="0">
                <a:solidFill>
                  <a:srgbClr val="FF0000"/>
                </a:solidFill>
                <a:latin typeface="新宋体" panose="02010609030101010101" pitchFamily="49" charset="-122"/>
                <a:ea typeface="新宋体" panose="02010609030101010101" pitchFamily="49" charset="-122"/>
              </a:rPr>
              <a:t>遵守国际关系基本准则和中美三个联合公报</a:t>
            </a:r>
            <a:r>
              <a:rPr lang="zh-CN" altLang="en-US" b="1" smtClean="0">
                <a:latin typeface="新宋体" panose="02010609030101010101" pitchFamily="49" charset="-122"/>
                <a:ea typeface="新宋体" panose="02010609030101010101" pitchFamily="49" charset="-122"/>
              </a:rPr>
              <a:t>，这是双方管控矛盾分歧、防止对抗冲突的关键，也是中美关系最重要的防护和安全网。</a:t>
            </a:r>
            <a:endParaRPr lang="zh-CN" altLang="en-US" b="1">
              <a:latin typeface="新宋体" panose="02010609030101010101" pitchFamily="49" charset="-122"/>
              <a:ea typeface="新宋体" panose="02010609030101010101" pitchFamily="49" charset="-122"/>
            </a:endParaRPr>
          </a:p>
        </p:txBody>
      </p:sp>
      <p:sp>
        <p:nvSpPr>
          <p:cNvPr id="4"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r>
              <a:rPr lang="zh-CN" altLang="en-US" b="1" smtClean="0">
                <a:solidFill>
                  <a:srgbClr val="FF0000"/>
                </a:solidFill>
                <a:latin typeface="新宋体" panose="02010609030101010101" pitchFamily="49" charset="-122"/>
                <a:ea typeface="新宋体" panose="02010609030101010101" pitchFamily="49" charset="-122"/>
              </a:rPr>
              <a:t>台湾问题：</a:t>
            </a:r>
            <a:r>
              <a:rPr lang="zh-CN" altLang="en-US" b="1" smtClean="0">
                <a:solidFill>
                  <a:srgbClr val="222222"/>
                </a:solidFill>
                <a:latin typeface="新宋体" panose="02010609030101010101" pitchFamily="49" charset="-122"/>
                <a:ea typeface="新宋体" panose="02010609030101010101" pitchFamily="49" charset="-122"/>
              </a:rPr>
              <a:t>中国核心利益中的核心，是中美关系政治基础中的基础，是中美关系第一条不可逾越的红线。</a:t>
            </a:r>
            <a:r>
              <a:rPr lang="zh-CN" altLang="en-US" b="1" smtClean="0">
                <a:solidFill>
                  <a:srgbClr val="FF0000"/>
                </a:solidFill>
                <a:latin typeface="新宋体" panose="02010609030101010101" pitchFamily="49" charset="-122"/>
                <a:ea typeface="新宋体" panose="02010609030101010101" pitchFamily="49" charset="-122"/>
              </a:rPr>
              <a:t>解决台湾问题是中国人自己的事，是中国的内政</a:t>
            </a:r>
            <a:r>
              <a:rPr lang="zh-CN" altLang="en-US" b="1" smtClean="0">
                <a:solidFill>
                  <a:srgbClr val="222222"/>
                </a:solidFill>
                <a:latin typeface="新宋体" panose="02010609030101010101" pitchFamily="49" charset="-122"/>
                <a:ea typeface="新宋体" panose="02010609030101010101" pitchFamily="49" charset="-122"/>
              </a:rPr>
              <a:t>。维护祖国统一和领土完整，是中国人民和中华民族的共同心愿。任何人想把台湾从中国分裂出去，都违背中国的民族大义，中国人民都绝不会答应！我们希望看到并始终致力于保持台海的和平稳定，但“台独”同台海和平稳定水火不容。希望美方言行一致，恪守一个中国政策和中美三个联合公报。</a:t>
            </a:r>
            <a:endParaRPr lang="zh-CN" altLang="en-US" b="1">
              <a:latin typeface="新宋体" panose="02010609030101010101" pitchFamily="49" charset="-122"/>
              <a:ea typeface="新宋体" panose="02010609030101010101" pitchFamily="49" charset="-122"/>
            </a:endParaRPr>
          </a:p>
        </p:txBody>
      </p:sp>
      <p:sp>
        <p:nvSpPr>
          <p:cNvPr id="4"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23528" y="1633364"/>
            <a:ext cx="8503920" cy="3241144"/>
          </a:xfrm>
        </p:spPr>
        <p:txBody>
          <a:bodyPr>
            <a:normAutofit fontScale="77500" lnSpcReduction="20000"/>
          </a:bodyPr>
          <a:lstStyle/>
          <a:p>
            <a:r>
              <a:rPr lang="zh-CN" altLang="en-US" smtClean="0">
                <a:latin typeface="华文中宋" panose="02010600040101010101" pitchFamily="2" charset="-122"/>
                <a:ea typeface="华文中宋" panose="02010600040101010101" pitchFamily="2" charset="-122"/>
              </a:rPr>
              <a:t>马克思主义是我们立党立国、兴党兴国的根本指导思想。实践告诉我们，中国共产党为什么能，中国特色社会主义为什么好，归根到底是马克思主义行，是</a:t>
            </a:r>
            <a:r>
              <a:rPr lang="zh-CN" altLang="en-US" smtClean="0">
                <a:solidFill>
                  <a:srgbClr val="FF0000"/>
                </a:solidFill>
                <a:latin typeface="华文中宋" panose="02010600040101010101" pitchFamily="2" charset="-122"/>
                <a:ea typeface="华文中宋" panose="02010600040101010101" pitchFamily="2" charset="-122"/>
              </a:rPr>
              <a:t>中国化时代化的马克思主义</a:t>
            </a:r>
            <a:r>
              <a:rPr lang="zh-CN" altLang="en-US" smtClean="0">
                <a:latin typeface="华文中宋" panose="02010600040101010101" pitchFamily="2" charset="-122"/>
                <a:ea typeface="华文中宋" panose="02010600040101010101" pitchFamily="2" charset="-122"/>
              </a:rPr>
              <a:t>行。拥有马克思主义科学理论指导是我们党坚定信仰信念、把握历史主动的根本所在。</a:t>
            </a:r>
            <a:endParaRPr lang="en-US" altLang="zh-CN" smtClean="0">
              <a:latin typeface="华文中宋" panose="02010600040101010101" pitchFamily="2" charset="-122"/>
              <a:ea typeface="华文中宋" panose="02010600040101010101" pitchFamily="2" charset="-122"/>
            </a:endParaRPr>
          </a:p>
          <a:p>
            <a:r>
              <a:rPr lang="zh-CN" altLang="en-US" smtClean="0">
                <a:solidFill>
                  <a:srgbClr val="FF0000"/>
                </a:solidFill>
                <a:latin typeface="华文中宋" panose="02010600040101010101" pitchFamily="2" charset="-122"/>
                <a:ea typeface="华文中宋" panose="02010600040101010101" pitchFamily="2" charset="-122"/>
              </a:rPr>
              <a:t>中国式现代化</a:t>
            </a:r>
            <a:r>
              <a:rPr lang="zh-CN" altLang="en-US" smtClean="0">
                <a:latin typeface="华文中宋" panose="02010600040101010101" pitchFamily="2" charset="-122"/>
                <a:ea typeface="华文中宋" panose="02010600040101010101" pitchFamily="2" charset="-122"/>
              </a:rPr>
              <a:t>，是中国共产党领导的社会主义现代化，</a:t>
            </a:r>
            <a:r>
              <a:rPr lang="zh-CN" altLang="en-US" smtClean="0">
                <a:solidFill>
                  <a:srgbClr val="FF0000"/>
                </a:solidFill>
                <a:latin typeface="华文中宋" panose="02010600040101010101" pitchFamily="2" charset="-122"/>
                <a:ea typeface="华文中宋" panose="02010600040101010101" pitchFamily="2" charset="-122"/>
              </a:rPr>
              <a:t>既有各国现代化的共同特征，更有基于自己国情的中国特色。</a:t>
            </a:r>
            <a:endParaRPr lang="en-US" altLang="zh-CN" smtClean="0">
              <a:solidFill>
                <a:srgbClr val="FF0000"/>
              </a:solidFill>
              <a:latin typeface="华文中宋" panose="02010600040101010101" pitchFamily="2" charset="-122"/>
              <a:ea typeface="华文中宋" panose="02010600040101010101" pitchFamily="2" charset="-122"/>
            </a:endParaRPr>
          </a:p>
          <a:p>
            <a:r>
              <a:rPr lang="zh-CN" altLang="en-US" smtClean="0">
                <a:solidFill>
                  <a:srgbClr val="FF0000"/>
                </a:solidFill>
                <a:latin typeface="华文中宋" panose="02010600040101010101" pitchFamily="2" charset="-122"/>
                <a:ea typeface="华文中宋" panose="02010600040101010101" pitchFamily="2" charset="-122"/>
              </a:rPr>
              <a:t>全过程人民民主是社会主义民主政治的本质属性</a:t>
            </a:r>
            <a:r>
              <a:rPr lang="zh-CN" altLang="en-US" smtClean="0">
                <a:latin typeface="华文中宋" panose="02010600040101010101" pitchFamily="2" charset="-122"/>
                <a:ea typeface="华文中宋" panose="02010600040101010101" pitchFamily="2" charset="-122"/>
              </a:rPr>
              <a:t>，是最广泛、最真实、最管用的民主。必须坚定不移走中国特色社会主义政治发展道路，坚持党的领导、人民当家作主、依法治国有机统一，坚持人民主体地位，充分体现人民意志、保障人民权益、激发人民创造活力。</a:t>
            </a:r>
            <a:endParaRPr lang="en-US" altLang="zh-CN" smtClean="0">
              <a:latin typeface="华文中宋" panose="02010600040101010101" pitchFamily="2" charset="-122"/>
              <a:ea typeface="华文中宋" panose="02010600040101010101" pitchFamily="2" charset="-122"/>
            </a:endParaRPr>
          </a:p>
          <a:p>
            <a:pPr>
              <a:buNone/>
            </a:pPr>
            <a:r>
              <a:rPr lang="en-US" altLang="zh-CN" smtClean="0">
                <a:latin typeface="华文中宋" panose="02010600040101010101" pitchFamily="2" charset="-122"/>
                <a:ea typeface="华文中宋" panose="02010600040101010101" pitchFamily="2" charset="-122"/>
              </a:rPr>
              <a:t>                                                     ——</a:t>
            </a:r>
            <a:r>
              <a:rPr lang="zh-CN" altLang="en-US" smtClean="0">
                <a:latin typeface="华文中宋" panose="02010600040101010101" pitchFamily="2" charset="-122"/>
                <a:ea typeface="华文中宋" panose="02010600040101010101" pitchFamily="2" charset="-122"/>
              </a:rPr>
              <a:t>中共二十大报告</a:t>
            </a:r>
            <a:endParaRPr lang="en-US" altLang="zh-CN" smtClean="0">
              <a:latin typeface="华文中宋" panose="02010600040101010101" pitchFamily="2" charset="-122"/>
              <a:ea typeface="华文中宋" panose="02010600040101010101" pitchFamily="2" charset="-122"/>
            </a:endParaRPr>
          </a:p>
          <a:p>
            <a:pPr>
              <a:buNone/>
            </a:pPr>
            <a:endParaRPr lang="zh-CN" altLang="en-US">
              <a:latin typeface="华文中宋" panose="02010600040101010101" pitchFamily="2" charset="-122"/>
              <a:ea typeface="华文中宋" panose="02010600040101010101" pitchFamily="2" charset="-122"/>
            </a:endParaRPr>
          </a:p>
        </p:txBody>
      </p:sp>
      <p:sp>
        <p:nvSpPr>
          <p:cNvPr id="4"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23528" y="1993404"/>
            <a:ext cx="8503920" cy="1945000"/>
          </a:xfrm>
        </p:spPr>
        <p:txBody>
          <a:bodyPr/>
          <a:lstStyle/>
          <a:p>
            <a:pPr>
              <a:buNone/>
            </a:pPr>
            <a:r>
              <a:rPr lang="zh-CN" altLang="en-US" smtClean="0">
                <a:solidFill>
                  <a:srgbClr val="C00000"/>
                </a:solidFill>
                <a:latin typeface="方正粗黑宋简体" pitchFamily="2" charset="-122"/>
                <a:ea typeface="方正粗黑宋简体" pitchFamily="2" charset="-122"/>
              </a:rPr>
              <a:t>          怀抱梦想又脚踏实地，敢想敢为又善作善成，立志做有理想、敢担当、能吃苦、肯奋斗的新时代好青年，让青春在全面建设社会主义现代化国家的火热实践中绽放绚丽之花。</a:t>
            </a:r>
            <a:endParaRPr lang="zh-CN" altLang="en-US">
              <a:solidFill>
                <a:srgbClr val="C00000"/>
              </a:solidFill>
              <a:latin typeface="方正粗黑宋简体" pitchFamily="2" charset="-122"/>
              <a:ea typeface="方正粗黑宋简体" pitchFamily="2" charset="-122"/>
            </a:endParaRPr>
          </a:p>
        </p:txBody>
      </p:sp>
      <p:sp>
        <p:nvSpPr>
          <p:cNvPr id="4" name="标题 1"/>
          <p:cNvSpPr txBox="1"/>
          <p:nvPr/>
        </p:nvSpPr>
        <p:spPr>
          <a:xfrm>
            <a:off x="1403648" y="265212"/>
            <a:ext cx="6172200" cy="628464"/>
          </a:xfrm>
          <a:prstGeom prst="rect">
            <a:avLst/>
          </a:prstGeom>
        </p:spPr>
        <p:txBody>
          <a:bodyPr vert="horz" lIns="71323" tIns="35662" rIns="71323" bIns="35662" anchor="b">
            <a:normAutofit fontScale="90000" lnSpcReduction="100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200" b="0" i="0" u="none" strike="noStrike" kern="1200" cap="none" spc="0" normalizeH="0" baseline="0" noProof="0" smtClean="0">
                <a:ln>
                  <a:noFill/>
                </a:ln>
                <a:solidFill>
                  <a:schemeClr val="accent3">
                    <a:shade val="75000"/>
                  </a:schemeClr>
                </a:solidFill>
                <a:effectLst/>
                <a:uLnTx/>
                <a:uFillTx/>
                <a:latin typeface="方正粗黑宋简体" pitchFamily="2" charset="-122"/>
                <a:ea typeface="方正粗黑宋简体" pitchFamily="2" charset="-122"/>
                <a:cs typeface="+mj-cs"/>
              </a:rPr>
              <a:t>寄语</a:t>
            </a:r>
            <a:endParaRPr kumimoji="0" lang="zh-CN" altLang="en-US" sz="4200" b="0" i="0" u="none" strike="noStrike" kern="1200" cap="none" spc="0" normalizeH="0" baseline="0" noProof="0">
              <a:ln>
                <a:noFill/>
              </a:ln>
              <a:solidFill>
                <a:schemeClr val="accent3">
                  <a:shade val="75000"/>
                </a:schemeClr>
              </a:solidFill>
              <a:effectLst/>
              <a:uLnTx/>
              <a:uFillTx/>
              <a:latin typeface="方正粗黑宋简体" pitchFamily="2" charset="-122"/>
              <a:ea typeface="方正粗黑宋简体" pitchFamily="2" charset="-122"/>
              <a:cs typeface="+mj-cs"/>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03648" y="265212"/>
            <a:ext cx="6172200" cy="628464"/>
          </a:xfrm>
        </p:spPr>
        <p:txBody>
          <a:bodyPr lIns="71323" tIns="35662" rIns="71323" bIns="35662">
            <a:normAutofit fontScale="90000"/>
          </a:bodyPr>
          <a:lstStyle/>
          <a:p>
            <a:r>
              <a:rPr lang="zh-CN" altLang="en-US" sz="4200">
                <a:latin typeface="方正粗黑宋简体" pitchFamily="2" charset="-122"/>
                <a:ea typeface="方正粗黑宋简体" pitchFamily="2" charset="-122"/>
              </a:rPr>
              <a:t>结语</a:t>
            </a:r>
            <a:endParaRPr lang="zh-CN" altLang="en-US" sz="4200">
              <a:latin typeface="方正粗黑宋简体" pitchFamily="2" charset="-122"/>
              <a:ea typeface="方正粗黑宋简体" pitchFamily="2" charset="-122"/>
            </a:endParaRPr>
          </a:p>
        </p:txBody>
      </p:sp>
      <p:sp>
        <p:nvSpPr>
          <p:cNvPr id="3" name="内容占位符 2"/>
          <p:cNvSpPr>
            <a:spLocks noGrp="1"/>
          </p:cNvSpPr>
          <p:nvPr>
            <p:ph idx="1"/>
          </p:nvPr>
        </p:nvSpPr>
        <p:spPr>
          <a:xfrm>
            <a:off x="539552" y="3577580"/>
            <a:ext cx="7992888" cy="720080"/>
          </a:xfrm>
        </p:spPr>
        <p:txBody>
          <a:bodyPr lIns="71323" tIns="35662" rIns="71323" bIns="35662">
            <a:noAutofit/>
          </a:bodyPr>
          <a:lstStyle/>
          <a:p>
            <a:pPr>
              <a:lnSpc>
                <a:spcPct val="150000"/>
              </a:lnSpc>
              <a:buNone/>
            </a:pPr>
            <a:r>
              <a:rPr lang="zh-CN" altLang="en-US" sz="2800">
                <a:solidFill>
                  <a:srgbClr val="7030A0"/>
                </a:solidFill>
                <a:latin typeface="方正粗黑宋简体" pitchFamily="2" charset="-122"/>
                <a:ea typeface="方正粗黑宋简体" pitchFamily="2" charset="-122"/>
              </a:rPr>
              <a:t>         </a:t>
            </a:r>
            <a:r>
              <a:rPr lang="zh-CN" altLang="en-US" sz="2800" smtClean="0">
                <a:solidFill>
                  <a:srgbClr val="7030A0"/>
                </a:solidFill>
                <a:latin typeface="方正粗黑宋简体" pitchFamily="2" charset="-122"/>
                <a:ea typeface="方正粗黑宋简体" pitchFamily="2" charset="-122"/>
              </a:rPr>
              <a:t>历史学习只有领悟价值</a:t>
            </a:r>
            <a:r>
              <a:rPr lang="zh-CN" altLang="en-US" sz="2800">
                <a:solidFill>
                  <a:srgbClr val="7030A0"/>
                </a:solidFill>
                <a:latin typeface="方正粗黑宋简体" pitchFamily="2" charset="-122"/>
                <a:ea typeface="方正粗黑宋简体" pitchFamily="2" charset="-122"/>
              </a:rPr>
              <a:t>，考试才会有分值！</a:t>
            </a:r>
            <a:endParaRPr lang="zh-CN" altLang="en-US" sz="2800">
              <a:solidFill>
                <a:srgbClr val="7030A0"/>
              </a:solidFill>
              <a:latin typeface="方正粗黑宋简体" pitchFamily="2" charset="-122"/>
              <a:ea typeface="方正粗黑宋简体" pitchFamily="2" charset="-122"/>
            </a:endParaRPr>
          </a:p>
        </p:txBody>
      </p:sp>
      <p:sp>
        <p:nvSpPr>
          <p:cNvPr id="4" name="内容占位符 2"/>
          <p:cNvSpPr txBox="1"/>
          <p:nvPr/>
        </p:nvSpPr>
        <p:spPr>
          <a:xfrm>
            <a:off x="2141730" y="1897393"/>
            <a:ext cx="4752528" cy="1320147"/>
          </a:xfrm>
          <a:prstGeom prst="rect">
            <a:avLst/>
          </a:prstGeom>
        </p:spPr>
        <p:txBody>
          <a:bodyPr vert="horz" lIns="71323" tIns="35662" rIns="71323" bIns="35662" rtlCol="0">
            <a:noAutofit/>
          </a:bodyPr>
          <a:lstStyle/>
          <a:p>
            <a:pPr marL="267335" indent="-267335">
              <a:spcBef>
                <a:spcPct val="20000"/>
              </a:spcBef>
              <a:buClr>
                <a:schemeClr val="accent1"/>
              </a:buClr>
              <a:buSzPct val="50000"/>
              <a:defRPr/>
            </a:pPr>
            <a:r>
              <a:rPr lang="zh-CN" altLang="en-US" sz="3400">
                <a:solidFill>
                  <a:srgbClr val="7030A0"/>
                </a:solidFill>
                <a:latin typeface="方正粗黑宋简体" pitchFamily="2" charset="-122"/>
                <a:ea typeface="方正粗黑宋简体" pitchFamily="2" charset="-122"/>
              </a:rPr>
              <a:t>         </a:t>
            </a:r>
            <a:r>
              <a:rPr lang="zh-CN" altLang="en-US" sz="3400">
                <a:solidFill>
                  <a:srgbClr val="FF0000"/>
                </a:solidFill>
                <a:latin typeface="方正粗黑宋简体" pitchFamily="2" charset="-122"/>
                <a:ea typeface="方正粗黑宋简体" pitchFamily="2" charset="-122"/>
              </a:rPr>
              <a:t>本</a:t>
            </a:r>
            <a:r>
              <a:rPr lang="zh-CN" altLang="en-US" sz="3400">
                <a:solidFill>
                  <a:srgbClr val="7030A0"/>
                </a:solidFill>
                <a:latin typeface="方正粗黑宋简体" pitchFamily="2" charset="-122"/>
                <a:ea typeface="方正粗黑宋简体" pitchFamily="2" charset="-122"/>
              </a:rPr>
              <a:t>立而</a:t>
            </a:r>
            <a:r>
              <a:rPr lang="zh-CN" altLang="en-US" sz="3400">
                <a:solidFill>
                  <a:srgbClr val="0070C0"/>
                </a:solidFill>
                <a:latin typeface="方正粗黑宋简体" pitchFamily="2" charset="-122"/>
                <a:ea typeface="方正粗黑宋简体" pitchFamily="2" charset="-122"/>
              </a:rPr>
              <a:t>道</a:t>
            </a:r>
            <a:r>
              <a:rPr lang="zh-CN" altLang="en-US" sz="3400">
                <a:solidFill>
                  <a:srgbClr val="7030A0"/>
                </a:solidFill>
                <a:latin typeface="方正粗黑宋简体" pitchFamily="2" charset="-122"/>
                <a:ea typeface="方正粗黑宋简体" pitchFamily="2" charset="-122"/>
              </a:rPr>
              <a:t>生。</a:t>
            </a:r>
            <a:endParaRPr lang="en-US" altLang="zh-CN" sz="3400">
              <a:solidFill>
                <a:srgbClr val="7030A0"/>
              </a:solidFill>
              <a:latin typeface="方正粗黑宋简体" pitchFamily="2" charset="-122"/>
              <a:ea typeface="方正粗黑宋简体" pitchFamily="2" charset="-122"/>
            </a:endParaRPr>
          </a:p>
          <a:p>
            <a:pPr marL="267335" indent="-267335">
              <a:spcBef>
                <a:spcPct val="20000"/>
              </a:spcBef>
              <a:buClr>
                <a:schemeClr val="accent1"/>
              </a:buClr>
              <a:buSzPct val="50000"/>
              <a:defRPr/>
            </a:pPr>
            <a:r>
              <a:rPr lang="en-US" altLang="zh-CN" sz="3400">
                <a:solidFill>
                  <a:srgbClr val="7030A0"/>
                </a:solidFill>
                <a:latin typeface="方正粗黑宋简体" pitchFamily="2" charset="-122"/>
                <a:ea typeface="方正粗黑宋简体" pitchFamily="2" charset="-122"/>
              </a:rPr>
              <a:t>                  ——《</a:t>
            </a:r>
            <a:r>
              <a:rPr lang="zh-CN" altLang="en-US" sz="3400">
                <a:solidFill>
                  <a:srgbClr val="7030A0"/>
                </a:solidFill>
                <a:latin typeface="方正粗黑宋简体" pitchFamily="2" charset="-122"/>
                <a:ea typeface="方正粗黑宋简体" pitchFamily="2" charset="-122"/>
              </a:rPr>
              <a:t>论语</a:t>
            </a:r>
            <a:r>
              <a:rPr lang="en-US" altLang="zh-CN" sz="3400">
                <a:solidFill>
                  <a:srgbClr val="7030A0"/>
                </a:solidFill>
                <a:latin typeface="方正粗黑宋简体" pitchFamily="2" charset="-122"/>
                <a:ea typeface="方正粗黑宋简体" pitchFamily="2" charset="-122"/>
              </a:rPr>
              <a:t>》</a:t>
            </a:r>
            <a:endParaRPr lang="zh-CN" altLang="en-US" sz="3400">
              <a:solidFill>
                <a:srgbClr val="7030A0"/>
              </a:solidFill>
              <a:latin typeface="方正粗黑宋简体" pitchFamily="2" charset="-122"/>
              <a:ea typeface="方正粗黑宋简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5616" y="2137420"/>
            <a:ext cx="7141699" cy="1754326"/>
          </a:xfrm>
          <a:prstGeom prst="rect">
            <a:avLst/>
          </a:prstGeom>
          <a:noFill/>
        </p:spPr>
        <p:txBody>
          <a:bodyPr wrap="none" lIns="91440" tIns="45720" rIns="91440" bIns="45720">
            <a:spAutoFit/>
          </a:bodyPr>
          <a:lstStyle/>
          <a:p>
            <a:pPr algn="ctr"/>
            <a:r>
              <a:rPr lang="zh-CN" altLang="en-US"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祝愿同学们首考大捷！</a:t>
            </a:r>
            <a:endParaRPr lang="en-US" altLang="zh-CN"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zh-CN" altLang="en-US" sz="54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祝愿盐高节节高升！</a:t>
            </a:r>
            <a:endParaRPr lang="zh-CN" altLang="en-US" sz="54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New picture"/>
          <p:cNvPicPr/>
          <p:nvPr/>
        </p:nvPicPr>
        <p:blipFill>
          <a:blip r:embed="rId1"/>
          <a:stretch>
            <a:fillRect/>
          </a:stretch>
        </p:blipFill>
        <p:spPr>
          <a:xfrm>
            <a:off x="10731500" y="11328400"/>
            <a:ext cx="355600" cy="266700"/>
          </a:xfrm>
          <a:prstGeom prst="cube">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smtClean="0">
                <a:solidFill>
                  <a:srgbClr val="C00000"/>
                </a:solidFill>
              </a:rPr>
              <a:t>方向：如何从彷徨到坚定？</a:t>
            </a:r>
            <a:endParaRPr lang="zh-CN" altLang="en-US" b="1">
              <a:solidFill>
                <a:srgbClr val="C00000"/>
              </a:solidFill>
            </a:endParaRPr>
          </a:p>
        </p:txBody>
      </p:sp>
      <p:sp>
        <p:nvSpPr>
          <p:cNvPr id="3" name="内容占位符 2"/>
          <p:cNvSpPr>
            <a:spLocks noGrp="1"/>
          </p:cNvSpPr>
          <p:nvPr>
            <p:ph sz="quarter" idx="1"/>
          </p:nvPr>
        </p:nvSpPr>
        <p:spPr>
          <a:xfrm>
            <a:off x="323528" y="1417341"/>
            <a:ext cx="8503920" cy="924887"/>
          </a:xfrm>
        </p:spPr>
        <p:txBody>
          <a:bodyPr>
            <a:normAutofit fontScale="92500" lnSpcReduction="10000"/>
          </a:bodyPr>
          <a:lstStyle/>
          <a:p>
            <a:r>
              <a:rPr lang="zh-CN" altLang="en-US" smtClean="0">
                <a:solidFill>
                  <a:srgbClr val="C00000"/>
                </a:solidFill>
                <a:latin typeface="华文新魏" panose="02010800040101010101" pitchFamily="2" charset="-122"/>
                <a:ea typeface="华文新魏" panose="02010800040101010101" pitchFamily="2" charset="-122"/>
              </a:rPr>
              <a:t>一、课标即考纲</a:t>
            </a:r>
            <a:endParaRPr lang="en-US" altLang="zh-CN" smtClean="0">
              <a:solidFill>
                <a:srgbClr val="C00000"/>
              </a:solidFill>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深刻领悟课程理念、课程结构、课程评价</a:t>
            </a:r>
            <a:endParaRPr lang="zh-CN" altLang="en-US">
              <a:latin typeface="华文新魏" panose="02010800040101010101" pitchFamily="2" charset="-122"/>
              <a:ea typeface="华文新魏" panose="02010800040101010101" pitchFamily="2" charset="-122"/>
            </a:endParaRPr>
          </a:p>
        </p:txBody>
      </p:sp>
      <p:pic>
        <p:nvPicPr>
          <p:cNvPr id="4" name="图片 1"/>
          <p:cNvPicPr>
            <a:picLocks noChangeAspect="1" noChangeArrowheads="1"/>
          </p:cNvPicPr>
          <p:nvPr/>
        </p:nvPicPr>
        <p:blipFill>
          <a:blip r:embed="rId1"/>
          <a:stretch>
            <a:fillRect/>
          </a:stretch>
        </p:blipFill>
        <p:spPr bwMode="auto">
          <a:xfrm>
            <a:off x="5148064" y="2497460"/>
            <a:ext cx="3393160" cy="2178949"/>
          </a:xfrm>
          <a:prstGeom prst="rect">
            <a:avLst/>
          </a:prstGeom>
          <a:noFill/>
        </p:spPr>
      </p:pic>
      <p:sp>
        <p:nvSpPr>
          <p:cNvPr id="6" name="内容占位符 2"/>
          <p:cNvSpPr txBox="1"/>
          <p:nvPr/>
        </p:nvSpPr>
        <p:spPr>
          <a:xfrm>
            <a:off x="467544" y="2497461"/>
            <a:ext cx="3528392" cy="2220247"/>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zh-CN"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以</a:t>
            </a:r>
            <a:r>
              <a:rPr kumimoji="0" lang="zh-CN" altLang="zh-CN" sz="2400" b="0" i="0" u="none" strike="noStrike" kern="1200" cap="none" spc="0" normalizeH="0" baseline="0" noProof="0" smtClean="0">
                <a:ln>
                  <a:noFill/>
                </a:ln>
                <a:solidFill>
                  <a:srgbClr val="FF0000"/>
                </a:solidFill>
                <a:effectLst/>
                <a:uLnTx/>
                <a:uFillTx/>
                <a:latin typeface="华文中宋" panose="02010600040101010101" pitchFamily="2" charset="-122"/>
                <a:ea typeface="华文中宋" panose="02010600040101010101" pitchFamily="2" charset="-122"/>
                <a:cs typeface="+mn-cs"/>
              </a:rPr>
              <a:t>立德树人</a:t>
            </a:r>
            <a:r>
              <a:rPr kumimoji="0" lang="zh-CN" altLang="zh-CN"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为历史课程的根本任务</a:t>
            </a:r>
            <a:endParaRPr kumimoji="0" lang="en-US" altLang="zh-CN"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zh-CN"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坚持正确的</a:t>
            </a:r>
            <a:r>
              <a:rPr kumimoji="0" lang="zh-CN" altLang="zh-CN" sz="2400" b="0" i="0" u="none" strike="noStrike" kern="1200" cap="none" spc="0" normalizeH="0" baseline="0" noProof="0" smtClean="0">
                <a:ln>
                  <a:noFill/>
                </a:ln>
                <a:solidFill>
                  <a:srgbClr val="FF0000"/>
                </a:solidFill>
                <a:effectLst/>
                <a:uLnTx/>
                <a:uFillTx/>
                <a:latin typeface="华文中宋" panose="02010600040101010101" pitchFamily="2" charset="-122"/>
                <a:ea typeface="华文中宋" panose="02010600040101010101" pitchFamily="2" charset="-122"/>
                <a:cs typeface="+mn-cs"/>
              </a:rPr>
              <a:t>思想导向和价值判断</a:t>
            </a:r>
            <a:endParaRPr kumimoji="0" lang="en-US" altLang="zh-CN" sz="2400" b="0" i="0" u="none" strike="noStrike" kern="1200" cap="none" spc="0" normalizeH="0" baseline="0" noProof="0" smtClean="0">
              <a:ln>
                <a:noFill/>
              </a:ln>
              <a:solidFill>
                <a:srgbClr val="FF0000"/>
              </a:solidFill>
              <a:effectLst/>
              <a:uLnTx/>
              <a:uFillTx/>
              <a:latin typeface="华文中宋" panose="02010600040101010101" pitchFamily="2" charset="-122"/>
              <a:ea typeface="华文中宋" panose="02010600040101010101" pitchFamily="2" charset="-122"/>
              <a:cs typeface="+mn-cs"/>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zh-CN"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以培养和提高学生的历史学科</a:t>
            </a:r>
            <a:r>
              <a:rPr kumimoji="0" lang="zh-CN" altLang="zh-CN" sz="2400" b="0" i="0" u="none" strike="noStrike" kern="1200" cap="none" spc="0" normalizeH="0" baseline="0" noProof="0" smtClean="0">
                <a:ln>
                  <a:noFill/>
                </a:ln>
                <a:solidFill>
                  <a:srgbClr val="FF0000"/>
                </a:solidFill>
                <a:effectLst/>
                <a:uLnTx/>
                <a:uFillTx/>
                <a:latin typeface="华文中宋" panose="02010600040101010101" pitchFamily="2" charset="-122"/>
                <a:ea typeface="华文中宋" panose="02010600040101010101" pitchFamily="2" charset="-122"/>
                <a:cs typeface="+mn-cs"/>
              </a:rPr>
              <a:t>核心素养</a:t>
            </a:r>
            <a:r>
              <a:rPr kumimoji="0" lang="zh-CN" altLang="zh-CN"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为目标</a:t>
            </a:r>
            <a:endParaRPr kumimoji="0" lang="zh-CN" altLang="en-US" sz="2400" b="0" i="0" u="none" strike="noStrike" kern="1200" cap="none" spc="0" normalizeH="0" baseline="0" noProof="0">
              <a:ln>
                <a:noFill/>
              </a:ln>
              <a:solidFill>
                <a:schemeClr val="tx1"/>
              </a:solidFill>
              <a:effectLst/>
              <a:uLnTx/>
              <a:uFillTx/>
              <a:latin typeface="华文中宋" panose="02010600040101010101" pitchFamily="2" charset="-122"/>
              <a:ea typeface="华文中宋" panose="02010600040101010101" pitchFamily="2" charset="-122"/>
              <a:cs typeface="+mn-cs"/>
            </a:endParaRPr>
          </a:p>
        </p:txBody>
      </p:sp>
      <p:sp>
        <p:nvSpPr>
          <p:cNvPr id="7" name="右箭头 6"/>
          <p:cNvSpPr/>
          <p:nvPr/>
        </p:nvSpPr>
        <p:spPr>
          <a:xfrm>
            <a:off x="4211960" y="3337555"/>
            <a:ext cx="720080" cy="480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5076056" y="2209428"/>
            <a:ext cx="3744416" cy="2376264"/>
          </a:xfrm>
        </p:spPr>
        <p:txBody>
          <a:bodyPr>
            <a:noAutofit/>
          </a:bodyPr>
          <a:lstStyle/>
          <a:p>
            <a:r>
              <a:rPr lang="zh-CN" altLang="en-US" sz="4400" smtClean="0">
                <a:latin typeface="方正粗黑宋简体" pitchFamily="2" charset="-122"/>
                <a:ea typeface="方正粗黑宋简体" pitchFamily="2" charset="-122"/>
              </a:rPr>
              <a:t>基础与拓展</a:t>
            </a:r>
            <a:endParaRPr lang="en-US" altLang="zh-CN" sz="4400" smtClean="0">
              <a:latin typeface="方正粗黑宋简体" pitchFamily="2" charset="-122"/>
              <a:ea typeface="方正粗黑宋简体" pitchFamily="2" charset="-122"/>
            </a:endParaRPr>
          </a:p>
          <a:p>
            <a:r>
              <a:rPr lang="zh-CN" altLang="en-US" sz="4400" smtClean="0">
                <a:latin typeface="方正粗黑宋简体" pitchFamily="2" charset="-122"/>
                <a:ea typeface="方正粗黑宋简体" pitchFamily="2" charset="-122"/>
              </a:rPr>
              <a:t>理解与提升</a:t>
            </a:r>
            <a:endParaRPr lang="en-US" altLang="zh-CN" sz="4400" smtClean="0">
              <a:latin typeface="方正粗黑宋简体" pitchFamily="2" charset="-122"/>
              <a:ea typeface="方正粗黑宋简体" pitchFamily="2" charset="-122"/>
            </a:endParaRPr>
          </a:p>
          <a:p>
            <a:r>
              <a:rPr lang="zh-CN" altLang="en-US" sz="4400" smtClean="0">
                <a:latin typeface="方正粗黑宋简体" pitchFamily="2" charset="-122"/>
                <a:ea typeface="方正粗黑宋简体" pitchFamily="2" charset="-122"/>
              </a:rPr>
              <a:t>视野与价值</a:t>
            </a:r>
            <a:endParaRPr lang="zh-CN" altLang="en-US" sz="4400" smtClean="0">
              <a:latin typeface="方正粗黑宋简体" pitchFamily="2" charset="-122"/>
              <a:ea typeface="方正粗黑宋简体" pitchFamily="2" charset="-122"/>
            </a:endParaRPr>
          </a:p>
        </p:txBody>
      </p:sp>
      <p:pic>
        <p:nvPicPr>
          <p:cNvPr id="17412" name="Picture 4"/>
          <p:cNvPicPr>
            <a:picLocks noChangeAspect="1" noChangeArrowheads="1"/>
          </p:cNvPicPr>
          <p:nvPr/>
        </p:nvPicPr>
        <p:blipFill>
          <a:blip r:embed="rId1"/>
          <a:srcRect b="13462"/>
          <a:stretch>
            <a:fillRect/>
          </a:stretch>
        </p:blipFill>
        <p:spPr bwMode="auto">
          <a:xfrm>
            <a:off x="323528" y="3157535"/>
            <a:ext cx="2662696" cy="1920213"/>
          </a:xfrm>
          <a:prstGeom prst="rect">
            <a:avLst/>
          </a:prstGeom>
          <a:noFill/>
        </p:spPr>
      </p:pic>
      <p:pic>
        <p:nvPicPr>
          <p:cNvPr id="17414" name="Picture 6"/>
          <p:cNvPicPr>
            <a:picLocks noChangeAspect="1" noChangeArrowheads="1"/>
          </p:cNvPicPr>
          <p:nvPr/>
        </p:nvPicPr>
        <p:blipFill>
          <a:blip r:embed="rId2"/>
          <a:srcRect b="13061"/>
          <a:stretch>
            <a:fillRect/>
          </a:stretch>
        </p:blipFill>
        <p:spPr bwMode="auto">
          <a:xfrm>
            <a:off x="323530" y="1237320"/>
            <a:ext cx="2650435" cy="1920213"/>
          </a:xfrm>
          <a:prstGeom prst="rect">
            <a:avLst/>
          </a:prstGeom>
          <a:noFill/>
        </p:spPr>
      </p:pic>
      <p:sp>
        <p:nvSpPr>
          <p:cNvPr id="7" name="矩形 6"/>
          <p:cNvSpPr/>
          <p:nvPr/>
        </p:nvSpPr>
        <p:spPr>
          <a:xfrm>
            <a:off x="2987824" y="3721596"/>
            <a:ext cx="1728192" cy="830997"/>
          </a:xfrm>
          <a:prstGeom prst="rect">
            <a:avLst/>
          </a:prstGeom>
          <a:noFill/>
        </p:spPr>
        <p:txBody>
          <a:bodyPr wrap="square" lIns="91440" tIns="45720" rIns="91440" bIns="45720">
            <a:spAutoFit/>
          </a:bodyPr>
          <a:lstStyle/>
          <a:p>
            <a:pPr algn="ctr"/>
            <a:r>
              <a:rPr lang="zh-CN" altLang="en-US" sz="2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新魏" panose="02010800040101010101" pitchFamily="2" charset="-122"/>
                <a:ea typeface="华文新魏" panose="02010800040101010101" pitchFamily="2" charset="-122"/>
              </a:rPr>
              <a:t>通史</a:t>
            </a:r>
            <a:endParaRPr lang="en-US" altLang="zh-CN" sz="2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新魏" panose="02010800040101010101" pitchFamily="2" charset="-122"/>
              <a:ea typeface="华文新魏" panose="02010800040101010101" pitchFamily="2" charset="-122"/>
            </a:endParaRPr>
          </a:p>
          <a:p>
            <a:pPr algn="ctr"/>
            <a:r>
              <a:rPr lang="zh-CN" altLang="en-US" sz="2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新魏" panose="02010800040101010101" pitchFamily="2" charset="-122"/>
                <a:ea typeface="华文新魏" panose="02010800040101010101" pitchFamily="2" charset="-122"/>
              </a:rPr>
              <a:t>历史大势</a:t>
            </a:r>
            <a:endParaRPr lang="zh-CN" altLang="en-US" sz="2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新魏" panose="02010800040101010101" pitchFamily="2" charset="-122"/>
              <a:ea typeface="华文新魏" panose="02010800040101010101" pitchFamily="2" charset="-122"/>
            </a:endParaRPr>
          </a:p>
        </p:txBody>
      </p:sp>
      <p:sp>
        <p:nvSpPr>
          <p:cNvPr id="8" name="矩形 7"/>
          <p:cNvSpPr/>
          <p:nvPr/>
        </p:nvSpPr>
        <p:spPr>
          <a:xfrm>
            <a:off x="2987824" y="1849388"/>
            <a:ext cx="1728192" cy="830997"/>
          </a:xfrm>
          <a:prstGeom prst="rect">
            <a:avLst/>
          </a:prstGeom>
          <a:noFill/>
        </p:spPr>
        <p:txBody>
          <a:bodyPr wrap="square" lIns="91440" tIns="45720" rIns="91440" bIns="45720">
            <a:spAutoFit/>
          </a:bodyPr>
          <a:lstStyle/>
          <a:p>
            <a:pPr algn="ctr"/>
            <a:r>
              <a:rPr lang="zh-CN" altLang="en-US" sz="2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新魏" panose="02010800040101010101" pitchFamily="2" charset="-122"/>
                <a:ea typeface="华文新魏" panose="02010800040101010101" pitchFamily="2" charset="-122"/>
              </a:rPr>
              <a:t>专题史</a:t>
            </a:r>
            <a:endParaRPr lang="en-US" altLang="zh-CN" sz="2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新魏" panose="02010800040101010101" pitchFamily="2" charset="-122"/>
              <a:ea typeface="华文新魏" panose="02010800040101010101" pitchFamily="2" charset="-122"/>
            </a:endParaRPr>
          </a:p>
          <a:p>
            <a:pPr algn="ctr"/>
            <a:r>
              <a:rPr lang="zh-CN" altLang="en-US" sz="2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新魏" panose="02010800040101010101" pitchFamily="2" charset="-122"/>
                <a:ea typeface="华文新魏" panose="02010800040101010101" pitchFamily="2" charset="-122"/>
              </a:rPr>
              <a:t>多角度理解</a:t>
            </a:r>
            <a:endParaRPr lang="zh-CN" altLang="en-US" sz="2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新魏" panose="02010800040101010101" pitchFamily="2" charset="-122"/>
              <a:ea typeface="华文新魏" panose="02010800040101010101" pitchFamily="2" charset="-122"/>
            </a:endParaRPr>
          </a:p>
        </p:txBody>
      </p:sp>
      <p:sp>
        <p:nvSpPr>
          <p:cNvPr id="9" name="标题 1"/>
          <p:cNvSpPr txBox="1"/>
          <p:nvPr/>
        </p:nvSpPr>
        <p:spPr>
          <a:xfrm>
            <a:off x="454152" y="317500"/>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1" i="0" u="none" strike="noStrike" kern="1200" cap="none" spc="0" normalizeH="0" baseline="0" noProof="0" smtClean="0">
                <a:ln>
                  <a:noFill/>
                </a:ln>
                <a:solidFill>
                  <a:srgbClr val="C00000"/>
                </a:solidFill>
                <a:effectLst/>
                <a:uLnTx/>
                <a:uFillTx/>
                <a:latin typeface="+mj-lt"/>
                <a:ea typeface="+mj-ea"/>
                <a:cs typeface="+mj-cs"/>
              </a:rPr>
              <a:t>方向：如何从彷徨到坚定？</a:t>
            </a:r>
            <a:endParaRPr kumimoji="0" lang="zh-CN" altLang="en-US" sz="3300" b="1"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normAutofit lnSpcReduction="10000"/>
          </a:bodyPr>
          <a:lstStyle/>
          <a:p>
            <a:r>
              <a:rPr lang="zh-CN" altLang="en-US" smtClean="0">
                <a:solidFill>
                  <a:srgbClr val="7030A0"/>
                </a:solidFill>
                <a:latin typeface="华文新魏" panose="02010800040101010101" pitchFamily="2" charset="-122"/>
                <a:ea typeface="华文新魏" panose="02010800040101010101" pitchFamily="2" charset="-122"/>
              </a:rPr>
              <a:t>必修课程</a:t>
            </a:r>
            <a:endParaRPr lang="en-US" altLang="zh-CN" smtClean="0">
              <a:solidFill>
                <a:srgbClr val="7030A0"/>
              </a:solidFill>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本课程以马克思主义为指导，通过中外重大</a:t>
            </a:r>
            <a:r>
              <a:rPr lang="zh-CN" altLang="en-US" smtClean="0">
                <a:solidFill>
                  <a:srgbClr val="FF0000"/>
                </a:solidFill>
                <a:latin typeface="华文新魏" panose="02010800040101010101" pitchFamily="2" charset="-122"/>
                <a:ea typeface="华文新魏" panose="02010800040101010101" pitchFamily="2" charset="-122"/>
              </a:rPr>
              <a:t>历史事件</a:t>
            </a:r>
            <a:r>
              <a:rPr lang="zh-CN" altLang="en-US" smtClean="0">
                <a:latin typeface="华文新魏" panose="02010800040101010101" pitchFamily="2" charset="-122"/>
                <a:ea typeface="华文新魏" panose="02010800040101010101" pitchFamily="2" charset="-122"/>
              </a:rPr>
              <a:t>、</a:t>
            </a:r>
            <a:r>
              <a:rPr lang="zh-CN" altLang="en-US" smtClean="0">
                <a:solidFill>
                  <a:srgbClr val="FF0000"/>
                </a:solidFill>
                <a:latin typeface="华文新魏" panose="02010800040101010101" pitchFamily="2" charset="-122"/>
                <a:ea typeface="华文新魏" panose="02010800040101010101" pitchFamily="2" charset="-122"/>
              </a:rPr>
              <a:t>历史人物</a:t>
            </a:r>
            <a:r>
              <a:rPr lang="zh-CN" altLang="en-US" smtClean="0">
                <a:latin typeface="华文新魏" panose="02010800040101010101" pitchFamily="2" charset="-122"/>
                <a:ea typeface="华文新魏" panose="02010800040101010101" pitchFamily="2" charset="-122"/>
              </a:rPr>
              <a:t>和</a:t>
            </a:r>
            <a:r>
              <a:rPr lang="zh-CN" altLang="en-US" smtClean="0">
                <a:solidFill>
                  <a:srgbClr val="FF0000"/>
                </a:solidFill>
                <a:latin typeface="华文新魏" panose="02010800040101010101" pitchFamily="2" charset="-122"/>
                <a:ea typeface="华文新魏" panose="02010800040101010101" pitchFamily="2" charset="-122"/>
              </a:rPr>
              <a:t>历史现象</a:t>
            </a:r>
            <a:r>
              <a:rPr lang="zh-CN" altLang="en-US" smtClean="0">
                <a:latin typeface="华文新魏" panose="02010800040101010101" pitchFamily="2" charset="-122"/>
                <a:ea typeface="华文新魏" panose="02010800040101010101" pitchFamily="2" charset="-122"/>
              </a:rPr>
              <a:t>的叙述，展现人类发展进程中丰富的</a:t>
            </a:r>
            <a:r>
              <a:rPr lang="zh-CN" altLang="en-US" smtClean="0">
                <a:solidFill>
                  <a:srgbClr val="FF0000"/>
                </a:solidFill>
                <a:latin typeface="华文新魏" panose="02010800040101010101" pitchFamily="2" charset="-122"/>
                <a:ea typeface="华文新魏" panose="02010800040101010101" pitchFamily="2" charset="-122"/>
              </a:rPr>
              <a:t>历史文化遗产</a:t>
            </a:r>
            <a:r>
              <a:rPr lang="zh-CN" altLang="en-US" smtClean="0">
                <a:latin typeface="华文新魏" panose="02010800040101010101" pitchFamily="2" charset="-122"/>
                <a:ea typeface="华文新魏" panose="02010800040101010101" pitchFamily="2" charset="-122"/>
              </a:rPr>
              <a:t>，以及人类社会</a:t>
            </a:r>
            <a:r>
              <a:rPr lang="zh-CN" altLang="en-US" smtClean="0">
                <a:solidFill>
                  <a:srgbClr val="FF0000"/>
                </a:solidFill>
                <a:latin typeface="华文新魏" panose="02010800040101010101" pitchFamily="2" charset="-122"/>
                <a:ea typeface="华文新魏" panose="02010800040101010101" pitchFamily="2" charset="-122"/>
              </a:rPr>
              <a:t>从古到今、从分散到整体、社会形态从低级到高级</a:t>
            </a:r>
            <a:r>
              <a:rPr lang="zh-CN" altLang="en-US" smtClean="0">
                <a:latin typeface="华文新魏" panose="02010800040101010101" pitchFamily="2" charset="-122"/>
                <a:ea typeface="华文新魏" panose="02010800040101010101" pitchFamily="2" charset="-122"/>
              </a:rPr>
              <a:t>的发展历程。</a:t>
            </a:r>
            <a:endParaRPr lang="en-US" altLang="zh-CN" smtClean="0">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深化对</a:t>
            </a:r>
            <a:r>
              <a:rPr lang="zh-CN" altLang="en-US" smtClean="0">
                <a:solidFill>
                  <a:srgbClr val="FF0000"/>
                </a:solidFill>
                <a:latin typeface="华文新魏" panose="02010800040101010101" pitchFamily="2" charset="-122"/>
                <a:ea typeface="华文新魏" panose="02010800040101010101" pitchFamily="2" charset="-122"/>
              </a:rPr>
              <a:t>中华民族多元一体</a:t>
            </a:r>
            <a:r>
              <a:rPr lang="zh-CN" altLang="en-US" smtClean="0">
                <a:latin typeface="华文新魏" panose="02010800040101010101" pitchFamily="2" charset="-122"/>
                <a:ea typeface="华文新魏" panose="02010800040101010101" pitchFamily="2" charset="-122"/>
              </a:rPr>
              <a:t>发展趋势的认识，认同社会主义核心</a:t>
            </a:r>
            <a:r>
              <a:rPr lang="zh-CN" altLang="en-US" smtClean="0">
                <a:solidFill>
                  <a:srgbClr val="FF0000"/>
                </a:solidFill>
                <a:latin typeface="华文新魏" panose="02010800040101010101" pitchFamily="2" charset="-122"/>
                <a:ea typeface="华文新魏" panose="02010800040101010101" pitchFamily="2" charset="-122"/>
              </a:rPr>
              <a:t>价值观</a:t>
            </a:r>
            <a:r>
              <a:rPr lang="zh-CN" altLang="en-US" smtClean="0">
                <a:latin typeface="华文新魏" panose="02010800040101010101" pitchFamily="2" charset="-122"/>
                <a:ea typeface="华文新魏" panose="02010800040101010101" pitchFamily="2" charset="-122"/>
              </a:rPr>
              <a:t>和中华优秀</a:t>
            </a:r>
            <a:r>
              <a:rPr lang="zh-CN" altLang="en-US" smtClean="0">
                <a:solidFill>
                  <a:srgbClr val="FF0000"/>
                </a:solidFill>
                <a:latin typeface="华文新魏" panose="02010800040101010101" pitchFamily="2" charset="-122"/>
                <a:ea typeface="华文新魏" panose="02010800040101010101" pitchFamily="2" charset="-122"/>
              </a:rPr>
              <a:t>传统文化</a:t>
            </a:r>
            <a:r>
              <a:rPr lang="zh-CN" altLang="en-US" smtClean="0">
                <a:latin typeface="华文新魏" panose="02010800040101010101" pitchFamily="2" charset="-122"/>
                <a:ea typeface="华文新魏" panose="02010800040101010101" pitchFamily="2" charset="-122"/>
              </a:rPr>
              <a:t>；了解世界的多样性，理解并尊重世界各国各地区的文化传统，拓宽</a:t>
            </a:r>
            <a:r>
              <a:rPr lang="zh-CN" altLang="en-US" smtClean="0">
                <a:solidFill>
                  <a:srgbClr val="FF0000"/>
                </a:solidFill>
                <a:latin typeface="华文新魏" panose="02010800040101010101" pitchFamily="2" charset="-122"/>
                <a:ea typeface="华文新魏" panose="02010800040101010101" pitchFamily="2" charset="-122"/>
              </a:rPr>
              <a:t>国际视野，形成开放的世界意识</a:t>
            </a:r>
            <a:r>
              <a:rPr lang="zh-CN" altLang="en-US" smtClean="0">
                <a:latin typeface="华文新魏" panose="02010800040101010101" pitchFamily="2" charset="-122"/>
                <a:ea typeface="华文新魏" panose="02010800040101010101" pitchFamily="2" charset="-122"/>
              </a:rPr>
              <a:t>。</a:t>
            </a:r>
            <a:endParaRPr lang="en-US" altLang="zh-CN" smtClean="0">
              <a:latin typeface="华文新魏" panose="02010800040101010101" pitchFamily="2" charset="-122"/>
              <a:ea typeface="华文新魏" panose="02010800040101010101" pitchFamily="2" charset="-122"/>
            </a:endParaRPr>
          </a:p>
          <a:p>
            <a:endParaRPr lang="zh-CN" altLang="en-US">
              <a:latin typeface="华文新魏" panose="02010800040101010101" pitchFamily="2" charset="-122"/>
              <a:ea typeface="华文新魏" panose="02010800040101010101" pitchFamily="2" charset="-122"/>
            </a:endParaRPr>
          </a:p>
        </p:txBody>
      </p:sp>
      <p:sp>
        <p:nvSpPr>
          <p:cNvPr id="5" name="标题 1"/>
          <p:cNvSpPr txBox="1"/>
          <p:nvPr/>
        </p:nvSpPr>
        <p:spPr>
          <a:xfrm>
            <a:off x="395536" y="217207"/>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1" i="0" u="none" strike="noStrike" kern="1200" cap="none" spc="0" normalizeH="0" baseline="0" noProof="0" smtClean="0">
                <a:ln>
                  <a:noFill/>
                </a:ln>
                <a:solidFill>
                  <a:srgbClr val="C00000"/>
                </a:solidFill>
                <a:effectLst/>
                <a:uLnTx/>
                <a:uFillTx/>
                <a:latin typeface="+mj-lt"/>
                <a:ea typeface="+mj-ea"/>
                <a:cs typeface="+mj-cs"/>
              </a:rPr>
              <a:t>方向：如何从彷徨到坚定？</a:t>
            </a:r>
            <a:endParaRPr kumimoji="0" lang="zh-CN" altLang="en-US" sz="3300" b="1"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b="1" smtClean="0">
                <a:solidFill>
                  <a:srgbClr val="C00000"/>
                </a:solidFill>
              </a:rPr>
              <a:t>方向：如何从彷徨到坚定？</a:t>
            </a:r>
            <a:endParaRPr lang="zh-CN" altLang="en-US" b="1">
              <a:solidFill>
                <a:srgbClr val="C00000"/>
              </a:solidFill>
            </a:endParaRPr>
          </a:p>
        </p:txBody>
      </p:sp>
      <p:sp>
        <p:nvSpPr>
          <p:cNvPr id="3" name="内容占位符 2"/>
          <p:cNvSpPr>
            <a:spLocks noGrp="1"/>
          </p:cNvSpPr>
          <p:nvPr>
            <p:ph sz="quarter" idx="1"/>
          </p:nvPr>
        </p:nvSpPr>
        <p:spPr/>
        <p:txBody>
          <a:bodyPr>
            <a:normAutofit fontScale="92500" lnSpcReduction="20000"/>
          </a:bodyPr>
          <a:lstStyle/>
          <a:p>
            <a:r>
              <a:rPr lang="zh-CN" altLang="en-US" sz="3200" smtClean="0">
                <a:solidFill>
                  <a:srgbClr val="7030A0"/>
                </a:solidFill>
                <a:latin typeface="华文新魏" panose="02010800040101010101" pitchFamily="2" charset="-122"/>
                <a:ea typeface="华文新魏" panose="02010800040101010101" pitchFamily="2" charset="-122"/>
              </a:rPr>
              <a:t>选必课程</a:t>
            </a:r>
            <a:endParaRPr lang="en-US" altLang="zh-CN" sz="3200" smtClean="0">
              <a:solidFill>
                <a:srgbClr val="7030A0"/>
              </a:solidFill>
              <a:latin typeface="华文新魏" panose="02010800040101010101" pitchFamily="2" charset="-122"/>
              <a:ea typeface="华文新魏" panose="02010800040101010101" pitchFamily="2" charset="-122"/>
            </a:endParaRPr>
          </a:p>
          <a:p>
            <a:r>
              <a:rPr lang="zh-CN" altLang="en-US" sz="3200" smtClean="0">
                <a:solidFill>
                  <a:srgbClr val="7030A0"/>
                </a:solidFill>
                <a:latin typeface="华文新魏" panose="02010800040101010101" pitchFamily="2" charset="-122"/>
                <a:ea typeface="华文新魏" panose="02010800040101010101" pitchFamily="2" charset="-122"/>
              </a:rPr>
              <a:t>选必</a:t>
            </a:r>
            <a:r>
              <a:rPr lang="en-US" altLang="zh-CN" sz="3200" smtClean="0">
                <a:solidFill>
                  <a:srgbClr val="7030A0"/>
                </a:solidFill>
                <a:latin typeface="华文新魏" panose="02010800040101010101" pitchFamily="2" charset="-122"/>
                <a:ea typeface="华文新魏" panose="02010800040101010101" pitchFamily="2" charset="-122"/>
              </a:rPr>
              <a:t>1</a:t>
            </a:r>
            <a:r>
              <a:rPr lang="zh-CN" altLang="en-US" sz="3200" smtClean="0">
                <a:solidFill>
                  <a:srgbClr val="7030A0"/>
                </a:solidFill>
                <a:latin typeface="华文新魏" panose="02010800040101010101" pitchFamily="2" charset="-122"/>
                <a:ea typeface="华文新魏" panose="02010800040101010101" pitchFamily="2" charset="-122"/>
              </a:rPr>
              <a:t>：国家制度和社会治理</a:t>
            </a:r>
            <a:endParaRPr lang="en-US" altLang="zh-CN" sz="3200" smtClean="0">
              <a:solidFill>
                <a:srgbClr val="7030A0"/>
              </a:solidFill>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人类社会进入文明时代的标志是国家的产生，国家统治以来一系列制度，包括建立组织和制定规则。</a:t>
            </a:r>
            <a:endParaRPr lang="en-US" altLang="zh-CN" smtClean="0">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以</a:t>
            </a:r>
            <a:r>
              <a:rPr lang="zh-CN" altLang="en-US" smtClean="0">
                <a:solidFill>
                  <a:srgbClr val="FF0000"/>
                </a:solidFill>
                <a:latin typeface="华文新魏" panose="02010800040101010101" pitchFamily="2" charset="-122"/>
                <a:ea typeface="华文新魏" panose="02010800040101010101" pitchFamily="2" charset="-122"/>
              </a:rPr>
              <a:t>权力分配、机构设置和运行为主</a:t>
            </a:r>
            <a:r>
              <a:rPr lang="zh-CN" altLang="en-US" smtClean="0">
                <a:latin typeface="华文新魏" panose="02010800040101010101" pitchFamily="2" charset="-122"/>
                <a:ea typeface="华文新魏" panose="02010800040101010101" pitchFamily="2" charset="-122"/>
              </a:rPr>
              <a:t>的政治体制，规定了国家制度的基本框架。</a:t>
            </a:r>
            <a:endParaRPr lang="en-US" altLang="zh-CN" smtClean="0">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人事管理、法律、外交、财政都是国家制度不可或缺的重要组成部分，</a:t>
            </a:r>
            <a:r>
              <a:rPr lang="zh-CN" altLang="en-US" smtClean="0">
                <a:solidFill>
                  <a:srgbClr val="FF0000"/>
                </a:solidFill>
                <a:latin typeface="华文新魏" panose="02010800040101010101" pitchFamily="2" charset="-122"/>
                <a:ea typeface="华文新魏" panose="02010800040101010101" pitchFamily="2" charset="-122"/>
              </a:rPr>
              <a:t>社会治理则是国家关注的重点</a:t>
            </a:r>
            <a:r>
              <a:rPr lang="zh-CN" altLang="en-US" smtClean="0">
                <a:latin typeface="华文新魏" panose="02010800040101010101" pitchFamily="2" charset="-122"/>
                <a:ea typeface="华文新魏" panose="02010800040101010101" pitchFamily="2" charset="-122"/>
              </a:rPr>
              <a:t>。</a:t>
            </a:r>
            <a:endParaRPr lang="en-US" altLang="zh-CN" smtClean="0">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对上层建筑的各领域的实质进行深入分析，认识国家</a:t>
            </a:r>
            <a:r>
              <a:rPr lang="zh-CN" altLang="en-US" smtClean="0">
                <a:solidFill>
                  <a:srgbClr val="FF0000"/>
                </a:solidFill>
                <a:latin typeface="华文新魏" panose="02010800040101010101" pitchFamily="2" charset="-122"/>
                <a:ea typeface="华文新魏" panose="02010800040101010101" pitchFamily="2" charset="-122"/>
              </a:rPr>
              <a:t>治理体系和治理能力现代化的重要性</a:t>
            </a:r>
            <a:r>
              <a:rPr lang="zh-CN" altLang="en-US" smtClean="0">
                <a:latin typeface="华文新魏" panose="02010800040101010101" pitchFamily="2" charset="-122"/>
                <a:ea typeface="华文新魏" panose="02010800040101010101" pitchFamily="2" charset="-122"/>
              </a:rPr>
              <a:t>。</a:t>
            </a:r>
            <a:endParaRPr lang="zh-CN" altLang="en-US">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b="1" smtClean="0">
                <a:solidFill>
                  <a:srgbClr val="C00000"/>
                </a:solidFill>
              </a:rPr>
              <a:t>方向：如何从彷徨到坚定？</a:t>
            </a:r>
            <a:endParaRPr lang="zh-CN" altLang="en-US" b="1">
              <a:solidFill>
                <a:srgbClr val="C00000"/>
              </a:solidFill>
            </a:endParaRPr>
          </a:p>
        </p:txBody>
      </p:sp>
      <p:sp>
        <p:nvSpPr>
          <p:cNvPr id="3" name="内容占位符 2"/>
          <p:cNvSpPr>
            <a:spLocks noGrp="1"/>
          </p:cNvSpPr>
          <p:nvPr>
            <p:ph sz="quarter" idx="1"/>
          </p:nvPr>
        </p:nvSpPr>
        <p:spPr>
          <a:xfrm>
            <a:off x="323528" y="1597360"/>
            <a:ext cx="8503920" cy="3505173"/>
          </a:xfrm>
        </p:spPr>
        <p:txBody>
          <a:bodyPr>
            <a:normAutofit fontScale="77500" lnSpcReduction="20000"/>
          </a:bodyPr>
          <a:lstStyle/>
          <a:p>
            <a:r>
              <a:rPr lang="zh-CN" altLang="en-US" sz="3500" smtClean="0">
                <a:solidFill>
                  <a:srgbClr val="7030A0"/>
                </a:solidFill>
                <a:latin typeface="华文新魏" panose="02010800040101010101" pitchFamily="2" charset="-122"/>
                <a:ea typeface="华文新魏" panose="02010800040101010101" pitchFamily="2" charset="-122"/>
              </a:rPr>
              <a:t>选必</a:t>
            </a:r>
            <a:r>
              <a:rPr lang="en-US" altLang="zh-CN" sz="3500" smtClean="0">
                <a:solidFill>
                  <a:srgbClr val="7030A0"/>
                </a:solidFill>
                <a:latin typeface="华文新魏" panose="02010800040101010101" pitchFamily="2" charset="-122"/>
                <a:ea typeface="华文新魏" panose="02010800040101010101" pitchFamily="2" charset="-122"/>
              </a:rPr>
              <a:t>2</a:t>
            </a:r>
            <a:r>
              <a:rPr lang="zh-CN" altLang="en-US" sz="3500" smtClean="0">
                <a:solidFill>
                  <a:srgbClr val="7030A0"/>
                </a:solidFill>
                <a:latin typeface="华文新魏" panose="02010800040101010101" pitchFamily="2" charset="-122"/>
                <a:ea typeface="华文新魏" panose="02010800040101010101" pitchFamily="2" charset="-122"/>
              </a:rPr>
              <a:t>：经济与社会生活</a:t>
            </a:r>
            <a:endParaRPr lang="en-US" altLang="zh-CN" sz="3500" smtClean="0">
              <a:solidFill>
                <a:srgbClr val="7030A0"/>
              </a:solidFill>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从经济与社会生活的角度，揭示人类社会的发展，有助于充分认识</a:t>
            </a:r>
            <a:r>
              <a:rPr lang="zh-CN" altLang="en-US" smtClean="0">
                <a:solidFill>
                  <a:srgbClr val="FF0000"/>
                </a:solidFill>
                <a:latin typeface="华文新魏" panose="02010800040101010101" pitchFamily="2" charset="-122"/>
                <a:ea typeface="华文新魏" panose="02010800040101010101" pitchFamily="2" charset="-122"/>
              </a:rPr>
              <a:t>生产方式变革对人类社会发展所具有的革命性意义。</a:t>
            </a:r>
            <a:endParaRPr lang="en-US" altLang="zh-CN" smtClean="0">
              <a:solidFill>
                <a:srgbClr val="FF0000"/>
              </a:solidFill>
              <a:latin typeface="华文新魏" panose="02010800040101010101" pitchFamily="2" charset="-122"/>
              <a:ea typeface="华文新魏" panose="02010800040101010101" pitchFamily="2" charset="-122"/>
            </a:endParaRPr>
          </a:p>
          <a:p>
            <a:r>
              <a:rPr lang="zh-CN" altLang="en-US" sz="3800" smtClean="0">
                <a:solidFill>
                  <a:srgbClr val="7030A0"/>
                </a:solidFill>
                <a:latin typeface="华文新魏" panose="02010800040101010101" pitchFamily="2" charset="-122"/>
                <a:ea typeface="华文新魏" panose="02010800040101010101" pitchFamily="2" charset="-122"/>
              </a:rPr>
              <a:t>选必</a:t>
            </a:r>
            <a:r>
              <a:rPr lang="en-US" altLang="zh-CN" sz="3800" smtClean="0">
                <a:solidFill>
                  <a:srgbClr val="7030A0"/>
                </a:solidFill>
                <a:latin typeface="华文新魏" panose="02010800040101010101" pitchFamily="2" charset="-122"/>
                <a:ea typeface="华文新魏" panose="02010800040101010101" pitchFamily="2" charset="-122"/>
              </a:rPr>
              <a:t>3</a:t>
            </a:r>
            <a:r>
              <a:rPr lang="zh-CN" altLang="en-US" sz="3800" smtClean="0">
                <a:solidFill>
                  <a:srgbClr val="7030A0"/>
                </a:solidFill>
                <a:latin typeface="华文新魏" panose="02010800040101010101" pitchFamily="2" charset="-122"/>
                <a:ea typeface="华文新魏" panose="02010800040101010101" pitchFamily="2" charset="-122"/>
              </a:rPr>
              <a:t>：文化交流与传播</a:t>
            </a:r>
            <a:endParaRPr lang="en-US" altLang="zh-CN" sz="3800" smtClean="0">
              <a:solidFill>
                <a:srgbClr val="7030A0"/>
              </a:solidFill>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不同文明、不同人群之间的联系与互动，理解</a:t>
            </a:r>
            <a:r>
              <a:rPr lang="zh-CN" altLang="en-US" smtClean="0">
                <a:solidFill>
                  <a:srgbClr val="FF0000"/>
                </a:solidFill>
                <a:latin typeface="华文新魏" panose="02010800040101010101" pitchFamily="2" charset="-122"/>
                <a:ea typeface="华文新魏" panose="02010800040101010101" pitchFamily="2" charset="-122"/>
              </a:rPr>
              <a:t>文化交流与传播在文明进步中的重要作用。</a:t>
            </a:r>
            <a:endParaRPr lang="en-US" altLang="zh-CN" smtClean="0">
              <a:solidFill>
                <a:srgbClr val="FF0000"/>
              </a:solidFill>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了解文化交流与传播的</a:t>
            </a:r>
            <a:r>
              <a:rPr lang="zh-CN" altLang="en-US" smtClean="0">
                <a:solidFill>
                  <a:srgbClr val="FF0000"/>
                </a:solidFill>
                <a:latin typeface="华文新魏" panose="02010800040101010101" pitchFamily="2" charset="-122"/>
                <a:ea typeface="华文新魏" panose="02010800040101010101" pitchFamily="2" charset="-122"/>
              </a:rPr>
              <a:t>主要方式、途径和载体</a:t>
            </a:r>
            <a:r>
              <a:rPr lang="zh-CN" altLang="en-US" smtClean="0">
                <a:latin typeface="华文新魏" panose="02010800040101010101" pitchFamily="2" charset="-122"/>
                <a:ea typeface="华文新魏" panose="02010800040101010101" pitchFamily="2" charset="-122"/>
              </a:rPr>
              <a:t>，展现中外历史上重要文化产品和文化成就交流传播的过程以及不同文化发展变化所产生的重要影响。</a:t>
            </a:r>
            <a:endParaRPr lang="en-US" altLang="zh-CN" smtClean="0">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尊重</a:t>
            </a:r>
            <a:r>
              <a:rPr lang="zh-CN" altLang="en-US" smtClean="0">
                <a:solidFill>
                  <a:srgbClr val="FF0000"/>
                </a:solidFill>
                <a:latin typeface="华文新魏" panose="02010800040101010101" pitchFamily="2" charset="-122"/>
                <a:ea typeface="华文新魏" panose="02010800040101010101" pitchFamily="2" charset="-122"/>
              </a:rPr>
              <a:t>世界文明的多样性</a:t>
            </a:r>
            <a:r>
              <a:rPr lang="zh-CN" altLang="en-US" smtClean="0">
                <a:latin typeface="华文新魏" panose="02010800040101010101" pitchFamily="2" charset="-122"/>
                <a:ea typeface="华文新魏" panose="02010800040101010101" pitchFamily="2" charset="-122"/>
              </a:rPr>
              <a:t>、</a:t>
            </a:r>
            <a:r>
              <a:rPr lang="zh-CN" altLang="en-US" smtClean="0">
                <a:solidFill>
                  <a:srgbClr val="FF0000"/>
                </a:solidFill>
                <a:latin typeface="华文新魏" panose="02010800040101010101" pitchFamily="2" charset="-122"/>
                <a:ea typeface="华文新魏" panose="02010800040101010101" pitchFamily="2" charset="-122"/>
              </a:rPr>
              <a:t>以文明交流超越文明隔阂，文明互鉴超越文明冲突，文明共存超越文明优越</a:t>
            </a:r>
            <a:r>
              <a:rPr lang="zh-CN" altLang="en-US" smtClean="0">
                <a:latin typeface="华文新魏" panose="02010800040101010101" pitchFamily="2" charset="-122"/>
                <a:ea typeface="华文新魏" panose="02010800040101010101" pitchFamily="2" charset="-122"/>
              </a:rPr>
              <a:t>。</a:t>
            </a:r>
            <a:endParaRPr lang="zh-CN" altLang="en-US">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 name="COMMONDATA" val="eyJoZGlkIjoiOTg4ZTc0ZTE1Y2JjNWEwZDA2ODcxZmNhZTAxZGM1NmIifQ=="/>
  <p:tag name="KSO_WPP_MARK_KEY" val="106bbaba-7bec-4de0-91ce-d3714f31a4b6"/>
</p:tagLst>
</file>

<file path=ppt/theme/_rels/them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市镇">
  <a:themeElements>
    <a:clrScheme name="市镇">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镇">
      <a:majorFont>
        <a:latin typeface="Georgia"/>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Arial"/>
        <a:cs typeface="Arial"/>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镇">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9869</Words>
  <PresentationFormat>On-screen Show (16:10)</PresentationFormat>
  <Paragraphs>486</Paragraphs>
  <Slides>47</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47</vt:i4>
      </vt:variant>
    </vt:vector>
  </HeadingPairs>
  <TitlesOfParts>
    <vt:vector size="64" baseType="lpstr">
      <vt:lpstr>Arial</vt:lpstr>
      <vt:lpstr>宋体</vt:lpstr>
      <vt:lpstr>Wingdings</vt:lpstr>
      <vt:lpstr>Wingdings 2</vt:lpstr>
      <vt:lpstr>Wingdings</vt:lpstr>
      <vt:lpstr>华文中宋</vt:lpstr>
      <vt:lpstr>方正粗黑宋简体</vt:lpstr>
      <vt:lpstr>华文新魏</vt:lpstr>
      <vt:lpstr>Georgia</vt:lpstr>
      <vt:lpstr>微软雅黑</vt:lpstr>
      <vt:lpstr>Arial Unicode MS</vt:lpstr>
      <vt:lpstr>方正舒体</vt:lpstr>
      <vt:lpstr>Calibri</vt:lpstr>
      <vt:lpstr>Times New Roman</vt:lpstr>
      <vt:lpstr>华文仿宋</vt:lpstr>
      <vt:lpstr>新宋体</vt:lpstr>
      <vt:lpstr>市镇</vt:lpstr>
      <vt:lpstr>彷徨到坚定</vt:lpstr>
      <vt:lpstr>目录</vt:lpstr>
      <vt:lpstr>处境：我们为何感到彷徨？</vt:lpstr>
      <vt:lpstr>PowerPoint 演示文稿</vt:lpstr>
      <vt:lpstr>方向：如何从彷徨到坚定？</vt:lpstr>
      <vt:lpstr>PowerPoint 演示文稿</vt:lpstr>
      <vt:lpstr>PowerPoint 演示文稿</vt:lpstr>
      <vt:lpstr>方向：如何从彷徨到坚定？</vt:lpstr>
      <vt:lpstr>方向：如何从彷徨到坚定？</vt:lpstr>
      <vt:lpstr>方向：如何从彷徨到坚定？</vt:lpstr>
      <vt:lpstr>二、《体系》即导向</vt:lpstr>
      <vt:lpstr>三、思路即出路</vt:lpstr>
      <vt:lpstr>PowerPoint 演示文稿</vt:lpstr>
      <vt:lpstr>PowerPoint 演示文稿</vt:lpstr>
      <vt:lpstr>2022年6月历史命题思路</vt:lpstr>
      <vt:lpstr>PowerPoint 演示文稿</vt:lpstr>
      <vt:lpstr>策略：怎样做才能更坚定？</vt:lpstr>
      <vt:lpstr>PowerPoint 演示文稿</vt:lpstr>
      <vt:lpstr>PowerPoint 演示文稿</vt:lpstr>
      <vt:lpstr>PowerPoint 演示文稿</vt:lpstr>
      <vt:lpstr> 第三单元 辽宋夏金多民族政权的并立与元朝的统一（导言）</vt:lpstr>
      <vt:lpstr>辛亥革命（子目、学习聚焦）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主观题作答常见的问题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结语</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2022-12-03T00:50:00Z</cp:lastPrinted>
  <dcterms:created xsi:type="dcterms:W3CDTF">2022-12-03T01:02:18Z</dcterms:created>
  <dcterms:modified xsi:type="dcterms:W3CDTF">2022-12-03T01:02:18Z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85EDC60ABDBB4CC0A5FB9CEBF2AB4290</vt:lpwstr>
  </property>
  <property fmtid="{D5CDD505-2E9C-101B-9397-08002B2CF9AE}" pid="3" name="KSOProductBuildVer">
    <vt:lpwstr>2052-11.1.0.12763</vt:lpwstr>
  </property>
</Properties>
</file>