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3194" r:id="rId3"/>
    <p:sldId id="3173" r:id="rId5"/>
    <p:sldId id="3193" r:id="rId6"/>
    <p:sldId id="279" r:id="rId7"/>
    <p:sldId id="3200" r:id="rId8"/>
    <p:sldId id="3201" r:id="rId9"/>
    <p:sldId id="3202" r:id="rId10"/>
    <p:sldId id="3203" r:id="rId11"/>
    <p:sldId id="3204" r:id="rId12"/>
    <p:sldId id="3205" r:id="rId13"/>
    <p:sldId id="3206" r:id="rId14"/>
    <p:sldId id="3208" r:id="rId15"/>
    <p:sldId id="3209" r:id="rId16"/>
    <p:sldId id="3207" r:id="rId17"/>
    <p:sldId id="3199" r:id="rId18"/>
  </p:sldIdLst>
  <p:sldSz cx="12192000" cy="6858000"/>
  <p:notesSz cx="6858000" cy="9144000"/>
  <p:embeddedFontLst>
    <p:embeddedFont>
      <p:font typeface="微软雅黑" panose="020B0503020204020204" charset="-122"/>
      <p:regular r:id="rId22"/>
    </p:embeddedFont>
    <p:embeddedFont>
      <p:font typeface="微软雅黑 Light" panose="020B0502040204020203" charset="-122"/>
      <p:regular r:id="rId23"/>
    </p:embeddedFont>
    <p:embeddedFont>
      <p:font typeface="字魂59号-创粗黑" panose="00000500000000000000" charset="-122"/>
      <p:regular r:id="rId24"/>
    </p:embeddedFont>
    <p:embeddedFont>
      <p:font typeface="等线" panose="0201060003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5F5F5F"/>
    <a:srgbClr val="9C9C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71" autoAdjust="0"/>
    <p:restoredTop sz="94641" autoAdjust="0"/>
  </p:normalViewPr>
  <p:slideViewPr>
    <p:cSldViewPr snapToGrid="0" showGuides="1">
      <p:cViewPr>
        <p:scale>
          <a:sx n="66" d="100"/>
          <a:sy n="66" d="100"/>
        </p:scale>
        <p:origin x="-76" y="48"/>
      </p:cViewPr>
      <p:guideLst>
        <p:guide orient="horz" pos="215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5.xml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E8144-1717-455B-8710-1072F1C69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C1411-A1CC-4AC7-881C-E2CC93D983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" y="0"/>
            <a:ext cx="1216946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" y="0"/>
            <a:ext cx="1216946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" y="0"/>
            <a:ext cx="1216946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" y="0"/>
            <a:ext cx="12169464" cy="6858000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651108" y="358123"/>
            <a:ext cx="11025077" cy="549347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9.xml"/><Relationship Id="rId3" Type="http://schemas.openxmlformats.org/officeDocument/2006/relationships/image" Target="../media/image13.jpe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jpe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3.xml"/><Relationship Id="rId10" Type="http://schemas.openxmlformats.org/officeDocument/2006/relationships/themeOverride" Target="../theme/themeOverride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6.jpeg"/><Relationship Id="rId3" Type="http://schemas.openxmlformats.org/officeDocument/2006/relationships/tags" Target="../tags/tag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768364" y="4746963"/>
            <a:ext cx="5963803" cy="546931"/>
          </a:xfrm>
          <a:prstGeom prst="roundRect">
            <a:avLst/>
          </a:prstGeom>
          <a:solidFill>
            <a:schemeClr val="bg2">
              <a:lumMod val="95000"/>
            </a:schemeClr>
          </a:solidFill>
          <a:ln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C:/Users/zxm197641/AppData/Local/Temp/picturecompress_20220107173920/output_1.pngoutput_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200" y="4502797"/>
            <a:ext cx="12192000" cy="2352028"/>
          </a:xfrm>
          <a:prstGeom prst="rect">
            <a:avLst/>
          </a:prstGeom>
        </p:spPr>
      </p:pic>
      <p:sp>
        <p:nvSpPr>
          <p:cNvPr id="14" name="矩形 9"/>
          <p:cNvSpPr/>
          <p:nvPr/>
        </p:nvSpPr>
        <p:spPr>
          <a:xfrm>
            <a:off x="3779520" y="2301889"/>
            <a:ext cx="8412480" cy="1748036"/>
          </a:xfrm>
          <a:custGeom>
            <a:avLst/>
            <a:gdLst>
              <a:gd name="connsiteX0" fmla="*/ 0 w 6007100"/>
              <a:gd name="connsiteY0" fmla="*/ 0 h 1376381"/>
              <a:gd name="connsiteX1" fmla="*/ 6007100 w 6007100"/>
              <a:gd name="connsiteY1" fmla="*/ 0 h 1376381"/>
              <a:gd name="connsiteX2" fmla="*/ 6007100 w 6007100"/>
              <a:gd name="connsiteY2" fmla="*/ 1376381 h 1376381"/>
              <a:gd name="connsiteX3" fmla="*/ 0 w 6007100"/>
              <a:gd name="connsiteY3" fmla="*/ 1376381 h 1376381"/>
              <a:gd name="connsiteX4" fmla="*/ 0 w 6007100"/>
              <a:gd name="connsiteY4" fmla="*/ 0 h 1376381"/>
              <a:gd name="connsiteX0-1" fmla="*/ 393700 w 6400800"/>
              <a:gd name="connsiteY0-2" fmla="*/ 0 h 1401781"/>
              <a:gd name="connsiteX1-3" fmla="*/ 6400800 w 6400800"/>
              <a:gd name="connsiteY1-4" fmla="*/ 0 h 1401781"/>
              <a:gd name="connsiteX2-5" fmla="*/ 6400800 w 6400800"/>
              <a:gd name="connsiteY2-6" fmla="*/ 1376381 h 1401781"/>
              <a:gd name="connsiteX3-7" fmla="*/ 0 w 6400800"/>
              <a:gd name="connsiteY3-8" fmla="*/ 1401781 h 1401781"/>
              <a:gd name="connsiteX4-9" fmla="*/ 393700 w 6400800"/>
              <a:gd name="connsiteY4-10" fmla="*/ 0 h 1401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00800" h="1401781">
                <a:moveTo>
                  <a:pt x="393700" y="0"/>
                </a:moveTo>
                <a:lnTo>
                  <a:pt x="6400800" y="0"/>
                </a:lnTo>
                <a:lnTo>
                  <a:pt x="6400800" y="1376381"/>
                </a:lnTo>
                <a:lnTo>
                  <a:pt x="0" y="1401781"/>
                </a:lnTo>
                <a:lnTo>
                  <a:pt x="39370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721895" y="2026968"/>
            <a:ext cx="106840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19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课堂教学的美学赏析</a:t>
            </a:r>
            <a:endParaRPr lang="en-US" altLang="zh-CN" sz="5400" dirty="0" smtClean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r>
              <a:rPr lang="en-US" altLang="zh-CN" sz="54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  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---《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近代西方民族国家与国际法的发展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》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文本框 20"/>
          <p:cNvSpPr txBox="1"/>
          <p:nvPr/>
        </p:nvSpPr>
        <p:spPr>
          <a:xfrm>
            <a:off x="4657187" y="4631460"/>
            <a:ext cx="6094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19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96393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王红：国防科大附属中学</a:t>
            </a:r>
            <a:endParaRPr lang="en-US" altLang="zh-CN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5095" y="62230"/>
            <a:ext cx="5553710" cy="516255"/>
            <a:chOff x="197" y="98"/>
            <a:chExt cx="8746" cy="813"/>
          </a:xfrm>
        </p:grpSpPr>
        <p:grpSp>
          <p:nvGrpSpPr>
            <p:cNvPr id="7" name="组合 6"/>
            <p:cNvGrpSpPr/>
            <p:nvPr/>
          </p:nvGrpSpPr>
          <p:grpSpPr>
            <a:xfrm>
              <a:off x="197" y="98"/>
              <a:ext cx="8713" cy="782"/>
              <a:chOff x="8966" y="529"/>
              <a:chExt cx="8713" cy="78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748" y="630"/>
                <a:ext cx="7931" cy="53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+mn-ea"/>
                    <a:sym typeface="+mn-lt"/>
                  </a:rPr>
                  <a:t>长沙市黄敏兰中学历史名师工作室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endParaRPr>
              </a:p>
            </p:txBody>
          </p:sp>
          <p:pic>
            <p:nvPicPr>
              <p:cNvPr id="11" name="图片 10" descr="工作室LOGO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966" y="529"/>
                <a:ext cx="782" cy="782"/>
              </a:xfrm>
              <a:prstGeom prst="rect">
                <a:avLst/>
              </a:prstGeom>
            </p:spPr>
          </p:pic>
        </p:grpSp>
        <p:cxnSp>
          <p:nvCxnSpPr>
            <p:cNvPr id="15" name="直接连接符 14"/>
            <p:cNvCxnSpPr/>
            <p:nvPr/>
          </p:nvCxnSpPr>
          <p:spPr>
            <a:xfrm flipV="1">
              <a:off x="319" y="909"/>
              <a:ext cx="8625" cy="3"/>
            </a:xfrm>
            <a:prstGeom prst="line">
              <a:avLst/>
            </a:prstGeom>
            <a:ln w="22225">
              <a:solidFill>
                <a:srgbClr val="996633"/>
              </a:solidFill>
            </a:ln>
            <a:effectLst>
              <a:outerShdw blurRad="76200" dist="12700" dir="8100000" sy="-23000" kx="800400" algn="br" rotWithShape="0">
                <a:srgbClr val="996633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3"/>
          <p:cNvSpPr/>
          <p:nvPr>
            <p:custDataLst>
              <p:tags r:id="rId1"/>
            </p:custDataLst>
          </p:nvPr>
        </p:nvSpPr>
        <p:spPr>
          <a:xfrm>
            <a:off x="1035469" y="53192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0653" y="1260909"/>
            <a:ext cx="3116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5</a:t>
            </a:r>
            <a:r>
              <a:rPr lang="zh-CN" altLang="en-US" sz="2400" dirty="0" smtClean="0"/>
              <a:t>、关联的知识组合说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162" y="1828799"/>
            <a:ext cx="9320363" cy="41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Entry_4"/>
          <p:cNvSpPr/>
          <p:nvPr>
            <p:custDataLst>
              <p:tags r:id="rId1"/>
            </p:custDataLst>
          </p:nvPr>
        </p:nvSpPr>
        <p:spPr>
          <a:xfrm>
            <a:off x="3586164" y="565110"/>
            <a:ext cx="52113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优化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设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生成美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MH_Entry_4"/>
          <p:cNvSpPr/>
          <p:nvPr>
            <p:custDataLst>
              <p:tags r:id="rId2"/>
            </p:custDataLst>
          </p:nvPr>
        </p:nvSpPr>
        <p:spPr>
          <a:xfrm>
            <a:off x="885525" y="536235"/>
            <a:ext cx="2271562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个人建议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2185" y="1203157"/>
            <a:ext cx="9659352" cy="466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MH_Entry_4"/>
          <p:cNvSpPr/>
          <p:nvPr>
            <p:custDataLst>
              <p:tags r:id="rId4"/>
            </p:custDataLst>
          </p:nvPr>
        </p:nvSpPr>
        <p:spPr>
          <a:xfrm>
            <a:off x="1480688" y="5905530"/>
            <a:ext cx="5545754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2800" b="1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解释性设问，一步到位</a:t>
            </a:r>
            <a:endParaRPr lang="zh-CN" altLang="en-US" sz="2800" b="1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Entry_4"/>
          <p:cNvSpPr/>
          <p:nvPr>
            <p:custDataLst>
              <p:tags r:id="rId1"/>
            </p:custDataLst>
          </p:nvPr>
        </p:nvSpPr>
        <p:spPr>
          <a:xfrm>
            <a:off x="3586164" y="565110"/>
            <a:ext cx="52113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优化设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问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生成美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MH_Entry_4"/>
          <p:cNvSpPr/>
          <p:nvPr>
            <p:custDataLst>
              <p:tags r:id="rId2"/>
            </p:custDataLst>
          </p:nvPr>
        </p:nvSpPr>
        <p:spPr>
          <a:xfrm>
            <a:off x="885525" y="536235"/>
            <a:ext cx="2271562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个人建议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MH_Entry_4"/>
          <p:cNvSpPr/>
          <p:nvPr>
            <p:custDataLst>
              <p:tags r:id="rId3"/>
            </p:custDataLst>
          </p:nvPr>
        </p:nvSpPr>
        <p:spPr>
          <a:xfrm>
            <a:off x="1480688" y="5751525"/>
            <a:ext cx="5545754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2800" b="1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评价性设问，分层解读</a:t>
            </a:r>
            <a:endParaRPr lang="zh-CN" altLang="en-US" sz="2800" b="1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8404" y="1270535"/>
            <a:ext cx="9201751" cy="42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4"/>
          <p:cNvSpPr/>
          <p:nvPr>
            <p:custDataLst>
              <p:tags r:id="rId1"/>
            </p:custDataLst>
          </p:nvPr>
        </p:nvSpPr>
        <p:spPr>
          <a:xfrm>
            <a:off x="885525" y="536235"/>
            <a:ext cx="2271562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几点思考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788" y="1270534"/>
            <a:ext cx="9153626" cy="470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4"/>
          <p:cNvSpPr/>
          <p:nvPr>
            <p:custDataLst>
              <p:tags r:id="rId1"/>
            </p:custDataLst>
          </p:nvPr>
        </p:nvSpPr>
        <p:spPr>
          <a:xfrm>
            <a:off x="885525" y="536235"/>
            <a:ext cx="2271562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几点思考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5149" y="157854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选择性必修</a:t>
            </a:r>
            <a:endParaRPr lang="zh-CN" altLang="en-US" sz="2800" b="1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974206" y="1867301"/>
            <a:ext cx="22234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136231" y="110530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中外历史纲要</a:t>
            </a:r>
            <a:endParaRPr lang="zh-CN" altLang="en-US" sz="2800" b="1" dirty="0"/>
          </a:p>
        </p:txBody>
      </p:sp>
      <p:sp>
        <p:nvSpPr>
          <p:cNvPr id="11" name="左大括号 10"/>
          <p:cNvSpPr/>
          <p:nvPr/>
        </p:nvSpPr>
        <p:spPr>
          <a:xfrm>
            <a:off x="5563401" y="952901"/>
            <a:ext cx="211757" cy="13667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031831" y="74756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总结与提升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74080" y="1835217"/>
            <a:ext cx="19640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理解与运用</a:t>
            </a:r>
            <a:endParaRPr lang="zh-CN" altLang="en-US" sz="2800" b="1" dirty="0"/>
          </a:p>
        </p:txBody>
      </p:sp>
      <p:sp>
        <p:nvSpPr>
          <p:cNvPr id="14" name="下箭头 13"/>
          <p:cNvSpPr/>
          <p:nvPr/>
        </p:nvSpPr>
        <p:spPr>
          <a:xfrm>
            <a:off x="1677203" y="2252313"/>
            <a:ext cx="305601" cy="10876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855044" y="367524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教学尝试</a:t>
            </a:r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97743" y="29228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知识立意</a:t>
            </a:r>
            <a:endParaRPr lang="zh-CN" altLang="en-US" sz="2800" b="1" dirty="0"/>
          </a:p>
        </p:txBody>
      </p:sp>
      <p:sp>
        <p:nvSpPr>
          <p:cNvPr id="17" name="下箭头 16"/>
          <p:cNvSpPr/>
          <p:nvPr/>
        </p:nvSpPr>
        <p:spPr>
          <a:xfrm>
            <a:off x="3455468" y="3821230"/>
            <a:ext cx="182880" cy="8662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738387" y="51062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素养立意</a:t>
            </a:r>
            <a:endParaRPr lang="zh-CN" altLang="en-US" sz="2800" b="1" dirty="0"/>
          </a:p>
        </p:txBody>
      </p:sp>
      <p:sp>
        <p:nvSpPr>
          <p:cNvPr id="19" name="左大括号 18"/>
          <p:cNvSpPr/>
          <p:nvPr/>
        </p:nvSpPr>
        <p:spPr>
          <a:xfrm>
            <a:off x="2531444" y="3224464"/>
            <a:ext cx="96253" cy="19443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大括号 19"/>
          <p:cNvSpPr/>
          <p:nvPr/>
        </p:nvSpPr>
        <p:spPr>
          <a:xfrm>
            <a:off x="4446872" y="3214838"/>
            <a:ext cx="105878" cy="22234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701940" y="3036771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课前：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836118" y="2804159"/>
            <a:ext cx="930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教材</a:t>
            </a:r>
            <a:endParaRPr lang="zh-CN" altLang="en-US" sz="2800" b="1" dirty="0"/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6737684" y="3041583"/>
            <a:ext cx="116465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789018" y="2457651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课标</a:t>
            </a:r>
            <a:endParaRPr lang="zh-CN" altLang="en-US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932820" y="2744803"/>
            <a:ext cx="3559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史料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史实</a:t>
            </a:r>
            <a:r>
              <a:rPr lang="en-US" altLang="zh-CN" sz="2800" b="1" dirty="0" smtClean="0"/>
              <a:t>—-</a:t>
            </a:r>
            <a:r>
              <a:rPr lang="zh-CN" altLang="en-US" sz="2800" b="1" dirty="0" smtClean="0"/>
              <a:t>史论</a:t>
            </a:r>
            <a:endParaRPr lang="zh-CN" altLang="en-US" sz="2800" b="1" dirty="0"/>
          </a:p>
        </p:txBody>
      </p:sp>
      <p:sp>
        <p:nvSpPr>
          <p:cNvPr id="31" name="左大括号 30"/>
          <p:cNvSpPr/>
          <p:nvPr/>
        </p:nvSpPr>
        <p:spPr>
          <a:xfrm>
            <a:off x="5659655" y="2897203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882640" y="3514824"/>
            <a:ext cx="930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学生</a:t>
            </a:r>
            <a:endParaRPr lang="zh-CN" altLang="en-US" sz="2800" b="1" dirty="0"/>
          </a:p>
        </p:txBody>
      </p:sp>
      <p:cxnSp>
        <p:nvCxnSpPr>
          <p:cNvPr id="34" name="直接箭头连接符 33"/>
          <p:cNvCxnSpPr>
            <a:stCxn id="33" idx="3"/>
          </p:cNvCxnSpPr>
          <p:nvPr/>
        </p:nvCxnSpPr>
        <p:spPr>
          <a:xfrm flipV="1">
            <a:off x="6813083" y="3763479"/>
            <a:ext cx="1147010" cy="129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825915" y="3168316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基础</a:t>
            </a:r>
            <a:endParaRPr lang="zh-CN" altLang="en-US" sz="28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854791" y="3947961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认知</a:t>
            </a:r>
            <a:endParaRPr lang="zh-CN" altLang="en-US" sz="28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8104471" y="3416968"/>
            <a:ext cx="2733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确定重点难点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设计教学活动</a:t>
            </a:r>
            <a:endParaRPr lang="zh-CN" altLang="en-US" sz="28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719586" y="4430829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课中：</a:t>
            </a:r>
            <a:endParaRPr lang="zh-CN" altLang="en-US" sz="2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754303" y="4387516"/>
            <a:ext cx="5285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通过教学活动的开展，引导学生构建一个个历史解释</a:t>
            </a:r>
            <a:endParaRPr lang="zh-CN" altLang="en-US" sz="28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689106" y="5218495"/>
            <a:ext cx="1082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课后：</a:t>
            </a:r>
            <a:endParaRPr lang="zh-CN" alt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810449" y="5290686"/>
            <a:ext cx="5285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分层作业，评价性作业</a:t>
            </a:r>
            <a:endParaRPr lang="zh-CN" alt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746983" y="5914724"/>
            <a:ext cx="9293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以纲要知识为基础，选必为学本，完成素养层次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/>
      <p:bldP spid="22" grpId="0"/>
      <p:bldP spid="22" grpId="1"/>
      <p:bldP spid="29" grpId="0"/>
      <p:bldP spid="30" grpId="0"/>
      <p:bldP spid="31" grpId="0" animBg="1"/>
      <p:bldP spid="33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zxm197641/AppData/Local/Temp/picturecompress_20220107173920/output_7.pngoutput_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4505972"/>
            <a:ext cx="12192000" cy="2352028"/>
          </a:xfrm>
          <a:prstGeom prst="rect">
            <a:avLst/>
          </a:prstGeom>
        </p:spPr>
      </p:pic>
      <p:sp>
        <p:nvSpPr>
          <p:cNvPr id="14" name="矩形 9"/>
          <p:cNvSpPr/>
          <p:nvPr/>
        </p:nvSpPr>
        <p:spPr>
          <a:xfrm>
            <a:off x="3779520" y="2301889"/>
            <a:ext cx="8412480" cy="1748036"/>
          </a:xfrm>
          <a:custGeom>
            <a:avLst/>
            <a:gdLst>
              <a:gd name="connsiteX0" fmla="*/ 0 w 6007100"/>
              <a:gd name="connsiteY0" fmla="*/ 0 h 1376381"/>
              <a:gd name="connsiteX1" fmla="*/ 6007100 w 6007100"/>
              <a:gd name="connsiteY1" fmla="*/ 0 h 1376381"/>
              <a:gd name="connsiteX2" fmla="*/ 6007100 w 6007100"/>
              <a:gd name="connsiteY2" fmla="*/ 1376381 h 1376381"/>
              <a:gd name="connsiteX3" fmla="*/ 0 w 6007100"/>
              <a:gd name="connsiteY3" fmla="*/ 1376381 h 1376381"/>
              <a:gd name="connsiteX4" fmla="*/ 0 w 6007100"/>
              <a:gd name="connsiteY4" fmla="*/ 0 h 1376381"/>
              <a:gd name="connsiteX0-1" fmla="*/ 393700 w 6400800"/>
              <a:gd name="connsiteY0-2" fmla="*/ 0 h 1401781"/>
              <a:gd name="connsiteX1-3" fmla="*/ 6400800 w 6400800"/>
              <a:gd name="connsiteY1-4" fmla="*/ 0 h 1401781"/>
              <a:gd name="connsiteX2-5" fmla="*/ 6400800 w 6400800"/>
              <a:gd name="connsiteY2-6" fmla="*/ 1376381 h 1401781"/>
              <a:gd name="connsiteX3-7" fmla="*/ 0 w 6400800"/>
              <a:gd name="connsiteY3-8" fmla="*/ 1401781 h 1401781"/>
              <a:gd name="connsiteX4-9" fmla="*/ 393700 w 6400800"/>
              <a:gd name="connsiteY4-10" fmla="*/ 0 h 1401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00800" h="1401781">
                <a:moveTo>
                  <a:pt x="393700" y="0"/>
                </a:moveTo>
                <a:lnTo>
                  <a:pt x="6400800" y="0"/>
                </a:lnTo>
                <a:lnTo>
                  <a:pt x="6400800" y="1376381"/>
                </a:lnTo>
                <a:lnTo>
                  <a:pt x="0" y="1401781"/>
                </a:lnTo>
                <a:lnTo>
                  <a:pt x="39370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2785184" y="2450479"/>
            <a:ext cx="64291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19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algn="l" defTabSz="9639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96393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谢谢聆听</a:t>
            </a:r>
            <a:endParaRPr lang="zh-CN" altLang="en-US" sz="54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Others_1"/>
          <p:cNvSpPr txBox="1"/>
          <p:nvPr>
            <p:custDataLst>
              <p:tags r:id="rId1"/>
            </p:custDataLst>
          </p:nvPr>
        </p:nvSpPr>
        <p:spPr>
          <a:xfrm>
            <a:off x="8012399" y="1469388"/>
            <a:ext cx="2886493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996633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 录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MH_Number_1"/>
          <p:cNvSpPr/>
          <p:nvPr>
            <p:custDataLst>
              <p:tags r:id="rId2"/>
            </p:custDataLst>
          </p:nvPr>
        </p:nvSpPr>
        <p:spPr>
          <a:xfrm>
            <a:off x="1840594" y="1192525"/>
            <a:ext cx="478118" cy="478118"/>
          </a:xfrm>
          <a:prstGeom prst="diamond">
            <a:avLst/>
          </a:prstGeom>
          <a:solidFill>
            <a:schemeClr val="tx1">
              <a:lumMod val="50000"/>
              <a:lumOff val="50000"/>
              <a:alpha val="72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1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kumimoji="0" lang="en-US" altLang="zh-CN" sz="211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MH_Entry_1"/>
          <p:cNvSpPr/>
          <p:nvPr>
            <p:custDataLst>
              <p:tags r:id="rId3"/>
            </p:custDataLst>
          </p:nvPr>
        </p:nvSpPr>
        <p:spPr>
          <a:xfrm>
            <a:off x="3143402" y="1148942"/>
            <a:ext cx="437392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教学设计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流畅美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MH_Number_2"/>
          <p:cNvSpPr/>
          <p:nvPr>
            <p:custDataLst>
              <p:tags r:id="rId4"/>
            </p:custDataLst>
          </p:nvPr>
        </p:nvSpPr>
        <p:spPr>
          <a:xfrm>
            <a:off x="1898345" y="2611750"/>
            <a:ext cx="478118" cy="478118"/>
          </a:xfrm>
          <a:prstGeom prst="diamond">
            <a:avLst/>
          </a:prstGeom>
          <a:solidFill>
            <a:schemeClr val="tx1">
              <a:lumMod val="50000"/>
              <a:lumOff val="50000"/>
              <a:alpha val="72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1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kumimoji="0" lang="zh-CN" altLang="en-US" sz="211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MH_Entry_2"/>
          <p:cNvSpPr/>
          <p:nvPr>
            <p:custDataLst>
              <p:tags r:id="rId5"/>
            </p:custDataLst>
          </p:nvPr>
        </p:nvSpPr>
        <p:spPr>
          <a:xfrm>
            <a:off x="3085650" y="2625919"/>
            <a:ext cx="492256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教学内容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平衡美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6" name="MH_Number_3"/>
          <p:cNvSpPr/>
          <p:nvPr>
            <p:custDataLst>
              <p:tags r:id="rId6"/>
            </p:custDataLst>
          </p:nvPr>
        </p:nvSpPr>
        <p:spPr>
          <a:xfrm>
            <a:off x="2071600" y="4396734"/>
            <a:ext cx="478118" cy="478118"/>
          </a:xfrm>
          <a:prstGeom prst="diamond">
            <a:avLst/>
          </a:prstGeom>
          <a:solidFill>
            <a:schemeClr val="tx1">
              <a:lumMod val="50000"/>
              <a:lumOff val="50000"/>
              <a:alpha val="72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1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3</a:t>
            </a:r>
            <a:endParaRPr kumimoji="0" lang="en-US" altLang="zh-CN" sz="211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MH_Entry_3"/>
          <p:cNvSpPr/>
          <p:nvPr>
            <p:custDataLst>
              <p:tags r:id="rId7"/>
            </p:custDataLst>
          </p:nvPr>
        </p:nvSpPr>
        <p:spPr>
          <a:xfrm>
            <a:off x="3056774" y="435315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4" name="图片 3" descr="C:/Users/zxm197641/AppData/Local/Temp/picturecompress_20220107173920/output_2.pngoutput_2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0" y="4985886"/>
            <a:ext cx="12192000" cy="18721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5095" y="62230"/>
            <a:ext cx="5553710" cy="516255"/>
            <a:chOff x="197" y="98"/>
            <a:chExt cx="8746" cy="813"/>
          </a:xfrm>
        </p:grpSpPr>
        <p:grpSp>
          <p:nvGrpSpPr>
            <p:cNvPr id="7" name="组合 6"/>
            <p:cNvGrpSpPr/>
            <p:nvPr/>
          </p:nvGrpSpPr>
          <p:grpSpPr>
            <a:xfrm>
              <a:off x="197" y="98"/>
              <a:ext cx="8713" cy="782"/>
              <a:chOff x="8966" y="529"/>
              <a:chExt cx="8713" cy="78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748" y="630"/>
                <a:ext cx="7931" cy="53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+mn-ea"/>
                    <a:sym typeface="+mn-lt"/>
                  </a:rPr>
                  <a:t>长沙市黄敏兰中学历史名师工作室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endParaRPr>
              </a:p>
            </p:txBody>
          </p:sp>
          <p:pic>
            <p:nvPicPr>
              <p:cNvPr id="5" name="图片 4" descr="工作室LOGO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8966" y="529"/>
                <a:ext cx="782" cy="782"/>
              </a:xfrm>
              <a:prstGeom prst="rect">
                <a:avLst/>
              </a:prstGeom>
            </p:spPr>
          </p:pic>
        </p:grpSp>
        <p:cxnSp>
          <p:nvCxnSpPr>
            <p:cNvPr id="6" name="直接连接符 5"/>
            <p:cNvCxnSpPr/>
            <p:nvPr/>
          </p:nvCxnSpPr>
          <p:spPr>
            <a:xfrm flipV="1">
              <a:off x="319" y="909"/>
              <a:ext cx="8625" cy="3"/>
            </a:xfrm>
            <a:prstGeom prst="line">
              <a:avLst/>
            </a:prstGeom>
            <a:ln w="22225">
              <a:solidFill>
                <a:srgbClr val="996633"/>
              </a:solidFill>
            </a:ln>
            <a:effectLst>
              <a:outerShdw blurRad="76200" dist="12700" dir="8100000" sy="-23000" kx="800400" algn="br" rotWithShape="0">
                <a:srgbClr val="996633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 animBg="1"/>
      <p:bldP spid="15" grpId="0" bldLvl="0" animBg="1"/>
      <p:bldP spid="16" grpId="0" animBg="1"/>
      <p:bldP spid="17" grpId="0" bldLvl="0" animBg="1"/>
      <p:bldP spid="26" grpId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zxm197641/AppData/Local/Temp/picturecompress_20220107173920/output_3.pngoutput_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4505972"/>
            <a:ext cx="12192000" cy="235202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5095" y="62230"/>
            <a:ext cx="5532755" cy="496570"/>
            <a:chOff x="8966" y="529"/>
            <a:chExt cx="8713" cy="782"/>
          </a:xfrm>
        </p:grpSpPr>
        <p:sp>
          <p:nvSpPr>
            <p:cNvPr id="12" name="矩形 11"/>
            <p:cNvSpPr/>
            <p:nvPr/>
          </p:nvSpPr>
          <p:spPr>
            <a:xfrm>
              <a:off x="9748" y="630"/>
              <a:ext cx="7931" cy="53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长沙市黄敏兰中学历史名师工作室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pic>
          <p:nvPicPr>
            <p:cNvPr id="8" name="图片 7" descr="工作室LOGO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66" y="529"/>
              <a:ext cx="782" cy="782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 flipV="1">
            <a:off x="202565" y="577215"/>
            <a:ext cx="5476875" cy="1905"/>
          </a:xfrm>
          <a:prstGeom prst="line">
            <a:avLst/>
          </a:prstGeom>
          <a:ln w="22225">
            <a:solidFill>
              <a:srgbClr val="996633"/>
            </a:solidFill>
          </a:ln>
          <a:effectLst>
            <a:outerShdw blurRad="76200" dist="12700" dir="8100000" sy="-23000" kx="800400" algn="br" rotWithShape="0">
              <a:srgbClr val="996633">
                <a:alpha val="2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H_Entry_1"/>
          <p:cNvSpPr/>
          <p:nvPr>
            <p:custDataLst>
              <p:tags r:id="rId3"/>
            </p:custDataLst>
          </p:nvPr>
        </p:nvSpPr>
        <p:spPr>
          <a:xfrm>
            <a:off x="342451" y="648428"/>
            <a:ext cx="437392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教学设计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流畅美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26" name="Picture 2" descr="C:/Users/zxm197641/AppData/Local/Temp/picturecompress_20220107173920/output_4.jpgoutput_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546" y="1357163"/>
            <a:ext cx="4375083" cy="419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4"/>
          <p:cNvSpPr/>
          <p:nvPr/>
        </p:nvSpPr>
        <p:spPr>
          <a:xfrm>
            <a:off x="8169526" y="6551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我们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76581" y="15695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视野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41764" y="15390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地区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48081" y="15390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世界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65351" y="23668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主体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1390" y="238608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个体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457706" y="235720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国家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55727" y="32427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角度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84013" y="3184977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社会地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位变化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36851" y="3115997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国际关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系变化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8450981" y="3482740"/>
            <a:ext cx="1005680" cy="251862"/>
          </a:xfrm>
          <a:prstGeom prst="rightArrow">
            <a:avLst>
              <a:gd name="adj1" fmla="val 4285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511349" y="4802022"/>
            <a:ext cx="370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 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44498" y="46560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结构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23053" y="4654434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民族国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家形成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396746" y="4673684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国际法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产生发展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8438148" y="4982677"/>
            <a:ext cx="978408" cy="269508"/>
          </a:xfrm>
          <a:prstGeom prst="rightArrow">
            <a:avLst>
              <a:gd name="adj1" fmla="val 5714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8431730" y="2547484"/>
            <a:ext cx="965575" cy="2695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8362749" y="1758214"/>
            <a:ext cx="1034556" cy="2695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7" grpId="0" animBg="1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5095" y="62230"/>
            <a:ext cx="5532755" cy="496570"/>
            <a:chOff x="8966" y="529"/>
            <a:chExt cx="8713" cy="782"/>
          </a:xfrm>
        </p:grpSpPr>
        <p:sp>
          <p:nvSpPr>
            <p:cNvPr id="12" name="矩形 11"/>
            <p:cNvSpPr/>
            <p:nvPr/>
          </p:nvSpPr>
          <p:spPr>
            <a:xfrm>
              <a:off x="9748" y="630"/>
              <a:ext cx="7931" cy="53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长沙市黄敏兰中学历史名师工作室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pic>
          <p:nvPicPr>
            <p:cNvPr id="8" name="图片 7" descr="工作室LOGO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966" y="529"/>
              <a:ext cx="782" cy="782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 flipV="1">
            <a:off x="202565" y="577215"/>
            <a:ext cx="5476875" cy="1905"/>
          </a:xfrm>
          <a:prstGeom prst="line">
            <a:avLst/>
          </a:prstGeom>
          <a:ln w="22225">
            <a:solidFill>
              <a:srgbClr val="996633"/>
            </a:solidFill>
          </a:ln>
          <a:effectLst>
            <a:outerShdw blurRad="76200" dist="12700" dir="8100000" sy="-23000" kx="800400" algn="br" rotWithShape="0">
              <a:srgbClr val="996633">
                <a:alpha val="2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342451" y="648428"/>
            <a:ext cx="437392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教学设计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流畅美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759" y="2695074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资本主义经济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的产生与发展</a:t>
            </a:r>
            <a:endParaRPr lang="zh-CN" altLang="en-US" sz="2800" b="1" dirty="0"/>
          </a:p>
        </p:txBody>
      </p:sp>
      <p:sp>
        <p:nvSpPr>
          <p:cNvPr id="10" name="右箭头 9"/>
          <p:cNvSpPr/>
          <p:nvPr/>
        </p:nvSpPr>
        <p:spPr>
          <a:xfrm>
            <a:off x="2627697" y="3060834"/>
            <a:ext cx="693019" cy="240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522846" y="396560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全球化趋势加强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530867" y="226995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社会关系的变化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>
            <a:off x="3330341" y="2396691"/>
            <a:ext cx="240632" cy="18961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214711" y="17485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个体不断觉醒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261233" y="34025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国家利益驱动</a:t>
            </a:r>
            <a:endParaRPr lang="zh-CN" altLang="en-US" sz="2800" dirty="0"/>
          </a:p>
        </p:txBody>
      </p:sp>
      <p:cxnSp>
        <p:nvCxnSpPr>
          <p:cNvPr id="19" name="直接连接符 18"/>
          <p:cNvCxnSpPr>
            <a:stCxn id="14" idx="3"/>
          </p:cNvCxnSpPr>
          <p:nvPr/>
        </p:nvCxnSpPr>
        <p:spPr>
          <a:xfrm flipV="1">
            <a:off x="6229042" y="2531444"/>
            <a:ext cx="2568449" cy="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299735" y="266138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国家民族意识</a:t>
            </a:r>
            <a:endParaRPr lang="zh-CN" alt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8945078" y="218814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近代民族国家形成</a:t>
            </a:r>
            <a:endParaRPr lang="zh-CN" altLang="en-US" sz="2800" dirty="0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352566" y="4137259"/>
            <a:ext cx="2568449" cy="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46257" y="428645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发展不平衡</a:t>
            </a:r>
            <a:endParaRPr lang="zh-CN" alt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8943474" y="386133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国际法产生与发展</a:t>
            </a:r>
            <a:endParaRPr lang="zh-CN" altLang="en-US" sz="2800" dirty="0"/>
          </a:p>
        </p:txBody>
      </p:sp>
      <p:sp>
        <p:nvSpPr>
          <p:cNvPr id="21" name="MH_Entry_1"/>
          <p:cNvSpPr/>
          <p:nvPr>
            <p:custDataLst>
              <p:tags r:id="rId3"/>
            </p:custDataLst>
          </p:nvPr>
        </p:nvSpPr>
        <p:spPr>
          <a:xfrm>
            <a:off x="456350" y="5334328"/>
            <a:ext cx="437392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逻辑顺畅，衔接流畅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0" grpId="0" animBg="1"/>
      <p:bldP spid="11" grpId="0"/>
      <p:bldP spid="14" grpId="0"/>
      <p:bldP spid="15" grpId="0" animBg="1"/>
      <p:bldP spid="16" grpId="0"/>
      <p:bldP spid="17" grpId="0"/>
      <p:bldP spid="23" grpId="0"/>
      <p:bldP spid="24" grpId="0"/>
      <p:bldP spid="26" grpId="0"/>
      <p:bldP spid="2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2"/>
          <p:cNvSpPr/>
          <p:nvPr>
            <p:custDataLst>
              <p:tags r:id="rId1"/>
            </p:custDataLst>
          </p:nvPr>
        </p:nvSpPr>
        <p:spPr>
          <a:xfrm>
            <a:off x="862213" y="450610"/>
            <a:ext cx="4922569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教学内容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平衡美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9037" y="1039529"/>
            <a:ext cx="3910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、教材自身内容的平衡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36823" y="1557690"/>
            <a:ext cx="735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正文与补充材料（课后探究）；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图片与史料（贞德、亨利八世、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马赛曲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等）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68932" y="2452839"/>
            <a:ext cx="39100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、历史与现实的平衡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</a:t>
            </a:r>
            <a:endParaRPr lang="zh-CN" altLang="en-US" sz="2800" b="1" dirty="0"/>
          </a:p>
        </p:txBody>
      </p:sp>
      <p:pic>
        <p:nvPicPr>
          <p:cNvPr id="2054" name="Picture 6" descr="C:/Users/zxm197641/AppData/Local/Temp/picturecompress_20220107173920/output_5.jpgoutput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1576" y="3108959"/>
            <a:ext cx="4330466" cy="247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 descr="C:/Users/zxm197641/AppData/Local/Temp/picturecompress_20220107173920/output_6.jpgoutput_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5680" y="3099334"/>
            <a:ext cx="4991500" cy="244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3"/>
          <p:cNvSpPr/>
          <p:nvPr>
            <p:custDataLst>
              <p:tags r:id="rId1"/>
            </p:custDataLst>
          </p:nvPr>
        </p:nvSpPr>
        <p:spPr>
          <a:xfrm>
            <a:off x="1035469" y="53192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1028" y="1126156"/>
            <a:ext cx="3070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、重要的事情反复说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853440" y="1953929"/>
            <a:ext cx="30544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材料一：“在中世纪的西欧，假如你问一个人的身份，他会首先告诉你他是基督徒，其次是某个地区的居民，比如卢瓦尔河谷人、伦敦人，最后才可能是英格兰人、法兰西人或者德意志人。”</a:t>
            </a:r>
            <a:endParaRPr lang="zh-CN" altLang="en-US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余建华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民族主义历史遗产与时代风云的交汇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19612" y="1886552"/>
            <a:ext cx="32918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材料二：你们以为已经征服了法国，并且认为她将永远臣服于你。但是事情将要彻底转变，你们这些愚蠢的人们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  <a:endParaRPr lang="en-US" altLang="zh-CN" dirty="0" smtClean="0"/>
          </a:p>
          <a:p>
            <a:r>
              <a:rPr lang="zh-CN" altLang="en-US" dirty="0" smtClean="0"/>
              <a:t>将你自己以及你的效忠之心奉献于他，就如同你是一个忠诚的法兰西人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皮桑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贞德之歌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1429</a:t>
            </a:r>
            <a:r>
              <a:rPr lang="zh-CN" altLang="en-US" dirty="0" smtClean="0"/>
              <a:t>年）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3207" y="1799925"/>
            <a:ext cx="351322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前进</a:t>
            </a:r>
            <a:r>
              <a:rPr lang="en-US" altLang="zh-CN" dirty="0" smtClean="0"/>
              <a:t>!</a:t>
            </a:r>
            <a:r>
              <a:rPr lang="zh-CN" altLang="en-US" dirty="0" smtClean="0"/>
              <a:t>前进</a:t>
            </a:r>
            <a:r>
              <a:rPr lang="en-US" altLang="zh-CN" dirty="0" smtClean="0"/>
              <a:t>!</a:t>
            </a:r>
            <a:r>
              <a:rPr lang="zh-CN" altLang="en-US" dirty="0" smtClean="0"/>
              <a:t>祖国的儿郎，</a:t>
            </a:r>
            <a:endParaRPr lang="zh-CN" altLang="en-US" dirty="0" smtClean="0"/>
          </a:p>
          <a:p>
            <a:r>
              <a:rPr lang="zh-CN" altLang="en-US" dirty="0" smtClean="0"/>
              <a:t>    那光荣的时刻已来临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专制暴政在压迫着我们，</a:t>
            </a:r>
            <a:endParaRPr lang="zh-CN" altLang="en-US" dirty="0" smtClean="0"/>
          </a:p>
          <a:p>
            <a:r>
              <a:rPr lang="zh-CN" altLang="en-US" dirty="0" smtClean="0"/>
              <a:t>    我们的祖国鲜血遍地。</a:t>
            </a:r>
            <a:endParaRPr lang="zh-CN" altLang="en-US" dirty="0" smtClean="0"/>
          </a:p>
          <a:p>
            <a:r>
              <a:rPr lang="zh-CN" altLang="en-US" dirty="0" smtClean="0"/>
              <a:t>     </a:t>
            </a:r>
            <a:r>
              <a:rPr lang="en-US" altLang="zh-CN" dirty="0" smtClean="0"/>
              <a:t>……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公民们，武装起来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公民们，投入战斗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前进前进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万众一心</a:t>
            </a:r>
            <a:r>
              <a:rPr lang="en-US" altLang="zh-CN" dirty="0" smtClean="0"/>
              <a:t>!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把敌人消灭净</a:t>
            </a:r>
            <a:r>
              <a:rPr lang="en-US" altLang="zh-CN" dirty="0" smtClean="0"/>
              <a:t>……</a:t>
            </a:r>
            <a:endParaRPr lang="en-US" altLang="zh-CN" dirty="0" smtClean="0"/>
          </a:p>
          <a:p>
            <a:r>
              <a:rPr lang="en-US" altLang="zh-CN" dirty="0" smtClean="0"/>
              <a:t>——《</a:t>
            </a:r>
            <a:r>
              <a:rPr lang="zh-CN" altLang="en-US" dirty="0" smtClean="0"/>
              <a:t>马赛曲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94046" y="498588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中世纪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34540" y="4945782"/>
            <a:ext cx="8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15</a:t>
            </a:r>
            <a:r>
              <a:rPr lang="zh-CN" altLang="en-US" dirty="0" smtClean="0"/>
              <a:t>世纪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22644" y="4982679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18</a:t>
            </a:r>
            <a:r>
              <a:rPr lang="zh-CN" altLang="en-US" dirty="0" smtClean="0"/>
              <a:t>世纪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02068" y="5609923"/>
            <a:ext cx="6647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不同时空背景下，帮助学生形象理解历史的变化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3"/>
          <p:cNvSpPr/>
          <p:nvPr>
            <p:custDataLst>
              <p:tags r:id="rId1"/>
            </p:custDataLst>
          </p:nvPr>
        </p:nvSpPr>
        <p:spPr>
          <a:xfrm>
            <a:off x="1035469" y="53192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0653" y="1260909"/>
            <a:ext cx="3121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、抽象的认识形象说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67314" y="5455919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用结构图的形式培养学生的唯物史观</a:t>
            </a: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2035" y="1876928"/>
            <a:ext cx="9365380" cy="32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3"/>
          <p:cNvSpPr/>
          <p:nvPr>
            <p:custDataLst>
              <p:tags r:id="rId1"/>
            </p:custDataLst>
          </p:nvPr>
        </p:nvSpPr>
        <p:spPr>
          <a:xfrm>
            <a:off x="1035469" y="53192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0653" y="1260909"/>
            <a:ext cx="3119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、复杂的事情简约说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471061" y="5629174"/>
            <a:ext cx="6955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知识的系统化、推动历史变化的因素及其相互关系</a:t>
            </a:r>
            <a:endParaRPr lang="zh-CN" altLang="en-US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162" y="1857675"/>
            <a:ext cx="9346132" cy="351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3"/>
          <p:cNvSpPr/>
          <p:nvPr>
            <p:custDataLst>
              <p:tags r:id="rId1"/>
            </p:custDataLst>
          </p:nvPr>
        </p:nvSpPr>
        <p:spPr>
          <a:xfrm>
            <a:off x="1035469" y="531922"/>
            <a:ext cx="4296926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教学过程</a:t>
            </a:r>
            <a:r>
              <a:rPr lang="en-US" altLang="zh-CN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lang="zh-CN" altLang="en-US" sz="3600" dirty="0" smtClean="0">
                <a:solidFill>
                  <a:srgbClr val="9966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灵动美</a:t>
            </a:r>
            <a:endParaRPr lang="zh-CN" altLang="en-US" sz="3600" dirty="0">
              <a:solidFill>
                <a:srgbClr val="9966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0653" y="1260909"/>
            <a:ext cx="3738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4</a:t>
            </a:r>
            <a:r>
              <a:rPr lang="zh-CN" altLang="en-US" sz="2400" dirty="0" smtClean="0"/>
              <a:t>、训练思维的事情学生说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471061" y="5629174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让学生归纳教材，设计思维导图</a:t>
            </a:r>
            <a:endParaRPr lang="zh-CN" alt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025" y="1771047"/>
            <a:ext cx="9740766" cy="36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12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1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5.xml><?xml version="1.0" encoding="utf-8"?>
<p:tagLst xmlns:p="http://schemas.openxmlformats.org/presentationml/2006/main">
  <p:tag name="ISPRING_PRESENTATION_TITLE" val="中国风简约黑白商务报告PPT模板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自定义 317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C4C4C"/>
      </a:accent1>
      <a:accent2>
        <a:srgbClr val="5F5F5F"/>
      </a:accent2>
      <a:accent3>
        <a:srgbClr val="7F7F7F"/>
      </a:accent3>
      <a:accent4>
        <a:srgbClr val="969696"/>
      </a:accent4>
      <a:accent5>
        <a:srgbClr val="B2B2B2"/>
      </a:accent5>
      <a:accent6>
        <a:srgbClr val="C5C5C5"/>
      </a:accent6>
      <a:hlink>
        <a:srgbClr val="4C4C4C"/>
      </a:hlink>
      <a:folHlink>
        <a:srgbClr val="BFBFBF"/>
      </a:folHlink>
    </a:clrScheme>
    <a:fontScheme name="hkz3fa3v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17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317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317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317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317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WPS 演示</Application>
  <PresentationFormat>自定义</PresentationFormat>
  <Paragraphs>208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 Light</vt:lpstr>
      <vt:lpstr>字魂59号-创粗黑</vt:lpstr>
      <vt:lpstr>Arial Unicode MS</vt:lpstr>
      <vt:lpstr>等线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稻壳儿</Company>
  <LinksUpToDate>false</LinksUpToDate>
  <SharedDoc>false</SharedDoc>
  <HyperlinksChanged>false</HyperlinksChanged>
  <AppVersion>14.0000</AppVersion>
  <Manager>尘电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中国风简约黑白商务报告PPT模板</dc:title>
  <dc:creator>沉淀先生</dc:creator>
  <dc:description>尘电</dc:description>
  <cp:lastModifiedBy>小明</cp:lastModifiedBy>
  <cp:revision>175</cp:revision>
  <dcterms:created xsi:type="dcterms:W3CDTF">2017-11-09T01:47:00Z</dcterms:created>
  <dcterms:modified xsi:type="dcterms:W3CDTF">2022-01-07T09:39:51Z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FB25D8270E95432186F3DADBE6DD098C</vt:lpwstr>
  </property>
  <property fmtid="{D5CDD505-2E9C-101B-9397-08002B2CF9AE}" pid="3" name="KSOProductBuildVer">
    <vt:lpwstr>2052-11.1.0.11194</vt:lpwstr>
  </property>
  <property fmtid="{D5CDD505-2E9C-101B-9397-08002B2CF9AE}" pid="4" name="NXPowerLiteLastOptimized">
    <vt:lpwstr>31459344</vt:lpwstr>
  </property>
  <property fmtid="{D5CDD505-2E9C-101B-9397-08002B2CF9AE}" pid="5" name="NXPowerLiteSettings">
    <vt:lpwstr>C700052003A000</vt:lpwstr>
  </property>
  <property fmtid="{D5CDD505-2E9C-101B-9397-08002B2CF9AE}" pid="6" name="NXPowerLiteVersion">
    <vt:lpwstr>D8.0.2</vt:lpwstr>
  </property>
</Properties>
</file>