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09" r:id="rId3"/>
    <p:sldId id="508" r:id="rId4"/>
    <p:sldId id="465" r:id="rId5"/>
    <p:sldId id="494" r:id="rId6"/>
    <p:sldId id="428" r:id="rId7"/>
    <p:sldId id="495" r:id="rId8"/>
    <p:sldId id="457" r:id="rId9"/>
    <p:sldId id="614" r:id="rId10"/>
    <p:sldId id="430" r:id="rId11"/>
    <p:sldId id="500" r:id="rId12"/>
    <p:sldId id="431" r:id="rId13"/>
    <p:sldId id="501" r:id="rId14"/>
    <p:sldId id="507" r:id="rId15"/>
    <p:sldId id="421" r:id="rId16"/>
    <p:sldId id="471" r:id="rId17"/>
    <p:sldId id="496" r:id="rId18"/>
    <p:sldId id="476" r:id="rId19"/>
    <p:sldId id="498" r:id="rId20"/>
    <p:sldId id="473" r:id="rId21"/>
    <p:sldId id="414" r:id="rId22"/>
    <p:sldId id="459" r:id="rId23"/>
    <p:sldId id="423" r:id="rId24"/>
    <p:sldId id="458" r:id="rId25"/>
    <p:sldId id="490" r:id="rId26"/>
    <p:sldId id="460" r:id="rId27"/>
    <p:sldId id="509" r:id="rId28"/>
    <p:sldId id="463" r:id="rId29"/>
    <p:sldId id="491" r:id="rId30"/>
    <p:sldId id="493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9"/>
        <p:guide pos="381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3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7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74.xml"/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75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78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79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hyperlink" Target="&#29233;&#21098;&#36753;-&#19997;&#36335;&#25925;&#20107;.mp4" TargetMode="Externa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80.xml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81.xml"/><Relationship Id="rId4" Type="http://schemas.openxmlformats.org/officeDocument/2006/relationships/image" Target="../media/image47.png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83.xml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tags" Target="../tags/tag82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84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5.xml"/><Relationship Id="rId1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6.xml"/><Relationship Id="rId1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1.xml"/><Relationship Id="rId1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92.xml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4.xml"/><Relationship Id="rId1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5.xml"/><Relationship Id="rId1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66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68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69.xml"/><Relationship Id="rId7" Type="http://schemas.openxmlformats.org/officeDocument/2006/relationships/image" Target="../media/image17.jpeg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70.xml"/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71.xml"/><Relationship Id="rId2" Type="http://schemas.openxmlformats.org/officeDocument/2006/relationships/image" Target="../media/image22.jpeg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72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29377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057525" y="0"/>
            <a:ext cx="6076950" cy="21228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 algn="ctr"/>
            <a:r>
              <a:rPr lang="zh-CN" sz="6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第7课</a:t>
            </a:r>
            <a:endParaRPr lang="zh-CN" sz="6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0" algn="ctr"/>
            <a:r>
              <a:rPr lang="zh-CN" sz="6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古代的商业贸易</a:t>
            </a:r>
            <a:endParaRPr lang="zh-CN" altLang="en-US" sz="6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/>
        </p:nvSpPr>
        <p:spPr>
          <a:xfrm>
            <a:off x="3075940" y="236220"/>
            <a:ext cx="8206740" cy="1045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ts val="2480"/>
              </a:lnSpc>
            </a:pPr>
            <a:r>
              <a:rPr kumimoji="1"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据记载，南宋初年，杭州的餐饮名店遍布全城，西湖苏堤上一家鱼羹味道独特，店主因此得到宋高宗的召见，获赏钱、绢若干。</a:t>
            </a:r>
            <a:endParaRPr kumimoji="1" lang="zh-CN" altLang="en-US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8890" y="236220"/>
            <a:ext cx="1544320" cy="10979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457" y="1879423"/>
            <a:ext cx="2050155" cy="2848338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075940" y="3599180"/>
            <a:ext cx="8206740" cy="19069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atinLnBrk="1"/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宋时每逢科举考试揭晓那天，官僚地主、富商家庭一大早便纷纷出动“择婿车”，争相选择新科进士做女婿，是为“榜下捉婿”。宰相富弼的女婿冯京虽是状元，但出身在商人家庭。</a:t>
            </a:r>
            <a:endParaRPr lang="en-US" altLang="zh-CN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 latinLnBrk="1"/>
            <a:r>
              <a:rPr kumimoji="1" lang="en-US" altLang="zh-CN" sz="2200" b="1" spc="-3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kumimoji="1" lang="zh-CN" altLang="en-US" sz="2200" b="1" spc="-3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张邦炜</a:t>
            </a:r>
            <a:r>
              <a:rPr kumimoji="1" lang="en-US" altLang="zh-CN" sz="2200" b="1" spc="-3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kumimoji="1" lang="zh-CN" altLang="en-US" sz="2200" b="1" spc="-3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试论宋代“婚姻不问阀阅”</a:t>
            </a:r>
            <a:r>
              <a:rPr kumimoji="1" lang="en-US" altLang="zh-CN" sz="2200" b="1" spc="-3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kumimoji="1" lang="en-US" altLang="zh-CN" sz="2200" b="1" spc="-3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05444" y="4943239"/>
            <a:ext cx="1290465" cy="7081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436620" y="5824855"/>
            <a:ext cx="47307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商品经济繁盛     商人地位提升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75940" y="1589405"/>
            <a:ext cx="820674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古者官民一家也，农商一事也……商藉农而立，农赖商而行，求以相辅，而非求以相病，则良法美意，何尝一日不行于天下哉。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r"/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——（宋）陈亮《龙川集》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532" name="图片 4" descr="图片1"/>
          <p:cNvPicPr/>
          <p:nvPr/>
        </p:nvPicPr>
        <p:blipFill>
          <a:blip r:embed="rId1"/>
          <a:stretch>
            <a:fillRect/>
          </a:stretch>
        </p:blipFill>
        <p:spPr>
          <a:xfrm>
            <a:off x="260985" y="60960"/>
            <a:ext cx="5167630" cy="343281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</p:spPr>
      </p:pic>
      <p:pic>
        <p:nvPicPr>
          <p:cNvPr id="17" name="图片 16" descr="明清十大商帮"/>
          <p:cNvPicPr>
            <a:picLocks noChangeAspect="1"/>
          </p:cNvPicPr>
          <p:nvPr/>
        </p:nvPicPr>
        <p:blipFill rotWithShape="1">
          <a:blip r:embed="rId2"/>
          <a:srcRect r="6964"/>
          <a:stretch>
            <a:fillRect/>
          </a:stretch>
        </p:blipFill>
        <p:spPr>
          <a:xfrm>
            <a:off x="5638800" y="60960"/>
            <a:ext cx="6272530" cy="343217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60985" y="3742690"/>
            <a:ext cx="5167630" cy="2749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明清商品经济繁荣，商人队伍壮大。但封建社会强调重本抑末，国家无法律保护商人，民间对商人进行歧视。因而明清商人利用乡里、宗族关系联系起来，互相支持，形成商帮。著名的商帮有粤商、晋商、浙商、徽商等。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638800" y="3742690"/>
            <a:ext cx="6272530" cy="968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ts val="2280"/>
              </a:lnSpc>
            </a:pPr>
            <a:r>
              <a:rPr kumimoji="1"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乔家大院：晋商代表，被称为“北方民居建筑的一颗明珠”，素有“皇家有故宫，民宅看乔家”之说。</a:t>
            </a:r>
            <a:endParaRPr kumimoji="1" lang="zh-CN" altLang="en-US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955" y="4801235"/>
            <a:ext cx="4721860" cy="2056765"/>
          </a:xfrm>
          <a:prstGeom prst="rect">
            <a:avLst/>
          </a:prstGeom>
          <a:effectLst/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/>
        </p:nvSpPr>
        <p:spPr>
          <a:xfrm>
            <a:off x="3164840" y="356235"/>
            <a:ext cx="7483475" cy="1045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ts val="2480"/>
              </a:lnSpc>
            </a:pPr>
            <a:r>
              <a:rPr kumimoji="1"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奴富至数百万，初缙绅皆丑之，而今则乐与为朋矣。</a:t>
            </a:r>
            <a:endParaRPr kumimoji="1" lang="en-US" altLang="zh-CN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ts val="2480"/>
              </a:lnSpc>
            </a:pPr>
            <a:r>
              <a:rPr kumimoji="1"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缙绅家之女（婚嫁）惟财是计，不问非类。</a:t>
            </a:r>
            <a:endParaRPr kumimoji="1" lang="en-US" altLang="zh-CN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r">
              <a:lnSpc>
                <a:spcPts val="2480"/>
              </a:lnSpc>
            </a:pPr>
            <a:r>
              <a:rPr kumimoji="1" lang="en-US" altLang="zh-CN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kumimoji="1"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伍袁萃（明）</a:t>
            </a:r>
            <a:r>
              <a:rPr kumimoji="1" lang="en-US" altLang="zh-CN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</a:t>
            </a:r>
            <a:r>
              <a:rPr kumimoji="1"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林居漫录</a:t>
            </a:r>
            <a:r>
              <a:rPr kumimoji="1" lang="en-US" altLang="zh-CN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》</a:t>
            </a:r>
            <a:endParaRPr kumimoji="1" lang="en-US" altLang="zh-CN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77181" y="226431"/>
            <a:ext cx="1199523" cy="10985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64273" y="6044565"/>
            <a:ext cx="1230044" cy="6749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690" y="1796415"/>
            <a:ext cx="2221230" cy="305752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164840" y="1796415"/>
            <a:ext cx="7483475" cy="1148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今世流品，可谓混淆之极。婚嫁之身，惟论财势耳，有起自奴隶，骤得富贵，无不结姻高门，缔眷华胄者。</a:t>
            </a:r>
            <a:endParaRPr lang="zh-CN" altLang="en-US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r">
              <a:lnSpc>
                <a:spcPts val="2480"/>
              </a:lnSpc>
            </a:pPr>
            <a:r>
              <a:rPr kumimoji="1" lang="en-US" altLang="zh-CN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kumimoji="1"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李竞艳</a:t>
            </a:r>
            <a:r>
              <a:rPr kumimoji="1" lang="en-US" altLang="zh-CN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</a:t>
            </a:r>
            <a:r>
              <a:rPr kumimoji="1"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明代中后期社会文化探析</a:t>
            </a:r>
            <a:r>
              <a:rPr kumimoji="1" lang="en-US" altLang="zh-CN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》</a:t>
            </a:r>
            <a:endParaRPr kumimoji="1" lang="en-US" altLang="zh-CN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7" name="终止符 16"/>
          <p:cNvSpPr/>
          <p:nvPr/>
        </p:nvSpPr>
        <p:spPr>
          <a:xfrm>
            <a:off x="1075442" y="4791825"/>
            <a:ext cx="1945184" cy="1092540"/>
          </a:xfrm>
          <a:prstGeom prst="flowChartTerminator">
            <a:avLst/>
          </a:prstGeom>
          <a:noFill/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清代商人</a:t>
            </a:r>
            <a:endParaRPr kumimoji="1" lang="en-US" altLang="zh-CN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ctr"/>
            <a:r>
              <a:rPr kumimoji="1"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胡雪岩</a:t>
            </a:r>
            <a:endParaRPr kumimoji="1" lang="en-US" altLang="zh-CN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ctr"/>
            <a:r>
              <a:rPr kumimoji="1"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“富可敌国”</a:t>
            </a:r>
            <a:endParaRPr kumimoji="1" lang="zh-CN" altLang="en-US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96920" y="3641090"/>
            <a:ext cx="735076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士之子恒为士，商之子恒为商。严氏之先，则士商相杂，（严）舜工又一人而兼之者也。然吾为舜工计，宜专力于商，而戒子孙勿为士。盖今之世，士之贱也，甚矣！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r"/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——（清）归玄恭《归庄集》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37125" y="5953125"/>
            <a:ext cx="32696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明清商人地位极高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250190" y="865505"/>
          <a:ext cx="11704955" cy="5569585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372870"/>
                <a:gridCol w="10332085"/>
              </a:tblGrid>
              <a:tr h="7283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地区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 anchorCtr="0">
                    <a:lnR w="19050">
                      <a:solidFill>
                        <a:schemeClr val="accent1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表现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 anchorCtr="0">
                    <a:lnL w="19050">
                      <a:solidFill>
                        <a:schemeClr val="accent1"/>
                      </a:solidFill>
                      <a:prstDash val="solid"/>
                    </a:lnL>
                  </a:tcPr>
                </a:tc>
              </a:tr>
              <a:tr h="132842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古埃及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 anchorCtr="0">
                    <a:lnR w="19050">
                      <a:solidFill>
                        <a:schemeClr val="accent1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 anchorCtr="0">
                    <a:lnL w="19050">
                      <a:solidFill>
                        <a:schemeClr val="accent1"/>
                      </a:solidFill>
                      <a:prstDash val="solid"/>
                    </a:lnL>
                  </a:tcPr>
                </a:tc>
              </a:tr>
              <a:tr h="72834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古希腊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 anchorCtr="0">
                    <a:lnR w="19050">
                      <a:solidFill>
                        <a:schemeClr val="accent1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 anchorCtr="0">
                    <a:lnL w="19050">
                      <a:solidFill>
                        <a:schemeClr val="accent1"/>
                      </a:solidFill>
                      <a:prstDash val="solid"/>
                    </a:lnL>
                  </a:tcPr>
                </a:tc>
              </a:tr>
              <a:tr h="72771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古罗马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 anchorCtr="0">
                    <a:lnR w="19050">
                      <a:solidFill>
                        <a:schemeClr val="accent1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 anchorCtr="0">
                    <a:lnL w="19050">
                      <a:solidFill>
                        <a:schemeClr val="accent1"/>
                      </a:solidFill>
                      <a:prstDash val="solid"/>
                    </a:lnL>
                  </a:tcPr>
                </a:tc>
              </a:tr>
              <a:tr h="72898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拜占庭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 anchorCtr="0">
                    <a:lnR w="19050">
                      <a:solidFill>
                        <a:schemeClr val="accent1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 anchorCtr="0">
                    <a:lnL w="19050">
                      <a:solidFill>
                        <a:schemeClr val="accent1"/>
                      </a:solidFill>
                      <a:prstDash val="solid"/>
                    </a:lnL>
                  </a:tcPr>
                </a:tc>
              </a:tr>
              <a:tr h="132778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阿拉伯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 anchorCtr="0">
                    <a:lnR w="19050">
                      <a:solidFill>
                        <a:schemeClr val="accent1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 anchorCtr="0">
                    <a:lnL w="19050">
                      <a:solidFill>
                        <a:schemeClr val="accent1"/>
                      </a:solidFill>
                      <a:prstDash val="solid"/>
                    </a:lnL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1718945" y="1782445"/>
            <a:ext cx="997839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  <a:buNone/>
            </a:pPr>
            <a:r>
              <a:rPr lang="zh-CN" altLang="en-US" sz="2800" b="1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商业历史悠久，对外贸易控制在国家手中，国王经常派商队到国外从事贸易活动</a:t>
            </a:r>
            <a:endParaRPr lang="zh-CN" altLang="en-US" sz="2800" b="1">
              <a:solidFill>
                <a:schemeClr val="dk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19580" y="3039745"/>
            <a:ext cx="99771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None/>
            </a:pP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各城邦形成了若干个商业贸易中心，海外贸易航线四通八达。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20850" y="3757295"/>
            <a:ext cx="102342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征服地中海周围地区后，商贸逐渐繁荣，海外贸易航线四通八达。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19580" y="4490085"/>
            <a:ext cx="9187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b="1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一度垄断了中国丝绸等东方奢侈品在欧洲市场的贸易。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720215" y="5328285"/>
            <a:ext cx="99777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阿拉伯商人在亚非欧三洲之间从事中介贸易，活动范围遍及世界各主要文明区域。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3515" y="63500"/>
            <a:ext cx="52584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古代世界商业贸易的发展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1" name="Picture 3" descr="C:\Users\anan\AppData\Roaming\Tencent\Users\416343663\QQ\WinTemp\RichOle\(KM]Q)`(O)0D6}Q68YTBNCN.jpg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20638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9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9130030" y="0"/>
            <a:ext cx="3061970" cy="33889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Picture 1" descr="C:\Users\jhez\AppData\Roaming\Tencent\Users\523684754\QQ\WinTemp\RichOle\HS4BJJ04F]_LS})L]M8T10B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9255125" y="3533775"/>
            <a:ext cx="2811463" cy="3189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2" name="椭圆 7"/>
          <p:cNvSpPr/>
          <p:nvPr/>
        </p:nvSpPr>
        <p:spPr>
          <a:xfrm>
            <a:off x="5022850" y="1946275"/>
            <a:ext cx="811213" cy="901700"/>
          </a:xfrm>
          <a:prstGeom prst="ellipse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p>
            <a:pPr algn="ctr"/>
            <a:endParaRPr lang="zh-CN" altLang="zh-CN" sz="2000">
              <a:latin typeface="黑体" panose="02010609060101010101" charset="-122"/>
              <a:ea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14343" name="椭圆 8"/>
          <p:cNvSpPr/>
          <p:nvPr/>
        </p:nvSpPr>
        <p:spPr>
          <a:xfrm>
            <a:off x="5834063" y="2632075"/>
            <a:ext cx="811212" cy="901700"/>
          </a:xfrm>
          <a:prstGeom prst="ellipse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p>
            <a:pPr algn="ctr"/>
            <a:endParaRPr lang="zh-CN" altLang="zh-CN" sz="2000">
              <a:latin typeface="黑体" panose="02010609060101010101" charset="-122"/>
              <a:ea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14345" name="矩形 1"/>
          <p:cNvSpPr/>
          <p:nvPr/>
        </p:nvSpPr>
        <p:spPr>
          <a:xfrm>
            <a:off x="0" y="1308100"/>
            <a:ext cx="1796415" cy="655955"/>
          </a:xfrm>
          <a:prstGeom prst="rect">
            <a:avLst/>
          </a:prstGeom>
          <a:solidFill>
            <a:schemeClr val="bg1"/>
          </a:solidFill>
          <a:ln w="3810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p>
            <a:pPr algn="ctr"/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sym typeface="黑体" panose="02010609060101010101" charset="-122"/>
              </a:rPr>
              <a:t>拜占庭帝国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sym typeface="黑体" panose="02010609060101010101" charset="-122"/>
            </a:endParaRPr>
          </a:p>
        </p:txBody>
      </p:sp>
      <p:sp>
        <p:nvSpPr>
          <p:cNvPr id="14346" name="矩形 11"/>
          <p:cNvSpPr/>
          <p:nvPr/>
        </p:nvSpPr>
        <p:spPr>
          <a:xfrm>
            <a:off x="879475" y="2457450"/>
            <a:ext cx="1727200" cy="655955"/>
          </a:xfrm>
          <a:prstGeom prst="rect">
            <a:avLst/>
          </a:prstGeom>
          <a:solidFill>
            <a:schemeClr val="bg1"/>
          </a:solidFill>
          <a:ln w="3810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p>
            <a:pPr algn="ctr"/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sym typeface="黑体" panose="02010609060101010101" charset="-122"/>
              </a:rPr>
              <a:t>阿拉伯帝国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sym typeface="黑体" panose="02010609060101010101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21" name="Picture 2" descr="http://pic.92to.com/anv/201607/23/p3cr0q4is2p.jpg">
            <a:hlinkClick r:id="rId1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35" y="3401695"/>
            <a:ext cx="2971800" cy="2533015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</p:pic>
      <p:pic>
        <p:nvPicPr>
          <p:cNvPr id="30723" name="图片 10"/>
          <p:cNvPicPr>
            <a:picLocks noChangeAspect="1"/>
          </p:cNvPicPr>
          <p:nvPr/>
        </p:nvPicPr>
        <p:blipFill>
          <a:blip r:embed="rId3"/>
          <a:srcRect r="11461" b="18289"/>
          <a:stretch>
            <a:fillRect/>
          </a:stretch>
        </p:blipFill>
        <p:spPr>
          <a:xfrm>
            <a:off x="579120" y="5934393"/>
            <a:ext cx="2097088" cy="5540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4" name="Picture 2" descr="https://gss0.bdstatic.com/-4o3dSag_xI4khGkpoWK1HF6hhy/baike/w%3D268%3Bg%3D0/sign=88f14f07d088d43ff0a996f44525b526/359b033b5bb5c9ea613ceb91d339b6003bf3b3f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20015"/>
            <a:ext cx="2971800" cy="32816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3276600" y="120015"/>
            <a:ext cx="864298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“汉中张骞以郎应募,出陇西,经匈奴，单于得之，留骞十余岁……骞初行时百余人,去十三岁,唯二人得还。……诸后使往者皆称博望候。”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r"/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——《汉书.张骞传》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/>
          <a:srcRect t="17492" b="18583"/>
          <a:stretch>
            <a:fillRect/>
          </a:stretch>
        </p:blipFill>
        <p:spPr>
          <a:xfrm>
            <a:off x="3277235" y="1688465"/>
            <a:ext cx="8642350" cy="3117850"/>
          </a:xfrm>
          <a:prstGeom prst="rect">
            <a:avLst/>
          </a:prstGeom>
          <a:effectLst/>
        </p:spPr>
      </p:pic>
      <p:sp>
        <p:nvSpPr>
          <p:cNvPr id="29698" name="文本框 1"/>
          <p:cNvSpPr/>
          <p:nvPr/>
        </p:nvSpPr>
        <p:spPr>
          <a:xfrm>
            <a:off x="3277235" y="4919980"/>
            <a:ext cx="875284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陆上丝绸之路：</a:t>
            </a:r>
            <a:r>
              <a:rPr lang="zh-CN" alt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长安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（起点）</a:t>
            </a:r>
            <a:r>
              <a:rPr lang="zh-CN" alt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——河西走廊——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玉门关、阳关</a:t>
            </a:r>
            <a:r>
              <a:rPr lang="zh-CN" alt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大月氏（公元前</a:t>
            </a:r>
            <a:r>
              <a:rPr lang="en-US" alt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世纪中亚地区的游牧部族）</a:t>
            </a:r>
            <a:r>
              <a:rPr lang="zh-CN" alt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——安息（伊朗高原与两河流域），由安息运到西亚和欧洲大秦（罗马）。</a:t>
            </a:r>
            <a:endParaRPr lang="zh-CN" altLang="en-US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丝绸之路是古代贯通亚、欧、北非的重要贸易通道。</a:t>
            </a:r>
            <a:endParaRPr lang="zh-CN" altLang="en-US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17765" y="2148205"/>
            <a:ext cx="4400550" cy="2733040"/>
          </a:xfrm>
          <a:prstGeom prst="rect">
            <a:avLst/>
          </a:prstGeom>
          <a:effectLst/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/>
          <a:srcRect b="5242"/>
          <a:stretch>
            <a:fillRect/>
          </a:stretch>
        </p:blipFill>
        <p:spPr>
          <a:xfrm>
            <a:off x="5455920" y="2148205"/>
            <a:ext cx="2061845" cy="3883660"/>
          </a:xfrm>
          <a:prstGeom prst="rect">
            <a:avLst/>
          </a:prstGeom>
          <a:effectLst/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835" y="2148205"/>
            <a:ext cx="2331085" cy="3882390"/>
          </a:xfrm>
          <a:prstGeom prst="rect">
            <a:avLst/>
          </a:prstGeom>
          <a:effectLst/>
        </p:spPr>
      </p:pic>
      <p:sp>
        <p:nvSpPr>
          <p:cNvPr id="3" name="文本框 2"/>
          <p:cNvSpPr txBox="1"/>
          <p:nvPr/>
        </p:nvSpPr>
        <p:spPr>
          <a:xfrm>
            <a:off x="7536180" y="4919980"/>
            <a:ext cx="438213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古罗马壁画《花神芙罗拉》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/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虽无证据直接说明出现的就是中国丝绸，但经文献和图像佐证，中国丝绸在罗马时期已经远涉重洋，成稀有珍品。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4955" y="217805"/>
            <a:ext cx="1164272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罗马四处征战劫掠金银，从各国商人手中购买丝绸……将中国和罗马文明紧密联系到一起。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波斯、阿拉伯、印度人成为了东西中间商，中亚和西亚成为各种文明交汇处，促进了绿洲城市繁荣。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r"/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——彼得·弗兰科潘《丝绸之路》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28674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955" y="2155825"/>
            <a:ext cx="2849880" cy="43357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3774440" y="6031230"/>
            <a:ext cx="30270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西方艺术品中的丝绸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89" name="矩形 1"/>
          <p:cNvSpPr/>
          <p:nvPr/>
        </p:nvSpPr>
        <p:spPr>
          <a:xfrm>
            <a:off x="321310" y="0"/>
            <a:ext cx="11369040" cy="22453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000" b="1"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古丝绸之路不仅是一条通商易货之道，更是一条知识交流之路。沿着古丝绸之路，中国将丝绸、瓷器、漆器、铁器传到西方，也为中国带来了胡椒、亚麻、香料、葡萄、石榴。沿着古丝绸之路，佛教、伊斯兰教及阿拉伯的天文、历法、医药传入中国，中国的四大发明、养蚕技术也由此传向世界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7892" name="Picture 61" descr="葡萄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9590" y="2458085"/>
            <a:ext cx="1515110" cy="1615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896" name="Text Box 62"/>
          <p:cNvSpPr/>
          <p:nvPr/>
        </p:nvSpPr>
        <p:spPr>
          <a:xfrm>
            <a:off x="798513" y="4193858"/>
            <a:ext cx="976312" cy="521970"/>
          </a:xfrm>
          <a:prstGeom prst="rect">
            <a:avLst/>
          </a:prstGeom>
          <a:noFill/>
          <a:ln w="31750">
            <a:noFill/>
          </a:ln>
        </p:spPr>
        <p:txBody>
          <a:bodyPr anchor="t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葡萄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715" y="2456815"/>
            <a:ext cx="1514475" cy="16154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630" y="2458085"/>
            <a:ext cx="1609090" cy="16141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4540" y="2458085"/>
            <a:ext cx="1660525" cy="16141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438900" y="4194175"/>
            <a:ext cx="16078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竖箜篌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654540" y="4194175"/>
            <a:ext cx="16605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胡舞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1310" y="4837430"/>
            <a:ext cx="1136904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凉州词二首·其一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ctr"/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【唐】王翰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/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葡萄美酒夜光杯，欲饮琵琶马上催。醉卧沙场君莫笑，古来征战几人回？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701415" y="4194175"/>
            <a:ext cx="9810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琵琶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39700" y="0"/>
            <a:ext cx="1162621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从汉代起，中国对外贸易的规模已相当大。到了唐朝，尤其是宋朝，对外贸易量远远超过以往任何时候。……海港而不是古老的陆路，首次成为中国同外界联系的主要媒介。……宋朝时的中国正朝成为一个海上强国的方向发展。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r"/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——斯塔夫理阿诺斯《全球通史》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4" name="图片 8" descr=" 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9700" y="1388745"/>
            <a:ext cx="7226300" cy="45358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264795" y="5924550"/>
            <a:ext cx="6226810" cy="76835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200" b="1" dirty="0">
                <a:latin typeface="楷体" panose="02010609060101010101" pitchFamily="49" charset="-122"/>
                <a:ea typeface="楷体" panose="02010609060101010101" pitchFamily="49" charset="-122"/>
              </a:rPr>
              <a:t>从广州和泉州出发</a:t>
            </a:r>
            <a:r>
              <a:rPr lang="en-US" altLang="zh-CN" sz="2200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200" b="1" dirty="0">
                <a:latin typeface="楷体" panose="02010609060101010101" pitchFamily="49" charset="-122"/>
                <a:ea typeface="楷体" panose="02010609060101010101" pitchFamily="49" charset="-122"/>
              </a:rPr>
              <a:t> 经中南半岛和南海诸国</a:t>
            </a:r>
            <a:r>
              <a:rPr lang="en-US" altLang="zh-CN" sz="2200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200" b="1" dirty="0">
                <a:latin typeface="楷体" panose="02010609060101010101" pitchFamily="49" charset="-122"/>
                <a:ea typeface="楷体" panose="02010609060101010101" pitchFamily="49" charset="-122"/>
              </a:rPr>
              <a:t>穿过印度洋</a:t>
            </a:r>
            <a:r>
              <a:rPr lang="en-US" altLang="zh-CN" sz="2200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200" b="1" dirty="0">
                <a:latin typeface="楷体" panose="02010609060101010101" pitchFamily="49" charset="-122"/>
                <a:ea typeface="楷体" panose="02010609060101010101" pitchFamily="49" charset="-122"/>
              </a:rPr>
              <a:t>进入红海</a:t>
            </a:r>
            <a:r>
              <a:rPr lang="en-US" altLang="zh-CN" sz="2200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200" b="1" dirty="0">
                <a:latin typeface="楷体" panose="02010609060101010101" pitchFamily="49" charset="-122"/>
                <a:ea typeface="楷体" panose="02010609060101010101" pitchFamily="49" charset="-122"/>
              </a:rPr>
              <a:t>抵达东非和欧洲。</a:t>
            </a:r>
            <a:endParaRPr lang="zh-CN" altLang="en-US" sz="2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" t="5084" r="5830" b="3926"/>
          <a:stretch>
            <a:fillRect/>
          </a:stretch>
        </p:blipFill>
        <p:spPr>
          <a:xfrm>
            <a:off x="8524240" y="1568450"/>
            <a:ext cx="2466340" cy="197294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360410" y="3541395"/>
            <a:ext cx="2794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铜鎏金龙纹开口环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366635" y="4117975"/>
            <a:ext cx="455358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1987年广东阳江发现一艘南宋时期从事远洋贸易时失事沉没的古船，至2019年底，“南海1号”考古发掘项目共发掘文物近18万件套。发掘提取的文物种类丰富，主要有瓷器、铜铁器、金银器、漆木器、钱币等。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3793" name="Picture 23" descr="C:\Users\Administrator\Desktop\一带一路做课\image089.jpg"/>
          <p:cNvPicPr>
            <a:picLocks noChangeAspect="1"/>
          </p:cNvPicPr>
          <p:nvPr/>
        </p:nvPicPr>
        <p:blipFill>
          <a:blip r:embed="rId1">
            <a:grayscl/>
            <a:lum contrast="29999"/>
          </a:blip>
          <a:stretch>
            <a:fillRect/>
          </a:stretch>
        </p:blipFill>
        <p:spPr>
          <a:xfrm>
            <a:off x="849948" y="663258"/>
            <a:ext cx="4537075" cy="20526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4" name="Picture 45" descr="16421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420" y="2716530"/>
            <a:ext cx="4506595" cy="1971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5" name="图片 1" descr="view (1)"/>
          <p:cNvPicPr>
            <a:picLocks noChangeAspect="1"/>
          </p:cNvPicPr>
          <p:nvPr/>
        </p:nvPicPr>
        <p:blipFill>
          <a:blip r:embed="rId3">
            <a:lum contrast="-10001"/>
          </a:blip>
          <a:stretch>
            <a:fillRect/>
          </a:stretch>
        </p:blipFill>
        <p:spPr>
          <a:xfrm>
            <a:off x="850900" y="4687570"/>
            <a:ext cx="4536440" cy="20281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801" name="TextBox 1"/>
          <p:cNvSpPr/>
          <p:nvPr/>
        </p:nvSpPr>
        <p:spPr>
          <a:xfrm>
            <a:off x="4787900" y="1436688"/>
            <a:ext cx="184150" cy="6461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endParaRPr lang="en-US" altLang="zh-CN">
              <a:latin typeface="Calibri" panose="020F0502020204030204" charset="0"/>
              <a:ea typeface="华文行楷" pitchFamily="2" charset="-122"/>
            </a:endParaRPr>
          </a:p>
          <a:p>
            <a:endParaRPr lang="zh-CN" altLang="en-US">
              <a:latin typeface="Calibri" panose="020F0502020204030204" charset="0"/>
              <a:ea typeface="华文行楷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1765" y="141605"/>
            <a:ext cx="111417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依据图片，说出从西汉至宋代丝路贸易路线的变化。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21855" y="1428750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汉以陆路为主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61845" y="3340735"/>
            <a:ext cx="21139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唐海陆并举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21855" y="5459730"/>
            <a:ext cx="409067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宋陆路中断以海路为主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海上丝路日益繁荣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90805" y="763270"/>
          <a:ext cx="12023725" cy="58502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8755"/>
                <a:gridCol w="9284970"/>
              </a:tblGrid>
              <a:tr h="4584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时期</a:t>
                      </a:r>
                      <a:endParaRPr lang="zh-CN" altLang="en-US" sz="280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表现</a:t>
                      </a:r>
                      <a:endParaRPr lang="zh-CN" altLang="en-US" sz="280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 anchorCtr="0"/>
                </a:tc>
              </a:tr>
              <a:tr h="113728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黑体" panose="02010609060101010101" charset="-122"/>
                          <a:sym typeface="+mn-ea"/>
                        </a:rPr>
                        <a:t>原始社会末期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黑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622935">
                <a:tc>
                  <a:txBody>
                    <a:bodyPr/>
                    <a:p>
                      <a:pPr>
                        <a:buNone/>
                      </a:pPr>
                      <a:r>
                        <a:rPr sz="2800" b="1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黑体" panose="02010609060101010101" charset="-122"/>
                          <a:sym typeface="+mn-ea"/>
                        </a:rPr>
                        <a:t>商朝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黑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 b="1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624205">
                <a:tc>
                  <a:txBody>
                    <a:bodyPr/>
                    <a:p>
                      <a:pPr>
                        <a:buNone/>
                      </a:pPr>
                      <a:r>
                        <a:rPr sz="2800" b="1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黑体" panose="02010609060101010101" charset="-122"/>
                          <a:sym typeface="+mn-ea"/>
                        </a:rPr>
                        <a:t>西周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黑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 b="1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622935">
                <a:tc>
                  <a:txBody>
                    <a:bodyPr/>
                    <a:p>
                      <a:pPr>
                        <a:buNone/>
                      </a:pPr>
                      <a:r>
                        <a:rPr sz="2800" b="1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黑体" panose="02010609060101010101" charset="-122"/>
                          <a:sym typeface="+mn-ea"/>
                        </a:rPr>
                        <a:t>春秋战国时期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黑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624205">
                <a:tc>
                  <a:txBody>
                    <a:bodyPr/>
                    <a:p>
                      <a:pPr>
                        <a:buNone/>
                      </a:pPr>
                      <a:r>
                        <a:rPr sz="2800" b="1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黑体" panose="02010609060101010101" charset="-122"/>
                          <a:sym typeface="+mn-ea"/>
                        </a:rPr>
                        <a:t>秦汉时期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黑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622935">
                <a:tc>
                  <a:txBody>
                    <a:bodyPr/>
                    <a:p>
                      <a:pPr>
                        <a:buNone/>
                      </a:pPr>
                      <a:r>
                        <a:rPr sz="2800" b="1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黑体" panose="02010609060101010101" charset="-122"/>
                          <a:sym typeface="+mn-ea"/>
                        </a:rPr>
                        <a:t>隋唐到两宋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黑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 anchorCtr="0"/>
                </a:tc>
              </a:tr>
              <a:tr h="1137285">
                <a:tc>
                  <a:txBody>
                    <a:bodyPr/>
                    <a:p>
                      <a:pPr>
                        <a:buNone/>
                      </a:pPr>
                      <a:r>
                        <a:rPr sz="2800" b="1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黑体" panose="02010609060101010101" charset="-122"/>
                          <a:sym typeface="+mn-ea"/>
                        </a:rPr>
                        <a:t>元、明、清时期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黑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26654" name="TextBox 9"/>
          <p:cNvSpPr/>
          <p:nvPr/>
        </p:nvSpPr>
        <p:spPr>
          <a:xfrm>
            <a:off x="339725" y="165735"/>
            <a:ext cx="1144841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阅读课本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35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页第二段中国古代商业贸易的发展历程，完成下方的表格：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840355" y="1357630"/>
            <a:ext cx="801751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None/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随着社会分工、产品剩余及私有制的产生，出现了交换，在此基础上逐步发展起商业贸易。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40355" y="2465705"/>
            <a:ext cx="554545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出现职业商人和最早的人工货币。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840355" y="3122295"/>
            <a:ext cx="804799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商人在官府的控制下工作，专为官府和贵族服务。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840355" y="3766185"/>
            <a:ext cx="876300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官府控制商业的局面被打破；商人的社会地位有所提高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840355" y="4288155"/>
            <a:ext cx="876300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货币、车轨、度量衡的统一，促进了全国的商品流通。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840355" y="4937760"/>
            <a:ext cx="91230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商品经济发展，坊市分区制度逐步瓦解，商业进一步繁荣。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840355" y="5612130"/>
            <a:ext cx="894778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商品化程度不断加深，形成全国范围的商业贸易网络，商帮兴盛。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3" grpId="0"/>
      <p:bldP spid="3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4465" y="131445"/>
            <a:ext cx="5525770" cy="63207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791835" y="131445"/>
            <a:ext cx="6096635" cy="6249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明清时代，面对近代国际贸易的不断发展，统治者坚持把贸易纳入朝贡体系，“凡贡使至，必厚待其人”，对他们携带的货物，“皆倍偿其价”。于是各国纷纷来“贡”，导致“岁时颁赐，库藏为虚”。但是，在朝贡贸易中，中国政府并不是无所要求，更不是不讲回报。而是政治动机大于经济目的，力图造成“四海宾服，八方来仪”的宏大场面。        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r">
              <a:lnSpc>
                <a:spcPct val="1300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——齐涛《朝贡外交和朝贡贸易》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547360" y="300355"/>
            <a:ext cx="6270625" cy="63696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1686年，清政府设立广州十三行。从官府的角度来说，十三行是外商的代表；从外商的角度来说，十三行又是清政府的代表。行商是得到官府承认的唯一合法机构，从行外买进的商品，如果不通过行商此无法外销。因此，“通过行商采购的货物，必须由行商抽取一部分手续费，然后以行商的名义办理出口报关”。在广州作为唯一通商口岸后，粤海关的税收成为皇家的重要财源。康熙六十年（1721年），进入粤海关的船舶附加税为3%，雍正六年（1728年）增加到10%。“咸丰六年（1856年），亚罗船期事起，英军再攻广州，居民愤慨外人频年横暴，不问黑白，烧夷馆，洋行被殃及”，十三行的命运遂告终结。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——摘编自王询等《清代广州通商及其十三行制度》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625" y="379095"/>
            <a:ext cx="5372735" cy="60998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1" name="内容占位符 2"/>
          <p:cNvSpPr/>
          <p:nvPr/>
        </p:nvSpPr>
        <p:spPr>
          <a:xfrm>
            <a:off x="0" y="0"/>
            <a:ext cx="12142788" cy="685800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 defTabSz="914400" rtl="0" eaLnBrk="0" fontAlgn="base" hangingPunct="0">
              <a:lnSpc>
                <a:spcPct val="120000"/>
              </a:lnSpc>
              <a:spcBef>
                <a:spcPts val="1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2800" b="0" i="0" u="none" kern="1200" baseline="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457200" lvl="1" indent="0" algn="ctr" defTabSz="914400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2200" b="0" i="0" u="none" kern="1200" baseline="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914400" lvl="2" indent="0" algn="ctr" defTabSz="914400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2000" b="0" i="0" u="none" kern="1200" baseline="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371600" lvl="3" indent="0" algn="ctr" defTabSz="914400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1828800" lvl="4" indent="0" algn="ctr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75000"/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286000" lvl="5" indent="0" algn="ctr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Pct val="75000"/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743200" lvl="6" indent="0" algn="ctr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Pct val="75000"/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200400" lvl="7" indent="0" algn="ctr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Pct val="75000"/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657600" lvl="8" indent="0" algn="ctr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Pct val="75000"/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marL="228600" indent="-228600" algn="l" defTabSz="914400" eaLnBrk="1" hangingPunct="1">
              <a:lnSpc>
                <a:spcPct val="110000"/>
              </a:lnSpc>
              <a:buClrTx/>
              <a:buSzPct val="75000"/>
              <a:buChar char="•"/>
            </a:pPr>
            <a:endParaRPr lang="en-US" altLang="en-US" sz="4000" kern="1200" baseline="0">
              <a:solidFill>
                <a:srgbClr val="262626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75385" y="1251585"/>
            <a:ext cx="9232900" cy="40309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中国重农抑商政策的演变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1.春秋战国时期：重农抑商政策的形成时期。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2.秦国：商鞅变法时期：重农抑商政策的确立时期。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3.汉朝：为休养生息，防止商人囤积居奇，对商人征收重税，降低商人地位。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4.唐宋时期：重农抑商政策有所松动（鼓励海外贸易和实行官商分利）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5.明清：重农抑商政策回归传统，不鼓励商业发展。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25730" y="118110"/>
            <a:ext cx="447294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DF731"/>
                </a:solidFill>
              </a14:hiddenFill>
            </a:ext>
          </a:extLst>
        </p:spPr>
        <p:txBody>
          <a:bodyPr wrap="none" rtlCol="0" anchor="t">
            <a:spAutoFit/>
          </a:bodyPr>
          <a:p>
            <a:r>
              <a:rPr lang="zh-CN" alt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中国古代商业的发展趋势：</a:t>
            </a:r>
            <a:endParaRPr lang="zh-CN" altLang="zh-CN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graphicFrame>
        <p:nvGraphicFramePr>
          <p:cNvPr id="16" name="表格 15"/>
          <p:cNvGraphicFramePr/>
          <p:nvPr>
            <p:custDataLst>
              <p:tags r:id="rId1"/>
            </p:custDataLst>
          </p:nvPr>
        </p:nvGraphicFramePr>
        <p:xfrm>
          <a:off x="251460" y="871220"/>
          <a:ext cx="11612880" cy="5622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7850"/>
                <a:gridCol w="8495030"/>
              </a:tblGrid>
              <a:tr h="8985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方面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表现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</a:tr>
              <a:tr h="9448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贸易范围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</a:tr>
              <a:tr h="5207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商业活动场所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</a:tr>
              <a:tr h="9448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商人组织形式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</a:tr>
              <a:tr h="5207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交易内容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</a:tr>
              <a:tr h="5207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商业政策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 sz="2800" b="1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8" name="文本框 17"/>
          <p:cNvSpPr txBox="1"/>
          <p:nvPr/>
        </p:nvSpPr>
        <p:spPr>
          <a:xfrm>
            <a:off x="4433570" y="1885950"/>
            <a:ext cx="511683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不断扩大，地区性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全国性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433570" y="2870835"/>
            <a:ext cx="677418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zh-CN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城市到农村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;</a:t>
            </a:r>
            <a:r>
              <a:rPr lang="zh-CN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固定（坊市制）到不固定。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33570" y="3939540"/>
            <a:ext cx="469646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官商到私商到区域性商人</a:t>
            </a:r>
            <a:endParaRPr lang="en-US" altLang="zh-CN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33570" y="4737735"/>
            <a:ext cx="7430135" cy="73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zh-CN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土特产品、奢侈品到普通农副产品和手工业品。</a:t>
            </a:r>
            <a:endParaRPr lang="zh-CN" altLang="zh-CN" sz="28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433570" y="5751195"/>
            <a:ext cx="3419475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重农抑商持续始终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9" grpId="0" bldLvl="0" animBg="1"/>
      <p:bldP spid="8" grpId="0" bldLvl="0" animBg="1"/>
      <p:bldP spid="9" grpId="0" bldLvl="0" animBg="1"/>
      <p:bldP spid="5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765810" y="880745"/>
            <a:ext cx="10608945" cy="2245360"/>
          </a:xfrm>
          <a:prstGeom prst="rect">
            <a:avLst/>
          </a:prstGeom>
          <a:noFill/>
          <a:ln w="28575" cmpd="dbl">
            <a:noFill/>
            <a:prstDash val="solid"/>
          </a:ln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1/2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锱优质银子，公平的利率将被加上。从伊里阿马塔哈尔手中，伊里伊丁楠借下了银子。在３月，他将要归还银子（和）利息。证人：里皮特辛、阿布瓦喀尔和皮尔胡姆。在泥板上盖上了他们的印章。日期：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11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月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日，汉穆腊比第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42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年。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r"/>
            <a:r>
              <a:rPr lang="en-US" alt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——Ｍ．席格瑞斯特《古巴比伦账目文献》</a:t>
            </a:r>
            <a:endParaRPr lang="en-US" altLang="zh-CN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94690" y="3973830"/>
            <a:ext cx="10608945" cy="1383665"/>
          </a:xfrm>
          <a:prstGeom prst="rect">
            <a:avLst/>
          </a:prstGeom>
          <a:noFill/>
          <a:ln w="28575" cmpd="dbl">
            <a:noFill/>
            <a:prstDash val="solid"/>
          </a:ln>
        </p:spPr>
        <p:txBody>
          <a:bodyPr wrap="square" rtlCol="0">
            <a:spAutoFit/>
          </a:bodyPr>
          <a:p>
            <a:pPr algn="l"/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（古巴比伦）在欠款还清后，按习惯要把泥版砸碎。所以，我们今天还能看到一些借贷泥版，说明当时有些人还不清贷款。</a:t>
            </a:r>
            <a:endParaRPr lang="en-US" altLang="zh-CN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r"/>
            <a:r>
              <a:rPr lang="en-US" alt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——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陈晓红、毛锐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《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失落的文明：巴比伦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》</a:t>
            </a:r>
            <a:endParaRPr lang="en-US" altLang="zh-CN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00990" y="381635"/>
            <a:ext cx="60572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古代最早的汇兑——唐代的飞钱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57975" y="381635"/>
            <a:ext cx="5023485" cy="373697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00990" y="1017270"/>
            <a:ext cx="5765165" cy="540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唐代商业颇为发达，当时在首都长安做买卖的外地商人很多，他们出售货物后，如果随身携带大量钱币回去，不但不方便，而且不安全。因此，许多商人都把货款送到自己家乡所在道的驻京进奏院，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进奏院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商人开出一张票券，上面写着金额、日期、姓名等，并把这张票券分成两半，半张交给商人，半张寄回商人家乡所在地。商人回去后，凭着半张票券到指定部门兑钱，只要两半票券能够吻合无误，就可以如数领回钱款。票券上的钱好像在飞来飞去，所以人们把此类票券叫做「飞钱」。</a:t>
            </a:r>
            <a:endParaRPr lang="zh-CN" altLang="en-US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TextBox 6"/>
          <p:cNvSpPr/>
          <p:nvPr/>
        </p:nvSpPr>
        <p:spPr>
          <a:xfrm>
            <a:off x="6657284" y="4118707"/>
            <a:ext cx="5023800" cy="2306955"/>
          </a:xfrm>
          <a:prstGeom prst="rect">
            <a:avLst/>
          </a:prstGeom>
          <a:noFill/>
          <a:ln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C000">
                    <a:alpha val="67000"/>
                  </a:srgbClr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3600" b="0" i="0" u="none" baseline="0">
                <a:solidFill>
                  <a:schemeClr val="tx1"/>
                </a:solidFill>
                <a:latin typeface="Calibri" panose="020F0502020204030204" charset="0"/>
                <a:ea typeface="Helvetica" pitchFamily="34" charset="0"/>
                <a:sym typeface="Calibri" panose="020F0502020204030204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3600" b="0" i="0" u="none" baseline="0">
                <a:solidFill>
                  <a:schemeClr val="tx1"/>
                </a:solidFill>
                <a:latin typeface="Calibri" panose="020F0502020204030204" charset="0"/>
                <a:ea typeface="Helvetica" pitchFamily="34" charset="0"/>
                <a:sym typeface="Calibri" panose="020F0502020204030204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3600" b="0" i="0" u="none" baseline="0">
                <a:solidFill>
                  <a:schemeClr val="tx1"/>
                </a:solidFill>
                <a:latin typeface="Calibri" panose="020F0502020204030204" charset="0"/>
                <a:ea typeface="Helvetica" pitchFamily="34" charset="0"/>
                <a:sym typeface="Calibri" panose="020F0502020204030204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3600" b="0" i="0" u="none" baseline="0">
                <a:solidFill>
                  <a:schemeClr val="tx1"/>
                </a:solidFill>
                <a:latin typeface="Calibri" panose="020F0502020204030204" charset="0"/>
                <a:ea typeface="Helvetica" pitchFamily="34" charset="0"/>
                <a:sym typeface="Calibri" panose="020F0502020204030204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3600" b="0" i="0" u="none" baseline="0">
                <a:solidFill>
                  <a:schemeClr val="tx1"/>
                </a:solidFill>
                <a:latin typeface="Calibri" panose="020F0502020204030204" charset="0"/>
                <a:ea typeface="Helvetica" pitchFamily="34" charset="0"/>
                <a:sym typeface="Calibri" panose="020F0502020204030204" charset="0"/>
              </a:defRPr>
            </a:lvl5pPr>
          </a:lstStyle>
          <a:p>
            <a:pPr marL="0" lvl="0" indent="0" algn="just">
              <a:lnSpc>
                <a:spcPct val="10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飞钱：亦称“便换”、“便钱”。唐宋的汇兑券。属于早期的汇兑业务，相当于汇票，异地兑换的凭证，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本身不是货币。</a:t>
            </a:r>
            <a:endParaRPr lang="en-US" altLang="zh-CN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lvl="0" indent="0" algn="just">
              <a:lnSpc>
                <a:spcPct val="10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柜坊：专营货币的存放和借贷，最早银行的雏形。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10375" y="3643630"/>
            <a:ext cx="5075555" cy="29578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00050" y="145415"/>
            <a:ext cx="11633200" cy="521970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t">
            <a:spAutoFit/>
          </a:bodyPr>
          <a:p>
            <a:r>
              <a:rPr lang="zh-CN" altLang="en-US">
                <a:latin typeface="隶书" pitchFamily="49" charset="-122"/>
                <a:ea typeface="隶书" pitchFamily="49" charset="-122"/>
                <a:cs typeface="隶书" pitchFamily="49" charset="-122"/>
              </a:rPr>
              <a:t> </a:t>
            </a:r>
            <a:r>
              <a:rPr lang="zh-CN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茅盾《林家铺子》四:</a:t>
            </a:r>
            <a:r>
              <a:rPr lang="en-US" altLang="zh-CN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钞票四百二十元，外加即期庄票两张。</a:t>
            </a:r>
            <a:r>
              <a:rPr lang="en-US" altLang="zh-CN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  <a:endParaRPr lang="en-US" altLang="zh-CN" sz="28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3759835"/>
            <a:ext cx="5962650" cy="28416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6383" t="11479" r="5433" b="3095"/>
          <a:stretch>
            <a:fillRect/>
          </a:stretch>
        </p:blipFill>
        <p:spPr>
          <a:xfrm>
            <a:off x="6993890" y="748030"/>
            <a:ext cx="4812665" cy="25831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748030"/>
            <a:ext cx="5962650" cy="266890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96900" y="730885"/>
            <a:ext cx="109982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契约，是指双方或多方共同协议订立的有关买卖、抵押、租赁等关系的文书，可以理解为"守信用"。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96900" y="2453005"/>
            <a:ext cx="109982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民间产业，其祖遗者，自有先世置买文契并祖父分书为据。若新置者，自有卖主契、中证画押为据。此乃天下之通例也。              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r"/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——【清】李渔《资治新书二集》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97535" y="4544695"/>
            <a:ext cx="1099820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契约文书本身就是人们进行交易和社会交往的见证和凭证，具有法律功能。人们相信“空口难凭，立字为据”，“白纸黑字，铁证如山”。在各类契约中，经常出现“恐口（后）无（难）凭”“立契存照（证）”之类的套语。             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r"/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——王云红《传统契约文书与中国人的契约观念》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54635" y="68580"/>
            <a:ext cx="1177226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紫挞牛壹头</a:t>
            </a:r>
            <a:r>
              <a:rPr 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陆岁</a:t>
            </a:r>
            <a:r>
              <a:rPr 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并无印记</a:t>
            </a:r>
            <a:r>
              <a:rPr 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r>
              <a:rPr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寅年正月廿日, 令狐宠宠为无年粮种子</a:t>
            </a:r>
            <a:r>
              <a:rPr 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令将前件牛出卖与同部落武光辉</a:t>
            </a:r>
            <a:r>
              <a:rPr 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断作麦汉斗壹拾玖硕</a:t>
            </a:r>
            <a:r>
              <a:rPr 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其牛及麦</a:t>
            </a:r>
            <a:r>
              <a:rPr 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当日交相付了</a:t>
            </a:r>
            <a:r>
              <a:rPr 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并无悬欠</a:t>
            </a:r>
            <a:r>
              <a:rPr 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r>
              <a:rPr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如后牛若有人识认</a:t>
            </a:r>
            <a:r>
              <a:rPr 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称是寒盗</a:t>
            </a:r>
            <a:r>
              <a:rPr 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一仰主保知当</a:t>
            </a:r>
            <a:r>
              <a:rPr 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不干卖人之事</a:t>
            </a:r>
            <a:r>
              <a:rPr 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如立契后在</a:t>
            </a:r>
            <a:r>
              <a:rPr 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三</a:t>
            </a:r>
            <a:r>
              <a:rPr 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</a:t>
            </a:r>
            <a:r>
              <a:rPr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日内牛有宿疾, 不食水草</a:t>
            </a:r>
            <a:r>
              <a:rPr 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一任却还本主 。三日以外</a:t>
            </a:r>
            <a:r>
              <a:rPr 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以契为定</a:t>
            </a:r>
            <a:r>
              <a:rPr 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不许休悔</a:t>
            </a:r>
            <a:r>
              <a:rPr 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如先悔者</a:t>
            </a:r>
            <a:r>
              <a:rPr 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罚麦伍硕</a:t>
            </a:r>
            <a:r>
              <a:rPr 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入不悔人。 恐人无信</a:t>
            </a:r>
            <a:r>
              <a:rPr 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故立私契</a:t>
            </a:r>
            <a:r>
              <a:rPr 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两共平章</a:t>
            </a:r>
            <a:r>
              <a:rPr 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r>
              <a:rPr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书指为记。其壹拾玖硕麦内</a:t>
            </a:r>
            <a:r>
              <a:rPr 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粟三硕</a:t>
            </a:r>
            <a:r>
              <a:rPr 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和</a:t>
            </a:r>
            <a:r>
              <a:rPr 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下缺</a:t>
            </a:r>
            <a:r>
              <a:rPr 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</a:t>
            </a:r>
            <a:r>
              <a:rPr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牛主令狐宠宠年廿九</a:t>
            </a:r>
            <a:r>
              <a:rPr 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兄和和年三十四</a:t>
            </a:r>
            <a:r>
              <a:rPr 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保人宗广年五十二</a:t>
            </a:r>
            <a:r>
              <a:rPr 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保人趁日年四十、保人令狐小郎年卅九 。</a:t>
            </a:r>
            <a:r>
              <a:rPr lang="en-US" alt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                </a:t>
            </a:r>
            <a:endParaRPr lang="en-US" altLang="zh-CN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r"/>
            <a:r>
              <a:rPr lang="en-US" alt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——</a:t>
            </a:r>
            <a:r>
              <a:rPr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《</a:t>
            </a:r>
            <a:r>
              <a:rPr 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寅年</a:t>
            </a:r>
            <a:r>
              <a:rPr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令狐宠宠卖牛契》</a:t>
            </a:r>
            <a:r>
              <a:rPr 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，沙知《敦煌契约文书辑校》</a:t>
            </a:r>
            <a:endParaRPr lang="zh-CN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4635" y="3022600"/>
            <a:ext cx="7874000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马壹匹骝敦六岁。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开元廿一年正月五日,西州百姓石染典,交用大练拾捌匹,今于西州市,买康思礼边上件马。其马及练,即日各交相付了。如后有人寒盗识认者,一仰主、保知当,不关买人之事。恐人无信,故立私契。两共和可,画指为记。 练主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马主别将康思礼年卅四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保人兴胡罗世那年卅,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保人兴胡安达汉年卌五,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保人西州百姓石早寒年五十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3" name="图片 2" descr="微信图片_20201124081839"/>
          <p:cNvPicPr>
            <a:picLocks noChangeAspect="1"/>
          </p:cNvPicPr>
          <p:nvPr/>
        </p:nvPicPr>
        <p:blipFill>
          <a:blip r:embed="rId1"/>
          <a:srcRect l="2467" b="7913"/>
          <a:stretch>
            <a:fillRect/>
          </a:stretch>
        </p:blipFill>
        <p:spPr>
          <a:xfrm>
            <a:off x="8749030" y="3246755"/>
            <a:ext cx="3062605" cy="29851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749030" y="6305550"/>
            <a:ext cx="31381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唐朝 石染典买马契约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192000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84175" y="283210"/>
            <a:ext cx="1122235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中国之地宜于农桑……农有余粟，则以易布，女有余布，则以易粟，此交易之始也。”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r"/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——王孝通《中国商业史》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4175" y="1854835"/>
            <a:ext cx="1122235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“神农氏作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……日中为市，致天下之民，聚天下之货，交易而退，各得其所。”  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r"/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——《易经·系辞》   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86580" y="3326765"/>
            <a:ext cx="3401695" cy="28822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8275" y="3326765"/>
            <a:ext cx="3818255" cy="28822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75" y="3326765"/>
            <a:ext cx="4002405" cy="28822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494030" y="4192270"/>
            <a:ext cx="112052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殷人“肇牵车牛，远服贾用，孝养厥父母”。</a:t>
            </a:r>
            <a:endParaRPr kumimoji="1" lang="en-US" altLang="zh-CN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r"/>
            <a:r>
              <a:rPr kumimoji="1"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——《</a:t>
            </a: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尚书</a:t>
            </a:r>
            <a:r>
              <a:rPr kumimoji="1"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·</a:t>
            </a: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酒诰</a:t>
            </a:r>
            <a:r>
              <a:rPr kumimoji="1"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》</a:t>
            </a:r>
            <a:endParaRPr kumimoji="1"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4030" y="377825"/>
            <a:ext cx="11204575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商族人的祖先契被封到商这个地方。契的第六世后代王亥聪明多谋。他把牛训练得既能驮货物又能拉车，驾着牛车沿着黄河北岸到各部落去做生意，所以外部落的人把他们这些做生意的人称为“商人”，这就是“商人”称呼的由来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r"/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——《中国商邦》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4665" y="2952750"/>
            <a:ext cx="1120457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周武王灭商后，商朝遗民为维持生计而四处买卖，逐渐发展为固定职业，周人称其为“商人”，称其职业为“商业”，沿用至今。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4665" y="5476875"/>
            <a:ext cx="1120457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公食贡，大夫食邑，士食田，庶人食力，工商食官，皂隶食职。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r"/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——《国语·晋语》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9" name="文本框 1"/>
          <p:cNvSpPr/>
          <p:nvPr/>
        </p:nvSpPr>
        <p:spPr>
          <a:xfrm>
            <a:off x="359728" y="315595"/>
            <a:ext cx="2327910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3600" b="0" i="0" u="none" baseline="0">
                <a:solidFill>
                  <a:schemeClr val="tx1"/>
                </a:solidFill>
                <a:latin typeface="Calibri" panose="020F0502020204030204" charset="0"/>
                <a:ea typeface="Helvetica" pitchFamily="34" charset="0"/>
                <a:sym typeface="Calibri" panose="020F0502020204030204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3600" b="0" i="0" u="none" baseline="0">
                <a:solidFill>
                  <a:schemeClr val="tx1"/>
                </a:solidFill>
                <a:latin typeface="Calibri" panose="020F0502020204030204" charset="0"/>
                <a:ea typeface="Helvetica" pitchFamily="34" charset="0"/>
                <a:sym typeface="Calibri" panose="020F0502020204030204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3600" b="0" i="0" u="none" baseline="0">
                <a:solidFill>
                  <a:schemeClr val="tx1"/>
                </a:solidFill>
                <a:latin typeface="Calibri" panose="020F0502020204030204" charset="0"/>
                <a:ea typeface="Helvetica" pitchFamily="34" charset="0"/>
                <a:sym typeface="Calibri" panose="020F0502020204030204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3600" b="0" i="0" u="none" baseline="0">
                <a:solidFill>
                  <a:schemeClr val="tx1"/>
                </a:solidFill>
                <a:latin typeface="Calibri" panose="020F0502020204030204" charset="0"/>
                <a:ea typeface="Helvetica" pitchFamily="34" charset="0"/>
                <a:sym typeface="Calibri" panose="020F0502020204030204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3600" b="0" i="0" u="none" baseline="0">
                <a:solidFill>
                  <a:schemeClr val="tx1"/>
                </a:solidFill>
                <a:latin typeface="Calibri" panose="020F0502020204030204" charset="0"/>
                <a:ea typeface="Helvetica" pitchFamily="34" charset="0"/>
                <a:sym typeface="Calibri" panose="020F0502020204030204" charset="0"/>
              </a:defRPr>
            </a:lvl5pPr>
          </a:lstStyle>
          <a:p>
            <a:pPr marL="0" lvl="0" indent="0"/>
            <a:r>
              <a:rPr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春秋战国时期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190" y="1084580"/>
            <a:ext cx="2070100" cy="2800350"/>
          </a:xfrm>
          <a:prstGeom prst="rect">
            <a:avLst/>
          </a:prstGeom>
        </p:spPr>
      </p:pic>
      <p:sp>
        <p:nvSpPr>
          <p:cNvPr id="2051" name="TextBox 5"/>
          <p:cNvSpPr txBox="1"/>
          <p:nvPr/>
        </p:nvSpPr>
        <p:spPr>
          <a:xfrm>
            <a:off x="360045" y="4181475"/>
            <a:ext cx="2070100" cy="2676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 eaLnBrk="0" hangingPunct="0"/>
            <a:r>
              <a: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陶朱公”范蠡</a:t>
            </a:r>
            <a:endParaRPr lang="en-US" altLang="zh-CN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ctr" eaLnBrk="0" hangingPunct="0"/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功成身退；泛舟五湖；</a:t>
            </a:r>
            <a:endParaRPr lang="en-US" altLang="zh-CN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ctr" eaLnBrk="0" hangingPunct="0"/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三致千金；三散家财。</a:t>
            </a:r>
            <a:endParaRPr lang="zh-CN" altLang="en-US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2052" name="Picture 6" descr="C:\Users\Administrator\Desktop\W02017021653555923029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315" y="1084580"/>
            <a:ext cx="2163445" cy="28009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3" name="TextBox 6"/>
          <p:cNvSpPr txBox="1"/>
          <p:nvPr/>
        </p:nvSpPr>
        <p:spPr>
          <a:xfrm>
            <a:off x="2585085" y="4177030"/>
            <a:ext cx="2014220" cy="2676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 eaLnBrk="0" hangingPunct="0"/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儒商始祖</a:t>
            </a:r>
            <a:endParaRPr lang="en-US" altLang="zh-CN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0" hangingPunct="0"/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子贡</a:t>
            </a:r>
            <a:endParaRPr lang="en-US" altLang="zh-CN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0" hangingPunct="0"/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君子爱财，取之有道。</a:t>
            </a:r>
            <a:endParaRPr lang="en-US" altLang="zh-CN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0" hangingPunct="0"/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结驷连骑，抗礼诸侯。</a:t>
            </a:r>
            <a:endParaRPr lang="zh-CN" altLang="en-US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054" name="Picture 4" descr="C:\Users\Administrator\Desktop\tim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225" y="1073785"/>
            <a:ext cx="2317750" cy="28219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TextBox 13"/>
          <p:cNvSpPr txBox="1"/>
          <p:nvPr/>
        </p:nvSpPr>
        <p:spPr>
          <a:xfrm>
            <a:off x="4975225" y="4177348"/>
            <a:ext cx="2211388" cy="2676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 eaLnBrk="0" hangingPunct="0"/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仲父</a:t>
            </a:r>
            <a:endParaRPr lang="en-US" altLang="zh-CN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0" hangingPunct="0"/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吕不韦</a:t>
            </a:r>
            <a:endParaRPr lang="en-US" altLang="zh-CN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0" hangingPunct="0"/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囤积居奇；</a:t>
            </a:r>
            <a:endParaRPr lang="en-US" altLang="zh-CN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0" hangingPunct="0"/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投机政治；</a:t>
            </a:r>
            <a:endParaRPr lang="en-US" altLang="zh-CN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0" hangingPunct="0"/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操持国政；</a:t>
            </a:r>
            <a:endParaRPr lang="en-US" altLang="zh-CN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0" hangingPunct="0"/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事败自杀。</a:t>
            </a:r>
            <a:endParaRPr lang="zh-CN" altLang="en-US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056" name="Picture 12" descr="https://timgsa.baidu.com/timg?image&amp;quality=80&amp;size=b10000_10000&amp;sec=1523935024&amp;di=0ccee02f3af38d1935388b4e8d7e1264&amp;src=http://imgsrc.baidu.com/forum/w=580/sign=3b5e4c0bcd95d143da76e42b43f18296/cb911bd5ad6eddc4282314f33cdbb6fd5366335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4270" y="1094105"/>
            <a:ext cx="2170430" cy="28016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7" name="TextBox 5"/>
          <p:cNvSpPr txBox="1"/>
          <p:nvPr/>
        </p:nvSpPr>
        <p:spPr>
          <a:xfrm>
            <a:off x="7494270" y="4177030"/>
            <a:ext cx="2227263" cy="2676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 eaLnBrk="0" hangingPunct="0"/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女商人</a:t>
            </a:r>
            <a:endParaRPr lang="en-US" altLang="zh-CN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0" hangingPunct="0"/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巴寡妇清</a:t>
            </a:r>
            <a:endParaRPr lang="en-US" altLang="zh-CN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0" hangingPunct="0"/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寡妇持家；经营丹砂；</a:t>
            </a:r>
            <a:endParaRPr lang="en-US" altLang="zh-CN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0" hangingPunct="0"/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始皇礼遇；待之国宾。</a:t>
            </a:r>
            <a:endParaRPr lang="zh-CN" altLang="en-US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7105" y="1084580"/>
            <a:ext cx="2171065" cy="2800985"/>
          </a:xfrm>
          <a:prstGeom prst="rect">
            <a:avLst/>
          </a:prstGeom>
        </p:spPr>
      </p:pic>
      <p:sp>
        <p:nvSpPr>
          <p:cNvPr id="4" name="TextBox 6"/>
          <p:cNvSpPr txBox="1"/>
          <p:nvPr/>
        </p:nvSpPr>
        <p:spPr>
          <a:xfrm>
            <a:off x="9856788" y="4178618"/>
            <a:ext cx="2227262" cy="2676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 eaLnBrk="0" hangingPunct="0"/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治生之祖</a:t>
            </a:r>
            <a:endParaRPr lang="en-US" altLang="zh-CN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0" hangingPunct="0"/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白圭</a:t>
            </a:r>
            <a:endParaRPr lang="en-US" altLang="zh-CN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0" hangingPunct="0"/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乐观时变，善为商贾。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人弃我取，人取我与。</a:t>
            </a:r>
            <a:endParaRPr lang="zh-CN" altLang="en-US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77820" y="315595"/>
            <a:ext cx="90004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官府控制商业的局面被打破；商人的社会地位有所提高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  <p:bldP spid="2053" grpId="0"/>
      <p:bldP spid="2055" grpId="0"/>
      <p:bldP spid="2057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146685" y="3446145"/>
            <a:ext cx="117068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（汉）高祖令贾人不得衣丝乘车，重租税以困之。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市井之子孙，亦不得仕宦为吏。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r"/>
            <a:r>
              <a:rPr kumimoji="1"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——《</a:t>
            </a:r>
            <a:r>
              <a:rPr kumimoji="1"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史记</a:t>
            </a:r>
            <a:r>
              <a:rPr kumimoji="1"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》</a:t>
            </a:r>
            <a:endParaRPr kumimoji="1" lang="en-US" altLang="zh-CN" sz="2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25850" y="3984625"/>
            <a:ext cx="2752090" cy="2014855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3626485" y="6028055"/>
            <a:ext cx="275145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四川出土东汉东门市画像砖（拓片）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5140" y="141605"/>
            <a:ext cx="2817495" cy="29267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143115" y="3076575"/>
            <a:ext cx="48837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商鞅：敲黑板！往后都得重农抑商！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54470" y="4276090"/>
            <a:ext cx="5401310" cy="1863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城：用作防卫而围起来的墙垣，多为政治中心，是人类文明时代的标注之一。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市：城市中特定的交易场所，多为经济中心，在物物交换中诞生。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097174" name="图片 5" descr="截图20200821205742"/>
          <p:cNvPicPr>
            <a:picLocks noChangeAspect="1"/>
          </p:cNvPicPr>
          <p:nvPr/>
        </p:nvPicPr>
        <p:blipFill>
          <a:blip r:embed="rId3"/>
          <a:srcRect l="7265" t="6431" r="10846"/>
          <a:stretch>
            <a:fillRect/>
          </a:stretch>
        </p:blipFill>
        <p:spPr>
          <a:xfrm>
            <a:off x="0" y="132715"/>
            <a:ext cx="2205355" cy="29349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5355" y="132715"/>
            <a:ext cx="2536825" cy="29349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rcRect b="13325"/>
          <a:stretch>
            <a:fillRect/>
          </a:stretch>
        </p:blipFill>
        <p:spPr>
          <a:xfrm>
            <a:off x="4742180" y="132715"/>
            <a:ext cx="2400935" cy="2934970"/>
          </a:xfrm>
          <a:prstGeom prst="rect">
            <a:avLst/>
          </a:prstGeom>
        </p:spPr>
      </p:pic>
      <p:pic>
        <p:nvPicPr>
          <p:cNvPr id="9219" name="Picture 6" descr="https://timgsa.baidu.com/timg?image&amp;quality=80&amp;size=b9999_10000&amp;sec=1523728230534&amp;di=3cf7d15d5089fff65da93d143e0364aa&amp;imgtype=0&amp;src=http%3A%2F%2Fepaper.jwb.com.cn%2Fjwb%2Fresfile%2F2016-12-24%2F10%2Fzyrh6c39_s.jpg"/>
          <p:cNvPicPr>
            <a:picLocks noChangeAspect="1"/>
          </p:cNvPicPr>
          <p:nvPr/>
        </p:nvPicPr>
        <p:blipFill>
          <a:blip r:embed="rId6"/>
          <a:srcRect r="14893" b="22305"/>
          <a:stretch>
            <a:fillRect/>
          </a:stretch>
        </p:blipFill>
        <p:spPr>
          <a:xfrm>
            <a:off x="7143115" y="141605"/>
            <a:ext cx="2232025" cy="2934970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1" name="图片 10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t="8854" r="2784" b="15896"/>
          <a:stretch>
            <a:fillRect/>
          </a:stretch>
        </p:blipFill>
        <p:spPr>
          <a:xfrm>
            <a:off x="294005" y="3984625"/>
            <a:ext cx="3331845" cy="201549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36245" y="6130290"/>
            <a:ext cx="30473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西汉  都城  长安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2" grpId="0"/>
      <p:bldP spid="5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Grp="1" noChangeAspect="1"/>
          </p:cNvPicPr>
          <p:nvPr/>
        </p:nvPicPr>
        <p:blipFill>
          <a:blip r:embed="rId1"/>
          <a:srcRect l="10111" r="5181" b="1021"/>
          <a:stretch>
            <a:fillRect/>
          </a:stretch>
        </p:blipFill>
        <p:spPr>
          <a:xfrm rot="16200000">
            <a:off x="8368665" y="-351790"/>
            <a:ext cx="3470910" cy="4174490"/>
          </a:xfrm>
          <a:prstGeom prst="rect">
            <a:avLst/>
          </a:prstGeom>
        </p:spPr>
      </p:pic>
      <p:pic>
        <p:nvPicPr>
          <p:cNvPr id="5" name="内容占位符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495" y="0"/>
            <a:ext cx="4183380" cy="33375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557162" y="3337246"/>
            <a:ext cx="273555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两者的异同？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3275" y="4055110"/>
            <a:ext cx="44037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同：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都位于城中特定位置；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商业区布局基本相同；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都有政府管理机构；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都有经营各类商品的商铺；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都有提供客商使用的邸店。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444615" y="4055110"/>
            <a:ext cx="5596255" cy="181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不同：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西市比东市商铺密集；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东市常供皇室、宦官采办货物；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西市经营波斯、西域商品店铺众多。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33495" cy="33369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30175" y="4288790"/>
            <a:ext cx="503555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凡市，以日中击鼓三百下而众以会。日入前七刻，击钲三百下，散。  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r"/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——《唐六典》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300970" y="130810"/>
            <a:ext cx="130238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“坊巷桥门及隐僻去处，俱是铺席买卖”。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610225" y="4288790"/>
            <a:ext cx="617601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至朱雀门，旋煎羊、白肠、鲊脯、炸冻鱼头、姜豉子、抹脏、红丝、批切羊头、辣脚子、姜辣萝卜…冬月盘兔、旋炙猪皮肉、野鸭肉、滴酥、 水晶脍、煎角子、猪脏之类，直至龙津桥须脑子肉止，谓之“杂嚼”，直至三更。                      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（孟元老《东京梦华录》）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0175" y="5659120"/>
            <a:ext cx="51073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“百千家似围棋局，十二街如种菜畦”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“五陵少年金市东，笑入胡姬酒肆中”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10225" cy="41065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225" y="0"/>
            <a:ext cx="4411980" cy="41065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" name="TextBox 35"/>
          <p:cNvSpPr txBox="1"/>
          <p:nvPr/>
        </p:nvSpPr>
        <p:spPr>
          <a:xfrm>
            <a:off x="189320" y="124035"/>
            <a:ext cx="76904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与唐长安城比较，北宋东京城商业有哪些变化？</a:t>
            </a:r>
            <a:endParaRPr lang="zh-CN" altLang="en-US" sz="28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7410" name="图片 4608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230" y="645795"/>
            <a:ext cx="4397375" cy="3479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8461375" y="1818005"/>
            <a:ext cx="313753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①市的范围扩大，突破时空限制，出现早市夜市；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②出现专业化市场；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③不再受政府直接监管。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461375" y="645795"/>
            <a:ext cx="326009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大抵诸酒肆瓦市，不以风雨寒暑，白昼通夜。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——《东京梦华录》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l="2508" t="8196" r="39786" b="4098"/>
          <a:stretch>
            <a:fillRect/>
          </a:stretch>
        </p:blipFill>
        <p:spPr>
          <a:xfrm>
            <a:off x="4586605" y="645795"/>
            <a:ext cx="3874770" cy="34791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89230" y="4151630"/>
            <a:ext cx="1153223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【特别提示】　古代“市”的基本形态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(1)“市”是指城市中集中贸易的地点或场所，前期有时间和地域上的限制，同时受到官吏的直接监管，这种情况到宋朝时发生改变。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(2)“草市”主要是指在农村交通便利的地方自然形成的民间集市，打破了“市”的地域限制。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(3)“夜市”打破了政府对“市”的时间限制。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(4)“晓市”即早市，也打破了政府对“市”的时间限制。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UNIT_TABLE_BEAUTIFY" val="smartTable{f55d57b5-534e-4ad9-af1e-d6f76b41d2eb}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UNIT_TABLE_BEAUTIFY" val="smartTable{31842c4f-3be3-4059-ba5e-e4d812a6c1bc}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p="http://schemas.openxmlformats.org/presentationml/2006/main">
  <p:tag name="KSO_WM_UNIT_PLACING_PICTURE_USER_VIEWPORT" val="{&quot;height&quot;:9428,&quot;width&quot;:11380}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8.xml><?xml version="1.0" encoding="utf-8"?>
<p:tagLst xmlns:p="http://schemas.openxmlformats.org/presentationml/2006/main">
  <p:tag name="KSO_WM_UNIT_TABLE_BEAUTIFY" val="smartTable{fb1d046e-3e88-4187-b082-b8f4fc17b383}"/>
  <p:tag name="TABLE_ENDDRAG_ORIGIN_RECT" val="914*245"/>
  <p:tag name="TABLE_ENDDRAG_RECT" val="12*71*914*245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5163</Words>
  <PresentationFormat>宽屏</PresentationFormat>
  <Paragraphs>328</Paragraphs>
  <Slides>29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Wingdings</vt:lpstr>
      <vt:lpstr>楷体</vt:lpstr>
      <vt:lpstr>黑体</vt:lpstr>
      <vt:lpstr>Calibri</vt:lpstr>
      <vt:lpstr>Helvetica</vt:lpstr>
      <vt:lpstr>Arial Unicode MS</vt:lpstr>
      <vt:lpstr>仿宋</vt:lpstr>
      <vt:lpstr>华文行楷</vt:lpstr>
      <vt:lpstr>隶书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2019-06-19T02:08:00Z</dcterms:created>
  <dcterms:modified xsi:type="dcterms:W3CDTF">2021-08-19T05:58:57Z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  <property fmtid="{D5CDD505-2E9C-101B-9397-08002B2CF9AE}" pid="3" name="KSOSaveFontToCloudKey">
    <vt:lpwstr>591877739_btnclosed</vt:lpwstr>
  </property>
</Properties>
</file>