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62" r:id="rId5"/>
    <p:sldId id="26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97" r:id="rId15"/>
    <p:sldId id="284" r:id="rId16"/>
    <p:sldId id="285" r:id="rId17"/>
    <p:sldId id="287" r:id="rId18"/>
    <p:sldId id="288" r:id="rId19"/>
    <p:sldId id="286" r:id="rId20"/>
    <p:sldId id="289" r:id="rId21"/>
    <p:sldId id="298" r:id="rId22"/>
    <p:sldId id="291" r:id="rId23"/>
    <p:sldId id="292" r:id="rId24"/>
    <p:sldId id="293" r:id="rId25"/>
    <p:sldId id="294" r:id="rId26"/>
    <p:sldId id="295" r:id="rId27"/>
    <p:sldId id="296" r:id="rId28"/>
    <p:sldId id="299" r:id="rId29"/>
    <p:sldId id="272" r:id="rId30"/>
    <p:sldId id="273" r:id="rId31"/>
    <p:sldId id="271" r:id="rId32"/>
    <p:sldId id="270" r:id="rId33"/>
    <p:sldId id="269" r:id="rId34"/>
    <p:sldId id="268" r:id="rId35"/>
    <p:sldId id="267" r:id="rId36"/>
    <p:sldId id="266" r:id="rId37"/>
    <p:sldId id="300" r:id="rId38"/>
    <p:sldId id="327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28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29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265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80" autoAdjust="0"/>
  </p:normalViewPr>
  <p:slideViewPr>
    <p:cSldViewPr snapToGrid="0">
      <p:cViewPr varScale="1">
        <p:scale>
          <a:sx n="56" d="100"/>
          <a:sy n="56" d="100"/>
        </p:scale>
        <p:origin x="96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C9CBD-8815-4252-A997-5615C5CE27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48F3-CAD5-4BBD-8331-9E04FC9610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【</a:t>
            </a:r>
            <a:r>
              <a:rPr lang="zh-CN" altLang="en-US" dirty="0"/>
              <a:t>感谢子煜的投稿</a:t>
            </a:r>
            <a:r>
              <a:rPr lang="en-US" altLang="zh-CN" dirty="0"/>
              <a:t>】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b="1" u="none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突厥、回纥、靺鞨、铁勒、室韦、契丹等，分别设立了安西、安北、安东、安南、单于、北庭六大都护府。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福建船政学堂创办于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1866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年，是中国第一所近代海军学校，也是中国近代航海教育和海军教育的发源地。学堂由左宗棠奏请创办，在船政大臣沈葆祯的主持下于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1866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年在福州设立。初建时称为“求是堂艺局”。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1867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年马尾造船厂建成后搬迁至马尾遂改名为船政学堂。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A→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《乌尔纳姆法典》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B→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序言、正文和结语三部分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C→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黑色玄武岩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（楼兰、乌孙、龟兹、于阗、若羌、大宛、安息、大月氏、康居、浩罕、坎巨提、吉宾、乌弋山离）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【</a:t>
            </a:r>
            <a:r>
              <a:rPr lang="zh-CN" altLang="en-US" dirty="0"/>
              <a:t>感谢子煜的投稿</a:t>
            </a:r>
            <a:r>
              <a:rPr lang="en-US" altLang="zh-CN" dirty="0"/>
              <a:t>】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【</a:t>
            </a:r>
            <a:r>
              <a:rPr lang="zh-CN" altLang="en-US" dirty="0"/>
              <a:t>感谢子煜的投稿</a:t>
            </a:r>
            <a:r>
              <a:rPr lang="en-US" altLang="zh-CN" dirty="0"/>
              <a:t>】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1591-7B17-44A4-9EBB-127D5B0D0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A9A3-453A-49B5-B529-04D288922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t="53065" r="16416"/>
          <a:stretch>
            <a:fillRect/>
          </a:stretch>
        </p:blipFill>
        <p:spPr>
          <a:xfrm>
            <a:off x="6977616" y="4183073"/>
            <a:ext cx="6110077" cy="2420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42592" y="2204160"/>
            <a:ext cx="772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 dirty="0">
                <a:blipFill>
                  <a:blip r:embed="rId3"/>
                  <a:stretch>
                    <a:fillRect/>
                  </a:stretch>
                </a:blipFill>
                <a:latin typeface="楷体" panose="02010609060101010101" pitchFamily="49" charset="-122"/>
                <a:ea typeface="楷体" panose="02010609060101010101" pitchFamily="49" charset="-122"/>
              </a:rPr>
              <a:t>历史知识竞赛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72777" y="3374530"/>
            <a:ext cx="7537411" cy="0"/>
          </a:xfrm>
          <a:prstGeom prst="line">
            <a:avLst/>
          </a:prstGeom>
          <a:ln w="12700">
            <a:solidFill>
              <a:srgbClr val="D1D0D4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8" y="3079299"/>
            <a:ext cx="695325" cy="4381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88" y="1484248"/>
            <a:ext cx="1250693" cy="7774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7170" y="3093178"/>
            <a:ext cx="1369631" cy="8630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340793"/>
            <a:ext cx="1510167" cy="148478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433102" y="7174223"/>
            <a:ext cx="2861647" cy="53485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74176" y="1270942"/>
            <a:ext cx="2948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8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才女</a:t>
            </a:r>
            <a:endParaRPr lang="zh-CN" altLang="en-US" sz="8000" b="1" dirty="0">
              <a:solidFill>
                <a:schemeClr val="accent6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4076" y="1248347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回归故土</a:t>
            </a:r>
            <a:endParaRPr lang="zh-CN" altLang="en-US" sz="8000" b="1" dirty="0">
              <a:solidFill>
                <a:schemeClr val="accent6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865" y="3004939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一生三嫁</a:t>
            </a:r>
            <a:endParaRPr lang="zh-CN" altLang="en-US" sz="8000" b="1" dirty="0">
              <a:solidFill>
                <a:schemeClr val="accent6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6903" y="3011616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《胡笳十八拍》</a:t>
            </a:r>
            <a:endParaRPr lang="zh-CN" altLang="en-US" sz="8000" b="1" dirty="0">
              <a:solidFill>
                <a:schemeClr val="accent6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70" y="7042139"/>
            <a:ext cx="3810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00469 -0.799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6299" y="1321750"/>
            <a:ext cx="42947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明末清初</a:t>
            </a:r>
            <a:endParaRPr lang="zh-CN" altLang="en-US" sz="8000" b="1" dirty="0">
              <a:solidFill>
                <a:schemeClr val="accent2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3534" y="2729155"/>
            <a:ext cx="3267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思想家</a:t>
            </a:r>
            <a:endParaRPr lang="zh-CN" altLang="en-US" sz="8000" dirty="0"/>
          </a:p>
        </p:txBody>
      </p:sp>
      <p:sp>
        <p:nvSpPr>
          <p:cNvPr id="7" name="矩形 6"/>
          <p:cNvSpPr/>
          <p:nvPr/>
        </p:nvSpPr>
        <p:spPr>
          <a:xfrm>
            <a:off x="-152620" y="4311134"/>
            <a:ext cx="73773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《明夷待访录》</a:t>
            </a:r>
            <a:endParaRPr lang="zh-CN" altLang="en-US" sz="8000" dirty="0"/>
          </a:p>
        </p:txBody>
      </p:sp>
      <p:sp>
        <p:nvSpPr>
          <p:cNvPr id="9" name="矩形 8"/>
          <p:cNvSpPr/>
          <p:nvPr/>
        </p:nvSpPr>
        <p:spPr>
          <a:xfrm>
            <a:off x="9068565" y="233029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 smtClean="0">
                <a:solidFill>
                  <a:schemeClr val="accent4"/>
                </a:solidFill>
                <a:effectLst/>
              </a:rPr>
              <a:t>黄宗羲</a:t>
            </a:r>
            <a:endParaRPr lang="zh-CN" altLang="en-US" sz="5400" b="1" cap="none" spc="0" dirty="0">
              <a:solidFill>
                <a:schemeClr val="accent4"/>
              </a:solidFill>
              <a:effectLst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71" y="610325"/>
            <a:ext cx="2828925" cy="3439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716" y="4770752"/>
            <a:ext cx="3353092" cy="2133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482800"/>
            <a:ext cx="2849029" cy="1732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86827" y="2215662"/>
            <a:ext cx="77604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PART 1  </a:t>
            </a:r>
            <a:r>
              <a:rPr lang="zh-CN" altLang="en-US" sz="8800" b="1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抢答题</a:t>
            </a:r>
            <a:endParaRPr lang="zh-CN" altLang="en-US" sz="88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8674" y="380691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是什么？</a:t>
            </a:r>
            <a:endParaRPr lang="zh-CN" altLang="en-US" sz="5400" b="1" cap="none" spc="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71" y="4622918"/>
            <a:ext cx="2184057" cy="163518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9713" y="1034187"/>
            <a:ext cx="11641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zh-CN" sz="8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王莽建立的王朝被称之为什么？</a:t>
            </a:r>
            <a:endParaRPr lang="zh-CN" altLang="en-US" sz="8000" b="1" dirty="0">
              <a:solidFill>
                <a:schemeClr val="tx2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71844" y="4407562"/>
            <a:ext cx="2855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5400" b="1" dirty="0">
                <a:solidFill>
                  <a:schemeClr val="accent4"/>
                </a:solidFill>
              </a:rPr>
              <a:t>“新”王朝</a:t>
            </a:r>
            <a:endParaRPr lang="zh-CN" altLang="en-US" sz="5400" b="1" cap="none" spc="0" dirty="0">
              <a:solidFill>
                <a:schemeClr val="accent4"/>
              </a:solidFill>
              <a:effectLst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29400" r="2616" b="19830"/>
          <a:stretch>
            <a:fillRect/>
          </a:stretch>
        </p:blipFill>
        <p:spPr>
          <a:xfrm>
            <a:off x="4565857" y="2776347"/>
            <a:ext cx="4867245" cy="348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45091 0.595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9" y="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406769"/>
            <a:ext cx="12356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2. 702</a:t>
            </a:r>
            <a:r>
              <a:rPr lang="zh-CN" altLang="zh-CN" sz="6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年，武则天设立什么机构管理西突厥故地？</a:t>
            </a:r>
            <a:endParaRPr lang="zh-CN" altLang="en-US" sz="6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r="18407" b="5252"/>
          <a:stretch>
            <a:fillRect/>
          </a:stretch>
        </p:blipFill>
        <p:spPr>
          <a:xfrm>
            <a:off x="861610" y="1131095"/>
            <a:ext cx="6787440" cy="503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0542" y="837267"/>
            <a:ext cx="11453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北庭都护府</a:t>
            </a:r>
            <a:r>
              <a:rPr lang="zh-CN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，是中国唐朝设立于西域天山以北的行政单位，管理区域东起伊</a:t>
            </a:r>
            <a:r>
              <a:rPr lang="zh-CN" alt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吾（今哈密），</a:t>
            </a:r>
            <a:r>
              <a:rPr lang="zh-CN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西至咸海一带，北抵额尔齐斯河到巴尔喀什湖一线，南至天山。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武周长安二年（</a:t>
            </a:r>
            <a:r>
              <a:rPr lang="en-US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702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年），</a:t>
            </a:r>
            <a:r>
              <a:rPr lang="zh-CN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武则天于庭州置北庭都护府（今新疆吉木萨尔北破城子），取代金山都护府，管理西突厥故地，仍隶属于安西都护府。</a:t>
            </a:r>
            <a:endParaRPr lang="zh-CN" altLang="en-US" sz="4000" b="1" dirty="0">
              <a:solidFill>
                <a:schemeClr val="accent3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96" y="5014631"/>
            <a:ext cx="2184057" cy="163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947" y="557487"/>
            <a:ext cx="102507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为了</a:t>
            </a:r>
            <a:r>
              <a:rPr lang="zh-CN" alt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有效管理</a:t>
            </a:r>
            <a:r>
              <a:rPr lang="zh-CN" altLang="en-US" sz="4000" b="1" dirty="0">
                <a:solidFill>
                  <a:srgbClr val="92D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突厥、回纥、靺鞨、铁勒、室韦、契丹</a:t>
            </a:r>
            <a:r>
              <a:rPr lang="zh-CN" alt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等，分别设立了</a:t>
            </a:r>
            <a:r>
              <a:rPr lang="zh-CN" altLang="en-US" sz="4000" b="1" dirty="0">
                <a:solidFill>
                  <a:srgbClr val="92D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安西、安北、安东、安南、单于、北庭六大都护府</a:t>
            </a:r>
            <a:r>
              <a:rPr lang="zh-CN" alt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都护府是唐朝在边疆民族地里设置的特别行政机构。分为大都护府和上都护府。大都护从二品，上都护正三品。都护的职责是“抚慰诸藩，辑宁外寇”，凡对周边民族之“抚慰、征讨、叙功、罚过事宜，皆其所统。</a:t>
            </a:r>
            <a:endParaRPr lang="zh-CN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454" t="1350" r="-38" b="5145"/>
          <a:stretch>
            <a:fillRect/>
          </a:stretch>
        </p:blipFill>
        <p:spPr>
          <a:xfrm>
            <a:off x="1852864" y="662069"/>
            <a:ext cx="8162173" cy="555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0316" y="1237784"/>
            <a:ext cx="12547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zh-CN" sz="8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唐玄宗李隆基的谥号是什么？</a:t>
            </a:r>
            <a:endParaRPr lang="zh-CN" altLang="en-US" sz="8000" b="1" dirty="0">
              <a:solidFill>
                <a:schemeClr val="accent3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19915" y="4115087"/>
            <a:ext cx="24929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6000" b="1" dirty="0" smtClean="0">
                <a:solidFill>
                  <a:schemeClr val="accent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唐明皇</a:t>
            </a:r>
            <a:endParaRPr lang="zh-CN" altLang="en-US" sz="6000" b="1" cap="none" spc="0" dirty="0">
              <a:solidFill>
                <a:schemeClr val="accent4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66" y="2741352"/>
            <a:ext cx="3333750" cy="359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27761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9666" y="576064"/>
            <a:ext cx="111684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8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中国最早的海军学校？</a:t>
            </a:r>
            <a:endParaRPr lang="zh-CN" altLang="en-US" sz="8000" b="1" dirty="0">
              <a:solidFill>
                <a:schemeClr val="accent3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1902" y="4048509"/>
            <a:ext cx="48013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60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福建船政学堂</a:t>
            </a:r>
            <a:endParaRPr lang="zh-CN" altLang="en-US" sz="6000" b="1" cap="none" spc="0" dirty="0">
              <a:solidFill>
                <a:srgbClr val="FFC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17" y="2770404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531 -0.0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716" y="4770752"/>
            <a:ext cx="3353092" cy="2133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482800"/>
            <a:ext cx="2849029" cy="1732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86831" y="2215662"/>
            <a:ext cx="77604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PART 2  </a:t>
            </a:r>
            <a:r>
              <a:rPr lang="zh-CN" altLang="en-US" sz="8800" b="1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车轮战</a:t>
            </a:r>
            <a:endParaRPr lang="zh-CN" altLang="en-US" sz="88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8674" y="380691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百里挑一</a:t>
            </a:r>
            <a:endParaRPr lang="zh-CN" altLang="en-US" sz="5400" b="1" cap="none" spc="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096718" y="462815"/>
            <a:ext cx="2513845" cy="1509525"/>
            <a:chOff x="1361276" y="420672"/>
            <a:chExt cx="2513845" cy="1509524"/>
          </a:xfrm>
        </p:grpSpPr>
        <p:sp>
          <p:nvSpPr>
            <p:cNvPr id="38" name="出自【趣你的PPT】(微信:qunideppt)：最优质的PPT资源库"/>
            <p:cNvSpPr txBox="1"/>
            <p:nvPr/>
          </p:nvSpPr>
          <p:spPr>
            <a:xfrm>
              <a:off x="1456374" y="1406976"/>
              <a:ext cx="2418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glow rad="6350">
                      <a:prstClr val="white">
                        <a:alpha val="65000"/>
                      </a:prstClr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CONTENTS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6350">
                    <a:prstClr val="white">
                      <a:alpha val="65000"/>
                    </a:prst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出自【趣你的PPT】(微信:qunideppt)：最优质的PPT资源库"/>
            <p:cNvSpPr txBox="1"/>
            <p:nvPr/>
          </p:nvSpPr>
          <p:spPr>
            <a:xfrm>
              <a:off x="1535971" y="420672"/>
              <a:ext cx="2062557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0" cap="none" spc="0" normalizeH="0" baseline="0" noProof="0" dirty="0">
                  <a:ln>
                    <a:noFill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glow rad="6350">
                      <a:prstClr val="white">
                        <a:alpha val="65000"/>
                      </a:prstClr>
                    </a:glo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目录</a:t>
              </a: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6350">
                    <a:prstClr val="white">
                      <a:alpha val="65000"/>
                    </a:prstClr>
                  </a:glo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出自【趣你的PPT】(微信:qunideppt)：最优质的PPT资源库"/>
            <p:cNvCxnSpPr/>
            <p:nvPr/>
          </p:nvCxnSpPr>
          <p:spPr>
            <a:xfrm>
              <a:off x="1361276" y="1406202"/>
              <a:ext cx="2411948" cy="0"/>
            </a:xfrm>
            <a:prstGeom prst="line">
              <a:avLst/>
            </a:prstGeom>
            <a:ln>
              <a:solidFill>
                <a:srgbClr val="D9DA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1" y="1515087"/>
            <a:ext cx="2709999" cy="4714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41" y="3866213"/>
            <a:ext cx="1161983" cy="17074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19" y="394302"/>
            <a:ext cx="1819275" cy="13620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00498" y="2226022"/>
            <a:ext cx="6752438" cy="1434976"/>
            <a:chOff x="3900498" y="2226022"/>
            <a:chExt cx="6752438" cy="1434976"/>
          </a:xfrm>
        </p:grpSpPr>
        <p:grpSp>
          <p:nvGrpSpPr>
            <p:cNvPr id="2" name="组合 1"/>
            <p:cNvGrpSpPr/>
            <p:nvPr/>
          </p:nvGrpSpPr>
          <p:grpSpPr>
            <a:xfrm>
              <a:off x="3900498" y="2653767"/>
              <a:ext cx="3832633" cy="557140"/>
              <a:chOff x="5217583" y="2545666"/>
              <a:chExt cx="3832633" cy="557140"/>
            </a:xfrm>
          </p:grpSpPr>
          <p:sp>
            <p:nvSpPr>
              <p:cNvPr id="21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7691164" y="2545666"/>
                <a:ext cx="13590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 smtClean="0">
                    <a:ln>
                      <a:noFill/>
                    </a:ln>
                    <a:blipFill>
                      <a:blip r:embed="rId2"/>
                      <a:stretch>
                        <a:fillRect/>
                      </a:stretch>
                    </a:blipFill>
                    <a:effectLst>
                      <a:glow rad="6350">
                        <a:prstClr val="white">
                          <a:alpha val="65000"/>
                        </a:prstClr>
                      </a:glo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抢答题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glow rad="6350">
                      <a:prstClr val="white">
                        <a:alpha val="65000"/>
                      </a:prstClr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6094651" y="2579586"/>
                <a:ext cx="15965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blipFill>
                      <a:blip r:embed="rId2"/>
                      <a:stretch>
                        <a:fillRect/>
                      </a:stretch>
                    </a:blipFill>
                    <a:effectLst>
                      <a:glow rad="6350">
                        <a:prstClr val="white">
                          <a:alpha val="65000"/>
                        </a:prstClr>
                      </a:glo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Part 01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glow rad="6350">
                      <a:prstClr val="white">
                        <a:alpha val="65000"/>
                      </a:prstClr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217583" y="2788987"/>
                <a:ext cx="763620" cy="62336"/>
              </a:xfrm>
              <a:prstGeom prst="rect">
                <a:avLst/>
              </a:prstGeom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0438947">
              <a:off x="7721888" y="2709999"/>
              <a:ext cx="763620" cy="6233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417431">
              <a:off x="7747883" y="3216273"/>
              <a:ext cx="763620" cy="6233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8531059" y="2226022"/>
              <a:ext cx="2121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</a:t>
              </a:r>
              <a:r>
                <a:rPr lang="zh-CN" alt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是谁？</a:t>
              </a:r>
              <a:endParaRPr lang="zh-CN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26255" y="3199333"/>
              <a:ext cx="1934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是什么？</a:t>
              </a:r>
              <a:endParaRPr lang="zh-CN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91709" y="4337538"/>
            <a:ext cx="6140610" cy="1236078"/>
            <a:chOff x="3991709" y="4337538"/>
            <a:chExt cx="6140610" cy="1236078"/>
          </a:xfrm>
        </p:grpSpPr>
        <p:grpSp>
          <p:nvGrpSpPr>
            <p:cNvPr id="4" name="组合 3"/>
            <p:cNvGrpSpPr/>
            <p:nvPr/>
          </p:nvGrpSpPr>
          <p:grpSpPr>
            <a:xfrm>
              <a:off x="3991709" y="4579319"/>
              <a:ext cx="3650212" cy="557183"/>
              <a:chOff x="5316233" y="3348883"/>
              <a:chExt cx="3650212" cy="557183"/>
            </a:xfrm>
          </p:grpSpPr>
          <p:sp>
            <p:nvSpPr>
              <p:cNvPr id="24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7691163" y="3348883"/>
                <a:ext cx="127528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 smtClean="0">
                    <a:ln>
                      <a:noFill/>
                    </a:ln>
                    <a:blipFill>
                      <a:blip r:embed="rId2"/>
                      <a:stretch>
                        <a:fillRect/>
                      </a:stretch>
                    </a:blipFill>
                    <a:effectLst>
                      <a:glow rad="6350">
                        <a:prstClr val="white">
                          <a:alpha val="65000"/>
                        </a:prstClr>
                      </a:glo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车轮战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glow rad="6350">
                      <a:prstClr val="white">
                        <a:alpha val="65000"/>
                      </a:prstClr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6094651" y="3382846"/>
                <a:ext cx="15965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blipFill>
                      <a:blip r:embed="rId2"/>
                      <a:stretch>
                        <a:fillRect/>
                      </a:stretch>
                    </a:blipFill>
                    <a:effectLst>
                      <a:glow rad="6350">
                        <a:prstClr val="white">
                          <a:alpha val="65000"/>
                        </a:prstClr>
                      </a:glo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Part 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glow rad="6350">
                      <a:prstClr val="white">
                        <a:alpha val="65000"/>
                      </a:prstClr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316233" y="3582120"/>
                <a:ext cx="763620" cy="62336"/>
              </a:xfrm>
              <a:prstGeom prst="rect">
                <a:avLst/>
              </a:prstGeom>
            </p:spPr>
          </p:pic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0438947">
              <a:off x="7721888" y="4675306"/>
              <a:ext cx="763620" cy="62336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417431">
              <a:off x="7747883" y="5137220"/>
              <a:ext cx="763620" cy="6233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526255" y="4337538"/>
              <a:ext cx="160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百里挑一</a:t>
              </a:r>
              <a:endParaRPr lang="zh-CN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491996" y="5111951"/>
              <a:ext cx="1492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心有灵犀</a:t>
              </a:r>
              <a:endParaRPr lang="zh-CN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9021" y="2108900"/>
            <a:ext cx="11802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每个队各推出一个人，说出抢答开始后回答即可。</a:t>
            </a:r>
            <a:endParaRPr lang="zh-CN" altLang="en-US" sz="6000" b="1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784" y="1024406"/>
            <a:ext cx="11594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6000" b="1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6000" b="1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春秋时期，参与争霸时间最长，对别国威胁最大的诸侯国是（）</a:t>
            </a:r>
            <a:endParaRPr lang="zh-CN" altLang="zh-CN" sz="6000" b="1" kern="100" dirty="0">
              <a:solidFill>
                <a:schemeClr val="accent1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6000" b="1" kern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A</a:t>
            </a:r>
            <a:r>
              <a:rPr lang="en-US" altLang="zh-CN" sz="6000" b="1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6000" b="1" kern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齐国</a:t>
            </a:r>
            <a:r>
              <a:rPr lang="en-US" altLang="zh-CN" sz="6000" b="1" kern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B</a:t>
            </a:r>
            <a:r>
              <a:rPr lang="en-US" altLang="zh-CN" sz="6000" b="1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6000" b="1" kern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晋国</a:t>
            </a:r>
            <a:r>
              <a:rPr lang="en-US" altLang="zh-CN" sz="6000" b="1" kern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C</a:t>
            </a:r>
            <a:r>
              <a:rPr lang="en-US" altLang="zh-CN" sz="6000" b="1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6000" b="1" kern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秦国</a:t>
            </a:r>
            <a:r>
              <a:rPr lang="en-US" altLang="zh-CN" sz="6000" b="1" kern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D</a:t>
            </a:r>
            <a:r>
              <a:rPr lang="en-US" altLang="zh-CN" sz="6000" b="1" kern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6000" b="1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楚国</a:t>
            </a:r>
            <a:endParaRPr lang="zh-CN" altLang="zh-CN" sz="6000" b="1" kern="100" dirty="0">
              <a:solidFill>
                <a:schemeClr val="accent1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4662" y="146312"/>
            <a:ext cx="11967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图片：金缕玉衣，所处的时代是什么？</a:t>
            </a:r>
            <a:endParaRPr lang="zh-CN" altLang="zh-CN" sz="4400" b="1" kern="100" dirty="0">
              <a:solidFill>
                <a:schemeClr val="accent3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A</a:t>
            </a:r>
            <a:r>
              <a:rPr lang="en-US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秦朝</a:t>
            </a:r>
            <a:r>
              <a:rPr lang="zh-CN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末年</a:t>
            </a:r>
            <a:r>
              <a:rPr lang="en-US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B</a:t>
            </a:r>
            <a:r>
              <a:rPr lang="en-US" altLang="zh-CN" sz="4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西汉</a:t>
            </a:r>
            <a:r>
              <a:rPr lang="zh-CN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初年</a:t>
            </a:r>
            <a:endParaRPr lang="en-US" altLang="zh-CN" sz="4400" b="1" kern="100" dirty="0" smtClean="0">
              <a:solidFill>
                <a:schemeClr val="accent3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C</a:t>
            </a:r>
            <a:r>
              <a:rPr lang="en-US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汉武帝</a:t>
            </a:r>
            <a:r>
              <a:rPr lang="zh-CN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时期</a:t>
            </a:r>
            <a:r>
              <a:rPr lang="en-US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D</a:t>
            </a:r>
            <a:r>
              <a:rPr lang="en-US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西汉</a:t>
            </a:r>
            <a:r>
              <a:rPr lang="zh-CN" altLang="zh-CN" sz="4400" b="1" kern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末年</a:t>
            </a:r>
            <a:endParaRPr lang="zh-CN" altLang="zh-CN" sz="4400" b="1" kern="100" dirty="0">
              <a:solidFill>
                <a:schemeClr val="accent3">
                  <a:lumMod val="20000"/>
                  <a:lumOff val="8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14" y="3429000"/>
            <a:ext cx="50577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85010" y="1590760"/>
            <a:ext cx="117067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kern="100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4400" b="1" kern="100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下列战国时期的城市中，既是诸侯国都城又是冶铁中心的是（）</a:t>
            </a:r>
            <a:endParaRPr lang="zh-CN" altLang="zh-CN" sz="4400" b="1" kern="100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4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A</a:t>
            </a:r>
            <a:r>
              <a:rPr lang="en-US" altLang="zh-CN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邯郸</a:t>
            </a:r>
            <a:r>
              <a:rPr lang="en-US" altLang="zh-CN" sz="44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B</a:t>
            </a:r>
            <a:r>
              <a:rPr lang="en-US" altLang="zh-CN" sz="44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大梁</a:t>
            </a:r>
            <a:r>
              <a:rPr lang="en-US" altLang="zh-CN" sz="44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C</a:t>
            </a:r>
            <a:r>
              <a:rPr lang="en-US" altLang="zh-CN" sz="44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临</a:t>
            </a:r>
            <a:r>
              <a:rPr lang="zh-CN" altLang="zh-CN" sz="44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淄</a:t>
            </a:r>
            <a:r>
              <a:rPr lang="en-US" altLang="zh-CN" sz="44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D</a:t>
            </a:r>
            <a:r>
              <a:rPr lang="en-US" altLang="zh-CN" sz="44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44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洛阳</a:t>
            </a:r>
            <a:endParaRPr lang="zh-CN" altLang="en-US" sz="4400" b="1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8679" y="463348"/>
            <a:ext cx="116746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汉谟拉比在统一两河流域之后制定了著名的《汉谟拉比法典》，下列有关《汉谟拉比法典》的描述中</a:t>
            </a:r>
            <a:r>
              <a:rPr lang="zh-CN" altLang="zh-CN" sz="3200" b="1" kern="1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的一项是？（</a:t>
            </a: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  </a:t>
            </a:r>
            <a:r>
              <a:rPr lang="zh-CN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32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是迄今所知历史上最早的一部成文法典。</a:t>
            </a: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</a:t>
            </a:r>
            <a:endParaRPr lang="zh-CN" altLang="zh-CN" sz="32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由正文和结语两部分组成。</a:t>
            </a: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    </a:t>
            </a:r>
            <a:endParaRPr lang="zh-CN" altLang="zh-CN" sz="32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《汉谟拉比法典》的石碑为黑色花岗岩。</a:t>
            </a: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</a:t>
            </a:r>
            <a:endParaRPr lang="zh-CN" altLang="zh-CN" sz="32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kern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32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法典正文共</a:t>
            </a:r>
            <a:r>
              <a:rPr lang="en-US" altLang="zh-CN" sz="32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282</a:t>
            </a:r>
            <a:r>
              <a:rPr lang="zh-CN" altLang="zh-CN" sz="32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条。内容涉及诉讼程序、盗窃处理、土地管理、租佃、雇佣、高利贷、债务、买卖奴隶、合伙经商、婚姻家庭、继承以及行医、建筑等技术性劳动。</a:t>
            </a:r>
            <a:endParaRPr lang="zh-CN" altLang="zh-CN" sz="32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7173" y="521005"/>
            <a:ext cx="45820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5.</a:t>
            </a:r>
            <a:r>
              <a:rPr lang="en-US" altLang="zh-CN" sz="5400" b="1" spc="40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54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张骞出使西域开创了丝绸之路，请写出材料四中除汉代之外的三个</a:t>
            </a:r>
            <a:r>
              <a:rPr lang="zh-CN" altLang="zh-CN" sz="5400" b="1" dirty="0" smtClean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国家</a:t>
            </a:r>
            <a:r>
              <a:rPr lang="zh-CN" altLang="en-US" sz="5400" b="1" dirty="0" smtClean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或地区的</a:t>
            </a:r>
            <a:r>
              <a:rPr lang="zh-CN" altLang="zh-CN" sz="5400" b="1" dirty="0" smtClean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名字</a:t>
            </a:r>
            <a:r>
              <a:rPr lang="zh-CN" altLang="zh-CN" sz="54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5400" b="1" dirty="0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339"/>
            <a:ext cx="6882063" cy="5699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716" y="4770752"/>
            <a:ext cx="3353092" cy="2133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482800"/>
            <a:ext cx="2849029" cy="1732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86831" y="2215662"/>
            <a:ext cx="77604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PART 2  </a:t>
            </a:r>
            <a:r>
              <a:rPr lang="zh-CN" altLang="en-US" sz="8800" b="1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车轮战</a:t>
            </a:r>
            <a:endParaRPr lang="zh-CN" altLang="en-US" sz="88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8676" y="380691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心有灵犀</a:t>
            </a:r>
            <a:endParaRPr lang="zh-CN" altLang="en-US" sz="5400" b="1" cap="none" spc="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0022" y="2141621"/>
            <a:ext cx="11694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每队各选四个人，两两组合。</a:t>
            </a:r>
            <a:r>
              <a:rPr lang="en-US" altLang="zh-CN" sz="6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90</a:t>
            </a:r>
            <a:r>
              <a:rPr lang="zh-CN" altLang="en-US" sz="6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秒内完成多者胜出。</a:t>
            </a:r>
            <a:endParaRPr lang="zh-CN" altLang="en-US" sz="66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34090" y="2967335"/>
            <a:ext cx="27238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第一组</a:t>
            </a:r>
            <a:endParaRPr lang="zh-CN" alt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21123" y="2644170"/>
            <a:ext cx="38827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李鸿章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3" y="1016417"/>
            <a:ext cx="2470603" cy="65181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5494" y="609594"/>
            <a:ext cx="6684907" cy="1701866"/>
            <a:chOff x="2636895" y="2477253"/>
            <a:chExt cx="6684907" cy="1701866"/>
          </a:xfrm>
        </p:grpSpPr>
        <p:grpSp>
          <p:nvGrpSpPr>
            <p:cNvPr id="6" name="组合 5"/>
            <p:cNvGrpSpPr/>
            <p:nvPr/>
          </p:nvGrpSpPr>
          <p:grpSpPr>
            <a:xfrm>
              <a:off x="3483430" y="2756914"/>
              <a:ext cx="5225143" cy="1015663"/>
              <a:chOff x="5888525" y="2688230"/>
              <a:chExt cx="5225142" cy="1015663"/>
            </a:xfrm>
          </p:grpSpPr>
          <p:sp>
            <p:nvSpPr>
              <p:cNvPr id="7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5888525" y="2688230"/>
                <a:ext cx="522514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6000" b="1" i="0" u="none" strike="noStrike" kern="1200" cap="none" spc="0" normalizeH="0" baseline="0" noProof="0" dirty="0" smtClean="0">
                    <a:ln>
                      <a:noFill/>
                    </a:ln>
                    <a:blipFill>
                      <a:blip r:embed="rId3"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准备工作</a:t>
                </a:r>
                <a:endPara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blipFill>
                    <a:blip r:embed="rId3"/>
                    <a:stretch>
                      <a:fillRect/>
                    </a:stretch>
                  </a:blip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6190206" y="3570027"/>
                <a:ext cx="462178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889" y="2477253"/>
              <a:ext cx="735913" cy="45746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636895" y="3718343"/>
              <a:ext cx="731232" cy="46077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42" y="5006433"/>
            <a:ext cx="2184057" cy="1635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4609" y="2454915"/>
            <a:ext cx="9366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分为两组，分组而坐，自己取队名；两组下来得分高者获胜。</a:t>
            </a:r>
            <a:endParaRPr lang="en-US" altLang="zh-CN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从两组中各选一名代表作为记分员。</a:t>
            </a:r>
            <a:endParaRPr lang="en-US" altLang="zh-CN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抢答时，主持人读完题</a:t>
            </a:r>
            <a:r>
              <a:rPr lang="zh-CN" altLang="en-US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说出抢答开始后</a:t>
            </a:r>
            <a:r>
              <a:rPr lang="zh-CN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才能抢答；抢答人只需站起喊出答案即可，不用举手回答。</a:t>
            </a:r>
            <a:endParaRPr lang="en-US" altLang="zh-CN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注意安全，友谊第一，比赛第二。</a:t>
            </a:r>
            <a:endParaRPr lang="zh-CN" alt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7007" y="2478232"/>
            <a:ext cx="3877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蒋介石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7007" y="2644170"/>
            <a:ext cx="3877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曹雪芹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7007" y="2644170"/>
            <a:ext cx="3877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范仲淹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4603" y="2644170"/>
            <a:ext cx="38827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朱元璋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54603" y="2871790"/>
            <a:ext cx="38827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郦道元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38248" y="2478232"/>
            <a:ext cx="51155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克伦威尔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34091" y="2967335"/>
            <a:ext cx="2723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第二组</a:t>
            </a:r>
            <a:endParaRPr lang="zh-CN" alt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1295" y="145754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大化改</a:t>
            </a: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新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81136" y="1679956"/>
            <a:ext cx="6096000" cy="20973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十月革命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1452" y="1739568"/>
            <a:ext cx="7419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戊戌变法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716" y="4770752"/>
            <a:ext cx="3353092" cy="2133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482800"/>
            <a:ext cx="2849029" cy="1732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86827" y="2215662"/>
            <a:ext cx="77604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PART 1  </a:t>
            </a:r>
            <a:r>
              <a:rPr lang="zh-CN" altLang="en-US" sz="8800" b="1" cap="none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抢答题</a:t>
            </a:r>
            <a:endParaRPr lang="zh-CN" altLang="en-US" sz="8800" b="1" cap="none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6882" y="3806917"/>
            <a:ext cx="3158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</a:t>
            </a:r>
            <a:r>
              <a:rPr lang="zh-CN" altLang="en-US" sz="5400" b="1" cap="none" spc="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是谁？</a:t>
            </a:r>
            <a:endParaRPr lang="zh-CN" altLang="en-US" sz="5400" b="1" cap="none" spc="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72653" y="1739568"/>
            <a:ext cx="9164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俄国</a:t>
            </a:r>
            <a:r>
              <a:rPr lang="zh-CN" altLang="zh-CN" sz="96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农奴制</a:t>
            </a: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改革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31301" y="1791454"/>
            <a:ext cx="6348213" cy="2097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新</a:t>
            </a:r>
            <a:r>
              <a:rPr lang="zh-CN" altLang="zh-CN" sz="96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航路</a:t>
            </a: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开辟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05539" y="1731296"/>
            <a:ext cx="75809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攻占</a:t>
            </a:r>
            <a:r>
              <a:rPr lang="zh-CN" altLang="zh-CN" sz="96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巴士底</a:t>
            </a: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狱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38248" y="1815517"/>
            <a:ext cx="5115503" cy="2097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梭</a:t>
            </a:r>
            <a:r>
              <a:rPr lang="zh-CN" altLang="zh-CN" sz="96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伦改革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34091" y="2967335"/>
            <a:ext cx="2723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第三</a:t>
            </a:r>
            <a:r>
              <a:rPr lang="zh-CN" alt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组</a:t>
            </a:r>
            <a:endParaRPr lang="zh-CN" alt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25516" y="1648327"/>
            <a:ext cx="6108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四羊方</a:t>
            </a: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尊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57584" y="1828800"/>
            <a:ext cx="6829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三星堆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70958" y="2116306"/>
            <a:ext cx="2650084" cy="2097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故宫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4603" y="1803485"/>
            <a:ext cx="3882794" cy="2097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卢浮宫</a:t>
            </a:r>
            <a:endParaRPr lang="zh-CN" altLang="zh-CN" sz="9600" b="1" kern="1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05539" y="2644170"/>
            <a:ext cx="7580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《</a:t>
            </a:r>
            <a:r>
              <a:rPr lang="zh-CN" altLang="en-US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独立宣言</a:t>
            </a:r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》</a:t>
            </a:r>
            <a:endParaRPr lang="zh-CN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1507" y="1554007"/>
            <a:ext cx="119032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66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林则徐虎门销烟是在清朝哪个皇帝执政时期？</a:t>
            </a:r>
            <a:endParaRPr lang="zh-CN" altLang="en-US" sz="6600" b="1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79119" y="5005029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54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道光清宣宗</a:t>
            </a:r>
            <a:endParaRPr lang="zh-CN" altLang="en-US" sz="5400" b="1" cap="none" spc="0" dirty="0">
              <a:solidFill>
                <a:srgbClr val="FFFF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63" y="4246666"/>
            <a:ext cx="3453063" cy="223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30508 0.0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04072" y="2262190"/>
            <a:ext cx="7580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《兰亭集序》</a:t>
            </a:r>
            <a:endParaRPr lang="zh-CN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82007" y="2262190"/>
            <a:ext cx="51155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kern="100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文艺复兴</a:t>
            </a:r>
            <a:endParaRPr lang="zh-CN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34091" y="2967335"/>
            <a:ext cx="2723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第四</a:t>
            </a:r>
            <a:r>
              <a:rPr lang="zh-CN" alt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组</a:t>
            </a:r>
            <a:endParaRPr lang="zh-CN" alt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19455" y="23598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1840</a:t>
            </a:r>
            <a:r>
              <a:rPr lang="zh-CN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年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29944" y="2262190"/>
            <a:ext cx="37321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1919</a:t>
            </a:r>
            <a:r>
              <a:rPr lang="zh-CN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年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19455" y="2478232"/>
            <a:ext cx="37321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1689</a:t>
            </a:r>
            <a:r>
              <a:rPr lang="zh-CN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年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52123" y="2378060"/>
            <a:ext cx="68515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公元前</a:t>
            </a:r>
            <a:r>
              <a:rPr lang="en-US" altLang="zh-CN" sz="9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221</a:t>
            </a:r>
            <a:r>
              <a:rPr lang="zh-CN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14604" y="2262190"/>
            <a:ext cx="31534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618</a:t>
            </a:r>
            <a:r>
              <a:rPr lang="zh-CN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29944" y="2173523"/>
            <a:ext cx="37321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1911</a:t>
            </a:r>
            <a:r>
              <a:rPr lang="zh-CN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29944" y="2262190"/>
            <a:ext cx="37321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zh-CN" sz="96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6154" y="1490008"/>
            <a:ext cx="11980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zh-CN" sz="60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《史记》刺客列传共为哪些人作传？</a:t>
            </a:r>
            <a:r>
              <a:rPr lang="zh-CN" altLang="zh-CN" sz="60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举</a:t>
            </a:r>
            <a:r>
              <a:rPr lang="zh-CN" altLang="en-US" sz="60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</a:t>
            </a:r>
            <a:r>
              <a:rPr lang="zh-CN" altLang="zh-CN" sz="6000" b="1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zh-CN" sz="60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即可。</a:t>
            </a:r>
            <a:endParaRPr lang="zh-CN" altLang="en-US" sz="6000" b="1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21969" y="4160930"/>
            <a:ext cx="34700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4800" b="1" dirty="0">
                <a:solidFill>
                  <a:schemeClr val="accent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曹沫、豫让、聂政、专诸、荆轲</a:t>
            </a:r>
            <a:endParaRPr lang="zh-CN" altLang="en-US" sz="4800" b="1" cap="none" spc="0" dirty="0">
              <a:solidFill>
                <a:schemeClr val="accent4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5" y="4147449"/>
            <a:ext cx="3808734" cy="230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2747 0.0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t="53065" r="16416"/>
          <a:stretch>
            <a:fillRect/>
          </a:stretch>
        </p:blipFill>
        <p:spPr>
          <a:xfrm>
            <a:off x="6977616" y="4183073"/>
            <a:ext cx="6110077" cy="2420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8765" y="2065243"/>
            <a:ext cx="441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谢谢大家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4664" y="3366061"/>
            <a:ext cx="186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Goudy Old Style" panose="02020502050305020303" pitchFamily="18" charset="0"/>
                <a:ea typeface="微软雅黑" panose="020B0503020204020204" pitchFamily="34" charset="-122"/>
              </a:rPr>
              <a:t>THANK    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Goudy Old Style" panose="02020502050305020303" pitchFamily="18" charset="0"/>
                <a:ea typeface="微软雅黑" panose="020B0503020204020204" pitchFamily="34" charset="-122"/>
              </a:rPr>
              <a:t>YOU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Goudy Old Style" panose="02020502050305020303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7" y="3114336"/>
            <a:ext cx="695325" cy="4381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2" y="1756097"/>
            <a:ext cx="1250693" cy="7774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1300" y="2813091"/>
            <a:ext cx="1369631" cy="8630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340793"/>
            <a:ext cx="1510167" cy="148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6153" y="1554007"/>
            <a:ext cx="1101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zh-CN" sz="7200" b="1" dirty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是谁建立了辽朝？</a:t>
            </a:r>
            <a:endParaRPr lang="zh-CN" altLang="en-US" sz="7200" b="1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153" y="4854751"/>
            <a:ext cx="3262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4800" b="1" dirty="0" smtClean="0">
                <a:solidFill>
                  <a:schemeClr val="accent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耶律阿保机</a:t>
            </a:r>
            <a:endParaRPr lang="zh-CN" altLang="en-US" sz="4800" b="1" cap="none" spc="0" dirty="0">
              <a:solidFill>
                <a:schemeClr val="accent4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1" y="4308343"/>
            <a:ext cx="3380435" cy="2056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2409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3695" y="2248690"/>
            <a:ext cx="112646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6000" b="1" cap="none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根据提示词或图片猜人物</a:t>
            </a:r>
            <a:endParaRPr lang="en-US" altLang="zh-CN" sz="6000" b="1" cap="none" spc="0" dirty="0" smtClean="0">
              <a:solidFill>
                <a:schemeClr val="bg1">
                  <a:lumMod val="95000"/>
                </a:schemeClr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猜</a:t>
            </a:r>
            <a:r>
              <a:rPr lang="zh-CN" alt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出来直接站起来回答，不需要等待口令</a:t>
            </a:r>
            <a:endParaRPr lang="zh-CN" altLang="en-US" sz="4800" b="1" cap="none" spc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5094"/>
          <a:stretch>
            <a:fillRect/>
          </a:stretch>
        </p:blipFill>
        <p:spPr>
          <a:xfrm>
            <a:off x="1" y="50827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5" y="1024406"/>
            <a:ext cx="3353092" cy="213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4622919"/>
            <a:ext cx="2184057" cy="163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0634" y="1237784"/>
            <a:ext cx="29482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zh-CN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琵琶</a:t>
            </a:r>
            <a:endParaRPr lang="zh-CN" alt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46109" y="1237783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画工</a:t>
            </a:r>
            <a:endParaRPr lang="zh-CN" altLang="en-US" sz="8000" b="1" dirty="0">
              <a:solidFill>
                <a:schemeClr val="accent1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85580" y="1237783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和亲</a:t>
            </a:r>
            <a:endParaRPr lang="zh-CN" altLang="en-US" sz="8000" b="1" dirty="0">
              <a:solidFill>
                <a:schemeClr val="accent1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85422" y="1237782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出塞</a:t>
            </a:r>
            <a:endParaRPr lang="zh-CN" altLang="en-US" sz="8000" b="1" dirty="0">
              <a:solidFill>
                <a:schemeClr val="accent1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858" y="3261253"/>
            <a:ext cx="312126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9818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PresentationFormat>宽屏</PresentationFormat>
  <Paragraphs>194</Paragraphs>
  <Slides>60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3" baseType="lpstr">
      <vt:lpstr>Arial</vt:lpstr>
      <vt:lpstr>宋体</vt:lpstr>
      <vt:lpstr>Wingdings</vt:lpstr>
      <vt:lpstr>楷体</vt:lpstr>
      <vt:lpstr>微软雅黑</vt:lpstr>
      <vt:lpstr>等线</vt:lpstr>
      <vt:lpstr>Calibri</vt:lpstr>
      <vt:lpstr>华文楷体</vt:lpstr>
      <vt:lpstr>Times New Roman</vt:lpstr>
      <vt:lpstr>Arial Unicode MS</vt:lpstr>
      <vt:lpstr>等线 Light</vt:lpstr>
      <vt:lpstr>Goudy Old Style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2017-12-27T12:40:00Z</dcterms:created>
  <dcterms:modified xsi:type="dcterms:W3CDTF">2021-08-21T11:12:37Z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