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4" r:id="rId3"/>
    <p:sldId id="275" r:id="rId4"/>
    <p:sldId id="256" r:id="rId5"/>
    <p:sldId id="257" r:id="rId7"/>
    <p:sldId id="258" r:id="rId8"/>
    <p:sldId id="259" r:id="rId9"/>
    <p:sldId id="260"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 id="276" r:id="rId23"/>
    <p:sldId id="277" r:id="rId24"/>
    <p:sldId id="278"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84" y="28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14.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0B57BA1-3ACB-414E-B3A2-C6238003081D}"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zh-CN" altLang="en-US"/>
        </a:p>
      </dgm:t>
    </dgm:pt>
    <dgm:pt modelId="{E7845A5A-6FE7-4CCC-9CB2-8A19A1FF7B6E}" cxnId="{364BB77C-0C8E-4B16-97F8-D519CD9DE954}" type="parTrans">
      <dgm:prSet custT="1"/>
      <dgm:spPr/>
      <dgm:t>
        <a:bodyPr/>
        <a:lstStyle/>
        <a:p>
          <a:endParaRPr lang="zh-CN" altLang="en-US" sz="2800">
            <a:latin typeface="黑体" panose="02010609060101010101" pitchFamily="49" charset="-122"/>
            <a:ea typeface="黑体" panose="02010609060101010101" pitchFamily="49" charset="-122"/>
          </a:endParaRPr>
        </a:p>
      </dgm:t>
    </dgm:pt>
    <dgm:pt modelId="{35AB31DB-8240-4159-AC27-53F5167022CD}">
      <dgm:prSet phldrT="[文本]" custT="1"/>
      <dgm:spPr>
        <a:solidFill>
          <a:srgbClr val="0070C0"/>
        </a:solidFill>
      </dgm:spPr>
      <dgm:t>
        <a:bodyPr/>
        <a:lstStyle/>
        <a:p>
          <a:r>
            <a:rPr lang="zh-CN" altLang="en-US" sz="2800">
              <a:latin typeface="黑体" panose="02010609060101010101" pitchFamily="49" charset="-122"/>
              <a:ea typeface="黑体" panose="02010609060101010101" pitchFamily="49" charset="-122"/>
            </a:rPr>
            <a:t>干部</a:t>
          </a:r>
        </a:p>
      </dgm:t>
    </dgm:pt>
    <dgm:pt modelId="{54CC29A0-CB1C-444E-945B-2A09A5C12E2D}" cxnId="{364BB77C-0C8E-4B16-97F8-D519CD9DE954}" type="sibTrans">
      <dgm:prSet custT="1"/>
      <dgm:spPr/>
      <dgm:t>
        <a:bodyPr/>
        <a:lstStyle/>
        <a:p>
          <a:endParaRPr lang="zh-CN" altLang="en-US" sz="2800">
            <a:latin typeface="黑体" panose="02010609060101010101" pitchFamily="49" charset="-122"/>
            <a:ea typeface="黑体" panose="02010609060101010101" pitchFamily="49" charset="-122"/>
          </a:endParaRPr>
        </a:p>
      </dgm:t>
    </dgm:pt>
    <dgm:pt modelId="{DEEE659E-9887-4A8F-B433-4BF80EF007BA}" cxnId="{FEB8A2E8-7547-44B9-BDC5-950D3DCE1B77}" type="parTrans">
      <dgm:prSet custT="1"/>
      <dgm:spPr/>
      <dgm:t>
        <a:bodyPr/>
        <a:lstStyle/>
        <a:p>
          <a:endParaRPr lang="zh-CN" altLang="en-US" sz="2800">
            <a:latin typeface="黑体" panose="02010609060101010101" pitchFamily="49" charset="-122"/>
            <a:ea typeface="黑体" panose="02010609060101010101" pitchFamily="49" charset="-122"/>
          </a:endParaRPr>
        </a:p>
      </dgm:t>
    </dgm:pt>
    <dgm:pt modelId="{CF1D17F1-9856-4CE8-B932-C4DDD13C0473}">
      <dgm:prSet phldrT="[文本]" custT="1"/>
      <dgm:spPr>
        <a:solidFill>
          <a:schemeClr val="accent1">
            <a:lumMod val="60000"/>
            <a:lumOff val="40000"/>
          </a:schemeClr>
        </a:solidFill>
      </dgm:spPr>
      <dgm:t>
        <a:bodyPr/>
        <a:lstStyle/>
        <a:p>
          <a:r>
            <a:rPr lang="zh-CN" altLang="en-US" sz="2800">
              <a:latin typeface="黑体" panose="02010609060101010101" pitchFamily="49" charset="-122"/>
              <a:ea typeface="黑体" panose="02010609060101010101" pitchFamily="49" charset="-122"/>
            </a:rPr>
            <a:t>公务员</a:t>
          </a:r>
        </a:p>
      </dgm:t>
    </dgm:pt>
    <dgm:pt modelId="{53234251-815A-4830-8EF5-7D180AAEC31B}" cxnId="{FEB8A2E8-7547-44B9-BDC5-950D3DCE1B77}" type="sibTrans">
      <dgm:prSet custT="1"/>
      <dgm:spPr/>
      <dgm:t>
        <a:bodyPr/>
        <a:lstStyle/>
        <a:p>
          <a:endParaRPr lang="zh-CN" altLang="en-US" sz="2800">
            <a:latin typeface="黑体" panose="02010609060101010101" pitchFamily="49" charset="-122"/>
            <a:ea typeface="黑体" panose="02010609060101010101" pitchFamily="49" charset="-122"/>
          </a:endParaRPr>
        </a:p>
      </dgm:t>
    </dgm:pt>
    <dgm:pt modelId="{8ABF8F6D-A40C-4B32-894A-8377855EC0E9}" type="pres">
      <dgm:prSet presAssocID="{10B57BA1-3ACB-414E-B3A2-C6238003081D}" presName="Name0">
        <dgm:presLayoutVars>
          <dgm:chMax val="7"/>
          <dgm:resizeHandles val="exact"/>
        </dgm:presLayoutVars>
      </dgm:prSet>
      <dgm:spPr/>
      <dgm:t>
        <a:bodyPr/>
        <a:lstStyle/>
        <a:p>
          <a:endParaRPr lang="zh-CN" altLang="en-US"/>
        </a:p>
      </dgm:t>
    </dgm:pt>
    <dgm:pt modelId="{CFBE9946-3AED-47C8-A648-4EFC1EDAAEA8}" type="pres">
      <dgm:prSet presAssocID="{10B57BA1-3ACB-414E-B3A2-C6238003081D}" presName="comp1"/>
      <dgm:spPr/>
      <dgm:t>
        <a:bodyPr/>
        <a:lstStyle/>
        <a:p/>
      </dgm:t>
    </dgm:pt>
    <dgm:pt modelId="{6A666EC5-5C54-4762-B89E-A81515282DEC}" type="pres">
      <dgm:prSet presAssocID="{10B57BA1-3ACB-414E-B3A2-C6238003081D}" presName="circle1" presStyleLbl="node1" presStyleCnt="2"/>
      <dgm:spPr/>
      <dgm:t>
        <a:bodyPr/>
        <a:lstStyle/>
        <a:p>
          <a:endParaRPr lang="zh-CN" altLang="en-US"/>
        </a:p>
      </dgm:t>
    </dgm:pt>
    <dgm:pt modelId="{0CFF8861-DF66-4977-B214-235F61D06CDB}" type="pres">
      <dgm:prSet presAssocID="{10B57BA1-3ACB-414E-B3A2-C6238003081D}" presName="c1text" presStyleLbl="node1" presStyleCnt="2">
        <dgm:presLayoutVars>
          <dgm:bulletEnabled val="1"/>
        </dgm:presLayoutVars>
      </dgm:prSet>
      <dgm:spPr/>
      <dgm:t>
        <a:bodyPr/>
        <a:lstStyle/>
        <a:p>
          <a:endParaRPr lang="zh-CN" altLang="en-US"/>
        </a:p>
      </dgm:t>
    </dgm:pt>
    <dgm:pt modelId="{B1A04034-7BBF-406D-A0DF-86F1B7110F54}" type="pres">
      <dgm:prSet presAssocID="{10B57BA1-3ACB-414E-B3A2-C6238003081D}" presName="comp2"/>
      <dgm:spPr/>
      <dgm:t>
        <a:bodyPr/>
        <a:lstStyle/>
        <a:p/>
      </dgm:t>
    </dgm:pt>
    <dgm:pt modelId="{D457DE9F-594D-46D6-9E6D-D243314BDEB9}" type="pres">
      <dgm:prSet presAssocID="{10B57BA1-3ACB-414E-B3A2-C6238003081D}" presName="circle2" presStyleLbl="node1" presStyleIdx="1" presStyleCnt="2" custScaleX="83573" custScaleY="83573" custLinFactNeighborY="7344"/>
      <dgm:spPr/>
      <dgm:t>
        <a:bodyPr/>
        <a:lstStyle/>
        <a:p>
          <a:endParaRPr lang="zh-CN" altLang="en-US"/>
        </a:p>
      </dgm:t>
    </dgm:pt>
    <dgm:pt modelId="{B724C424-9D97-4820-B349-4D5753991F4C}" type="pres">
      <dgm:prSet presAssocID="{10B57BA1-3ACB-414E-B3A2-C6238003081D}" presName="c2text" presStyleLbl="node1" presStyleIdx="1" presStyleCnt="2">
        <dgm:presLayoutVars>
          <dgm:bulletEnabled val="1"/>
        </dgm:presLayoutVars>
      </dgm:prSet>
      <dgm:spPr/>
      <dgm:t>
        <a:bodyPr/>
        <a:lstStyle/>
        <a:p>
          <a:endParaRPr lang="zh-CN" altLang="en-US"/>
        </a:p>
      </dgm:t>
    </dgm:pt>
  </dgm:ptLst>
  <dgm:cxnLst>
    <dgm:cxn modelId="{364BB77C-0C8E-4B16-97F8-D519CD9DE954}" srcId="{10B57BA1-3ACB-414E-B3A2-C6238003081D}" destId="{35AB31DB-8240-4159-AC27-53F5167022CD}" srcOrd="0" destOrd="0" parTransId="{E7845A5A-6FE7-4CCC-9CB2-8A19A1FF7B6E}" sibTransId="{54CC29A0-CB1C-444E-945B-2A09A5C12E2D}"/>
    <dgm:cxn modelId="{FEB8A2E8-7547-44B9-BDC5-950D3DCE1B77}" srcId="{10B57BA1-3ACB-414E-B3A2-C6238003081D}" destId="{CF1D17F1-9856-4CE8-B932-C4DDD13C0473}" srcOrd="1" destOrd="0" parTransId="{DEEE659E-9887-4A8F-B433-4BF80EF007BA}" sibTransId="{53234251-815A-4830-8EF5-7D180AAEC31B}"/>
    <dgm:cxn modelId="{2A7CF495-2EDF-46FE-94C3-04A2BC377B55}" type="presOf" srcId="{10B57BA1-3ACB-414E-B3A2-C6238003081D}" destId="{8ABF8F6D-A40C-4B32-894A-8377855EC0E9}" srcOrd="0" destOrd="0" presId="urn:microsoft.com/office/officeart/2005/8/layout/venn2"/>
    <dgm:cxn modelId="{3305F2DF-253A-408F-94A7-82C0E10F1807}" type="presParOf" srcId="{8ABF8F6D-A40C-4B32-894A-8377855EC0E9}" destId="{CFBE9946-3AED-47C8-A648-4EFC1EDAAEA8}" srcOrd="0" destOrd="0" presId="urn:microsoft.com/office/officeart/2005/8/layout/venn2"/>
    <dgm:cxn modelId="{2CB09E83-0DA2-4424-B7AA-266A4F620C6D}" type="presParOf" srcId="{CFBE9946-3AED-47C8-A648-4EFC1EDAAEA8}" destId="{6A666EC5-5C54-4762-B89E-A81515282DEC}" srcOrd="0" destOrd="0" presId="urn:microsoft.com/office/officeart/2005/8/layout/venn2"/>
    <dgm:cxn modelId="{C62F7C22-74E3-4DD5-A186-1955FCFFF98A}" type="presOf" srcId="{35AB31DB-8240-4159-AC27-53F5167022CD}" destId="{6A666EC5-5C54-4762-B89E-A81515282DEC}" srcOrd="0" destOrd="0" presId="urn:microsoft.com/office/officeart/2005/8/layout/venn2"/>
    <dgm:cxn modelId="{F86964B0-9624-44B6-926F-7BD33A07F290}" type="presParOf" srcId="{CFBE9946-3AED-47C8-A648-4EFC1EDAAEA8}" destId="{0CFF8861-DF66-4977-B214-235F61D06CDB}" srcOrd="1" destOrd="0" presId="urn:microsoft.com/office/officeart/2005/8/layout/venn2"/>
    <dgm:cxn modelId="{932B5EB7-1386-452A-BA35-986B6F54A130}" type="presOf" srcId="{35AB31DB-8240-4159-AC27-53F5167022CD}" destId="{0CFF8861-DF66-4977-B214-235F61D06CDB}" srcOrd="1" destOrd="0" presId="urn:microsoft.com/office/officeart/2005/8/layout/venn2"/>
    <dgm:cxn modelId="{99C78763-BFFC-4569-9ED3-EDCAAC9527A7}" type="presParOf" srcId="{8ABF8F6D-A40C-4B32-894A-8377855EC0E9}" destId="{B1A04034-7BBF-406D-A0DF-86F1B7110F54}" srcOrd="1" destOrd="0" presId="urn:microsoft.com/office/officeart/2005/8/layout/venn2"/>
    <dgm:cxn modelId="{C1D42BB7-6E8C-4B10-AA74-AB6203A09063}" type="presParOf" srcId="{B1A04034-7BBF-406D-A0DF-86F1B7110F54}" destId="{D457DE9F-594D-46D6-9E6D-D243314BDEB9}" srcOrd="0" destOrd="0" presId="urn:microsoft.com/office/officeart/2005/8/layout/venn2"/>
    <dgm:cxn modelId="{75A47E26-E67E-4868-A489-E3DC9572A1D4}" type="presOf" srcId="{CF1D17F1-9856-4CE8-B932-C4DDD13C0473}" destId="{D457DE9F-594D-46D6-9E6D-D243314BDEB9}" srcOrd="0" destOrd="0" presId="urn:microsoft.com/office/officeart/2005/8/layout/venn2"/>
    <dgm:cxn modelId="{E7AC4246-9213-49E5-9C7E-EE06C6898D1E}" type="presParOf" srcId="{B1A04034-7BBF-406D-A0DF-86F1B7110F54}" destId="{B724C424-9D97-4820-B349-4D5753991F4C}" srcOrd="1" destOrd="0" presId="urn:microsoft.com/office/officeart/2005/8/layout/venn2"/>
    <dgm:cxn modelId="{F6D3A02B-E2B7-465D-9E04-8679D0E94FB9}" type="presOf" srcId="{CF1D17F1-9856-4CE8-B932-C4DDD13C0473}" destId="{B724C424-9D97-4820-B349-4D5753991F4C}" srcOrd="1" destOrd="0" presId="urn:microsoft.com/office/officeart/2005/8/layout/ven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
</a:t>
            </a:r>
            <a:endParaRPr lang="zh-CN" altLang="en-US"/>
          </a:p>
        </p:txBody>
      </p:sp>
      <p:sp>
        <p:nvSpPr>
          <p:cNvPr id="4" name="灯片编号占位符 3"/>
          <p:cNvSpPr>
            <a:spLocks noGrp="1"/>
          </p:cNvSpPr>
          <p:nvPr>
            <p:ph type="sldNum" sz="quarter" idx="5"/>
          </p:nvPr>
        </p:nvSpPr>
        <p:spPr/>
        <p:txBody>
          <a:bodyPr/>
          <a:lstStyle/>
          <a:p>
            <a:fld id="{11C17198-6096-4957-82D2-2FC3CDBB67E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a:t>戴季陶，国民党元老，</a:t>
            </a:r>
            <a:r>
              <a:rPr lang="en-US" altLang="zh-CN"/>
              <a:t>1928</a:t>
            </a:r>
            <a:r>
              <a:rPr lang="zh-CN" altLang="en-US"/>
              <a:t>年</a:t>
            </a:r>
            <a:r>
              <a:rPr lang="en-US" altLang="zh-CN"/>
              <a:t>——1948</a:t>
            </a:r>
            <a:r>
              <a:rPr lang="zh-CN" altLang="en-US"/>
              <a:t>年任考试院院长</a:t>
            </a:r>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标题幻灯片">
    <p:spTree>
      <p:nvGrpSpPr>
        <p:cNvPr id="1" name=""/>
        <p:cNvGrpSpPr/>
        <p:nvPr/>
      </p:nvGrpSpPr>
      <p:grpSpPr>
        <a:xfrm>
          <a:off x="0" y="0"/>
          <a:ext cx="0" cy="0"/>
          <a:chOff x="0" y="0"/>
          <a:chExt cx="0" cy="0"/>
        </a:xfrm>
      </p:grpSpPr>
      <p:sp>
        <p:nvSpPr>
          <p:cNvPr id="1048581" name="日期占位符 3"/>
          <p:cNvSpPr>
            <a:spLocks noGrp="1"/>
          </p:cNvSpPr>
          <p:nvPr>
            <p:ph type="dt" sz="half" idx="10"/>
          </p:nvPr>
        </p:nvSpPr>
        <p:spPr/>
        <p:txBody>
          <a:bodyPr/>
          <a:lstStyle/>
          <a:p>
            <a:fld id="{92D2F3A0-CE60-4F70-A7DA-E7C3FE547ACA}" type="datetimeFigureOut">
              <a:rPr lang="zh-CN" altLang="en-US" smtClean="0"/>
            </a:fld>
            <a:endParaRPr lang="zh-CN" altLang="en-US"/>
          </a:p>
        </p:txBody>
      </p:sp>
      <p:sp>
        <p:nvSpPr>
          <p:cNvPr id="1048582" name="页脚占位符 4"/>
          <p:cNvSpPr>
            <a:spLocks noGrp="1"/>
          </p:cNvSpPr>
          <p:nvPr>
            <p:ph type="ftr" sz="quarter" idx="11"/>
          </p:nvPr>
        </p:nvSpPr>
        <p:spPr/>
        <p:txBody>
          <a:bodyPr/>
          <a:lstStyle/>
          <a:p>
            <a:endParaRPr lang="zh-CN" altLang="en-US"/>
          </a:p>
        </p:txBody>
      </p:sp>
      <p:sp>
        <p:nvSpPr>
          <p:cNvPr id="1048583" name="灯片编号占位符 5"/>
          <p:cNvSpPr>
            <a:spLocks noGrp="1"/>
          </p:cNvSpPr>
          <p:nvPr>
            <p:ph type="sldNum" sz="quarter" idx="12"/>
          </p:nvPr>
        </p:nvSpPr>
        <p:spPr/>
        <p:txBody>
          <a:bodyPr/>
          <a:lstStyle/>
          <a:p>
            <a:fld id="{87DE9EB8-C79B-4F94-82FB-91A0837F9F1C}" type="slidenum">
              <a:rPr lang="zh-CN" altLang="en-US" smtClean="0"/>
            </a:fld>
            <a:endParaRPr lang="zh-CN" altLang="en-US"/>
          </a:p>
        </p:txBody>
      </p:sp>
      <p:sp>
        <p:nvSpPr>
          <p:cNvPr id="5" name="矩形 4"/>
          <p:cNvSpPr/>
          <p:nvPr userDrawn="1"/>
        </p:nvSpPr>
        <p:spPr>
          <a:xfrm>
            <a:off x="0" y="0"/>
            <a:ext cx="12192000" cy="1875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p>
        </p:txBody>
      </p:sp>
      <p:sp>
        <p:nvSpPr>
          <p:cNvPr id="6" name="矩形 5"/>
          <p:cNvSpPr/>
          <p:nvPr userDrawn="1"/>
        </p:nvSpPr>
        <p:spPr>
          <a:xfrm>
            <a:off x="0" y="6788499"/>
            <a:ext cx="12192000" cy="7034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355"/>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slideLayout" Target="../slideLayouts/slideLayout12.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clrChange>
              <a:clrFrom>
                <a:srgbClr val="FEFEFE"/>
              </a:clrFrom>
              <a:clrTo>
                <a:srgbClr val="FEFEFE">
                  <a:alpha val="0"/>
                </a:srgbClr>
              </a:clrTo>
            </a:clrChange>
          </a:blip>
          <a:stretch>
            <a:fillRect/>
          </a:stretch>
        </p:blipFill>
        <p:spPr>
          <a:xfrm flipH="1">
            <a:off x="2081" y="3281287"/>
            <a:ext cx="4058509" cy="3575790"/>
          </a:xfrm>
          <a:prstGeom prst="rect">
            <a:avLst/>
          </a:prstGeom>
        </p:spPr>
      </p:pic>
      <p:grpSp>
        <p:nvGrpSpPr>
          <p:cNvPr id="25" name="组合 24"/>
          <p:cNvGrpSpPr/>
          <p:nvPr/>
        </p:nvGrpSpPr>
        <p:grpSpPr>
          <a:xfrm>
            <a:off x="480574" y="-1"/>
            <a:ext cx="69303" cy="2525191"/>
            <a:chOff x="6060000" y="0"/>
            <a:chExt cx="72000" cy="1932482"/>
          </a:xfrm>
        </p:grpSpPr>
        <p:cxnSp>
          <p:nvCxnSpPr>
            <p:cNvPr id="12" name="直接连接符 11"/>
            <p:cNvCxnSpPr/>
            <p:nvPr/>
          </p:nvCxnSpPr>
          <p:spPr>
            <a:xfrm flipH="1">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sp>
        <p:nvSpPr>
          <p:cNvPr id="20" name="矩形 19"/>
          <p:cNvSpPr/>
          <p:nvPr/>
        </p:nvSpPr>
        <p:spPr>
          <a:xfrm>
            <a:off x="10505355" y="734542"/>
            <a:ext cx="1370833" cy="834818"/>
          </a:xfrm>
          <a:prstGeom prst="rect">
            <a:avLst/>
          </a:prstGeom>
          <a:solidFill>
            <a:schemeClr val="bg1">
              <a:lumMod val="65000"/>
            </a:schemeClr>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sp>
        <p:nvSpPr>
          <p:cNvPr id="21" name="任意多边形 3"/>
          <p:cNvSpPr/>
          <p:nvPr/>
        </p:nvSpPr>
        <p:spPr>
          <a:xfrm>
            <a:off x="10598480" y="158793"/>
            <a:ext cx="1170092" cy="129543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tx1"/>
          </a:solidFill>
          <a:ln w="12700" cap="flat" cmpd="sng" algn="ctr">
            <a:noFill/>
            <a:prstDash val="solid"/>
            <a:miter lim="800000"/>
          </a:ln>
          <a:effectLst/>
        </p:spPr>
        <p:txBody>
          <a:bodyPr rtlCol="0" anchor="ctr"/>
          <a:lstStyle/>
          <a:p>
            <a:pPr algn="ctr" defTabSz="914400">
              <a:defRPr/>
            </a:pPr>
            <a:endParaRPr lang="zh-CN" altLang="en-US" kern="0">
              <a:solidFill>
                <a:prstClr val="white"/>
              </a:solidFill>
              <a:latin typeface="微软雅黑" panose="020B0503020204020204" charset="-122"/>
              <a:ea typeface="微软雅黑" panose="020B0503020204020204" charset="-122"/>
            </a:endParaRPr>
          </a:p>
        </p:txBody>
      </p:sp>
      <p:grpSp>
        <p:nvGrpSpPr>
          <p:cNvPr id="17" name="组合 16"/>
          <p:cNvGrpSpPr/>
          <p:nvPr/>
        </p:nvGrpSpPr>
        <p:grpSpPr>
          <a:xfrm flipV="1">
            <a:off x="11207780" y="3717138"/>
            <a:ext cx="71995" cy="3141180"/>
            <a:chOff x="6060000" y="0"/>
            <a:chExt cx="72000" cy="1932482"/>
          </a:xfrm>
        </p:grpSpPr>
        <p:cxnSp>
          <p:nvCxnSpPr>
            <p:cNvPr id="18" name="直接连接符 17"/>
            <p:cNvCxnSpPr/>
            <p:nvPr/>
          </p:nvCxnSpPr>
          <p:spPr>
            <a:xfrm flipH="1">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grpSp>
      <p:sp>
        <p:nvSpPr>
          <p:cNvPr id="13" name="文本框 12"/>
          <p:cNvSpPr txBox="1"/>
          <p:nvPr/>
        </p:nvSpPr>
        <p:spPr>
          <a:xfrm>
            <a:off x="1984207" y="2525191"/>
            <a:ext cx="8223904" cy="768350"/>
          </a:xfrm>
          <a:prstGeom prst="rect">
            <a:avLst/>
          </a:prstGeom>
          <a:noFill/>
        </p:spPr>
        <p:txBody>
          <a:bodyPr wrap="square" rtlCol="0">
            <a:spAutoFit/>
          </a:bodyPr>
          <a:lstStyle/>
          <a:p>
            <a:r>
              <a:rPr lang="zh-CN" altLang="zh-CN" sz="4400" b="1" spc="300">
                <a:solidFill>
                  <a:prstClr val="black"/>
                </a:solidFill>
                <a:latin typeface="微软雅黑" panose="020B0503020204020204" charset="-122"/>
                <a:ea typeface="微软雅黑" panose="020B0503020204020204" charset="-122"/>
              </a:rPr>
              <a:t>第二单元　官员的选拔与管理</a:t>
            </a:r>
            <a:endParaRPr lang="zh-CN" altLang="en-US" sz="4400" b="1" spc="300">
              <a:solidFill>
                <a:prstClr val="black"/>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3339" y="516685"/>
            <a:ext cx="4571365" cy="650875"/>
          </a:xfrm>
          <a:prstGeom prst="rect">
            <a:avLst/>
          </a:prstGeom>
          <a:noFill/>
        </p:spPr>
        <p:txBody>
          <a:bodyPr wrap="square" rtlCol="0">
            <a:spAutoFit/>
          </a:bodyPr>
          <a:lstStyle/>
          <a:p>
            <a:pPr>
              <a:lnSpc>
                <a:spcPct val="130000"/>
              </a:lnSpc>
            </a:pPr>
            <a:r>
              <a:rPr lang="en-US" altLang="zh-CN" sz="2800" smtClean="0">
                <a:latin typeface="华文细黑" panose="02010600040101010101" pitchFamily="2" charset="-122"/>
                <a:ea typeface="华文细黑" panose="02010600040101010101" pitchFamily="2" charset="-122"/>
                <a:cs typeface="微软雅黑" panose="020B0503020204020204" charset="-122"/>
              </a:rPr>
              <a:t>2.</a:t>
            </a:r>
            <a:r>
              <a:rPr lang="zh-CN" altLang="en-US" sz="2800" smtClean="0">
                <a:latin typeface="华文细黑" panose="02010600040101010101" pitchFamily="2" charset="-122"/>
                <a:ea typeface="华文细黑" panose="02010600040101010101" pitchFamily="2" charset="-122"/>
                <a:cs typeface="微软雅黑" panose="020B0503020204020204" charset="-122"/>
              </a:rPr>
              <a:t>北洋</a:t>
            </a:r>
            <a:r>
              <a:rPr lang="zh-CN" altLang="en-US" sz="2800">
                <a:latin typeface="华文细黑" panose="02010600040101010101" pitchFamily="2" charset="-122"/>
                <a:ea typeface="华文细黑" panose="02010600040101010101" pitchFamily="2" charset="-122"/>
                <a:cs typeface="微软雅黑" panose="020B0503020204020204" charset="-122"/>
              </a:rPr>
              <a:t>政府时期</a:t>
            </a:r>
            <a:endParaRPr lang="zh-CN" altLang="en-US" sz="2800">
              <a:latin typeface="华文细黑" panose="02010600040101010101" pitchFamily="2" charset="-122"/>
              <a:ea typeface="华文细黑" panose="02010600040101010101" pitchFamily="2" charset="-122"/>
              <a:cs typeface="微软雅黑" panose="020B0503020204020204" charset="-122"/>
            </a:endParaRPr>
          </a:p>
        </p:txBody>
      </p:sp>
      <p:sp>
        <p:nvSpPr>
          <p:cNvPr id="6" name="文本框 5"/>
          <p:cNvSpPr txBox="1"/>
          <p:nvPr/>
        </p:nvSpPr>
        <p:spPr>
          <a:xfrm>
            <a:off x="-144693" y="1081921"/>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1</a:t>
            </a:r>
            <a:r>
              <a:rPr lang="zh-CN" altLang="en-US" sz="2800">
                <a:latin typeface="华文细黑" panose="02010600040101010101" pitchFamily="2" charset="-122"/>
                <a:ea typeface="华文细黑" panose="02010600040101010101" pitchFamily="2" charset="-122"/>
                <a:cs typeface="华文楷体" panose="02010600040101010101" charset="-122"/>
              </a:rPr>
              <a:t>）方式：</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1" name="文本框 10"/>
          <p:cNvSpPr txBox="1"/>
          <p:nvPr/>
        </p:nvSpPr>
        <p:spPr>
          <a:xfrm>
            <a:off x="1765619" y="1052327"/>
            <a:ext cx="10932160" cy="650875"/>
          </a:xfrm>
          <a:prstGeom prst="rect">
            <a:avLst/>
          </a:prstGeom>
          <a:noFill/>
        </p:spPr>
        <p:txBody>
          <a:bodyPr wrap="square" rtlCol="0">
            <a:spAutoFit/>
          </a:bodyPr>
          <a:lstStyle/>
          <a:p>
            <a:pPr algn="just">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选拔官员主要采用考试和甄别两种方式。</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 name="文本框 1"/>
          <p:cNvSpPr txBox="1"/>
          <p:nvPr/>
        </p:nvSpPr>
        <p:spPr>
          <a:xfrm>
            <a:off x="-144695" y="1678652"/>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2</a:t>
            </a:r>
            <a:r>
              <a:rPr lang="zh-CN" altLang="en-US" sz="2800">
                <a:latin typeface="华文细黑" panose="02010600040101010101" pitchFamily="2" charset="-122"/>
                <a:ea typeface="华文细黑" panose="02010600040101010101" pitchFamily="2" charset="-122"/>
                <a:cs typeface="华文楷体" panose="02010600040101010101" charset="-122"/>
              </a:rPr>
              <a:t>）考试：</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5" name="文本框 4"/>
          <p:cNvSpPr txBox="1"/>
          <p:nvPr/>
        </p:nvSpPr>
        <p:spPr>
          <a:xfrm>
            <a:off x="1679509" y="1695636"/>
            <a:ext cx="11496040" cy="650875"/>
          </a:xfrm>
          <a:prstGeom prst="rect">
            <a:avLst/>
          </a:prstGeom>
          <a:noFill/>
        </p:spPr>
        <p:txBody>
          <a:bodyPr wrap="square" rtlCol="0">
            <a:spAutoFit/>
          </a:bodyPr>
          <a:lstStyle/>
          <a:p>
            <a:pPr algn="just">
              <a:lnSpc>
                <a:spcPct val="130000"/>
              </a:lnSpc>
            </a:pPr>
            <a:r>
              <a:rPr lang="en-US" altLang="zh-CN" sz="2800">
                <a:latin typeface="Calibri" panose="020F0502020204030204"/>
                <a:ea typeface="华文细黑" panose="02010600040101010101" pitchFamily="2" charset="-122"/>
                <a:cs typeface="华文楷体" panose="02010600040101010101" charset="-122"/>
              </a:rPr>
              <a:t>1913</a:t>
            </a:r>
            <a:r>
              <a:rPr lang="zh-CN" altLang="en-US" sz="2800">
                <a:latin typeface="Calibri" panose="020F0502020204030204"/>
                <a:ea typeface="华文细黑" panose="02010600040101010101" pitchFamily="2" charset="-122"/>
                <a:cs typeface="华文楷体" panose="02010600040101010101" charset="-122"/>
              </a:rPr>
              <a:t>年颁布《文官考试法草案》，标志着文官考试制度的建立</a:t>
            </a: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graphicFrame>
        <p:nvGraphicFramePr>
          <p:cNvPr id="19" name="表格 18"/>
          <p:cNvGraphicFramePr>
            <a:graphicFrameLocks noGrp="1"/>
          </p:cNvGraphicFramePr>
          <p:nvPr>
            <p:custDataLst>
              <p:tags r:id="rId1"/>
            </p:custDataLst>
          </p:nvPr>
        </p:nvGraphicFramePr>
        <p:xfrm>
          <a:off x="1802421" y="2474407"/>
          <a:ext cx="8533130" cy="2728087"/>
        </p:xfrm>
        <a:graphic>
          <a:graphicData uri="http://schemas.openxmlformats.org/drawingml/2006/table">
            <a:tbl>
              <a:tblPr firstRow="1" bandRow="1">
                <a:tableStyleId>{5C22544A-7EE6-4342-B048-85BDC9FD1C3A}</a:tableStyleId>
              </a:tblPr>
              <a:tblGrid>
                <a:gridCol w="2145030"/>
                <a:gridCol w="6388100"/>
              </a:tblGrid>
              <a:tr h="645795">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rPr>
                        <a:t>报考条件</a:t>
                      </a:r>
                      <a:endParaRPr lang="zh-CN" altLang="en-US" sz="2800" b="0">
                        <a:solidFill>
                          <a:schemeClr val="tx1"/>
                        </a:solidFill>
                        <a:latin typeface="华文细黑" panose="02010600040101010101" pitchFamily="2" charset="-122"/>
                        <a:ea typeface="华文细黑" panose="02010600040101010101" pitchFamily="2"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cs typeface="华文楷体" panose="02010600040101010101" charset="-122"/>
                        </a:rPr>
                        <a:t>民国男子年满</a:t>
                      </a:r>
                      <a:r>
                        <a:rPr lang="en-US" altLang="zh-CN" sz="2800" b="0">
                          <a:solidFill>
                            <a:schemeClr val="tx1"/>
                          </a:solidFill>
                          <a:latin typeface="华文细黑" panose="02010600040101010101" pitchFamily="2" charset="-122"/>
                          <a:ea typeface="华文细黑" panose="02010600040101010101" pitchFamily="2" charset="-122"/>
                          <a:cs typeface="华文楷体" panose="02010600040101010101" charset="-122"/>
                        </a:rPr>
                        <a:t>21</a:t>
                      </a:r>
                      <a:r>
                        <a:rPr lang="zh-CN" altLang="en-US" sz="2800" b="0">
                          <a:solidFill>
                            <a:schemeClr val="tx1"/>
                          </a:solidFill>
                          <a:latin typeface="华文细黑" panose="02010600040101010101" pitchFamily="2" charset="-122"/>
                          <a:ea typeface="华文细黑" panose="02010600040101010101" pitchFamily="2" charset="-122"/>
                          <a:cs typeface="华文楷体" panose="02010600040101010101" charset="-122"/>
                        </a:rPr>
                        <a:t>岁者</a:t>
                      </a:r>
                      <a:endParaRPr lang="zh-CN" altLang="en-US" sz="2800" b="0">
                        <a:solidFill>
                          <a:schemeClr val="tx1"/>
                        </a:solidFill>
                        <a:latin typeface="华文细黑" panose="02010600040101010101" pitchFamily="2" charset="-122"/>
                        <a:ea typeface="华文细黑" panose="02010600040101010101" pitchFamily="2" charset="-122"/>
                        <a:cs typeface="华文楷体" panose="02010600040101010101"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645795">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rPr>
                        <a:t>负责机构</a:t>
                      </a:r>
                      <a:endParaRPr lang="zh-CN" altLang="en-US" sz="2800" b="0">
                        <a:solidFill>
                          <a:schemeClr val="tx1"/>
                        </a:solidFill>
                        <a:latin typeface="华文细黑" panose="02010600040101010101" pitchFamily="2" charset="-122"/>
                        <a:ea typeface="华文细黑" panose="02010600040101010101" pitchFamily="2"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rPr>
                        <a:t>政事堂铨叙局</a:t>
                      </a:r>
                      <a:endParaRPr lang="zh-CN" altLang="en-US" sz="2800" b="0">
                        <a:solidFill>
                          <a:schemeClr val="tx1"/>
                        </a:solidFill>
                        <a:latin typeface="华文细黑" panose="02010600040101010101" pitchFamily="2" charset="-122"/>
                        <a:ea typeface="华文细黑" panose="02010600040101010101" pitchFamily="2"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1435735">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rPr>
                        <a:t>考试类型</a:t>
                      </a:r>
                      <a:endParaRPr lang="zh-CN" altLang="en-US" sz="2800" b="0">
                        <a:solidFill>
                          <a:schemeClr val="tx1"/>
                        </a:solidFill>
                        <a:latin typeface="华文细黑" panose="02010600040101010101" pitchFamily="2" charset="-122"/>
                        <a:ea typeface="华文细黑" panose="02010600040101010101" pitchFamily="2"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wrap="square"/>
                    <a:lstStyle/>
                    <a:p>
                      <a:pPr>
                        <a:lnSpc>
                          <a:spcPct val="130000"/>
                        </a:lnSpc>
                        <a:spcBef>
                          <a:spcPct val="0"/>
                        </a:spcBef>
                        <a:spcAft>
                          <a:spcPct val="0"/>
                        </a:spcAft>
                        <a:buNone/>
                      </a:pPr>
                      <a:r>
                        <a:rPr lang="zh-CN" altLang="en-US" sz="2800" b="0">
                          <a:solidFill>
                            <a:schemeClr val="tx1"/>
                          </a:solidFill>
                          <a:latin typeface="华文细黑" panose="02010600040101010101" pitchFamily="2" charset="-122"/>
                          <a:ea typeface="华文细黑" panose="02010600040101010101" pitchFamily="2" charset="-122"/>
                        </a:rPr>
                        <a:t>文官高等考试、普通考试，司法官考试，知事试验，留学毕业生甄拔考试</a:t>
                      </a:r>
                      <a:endParaRPr lang="zh-CN" altLang="en-US" sz="2800" b="0">
                        <a:solidFill>
                          <a:schemeClr val="tx1"/>
                        </a:solidFill>
                        <a:latin typeface="华文细黑" panose="02010600040101010101" pitchFamily="2" charset="-122"/>
                        <a:ea typeface="华文细黑" panose="02010600040101010101" pitchFamily="2" charset="-122"/>
                      </a:endParaRPr>
                    </a:p>
                  </a:txBody>
                  <a:tcPr vert="horz">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2" name="文本框 21"/>
          <p:cNvSpPr txBox="1"/>
          <p:nvPr/>
        </p:nvSpPr>
        <p:spPr>
          <a:xfrm>
            <a:off x="-144695" y="4749957"/>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3</a:t>
            </a:r>
            <a:r>
              <a:rPr lang="zh-CN" altLang="en-US" sz="2800">
                <a:latin typeface="华文细黑" panose="02010600040101010101" pitchFamily="2" charset="-122"/>
                <a:ea typeface="华文细黑" panose="02010600040101010101" pitchFamily="2" charset="-122"/>
                <a:cs typeface="华文楷体" panose="02010600040101010101" charset="-122"/>
              </a:rPr>
              <a:t>）甄别：</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3" name="文本框 22"/>
          <p:cNvSpPr txBox="1"/>
          <p:nvPr/>
        </p:nvSpPr>
        <p:spPr>
          <a:xfrm>
            <a:off x="2271396" y="4739005"/>
            <a:ext cx="9920605" cy="2330450"/>
          </a:xfrm>
          <a:prstGeom prst="rect">
            <a:avLst/>
          </a:prstGeom>
          <a:noFill/>
        </p:spPr>
        <p:txBody>
          <a:bodyPr wrap="square" rtlCol="0">
            <a:spAutoFit/>
          </a:bodyPr>
          <a:lstStyle/>
          <a:p>
            <a:pPr algn="just">
              <a:lnSpc>
                <a:spcPct val="130000"/>
              </a:lnSpc>
            </a:pPr>
            <a:r>
              <a:rPr sz="2800">
                <a:latin typeface="Calibri" panose="020F0502020204030204"/>
                <a:ea typeface="华文细黑" panose="02010600040101010101" pitchFamily="2" charset="-122"/>
                <a:cs typeface="华文楷体" panose="02010600040101010101" charset="-122"/>
              </a:rPr>
              <a:t>对已经在文官职位上工作的人，通过检验毕业文凭、调查经历、检查工作成绩、考查学识与工作经验等决定其能否留任</a:t>
            </a: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。甄别的意义在于，其是旧人事制度向现代文官制度转变的一个重要措施，用意在于保持行政的连续性与稳定性。 </a:t>
            </a:r>
            <a:endParaRPr lang="zh-CN" altLang="en-US" sz="2800">
              <a:latin typeface="华文细黑" panose="02010600040101010101" pitchFamily="2" charset="-122"/>
              <a:ea typeface="华文细黑" panose="02010600040101010101" pitchFamily="2"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328" y="308447"/>
            <a:ext cx="4571365" cy="650875"/>
          </a:xfrm>
          <a:prstGeom prst="rect">
            <a:avLst/>
          </a:prstGeom>
          <a:noFill/>
        </p:spPr>
        <p:txBody>
          <a:bodyPr wrap="square" rtlCol="0">
            <a:spAutoFit/>
          </a:bodyPr>
          <a:lstStyle/>
          <a:p>
            <a:pPr>
              <a:lnSpc>
                <a:spcPct val="130000"/>
              </a:lnSpc>
            </a:pPr>
            <a:r>
              <a:rPr lang="en-US" altLang="zh-CN" sz="2800" smtClean="0">
                <a:latin typeface="华文细黑" panose="02010600040101010101" pitchFamily="2" charset="-122"/>
                <a:ea typeface="华文细黑" panose="02010600040101010101" pitchFamily="2" charset="-122"/>
                <a:cs typeface="微软雅黑" panose="020B0503020204020204" charset="-122"/>
              </a:rPr>
              <a:t>3.</a:t>
            </a:r>
            <a:r>
              <a:rPr lang="zh-CN" altLang="en-US" sz="2800" smtClean="0">
                <a:latin typeface="华文细黑" panose="02010600040101010101" pitchFamily="2" charset="-122"/>
                <a:ea typeface="华文细黑" panose="02010600040101010101" pitchFamily="2" charset="-122"/>
                <a:cs typeface="微软雅黑" panose="020B0503020204020204" charset="-122"/>
              </a:rPr>
              <a:t>南京国民政府</a:t>
            </a:r>
            <a:r>
              <a:rPr lang="zh-CN" altLang="en-US" sz="2800">
                <a:latin typeface="华文细黑" panose="02010600040101010101" pitchFamily="2" charset="-122"/>
                <a:ea typeface="华文细黑" panose="02010600040101010101" pitchFamily="2" charset="-122"/>
                <a:cs typeface="微软雅黑" panose="020B0503020204020204" charset="-122"/>
              </a:rPr>
              <a:t>时期</a:t>
            </a:r>
            <a:endParaRPr lang="zh-CN" altLang="en-US" sz="2800">
              <a:latin typeface="华文细黑" panose="02010600040101010101" pitchFamily="2" charset="-122"/>
              <a:ea typeface="华文细黑" panose="02010600040101010101" pitchFamily="2" charset="-122"/>
              <a:cs typeface="微软雅黑" panose="020B0503020204020204" charset="-122"/>
            </a:endParaRPr>
          </a:p>
        </p:txBody>
      </p:sp>
      <p:sp>
        <p:nvSpPr>
          <p:cNvPr id="6" name="文本框 5"/>
          <p:cNvSpPr txBox="1"/>
          <p:nvPr/>
        </p:nvSpPr>
        <p:spPr>
          <a:xfrm>
            <a:off x="47328" y="1392693"/>
            <a:ext cx="10822305" cy="650875"/>
          </a:xfrm>
          <a:prstGeom prst="rect">
            <a:avLst/>
          </a:prstGeom>
          <a:noFill/>
        </p:spPr>
        <p:txBody>
          <a:bodyPr wrap="square" rtlCol="0">
            <a:spAutoFit/>
          </a:bodyPr>
          <a:lstStyle/>
          <a:p>
            <a:pPr>
              <a:lnSpc>
                <a:spcPct val="130000"/>
              </a:lnSpc>
            </a:pPr>
            <a:r>
              <a:rPr lang="zh-CN" altLang="en-US" sz="2800">
                <a:latin typeface="Calibri" panose="020F0502020204030204"/>
                <a:ea typeface="华文细黑" panose="02010600040101010101" pitchFamily="2" charset="-122"/>
                <a:cs typeface="华文楷体" panose="02010600040101010101" charset="-122"/>
              </a:rPr>
              <a:t>①</a:t>
            </a:r>
            <a:r>
              <a:rPr lang="zh-CN" altLang="en-US" sz="2800">
                <a:latin typeface="华文细黑" panose="02010600040101010101" pitchFamily="2" charset="-122"/>
                <a:ea typeface="华文细黑" panose="02010600040101010101" pitchFamily="2" charset="-122"/>
                <a:cs typeface="华文楷体" panose="02010600040101010101" charset="-122"/>
              </a:rPr>
              <a:t>人事制度：</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1" name="文本框 10"/>
          <p:cNvSpPr txBox="1"/>
          <p:nvPr/>
        </p:nvSpPr>
        <p:spPr>
          <a:xfrm>
            <a:off x="2078356" y="1345291"/>
            <a:ext cx="10932160" cy="650875"/>
          </a:xfrm>
          <a:prstGeom prst="rect">
            <a:avLst/>
          </a:prstGeom>
          <a:noFill/>
        </p:spPr>
        <p:txBody>
          <a:bodyPr wrap="square" rtlCol="0">
            <a:spAutoFit/>
          </a:bodyPr>
          <a:lstStyle/>
          <a:p>
            <a:pPr algn="just">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重新设计颁布，"官吏"称谓逐渐被"公务员"代替。</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 name="文本框 1"/>
          <p:cNvSpPr txBox="1"/>
          <p:nvPr/>
        </p:nvSpPr>
        <p:spPr>
          <a:xfrm>
            <a:off x="47327" y="1896877"/>
            <a:ext cx="10822305" cy="650875"/>
          </a:xfrm>
          <a:prstGeom prst="rect">
            <a:avLst/>
          </a:prstGeom>
          <a:noFill/>
        </p:spPr>
        <p:txBody>
          <a:bodyPr wrap="square" rtlCol="0">
            <a:spAutoFit/>
          </a:bodyPr>
          <a:lstStyle/>
          <a:p>
            <a:pPr>
              <a:lnSpc>
                <a:spcPct val="130000"/>
              </a:lnSpc>
            </a:pPr>
            <a:r>
              <a:rPr lang="zh-CN" altLang="en-US" sz="2800">
                <a:latin typeface="Calibri" panose="020F0502020204030204"/>
                <a:ea typeface="华文细黑" panose="02010600040101010101" pitchFamily="2" charset="-122"/>
                <a:cs typeface="华文楷体" panose="02010600040101010101" charset="-122"/>
              </a:rPr>
              <a:t>②</a:t>
            </a:r>
            <a:r>
              <a:rPr lang="zh-CN" altLang="en-US" sz="2800">
                <a:latin typeface="华文细黑" panose="02010600040101010101" pitchFamily="2" charset="-122"/>
                <a:ea typeface="华文细黑" panose="02010600040101010101" pitchFamily="2" charset="-122"/>
                <a:cs typeface="华文楷体" panose="02010600040101010101" charset="-122"/>
              </a:rPr>
              <a:t>公务员制度：</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5" name="文本框 4"/>
          <p:cNvSpPr txBox="1"/>
          <p:nvPr/>
        </p:nvSpPr>
        <p:spPr>
          <a:xfrm>
            <a:off x="2367837" y="1942611"/>
            <a:ext cx="9440797" cy="1210945"/>
          </a:xfrm>
          <a:prstGeom prst="rect">
            <a:avLst/>
          </a:prstGeom>
          <a:noFill/>
        </p:spPr>
        <p:txBody>
          <a:bodyPr wrap="square" rtlCol="0">
            <a:spAutoFit/>
          </a:bodyPr>
          <a:lstStyle/>
          <a:p>
            <a:pPr algn="just">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1929年，国民政府制定《公务员任用条例》，1933年颁布的《公务员任用法》标志着公务员制度建立。</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2" name="文本框 21"/>
          <p:cNvSpPr txBox="1"/>
          <p:nvPr/>
        </p:nvSpPr>
        <p:spPr>
          <a:xfrm>
            <a:off x="47327" y="2917116"/>
            <a:ext cx="10822305" cy="650875"/>
          </a:xfrm>
          <a:prstGeom prst="rect">
            <a:avLst/>
          </a:prstGeom>
          <a:noFill/>
        </p:spPr>
        <p:txBody>
          <a:bodyPr wrap="square" rtlCol="0">
            <a:spAutoFit/>
          </a:bodyPr>
          <a:lstStyle/>
          <a:p>
            <a:pPr>
              <a:lnSpc>
                <a:spcPct val="130000"/>
              </a:lnSpc>
            </a:pPr>
            <a:r>
              <a:rPr lang="zh-CN" altLang="en-US" sz="2800">
                <a:latin typeface="Calibri" panose="020F0502020204030204"/>
                <a:ea typeface="华文细黑" panose="02010600040101010101" pitchFamily="2" charset="-122"/>
                <a:cs typeface="华文楷体" panose="02010600040101010101" charset="-122"/>
              </a:rPr>
              <a:t>③考试法规</a:t>
            </a:r>
            <a:r>
              <a:rPr lang="zh-CN" altLang="en-US" sz="2800">
                <a:latin typeface="华文细黑" panose="02010600040101010101" pitchFamily="2" charset="-122"/>
                <a:ea typeface="华文细黑" panose="02010600040101010101" pitchFamily="2" charset="-122"/>
                <a:cs typeface="华文楷体" panose="02010600040101010101" charset="-122"/>
              </a:rPr>
              <a:t>：</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3" name="文本框 22"/>
          <p:cNvSpPr txBox="1"/>
          <p:nvPr/>
        </p:nvSpPr>
        <p:spPr>
          <a:xfrm>
            <a:off x="3162300" y="3057525"/>
            <a:ext cx="9051291" cy="1210945"/>
          </a:xfrm>
          <a:prstGeom prst="rect">
            <a:avLst/>
          </a:prstGeom>
          <a:noFill/>
        </p:spPr>
        <p:txBody>
          <a:bodyPr wrap="square" rtlCol="0">
            <a:spAutoFit/>
          </a:bodyPr>
          <a:lstStyle/>
          <a:p>
            <a:pPr algn="just">
              <a:lnSpc>
                <a:spcPct val="130000"/>
              </a:lnSpc>
            </a:pPr>
            <a:r>
              <a:rPr sz="2800">
                <a:latin typeface="华文细黑" panose="02010600040101010101" pitchFamily="2" charset="-122"/>
                <a:ea typeface="华文细黑" panose="02010600040101010101" pitchFamily="2" charset="-122"/>
                <a:cs typeface="华文楷体" panose="02010600040101010101" charset="-122"/>
              </a:rPr>
              <a:t>1929年，国民政府公布了第一部《考试法》，此后又颁布一系列法规。</a:t>
            </a: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 </a:t>
            </a:r>
            <a:endParaRPr lang="zh-CN" altLang="en-US" sz="2800">
              <a:latin typeface="华文细黑" panose="02010600040101010101" pitchFamily="2" charset="-122"/>
              <a:ea typeface="华文细黑" panose="02010600040101010101" pitchFamily="2" charset="-122"/>
              <a:cs typeface="华文楷体" panose="02010600040101010101" charset="-122"/>
              <a:sym typeface="+mn-ea"/>
            </a:endParaRPr>
          </a:p>
        </p:txBody>
      </p:sp>
      <p:sp>
        <p:nvSpPr>
          <p:cNvPr id="9" name="文本框 8"/>
          <p:cNvSpPr txBox="1"/>
          <p:nvPr/>
        </p:nvSpPr>
        <p:spPr>
          <a:xfrm>
            <a:off x="-192699" y="867509"/>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1</a:t>
            </a:r>
            <a:r>
              <a:rPr lang="zh-CN" altLang="en-US" sz="2800">
                <a:latin typeface="华文细黑" panose="02010600040101010101" pitchFamily="2" charset="-122"/>
                <a:ea typeface="华文细黑" panose="02010600040101010101" pitchFamily="2" charset="-122"/>
                <a:cs typeface="华文楷体" panose="02010600040101010101" charset="-122"/>
              </a:rPr>
              <a:t>）措施：</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pic>
        <p:nvPicPr>
          <p:cNvPr id="8" name="图片 7"/>
          <p:cNvPicPr>
            <a:picLocks noChangeAspect="1"/>
          </p:cNvPicPr>
          <p:nvPr/>
        </p:nvPicPr>
        <p:blipFill>
          <a:blip r:embed="rId1"/>
          <a:srcRect t="8667"/>
          <a:stretch>
            <a:fillRect/>
          </a:stretch>
        </p:blipFill>
        <p:spPr>
          <a:xfrm>
            <a:off x="300989" y="3595648"/>
            <a:ext cx="3385185" cy="2319020"/>
          </a:xfrm>
          <a:prstGeom prst="rect">
            <a:avLst/>
          </a:prstGeom>
        </p:spPr>
      </p:pic>
      <p:pic>
        <p:nvPicPr>
          <p:cNvPr id="10" name="图片 9"/>
          <p:cNvPicPr>
            <a:picLocks noChangeAspect="1"/>
          </p:cNvPicPr>
          <p:nvPr/>
        </p:nvPicPr>
        <p:blipFill>
          <a:blip r:embed="rId2"/>
          <a:srcRect l="15380" t="18245" r="14612" b="14311"/>
          <a:stretch>
            <a:fillRect/>
          </a:stretch>
        </p:blipFill>
        <p:spPr>
          <a:xfrm>
            <a:off x="4799856" y="3543441"/>
            <a:ext cx="3379471" cy="2318385"/>
          </a:xfrm>
          <a:prstGeom prst="rect">
            <a:avLst/>
          </a:prstGeom>
        </p:spPr>
      </p:pic>
      <p:pic>
        <p:nvPicPr>
          <p:cNvPr id="13" name="图片 12"/>
          <p:cNvPicPr>
            <a:picLocks noChangeAspect="1"/>
          </p:cNvPicPr>
          <p:nvPr/>
        </p:nvPicPr>
        <p:blipFill>
          <a:blip r:embed="rId3"/>
          <a:stretch>
            <a:fillRect/>
          </a:stretch>
        </p:blipFill>
        <p:spPr>
          <a:xfrm>
            <a:off x="9072331" y="3589817"/>
            <a:ext cx="2552700" cy="2319020"/>
          </a:xfrm>
          <a:prstGeom prst="rect">
            <a:avLst/>
          </a:prstGeom>
        </p:spPr>
      </p:pic>
      <p:sp>
        <p:nvSpPr>
          <p:cNvPr id="15" name="文本框 14"/>
          <p:cNvSpPr txBox="1"/>
          <p:nvPr/>
        </p:nvSpPr>
        <p:spPr>
          <a:xfrm>
            <a:off x="1220152" y="6049603"/>
            <a:ext cx="4587816" cy="650875"/>
          </a:xfrm>
          <a:prstGeom prst="rect">
            <a:avLst/>
          </a:prstGeom>
          <a:noFill/>
        </p:spPr>
        <p:txBody>
          <a:bodyPr wrap="square" rtlCol="0">
            <a:spAutoFit/>
          </a:bodyPr>
          <a:lstStyle/>
          <a:p>
            <a:pPr marL="342900" indent="-342900">
              <a:lnSpc>
                <a:spcPct val="130000"/>
              </a:lnSpc>
              <a:buFont typeface="Wingdings" panose="05000000000000000000" charset="0"/>
              <a:buChar char="l"/>
            </a:pPr>
            <a:r>
              <a:rPr lang="zh-CN" altLang="en-US" sz="2800">
                <a:latin typeface="华文细黑" panose="02010600040101010101" pitchFamily="2" charset="-122"/>
                <a:ea typeface="华文细黑" panose="02010600040101010101" pitchFamily="2" charset="-122"/>
                <a:cs typeface="华文楷体" panose="02010600040101010101" charset="-122"/>
              </a:rPr>
              <a:t>南京国民政府委任状</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6" name="文本框 15"/>
          <p:cNvSpPr txBox="1"/>
          <p:nvPr/>
        </p:nvSpPr>
        <p:spPr>
          <a:xfrm>
            <a:off x="9312357" y="5908837"/>
            <a:ext cx="3884295" cy="650875"/>
          </a:xfrm>
          <a:prstGeom prst="rect">
            <a:avLst/>
          </a:prstGeom>
          <a:noFill/>
        </p:spPr>
        <p:txBody>
          <a:bodyPr wrap="square" rtlCol="0">
            <a:spAutoFit/>
          </a:bodyPr>
          <a:lstStyle/>
          <a:p>
            <a:pPr marL="342900" indent="-342900">
              <a:lnSpc>
                <a:spcPct val="130000"/>
              </a:lnSpc>
              <a:buFont typeface="Wingdings" panose="05000000000000000000" charset="0"/>
              <a:buChar char="l"/>
            </a:pPr>
            <a:r>
              <a:rPr lang="zh-CN" altLang="en-US" sz="2800">
                <a:latin typeface="华文细黑" panose="02010600040101010101" pitchFamily="2" charset="-122"/>
                <a:ea typeface="华文细黑" panose="02010600040101010101" pitchFamily="2" charset="-122"/>
                <a:cs typeface="华文楷体" panose="02010600040101010101" charset="-122"/>
              </a:rPr>
              <a:t>戴季陶</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5332" y="450700"/>
            <a:ext cx="11889657" cy="121094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①以北洋政府时期的文官制度为基础，吸收和继承了中国传统考试监察制度和西方文官制度的精华。</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 name="文本框 1"/>
          <p:cNvSpPr txBox="1"/>
          <p:nvPr/>
        </p:nvSpPr>
        <p:spPr>
          <a:xfrm>
            <a:off x="95765" y="2019967"/>
            <a:ext cx="11128375"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③孙中山关于文官考试的思想主张这一时期得到了确立。</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22" name="文本框 21"/>
          <p:cNvSpPr txBox="1"/>
          <p:nvPr/>
        </p:nvSpPr>
        <p:spPr>
          <a:xfrm>
            <a:off x="89820" y="2489185"/>
            <a:ext cx="11128375"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④《</a:t>
            </a:r>
            <a:r>
              <a:rPr lang="zh-CN" altLang="en-US" sz="2800">
                <a:latin typeface="Calibri" panose="020F0502020204030204"/>
                <a:ea typeface="华文细黑" panose="02010600040101010101" pitchFamily="2" charset="-122"/>
                <a:cs typeface="华文楷体" panose="02010600040101010101" charset="-122"/>
                <a:sym typeface="+mn-ea"/>
              </a:rPr>
              <a:t>考试法》允许女子参加考试，具有更强的开放性和平等</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9" name="文本框 8"/>
          <p:cNvSpPr txBox="1"/>
          <p:nvPr/>
        </p:nvSpPr>
        <p:spPr>
          <a:xfrm>
            <a:off x="-144693" y="0"/>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2</a:t>
            </a:r>
            <a:r>
              <a:rPr lang="zh-CN" altLang="en-US" sz="2800">
                <a:latin typeface="华文细黑" panose="02010600040101010101" pitchFamily="2" charset="-122"/>
                <a:ea typeface="华文细黑" panose="02010600040101010101" pitchFamily="2" charset="-122"/>
                <a:cs typeface="华文楷体" panose="02010600040101010101" charset="-122"/>
              </a:rPr>
              <a:t>）特点：</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8" name="文本框 7"/>
          <p:cNvSpPr txBox="1"/>
          <p:nvPr/>
        </p:nvSpPr>
        <p:spPr>
          <a:xfrm>
            <a:off x="95332" y="1488763"/>
            <a:ext cx="11128375"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②公务员的选任由最高考试机构</a:t>
            </a:r>
            <a:r>
              <a:rPr lang="en-US" altLang="zh-CN" sz="2800">
                <a:latin typeface="Calibri" panose="020F0502020204030204"/>
                <a:ea typeface="华文细黑" panose="02010600040101010101" pitchFamily="2" charset="-122"/>
                <a:cs typeface="华文楷体" panose="02010600040101010101" charset="-122"/>
              </a:rPr>
              <a:t>——</a:t>
            </a:r>
            <a:r>
              <a:rPr lang="zh-CN" altLang="en-US" sz="2800">
                <a:latin typeface="Calibri" panose="020F0502020204030204"/>
                <a:ea typeface="华文细黑" panose="02010600040101010101" pitchFamily="2" charset="-122"/>
                <a:cs typeface="华文楷体" panose="02010600040101010101" charset="-122"/>
              </a:rPr>
              <a:t>考试院负责。</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0" name="文本框 9"/>
          <p:cNvSpPr txBox="1"/>
          <p:nvPr/>
        </p:nvSpPr>
        <p:spPr>
          <a:xfrm>
            <a:off x="89820" y="2986759"/>
            <a:ext cx="11128375"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⑤</a:t>
            </a:r>
            <a:r>
              <a:rPr sz="2800">
                <a:latin typeface="Calibri" panose="020F0502020204030204"/>
                <a:ea typeface="华文细黑" panose="02010600040101010101" pitchFamily="2" charset="-122"/>
                <a:cs typeface="华文楷体" panose="02010600040101010101" charset="-122"/>
              </a:rPr>
              <a:t>对一般在职人员，</a:t>
            </a:r>
            <a:r>
              <a:rPr lang="zh-CN" altLang="en-US" sz="2800">
                <a:latin typeface="Calibri" panose="020F0502020204030204"/>
                <a:ea typeface="华文细黑" panose="02010600040101010101" pitchFamily="2" charset="-122"/>
                <a:cs typeface="华文楷体" panose="02010600040101010101" charset="-122"/>
              </a:rPr>
              <a:t>也</a:t>
            </a:r>
            <a:r>
              <a:rPr sz="2800">
                <a:latin typeface="Calibri" panose="020F0502020204030204"/>
                <a:ea typeface="华文细黑" panose="02010600040101010101" pitchFamily="2" charset="-122"/>
                <a:cs typeface="华文楷体" panose="02010600040101010101" charset="-122"/>
              </a:rPr>
              <a:t>采用甄别审查措施，使其取得任用资格</a:t>
            </a:r>
            <a:r>
              <a:rPr lang="zh-CN" altLang="en-US" sz="2800">
                <a:latin typeface="Calibri" panose="020F0502020204030204"/>
                <a:ea typeface="华文细黑" panose="02010600040101010101" pitchFamily="2" charset="-122"/>
                <a:cs typeface="华文楷体" panose="02010600040101010101" charset="-122"/>
              </a:rPr>
              <a:t>。</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3" name="文本框 12"/>
          <p:cNvSpPr txBox="1"/>
          <p:nvPr/>
        </p:nvSpPr>
        <p:spPr>
          <a:xfrm>
            <a:off x="266963" y="3625859"/>
            <a:ext cx="11541672" cy="2489200"/>
          </a:xfrm>
          <a:prstGeom prst="rect">
            <a:avLst/>
          </a:prstGeom>
          <a:solidFill>
            <a:srgbClr val="C00000"/>
          </a:solidFill>
          <a:ln w="19050" cmpd="sng">
            <a:solidFill>
              <a:schemeClr val="tx1"/>
            </a:solidFill>
            <a:prstDash val="dash"/>
          </a:ln>
        </p:spPr>
        <p:txBody>
          <a:bodyPr wrap="square" rtlCol="0">
            <a:spAutoFit/>
          </a:bodyPr>
          <a:lstStyle/>
          <a:p>
            <a:pPr algn="just">
              <a:lnSpc>
                <a:spcPct val="130000"/>
              </a:lnSpc>
            </a:pPr>
            <a:r>
              <a:rPr lang="en-US" altLang="zh-CN" sz="2400">
                <a:solidFill>
                  <a:schemeClr val="bg1"/>
                </a:solidFill>
                <a:latin typeface="华文细黑" panose="02010600040101010101" pitchFamily="2" charset="-122"/>
                <a:ea typeface="华文细黑" panose="02010600040101010101" pitchFamily="2" charset="-122"/>
                <a:cs typeface="华文新魏" panose="02010800040101010101" charset="-122"/>
              </a:rPr>
              <a:t>        考试院掌考试及考试行政事宜，并由其考选委员会主持考试。在举行考试时，考试院组织典试委员会办理具体考试工作。国民政府公布的《考试法》规定了考试的具体办法和操作规程。其中"甄拔政府任用之公务员"的任命人员考试，适用于除政务官以外的中央机关至乡镇保甲的行政人员。高等考试，甄拔各项荐任职公务员，在京城举行，每年和隔年举行一次，主考官由中央特派</a:t>
            </a:r>
            <a:r>
              <a:rPr lang="zh-CN" altLang="en-US" sz="2400">
                <a:solidFill>
                  <a:schemeClr val="bg1"/>
                </a:solidFill>
                <a:latin typeface="华文细黑" panose="02010600040101010101" pitchFamily="2" charset="-122"/>
                <a:ea typeface="华文细黑" panose="02010600040101010101" pitchFamily="2" charset="-122"/>
                <a:cs typeface="华文新魏" panose="02010800040101010101" charset="-122"/>
              </a:rPr>
              <a:t>。 </a:t>
            </a:r>
            <a:r>
              <a:rPr lang="en-US" altLang="zh-CN" sz="2400">
                <a:solidFill>
                  <a:schemeClr val="bg1"/>
                </a:solidFill>
                <a:latin typeface="华文细黑" panose="02010600040101010101" pitchFamily="2" charset="-122"/>
                <a:ea typeface="华文细黑" panose="02010600040101010101" pitchFamily="2" charset="-122"/>
                <a:cs typeface="华文新魏" panose="02010800040101010101" charset="-122"/>
              </a:rPr>
              <a:t> </a:t>
            </a:r>
            <a:r>
              <a:rPr lang="en-US" altLang="zh-CN" sz="2400" smtClean="0">
                <a:solidFill>
                  <a:schemeClr val="bg1"/>
                </a:solidFill>
                <a:latin typeface="华文细黑" panose="02010600040101010101" pitchFamily="2" charset="-122"/>
                <a:ea typeface="华文细黑" panose="02010600040101010101" pitchFamily="2" charset="-122"/>
                <a:cs typeface="华文新魏" panose="02010800040101010101" charset="-122"/>
              </a:rPr>
              <a:t>               ——</a:t>
            </a:r>
            <a:r>
              <a:rPr lang="zh-CN" altLang="en-US" sz="2400">
                <a:solidFill>
                  <a:schemeClr val="bg1"/>
                </a:solidFill>
                <a:latin typeface="华文细黑" panose="02010600040101010101" pitchFamily="2" charset="-122"/>
                <a:ea typeface="华文细黑" panose="02010600040101010101" pitchFamily="2" charset="-122"/>
                <a:cs typeface="华文新魏" panose="02010800040101010101" charset="-122"/>
              </a:rPr>
              <a:t>白钢《政治制度史》</a:t>
            </a:r>
            <a:endParaRPr lang="zh-CN" altLang="en-US" sz="2400">
              <a:solidFill>
                <a:schemeClr val="bg1"/>
              </a:solidFill>
              <a:latin typeface="华文细黑" panose="02010600040101010101" pitchFamily="2" charset="-122"/>
              <a:ea typeface="华文细黑" panose="02010600040101010101" pitchFamily="2" charset="-122"/>
              <a:cs typeface="华文新魏" panose="020108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40704" y="585191"/>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3</a:t>
            </a:r>
            <a:r>
              <a:rPr lang="zh-CN" altLang="en-US" sz="2800">
                <a:latin typeface="华文细黑" panose="02010600040101010101" pitchFamily="2" charset="-122"/>
                <a:ea typeface="华文细黑" panose="02010600040101010101" pitchFamily="2" charset="-122"/>
                <a:cs typeface="华文楷体" panose="02010600040101010101" charset="-122"/>
              </a:rPr>
              <a:t>）评价：</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4" name="文本框 13"/>
          <p:cNvSpPr txBox="1"/>
          <p:nvPr/>
        </p:nvSpPr>
        <p:spPr>
          <a:xfrm>
            <a:off x="143339" y="2276872"/>
            <a:ext cx="11901171" cy="3449955"/>
          </a:xfrm>
          <a:prstGeom prst="rect">
            <a:avLst/>
          </a:prstGeom>
          <a:solidFill>
            <a:srgbClr val="C00000"/>
          </a:solidFill>
          <a:ln w="19050" cmpd="sng">
            <a:solidFill>
              <a:schemeClr val="tx1"/>
            </a:solidFill>
            <a:prstDash val="dash"/>
          </a:ln>
        </p:spPr>
        <p:txBody>
          <a:bodyPr wrap="square" rtlCol="0">
            <a:spAutoFit/>
          </a:bodyPr>
          <a:lstStyle/>
          <a:p>
            <a:pPr algn="just">
              <a:lnSpc>
                <a:spcPct val="130000"/>
              </a:lnSpc>
            </a:pPr>
            <a:r>
              <a:rPr sz="2800" smtClean="0">
                <a:solidFill>
                  <a:schemeClr val="bg1"/>
                </a:solidFill>
                <a:latin typeface="华文细黑" panose="02010600040101010101" pitchFamily="2" charset="-122"/>
                <a:ea typeface="华文细黑" panose="02010600040101010101" pitchFamily="2" charset="-122"/>
                <a:cs typeface="华文新魏" panose="02010800040101010101" charset="-122"/>
              </a:rPr>
              <a:t>事实上</a:t>
            </a:r>
            <a:r>
              <a:rPr sz="2800">
                <a:solidFill>
                  <a:schemeClr val="bg1"/>
                </a:solidFill>
                <a:latin typeface="华文细黑" panose="02010600040101010101" pitchFamily="2" charset="-122"/>
                <a:ea typeface="华文细黑" panose="02010600040101010101" pitchFamily="2" charset="-122"/>
                <a:cs typeface="华文新魏" panose="02010800040101010101" charset="-122"/>
              </a:rPr>
              <a:t>，国民政府的公务员制度虽规定较详细，却并未能动摇其专制独裁基础，反而在吏治腐败和专制事实面前，徒具形式，得不到严格执行。对此，国民党六届二中全会也不得不指出，"多年来官僚主义早已构成政治上的最大弊害，而以敷衍塞责、假公济私为尤甚"。在当时，对政府官吏的贪污舞弊，不仅"不能批评，且须为之隐蔽"。因此，公务员制度及其有关法律规定多被践踏，成效甚微。</a:t>
            </a:r>
            <a:r>
              <a:rPr lang="zh-CN" altLang="en-US" sz="2800">
                <a:solidFill>
                  <a:schemeClr val="bg1"/>
                </a:solidFill>
                <a:latin typeface="华文细黑" panose="02010600040101010101" pitchFamily="2" charset="-122"/>
                <a:ea typeface="华文细黑" panose="02010600040101010101" pitchFamily="2" charset="-122"/>
                <a:cs typeface="华文新魏" panose="02010800040101010101" charset="-122"/>
              </a:rPr>
              <a:t>                                          </a:t>
            </a:r>
            <a:r>
              <a:rPr lang="en-US" altLang="zh-CN" sz="2800" smtClean="0">
                <a:solidFill>
                  <a:schemeClr val="bg1"/>
                </a:solidFill>
                <a:latin typeface="华文细黑" panose="02010600040101010101" pitchFamily="2" charset="-122"/>
                <a:ea typeface="华文细黑" panose="02010600040101010101" pitchFamily="2" charset="-122"/>
                <a:cs typeface="华文新魏" panose="02010800040101010101" charset="-122"/>
              </a:rPr>
              <a:t>——</a:t>
            </a:r>
            <a:r>
              <a:rPr lang="zh-CN" altLang="en-US" sz="2800">
                <a:solidFill>
                  <a:schemeClr val="bg1"/>
                </a:solidFill>
                <a:latin typeface="华文细黑" panose="02010600040101010101" pitchFamily="2" charset="-122"/>
                <a:ea typeface="华文细黑" panose="02010600040101010101" pitchFamily="2" charset="-122"/>
                <a:cs typeface="华文新魏" panose="02010800040101010101" charset="-122"/>
              </a:rPr>
              <a:t>白钢《政治制度史》</a:t>
            </a:r>
            <a:endParaRPr lang="zh-CN" altLang="en-US" sz="2800">
              <a:solidFill>
                <a:schemeClr val="bg1"/>
              </a:solidFill>
              <a:latin typeface="华文细黑" panose="02010600040101010101" pitchFamily="2" charset="-122"/>
              <a:ea typeface="华文细黑" panose="02010600040101010101" pitchFamily="2" charset="-122"/>
              <a:cs typeface="华文新魏" panose="02010800040101010101" charset="-122"/>
            </a:endParaRPr>
          </a:p>
        </p:txBody>
      </p:sp>
      <p:sp>
        <p:nvSpPr>
          <p:cNvPr id="5" name="文本框 4"/>
          <p:cNvSpPr txBox="1"/>
          <p:nvPr/>
        </p:nvSpPr>
        <p:spPr>
          <a:xfrm>
            <a:off x="-48005" y="1063172"/>
            <a:ext cx="11129011"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①制度规定严密。</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1" name="文本框 10"/>
          <p:cNvSpPr txBox="1"/>
          <p:nvPr/>
        </p:nvSpPr>
        <p:spPr>
          <a:xfrm>
            <a:off x="-48005" y="1650547"/>
            <a:ext cx="11129011" cy="65087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②实施过程漏洞百出，任用亲信、拉帮结派现象始终无法禁绝。</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2"/>
          <p:cNvSpPr txBox="1">
            <a:spLocks noChangeArrowheads="1"/>
          </p:cNvSpPr>
          <p:nvPr/>
        </p:nvSpPr>
        <p:spPr bwMode="auto">
          <a:xfrm>
            <a:off x="9166860" y="921385"/>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FF0000"/>
                </a:solidFill>
                <a:latin typeface="宋体" panose="02010600030101010101" pitchFamily="2" charset="-122"/>
                <a:ea typeface="宋体" panose="02010600030101010101" pitchFamily="2" charset="-122"/>
                <a:sym typeface="+mn-ea"/>
              </a:rPr>
              <a:t>◎</a:t>
            </a:r>
            <a:r>
              <a:rPr lang="zh-CN" altLang="en-US" sz="3735" b="1">
                <a:solidFill>
                  <a:srgbClr val="FF0000"/>
                </a:solidFill>
                <a:latin typeface="宋体" panose="02010600030101010101" pitchFamily="2" charset="-122"/>
                <a:ea typeface="宋体" panose="02010600030101010101" pitchFamily="2" charset="-122"/>
              </a:rPr>
              <a:t>概念辨析</a:t>
            </a:r>
            <a:endParaRPr lang="zh-CN" altLang="en-US" sz="3735" b="1">
              <a:solidFill>
                <a:srgbClr val="FF0000"/>
              </a:solidFill>
              <a:latin typeface="宋体" panose="02010600030101010101" pitchFamily="2" charset="-122"/>
              <a:ea typeface="宋体" panose="02010600030101010101" pitchFamily="2" charset="-122"/>
            </a:endParaRPr>
          </a:p>
        </p:txBody>
      </p:sp>
      <p:sp>
        <p:nvSpPr>
          <p:cNvPr id="4" name="矩形 3"/>
          <p:cNvSpPr/>
          <p:nvPr/>
        </p:nvSpPr>
        <p:spPr>
          <a:xfrm>
            <a:off x="616047" y="1419884"/>
            <a:ext cx="7271661" cy="1693545"/>
          </a:xfrm>
          <a:prstGeom prst="rect">
            <a:avLst/>
          </a:prstGeom>
          <a:ln w="12700" cmpd="dbl">
            <a:solidFill>
              <a:schemeClr val="accent1">
                <a:lumMod val="75000"/>
              </a:schemeClr>
            </a:solidFill>
            <a:prstDash val="sysDot"/>
          </a:ln>
        </p:spPr>
        <p:txBody>
          <a:bodyPr wrap="square">
            <a:spAutoFit/>
          </a:bodyPr>
          <a:lstStyle/>
          <a:p>
            <a:pPr>
              <a:lnSpc>
                <a:spcPct val="130000"/>
              </a:lnSpc>
            </a:pPr>
            <a:r>
              <a:rPr kumimoji="1" lang="en-US" altLang="zh-CN" sz="2665">
                <a:solidFill>
                  <a:schemeClr val="tx1"/>
                </a:solidFill>
                <a:latin typeface="微软雅黑" panose="020B0503020204020204" charset="-122"/>
                <a:ea typeface="微软雅黑" panose="020B0503020204020204" charset="-122"/>
              </a:rPr>
              <a:t>【</a:t>
            </a:r>
            <a:r>
              <a:rPr kumimoji="1" lang="zh-CN" altLang="en-US" sz="2665">
                <a:solidFill>
                  <a:schemeClr val="tx1"/>
                </a:solidFill>
                <a:latin typeface="微软雅黑" panose="020B0503020204020204" charset="-122"/>
                <a:ea typeface="微软雅黑" panose="020B0503020204020204" charset="-122"/>
              </a:rPr>
              <a:t>干部</a:t>
            </a:r>
            <a:r>
              <a:rPr kumimoji="1" lang="en-US" altLang="zh-CN" sz="2665">
                <a:solidFill>
                  <a:schemeClr val="tx1"/>
                </a:solidFill>
                <a:latin typeface="微软雅黑" panose="020B0503020204020204" charset="-122"/>
                <a:ea typeface="微软雅黑" panose="020B0503020204020204" charset="-122"/>
              </a:rPr>
              <a:t>】</a:t>
            </a:r>
            <a:r>
              <a:rPr kumimoji="1" lang="zh-CN" altLang="en-US" sz="2665">
                <a:solidFill>
                  <a:schemeClr val="tx1"/>
                </a:solidFill>
                <a:latin typeface="微软雅黑" panose="020B0503020204020204" charset="-122"/>
                <a:ea typeface="微软雅黑" panose="020B0503020204020204" charset="-122"/>
              </a:rPr>
              <a:t>新中国成立后，主要指中国共产党组织、国家机关、群众团体的工作人员，以及国营企事业单位的管理人员和各类专业技术人员。</a:t>
            </a:r>
            <a:endParaRPr kumimoji="1" lang="zh-CN" altLang="en-US" sz="2665">
              <a:solidFill>
                <a:schemeClr val="tx1"/>
              </a:solidFill>
              <a:latin typeface="微软雅黑" panose="020B0503020204020204" charset="-122"/>
              <a:ea typeface="微软雅黑" panose="020B0503020204020204" charset="-122"/>
            </a:endParaRPr>
          </a:p>
        </p:txBody>
      </p:sp>
      <p:sp>
        <p:nvSpPr>
          <p:cNvPr id="5" name="矩形 4"/>
          <p:cNvSpPr/>
          <p:nvPr/>
        </p:nvSpPr>
        <p:spPr>
          <a:xfrm>
            <a:off x="616047" y="3255588"/>
            <a:ext cx="7271661" cy="2761615"/>
          </a:xfrm>
          <a:prstGeom prst="rect">
            <a:avLst/>
          </a:prstGeom>
          <a:ln w="12700" cmpd="dbl">
            <a:solidFill>
              <a:schemeClr val="accent1">
                <a:lumMod val="75000"/>
              </a:schemeClr>
            </a:solidFill>
            <a:prstDash val="sysDot"/>
          </a:ln>
        </p:spPr>
        <p:txBody>
          <a:bodyPr wrap="square">
            <a:spAutoFit/>
          </a:bodyPr>
          <a:lstStyle/>
          <a:p>
            <a:pPr>
              <a:lnSpc>
                <a:spcPct val="130000"/>
              </a:lnSpc>
            </a:pPr>
            <a:r>
              <a:rPr kumimoji="1" sz="2665">
                <a:solidFill>
                  <a:schemeClr val="tx1"/>
                </a:solidFill>
                <a:latin typeface="微软雅黑" panose="020B0503020204020204" charset="-122"/>
                <a:ea typeface="微软雅黑" panose="020B0503020204020204" charset="-122"/>
              </a:rPr>
              <a:t>【公务员】指在各级政府机关中，行使国家行政职权，执行国家公务的人员。除行政机关外，中国共产党机关、人大机关、政协机关、审判机关、检察机关、民主党派机关的工作人员均纳入公务员队伍。</a:t>
            </a:r>
            <a:endParaRPr kumimoji="1" sz="2665">
              <a:solidFill>
                <a:schemeClr val="tx1"/>
              </a:solidFill>
              <a:latin typeface="微软雅黑" panose="020B0503020204020204" charset="-122"/>
              <a:ea typeface="微软雅黑" panose="020B0503020204020204" charset="-122"/>
            </a:endParaRPr>
          </a:p>
        </p:txBody>
      </p:sp>
      <p:graphicFrame>
        <p:nvGraphicFramePr>
          <p:cNvPr id="15" name="图示 14"/>
          <p:cNvGraphicFramePr/>
          <p:nvPr/>
        </p:nvGraphicFramePr>
        <p:xfrm>
          <a:off x="8027247" y="1821180"/>
          <a:ext cx="4080087" cy="321648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椭圆 2"/>
          <p:cNvSpPr/>
          <p:nvPr/>
        </p:nvSpPr>
        <p:spPr>
          <a:xfrm>
            <a:off x="-156210" y="0"/>
            <a:ext cx="12263755" cy="94043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3200" smtClean="0">
                <a:solidFill>
                  <a:srgbClr val="C00000"/>
                </a:solidFill>
                <a:latin typeface="黑体" panose="02010609060101010101" pitchFamily="49" charset="-122"/>
                <a:ea typeface="黑体" panose="02010609060101010101" pitchFamily="49" charset="-122"/>
                <a:sym typeface="+mn-ea"/>
              </a:rPr>
              <a:t>三、中华人民共和国的干部制度和公务员制度</a:t>
            </a:r>
            <a:endParaRPr lang="zh-CN" altLang="en-US" sz="3200" smtClean="0">
              <a:solidFill>
                <a:srgbClr val="C0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25"/>
          <p:cNvGrpSpPr/>
          <p:nvPr/>
        </p:nvGrpSpPr>
        <p:grpSpPr>
          <a:xfrm>
            <a:off x="0" y="328507"/>
            <a:ext cx="188384" cy="592667"/>
            <a:chOff x="11571416" y="3959358"/>
            <a:chExt cx="620584" cy="1723139"/>
          </a:xfrm>
        </p:grpSpPr>
        <p:sp>
          <p:nvSpPr>
            <p:cNvPr id="27" name="矩形 26"/>
            <p:cNvSpPr/>
            <p:nvPr/>
          </p:nvSpPr>
          <p:spPr>
            <a:xfrm>
              <a:off x="11571416" y="3959358"/>
              <a:ext cx="620584" cy="1723139"/>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sp>
          <p:nvSpPr>
            <p:cNvPr id="28" name="矩形 27"/>
            <p:cNvSpPr/>
            <p:nvPr/>
          </p:nvSpPr>
          <p:spPr>
            <a:xfrm>
              <a:off x="11571416" y="5116323"/>
              <a:ext cx="620584" cy="566174"/>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grpSp>
      <p:sp>
        <p:nvSpPr>
          <p:cNvPr id="6" name="文本框 12"/>
          <p:cNvSpPr txBox="1">
            <a:spLocks noChangeArrowheads="1"/>
          </p:cNvSpPr>
          <p:nvPr/>
        </p:nvSpPr>
        <p:spPr bwMode="auto">
          <a:xfrm>
            <a:off x="9166860" y="276860"/>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1D41D5"/>
                </a:solidFill>
                <a:latin typeface="宋体" panose="02010600030101010101" pitchFamily="2" charset="-122"/>
                <a:ea typeface="宋体" panose="02010600030101010101" pitchFamily="2" charset="-122"/>
                <a:sym typeface="+mn-ea"/>
              </a:rPr>
              <a:t>◎</a:t>
            </a:r>
            <a:r>
              <a:rPr lang="zh-CN" altLang="en-US" sz="3735" b="1">
                <a:solidFill>
                  <a:srgbClr val="1D41D5"/>
                </a:solidFill>
                <a:latin typeface="宋体" panose="02010600030101010101" pitchFamily="2" charset="-122"/>
                <a:ea typeface="宋体" panose="02010600030101010101" pitchFamily="2" charset="-122"/>
              </a:rPr>
              <a:t>知识总结</a:t>
            </a:r>
            <a:endParaRPr lang="zh-CN" altLang="en-US" sz="3735" b="1">
              <a:solidFill>
                <a:srgbClr val="1D41D5"/>
              </a:solidFill>
              <a:latin typeface="宋体" panose="02010600030101010101" pitchFamily="2" charset="-122"/>
              <a:ea typeface="宋体" panose="02010600030101010101" pitchFamily="2" charset="-122"/>
            </a:endParaRPr>
          </a:p>
        </p:txBody>
      </p:sp>
      <p:sp>
        <p:nvSpPr>
          <p:cNvPr id="4" name="标题 3"/>
          <p:cNvSpPr>
            <a:spLocks noGrp="1"/>
          </p:cNvSpPr>
          <p:nvPr/>
        </p:nvSpPr>
        <p:spPr>
          <a:xfrm>
            <a:off x="188807" y="328507"/>
            <a:ext cx="8848513" cy="706967"/>
          </a:xfrm>
          <a:prstGeom prst="rect">
            <a:avLst/>
          </a:prstGeom>
          <a:noFill/>
          <a:ln w="9525">
            <a:noFill/>
          </a:ln>
        </p:spPr>
        <p:txBody>
          <a:bodyPr lIns="91440" tIns="45720" rIns="91440" bIns="45720" anchor="ctr"/>
          <a:lstStyle/>
          <a:p>
            <a:pPr eaLnBrk="1" hangingPunct="1">
              <a:lnSpc>
                <a:spcPct val="90000"/>
              </a:lnSpc>
            </a:pPr>
            <a:r>
              <a:rPr lang="zh-CN" sz="3735" b="1">
                <a:latin typeface="微软雅黑" panose="020B0503020204020204" charset="-122"/>
                <a:ea typeface="微软雅黑" panose="020B0503020204020204" charset="-122"/>
              </a:rPr>
              <a:t>中华人民共和国的干部制度和公务员制度</a:t>
            </a:r>
            <a:endParaRPr lang="zh-CN" sz="3735" b="1">
              <a:latin typeface="微软雅黑" panose="020B0503020204020204" charset="-122"/>
              <a:ea typeface="微软雅黑" panose="020B0503020204020204" charset="-122"/>
            </a:endParaRPr>
          </a:p>
        </p:txBody>
      </p:sp>
      <p:sp>
        <p:nvSpPr>
          <p:cNvPr id="5" name="平行四边形 4"/>
          <p:cNvSpPr/>
          <p:nvPr/>
        </p:nvSpPr>
        <p:spPr>
          <a:xfrm>
            <a:off x="188807" y="1035473"/>
            <a:ext cx="2397760" cy="574887"/>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8" name="文本框 11"/>
          <p:cNvSpPr txBox="1"/>
          <p:nvPr/>
        </p:nvSpPr>
        <p:spPr>
          <a:xfrm>
            <a:off x="403860" y="1015153"/>
            <a:ext cx="2109047"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b="1">
                <a:solidFill>
                  <a:schemeClr val="bg1"/>
                </a:solidFill>
                <a:latin typeface="黑体" panose="02010609060101010101" pitchFamily="49" charset="-122"/>
                <a:ea typeface="黑体" panose="02010609060101010101" pitchFamily="49" charset="-122"/>
                <a:sym typeface="+mn-ea"/>
              </a:rPr>
              <a:t>干部制度</a:t>
            </a:r>
            <a:endParaRPr lang="zh-CN" altLang="en-US" b="1">
              <a:solidFill>
                <a:schemeClr val="bg1"/>
              </a:solidFill>
              <a:latin typeface="黑体" panose="02010609060101010101" pitchFamily="49" charset="-122"/>
              <a:ea typeface="黑体" panose="02010609060101010101" pitchFamily="49" charset="-122"/>
              <a:sym typeface="+mn-ea"/>
            </a:endParaRPr>
          </a:p>
        </p:txBody>
      </p:sp>
      <p:cxnSp>
        <p:nvCxnSpPr>
          <p:cNvPr id="9" name="Straight Connector 93"/>
          <p:cNvCxnSpPr/>
          <p:nvPr/>
        </p:nvCxnSpPr>
        <p:spPr>
          <a:xfrm>
            <a:off x="946827" y="4068127"/>
            <a:ext cx="10444500" cy="2117"/>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0" name="Oval 81"/>
          <p:cNvSpPr/>
          <p:nvPr/>
        </p:nvSpPr>
        <p:spPr>
          <a:xfrm>
            <a:off x="1216123" y="3896973"/>
            <a:ext cx="344168" cy="344168"/>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charset="-122"/>
              <a:cs typeface="+mn-ea"/>
              <a:sym typeface="Agency FB" panose="020B0503020202020204" pitchFamily="34" charset="0"/>
            </a:endParaRPr>
          </a:p>
        </p:txBody>
      </p:sp>
      <p:cxnSp>
        <p:nvCxnSpPr>
          <p:cNvPr id="23" name="Straight Connector 82"/>
          <p:cNvCxnSpPr/>
          <p:nvPr/>
        </p:nvCxnSpPr>
        <p:spPr>
          <a:xfrm rot="5400000">
            <a:off x="646104" y="3155505"/>
            <a:ext cx="1483573" cy="1060"/>
          </a:xfrm>
          <a:prstGeom prst="line">
            <a:avLst/>
          </a:prstGeom>
          <a:ln w="19050">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Rounded Rectangle 124"/>
          <p:cNvSpPr/>
          <p:nvPr/>
        </p:nvSpPr>
        <p:spPr>
          <a:xfrm>
            <a:off x="1096645" y="1906059"/>
            <a:ext cx="2468880" cy="5080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135" b="1">
                <a:latin typeface="Agency FB" panose="020B0503020202020204" pitchFamily="34" charset="0"/>
                <a:ea typeface="微软雅黑" panose="020B0503020204020204" charset="-122"/>
                <a:cs typeface="+mn-ea"/>
                <a:sym typeface="Agency FB" panose="020B0503020202020204" pitchFamily="34" charset="0"/>
              </a:rPr>
              <a:t>奠定基础</a:t>
            </a:r>
            <a:endParaRPr lang="zh-CN" altLang="en-US" sz="2135" b="1">
              <a:latin typeface="Agency FB" panose="020B0503020202020204" pitchFamily="34" charset="0"/>
              <a:ea typeface="微软雅黑" panose="020B0503020204020204" charset="-122"/>
              <a:cs typeface="+mn-ea"/>
              <a:sym typeface="Agency FB" panose="020B0503020202020204" pitchFamily="34" charset="0"/>
            </a:endParaRPr>
          </a:p>
        </p:txBody>
      </p:sp>
      <p:sp>
        <p:nvSpPr>
          <p:cNvPr id="36" name="Oval 125"/>
          <p:cNvSpPr/>
          <p:nvPr/>
        </p:nvSpPr>
        <p:spPr>
          <a:xfrm>
            <a:off x="1216660" y="1993053"/>
            <a:ext cx="343747" cy="333587"/>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1" name="文本框 10"/>
          <p:cNvSpPr txBox="1"/>
          <p:nvPr/>
        </p:nvSpPr>
        <p:spPr>
          <a:xfrm>
            <a:off x="533861" y="4383672"/>
            <a:ext cx="2731475" cy="1568450"/>
          </a:xfrm>
          <a:prstGeom prst="rect">
            <a:avLst/>
          </a:prstGeom>
          <a:solidFill>
            <a:schemeClr val="accent6">
              <a:lumMod val="60000"/>
              <a:lumOff val="40000"/>
            </a:schemeClr>
          </a:solidFill>
          <a:ln w="28575" cmpd="dbl">
            <a:noFill/>
            <a:prstDash val="sysDash"/>
          </a:ln>
        </p:spPr>
        <p:txBody>
          <a:bodyPr wrap="square" rtlCol="0">
            <a:spAutoFit/>
          </a:bodyPr>
          <a:lstStyle/>
          <a:p>
            <a:r>
              <a:rPr lang="zh-CN" altLang="en-US" sz="2400">
                <a:latin typeface="微软雅黑" panose="020B0503020204020204" charset="-122"/>
                <a:ea typeface="微软雅黑" panose="020B0503020204020204" charset="-122"/>
              </a:rPr>
              <a:t>逐步建立在中共中央及各级党委组织部统一领导、分类管理的干部制度</a:t>
            </a:r>
            <a:endParaRPr lang="zh-CN" altLang="en-US" sz="2400">
              <a:latin typeface="微软雅黑" panose="020B0503020204020204" charset="-122"/>
              <a:ea typeface="微软雅黑" panose="020B0503020204020204" charset="-122"/>
            </a:endParaRPr>
          </a:p>
        </p:txBody>
      </p:sp>
      <p:sp>
        <p:nvSpPr>
          <p:cNvPr id="12" name="Oval 81"/>
          <p:cNvSpPr/>
          <p:nvPr/>
        </p:nvSpPr>
        <p:spPr>
          <a:xfrm>
            <a:off x="4701849" y="3896973"/>
            <a:ext cx="344168" cy="344168"/>
          </a:xfrm>
          <a:prstGeom prst="ellipse">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charset="-122"/>
              <a:cs typeface="+mn-ea"/>
              <a:sym typeface="Agency FB" panose="020B0503020202020204" pitchFamily="34" charset="0"/>
            </a:endParaRPr>
          </a:p>
        </p:txBody>
      </p:sp>
      <p:cxnSp>
        <p:nvCxnSpPr>
          <p:cNvPr id="13" name="Straight Connector 82"/>
          <p:cNvCxnSpPr/>
          <p:nvPr/>
        </p:nvCxnSpPr>
        <p:spPr>
          <a:xfrm rot="5400000">
            <a:off x="4131831" y="3155505"/>
            <a:ext cx="1483573" cy="1060"/>
          </a:xfrm>
          <a:prstGeom prst="line">
            <a:avLst/>
          </a:prstGeom>
          <a:ln w="1905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Rounded Rectangle 124"/>
          <p:cNvSpPr/>
          <p:nvPr/>
        </p:nvSpPr>
        <p:spPr>
          <a:xfrm>
            <a:off x="4562052" y="1906059"/>
            <a:ext cx="2468880" cy="508000"/>
          </a:xfrm>
          <a:prstGeom prst="roundRect">
            <a:avLst>
              <a:gd name="adj" fmla="val 50000"/>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135" b="1">
                <a:latin typeface="Agency FB" panose="020B0503020202020204" pitchFamily="34" charset="0"/>
                <a:ea typeface="微软雅黑" panose="020B0503020204020204" charset="-122"/>
                <a:cs typeface="+mn-ea"/>
                <a:sym typeface="Agency FB" panose="020B0503020202020204" pitchFamily="34" charset="0"/>
              </a:rPr>
              <a:t>初步建立</a:t>
            </a:r>
            <a:endParaRPr lang="zh-CN" altLang="en-US" sz="2135" b="1">
              <a:latin typeface="Agency FB" panose="020B0503020202020204" pitchFamily="34" charset="0"/>
              <a:ea typeface="微软雅黑" panose="020B0503020204020204" charset="-122"/>
              <a:cs typeface="+mn-ea"/>
              <a:sym typeface="Agency FB" panose="020B0503020202020204" pitchFamily="34" charset="0"/>
            </a:endParaRPr>
          </a:p>
        </p:txBody>
      </p:sp>
      <p:sp>
        <p:nvSpPr>
          <p:cNvPr id="15" name="Oval 125"/>
          <p:cNvSpPr/>
          <p:nvPr/>
        </p:nvSpPr>
        <p:spPr>
          <a:xfrm>
            <a:off x="4702387" y="1993053"/>
            <a:ext cx="343747" cy="333587"/>
          </a:xfrm>
          <a:prstGeom prst="ellipse">
            <a:avLst/>
          </a:prstGeom>
          <a:gradFill>
            <a:gsLst>
              <a:gs pos="0">
                <a:srgbClr val="7B32B2"/>
              </a:gs>
              <a:gs pos="100000">
                <a:srgbClr val="401A5D"/>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16" name="文本框 15"/>
          <p:cNvSpPr txBox="1"/>
          <p:nvPr/>
        </p:nvSpPr>
        <p:spPr>
          <a:xfrm>
            <a:off x="1549400" y="2534073"/>
            <a:ext cx="1899073" cy="829945"/>
          </a:xfrm>
          <a:prstGeom prst="rect">
            <a:avLst/>
          </a:prstGeom>
          <a:noFill/>
        </p:spPr>
        <p:txBody>
          <a:bodyPr wrap="square" rtlCol="0">
            <a:spAutoFit/>
          </a:bodyPr>
          <a:lstStyle/>
          <a:p>
            <a:pPr algn="ctr"/>
            <a:r>
              <a:rPr lang="zh-CN" altLang="en-US" sz="2400" b="1">
                <a:latin typeface="华文仿宋" panose="02010600040101010101" charset="-122"/>
                <a:ea typeface="华文仿宋" panose="02010600040101010101" charset="-122"/>
              </a:rPr>
              <a:t>新中国成立初期</a:t>
            </a:r>
            <a:endParaRPr lang="zh-CN" altLang="en-US" sz="2400" b="1">
              <a:latin typeface="华文仿宋" panose="02010600040101010101" charset="-122"/>
              <a:ea typeface="华文仿宋" panose="02010600040101010101" charset="-122"/>
            </a:endParaRPr>
          </a:p>
        </p:txBody>
      </p:sp>
      <p:sp>
        <p:nvSpPr>
          <p:cNvPr id="17" name="文本框 16"/>
          <p:cNvSpPr txBox="1"/>
          <p:nvPr/>
        </p:nvSpPr>
        <p:spPr>
          <a:xfrm>
            <a:off x="5015653" y="2534073"/>
            <a:ext cx="1844672" cy="460375"/>
          </a:xfrm>
          <a:prstGeom prst="rect">
            <a:avLst/>
          </a:prstGeom>
          <a:noFill/>
        </p:spPr>
        <p:txBody>
          <a:bodyPr wrap="square" rtlCol="0">
            <a:spAutoFit/>
          </a:bodyPr>
          <a:lstStyle/>
          <a:p>
            <a:r>
              <a:rPr lang="zh-CN" altLang="en-US" sz="2400" b="1">
                <a:latin typeface="华文仿宋" panose="02010600040101010101" charset="-122"/>
                <a:ea typeface="华文仿宋" panose="02010600040101010101" charset="-122"/>
              </a:rPr>
              <a:t>改革开放后</a:t>
            </a:r>
            <a:endParaRPr lang="zh-CN" altLang="en-US" sz="2400" b="1">
              <a:latin typeface="华文仿宋" panose="02010600040101010101" charset="-122"/>
              <a:ea typeface="华文仿宋" panose="02010600040101010101" charset="-122"/>
            </a:endParaRPr>
          </a:p>
        </p:txBody>
      </p:sp>
      <p:sp>
        <p:nvSpPr>
          <p:cNvPr id="18" name="文本框 17"/>
          <p:cNvSpPr txBox="1"/>
          <p:nvPr/>
        </p:nvSpPr>
        <p:spPr>
          <a:xfrm>
            <a:off x="3681712" y="4368463"/>
            <a:ext cx="3582459" cy="1938020"/>
          </a:xfrm>
          <a:prstGeom prst="rect">
            <a:avLst/>
          </a:prstGeom>
          <a:solidFill>
            <a:srgbClr val="CC99FF"/>
          </a:solidFill>
          <a:ln w="28575" cmpd="dbl">
            <a:noFill/>
            <a:prstDash val="sysDash"/>
          </a:ln>
        </p:spPr>
        <p:txBody>
          <a:bodyPr wrap="square" rtlCol="0">
            <a:spAutoFit/>
          </a:bodyPr>
          <a:lstStyle/>
          <a:p>
            <a:r>
              <a:rPr lang="zh-CN" altLang="en-US" sz="2400">
                <a:latin typeface="微软雅黑" panose="020B0503020204020204" charset="-122"/>
                <a:ea typeface="微软雅黑" panose="020B0503020204020204" charset="-122"/>
              </a:rPr>
              <a:t>在坚持贯彻中国共产党管理干部的根本原则下，我国逐步实现了干部管理的科学化、民主化、法制化、现代化</a:t>
            </a:r>
            <a:endParaRPr lang="zh-CN" altLang="en-US" sz="2400">
              <a:latin typeface="微软雅黑" panose="020B0503020204020204" charset="-122"/>
              <a:ea typeface="微软雅黑" panose="020B0503020204020204" charset="-122"/>
            </a:endParaRPr>
          </a:p>
        </p:txBody>
      </p:sp>
      <p:sp>
        <p:nvSpPr>
          <p:cNvPr id="19" name="Oval 81"/>
          <p:cNvSpPr/>
          <p:nvPr/>
        </p:nvSpPr>
        <p:spPr>
          <a:xfrm>
            <a:off x="8451736" y="3897820"/>
            <a:ext cx="344168" cy="344168"/>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charset="-122"/>
              <a:cs typeface="+mn-ea"/>
              <a:sym typeface="Agency FB" panose="020B0503020202020204" pitchFamily="34" charset="0"/>
            </a:endParaRPr>
          </a:p>
        </p:txBody>
      </p:sp>
      <p:cxnSp>
        <p:nvCxnSpPr>
          <p:cNvPr id="20" name="Straight Connector 82"/>
          <p:cNvCxnSpPr/>
          <p:nvPr/>
        </p:nvCxnSpPr>
        <p:spPr>
          <a:xfrm rot="5400000">
            <a:off x="7881717" y="3155505"/>
            <a:ext cx="1483573" cy="1060"/>
          </a:xfrm>
          <a:prstGeom prst="line">
            <a:avLst/>
          </a:prstGeom>
          <a:ln w="1905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Rounded Rectangle 124"/>
          <p:cNvSpPr/>
          <p:nvPr/>
        </p:nvSpPr>
        <p:spPr>
          <a:xfrm>
            <a:off x="8370147" y="1905000"/>
            <a:ext cx="2468880" cy="50884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2135" b="1">
                <a:latin typeface="Agency FB" panose="020B0503020202020204" pitchFamily="34" charset="0"/>
                <a:ea typeface="微软雅黑" panose="020B0503020204020204" charset="-122"/>
                <a:cs typeface="+mn-ea"/>
                <a:sym typeface="Agency FB" panose="020B0503020202020204" pitchFamily="34" charset="0"/>
              </a:rPr>
              <a:t>    </a:t>
            </a:r>
            <a:r>
              <a:rPr lang="zh-CN" altLang="en-US" sz="2135" b="1">
                <a:latin typeface="Agency FB" panose="020B0503020202020204" pitchFamily="34" charset="0"/>
                <a:ea typeface="微软雅黑" panose="020B0503020204020204" charset="-122"/>
                <a:cs typeface="+mn-ea"/>
                <a:sym typeface="Agency FB" panose="020B0503020202020204" pitchFamily="34" charset="0"/>
              </a:rPr>
              <a:t>规范化、制度化</a:t>
            </a:r>
            <a:endParaRPr lang="zh-CN" altLang="en-US" sz="2135" b="1">
              <a:latin typeface="Agency FB" panose="020B0503020202020204" pitchFamily="34" charset="0"/>
              <a:ea typeface="微软雅黑" panose="020B0503020204020204" charset="-122"/>
              <a:cs typeface="+mn-ea"/>
              <a:sym typeface="Agency FB" panose="020B0503020202020204" pitchFamily="34" charset="0"/>
            </a:endParaRPr>
          </a:p>
        </p:txBody>
      </p:sp>
      <p:sp>
        <p:nvSpPr>
          <p:cNvPr id="22" name="Oval 125"/>
          <p:cNvSpPr/>
          <p:nvPr/>
        </p:nvSpPr>
        <p:spPr>
          <a:xfrm>
            <a:off x="8452273" y="1993053"/>
            <a:ext cx="343747" cy="333587"/>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bg1"/>
              </a:solidFill>
              <a:latin typeface="Agency FB" panose="020B0503020202020204" pitchFamily="34" charset="0"/>
              <a:ea typeface="微软雅黑" panose="020B0503020204020204" charset="-122"/>
              <a:cs typeface="+mn-ea"/>
              <a:sym typeface="Agency FB" panose="020B0503020202020204" pitchFamily="34" charset="0"/>
            </a:endParaRPr>
          </a:p>
        </p:txBody>
      </p:sp>
      <p:sp>
        <p:nvSpPr>
          <p:cNvPr id="24" name="文本框 23"/>
          <p:cNvSpPr txBox="1"/>
          <p:nvPr/>
        </p:nvSpPr>
        <p:spPr>
          <a:xfrm>
            <a:off x="7757951" y="4412292"/>
            <a:ext cx="2817817" cy="1568450"/>
          </a:xfrm>
          <a:prstGeom prst="rect">
            <a:avLst/>
          </a:prstGeom>
          <a:solidFill>
            <a:schemeClr val="accent1">
              <a:lumMod val="40000"/>
              <a:lumOff val="60000"/>
            </a:schemeClr>
          </a:solidFill>
          <a:ln w="28575" cmpd="dbl">
            <a:noFill/>
            <a:prstDash val="sysDash"/>
          </a:ln>
        </p:spPr>
        <p:txBody>
          <a:bodyPr wrap="square" rtlCol="0">
            <a:spAutoFit/>
          </a:bodyPr>
          <a:lstStyle/>
          <a:p>
            <a:r>
              <a:rPr lang="zh-CN" altLang="en-US" sz="2400">
                <a:latin typeface="微软雅黑" panose="020B0503020204020204" charset="-122"/>
                <a:ea typeface="微软雅黑" panose="020B0503020204020204" charset="-122"/>
              </a:rPr>
              <a:t>严格依法依规办事，特别是在干部的廉政建设方面不断完善各项制度和规定</a:t>
            </a:r>
            <a:endParaRPr lang="zh-CN" altLang="en-US" sz="2400">
              <a:latin typeface="微软雅黑" panose="020B0503020204020204" charset="-122"/>
              <a:ea typeface="微软雅黑" panose="020B0503020204020204" charset="-122"/>
            </a:endParaRPr>
          </a:p>
        </p:txBody>
      </p:sp>
      <p:sp>
        <p:nvSpPr>
          <p:cNvPr id="25" name="文本框 24"/>
          <p:cNvSpPr txBox="1"/>
          <p:nvPr/>
        </p:nvSpPr>
        <p:spPr>
          <a:xfrm>
            <a:off x="8796020" y="2534073"/>
            <a:ext cx="1773913" cy="460375"/>
          </a:xfrm>
          <a:prstGeom prst="rect">
            <a:avLst/>
          </a:prstGeom>
          <a:noFill/>
        </p:spPr>
        <p:txBody>
          <a:bodyPr wrap="square" rtlCol="0">
            <a:spAutoFit/>
          </a:bodyPr>
          <a:lstStyle/>
          <a:p>
            <a:r>
              <a:rPr lang="zh-CN" altLang="en-US" sz="2400" b="1">
                <a:latin typeface="华文仿宋" panose="02010600040101010101" charset="-122"/>
                <a:ea typeface="华文仿宋" panose="02010600040101010101" charset="-122"/>
              </a:rPr>
              <a:t>十八大以来</a:t>
            </a:r>
            <a:endParaRPr lang="zh-CN" altLang="en-US" sz="2400" b="1">
              <a:latin typeface="华文仿宋" panose="02010600040101010101" charset="-122"/>
              <a:ea typeface="华文仿宋" panose="0201060004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P spid="14" grpId="0"/>
      <p:bldP spid="16" grpId="0"/>
      <p:bldP spid="17" grpId="0"/>
      <p:bldP spid="18" grpId="0"/>
      <p:bldP spid="21"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88807" y="1035473"/>
            <a:ext cx="2295313" cy="574887"/>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3314" name="组合 25"/>
          <p:cNvGrpSpPr/>
          <p:nvPr/>
        </p:nvGrpSpPr>
        <p:grpSpPr>
          <a:xfrm>
            <a:off x="0" y="328507"/>
            <a:ext cx="188384" cy="592667"/>
            <a:chOff x="11571416" y="3959358"/>
            <a:chExt cx="620584" cy="1723139"/>
          </a:xfrm>
        </p:grpSpPr>
        <p:sp>
          <p:nvSpPr>
            <p:cNvPr id="27" name="矩形 26"/>
            <p:cNvSpPr/>
            <p:nvPr/>
          </p:nvSpPr>
          <p:spPr>
            <a:xfrm>
              <a:off x="11571416" y="3959358"/>
              <a:ext cx="620584" cy="1723139"/>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sp>
          <p:nvSpPr>
            <p:cNvPr id="28" name="矩形 27"/>
            <p:cNvSpPr/>
            <p:nvPr/>
          </p:nvSpPr>
          <p:spPr>
            <a:xfrm>
              <a:off x="11571416" y="5116323"/>
              <a:ext cx="620584" cy="566174"/>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grpSp>
      <p:sp>
        <p:nvSpPr>
          <p:cNvPr id="3" name="文本框 11"/>
          <p:cNvSpPr txBox="1"/>
          <p:nvPr/>
        </p:nvSpPr>
        <p:spPr>
          <a:xfrm>
            <a:off x="403860" y="1015153"/>
            <a:ext cx="2080260"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b="1">
                <a:solidFill>
                  <a:schemeClr val="bg1"/>
                </a:solidFill>
                <a:latin typeface="黑体" panose="02010609060101010101" pitchFamily="49" charset="-122"/>
                <a:ea typeface="黑体" panose="02010609060101010101" pitchFamily="49" charset="-122"/>
                <a:sym typeface="+mn-ea"/>
              </a:rPr>
              <a:t>干部制度</a:t>
            </a:r>
            <a:endParaRPr lang="zh-CN" altLang="en-US" b="1">
              <a:solidFill>
                <a:schemeClr val="bg1"/>
              </a:solidFill>
              <a:latin typeface="黑体" panose="02010609060101010101" pitchFamily="49" charset="-122"/>
              <a:ea typeface="黑体" panose="02010609060101010101" pitchFamily="49" charset="-122"/>
              <a:sym typeface="+mn-ea"/>
            </a:endParaRPr>
          </a:p>
        </p:txBody>
      </p:sp>
      <p:sp>
        <p:nvSpPr>
          <p:cNvPr id="6" name="文本框 12"/>
          <p:cNvSpPr txBox="1">
            <a:spLocks noChangeArrowheads="1"/>
          </p:cNvSpPr>
          <p:nvPr/>
        </p:nvSpPr>
        <p:spPr bwMode="auto">
          <a:xfrm>
            <a:off x="9166860" y="276860"/>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1D41D5"/>
                </a:solidFill>
                <a:latin typeface="宋体" panose="02010600030101010101" pitchFamily="2" charset="-122"/>
                <a:ea typeface="宋体" panose="02010600030101010101" pitchFamily="2" charset="-122"/>
                <a:sym typeface="+mn-ea"/>
              </a:rPr>
              <a:t>◎</a:t>
            </a:r>
            <a:r>
              <a:rPr lang="zh-CN" altLang="en-US" sz="3735" b="1">
                <a:solidFill>
                  <a:srgbClr val="1D41D5"/>
                </a:solidFill>
                <a:latin typeface="宋体" panose="02010600030101010101" pitchFamily="2" charset="-122"/>
                <a:ea typeface="宋体" panose="02010600030101010101" pitchFamily="2" charset="-122"/>
              </a:rPr>
              <a:t>问题点拨</a:t>
            </a:r>
            <a:endParaRPr lang="zh-CN" altLang="en-US" sz="3735" b="1">
              <a:solidFill>
                <a:srgbClr val="1D41D5"/>
              </a:solidFill>
              <a:latin typeface="宋体" panose="02010600030101010101" pitchFamily="2" charset="-122"/>
              <a:ea typeface="宋体" panose="02010600030101010101" pitchFamily="2" charset="-122"/>
            </a:endParaRPr>
          </a:p>
        </p:txBody>
      </p:sp>
      <p:sp>
        <p:nvSpPr>
          <p:cNvPr id="4" name="标题 3"/>
          <p:cNvSpPr>
            <a:spLocks noGrp="1"/>
          </p:cNvSpPr>
          <p:nvPr/>
        </p:nvSpPr>
        <p:spPr>
          <a:xfrm>
            <a:off x="188807" y="328507"/>
            <a:ext cx="8848513" cy="706967"/>
          </a:xfrm>
          <a:prstGeom prst="rect">
            <a:avLst/>
          </a:prstGeom>
          <a:noFill/>
          <a:ln w="9525">
            <a:noFill/>
          </a:ln>
        </p:spPr>
        <p:txBody>
          <a:bodyPr lIns="91440" tIns="45720" rIns="91440" bIns="45720" anchor="ctr"/>
          <a:lstStyle/>
          <a:p>
            <a:pPr eaLnBrk="1" hangingPunct="1">
              <a:lnSpc>
                <a:spcPct val="90000"/>
              </a:lnSpc>
            </a:pPr>
            <a:r>
              <a:rPr lang="zh-CN" sz="3735" b="1">
                <a:latin typeface="微软雅黑" panose="020B0503020204020204" charset="-122"/>
                <a:ea typeface="微软雅黑" panose="020B0503020204020204" charset="-122"/>
              </a:rPr>
              <a:t>中华人民共和国的干部制度和公务员制度</a:t>
            </a:r>
            <a:endParaRPr lang="zh-CN" sz="3735" b="1">
              <a:latin typeface="微软雅黑" panose="020B0503020204020204" charset="-122"/>
              <a:ea typeface="微软雅黑" panose="020B0503020204020204" charset="-122"/>
            </a:endParaRPr>
          </a:p>
        </p:txBody>
      </p:sp>
      <p:sp>
        <p:nvSpPr>
          <p:cNvPr id="5" name="文本框 4"/>
          <p:cNvSpPr txBox="1"/>
          <p:nvPr/>
        </p:nvSpPr>
        <p:spPr>
          <a:xfrm>
            <a:off x="329353" y="1799167"/>
            <a:ext cx="11604413" cy="3784600"/>
          </a:xfrm>
          <a:prstGeom prst="rect">
            <a:avLst/>
          </a:prstGeom>
          <a:noFill/>
          <a:ln w="28575" cmpd="dbl">
            <a:solidFill>
              <a:schemeClr val="accent4">
                <a:lumMod val="75000"/>
              </a:schemeClr>
            </a:solidFill>
            <a:prstDash val="sysDot"/>
          </a:ln>
        </p:spPr>
        <p:txBody>
          <a:bodyPr wrap="square" rtlCol="0">
            <a:spAutoFit/>
          </a:bodyPr>
          <a:lstStyle/>
          <a:p>
            <a:r>
              <a:rPr lang="zh-CN" altLang="en-US" sz="2665" b="1">
                <a:latin typeface="华文仿宋" panose="02010600040101010101" charset="-122"/>
                <a:ea typeface="华文仿宋" panose="02010600040101010101" charset="-122"/>
                <a:cs typeface="华文仿宋" panose="02010600040101010101" charset="-122"/>
              </a:rPr>
              <a:t>材料：在1979年颁布的《关于实行干部考核制度的意见》中，把考核的对象划分为技术类和党政类，考核时各有侧重，体现了分类管理的思想。技术类干部侧重能，如专业技能、业务熟练程度、科研成果等。党政干部侧重德，考核的内容大多都是关于政治思想方面。考核干部实行领导和群众相结合的方法，把平时考察和定期考核结合起来；同时，把考核结果同干部的奖惩和晋升链接起来。“对于未能达到考核标准的干部，要在实践中加强锻炼，限期达到考核标准。经过两次考核达不到标准的，要调离现职，分配其他工作，有的要降职使用。</a:t>
            </a:r>
            <a:r>
              <a:rPr lang="zh-CN" altLang="en-US" sz="2665" b="1" smtClean="0">
                <a:latin typeface="华文仿宋" panose="02010600040101010101" charset="-122"/>
                <a:ea typeface="华文仿宋" panose="02010600040101010101" charset="-122"/>
                <a:cs typeface="华文仿宋" panose="02010600040101010101" charset="-122"/>
              </a:rPr>
              <a:t>”             ——</a:t>
            </a:r>
            <a:r>
              <a:rPr lang="zh-CN" altLang="en-US" sz="2665" b="1">
                <a:latin typeface="华文仿宋" panose="02010600040101010101" charset="-122"/>
                <a:ea typeface="华文仿宋" panose="02010600040101010101" charset="-122"/>
                <a:cs typeface="华文仿宋" panose="02010600040101010101" charset="-122"/>
              </a:rPr>
              <a:t>摘编自张东川《我国公务员考核制度研究》</a:t>
            </a:r>
            <a:endParaRPr lang="zh-CN" altLang="en-US" sz="2665" b="1">
              <a:latin typeface="华文仿宋" panose="02010600040101010101" charset="-122"/>
              <a:ea typeface="华文仿宋" panose="02010600040101010101" charset="-122"/>
              <a:cs typeface="华文仿宋" panose="02010600040101010101" charset="-122"/>
            </a:endParaRPr>
          </a:p>
        </p:txBody>
      </p:sp>
      <p:sp>
        <p:nvSpPr>
          <p:cNvPr id="21" name="文本框 20"/>
          <p:cNvSpPr txBox="1"/>
          <p:nvPr/>
        </p:nvSpPr>
        <p:spPr>
          <a:xfrm>
            <a:off x="232833" y="5317397"/>
            <a:ext cx="11700933" cy="91186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665" b="1">
                <a:solidFill>
                  <a:srgbClr val="FF0000"/>
                </a:solidFill>
                <a:latin typeface="黑体" panose="02010609060101010101" pitchFamily="49" charset="-122"/>
                <a:ea typeface="黑体" panose="02010609060101010101" pitchFamily="49" charset="-122"/>
              </a:rPr>
              <a:t>分析：阅读材料并结合所学知识，概括中国颁布《关于实行干部考核制度的意见》出台的背景及意义。</a:t>
            </a:r>
            <a:endParaRPr lang="zh-CN" altLang="en-US" sz="2665" b="1">
              <a:solidFill>
                <a:srgbClr val="FF0000"/>
              </a:solidFill>
              <a:latin typeface="黑体" panose="02010609060101010101" pitchFamily="49" charset="-122"/>
              <a:ea typeface="黑体" panose="02010609060101010101" pitchFamily="49" charset="-122"/>
            </a:endParaRPr>
          </a:p>
        </p:txBody>
      </p:sp>
      <p:sp>
        <p:nvSpPr>
          <p:cNvPr id="26" name="流程图: 可选过程 25"/>
          <p:cNvSpPr/>
          <p:nvPr/>
        </p:nvSpPr>
        <p:spPr>
          <a:xfrm>
            <a:off x="233680" y="5250947"/>
            <a:ext cx="11795760" cy="1435947"/>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sz="2665" b="1">
                <a:solidFill>
                  <a:schemeClr val="tx1"/>
                </a:solidFill>
                <a:latin typeface="华文仿宋" panose="02010600040101010101" charset="-122"/>
                <a:ea typeface="华文仿宋" panose="02010600040101010101" charset="-122"/>
                <a:sym typeface="+mn-ea"/>
              </a:rPr>
              <a:t>背景：1978年十一届三中全会的召开，作出了经济体制改革的重大决策；意义：为干部的晋升和降职提供有效的依据；提升政府工作效率和提高公务员素质具有重要作用；为改革开放的顺利进行提供政治保障。</a:t>
            </a:r>
            <a:endParaRPr sz="2665" b="1">
              <a:solidFill>
                <a:schemeClr val="tx1"/>
              </a:solidFill>
              <a:latin typeface="华文仿宋" panose="02010600040101010101" charset="-122"/>
              <a:ea typeface="华文仿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88807" y="1035473"/>
            <a:ext cx="2843953" cy="574887"/>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3314" name="组合 25"/>
          <p:cNvGrpSpPr/>
          <p:nvPr/>
        </p:nvGrpSpPr>
        <p:grpSpPr>
          <a:xfrm>
            <a:off x="0" y="328507"/>
            <a:ext cx="188384" cy="592667"/>
            <a:chOff x="11571416" y="3959358"/>
            <a:chExt cx="620584" cy="1723139"/>
          </a:xfrm>
        </p:grpSpPr>
        <p:sp>
          <p:nvSpPr>
            <p:cNvPr id="27" name="矩形 26"/>
            <p:cNvSpPr/>
            <p:nvPr/>
          </p:nvSpPr>
          <p:spPr>
            <a:xfrm>
              <a:off x="11571416" y="3959358"/>
              <a:ext cx="620584" cy="1723139"/>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sp>
          <p:nvSpPr>
            <p:cNvPr id="28" name="矩形 27"/>
            <p:cNvSpPr/>
            <p:nvPr/>
          </p:nvSpPr>
          <p:spPr>
            <a:xfrm>
              <a:off x="11571416" y="5116323"/>
              <a:ext cx="620584" cy="566174"/>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grpSp>
      <p:sp>
        <p:nvSpPr>
          <p:cNvPr id="3" name="文本框 11"/>
          <p:cNvSpPr txBox="1"/>
          <p:nvPr/>
        </p:nvSpPr>
        <p:spPr>
          <a:xfrm>
            <a:off x="403860" y="1015153"/>
            <a:ext cx="2546773"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b="1">
                <a:solidFill>
                  <a:schemeClr val="bg1"/>
                </a:solidFill>
                <a:latin typeface="黑体" panose="02010609060101010101" pitchFamily="49" charset="-122"/>
                <a:ea typeface="黑体" panose="02010609060101010101" pitchFamily="49" charset="-122"/>
                <a:sym typeface="+mn-ea"/>
              </a:rPr>
              <a:t>公务员制度</a:t>
            </a:r>
            <a:endParaRPr lang="zh-CN" altLang="en-US" b="1">
              <a:solidFill>
                <a:schemeClr val="bg1"/>
              </a:solidFill>
              <a:latin typeface="黑体" panose="02010609060101010101" pitchFamily="49" charset="-122"/>
              <a:ea typeface="黑体" panose="02010609060101010101" pitchFamily="49" charset="-122"/>
              <a:sym typeface="+mn-ea"/>
            </a:endParaRPr>
          </a:p>
        </p:txBody>
      </p:sp>
      <p:sp>
        <p:nvSpPr>
          <p:cNvPr id="6" name="文本框 12"/>
          <p:cNvSpPr txBox="1">
            <a:spLocks noChangeArrowheads="1"/>
          </p:cNvSpPr>
          <p:nvPr/>
        </p:nvSpPr>
        <p:spPr bwMode="auto">
          <a:xfrm>
            <a:off x="9166860" y="276860"/>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1D41D5"/>
                </a:solidFill>
                <a:latin typeface="宋体" panose="02010600030101010101" pitchFamily="2" charset="-122"/>
                <a:ea typeface="宋体" panose="02010600030101010101" pitchFamily="2" charset="-122"/>
                <a:sym typeface="+mn-ea"/>
              </a:rPr>
              <a:t>◎</a:t>
            </a:r>
            <a:r>
              <a:rPr lang="zh-CN" altLang="en-US" sz="3735" b="1">
                <a:solidFill>
                  <a:srgbClr val="1D41D5"/>
                </a:solidFill>
                <a:latin typeface="宋体" panose="02010600030101010101" pitchFamily="2" charset="-122"/>
                <a:ea typeface="宋体" panose="02010600030101010101" pitchFamily="2" charset="-122"/>
              </a:rPr>
              <a:t>知识总结</a:t>
            </a:r>
            <a:endParaRPr lang="zh-CN" altLang="en-US" sz="3735" b="1">
              <a:solidFill>
                <a:srgbClr val="1D41D5"/>
              </a:solidFill>
              <a:latin typeface="宋体" panose="02010600030101010101" pitchFamily="2" charset="-122"/>
              <a:ea typeface="宋体" panose="02010600030101010101" pitchFamily="2" charset="-122"/>
            </a:endParaRPr>
          </a:p>
        </p:txBody>
      </p:sp>
      <p:grpSp>
        <p:nvGrpSpPr>
          <p:cNvPr id="30740" name="组合 2"/>
          <p:cNvGrpSpPr/>
          <p:nvPr/>
        </p:nvGrpSpPr>
        <p:grpSpPr>
          <a:xfrm>
            <a:off x="2275983" y="2671701"/>
            <a:ext cx="2162752" cy="2098419"/>
            <a:chOff x="-262150" y="1102268"/>
            <a:chExt cx="2409834" cy="1572266"/>
          </a:xfrm>
        </p:grpSpPr>
        <p:sp>
          <p:nvSpPr>
            <p:cNvPr id="47" name="Freeform 83"/>
            <p:cNvSpPr/>
            <p:nvPr>
              <p:custDataLst>
                <p:tags r:id="rId1"/>
              </p:custDataLst>
            </p:nvPr>
          </p:nvSpPr>
          <p:spPr bwMode="auto">
            <a:xfrm>
              <a:off x="-262150" y="1102552"/>
              <a:ext cx="2208324" cy="1571982"/>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1AA3AA"/>
            </a:solid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48" name="Freeform 95"/>
            <p:cNvSpPr/>
            <p:nvPr>
              <p:custDataLst>
                <p:tags r:id="rId2"/>
              </p:custDataLst>
            </p:nvPr>
          </p:nvSpPr>
          <p:spPr bwMode="auto">
            <a:xfrm>
              <a:off x="-101773" y="1102268"/>
              <a:ext cx="2047164" cy="244235"/>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rgbClr val="1AA3AA">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30745" name="文本框 77"/>
            <p:cNvSpPr txBox="1"/>
            <p:nvPr>
              <p:custDataLst>
                <p:tags r:id="rId3"/>
              </p:custDataLst>
            </p:nvPr>
          </p:nvSpPr>
          <p:spPr>
            <a:xfrm>
              <a:off x="-46241" y="1801509"/>
              <a:ext cx="2193925" cy="561422"/>
            </a:xfrm>
            <a:prstGeom prst="rect">
              <a:avLst/>
            </a:prstGeom>
            <a:noFill/>
            <a:ln w="9525">
              <a:noFill/>
            </a:ln>
          </p:spPr>
          <p:txBody>
            <a:bodyPr>
              <a:spAutoFit/>
            </a:bodyPr>
            <a:lstStyle/>
            <a:p>
              <a:pPr algn="ctr" eaLnBrk="1" hangingPunct="1"/>
              <a:r>
                <a:rPr lang="zh-CN" altLang="en-US" sz="2135" b="1">
                  <a:latin typeface="Arial" panose="020B0604020202020204" pitchFamily="34" charset="0"/>
                  <a:ea typeface="微软雅黑" panose="020B0503020204020204" charset="-122"/>
                  <a:sym typeface="Arial" panose="020B0604020202020204" pitchFamily="34" charset="0"/>
                </a:rPr>
                <a:t>公务员制度开始推行</a:t>
              </a:r>
              <a:endParaRPr lang="zh-CN" altLang="en-US" sz="2135" b="1">
                <a:latin typeface="Arial" panose="020B0604020202020204" pitchFamily="34" charset="0"/>
                <a:ea typeface="微软雅黑" panose="020B0503020204020204" charset="-122"/>
                <a:sym typeface="Arial" panose="020B0604020202020204" pitchFamily="34" charset="0"/>
              </a:endParaRPr>
            </a:p>
          </p:txBody>
        </p:sp>
      </p:grpSp>
      <p:sp>
        <p:nvSpPr>
          <p:cNvPr id="4" name="标题 3"/>
          <p:cNvSpPr>
            <a:spLocks noGrp="1"/>
          </p:cNvSpPr>
          <p:nvPr/>
        </p:nvSpPr>
        <p:spPr>
          <a:xfrm>
            <a:off x="188807" y="328507"/>
            <a:ext cx="8848513" cy="706967"/>
          </a:xfrm>
          <a:prstGeom prst="rect">
            <a:avLst/>
          </a:prstGeom>
          <a:noFill/>
          <a:ln w="9525">
            <a:noFill/>
          </a:ln>
        </p:spPr>
        <p:txBody>
          <a:bodyPr lIns="91440" tIns="45720" rIns="91440" bIns="45720" anchor="ctr"/>
          <a:lstStyle/>
          <a:p>
            <a:pPr eaLnBrk="1" hangingPunct="1">
              <a:lnSpc>
                <a:spcPct val="90000"/>
              </a:lnSpc>
            </a:pPr>
            <a:r>
              <a:rPr lang="zh-CN" sz="3735" b="1">
                <a:latin typeface="微软雅黑" panose="020B0503020204020204" charset="-122"/>
                <a:ea typeface="微软雅黑" panose="020B0503020204020204" charset="-122"/>
              </a:rPr>
              <a:t>中华人民共和国的干部制度和公务员制度</a:t>
            </a:r>
            <a:endParaRPr lang="zh-CN" sz="3735" b="1">
              <a:latin typeface="微软雅黑" panose="020B0503020204020204" charset="-122"/>
              <a:ea typeface="微软雅黑" panose="020B0503020204020204" charset="-122"/>
            </a:endParaRPr>
          </a:p>
        </p:txBody>
      </p:sp>
      <p:sp>
        <p:nvSpPr>
          <p:cNvPr id="5" name="椭圆 4"/>
          <p:cNvSpPr/>
          <p:nvPr/>
        </p:nvSpPr>
        <p:spPr>
          <a:xfrm>
            <a:off x="2323253" y="2112433"/>
            <a:ext cx="1887220"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1993</a:t>
            </a:r>
            <a:r>
              <a:rPr lang="zh-CN" altLang="en-US" sz="2400" b="1">
                <a:solidFill>
                  <a:schemeClr val="tx1"/>
                </a:solidFill>
              </a:rPr>
              <a:t>年</a:t>
            </a:r>
            <a:endParaRPr lang="zh-CN" altLang="en-US" sz="2400" b="1">
              <a:solidFill>
                <a:schemeClr val="tx1"/>
              </a:solidFill>
            </a:endParaRPr>
          </a:p>
        </p:txBody>
      </p:sp>
      <p:sp>
        <p:nvSpPr>
          <p:cNvPr id="75" name="箭头: 右 74"/>
          <p:cNvSpPr/>
          <p:nvPr>
            <p:custDataLst>
              <p:tags r:id="rId4"/>
            </p:custDataLst>
          </p:nvPr>
        </p:nvSpPr>
        <p:spPr>
          <a:xfrm rot="21163140">
            <a:off x="4376420" y="4261273"/>
            <a:ext cx="445347" cy="342900"/>
          </a:xfrm>
          <a:prstGeom prst="rightArrow">
            <a:avLst/>
          </a:prstGeom>
          <a:solidFill>
            <a:srgbClr val="1AA3AA"/>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8" name="组合 2"/>
          <p:cNvGrpSpPr/>
          <p:nvPr/>
        </p:nvGrpSpPr>
        <p:grpSpPr>
          <a:xfrm>
            <a:off x="4883573" y="2671701"/>
            <a:ext cx="2026073" cy="2098419"/>
            <a:chOff x="570707" y="1343331"/>
            <a:chExt cx="2257540" cy="1572266"/>
          </a:xfrm>
          <a:solidFill>
            <a:schemeClr val="accent5">
              <a:lumMod val="60000"/>
              <a:lumOff val="40000"/>
            </a:schemeClr>
          </a:solidFill>
        </p:grpSpPr>
        <p:sp>
          <p:nvSpPr>
            <p:cNvPr id="9" name="Freeform 83"/>
            <p:cNvSpPr/>
            <p:nvPr>
              <p:custDataLst>
                <p:tags r:id="rId5"/>
              </p:custDataLst>
            </p:nvPr>
          </p:nvSpPr>
          <p:spPr bwMode="auto">
            <a:xfrm>
              <a:off x="619923" y="1343615"/>
              <a:ext cx="2208324" cy="1571982"/>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grp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10" name="Freeform 95"/>
            <p:cNvSpPr/>
            <p:nvPr>
              <p:custDataLst>
                <p:tags r:id="rId6"/>
              </p:custDataLst>
            </p:nvPr>
          </p:nvSpPr>
          <p:spPr bwMode="auto">
            <a:xfrm>
              <a:off x="570707" y="1343331"/>
              <a:ext cx="2208325" cy="244284"/>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11" name="椭圆 10"/>
          <p:cNvSpPr/>
          <p:nvPr/>
        </p:nvSpPr>
        <p:spPr>
          <a:xfrm>
            <a:off x="4930987" y="2037927"/>
            <a:ext cx="1887220"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rPr>
              <a:t>1994</a:t>
            </a:r>
            <a:r>
              <a:rPr lang="zh-CN" altLang="en-US" sz="2400" b="1">
                <a:solidFill>
                  <a:schemeClr val="tx1"/>
                </a:solidFill>
              </a:rPr>
              <a:t>年</a:t>
            </a:r>
            <a:endParaRPr lang="zh-CN" altLang="en-US" sz="2400" b="1">
              <a:solidFill>
                <a:schemeClr val="tx1"/>
              </a:solidFill>
            </a:endParaRPr>
          </a:p>
        </p:txBody>
      </p:sp>
      <p:sp>
        <p:nvSpPr>
          <p:cNvPr id="12" name="文本框 77"/>
          <p:cNvSpPr txBox="1"/>
          <p:nvPr>
            <p:custDataLst>
              <p:tags r:id="rId7"/>
            </p:custDataLst>
          </p:nvPr>
        </p:nvSpPr>
        <p:spPr>
          <a:xfrm>
            <a:off x="4842115" y="3604940"/>
            <a:ext cx="1968980" cy="749300"/>
          </a:xfrm>
          <a:prstGeom prst="rect">
            <a:avLst/>
          </a:prstGeom>
          <a:noFill/>
          <a:ln w="9525">
            <a:noFill/>
          </a:ln>
        </p:spPr>
        <p:txBody>
          <a:bodyPr>
            <a:spAutoFit/>
          </a:bodyPr>
          <a:lstStyle/>
          <a:p>
            <a:pPr algn="ctr" eaLnBrk="1" hangingPunct="1"/>
            <a:r>
              <a:rPr lang="zh-CN" altLang="en-US" sz="2135" b="1">
                <a:latin typeface="Arial" panose="020B0604020202020204" pitchFamily="34" charset="0"/>
                <a:ea typeface="微软雅黑" panose="020B0503020204020204" charset="-122"/>
                <a:sym typeface="Arial" panose="020B0604020202020204" pitchFamily="34" charset="0"/>
              </a:rPr>
              <a:t>公务员考试录用制度建立</a:t>
            </a:r>
            <a:endParaRPr lang="zh-CN" altLang="en-US" sz="2135" b="1">
              <a:latin typeface="Arial" panose="020B0604020202020204" pitchFamily="34" charset="0"/>
              <a:ea typeface="微软雅黑" panose="020B0503020204020204" charset="-122"/>
              <a:sym typeface="Arial" panose="020B0604020202020204" pitchFamily="34" charset="0"/>
            </a:endParaRPr>
          </a:p>
        </p:txBody>
      </p:sp>
      <p:sp>
        <p:nvSpPr>
          <p:cNvPr id="76" name="箭头: 右 75"/>
          <p:cNvSpPr/>
          <p:nvPr>
            <p:custDataLst>
              <p:tags r:id="rId8"/>
            </p:custDataLst>
          </p:nvPr>
        </p:nvSpPr>
        <p:spPr>
          <a:xfrm rot="20757836">
            <a:off x="7045960" y="4113107"/>
            <a:ext cx="530860" cy="300567"/>
          </a:xfrm>
          <a:prstGeom prst="rightArrow">
            <a:avLst/>
          </a:prstGeom>
          <a:solidFill>
            <a:srgbClr val="1F74AD"/>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nvGrpSpPr>
          <p:cNvPr id="21" name="组合 3"/>
          <p:cNvGrpSpPr/>
          <p:nvPr/>
        </p:nvGrpSpPr>
        <p:grpSpPr>
          <a:xfrm>
            <a:off x="7716520" y="2555240"/>
            <a:ext cx="1887220" cy="2214880"/>
            <a:chOff x="3432175" y="1028165"/>
            <a:chExt cx="1702831" cy="1594980"/>
          </a:xfrm>
        </p:grpSpPr>
        <p:sp>
          <p:nvSpPr>
            <p:cNvPr id="22" name="Freeform 85"/>
            <p:cNvSpPr/>
            <p:nvPr>
              <p:custDataLst>
                <p:tags r:id="rId9"/>
              </p:custDataLst>
            </p:nvPr>
          </p:nvSpPr>
          <p:spPr bwMode="auto">
            <a:xfrm>
              <a:off x="3432175" y="1028165"/>
              <a:ext cx="1702831" cy="1594980"/>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accent6">
                <a:lumMod val="60000"/>
                <a:lumOff val="40000"/>
              </a:schemeClr>
            </a:solid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sp>
          <p:nvSpPr>
            <p:cNvPr id="23" name="Freeform 97"/>
            <p:cNvSpPr/>
            <p:nvPr>
              <p:custDataLst>
                <p:tags r:id="rId10"/>
              </p:custDataLst>
            </p:nvPr>
          </p:nvSpPr>
          <p:spPr bwMode="auto">
            <a:xfrm>
              <a:off x="3432175" y="1084720"/>
              <a:ext cx="1702831" cy="266889"/>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rgbClr val="1F74AD">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charset="-122"/>
                <a:cs typeface="+mn-cs"/>
                <a:sym typeface="Arial" panose="020B0604020202020204" pitchFamily="34" charset="0"/>
              </a:endParaRPr>
            </a:p>
          </p:txBody>
        </p:sp>
      </p:grpSp>
      <p:sp>
        <p:nvSpPr>
          <p:cNvPr id="13" name="椭圆 12"/>
          <p:cNvSpPr/>
          <p:nvPr/>
        </p:nvSpPr>
        <p:spPr>
          <a:xfrm>
            <a:off x="7757160" y="2037927"/>
            <a:ext cx="1887220"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a:solidFill>
                  <a:schemeClr val="tx1"/>
                </a:solidFill>
              </a:rPr>
              <a:t>2005</a:t>
            </a:r>
            <a:r>
              <a:rPr lang="zh-CN" altLang="en-US" sz="2400" b="1">
                <a:solidFill>
                  <a:schemeClr val="tx1"/>
                </a:solidFill>
              </a:rPr>
              <a:t>年</a:t>
            </a:r>
            <a:endParaRPr lang="zh-CN" altLang="en-US" sz="2400" b="1">
              <a:solidFill>
                <a:schemeClr val="tx1"/>
              </a:solidFill>
            </a:endParaRPr>
          </a:p>
        </p:txBody>
      </p:sp>
      <p:sp>
        <p:nvSpPr>
          <p:cNvPr id="14" name="文本框 77"/>
          <p:cNvSpPr txBox="1"/>
          <p:nvPr>
            <p:custDataLst>
              <p:tags r:id="rId11"/>
            </p:custDataLst>
          </p:nvPr>
        </p:nvSpPr>
        <p:spPr>
          <a:xfrm>
            <a:off x="7716548" y="3604940"/>
            <a:ext cx="1968980" cy="749300"/>
          </a:xfrm>
          <a:prstGeom prst="rect">
            <a:avLst/>
          </a:prstGeom>
          <a:noFill/>
          <a:ln w="9525">
            <a:noFill/>
          </a:ln>
        </p:spPr>
        <p:txBody>
          <a:bodyPr>
            <a:spAutoFit/>
          </a:bodyPr>
          <a:lstStyle/>
          <a:p>
            <a:pPr algn="ctr" eaLnBrk="1" hangingPunct="1"/>
            <a:r>
              <a:rPr lang="zh-CN" altLang="en-US" sz="2135" b="1">
                <a:latin typeface="Arial" panose="020B0604020202020204" pitchFamily="34" charset="0"/>
                <a:ea typeface="微软雅黑" panose="020B0503020204020204" charset="-122"/>
                <a:sym typeface="Arial" panose="020B0604020202020204" pitchFamily="34" charset="0"/>
              </a:rPr>
              <a:t>公务员制度正式形成</a:t>
            </a:r>
            <a:endParaRPr lang="zh-CN" altLang="en-US" sz="2135" b="1">
              <a:latin typeface="Arial" panose="020B0604020202020204" pitchFamily="34" charset="0"/>
              <a:ea typeface="微软雅黑" panose="020B0503020204020204" charset="-122"/>
              <a:sym typeface="Arial" panose="020B0604020202020204" pitchFamily="34" charset="0"/>
            </a:endParaRPr>
          </a:p>
        </p:txBody>
      </p:sp>
      <p:sp>
        <p:nvSpPr>
          <p:cNvPr id="15" name="任意多边形: 形状 9"/>
          <p:cNvSpPr/>
          <p:nvPr/>
        </p:nvSpPr>
        <p:spPr>
          <a:xfrm>
            <a:off x="2275840" y="5084233"/>
            <a:ext cx="2081107" cy="967740"/>
          </a:xfrm>
          <a:custGeom>
            <a:avLst/>
            <a:gdLst>
              <a:gd name="connsiteX0" fmla="*/ 0 w 1808039"/>
              <a:gd name="connsiteY0" fmla="*/ 0 h 1205962"/>
              <a:gd name="connsiteX1" fmla="*/ 1808039 w 1808039"/>
              <a:gd name="connsiteY1" fmla="*/ 0 h 1205962"/>
              <a:gd name="connsiteX2" fmla="*/ 1808039 w 1808039"/>
              <a:gd name="connsiteY2" fmla="*/ 1205962 h 1205962"/>
              <a:gd name="connsiteX3" fmla="*/ 0 w 1808039"/>
              <a:gd name="connsiteY3" fmla="*/ 1205962 h 1205962"/>
              <a:gd name="connsiteX4" fmla="*/ 0 w 1808039"/>
              <a:gd name="connsiteY4" fmla="*/ 0 h 12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39" h="1205962">
                <a:moveTo>
                  <a:pt x="0" y="0"/>
                </a:moveTo>
                <a:lnTo>
                  <a:pt x="1808039" y="0"/>
                </a:lnTo>
                <a:lnTo>
                  <a:pt x="1808039" y="1205962"/>
                </a:lnTo>
                <a:lnTo>
                  <a:pt x="0" y="120596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9286" tIns="163576" rIns="163576" bIns="163576" numCol="1" spcCol="1270" anchor="ctr" anchorCtr="0">
            <a:noAutofit/>
          </a:bodyPr>
          <a:lstStyle/>
          <a:p>
            <a:pPr algn="l" defTabSz="767080">
              <a:lnSpc>
                <a:spcPct val="120000"/>
              </a:lnSpc>
              <a:spcBef>
                <a:spcPct val="0"/>
              </a:spcBef>
              <a:spcAft>
                <a:spcPts val="450"/>
              </a:spcAft>
            </a:pP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国家公务员暂行条例</a:t>
            </a:r>
            <a:r>
              <a:rPr lang="en-US" altLang="zh-CN" sz="2400">
                <a:latin typeface="黑体" panose="02010609060101010101" pitchFamily="49" charset="-122"/>
                <a:ea typeface="黑体" panose="02010609060101010101" pitchFamily="49" charset="-122"/>
              </a:rPr>
              <a:t>》</a:t>
            </a:r>
            <a:endParaRPr lang="en-US" altLang="zh-CN" sz="2400">
              <a:latin typeface="黑体" panose="02010609060101010101" pitchFamily="49" charset="-122"/>
              <a:ea typeface="黑体" panose="02010609060101010101" pitchFamily="49" charset="-122"/>
            </a:endParaRPr>
          </a:p>
        </p:txBody>
      </p:sp>
      <p:sp>
        <p:nvSpPr>
          <p:cNvPr id="16" name="任意多边形: 形状 9"/>
          <p:cNvSpPr/>
          <p:nvPr/>
        </p:nvSpPr>
        <p:spPr>
          <a:xfrm>
            <a:off x="4688839" y="5084233"/>
            <a:ext cx="2647564" cy="967740"/>
          </a:xfrm>
          <a:custGeom>
            <a:avLst/>
            <a:gdLst>
              <a:gd name="connsiteX0" fmla="*/ 0 w 1808039"/>
              <a:gd name="connsiteY0" fmla="*/ 0 h 1205962"/>
              <a:gd name="connsiteX1" fmla="*/ 1808039 w 1808039"/>
              <a:gd name="connsiteY1" fmla="*/ 0 h 1205962"/>
              <a:gd name="connsiteX2" fmla="*/ 1808039 w 1808039"/>
              <a:gd name="connsiteY2" fmla="*/ 1205962 h 1205962"/>
              <a:gd name="connsiteX3" fmla="*/ 0 w 1808039"/>
              <a:gd name="connsiteY3" fmla="*/ 1205962 h 1205962"/>
              <a:gd name="connsiteX4" fmla="*/ 0 w 1808039"/>
              <a:gd name="connsiteY4" fmla="*/ 0 h 12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39" h="1205962">
                <a:moveTo>
                  <a:pt x="0" y="0"/>
                </a:moveTo>
                <a:lnTo>
                  <a:pt x="1808039" y="0"/>
                </a:lnTo>
                <a:lnTo>
                  <a:pt x="1808039" y="1205962"/>
                </a:lnTo>
                <a:lnTo>
                  <a:pt x="0" y="120596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9286" tIns="163576" rIns="163576" bIns="163576" numCol="1" spcCol="1270" anchor="ctr" anchorCtr="0">
            <a:noAutofit/>
          </a:bodyPr>
          <a:lstStyle/>
          <a:p>
            <a:pPr algn="l" defTabSz="767080">
              <a:lnSpc>
                <a:spcPct val="120000"/>
              </a:lnSpc>
              <a:spcBef>
                <a:spcPct val="0"/>
              </a:spcBef>
              <a:spcAft>
                <a:spcPts val="450"/>
              </a:spcAft>
            </a:pPr>
            <a:r>
              <a:rPr sz="2400">
                <a:latin typeface="黑体" panose="02010609060101010101" pitchFamily="49" charset="-122"/>
                <a:ea typeface="黑体" panose="02010609060101010101" pitchFamily="49" charset="-122"/>
              </a:rPr>
              <a:t>《国家公务员录用暂行规定》</a:t>
            </a:r>
            <a:endParaRPr sz="2400">
              <a:latin typeface="黑体" panose="02010609060101010101" pitchFamily="49" charset="-122"/>
              <a:ea typeface="黑体" panose="02010609060101010101" pitchFamily="49" charset="-122"/>
            </a:endParaRPr>
          </a:p>
        </p:txBody>
      </p:sp>
      <p:sp>
        <p:nvSpPr>
          <p:cNvPr id="18" name="任意多边形: 形状 9"/>
          <p:cNvSpPr/>
          <p:nvPr/>
        </p:nvSpPr>
        <p:spPr>
          <a:xfrm>
            <a:off x="7504007" y="5084233"/>
            <a:ext cx="2663061" cy="967740"/>
          </a:xfrm>
          <a:custGeom>
            <a:avLst/>
            <a:gdLst>
              <a:gd name="connsiteX0" fmla="*/ 0 w 1808039"/>
              <a:gd name="connsiteY0" fmla="*/ 0 h 1205962"/>
              <a:gd name="connsiteX1" fmla="*/ 1808039 w 1808039"/>
              <a:gd name="connsiteY1" fmla="*/ 0 h 1205962"/>
              <a:gd name="connsiteX2" fmla="*/ 1808039 w 1808039"/>
              <a:gd name="connsiteY2" fmla="*/ 1205962 h 1205962"/>
              <a:gd name="connsiteX3" fmla="*/ 0 w 1808039"/>
              <a:gd name="connsiteY3" fmla="*/ 1205962 h 1205962"/>
              <a:gd name="connsiteX4" fmla="*/ 0 w 1808039"/>
              <a:gd name="connsiteY4" fmla="*/ 0 h 120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039" h="1205962">
                <a:moveTo>
                  <a:pt x="0" y="0"/>
                </a:moveTo>
                <a:lnTo>
                  <a:pt x="1808039" y="0"/>
                </a:lnTo>
                <a:lnTo>
                  <a:pt x="1808039" y="1205962"/>
                </a:lnTo>
                <a:lnTo>
                  <a:pt x="0" y="1205962"/>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89286" tIns="163576" rIns="163576" bIns="163576" numCol="1" spcCol="1270" anchor="ctr" anchorCtr="0">
            <a:noAutofit/>
          </a:bodyPr>
          <a:lstStyle/>
          <a:p>
            <a:pPr algn="l" defTabSz="767080">
              <a:lnSpc>
                <a:spcPct val="120000"/>
              </a:lnSpc>
              <a:spcBef>
                <a:spcPct val="0"/>
              </a:spcBef>
              <a:spcAft>
                <a:spcPts val="450"/>
              </a:spcAft>
            </a:pPr>
            <a:r>
              <a:rPr sz="2400">
                <a:latin typeface="黑体" panose="02010609060101010101" pitchFamily="49" charset="-122"/>
                <a:ea typeface="黑体" panose="02010609060101010101" pitchFamily="49" charset="-122"/>
              </a:rPr>
              <a:t>《中华人民共和国公务员法》</a:t>
            </a:r>
            <a:endParaRPr sz="2400">
              <a:latin typeface="黑体" panose="02010609060101010101" pitchFamily="49" charset="-122"/>
              <a:ea typeface="黑体" panose="02010609060101010101" pitchFamily="49"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88807" y="1035473"/>
            <a:ext cx="2843953" cy="574887"/>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3314" name="组合 25"/>
          <p:cNvGrpSpPr/>
          <p:nvPr/>
        </p:nvGrpSpPr>
        <p:grpSpPr>
          <a:xfrm>
            <a:off x="0" y="328507"/>
            <a:ext cx="188384" cy="592667"/>
            <a:chOff x="11571416" y="3959358"/>
            <a:chExt cx="620584" cy="1723139"/>
          </a:xfrm>
        </p:grpSpPr>
        <p:sp>
          <p:nvSpPr>
            <p:cNvPr id="27" name="矩形 26"/>
            <p:cNvSpPr/>
            <p:nvPr/>
          </p:nvSpPr>
          <p:spPr>
            <a:xfrm>
              <a:off x="11571416" y="3959358"/>
              <a:ext cx="620584" cy="1723139"/>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sp>
          <p:nvSpPr>
            <p:cNvPr id="28" name="矩形 27"/>
            <p:cNvSpPr/>
            <p:nvPr/>
          </p:nvSpPr>
          <p:spPr>
            <a:xfrm>
              <a:off x="11571416" y="5116323"/>
              <a:ext cx="620584" cy="566174"/>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grpSp>
      <p:sp>
        <p:nvSpPr>
          <p:cNvPr id="3" name="文本框 11"/>
          <p:cNvSpPr txBox="1"/>
          <p:nvPr/>
        </p:nvSpPr>
        <p:spPr>
          <a:xfrm>
            <a:off x="403860" y="1015153"/>
            <a:ext cx="2546773"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b="1">
                <a:solidFill>
                  <a:schemeClr val="bg1"/>
                </a:solidFill>
                <a:latin typeface="黑体" panose="02010609060101010101" pitchFamily="49" charset="-122"/>
                <a:ea typeface="黑体" panose="02010609060101010101" pitchFamily="49" charset="-122"/>
                <a:sym typeface="+mn-ea"/>
              </a:rPr>
              <a:t>公务员制度</a:t>
            </a:r>
            <a:endParaRPr lang="zh-CN" altLang="en-US" b="1">
              <a:solidFill>
                <a:schemeClr val="bg1"/>
              </a:solidFill>
              <a:latin typeface="黑体" panose="02010609060101010101" pitchFamily="49" charset="-122"/>
              <a:ea typeface="黑体" panose="02010609060101010101" pitchFamily="49" charset="-122"/>
              <a:sym typeface="+mn-ea"/>
            </a:endParaRPr>
          </a:p>
        </p:txBody>
      </p:sp>
      <p:sp>
        <p:nvSpPr>
          <p:cNvPr id="6" name="文本框 12"/>
          <p:cNvSpPr txBox="1">
            <a:spLocks noChangeArrowheads="1"/>
          </p:cNvSpPr>
          <p:nvPr/>
        </p:nvSpPr>
        <p:spPr bwMode="auto">
          <a:xfrm>
            <a:off x="9166860" y="276860"/>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1D41D5"/>
                </a:solidFill>
                <a:latin typeface="宋体" panose="02010600030101010101" pitchFamily="2" charset="-122"/>
                <a:ea typeface="宋体" panose="02010600030101010101" pitchFamily="2" charset="-122"/>
                <a:sym typeface="+mn-ea"/>
              </a:rPr>
              <a:t>◎</a:t>
            </a:r>
            <a:r>
              <a:rPr lang="zh-CN" altLang="en-US" sz="3735" b="1">
                <a:solidFill>
                  <a:srgbClr val="1D41D5"/>
                </a:solidFill>
                <a:latin typeface="宋体" panose="02010600030101010101" pitchFamily="2" charset="-122"/>
                <a:ea typeface="宋体" panose="02010600030101010101" pitchFamily="2" charset="-122"/>
              </a:rPr>
              <a:t>问题点拨</a:t>
            </a:r>
            <a:endParaRPr lang="zh-CN" altLang="en-US" sz="3735" b="1">
              <a:solidFill>
                <a:srgbClr val="1D41D5"/>
              </a:solidFill>
              <a:latin typeface="宋体" panose="02010600030101010101" pitchFamily="2" charset="-122"/>
              <a:ea typeface="宋体" panose="02010600030101010101" pitchFamily="2" charset="-122"/>
            </a:endParaRPr>
          </a:p>
        </p:txBody>
      </p:sp>
      <p:sp>
        <p:nvSpPr>
          <p:cNvPr id="4" name="标题 3"/>
          <p:cNvSpPr>
            <a:spLocks noGrp="1"/>
          </p:cNvSpPr>
          <p:nvPr/>
        </p:nvSpPr>
        <p:spPr>
          <a:xfrm>
            <a:off x="188807" y="328507"/>
            <a:ext cx="8848513" cy="706967"/>
          </a:xfrm>
          <a:prstGeom prst="rect">
            <a:avLst/>
          </a:prstGeom>
          <a:noFill/>
          <a:ln w="9525">
            <a:noFill/>
          </a:ln>
        </p:spPr>
        <p:txBody>
          <a:bodyPr lIns="91440" tIns="45720" rIns="91440" bIns="45720" anchor="ctr"/>
          <a:lstStyle/>
          <a:p>
            <a:pPr eaLnBrk="1" hangingPunct="1">
              <a:lnSpc>
                <a:spcPct val="90000"/>
              </a:lnSpc>
            </a:pPr>
            <a:r>
              <a:rPr lang="zh-CN" sz="3735" b="1">
                <a:latin typeface="微软雅黑" panose="020B0503020204020204" charset="-122"/>
                <a:ea typeface="微软雅黑" panose="020B0503020204020204" charset="-122"/>
              </a:rPr>
              <a:t>中华人民共和国的干部制度和公务员制度</a:t>
            </a:r>
            <a:endParaRPr lang="zh-CN" sz="3735" b="1">
              <a:latin typeface="微软雅黑" panose="020B0503020204020204" charset="-122"/>
              <a:ea typeface="微软雅黑" panose="020B0503020204020204" charset="-122"/>
            </a:endParaRPr>
          </a:p>
        </p:txBody>
      </p:sp>
      <p:sp>
        <p:nvSpPr>
          <p:cNvPr id="2" name="文本框 1"/>
          <p:cNvSpPr txBox="1"/>
          <p:nvPr/>
        </p:nvSpPr>
        <p:spPr>
          <a:xfrm>
            <a:off x="746949" y="1832284"/>
            <a:ext cx="10695711" cy="1420495"/>
          </a:xfrm>
          <a:prstGeom prst="rect">
            <a:avLst/>
          </a:prstGeom>
          <a:noFill/>
          <a:ln w="9525" cmpd="sng">
            <a:noFill/>
            <a:prstDash val="solid"/>
          </a:ln>
        </p:spPr>
        <p:txBody>
          <a:bodyPr wrap="square" lIns="91440" tIns="45720" rIns="91440" bIns="45720" rtlCol="0">
            <a:spAutoFit/>
          </a:bodyPr>
          <a:lstStyle/>
          <a:p>
            <a:pPr indent="342900" algn="just">
              <a:lnSpc>
                <a:spcPct val="120000"/>
              </a:lnSpc>
            </a:pPr>
            <a:r>
              <a:rPr lang="zh-CN" altLang="en-US" sz="2400" b="1" smtClean="0">
                <a:latin typeface="华文中宋" panose="02010600040101010101" charset="-122"/>
                <a:ea typeface="华文中宋" panose="02010600040101010101" charset="-122"/>
                <a:cs typeface="华文新魏" panose="02010800040101010101" charset="-122"/>
              </a:rPr>
              <a:t>第二十一条 录用担任主任科员以下及其他相当职务层次的非领导职务公务员，采取公开考试、严格考察、平等竞争、择优录取的办法</a:t>
            </a:r>
            <a:r>
              <a:rPr lang="zh-CN" altLang="en-US" sz="2400" b="1" smtClean="0">
                <a:solidFill>
                  <a:srgbClr val="0000FF"/>
                </a:solidFill>
                <a:latin typeface="华文中宋" panose="02010600040101010101" charset="-122"/>
                <a:ea typeface="华文中宋" panose="02010600040101010101" charset="-122"/>
                <a:cs typeface="华文新魏" panose="02010800040101010101" charset="-122"/>
              </a:rPr>
              <a:t>。</a:t>
            </a:r>
            <a:endParaRPr lang="en-US" altLang="zh-CN" sz="2400" b="1" smtClean="0">
              <a:solidFill>
                <a:srgbClr val="0000FF"/>
              </a:solidFill>
              <a:latin typeface="华文中宋" panose="02010600040101010101" charset="-122"/>
              <a:ea typeface="华文中宋" panose="02010600040101010101" charset="-122"/>
              <a:cs typeface="华文新魏" panose="02010800040101010101" charset="-122"/>
            </a:endParaRPr>
          </a:p>
          <a:p>
            <a:pPr algn="r">
              <a:lnSpc>
                <a:spcPct val="120000"/>
              </a:lnSpc>
            </a:pPr>
            <a:r>
              <a:rPr lang="en-US" altLang="zh-CN" sz="2400" b="1" smtClean="0">
                <a:latin typeface="华文中宋" panose="02010600040101010101" charset="-122"/>
                <a:ea typeface="华文中宋" panose="02010600040101010101" charset="-122"/>
                <a:cs typeface="华文新魏" panose="02010800040101010101" charset="-122"/>
              </a:rPr>
              <a:t>——</a:t>
            </a:r>
            <a:r>
              <a:rPr lang="zh-CN" altLang="en-US" sz="2400" b="1" smtClean="0">
                <a:latin typeface="华文中宋" panose="02010600040101010101" charset="-122"/>
                <a:ea typeface="华文中宋" panose="02010600040101010101" charset="-122"/>
                <a:cs typeface="华文新魏" panose="02010800040101010101" charset="-122"/>
              </a:rPr>
              <a:t>《中华人民共和国公务员法》（</a:t>
            </a:r>
            <a:r>
              <a:rPr lang="en-US" altLang="zh-CN" sz="2400" b="1" smtClean="0">
                <a:latin typeface="华文中宋" panose="02010600040101010101" charset="-122"/>
                <a:ea typeface="华文中宋" panose="02010600040101010101" charset="-122"/>
                <a:cs typeface="华文新魏" panose="02010800040101010101" charset="-122"/>
              </a:rPr>
              <a:t>2005</a:t>
            </a:r>
            <a:r>
              <a:rPr lang="zh-CN" altLang="en-US" sz="2400" b="1" smtClean="0">
                <a:latin typeface="华文中宋" panose="02010600040101010101" charset="-122"/>
                <a:ea typeface="华文中宋" panose="02010600040101010101" charset="-122"/>
                <a:cs typeface="华文新魏" panose="02010800040101010101" charset="-122"/>
              </a:rPr>
              <a:t>年）</a:t>
            </a:r>
            <a:endParaRPr lang="zh-CN" altLang="en-US" sz="2400" b="1">
              <a:latin typeface="华文中宋" panose="02010600040101010101" charset="-122"/>
              <a:ea typeface="华文中宋" panose="02010600040101010101" charset="-122"/>
              <a:cs typeface="华文新魏" panose="02010800040101010101" charset="-122"/>
            </a:endParaRPr>
          </a:p>
        </p:txBody>
      </p:sp>
      <p:sp>
        <p:nvSpPr>
          <p:cNvPr id="17" name="文本框 16"/>
          <p:cNvSpPr txBox="1"/>
          <p:nvPr/>
        </p:nvSpPr>
        <p:spPr>
          <a:xfrm>
            <a:off x="747796" y="3400685"/>
            <a:ext cx="10695711" cy="1420495"/>
          </a:xfrm>
          <a:prstGeom prst="rect">
            <a:avLst/>
          </a:prstGeom>
          <a:noFill/>
          <a:ln w="9525" cmpd="sng">
            <a:noFill/>
            <a:prstDash val="solid"/>
          </a:ln>
        </p:spPr>
        <p:txBody>
          <a:bodyPr wrap="square" lIns="91440" tIns="45720" rIns="91440" bIns="45720" rtlCol="0">
            <a:spAutoFit/>
          </a:bodyPr>
          <a:lstStyle/>
          <a:p>
            <a:pPr indent="342900" algn="just">
              <a:lnSpc>
                <a:spcPct val="120000"/>
              </a:lnSpc>
            </a:pPr>
            <a:r>
              <a:rPr lang="zh-CN" altLang="en-US" sz="2400" b="1" smtClean="0">
                <a:latin typeface="华文中宋" panose="02010600040101010101" charset="-122"/>
                <a:ea typeface="华文中宋" panose="02010600040101010101" charset="-122"/>
                <a:cs typeface="华文新魏" panose="02010800040101010101" charset="-122"/>
              </a:rPr>
              <a:t>第二十三条 录用担任一级主任科员以下及其他相当职务层次的公务员，采取公开考试、严格考察、平等竞争、择优录取的办法</a:t>
            </a:r>
            <a:r>
              <a:rPr lang="zh-CN" altLang="en-US" sz="2400" b="1" smtClean="0">
                <a:solidFill>
                  <a:srgbClr val="0000FF"/>
                </a:solidFill>
                <a:latin typeface="华文中宋" panose="02010600040101010101" charset="-122"/>
                <a:ea typeface="华文中宋" panose="02010600040101010101" charset="-122"/>
                <a:cs typeface="华文新魏" panose="02010800040101010101" charset="-122"/>
              </a:rPr>
              <a:t>。</a:t>
            </a:r>
            <a:endParaRPr lang="en-US" altLang="zh-CN" sz="2400" b="1" smtClean="0">
              <a:solidFill>
                <a:srgbClr val="0000FF"/>
              </a:solidFill>
              <a:latin typeface="华文中宋" panose="02010600040101010101" charset="-122"/>
              <a:ea typeface="华文中宋" panose="02010600040101010101" charset="-122"/>
              <a:cs typeface="华文新魏" panose="02010800040101010101" charset="-122"/>
            </a:endParaRPr>
          </a:p>
          <a:p>
            <a:pPr algn="r">
              <a:lnSpc>
                <a:spcPct val="120000"/>
              </a:lnSpc>
            </a:pPr>
            <a:r>
              <a:rPr lang="en-US" altLang="zh-CN" sz="2400" b="1" smtClean="0">
                <a:latin typeface="华文中宋" panose="02010600040101010101" charset="-122"/>
                <a:ea typeface="华文中宋" panose="02010600040101010101" charset="-122"/>
                <a:cs typeface="华文新魏" panose="02010800040101010101" charset="-122"/>
              </a:rPr>
              <a:t>——</a:t>
            </a:r>
            <a:r>
              <a:rPr lang="zh-CN" altLang="en-US" sz="2400" b="1" smtClean="0">
                <a:latin typeface="华文中宋" panose="02010600040101010101" charset="-122"/>
                <a:ea typeface="华文中宋" panose="02010600040101010101" charset="-122"/>
                <a:cs typeface="华文新魏" panose="02010800040101010101" charset="-122"/>
              </a:rPr>
              <a:t>《中华人民共和国公务员法》（</a:t>
            </a:r>
            <a:r>
              <a:rPr lang="en-US" altLang="zh-CN" sz="2400" b="1" smtClean="0">
                <a:latin typeface="华文中宋" panose="02010600040101010101" charset="-122"/>
                <a:ea typeface="华文中宋" panose="02010600040101010101" charset="-122"/>
                <a:cs typeface="华文新魏" panose="02010800040101010101" charset="-122"/>
              </a:rPr>
              <a:t>2018</a:t>
            </a:r>
            <a:r>
              <a:rPr lang="zh-CN" altLang="en-US" sz="2400" b="1" smtClean="0">
                <a:latin typeface="华文中宋" panose="02010600040101010101" charset="-122"/>
                <a:ea typeface="华文中宋" panose="02010600040101010101" charset="-122"/>
                <a:cs typeface="华文新魏" panose="02010800040101010101" charset="-122"/>
              </a:rPr>
              <a:t>年修订）</a:t>
            </a:r>
            <a:endParaRPr lang="zh-CN" altLang="en-US" sz="2400" b="1">
              <a:latin typeface="华文中宋" panose="02010600040101010101" charset="-122"/>
              <a:ea typeface="华文中宋" panose="02010600040101010101" charset="-122"/>
              <a:cs typeface="华文新魏" panose="02010800040101010101" charset="-122"/>
            </a:endParaRPr>
          </a:p>
        </p:txBody>
      </p:sp>
      <p:sp>
        <p:nvSpPr>
          <p:cNvPr id="19" name="文本框 18"/>
          <p:cNvSpPr txBox="1"/>
          <p:nvPr/>
        </p:nvSpPr>
        <p:spPr>
          <a:xfrm>
            <a:off x="790111" y="4822613"/>
            <a:ext cx="10609385" cy="911860"/>
          </a:xfrm>
          <a:prstGeom prst="rect">
            <a:avLst/>
          </a:prstGeom>
          <a:noFill/>
          <a:ln w="9525" cmpd="sng">
            <a:noFill/>
            <a:prstDash val="solid"/>
          </a:ln>
        </p:spPr>
        <p:txBody>
          <a:bodyPr wrap="square" lIns="91440" tIns="45720" rIns="91440" bIns="45720" rtlCol="0">
            <a:spAutoFit/>
          </a:bodyPr>
          <a:lstStyle/>
          <a:p>
            <a:pPr algn="just"/>
            <a:r>
              <a:rPr lang="zh-CN" altLang="en-US" sz="2665" b="1" smtClean="0">
                <a:solidFill>
                  <a:srgbClr val="0000FF"/>
                </a:solidFill>
                <a:latin typeface="华文中宋" panose="02010600040101010101" charset="-122"/>
                <a:ea typeface="华文中宋" panose="02010600040101010101" charset="-122"/>
                <a:cs typeface="华文新魏" panose="02010800040101010101" charset="-122"/>
              </a:rPr>
              <a:t>根据材料，指出两版公务员法相应内容有哪些变化？简要说明原因是什么？</a:t>
            </a:r>
            <a:endParaRPr lang="zh-CN" altLang="en-US" sz="2665" b="1">
              <a:solidFill>
                <a:srgbClr val="0000FF"/>
              </a:solidFill>
              <a:latin typeface="华文中宋" panose="02010600040101010101" charset="-122"/>
              <a:ea typeface="华文中宋" panose="02010600040101010101" charset="-122"/>
              <a:cs typeface="华文新魏" panose="02010800040101010101" charset="-122"/>
            </a:endParaRPr>
          </a:p>
        </p:txBody>
      </p:sp>
      <p:sp>
        <p:nvSpPr>
          <p:cNvPr id="26" name="流程图: 可选过程 25"/>
          <p:cNvSpPr/>
          <p:nvPr/>
        </p:nvSpPr>
        <p:spPr>
          <a:xfrm>
            <a:off x="403860" y="4822613"/>
            <a:ext cx="10995636" cy="1411209"/>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sz="2935" b="1">
                <a:solidFill>
                  <a:schemeClr val="tx1"/>
                </a:solidFill>
                <a:latin typeface="华文仿宋" panose="02010600040101010101" charset="-122"/>
                <a:ea typeface="华文仿宋" panose="02010600040101010101" charset="-122"/>
                <a:sym typeface="+mn-ea"/>
              </a:rPr>
              <a:t>变化：推进公务员分类改革，实行职务与职级并行制度。</a:t>
            </a:r>
            <a:endParaRPr sz="2935" b="1">
              <a:solidFill>
                <a:schemeClr val="tx1"/>
              </a:solidFill>
              <a:latin typeface="华文仿宋" panose="02010600040101010101" charset="-122"/>
              <a:ea typeface="华文仿宋" panose="02010600040101010101" charset="-122"/>
              <a:sym typeface="+mn-ea"/>
            </a:endParaRPr>
          </a:p>
          <a:p>
            <a:pPr lvl="0"/>
            <a:r>
              <a:rPr sz="2935" b="1">
                <a:solidFill>
                  <a:schemeClr val="tx1"/>
                </a:solidFill>
                <a:latin typeface="华文仿宋" panose="02010600040101010101" charset="-122"/>
                <a:ea typeface="华文仿宋" panose="02010600040101010101" charset="-122"/>
                <a:sym typeface="+mn-ea"/>
              </a:rPr>
              <a:t>原因：中国特色社会主义进入新时代，党和国家事业取得历史性成就、发生历史性变革。</a:t>
            </a:r>
            <a:endParaRPr sz="2935" b="1">
              <a:solidFill>
                <a:schemeClr val="tx1"/>
              </a:solidFill>
              <a:latin typeface="华文仿宋" panose="02010600040101010101" charset="-122"/>
              <a:ea typeface="华文仿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88807" y="1035473"/>
            <a:ext cx="2843953" cy="574887"/>
          </a:xfrm>
          <a:prstGeom prst="parallelogram">
            <a:avLst>
              <a:gd name="adj" fmla="val 30611"/>
            </a:avLst>
          </a:prstGeom>
          <a:solidFill>
            <a:srgbClr val="5EA2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3314" name="组合 25"/>
          <p:cNvGrpSpPr/>
          <p:nvPr/>
        </p:nvGrpSpPr>
        <p:grpSpPr>
          <a:xfrm>
            <a:off x="0" y="328507"/>
            <a:ext cx="188384" cy="592667"/>
            <a:chOff x="11571416" y="3959358"/>
            <a:chExt cx="620584" cy="1723139"/>
          </a:xfrm>
        </p:grpSpPr>
        <p:sp>
          <p:nvSpPr>
            <p:cNvPr id="27" name="矩形 26"/>
            <p:cNvSpPr/>
            <p:nvPr/>
          </p:nvSpPr>
          <p:spPr>
            <a:xfrm>
              <a:off x="11571416" y="3959358"/>
              <a:ext cx="620584" cy="1723139"/>
            </a:xfrm>
            <a:prstGeom prst="rect">
              <a:avLst/>
            </a:prstGeom>
            <a:solidFill>
              <a:srgbClr val="3E41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sp>
          <p:nvSpPr>
            <p:cNvPr id="28" name="矩形 27"/>
            <p:cNvSpPr/>
            <p:nvPr/>
          </p:nvSpPr>
          <p:spPr>
            <a:xfrm>
              <a:off x="11571416" y="5116323"/>
              <a:ext cx="620584" cy="566174"/>
            </a:xfrm>
            <a:prstGeom prst="rect">
              <a:avLst/>
            </a:prstGeom>
            <a:solidFill>
              <a:srgbClr val="CF01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735" b="0" i="0" u="none" strike="noStrike" kern="1200" cap="none" spc="0" normalizeH="0" baseline="0" noProof="0" smtClean="0">
                <a:ln>
                  <a:noFill/>
                </a:ln>
                <a:solidFill>
                  <a:srgbClr val="FFFFFF"/>
                </a:solidFill>
                <a:effectLst/>
                <a:uLnTx/>
                <a:uFillTx/>
                <a:latin typeface="等线" panose="02010600030101010101" charset="-122"/>
                <a:ea typeface="宋体" panose="02010600030101010101" pitchFamily="2" charset="-122"/>
                <a:cs typeface="+mn-cs"/>
              </a:endParaRPr>
            </a:p>
          </p:txBody>
        </p:sp>
      </p:grpSp>
      <p:sp>
        <p:nvSpPr>
          <p:cNvPr id="3" name="文本框 11"/>
          <p:cNvSpPr txBox="1"/>
          <p:nvPr/>
        </p:nvSpPr>
        <p:spPr>
          <a:xfrm>
            <a:off x="403860" y="1015153"/>
            <a:ext cx="2546773" cy="583565"/>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b="1">
                <a:solidFill>
                  <a:schemeClr val="bg1"/>
                </a:solidFill>
                <a:latin typeface="黑体" panose="02010609060101010101" pitchFamily="49" charset="-122"/>
                <a:ea typeface="黑体" panose="02010609060101010101" pitchFamily="49" charset="-122"/>
                <a:sym typeface="+mn-ea"/>
              </a:rPr>
              <a:t>公务员制度</a:t>
            </a:r>
            <a:endParaRPr lang="zh-CN" altLang="en-US" b="1">
              <a:solidFill>
                <a:schemeClr val="bg1"/>
              </a:solidFill>
              <a:latin typeface="黑体" panose="02010609060101010101" pitchFamily="49" charset="-122"/>
              <a:ea typeface="黑体" panose="02010609060101010101" pitchFamily="49" charset="-122"/>
              <a:sym typeface="+mn-ea"/>
            </a:endParaRPr>
          </a:p>
        </p:txBody>
      </p:sp>
      <p:sp>
        <p:nvSpPr>
          <p:cNvPr id="6" name="文本框 12"/>
          <p:cNvSpPr txBox="1">
            <a:spLocks noChangeArrowheads="1"/>
          </p:cNvSpPr>
          <p:nvPr/>
        </p:nvSpPr>
        <p:spPr bwMode="auto">
          <a:xfrm>
            <a:off x="9166860" y="276860"/>
            <a:ext cx="2766907"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735" b="1">
                <a:solidFill>
                  <a:srgbClr val="1D41D5"/>
                </a:solidFill>
                <a:latin typeface="宋体" panose="02010600030101010101" pitchFamily="2" charset="-122"/>
                <a:ea typeface="宋体" panose="02010600030101010101" pitchFamily="2" charset="-122"/>
                <a:sym typeface="+mn-ea"/>
              </a:rPr>
              <a:t>◎</a:t>
            </a:r>
            <a:r>
              <a:rPr lang="zh-CN" altLang="en-US" sz="3735" b="1">
                <a:solidFill>
                  <a:srgbClr val="1D41D5"/>
                </a:solidFill>
                <a:latin typeface="宋体" panose="02010600030101010101" pitchFamily="2" charset="-122"/>
                <a:ea typeface="宋体" panose="02010600030101010101" pitchFamily="2" charset="-122"/>
              </a:rPr>
              <a:t>问题点拨</a:t>
            </a:r>
            <a:endParaRPr lang="zh-CN" altLang="en-US" sz="3735" b="1">
              <a:solidFill>
                <a:srgbClr val="1D41D5"/>
              </a:solidFill>
              <a:latin typeface="宋体" panose="02010600030101010101" pitchFamily="2" charset="-122"/>
              <a:ea typeface="宋体" panose="02010600030101010101" pitchFamily="2" charset="-122"/>
            </a:endParaRPr>
          </a:p>
        </p:txBody>
      </p:sp>
      <p:sp>
        <p:nvSpPr>
          <p:cNvPr id="4" name="标题 3"/>
          <p:cNvSpPr>
            <a:spLocks noGrp="1"/>
          </p:cNvSpPr>
          <p:nvPr/>
        </p:nvSpPr>
        <p:spPr>
          <a:xfrm>
            <a:off x="188807" y="328507"/>
            <a:ext cx="8848513" cy="706967"/>
          </a:xfrm>
          <a:prstGeom prst="rect">
            <a:avLst/>
          </a:prstGeom>
          <a:noFill/>
          <a:ln w="9525">
            <a:noFill/>
          </a:ln>
        </p:spPr>
        <p:txBody>
          <a:bodyPr lIns="91440" tIns="45720" rIns="91440" bIns="45720" anchor="ctr"/>
          <a:lstStyle/>
          <a:p>
            <a:pPr eaLnBrk="1" hangingPunct="1">
              <a:lnSpc>
                <a:spcPct val="90000"/>
              </a:lnSpc>
            </a:pPr>
            <a:r>
              <a:rPr lang="zh-CN" sz="3735" b="1">
                <a:latin typeface="微软雅黑" panose="020B0503020204020204" charset="-122"/>
                <a:ea typeface="微软雅黑" panose="020B0503020204020204" charset="-122"/>
              </a:rPr>
              <a:t>中华人民共和国的干部制度和公务员制度</a:t>
            </a:r>
            <a:endParaRPr lang="zh-CN" sz="3735" b="1">
              <a:latin typeface="微软雅黑" panose="020B0503020204020204" charset="-122"/>
              <a:ea typeface="微软雅黑" panose="020B0503020204020204" charset="-122"/>
            </a:endParaRPr>
          </a:p>
        </p:txBody>
      </p:sp>
      <p:sp>
        <p:nvSpPr>
          <p:cNvPr id="2" name="文本框 1"/>
          <p:cNvSpPr txBox="1"/>
          <p:nvPr/>
        </p:nvSpPr>
        <p:spPr>
          <a:xfrm>
            <a:off x="541320" y="1699459"/>
            <a:ext cx="10875940" cy="2749550"/>
          </a:xfrm>
          <a:prstGeom prst="rect">
            <a:avLst/>
          </a:prstGeom>
          <a:noFill/>
          <a:ln w="9525" cmpd="sng">
            <a:noFill/>
            <a:prstDash val="solid"/>
          </a:ln>
        </p:spPr>
        <p:txBody>
          <a:bodyPr wrap="square" lIns="91440" tIns="45720" rIns="91440" bIns="45720" rtlCol="0">
            <a:spAutoFit/>
          </a:bodyPr>
          <a:lstStyle/>
          <a:p>
            <a:pPr indent="342900" algn="just">
              <a:lnSpc>
                <a:spcPct val="120000"/>
              </a:lnSpc>
            </a:pPr>
            <a:r>
              <a:rPr lang="zh-CN" altLang="en-US" sz="2400" b="1" smtClean="0">
                <a:latin typeface="华文中宋" panose="02010600040101010101" charset="-122"/>
                <a:ea typeface="华文中宋" panose="02010600040101010101" charset="-122"/>
                <a:cs typeface="华文新魏" panose="02010800040101010101" charset="-122"/>
              </a:rPr>
              <a:t>第一章  总则</a:t>
            </a:r>
            <a:endParaRPr lang="zh-CN" altLang="en-US" sz="2400" b="1" smtClean="0">
              <a:latin typeface="华文中宋" panose="02010600040101010101" charset="-122"/>
              <a:ea typeface="华文中宋" panose="02010600040101010101" charset="-122"/>
              <a:cs typeface="华文新魏" panose="02010800040101010101" charset="-122"/>
            </a:endParaRPr>
          </a:p>
          <a:p>
            <a:pPr indent="342900" algn="just">
              <a:lnSpc>
                <a:spcPct val="120000"/>
              </a:lnSpc>
            </a:pPr>
            <a:r>
              <a:rPr lang="zh-CN" altLang="en-US" sz="2400" b="1" smtClean="0">
                <a:latin typeface="华文中宋" panose="02010600040101010101" charset="-122"/>
                <a:ea typeface="华文中宋" panose="02010600040101010101" charset="-122"/>
                <a:cs typeface="华文新魏" panose="02010800040101010101" charset="-122"/>
              </a:rPr>
              <a:t>第四条 公务员制度坚持中国共产党领导，坚持以马克思列宁主义、毛泽东思想、邓小平理论、“三个代表”重要思想、科学发展观、习近平新时代中国特色社会主义思想为指导，贯彻社会主义初级阶段的基本路线，贯彻新时代中国共产党的组织路线，坚持党管干部原则。</a:t>
            </a:r>
            <a:endParaRPr lang="en-US" altLang="zh-CN" sz="2400" b="1" smtClean="0">
              <a:latin typeface="华文中宋" panose="02010600040101010101" charset="-122"/>
              <a:ea typeface="华文中宋" panose="02010600040101010101" charset="-122"/>
              <a:cs typeface="华文新魏" panose="02010800040101010101" charset="-122"/>
            </a:endParaRPr>
          </a:p>
          <a:p>
            <a:pPr indent="342900" algn="r">
              <a:lnSpc>
                <a:spcPct val="120000"/>
              </a:lnSpc>
            </a:pPr>
            <a:r>
              <a:rPr lang="zh-CN" altLang="en-US" sz="2400" b="1" smtClean="0">
                <a:latin typeface="华文中宋" panose="02010600040101010101" charset="-122"/>
                <a:ea typeface="华文中宋" panose="02010600040101010101" charset="-122"/>
                <a:cs typeface="华文新魏" panose="02010800040101010101" charset="-122"/>
              </a:rPr>
              <a:t>——《中华人民共和国公务员法》（2018年修订）</a:t>
            </a:r>
            <a:endParaRPr lang="zh-CN" altLang="en-US" sz="2400" b="1" smtClean="0">
              <a:latin typeface="华文中宋" panose="02010600040101010101" charset="-122"/>
              <a:ea typeface="华文中宋" panose="02010600040101010101" charset="-122"/>
              <a:cs typeface="华文新魏" panose="02010800040101010101" charset="-122"/>
            </a:endParaRPr>
          </a:p>
        </p:txBody>
      </p:sp>
      <p:sp>
        <p:nvSpPr>
          <p:cNvPr id="19" name="文本框 18"/>
          <p:cNvSpPr txBox="1"/>
          <p:nvPr/>
        </p:nvSpPr>
        <p:spPr>
          <a:xfrm>
            <a:off x="541320" y="4467383"/>
            <a:ext cx="10609385" cy="995045"/>
          </a:xfrm>
          <a:prstGeom prst="rect">
            <a:avLst/>
          </a:prstGeom>
          <a:noFill/>
          <a:ln w="9525" cmpd="sng">
            <a:noFill/>
            <a:prstDash val="solid"/>
          </a:ln>
        </p:spPr>
        <p:txBody>
          <a:bodyPr wrap="square" lIns="91440" tIns="45720" rIns="91440" bIns="45720" rtlCol="0">
            <a:spAutoFit/>
          </a:bodyPr>
          <a:lstStyle/>
          <a:p>
            <a:pPr algn="just"/>
            <a:r>
              <a:rPr lang="zh-CN" altLang="en-US" sz="2935" b="1" smtClean="0">
                <a:solidFill>
                  <a:srgbClr val="0000FF"/>
                </a:solidFill>
                <a:latin typeface="华文中宋" panose="02010600040101010101" charset="-122"/>
                <a:ea typeface="华文中宋" panose="02010600040101010101" charset="-122"/>
                <a:cs typeface="华文新魏" panose="02010800040101010101" charset="-122"/>
              </a:rPr>
              <a:t>根据材料，在干部人事制度改革中，建立公务员制度的意义是什么？</a:t>
            </a:r>
            <a:endParaRPr lang="zh-CN" altLang="en-US" sz="2935" b="1" smtClean="0">
              <a:solidFill>
                <a:srgbClr val="0000FF"/>
              </a:solidFill>
              <a:latin typeface="华文中宋" panose="02010600040101010101" charset="-122"/>
              <a:ea typeface="华文中宋" panose="02010600040101010101" charset="-122"/>
              <a:cs typeface="华文新魏" panose="02010800040101010101" charset="-122"/>
            </a:endParaRPr>
          </a:p>
        </p:txBody>
      </p:sp>
      <p:sp>
        <p:nvSpPr>
          <p:cNvPr id="26" name="流程图: 可选过程 25"/>
          <p:cNvSpPr/>
          <p:nvPr/>
        </p:nvSpPr>
        <p:spPr>
          <a:xfrm>
            <a:off x="403860" y="4381435"/>
            <a:ext cx="11013400" cy="2162184"/>
          </a:xfrm>
          <a:prstGeom prst="flowChartAlternateProcess">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zh-CN" sz="2665" b="1">
                <a:solidFill>
                  <a:schemeClr val="tx1"/>
                </a:solidFill>
                <a:latin typeface="华文仿宋" panose="02010600040101010101" charset="-122"/>
                <a:ea typeface="华文仿宋" panose="02010600040101010101" charset="-122"/>
                <a:sym typeface="+mn-ea"/>
              </a:rPr>
              <a:t>意义：</a:t>
            </a:r>
            <a:r>
              <a:rPr sz="2665" b="1">
                <a:solidFill>
                  <a:schemeClr val="tx1"/>
                </a:solidFill>
                <a:latin typeface="华文仿宋" panose="02010600040101010101" charset="-122"/>
                <a:ea typeface="华文仿宋" panose="02010600040101010101" charset="-122"/>
                <a:sym typeface="+mn-ea"/>
              </a:rPr>
              <a:t>顺应现代人事制度发展趋势，有利于形成广纳其贤、人尽其才，充满活力的用人机制。通过对包括各级党政领导干部在内的广大公务员的严格管理，有利于树立科学发展观和正确政绩观，有利于中国共产党的执政能力和政府的行政能力建设，推进国家治理的现代化。</a:t>
            </a:r>
            <a:endParaRPr sz="2665" b="1">
              <a:solidFill>
                <a:schemeClr val="tx1"/>
              </a:solidFill>
              <a:latin typeface="华文仿宋" panose="02010600040101010101" charset="-122"/>
              <a:ea typeface="华文仿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505" y="1413308"/>
            <a:ext cx="10436513" cy="3605362"/>
            <a:chOff x="-2" y="2224216"/>
            <a:chExt cx="10439805" cy="3606500"/>
          </a:xfrm>
        </p:grpSpPr>
        <p:sp>
          <p:nvSpPr>
            <p:cNvPr id="32" name="矩形 31"/>
            <p:cNvSpPr/>
            <p:nvPr/>
          </p:nvSpPr>
          <p:spPr>
            <a:xfrm>
              <a:off x="-1" y="2224216"/>
              <a:ext cx="10439804" cy="28914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pic>
          <p:nvPicPr>
            <p:cNvPr id="33" name="Picture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flipH="1">
              <a:off x="4856904" y="247818"/>
              <a:ext cx="725992" cy="10439804"/>
            </a:xfrm>
            <a:prstGeom prst="rect">
              <a:avLst/>
            </a:prstGeom>
          </p:spPr>
        </p:pic>
      </p:grpSp>
      <p:sp>
        <p:nvSpPr>
          <p:cNvPr id="34" name="文本框 33"/>
          <p:cNvSpPr txBox="1"/>
          <p:nvPr/>
        </p:nvSpPr>
        <p:spPr>
          <a:xfrm>
            <a:off x="523805" y="2781207"/>
            <a:ext cx="8804521" cy="903605"/>
          </a:xfrm>
          <a:prstGeom prst="rect">
            <a:avLst/>
          </a:prstGeom>
          <a:noFill/>
        </p:spPr>
        <p:txBody>
          <a:bodyPr wrap="square" rtlCol="0">
            <a:spAutoFit/>
          </a:bodyPr>
          <a:lstStyle/>
          <a:p>
            <a:pPr defTabSz="914400">
              <a:lnSpc>
                <a:spcPct val="110000"/>
              </a:lnSpc>
            </a:pPr>
            <a:r>
              <a:rPr lang="zh-CN" altLang="zh-CN" sz="4800" b="1">
                <a:solidFill>
                  <a:prstClr val="black"/>
                </a:solidFill>
                <a:latin typeface="Arial" panose="020B0604020202020204"/>
                <a:ea typeface="微软雅黑" panose="020B0503020204020204" charset="-122"/>
              </a:rPr>
              <a:t>近代以来中国的官员选拔与管理</a:t>
            </a:r>
            <a:endParaRPr lang="en-US" altLang="zh-CN" sz="4800" b="1">
              <a:solidFill>
                <a:prstClr val="black"/>
              </a:solidFill>
              <a:latin typeface="Arial" panose="020B0604020202020204"/>
              <a:ea typeface="微软雅黑" panose="020B0503020204020204" charset="-122"/>
            </a:endParaRPr>
          </a:p>
        </p:txBody>
      </p:sp>
      <p:sp>
        <p:nvSpPr>
          <p:cNvPr id="35" name="文本框 34"/>
          <p:cNvSpPr txBox="1"/>
          <p:nvPr/>
        </p:nvSpPr>
        <p:spPr>
          <a:xfrm>
            <a:off x="1342591" y="1970105"/>
            <a:ext cx="1279202" cy="521970"/>
          </a:xfrm>
          <a:prstGeom prst="rect">
            <a:avLst/>
          </a:prstGeom>
          <a:noFill/>
        </p:spPr>
        <p:txBody>
          <a:bodyPr wrap="square" rtlCol="0">
            <a:spAutoFit/>
          </a:bodyPr>
          <a:lstStyle/>
          <a:p>
            <a:pPr defTabSz="914400">
              <a:tabLst>
                <a:tab pos="2249805" algn="l"/>
              </a:tabLst>
            </a:pPr>
            <a:r>
              <a:rPr lang="zh-CN" altLang="en-US" sz="2800" smtClean="0">
                <a:solidFill>
                  <a:prstClr val="black"/>
                </a:solidFill>
                <a:latin typeface="方正铁筋隶书简体" panose="03000509000000000000" pitchFamily="65" charset="-122"/>
                <a:ea typeface="方正铁筋隶书简体" panose="03000509000000000000" pitchFamily="65" charset="-122"/>
              </a:rPr>
              <a:t>第</a:t>
            </a:r>
            <a:r>
              <a:rPr lang="en-US" altLang="zh-CN" sz="2800" b="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7</a:t>
            </a:r>
            <a:r>
              <a:rPr lang="zh-CN" altLang="en-US" sz="2800" smtClean="0">
                <a:solidFill>
                  <a:prstClr val="black"/>
                </a:solidFill>
                <a:latin typeface="方正铁筋隶书简体" panose="03000509000000000000" pitchFamily="65" charset="-122"/>
                <a:ea typeface="方正铁筋隶书简体" panose="03000509000000000000" pitchFamily="65" charset="-122"/>
              </a:rPr>
              <a:t>课</a:t>
            </a:r>
            <a:endParaRPr lang="zh-CN" altLang="en-US" sz="2800">
              <a:solidFill>
                <a:prstClr val="black"/>
              </a:solidFill>
              <a:latin typeface="方正铁筋隶书简体" panose="03000509000000000000" pitchFamily="65" charset="-122"/>
              <a:ea typeface="方正铁筋隶书简体" panose="03000509000000000000" pitchFamily="65"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7906" y="1240"/>
            <a:ext cx="3242331" cy="46867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44545" y="481330"/>
            <a:ext cx="5919470" cy="706755"/>
          </a:xfrm>
          <a:prstGeom prst="rect">
            <a:avLst/>
          </a:prstGeom>
          <a:noFill/>
        </p:spPr>
        <p:txBody>
          <a:bodyPr wrap="square" rtlCol="0">
            <a:spAutoFit/>
          </a:bodyPr>
          <a:lstStyle/>
          <a:p>
            <a:r>
              <a:rPr lang="zh-CN" altLang="en-US" sz="4000"/>
              <a:t>课堂检测</a:t>
            </a:r>
            <a:endParaRPr lang="zh-CN" altLang="en-US" sz="4000"/>
          </a:p>
        </p:txBody>
      </p:sp>
      <p:sp>
        <p:nvSpPr>
          <p:cNvPr id="3" name="文本框 2"/>
          <p:cNvSpPr txBox="1"/>
          <p:nvPr/>
        </p:nvSpPr>
        <p:spPr>
          <a:xfrm>
            <a:off x="336550" y="1928495"/>
            <a:ext cx="11226800" cy="3538220"/>
          </a:xfrm>
          <a:prstGeom prst="rect">
            <a:avLst/>
          </a:prstGeom>
          <a:noFill/>
        </p:spPr>
        <p:txBody>
          <a:bodyPr wrap="square" rtlCol="0">
            <a:spAutoFit/>
          </a:bodyPr>
          <a:lstStyle/>
          <a:p>
            <a:r>
              <a:rPr lang="zh-CN" altLang="en-US" sz="2800"/>
              <a:t>1.(2021山东临沂高二月考)1901年,张之洞和刘坤一在联名奏折中强调,“非育才不能图治,非兴学不能育才,非变通文武两科不能兴学,非游学不能助兴学之所不足”。这表明他们主张	(　　)</a:t>
            </a:r>
            <a:endParaRPr lang="zh-CN" altLang="en-US" sz="2800"/>
          </a:p>
          <a:p>
            <a:r>
              <a:rPr lang="zh-CN" altLang="en-US" sz="2800"/>
              <a:t>A.兴办学堂,实行义务教育</a:t>
            </a:r>
            <a:endParaRPr lang="zh-CN" altLang="en-US" sz="2800"/>
          </a:p>
          <a:p>
            <a:r>
              <a:rPr lang="zh-CN" altLang="en-US" sz="2800"/>
              <a:t>B.改革科举,派送学生出国</a:t>
            </a:r>
            <a:endParaRPr lang="zh-CN" altLang="en-US" sz="2800"/>
          </a:p>
          <a:p>
            <a:r>
              <a:rPr lang="zh-CN" altLang="en-US" sz="2800"/>
              <a:t>C.设外务部,编练新式军队</a:t>
            </a:r>
            <a:endParaRPr lang="zh-CN" altLang="en-US" sz="2800"/>
          </a:p>
          <a:p>
            <a:r>
              <a:rPr lang="zh-CN" altLang="en-US" sz="2800"/>
              <a:t>D.裁撤官吏,引进西式人才</a:t>
            </a:r>
            <a:endParaRPr lang="zh-CN" altLang="en-US" sz="2800"/>
          </a:p>
          <a:p>
            <a:r>
              <a:rPr lang="en-US" altLang="zh-CN" sz="2800"/>
              <a:t>B</a:t>
            </a:r>
            <a:endParaRPr lang="en-US"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745" y="1784350"/>
            <a:ext cx="11403330" cy="3969385"/>
          </a:xfrm>
          <a:prstGeom prst="rect">
            <a:avLst/>
          </a:prstGeom>
          <a:noFill/>
        </p:spPr>
        <p:txBody>
          <a:bodyPr wrap="square" rtlCol="0">
            <a:spAutoFit/>
          </a:bodyPr>
          <a:lstStyle/>
          <a:p>
            <a:r>
              <a:rPr lang="en-US" altLang="zh-CN" sz="2800"/>
              <a:t>2</a:t>
            </a:r>
            <a:r>
              <a:rPr lang="zh-CN" altLang="en-US" sz="2800"/>
              <a:t>.(2020辽宁沈阳高一期末)作为教育改革的措施之一,1904年清政府颁布的《奏定学堂章程》中明确指出:“至于立学宗旨,勿论何等学堂,均以忠孝为本,以中国经史之学为基,俾学生心术一归于纯正,而后以西学沦其知识,练其艺能。”据材料可知清政府	(　　)</a:t>
            </a:r>
            <a:endParaRPr lang="zh-CN" altLang="en-US" sz="2800"/>
          </a:p>
          <a:p>
            <a:r>
              <a:rPr lang="zh-CN" altLang="en-US" sz="2800"/>
              <a:t>A.教育理念发生根本性改变</a:t>
            </a:r>
            <a:endParaRPr lang="zh-CN" altLang="en-US" sz="2800"/>
          </a:p>
          <a:p>
            <a:r>
              <a:rPr lang="zh-CN" altLang="en-US" sz="2800"/>
              <a:t>B.教学的内容以西学为主</a:t>
            </a:r>
            <a:endParaRPr lang="zh-CN" altLang="en-US" sz="2800"/>
          </a:p>
          <a:p>
            <a:r>
              <a:rPr lang="zh-CN" altLang="en-US" sz="2800"/>
              <a:t>C.儒学成为救亡的主要思想</a:t>
            </a:r>
            <a:endParaRPr lang="zh-CN" altLang="en-US" sz="2800"/>
          </a:p>
          <a:p>
            <a:r>
              <a:rPr lang="zh-CN" altLang="en-US" sz="2800"/>
              <a:t>D.教育改革适应政治需要</a:t>
            </a:r>
            <a:endParaRPr lang="zh-CN" altLang="en-US" sz="2800"/>
          </a:p>
          <a:p>
            <a:r>
              <a:rPr lang="en-US" altLang="zh-CN" sz="2800"/>
              <a:t>D</a:t>
            </a:r>
            <a:endParaRPr lang="en-US" altLang="zh-CN"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9795" y="1977390"/>
            <a:ext cx="10889615" cy="2676525"/>
          </a:xfrm>
          <a:prstGeom prst="rect">
            <a:avLst/>
          </a:prstGeom>
          <a:noFill/>
        </p:spPr>
        <p:txBody>
          <a:bodyPr wrap="square" rtlCol="0">
            <a:spAutoFit/>
          </a:bodyPr>
          <a:lstStyle/>
          <a:p>
            <a:r>
              <a:rPr lang="en-US" altLang="zh-CN" sz="2800"/>
              <a:t>3</a:t>
            </a:r>
            <a:r>
              <a:rPr lang="zh-CN" altLang="en-US" sz="2800"/>
              <a:t>.(2021江苏徐州高二月考)1913年初,北洋政府颁布了《文官考试法草案》等法案,标志着文官考试制度建立。对此结论理解正确的是	(　　)</a:t>
            </a:r>
            <a:endParaRPr lang="zh-CN" altLang="en-US" sz="2800"/>
          </a:p>
          <a:p>
            <a:r>
              <a:rPr lang="zh-CN" altLang="en-US" sz="2800"/>
              <a:t>A.公务员制度开始	B.北洋政府近代化</a:t>
            </a:r>
            <a:endParaRPr lang="zh-CN" altLang="en-US" sz="2800"/>
          </a:p>
          <a:p>
            <a:r>
              <a:rPr lang="zh-CN" altLang="en-US" sz="2800"/>
              <a:t>C.文官考试法制化	D.文官考试制开始</a:t>
            </a:r>
            <a:endParaRPr lang="zh-CN" altLang="en-US" sz="2800"/>
          </a:p>
          <a:p>
            <a:r>
              <a:rPr lang="en-US" altLang="zh-CN" sz="2800"/>
              <a:t>C</a:t>
            </a:r>
            <a:endParaRPr lang="en-US" altLang="zh-CN" sz="2800"/>
          </a:p>
        </p:txBody>
      </p:sp>
      <p:pic>
        <p:nvPicPr>
          <p:cNvPr id="3" name="New picture"/>
          <p:cNvPicPr/>
          <p:nvPr/>
        </p:nvPicPr>
        <p:blipFill>
          <a:blip r:embed="rId1"/>
          <a:stretch>
            <a:fillRect/>
          </a:stretch>
        </p:blipFill>
        <p:spPr>
          <a:xfrm>
            <a:off x="12547600" y="12153900"/>
            <a:ext cx="317500" cy="228600"/>
          </a:xfrm>
          <a:prstGeom prst="cube">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p:cTn id="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4854893" y="1716999"/>
            <a:ext cx="284543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rPr>
              <a:t>科举制度的一生</a:t>
            </a:r>
            <a:endParaRPr lang="zh-CN" altLang="en-US" sz="2800">
              <a:latin typeface="华文细黑" panose="02010600040101010101" pitchFamily="2" charset="-122"/>
              <a:ea typeface="华文细黑" panose="02010600040101010101" pitchFamily="2" charset="-122"/>
            </a:endParaRPr>
          </a:p>
        </p:txBody>
      </p:sp>
      <p:grpSp>
        <p:nvGrpSpPr>
          <p:cNvPr id="35" name="组合 34"/>
          <p:cNvGrpSpPr/>
          <p:nvPr/>
        </p:nvGrpSpPr>
        <p:grpSpPr>
          <a:xfrm>
            <a:off x="1645285" y="2679239"/>
            <a:ext cx="9177021" cy="3074671"/>
            <a:chOff x="944" y="3495"/>
            <a:chExt cx="14452" cy="4842"/>
          </a:xfrm>
        </p:grpSpPr>
        <p:cxnSp>
          <p:nvCxnSpPr>
            <p:cNvPr id="30" name="直接连接符 29"/>
            <p:cNvCxnSpPr/>
            <p:nvPr/>
          </p:nvCxnSpPr>
          <p:spPr>
            <a:xfrm>
              <a:off x="10847" y="4991"/>
              <a:ext cx="2258" cy="146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2777" y="4991"/>
              <a:ext cx="8271" cy="1474"/>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Oval 81"/>
            <p:cNvSpPr/>
            <p:nvPr/>
          </p:nvSpPr>
          <p:spPr>
            <a:xfrm>
              <a:off x="2508" y="6215"/>
              <a:ext cx="542" cy="54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a:latin typeface="Agency FB" panose="020B0503020202020204" pitchFamily="34" charset="0"/>
                <a:ea typeface="华文细黑" panose="02010600040101010101" pitchFamily="2" charset="-122"/>
                <a:cs typeface="+mn-ea"/>
                <a:sym typeface="Agency FB" panose="020B0503020202020204" pitchFamily="34" charset="0"/>
              </a:endParaRPr>
            </a:p>
          </p:txBody>
        </p:sp>
        <p:sp>
          <p:nvSpPr>
            <p:cNvPr id="17" name="文本框 16"/>
            <p:cNvSpPr txBox="1"/>
            <p:nvPr/>
          </p:nvSpPr>
          <p:spPr>
            <a:xfrm>
              <a:off x="2237" y="6928"/>
              <a:ext cx="1043" cy="1409"/>
            </a:xfrm>
            <a:prstGeom prst="rect">
              <a:avLst/>
            </a:prstGeom>
            <a:noFill/>
          </p:spPr>
          <p:txBody>
            <a:bodyPr vert="eaVert"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rPr>
                <a:t>隋朝</a:t>
              </a:r>
              <a:endParaRPr lang="zh-CN" altLang="en-US" sz="2400">
                <a:latin typeface="华文细黑" panose="02010600040101010101" pitchFamily="2" charset="-122"/>
                <a:ea typeface="华文细黑" panose="02010600040101010101" pitchFamily="2" charset="-122"/>
              </a:endParaRPr>
            </a:p>
          </p:txBody>
        </p:sp>
        <p:sp>
          <p:nvSpPr>
            <p:cNvPr id="21" name="Oval 121"/>
            <p:cNvSpPr/>
            <p:nvPr/>
          </p:nvSpPr>
          <p:spPr>
            <a:xfrm>
              <a:off x="4864" y="5673"/>
              <a:ext cx="542" cy="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a:latin typeface="Agency FB" panose="020B0503020202020204" pitchFamily="34" charset="0"/>
                <a:ea typeface="华文细黑" panose="02010600040101010101" pitchFamily="2" charset="-122"/>
                <a:cs typeface="+mn-ea"/>
                <a:sym typeface="Agency FB" panose="020B0503020202020204" pitchFamily="34" charset="0"/>
              </a:endParaRPr>
            </a:p>
          </p:txBody>
        </p:sp>
        <p:sp>
          <p:nvSpPr>
            <p:cNvPr id="18" name="Oval 98"/>
            <p:cNvSpPr/>
            <p:nvPr/>
          </p:nvSpPr>
          <p:spPr>
            <a:xfrm>
              <a:off x="7580" y="5131"/>
              <a:ext cx="542" cy="5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a:latin typeface="Agency FB" panose="020B0503020202020204" pitchFamily="34" charset="0"/>
                <a:ea typeface="华文细黑" panose="02010600040101010101" pitchFamily="2" charset="-122"/>
                <a:cs typeface="+mn-ea"/>
                <a:sym typeface="Agency FB" panose="020B0503020202020204" pitchFamily="34" charset="0"/>
              </a:endParaRPr>
            </a:p>
          </p:txBody>
        </p:sp>
        <p:sp>
          <p:nvSpPr>
            <p:cNvPr id="22" name="Oval 122"/>
            <p:cNvSpPr/>
            <p:nvPr/>
          </p:nvSpPr>
          <p:spPr>
            <a:xfrm>
              <a:off x="10611" y="4703"/>
              <a:ext cx="542" cy="542"/>
            </a:xfrm>
            <a:prstGeom prst="ellipse">
              <a:avLst/>
            </a:prstGeom>
            <a:solidFill>
              <a:schemeClr val="accent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a:latin typeface="Agency FB" panose="020B0503020202020204" pitchFamily="34" charset="0"/>
                <a:ea typeface="华文细黑" panose="02010600040101010101" pitchFamily="2" charset="-122"/>
                <a:cs typeface="+mn-ea"/>
                <a:sym typeface="Agency FB" panose="020B0503020202020204" pitchFamily="34" charset="0"/>
              </a:endParaRPr>
            </a:p>
          </p:txBody>
        </p:sp>
        <p:sp>
          <p:nvSpPr>
            <p:cNvPr id="19" name="文本框 18"/>
            <p:cNvSpPr txBox="1"/>
            <p:nvPr/>
          </p:nvSpPr>
          <p:spPr>
            <a:xfrm>
              <a:off x="4471" y="6621"/>
              <a:ext cx="1043" cy="1254"/>
            </a:xfrm>
            <a:prstGeom prst="rect">
              <a:avLst/>
            </a:prstGeom>
            <a:noFill/>
          </p:spPr>
          <p:txBody>
            <a:bodyPr vert="eaVert"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rPr>
                <a:t>唐朝</a:t>
              </a:r>
              <a:endParaRPr lang="zh-CN" altLang="en-US" sz="2400">
                <a:latin typeface="华文细黑" panose="02010600040101010101" pitchFamily="2" charset="-122"/>
                <a:ea typeface="华文细黑" panose="02010600040101010101" pitchFamily="2" charset="-122"/>
              </a:endParaRPr>
            </a:p>
          </p:txBody>
        </p:sp>
        <p:sp>
          <p:nvSpPr>
            <p:cNvPr id="20" name="文本框 19"/>
            <p:cNvSpPr txBox="1"/>
            <p:nvPr/>
          </p:nvSpPr>
          <p:spPr>
            <a:xfrm>
              <a:off x="7196" y="6236"/>
              <a:ext cx="1043" cy="1818"/>
            </a:xfrm>
            <a:prstGeom prst="rect">
              <a:avLst/>
            </a:prstGeom>
            <a:noFill/>
          </p:spPr>
          <p:txBody>
            <a:bodyPr vert="eaVert"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rPr>
                <a:t>宋朝</a:t>
              </a:r>
              <a:endParaRPr lang="zh-CN" altLang="en-US" sz="2400">
                <a:latin typeface="华文细黑" panose="02010600040101010101" pitchFamily="2" charset="-122"/>
                <a:ea typeface="华文细黑" panose="02010600040101010101" pitchFamily="2" charset="-122"/>
              </a:endParaRPr>
            </a:p>
          </p:txBody>
        </p:sp>
        <p:sp>
          <p:nvSpPr>
            <p:cNvPr id="24" name="文本框 23"/>
            <p:cNvSpPr txBox="1"/>
            <p:nvPr/>
          </p:nvSpPr>
          <p:spPr>
            <a:xfrm>
              <a:off x="10005" y="5872"/>
              <a:ext cx="1043" cy="1510"/>
            </a:xfrm>
            <a:prstGeom prst="rect">
              <a:avLst/>
            </a:prstGeom>
            <a:noFill/>
          </p:spPr>
          <p:txBody>
            <a:bodyPr vert="eaVert"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rPr>
                <a:t>明朝</a:t>
              </a:r>
              <a:endParaRPr lang="en-US" altLang="zh-CN" sz="2400">
                <a:latin typeface="华文细黑" panose="02010600040101010101" pitchFamily="2" charset="-122"/>
                <a:ea typeface="华文细黑" panose="02010600040101010101" pitchFamily="2" charset="-122"/>
              </a:endParaRPr>
            </a:p>
          </p:txBody>
        </p:sp>
        <p:sp>
          <p:nvSpPr>
            <p:cNvPr id="25" name="文本框 24"/>
            <p:cNvSpPr txBox="1"/>
            <p:nvPr/>
          </p:nvSpPr>
          <p:spPr>
            <a:xfrm>
              <a:off x="944" y="4723"/>
              <a:ext cx="2558" cy="899"/>
            </a:xfrm>
            <a:prstGeom prst="rect">
              <a:avLst/>
            </a:prstGeom>
            <a:noFill/>
            <a:ln>
              <a:solidFill>
                <a:schemeClr val="accent1"/>
              </a:solidFill>
            </a:ln>
          </p:spPr>
          <p:txBody>
            <a:bodyPr wrap="square" rtlCol="0">
              <a:spAutoFit/>
            </a:bodyPr>
            <a:lstStyle/>
            <a:p>
              <a:pPr>
                <a:lnSpc>
                  <a:spcPct val="130000"/>
                </a:lnSpc>
              </a:pPr>
              <a:r>
                <a:rPr lang="en-US" altLang="zh-CN" sz="2400">
                  <a:latin typeface="华文细黑" panose="02010600040101010101" pitchFamily="2" charset="-122"/>
                  <a:ea typeface="华文细黑" panose="02010600040101010101" pitchFamily="2" charset="-122"/>
                  <a:cs typeface="微软雅黑" panose="020B0503020204020204" charset="-122"/>
                </a:rPr>
                <a:t>  </a:t>
              </a:r>
              <a:r>
                <a:rPr lang="zh-CN" altLang="en-US" sz="2400">
                  <a:latin typeface="华文细黑" panose="02010600040101010101" pitchFamily="2" charset="-122"/>
                  <a:ea typeface="华文细黑" panose="02010600040101010101" pitchFamily="2" charset="-122"/>
                  <a:cs typeface="微软雅黑" panose="020B0503020204020204" charset="-122"/>
                </a:rPr>
                <a:t>科举创立</a:t>
              </a:r>
              <a:endParaRPr lang="zh-CN" altLang="en-US" sz="2400">
                <a:latin typeface="华文细黑" panose="02010600040101010101" pitchFamily="2" charset="-122"/>
                <a:ea typeface="华文细黑" panose="02010600040101010101" pitchFamily="2" charset="-122"/>
                <a:cs typeface="微软雅黑" panose="020B0503020204020204" charset="-122"/>
              </a:endParaRPr>
            </a:p>
          </p:txBody>
        </p:sp>
        <p:sp>
          <p:nvSpPr>
            <p:cNvPr id="26" name="文本框 25"/>
            <p:cNvSpPr txBox="1"/>
            <p:nvPr/>
          </p:nvSpPr>
          <p:spPr>
            <a:xfrm>
              <a:off x="3737" y="4348"/>
              <a:ext cx="2600" cy="899"/>
            </a:xfrm>
            <a:prstGeom prst="rect">
              <a:avLst/>
            </a:prstGeom>
            <a:noFill/>
            <a:ln>
              <a:solidFill>
                <a:srgbClr val="CD985A"/>
              </a:solidFill>
            </a:ln>
          </p:spPr>
          <p:txBody>
            <a:bodyPr wrap="square" rtlCol="0">
              <a:spAutoFit/>
            </a:bodyPr>
            <a:lstStyle/>
            <a:p>
              <a:pPr>
                <a:lnSpc>
                  <a:spcPct val="130000"/>
                </a:lnSpc>
              </a:pPr>
              <a:r>
                <a:rPr lang="en-US" altLang="zh-CN" sz="2400">
                  <a:latin typeface="华文细黑" panose="02010600040101010101" pitchFamily="2" charset="-122"/>
                  <a:ea typeface="华文细黑" panose="02010600040101010101" pitchFamily="2" charset="-122"/>
                  <a:cs typeface="微软雅黑" panose="020B0503020204020204" charset="-122"/>
                </a:rPr>
                <a:t>  </a:t>
              </a:r>
              <a:r>
                <a:rPr lang="zh-CN" altLang="en-US" sz="2400">
                  <a:latin typeface="华文细黑" panose="02010600040101010101" pitchFamily="2" charset="-122"/>
                  <a:ea typeface="华文细黑" panose="02010600040101010101" pitchFamily="2" charset="-122"/>
                  <a:cs typeface="微软雅黑" panose="020B0503020204020204" charset="-122"/>
                </a:rPr>
                <a:t>科举发展</a:t>
              </a:r>
              <a:endParaRPr lang="zh-CN" altLang="en-US" sz="2400">
                <a:latin typeface="华文细黑" panose="02010600040101010101" pitchFamily="2" charset="-122"/>
                <a:ea typeface="华文细黑" panose="02010600040101010101" pitchFamily="2" charset="-122"/>
                <a:cs typeface="微软雅黑" panose="020B0503020204020204" charset="-122"/>
              </a:endParaRPr>
            </a:p>
          </p:txBody>
        </p:sp>
        <p:sp>
          <p:nvSpPr>
            <p:cNvPr id="27" name="文本框 26"/>
            <p:cNvSpPr txBox="1"/>
            <p:nvPr/>
          </p:nvSpPr>
          <p:spPr>
            <a:xfrm>
              <a:off x="6557" y="3883"/>
              <a:ext cx="2713" cy="899"/>
            </a:xfrm>
            <a:prstGeom prst="rect">
              <a:avLst/>
            </a:prstGeom>
            <a:noFill/>
            <a:ln>
              <a:solidFill>
                <a:srgbClr val="EAD4BA"/>
              </a:solidFill>
            </a:ln>
          </p:spPr>
          <p:txBody>
            <a:bodyPr wrap="square" rtlCol="0">
              <a:spAutoFit/>
            </a:bodyPr>
            <a:lstStyle/>
            <a:p>
              <a:pPr>
                <a:lnSpc>
                  <a:spcPct val="130000"/>
                </a:lnSpc>
              </a:pPr>
              <a:r>
                <a:rPr lang="en-US" altLang="zh-CN" sz="2400">
                  <a:latin typeface="华文细黑" panose="02010600040101010101" pitchFamily="2" charset="-122"/>
                  <a:ea typeface="华文细黑" panose="02010600040101010101" pitchFamily="2" charset="-122"/>
                  <a:cs typeface="微软雅黑" panose="020B0503020204020204" charset="-122"/>
                </a:rPr>
                <a:t>  </a:t>
              </a:r>
              <a:r>
                <a:rPr lang="zh-CN" altLang="en-US" sz="2400">
                  <a:latin typeface="华文细黑" panose="02010600040101010101" pitchFamily="2" charset="-122"/>
                  <a:ea typeface="华文细黑" panose="02010600040101010101" pitchFamily="2" charset="-122"/>
                  <a:cs typeface="微软雅黑" panose="020B0503020204020204" charset="-122"/>
                </a:rPr>
                <a:t>科举完善</a:t>
              </a:r>
              <a:endParaRPr lang="zh-CN" altLang="en-US" sz="2400">
                <a:latin typeface="华文细黑" panose="02010600040101010101" pitchFamily="2" charset="-122"/>
                <a:ea typeface="华文细黑" panose="02010600040101010101" pitchFamily="2" charset="-122"/>
                <a:cs typeface="微软雅黑" panose="020B0503020204020204" charset="-122"/>
              </a:endParaRPr>
            </a:p>
          </p:txBody>
        </p:sp>
        <p:sp>
          <p:nvSpPr>
            <p:cNvPr id="28" name="文本框 27"/>
            <p:cNvSpPr txBox="1"/>
            <p:nvPr/>
          </p:nvSpPr>
          <p:spPr>
            <a:xfrm>
              <a:off x="9510" y="3495"/>
              <a:ext cx="2690" cy="899"/>
            </a:xfrm>
            <a:prstGeom prst="rect">
              <a:avLst/>
            </a:prstGeom>
            <a:noFill/>
            <a:ln>
              <a:solidFill>
                <a:schemeClr val="accent1"/>
              </a:solidFill>
            </a:ln>
          </p:spPr>
          <p:txBody>
            <a:bodyPr wrap="square" rtlCol="0">
              <a:spAutoFit/>
            </a:bodyPr>
            <a:lstStyle/>
            <a:p>
              <a:pPr>
                <a:lnSpc>
                  <a:spcPct val="130000"/>
                </a:lnSpc>
              </a:pPr>
              <a:r>
                <a:rPr lang="en-US" altLang="zh-CN" sz="2400">
                  <a:latin typeface="华文细黑" panose="02010600040101010101" pitchFamily="2" charset="-122"/>
                  <a:ea typeface="华文细黑" panose="02010600040101010101" pitchFamily="2" charset="-122"/>
                  <a:cs typeface="微软雅黑" panose="020B0503020204020204" charset="-122"/>
                </a:rPr>
                <a:t>  </a:t>
              </a:r>
              <a:r>
                <a:rPr lang="zh-CN" altLang="en-US" sz="2400">
                  <a:latin typeface="华文细黑" panose="02010600040101010101" pitchFamily="2" charset="-122"/>
                  <a:ea typeface="华文细黑" panose="02010600040101010101" pitchFamily="2" charset="-122"/>
                  <a:cs typeface="微软雅黑" panose="020B0503020204020204" charset="-122"/>
                </a:rPr>
                <a:t>科举鼎盛</a:t>
              </a:r>
              <a:endParaRPr lang="zh-CN" altLang="en-US" sz="2400">
                <a:latin typeface="华文细黑" panose="02010600040101010101" pitchFamily="2" charset="-122"/>
                <a:ea typeface="华文细黑" panose="02010600040101010101" pitchFamily="2" charset="-122"/>
                <a:cs typeface="微软雅黑" panose="020B0503020204020204" charset="-122"/>
              </a:endParaRPr>
            </a:p>
          </p:txBody>
        </p:sp>
        <p:sp>
          <p:nvSpPr>
            <p:cNvPr id="32" name="文本框 31"/>
            <p:cNvSpPr txBox="1"/>
            <p:nvPr/>
          </p:nvSpPr>
          <p:spPr>
            <a:xfrm>
              <a:off x="12747" y="4959"/>
              <a:ext cx="2649" cy="899"/>
            </a:xfrm>
            <a:prstGeom prst="rect">
              <a:avLst/>
            </a:prstGeom>
            <a:noFill/>
            <a:ln>
              <a:solidFill>
                <a:srgbClr val="CD985A"/>
              </a:solidFill>
            </a:ln>
          </p:spPr>
          <p:txBody>
            <a:bodyPr wrap="square" rtlCol="0">
              <a:spAutoFit/>
            </a:bodyPr>
            <a:lstStyle/>
            <a:p>
              <a:pPr>
                <a:lnSpc>
                  <a:spcPct val="130000"/>
                </a:lnSpc>
              </a:pPr>
              <a:r>
                <a:rPr lang="en-US" altLang="zh-CN" sz="2400">
                  <a:latin typeface="华文细黑" panose="02010600040101010101" pitchFamily="2" charset="-122"/>
                  <a:ea typeface="华文细黑" panose="02010600040101010101" pitchFamily="2" charset="-122"/>
                  <a:cs typeface="微软雅黑" panose="020B0503020204020204" charset="-122"/>
                </a:rPr>
                <a:t>  </a:t>
              </a:r>
              <a:r>
                <a:rPr lang="zh-CN" altLang="en-US" sz="2400">
                  <a:latin typeface="华文细黑" panose="02010600040101010101" pitchFamily="2" charset="-122"/>
                  <a:ea typeface="华文细黑" panose="02010600040101010101" pitchFamily="2" charset="-122"/>
                  <a:cs typeface="微软雅黑" panose="020B0503020204020204" charset="-122"/>
                </a:rPr>
                <a:t>科举废除</a:t>
              </a:r>
              <a:endParaRPr lang="zh-CN" altLang="en-US" sz="2400">
                <a:latin typeface="华文细黑" panose="02010600040101010101" pitchFamily="2" charset="-122"/>
                <a:ea typeface="华文细黑" panose="02010600040101010101" pitchFamily="2" charset="-122"/>
                <a:cs typeface="微软雅黑" panose="020B0503020204020204" charset="-122"/>
              </a:endParaRPr>
            </a:p>
          </p:txBody>
        </p:sp>
        <p:sp>
          <p:nvSpPr>
            <p:cNvPr id="33" name="文本框 32"/>
            <p:cNvSpPr txBox="1"/>
            <p:nvPr/>
          </p:nvSpPr>
          <p:spPr>
            <a:xfrm>
              <a:off x="12302" y="6901"/>
              <a:ext cx="1043" cy="1409"/>
            </a:xfrm>
            <a:prstGeom prst="rect">
              <a:avLst/>
            </a:prstGeom>
            <a:noFill/>
          </p:spPr>
          <p:txBody>
            <a:bodyPr vert="eaVert"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rPr>
                <a:t>晚清</a:t>
              </a:r>
              <a:endParaRPr lang="zh-CN" altLang="en-US" sz="2400">
                <a:latin typeface="华文细黑" panose="02010600040101010101" pitchFamily="2" charset="-122"/>
                <a:ea typeface="华文细黑" panose="02010600040101010101" pitchFamily="2" charset="-122"/>
              </a:endParaRPr>
            </a:p>
          </p:txBody>
        </p:sp>
        <p:sp>
          <p:nvSpPr>
            <p:cNvPr id="34" name="Oval 121"/>
            <p:cNvSpPr/>
            <p:nvPr/>
          </p:nvSpPr>
          <p:spPr>
            <a:xfrm>
              <a:off x="12803" y="6079"/>
              <a:ext cx="542" cy="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2400">
                <a:latin typeface="Agency FB" panose="020B0503020202020204" pitchFamily="34" charset="0"/>
                <a:ea typeface="华文细黑" panose="02010600040101010101" pitchFamily="2" charset="-122"/>
                <a:cs typeface="+mn-ea"/>
                <a:sym typeface="Agency FB" panose="020B0503020202020204" pitchFamily="34" charset="0"/>
              </a:endParaRPr>
            </a:p>
          </p:txBody>
        </p:sp>
      </p:grpSp>
      <p:sp>
        <p:nvSpPr>
          <p:cNvPr id="2" name="椭圆 1"/>
          <p:cNvSpPr/>
          <p:nvPr/>
        </p:nvSpPr>
        <p:spPr>
          <a:xfrm>
            <a:off x="579120" y="277495"/>
            <a:ext cx="7783830" cy="94043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smtClean="0">
                <a:solidFill>
                  <a:srgbClr val="C00000"/>
                </a:solidFill>
                <a:latin typeface="黑体" panose="02010609060101010101" pitchFamily="49" charset="-122"/>
                <a:ea typeface="黑体" panose="02010609060101010101" pitchFamily="49" charset="-122"/>
              </a:rPr>
              <a:t>一、晚清选官制度的变革</a:t>
            </a:r>
            <a:endParaRPr lang="zh-CN" altLang="en-US" sz="320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6473" y="360969"/>
            <a:ext cx="2199005" cy="650875"/>
          </a:xfrm>
          <a:prstGeom prst="rect">
            <a:avLst/>
          </a:prstGeom>
          <a:noFill/>
        </p:spPr>
        <p:txBody>
          <a:bodyPr wrap="square" rtlCol="0">
            <a:spAutoFit/>
          </a:bodyPr>
          <a:lstStyle/>
          <a:p>
            <a:pPr>
              <a:lnSpc>
                <a:spcPct val="130000"/>
              </a:lnSpc>
            </a:pPr>
            <a:r>
              <a:rPr lang="en-US" altLang="zh-CN" sz="2800">
                <a:latin typeface="华文细黑" panose="02010600040101010101" pitchFamily="2" charset="-122"/>
                <a:ea typeface="华文细黑" panose="02010600040101010101" pitchFamily="2" charset="-122"/>
              </a:rPr>
              <a:t>1.</a:t>
            </a:r>
            <a:r>
              <a:rPr lang="zh-CN" altLang="en-US" sz="2800">
                <a:latin typeface="华文细黑" panose="02010600040101010101" pitchFamily="2" charset="-122"/>
                <a:ea typeface="华文细黑" panose="02010600040101010101" pitchFamily="2" charset="-122"/>
              </a:rPr>
              <a:t>科举之废</a:t>
            </a:r>
            <a:endParaRPr lang="zh-CN" altLang="en-US" sz="2800">
              <a:latin typeface="华文细黑" panose="02010600040101010101" pitchFamily="2" charset="-122"/>
              <a:ea typeface="华文细黑" panose="02010600040101010101" pitchFamily="2" charset="-122"/>
            </a:endParaRPr>
          </a:p>
        </p:txBody>
      </p:sp>
      <p:sp>
        <p:nvSpPr>
          <p:cNvPr id="4" name="文本框 3"/>
          <p:cNvSpPr txBox="1"/>
          <p:nvPr/>
        </p:nvSpPr>
        <p:spPr>
          <a:xfrm>
            <a:off x="529340" y="1182112"/>
            <a:ext cx="11152299" cy="2489200"/>
          </a:xfrm>
          <a:prstGeom prst="rect">
            <a:avLst/>
          </a:prstGeom>
          <a:noFill/>
          <a:ln w="12700" cmpd="sng">
            <a:solidFill>
              <a:schemeClr val="accent1">
                <a:shade val="50000"/>
              </a:schemeClr>
            </a:solidFill>
            <a:prstDash val="sysDot"/>
          </a:ln>
        </p:spPr>
        <p:txBody>
          <a:bodyPr wrap="square" rtlCol="0">
            <a:spAutoFit/>
          </a:bodyPr>
          <a:lstStyle/>
          <a:p>
            <a:pPr>
              <a:lnSpc>
                <a:spcPct val="130000"/>
              </a:lnSpc>
            </a:pPr>
            <a:r>
              <a:rPr lang="zh-CN" altLang="en-US" sz="2400">
                <a:latin typeface="华文细黑" panose="02010600040101010101" pitchFamily="2" charset="-122"/>
                <a:ea typeface="华文细黑" panose="02010600040101010101" pitchFamily="2" charset="-122"/>
                <a:cs typeface="楷体" panose="02010609060101010101" charset="-122"/>
              </a:rPr>
              <a:t>材料：天下理之最明而势所必至者，如今中国不变法则必亡是已。然则变将何先？曰：莫亟于废八股。夫八股非自能害国也，害在使天下无人才</a:t>
            </a:r>
            <a:r>
              <a:rPr lang="en-US" altLang="zh-CN" sz="2400">
                <a:latin typeface="华文细黑" panose="02010600040101010101" pitchFamily="2" charset="-122"/>
                <a:ea typeface="华文细黑" panose="02010600040101010101" pitchFamily="2" charset="-122"/>
                <a:cs typeface="楷体" panose="02010609060101010101" charset="-122"/>
              </a:rPr>
              <a:t>......</a:t>
            </a:r>
            <a:r>
              <a:rPr lang="zh-CN" altLang="en-US" sz="2400">
                <a:latin typeface="华文细黑" panose="02010600040101010101" pitchFamily="2" charset="-122"/>
                <a:ea typeface="华文细黑" panose="02010600040101010101" pitchFamily="2" charset="-122"/>
                <a:cs typeface="楷体" panose="02010609060101010101" charset="-122"/>
              </a:rPr>
              <a:t>客谓处存亡危急之秋，务亟图自救之术，此意是也。固知处今而谈，不独破坏人才之八股宜除，与凡宋学汉学，词章小道，皆宜且束高阁也，然而西学格致，则其道与是适相反</a:t>
            </a:r>
            <a:r>
              <a:rPr lang="zh-CN" altLang="en-US" sz="2400" smtClean="0">
                <a:latin typeface="华文细黑" panose="02010600040101010101" pitchFamily="2" charset="-122"/>
                <a:ea typeface="华文细黑" panose="02010600040101010101" pitchFamily="2" charset="-122"/>
                <a:cs typeface="楷体" panose="02010609060101010101" charset="-122"/>
              </a:rPr>
              <a:t>。                                                      </a:t>
            </a:r>
            <a:endParaRPr lang="en-US" altLang="zh-CN" sz="2400" smtClean="0">
              <a:latin typeface="华文细黑" panose="02010600040101010101" pitchFamily="2" charset="-122"/>
              <a:ea typeface="华文细黑" panose="02010600040101010101" pitchFamily="2" charset="-122"/>
              <a:cs typeface="楷体" panose="02010609060101010101" charset="-122"/>
            </a:endParaRPr>
          </a:p>
          <a:p>
            <a:pPr algn="r">
              <a:lnSpc>
                <a:spcPct val="130000"/>
              </a:lnSpc>
            </a:pPr>
            <a:r>
              <a:rPr lang="en-US" altLang="zh-CN" sz="2400" smtClean="0">
                <a:latin typeface="华文细黑" panose="02010600040101010101" pitchFamily="2" charset="-122"/>
                <a:ea typeface="华文细黑" panose="02010600040101010101" pitchFamily="2" charset="-122"/>
                <a:cs typeface="楷体" panose="02010609060101010101" charset="-122"/>
              </a:rPr>
              <a:t>——</a:t>
            </a:r>
            <a:r>
              <a:rPr lang="zh-CN" altLang="en-US" sz="2400">
                <a:latin typeface="华文细黑" panose="02010600040101010101" pitchFamily="2" charset="-122"/>
                <a:ea typeface="华文细黑" panose="02010600040101010101" pitchFamily="2" charset="-122"/>
                <a:cs typeface="楷体" panose="02010609060101010101" charset="-122"/>
              </a:rPr>
              <a:t>严复《救亡决论》</a:t>
            </a:r>
            <a:endParaRPr lang="zh-CN" altLang="en-US" sz="2400">
              <a:latin typeface="华文细黑" panose="02010600040101010101" pitchFamily="2" charset="-122"/>
              <a:ea typeface="华文细黑" panose="02010600040101010101" pitchFamily="2" charset="-122"/>
              <a:cs typeface="楷体" panose="02010609060101010101" charset="-122"/>
            </a:endParaRPr>
          </a:p>
        </p:txBody>
      </p:sp>
      <p:sp>
        <p:nvSpPr>
          <p:cNvPr id="9" name="文本框 8"/>
          <p:cNvSpPr txBox="1"/>
          <p:nvPr/>
        </p:nvSpPr>
        <p:spPr>
          <a:xfrm>
            <a:off x="2349500" y="4213860"/>
            <a:ext cx="2219325" cy="570865"/>
          </a:xfrm>
          <a:prstGeom prst="rect">
            <a:avLst/>
          </a:prstGeom>
          <a:solidFill>
            <a:schemeClr val="accent4">
              <a:lumMod val="75000"/>
            </a:schemeClr>
          </a:solidFill>
        </p:spPr>
        <p:txBody>
          <a:bodyPr wrap="square" rtlCol="0">
            <a:spAutoFit/>
          </a:bodyPr>
          <a:lstStyle/>
          <a:p>
            <a:pPr>
              <a:lnSpc>
                <a:spcPct val="130000"/>
              </a:lnSpc>
            </a:pPr>
            <a:r>
              <a:rPr lang="zh-CN" altLang="en-US" sz="2400" b="1">
                <a:solidFill>
                  <a:schemeClr val="bg1"/>
                </a:solidFill>
                <a:ea typeface="华文细黑" panose="02010600040101010101" pitchFamily="2" charset="-122"/>
                <a:sym typeface="+mn-ea"/>
              </a:rPr>
              <a:t>八股弊端积重</a:t>
            </a:r>
            <a:endParaRPr lang="zh-CN" altLang="en-US" sz="2400" b="1">
              <a:solidFill>
                <a:schemeClr val="bg1"/>
              </a:solidFill>
              <a:ea typeface="华文细黑" panose="02010600040101010101" pitchFamily="2" charset="-122"/>
              <a:sym typeface="+mn-ea"/>
            </a:endParaRPr>
          </a:p>
        </p:txBody>
      </p:sp>
      <p:sp>
        <p:nvSpPr>
          <p:cNvPr id="6" name="文本框 5"/>
          <p:cNvSpPr txBox="1"/>
          <p:nvPr/>
        </p:nvSpPr>
        <p:spPr>
          <a:xfrm>
            <a:off x="7246620" y="4213860"/>
            <a:ext cx="2219325" cy="570865"/>
          </a:xfrm>
          <a:prstGeom prst="rect">
            <a:avLst/>
          </a:prstGeom>
          <a:solidFill>
            <a:schemeClr val="accent4">
              <a:lumMod val="75000"/>
            </a:schemeClr>
          </a:solidFill>
        </p:spPr>
        <p:txBody>
          <a:bodyPr wrap="square" rtlCol="0">
            <a:spAutoFit/>
          </a:bodyPr>
          <a:lstStyle/>
          <a:p>
            <a:pPr>
              <a:lnSpc>
                <a:spcPct val="130000"/>
              </a:lnSpc>
            </a:pPr>
            <a:r>
              <a:rPr lang="zh-CN" altLang="en-US" sz="2400" b="1">
                <a:solidFill>
                  <a:schemeClr val="bg1"/>
                </a:solidFill>
                <a:ea typeface="华文细黑" panose="02010600040101010101" pitchFamily="2" charset="-122"/>
                <a:sym typeface="+mn-ea"/>
              </a:rPr>
              <a:t>西学盛传冲击</a:t>
            </a:r>
            <a:endParaRPr lang="zh-CN" altLang="en-US" sz="2400" b="1">
              <a:solidFill>
                <a:schemeClr val="bg1"/>
              </a:solidFill>
              <a:ea typeface="华文细黑" panose="02010600040101010101" pitchFamily="2" charset="-122"/>
              <a:sym typeface="+mn-ea"/>
            </a:endParaRPr>
          </a:p>
        </p:txBody>
      </p:sp>
      <p:sp>
        <p:nvSpPr>
          <p:cNvPr id="2" name="文本框 1"/>
          <p:cNvSpPr txBox="1"/>
          <p:nvPr/>
        </p:nvSpPr>
        <p:spPr>
          <a:xfrm>
            <a:off x="4265161" y="5083767"/>
            <a:ext cx="3379471" cy="730885"/>
          </a:xfrm>
          <a:prstGeom prst="rect">
            <a:avLst/>
          </a:prstGeom>
          <a:solidFill>
            <a:schemeClr val="accent2">
              <a:lumMod val="20000"/>
              <a:lumOff val="80000"/>
            </a:schemeClr>
          </a:solidFill>
        </p:spPr>
        <p:txBody>
          <a:bodyPr wrap="square" rtlCol="0">
            <a:spAutoFit/>
          </a:bodyPr>
          <a:lstStyle/>
          <a:p>
            <a:pPr>
              <a:lnSpc>
                <a:spcPct val="130000"/>
              </a:lnSpc>
            </a:pPr>
            <a:r>
              <a:rPr lang="en-US" altLang="zh-CN" sz="3200" b="1">
                <a:solidFill>
                  <a:schemeClr val="bg1"/>
                </a:solidFill>
                <a:latin typeface="华文细黑" panose="02010600040101010101" pitchFamily="2" charset="-122"/>
                <a:ea typeface="华文细黑" panose="02010600040101010101" pitchFamily="2" charset="-122"/>
                <a:cs typeface="楷体" panose="02010609060101010101" charset="-122"/>
              </a:rPr>
              <a:t> </a:t>
            </a:r>
            <a:r>
              <a:rPr lang="zh-CN" altLang="en-US" sz="3200" b="1">
                <a:solidFill>
                  <a:srgbClr val="C00000"/>
                </a:solidFill>
                <a:latin typeface="华文细黑" panose="02010600040101010101" pitchFamily="2" charset="-122"/>
                <a:ea typeface="华文细黑" panose="02010600040101010101" pitchFamily="2" charset="-122"/>
                <a:cs typeface="楷体" panose="02010609060101010101" charset="-122"/>
              </a:rPr>
              <a:t>科举何去何从？</a:t>
            </a:r>
            <a:endParaRPr lang="zh-CN" altLang="en-US" sz="3200" b="1">
              <a:solidFill>
                <a:srgbClr val="C00000"/>
              </a:solidFill>
              <a:latin typeface="华文细黑" panose="02010600040101010101" pitchFamily="2" charset="-122"/>
              <a:ea typeface="华文细黑" panose="02010600040101010101" pitchFamily="2"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844" y="711776"/>
            <a:ext cx="11682169" cy="3448685"/>
          </a:xfrm>
          <a:prstGeom prst="rect">
            <a:avLst/>
          </a:prstGeom>
          <a:noFill/>
          <a:ln w="28575" cmpd="dbl">
            <a:solidFill>
              <a:schemeClr val="accent1">
                <a:shade val="50000"/>
              </a:schemeClr>
            </a:solidFill>
            <a:prstDash val="sysDot"/>
          </a:ln>
        </p:spPr>
        <p:txBody>
          <a:bodyPr wrap="square" rtlCol="0" anchor="t">
            <a:spAutoFit/>
          </a:bodyPr>
          <a:lstStyle/>
          <a:p>
            <a:pPr>
              <a:lnSpc>
                <a:spcPct val="130000"/>
              </a:lnSpc>
            </a:pPr>
            <a:r>
              <a:rPr lang="zh-CN" altLang="en-US" sz="2400">
                <a:latin typeface="华文细黑" panose="02010600040101010101" pitchFamily="2" charset="-122"/>
                <a:ea typeface="华文细黑" panose="02010600040101010101" pitchFamily="2" charset="-122"/>
                <a:cs typeface="楷体" panose="02010609060101010101" charset="-122"/>
              </a:rPr>
              <a:t>材料:鸦片战争结束后，国势日衰，废除八股取士成为许多有识之士的共识。1898年6月16日，康有为当面向光绪皇帝指陈八股科举制度的危害，建议政府废除八股考试内容，加快新教育建设的步伐，宏开学校，教以科学，等到学校尽开，再逐步废除科举考试制度。梁启超提出入小学者比诸生，入中学者比举人，入大学者比进士，一切考试，均该试策论，考察时务以观其经世济世的能力。维新废除八股取士，改革科举的主张，拉开了清末教育制度改革的序幕，也导致了科举制度的最终灭亡。</a:t>
            </a:r>
            <a:endParaRPr lang="zh-CN" altLang="en-US" sz="2400">
              <a:latin typeface="华文细黑" panose="02010600040101010101" pitchFamily="2" charset="-122"/>
              <a:ea typeface="华文细黑" panose="02010600040101010101" pitchFamily="2" charset="-122"/>
              <a:cs typeface="楷体" panose="02010609060101010101" charset="-122"/>
            </a:endParaRPr>
          </a:p>
          <a:p>
            <a:pPr algn="r">
              <a:lnSpc>
                <a:spcPct val="130000"/>
              </a:lnSpc>
            </a:pPr>
            <a:r>
              <a:rPr lang="en-US" altLang="zh-CN" sz="2400">
                <a:latin typeface="华文细黑" panose="02010600040101010101" pitchFamily="2" charset="-122"/>
                <a:ea typeface="华文细黑" panose="02010600040101010101" pitchFamily="2" charset="-122"/>
                <a:cs typeface="楷体" panose="02010609060101010101" charset="-122"/>
              </a:rPr>
              <a:t>——</a:t>
            </a:r>
            <a:r>
              <a:rPr lang="zh-CN" altLang="en-US" sz="2400">
                <a:latin typeface="华文细黑" panose="02010600040101010101" pitchFamily="2" charset="-122"/>
                <a:ea typeface="华文细黑" panose="02010600040101010101" pitchFamily="2" charset="-122"/>
                <a:cs typeface="楷体" panose="02010609060101010101" charset="-122"/>
              </a:rPr>
              <a:t>王会晓《浅谈维新派与顽固派关于废除八股取士的争论》等</a:t>
            </a:r>
            <a:endParaRPr lang="zh-CN" altLang="en-US" sz="2400">
              <a:latin typeface="华文细黑" panose="02010600040101010101" pitchFamily="2" charset="-122"/>
              <a:ea typeface="华文细黑" panose="02010600040101010101" pitchFamily="2" charset="-122"/>
              <a:cs typeface="楷体" panose="02010609060101010101" charset="-122"/>
            </a:endParaRPr>
          </a:p>
        </p:txBody>
      </p:sp>
      <p:sp>
        <p:nvSpPr>
          <p:cNvPr id="26" name="文本框 25"/>
          <p:cNvSpPr txBox="1"/>
          <p:nvPr/>
        </p:nvSpPr>
        <p:spPr>
          <a:xfrm>
            <a:off x="2315001" y="4365477"/>
            <a:ext cx="7126709" cy="1210945"/>
          </a:xfrm>
          <a:prstGeom prst="rect">
            <a:avLst/>
          </a:prstGeom>
          <a:noFill/>
          <a:ln w="28575" cmpd="dbl">
            <a:solidFill>
              <a:schemeClr val="accent3"/>
            </a:solidFill>
            <a:prstDash val="solid"/>
          </a:ln>
        </p:spPr>
        <p:txBody>
          <a:bodyPr wrap="square" rtlCol="0">
            <a:spAutoFit/>
          </a:bodyPr>
          <a:lstStyle/>
          <a:p>
            <a:pPr>
              <a:lnSpc>
                <a:spcPct val="130000"/>
              </a:lnSpc>
            </a:pPr>
            <a:r>
              <a:rPr lang="en-US" altLang="zh-CN" sz="2800" b="1">
                <a:latin typeface="华文细黑" panose="02010600040101010101" pitchFamily="2" charset="-122"/>
                <a:ea typeface="华文细黑" panose="02010600040101010101" pitchFamily="2" charset="-122"/>
                <a:cs typeface="+mn-ea"/>
              </a:rPr>
              <a:t>1898</a:t>
            </a:r>
            <a:r>
              <a:rPr lang="zh-CN" altLang="en-US" sz="2800" b="1">
                <a:latin typeface="华文细黑" panose="02010600040101010101" pitchFamily="2" charset="-122"/>
                <a:ea typeface="华文细黑" panose="02010600040101010101" pitchFamily="2" charset="-122"/>
                <a:cs typeface="+mn-ea"/>
              </a:rPr>
              <a:t>年，加设经济特科，</a:t>
            </a:r>
            <a:r>
              <a:rPr lang="zh-CN" altLang="en-US" sz="2800" b="1">
                <a:solidFill>
                  <a:srgbClr val="C00000"/>
                </a:solidFill>
                <a:latin typeface="华文细黑" panose="02010600040101010101" pitchFamily="2" charset="-122"/>
                <a:ea typeface="华文细黑" panose="02010600040101010101" pitchFamily="2" charset="-122"/>
                <a:cs typeface="+mn-ea"/>
              </a:rPr>
              <a:t>选拔经时济变之才</a:t>
            </a:r>
            <a:endParaRPr lang="zh-CN" altLang="en-US" sz="2800" b="1">
              <a:solidFill>
                <a:srgbClr val="C00000"/>
              </a:solidFill>
              <a:latin typeface="华文细黑" panose="02010600040101010101" pitchFamily="2" charset="-122"/>
              <a:ea typeface="华文细黑" panose="02010600040101010101" pitchFamily="2" charset="-122"/>
              <a:cs typeface="+mn-ea"/>
            </a:endParaRPr>
          </a:p>
          <a:p>
            <a:pPr>
              <a:lnSpc>
                <a:spcPct val="130000"/>
              </a:lnSpc>
            </a:pPr>
            <a:r>
              <a:rPr lang="zh-CN" altLang="en-US" sz="2800" b="1" smtClean="0">
                <a:latin typeface="华文细黑" panose="02010600040101010101" pitchFamily="2" charset="-122"/>
                <a:ea typeface="华文细黑" panose="02010600040101010101" pitchFamily="2" charset="-122"/>
                <a:sym typeface="+mn-ea"/>
              </a:rPr>
              <a:t>康有为</a:t>
            </a:r>
            <a:r>
              <a:rPr lang="zh-CN" altLang="en-US" sz="2800" b="1">
                <a:latin typeface="华文细黑" panose="02010600040101010101" pitchFamily="2" charset="-122"/>
                <a:ea typeface="华文细黑" panose="02010600040101010101" pitchFamily="2" charset="-122"/>
                <a:sym typeface="+mn-ea"/>
              </a:rPr>
              <a:t>废八股，</a:t>
            </a:r>
            <a:r>
              <a:rPr lang="zh-CN" altLang="en-US" sz="2800" b="1">
                <a:solidFill>
                  <a:srgbClr val="C00000"/>
                </a:solidFill>
                <a:latin typeface="华文细黑" panose="02010600040101010101" pitchFamily="2" charset="-122"/>
                <a:ea typeface="华文细黑" panose="02010600040101010101" pitchFamily="2" charset="-122"/>
                <a:sym typeface="+mn-ea"/>
              </a:rPr>
              <a:t>改试策论，以时务策命题</a:t>
            </a:r>
            <a:endParaRPr lang="zh-CN" altLang="en-US" sz="2800" b="1">
              <a:solidFill>
                <a:srgbClr val="C00000"/>
              </a:solidFill>
              <a:latin typeface="华文细黑" panose="02010600040101010101" pitchFamily="2" charset="-122"/>
              <a:ea typeface="华文细黑" panose="02010600040101010101" pitchFamily="2" charset="-122"/>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28725" y="269875"/>
            <a:ext cx="2199005" cy="650875"/>
          </a:xfrm>
          <a:prstGeom prst="rect">
            <a:avLst/>
          </a:prstGeom>
          <a:noFill/>
        </p:spPr>
        <p:txBody>
          <a:bodyPr wrap="square" rtlCol="0">
            <a:spAutoFit/>
          </a:bodyPr>
          <a:lstStyle/>
          <a:p>
            <a:pPr>
              <a:lnSpc>
                <a:spcPct val="130000"/>
              </a:lnSpc>
            </a:pPr>
            <a:r>
              <a:rPr lang="en-US" altLang="zh-CN" sz="2800">
                <a:latin typeface="华文细黑" panose="02010600040101010101" pitchFamily="2" charset="-122"/>
                <a:ea typeface="华文细黑" panose="02010600040101010101" pitchFamily="2" charset="-122"/>
              </a:rPr>
              <a:t>2.</a:t>
            </a:r>
            <a:r>
              <a:rPr lang="zh-CN" altLang="en-US" sz="2800">
                <a:latin typeface="华文细黑" panose="02010600040101010101" pitchFamily="2" charset="-122"/>
                <a:ea typeface="华文细黑" panose="02010600040101010101" pitchFamily="2" charset="-122"/>
              </a:rPr>
              <a:t>选官之变</a:t>
            </a:r>
            <a:endParaRPr lang="zh-CN" altLang="en-US" sz="2800">
              <a:latin typeface="华文细黑" panose="02010600040101010101" pitchFamily="2" charset="-122"/>
              <a:ea typeface="华文细黑" panose="02010600040101010101" pitchFamily="2" charset="-122"/>
            </a:endParaRPr>
          </a:p>
        </p:txBody>
      </p:sp>
      <p:sp>
        <p:nvSpPr>
          <p:cNvPr id="17" name="文本框 16"/>
          <p:cNvSpPr txBox="1"/>
          <p:nvPr/>
        </p:nvSpPr>
        <p:spPr>
          <a:xfrm>
            <a:off x="5696585" y="1330825"/>
            <a:ext cx="6350635" cy="3449955"/>
          </a:xfrm>
          <a:prstGeom prst="rect">
            <a:avLst/>
          </a:prstGeom>
          <a:noFill/>
          <a:ln w="76200">
            <a:solidFill>
              <a:srgbClr val="A36B45"/>
            </a:solid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a:lnSpc>
                <a:spcPct val="130000"/>
              </a:lnSpc>
            </a:pPr>
            <a:r>
              <a:rPr lang="zh-CN" altLang="en-US" sz="2800" b="1">
                <a:latin typeface="华文细黑" panose="02010600040101010101" pitchFamily="2" charset="-122"/>
                <a:ea typeface="华文细黑" panose="02010600040101010101" pitchFamily="2" charset="-122"/>
                <a:cs typeface="楷体" panose="02010609060101010101" charset="-122"/>
                <a:sym typeface="+mn-ea"/>
              </a:rPr>
              <a:t>科举夙为外人诟病，学堂最为新政大端，一旦毅然决然舍其旧而新是谋，则风声所树，观听一倾，群且刮目相看，推诚相与。</a:t>
            </a:r>
            <a:endParaRPr lang="zh-CN" altLang="en-US" sz="2800" b="1">
              <a:latin typeface="华文细黑" panose="02010600040101010101" pitchFamily="2" charset="-122"/>
              <a:ea typeface="华文细黑" panose="02010600040101010101" pitchFamily="2" charset="-122"/>
              <a:cs typeface="楷体" panose="02010609060101010101" charset="-122"/>
            </a:endParaRPr>
          </a:p>
          <a:p>
            <a:pPr algn="r">
              <a:lnSpc>
                <a:spcPct val="130000"/>
              </a:lnSpc>
            </a:pPr>
            <a:r>
              <a:rPr lang="en-US" altLang="zh-CN" sz="2800" b="1">
                <a:latin typeface="华文细黑" panose="02010600040101010101" pitchFamily="2" charset="-122"/>
                <a:ea typeface="华文细黑" panose="02010600040101010101" pitchFamily="2" charset="-122"/>
                <a:cs typeface="楷体" panose="02010609060101010101" charset="-122"/>
                <a:sym typeface="+mn-ea"/>
              </a:rPr>
              <a:t>——</a:t>
            </a:r>
            <a:r>
              <a:rPr sz="2800" b="1" smtClean="0">
                <a:latin typeface="华文细黑" panose="02010600040101010101" pitchFamily="2" charset="-122"/>
                <a:ea typeface="华文细黑" panose="02010600040101010101" pitchFamily="2" charset="-122"/>
                <a:cs typeface="楷体" panose="02010609060101010101" charset="-122"/>
                <a:sym typeface="+mn-ea"/>
              </a:rPr>
              <a:t>袁世凯等</a:t>
            </a:r>
            <a:endParaRPr lang="en-US" sz="2800" b="1" smtClean="0">
              <a:latin typeface="华文细黑" panose="02010600040101010101" pitchFamily="2" charset="-122"/>
              <a:ea typeface="华文细黑" panose="02010600040101010101" pitchFamily="2" charset="-122"/>
              <a:cs typeface="楷体" panose="02010609060101010101" charset="-122"/>
              <a:sym typeface="+mn-ea"/>
            </a:endParaRPr>
          </a:p>
          <a:p>
            <a:pPr algn="r">
              <a:lnSpc>
                <a:spcPct val="130000"/>
              </a:lnSpc>
            </a:pPr>
            <a:r>
              <a:rPr lang="zh-CN" altLang="en-US" sz="2800" b="1" smtClean="0">
                <a:latin typeface="华文细黑" panose="02010600040101010101" pitchFamily="2" charset="-122"/>
                <a:ea typeface="华文细黑" panose="02010600040101010101" pitchFamily="2" charset="-122"/>
                <a:cs typeface="楷体" panose="02010609060101010101" charset="-122"/>
                <a:sym typeface="+mn-ea"/>
              </a:rPr>
              <a:t>《</a:t>
            </a:r>
            <a:r>
              <a:rPr sz="2800" b="1" smtClean="0">
                <a:latin typeface="华文细黑" panose="02010600040101010101" pitchFamily="2" charset="-122"/>
                <a:ea typeface="华文细黑" panose="02010600040101010101" pitchFamily="2" charset="-122"/>
                <a:cs typeface="楷体" panose="02010609060101010101" charset="-122"/>
                <a:sym typeface="+mn-ea"/>
              </a:rPr>
              <a:t>立停科举推广学校折》</a:t>
            </a:r>
            <a:endParaRPr lang="zh-CN" altLang="en-US" sz="2800" b="1">
              <a:latin typeface="华文细黑" panose="02010600040101010101" pitchFamily="2" charset="-122"/>
              <a:ea typeface="华文细黑" panose="02010600040101010101" pitchFamily="2" charset="-122"/>
              <a:cs typeface="楷体" panose="02010609060101010101" charset="-122"/>
              <a:sym typeface="+mn-ea"/>
            </a:endParaRPr>
          </a:p>
        </p:txBody>
      </p:sp>
      <p:pic>
        <p:nvPicPr>
          <p:cNvPr id="5" name="图片 4" descr="C:/Users/lenovo/AppData/Local/Temp/kaimatting/20200816152811/output_aiMatting_20200816152814.pngoutput_aiMatting_20200816152814"/>
          <p:cNvPicPr>
            <a:picLocks noChangeAspect="1"/>
          </p:cNvPicPr>
          <p:nvPr>
            <p:custDataLst>
              <p:tags r:id="rId1"/>
            </p:custDataLst>
          </p:nvPr>
        </p:nvPicPr>
        <p:blipFill>
          <a:blip r:embed="rId2"/>
          <a:stretch>
            <a:fillRect/>
          </a:stretch>
        </p:blipFill>
        <p:spPr>
          <a:xfrm>
            <a:off x="606972" y="1330825"/>
            <a:ext cx="4531995" cy="3780155"/>
          </a:xfrm>
          <a:prstGeom prst="rect">
            <a:avLst/>
          </a:prstGeom>
        </p:spPr>
      </p:pic>
      <p:sp>
        <p:nvSpPr>
          <p:cNvPr id="7" name="文本框 6"/>
          <p:cNvSpPr txBox="1"/>
          <p:nvPr/>
        </p:nvSpPr>
        <p:spPr>
          <a:xfrm>
            <a:off x="5583172" y="4983997"/>
            <a:ext cx="3728085" cy="730885"/>
          </a:xfrm>
          <a:prstGeom prst="rect">
            <a:avLst/>
          </a:prstGeom>
          <a:solidFill>
            <a:schemeClr val="accent2">
              <a:lumMod val="20000"/>
              <a:lumOff val="80000"/>
            </a:schemeClr>
          </a:solidFill>
        </p:spPr>
        <p:txBody>
          <a:bodyPr wrap="square" rtlCol="0">
            <a:spAutoFit/>
          </a:bodyPr>
          <a:lstStyle>
            <a:defPPr>
              <a:defRPr lang="zh-CN"/>
            </a:defPPr>
            <a:lvl1pPr>
              <a:lnSpc>
                <a:spcPct val="130000"/>
              </a:lnSpc>
              <a:defRPr sz="2400" b="1">
                <a:solidFill>
                  <a:schemeClr val="bg1"/>
                </a:solidFill>
                <a:latin typeface="华文细黑" panose="02010600040101010101" pitchFamily="2" charset="-122"/>
                <a:ea typeface="华文细黑" panose="02010600040101010101" pitchFamily="2" charset="-122"/>
                <a:cs typeface="楷体" panose="02010609060101010101" charset="-122"/>
              </a:defRPr>
            </a:lvl1pPr>
          </a:lstStyle>
          <a:p>
            <a:r>
              <a:rPr lang="en-US" altLang="zh-CN" sz="3200">
                <a:solidFill>
                  <a:srgbClr val="C00000"/>
                </a:solidFill>
              </a:rPr>
              <a:t> </a:t>
            </a:r>
            <a:r>
              <a:rPr lang="zh-CN" altLang="en-US" sz="3200">
                <a:solidFill>
                  <a:srgbClr val="C00000"/>
                </a:solidFill>
              </a:rPr>
              <a:t>一变：</a:t>
            </a:r>
            <a:r>
              <a:rPr lang="en-US" altLang="zh-CN" sz="3200">
                <a:solidFill>
                  <a:srgbClr val="C00000"/>
                </a:solidFill>
              </a:rPr>
              <a:t> </a:t>
            </a:r>
            <a:r>
              <a:rPr lang="zh-CN" altLang="en-US" sz="3200">
                <a:solidFill>
                  <a:srgbClr val="C00000"/>
                </a:solidFill>
              </a:rPr>
              <a:t>学堂选官</a:t>
            </a:r>
            <a:endParaRPr lang="zh-CN" altLang="en-US" sz="32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31776" y="1442531"/>
            <a:ext cx="4064000" cy="3247391"/>
          </a:xfrm>
          <a:prstGeom prst="rect">
            <a:avLst/>
          </a:prstGeom>
        </p:spPr>
      </p:pic>
      <p:sp>
        <p:nvSpPr>
          <p:cNvPr id="4" name="文本框 3"/>
          <p:cNvSpPr txBox="1"/>
          <p:nvPr/>
        </p:nvSpPr>
        <p:spPr>
          <a:xfrm>
            <a:off x="5699051" y="1508052"/>
            <a:ext cx="5632893" cy="2889885"/>
          </a:xfrm>
          <a:prstGeom prst="rect">
            <a:avLst/>
          </a:prstGeom>
          <a:noFill/>
          <a:ln w="28575" cmpd="dbl">
            <a:noFill/>
            <a:prstDash val="solid"/>
          </a:ln>
        </p:spPr>
        <p:txBody>
          <a:bodyPr wrap="square" rtlCol="0" anchor="t">
            <a:spAutoFit/>
          </a:bodyPr>
          <a:lstStyle/>
          <a:p>
            <a:pPr>
              <a:lnSpc>
                <a:spcPct val="130000"/>
              </a:lnSpc>
            </a:pPr>
            <a:r>
              <a:rPr lang="zh-CN" altLang="en-US" sz="2800" b="1">
                <a:latin typeface="华文细黑" panose="02010600040101010101" pitchFamily="2" charset="-122"/>
                <a:ea typeface="华文细黑" panose="02010600040101010101" pitchFamily="2" charset="-122"/>
                <a:cs typeface="楷体" panose="02010609060101010101" charset="-122"/>
              </a:rPr>
              <a:t>每年举行一次归国留学生考试，考试结果分最优、优、中等3等，不同等级者分别被 赐予进士、举人、拔贡出身，再被分配相应官职。</a:t>
            </a:r>
            <a:endParaRPr lang="zh-CN" altLang="en-US" sz="2800" b="1">
              <a:latin typeface="华文细黑" panose="02010600040101010101" pitchFamily="2" charset="-122"/>
              <a:ea typeface="华文细黑" panose="02010600040101010101" pitchFamily="2" charset="-122"/>
              <a:cs typeface="楷体" panose="02010609060101010101" charset="-122"/>
            </a:endParaRPr>
          </a:p>
          <a:p>
            <a:pPr>
              <a:lnSpc>
                <a:spcPct val="130000"/>
              </a:lnSpc>
            </a:pPr>
            <a:r>
              <a:rPr lang="en-US" altLang="zh-CN" sz="2800" b="1" smtClean="0">
                <a:latin typeface="华文细黑" panose="02010600040101010101" pitchFamily="2" charset="-122"/>
                <a:ea typeface="华文细黑" panose="02010600040101010101" pitchFamily="2" charset="-122"/>
                <a:cs typeface="楷体" panose="02010609060101010101" charset="-122"/>
              </a:rPr>
              <a:t>          ——《</a:t>
            </a:r>
            <a:r>
              <a:rPr lang="en-US" altLang="zh-CN" sz="2800" b="1">
                <a:latin typeface="华文细黑" panose="02010600040101010101" pitchFamily="2" charset="-122"/>
                <a:ea typeface="华文细黑" panose="02010600040101010101" pitchFamily="2" charset="-122"/>
                <a:cs typeface="楷体" panose="02010609060101010101" charset="-122"/>
              </a:rPr>
              <a:t>考验游学毕业生章程》</a:t>
            </a:r>
            <a:endParaRPr lang="en-US" altLang="zh-CN" sz="2800" b="1">
              <a:latin typeface="华文细黑" panose="02010600040101010101" pitchFamily="2" charset="-122"/>
              <a:ea typeface="华文细黑" panose="02010600040101010101" pitchFamily="2" charset="-122"/>
              <a:cs typeface="楷体" panose="02010609060101010101" charset="-122"/>
            </a:endParaRPr>
          </a:p>
        </p:txBody>
      </p:sp>
      <p:sp>
        <p:nvSpPr>
          <p:cNvPr id="17" name="文本框 16"/>
          <p:cNvSpPr txBox="1"/>
          <p:nvPr/>
        </p:nvSpPr>
        <p:spPr>
          <a:xfrm>
            <a:off x="5699051" y="1227975"/>
            <a:ext cx="5763275" cy="3448685"/>
          </a:xfrm>
          <a:prstGeom prst="rect">
            <a:avLst/>
          </a:prstGeom>
          <a:noFill/>
          <a:ln w="76200">
            <a:solidFill>
              <a:srgbClr val="A36B45"/>
            </a:solidFill>
          </a:ln>
          <a:effectLst>
            <a:outerShdw blurRad="50800" dist="38100" dir="8100000" sx="101000" sy="101000" algn="tr" rotWithShape="0">
              <a:prstClr val="black">
                <a:alpha val="40000"/>
              </a:prstClr>
            </a:outerShdw>
          </a:effectLst>
          <a:extLst>
            <a:ext uri="{909E8E84-426E-40DD-AFC4-6F175D3DCCD1}">
              <a14:hiddenFill xmlns:a14="http://schemas.microsoft.com/office/drawing/2010/main">
                <a:solidFill>
                  <a:schemeClr val="accent4">
                    <a:lumMod val="20000"/>
                    <a:lumOff val="80000"/>
                  </a:schemeClr>
                </a:solidFill>
              </a14:hiddenFill>
            </a:ext>
          </a:extLst>
        </p:spPr>
        <p:txBody>
          <a:bodyPr wrap="square" rtlCol="0">
            <a:spAutoFit/>
          </a:bodyPr>
          <a:lstStyle/>
          <a:p>
            <a:pPr>
              <a:lnSpc>
                <a:spcPct val="130000"/>
              </a:lnSpc>
            </a:pPr>
            <a:endParaRPr lang="zh-CN" altLang="en-US"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zh-CN" altLang="en-US"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zh-CN" altLang="en-US"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zh-CN" altLang="en-US"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en-US" altLang="zh-CN"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en-US" altLang="zh-CN" sz="2400" b="1">
              <a:latin typeface="华文细黑" panose="02010600040101010101" pitchFamily="2" charset="-122"/>
              <a:ea typeface="华文细黑" panose="02010600040101010101" pitchFamily="2" charset="-122"/>
              <a:cs typeface="楷体" panose="02010609060101010101" charset="-122"/>
              <a:sym typeface="+mn-ea"/>
            </a:endParaRPr>
          </a:p>
          <a:p>
            <a:pPr>
              <a:lnSpc>
                <a:spcPct val="130000"/>
              </a:lnSpc>
            </a:pPr>
            <a:endParaRPr lang="en-US" altLang="zh-CN" sz="2400" b="1">
              <a:latin typeface="华文细黑" panose="02010600040101010101" pitchFamily="2" charset="-122"/>
              <a:ea typeface="华文细黑" panose="02010600040101010101" pitchFamily="2" charset="-122"/>
              <a:cs typeface="楷体" panose="02010609060101010101" charset="-122"/>
              <a:sym typeface="+mn-ea"/>
            </a:endParaRPr>
          </a:p>
        </p:txBody>
      </p:sp>
      <p:sp>
        <p:nvSpPr>
          <p:cNvPr id="7" name="文本框 6"/>
          <p:cNvSpPr txBox="1"/>
          <p:nvPr/>
        </p:nvSpPr>
        <p:spPr>
          <a:xfrm>
            <a:off x="831776" y="4886559"/>
            <a:ext cx="4126231" cy="730885"/>
          </a:xfrm>
          <a:prstGeom prst="rect">
            <a:avLst/>
          </a:prstGeom>
          <a:solidFill>
            <a:schemeClr val="accent2">
              <a:lumMod val="20000"/>
              <a:lumOff val="80000"/>
            </a:schemeClr>
          </a:solidFill>
        </p:spPr>
        <p:txBody>
          <a:bodyPr wrap="square" rtlCol="0">
            <a:spAutoFit/>
          </a:bodyPr>
          <a:lstStyle>
            <a:defPPr>
              <a:defRPr lang="zh-CN"/>
            </a:defPPr>
            <a:lvl1pPr>
              <a:lnSpc>
                <a:spcPct val="130000"/>
              </a:lnSpc>
              <a:defRPr sz="2400" b="1">
                <a:solidFill>
                  <a:srgbClr val="C00000"/>
                </a:solidFill>
                <a:latin typeface="华文细黑" panose="02010600040101010101" pitchFamily="2" charset="-122"/>
                <a:ea typeface="华文细黑" panose="02010600040101010101" pitchFamily="2" charset="-122"/>
                <a:cs typeface="楷体" panose="02010609060101010101" charset="-122"/>
              </a:defRPr>
            </a:lvl1pPr>
          </a:lstStyle>
          <a:p>
            <a:r>
              <a:rPr lang="en-US" altLang="zh-CN" sz="3200"/>
              <a:t> </a:t>
            </a:r>
            <a:r>
              <a:rPr lang="zh-CN" altLang="en-US" sz="3200"/>
              <a:t>二变：</a:t>
            </a:r>
            <a:r>
              <a:rPr lang="en-US" altLang="zh-CN" sz="3200"/>
              <a:t> </a:t>
            </a:r>
            <a:r>
              <a:rPr lang="zh-CN" altLang="en-US" sz="3200"/>
              <a:t>留学生选官</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92859" y="699387"/>
            <a:ext cx="11430545" cy="5367020"/>
          </a:xfrm>
          <a:prstGeom prst="rect">
            <a:avLst/>
          </a:prstGeom>
          <a:noFill/>
          <a:ln w="28575" cmpd="dbl">
            <a:solidFill>
              <a:schemeClr val="accent1">
                <a:shade val="50000"/>
              </a:schemeClr>
            </a:solidFill>
            <a:prstDash val="sysDot"/>
          </a:ln>
        </p:spPr>
        <p:txBody>
          <a:bodyPr wrap="square" rtlCol="0" anchor="t">
            <a:spAutoFit/>
          </a:bodyPr>
          <a:lstStyle/>
          <a:p>
            <a:pPr>
              <a:lnSpc>
                <a:spcPct val="130000"/>
              </a:lnSpc>
            </a:pPr>
            <a:r>
              <a:rPr lang="en-US" altLang="zh-CN" sz="2400">
                <a:latin typeface="华文细黑" panose="02010600040101010101" pitchFamily="2" charset="-122"/>
                <a:ea typeface="华文细黑" panose="02010600040101010101" pitchFamily="2" charset="-122"/>
                <a:cs typeface="楷体" panose="02010609060101010101" charset="-122"/>
              </a:rPr>
              <a:t>   </a:t>
            </a:r>
            <a:r>
              <a:rPr lang="zh-CN" altLang="en-US" sz="2400">
                <a:latin typeface="华文细黑" panose="02010600040101010101" pitchFamily="2" charset="-122"/>
                <a:ea typeface="华文细黑" panose="02010600040101010101" pitchFamily="2" charset="-122"/>
                <a:cs typeface="楷体" panose="02010609060101010101" charset="-122"/>
              </a:rPr>
              <a:t> 由于变法前的社会舆论普遍认为八股及科举制度是中国落后的根源，因而在维新变法期间，变科举、废八股,改变中国传统的培养人才和选拔人才的方式成为戊戌变法的主要内容。康有为、梁启超为代表的维新派也幻想以改革教育为突破口,培养新型的资产阶级人才,从而达到政治改革、发展资本主义经济、挽救民族危机的目的。这在一定程度上对封建制度赖以生存的精神支柱、道德支柱以及理论依据的四书五经的否定。规定把西学和中学置于同等重要的地位,其实就是对传统“中学”占统治地位的否定和挑战。通过皇帝来提倡西学,具有绝对的权威和理所当然的合理性、合法性。从此 ,全面学习西学成为戊戌变法后中国近代教育的主流,西方的政治、经济、文化,如雨后春笋般地被介绍到中国。在维新派的影响下,很多知识分子从八股之学转向西学,西学的队伍得到迅速扩大。</a:t>
            </a:r>
            <a:endParaRPr lang="zh-CN" altLang="en-US" sz="2400">
              <a:latin typeface="华文细黑" panose="02010600040101010101" pitchFamily="2" charset="-122"/>
              <a:ea typeface="华文细黑" panose="02010600040101010101" pitchFamily="2" charset="-122"/>
              <a:cs typeface="楷体" panose="02010609060101010101" charset="-122"/>
            </a:endParaRPr>
          </a:p>
          <a:p>
            <a:pPr algn="r">
              <a:lnSpc>
                <a:spcPct val="130000"/>
              </a:lnSpc>
            </a:pPr>
            <a:r>
              <a:rPr lang="zh-CN" altLang="en-US" sz="2400">
                <a:latin typeface="华文细黑" panose="02010600040101010101" pitchFamily="2" charset="-122"/>
                <a:ea typeface="华文细黑" panose="02010600040101010101" pitchFamily="2" charset="-122"/>
                <a:cs typeface="楷体" panose="02010609060101010101" charset="-122"/>
              </a:rPr>
              <a:t>——摘编自韩小林《戊戌变法与中国近代教育》</a:t>
            </a:r>
            <a:endParaRPr lang="zh-CN" altLang="en-US" sz="2400">
              <a:latin typeface="华文细黑" panose="02010600040101010101" pitchFamily="2" charset="-122"/>
              <a:ea typeface="华文细黑" panose="02010600040101010101" pitchFamily="2" charset="-122"/>
              <a:cs typeface="楷体" panose="02010609060101010101" charset="-122"/>
            </a:endParaRPr>
          </a:p>
        </p:txBody>
      </p:sp>
      <p:sp>
        <p:nvSpPr>
          <p:cNvPr id="6" name="文本框 5"/>
          <p:cNvSpPr txBox="1"/>
          <p:nvPr/>
        </p:nvSpPr>
        <p:spPr>
          <a:xfrm>
            <a:off x="256511" y="-111825"/>
            <a:ext cx="6972300" cy="730885"/>
          </a:xfrm>
          <a:prstGeom prst="rect">
            <a:avLst/>
          </a:prstGeom>
          <a:noFill/>
        </p:spPr>
        <p:txBody>
          <a:bodyPr wrap="square" rtlCol="0">
            <a:spAutoFit/>
          </a:bodyPr>
          <a:lstStyle/>
          <a:p>
            <a:pPr>
              <a:lnSpc>
                <a:spcPct val="130000"/>
              </a:lnSpc>
            </a:pPr>
            <a:r>
              <a:rPr lang="zh-CN" altLang="en-US" sz="3200" b="1">
                <a:solidFill>
                  <a:srgbClr val="C00000"/>
                </a:solidFill>
                <a:latin typeface="华文细黑" panose="02010600040101010101" pitchFamily="2" charset="-122"/>
                <a:ea typeface="华文细黑" panose="02010600040101010101" pitchFamily="2" charset="-122"/>
              </a:rPr>
              <a:t>思考：近代选官制度的变革有何特点？</a:t>
            </a:r>
            <a:endParaRPr lang="zh-CN" altLang="en-US" sz="3200" b="1">
              <a:solidFill>
                <a:srgbClr val="C00000"/>
              </a:solidFill>
              <a:latin typeface="华文细黑" panose="02010600040101010101" pitchFamily="2" charset="-122"/>
              <a:ea typeface="华文细黑" panose="02010600040101010101" pitchFamily="2" charset="-122"/>
            </a:endParaRPr>
          </a:p>
        </p:txBody>
      </p:sp>
      <p:sp>
        <p:nvSpPr>
          <p:cNvPr id="2" name="文本框 1"/>
          <p:cNvSpPr txBox="1"/>
          <p:nvPr/>
        </p:nvSpPr>
        <p:spPr>
          <a:xfrm>
            <a:off x="256511" y="6112151"/>
            <a:ext cx="2425065" cy="570865"/>
          </a:xfrm>
          <a:prstGeom prst="rect">
            <a:avLst/>
          </a:prstGeom>
          <a:noFill/>
        </p:spPr>
        <p:txBody>
          <a:bodyPr wrap="square" rtlCol="0">
            <a:spAutoFit/>
          </a:bodyPr>
          <a:lstStyle/>
          <a:p>
            <a:pPr>
              <a:lnSpc>
                <a:spcPct val="130000"/>
              </a:lnSpc>
            </a:pPr>
            <a:r>
              <a:rPr lang="zh-CN" altLang="en-US" sz="2400" b="1">
                <a:solidFill>
                  <a:srgbClr val="FF0000"/>
                </a:solidFill>
                <a:latin typeface="华文细黑" panose="02010600040101010101" pitchFamily="2" charset="-122"/>
                <a:ea typeface="华文细黑" panose="02010600040101010101" pitchFamily="2" charset="-122"/>
              </a:rPr>
              <a:t>受西学传播影响</a:t>
            </a:r>
            <a:endParaRPr lang="zh-CN" altLang="en-US" sz="2400" b="1">
              <a:solidFill>
                <a:srgbClr val="FF0000"/>
              </a:solidFill>
              <a:latin typeface="华文细黑" panose="02010600040101010101" pitchFamily="2" charset="-122"/>
              <a:ea typeface="华文细黑" panose="02010600040101010101" pitchFamily="2" charset="-122"/>
            </a:endParaRPr>
          </a:p>
        </p:txBody>
      </p:sp>
      <p:sp>
        <p:nvSpPr>
          <p:cNvPr id="4" name="文本框 3"/>
          <p:cNvSpPr txBox="1"/>
          <p:nvPr/>
        </p:nvSpPr>
        <p:spPr>
          <a:xfrm>
            <a:off x="2941379" y="6103943"/>
            <a:ext cx="2425065" cy="570865"/>
          </a:xfrm>
          <a:prstGeom prst="rect">
            <a:avLst/>
          </a:prstGeom>
          <a:noFill/>
        </p:spPr>
        <p:txBody>
          <a:bodyPr wrap="square" rtlCol="0">
            <a:spAutoFit/>
          </a:bodyPr>
          <a:lstStyle/>
          <a:p>
            <a:pPr>
              <a:lnSpc>
                <a:spcPct val="130000"/>
              </a:lnSpc>
            </a:pPr>
            <a:r>
              <a:rPr lang="zh-CN" altLang="en-US" sz="2400" b="1">
                <a:solidFill>
                  <a:srgbClr val="FF0000"/>
                </a:solidFill>
                <a:latin typeface="华文细黑" panose="02010600040101010101" pitchFamily="2" charset="-122"/>
                <a:ea typeface="华文细黑" panose="02010600040101010101" pitchFamily="2" charset="-122"/>
              </a:rPr>
              <a:t>为挽救民族危机</a:t>
            </a:r>
            <a:endParaRPr lang="zh-CN" altLang="en-US" sz="2400" b="1">
              <a:solidFill>
                <a:srgbClr val="FF0000"/>
              </a:solidFill>
              <a:latin typeface="华文细黑" panose="02010600040101010101" pitchFamily="2" charset="-122"/>
              <a:ea typeface="华文细黑" panose="02010600040101010101" pitchFamily="2" charset="-122"/>
            </a:endParaRPr>
          </a:p>
        </p:txBody>
      </p:sp>
      <p:sp>
        <p:nvSpPr>
          <p:cNvPr id="7" name="文本框 6"/>
          <p:cNvSpPr txBox="1"/>
          <p:nvPr/>
        </p:nvSpPr>
        <p:spPr>
          <a:xfrm>
            <a:off x="5507783" y="6102701"/>
            <a:ext cx="2425065" cy="570865"/>
          </a:xfrm>
          <a:prstGeom prst="rect">
            <a:avLst/>
          </a:prstGeom>
          <a:noFill/>
        </p:spPr>
        <p:txBody>
          <a:bodyPr wrap="square" rtlCol="0">
            <a:spAutoFit/>
          </a:bodyPr>
          <a:lstStyle/>
          <a:p>
            <a:pPr>
              <a:lnSpc>
                <a:spcPct val="130000"/>
              </a:lnSpc>
            </a:pPr>
            <a:r>
              <a:rPr lang="zh-CN" altLang="en-US" sz="2400" b="1">
                <a:solidFill>
                  <a:srgbClr val="FF0000"/>
                </a:solidFill>
                <a:latin typeface="华文细黑" panose="02010600040101010101" pitchFamily="2" charset="-122"/>
                <a:ea typeface="华文细黑" panose="02010600040101010101" pitchFamily="2" charset="-122"/>
              </a:rPr>
              <a:t>为政治革新服务</a:t>
            </a:r>
            <a:endParaRPr lang="zh-CN" altLang="en-US" sz="2400" b="1">
              <a:solidFill>
                <a:srgbClr val="FF0000"/>
              </a:solidFill>
              <a:latin typeface="华文细黑" panose="02010600040101010101" pitchFamily="2" charset="-122"/>
              <a:ea typeface="华文细黑" panose="02010600040101010101" pitchFamily="2" charset="-122"/>
            </a:endParaRPr>
          </a:p>
        </p:txBody>
      </p:sp>
      <p:sp>
        <p:nvSpPr>
          <p:cNvPr id="8" name="文本框 7"/>
          <p:cNvSpPr txBox="1"/>
          <p:nvPr/>
        </p:nvSpPr>
        <p:spPr>
          <a:xfrm>
            <a:off x="8069196" y="6112151"/>
            <a:ext cx="2425065" cy="570865"/>
          </a:xfrm>
          <a:prstGeom prst="rect">
            <a:avLst/>
          </a:prstGeom>
          <a:noFill/>
        </p:spPr>
        <p:txBody>
          <a:bodyPr wrap="square" rtlCol="0">
            <a:spAutoFit/>
          </a:bodyPr>
          <a:lstStyle/>
          <a:p>
            <a:pPr>
              <a:lnSpc>
                <a:spcPct val="130000"/>
              </a:lnSpc>
            </a:pPr>
            <a:r>
              <a:rPr lang="zh-CN" altLang="en-US" sz="2400" b="1">
                <a:solidFill>
                  <a:srgbClr val="FF0000"/>
                </a:solidFill>
                <a:latin typeface="华文细黑" panose="02010600040101010101" pitchFamily="2" charset="-122"/>
                <a:ea typeface="华文细黑" panose="02010600040101010101" pitchFamily="2" charset="-122"/>
              </a:rPr>
              <a:t>近代化趋势明显</a:t>
            </a:r>
            <a:endParaRPr lang="zh-CN" altLang="en-US" sz="2400" b="1">
              <a:solidFill>
                <a:srgbClr val="FF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1344" y="801527"/>
            <a:ext cx="4571365" cy="650875"/>
          </a:xfrm>
          <a:prstGeom prst="rect">
            <a:avLst/>
          </a:prstGeom>
          <a:noFill/>
        </p:spPr>
        <p:txBody>
          <a:bodyPr wrap="square" rtlCol="0">
            <a:spAutoFit/>
          </a:bodyPr>
          <a:lstStyle/>
          <a:p>
            <a:pPr>
              <a:lnSpc>
                <a:spcPct val="130000"/>
              </a:lnSpc>
            </a:pPr>
            <a:r>
              <a:rPr lang="en-US" altLang="zh-CN" sz="2800" smtClean="0">
                <a:latin typeface="华文细黑" panose="02010600040101010101" pitchFamily="2" charset="-122"/>
                <a:ea typeface="华文细黑" panose="02010600040101010101" pitchFamily="2" charset="-122"/>
                <a:cs typeface="微软雅黑" panose="020B0503020204020204" charset="-122"/>
              </a:rPr>
              <a:t>1.</a:t>
            </a:r>
            <a:r>
              <a:rPr lang="zh-CN" altLang="en-US" sz="2800" smtClean="0">
                <a:latin typeface="华文细黑" panose="02010600040101010101" pitchFamily="2" charset="-122"/>
                <a:ea typeface="华文细黑" panose="02010600040101010101" pitchFamily="2" charset="-122"/>
                <a:cs typeface="微软雅黑" panose="020B0503020204020204" charset="-122"/>
              </a:rPr>
              <a:t>南京</a:t>
            </a:r>
            <a:r>
              <a:rPr lang="zh-CN" altLang="en-US" sz="2800">
                <a:latin typeface="华文细黑" panose="02010600040101010101" pitchFamily="2" charset="-122"/>
                <a:ea typeface="华文细黑" panose="02010600040101010101" pitchFamily="2" charset="-122"/>
                <a:cs typeface="微软雅黑" panose="020B0503020204020204" charset="-122"/>
              </a:rPr>
              <a:t>临时政府时期</a:t>
            </a:r>
            <a:endParaRPr lang="zh-CN" altLang="en-US" sz="2800">
              <a:latin typeface="华文细黑" panose="02010600040101010101" pitchFamily="2" charset="-122"/>
              <a:ea typeface="华文细黑" panose="02010600040101010101" pitchFamily="2" charset="-122"/>
              <a:cs typeface="微软雅黑" panose="020B0503020204020204" charset="-122"/>
            </a:endParaRPr>
          </a:p>
        </p:txBody>
      </p:sp>
      <p:sp>
        <p:nvSpPr>
          <p:cNvPr id="6" name="文本框 5"/>
          <p:cNvSpPr txBox="1"/>
          <p:nvPr/>
        </p:nvSpPr>
        <p:spPr>
          <a:xfrm>
            <a:off x="0" y="1210585"/>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1</a:t>
            </a:r>
            <a:r>
              <a:rPr lang="zh-CN" altLang="en-US" sz="2800">
                <a:latin typeface="华文细黑" panose="02010600040101010101" pitchFamily="2" charset="-122"/>
                <a:ea typeface="华文细黑" panose="02010600040101010101" pitchFamily="2" charset="-122"/>
                <a:cs typeface="华文楷体" panose="02010600040101010101" charset="-122"/>
              </a:rPr>
              <a:t>）依据：</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1" name="文本框 10"/>
          <p:cNvSpPr txBox="1"/>
          <p:nvPr/>
        </p:nvSpPr>
        <p:spPr>
          <a:xfrm>
            <a:off x="1929979" y="1210096"/>
            <a:ext cx="10932160" cy="650875"/>
          </a:xfrm>
          <a:prstGeom prst="rect">
            <a:avLst/>
          </a:prstGeom>
          <a:noFill/>
        </p:spPr>
        <p:txBody>
          <a:bodyPr wrap="square" rtlCol="0">
            <a:spAutoFit/>
          </a:bodyPr>
          <a:lstStyle/>
          <a:p>
            <a:pPr algn="just">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孙中山的文官考试思想。</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2" name="文本框 11"/>
          <p:cNvSpPr txBox="1"/>
          <p:nvPr/>
        </p:nvSpPr>
        <p:spPr>
          <a:xfrm>
            <a:off x="191317" y="3585300"/>
            <a:ext cx="8289275" cy="1210945"/>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②</a:t>
            </a: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完善国家政治制度，建立文官的培养、任用、监察等方面的运行机制。</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13" name="文本框 12"/>
          <p:cNvSpPr txBox="1"/>
          <p:nvPr/>
        </p:nvSpPr>
        <p:spPr>
          <a:xfrm>
            <a:off x="191344" y="5122966"/>
            <a:ext cx="7358380" cy="1770380"/>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sym typeface="+mn-ea"/>
              </a:rPr>
              <a:t>①</a:t>
            </a:r>
            <a:r>
              <a:rPr lang="zh-CN" altLang="en-US" sz="2800">
                <a:latin typeface="华文细黑" panose="02010600040101010101" pitchFamily="2" charset="-122"/>
                <a:ea typeface="华文细黑" panose="02010600040101010101" pitchFamily="2" charset="-122"/>
                <a:cs typeface="华文楷体" panose="02010600040101010101" charset="-122"/>
              </a:rPr>
              <a:t>奠定了近代中国文官制度的基础；</a:t>
            </a:r>
            <a:endParaRPr lang="zh-CN" altLang="en-US" sz="2800">
              <a:latin typeface="华文细黑" panose="02010600040101010101" pitchFamily="2" charset="-122"/>
              <a:ea typeface="华文细黑" panose="02010600040101010101" pitchFamily="2" charset="-122"/>
              <a:cs typeface="华文楷体" panose="02010600040101010101" charset="-122"/>
            </a:endParaRPr>
          </a:p>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sym typeface="+mn-ea"/>
              </a:rPr>
              <a:t>②</a:t>
            </a:r>
            <a:r>
              <a:rPr lang="zh-CN" altLang="en-US" sz="2800">
                <a:latin typeface="华文细黑" panose="02010600040101010101" pitchFamily="2" charset="-122"/>
                <a:ea typeface="华文细黑" panose="02010600040101010101" pitchFamily="2" charset="-122"/>
                <a:cs typeface="华文楷体" panose="02010600040101010101" charset="-122"/>
              </a:rPr>
              <a:t>对日后民国文官制度的建设产生了重要影响；</a:t>
            </a:r>
            <a:endParaRPr lang="zh-CN" altLang="en-US" sz="2800">
              <a:latin typeface="华文细黑" panose="02010600040101010101" pitchFamily="2" charset="-122"/>
              <a:ea typeface="华文细黑" panose="02010600040101010101" pitchFamily="2" charset="-122"/>
              <a:cs typeface="华文楷体" panose="02010600040101010101" charset="-122"/>
            </a:endParaRPr>
          </a:p>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③局限性：基本只停留在纸面上。</a:t>
            </a:r>
            <a:endParaRPr lang="zh-CN" altLang="en-US" sz="2800">
              <a:latin typeface="Calibri" panose="020F0502020204030204"/>
              <a:ea typeface="华文细黑" panose="02010600040101010101" pitchFamily="2" charset="-122"/>
              <a:cs typeface="华文楷体" panose="02010600040101010101" charset="-122"/>
            </a:endParaRPr>
          </a:p>
        </p:txBody>
      </p:sp>
      <p:sp>
        <p:nvSpPr>
          <p:cNvPr id="2" name="文本框 1"/>
          <p:cNvSpPr txBox="1"/>
          <p:nvPr/>
        </p:nvSpPr>
        <p:spPr>
          <a:xfrm>
            <a:off x="0" y="1697498"/>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2</a:t>
            </a:r>
            <a:r>
              <a:rPr lang="zh-CN" altLang="en-US" sz="2800">
                <a:latin typeface="华文细黑" panose="02010600040101010101" pitchFamily="2" charset="-122"/>
                <a:ea typeface="华文细黑" panose="02010600040101010101" pitchFamily="2" charset="-122"/>
                <a:cs typeface="华文楷体" panose="02010600040101010101" charset="-122"/>
              </a:rPr>
              <a:t>）内容：</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5" name="文本框 4"/>
          <p:cNvSpPr txBox="1"/>
          <p:nvPr/>
        </p:nvSpPr>
        <p:spPr>
          <a:xfrm>
            <a:off x="191344" y="2120156"/>
            <a:ext cx="8400933" cy="1770380"/>
          </a:xfrm>
          <a:prstGeom prst="rect">
            <a:avLst/>
          </a:prstGeom>
          <a:noFill/>
        </p:spPr>
        <p:txBody>
          <a:bodyPr wrap="square" rtlCol="0">
            <a:spAutoFit/>
          </a:bodyPr>
          <a:lstStyle/>
          <a:p>
            <a:pPr algn="just">
              <a:lnSpc>
                <a:spcPct val="130000"/>
              </a:lnSpc>
            </a:pPr>
            <a:r>
              <a:rPr lang="zh-CN" altLang="en-US" sz="2800">
                <a:latin typeface="Calibri" panose="020F0502020204030204"/>
                <a:ea typeface="华文细黑" panose="02010600040101010101" pitchFamily="2" charset="-122"/>
                <a:cs typeface="华文楷体" panose="02010600040101010101" charset="-122"/>
              </a:rPr>
              <a:t>①在官员选拔方面，以考试制度为主，也就是在"五权宪法"的框架之中，国家建立考试院，主管人才的选拔和任用</a:t>
            </a:r>
            <a:r>
              <a:rPr lang="zh-CN" altLang="en-US" sz="2800">
                <a:latin typeface="华文细黑" panose="02010600040101010101" pitchFamily="2" charset="-122"/>
                <a:ea typeface="华文细黑" panose="02010600040101010101" pitchFamily="2" charset="-122"/>
                <a:cs typeface="华文楷体" panose="02010600040101010101" charset="-122"/>
                <a:sym typeface="+mn-ea"/>
              </a:rPr>
              <a:t>。</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sp>
        <p:nvSpPr>
          <p:cNvPr id="8" name="文本框 7"/>
          <p:cNvSpPr txBox="1"/>
          <p:nvPr/>
        </p:nvSpPr>
        <p:spPr>
          <a:xfrm>
            <a:off x="-1" y="4618610"/>
            <a:ext cx="10822305" cy="650875"/>
          </a:xfrm>
          <a:prstGeom prst="rect">
            <a:avLst/>
          </a:prstGeom>
          <a:noFill/>
        </p:spPr>
        <p:txBody>
          <a:bodyPr wrap="square" rtlCol="0">
            <a:spAutoFit/>
          </a:bodyPr>
          <a:lstStyle/>
          <a:p>
            <a:pPr>
              <a:lnSpc>
                <a:spcPct val="130000"/>
              </a:lnSpc>
            </a:pPr>
            <a:r>
              <a:rPr lang="zh-CN" altLang="en-US" sz="2800">
                <a:latin typeface="华文细黑" panose="02010600040101010101" pitchFamily="2" charset="-122"/>
                <a:ea typeface="华文细黑" panose="02010600040101010101" pitchFamily="2" charset="-122"/>
                <a:cs typeface="华文楷体" panose="02010600040101010101" charset="-122"/>
              </a:rPr>
              <a:t>（</a:t>
            </a:r>
            <a:r>
              <a:rPr lang="en-US" altLang="zh-CN" sz="2800">
                <a:latin typeface="华文细黑" panose="02010600040101010101" pitchFamily="2" charset="-122"/>
                <a:ea typeface="华文细黑" panose="02010600040101010101" pitchFamily="2" charset="-122"/>
                <a:cs typeface="华文楷体" panose="02010600040101010101" charset="-122"/>
              </a:rPr>
              <a:t>3</a:t>
            </a:r>
            <a:r>
              <a:rPr lang="zh-CN" altLang="en-US" sz="2800">
                <a:latin typeface="华文细黑" panose="02010600040101010101" pitchFamily="2" charset="-122"/>
                <a:ea typeface="华文细黑" panose="02010600040101010101" pitchFamily="2" charset="-122"/>
                <a:cs typeface="华文楷体" panose="02010600040101010101" charset="-122"/>
              </a:rPr>
              <a:t>）意义：</a:t>
            </a:r>
            <a:endParaRPr lang="zh-CN" altLang="en-US" sz="2800">
              <a:latin typeface="华文细黑" panose="02010600040101010101" pitchFamily="2" charset="-122"/>
              <a:ea typeface="华文细黑" panose="02010600040101010101" pitchFamily="2" charset="-122"/>
              <a:cs typeface="华文楷体" panose="02010600040101010101" charset="-122"/>
            </a:endParaRPr>
          </a:p>
        </p:txBody>
      </p:sp>
      <p:grpSp>
        <p:nvGrpSpPr>
          <p:cNvPr id="17" name="组合 16"/>
          <p:cNvGrpSpPr/>
          <p:nvPr/>
        </p:nvGrpSpPr>
        <p:grpSpPr>
          <a:xfrm>
            <a:off x="8938895" y="575433"/>
            <a:ext cx="2906161" cy="2675996"/>
            <a:chOff x="13664" y="966"/>
            <a:chExt cx="4747" cy="5252"/>
          </a:xfrm>
        </p:grpSpPr>
        <p:pic>
          <p:nvPicPr>
            <p:cNvPr id="9" name="图片 8"/>
            <p:cNvPicPr>
              <a:picLocks noChangeAspect="1"/>
            </p:cNvPicPr>
            <p:nvPr/>
          </p:nvPicPr>
          <p:blipFill>
            <a:blip r:embed="rId1"/>
            <a:stretch>
              <a:fillRect/>
            </a:stretch>
          </p:blipFill>
          <p:spPr>
            <a:xfrm>
              <a:off x="13664" y="966"/>
              <a:ext cx="4486" cy="4287"/>
            </a:xfrm>
            <a:prstGeom prst="roundRect">
              <a:avLst/>
            </a:prstGeom>
          </p:spPr>
        </p:pic>
        <p:sp>
          <p:nvSpPr>
            <p:cNvPr id="10" name="文本框 9"/>
            <p:cNvSpPr txBox="1"/>
            <p:nvPr/>
          </p:nvSpPr>
          <p:spPr>
            <a:xfrm>
              <a:off x="13664" y="5253"/>
              <a:ext cx="4747" cy="965"/>
            </a:xfrm>
            <a:prstGeom prst="rect">
              <a:avLst/>
            </a:prstGeom>
            <a:noFill/>
          </p:spPr>
          <p:txBody>
            <a:bodyPr wrap="square" rtlCol="0">
              <a:spAutoFit/>
            </a:bodyPr>
            <a:lstStyle/>
            <a:p>
              <a:pPr marL="214630" indent="-214630">
                <a:lnSpc>
                  <a:spcPct val="130000"/>
                </a:lnSpc>
                <a:buFont typeface="Wingdings" panose="05000000000000000000" charset="0"/>
                <a:buChar char="l"/>
              </a:pPr>
              <a:r>
                <a:rPr lang="en-US" altLang="zh-CN" sz="2000">
                  <a:latin typeface="华文细黑" panose="02010600040101010101" pitchFamily="2" charset="-122"/>
                  <a:ea typeface="华文细黑" panose="02010600040101010101" pitchFamily="2" charset="-122"/>
                  <a:cs typeface="微软雅黑" panose="020B0503020204020204" charset="-122"/>
                </a:rPr>
                <a:t>“</a:t>
              </a:r>
              <a:r>
                <a:rPr lang="zh-CN" altLang="en-US" sz="2000">
                  <a:latin typeface="华文细黑" panose="02010600040101010101" pitchFamily="2" charset="-122"/>
                  <a:ea typeface="华文细黑" panose="02010600040101010101" pitchFamily="2" charset="-122"/>
                  <a:cs typeface="微软雅黑" panose="020B0503020204020204" charset="-122"/>
                  <a:sym typeface="+mn-ea"/>
                </a:rPr>
                <a:t>国父</a:t>
              </a:r>
              <a:r>
                <a:rPr lang="en-US" altLang="zh-CN" sz="2000">
                  <a:latin typeface="华文细黑" panose="02010600040101010101" pitchFamily="2" charset="-122"/>
                  <a:ea typeface="华文细黑" panose="02010600040101010101" pitchFamily="2" charset="-122"/>
                  <a:cs typeface="微软雅黑" panose="020B0503020204020204" charset="-122"/>
                </a:rPr>
                <a:t>”</a:t>
              </a:r>
              <a:r>
                <a:rPr lang="zh-CN" altLang="en-US" sz="2000">
                  <a:latin typeface="华文细黑" panose="02010600040101010101" pitchFamily="2" charset="-122"/>
                  <a:ea typeface="华文细黑" panose="02010600040101010101" pitchFamily="2" charset="-122"/>
                  <a:cs typeface="微软雅黑" panose="020B0503020204020204" charset="-122"/>
                </a:rPr>
                <a:t>孙中山</a:t>
              </a:r>
              <a:endParaRPr lang="zh-CN" altLang="en-US" sz="2000">
                <a:latin typeface="华文细黑" panose="02010600040101010101" pitchFamily="2" charset="-122"/>
                <a:ea typeface="华文细黑" panose="02010600040101010101" pitchFamily="2" charset="-122"/>
                <a:cs typeface="微软雅黑" panose="020B0503020204020204" charset="-122"/>
              </a:endParaRPr>
            </a:p>
          </p:txBody>
        </p:sp>
      </p:grpSp>
      <p:grpSp>
        <p:nvGrpSpPr>
          <p:cNvPr id="18" name="组合 17"/>
          <p:cNvGrpSpPr/>
          <p:nvPr/>
        </p:nvGrpSpPr>
        <p:grpSpPr>
          <a:xfrm>
            <a:off x="8652904" y="3243873"/>
            <a:ext cx="3478137" cy="3210482"/>
            <a:chOff x="13330" y="5773"/>
            <a:chExt cx="5660" cy="5329"/>
          </a:xfrm>
        </p:grpSpPr>
        <p:pic>
          <p:nvPicPr>
            <p:cNvPr id="15" name="图片 14"/>
            <p:cNvPicPr>
              <a:picLocks noChangeAspect="1"/>
            </p:cNvPicPr>
            <p:nvPr/>
          </p:nvPicPr>
          <p:blipFill>
            <a:blip r:embed="rId2"/>
            <a:stretch>
              <a:fillRect/>
            </a:stretch>
          </p:blipFill>
          <p:spPr>
            <a:xfrm>
              <a:off x="13665" y="5773"/>
              <a:ext cx="4486" cy="3870"/>
            </a:xfrm>
            <a:prstGeom prst="roundRect">
              <a:avLst/>
            </a:prstGeom>
          </p:spPr>
        </p:pic>
        <p:sp>
          <p:nvSpPr>
            <p:cNvPr id="16" name="文本框 15"/>
            <p:cNvSpPr txBox="1"/>
            <p:nvPr/>
          </p:nvSpPr>
          <p:spPr>
            <a:xfrm>
              <a:off x="13330" y="9622"/>
              <a:ext cx="5660" cy="1480"/>
            </a:xfrm>
            <a:prstGeom prst="rect">
              <a:avLst/>
            </a:prstGeom>
            <a:noFill/>
          </p:spPr>
          <p:txBody>
            <a:bodyPr wrap="square" rtlCol="0">
              <a:spAutoFit/>
            </a:bodyPr>
            <a:lstStyle/>
            <a:p>
              <a:pPr marL="214630" indent="-214630">
                <a:lnSpc>
                  <a:spcPct val="130000"/>
                </a:lnSpc>
                <a:buFont typeface="Wingdings" panose="05000000000000000000" charset="0"/>
                <a:buChar char="l"/>
              </a:pPr>
              <a:r>
                <a:rPr lang="en-US" altLang="zh-CN" sz="2000">
                  <a:latin typeface="华文细黑" panose="02010600040101010101" pitchFamily="2" charset="-122"/>
                  <a:ea typeface="华文细黑" panose="02010600040101010101" pitchFamily="2" charset="-122"/>
                  <a:cs typeface="微软雅黑" panose="020B0503020204020204" charset="-122"/>
                </a:rPr>
                <a:t>“</a:t>
              </a:r>
              <a:r>
                <a:rPr lang="zh-CN" altLang="en-US" sz="2000">
                  <a:latin typeface="华文细黑" panose="02010600040101010101" pitchFamily="2" charset="-122"/>
                  <a:ea typeface="华文细黑" panose="02010600040101010101" pitchFamily="2" charset="-122"/>
                  <a:cs typeface="微软雅黑" panose="020B0503020204020204" charset="-122"/>
                  <a:sym typeface="+mn-ea"/>
                </a:rPr>
                <a:t>五权</a:t>
              </a:r>
              <a:r>
                <a:rPr lang="en-US" altLang="zh-CN" sz="2000">
                  <a:latin typeface="华文细黑" panose="02010600040101010101" pitchFamily="2" charset="-122"/>
                  <a:ea typeface="华文细黑" panose="02010600040101010101" pitchFamily="2" charset="-122"/>
                  <a:cs typeface="微软雅黑" panose="020B0503020204020204" charset="-122"/>
                </a:rPr>
                <a:t>”</a:t>
              </a:r>
              <a:r>
                <a:rPr lang="zh-CN" altLang="en-US" sz="2000">
                  <a:latin typeface="华文细黑" panose="02010600040101010101" pitchFamily="2" charset="-122"/>
                  <a:ea typeface="华文细黑" panose="02010600040101010101" pitchFamily="2" charset="-122"/>
                  <a:cs typeface="微软雅黑" panose="020B0503020204020204" charset="-122"/>
                </a:rPr>
                <a:t>即立法、行政、司法、考试、监察</a:t>
              </a:r>
              <a:endParaRPr lang="zh-CN" altLang="en-US" sz="2000">
                <a:latin typeface="华文细黑" panose="02010600040101010101" pitchFamily="2" charset="-122"/>
                <a:ea typeface="华文细黑" panose="02010600040101010101" pitchFamily="2" charset="-122"/>
                <a:cs typeface="微软雅黑" panose="020B0503020204020204" charset="-122"/>
              </a:endParaRPr>
            </a:p>
          </p:txBody>
        </p:sp>
      </p:grpSp>
      <p:sp>
        <p:nvSpPr>
          <p:cNvPr id="4" name="椭圆 3"/>
          <p:cNvSpPr/>
          <p:nvPr/>
        </p:nvSpPr>
        <p:spPr>
          <a:xfrm>
            <a:off x="191135" y="0"/>
            <a:ext cx="9535795" cy="94043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3200" smtClean="0">
                <a:solidFill>
                  <a:srgbClr val="C00000"/>
                </a:solidFill>
                <a:latin typeface="黑体" panose="02010609060101010101" pitchFamily="49" charset="-122"/>
                <a:ea typeface="黑体" panose="02010609060101010101" pitchFamily="49" charset="-122"/>
                <a:sym typeface="+mn-ea"/>
              </a:rPr>
              <a:t>二、民国时期的官员选拔制度</a:t>
            </a:r>
            <a:endParaRPr lang="zh-CN" altLang="en-US" sz="3200" smtClean="0">
              <a:solidFill>
                <a:srgbClr val="C00000"/>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5" grpId="0"/>
    </p:bldLst>
  </p:timing>
</p:sld>
</file>

<file path=ppt/tags/tag1.xml><?xml version="1.0" encoding="utf-8"?>
<p:tagLst xmlns:p="http://schemas.openxmlformats.org/presentationml/2006/main">
  <p:tag name="KSO_WM_UNIT_PLACING_PICTURE_USER_VIEWPORT" val="{&quot;height&quot;:5953,&quot;width&quot;:7137}"/>
</p:tagLst>
</file>

<file path=ppt/tags/tag1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z*1_3_1"/>
  <p:tag name="KSO_WM_UNIT_INDEX" val="1_3_1"/>
  <p:tag name="KSO_WM_UNIT_LAYERLEVEL" val="1_1_1"/>
  <p:tag name="KSO_WM_UNIT_TEXT_FILL_FORE_SCHEMECOLOR_INDEX" val="2"/>
  <p:tag name="KSO_WM_UNIT_TEXT_FILL_TYPE" val="1"/>
  <p:tag name="KSO_WM_UNIT_TYPE" val="m_h_z"/>
</p:tagLst>
</file>

<file path=ppt/tags/tag1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i*1_2_2"/>
  <p:tag name="KSO_WM_UNIT_INDEX" val="1_2_2"/>
  <p:tag name="KSO_WM_UNIT_LAYERLEVEL" val="1_1_1"/>
  <p:tag name="KSO_WM_UNIT_TYPE" val="m_h_i"/>
</p:tagLst>
</file>

<file path=ppt/tags/tag1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i*1_2_3"/>
  <p:tag name="KSO_WM_UNIT_INDEX" val="1_2_3"/>
  <p:tag name="KSO_WM_UNIT_LAYERLEVEL" val="1_1_1"/>
  <p:tag name="KSO_WM_UNIT_TEXT_FILL_FORE_SCHEMECOLOR_INDEX" val="2"/>
  <p:tag name="KSO_WM_UNIT_TEXT_FILL_TYPE" val="1"/>
  <p:tag name="KSO_WM_UNIT_TYPE" val="m_h_i"/>
</p:tagLst>
</file>

<file path=ppt/tags/tag1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14.xml><?xml version="1.0" encoding="utf-8"?>
<p:tagLst xmlns:p="http://schemas.openxmlformats.org/presentationml/2006/main">
  <p:tag name="AS_OS" val="Unix 3.10 unknown"/>
  <p:tag name="AS_RELEASE_DATE" val="2020.11.30"/>
  <p:tag name="AS_TITLE" val="Aspose.Slides for Java"/>
  <p:tag name="AS_VERSION" val="20.11"/>
</p:tagLst>
</file>

<file path=ppt/tags/tag2.xml><?xml version="1.0" encoding="utf-8"?>
<p:tagLst xmlns:p="http://schemas.openxmlformats.org/presentationml/2006/main">
  <p:tag name="KSO_WM_UNIT_TABLE_BEAUTIFY" val="smartTable{cd11db11-8992-4248-a7ac-44653cf84864}"/>
  <p:tag name="TABLE_COLOR_RGB" val="0x000000*0xFFFFFF*0x44546A*0xE6E5E5*0x848587*0x738499*0x817CA0*0x9B819F*0xA7878C*0xAB968B"/>
  <p:tag name="TABLE_COLORIDX" val="l"/>
  <p:tag name="TABLE_EMPHASIZE_COLOR" val="8684935"/>
  <p:tag name="TABLE_SKINIDX" val="2"/>
</p:tagLst>
</file>

<file path=ppt/tags/tag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2"/>
  <p:tag name="KSO_WM_UNIT_INDEX" val="1_1_2"/>
  <p:tag name="KSO_WM_UNIT_LAYERLEVEL" val="1_1_1"/>
  <p:tag name="KSO_WM_UNIT_TYPE" val="m_h_i"/>
</p:tagLst>
</file>

<file path=ppt/tags/tag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3"/>
  <p:tag name="KSO_WM_UNIT_INDEX" val="1_1_3"/>
  <p:tag name="KSO_WM_UNIT_LAYERLEVEL" val="1_1_1"/>
  <p:tag name="KSO_WM_UNIT_TEXT_FILL_FORE_SCHEMECOLOR_INDEX" val="2"/>
  <p:tag name="KSO_WM_UNIT_TEXT_FILL_TYPE" val="1"/>
  <p:tag name="KSO_WM_UNIT_TYPE" val="m_h_i"/>
</p:tagLst>
</file>

<file path=ppt/tags/tag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z*1_2_1"/>
  <p:tag name="KSO_WM_UNIT_INDEX" val="1_2_1"/>
  <p:tag name="KSO_WM_UNIT_LAYERLEVEL" val="1_1_1"/>
  <p:tag name="KSO_WM_UNIT_TEXT_FILL_FORE_SCHEMECOLOR_INDEX" val="2"/>
  <p:tag name="KSO_WM_UNIT_TEXT_FILL_TYPE" val="1"/>
  <p:tag name="KSO_WM_UNIT_TYPE" val="m_h_z"/>
</p:tagLst>
</file>

<file path=ppt/tags/tag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2"/>
  <p:tag name="KSO_WM_UNIT_INDEX" val="1_1_2"/>
  <p:tag name="KSO_WM_UNIT_LAYERLEVEL" val="1_1_1"/>
  <p:tag name="KSO_WM_UNIT_TYPE" val="m_h_i"/>
</p:tagLst>
</file>

<file path=ppt/tags/tag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3"/>
  <p:tag name="KSO_WM_UNIT_INDEX" val="1_1_3"/>
  <p:tag name="KSO_WM_UNIT_LAYERLEVEL" val="1_1_1"/>
  <p:tag name="KSO_WM_UNIT_TEXT_FILL_FORE_SCHEMECOLOR_INDEX" val="2"/>
  <p:tag name="KSO_WM_UNIT_TEXT_FILL_TYPE" val="1"/>
  <p:tag name="KSO_WM_UNIT_TYPE" val="m_h_i"/>
</p:tagLst>
</file>

<file path=ppt/tags/tag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Arial"/>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4399</Words>
  <PresentationFormat/>
  <Paragraphs>292</Paragraphs>
  <Slides>22</Slides>
  <Notes>11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22</vt:i4>
      </vt:variant>
    </vt:vector>
  </HeadingPairs>
  <TitlesOfParts>
    <vt:vector size="44" baseType="lpstr">
      <vt:lpstr>Arial</vt:lpstr>
      <vt:lpstr>宋体</vt:lpstr>
      <vt:lpstr>Wingdings</vt:lpstr>
      <vt:lpstr>微软雅黑</vt:lpstr>
      <vt:lpstr>Arial</vt:lpstr>
      <vt:lpstr>方正铁筋隶书简体</vt:lpstr>
      <vt:lpstr>隶书</vt:lpstr>
      <vt:lpstr>Times New Roman</vt:lpstr>
      <vt:lpstr>华文细黑</vt:lpstr>
      <vt:lpstr>Agency FB</vt:lpstr>
      <vt:lpstr>黑体</vt:lpstr>
      <vt:lpstr>楷体</vt:lpstr>
      <vt:lpstr>华文楷体</vt:lpstr>
      <vt:lpstr>Calibri</vt:lpstr>
      <vt:lpstr>Wingdings</vt:lpstr>
      <vt:lpstr>Arial Unicode MS</vt:lpstr>
      <vt:lpstr>华文新魏</vt:lpstr>
      <vt:lpstr>等线</vt:lpstr>
      <vt:lpstr>Trebuchet MS</vt:lpstr>
      <vt:lpstr>华文仿宋</vt:lpstr>
      <vt:lpstr>华文中宋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2021-08-18T15:02:00Z</cp:lastPrinted>
  <dcterms:created xsi:type="dcterms:W3CDTF">2021-08-18T15:02:00Z</dcterms:created>
  <dcterms:modified xsi:type="dcterms:W3CDTF">2021-08-18T12:47:47Z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13EFA2AD078D465685188C3281CE19C4</vt:lpwstr>
  </property>
  <property fmtid="{D5CDD505-2E9C-101B-9397-08002B2CF9AE}" pid="3" name="KSOProductBuildVer">
    <vt:lpwstr>2052-11.1.0.10700</vt:lpwstr>
  </property>
</Properties>
</file>