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9" r:id="rId2"/>
    <p:sldId id="256" r:id="rId3"/>
    <p:sldId id="274" r:id="rId4"/>
    <p:sldId id="257" r:id="rId5"/>
    <p:sldId id="276" r:id="rId6"/>
    <p:sldId id="258" r:id="rId7"/>
    <p:sldId id="275" r:id="rId8"/>
    <p:sldId id="277" r:id="rId9"/>
    <p:sldId id="259" r:id="rId10"/>
    <p:sldId id="260" r:id="rId11"/>
    <p:sldId id="278" r:id="rId12"/>
    <p:sldId id="280" r:id="rId13"/>
    <p:sldId id="279" r:id="rId14"/>
    <p:sldId id="261" r:id="rId15"/>
    <p:sldId id="281" r:id="rId16"/>
    <p:sldId id="305" r:id="rId17"/>
    <p:sldId id="285" r:id="rId18"/>
    <p:sldId id="302" r:id="rId19"/>
    <p:sldId id="304" r:id="rId20"/>
    <p:sldId id="301" r:id="rId21"/>
    <p:sldId id="307" r:id="rId22"/>
    <p:sldId id="282" r:id="rId23"/>
    <p:sldId id="283" r:id="rId24"/>
    <p:sldId id="292" r:id="rId25"/>
    <p:sldId id="293" r:id="rId26"/>
    <p:sldId id="294" r:id="rId27"/>
    <p:sldId id="284" r:id="rId28"/>
    <p:sldId id="287" r:id="rId29"/>
    <p:sldId id="288" r:id="rId30"/>
    <p:sldId id="263" r:id="rId31"/>
    <p:sldId id="266" r:id="rId32"/>
    <p:sldId id="291" r:id="rId33"/>
    <p:sldId id="295" r:id="rId34"/>
    <p:sldId id="290" r:id="rId35"/>
    <p:sldId id="303" r:id="rId36"/>
    <p:sldId id="296" r:id="rId37"/>
    <p:sldId id="286" r:id="rId38"/>
    <p:sldId id="300" r:id="rId39"/>
    <p:sldId id="298" r:id="rId40"/>
    <p:sldId id="306" r:id="rId41"/>
    <p:sldId id="267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C1A9-460F-4D8F-BCE6-3F114752BDC7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576ED-3F3F-41CB-8F15-85978E9988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88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9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471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5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2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52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39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231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191919"/>
                </a:solidFill>
                <a:effectLst/>
                <a:latin typeface="PingFang SC"/>
              </a:rPr>
              <a:t>100</a:t>
            </a:r>
            <a:r>
              <a:rPr lang="zh-CN" altLang="en-US" b="0" i="0" dirty="0">
                <a:solidFill>
                  <a:srgbClr val="191919"/>
                </a:solidFill>
                <a:effectLst/>
                <a:latin typeface="PingFang SC"/>
              </a:rPr>
              <a:t>万亿面值的津元是当今世界上最大面值的纸币，不少游客都会买几张作为收藏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165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30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602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576ED-3F3F-41CB-8F15-85978E99881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8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38770-0ACC-4B13-84EC-3E7A59619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900E81-E34D-4A4A-83B6-106F46660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D445F-EC2F-447D-97A7-78D05089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5E35DB-FBE9-4908-ACA6-EA938D24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D3230F-4EEA-4BF8-966D-06621E39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4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F1E79-292F-4047-BCFB-7E152A8B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C1D01-DD1A-41FC-B684-154352EE2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ED4B8-F7F8-486E-AFFE-120F605C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6C1A06-ADB0-4249-9395-7AF4972F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A8127-8B09-40A7-A440-6BA56F23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3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F485296-F9E8-417F-BADF-0195C25F2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6EAD9F-DA9A-493C-A717-1DB35E0DF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CB8429-FBEC-42FD-B4C5-8F839488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6A544F-4F70-4091-B4F6-25D6E7A2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927AD1-C826-494A-8644-FF815C20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8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FD6058-1E62-4566-B7AF-6E85FE4CD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366C64-5296-4862-A0DB-DE4A1D8F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12683-AA2C-4C55-A8F8-9291C6B8C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60135A-9443-47CA-AF7D-DD74D8C4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9FFE63-53F7-4AEF-BCD7-E2709F31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DD6DC-F721-4226-A12F-A5A03D68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C4018E-0B92-4668-A1AC-2F036B0A1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0604A3-B87C-45F8-AE5C-F4128FB5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9E2920-E6E0-4ECF-8D83-1FE38D0C2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F193F3-E1EC-40D7-9CBA-74B63DA6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0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97A888-6ED3-4986-8745-C147348B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91FEAD-A002-480F-937B-BF62669B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CC05C6-FAD7-4A5E-90A2-3E5ABEBEC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5C4048-6668-4694-8103-29BD6B6A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D33579-9710-4C5A-8EF5-276D93B57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6D1018-C5FE-49DF-99DB-ED2FE6BF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16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020633-0FC0-4FB0-8728-1C56C7C9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E31B5D-F176-462D-ACD8-261EF9AD1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3BABDB-2373-4148-A675-841A2F858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08C120-800C-4B9F-93DA-66A456096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64BE98-73B9-4C3D-B683-50FFD261E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3A25E0-7413-4F80-9914-0EC23BF59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3BE18A-1798-4D3A-BF57-6318A92DA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8F78DA8-5635-43AE-B303-5355B8BD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6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7B300B-9E60-44B8-8D4D-FC109A97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1CB733-1E59-4FED-ADE1-4EAD0D29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2780A16-09FF-45D2-BE35-7599E8DE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6238F7-DA72-4087-A094-B8C4349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1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626C47-7A8B-4DAA-83BC-6CADE246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20A294-4E97-4124-97AA-5265CDC6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40DEA0-AC32-4A0A-B2E1-6764F3E6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4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79C5D-943B-410F-A6D8-24A0A878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2055D5-94CD-47E3-A3E8-88E438ABC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7B7B89-58A2-4ADB-A9AD-3995DB72A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E76B03-9F44-4268-A6BD-21202EC5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39112F-1C12-4CF2-8765-57896848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D965C-CA21-4400-B392-76AFD536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24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10BEAA-B86D-4802-BC6A-E0E5E9772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803885-AE02-4AFA-AEA1-6C46F364F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5A9A25-E307-4EFA-A54A-63145BFB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61D313-6BD9-4B08-B93F-8377AF13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1508F6-5DB7-4E37-A496-CB0BC4CC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B30D15-78CF-4403-9B7F-D3B4F8D3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03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B79681B-A884-48D4-B3BB-3E7E9A97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29D1D-84F5-4839-A888-55DDF9A63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C64A6-37F9-431C-9193-975ADAFF3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21F8F-B932-44EA-8ABB-7522D3F2D841}" type="datetimeFigureOut">
              <a:rPr lang="zh-CN" altLang="en-US" smtClean="0"/>
              <a:t>2021/7/1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07BF9B-8FC8-429A-9FA1-BA1AA45A5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78B3F4-1435-4954-AF6F-5F86BF5B4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D590A-3BE4-43CE-B665-6803039BED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89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A523B78F-564E-4226-BD5B-03C8373F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006" y="941033"/>
            <a:ext cx="9266317" cy="591696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75D8B7E-5F82-46A7-BD34-35259A9F609C}"/>
              </a:ext>
            </a:extLst>
          </p:cNvPr>
          <p:cNvSpPr txBox="1"/>
          <p:nvPr/>
        </p:nvSpPr>
        <p:spPr>
          <a:xfrm>
            <a:off x="-71022" y="227346"/>
            <a:ext cx="1210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第</a:t>
            </a:r>
            <a:r>
              <a:rPr lang="en-US" altLang="zh-CN" sz="48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4</a:t>
            </a: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、</a:t>
            </a:r>
            <a:r>
              <a:rPr lang="en-US" altLang="zh-CN" sz="48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5</a:t>
            </a: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课 </a:t>
            </a: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0030101010101" charset="-122"/>
              </a:rPr>
              <a:t>中古时期的亚洲、非洲和美洲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F81941-E9E8-47EA-AFC7-84889AC9CF29}"/>
              </a:ext>
            </a:extLst>
          </p:cNvPr>
          <p:cNvSpPr txBox="1"/>
          <p:nvPr/>
        </p:nvSpPr>
        <p:spPr>
          <a:xfrm>
            <a:off x="2982896" y="2042931"/>
            <a:ext cx="599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东莞高级中学  陈娓斯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56FC39-53A0-405F-98F6-5E6AA74FF313}"/>
              </a:ext>
            </a:extLst>
          </p:cNvPr>
          <p:cNvSpPr txBox="1"/>
          <p:nvPr/>
        </p:nvSpPr>
        <p:spPr>
          <a:xfrm>
            <a:off x="2428369" y="2844225"/>
            <a:ext cx="733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注：部分素材来自北京四中王磊老师</a:t>
            </a:r>
          </a:p>
        </p:txBody>
      </p:sp>
    </p:spTree>
    <p:extLst>
      <p:ext uri="{BB962C8B-B14F-4D97-AF65-F5344CB8AC3E}">
        <p14:creationId xmlns:p14="http://schemas.microsoft.com/office/powerpoint/2010/main" val="3444935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9704935-FD05-4750-A3F9-15FFDBC3C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/>
        </p:blipFill>
        <p:spPr bwMode="auto">
          <a:xfrm>
            <a:off x="0" y="1259288"/>
            <a:ext cx="6303785" cy="49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97F1354-E15E-463B-A9C0-5A0D69AB3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 r="80304" b="78173"/>
          <a:stretch/>
        </p:blipFill>
        <p:spPr bwMode="auto">
          <a:xfrm>
            <a:off x="1" y="1259287"/>
            <a:ext cx="1241566" cy="6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CD7A84-2095-440F-888B-CF636CDA6EC2}"/>
              </a:ext>
            </a:extLst>
          </p:cNvPr>
          <p:cNvSpPr txBox="1"/>
          <p:nvPr/>
        </p:nvSpPr>
        <p:spPr>
          <a:xfrm>
            <a:off x="251534" y="106532"/>
            <a:ext cx="114936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印度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中央集权程度不高，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世纪被伊斯兰化的突厥人征服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4F8A04-4879-403C-BC99-8331539E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40" y="1990223"/>
            <a:ext cx="5702424" cy="34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10FE8F9-8E5B-4F42-A4DC-19A874584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92" b="15340"/>
          <a:stretch/>
        </p:blipFill>
        <p:spPr>
          <a:xfrm>
            <a:off x="0" y="1207363"/>
            <a:ext cx="12192000" cy="468543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3C36F1B-9751-48E8-B477-ED5B0EDD77AB}"/>
              </a:ext>
            </a:extLst>
          </p:cNvPr>
          <p:cNvSpPr txBox="1"/>
          <p:nvPr/>
        </p:nvSpPr>
        <p:spPr>
          <a:xfrm>
            <a:off x="127247" y="79899"/>
            <a:ext cx="114936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学习唐朝的大化改新，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世纪武士集团建立幕府统治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08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f749bf6a98648cc90f1f54c98ceaa52">
            <a:extLst>
              <a:ext uri="{FF2B5EF4-FFF2-40B4-BE49-F238E27FC236}">
                <a16:creationId xmlns:a16="http://schemas.microsoft.com/office/drawing/2014/main" id="{6B8EB10E-D97E-4968-8A92-1EA61DB72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027"/>
          <a:stretch>
            <a:fillRect/>
          </a:stretch>
        </p:blipFill>
        <p:spPr>
          <a:xfrm>
            <a:off x="716132" y="284085"/>
            <a:ext cx="10759736" cy="61664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F8F159F-09FB-4C73-B7A1-0F4E45D04798}"/>
              </a:ext>
            </a:extLst>
          </p:cNvPr>
          <p:cNvSpPr/>
          <p:nvPr/>
        </p:nvSpPr>
        <p:spPr>
          <a:xfrm>
            <a:off x="4341181" y="284085"/>
            <a:ext cx="1518081" cy="7102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68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AB17E8-61DD-48FC-928A-B283229D6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6" t="32751" r="38253" b="13915"/>
          <a:stretch/>
        </p:blipFill>
        <p:spPr>
          <a:xfrm>
            <a:off x="1917576" y="1127334"/>
            <a:ext cx="8721899" cy="573066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825AF1-930E-46C8-B6F2-631C0BE28007}"/>
              </a:ext>
            </a:extLst>
          </p:cNvPr>
          <p:cNvSpPr txBox="1"/>
          <p:nvPr/>
        </p:nvSpPr>
        <p:spPr>
          <a:xfrm>
            <a:off x="127247" y="79899"/>
            <a:ext cx="114936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学习唐朝的大化改新，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世纪武士集团建立幕府统治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264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E73B0E-60AD-4671-92A3-62C86FD26FA4}"/>
              </a:ext>
            </a:extLst>
          </p:cNvPr>
          <p:cNvSpPr txBox="1"/>
          <p:nvPr/>
        </p:nvSpPr>
        <p:spPr>
          <a:xfrm>
            <a:off x="0" y="94633"/>
            <a:ext cx="1231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朝鲜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新罗王朝学习中国建立高丽王朝，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世纪联合明朝抗击日本侵略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5A9F04-6596-425B-9D9D-13DD50F1E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4" t="12039" r="9855" b="14175"/>
          <a:stretch/>
        </p:blipFill>
        <p:spPr>
          <a:xfrm>
            <a:off x="1114880" y="1171851"/>
            <a:ext cx="9962239" cy="536211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418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147A74D-0EF6-4A52-950B-58DDDF4B0765}"/>
              </a:ext>
            </a:extLst>
          </p:cNvPr>
          <p:cNvSpPr txBox="1"/>
          <p:nvPr/>
        </p:nvSpPr>
        <p:spPr>
          <a:xfrm>
            <a:off x="216024" y="3766351"/>
            <a:ext cx="11893118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：班图、阿克苏姆、桑海、津巴布韦文明（主要位于地中海和大河流域）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：玛雅、阿兹特克、印加文明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、非洲、美洲文明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发展水平不高的原因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：地理、交流不畅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0EB515-B698-48AF-81AC-74DD86A3BFC3}"/>
              </a:ext>
            </a:extLst>
          </p:cNvPr>
          <p:cNvSpPr txBox="1"/>
          <p:nvPr/>
        </p:nvSpPr>
        <p:spPr>
          <a:xfrm>
            <a:off x="216024" y="124287"/>
            <a:ext cx="1149362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阿拉伯帝国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世纪（唐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618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）创立伊斯兰教，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世纪建立政教合一的帝国，起到了东西方文化交流桥梁的作用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奥斯曼帝国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政教合一，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世纪极盛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印度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中央集权程度不高，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世纪被伊斯兰化的突厥人征服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学习唐朝的大化改新，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世纪武士集团建立幕府统治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朝鲜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新罗王朝学习中国建立高丽王朝，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世纪联合明朝抗击日本侵略</a:t>
            </a:r>
          </a:p>
        </p:txBody>
      </p:sp>
    </p:spTree>
    <p:extLst>
      <p:ext uri="{BB962C8B-B14F-4D97-AF65-F5344CB8AC3E}">
        <p14:creationId xmlns:p14="http://schemas.microsoft.com/office/powerpoint/2010/main" val="33114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0FE5D0E-ED2B-4C9D-A5BF-E5B0494B5965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：班图、阿克苏姆、桑海、津巴布韦文明（主要位于地中海和大河流域）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27288BE-AAA3-4586-9A94-A7971FB67C5A}"/>
              </a:ext>
            </a:extLst>
          </p:cNvPr>
          <p:cNvSpPr txBox="1"/>
          <p:nvPr/>
        </p:nvSpPr>
        <p:spPr>
          <a:xfrm>
            <a:off x="8248074" y="2718284"/>
            <a:ext cx="379614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11111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文科生看过来：</a:t>
            </a:r>
            <a:endParaRPr lang="en-US" altLang="zh-CN" sz="2800" b="1" dirty="0">
              <a:solidFill>
                <a:srgbClr val="11111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000" b="1" i="0" dirty="0">
              <a:solidFill>
                <a:srgbClr val="11111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i="0" dirty="0">
                <a:solidFill>
                  <a:srgbClr val="11111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郭建龙，自由作家，社会观察家，曾任</a:t>
            </a:r>
            <a:r>
              <a:rPr lang="en-US" altLang="zh-CN" sz="2800" b="1" i="0" dirty="0">
                <a:solidFill>
                  <a:srgbClr val="11111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《21</a:t>
            </a:r>
            <a:r>
              <a:rPr lang="zh-CN" altLang="en-US" sz="2800" b="1" i="0" dirty="0">
                <a:solidFill>
                  <a:srgbClr val="11111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世纪经济报道</a:t>
            </a:r>
            <a:r>
              <a:rPr lang="en-US" altLang="zh-CN" sz="2800" b="1" i="0" dirty="0">
                <a:solidFill>
                  <a:srgbClr val="11111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i="0" dirty="0">
                <a:solidFill>
                  <a:srgbClr val="11111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记者。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E7833C-CB37-4A4D-89FB-E8605D0C1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3" t="21684" r="41288" b="43298"/>
          <a:stretch/>
        </p:blipFill>
        <p:spPr>
          <a:xfrm>
            <a:off x="0" y="1796311"/>
            <a:ext cx="8063345" cy="43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84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CCA972A-E375-4C4E-B0E1-BDABAE34D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9"/>
          <a:stretch/>
        </p:blipFill>
        <p:spPr bwMode="auto">
          <a:xfrm>
            <a:off x="3317658" y="902752"/>
            <a:ext cx="5466381" cy="595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EEFDC9D-3938-4D31-A49D-D8099C3912DF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班图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、阿克苏姆、桑海、津巴布韦文明（主要位于地中海和大河流域）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16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06960D-8080-461B-A03B-49FCF894A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4" t="36363" r="38485" b="6936"/>
          <a:stretch/>
        </p:blipFill>
        <p:spPr>
          <a:xfrm>
            <a:off x="5432673" y="1278759"/>
            <a:ext cx="6759327" cy="551487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80E2429-D9F2-470C-A5B0-5647E9829AE9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阿克苏姆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、桑海、津巴布韦文明（主要位于地中海和大河流域）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EB74EB-166F-4DDC-BFDB-B88506944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57" t="37710" r="39546" b="18646"/>
          <a:stretch/>
        </p:blipFill>
        <p:spPr>
          <a:xfrm>
            <a:off x="0" y="1885160"/>
            <a:ext cx="5597236" cy="36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C22638-DA22-4A8C-B370-BB5360603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47070" y="1701598"/>
            <a:ext cx="4888349" cy="51564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8A262C-AB04-4C76-9E07-72844B3A7C15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桑海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、津巴布韦文明（主要位于地中海和大河流域）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C410B2-6998-402A-B820-F44BEF995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1" y="1701597"/>
            <a:ext cx="5892802" cy="428724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1F6D30-4EE4-4E7F-A444-BC447EE1B26E}"/>
              </a:ext>
            </a:extLst>
          </p:cNvPr>
          <p:cNvSpPr txBox="1"/>
          <p:nvPr/>
        </p:nvSpPr>
        <p:spPr>
          <a:xfrm>
            <a:off x="7342909" y="6117969"/>
            <a:ext cx="2955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廷巴克图清真寺</a:t>
            </a:r>
          </a:p>
        </p:txBody>
      </p:sp>
    </p:spTree>
    <p:extLst>
      <p:ext uri="{BB962C8B-B14F-4D97-AF65-F5344CB8AC3E}">
        <p14:creationId xmlns:p14="http://schemas.microsoft.com/office/powerpoint/2010/main" val="16730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0339F99-55DD-4997-B7DE-5857733E1813}"/>
              </a:ext>
            </a:extLst>
          </p:cNvPr>
          <p:cNvSpPr txBox="1"/>
          <p:nvPr/>
        </p:nvSpPr>
        <p:spPr>
          <a:xfrm>
            <a:off x="420210" y="1083076"/>
            <a:ext cx="11493623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阿拉伯帝国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世纪（唐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618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）创立伊斯兰教，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世纪建立政教合一的帝国，起到了东西方文化交流桥梁的作用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奥斯曼帝国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政教合一，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世纪极盛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印度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中央集权程度不高，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世纪被伊斯兰化的突厥人征服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学习唐朝的大化改新，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世纪武士集团建立幕府统治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朝鲜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新罗王朝学习中国建立高丽王朝，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世纪联合明朝抗击日本侵略</a:t>
            </a:r>
          </a:p>
        </p:txBody>
      </p:sp>
    </p:spTree>
    <p:extLst>
      <p:ext uri="{BB962C8B-B14F-4D97-AF65-F5344CB8AC3E}">
        <p14:creationId xmlns:p14="http://schemas.microsoft.com/office/powerpoint/2010/main" val="907175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795A6D2B-C57C-42D0-B586-07C2BD3F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86" y="1799544"/>
            <a:ext cx="6878977" cy="45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B3BF970-EF13-4633-B61F-ADDE3F0EFC73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：班图、阿克苏姆、桑海、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津巴布韦文明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60182-5DD6-47CB-A9C3-B6F5EC725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1" y="4243468"/>
            <a:ext cx="4008581" cy="21434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1D4595-03D3-473F-B1DA-3D7955DA4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0" y="1572468"/>
            <a:ext cx="2998859" cy="26248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B815F59-1833-4112-973F-A904D3C5BEB3}"/>
              </a:ext>
            </a:extLst>
          </p:cNvPr>
          <p:cNvSpPr txBox="1"/>
          <p:nvPr/>
        </p:nvSpPr>
        <p:spPr>
          <a:xfrm>
            <a:off x="3738260" y="3080573"/>
            <a:ext cx="2521452" cy="523220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历史的印记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5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898A7A2-8A60-4A75-9755-C69DFBA53667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：班图、阿克苏姆、桑海、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津巴布韦文明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ADE0FD-CB43-48C9-B2E7-7E3F9345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3" y="1672071"/>
            <a:ext cx="1648700" cy="51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4B3E1E2-1D12-4133-8F69-FF5E01874268}"/>
              </a:ext>
            </a:extLst>
          </p:cNvPr>
          <p:cNvSpPr txBox="1"/>
          <p:nvPr/>
        </p:nvSpPr>
        <p:spPr>
          <a:xfrm>
            <a:off x="2253673" y="6202278"/>
            <a:ext cx="6114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i="0" u="none" strike="noStrike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从大津巴布韦遗址出土的皂石鸟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4D90B4-A1D9-48B1-A906-8CB4C410D64F}"/>
              </a:ext>
            </a:extLst>
          </p:cNvPr>
          <p:cNvSpPr txBox="1"/>
          <p:nvPr/>
        </p:nvSpPr>
        <p:spPr>
          <a:xfrm>
            <a:off x="2953328" y="1424682"/>
            <a:ext cx="87768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50000"/>
              </a:lnSpc>
            </a:pP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1891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年古文物专家本特写道：</a:t>
            </a: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我对这地区（古津巴布韦）的废墟古物没有多少信心。我认为，它们都是本地的。</a:t>
            </a: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可在挖出四只皂石鸟后写道：</a:t>
            </a: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（这些艺术品）似乎弹奏着古代地中海文明的弦音</a:t>
            </a: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……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一句话绝不是非洲的。</a:t>
            </a: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这一转变说明</a:t>
            </a:r>
            <a:endParaRPr lang="zh-CN" altLang="zh-CN" sz="24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古津巴布韦文化曾受到外来文化影响</a:t>
            </a:r>
            <a:endParaRPr lang="zh-CN" altLang="zh-CN" sz="24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古代地中海文明是古津巴布韦文化源头</a:t>
            </a:r>
            <a:endParaRPr lang="zh-CN" altLang="zh-CN" sz="24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对非洲文明存在种族歧视的错误倾向</a:t>
            </a:r>
            <a:endParaRPr lang="zh-CN" altLang="zh-CN" sz="24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4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本特认为这一遗址是非洲文明最高成就</a:t>
            </a:r>
            <a:endParaRPr lang="zh-CN" altLang="zh-CN" sz="24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CC852B-1100-4A98-81FB-EBD8546D5E8B}"/>
              </a:ext>
            </a:extLst>
          </p:cNvPr>
          <p:cNvSpPr/>
          <p:nvPr/>
        </p:nvSpPr>
        <p:spPr>
          <a:xfrm>
            <a:off x="2953328" y="4163490"/>
            <a:ext cx="1162975" cy="1218080"/>
          </a:xfrm>
          <a:custGeom>
            <a:avLst/>
            <a:gdLst>
              <a:gd name="connsiteX0" fmla="*/ 0 w 1162975"/>
              <a:gd name="connsiteY0" fmla="*/ 807868 h 1218080"/>
              <a:gd name="connsiteX1" fmla="*/ 319596 w 1162975"/>
              <a:gd name="connsiteY1" fmla="*/ 1180730 h 1218080"/>
              <a:gd name="connsiteX2" fmla="*/ 1162975 w 1162975"/>
              <a:gd name="connsiteY2" fmla="*/ 0 h 121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975" h="1218080">
                <a:moveTo>
                  <a:pt x="0" y="807868"/>
                </a:moveTo>
                <a:cubicBezTo>
                  <a:pt x="62883" y="1061621"/>
                  <a:pt x="125767" y="1315375"/>
                  <a:pt x="319596" y="1180730"/>
                </a:cubicBezTo>
                <a:cubicBezTo>
                  <a:pt x="513425" y="1046085"/>
                  <a:pt x="838200" y="523042"/>
                  <a:pt x="11629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20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6ADA88-0037-45FC-827C-1989EAC5E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2" r="30510" b="3689"/>
          <a:stretch/>
        </p:blipFill>
        <p:spPr>
          <a:xfrm>
            <a:off x="2536776" y="1287262"/>
            <a:ext cx="7899468" cy="55707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6236109-BE81-41A9-95C3-5FA7790A8BA1}"/>
              </a:ext>
            </a:extLst>
          </p:cNvPr>
          <p:cNvSpPr txBox="1"/>
          <p:nvPr/>
        </p:nvSpPr>
        <p:spPr>
          <a:xfrm>
            <a:off x="85818" y="64363"/>
            <a:ext cx="118931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：班图、阿克苏姆、桑海、津巴布韦文明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（主要位于地中海和大河流域）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4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1CCF76-8BDE-4784-A2B2-C203F7EC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336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BE32F3D-B9C4-4A51-B0A8-DB15F9386BCF}"/>
              </a:ext>
            </a:extLst>
          </p:cNvPr>
          <p:cNvSpPr txBox="1"/>
          <p:nvPr/>
        </p:nvSpPr>
        <p:spPr>
          <a:xfrm>
            <a:off x="85818" y="64363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、非洲、美洲文明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发展水平不高的原因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：地理、交流不畅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102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3081A11-B768-4F42-85AC-6A9B2B5379AF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玛雅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、阿兹特克、印加文明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1F4621-71C6-4125-A618-5A464C19616B}"/>
              </a:ext>
            </a:extLst>
          </p:cNvPr>
          <p:cNvSpPr txBox="1"/>
          <p:nvPr/>
        </p:nvSpPr>
        <p:spPr>
          <a:xfrm>
            <a:off x="149441" y="1390575"/>
            <a:ext cx="5946559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传世的玛雅史诗《波波乌》记载了玛雅神用玉米创造人的故事：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传说当初神造人时，先用泥土塑人，但一下雨，泥土人就融化了；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后来用木头做人，但动作太过僵硬迟钝，又失败了；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最后神想到将玉米团捏成人形，并注入蛇的血，这才成功地造出了人类。</a:t>
            </a: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时至今日，人们仍然把玛雅土著人称为“玉米人”。而把他们的文明称作是“玉米文明”。</a:t>
            </a:r>
          </a:p>
        </p:txBody>
      </p:sp>
      <p:pic>
        <p:nvPicPr>
          <p:cNvPr id="5" name="图片 4" descr="p62191546">
            <a:extLst>
              <a:ext uri="{FF2B5EF4-FFF2-40B4-BE49-F238E27FC236}">
                <a16:creationId xmlns:a16="http://schemas.microsoft.com/office/drawing/2014/main" id="{87E59D85-AEB9-40FB-8055-F955B1771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3" r="2374"/>
          <a:stretch/>
        </p:blipFill>
        <p:spPr>
          <a:xfrm>
            <a:off x="6226853" y="1491448"/>
            <a:ext cx="5965148" cy="384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76d4d1ab803143fbba64c69784c3139">
            <a:extLst>
              <a:ext uri="{FF2B5EF4-FFF2-40B4-BE49-F238E27FC236}">
                <a16:creationId xmlns:a16="http://schemas.microsoft.com/office/drawing/2014/main" id="{F5CC83F1-98AD-4BA2-BB5B-A53B29F9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78" y="949911"/>
            <a:ext cx="10502843" cy="590808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573F596-9829-477E-86FE-BF95788D2CA0}"/>
              </a:ext>
            </a:extLst>
          </p:cNvPr>
          <p:cNvSpPr txBox="1"/>
          <p:nvPr/>
        </p:nvSpPr>
        <p:spPr>
          <a:xfrm>
            <a:off x="78420" y="73240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玛雅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、阿兹特克、印加文明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3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rc=http---inews.gtimg.com-newsapp_match-0-12005338740-0.jpg&amp;refer=http---inews.gtimg">
            <a:extLst>
              <a:ext uri="{FF2B5EF4-FFF2-40B4-BE49-F238E27FC236}">
                <a16:creationId xmlns:a16="http://schemas.microsoft.com/office/drawing/2014/main" id="{CA69F77D-74A3-46CC-ABCB-687072DF2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0"/>
            <a:ext cx="6634480" cy="5086985"/>
          </a:xfrm>
          <a:prstGeom prst="rect">
            <a:avLst/>
          </a:prstGeom>
        </p:spPr>
      </p:pic>
      <p:pic>
        <p:nvPicPr>
          <p:cNvPr id="3" name="图片 2" descr="src=http---5b0988e595225.cdn.sohucs.com-images-20190118-ca7fc120c8e44a5aa98004910a944317.jpeg&amp;refer=http---5b0988e595225.cdn.sohucs">
            <a:extLst>
              <a:ext uri="{FF2B5EF4-FFF2-40B4-BE49-F238E27FC236}">
                <a16:creationId xmlns:a16="http://schemas.microsoft.com/office/drawing/2014/main" id="{0971FB37-E5ED-473E-8FD9-26B56829A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2564130"/>
            <a:ext cx="5288915" cy="385635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44AAAE-A3AA-49C6-9935-E2AB484689AC}"/>
              </a:ext>
            </a:extLst>
          </p:cNvPr>
          <p:cNvSpPr txBox="1"/>
          <p:nvPr/>
        </p:nvSpPr>
        <p:spPr>
          <a:xfrm>
            <a:off x="6849745" y="1564906"/>
            <a:ext cx="555752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玛雅人的象形文字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868938-3F00-461A-B40E-C9E6BC761EAA}"/>
              </a:ext>
            </a:extLst>
          </p:cNvPr>
          <p:cNvSpPr txBox="1"/>
          <p:nvPr/>
        </p:nvSpPr>
        <p:spPr>
          <a:xfrm>
            <a:off x="78420" y="73240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玛雅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、阿兹特克、印加文明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5B56C5F-E9D4-43AE-8342-E8A1A66D1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0"/>
          <a:stretch/>
        </p:blipFill>
        <p:spPr>
          <a:xfrm>
            <a:off x="7332954" y="203398"/>
            <a:ext cx="4645981" cy="645120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84BBBFE-E6AF-40D5-8CFA-20D9B7AB7713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阿兹特克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8063A0-B39E-4697-98F6-91A26BE11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6" t="4142" r="26966" b="5242"/>
          <a:stretch/>
        </p:blipFill>
        <p:spPr>
          <a:xfrm>
            <a:off x="426128" y="1535836"/>
            <a:ext cx="6474073" cy="49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8423BBB-626B-4C3E-8896-E2A2DF905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4" y="1334934"/>
            <a:ext cx="8140823" cy="51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6C8EE0A-6A3C-4C6D-94E8-DF82E6651E49}"/>
              </a:ext>
            </a:extLst>
          </p:cNvPr>
          <p:cNvSpPr txBox="1"/>
          <p:nvPr/>
        </p:nvSpPr>
        <p:spPr>
          <a:xfrm>
            <a:off x="9244614" y="1217719"/>
            <a:ext cx="29473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传说在</a:t>
            </a:r>
            <a:r>
              <a:rPr lang="en-US" altLang="zh-CN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1325</a:t>
            </a:r>
            <a:r>
              <a:rPr lang="zh-CN" altLang="en-US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年，阿兹特克部落酋长带领族人填湖造地，然后在地面上建立了这座宏伟的城市。</a:t>
            </a:r>
            <a:r>
              <a:rPr lang="en-US" altLang="zh-CN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1521</a:t>
            </a:r>
            <a:r>
              <a:rPr lang="zh-CN" altLang="en-US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年，西班牙人攻占这座城市之后，将其毁掉。后来在这座城市的废墟上建立了墨西哥城。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3DC843-1CC2-4BCE-AB38-39F22C3F2E8F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阿兹特克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51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CA5515F-1D7A-4843-B793-67D0B0B62A94}"/>
              </a:ext>
            </a:extLst>
          </p:cNvPr>
          <p:cNvSpPr txBox="1"/>
          <p:nvPr/>
        </p:nvSpPr>
        <p:spPr>
          <a:xfrm>
            <a:off x="115216" y="5566608"/>
            <a:ext cx="2521452" cy="523220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历史的灵感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7079E5C-2942-40C9-BDF6-997F379B2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172"/>
            <a:ext cx="8001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B5E79318-24F8-4957-8DCD-102E4CD5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94" y="1099226"/>
            <a:ext cx="6226206" cy="39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1177B4-1B91-47D7-8A01-54A4D3425077}"/>
              </a:ext>
            </a:extLst>
          </p:cNvPr>
          <p:cNvSpPr txBox="1"/>
          <p:nvPr/>
        </p:nvSpPr>
        <p:spPr>
          <a:xfrm>
            <a:off x="115216" y="84351"/>
            <a:ext cx="7211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2018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年，墨西哥城城市</a:t>
            </a:r>
            <a:r>
              <a:rPr lang="en-US" altLang="zh-CN" sz="2800" b="1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logo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品牌设计活动。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89419-83F7-40A9-B050-96227D161988}"/>
              </a:ext>
            </a:extLst>
          </p:cNvPr>
          <p:cNvSpPr txBox="1"/>
          <p:nvPr/>
        </p:nvSpPr>
        <p:spPr>
          <a:xfrm>
            <a:off x="8799990" y="415405"/>
            <a:ext cx="2980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入围的</a:t>
            </a:r>
            <a:r>
              <a:rPr lang="en-US" altLang="zh-CN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2800" b="0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个作品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CB3174-3496-4061-A160-3A052FCBA29F}"/>
              </a:ext>
            </a:extLst>
          </p:cNvPr>
          <p:cNvSpPr txBox="1"/>
          <p:nvPr/>
        </p:nvSpPr>
        <p:spPr>
          <a:xfrm>
            <a:off x="2467992" y="5256440"/>
            <a:ext cx="98187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胜出作品：</a:t>
            </a:r>
            <a:r>
              <a:rPr lang="en-US" altLang="zh-CN" sz="2800" b="1" i="0" u="none" strike="noStrike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logo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整体是一个“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X”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符号，其灵感来源于特诺奇提特兰城市的“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X”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形水道。“</a:t>
            </a:r>
            <a:r>
              <a:rPr lang="en-US" altLang="zh-CN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X”</a:t>
            </a:r>
            <a:r>
              <a:rPr lang="zh-CN" altLang="en-US" sz="2800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符号代表了城市的交汇点，表达了城市的多样性，同时表明了墨西哥城的起源和历史。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079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4F78AA-531B-4671-9F2A-35EF5D4109AB}"/>
              </a:ext>
            </a:extLst>
          </p:cNvPr>
          <p:cNvSpPr txBox="1"/>
          <p:nvPr/>
        </p:nvSpPr>
        <p:spPr>
          <a:xfrm>
            <a:off x="207146" y="71021"/>
            <a:ext cx="11857607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阿拉伯帝国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世纪（唐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618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）创立伊斯兰教，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世纪建立政教合一的帝国，起到了东西方文化交流桥梁的作用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8E0296-0EFE-49EE-A8F5-069133A9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98" y="1493092"/>
            <a:ext cx="8291612" cy="536490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04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6B8084B-8B31-468B-9000-3607A123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5" y="528036"/>
            <a:ext cx="8001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7E9A4E5-7022-4133-9156-6EBD6B3A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57" y="2703647"/>
            <a:ext cx="5702053" cy="415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FE9BC39-9893-4938-B87F-FAE4A29B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1" y="3181157"/>
            <a:ext cx="5053983" cy="30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D0B5348-AF98-457C-9570-7011A20F6946}"/>
              </a:ext>
            </a:extLst>
          </p:cNvPr>
          <p:cNvSpPr txBox="1"/>
          <p:nvPr/>
        </p:nvSpPr>
        <p:spPr>
          <a:xfrm>
            <a:off x="8786946" y="764339"/>
            <a:ext cx="2521452" cy="523220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zh-CN" altLang="en-US" sz="2800" b="1" i="0" dirty="0">
                <a:solidFill>
                  <a:srgbClr val="333333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历史的灵感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1363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9CD8129-48C2-44B7-90C5-1E0C565A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20" y="1377149"/>
            <a:ext cx="6219404" cy="5480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61F6C7F-5C4C-4EA6-ADE9-6DE7AB9F3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8" r="71966"/>
          <a:stretch/>
        </p:blipFill>
        <p:spPr bwMode="auto">
          <a:xfrm>
            <a:off x="9428086" y="6533965"/>
            <a:ext cx="1708951" cy="19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2EB60F4-280C-423A-AF81-B451397FB2C1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：玛雅、阿兹特克、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印加文明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4CDB4CA-4C1E-4761-AFEF-6F96D2C1A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3" r="27531"/>
          <a:stretch/>
        </p:blipFill>
        <p:spPr bwMode="auto">
          <a:xfrm>
            <a:off x="719091" y="1377149"/>
            <a:ext cx="3959441" cy="54808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5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77939C6-725F-423C-915D-A5D2949B2A21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：玛雅、阿兹特克、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印加文明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descr="src=http---dimg03.c-ctrip.com-images-10020l000000dhkm3BDAF_R_1024_10000_Q90.jpg&amp;refer=http---dimg03.c-ctrip">
            <a:extLst>
              <a:ext uri="{FF2B5EF4-FFF2-40B4-BE49-F238E27FC236}">
                <a16:creationId xmlns:a16="http://schemas.microsoft.com/office/drawing/2014/main" id="{6CBE7B53-E477-4848-AFF9-D187CD1B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08" y="1400175"/>
            <a:ext cx="8004175" cy="54578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1459565-D957-4FD1-BD33-91F22E6DD950}"/>
              </a:ext>
            </a:extLst>
          </p:cNvPr>
          <p:cNvSpPr txBox="1"/>
          <p:nvPr/>
        </p:nvSpPr>
        <p:spPr>
          <a:xfrm>
            <a:off x="8762260" y="1720840"/>
            <a:ext cx="28497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失落的天空之城--马丘比丘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，是印加帝国建于约公元1500年的遗迹。整个遗址高耸在海拔约2350米的山脊上。</a:t>
            </a:r>
          </a:p>
        </p:txBody>
      </p:sp>
    </p:spTree>
    <p:extLst>
      <p:ext uri="{BB962C8B-B14F-4D97-AF65-F5344CB8AC3E}">
        <p14:creationId xmlns:p14="http://schemas.microsoft.com/office/powerpoint/2010/main" val="15630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8AF53A27-28C5-4EFF-BE12-6E937692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387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B2E920-E727-438E-A63F-6464DAC1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725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787E56C-2BA2-4C95-A002-AB7698A50D96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、非洲、美洲文明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发展水平不高的原因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：地理、交流不畅</a:t>
            </a:r>
            <a:endParaRPr lang="en-US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81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4D4E594-3E3D-4B7A-937E-0FB4C44F5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6" t="10775" r="67500" b="16093"/>
          <a:stretch/>
        </p:blipFill>
        <p:spPr>
          <a:xfrm>
            <a:off x="2050472" y="1737413"/>
            <a:ext cx="2733964" cy="501534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51ED030-C98D-4409-B0FD-782A6C1A4186}"/>
              </a:ext>
            </a:extLst>
          </p:cNvPr>
          <p:cNvSpPr txBox="1"/>
          <p:nvPr/>
        </p:nvSpPr>
        <p:spPr>
          <a:xfrm>
            <a:off x="5911270" y="5159105"/>
            <a:ext cx="6049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全世界只有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14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种大型哺乳动物（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100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公斤以上）被人类驯化（五虎上将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绵羊、山羊、牛、猪、马）。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种在欧亚大陆，美洲只有一种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羊驼。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018A3B6-C7DB-496B-8C4F-EB214C51FA07}"/>
              </a:ext>
            </a:extLst>
          </p:cNvPr>
          <p:cNvSpPr txBox="1"/>
          <p:nvPr/>
        </p:nvSpPr>
        <p:spPr>
          <a:xfrm>
            <a:off x="507999" y="1321915"/>
            <a:ext cx="532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大型哺乳动物驯化得到证明的最早的大致年代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A9760E-186A-497F-A2AC-A94D804D7F02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、非洲、美洲文明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发展水平不高的原因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：地理、交流不畅</a:t>
            </a:r>
            <a:endParaRPr lang="en-US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2558FE-02E8-4785-B745-927ADDB7F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0" t="10185" r="5000" b="27272"/>
          <a:stretch/>
        </p:blipFill>
        <p:spPr>
          <a:xfrm>
            <a:off x="6086762" y="1342399"/>
            <a:ext cx="5698837" cy="36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4DED6-E0F6-4458-ADA1-E49F142A5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362" y="943101"/>
            <a:ext cx="9653316" cy="5429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68CAD93-6A3A-49EE-83EE-1410D88E1EEC}"/>
              </a:ext>
            </a:extLst>
          </p:cNvPr>
          <p:cNvSpPr txBox="1"/>
          <p:nvPr/>
        </p:nvSpPr>
        <p:spPr>
          <a:xfrm>
            <a:off x="3298038" y="5914899"/>
            <a:ext cx="628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缺乏铜铁矿藏的美洲所制精美石器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2A616F2-CB47-48FF-9255-4FB0909A289E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、非洲、美洲文明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发展水平不高的原因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：地理、交流不畅</a:t>
            </a:r>
            <a:endParaRPr lang="en-US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043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1BA1725-6CEB-4FB5-A07E-A1D1F7B32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48" y="1277459"/>
            <a:ext cx="4010152" cy="554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AFC8EC-BB24-41A8-8795-D8AF48545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" t="7832" r="32764" b="10290"/>
          <a:stretch/>
        </p:blipFill>
        <p:spPr>
          <a:xfrm>
            <a:off x="0" y="1242874"/>
            <a:ext cx="8131946" cy="561512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0AE72A8-60F7-468C-B39D-F46BD1EAFE25}"/>
              </a:ext>
            </a:extLst>
          </p:cNvPr>
          <p:cNvSpPr txBox="1"/>
          <p:nvPr/>
        </p:nvSpPr>
        <p:spPr>
          <a:xfrm>
            <a:off x="149441" y="108751"/>
            <a:ext cx="11893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：玛雅、阿兹特克、印加文明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39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94" t="24861" r="39096" b="30852"/>
          <a:stretch>
            <a:fillRect/>
          </a:stretch>
        </p:blipFill>
        <p:spPr>
          <a:xfrm>
            <a:off x="1237010" y="1907753"/>
            <a:ext cx="9717977" cy="424149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40147B8-3724-42BD-BD38-2C548AD09058}"/>
              </a:ext>
            </a:extLst>
          </p:cNvPr>
          <p:cNvSpPr txBox="1"/>
          <p:nvPr/>
        </p:nvSpPr>
        <p:spPr>
          <a:xfrm>
            <a:off x="65335" y="91871"/>
            <a:ext cx="12061329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《启示》以另外一个视角阐述了玛雅文明灭亡的方式：自相残杀与疾病入侵。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电影一开始的黑幕白字：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伟大的文明不可能由外征服，除非文明自我毁灭。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你是否同意？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147A74D-0EF6-4A52-950B-58DDDF4B0765}"/>
              </a:ext>
            </a:extLst>
          </p:cNvPr>
          <p:cNvSpPr txBox="1"/>
          <p:nvPr/>
        </p:nvSpPr>
        <p:spPr>
          <a:xfrm>
            <a:off x="216024" y="3766351"/>
            <a:ext cx="11893118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二、中古非洲和美洲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：班图、阿克苏姆、桑海、津巴布韦文明（主要位于地中海和大河流域）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美洲文明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：玛雅、阿兹特克、印加文明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、非洲、美洲文明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发展水平不高的原因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地理、交流不畅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0EB515-B698-48AF-81AC-74DD86A3BFC3}"/>
              </a:ext>
            </a:extLst>
          </p:cNvPr>
          <p:cNvSpPr txBox="1"/>
          <p:nvPr/>
        </p:nvSpPr>
        <p:spPr>
          <a:xfrm>
            <a:off x="216024" y="124287"/>
            <a:ext cx="1149362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阿拉伯帝国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世纪（唐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618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）创立伊斯兰教，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世纪建立政教合一的帝国，起到了东西方文化交流桥梁的作用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奥斯曼帝国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政教合一，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世纪极盛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印度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中央集权程度不高，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世纪被伊斯兰化的突厥人征服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学习唐朝的大化改新，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世纪武士集团建立幕府统治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朝鲜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新罗王朝学习中国建立高丽王朝，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世纪联合明朝抗击日本侵略</a:t>
            </a:r>
          </a:p>
        </p:txBody>
      </p:sp>
    </p:spTree>
    <p:extLst>
      <p:ext uri="{BB962C8B-B14F-4D97-AF65-F5344CB8AC3E}">
        <p14:creationId xmlns:p14="http://schemas.microsoft.com/office/powerpoint/2010/main" val="33627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2E2E422-97FC-4CAF-83AA-4DCA1345A8E4}"/>
              </a:ext>
            </a:extLst>
          </p:cNvPr>
          <p:cNvSpPr txBox="1"/>
          <p:nvPr/>
        </p:nvSpPr>
        <p:spPr>
          <a:xfrm>
            <a:off x="304429" y="529913"/>
            <a:ext cx="24387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公元</a:t>
            </a:r>
            <a:r>
              <a:rPr lang="en-US" altLang="zh-CN" sz="3200" b="1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786</a:t>
            </a:r>
            <a:r>
              <a:rPr lang="zh-CN" altLang="en-US" sz="3200" b="1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年到</a:t>
            </a:r>
            <a:r>
              <a:rPr lang="en-US" altLang="zh-CN" sz="3200" b="1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833</a:t>
            </a:r>
            <a:r>
              <a:rPr lang="zh-CN" altLang="en-US" sz="3200" b="1" i="0" dirty="0"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年，是巴格达的繁盛时期，同中国唐朝的京城长安、拜占庭帝国的首都君士坦丁堡一道被誉为当时世界三大名城。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B8A2F-D711-4517-92CB-FC736E6FF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4"/>
          <a:stretch/>
        </p:blipFill>
        <p:spPr bwMode="auto">
          <a:xfrm>
            <a:off x="2809983" y="503969"/>
            <a:ext cx="9151198" cy="585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54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0BDB0A6-5997-4291-A426-B10C0FC998EC}"/>
              </a:ext>
            </a:extLst>
          </p:cNvPr>
          <p:cNvSpPr txBox="1"/>
          <p:nvPr/>
        </p:nvSpPr>
        <p:spPr>
          <a:xfrm>
            <a:off x="889986" y="568469"/>
            <a:ext cx="102337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高丽成宗时代（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981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年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—997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年），某大臣主张：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华夏之制，不可不遵，然四方习俗，各随土性</a:t>
            </a:r>
            <a:r>
              <a:rPr lang="zh-CN" altLang="zh-CN" sz="2800" b="1" kern="100" dirty="0">
                <a:effectLst/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其礼乐诗书之教、君臣父子之道，宜法中华</a:t>
            </a:r>
            <a:r>
              <a:rPr lang="zh-CN" altLang="zh-CN" sz="2800" b="1" kern="100" dirty="0">
                <a:effectLst/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；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其余车马衣服制度，可因土风，不必苟同。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下列哪一选项反映该官员的主张</a:t>
            </a:r>
            <a:endParaRPr lang="zh-CN" altLang="zh-CN" sz="28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主张全盘吸收中国文化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承认本国处于藩属地位</a:t>
            </a:r>
            <a:endParaRPr lang="zh-CN" altLang="zh-CN" sz="28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注意保持主体的选择性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主张习俗遵循自身传统</a:t>
            </a:r>
            <a:endParaRPr lang="zh-CN" altLang="zh-CN" sz="28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4713F2F-BAD5-4A34-9583-E0F9A1B12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69488"/>
              </p:ext>
            </p:extLst>
          </p:nvPr>
        </p:nvGraphicFramePr>
        <p:xfrm>
          <a:off x="7809390" y="3899260"/>
          <a:ext cx="3568824" cy="126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824">
                  <a:extLst>
                    <a:ext uri="{9D8B030D-6E8A-4147-A177-3AD203B41FA5}">
                      <a16:colId xmlns:a16="http://schemas.microsoft.com/office/drawing/2014/main" val="375328524"/>
                    </a:ext>
                  </a:extLst>
                </a:gridCol>
              </a:tblGrid>
              <a:tr h="63226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、宜法中华 （学）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971435"/>
                  </a:ext>
                </a:extLst>
              </a:tr>
              <a:tr h="63226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、不必苟同 （不学）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253700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5A9C00C8-3390-41AC-84CC-02B924ED855D}"/>
              </a:ext>
            </a:extLst>
          </p:cNvPr>
          <p:cNvSpPr txBox="1"/>
          <p:nvPr/>
        </p:nvSpPr>
        <p:spPr>
          <a:xfrm>
            <a:off x="7733559" y="3288081"/>
            <a:ext cx="266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分号复习：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0B5B688-D208-4BB7-A206-83AAE5939E8B}"/>
              </a:ext>
            </a:extLst>
          </p:cNvPr>
          <p:cNvSpPr/>
          <p:nvPr/>
        </p:nvSpPr>
        <p:spPr>
          <a:xfrm>
            <a:off x="813786" y="4042121"/>
            <a:ext cx="1162975" cy="1218080"/>
          </a:xfrm>
          <a:custGeom>
            <a:avLst/>
            <a:gdLst>
              <a:gd name="connsiteX0" fmla="*/ 0 w 1162975"/>
              <a:gd name="connsiteY0" fmla="*/ 807868 h 1218080"/>
              <a:gd name="connsiteX1" fmla="*/ 319596 w 1162975"/>
              <a:gd name="connsiteY1" fmla="*/ 1180730 h 1218080"/>
              <a:gd name="connsiteX2" fmla="*/ 1162975 w 1162975"/>
              <a:gd name="connsiteY2" fmla="*/ 0 h 121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975" h="1218080">
                <a:moveTo>
                  <a:pt x="0" y="807868"/>
                </a:moveTo>
                <a:cubicBezTo>
                  <a:pt x="62883" y="1061621"/>
                  <a:pt x="125767" y="1315375"/>
                  <a:pt x="319596" y="1180730"/>
                </a:cubicBezTo>
                <a:cubicBezTo>
                  <a:pt x="513425" y="1046085"/>
                  <a:pt x="838200" y="523042"/>
                  <a:pt x="11629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14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524A65F-A7D0-4FCD-AC1C-51F3E86DF934}"/>
              </a:ext>
            </a:extLst>
          </p:cNvPr>
          <p:cNvSpPr txBox="1"/>
          <p:nvPr/>
        </p:nvSpPr>
        <p:spPr>
          <a:xfrm>
            <a:off x="473105" y="328474"/>
            <a:ext cx="1124579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阿克苏姆时期，最早使用萨巴文</a:t>
            </a:r>
            <a:r>
              <a:rPr lang="zh-CN" altLang="zh-CN" sz="2800" b="1" kern="100" dirty="0">
                <a:effectLst/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；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约从公元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世纪起，使用盖埃兹文。受印度文的影响，并从希腊文引进数字体系和一些主要符号后，经过几个世纪，形成了今天埃塞俄比亚的官方文字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——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阿姆哈拉文</a:t>
            </a:r>
            <a:r>
              <a:rPr lang="zh-CN" altLang="zh-CN" sz="2800" b="1" kern="100" dirty="0">
                <a:effectLst/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这套文字在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世纪末经叙利亚传入亚美尼亚，开始影响外高加索的文字。由此可知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)</a:t>
            </a:r>
            <a:endParaRPr lang="zh-CN" altLang="zh-CN" sz="28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埃塞俄比亚文字发明和使用时间长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阿姆哈拉文为欧洲广泛使用的民族文字</a:t>
            </a:r>
            <a:endParaRPr lang="zh-CN" altLang="zh-CN" sz="28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阿姆哈拉文是各种文字融合的产物</a:t>
            </a: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</a:p>
          <a:p>
            <a:pPr algn="l" fontAlgn="ctr">
              <a:lnSpc>
                <a:spcPct val="150000"/>
              </a:lnSpc>
              <a:tabLst>
                <a:tab pos="2637155" algn="l"/>
              </a:tabLst>
            </a:pPr>
            <a:r>
              <a:rPr lang="en-US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zh-CN" altLang="zh-CN" sz="28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阿克苏姆文字吸收外来文字且影响较大</a:t>
            </a:r>
            <a:endParaRPr lang="zh-CN" altLang="zh-CN" sz="2800" b="1" kern="10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3905582-998E-4B1E-920C-437F7E526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871"/>
              </p:ext>
            </p:extLst>
          </p:nvPr>
        </p:nvGraphicFramePr>
        <p:xfrm>
          <a:off x="7474998" y="3899260"/>
          <a:ext cx="4717002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7002">
                  <a:extLst>
                    <a:ext uri="{9D8B030D-6E8A-4147-A177-3AD203B41FA5}">
                      <a16:colId xmlns:a16="http://schemas.microsoft.com/office/drawing/2014/main" val="375328524"/>
                    </a:ext>
                  </a:extLst>
                </a:gridCol>
              </a:tblGrid>
              <a:tr h="63226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、吸收外来文字：受印度文的影响</a:t>
                      </a:r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并从希腊文引进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971435"/>
                  </a:ext>
                </a:extLst>
              </a:tr>
              <a:tr h="63226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、影响较大：传入亚非尼亚，开始影响外高加索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253700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672F790C-682B-4EC7-8133-BC8665AD6746}"/>
              </a:ext>
            </a:extLst>
          </p:cNvPr>
          <p:cNvSpPr txBox="1"/>
          <p:nvPr/>
        </p:nvSpPr>
        <p:spPr>
          <a:xfrm>
            <a:off x="6758865" y="2958740"/>
            <a:ext cx="5433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分号用途不大，但黄色标注句号前后关系：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3CA88F2-2FE0-4EF5-8C5C-F5350DDE49D5}"/>
              </a:ext>
            </a:extLst>
          </p:cNvPr>
          <p:cNvSpPr/>
          <p:nvPr/>
        </p:nvSpPr>
        <p:spPr>
          <a:xfrm>
            <a:off x="405413" y="5019704"/>
            <a:ext cx="1162975" cy="1218080"/>
          </a:xfrm>
          <a:custGeom>
            <a:avLst/>
            <a:gdLst>
              <a:gd name="connsiteX0" fmla="*/ 0 w 1162975"/>
              <a:gd name="connsiteY0" fmla="*/ 807868 h 1218080"/>
              <a:gd name="connsiteX1" fmla="*/ 319596 w 1162975"/>
              <a:gd name="connsiteY1" fmla="*/ 1180730 h 1218080"/>
              <a:gd name="connsiteX2" fmla="*/ 1162975 w 1162975"/>
              <a:gd name="connsiteY2" fmla="*/ 0 h 121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975" h="1218080">
                <a:moveTo>
                  <a:pt x="0" y="807868"/>
                </a:moveTo>
                <a:cubicBezTo>
                  <a:pt x="62883" y="1061621"/>
                  <a:pt x="125767" y="1315375"/>
                  <a:pt x="319596" y="1180730"/>
                </a:cubicBezTo>
                <a:cubicBezTo>
                  <a:pt x="513425" y="1046085"/>
                  <a:pt x="838200" y="523042"/>
                  <a:pt x="11629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074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A066A6-7A49-4892-AE5E-EB3F1F6D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77" y="736787"/>
            <a:ext cx="3076075" cy="42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7B65B5F-7999-4DF6-B38C-68E7DDAB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551" y="737337"/>
            <a:ext cx="3067966" cy="42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DA43239-372A-428C-B39E-B16EF39D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5" y="736787"/>
            <a:ext cx="4536643" cy="42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403DC73-24D0-4183-8A77-7AA7304D6365}"/>
              </a:ext>
            </a:extLst>
          </p:cNvPr>
          <p:cNvSpPr txBox="1"/>
          <p:nvPr/>
        </p:nvSpPr>
        <p:spPr>
          <a:xfrm>
            <a:off x="287972" y="5203905"/>
            <a:ext cx="116160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一千零一夜（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中国称阿拉伯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大食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”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天方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；夜谭，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“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为避讳唐皇帝李炎后来沿袭）</a:t>
            </a:r>
          </a:p>
        </p:txBody>
      </p:sp>
    </p:spTree>
    <p:extLst>
      <p:ext uri="{BB962C8B-B14F-4D97-AF65-F5344CB8AC3E}">
        <p14:creationId xmlns:p14="http://schemas.microsoft.com/office/powerpoint/2010/main" val="170264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08C4AA4-B485-4F30-AC15-AEC5D10959A4}"/>
              </a:ext>
            </a:extLst>
          </p:cNvPr>
          <p:cNvSpPr txBox="1"/>
          <p:nvPr/>
        </p:nvSpPr>
        <p:spPr>
          <a:xfrm>
            <a:off x="207146" y="71021"/>
            <a:ext cx="11857607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阿拉伯帝国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——7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世纪（唐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618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）创立伊斯兰教，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世纪建立政教合一的帝国，起到了东西方文化交流桥梁的作用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5A24742E-5963-4CD0-9EA1-399BD371A785}"/>
              </a:ext>
            </a:extLst>
          </p:cNvPr>
          <p:cNvSpPr txBox="1"/>
          <p:nvPr/>
        </p:nvSpPr>
        <p:spPr>
          <a:xfrm>
            <a:off x="436766" y="4225161"/>
            <a:ext cx="11318468" cy="2246769"/>
          </a:xfrm>
          <a:prstGeom prst="rect">
            <a:avLst/>
          </a:prstGeom>
          <a:solidFill>
            <a:schemeClr val="bg2"/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fontAlgn="auto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    830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年，哈里发（马蒙）在巴格达设立“智慧宫”，集科学院、图书馆、翻译馆于一体。为延揽翻译人才，哈里发以黄金支付稿酬，其重量与译著重量相等。于是，大量的希腊、波斯、印度的典籍被译为阿拉伯文。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charset="-122"/>
            </a:endParaRPr>
          </a:p>
          <a:p>
            <a:pPr algn="r" fontAlgn="auto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    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齐世荣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世界历史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951B4D-B575-4BDF-9686-FB577787E532}"/>
              </a:ext>
            </a:extLst>
          </p:cNvPr>
          <p:cNvSpPr txBox="1"/>
          <p:nvPr/>
        </p:nvSpPr>
        <p:spPr>
          <a:xfrm>
            <a:off x="436766" y="1731405"/>
            <a:ext cx="11363324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i="0" dirty="0">
                <a:solidFill>
                  <a:srgbClr val="19191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819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年，哈里发马蒙做了一个神奇的梦，梦中见到了亚里士多德，他问亚里士多德：“何谓善？”答曰：“一切符合理智的东西。”再问：“还有呢？”再答：“人民认为善的东西。”再问：“还有呢？”再答：“没了。” 这段故事出自公元十世纪的阿拉伯书商兼文献学家纳迪姆所著</a:t>
            </a:r>
            <a:r>
              <a:rPr lang="en-US" altLang="zh-CN" sz="2800" b="1" i="0" dirty="0">
                <a:solidFill>
                  <a:srgbClr val="19191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书目大全</a:t>
            </a:r>
            <a:r>
              <a:rPr lang="en-US" altLang="zh-CN" sz="2800" b="1" i="0" dirty="0">
                <a:solidFill>
                  <a:srgbClr val="19191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3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AD2881C-3051-47F9-83CB-8EDA824E1DC5}"/>
              </a:ext>
            </a:extLst>
          </p:cNvPr>
          <p:cNvSpPr txBox="1"/>
          <p:nvPr/>
        </p:nvSpPr>
        <p:spPr>
          <a:xfrm>
            <a:off x="189391" y="106532"/>
            <a:ext cx="114936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奥斯曼帝国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政教合一，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世纪极盛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0C3A31-7932-46B8-88DE-70A863DE9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06"/>
          <a:stretch/>
        </p:blipFill>
        <p:spPr>
          <a:xfrm>
            <a:off x="2343170" y="1251751"/>
            <a:ext cx="7972752" cy="56062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303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399458-D7E5-4085-92AE-6EDCDF721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85"/>
          <a:stretch/>
        </p:blipFill>
        <p:spPr>
          <a:xfrm>
            <a:off x="0" y="643631"/>
            <a:ext cx="12192000" cy="621436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19B8D96-AB1F-4DBF-A489-02334394BB47}"/>
              </a:ext>
            </a:extLst>
          </p:cNvPr>
          <p:cNvSpPr txBox="1"/>
          <p:nvPr/>
        </p:nvSpPr>
        <p:spPr>
          <a:xfrm>
            <a:off x="189391" y="106532"/>
            <a:ext cx="114936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奥斯曼帝国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政教合一，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16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世纪极盛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0385634-83CB-4447-9F1A-7FCEC91BB40B}"/>
              </a:ext>
            </a:extLst>
          </p:cNvPr>
          <p:cNvSpPr txBox="1"/>
          <p:nvPr/>
        </p:nvSpPr>
        <p:spPr>
          <a:xfrm>
            <a:off x="251534" y="106532"/>
            <a:ext cx="1149362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一、中古亚洲</a:t>
            </a:r>
            <a:endParaRPr lang="en-US" altLang="zh-CN" sz="28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印度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中央集权程度不高，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世纪被伊斯兰化的突厥人征服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9CE5DE-CFBF-4642-BF7D-5D1121CF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" y="1369192"/>
            <a:ext cx="11182559" cy="5382276"/>
          </a:xfrm>
          <a:prstGeom prst="rect">
            <a:avLst/>
          </a:prstGeom>
        </p:spPr>
      </p:pic>
      <p:sp>
        <p:nvSpPr>
          <p:cNvPr id="11" name="箭头: 下 10">
            <a:extLst>
              <a:ext uri="{FF2B5EF4-FFF2-40B4-BE49-F238E27FC236}">
                <a16:creationId xmlns:a16="http://schemas.microsoft.com/office/drawing/2014/main" id="{53A21F51-F44B-4BFD-A08B-DDB1A8C7B73F}"/>
              </a:ext>
            </a:extLst>
          </p:cNvPr>
          <p:cNvSpPr/>
          <p:nvPr/>
        </p:nvSpPr>
        <p:spPr>
          <a:xfrm>
            <a:off x="7821228" y="1145219"/>
            <a:ext cx="1233996" cy="22016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利于入侵</a:t>
            </a:r>
          </a:p>
        </p:txBody>
      </p:sp>
    </p:spTree>
    <p:extLst>
      <p:ext uri="{BB962C8B-B14F-4D97-AF65-F5344CB8AC3E}">
        <p14:creationId xmlns:p14="http://schemas.microsoft.com/office/powerpoint/2010/main" val="128485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2139</Words>
  <PresentationFormat>宽屏</PresentationFormat>
  <Paragraphs>187</Paragraphs>
  <Slides>41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8" baseType="lpstr">
      <vt:lpstr>PingFang SC</vt:lpstr>
      <vt:lpstr>等线</vt:lpstr>
      <vt:lpstr>等线 Light</vt:lpstr>
      <vt:lpstr>黑体</vt:lpstr>
      <vt:lpstr>楷体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2021-06-27T20:27:49Z</dcterms:created>
  <dcterms:modified xsi:type="dcterms:W3CDTF">2021-07-01T05:23:27Z</dcterms:modified>
</cp:coreProperties>
</file>