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3"/>
    <p:sldId id="257" r:id="rId4"/>
    <p:sldId id="397" r:id="rId5"/>
    <p:sldId id="433" r:id="rId6"/>
    <p:sldId id="423" r:id="rId7"/>
    <p:sldId id="432" r:id="rId8"/>
    <p:sldId id="434" r:id="rId9"/>
    <p:sldId id="410" r:id="rId10"/>
    <p:sldId id="399" r:id="rId11"/>
    <p:sldId id="424" r:id="rId12"/>
    <p:sldId id="435" r:id="rId13"/>
    <p:sldId id="427" r:id="rId15"/>
    <p:sldId id="436" r:id="rId16"/>
    <p:sldId id="437" r:id="rId17"/>
    <p:sldId id="426" r:id="rId18"/>
    <p:sldId id="443" r:id="rId19"/>
    <p:sldId id="438" r:id="rId20"/>
    <p:sldId id="412" r:id="rId21"/>
    <p:sldId id="439" r:id="rId22"/>
    <p:sldId id="440" r:id="rId23"/>
    <p:sldId id="441" r:id="rId24"/>
    <p:sldId id="428" r:id="rId25"/>
    <p:sldId id="404" r:id="rId26"/>
    <p:sldId id="431" r:id="rId27"/>
    <p:sldId id="405" r:id="rId28"/>
    <p:sldId id="430" r:id="rId29"/>
    <p:sldId id="442" r:id="rId30"/>
  </p:sldIdLst>
  <p:sldSz cx="12192000" cy="6858000"/>
  <p:notesSz cx="6858000" cy="9144000"/>
  <p:custDataLst>
    <p:tags r:id="rId34"/>
  </p:custDataLst>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1" autoAdjust="0"/>
    <p:restoredTop sz="94660" autoAdjust="0"/>
  </p:normalViewPr>
  <p:slideViewPr>
    <p:cSldViewPr snapToGrid="0">
      <p:cViewPr varScale="1">
        <p:scale>
          <a:sx n="66" d="100"/>
          <a:sy n="66" d="100"/>
        </p:scale>
        <p:origin x="-330" y="-114"/>
      </p:cViewPr>
      <p:guideLst>
        <p:guide orient="horz" pos="2098"/>
        <p:guide pos="3840"/>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buFont typeface="Arial" panose="020B0604020202020204" pitchFamily="34" charset="0"/>
              <a:buNone/>
              <a:defRPr sz="120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buFont typeface="Arial" panose="020B0604020202020204" pitchFamily="34" charset="0"/>
              <a:buNone/>
              <a:defRPr sz="1200"/>
            </a:lvl1pPr>
          </a:lstStyle>
          <a:p>
            <a:pPr>
              <a:defRPr/>
            </a:pPr>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buFont typeface="Arial" panose="020B0604020202020204" pitchFamily="34" charset="0"/>
              <a:buNone/>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a:buFont typeface="Arial" panose="020B0604020202020204" pitchFamily="34" charset="0"/>
              <a:buNone/>
              <a:defRPr sz="1200" smtClean="0"/>
            </a:lvl1pPr>
          </a:lstStyle>
          <a:p>
            <a:pPr>
              <a:defRPr/>
            </a:pPr>
            <a:fld id="{7217899D-87C4-4153-8C16-339F7DA6DB0D}"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7217899D-87C4-4153-8C16-339F7DA6DB0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8534400" y="6355080"/>
            <a:ext cx="3048000" cy="365760"/>
          </a:xfrm>
        </p:spPr>
        <p:txBody>
          <a:bodyPr/>
          <a:lstStyle>
            <a:lvl1pPr>
              <a:defRPr sz="1400"/>
            </a:lvl1pPr>
          </a:lstStyle>
          <a:p>
            <a:pPr>
              <a:defRPr/>
            </a:pPr>
            <a:endParaRPr lang="zh-CN" altLang="en-US"/>
          </a:p>
        </p:txBody>
      </p:sp>
      <p:sp>
        <p:nvSpPr>
          <p:cNvPr id="17" name="页脚占位符 16"/>
          <p:cNvSpPr>
            <a:spLocks noGrp="1"/>
          </p:cNvSpPr>
          <p:nvPr>
            <p:ph type="ftr" sz="quarter" idx="11"/>
          </p:nvPr>
        </p:nvSpPr>
        <p:spPr>
          <a:xfrm>
            <a:off x="3864864" y="6355080"/>
            <a:ext cx="4632960" cy="365760"/>
          </a:xfrm>
        </p:spPr>
        <p:txBody>
          <a:bodyPr/>
          <a:lstStyle/>
          <a:p>
            <a:pPr>
              <a:defRPr/>
            </a:pPr>
            <a:endParaRPr lang="zh-CN" altLang="en-US"/>
          </a:p>
        </p:txBody>
      </p:sp>
      <p:sp>
        <p:nvSpPr>
          <p:cNvPr id="29" name="灯片编号占位符 28"/>
          <p:cNvSpPr>
            <a:spLocks noGrp="1"/>
          </p:cNvSpPr>
          <p:nvPr>
            <p:ph type="sldNum" sz="quarter" idx="12"/>
          </p:nvPr>
        </p:nvSpPr>
        <p:spPr>
          <a:xfrm>
            <a:off x="1621536" y="6355080"/>
            <a:ext cx="1625600" cy="365760"/>
          </a:xfrm>
        </p:spPr>
        <p:txBody>
          <a:bodyPr/>
          <a:lstStyle/>
          <a:p>
            <a:pPr>
              <a:defRPr/>
            </a:pPr>
            <a:fld id="{24CE4AF0-31BE-44B3-A862-11B8EB089042}" type="slidenum">
              <a:rPr lang="zh-CN" altLang="en-US" smtClean="0"/>
            </a:fld>
            <a:endParaRPr lang="zh-CN" altLang="en-US"/>
          </a:p>
        </p:txBody>
      </p:sp>
      <p:sp>
        <p:nvSpPr>
          <p:cNvPr id="21" name="矩形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矩形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矩形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矩形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33AFACFA-492F-41FE-9404-677196E6B5B1}" type="slidenum">
              <a:rPr lang="zh-CN" altLang="en-US" smtClean="0"/>
            </a:fld>
            <a:endParaRPr lang="zh-CN" altLang="en-US"/>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609600" y="274639"/>
            <a:ext cx="8026400" cy="5851525"/>
          </a:xfrm>
        </p:spPr>
        <p:txBody>
          <a:bodyPr vert="eaVert"/>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94113D50-B274-48DB-8D09-589FB11B7961}" type="slidenum">
              <a:rPr lang="zh-CN" altLang="en-US" smtClean="0"/>
            </a:fld>
            <a:endParaRPr lang="zh-CN" altLang="en-US"/>
          </a:p>
        </p:txBody>
      </p:sp>
      <p:sp>
        <p:nvSpPr>
          <p:cNvPr id="7" name="直接连接符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等腰三角形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接连接符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97D9E9D1-F374-4E53-B1B2-78868AE45F42}" type="slidenum">
              <a:rPr lang="zh-CN" altLang="en-US" smtClean="0"/>
            </a:fld>
            <a:endParaRPr lang="zh-CN" altLang="en-US"/>
          </a:p>
        </p:txBody>
      </p:sp>
      <p:sp>
        <p:nvSpPr>
          <p:cNvPr id="8" name="内容占位符 7"/>
          <p:cNvSpPr>
            <a:spLocks noGrp="1"/>
          </p:cNvSpPr>
          <p:nvPr>
            <p:ph sz="quarter" idx="1"/>
          </p:nvPr>
        </p:nvSpPr>
        <p:spPr>
          <a:xfrm>
            <a:off x="609600" y="1219200"/>
            <a:ext cx="10972800" cy="4937760"/>
          </a:xfrm>
        </p:spPr>
        <p:txBody>
          <a:body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Tree>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endParaRPr kumimoji="0" lang="zh-CN" altLang="en-US" smtClean="0"/>
          </a:p>
        </p:txBody>
      </p:sp>
      <p:sp>
        <p:nvSpPr>
          <p:cNvPr id="4" name="日期占位符 3"/>
          <p:cNvSpPr>
            <a:spLocks noGrp="1"/>
          </p:cNvSpPr>
          <p:nvPr>
            <p:ph type="dt" sz="half" idx="10"/>
          </p:nvPr>
        </p:nvSpPr>
        <p:spPr>
          <a:xfrm>
            <a:off x="8534400" y="6355080"/>
            <a:ext cx="3048000" cy="365760"/>
          </a:xfrm>
        </p:spPr>
        <p:txBody>
          <a:bodyPr/>
          <a:lstStyle/>
          <a:p>
            <a:pPr>
              <a:defRPr/>
            </a:pPr>
            <a:endParaRPr lang="zh-CN" altLang="en-US"/>
          </a:p>
        </p:txBody>
      </p:sp>
      <p:sp>
        <p:nvSpPr>
          <p:cNvPr id="5" name="页脚占位符 4"/>
          <p:cNvSpPr>
            <a:spLocks noGrp="1"/>
          </p:cNvSpPr>
          <p:nvPr>
            <p:ph type="ftr" sz="quarter" idx="11"/>
          </p:nvPr>
        </p:nvSpPr>
        <p:spPr>
          <a:xfrm>
            <a:off x="3864864" y="6355080"/>
            <a:ext cx="4632960" cy="365760"/>
          </a:xfrm>
        </p:spPr>
        <p:txBody>
          <a:bodyPr/>
          <a:lstStyle/>
          <a:p>
            <a:pPr>
              <a:defRPr/>
            </a:pPr>
            <a:endParaRPr lang="zh-CN" altLang="en-US"/>
          </a:p>
        </p:txBody>
      </p:sp>
      <p:sp>
        <p:nvSpPr>
          <p:cNvPr id="6" name="灯片编号占位符 5"/>
          <p:cNvSpPr>
            <a:spLocks noGrp="1"/>
          </p:cNvSpPr>
          <p:nvPr>
            <p:ph type="sldNum" sz="quarter" idx="12"/>
          </p:nvPr>
        </p:nvSpPr>
        <p:spPr>
          <a:xfrm>
            <a:off x="1426464" y="6355080"/>
            <a:ext cx="2027936" cy="365760"/>
          </a:xfrm>
        </p:spPr>
        <p:txBody>
          <a:bodyPr/>
          <a:lstStyle/>
          <a:p>
            <a:pPr>
              <a:defRPr/>
            </a:pPr>
            <a:fld id="{6E5F464D-C1E1-431F-8924-05C0B395075E}" type="slidenum">
              <a:rPr lang="zh-CN" altLang="en-US" smtClean="0"/>
            </a:fld>
            <a:endParaRPr lang="zh-CN" altLang="en-US"/>
          </a:p>
        </p:txBody>
      </p:sp>
      <p:sp>
        <p:nvSpPr>
          <p:cNvPr id="7" name="矩形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p:spPr>
        <p:txBody>
          <a:body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a:defRPr/>
            </a:pPr>
            <a:fld id="{B7B7F6F5-39C2-406D-9C2A-B9B0F3D0E0FC}" type="slidenum">
              <a:rPr lang="zh-CN" altLang="en-US" smtClean="0"/>
            </a:fld>
            <a:endParaRPr lang="zh-CN" altLang="en-US"/>
          </a:p>
        </p:txBody>
      </p:sp>
      <p:sp>
        <p:nvSpPr>
          <p:cNvPr id="9" name="内容占位符 8"/>
          <p:cNvSpPr>
            <a:spLocks noGrp="1"/>
          </p:cNvSpPr>
          <p:nvPr>
            <p:ph sz="quarter" idx="1"/>
          </p:nvPr>
        </p:nvSpPr>
        <p:spPr>
          <a:xfrm>
            <a:off x="609600" y="1219200"/>
            <a:ext cx="5388864" cy="4937760"/>
          </a:xfrm>
        </p:spPr>
        <p:txBody>
          <a:body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6176264" y="1216152"/>
            <a:ext cx="5388864" cy="4937760"/>
          </a:xfrm>
        </p:spPr>
        <p:txBody>
          <a:body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p:spPr>
        <p:txBody>
          <a:bodyPr anchor="ct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endParaRPr kumimoji="0" lang="zh-CN" altLang="en-US" smtClean="0"/>
          </a:p>
        </p:txBody>
      </p:sp>
      <p:sp>
        <p:nvSpPr>
          <p:cNvPr id="4" name="文本占位符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endParaRPr kumimoji="0" lang="zh-CN" altLang="en-US" smtClean="0"/>
          </a:p>
        </p:txBody>
      </p:sp>
      <p:sp>
        <p:nvSpPr>
          <p:cNvPr id="7" name="日期占位符 6"/>
          <p:cNvSpPr>
            <a:spLocks noGrp="1"/>
          </p:cNvSpPr>
          <p:nvPr>
            <p:ph type="dt" sz="half" idx="10"/>
          </p:nvPr>
        </p:nvSpPr>
        <p:spPr/>
        <p:txBody>
          <a:bodyPr/>
          <a:lstStyle/>
          <a:p>
            <a:pPr>
              <a:defRPr/>
            </a:pPr>
            <a:endParaRPr lang="zh-CN" altLang="en-US"/>
          </a:p>
        </p:txBody>
      </p:sp>
      <p:sp>
        <p:nvSpPr>
          <p:cNvPr id="8" name="页脚占位符 7"/>
          <p:cNvSpPr>
            <a:spLocks noGrp="1"/>
          </p:cNvSpPr>
          <p:nvPr>
            <p:ph type="ftr" sz="quarter" idx="11"/>
          </p:nvPr>
        </p:nvSpPr>
        <p:spPr/>
        <p:txBody>
          <a:bodyPr/>
          <a:lstStyle/>
          <a:p>
            <a:pPr>
              <a:defRPr/>
            </a:pPr>
            <a:endParaRPr lang="zh-CN" altLang="en-US"/>
          </a:p>
        </p:txBody>
      </p:sp>
      <p:sp>
        <p:nvSpPr>
          <p:cNvPr id="9" name="灯片编号占位符 8"/>
          <p:cNvSpPr>
            <a:spLocks noGrp="1"/>
          </p:cNvSpPr>
          <p:nvPr>
            <p:ph type="sldNum" sz="quarter" idx="12"/>
          </p:nvPr>
        </p:nvSpPr>
        <p:spPr/>
        <p:txBody>
          <a:bodyPr/>
          <a:lstStyle/>
          <a:p>
            <a:pPr>
              <a:defRPr/>
            </a:pPr>
            <a:fld id="{BF973C3C-05A4-4ABF-B742-DD3DDD4D5C0E}" type="slidenum">
              <a:rPr lang="zh-CN" altLang="en-US" smtClean="0"/>
            </a:fld>
            <a:endParaRPr lang="zh-CN" altLang="en-US"/>
          </a:p>
        </p:txBody>
      </p:sp>
      <p:sp>
        <p:nvSpPr>
          <p:cNvPr id="11" name="内容占位符 10"/>
          <p:cNvSpPr>
            <a:spLocks noGrp="1"/>
          </p:cNvSpPr>
          <p:nvPr>
            <p:ph sz="quarter" idx="2"/>
          </p:nvPr>
        </p:nvSpPr>
        <p:spPr>
          <a:xfrm>
            <a:off x="609600" y="2133600"/>
            <a:ext cx="5384800" cy="4038600"/>
          </a:xfrm>
        </p:spPr>
        <p:txBody>
          <a:body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6197600" y="2133600"/>
            <a:ext cx="5384800" cy="4038600"/>
          </a:xfrm>
        </p:spPr>
        <p:txBody>
          <a:body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pPr>
              <a:defRPr/>
            </a:pPr>
            <a:fld id="{53D3B454-C080-45A6-91A6-B700666300FA}" type="slidenum">
              <a:rPr lang="zh-CN" altLang="en-US" smtClean="0"/>
            </a:fld>
            <a:endParaRPr lang="zh-CN" altLang="en-US"/>
          </a:p>
        </p:txBody>
      </p:sp>
      <p:sp>
        <p:nvSpPr>
          <p:cNvPr id="6" name="等腰三角形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en-US"/>
          </a:p>
        </p:txBody>
      </p:sp>
      <p:sp>
        <p:nvSpPr>
          <p:cNvPr id="3" name="页脚占位符 2"/>
          <p:cNvSpPr>
            <a:spLocks noGrp="1"/>
          </p:cNvSpPr>
          <p:nvPr>
            <p:ph type="ftr" sz="quarter" idx="11"/>
          </p:nvPr>
        </p:nvSpPr>
        <p:spPr/>
        <p:txBody>
          <a:bodyPr/>
          <a:lstStyle/>
          <a:p>
            <a:pPr>
              <a:defRPr/>
            </a:pPr>
            <a:endParaRPr lang="zh-CN" altLang="en-US"/>
          </a:p>
        </p:txBody>
      </p:sp>
      <p:sp>
        <p:nvSpPr>
          <p:cNvPr id="4" name="灯片编号占位符 3"/>
          <p:cNvSpPr>
            <a:spLocks noGrp="1"/>
          </p:cNvSpPr>
          <p:nvPr>
            <p:ph type="sldNum" sz="quarter" idx="12"/>
          </p:nvPr>
        </p:nvSpPr>
        <p:spPr/>
        <p:txBody>
          <a:bodyPr/>
          <a:lstStyle/>
          <a:p>
            <a:pPr>
              <a:defRPr/>
            </a:pPr>
            <a:fld id="{45E65AD2-14FE-431F-BE6E-694E1BA5C805}" type="slidenum">
              <a:rPr lang="zh-CN" altLang="en-US" smtClean="0"/>
            </a:fld>
            <a:endParaRPr lang="zh-CN" altLang="en-US"/>
          </a:p>
        </p:txBody>
      </p:sp>
      <p:sp>
        <p:nvSpPr>
          <p:cNvPr id="5" name="直接连接符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等腰三角形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endParaRPr kumimoji="0" lang="zh-CN" altLang="en-US" smtClean="0"/>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a:defRPr/>
            </a:pPr>
            <a:fld id="{0A6343DE-ED19-4F12-AA2A-9AA5FB90A57D}" type="slidenum">
              <a:rPr lang="zh-CN" altLang="en-US" smtClean="0"/>
            </a:fld>
            <a:endParaRPr lang="zh-CN" altLang="en-US"/>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接连接符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等腰三角形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内容占位符 11"/>
          <p:cNvSpPr>
            <a:spLocks noGrp="1"/>
          </p:cNvSpPr>
          <p:nvPr>
            <p:ph sz="quarter" idx="1"/>
          </p:nvPr>
        </p:nvSpPr>
        <p:spPr>
          <a:xfrm>
            <a:off x="406400" y="304800"/>
            <a:ext cx="7620000" cy="5715000"/>
          </a:xfrm>
        </p:spPr>
        <p:txBody>
          <a:body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smtClean="0"/>
              <a:t>单击图标添加图片</a:t>
            </a:r>
            <a:endParaRPr kumimoji="0" lang="en-US"/>
          </a:p>
        </p:txBody>
      </p:sp>
      <p:sp>
        <p:nvSpPr>
          <p:cNvPr id="4" name="文本占位符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endParaRPr kumimoji="0" lang="zh-CN" altLang="en-US" smtClean="0"/>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a:defRPr/>
            </a:pPr>
            <a:fld id="{5EEDDCB7-F6FD-414E-97D7-A5CE8CDE4EA1}" type="slidenum">
              <a:rPr lang="zh-CN" altLang="en-US" smtClean="0"/>
            </a:fld>
            <a:endParaRPr lang="zh-CN" altLang="en-US"/>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等腰三角形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cove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tile tx="0" ty="0" sx="100000" sy="100000" flip="none" algn="tl"/>
        </a:blip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152400"/>
            <a:ext cx="10972800" cy="990600"/>
          </a:xfrm>
          <a:prstGeom prst="rect">
            <a:avLst/>
          </a:prstGeom>
        </p:spPr>
        <p:txBody>
          <a:bodyPr vert="horz" anchor="b" anchorCtr="0">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zh-CN" altLang="en-US" smtClean="0"/>
              <a:t>单击此处编辑母版文本样式</a:t>
            </a:r>
            <a:endParaRPr kumimoji="0" lang="zh-CN" altLang="en-US" smtClean="0"/>
          </a:p>
          <a:p>
            <a:pPr lvl="1" eaLnBrk="1" latinLnBrk="0" hangingPunct="1"/>
            <a:r>
              <a:rPr kumimoji="0" lang="zh-CN" altLang="en-US" smtClean="0"/>
              <a:t>第二级</a:t>
            </a:r>
            <a:endParaRPr kumimoji="0" lang="zh-CN" altLang="en-US" smtClean="0"/>
          </a:p>
          <a:p>
            <a:pPr lvl="2" eaLnBrk="1" latinLnBrk="0" hangingPunct="1"/>
            <a:r>
              <a:rPr kumimoji="0" lang="zh-CN" altLang="en-US" smtClean="0"/>
              <a:t>第三级</a:t>
            </a:r>
            <a:endParaRPr kumimoji="0" lang="zh-CN" altLang="en-US" smtClean="0"/>
          </a:p>
          <a:p>
            <a:pPr lvl="3" eaLnBrk="1" latinLnBrk="0" hangingPunct="1"/>
            <a:r>
              <a:rPr kumimoji="0" lang="zh-CN" altLang="en-US" smtClean="0"/>
              <a:t>第四级</a:t>
            </a:r>
            <a:endParaRPr kumimoji="0" lang="zh-CN" altLang="en-US" smtClean="0"/>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pPr>
              <a:defRPr/>
            </a:pPr>
            <a:endParaRPr lang="zh-CN" altLang="en-US"/>
          </a:p>
        </p:txBody>
      </p:sp>
      <p:sp>
        <p:nvSpPr>
          <p:cNvPr id="3" name="页脚占位符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pPr>
              <a:defRPr/>
            </a:pPr>
            <a:endParaRPr lang="zh-CN" altLang="en-US"/>
          </a:p>
        </p:txBody>
      </p:sp>
      <p:sp>
        <p:nvSpPr>
          <p:cNvPr id="23" name="灯片编号占位符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pPr>
              <a:defRPr/>
            </a:pPr>
            <a:fld id="{2912CC31-FA38-4904-86C9-837BF94EA21D}" type="slidenum">
              <a:rPr lang="zh-CN" altLang="en-US" smtClean="0"/>
            </a:fld>
            <a:endParaRPr lang="zh-CN" altLang="en-US"/>
          </a:p>
        </p:txBody>
      </p:sp>
      <p:sp>
        <p:nvSpPr>
          <p:cNvPr id="28" name="直接连接符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接连接符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等腰三角形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1" name="图片 6" descr="VI视觉识别系统2016.06"/>
          <p:cNvPicPr>
            <a:picLocks noChangeAspect="1" noChangeArrowheads="1"/>
          </p:cNvPicPr>
          <p:nvPr userDrawn="1"/>
        </p:nvPicPr>
        <p:blipFill>
          <a:blip r:embed="rId13"/>
          <a:stretch>
            <a:fillRect/>
          </a:stretch>
        </p:blipFill>
        <p:spPr bwMode="auto">
          <a:xfrm>
            <a:off x="6978650" y="46038"/>
            <a:ext cx="4584700" cy="460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panose="05040102010807070707"/>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panose="05040102010807070707"/>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panose="05040102010807070707"/>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panose="05000000000000000000"/>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panose="05000000000000000000"/>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https://baike.so.com/doc/9039674-9370035.html" TargetMode="Externa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3.xml.rels><?xml version="1.0" encoding="UTF-8" standalone="yes"?>
<Relationships xmlns="http://schemas.openxmlformats.org/package/2006/relationships"><Relationship Id="rId9" Type="http://schemas.openxmlformats.org/officeDocument/2006/relationships/image" Target="../media/image29.jpeg"/><Relationship Id="rId8" Type="http://schemas.openxmlformats.org/officeDocument/2006/relationships/image" Target="../media/image28.jpeg"/><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4" Type="http://schemas.openxmlformats.org/officeDocument/2006/relationships/slideLayout" Target="../slideLayouts/slideLayout7.xml"/><Relationship Id="rId13" Type="http://schemas.openxmlformats.org/officeDocument/2006/relationships/image" Target="../media/image33.png"/><Relationship Id="rId12" Type="http://schemas.openxmlformats.org/officeDocument/2006/relationships/image" Target="../media/image32.png"/><Relationship Id="rId11" Type="http://schemas.openxmlformats.org/officeDocument/2006/relationships/image" Target="../media/image31.jpeg"/><Relationship Id="rId10" Type="http://schemas.openxmlformats.org/officeDocument/2006/relationships/image" Target="../media/image30.png"/><Relationship Id="rId1" Type="http://schemas.openxmlformats.org/officeDocument/2006/relationships/image" Target="../media/image21.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文本框 28"/>
          <p:cNvSpPr txBox="1">
            <a:spLocks noChangeArrowheads="1"/>
          </p:cNvSpPr>
          <p:nvPr/>
        </p:nvSpPr>
        <p:spPr bwMode="auto">
          <a:xfrm>
            <a:off x="924477" y="1957112"/>
            <a:ext cx="10260358" cy="1754326"/>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zh-CN" altLang="en-US" sz="5400" b="1" smtClean="0">
                <a:latin typeface="+mn-ea"/>
                <a:ea typeface="+mn-ea"/>
              </a:rPr>
              <a:t>第</a:t>
            </a:r>
            <a:r>
              <a:rPr lang="en-US" altLang="zh-CN" sz="5400" b="1" smtClean="0">
                <a:latin typeface="+mn-ea"/>
                <a:ea typeface="+mn-ea"/>
              </a:rPr>
              <a:t>9</a:t>
            </a:r>
            <a:r>
              <a:rPr lang="zh-CN" altLang="en-US" sz="5400" b="1" smtClean="0">
                <a:latin typeface="+mn-ea"/>
                <a:ea typeface="+mn-ea"/>
              </a:rPr>
              <a:t>课 古代的商路、贸易</a:t>
            </a:r>
            <a:endParaRPr lang="en-US" altLang="zh-CN" sz="5400" b="1" smtClean="0">
              <a:latin typeface="+mn-ea"/>
              <a:ea typeface="+mn-ea"/>
            </a:endParaRPr>
          </a:p>
          <a:p>
            <a:pPr algn="ctr" eaLnBrk="1" hangingPunct="1">
              <a:buFont typeface="Arial" panose="020B0604020202020204" pitchFamily="34" charset="0"/>
              <a:buNone/>
            </a:pPr>
            <a:r>
              <a:rPr lang="zh-CN" altLang="en-US" sz="5400" b="1" smtClean="0">
                <a:latin typeface="+mn-ea"/>
                <a:ea typeface="+mn-ea"/>
              </a:rPr>
              <a:t>与文化交流</a:t>
            </a:r>
            <a:endParaRPr lang="zh-CN" altLang="en-US" sz="5400" b="1">
              <a:latin typeface="+mn-ea"/>
              <a:ea typeface="+mn-ea"/>
            </a:endParaRPr>
          </a:p>
        </p:txBody>
      </p:sp>
      <p:pic>
        <p:nvPicPr>
          <p:cNvPr id="13318" name="图片 1"/>
          <p:cNvPicPr>
            <a:picLocks noChangeAspect="1" noChangeArrowheads="1"/>
          </p:cNvPicPr>
          <p:nvPr/>
        </p:nvPicPr>
        <p:blipFill>
          <a:blip r:embed="rId1"/>
          <a:stretch>
            <a:fillRect/>
          </a:stretch>
        </p:blipFill>
        <p:spPr bwMode="auto">
          <a:xfrm>
            <a:off x="3119438" y="4306888"/>
            <a:ext cx="5797550" cy="1912937"/>
          </a:xfrm>
          <a:prstGeom prst="rect">
            <a:avLst/>
          </a:prstGeom>
          <a:noFill/>
          <a:ln w="9525">
            <a:noFill/>
            <a:miter lim="800000"/>
            <a:headEnd/>
            <a:tailEnd/>
          </a:ln>
        </p:spPr>
      </p:pic>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QQ图片20200615144104.jpg"/>
          <p:cNvPicPr>
            <a:picLocks noChangeAspect="1"/>
          </p:cNvPicPr>
          <p:nvPr/>
        </p:nvPicPr>
        <p:blipFill>
          <a:blip r:embed="rId1"/>
          <a:stretch>
            <a:fillRect/>
          </a:stretch>
        </p:blipFill>
        <p:spPr>
          <a:xfrm>
            <a:off x="0" y="482633"/>
            <a:ext cx="6449461" cy="4441756"/>
          </a:xfrm>
          <a:prstGeom prst="rect">
            <a:avLst/>
          </a:prstGeom>
        </p:spPr>
      </p:pic>
      <p:sp>
        <p:nvSpPr>
          <p:cNvPr id="3" name="Text Box 32"/>
          <p:cNvSpPr txBox="1">
            <a:spLocks noChangeArrowheads="1"/>
          </p:cNvSpPr>
          <p:nvPr/>
        </p:nvSpPr>
        <p:spPr bwMode="auto">
          <a:xfrm>
            <a:off x="6582435" y="819114"/>
            <a:ext cx="5609566" cy="954107"/>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2800" b="1" smtClean="0">
                <a:solidFill>
                  <a:srgbClr val="000000"/>
                </a:solidFill>
                <a:latin typeface="+mn-ea"/>
              </a:rPr>
              <a:t>大体：</a:t>
            </a:r>
            <a:r>
              <a:rPr lang="zh-CN" altLang="en-US" sz="2800"/>
              <a:t>长安</a:t>
            </a:r>
            <a:r>
              <a:rPr lang="en-US" altLang="zh-CN" sz="2800"/>
              <a:t>(</a:t>
            </a:r>
            <a:r>
              <a:rPr lang="zh-CN" altLang="en-US" sz="2800"/>
              <a:t>今西安</a:t>
            </a:r>
            <a:r>
              <a:rPr lang="zh-CN" altLang="en-US" sz="2800" smtClean="0"/>
              <a:t>）      河西走廊         阳关</a:t>
            </a:r>
            <a:r>
              <a:rPr lang="en-US" altLang="zh-CN" sz="2800" smtClean="0"/>
              <a:t>/</a:t>
            </a:r>
            <a:r>
              <a:rPr lang="zh-CN" altLang="en-US" sz="2800" smtClean="0"/>
              <a:t>玉门关</a:t>
            </a:r>
            <a:endParaRPr lang="zh-CN" altLang="en-US" sz="2800" b="1">
              <a:solidFill>
                <a:srgbClr val="000000"/>
              </a:solidFill>
              <a:latin typeface="+mn-ea"/>
            </a:endParaRPr>
          </a:p>
        </p:txBody>
      </p:sp>
      <p:sp>
        <p:nvSpPr>
          <p:cNvPr id="4" name="Text Box 32"/>
          <p:cNvSpPr txBox="1">
            <a:spLocks noChangeArrowheads="1"/>
          </p:cNvSpPr>
          <p:nvPr/>
        </p:nvSpPr>
        <p:spPr bwMode="auto">
          <a:xfrm>
            <a:off x="3338945" y="5154351"/>
            <a:ext cx="8853056" cy="954107"/>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2800"/>
              <a:t>南道：昆仑山北麓和塔克拉玛干沙漠南</a:t>
            </a:r>
            <a:r>
              <a:rPr lang="zh-CN" altLang="en-US" sz="2800" smtClean="0"/>
              <a:t>缘</a:t>
            </a:r>
            <a:r>
              <a:rPr lang="zh-CN" altLang="en-US" sz="2800"/>
              <a:t> </a:t>
            </a:r>
            <a:r>
              <a:rPr lang="zh-CN" altLang="en-US" sz="2800" smtClean="0"/>
              <a:t>       帕米尔高原        阿富汗       印度         地中海</a:t>
            </a:r>
            <a:r>
              <a:rPr lang="zh-CN" altLang="en-US" sz="2800"/>
              <a:t>东岸</a:t>
            </a:r>
            <a:endParaRPr lang="zh-CN" altLang="en-US" sz="2800" b="1">
              <a:solidFill>
                <a:srgbClr val="000000"/>
              </a:solidFill>
              <a:latin typeface="+mn-ea"/>
            </a:endParaRPr>
          </a:p>
        </p:txBody>
      </p:sp>
      <p:sp>
        <p:nvSpPr>
          <p:cNvPr id="5" name="Text Box 32"/>
          <p:cNvSpPr txBox="1">
            <a:spLocks noChangeArrowheads="1"/>
          </p:cNvSpPr>
          <p:nvPr/>
        </p:nvSpPr>
        <p:spPr bwMode="auto">
          <a:xfrm>
            <a:off x="6554253" y="3482751"/>
            <a:ext cx="5637748" cy="1384995"/>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2800" smtClean="0"/>
              <a:t>中道：沿天山</a:t>
            </a:r>
            <a:r>
              <a:rPr lang="zh-CN" altLang="en-US" sz="2800"/>
              <a:t>南麓和塔克拉玛干沙漠北</a:t>
            </a:r>
            <a:r>
              <a:rPr lang="zh-CN" altLang="en-US" sz="2800" smtClean="0"/>
              <a:t>缘</a:t>
            </a:r>
            <a:r>
              <a:rPr lang="zh-CN" altLang="en-US" sz="2800"/>
              <a:t> </a:t>
            </a:r>
            <a:r>
              <a:rPr lang="zh-CN" altLang="en-US" sz="2800" smtClean="0"/>
              <a:t>       帕米尔高原       中亚               伊朗</a:t>
            </a:r>
            <a:r>
              <a:rPr lang="zh-CN" altLang="en-US" sz="2800"/>
              <a:t>与南道的西行路线会合。</a:t>
            </a:r>
            <a:endParaRPr lang="zh-CN" altLang="en-US" sz="2800" b="1">
              <a:solidFill>
                <a:srgbClr val="000000"/>
              </a:solidFill>
              <a:latin typeface="+mn-ea"/>
            </a:endParaRPr>
          </a:p>
        </p:txBody>
      </p:sp>
      <p:sp>
        <p:nvSpPr>
          <p:cNvPr id="6" name="Text Box 32"/>
          <p:cNvSpPr txBox="1">
            <a:spLocks noChangeArrowheads="1"/>
          </p:cNvSpPr>
          <p:nvPr/>
        </p:nvSpPr>
        <p:spPr bwMode="auto">
          <a:xfrm>
            <a:off x="6650182" y="2199146"/>
            <a:ext cx="5541818" cy="954107"/>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2800"/>
              <a:t>北</a:t>
            </a:r>
            <a:r>
              <a:rPr lang="zh-CN" altLang="en-US" sz="2800" smtClean="0"/>
              <a:t>道：天山北麓       伊犁河           中亚与中道</a:t>
            </a:r>
            <a:r>
              <a:rPr lang="zh-CN" altLang="en-US" sz="2800"/>
              <a:t>会合。</a:t>
            </a:r>
            <a:endParaRPr lang="zh-CN" altLang="en-US" sz="2800" b="1">
              <a:solidFill>
                <a:srgbClr val="000000"/>
              </a:solidFill>
              <a:latin typeface="+mn-ea"/>
            </a:endParaRPr>
          </a:p>
        </p:txBody>
      </p:sp>
      <p:sp>
        <p:nvSpPr>
          <p:cNvPr id="10" name="右箭头 9"/>
          <p:cNvSpPr/>
          <p:nvPr/>
        </p:nvSpPr>
        <p:spPr bwMode="auto">
          <a:xfrm>
            <a:off x="-955964" y="3449782"/>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1" name="右箭头 10"/>
          <p:cNvSpPr/>
          <p:nvPr/>
        </p:nvSpPr>
        <p:spPr bwMode="auto">
          <a:xfrm flipV="1">
            <a:off x="9892147" y="2396837"/>
            <a:ext cx="457201" cy="22167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2" name="右箭头 11"/>
          <p:cNvSpPr/>
          <p:nvPr/>
        </p:nvSpPr>
        <p:spPr bwMode="auto">
          <a:xfrm flipV="1">
            <a:off x="7855527" y="1399308"/>
            <a:ext cx="457201" cy="19396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4" name="右箭头 13"/>
          <p:cNvSpPr/>
          <p:nvPr/>
        </p:nvSpPr>
        <p:spPr bwMode="auto">
          <a:xfrm>
            <a:off x="10030691" y="997526"/>
            <a:ext cx="484911" cy="152400"/>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5" name="右箭头 14"/>
          <p:cNvSpPr/>
          <p:nvPr/>
        </p:nvSpPr>
        <p:spPr bwMode="auto">
          <a:xfrm flipV="1">
            <a:off x="11526981" y="2396838"/>
            <a:ext cx="457201" cy="180108"/>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6" name="右箭头 15"/>
          <p:cNvSpPr/>
          <p:nvPr/>
        </p:nvSpPr>
        <p:spPr bwMode="auto">
          <a:xfrm flipV="1">
            <a:off x="8132620" y="4087092"/>
            <a:ext cx="457201" cy="22167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7" name="右箭头 16"/>
          <p:cNvSpPr/>
          <p:nvPr/>
        </p:nvSpPr>
        <p:spPr bwMode="auto">
          <a:xfrm flipV="1">
            <a:off x="10598728" y="4087090"/>
            <a:ext cx="457201" cy="22167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8" name="右箭头 17"/>
          <p:cNvSpPr/>
          <p:nvPr/>
        </p:nvSpPr>
        <p:spPr bwMode="auto">
          <a:xfrm flipV="1">
            <a:off x="6539346" y="4502728"/>
            <a:ext cx="457201" cy="22167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9" name="右箭头 18"/>
          <p:cNvSpPr/>
          <p:nvPr/>
        </p:nvSpPr>
        <p:spPr bwMode="auto">
          <a:xfrm flipV="1">
            <a:off x="10072257" y="5264728"/>
            <a:ext cx="457201" cy="22167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20" name="右箭头 19"/>
          <p:cNvSpPr/>
          <p:nvPr/>
        </p:nvSpPr>
        <p:spPr bwMode="auto">
          <a:xfrm flipV="1">
            <a:off x="5264729" y="5708073"/>
            <a:ext cx="457201" cy="22167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21" name="右箭头 20"/>
          <p:cNvSpPr/>
          <p:nvPr/>
        </p:nvSpPr>
        <p:spPr bwMode="auto">
          <a:xfrm flipV="1">
            <a:off x="6927275" y="5735782"/>
            <a:ext cx="457201" cy="22167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22" name="右箭头 21"/>
          <p:cNvSpPr/>
          <p:nvPr/>
        </p:nvSpPr>
        <p:spPr bwMode="auto">
          <a:xfrm flipV="1">
            <a:off x="8285020" y="5735783"/>
            <a:ext cx="457201" cy="221673"/>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9" dur="1000" fill="hold"/>
                                        <p:tgtEl>
                                          <p:spTgt spid="4"/>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31938" y="264147"/>
            <a:ext cx="596886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方正姚体" panose="02010601030101010101" pitchFamily="2" charset="-122"/>
              </a:defRPr>
            </a:lvl1pPr>
            <a:lvl2pPr marL="742950" indent="-285750" eaLnBrk="0" hangingPunct="0">
              <a:defRPr>
                <a:solidFill>
                  <a:schemeClr val="tx1"/>
                </a:solidFill>
                <a:latin typeface="Arial" panose="020B0604020202020204" pitchFamily="34" charset="0"/>
                <a:ea typeface="方正姚体" panose="02010601030101010101" pitchFamily="2" charset="-122"/>
              </a:defRPr>
            </a:lvl2pPr>
            <a:lvl3pPr marL="1143000" indent="-228600" eaLnBrk="0" hangingPunct="0">
              <a:defRPr>
                <a:solidFill>
                  <a:schemeClr val="tx1"/>
                </a:solidFill>
                <a:latin typeface="Arial" panose="020B0604020202020204" pitchFamily="34" charset="0"/>
                <a:ea typeface="方正姚体" panose="02010601030101010101" pitchFamily="2" charset="-122"/>
              </a:defRPr>
            </a:lvl3pPr>
            <a:lvl4pPr marL="1600200" indent="-228600" eaLnBrk="0" hangingPunct="0">
              <a:defRPr>
                <a:solidFill>
                  <a:schemeClr val="tx1"/>
                </a:solidFill>
                <a:latin typeface="Arial" panose="020B0604020202020204" pitchFamily="34" charset="0"/>
                <a:ea typeface="方正姚体" panose="02010601030101010101" pitchFamily="2" charset="-122"/>
              </a:defRPr>
            </a:lvl4pPr>
            <a:lvl5pPr marL="2057400" indent="-228600" eaLnBrk="0" hangingPunct="0">
              <a:defRPr>
                <a:solidFill>
                  <a:schemeClr val="tx1"/>
                </a:solidFill>
                <a:latin typeface="Arial" panose="020B0604020202020204" pitchFamily="34" charset="0"/>
                <a:ea typeface="方正姚体" panose="02010601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9pPr>
          </a:lstStyle>
          <a:p>
            <a:pPr eaLnBrk="1" hangingPunct="1">
              <a:defRPr/>
            </a:pPr>
            <a:r>
              <a:rPr lang="zh-CN" altLang="en-US" sz="3200" b="1" smtClean="0">
                <a:latin typeface="Times New Roman" panose="02020603050405020304" pitchFamily="18" charset="0"/>
              </a:rPr>
              <a:t>三  亚欧大陆其他东西交通线</a:t>
            </a:r>
            <a:endParaRPr lang="zh-CN" altLang="en-US" sz="3200" b="1" smtClean="0">
              <a:latin typeface="Times New Roman" panose="02020603050405020304" pitchFamily="18" charset="0"/>
            </a:endParaRPr>
          </a:p>
        </p:txBody>
      </p:sp>
      <p:sp>
        <p:nvSpPr>
          <p:cNvPr id="3" name="Text Box 32"/>
          <p:cNvSpPr txBox="1">
            <a:spLocks noChangeArrowheads="1"/>
          </p:cNvSpPr>
          <p:nvPr/>
        </p:nvSpPr>
        <p:spPr bwMode="auto">
          <a:xfrm>
            <a:off x="609600" y="1082913"/>
            <a:ext cx="5138057"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altLang="zh-CN" sz="3600" smtClean="0">
                <a:solidFill>
                  <a:srgbClr val="000000"/>
                </a:solidFill>
                <a:ea typeface="华文新魏" panose="02010800040101010101" pitchFamily="2" charset="-122"/>
              </a:rPr>
              <a:t>1</a:t>
            </a:r>
            <a:r>
              <a:rPr lang="zh-CN" altLang="en-US" sz="3600" smtClean="0">
                <a:solidFill>
                  <a:srgbClr val="000000"/>
                </a:solidFill>
                <a:ea typeface="华文新魏" panose="02010800040101010101" pitchFamily="2" charset="-122"/>
              </a:rPr>
              <a:t>、草原丝绸之路</a:t>
            </a:r>
            <a:endParaRPr lang="zh-CN" altLang="en-US" sz="3600">
              <a:solidFill>
                <a:srgbClr val="000000"/>
              </a:solidFill>
              <a:ea typeface="华文新魏" panose="02010800040101010101" pitchFamily="2" charset="-122"/>
            </a:endParaRPr>
          </a:p>
        </p:txBody>
      </p:sp>
      <p:pic>
        <p:nvPicPr>
          <p:cNvPr id="5122" name="Picture 2" descr="https://p1.ssl.qhimg.com/dr/270_500_/t016e06ed929ce38bf1.jpg?size=700x483"/>
          <p:cNvPicPr>
            <a:picLocks noChangeAspect="1" noChangeArrowheads="1"/>
          </p:cNvPicPr>
          <p:nvPr/>
        </p:nvPicPr>
        <p:blipFill>
          <a:blip r:embed="rId1"/>
          <a:stretch>
            <a:fillRect/>
          </a:stretch>
        </p:blipFill>
        <p:spPr bwMode="auto">
          <a:xfrm>
            <a:off x="0" y="2250273"/>
            <a:ext cx="6230710" cy="4292269"/>
          </a:xfrm>
          <a:prstGeom prst="rect">
            <a:avLst/>
          </a:prstGeom>
          <a:noFill/>
        </p:spPr>
      </p:pic>
      <p:sp>
        <p:nvSpPr>
          <p:cNvPr id="5" name="TextBox 4"/>
          <p:cNvSpPr txBox="1"/>
          <p:nvPr/>
        </p:nvSpPr>
        <p:spPr>
          <a:xfrm>
            <a:off x="6778172" y="1553029"/>
            <a:ext cx="5065485"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800" smtClean="0">
                <a:latin typeface="+mj-ea"/>
                <a:ea typeface="+mj-ea"/>
              </a:rPr>
              <a:t>中原地区与草原地区在经济上互</a:t>
            </a:r>
            <a:r>
              <a:rPr lang="zh-CN" altLang="en-US" sz="2800" smtClean="0">
                <a:solidFill>
                  <a:srgbClr val="FF0000"/>
                </a:solidFill>
                <a:latin typeface="+mj-ea"/>
                <a:ea typeface="+mj-ea"/>
              </a:rPr>
              <a:t>有需求、相依相生</a:t>
            </a:r>
            <a:r>
              <a:rPr lang="zh-CN" altLang="en-US" sz="2800" smtClean="0">
                <a:latin typeface="+mj-ea"/>
                <a:ea typeface="+mj-ea"/>
              </a:rPr>
              <a:t>的关系，是形成草原丝绸之路的基础条件。</a:t>
            </a:r>
            <a:endParaRPr lang="zh-CN" altLang="en-US" sz="2800" b="1">
              <a:latin typeface="+mj-ea"/>
              <a:ea typeface="+mj-ea"/>
            </a:endParaRPr>
          </a:p>
        </p:txBody>
      </p:sp>
      <p:sp>
        <p:nvSpPr>
          <p:cNvPr id="6" name="TextBox 5"/>
          <p:cNvSpPr txBox="1"/>
          <p:nvPr/>
        </p:nvSpPr>
        <p:spPr>
          <a:xfrm>
            <a:off x="6763655" y="3425371"/>
            <a:ext cx="506548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800" smtClean="0">
                <a:latin typeface="+mj-ea"/>
                <a:ea typeface="+mj-ea"/>
              </a:rPr>
              <a:t>游牧民族</a:t>
            </a:r>
            <a:r>
              <a:rPr lang="en-US" altLang="zh-CN" sz="2800" smtClean="0">
                <a:latin typeface="+mj-ea"/>
                <a:ea typeface="+mj-ea"/>
              </a:rPr>
              <a:t>"</a:t>
            </a:r>
            <a:r>
              <a:rPr lang="zh-CN" altLang="en-US" sz="2800" smtClean="0">
                <a:solidFill>
                  <a:srgbClr val="FF0000"/>
                </a:solidFill>
                <a:latin typeface="+mj-ea"/>
                <a:ea typeface="+mj-ea"/>
              </a:rPr>
              <a:t>逐水草迁徙</a:t>
            </a:r>
            <a:r>
              <a:rPr lang="en-US" altLang="zh-CN" sz="2800" smtClean="0">
                <a:latin typeface="+mj-ea"/>
                <a:ea typeface="+mj-ea"/>
              </a:rPr>
              <a:t>"</a:t>
            </a:r>
            <a:r>
              <a:rPr lang="zh-CN" altLang="en-US" sz="2800" smtClean="0">
                <a:latin typeface="+mj-ea"/>
                <a:ea typeface="+mj-ea"/>
              </a:rPr>
              <a:t>的生活习俗以及部落之间的战争有关</a:t>
            </a:r>
            <a:endParaRPr lang="zh-CN" altLang="en-US" sz="2800">
              <a:latin typeface="+mj-ea"/>
              <a:ea typeface="+mj-ea"/>
            </a:endParaRPr>
          </a:p>
        </p:txBody>
      </p:sp>
      <p:sp>
        <p:nvSpPr>
          <p:cNvPr id="7" name="TextBox 6"/>
          <p:cNvSpPr txBox="1"/>
          <p:nvPr/>
        </p:nvSpPr>
        <p:spPr>
          <a:xfrm>
            <a:off x="6763656" y="4426856"/>
            <a:ext cx="5080001"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800" smtClean="0">
                <a:latin typeface="+mj-ea"/>
                <a:ea typeface="+mj-ea"/>
              </a:rPr>
              <a:t>公元</a:t>
            </a:r>
            <a:r>
              <a:rPr lang="en-US" altLang="zh-CN" sz="2800" smtClean="0">
                <a:latin typeface="+mj-ea"/>
                <a:ea typeface="+mj-ea"/>
              </a:rPr>
              <a:t>1</a:t>
            </a:r>
            <a:r>
              <a:rPr lang="zh-CN" altLang="en-US" sz="2800" smtClean="0">
                <a:latin typeface="+mj-ea"/>
                <a:ea typeface="+mj-ea"/>
              </a:rPr>
              <a:t>世纪，匈奴逐渐衰落，分裂为南北二部。</a:t>
            </a:r>
            <a:endParaRPr lang="en-US" altLang="zh-CN" sz="2800" smtClean="0">
              <a:latin typeface="+mj-ea"/>
              <a:ea typeface="+mj-ea"/>
            </a:endParaRPr>
          </a:p>
          <a:p>
            <a:r>
              <a:rPr lang="zh-CN" altLang="en-US" sz="2800" smtClean="0">
                <a:latin typeface="+mj-ea"/>
                <a:ea typeface="+mj-ea"/>
              </a:rPr>
              <a:t>其中北匈奴</a:t>
            </a:r>
            <a:r>
              <a:rPr lang="zh-CN" altLang="en-US" sz="2800" smtClean="0">
                <a:solidFill>
                  <a:srgbClr val="FF0000"/>
                </a:solidFill>
                <a:latin typeface="+mj-ea"/>
                <a:ea typeface="+mj-ea"/>
              </a:rPr>
              <a:t>西迁至欧洲</a:t>
            </a:r>
            <a:r>
              <a:rPr lang="zh-CN" altLang="en-US" sz="2800" smtClean="0">
                <a:latin typeface="+mj-ea"/>
                <a:ea typeface="+mj-ea"/>
              </a:rPr>
              <a:t>，南匈奴</a:t>
            </a:r>
            <a:r>
              <a:rPr lang="zh-CN" altLang="en-US" sz="2800" smtClean="0">
                <a:solidFill>
                  <a:srgbClr val="FF0000"/>
                </a:solidFill>
                <a:latin typeface="+mj-ea"/>
                <a:ea typeface="+mj-ea"/>
              </a:rPr>
              <a:t>南下附汉</a:t>
            </a:r>
            <a:r>
              <a:rPr lang="zh-CN" altLang="en-US" sz="2800" smtClean="0">
                <a:latin typeface="+mj-ea"/>
                <a:ea typeface="+mj-ea"/>
              </a:rPr>
              <a:t>。</a:t>
            </a:r>
            <a:endParaRPr lang="zh-CN" altLang="en-US" sz="2800">
              <a:latin typeface="+mj-ea"/>
              <a:ea typeface="+mj-ea"/>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1" nodeType="clickEffect">
                                  <p:stCondLst>
                                    <p:cond delay="0"/>
                                  </p:stCondLst>
                                  <p:iterate type="lt">
                                    <p:tmPct val="0"/>
                                  </p:iterate>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32"/>
          <p:cNvSpPr txBox="1">
            <a:spLocks noChangeArrowheads="1"/>
          </p:cNvSpPr>
          <p:nvPr/>
        </p:nvSpPr>
        <p:spPr bwMode="auto">
          <a:xfrm>
            <a:off x="848139" y="5876308"/>
            <a:ext cx="10787270" cy="523220"/>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ct val="50000"/>
              </a:spcBef>
              <a:defRPr/>
            </a:pPr>
            <a:r>
              <a:rPr lang="zh-CN" altLang="en-US" sz="2800" b="1" smtClean="0">
                <a:solidFill>
                  <a:srgbClr val="000000"/>
                </a:solidFill>
                <a:latin typeface="+mn-ea"/>
              </a:rPr>
              <a:t>漠北草原（南西伯利亚）      咸海、里海         欧洲</a:t>
            </a:r>
            <a:r>
              <a:rPr lang="en-US" altLang="zh-CN" sz="2800" b="1" smtClean="0">
                <a:solidFill>
                  <a:srgbClr val="000000"/>
                </a:solidFill>
                <a:latin typeface="+mn-ea"/>
              </a:rPr>
              <a:t>/</a:t>
            </a:r>
            <a:r>
              <a:rPr lang="zh-CN" altLang="en-US" sz="2800" b="1" smtClean="0">
                <a:solidFill>
                  <a:srgbClr val="000000"/>
                </a:solidFill>
                <a:latin typeface="+mn-ea"/>
              </a:rPr>
              <a:t>小亚细亚</a:t>
            </a:r>
            <a:endParaRPr lang="zh-CN" altLang="en-US" sz="2800" b="1">
              <a:solidFill>
                <a:srgbClr val="000000"/>
              </a:solidFill>
              <a:latin typeface="+mn-ea"/>
            </a:endParaRPr>
          </a:p>
        </p:txBody>
      </p:sp>
      <p:sp>
        <p:nvSpPr>
          <p:cNvPr id="6" name="右箭头 5"/>
          <p:cNvSpPr/>
          <p:nvPr/>
        </p:nvSpPr>
        <p:spPr bwMode="auto">
          <a:xfrm>
            <a:off x="4874906" y="6019012"/>
            <a:ext cx="463826" cy="21203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7" name="右箭头 6"/>
          <p:cNvSpPr/>
          <p:nvPr/>
        </p:nvSpPr>
        <p:spPr bwMode="auto">
          <a:xfrm>
            <a:off x="7364105" y="6067917"/>
            <a:ext cx="463826" cy="21203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2" name="Text Box 32"/>
          <p:cNvSpPr txBox="1">
            <a:spLocks noChangeArrowheads="1"/>
          </p:cNvSpPr>
          <p:nvPr/>
        </p:nvSpPr>
        <p:spPr bwMode="auto">
          <a:xfrm>
            <a:off x="609600" y="792628"/>
            <a:ext cx="5138057"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3600" smtClean="0">
                <a:solidFill>
                  <a:srgbClr val="000000"/>
                </a:solidFill>
                <a:ea typeface="华文新魏" panose="02010800040101010101" pitchFamily="2" charset="-122"/>
              </a:rPr>
              <a:t>草原丝绸之路的路线</a:t>
            </a:r>
            <a:endParaRPr lang="zh-CN" altLang="en-US" sz="3600">
              <a:solidFill>
                <a:srgbClr val="000000"/>
              </a:solidFill>
              <a:ea typeface="华文新魏" panose="02010800040101010101" pitchFamily="2" charset="-122"/>
            </a:endParaRPr>
          </a:p>
        </p:txBody>
      </p:sp>
      <p:pic>
        <p:nvPicPr>
          <p:cNvPr id="1026" name="Picture 2"/>
          <p:cNvPicPr>
            <a:picLocks noChangeAspect="1" noChangeArrowheads="1"/>
          </p:cNvPicPr>
          <p:nvPr/>
        </p:nvPicPr>
        <p:blipFill>
          <a:blip r:embed="rId1"/>
          <a:stretch>
            <a:fillRect/>
          </a:stretch>
        </p:blipFill>
        <p:spPr bwMode="auto">
          <a:xfrm>
            <a:off x="1237345" y="2057485"/>
            <a:ext cx="8864599" cy="3549112"/>
          </a:xfrm>
          <a:prstGeom prst="rect">
            <a:avLst/>
          </a:prstGeom>
          <a:noFill/>
          <a:ln w="9525">
            <a:noFill/>
            <a:miter lim="800000"/>
            <a:headEnd/>
            <a:tailEnd/>
          </a:ln>
        </p:spPr>
      </p:pic>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2960914" y="1097427"/>
            <a:ext cx="67056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3600" smtClean="0">
                <a:solidFill>
                  <a:srgbClr val="FF0000"/>
                </a:solidFill>
                <a:ea typeface="华文新魏" panose="02010800040101010101" pitchFamily="2" charset="-122"/>
              </a:rPr>
              <a:t>草原丝绸之路的特点是什么？</a:t>
            </a:r>
            <a:endParaRPr lang="zh-CN" altLang="en-US" sz="3600">
              <a:solidFill>
                <a:srgbClr val="FF0000"/>
              </a:solidFill>
              <a:ea typeface="华文新魏" panose="02010800040101010101" pitchFamily="2" charset="-122"/>
            </a:endParaRPr>
          </a:p>
        </p:txBody>
      </p:sp>
      <p:sp>
        <p:nvSpPr>
          <p:cNvPr id="3" name="TextBox 2"/>
          <p:cNvSpPr txBox="1"/>
          <p:nvPr/>
        </p:nvSpPr>
        <p:spPr>
          <a:xfrm>
            <a:off x="856343" y="2017486"/>
            <a:ext cx="10682514" cy="38164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2800" smtClean="0">
                <a:latin typeface="+mj-ea"/>
                <a:ea typeface="+mj-ea"/>
              </a:rPr>
              <a:t> </a:t>
            </a:r>
            <a:r>
              <a:rPr lang="zh-CN" altLang="en-US" sz="2800" smtClean="0">
                <a:latin typeface="+mj-ea"/>
                <a:ea typeface="+mj-ea"/>
              </a:rPr>
              <a:t>材料三：</a:t>
            </a:r>
            <a:r>
              <a:rPr lang="zh-CN" altLang="zh-CN" sz="2800" smtClean="0">
                <a:latin typeface="+mj-ea"/>
                <a:ea typeface="+mj-ea"/>
              </a:rPr>
              <a:t>文化传播的角度上看，草原丝绸之路文化传播的面是全方位的，所经过的地区是人类生活的聚集区，文化的冲击力与波及面较大，而游牧民族四时迁徙的特点使得文化的传播速度较快，持续性长久。</a:t>
            </a:r>
            <a:r>
              <a:rPr lang="zh-CN" altLang="en-US" sz="2800" smtClean="0">
                <a:latin typeface="+mj-ea"/>
                <a:ea typeface="+mj-ea"/>
              </a:rPr>
              <a:t>草原丝绸之路具有多样性与复杂性的特点。</a:t>
            </a:r>
            <a:r>
              <a:rPr lang="zh-CN" altLang="zh-CN" sz="2800" smtClean="0">
                <a:latin typeface="+mj-ea"/>
                <a:ea typeface="+mj-ea"/>
              </a:rPr>
              <a:t>游牧民族的经济受自然环境的制约极不稳定，遇到天灾人祸都会形成大的波动，也会产生为谋求生存而与他族争夺自然与社会资源的战争，所以，在草原丝绸之路的发展历史上，除了商品交换以外，还会出现不同民族间的和亲、朝贡、战争等复杂的文化现象。</a:t>
            </a:r>
            <a:endParaRPr lang="zh-CN" altLang="zh-CN" sz="2800" smtClean="0">
              <a:latin typeface="+mj-ea"/>
              <a:ea typeface="+mj-ea"/>
            </a:endParaRPr>
          </a:p>
          <a:p>
            <a:endParaRPr lang="zh-CN" altLang="en-US"/>
          </a:p>
        </p:txBody>
      </p:sp>
      <p:sp>
        <p:nvSpPr>
          <p:cNvPr id="4" name="TextBox 3"/>
          <p:cNvSpPr txBox="1"/>
          <p:nvPr/>
        </p:nvSpPr>
        <p:spPr>
          <a:xfrm>
            <a:off x="1617784" y="3352799"/>
            <a:ext cx="8323385"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4800" smtClean="0">
                <a:solidFill>
                  <a:srgbClr val="C00000"/>
                </a:solidFill>
                <a:latin typeface="宋体" panose="02010600030101010101" pitchFamily="2" charset="-122"/>
                <a:ea typeface="宋体" panose="02010600030101010101" pitchFamily="2" charset="-122"/>
              </a:rPr>
              <a:t>全方位、文化传播速度快、多样性、复杂性</a:t>
            </a:r>
            <a:endParaRPr lang="zh-CN" altLang="en-US" sz="4800">
              <a:solidFill>
                <a:srgbClr val="C00000"/>
              </a:solidFill>
              <a:latin typeface="宋体" panose="02010600030101010101" pitchFamily="2" charset="-122"/>
              <a:ea typeface="宋体" panose="02010600030101010101" pitchFamily="2"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470127" y="474574"/>
            <a:ext cx="7182057"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altLang="zh-CN" sz="3600">
                <a:solidFill>
                  <a:srgbClr val="000000"/>
                </a:solidFill>
                <a:ea typeface="华文新魏" panose="02010800040101010101" pitchFamily="2" charset="-122"/>
              </a:rPr>
              <a:t>2</a:t>
            </a:r>
            <a:r>
              <a:rPr lang="zh-CN" altLang="en-US" sz="3600" smtClean="0">
                <a:solidFill>
                  <a:srgbClr val="000000"/>
                </a:solidFill>
                <a:ea typeface="华文新魏" panose="02010800040101010101" pitchFamily="2" charset="-122"/>
              </a:rPr>
              <a:t>、西南丝绸之路（茶马古道）</a:t>
            </a:r>
            <a:endParaRPr lang="zh-CN" altLang="en-US" sz="3600">
              <a:solidFill>
                <a:srgbClr val="000000"/>
              </a:solidFill>
              <a:ea typeface="华文新魏" panose="02010800040101010101" pitchFamily="2" charset="-122"/>
            </a:endParaRPr>
          </a:p>
        </p:txBody>
      </p:sp>
      <p:sp>
        <p:nvSpPr>
          <p:cNvPr id="3" name="TextBox 2"/>
          <p:cNvSpPr txBox="1"/>
          <p:nvPr/>
        </p:nvSpPr>
        <p:spPr>
          <a:xfrm>
            <a:off x="711199" y="1494972"/>
            <a:ext cx="10682515"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800" smtClean="0">
                <a:latin typeface="+mj-ea"/>
                <a:ea typeface="+mj-ea"/>
              </a:rPr>
              <a:t>材料四：汉武帝元狩元年</a:t>
            </a:r>
            <a:r>
              <a:rPr lang="en-US" altLang="zh-CN" sz="2800" smtClean="0">
                <a:latin typeface="+mj-ea"/>
                <a:ea typeface="+mj-ea"/>
              </a:rPr>
              <a:t>(</a:t>
            </a:r>
            <a:r>
              <a:rPr lang="zh-CN" altLang="en-US" sz="2800" smtClean="0">
                <a:latin typeface="+mj-ea"/>
                <a:ea typeface="+mj-ea"/>
              </a:rPr>
              <a:t>前</a:t>
            </a:r>
            <a:r>
              <a:rPr lang="en-US" altLang="zh-CN" sz="2800" smtClean="0">
                <a:latin typeface="+mj-ea"/>
                <a:ea typeface="+mj-ea"/>
              </a:rPr>
              <a:t>122</a:t>
            </a:r>
            <a:r>
              <a:rPr lang="zh-CN" altLang="en-US" sz="2800" smtClean="0">
                <a:latin typeface="+mj-ea"/>
                <a:ea typeface="+mj-ea"/>
              </a:rPr>
              <a:t>年</a:t>
            </a:r>
            <a:r>
              <a:rPr lang="en-US" altLang="zh-CN" sz="2800" smtClean="0">
                <a:latin typeface="+mj-ea"/>
                <a:ea typeface="+mj-ea"/>
              </a:rPr>
              <a:t>)</a:t>
            </a:r>
            <a:r>
              <a:rPr lang="zh-CN" altLang="en-US" sz="2800" smtClean="0">
                <a:latin typeface="+mj-ea"/>
                <a:ea typeface="+mj-ea"/>
              </a:rPr>
              <a:t>，张骞出使西域归来，言使大夏时，见蜀布、邛竹杖，问所从来，曰从东南身毒国，可数千里，得蜀贾人市。或闻邛西可二千里，有身毒国。</a:t>
            </a:r>
            <a:r>
              <a:rPr lang="en-US" altLang="zh-CN" sz="2800" smtClean="0">
                <a:latin typeface="+mj-ea"/>
                <a:ea typeface="+mj-ea"/>
              </a:rPr>
              <a:t>(《</a:t>
            </a:r>
            <a:r>
              <a:rPr lang="zh-CN" altLang="en-US" sz="2800" smtClean="0">
                <a:latin typeface="+mj-ea"/>
                <a:ea typeface="+mj-ea"/>
              </a:rPr>
              <a:t>汉书</a:t>
            </a:r>
            <a:r>
              <a:rPr lang="en-US" altLang="zh-CN" sz="2800" smtClean="0">
                <a:latin typeface="+mj-ea"/>
                <a:ea typeface="+mj-ea"/>
              </a:rPr>
              <a:t>·</a:t>
            </a:r>
            <a:r>
              <a:rPr lang="zh-CN" altLang="en-US" sz="2800" smtClean="0">
                <a:latin typeface="+mj-ea"/>
                <a:ea typeface="+mj-ea"/>
              </a:rPr>
              <a:t>西南夷传</a:t>
            </a:r>
            <a:r>
              <a:rPr lang="en-US" altLang="zh-CN" sz="2800" smtClean="0">
                <a:latin typeface="+mj-ea"/>
                <a:ea typeface="+mj-ea"/>
              </a:rPr>
              <a:t>》)</a:t>
            </a:r>
            <a:r>
              <a:rPr lang="zh-CN" altLang="en-US" sz="2800" smtClean="0">
                <a:latin typeface="+mj-ea"/>
                <a:ea typeface="+mj-ea"/>
              </a:rPr>
              <a:t>。前</a:t>
            </a:r>
            <a:r>
              <a:rPr lang="en-US" altLang="zh-CN" sz="2800" smtClean="0">
                <a:latin typeface="+mj-ea"/>
                <a:ea typeface="+mj-ea"/>
              </a:rPr>
              <a:t>124</a:t>
            </a:r>
            <a:r>
              <a:rPr lang="zh-CN" altLang="en-US" sz="2800" smtClean="0">
                <a:latin typeface="+mj-ea"/>
                <a:ea typeface="+mj-ea"/>
              </a:rPr>
              <a:t>年，汉武帝派张骞自蜀至夜郎</a:t>
            </a:r>
            <a:r>
              <a:rPr lang="en-US" altLang="zh-CN" sz="2800" smtClean="0">
                <a:latin typeface="+mj-ea"/>
                <a:ea typeface="+mj-ea"/>
              </a:rPr>
              <a:t>(</a:t>
            </a:r>
            <a:r>
              <a:rPr lang="zh-CN" altLang="en-US" sz="2800" smtClean="0">
                <a:latin typeface="+mj-ea"/>
                <a:ea typeface="+mj-ea"/>
              </a:rPr>
              <a:t>贵州遵义府桐梓县东</a:t>
            </a:r>
            <a:r>
              <a:rPr lang="en-US" altLang="zh-CN" sz="2800" smtClean="0">
                <a:latin typeface="+mj-ea"/>
                <a:ea typeface="+mj-ea"/>
              </a:rPr>
              <a:t>)</a:t>
            </a:r>
            <a:r>
              <a:rPr lang="zh-CN" altLang="en-US" sz="2800" smtClean="0">
                <a:latin typeface="+mj-ea"/>
                <a:ea typeface="+mj-ea"/>
              </a:rPr>
              <a:t>，谋通身毒，但为昆明夷所阻，不能通，因昆明夷欲垄断中印商务。前</a:t>
            </a:r>
            <a:r>
              <a:rPr lang="en-US" altLang="zh-CN" sz="2800" smtClean="0">
                <a:latin typeface="+mj-ea"/>
                <a:ea typeface="+mj-ea"/>
              </a:rPr>
              <a:t>109</a:t>
            </a:r>
            <a:r>
              <a:rPr lang="zh-CN" altLang="en-US" sz="2800" smtClean="0">
                <a:latin typeface="+mj-ea"/>
                <a:ea typeface="+mj-ea"/>
              </a:rPr>
              <a:t>年，汉武帝发动巴蜀兵，前往镇压，虽斩首数十万，亦未能通。至东汉永平十二年</a:t>
            </a:r>
            <a:r>
              <a:rPr lang="en-US" altLang="zh-CN" sz="2800" smtClean="0">
                <a:latin typeface="+mj-ea"/>
                <a:ea typeface="+mj-ea"/>
              </a:rPr>
              <a:t>(69</a:t>
            </a:r>
            <a:r>
              <a:rPr lang="zh-CN" altLang="en-US" sz="2800" smtClean="0">
                <a:latin typeface="+mj-ea"/>
                <a:ea typeface="+mj-ea"/>
              </a:rPr>
              <a:t>年</a:t>
            </a:r>
            <a:r>
              <a:rPr lang="en-US" altLang="zh-CN" sz="2800" smtClean="0">
                <a:latin typeface="+mj-ea"/>
                <a:ea typeface="+mj-ea"/>
              </a:rPr>
              <a:t>)</a:t>
            </a:r>
            <a:r>
              <a:rPr lang="zh-CN" altLang="en-US" sz="2800" smtClean="0">
                <a:latin typeface="+mj-ea"/>
                <a:ea typeface="+mj-ea"/>
              </a:rPr>
              <a:t>，中国军政势力始达滇西边隅，设置永昌郡，辖叶榆、不韦、比苏、云南、 嶲唐、哀牢、博南、邪龙八县，乃得与缅甸印度直接交往。</a:t>
            </a:r>
            <a:endParaRPr lang="zh-CN" altLang="en-US" sz="2800">
              <a:latin typeface="+mj-ea"/>
              <a:ea typeface="+mj-ea"/>
            </a:endParaRPr>
          </a:p>
        </p:txBody>
      </p:sp>
      <p:sp>
        <p:nvSpPr>
          <p:cNvPr id="4" name="TextBox 3"/>
          <p:cNvSpPr txBox="1"/>
          <p:nvPr/>
        </p:nvSpPr>
        <p:spPr>
          <a:xfrm>
            <a:off x="2096758" y="3072563"/>
            <a:ext cx="7713784"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zh-CN" sz="4000" b="1" smtClean="0">
                <a:solidFill>
                  <a:srgbClr val="C00000"/>
                </a:solidFill>
                <a:latin typeface="宋体" panose="02010600030101010101" pitchFamily="2" charset="-122"/>
                <a:ea typeface="宋体" panose="02010600030101010101" pitchFamily="2" charset="-122"/>
              </a:rPr>
              <a:t>张骞发现“蜀身毒道”汉武帝派人打通“蜀身毒道”</a:t>
            </a:r>
            <a:r>
              <a:rPr lang="zh-CN" altLang="en-US" sz="4000" b="1" smtClean="0">
                <a:solidFill>
                  <a:srgbClr val="C00000"/>
                </a:solidFill>
                <a:latin typeface="宋体" panose="02010600030101010101" pitchFamily="2" charset="-122"/>
                <a:ea typeface="宋体" panose="02010600030101010101" pitchFamily="2" charset="-122"/>
              </a:rPr>
              <a:t>，</a:t>
            </a:r>
            <a:r>
              <a:rPr lang="zh-CN" altLang="zh-CN" sz="4000" b="1" smtClean="0">
                <a:solidFill>
                  <a:srgbClr val="C00000"/>
                </a:solidFill>
                <a:latin typeface="宋体" panose="02010600030101010101" pitchFamily="2" charset="-122"/>
                <a:ea typeface="宋体" panose="02010600030101010101" pitchFamily="2" charset="-122"/>
              </a:rPr>
              <a:t>开辟西南地区的交易道路，</a:t>
            </a:r>
            <a:r>
              <a:rPr lang="zh-CN" altLang="en-US" sz="4000" b="1" smtClean="0">
                <a:solidFill>
                  <a:srgbClr val="C00000"/>
                </a:solidFill>
                <a:latin typeface="宋体" panose="02010600030101010101" pitchFamily="2" charset="-122"/>
                <a:ea typeface="宋体" panose="02010600030101010101" pitchFamily="2" charset="-122"/>
              </a:rPr>
              <a:t>得以</a:t>
            </a:r>
            <a:r>
              <a:rPr lang="zh-CN" altLang="zh-CN" sz="4000" b="1" smtClean="0">
                <a:solidFill>
                  <a:srgbClr val="C00000"/>
                </a:solidFill>
                <a:latin typeface="宋体" panose="02010600030101010101" pitchFamily="2" charset="-122"/>
                <a:ea typeface="宋体" panose="02010600030101010101" pitchFamily="2" charset="-122"/>
              </a:rPr>
              <a:t>与缅甸印度地区直接交往</a:t>
            </a:r>
            <a:r>
              <a:rPr lang="zh-CN" altLang="en-US" b="1" smtClean="0">
                <a:solidFill>
                  <a:srgbClr val="C00000"/>
                </a:solidFill>
              </a:rPr>
              <a:t>。</a:t>
            </a:r>
            <a:endParaRPr lang="zh-CN" altLang="zh-CN" b="1" smtClean="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descr="http://i1.go2yd.com/image.php?url=0L4Wt7A7KY"/>
          <p:cNvPicPr>
            <a:picLocks noChangeAspect="1" noChangeArrowheads="1"/>
          </p:cNvPicPr>
          <p:nvPr/>
        </p:nvPicPr>
        <p:blipFill>
          <a:blip r:embed="rId1"/>
          <a:stretch>
            <a:fillRect/>
          </a:stretch>
        </p:blipFill>
        <p:spPr bwMode="auto">
          <a:xfrm>
            <a:off x="0" y="986044"/>
            <a:ext cx="7620000" cy="5686425"/>
          </a:xfrm>
          <a:prstGeom prst="rect">
            <a:avLst/>
          </a:prstGeom>
          <a:noFill/>
        </p:spPr>
      </p:pic>
      <p:sp>
        <p:nvSpPr>
          <p:cNvPr id="3" name="Text Box 32"/>
          <p:cNvSpPr txBox="1">
            <a:spLocks noChangeArrowheads="1"/>
          </p:cNvSpPr>
          <p:nvPr/>
        </p:nvSpPr>
        <p:spPr bwMode="auto">
          <a:xfrm>
            <a:off x="8030819" y="936734"/>
            <a:ext cx="3299790" cy="5632311"/>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3600" b="1" smtClean="0">
                <a:solidFill>
                  <a:srgbClr val="000000"/>
                </a:solidFill>
                <a:latin typeface="+mn-ea"/>
              </a:rPr>
              <a:t>关中平原</a:t>
            </a:r>
            <a:endParaRPr lang="en-US" altLang="zh-CN" sz="3600" b="1" smtClean="0">
              <a:solidFill>
                <a:srgbClr val="000000"/>
              </a:solidFill>
              <a:latin typeface="+mn-ea"/>
            </a:endParaRPr>
          </a:p>
          <a:p>
            <a:pPr algn="ctr">
              <a:spcBef>
                <a:spcPct val="50000"/>
              </a:spcBef>
              <a:defRPr/>
            </a:pPr>
            <a:r>
              <a:rPr lang="zh-CN" altLang="en-US" sz="3600" b="1">
                <a:solidFill>
                  <a:srgbClr val="000000"/>
                </a:solidFill>
                <a:latin typeface="+mn-ea"/>
              </a:rPr>
              <a:t>成都</a:t>
            </a:r>
            <a:r>
              <a:rPr lang="zh-CN" altLang="en-US" sz="3600" b="1" smtClean="0">
                <a:solidFill>
                  <a:srgbClr val="000000"/>
                </a:solidFill>
                <a:latin typeface="+mn-ea"/>
              </a:rPr>
              <a:t>平原</a:t>
            </a:r>
            <a:endParaRPr lang="en-US" altLang="zh-CN" sz="3600" b="1" smtClean="0">
              <a:solidFill>
                <a:srgbClr val="000000"/>
              </a:solidFill>
              <a:latin typeface="+mn-ea"/>
            </a:endParaRPr>
          </a:p>
          <a:p>
            <a:pPr algn="ctr">
              <a:spcBef>
                <a:spcPct val="50000"/>
              </a:spcBef>
              <a:defRPr/>
            </a:pPr>
            <a:r>
              <a:rPr lang="zh-CN" altLang="en-US" sz="3600" b="1">
                <a:solidFill>
                  <a:srgbClr val="000000"/>
                </a:solidFill>
                <a:latin typeface="+mn-ea"/>
              </a:rPr>
              <a:t>横断山</a:t>
            </a:r>
            <a:r>
              <a:rPr lang="zh-CN" altLang="en-US" sz="3600" b="1" smtClean="0">
                <a:solidFill>
                  <a:srgbClr val="000000"/>
                </a:solidFill>
                <a:latin typeface="+mn-ea"/>
              </a:rPr>
              <a:t>麓</a:t>
            </a:r>
            <a:endParaRPr lang="en-US" altLang="zh-CN" sz="3600" b="1" smtClean="0">
              <a:solidFill>
                <a:srgbClr val="000000"/>
              </a:solidFill>
              <a:latin typeface="+mn-ea"/>
            </a:endParaRPr>
          </a:p>
          <a:p>
            <a:pPr algn="ctr">
              <a:spcBef>
                <a:spcPct val="50000"/>
              </a:spcBef>
              <a:defRPr/>
            </a:pPr>
            <a:r>
              <a:rPr lang="zh-CN" altLang="en-US" sz="3600" b="1" smtClean="0">
                <a:solidFill>
                  <a:srgbClr val="000000"/>
                </a:solidFill>
                <a:latin typeface="+mn-ea"/>
              </a:rPr>
              <a:t>澜沧江</a:t>
            </a:r>
            <a:r>
              <a:rPr lang="zh-CN" altLang="en-US" sz="3600" b="1">
                <a:solidFill>
                  <a:srgbClr val="000000"/>
                </a:solidFill>
                <a:latin typeface="+mn-ea"/>
              </a:rPr>
              <a:t>、</a:t>
            </a:r>
            <a:r>
              <a:rPr lang="zh-CN" altLang="en-US" sz="3600" b="1" smtClean="0">
                <a:solidFill>
                  <a:srgbClr val="000000"/>
                </a:solidFill>
                <a:latin typeface="+mn-ea"/>
              </a:rPr>
              <a:t>怒江</a:t>
            </a:r>
            <a:endParaRPr lang="en-US" altLang="zh-CN" sz="3600" b="1" smtClean="0">
              <a:solidFill>
                <a:srgbClr val="000000"/>
              </a:solidFill>
              <a:latin typeface="+mn-ea"/>
            </a:endParaRPr>
          </a:p>
          <a:p>
            <a:pPr algn="ctr">
              <a:spcBef>
                <a:spcPct val="50000"/>
              </a:spcBef>
              <a:defRPr/>
            </a:pPr>
            <a:r>
              <a:rPr lang="zh-CN" altLang="en-US" sz="3600" b="1">
                <a:solidFill>
                  <a:srgbClr val="000000"/>
                </a:solidFill>
                <a:latin typeface="+mn-ea"/>
              </a:rPr>
              <a:t>高黎贡</a:t>
            </a:r>
            <a:r>
              <a:rPr lang="zh-CN" altLang="en-US" sz="3600" b="1" smtClean="0">
                <a:solidFill>
                  <a:srgbClr val="000000"/>
                </a:solidFill>
                <a:latin typeface="+mn-ea"/>
              </a:rPr>
              <a:t>山</a:t>
            </a:r>
            <a:endParaRPr lang="en-US" altLang="zh-CN" sz="3600" b="1" smtClean="0">
              <a:solidFill>
                <a:srgbClr val="000000"/>
              </a:solidFill>
              <a:latin typeface="+mn-ea"/>
            </a:endParaRPr>
          </a:p>
          <a:p>
            <a:pPr algn="ctr">
              <a:spcBef>
                <a:spcPct val="50000"/>
              </a:spcBef>
              <a:defRPr/>
            </a:pPr>
            <a:r>
              <a:rPr lang="zh-CN" altLang="en-US" sz="3600" b="1" smtClean="0">
                <a:solidFill>
                  <a:srgbClr val="000000"/>
                </a:solidFill>
                <a:latin typeface="+mn-ea"/>
              </a:rPr>
              <a:t>缅甸、印度</a:t>
            </a:r>
            <a:endParaRPr lang="en-US" altLang="zh-CN" sz="3600" b="1" smtClean="0">
              <a:solidFill>
                <a:srgbClr val="000000"/>
              </a:solidFill>
              <a:latin typeface="+mn-ea"/>
            </a:endParaRPr>
          </a:p>
          <a:p>
            <a:pPr algn="ctr">
              <a:spcBef>
                <a:spcPct val="50000"/>
              </a:spcBef>
              <a:defRPr/>
            </a:pPr>
            <a:r>
              <a:rPr lang="zh-CN" altLang="en-US" sz="3600" b="1" smtClean="0">
                <a:solidFill>
                  <a:srgbClr val="000000"/>
                </a:solidFill>
                <a:latin typeface="+mn-ea"/>
              </a:rPr>
              <a:t>中亚</a:t>
            </a:r>
            <a:r>
              <a:rPr lang="zh-CN" altLang="en-US" sz="3600" b="1">
                <a:solidFill>
                  <a:srgbClr val="000000"/>
                </a:solidFill>
                <a:latin typeface="+mn-ea"/>
              </a:rPr>
              <a:t>、</a:t>
            </a:r>
            <a:r>
              <a:rPr lang="zh-CN" altLang="en-US" sz="3600" b="1" smtClean="0">
                <a:solidFill>
                  <a:srgbClr val="000000"/>
                </a:solidFill>
                <a:latin typeface="+mn-ea"/>
              </a:rPr>
              <a:t>西亚</a:t>
            </a:r>
            <a:endParaRPr lang="zh-CN" altLang="en-US" sz="3600" b="1">
              <a:solidFill>
                <a:srgbClr val="000000"/>
              </a:solidFill>
              <a:latin typeface="+mn-ea"/>
            </a:endParaRPr>
          </a:p>
        </p:txBody>
      </p:sp>
      <p:sp>
        <p:nvSpPr>
          <p:cNvPr id="4" name="Text Box 32"/>
          <p:cNvSpPr txBox="1">
            <a:spLocks noChangeArrowheads="1"/>
          </p:cNvSpPr>
          <p:nvPr/>
        </p:nvSpPr>
        <p:spPr bwMode="auto">
          <a:xfrm>
            <a:off x="557213" y="184288"/>
            <a:ext cx="7686901"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altLang="zh-CN" sz="3600">
                <a:solidFill>
                  <a:srgbClr val="000000"/>
                </a:solidFill>
                <a:ea typeface="华文新魏" panose="02010800040101010101" pitchFamily="2" charset="-122"/>
              </a:rPr>
              <a:t>2</a:t>
            </a:r>
            <a:r>
              <a:rPr lang="zh-CN" altLang="en-US" sz="3600" smtClean="0">
                <a:solidFill>
                  <a:srgbClr val="000000"/>
                </a:solidFill>
                <a:ea typeface="华文新魏" panose="02010800040101010101" pitchFamily="2" charset="-122"/>
              </a:rPr>
              <a:t>、西南丝绸之路（茶马古道）路线</a:t>
            </a:r>
            <a:endParaRPr lang="zh-CN" altLang="en-US" sz="3600">
              <a:solidFill>
                <a:srgbClr val="000000"/>
              </a:solidFill>
              <a:ea typeface="华文新魏" panose="02010800040101010101" pitchFamily="2" charset="-122"/>
            </a:endParaRPr>
          </a:p>
        </p:txBody>
      </p:sp>
      <p:sp>
        <p:nvSpPr>
          <p:cNvPr id="5" name="下箭头 4"/>
          <p:cNvSpPr/>
          <p:nvPr/>
        </p:nvSpPr>
        <p:spPr bwMode="auto">
          <a:xfrm>
            <a:off x="9342783" y="1616765"/>
            <a:ext cx="490330" cy="198783"/>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6" name="下箭头 5"/>
          <p:cNvSpPr/>
          <p:nvPr/>
        </p:nvSpPr>
        <p:spPr bwMode="auto">
          <a:xfrm>
            <a:off x="9395791" y="2464905"/>
            <a:ext cx="490330" cy="198783"/>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8" name="下箭头 7"/>
          <p:cNvSpPr/>
          <p:nvPr/>
        </p:nvSpPr>
        <p:spPr bwMode="auto">
          <a:xfrm>
            <a:off x="9548191" y="5705062"/>
            <a:ext cx="490330" cy="198783"/>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9" name="下箭头 8"/>
          <p:cNvSpPr/>
          <p:nvPr/>
        </p:nvSpPr>
        <p:spPr bwMode="auto">
          <a:xfrm>
            <a:off x="9462052" y="4837044"/>
            <a:ext cx="490330" cy="198783"/>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0" name="下箭头 9"/>
          <p:cNvSpPr/>
          <p:nvPr/>
        </p:nvSpPr>
        <p:spPr bwMode="auto">
          <a:xfrm>
            <a:off x="9415670" y="4061792"/>
            <a:ext cx="490330" cy="198783"/>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1" name="下箭头 10"/>
          <p:cNvSpPr/>
          <p:nvPr/>
        </p:nvSpPr>
        <p:spPr bwMode="auto">
          <a:xfrm>
            <a:off x="9409044" y="3246783"/>
            <a:ext cx="490330" cy="198783"/>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2"/>
          <p:cNvSpPr txBox="1">
            <a:spLocks noChangeArrowheads="1"/>
          </p:cNvSpPr>
          <p:nvPr/>
        </p:nvSpPr>
        <p:spPr bwMode="auto">
          <a:xfrm>
            <a:off x="571728" y="677773"/>
            <a:ext cx="31149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3600" smtClean="0">
                <a:solidFill>
                  <a:srgbClr val="000000"/>
                </a:solidFill>
                <a:ea typeface="华文新魏" panose="02010800040101010101" pitchFamily="2" charset="-122"/>
              </a:rPr>
              <a:t>茶马互市</a:t>
            </a:r>
            <a:endParaRPr lang="zh-CN" altLang="en-US" sz="3600">
              <a:solidFill>
                <a:srgbClr val="000000"/>
              </a:solidFill>
              <a:ea typeface="华文新魏" panose="02010800040101010101" pitchFamily="2" charset="-122"/>
            </a:endParaRPr>
          </a:p>
        </p:txBody>
      </p:sp>
      <p:sp>
        <p:nvSpPr>
          <p:cNvPr id="5" name="TextBox 4"/>
          <p:cNvSpPr txBox="1"/>
          <p:nvPr/>
        </p:nvSpPr>
        <p:spPr>
          <a:xfrm>
            <a:off x="595085" y="1480457"/>
            <a:ext cx="10595429" cy="31085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800" smtClean="0">
                <a:latin typeface="+mj-ea"/>
                <a:ea typeface="+mj-ea"/>
              </a:rPr>
              <a:t>材料五：</a:t>
            </a:r>
            <a:r>
              <a:rPr lang="en-US" altLang="zh-CN" sz="2800" smtClean="0">
                <a:latin typeface="+mj-ea"/>
                <a:ea typeface="+mj-ea"/>
              </a:rPr>
              <a:t>《</a:t>
            </a:r>
            <a:r>
              <a:rPr lang="zh-CN" altLang="en-US" sz="2800" smtClean="0">
                <a:latin typeface="+mj-ea"/>
                <a:ea typeface="+mj-ea"/>
              </a:rPr>
              <a:t>宋史</a:t>
            </a:r>
            <a:r>
              <a:rPr lang="en-US" altLang="zh-CN" sz="2800" smtClean="0">
                <a:latin typeface="+mj-ea"/>
                <a:ea typeface="+mj-ea"/>
              </a:rPr>
              <a:t>·</a:t>
            </a:r>
            <a:r>
              <a:rPr lang="zh-CN" altLang="en-US" sz="2800" smtClean="0">
                <a:latin typeface="+mj-ea"/>
                <a:ea typeface="+mj-ea"/>
              </a:rPr>
              <a:t>职官志</a:t>
            </a:r>
            <a:r>
              <a:rPr lang="en-US" altLang="zh-CN" sz="2800" smtClean="0">
                <a:latin typeface="+mj-ea"/>
                <a:ea typeface="+mj-ea"/>
              </a:rPr>
              <a:t>》</a:t>
            </a:r>
            <a:r>
              <a:rPr lang="zh-CN" altLang="en-US" sz="2800" smtClean="0">
                <a:latin typeface="+mj-ea"/>
                <a:ea typeface="+mj-ea"/>
              </a:rPr>
              <a:t>云</a:t>
            </a:r>
            <a:r>
              <a:rPr lang="en-US" altLang="zh-CN" sz="2800" smtClean="0">
                <a:latin typeface="+mj-ea"/>
                <a:ea typeface="+mj-ea"/>
              </a:rPr>
              <a:t>:"(</a:t>
            </a:r>
            <a:r>
              <a:rPr lang="zh-CN" altLang="en-US" sz="2800" smtClean="0">
                <a:latin typeface="+mj-ea"/>
                <a:ea typeface="+mj-ea"/>
              </a:rPr>
              <a:t>宋哲宗</a:t>
            </a:r>
            <a:r>
              <a:rPr lang="en-US" altLang="zh-CN" sz="2800" smtClean="0">
                <a:latin typeface="+mj-ea"/>
                <a:ea typeface="+mj-ea"/>
              </a:rPr>
              <a:t>)</a:t>
            </a:r>
            <a:r>
              <a:rPr lang="zh-CN" altLang="en-US" sz="2800" smtClean="0">
                <a:latin typeface="+mj-ea"/>
                <a:ea typeface="+mj-ea"/>
              </a:rPr>
              <a:t>元符末，程元</a:t>
            </a:r>
            <a:r>
              <a:rPr lang="zh-CN" altLang="en-US" sz="2800" smtClean="0">
                <a:latin typeface="+mj-ea"/>
                <a:ea typeface="+mj-ea"/>
                <a:hlinkClick r:id="rId1"/>
              </a:rPr>
              <a:t>邵言</a:t>
            </a:r>
            <a:r>
              <a:rPr lang="zh-CN" altLang="en-US" sz="2800" smtClean="0">
                <a:latin typeface="+mj-ea"/>
                <a:ea typeface="+mj-ea"/>
              </a:rPr>
              <a:t>，戎俗食肉饮酪，故茶而病于难得，专以蜀易上乘。</a:t>
            </a:r>
            <a:r>
              <a:rPr lang="en-US" altLang="zh-CN" sz="2800" smtClean="0">
                <a:latin typeface="+mj-ea"/>
                <a:ea typeface="+mj-ea"/>
              </a:rPr>
              <a:t>"《</a:t>
            </a:r>
            <a:r>
              <a:rPr lang="zh-CN" altLang="en-US" sz="2800" smtClean="0">
                <a:latin typeface="+mj-ea"/>
                <a:ea typeface="+mj-ea"/>
              </a:rPr>
              <a:t>明史</a:t>
            </a:r>
            <a:r>
              <a:rPr lang="en-US" altLang="zh-CN" sz="2800" smtClean="0">
                <a:latin typeface="+mj-ea"/>
                <a:ea typeface="+mj-ea"/>
              </a:rPr>
              <a:t>·</a:t>
            </a:r>
            <a:r>
              <a:rPr lang="zh-CN" altLang="en-US" sz="2800" smtClean="0">
                <a:latin typeface="+mj-ea"/>
                <a:ea typeface="+mj-ea"/>
              </a:rPr>
              <a:t>食货志</a:t>
            </a:r>
            <a:r>
              <a:rPr lang="en-US" altLang="zh-CN" sz="2800" smtClean="0">
                <a:latin typeface="+mj-ea"/>
                <a:ea typeface="+mj-ea"/>
              </a:rPr>
              <a:t>》</a:t>
            </a:r>
            <a:r>
              <a:rPr lang="zh-CN" altLang="en-US" sz="2800" smtClean="0">
                <a:latin typeface="+mj-ea"/>
                <a:ea typeface="+mj-ea"/>
              </a:rPr>
              <a:t>谓</a:t>
            </a:r>
            <a:r>
              <a:rPr lang="en-US" altLang="zh-CN" sz="2800" smtClean="0">
                <a:latin typeface="+mj-ea"/>
                <a:ea typeface="+mj-ea"/>
              </a:rPr>
              <a:t>:"</a:t>
            </a:r>
            <a:r>
              <a:rPr lang="zh-CN" altLang="en-US" sz="2800" smtClean="0">
                <a:latin typeface="+mj-ea"/>
                <a:ea typeface="+mj-ea"/>
              </a:rPr>
              <a:t>蕃人嗜乳酪，不得茶，则困以病，故唐、宋以来，行以茶易马法，用制羌、戎。</a:t>
            </a:r>
            <a:r>
              <a:rPr lang="en-US" altLang="zh-CN" sz="2800" smtClean="0">
                <a:latin typeface="+mj-ea"/>
                <a:ea typeface="+mj-ea"/>
              </a:rPr>
              <a:t>"</a:t>
            </a:r>
            <a:r>
              <a:rPr lang="zh-CN" altLang="en-US" sz="2800" smtClean="0">
                <a:latin typeface="+mj-ea"/>
                <a:ea typeface="+mj-ea"/>
              </a:rPr>
              <a:t>与此正同。</a:t>
            </a:r>
            <a:endParaRPr lang="en-US" altLang="zh-CN" sz="2800" smtClean="0">
              <a:latin typeface="+mj-ea"/>
              <a:ea typeface="+mj-ea"/>
            </a:endParaRPr>
          </a:p>
          <a:p>
            <a:endParaRPr lang="en-US" altLang="zh-CN" sz="2800" smtClean="0">
              <a:latin typeface="+mj-ea"/>
              <a:ea typeface="+mj-ea"/>
            </a:endParaRPr>
          </a:p>
          <a:p>
            <a:r>
              <a:rPr lang="zh-CN" altLang="en-US" sz="2800" smtClean="0">
                <a:latin typeface="+mj-ea"/>
                <a:ea typeface="+mj-ea"/>
              </a:rPr>
              <a:t>陆游</a:t>
            </a:r>
            <a:r>
              <a:rPr lang="en-US" altLang="zh-CN" sz="2800" smtClean="0">
                <a:latin typeface="+mj-ea"/>
                <a:ea typeface="+mj-ea"/>
              </a:rPr>
              <a:t>《</a:t>
            </a:r>
            <a:r>
              <a:rPr lang="zh-CN" altLang="en-US" sz="2800" smtClean="0">
                <a:latin typeface="+mj-ea"/>
                <a:ea typeface="+mj-ea"/>
              </a:rPr>
              <a:t>南唐书</a:t>
            </a:r>
            <a:r>
              <a:rPr lang="en-US" altLang="zh-CN" sz="2800" smtClean="0">
                <a:latin typeface="+mj-ea"/>
                <a:ea typeface="+mj-ea"/>
              </a:rPr>
              <a:t>》:</a:t>
            </a:r>
            <a:r>
              <a:rPr lang="zh-CN" altLang="en-US" sz="2800" smtClean="0">
                <a:latin typeface="+mj-ea"/>
                <a:ea typeface="+mj-ea"/>
              </a:rPr>
              <a:t>契丹虽通商南唐，徒持虚辞，利南方茶叶珠贝而已。确系实情。北蕃好食肉，必饮茶，因茶可清肉之浓味。</a:t>
            </a:r>
            <a:endParaRPr lang="zh-CN" altLang="en-US" sz="2800">
              <a:latin typeface="+mj-ea"/>
              <a:ea typeface="+mj-ea"/>
            </a:endParaRPr>
          </a:p>
        </p:txBody>
      </p:sp>
      <p:sp>
        <p:nvSpPr>
          <p:cNvPr id="7" name="TextBox 6"/>
          <p:cNvSpPr txBox="1"/>
          <p:nvPr/>
        </p:nvSpPr>
        <p:spPr>
          <a:xfrm>
            <a:off x="1567543" y="4688113"/>
            <a:ext cx="8418286" cy="181588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2800" smtClean="0">
                <a:solidFill>
                  <a:srgbClr val="FF0000"/>
                </a:solidFill>
                <a:latin typeface="+mj-ea"/>
                <a:ea typeface="+mj-ea"/>
              </a:rPr>
              <a:t>"</a:t>
            </a:r>
            <a:r>
              <a:rPr lang="zh-CN" altLang="en-US" sz="2800" smtClean="0">
                <a:solidFill>
                  <a:srgbClr val="FF0000"/>
                </a:solidFill>
                <a:latin typeface="+mj-ea"/>
                <a:ea typeface="+mj-ea"/>
              </a:rPr>
              <a:t>茶马互市</a:t>
            </a:r>
            <a:r>
              <a:rPr lang="en-US" altLang="zh-CN" sz="2800" smtClean="0">
                <a:solidFill>
                  <a:srgbClr val="FF0000"/>
                </a:solidFill>
                <a:latin typeface="+mj-ea"/>
                <a:ea typeface="+mj-ea"/>
              </a:rPr>
              <a:t>"</a:t>
            </a:r>
            <a:r>
              <a:rPr lang="zh-CN" altLang="en-US" sz="2800" smtClean="0">
                <a:solidFill>
                  <a:srgbClr val="FF0000"/>
                </a:solidFill>
                <a:latin typeface="+mj-ea"/>
                <a:ea typeface="+mj-ea"/>
              </a:rPr>
              <a:t>起源于唐、宋时期，是中国西部历史上汉藏民族间一种传统的以茶易马或以马换茶为中心内容的贸易往来。茶马互市是内地与边疆地区商业贸易的主要形式。</a:t>
            </a:r>
            <a:endParaRPr lang="zh-CN" altLang="en-US" sz="2800">
              <a:solidFill>
                <a:srgbClr val="FF0000"/>
              </a:solidFill>
              <a:latin typeface="+mj-ea"/>
              <a:ea typeface="+mj-ea"/>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p0.ssl.qhimgs1.com/sdr/400__/t01792de0368c421274.jpg"/>
          <p:cNvPicPr>
            <a:picLocks noChangeAspect="1" noChangeArrowheads="1"/>
          </p:cNvPicPr>
          <p:nvPr/>
        </p:nvPicPr>
        <p:blipFill>
          <a:blip r:embed="rId1"/>
          <a:stretch>
            <a:fillRect/>
          </a:stretch>
        </p:blipFill>
        <p:spPr bwMode="auto">
          <a:xfrm>
            <a:off x="1883682" y="286447"/>
            <a:ext cx="10308318" cy="6571553"/>
          </a:xfrm>
          <a:prstGeom prst="rect">
            <a:avLst/>
          </a:prstGeom>
          <a:noFill/>
        </p:spPr>
      </p:pic>
      <p:sp>
        <p:nvSpPr>
          <p:cNvPr id="2" name="TextBox 1"/>
          <p:cNvSpPr txBox="1"/>
          <p:nvPr/>
        </p:nvSpPr>
        <p:spPr>
          <a:xfrm>
            <a:off x="783771" y="1422402"/>
            <a:ext cx="10638972"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800" smtClean="0">
                <a:latin typeface="+mj-ea"/>
                <a:ea typeface="+mj-ea"/>
              </a:rPr>
              <a:t>材料六：从徐闻</a:t>
            </a:r>
            <a:r>
              <a:rPr lang="en-US" altLang="zh-CN" sz="2800" smtClean="0">
                <a:latin typeface="+mj-ea"/>
                <a:ea typeface="+mj-ea"/>
              </a:rPr>
              <a:t>(</a:t>
            </a:r>
            <a:r>
              <a:rPr lang="zh-CN" altLang="en-US" sz="2800" smtClean="0">
                <a:latin typeface="+mj-ea"/>
                <a:ea typeface="+mj-ea"/>
              </a:rPr>
              <a:t>今广东徐闻县境内</a:t>
            </a:r>
            <a:r>
              <a:rPr lang="en-US" altLang="zh-CN" sz="2800" smtClean="0">
                <a:latin typeface="+mj-ea"/>
                <a:ea typeface="+mj-ea"/>
              </a:rPr>
              <a:t>)</a:t>
            </a:r>
            <a:r>
              <a:rPr lang="zh-CN" altLang="en-US" sz="2800" smtClean="0">
                <a:latin typeface="+mj-ea"/>
                <a:ea typeface="+mj-ea"/>
              </a:rPr>
              <a:t>、合浦</a:t>
            </a:r>
            <a:r>
              <a:rPr lang="en-US" altLang="zh-CN" sz="2800" smtClean="0">
                <a:latin typeface="+mj-ea"/>
                <a:ea typeface="+mj-ea"/>
              </a:rPr>
              <a:t>(</a:t>
            </a:r>
            <a:r>
              <a:rPr lang="zh-CN" altLang="en-US" sz="2800" smtClean="0">
                <a:latin typeface="+mj-ea"/>
                <a:ea typeface="+mj-ea"/>
              </a:rPr>
              <a:t>今广西合浦县境内</a:t>
            </a:r>
            <a:r>
              <a:rPr lang="en-US" altLang="zh-CN" sz="2800" smtClean="0">
                <a:latin typeface="+mj-ea"/>
                <a:ea typeface="+mj-ea"/>
              </a:rPr>
              <a:t>)</a:t>
            </a:r>
            <a:r>
              <a:rPr lang="zh-CN" altLang="en-US" sz="2800" smtClean="0">
                <a:latin typeface="+mj-ea"/>
                <a:ea typeface="+mj-ea"/>
              </a:rPr>
              <a:t>出发，经南海进入马来半岛、暹罗湾、孟加拉湾，到达印度半岛南部的黄支国和已程不国</a:t>
            </a:r>
            <a:r>
              <a:rPr lang="en-US" altLang="zh-CN" sz="2800" smtClean="0">
                <a:latin typeface="+mj-ea"/>
                <a:ea typeface="+mj-ea"/>
              </a:rPr>
              <a:t>(</a:t>
            </a:r>
            <a:r>
              <a:rPr lang="zh-CN" altLang="en-US" sz="2800" smtClean="0">
                <a:latin typeface="+mj-ea"/>
                <a:ea typeface="+mj-ea"/>
              </a:rPr>
              <a:t>今斯里兰卡</a:t>
            </a:r>
            <a:r>
              <a:rPr lang="en-US" altLang="zh-CN" sz="2800" smtClean="0">
                <a:latin typeface="+mj-ea"/>
                <a:ea typeface="+mj-ea"/>
              </a:rPr>
              <a:t>)</a:t>
            </a:r>
            <a:r>
              <a:rPr lang="zh-CN" altLang="en-US" sz="2800" smtClean="0">
                <a:latin typeface="+mj-ea"/>
                <a:ea typeface="+mj-ea"/>
              </a:rPr>
              <a:t>。</a:t>
            </a:r>
            <a:endParaRPr lang="en-US" altLang="zh-CN" sz="2800" smtClean="0">
              <a:latin typeface="+mj-ea"/>
              <a:ea typeface="+mj-ea"/>
            </a:endParaRPr>
          </a:p>
          <a:p>
            <a:pPr algn="r"/>
            <a:r>
              <a:rPr lang="en-US" altLang="zh-CN" sz="2800" smtClean="0">
                <a:latin typeface="+mj-ea"/>
                <a:ea typeface="+mj-ea"/>
              </a:rPr>
              <a:t>               ——《</a:t>
            </a:r>
            <a:r>
              <a:rPr lang="zh-CN" altLang="en-US" sz="2800" smtClean="0">
                <a:latin typeface="+mj-ea"/>
                <a:ea typeface="+mj-ea"/>
              </a:rPr>
              <a:t>汉书</a:t>
            </a:r>
            <a:r>
              <a:rPr lang="en-US" altLang="zh-CN" sz="2800" smtClean="0">
                <a:latin typeface="+mj-ea"/>
                <a:ea typeface="+mj-ea"/>
              </a:rPr>
              <a:t>·</a:t>
            </a:r>
            <a:r>
              <a:rPr lang="zh-CN" altLang="en-US" sz="2800" smtClean="0">
                <a:latin typeface="+mj-ea"/>
                <a:ea typeface="+mj-ea"/>
              </a:rPr>
              <a:t>地理志</a:t>
            </a:r>
            <a:r>
              <a:rPr lang="en-US" altLang="zh-CN" sz="2800" smtClean="0">
                <a:latin typeface="+mj-ea"/>
                <a:ea typeface="+mj-ea"/>
              </a:rPr>
              <a:t>》</a:t>
            </a:r>
            <a:endParaRPr lang="zh-CN" altLang="en-US" sz="2800">
              <a:latin typeface="+mj-ea"/>
              <a:ea typeface="+mj-ea"/>
            </a:endParaRPr>
          </a:p>
        </p:txBody>
      </p:sp>
      <p:sp>
        <p:nvSpPr>
          <p:cNvPr id="3" name="Text Box 32"/>
          <p:cNvSpPr txBox="1">
            <a:spLocks noChangeArrowheads="1"/>
          </p:cNvSpPr>
          <p:nvPr/>
        </p:nvSpPr>
        <p:spPr bwMode="auto">
          <a:xfrm>
            <a:off x="0" y="197539"/>
            <a:ext cx="55880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sz="3600">
                <a:solidFill>
                  <a:srgbClr val="000000"/>
                </a:solidFill>
                <a:ea typeface="华文新魏" panose="02010800040101010101" pitchFamily="2" charset="-122"/>
              </a:rPr>
              <a:t>3</a:t>
            </a:r>
            <a:r>
              <a:rPr lang="en-US" sz="3600" smtClean="0">
                <a:solidFill>
                  <a:srgbClr val="000000"/>
                </a:solidFill>
                <a:ea typeface="华文新魏" panose="02010800040101010101" pitchFamily="2" charset="-122"/>
              </a:rPr>
              <a:t>  </a:t>
            </a:r>
            <a:r>
              <a:rPr lang="zh-CN" altLang="en-US" sz="3600" smtClean="0">
                <a:solidFill>
                  <a:srgbClr val="000000"/>
                </a:solidFill>
                <a:ea typeface="华文新魏" panose="02010800040101010101" pitchFamily="2" charset="-122"/>
              </a:rPr>
              <a:t>、海上丝绸之路的形成</a:t>
            </a:r>
            <a:endParaRPr lang="zh-CN" altLang="en-US" sz="3600">
              <a:solidFill>
                <a:srgbClr val="000000"/>
              </a:solidFill>
              <a:ea typeface="华文新魏" panose="02010800040101010101" pitchFamily="2" charset="-122"/>
            </a:endParaRPr>
          </a:p>
        </p:txBody>
      </p:sp>
      <p:sp>
        <p:nvSpPr>
          <p:cNvPr id="4" name="TextBox 3"/>
          <p:cNvSpPr txBox="1"/>
          <p:nvPr/>
        </p:nvSpPr>
        <p:spPr>
          <a:xfrm>
            <a:off x="754742" y="3570514"/>
            <a:ext cx="10624458"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800" smtClean="0">
                <a:latin typeface="+mj-ea"/>
                <a:ea typeface="+mj-ea"/>
              </a:rPr>
              <a:t>材料七：东汉时期还记载了与罗马帝国第一次的来往</a:t>
            </a:r>
            <a:r>
              <a:rPr lang="en-US" altLang="zh-CN" sz="2800" smtClean="0">
                <a:latin typeface="+mj-ea"/>
                <a:ea typeface="+mj-ea"/>
              </a:rPr>
              <a:t>:</a:t>
            </a:r>
            <a:r>
              <a:rPr lang="zh-CN" altLang="en-US" sz="2800" smtClean="0">
                <a:latin typeface="+mj-ea"/>
                <a:ea typeface="+mj-ea"/>
              </a:rPr>
              <a:t>东汉航船已使用风帆，中国商人由海路到达广州进行贸易，运送丝绸、瓷器经海路由马六甲经苏门答腊来到印度，并且采购香料、染料运回中国，印度商人再把丝绸、瓷器经过红海运往埃及的开罗港或经波斯湾进入两河流域到达安条克，再由希腊、罗马商人从埃及的亚历山大、加沙等港口经地中海海运运往希腊、罗马两大帝国的大小城邦。</a:t>
            </a:r>
            <a:endParaRPr lang="zh-CN" altLang="en-US" sz="2800">
              <a:latin typeface="+mj-ea"/>
              <a:ea typeface="+mj-ea"/>
            </a:endParaRPr>
          </a:p>
        </p:txBody>
      </p:sp>
      <p:sp>
        <p:nvSpPr>
          <p:cNvPr id="6" name="TextBox 5"/>
          <p:cNvSpPr txBox="1"/>
          <p:nvPr/>
        </p:nvSpPr>
        <p:spPr>
          <a:xfrm>
            <a:off x="2227384" y="3071446"/>
            <a:ext cx="7197970"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zh-CN" sz="4000" b="1" smtClean="0">
                <a:solidFill>
                  <a:srgbClr val="C00000"/>
                </a:solidFill>
                <a:latin typeface="+mj-ea"/>
                <a:ea typeface="+mj-ea"/>
              </a:rPr>
              <a:t>西汉汉武帝时候，海上丝绸之路的形成</a:t>
            </a:r>
            <a:r>
              <a:rPr lang="zh-CN" altLang="en-US" sz="4000" b="1" smtClean="0">
                <a:solidFill>
                  <a:srgbClr val="C00000"/>
                </a:solidFill>
                <a:latin typeface="+mj-ea"/>
                <a:ea typeface="+mj-ea"/>
              </a:rPr>
              <a:t>，</a:t>
            </a:r>
            <a:r>
              <a:rPr lang="zh-CN" altLang="zh-CN" sz="4000" b="1" smtClean="0">
                <a:solidFill>
                  <a:srgbClr val="C00000"/>
                </a:solidFill>
                <a:latin typeface="+mj-ea"/>
                <a:ea typeface="+mj-ea"/>
              </a:rPr>
              <a:t>广东成为海上丝绸之路的始发地。丝织品成为这一时期的主要输出品</a:t>
            </a:r>
            <a:r>
              <a:rPr lang="zh-CN" altLang="zh-CN" sz="4000" smtClean="0">
                <a:latin typeface="+mj-ea"/>
                <a:ea typeface="+mj-ea"/>
              </a:rPr>
              <a:t>。</a:t>
            </a:r>
            <a:endParaRPr lang="zh-CN" altLang="en-US" sz="4000">
              <a:latin typeface="+mj-ea"/>
              <a:ea typeface="+mj-ea"/>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https://p0.ssl.qhimgs1.com/sdr/400__/t01792de0368c421274.jpg"/>
          <p:cNvPicPr>
            <a:picLocks noChangeAspect="1" noChangeArrowheads="1"/>
          </p:cNvPicPr>
          <p:nvPr/>
        </p:nvPicPr>
        <p:blipFill>
          <a:blip r:embed="rId1"/>
          <a:stretch>
            <a:fillRect/>
          </a:stretch>
        </p:blipFill>
        <p:spPr bwMode="auto">
          <a:xfrm>
            <a:off x="1883682" y="286447"/>
            <a:ext cx="10308318" cy="6571553"/>
          </a:xfrm>
          <a:prstGeom prst="rect">
            <a:avLst/>
          </a:prstGeom>
          <a:noFill/>
        </p:spPr>
      </p:pic>
      <p:sp>
        <p:nvSpPr>
          <p:cNvPr id="14368" name="Text Box 32"/>
          <p:cNvSpPr txBox="1">
            <a:spLocks noChangeArrowheads="1"/>
          </p:cNvSpPr>
          <p:nvPr/>
        </p:nvSpPr>
        <p:spPr bwMode="auto">
          <a:xfrm>
            <a:off x="-1" y="197539"/>
            <a:ext cx="563154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sz="3600">
                <a:solidFill>
                  <a:srgbClr val="000000"/>
                </a:solidFill>
                <a:ea typeface="华文新魏" panose="02010800040101010101" pitchFamily="2" charset="-122"/>
              </a:rPr>
              <a:t>3</a:t>
            </a:r>
            <a:r>
              <a:rPr lang="en-US" sz="3600" smtClean="0">
                <a:solidFill>
                  <a:srgbClr val="000000"/>
                </a:solidFill>
                <a:ea typeface="华文新魏" panose="02010800040101010101" pitchFamily="2" charset="-122"/>
              </a:rPr>
              <a:t>  </a:t>
            </a:r>
            <a:r>
              <a:rPr lang="zh-CN" altLang="en-US" sz="3600" smtClean="0">
                <a:solidFill>
                  <a:srgbClr val="000000"/>
                </a:solidFill>
                <a:ea typeface="华文新魏" panose="02010800040101010101" pitchFamily="2" charset="-122"/>
              </a:rPr>
              <a:t>、海上丝绸之路的路线</a:t>
            </a:r>
            <a:endParaRPr lang="zh-CN" altLang="en-US" sz="3600">
              <a:solidFill>
                <a:srgbClr val="000000"/>
              </a:solidFill>
              <a:ea typeface="华文新魏" panose="02010800040101010101" pitchFamily="2" charset="-122"/>
            </a:endParaRPr>
          </a:p>
        </p:txBody>
      </p:sp>
      <p:sp>
        <p:nvSpPr>
          <p:cNvPr id="14" name="Text Box 32"/>
          <p:cNvSpPr txBox="1">
            <a:spLocks noChangeArrowheads="1"/>
          </p:cNvSpPr>
          <p:nvPr/>
        </p:nvSpPr>
        <p:spPr bwMode="auto">
          <a:xfrm>
            <a:off x="6727055" y="1777057"/>
            <a:ext cx="4638261" cy="523220"/>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2800" b="1" smtClean="0">
                <a:solidFill>
                  <a:srgbClr val="000000"/>
                </a:solidFill>
                <a:latin typeface="+mn-ea"/>
              </a:rPr>
              <a:t>形成于西汉时期</a:t>
            </a:r>
            <a:endParaRPr lang="zh-CN" altLang="en-US" sz="2800" b="1">
              <a:solidFill>
                <a:srgbClr val="000000"/>
              </a:solidFill>
              <a:latin typeface="+mn-ea"/>
            </a:endParaRPr>
          </a:p>
        </p:txBody>
      </p:sp>
      <p:sp>
        <p:nvSpPr>
          <p:cNvPr id="16" name="Text Box 32"/>
          <p:cNvSpPr txBox="1">
            <a:spLocks noChangeArrowheads="1"/>
          </p:cNvSpPr>
          <p:nvPr/>
        </p:nvSpPr>
        <p:spPr bwMode="auto">
          <a:xfrm>
            <a:off x="6822029" y="2697452"/>
            <a:ext cx="4638261" cy="954107"/>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2800" b="1" smtClean="0">
                <a:solidFill>
                  <a:srgbClr val="000000"/>
                </a:solidFill>
                <a:latin typeface="+mn-ea"/>
              </a:rPr>
              <a:t>条件：造船技术、指南针、经济发展</a:t>
            </a:r>
            <a:endParaRPr lang="zh-CN" altLang="en-US" sz="2800" b="1">
              <a:solidFill>
                <a:srgbClr val="000000"/>
              </a:solidFill>
              <a:latin typeface="+mn-ea"/>
            </a:endParaRPr>
          </a:p>
        </p:txBody>
      </p:sp>
      <p:sp>
        <p:nvSpPr>
          <p:cNvPr id="17" name="Text Box 32"/>
          <p:cNvSpPr txBox="1">
            <a:spLocks noChangeArrowheads="1"/>
          </p:cNvSpPr>
          <p:nvPr/>
        </p:nvSpPr>
        <p:spPr bwMode="auto">
          <a:xfrm>
            <a:off x="6849795" y="3933059"/>
            <a:ext cx="4638261" cy="954107"/>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2800" b="1" smtClean="0">
                <a:solidFill>
                  <a:srgbClr val="000000"/>
                </a:solidFill>
                <a:latin typeface="+mn-ea"/>
              </a:rPr>
              <a:t>目的地：东南亚、南亚、西亚、东非地区</a:t>
            </a:r>
            <a:endParaRPr lang="zh-CN" altLang="en-US" sz="2800" b="1">
              <a:solidFill>
                <a:srgbClr val="000000"/>
              </a:solidFill>
              <a:latin typeface="+mn-ea"/>
            </a:endParaRPr>
          </a:p>
        </p:txBody>
      </p:sp>
      <p:sp>
        <p:nvSpPr>
          <p:cNvPr id="20" name="Text Box 32"/>
          <p:cNvSpPr txBox="1">
            <a:spLocks noChangeArrowheads="1"/>
          </p:cNvSpPr>
          <p:nvPr/>
        </p:nvSpPr>
        <p:spPr bwMode="auto">
          <a:xfrm>
            <a:off x="6847270" y="5174977"/>
            <a:ext cx="4883427" cy="523220"/>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2800" b="1">
                <a:solidFill>
                  <a:srgbClr val="000000"/>
                </a:solidFill>
                <a:latin typeface="+mn-ea"/>
              </a:rPr>
              <a:t>交通</a:t>
            </a:r>
            <a:r>
              <a:rPr lang="zh-CN" altLang="en-US" sz="2800" b="1" smtClean="0">
                <a:solidFill>
                  <a:srgbClr val="000000"/>
                </a:solidFill>
                <a:latin typeface="+mn-ea"/>
              </a:rPr>
              <a:t>枢纽：广州、泉州、明州</a:t>
            </a:r>
            <a:endParaRPr lang="zh-CN" altLang="en-US" sz="2800" b="1">
              <a:solidFill>
                <a:srgbClr val="000000"/>
              </a:solidFill>
              <a:latin typeface="+mn-ea"/>
            </a:endParaRPr>
          </a:p>
        </p:txBody>
      </p:sp>
      <p:pic>
        <p:nvPicPr>
          <p:cNvPr id="19" name="图片 18" descr="t011b9f8996ebc2a2ee.jpg"/>
          <p:cNvPicPr>
            <a:picLocks noChangeAspect="1"/>
          </p:cNvPicPr>
          <p:nvPr/>
        </p:nvPicPr>
        <p:blipFill>
          <a:blip r:embed="rId2"/>
          <a:stretch>
            <a:fillRect/>
          </a:stretch>
        </p:blipFill>
        <p:spPr>
          <a:xfrm>
            <a:off x="0" y="1265463"/>
            <a:ext cx="6586265" cy="5120821"/>
          </a:xfrm>
          <a:prstGeom prst="rect">
            <a:avLst/>
          </a:prstGeom>
        </p:spPr>
      </p:pic>
    </p:spTree>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QQ飞车\2562807290\FileRecv\MobileFile\mmexport1594215662803.jpg"/>
          <p:cNvPicPr>
            <a:picLocks noChangeAspect="1" noChangeArrowheads="1"/>
          </p:cNvPicPr>
          <p:nvPr/>
        </p:nvPicPr>
        <p:blipFill>
          <a:blip r:embed="rId1"/>
          <a:stretch>
            <a:fillRect/>
          </a:stretch>
        </p:blipFill>
        <p:spPr bwMode="auto">
          <a:xfrm>
            <a:off x="0" y="0"/>
            <a:ext cx="12192000" cy="6858000"/>
          </a:xfrm>
          <a:prstGeom prst="rect">
            <a:avLst/>
          </a:prstGeom>
          <a:noFill/>
        </p:spPr>
      </p:pic>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2" descr="http://p4.so.qhmsg.com/t0108cc8e052bc84237.jpg"/>
          <p:cNvPicPr>
            <a:picLocks noChangeAspect="1" noChangeArrowheads="1"/>
          </p:cNvPicPr>
          <p:nvPr/>
        </p:nvPicPr>
        <p:blipFill>
          <a:blip r:embed="rId1"/>
          <a:srcRect b="10952"/>
          <a:stretch>
            <a:fillRect/>
          </a:stretch>
        </p:blipFill>
        <p:spPr bwMode="auto">
          <a:xfrm>
            <a:off x="0" y="72571"/>
            <a:ext cx="12192000" cy="6785429"/>
          </a:xfrm>
          <a:prstGeom prst="rect">
            <a:avLst/>
          </a:prstGeom>
          <a:noFill/>
        </p:spPr>
      </p:pic>
      <p:sp>
        <p:nvSpPr>
          <p:cNvPr id="14338" name="任意多边形 3"/>
          <p:cNvSpPr>
            <a:spLocks noChangeArrowheads="1"/>
          </p:cNvSpPr>
          <p:nvPr/>
        </p:nvSpPr>
        <p:spPr bwMode="auto">
          <a:xfrm>
            <a:off x="2619375" y="2392363"/>
            <a:ext cx="11113" cy="9525"/>
          </a:xfrm>
          <a:custGeom>
            <a:avLst/>
            <a:gdLst>
              <a:gd name="T0" fmla="*/ 0 w 10160"/>
              <a:gd name="T1" fmla="*/ 0 h 10160"/>
              <a:gd name="T2" fmla="*/ 12155 w 10160"/>
              <a:gd name="T3" fmla="*/ 8930 h 10160"/>
              <a:gd name="T4" fmla="*/ 0 w 10160"/>
              <a:gd name="T5" fmla="*/ 8930 h 10160"/>
              <a:gd name="T6" fmla="*/ 0 w 10160"/>
              <a:gd name="T7" fmla="*/ 0 h 10160"/>
              <a:gd name="T8" fmla="*/ 0 60000 65536"/>
              <a:gd name="T9" fmla="*/ 0 60000 65536"/>
              <a:gd name="T10" fmla="*/ 0 60000 65536"/>
              <a:gd name="T11" fmla="*/ 0 60000 65536"/>
              <a:gd name="T12" fmla="*/ 0 w 10160"/>
              <a:gd name="T13" fmla="*/ 0 h 10160"/>
              <a:gd name="T14" fmla="*/ 10160 w 10160"/>
              <a:gd name="T15" fmla="*/ 10160 h 10160"/>
            </a:gdLst>
            <a:ahLst/>
            <a:cxnLst>
              <a:cxn ang="T8">
                <a:pos x="T0" y="T1"/>
              </a:cxn>
              <a:cxn ang="T9">
                <a:pos x="T2" y="T3"/>
              </a:cxn>
              <a:cxn ang="T10">
                <a:pos x="T4" y="T5"/>
              </a:cxn>
              <a:cxn ang="T11">
                <a:pos x="T6" y="T7"/>
              </a:cxn>
            </a:cxnLst>
            <a:rect l="T12" t="T13" r="T14" b="T15"/>
            <a:pathLst>
              <a:path w="10160" h="10160">
                <a:moveTo>
                  <a:pt x="0" y="0"/>
                </a:moveTo>
                <a:lnTo>
                  <a:pt x="10160" y="10160"/>
                </a:lnTo>
                <a:lnTo>
                  <a:pt x="0" y="10160"/>
                </a:lnTo>
                <a:lnTo>
                  <a:pt x="0" y="0"/>
                </a:lnTo>
                <a:close/>
              </a:path>
            </a:pathLst>
          </a:custGeom>
          <a:solidFill>
            <a:schemeClr val="accent1"/>
          </a:solidFill>
          <a:ln w="12700">
            <a:solidFill>
              <a:srgbClr val="41719C"/>
            </a:solidFill>
            <a:round/>
          </a:ln>
        </p:spPr>
        <p:txBody>
          <a:bodyPr/>
          <a:lstStyle/>
          <a:p>
            <a:endParaRPr lang="zh-CN" altLang="en-US"/>
          </a:p>
        </p:txBody>
      </p:sp>
      <p:sp>
        <p:nvSpPr>
          <p:cNvPr id="4099" name="直角三角形 4"/>
          <p:cNvSpPr>
            <a:spLocks noChangeArrowheads="1"/>
          </p:cNvSpPr>
          <p:nvPr/>
        </p:nvSpPr>
        <p:spPr bwMode="auto">
          <a:xfrm>
            <a:off x="2613253" y="3756706"/>
            <a:ext cx="698500" cy="592137"/>
          </a:xfrm>
          <a:prstGeom prst="rtTriangle">
            <a:avLst/>
          </a:prstGeom>
          <a:solidFill>
            <a:srgbClr val="02B3C5"/>
          </a:solidFill>
          <a:ln w="28575">
            <a:solidFill>
              <a:schemeClr val="bg1"/>
            </a:solidFill>
            <a:miter lim="800000"/>
          </a:ln>
          <a:effectLst>
            <a:outerShdw dist="63500" dir="8100000" algn="ctr" rotWithShape="0">
              <a:srgbClr val="000000">
                <a:alpha val="25000"/>
              </a:srgbClr>
            </a:outerShdw>
          </a:effectLst>
        </p:spPr>
        <p:txBody>
          <a:bodyPr anchor="ctr"/>
          <a:lstStyle/>
          <a:p>
            <a:pPr algn="ctr" eaLnBrk="1" hangingPunct="1">
              <a:buFont typeface="Arial" panose="020B0604020202020204" pitchFamily="34" charset="0"/>
              <a:buNone/>
              <a:defRPr/>
            </a:pPr>
            <a:endParaRPr lang="zh-CN" altLang="en-US" sz="2800">
              <a:solidFill>
                <a:srgbClr val="FFFFFF"/>
              </a:solidFill>
            </a:endParaRPr>
          </a:p>
        </p:txBody>
      </p:sp>
      <p:sp>
        <p:nvSpPr>
          <p:cNvPr id="14340" name="文本框 5"/>
          <p:cNvSpPr txBox="1">
            <a:spLocks noChangeArrowheads="1"/>
          </p:cNvSpPr>
          <p:nvPr/>
        </p:nvSpPr>
        <p:spPr bwMode="auto">
          <a:xfrm>
            <a:off x="2642280" y="3822246"/>
            <a:ext cx="161925" cy="585788"/>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3200" b="1" smtClean="0">
                <a:solidFill>
                  <a:schemeClr val="bg1"/>
                </a:solidFill>
              </a:rPr>
              <a:t>2</a:t>
            </a:r>
            <a:endParaRPr lang="zh-CN" altLang="en-US" sz="3200" b="1">
              <a:solidFill>
                <a:schemeClr val="bg1"/>
              </a:solidFill>
            </a:endParaRPr>
          </a:p>
        </p:txBody>
      </p:sp>
      <p:sp>
        <p:nvSpPr>
          <p:cNvPr id="14343" name="任意多边形 8"/>
          <p:cNvSpPr>
            <a:spLocks noChangeArrowheads="1"/>
          </p:cNvSpPr>
          <p:nvPr/>
        </p:nvSpPr>
        <p:spPr bwMode="auto">
          <a:xfrm>
            <a:off x="2619375" y="3187700"/>
            <a:ext cx="11113" cy="9525"/>
          </a:xfrm>
          <a:custGeom>
            <a:avLst/>
            <a:gdLst>
              <a:gd name="T0" fmla="*/ 0 w 10160"/>
              <a:gd name="T1" fmla="*/ 0 h 10160"/>
              <a:gd name="T2" fmla="*/ 12155 w 10160"/>
              <a:gd name="T3" fmla="*/ 8930 h 10160"/>
              <a:gd name="T4" fmla="*/ 0 w 10160"/>
              <a:gd name="T5" fmla="*/ 8930 h 10160"/>
              <a:gd name="T6" fmla="*/ 0 w 10160"/>
              <a:gd name="T7" fmla="*/ 0 h 10160"/>
              <a:gd name="T8" fmla="*/ 0 60000 65536"/>
              <a:gd name="T9" fmla="*/ 0 60000 65536"/>
              <a:gd name="T10" fmla="*/ 0 60000 65536"/>
              <a:gd name="T11" fmla="*/ 0 60000 65536"/>
              <a:gd name="T12" fmla="*/ 0 w 10160"/>
              <a:gd name="T13" fmla="*/ 0 h 10160"/>
              <a:gd name="T14" fmla="*/ 10160 w 10160"/>
              <a:gd name="T15" fmla="*/ 10160 h 10160"/>
            </a:gdLst>
            <a:ahLst/>
            <a:cxnLst>
              <a:cxn ang="T8">
                <a:pos x="T0" y="T1"/>
              </a:cxn>
              <a:cxn ang="T9">
                <a:pos x="T2" y="T3"/>
              </a:cxn>
              <a:cxn ang="T10">
                <a:pos x="T4" y="T5"/>
              </a:cxn>
              <a:cxn ang="T11">
                <a:pos x="T6" y="T7"/>
              </a:cxn>
            </a:cxnLst>
            <a:rect l="T12" t="T13" r="T14" b="T15"/>
            <a:pathLst>
              <a:path w="10160" h="10160">
                <a:moveTo>
                  <a:pt x="0" y="0"/>
                </a:moveTo>
                <a:lnTo>
                  <a:pt x="10160" y="10160"/>
                </a:lnTo>
                <a:lnTo>
                  <a:pt x="0" y="10160"/>
                </a:lnTo>
                <a:lnTo>
                  <a:pt x="0" y="0"/>
                </a:lnTo>
                <a:close/>
              </a:path>
            </a:pathLst>
          </a:custGeom>
          <a:solidFill>
            <a:schemeClr val="accent1"/>
          </a:solidFill>
          <a:ln w="12700">
            <a:solidFill>
              <a:srgbClr val="41719C"/>
            </a:solidFill>
            <a:round/>
          </a:ln>
        </p:spPr>
        <p:txBody>
          <a:bodyPr/>
          <a:lstStyle/>
          <a:p>
            <a:endParaRPr lang="zh-CN" altLang="en-US"/>
          </a:p>
        </p:txBody>
      </p:sp>
      <p:sp>
        <p:nvSpPr>
          <p:cNvPr id="4104" name="直角三角形 9"/>
          <p:cNvSpPr>
            <a:spLocks noChangeArrowheads="1"/>
          </p:cNvSpPr>
          <p:nvPr/>
        </p:nvSpPr>
        <p:spPr bwMode="auto">
          <a:xfrm>
            <a:off x="2598737" y="2752272"/>
            <a:ext cx="698500" cy="579438"/>
          </a:xfrm>
          <a:prstGeom prst="rtTriangle">
            <a:avLst/>
          </a:prstGeom>
          <a:solidFill>
            <a:srgbClr val="FFBF53"/>
          </a:solidFill>
          <a:ln w="28575">
            <a:solidFill>
              <a:schemeClr val="bg1"/>
            </a:solidFill>
            <a:miter lim="800000"/>
          </a:ln>
          <a:effectLst>
            <a:outerShdw dist="63500" dir="8100000" algn="ctr" rotWithShape="0">
              <a:srgbClr val="000000">
                <a:alpha val="25000"/>
              </a:srgbClr>
            </a:outerShdw>
          </a:effectLst>
        </p:spPr>
        <p:txBody>
          <a:bodyPr anchor="ctr"/>
          <a:lstStyle/>
          <a:p>
            <a:pPr algn="ctr" eaLnBrk="1" hangingPunct="1">
              <a:buFont typeface="Arial" panose="020B0604020202020204" pitchFamily="34" charset="0"/>
              <a:buNone/>
              <a:defRPr/>
            </a:pPr>
            <a:endParaRPr lang="zh-CN" altLang="en-US" sz="2800">
              <a:solidFill>
                <a:srgbClr val="FFFFFF"/>
              </a:solidFill>
            </a:endParaRPr>
          </a:p>
        </p:txBody>
      </p:sp>
      <p:sp>
        <p:nvSpPr>
          <p:cNvPr id="14345" name="文本框 10"/>
          <p:cNvSpPr txBox="1">
            <a:spLocks noChangeArrowheads="1"/>
          </p:cNvSpPr>
          <p:nvPr/>
        </p:nvSpPr>
        <p:spPr bwMode="auto">
          <a:xfrm>
            <a:off x="2627767" y="2816225"/>
            <a:ext cx="161925" cy="585788"/>
          </a:xfrm>
          <a:prstGeom prst="rect">
            <a:avLst/>
          </a:prstGeom>
          <a:noFill/>
          <a:ln w="9525">
            <a:noFill/>
            <a:miter lim="800000"/>
          </a:ln>
        </p:spPr>
        <p:txBody>
          <a:bodyPr>
            <a:spAutoFit/>
          </a:bodyPr>
          <a:lstStyle/>
          <a:p>
            <a:pPr eaLnBrk="1" hangingPunct="1">
              <a:buFont typeface="Arial" panose="020B0604020202020204" pitchFamily="34" charset="0"/>
              <a:buNone/>
            </a:pPr>
            <a:r>
              <a:rPr lang="en-US" altLang="zh-CN" sz="3200" b="1" smtClean="0">
                <a:solidFill>
                  <a:schemeClr val="bg1"/>
                </a:solidFill>
              </a:rPr>
              <a:t>1</a:t>
            </a:r>
            <a:endParaRPr lang="zh-CN" altLang="en-US" sz="3200" b="1">
              <a:solidFill>
                <a:schemeClr val="bg1"/>
              </a:solidFill>
            </a:endParaRPr>
          </a:p>
        </p:txBody>
      </p:sp>
      <p:sp>
        <p:nvSpPr>
          <p:cNvPr id="4106" name="任意多边形 11"/>
          <p:cNvSpPr>
            <a:spLocks noChangeArrowheads="1"/>
          </p:cNvSpPr>
          <p:nvPr/>
        </p:nvSpPr>
        <p:spPr bwMode="auto">
          <a:xfrm>
            <a:off x="3078617" y="2759302"/>
            <a:ext cx="5635625" cy="638175"/>
          </a:xfrm>
          <a:custGeom>
            <a:avLst/>
            <a:gdLst>
              <a:gd name="T0" fmla="*/ 0 w 3027680"/>
              <a:gd name="T1" fmla="*/ 0 h 609600"/>
              <a:gd name="T2" fmla="*/ 5635625 w 3027680"/>
              <a:gd name="T3" fmla="*/ 0 h 609600"/>
              <a:gd name="T4" fmla="*/ 5635625 w 3027680"/>
              <a:gd name="T5" fmla="*/ 638175 h 609600"/>
              <a:gd name="T6" fmla="*/ 1134690 w 3027680"/>
              <a:gd name="T7" fmla="*/ 638175 h 609600"/>
              <a:gd name="T8" fmla="*/ 0 w 3027680"/>
              <a:gd name="T9" fmla="*/ 0 h 609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7680" h="609600">
                <a:moveTo>
                  <a:pt x="0" y="0"/>
                </a:moveTo>
                <a:lnTo>
                  <a:pt x="3027680" y="0"/>
                </a:lnTo>
                <a:lnTo>
                  <a:pt x="3027680" y="609600"/>
                </a:lnTo>
                <a:lnTo>
                  <a:pt x="609600" y="609600"/>
                </a:lnTo>
                <a:lnTo>
                  <a:pt x="0" y="0"/>
                </a:lnTo>
                <a:close/>
              </a:path>
            </a:pathLst>
          </a:custGeom>
          <a:solidFill>
            <a:srgbClr val="FFBF53"/>
          </a:solidFill>
          <a:ln w="28575">
            <a:solidFill>
              <a:schemeClr val="bg1"/>
            </a:solidFill>
            <a:round/>
          </a:ln>
          <a:effectLst>
            <a:outerShdw dist="63500" dir="8100000" algn="ctr" rotWithShape="0">
              <a:srgbClr val="000000">
                <a:alpha val="25000"/>
              </a:srgbClr>
            </a:outerShdw>
          </a:effectLst>
        </p:spPr>
        <p:txBody>
          <a:bodyPr/>
          <a:lstStyle/>
          <a:p>
            <a:pPr>
              <a:defRPr/>
            </a:pPr>
            <a:endParaRPr lang="zh-CN" altLang="en-US"/>
          </a:p>
        </p:txBody>
      </p:sp>
      <p:sp>
        <p:nvSpPr>
          <p:cNvPr id="14347" name="文本框 12"/>
          <p:cNvSpPr txBox="1">
            <a:spLocks noChangeArrowheads="1"/>
          </p:cNvSpPr>
          <p:nvPr/>
        </p:nvSpPr>
        <p:spPr bwMode="auto">
          <a:xfrm>
            <a:off x="3906384" y="2875870"/>
            <a:ext cx="4895850" cy="400050"/>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2000" b="1" smtClean="0">
                <a:latin typeface="微软雅黑" panose="020B0503020204020204" pitchFamily="34" charset="-122"/>
                <a:ea typeface="微软雅黑" panose="020B0503020204020204" pitchFamily="34" charset="-122"/>
              </a:rPr>
              <a:t>掌握不同时代、不同商路的开辟</a:t>
            </a:r>
            <a:endParaRPr lang="zh-CN" altLang="en-US" sz="2000" b="1">
              <a:latin typeface="微软雅黑" panose="020B0503020204020204" pitchFamily="34" charset="-122"/>
              <a:ea typeface="微软雅黑" panose="020B0503020204020204" pitchFamily="34" charset="-122"/>
            </a:endParaRPr>
          </a:p>
        </p:txBody>
      </p:sp>
      <p:sp>
        <p:nvSpPr>
          <p:cNvPr id="14348" name="任意多边形 13"/>
          <p:cNvSpPr>
            <a:spLocks noChangeArrowheads="1"/>
          </p:cNvSpPr>
          <p:nvPr/>
        </p:nvSpPr>
        <p:spPr bwMode="auto">
          <a:xfrm>
            <a:off x="2619375" y="3914775"/>
            <a:ext cx="11113" cy="9525"/>
          </a:xfrm>
          <a:custGeom>
            <a:avLst/>
            <a:gdLst>
              <a:gd name="T0" fmla="*/ 0 w 10160"/>
              <a:gd name="T1" fmla="*/ 0 h 10160"/>
              <a:gd name="T2" fmla="*/ 12155 w 10160"/>
              <a:gd name="T3" fmla="*/ 8930 h 10160"/>
              <a:gd name="T4" fmla="*/ 0 w 10160"/>
              <a:gd name="T5" fmla="*/ 8930 h 10160"/>
              <a:gd name="T6" fmla="*/ 0 w 10160"/>
              <a:gd name="T7" fmla="*/ 0 h 10160"/>
              <a:gd name="T8" fmla="*/ 0 60000 65536"/>
              <a:gd name="T9" fmla="*/ 0 60000 65536"/>
              <a:gd name="T10" fmla="*/ 0 60000 65536"/>
              <a:gd name="T11" fmla="*/ 0 60000 65536"/>
              <a:gd name="T12" fmla="*/ 0 w 10160"/>
              <a:gd name="T13" fmla="*/ 0 h 10160"/>
              <a:gd name="T14" fmla="*/ 10160 w 10160"/>
              <a:gd name="T15" fmla="*/ 10160 h 10160"/>
            </a:gdLst>
            <a:ahLst/>
            <a:cxnLst>
              <a:cxn ang="T8">
                <a:pos x="T0" y="T1"/>
              </a:cxn>
              <a:cxn ang="T9">
                <a:pos x="T2" y="T3"/>
              </a:cxn>
              <a:cxn ang="T10">
                <a:pos x="T4" y="T5"/>
              </a:cxn>
              <a:cxn ang="T11">
                <a:pos x="T6" y="T7"/>
              </a:cxn>
            </a:cxnLst>
            <a:rect l="T12" t="T13" r="T14" b="T15"/>
            <a:pathLst>
              <a:path w="10160" h="10160">
                <a:moveTo>
                  <a:pt x="0" y="0"/>
                </a:moveTo>
                <a:lnTo>
                  <a:pt x="10160" y="10160"/>
                </a:lnTo>
                <a:lnTo>
                  <a:pt x="0" y="10160"/>
                </a:lnTo>
                <a:lnTo>
                  <a:pt x="0" y="0"/>
                </a:lnTo>
                <a:close/>
              </a:path>
            </a:pathLst>
          </a:custGeom>
          <a:solidFill>
            <a:schemeClr val="accent1"/>
          </a:solidFill>
          <a:ln w="12700">
            <a:solidFill>
              <a:srgbClr val="41719C"/>
            </a:solidFill>
            <a:round/>
          </a:ln>
        </p:spPr>
        <p:txBody>
          <a:bodyPr/>
          <a:lstStyle/>
          <a:p>
            <a:endParaRPr lang="zh-CN" altLang="en-US"/>
          </a:p>
        </p:txBody>
      </p:sp>
      <p:sp>
        <p:nvSpPr>
          <p:cNvPr id="4111" name="任意多边形 16"/>
          <p:cNvSpPr>
            <a:spLocks noChangeArrowheads="1"/>
          </p:cNvSpPr>
          <p:nvPr/>
        </p:nvSpPr>
        <p:spPr bwMode="auto">
          <a:xfrm>
            <a:off x="3139848" y="3880303"/>
            <a:ext cx="5505450" cy="641350"/>
          </a:xfrm>
          <a:custGeom>
            <a:avLst/>
            <a:gdLst>
              <a:gd name="T0" fmla="*/ 0 w 3027680"/>
              <a:gd name="T1" fmla="*/ 0 h 609600"/>
              <a:gd name="T2" fmla="*/ 5505450 w 3027680"/>
              <a:gd name="T3" fmla="*/ 0 h 609600"/>
              <a:gd name="T4" fmla="*/ 5505450 w 3027680"/>
              <a:gd name="T5" fmla="*/ 641350 h 609600"/>
              <a:gd name="T6" fmla="*/ 1108480 w 3027680"/>
              <a:gd name="T7" fmla="*/ 641350 h 609600"/>
              <a:gd name="T8" fmla="*/ 0 w 3027680"/>
              <a:gd name="T9" fmla="*/ 0 h 609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7680" h="609600">
                <a:moveTo>
                  <a:pt x="0" y="0"/>
                </a:moveTo>
                <a:lnTo>
                  <a:pt x="3027680" y="0"/>
                </a:lnTo>
                <a:lnTo>
                  <a:pt x="3027680" y="609600"/>
                </a:lnTo>
                <a:lnTo>
                  <a:pt x="609600" y="609600"/>
                </a:lnTo>
                <a:lnTo>
                  <a:pt x="0" y="0"/>
                </a:lnTo>
                <a:close/>
              </a:path>
            </a:pathLst>
          </a:custGeom>
          <a:solidFill>
            <a:srgbClr val="F07474"/>
          </a:solidFill>
          <a:ln w="28575">
            <a:solidFill>
              <a:schemeClr val="bg1"/>
            </a:solidFill>
            <a:round/>
          </a:ln>
          <a:effectLst>
            <a:outerShdw dist="63500" dir="8100000" algn="ctr" rotWithShape="0">
              <a:srgbClr val="000000">
                <a:alpha val="25000"/>
              </a:srgbClr>
            </a:outerShdw>
          </a:effectLst>
        </p:spPr>
        <p:txBody>
          <a:bodyPr/>
          <a:lstStyle/>
          <a:p>
            <a:pPr>
              <a:defRPr/>
            </a:pPr>
            <a:endParaRPr lang="zh-CN" altLang="en-US"/>
          </a:p>
        </p:txBody>
      </p:sp>
      <p:sp>
        <p:nvSpPr>
          <p:cNvPr id="14352" name="文本框 17"/>
          <p:cNvSpPr txBox="1">
            <a:spLocks noChangeArrowheads="1"/>
          </p:cNvSpPr>
          <p:nvPr/>
        </p:nvSpPr>
        <p:spPr bwMode="auto">
          <a:xfrm>
            <a:off x="4093481" y="3937681"/>
            <a:ext cx="4237038" cy="369332"/>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b="1" smtClean="0">
                <a:solidFill>
                  <a:schemeClr val="bg1"/>
                </a:solidFill>
                <a:latin typeface="微软雅黑" panose="020B0503020204020204" pitchFamily="34" charset="-122"/>
                <a:ea typeface="微软雅黑" panose="020B0503020204020204" pitchFamily="34" charset="-122"/>
              </a:rPr>
              <a:t>理解不同商品所带来的文化特色</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14353" name="任意多边形 18"/>
          <p:cNvSpPr>
            <a:spLocks noChangeArrowheads="1"/>
          </p:cNvSpPr>
          <p:nvPr/>
        </p:nvSpPr>
        <p:spPr bwMode="auto">
          <a:xfrm>
            <a:off x="2619375" y="4710113"/>
            <a:ext cx="11113" cy="9525"/>
          </a:xfrm>
          <a:custGeom>
            <a:avLst/>
            <a:gdLst>
              <a:gd name="T0" fmla="*/ 0 w 10160"/>
              <a:gd name="T1" fmla="*/ 0 h 10160"/>
              <a:gd name="T2" fmla="*/ 12155 w 10160"/>
              <a:gd name="T3" fmla="*/ 8930 h 10160"/>
              <a:gd name="T4" fmla="*/ 0 w 10160"/>
              <a:gd name="T5" fmla="*/ 8930 h 10160"/>
              <a:gd name="T6" fmla="*/ 0 w 10160"/>
              <a:gd name="T7" fmla="*/ 0 h 10160"/>
              <a:gd name="T8" fmla="*/ 0 60000 65536"/>
              <a:gd name="T9" fmla="*/ 0 60000 65536"/>
              <a:gd name="T10" fmla="*/ 0 60000 65536"/>
              <a:gd name="T11" fmla="*/ 0 60000 65536"/>
              <a:gd name="T12" fmla="*/ 0 w 10160"/>
              <a:gd name="T13" fmla="*/ 0 h 10160"/>
              <a:gd name="T14" fmla="*/ 10160 w 10160"/>
              <a:gd name="T15" fmla="*/ 10160 h 10160"/>
            </a:gdLst>
            <a:ahLst/>
            <a:cxnLst>
              <a:cxn ang="T8">
                <a:pos x="T0" y="T1"/>
              </a:cxn>
              <a:cxn ang="T9">
                <a:pos x="T2" y="T3"/>
              </a:cxn>
              <a:cxn ang="T10">
                <a:pos x="T4" y="T5"/>
              </a:cxn>
              <a:cxn ang="T11">
                <a:pos x="T6" y="T7"/>
              </a:cxn>
            </a:cxnLst>
            <a:rect l="T12" t="T13" r="T14" b="T15"/>
            <a:pathLst>
              <a:path w="10160" h="10160">
                <a:moveTo>
                  <a:pt x="0" y="0"/>
                </a:moveTo>
                <a:lnTo>
                  <a:pt x="10160" y="10160"/>
                </a:lnTo>
                <a:lnTo>
                  <a:pt x="0" y="10160"/>
                </a:lnTo>
                <a:lnTo>
                  <a:pt x="0" y="0"/>
                </a:lnTo>
                <a:close/>
              </a:path>
            </a:pathLst>
          </a:custGeom>
          <a:solidFill>
            <a:schemeClr val="accent1"/>
          </a:solidFill>
          <a:ln w="12700">
            <a:solidFill>
              <a:srgbClr val="41719C"/>
            </a:solidFill>
            <a:round/>
          </a:ln>
        </p:spPr>
        <p:txBody>
          <a:bodyPr/>
          <a:lstStyle/>
          <a:p>
            <a:endParaRPr lang="zh-CN" altLang="en-US"/>
          </a:p>
        </p:txBody>
      </p:sp>
      <p:sp>
        <p:nvSpPr>
          <p:cNvPr id="14354" name="文本框 23"/>
          <p:cNvSpPr txBox="1">
            <a:spLocks noChangeArrowheads="1"/>
          </p:cNvSpPr>
          <p:nvPr/>
        </p:nvSpPr>
        <p:spPr bwMode="auto">
          <a:xfrm>
            <a:off x="4095750" y="1101725"/>
            <a:ext cx="3032125" cy="646113"/>
          </a:xfrm>
          <a:prstGeom prst="rect">
            <a:avLst/>
          </a:prstGeom>
          <a:noFill/>
          <a:ln w="9525">
            <a:noFill/>
            <a:miter lim="800000"/>
          </a:ln>
        </p:spPr>
        <p:txBody>
          <a:bodyPr>
            <a:spAutoFit/>
          </a:bodyPr>
          <a:lstStyle/>
          <a:p>
            <a:pPr eaLnBrk="1" hangingPunct="1">
              <a:buFont typeface="Arial" panose="020B0604020202020204" pitchFamily="34" charset="0"/>
              <a:buNone/>
            </a:pPr>
            <a:r>
              <a:rPr lang="zh-CN" altLang="en-US" sz="3600" b="1">
                <a:solidFill>
                  <a:srgbClr val="7C60AA"/>
                </a:solidFill>
                <a:latin typeface="微软雅黑" panose="020B0503020204020204" pitchFamily="34" charset="-122"/>
                <a:ea typeface="微软雅黑" panose="020B0503020204020204" pitchFamily="34" charset="-122"/>
              </a:rPr>
              <a:t>学习目标导航</a:t>
            </a:r>
            <a:endParaRPr lang="zh-CN" altLang="en-US" sz="3600" b="1">
              <a:solidFill>
                <a:srgbClr val="7C60AA"/>
              </a:solidFill>
              <a:latin typeface="微软雅黑" panose="020B0503020204020204" pitchFamily="34" charset="-122"/>
              <a:ea typeface="微软雅黑" panose="020B0503020204020204" pitchFamily="34" charset="-122"/>
            </a:endParaRPr>
          </a:p>
        </p:txBody>
      </p:sp>
      <p:sp>
        <p:nvSpPr>
          <p:cNvPr id="14355" name="任意多边形 18"/>
          <p:cNvSpPr>
            <a:spLocks noChangeArrowheads="1"/>
          </p:cNvSpPr>
          <p:nvPr/>
        </p:nvSpPr>
        <p:spPr bwMode="auto">
          <a:xfrm>
            <a:off x="2540000" y="4894263"/>
            <a:ext cx="11113" cy="9525"/>
          </a:xfrm>
          <a:custGeom>
            <a:avLst/>
            <a:gdLst>
              <a:gd name="T0" fmla="*/ 0 w 10160"/>
              <a:gd name="T1" fmla="*/ 0 h 10160"/>
              <a:gd name="T2" fmla="*/ 12155 w 10160"/>
              <a:gd name="T3" fmla="*/ 8930 h 10160"/>
              <a:gd name="T4" fmla="*/ 0 w 10160"/>
              <a:gd name="T5" fmla="*/ 8930 h 10160"/>
              <a:gd name="T6" fmla="*/ 0 w 10160"/>
              <a:gd name="T7" fmla="*/ 0 h 10160"/>
              <a:gd name="T8" fmla="*/ 0 60000 65536"/>
              <a:gd name="T9" fmla="*/ 0 60000 65536"/>
              <a:gd name="T10" fmla="*/ 0 60000 65536"/>
              <a:gd name="T11" fmla="*/ 0 60000 65536"/>
              <a:gd name="T12" fmla="*/ 0 w 10160"/>
              <a:gd name="T13" fmla="*/ 0 h 10160"/>
              <a:gd name="T14" fmla="*/ 10160 w 10160"/>
              <a:gd name="T15" fmla="*/ 10160 h 10160"/>
            </a:gdLst>
            <a:ahLst/>
            <a:cxnLst>
              <a:cxn ang="T8">
                <a:pos x="T0" y="T1"/>
              </a:cxn>
              <a:cxn ang="T9">
                <a:pos x="T2" y="T3"/>
              </a:cxn>
              <a:cxn ang="T10">
                <a:pos x="T4" y="T5"/>
              </a:cxn>
              <a:cxn ang="T11">
                <a:pos x="T6" y="T7"/>
              </a:cxn>
            </a:cxnLst>
            <a:rect l="T12" t="T13" r="T14" b="T15"/>
            <a:pathLst>
              <a:path w="10160" h="10160">
                <a:moveTo>
                  <a:pt x="0" y="0"/>
                </a:moveTo>
                <a:lnTo>
                  <a:pt x="10160" y="10160"/>
                </a:lnTo>
                <a:lnTo>
                  <a:pt x="0" y="10160"/>
                </a:lnTo>
                <a:lnTo>
                  <a:pt x="0" y="0"/>
                </a:lnTo>
                <a:close/>
              </a:path>
            </a:pathLst>
          </a:custGeom>
          <a:solidFill>
            <a:schemeClr val="accent1"/>
          </a:solidFill>
          <a:ln w="12700">
            <a:solidFill>
              <a:srgbClr val="41719C"/>
            </a:solidFill>
            <a:round/>
          </a:ln>
        </p:spPr>
        <p:txBody>
          <a:bodyPr/>
          <a:lstStyle/>
          <a:p>
            <a:endParaRPr lang="zh-CN" altLang="en-US"/>
          </a:p>
        </p:txBody>
      </p:sp>
      <p:sp>
        <p:nvSpPr>
          <p:cNvPr id="20" name="直角三角形 14"/>
          <p:cNvSpPr>
            <a:spLocks noChangeArrowheads="1"/>
          </p:cNvSpPr>
          <p:nvPr/>
        </p:nvSpPr>
        <p:spPr bwMode="auto">
          <a:xfrm>
            <a:off x="2503764" y="4663522"/>
            <a:ext cx="698500" cy="592138"/>
          </a:xfrm>
          <a:prstGeom prst="rtTriangle">
            <a:avLst/>
          </a:prstGeom>
          <a:solidFill>
            <a:srgbClr val="FF0000"/>
          </a:solidFill>
          <a:ln w="28575">
            <a:solidFill>
              <a:schemeClr val="bg1"/>
            </a:solidFill>
            <a:miter lim="800000"/>
          </a:ln>
          <a:effectLst>
            <a:outerShdw dist="63500" dir="8100000" algn="ctr" rotWithShape="0">
              <a:srgbClr val="000000">
                <a:alpha val="25000"/>
              </a:srgbClr>
            </a:outerShdw>
          </a:effectLst>
        </p:spPr>
        <p:txBody>
          <a:bodyPr anchor="ctr"/>
          <a:lstStyle/>
          <a:p>
            <a:pPr algn="ctr" eaLnBrk="1" hangingPunct="1">
              <a:buFont typeface="Arial" panose="020B0604020202020204" pitchFamily="34" charset="0"/>
              <a:buNone/>
              <a:defRPr/>
            </a:pPr>
            <a:r>
              <a:rPr lang="en-US" altLang="zh-CN" sz="2800" smtClean="0">
                <a:solidFill>
                  <a:srgbClr val="FFFFFF"/>
                </a:solidFill>
              </a:rPr>
              <a:t>3</a:t>
            </a:r>
            <a:endParaRPr lang="zh-CN" altLang="en-US" sz="2800">
              <a:solidFill>
                <a:srgbClr val="FFFFFF"/>
              </a:solidFill>
            </a:endParaRPr>
          </a:p>
        </p:txBody>
      </p:sp>
      <p:sp>
        <p:nvSpPr>
          <p:cNvPr id="21" name="任意多边形 16"/>
          <p:cNvSpPr>
            <a:spLocks noChangeArrowheads="1"/>
          </p:cNvSpPr>
          <p:nvPr/>
        </p:nvSpPr>
        <p:spPr bwMode="auto">
          <a:xfrm>
            <a:off x="3187494" y="4911766"/>
            <a:ext cx="5505450" cy="641350"/>
          </a:xfrm>
          <a:custGeom>
            <a:avLst/>
            <a:gdLst>
              <a:gd name="T0" fmla="*/ 0 w 3027680"/>
              <a:gd name="T1" fmla="*/ 0 h 609600"/>
              <a:gd name="T2" fmla="*/ 5505450 w 3027680"/>
              <a:gd name="T3" fmla="*/ 0 h 609600"/>
              <a:gd name="T4" fmla="*/ 5505450 w 3027680"/>
              <a:gd name="T5" fmla="*/ 641350 h 609600"/>
              <a:gd name="T6" fmla="*/ 1108480 w 3027680"/>
              <a:gd name="T7" fmla="*/ 641350 h 609600"/>
              <a:gd name="T8" fmla="*/ 0 w 3027680"/>
              <a:gd name="T9" fmla="*/ 0 h 609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7680" h="609600">
                <a:moveTo>
                  <a:pt x="0" y="0"/>
                </a:moveTo>
                <a:lnTo>
                  <a:pt x="3027680" y="0"/>
                </a:lnTo>
                <a:lnTo>
                  <a:pt x="3027680" y="609600"/>
                </a:lnTo>
                <a:lnTo>
                  <a:pt x="609600" y="609600"/>
                </a:lnTo>
                <a:lnTo>
                  <a:pt x="0" y="0"/>
                </a:lnTo>
                <a:close/>
              </a:path>
            </a:pathLst>
          </a:custGeom>
          <a:solidFill>
            <a:srgbClr val="FF0000"/>
          </a:solidFill>
          <a:ln w="28575">
            <a:solidFill>
              <a:schemeClr val="bg1"/>
            </a:solidFill>
            <a:round/>
          </a:ln>
          <a:effectLst>
            <a:outerShdw dist="63500" dir="8100000" algn="ctr" rotWithShape="0">
              <a:srgbClr val="000000">
                <a:alpha val="25000"/>
              </a:srgbClr>
            </a:outerShdw>
          </a:effectLst>
        </p:spPr>
        <p:txBody>
          <a:bodyPr/>
          <a:lstStyle/>
          <a:p>
            <a:pPr algn="ctr">
              <a:defRPr/>
            </a:pPr>
            <a:r>
              <a:rPr lang="zh-CN" altLang="en-US" sz="2000" b="1" smtClean="0">
                <a:solidFill>
                  <a:schemeClr val="bg1"/>
                </a:solidFill>
                <a:latin typeface="微软雅黑" panose="020B0503020204020204" pitchFamily="34" charset="-122"/>
                <a:ea typeface="微软雅黑" panose="020B0503020204020204" pitchFamily="34" charset="-122"/>
              </a:rPr>
              <a:t>理解商贸活动在文化交流中所扮演的角色</a:t>
            </a:r>
            <a:endParaRPr lang="zh-CN" altLang="en-US" sz="2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QQ飞车\2562807290\FileRecv\MobileFile\mmexport1594215657470.jpg"/>
          <p:cNvPicPr>
            <a:picLocks noChangeAspect="1" noChangeArrowheads="1"/>
          </p:cNvPicPr>
          <p:nvPr/>
        </p:nvPicPr>
        <p:blipFill>
          <a:blip r:embed="rId1"/>
          <a:stretch>
            <a:fillRect/>
          </a:stretch>
        </p:blipFill>
        <p:spPr bwMode="auto">
          <a:xfrm>
            <a:off x="0" y="0"/>
            <a:ext cx="12192000" cy="6858000"/>
          </a:xfrm>
          <a:prstGeom prst="rect">
            <a:avLst/>
          </a:prstGeom>
          <a:noFill/>
        </p:spPr>
      </p:pic>
    </p:spTree>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p0.ssl.qhimgs1.com/sdr/400__/t01792de0368c421274.jpg"/>
          <p:cNvPicPr>
            <a:picLocks noChangeAspect="1" noChangeArrowheads="1"/>
          </p:cNvPicPr>
          <p:nvPr/>
        </p:nvPicPr>
        <p:blipFill>
          <a:blip r:embed="rId1"/>
          <a:stretch>
            <a:fillRect/>
          </a:stretch>
        </p:blipFill>
        <p:spPr bwMode="auto">
          <a:xfrm>
            <a:off x="1434353" y="1"/>
            <a:ext cx="10757647" cy="6858000"/>
          </a:xfrm>
          <a:prstGeom prst="rect">
            <a:avLst/>
          </a:prstGeom>
          <a:noFill/>
        </p:spPr>
      </p:pic>
      <p:sp>
        <p:nvSpPr>
          <p:cNvPr id="2" name="TextBox 1"/>
          <p:cNvSpPr txBox="1"/>
          <p:nvPr/>
        </p:nvSpPr>
        <p:spPr>
          <a:xfrm>
            <a:off x="348342" y="1973943"/>
            <a:ext cx="10348685" cy="35394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800" smtClean="0">
                <a:latin typeface="+mj-ea"/>
                <a:ea typeface="+mj-ea"/>
              </a:rPr>
              <a:t>中国输往世界各地的主要货物，从</a:t>
            </a:r>
            <a:r>
              <a:rPr lang="zh-CN" altLang="en-US" sz="2800" smtClean="0">
                <a:solidFill>
                  <a:srgbClr val="FF0000"/>
                </a:solidFill>
                <a:latin typeface="+mj-ea"/>
                <a:ea typeface="+mj-ea"/>
              </a:rPr>
              <a:t>丝绸到瓷器与茶叶</a:t>
            </a:r>
            <a:r>
              <a:rPr lang="zh-CN" altLang="en-US" sz="2800" smtClean="0">
                <a:latin typeface="+mj-ea"/>
                <a:ea typeface="+mj-ea"/>
              </a:rPr>
              <a:t>，形成一股持续吹向全球的东方文明之风。尤其是在宋元时期，中国造船技术和航海技术的大幅提升以及指南针的航海运用，全面提升了商船远航能力，私人海上贸易也得到发展。这一时期，中国同世界</a:t>
            </a:r>
            <a:r>
              <a:rPr lang="en-US" altLang="zh-CN" sz="2800" smtClean="0">
                <a:latin typeface="+mj-ea"/>
                <a:ea typeface="+mj-ea"/>
              </a:rPr>
              <a:t>60</a:t>
            </a:r>
            <a:r>
              <a:rPr lang="zh-CN" altLang="en-US" sz="2800" smtClean="0">
                <a:latin typeface="+mj-ea"/>
                <a:ea typeface="+mj-ea"/>
              </a:rPr>
              <a:t>多个国家有着直接的</a:t>
            </a:r>
            <a:r>
              <a:rPr lang="en-US" altLang="zh-CN" sz="2800" smtClean="0">
                <a:latin typeface="+mj-ea"/>
                <a:ea typeface="+mj-ea"/>
              </a:rPr>
              <a:t>"</a:t>
            </a:r>
            <a:r>
              <a:rPr lang="zh-CN" altLang="en-US" sz="2800" smtClean="0">
                <a:latin typeface="+mj-ea"/>
                <a:ea typeface="+mj-ea"/>
              </a:rPr>
              <a:t>海上丝路</a:t>
            </a:r>
            <a:r>
              <a:rPr lang="en-US" altLang="zh-CN" sz="2800" smtClean="0">
                <a:latin typeface="+mj-ea"/>
                <a:ea typeface="+mj-ea"/>
              </a:rPr>
              <a:t>"</a:t>
            </a:r>
            <a:r>
              <a:rPr lang="zh-CN" altLang="en-US" sz="2800" smtClean="0">
                <a:latin typeface="+mj-ea"/>
                <a:ea typeface="+mj-ea"/>
              </a:rPr>
              <a:t>商贸往来。</a:t>
            </a:r>
            <a:r>
              <a:rPr lang="en-US" altLang="zh-CN" sz="2800" smtClean="0">
                <a:latin typeface="+mj-ea"/>
                <a:ea typeface="+mj-ea"/>
              </a:rPr>
              <a:t>"</a:t>
            </a:r>
            <a:r>
              <a:rPr lang="zh-CN" altLang="en-US" sz="2800" smtClean="0">
                <a:latin typeface="+mj-ea"/>
                <a:ea typeface="+mj-ea"/>
              </a:rPr>
              <a:t>涨海声中万国商</a:t>
            </a:r>
            <a:r>
              <a:rPr lang="en-US" altLang="zh-CN" sz="2800" smtClean="0">
                <a:latin typeface="+mj-ea"/>
                <a:ea typeface="+mj-ea"/>
              </a:rPr>
              <a:t>"</a:t>
            </a:r>
            <a:r>
              <a:rPr lang="zh-CN" altLang="en-US" sz="2800" smtClean="0">
                <a:latin typeface="+mj-ea"/>
                <a:ea typeface="+mj-ea"/>
              </a:rPr>
              <a:t>的繁荣景象，透过意大利马可</a:t>
            </a:r>
            <a:r>
              <a:rPr lang="en-US" altLang="zh-CN" sz="2800" smtClean="0">
                <a:latin typeface="+mj-ea"/>
                <a:ea typeface="+mj-ea"/>
              </a:rPr>
              <a:t>·</a:t>
            </a:r>
            <a:r>
              <a:rPr lang="zh-CN" altLang="en-US" sz="2800" smtClean="0">
                <a:latin typeface="+mj-ea"/>
                <a:ea typeface="+mj-ea"/>
              </a:rPr>
              <a:t>波罗和阿拉伯伊本</a:t>
            </a:r>
            <a:r>
              <a:rPr lang="en-US" altLang="zh-CN" sz="2800" smtClean="0">
                <a:latin typeface="+mj-ea"/>
                <a:ea typeface="+mj-ea"/>
              </a:rPr>
              <a:t>·</a:t>
            </a:r>
            <a:r>
              <a:rPr lang="zh-CN" altLang="en-US" sz="2800" smtClean="0">
                <a:latin typeface="+mj-ea"/>
                <a:ea typeface="+mj-ea"/>
              </a:rPr>
              <a:t>白图泰等旅行家的笔墨，引发了西方世界一窥</a:t>
            </a:r>
            <a:r>
              <a:rPr lang="zh-CN" altLang="en-US" sz="2800" smtClean="0">
                <a:solidFill>
                  <a:srgbClr val="FF0000"/>
                </a:solidFill>
                <a:latin typeface="+mj-ea"/>
                <a:ea typeface="+mj-ea"/>
              </a:rPr>
              <a:t>东方文明的大航海时代</a:t>
            </a:r>
            <a:r>
              <a:rPr lang="zh-CN" altLang="en-US" sz="2800" smtClean="0">
                <a:latin typeface="+mj-ea"/>
                <a:ea typeface="+mj-ea"/>
              </a:rPr>
              <a:t>的热潮。</a:t>
            </a:r>
            <a:endParaRPr lang="zh-CN" altLang="en-US" sz="2800">
              <a:latin typeface="+mj-ea"/>
              <a:ea typeface="+mj-ea"/>
            </a:endParaRPr>
          </a:p>
        </p:txBody>
      </p:sp>
      <p:sp>
        <p:nvSpPr>
          <p:cNvPr id="3" name="Text Box 32"/>
          <p:cNvSpPr txBox="1">
            <a:spLocks noChangeArrowheads="1"/>
          </p:cNvSpPr>
          <p:nvPr/>
        </p:nvSpPr>
        <p:spPr bwMode="auto">
          <a:xfrm>
            <a:off x="406399" y="966796"/>
            <a:ext cx="563154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sz="3600">
                <a:solidFill>
                  <a:srgbClr val="000000"/>
                </a:solidFill>
                <a:ea typeface="华文新魏" panose="02010800040101010101" pitchFamily="2" charset="-122"/>
              </a:rPr>
              <a:t>3</a:t>
            </a:r>
            <a:r>
              <a:rPr lang="en-US" sz="3600" smtClean="0">
                <a:solidFill>
                  <a:srgbClr val="000000"/>
                </a:solidFill>
                <a:ea typeface="华文新魏" panose="02010800040101010101" pitchFamily="2" charset="-122"/>
              </a:rPr>
              <a:t>  </a:t>
            </a:r>
            <a:r>
              <a:rPr lang="zh-CN" altLang="en-US" sz="3600" smtClean="0">
                <a:solidFill>
                  <a:srgbClr val="000000"/>
                </a:solidFill>
                <a:ea typeface="华文新魏" panose="02010800040101010101" pitchFamily="2" charset="-122"/>
              </a:rPr>
              <a:t>、海上丝绸之路的作用</a:t>
            </a:r>
            <a:endParaRPr lang="zh-CN" altLang="en-US" sz="3600">
              <a:solidFill>
                <a:srgbClr val="000000"/>
              </a:solidFill>
              <a:ea typeface="华文新魏" panose="02010800040101010101" pitchFamily="2" charset="-122"/>
            </a:endParaRPr>
          </a:p>
        </p:txBody>
      </p:sp>
    </p:spTree>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http://p4.so.qhmsg.com/t0108cc8e052bc84237.jpg"/>
          <p:cNvPicPr>
            <a:picLocks noChangeAspect="1" noChangeArrowheads="1"/>
          </p:cNvPicPr>
          <p:nvPr/>
        </p:nvPicPr>
        <p:blipFill>
          <a:blip r:embed="rId1"/>
          <a:srcRect b="10952"/>
          <a:stretch>
            <a:fillRect/>
          </a:stretch>
        </p:blipFill>
        <p:spPr bwMode="auto">
          <a:xfrm>
            <a:off x="0" y="72571"/>
            <a:ext cx="12192000" cy="6785429"/>
          </a:xfrm>
          <a:prstGeom prst="rect">
            <a:avLst/>
          </a:prstGeom>
          <a:noFill/>
        </p:spPr>
      </p:pic>
      <p:sp>
        <p:nvSpPr>
          <p:cNvPr id="2" name="Text Box 5"/>
          <p:cNvSpPr txBox="1">
            <a:spLocks noChangeArrowheads="1"/>
          </p:cNvSpPr>
          <p:nvPr/>
        </p:nvSpPr>
        <p:spPr bwMode="auto">
          <a:xfrm>
            <a:off x="2433016" y="953260"/>
            <a:ext cx="6300166"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方正姚体" panose="02010601030101010101" pitchFamily="2" charset="-122"/>
              </a:defRPr>
            </a:lvl1pPr>
            <a:lvl2pPr marL="742950" indent="-285750" eaLnBrk="0" hangingPunct="0">
              <a:defRPr>
                <a:solidFill>
                  <a:schemeClr val="tx1"/>
                </a:solidFill>
                <a:latin typeface="Arial" panose="020B0604020202020204" pitchFamily="34" charset="0"/>
                <a:ea typeface="方正姚体" panose="02010601030101010101" pitchFamily="2" charset="-122"/>
              </a:defRPr>
            </a:lvl2pPr>
            <a:lvl3pPr marL="1143000" indent="-228600" eaLnBrk="0" hangingPunct="0">
              <a:defRPr>
                <a:solidFill>
                  <a:schemeClr val="tx1"/>
                </a:solidFill>
                <a:latin typeface="Arial" panose="020B0604020202020204" pitchFamily="34" charset="0"/>
                <a:ea typeface="方正姚体" panose="02010601030101010101" pitchFamily="2" charset="-122"/>
              </a:defRPr>
            </a:lvl3pPr>
            <a:lvl4pPr marL="1600200" indent="-228600" eaLnBrk="0" hangingPunct="0">
              <a:defRPr>
                <a:solidFill>
                  <a:schemeClr val="tx1"/>
                </a:solidFill>
                <a:latin typeface="Arial" panose="020B0604020202020204" pitchFamily="34" charset="0"/>
                <a:ea typeface="方正姚体" panose="02010601030101010101" pitchFamily="2" charset="-122"/>
              </a:defRPr>
            </a:lvl4pPr>
            <a:lvl5pPr marL="2057400" indent="-228600" eaLnBrk="0" hangingPunct="0">
              <a:defRPr>
                <a:solidFill>
                  <a:schemeClr val="tx1"/>
                </a:solidFill>
                <a:latin typeface="Arial" panose="020B0604020202020204" pitchFamily="34" charset="0"/>
                <a:ea typeface="方正姚体" panose="02010601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9pPr>
          </a:lstStyle>
          <a:p>
            <a:pPr eaLnBrk="1" hangingPunct="1">
              <a:defRPr/>
            </a:pPr>
            <a:r>
              <a:rPr lang="zh-CN" altLang="en-US" sz="3200" b="1" smtClean="0">
                <a:latin typeface="Times New Roman" panose="02020603050405020304" pitchFamily="18" charset="0"/>
              </a:rPr>
              <a:t>三、古代商路上的中西文化交流</a:t>
            </a:r>
            <a:endParaRPr lang="zh-CN" altLang="en-US" sz="3200" b="1" smtClean="0">
              <a:latin typeface="Times New Roman" panose="02020603050405020304" pitchFamily="18" charset="0"/>
            </a:endParaRPr>
          </a:p>
        </p:txBody>
      </p:sp>
      <p:sp>
        <p:nvSpPr>
          <p:cNvPr id="3" name="Text Box 32"/>
          <p:cNvSpPr txBox="1">
            <a:spLocks noChangeArrowheads="1"/>
          </p:cNvSpPr>
          <p:nvPr/>
        </p:nvSpPr>
        <p:spPr bwMode="auto">
          <a:xfrm>
            <a:off x="3856384" y="2039591"/>
            <a:ext cx="4850296"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3600" smtClean="0">
                <a:solidFill>
                  <a:srgbClr val="000000"/>
                </a:solidFill>
                <a:ea typeface="华文新魏" panose="02010800040101010101" pitchFamily="2" charset="-122"/>
              </a:rPr>
              <a:t>丝绸之路的意义</a:t>
            </a:r>
            <a:endParaRPr lang="zh-CN" altLang="en-US" sz="3600">
              <a:solidFill>
                <a:srgbClr val="000000"/>
              </a:solidFill>
              <a:ea typeface="华文新魏" panose="02010800040101010101" pitchFamily="2" charset="-122"/>
            </a:endParaRPr>
          </a:p>
        </p:txBody>
      </p:sp>
      <p:sp>
        <p:nvSpPr>
          <p:cNvPr id="4" name="Text Box 32"/>
          <p:cNvSpPr txBox="1">
            <a:spLocks noChangeArrowheads="1"/>
          </p:cNvSpPr>
          <p:nvPr/>
        </p:nvSpPr>
        <p:spPr bwMode="auto">
          <a:xfrm>
            <a:off x="2888973" y="3418347"/>
            <a:ext cx="6069495" cy="2554545"/>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ct val="50000"/>
              </a:spcBef>
              <a:defRPr/>
            </a:pPr>
            <a:r>
              <a:rPr lang="zh-CN" altLang="en-US" sz="3200" b="1" smtClean="0">
                <a:solidFill>
                  <a:srgbClr val="000000"/>
                </a:solidFill>
                <a:latin typeface="+mn-ea"/>
              </a:rPr>
              <a:t>    丝绸之路的开辟，为中西方之间的物质、技术和精神文化提供了便利。</a:t>
            </a:r>
            <a:r>
              <a:rPr lang="zh-CN" altLang="en-US" sz="3200"/>
              <a:t> </a:t>
            </a:r>
            <a:r>
              <a:rPr lang="zh-CN" altLang="en-US" sz="3200" b="1" smtClean="0">
                <a:solidFill>
                  <a:schemeClr val="tx1"/>
                </a:solidFill>
                <a:latin typeface="+mn-ea"/>
              </a:rPr>
              <a:t>成为</a:t>
            </a:r>
            <a:r>
              <a:rPr lang="zh-CN" altLang="en-US" sz="3200" b="1">
                <a:solidFill>
                  <a:schemeClr val="tx1"/>
                </a:solidFill>
                <a:latin typeface="+mn-ea"/>
              </a:rPr>
              <a:t>亚洲和欧洲、非洲各国经济文化交流的友谊之路。</a:t>
            </a:r>
            <a:endParaRPr lang="zh-CN" altLang="en-US" sz="3200" b="1">
              <a:solidFill>
                <a:schemeClr val="tx1"/>
              </a:solidFill>
              <a:latin typeface="+mn-ea"/>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1" nodeType="clickEffect">
                                  <p:stCondLst>
                                    <p:cond delay="0"/>
                                  </p:stCondLst>
                                  <p:iterate type="lt">
                                    <p:tmPct val="0"/>
                                  </p:iterate>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47" name="Rectangle 195"/>
          <p:cNvSpPr>
            <a:spLocks noChangeArrowheads="1"/>
          </p:cNvSpPr>
          <p:nvPr/>
        </p:nvSpPr>
        <p:spPr bwMode="auto">
          <a:xfrm>
            <a:off x="1600198" y="867226"/>
            <a:ext cx="2209800" cy="5638800"/>
          </a:xfrm>
          <a:prstGeom prst="rect">
            <a:avLst/>
          </a:prstGeom>
          <a:pattFill prst="pct75">
            <a:fgClr>
              <a:srgbClr val="FFCC66"/>
            </a:fgClr>
            <a:bgClr>
              <a:schemeClr val="bg1"/>
            </a:bgClr>
          </a:pattFill>
          <a:ln w="76200" cmpd="tri">
            <a:solidFill>
              <a:srgbClr val="990000"/>
            </a:solidFill>
            <a:miter lim="800000"/>
          </a:ln>
          <a:scene3d>
            <a:camera prst="orthographicFront"/>
            <a:lightRig rig="threePt" dir="t"/>
          </a:scene3d>
          <a:sp3d>
            <a:bevelT/>
          </a:sp3d>
        </p:spPr>
        <p:txBody>
          <a:bodyPr wrap="none" anchor="ctr"/>
          <a:lstStyle/>
          <a:p>
            <a:pPr>
              <a:defRPr/>
            </a:pPr>
            <a:endParaRPr kumimoji="1" lang="zh-CN" altLang="en-US" sz="2400">
              <a:latin typeface="Times New Roman" panose="02020603050405020304" pitchFamily="18" charset="0"/>
            </a:endParaRPr>
          </a:p>
        </p:txBody>
      </p:sp>
      <p:sp>
        <p:nvSpPr>
          <p:cNvPr id="23748" name="Rectangle 196"/>
          <p:cNvSpPr>
            <a:spLocks noChangeArrowheads="1"/>
          </p:cNvSpPr>
          <p:nvPr/>
        </p:nvSpPr>
        <p:spPr bwMode="auto">
          <a:xfrm>
            <a:off x="3853526" y="905789"/>
            <a:ext cx="3581400" cy="3886200"/>
          </a:xfrm>
          <a:prstGeom prst="rect">
            <a:avLst/>
          </a:prstGeom>
          <a:pattFill prst="pct75">
            <a:fgClr>
              <a:srgbClr val="FFCC66"/>
            </a:fgClr>
            <a:bgClr>
              <a:schemeClr val="bg1"/>
            </a:bgClr>
          </a:pattFill>
          <a:ln w="76200" cmpd="tri">
            <a:solidFill>
              <a:srgbClr val="FF0000"/>
            </a:solidFill>
            <a:miter lim="800000"/>
          </a:ln>
          <a:scene3d>
            <a:camera prst="orthographicFront"/>
            <a:lightRig rig="threePt" dir="t"/>
          </a:scene3d>
          <a:sp3d>
            <a:bevelT/>
          </a:sp3d>
        </p:spPr>
        <p:txBody>
          <a:bodyPr wrap="none" anchor="ctr"/>
          <a:lstStyle/>
          <a:p>
            <a:pPr>
              <a:defRPr/>
            </a:pPr>
            <a:endParaRPr kumimoji="1" lang="zh-CN" altLang="en-US" sz="2400">
              <a:latin typeface="Times New Roman" panose="02020603050405020304" pitchFamily="18" charset="0"/>
            </a:endParaRPr>
          </a:p>
        </p:txBody>
      </p:sp>
      <p:sp>
        <p:nvSpPr>
          <p:cNvPr id="9264" name="Text Box 199"/>
          <p:cNvSpPr txBox="1">
            <a:spLocks noChangeArrowheads="1"/>
          </p:cNvSpPr>
          <p:nvPr/>
        </p:nvSpPr>
        <p:spPr bwMode="auto">
          <a:xfrm>
            <a:off x="2191657" y="5699352"/>
            <a:ext cx="1261884" cy="461665"/>
          </a:xfrm>
          <a:prstGeom prst="rect">
            <a:avLst/>
          </a:prstGeom>
          <a:noFill/>
          <a:ln w="9525">
            <a:noFill/>
            <a:miter lim="800000"/>
          </a:ln>
        </p:spPr>
        <p:txBody>
          <a:bodyPr wrap="none">
            <a:spAutoFit/>
          </a:bodyPr>
          <a:lstStyle/>
          <a:p>
            <a:pPr>
              <a:buFont typeface="Arial" panose="020B0604020202020204" pitchFamily="34" charset="0"/>
              <a:buNone/>
            </a:pPr>
            <a:r>
              <a:rPr lang="zh-CN" altLang="en-US" sz="2400" smtClean="0">
                <a:solidFill>
                  <a:srgbClr val="990000"/>
                </a:solidFill>
                <a:latin typeface="黑体" panose="02010609060101010101" pitchFamily="49" charset="-122"/>
                <a:ea typeface="黑体" panose="02010609060101010101" pitchFamily="49" charset="-122"/>
              </a:rPr>
              <a:t>棉花   </a:t>
            </a:r>
            <a:endParaRPr lang="zh-CN" altLang="en-US" sz="2400">
              <a:solidFill>
                <a:srgbClr val="990000"/>
              </a:solidFill>
              <a:latin typeface="黑体" panose="02010609060101010101" pitchFamily="49" charset="-122"/>
              <a:ea typeface="黑体" panose="02010609060101010101" pitchFamily="49" charset="-122"/>
            </a:endParaRPr>
          </a:p>
        </p:txBody>
      </p:sp>
      <p:sp>
        <p:nvSpPr>
          <p:cNvPr id="9260" name="Text Box 205"/>
          <p:cNvSpPr txBox="1">
            <a:spLocks noChangeArrowheads="1"/>
          </p:cNvSpPr>
          <p:nvPr/>
        </p:nvSpPr>
        <p:spPr bwMode="auto">
          <a:xfrm>
            <a:off x="4332288" y="3859213"/>
            <a:ext cx="1103312" cy="457200"/>
          </a:xfrm>
          <a:prstGeom prst="rect">
            <a:avLst/>
          </a:prstGeom>
          <a:noFill/>
          <a:ln w="9525">
            <a:noFill/>
            <a:miter lim="800000"/>
          </a:ln>
        </p:spPr>
        <p:txBody>
          <a:bodyPr wrap="none">
            <a:spAutoFit/>
          </a:bodyPr>
          <a:lstStyle/>
          <a:p>
            <a:pPr>
              <a:buFont typeface="Arial" panose="020B0604020202020204" pitchFamily="34" charset="0"/>
              <a:buNone/>
            </a:pPr>
            <a:r>
              <a:rPr lang="zh-CN" altLang="en-US" sz="2400">
                <a:solidFill>
                  <a:srgbClr val="990000"/>
                </a:solidFill>
                <a:latin typeface="黑体" panose="02010609060101010101" pitchFamily="49" charset="-122"/>
                <a:ea typeface="黑体" panose="02010609060101010101" pitchFamily="49" charset="-122"/>
              </a:rPr>
              <a:t>胡萝卜</a:t>
            </a:r>
            <a:endParaRPr lang="zh-CN" altLang="en-US" sz="2400">
              <a:solidFill>
                <a:srgbClr val="990000"/>
              </a:solidFill>
              <a:latin typeface="黑体" panose="02010609060101010101" pitchFamily="49" charset="-122"/>
              <a:ea typeface="黑体" panose="02010609060101010101" pitchFamily="49" charset="-122"/>
            </a:endParaRPr>
          </a:p>
        </p:txBody>
      </p:sp>
      <p:sp>
        <p:nvSpPr>
          <p:cNvPr id="9256" name="Text Box 211"/>
          <p:cNvSpPr txBox="1">
            <a:spLocks noChangeArrowheads="1"/>
          </p:cNvSpPr>
          <p:nvPr/>
        </p:nvSpPr>
        <p:spPr bwMode="auto">
          <a:xfrm>
            <a:off x="6167438" y="3929063"/>
            <a:ext cx="1331912" cy="457200"/>
          </a:xfrm>
          <a:prstGeom prst="rect">
            <a:avLst/>
          </a:prstGeom>
          <a:noFill/>
          <a:ln w="9525">
            <a:noFill/>
            <a:miter lim="800000"/>
          </a:ln>
        </p:spPr>
        <p:txBody>
          <a:bodyPr>
            <a:spAutoFit/>
          </a:bodyPr>
          <a:lstStyle/>
          <a:p>
            <a:pPr>
              <a:buFont typeface="Arial" panose="020B0604020202020204" pitchFamily="34" charset="0"/>
              <a:buNone/>
            </a:pPr>
            <a:r>
              <a:rPr lang="zh-CN" altLang="en-US" sz="2400">
                <a:solidFill>
                  <a:srgbClr val="990000"/>
                </a:solidFill>
                <a:latin typeface="黑体" panose="02010609060101010101" pitchFamily="49" charset="-122"/>
                <a:ea typeface="黑体" panose="02010609060101010101" pitchFamily="49" charset="-122"/>
              </a:rPr>
              <a:t>大 蒜</a:t>
            </a:r>
            <a:endParaRPr lang="zh-CN" altLang="en-US" sz="2400">
              <a:solidFill>
                <a:srgbClr val="990000"/>
              </a:solidFill>
              <a:latin typeface="黑体" panose="02010609060101010101" pitchFamily="49" charset="-122"/>
              <a:ea typeface="黑体" panose="02010609060101010101" pitchFamily="49" charset="-122"/>
            </a:endParaRPr>
          </a:p>
        </p:txBody>
      </p:sp>
      <p:sp>
        <p:nvSpPr>
          <p:cNvPr id="23767" name="Rectangle 215"/>
          <p:cNvSpPr>
            <a:spLocks noChangeArrowheads="1"/>
          </p:cNvSpPr>
          <p:nvPr/>
        </p:nvSpPr>
        <p:spPr bwMode="auto">
          <a:xfrm>
            <a:off x="8901764" y="722431"/>
            <a:ext cx="3011941" cy="5562600"/>
          </a:xfrm>
          <a:prstGeom prst="rect">
            <a:avLst/>
          </a:prstGeom>
          <a:pattFill prst="pct75">
            <a:fgClr>
              <a:srgbClr val="FFCC66"/>
            </a:fgClr>
            <a:bgClr>
              <a:schemeClr val="bg1"/>
            </a:bgClr>
          </a:pattFill>
          <a:ln w="76200" cmpd="tri">
            <a:solidFill>
              <a:srgbClr val="C00000"/>
            </a:solid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kumimoji="1" lang="zh-CN" altLang="en-US" sz="2400">
              <a:latin typeface="Times New Roman" panose="02020603050405020304" pitchFamily="18" charset="0"/>
            </a:endParaRPr>
          </a:p>
        </p:txBody>
      </p:sp>
      <p:sp>
        <p:nvSpPr>
          <p:cNvPr id="23775" name="AutoShape 223"/>
          <p:cNvSpPr>
            <a:spLocks noChangeArrowheads="1"/>
          </p:cNvSpPr>
          <p:nvPr/>
        </p:nvSpPr>
        <p:spPr bwMode="auto">
          <a:xfrm>
            <a:off x="7453322" y="2714620"/>
            <a:ext cx="1371600" cy="990600"/>
          </a:xfrm>
          <a:prstGeom prst="leftRightArrow">
            <a:avLst>
              <a:gd name="adj1" fmla="val 50000"/>
              <a:gd name="adj2" fmla="val 27692"/>
            </a:avLst>
          </a:prstGeom>
          <a:solidFill>
            <a:srgbClr val="990000"/>
          </a:solidFill>
          <a:ln w="3810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kumimoji="1" lang="zh-CN" altLang="en-US" sz="2400">
              <a:latin typeface="Times New Roman" panose="02020603050405020304" pitchFamily="18" charset="0"/>
            </a:endParaRPr>
          </a:p>
        </p:txBody>
      </p:sp>
      <p:sp>
        <p:nvSpPr>
          <p:cNvPr id="9248" name="Text Box 226"/>
          <p:cNvSpPr txBox="1">
            <a:spLocks noChangeArrowheads="1"/>
          </p:cNvSpPr>
          <p:nvPr/>
        </p:nvSpPr>
        <p:spPr bwMode="auto">
          <a:xfrm>
            <a:off x="2063750" y="3213100"/>
            <a:ext cx="1598613" cy="457200"/>
          </a:xfrm>
          <a:prstGeom prst="rect">
            <a:avLst/>
          </a:prstGeom>
          <a:noFill/>
          <a:ln w="9525">
            <a:noFill/>
            <a:miter lim="800000"/>
          </a:ln>
        </p:spPr>
        <p:txBody>
          <a:bodyPr>
            <a:spAutoFit/>
          </a:bodyPr>
          <a:lstStyle/>
          <a:p>
            <a:pPr>
              <a:buFont typeface="Arial" panose="020B0604020202020204" pitchFamily="34" charset="0"/>
              <a:buNone/>
            </a:pPr>
            <a:r>
              <a:rPr lang="zh-CN" altLang="en-US" sz="2400">
                <a:solidFill>
                  <a:srgbClr val="990000"/>
                </a:solidFill>
                <a:latin typeface="黑体" panose="02010609060101010101" pitchFamily="49" charset="-122"/>
                <a:ea typeface="黑体" panose="02010609060101010101" pitchFamily="49" charset="-122"/>
              </a:rPr>
              <a:t>毛织物 </a:t>
            </a:r>
            <a:endParaRPr lang="zh-CN" altLang="en-US" sz="2400">
              <a:solidFill>
                <a:srgbClr val="990000"/>
              </a:solidFill>
              <a:latin typeface="黑体" panose="02010609060101010101" pitchFamily="49" charset="-122"/>
              <a:ea typeface="黑体" panose="02010609060101010101" pitchFamily="49" charset="-122"/>
            </a:endParaRPr>
          </a:p>
        </p:txBody>
      </p:sp>
      <p:sp>
        <p:nvSpPr>
          <p:cNvPr id="9242" name="Text Box 235"/>
          <p:cNvSpPr txBox="1">
            <a:spLocks noChangeArrowheads="1"/>
          </p:cNvSpPr>
          <p:nvPr/>
        </p:nvSpPr>
        <p:spPr bwMode="auto">
          <a:xfrm>
            <a:off x="8995557" y="4799457"/>
            <a:ext cx="1261884" cy="461665"/>
          </a:xfrm>
          <a:prstGeom prst="rect">
            <a:avLst/>
          </a:prstGeom>
          <a:noFill/>
          <a:ln w="9525">
            <a:noFill/>
            <a:miter lim="800000"/>
          </a:ln>
        </p:spPr>
        <p:txBody>
          <a:bodyPr wrap="none">
            <a:spAutoFit/>
            <a:scene3d>
              <a:camera prst="orthographicFront"/>
              <a:lightRig rig="threePt" dir="t"/>
            </a:scene3d>
            <a:sp3d extrusionH="57150">
              <a:bevelT w="38100" h="38100"/>
            </a:sp3d>
          </a:bodyPr>
          <a:lstStyle/>
          <a:p>
            <a:pPr>
              <a:defRPr/>
            </a:pPr>
            <a:r>
              <a:rPr lang="zh-CN" altLang="en-US" sz="2400" smtClean="0">
                <a:solidFill>
                  <a:srgbClr val="990000"/>
                </a:solidFill>
                <a:latin typeface="黑体" panose="02010609060101010101" pitchFamily="49" charset="-122"/>
                <a:ea typeface="黑体" panose="02010609060101010101" pitchFamily="49" charset="-122"/>
              </a:rPr>
              <a:t>茶 叶  </a:t>
            </a:r>
            <a:endParaRPr lang="zh-CN" altLang="en-US" sz="2400">
              <a:solidFill>
                <a:srgbClr val="990000"/>
              </a:solidFill>
              <a:latin typeface="黑体" panose="02010609060101010101" pitchFamily="49" charset="-122"/>
              <a:ea typeface="黑体" panose="02010609060101010101" pitchFamily="49" charset="-122"/>
            </a:endParaRPr>
          </a:p>
        </p:txBody>
      </p:sp>
      <p:pic>
        <p:nvPicPr>
          <p:cNvPr id="49" name="图片 48"/>
          <p:cNvPicPr>
            <a:picLocks noChangeAspect="1"/>
          </p:cNvPicPr>
          <p:nvPr/>
        </p:nvPicPr>
        <p:blipFill>
          <a:blip r:embed="rId1"/>
          <a:stretch>
            <a:fillRect/>
          </a:stretch>
        </p:blipFill>
        <p:spPr>
          <a:xfrm>
            <a:off x="6338209" y="818223"/>
            <a:ext cx="1000132" cy="1333510"/>
          </a:xfrm>
          <a:prstGeom prst="rect">
            <a:avLst/>
          </a:prstGeom>
          <a:ln>
            <a:noFill/>
          </a:ln>
          <a:effectLst>
            <a:softEdge rad="112500"/>
          </a:effectLst>
        </p:spPr>
      </p:pic>
      <p:pic>
        <p:nvPicPr>
          <p:cNvPr id="52" name="图片 51"/>
          <p:cNvPicPr>
            <a:picLocks noChangeAspect="1"/>
          </p:cNvPicPr>
          <p:nvPr/>
        </p:nvPicPr>
        <p:blipFill>
          <a:blip r:embed="rId2"/>
          <a:stretch>
            <a:fillRect/>
          </a:stretch>
        </p:blipFill>
        <p:spPr>
          <a:xfrm>
            <a:off x="9167834" y="1714488"/>
            <a:ext cx="1071570" cy="1071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图片 52"/>
          <p:cNvPicPr>
            <a:picLocks noChangeAspect="1"/>
          </p:cNvPicPr>
          <p:nvPr/>
        </p:nvPicPr>
        <p:blipFill>
          <a:blip r:embed="rId3"/>
          <a:stretch>
            <a:fillRect/>
          </a:stretch>
        </p:blipFill>
        <p:spPr>
          <a:xfrm>
            <a:off x="10318525" y="3649533"/>
            <a:ext cx="1453342" cy="1000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TextBox 53"/>
          <p:cNvSpPr txBox="1"/>
          <p:nvPr/>
        </p:nvSpPr>
        <p:spPr>
          <a:xfrm>
            <a:off x="9167833" y="2857496"/>
            <a:ext cx="1071570" cy="461665"/>
          </a:xfrm>
          <a:prstGeom prst="rect">
            <a:avLst/>
          </a:prstGeom>
          <a:noFill/>
        </p:spPr>
        <p:txBody>
          <a:bodyPr>
            <a:spAutoFit/>
            <a:scene3d>
              <a:camera prst="orthographicFront"/>
              <a:lightRig rig="threePt" dir="t"/>
            </a:scene3d>
            <a:sp3d extrusionH="57150">
              <a:bevelT w="38100" h="38100"/>
            </a:sp3d>
          </a:bodyPr>
          <a:lstStyle/>
          <a:p>
            <a:pPr>
              <a:defRPr/>
            </a:pPr>
            <a:r>
              <a:rPr lang="zh-CN" altLang="en-US" sz="2400">
                <a:solidFill>
                  <a:srgbClr val="990000"/>
                </a:solidFill>
                <a:latin typeface="黑体" panose="02010609060101010101" pitchFamily="49" charset="-122"/>
                <a:ea typeface="黑体" panose="02010609060101010101" pitchFamily="49" charset="-122"/>
              </a:rPr>
              <a:t>冶 铁</a:t>
            </a:r>
            <a:endParaRPr lang="en-US" altLang="zh-CN" sz="2400">
              <a:solidFill>
                <a:srgbClr val="990000"/>
              </a:solidFill>
              <a:latin typeface="黑体" panose="02010609060101010101" pitchFamily="49" charset="-122"/>
              <a:ea typeface="黑体" panose="02010609060101010101" pitchFamily="49" charset="-122"/>
            </a:endParaRPr>
          </a:p>
        </p:txBody>
      </p:sp>
      <p:sp>
        <p:nvSpPr>
          <p:cNvPr id="55" name="Text Box 235"/>
          <p:cNvSpPr txBox="1">
            <a:spLocks noChangeArrowheads="1"/>
          </p:cNvSpPr>
          <p:nvPr/>
        </p:nvSpPr>
        <p:spPr bwMode="auto">
          <a:xfrm>
            <a:off x="10543648" y="4813869"/>
            <a:ext cx="1269900" cy="461665"/>
          </a:xfrm>
          <a:prstGeom prst="rect">
            <a:avLst/>
          </a:prstGeom>
          <a:noFill/>
          <a:ln w="9525">
            <a:noFill/>
            <a:miter lim="800000"/>
          </a:ln>
        </p:spPr>
        <p:txBody>
          <a:bodyPr wrap="none">
            <a:spAutoFit/>
            <a:scene3d>
              <a:camera prst="orthographicFront"/>
              <a:lightRig rig="threePt" dir="t"/>
            </a:scene3d>
            <a:sp3d extrusionH="57150">
              <a:bevelT w="38100" h="38100"/>
            </a:sp3d>
          </a:bodyPr>
          <a:lstStyle/>
          <a:p>
            <a:pPr>
              <a:defRPr/>
            </a:pPr>
            <a:r>
              <a:rPr lang="zh-CN" altLang="en-US" sz="2400">
                <a:solidFill>
                  <a:srgbClr val="990000"/>
                </a:solidFill>
                <a:latin typeface="黑体" panose="02010609060101010101" pitchFamily="49" charset="-122"/>
                <a:ea typeface="黑体" panose="02010609060101010101" pitchFamily="49" charset="-122"/>
              </a:rPr>
              <a:t>丝 绸  </a:t>
            </a:r>
            <a:endParaRPr lang="zh-CN" altLang="en-US" sz="2400">
              <a:solidFill>
                <a:srgbClr val="990000"/>
              </a:solidFill>
              <a:latin typeface="黑体" panose="02010609060101010101" pitchFamily="49" charset="-122"/>
              <a:ea typeface="黑体" panose="02010609060101010101" pitchFamily="49" charset="-122"/>
            </a:endParaRPr>
          </a:p>
        </p:txBody>
      </p:sp>
      <p:sp>
        <p:nvSpPr>
          <p:cNvPr id="56" name="椭圆 55"/>
          <p:cNvSpPr/>
          <p:nvPr/>
        </p:nvSpPr>
        <p:spPr bwMode="auto">
          <a:xfrm>
            <a:off x="8953500" y="714375"/>
            <a:ext cx="1428750" cy="928688"/>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kumimoji="1" lang="zh-CN" altLang="en-US" sz="3200" smtClean="0">
                <a:solidFill>
                  <a:srgbClr val="C00000"/>
                </a:solidFill>
                <a:latin typeface="华文琥珀" panose="02010800040101010101" pitchFamily="2" charset="-122"/>
                <a:ea typeface="华文琥珀" panose="02010800040101010101" pitchFamily="2" charset="-122"/>
              </a:rPr>
              <a:t>中国</a:t>
            </a:r>
            <a:endParaRPr kumimoji="1" lang="zh-CN" altLang="en-US" sz="3200" smtClean="0">
              <a:solidFill>
                <a:srgbClr val="C00000"/>
              </a:solidFill>
              <a:latin typeface="华文琥珀" panose="02010800040101010101" pitchFamily="2" charset="-122"/>
              <a:ea typeface="华文琥珀" panose="02010800040101010101" pitchFamily="2" charset="-122"/>
            </a:endParaRPr>
          </a:p>
        </p:txBody>
      </p:sp>
      <p:sp>
        <p:nvSpPr>
          <p:cNvPr id="57" name="椭圆 56"/>
          <p:cNvSpPr/>
          <p:nvPr/>
        </p:nvSpPr>
        <p:spPr bwMode="auto">
          <a:xfrm>
            <a:off x="4953000" y="1785938"/>
            <a:ext cx="1428750" cy="928687"/>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kumimoji="1" lang="zh-CN" altLang="en-US" sz="3200" smtClean="0">
                <a:solidFill>
                  <a:srgbClr val="C00000"/>
                </a:solidFill>
                <a:latin typeface="华文琥珀" panose="02010800040101010101" pitchFamily="2" charset="-122"/>
                <a:ea typeface="华文琥珀" panose="02010800040101010101" pitchFamily="2" charset="-122"/>
              </a:rPr>
              <a:t>饮食</a:t>
            </a:r>
            <a:endParaRPr kumimoji="1" lang="zh-CN" altLang="en-US" sz="3200" smtClean="0">
              <a:solidFill>
                <a:srgbClr val="C00000"/>
              </a:solidFill>
              <a:latin typeface="华文琥珀" panose="02010800040101010101" pitchFamily="2" charset="-122"/>
              <a:ea typeface="华文琥珀" panose="02010800040101010101" pitchFamily="2" charset="-122"/>
            </a:endParaRPr>
          </a:p>
        </p:txBody>
      </p:sp>
      <p:sp>
        <p:nvSpPr>
          <p:cNvPr id="58" name="椭圆 57"/>
          <p:cNvSpPr/>
          <p:nvPr/>
        </p:nvSpPr>
        <p:spPr bwMode="auto">
          <a:xfrm>
            <a:off x="1923596" y="832757"/>
            <a:ext cx="1428750" cy="857250"/>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kumimoji="1" lang="zh-CN" altLang="en-US" sz="3200" smtClean="0">
                <a:solidFill>
                  <a:srgbClr val="C00000"/>
                </a:solidFill>
                <a:latin typeface="华文琥珀" panose="02010800040101010101" pitchFamily="2" charset="-122"/>
                <a:ea typeface="华文琥珀" panose="02010800040101010101" pitchFamily="2" charset="-122"/>
              </a:rPr>
              <a:t>服饰</a:t>
            </a:r>
            <a:endParaRPr kumimoji="1" lang="zh-CN" altLang="en-US" sz="3200" smtClean="0">
              <a:solidFill>
                <a:srgbClr val="C00000"/>
              </a:solidFill>
              <a:latin typeface="华文琥珀" panose="02010800040101010101" pitchFamily="2" charset="-122"/>
              <a:ea typeface="华文琥珀" panose="02010800040101010101" pitchFamily="2" charset="-122"/>
            </a:endParaRPr>
          </a:p>
        </p:txBody>
      </p:sp>
      <p:sp>
        <p:nvSpPr>
          <p:cNvPr id="60" name="Text Box 235"/>
          <p:cNvSpPr txBox="1">
            <a:spLocks noChangeArrowheads="1"/>
          </p:cNvSpPr>
          <p:nvPr/>
        </p:nvSpPr>
        <p:spPr bwMode="auto">
          <a:xfrm>
            <a:off x="6453189" y="1928802"/>
            <a:ext cx="1114408" cy="461665"/>
          </a:xfrm>
          <a:prstGeom prst="rect">
            <a:avLst/>
          </a:prstGeom>
          <a:noFill/>
          <a:ln w="9525">
            <a:noFill/>
            <a:miter lim="800000"/>
          </a:ln>
        </p:spPr>
        <p:txBody>
          <a:bodyPr wrap="none">
            <a:spAutoFit/>
            <a:scene3d>
              <a:camera prst="orthographicFront"/>
              <a:lightRig rig="threePt" dir="t"/>
            </a:scene3d>
            <a:sp3d extrusionH="57150">
              <a:bevelT w="38100" h="38100"/>
            </a:sp3d>
          </a:bodyPr>
          <a:lstStyle/>
          <a:p>
            <a:pPr>
              <a:defRPr/>
            </a:pPr>
            <a:r>
              <a:rPr lang="zh-CN" altLang="en-US" sz="2400">
                <a:solidFill>
                  <a:srgbClr val="990000"/>
                </a:solidFill>
                <a:latin typeface="黑体" panose="02010609060101010101" pitchFamily="49" charset="-122"/>
                <a:ea typeface="黑体" panose="02010609060101010101" pitchFamily="49" charset="-122"/>
              </a:rPr>
              <a:t>葡萄  </a:t>
            </a:r>
            <a:endParaRPr lang="zh-CN" altLang="en-US" sz="2400">
              <a:solidFill>
                <a:srgbClr val="990000"/>
              </a:solidFill>
              <a:latin typeface="黑体" panose="02010609060101010101" pitchFamily="49" charset="-122"/>
              <a:ea typeface="黑体" panose="02010609060101010101" pitchFamily="49" charset="-122"/>
            </a:endParaRPr>
          </a:p>
        </p:txBody>
      </p:sp>
      <p:pic>
        <p:nvPicPr>
          <p:cNvPr id="61" name="图片 60"/>
          <p:cNvPicPr>
            <a:picLocks noChangeAspect="1"/>
          </p:cNvPicPr>
          <p:nvPr/>
        </p:nvPicPr>
        <p:blipFill>
          <a:blip r:embed="rId4"/>
          <a:stretch>
            <a:fillRect/>
          </a:stretch>
        </p:blipFill>
        <p:spPr>
          <a:xfrm>
            <a:off x="3606784" y="688727"/>
            <a:ext cx="1905000" cy="1428750"/>
          </a:xfrm>
          <a:prstGeom prst="ellipse">
            <a:avLst/>
          </a:prstGeom>
          <a:ln>
            <a:noFill/>
          </a:ln>
          <a:effectLst>
            <a:softEdge rad="112500"/>
          </a:effectLst>
        </p:spPr>
      </p:pic>
      <p:sp>
        <p:nvSpPr>
          <p:cNvPr id="62" name="Text Box 235"/>
          <p:cNvSpPr txBox="1">
            <a:spLocks noChangeArrowheads="1"/>
          </p:cNvSpPr>
          <p:nvPr/>
        </p:nvSpPr>
        <p:spPr bwMode="auto">
          <a:xfrm>
            <a:off x="4095736" y="1928802"/>
            <a:ext cx="1114408" cy="461665"/>
          </a:xfrm>
          <a:prstGeom prst="rect">
            <a:avLst/>
          </a:prstGeom>
          <a:noFill/>
          <a:ln w="9525">
            <a:noFill/>
            <a:miter lim="800000"/>
          </a:ln>
        </p:spPr>
        <p:txBody>
          <a:bodyPr wrap="none">
            <a:spAutoFit/>
            <a:scene3d>
              <a:camera prst="orthographicFront"/>
              <a:lightRig rig="threePt" dir="t"/>
            </a:scene3d>
            <a:sp3d extrusionH="57150">
              <a:bevelT w="38100" h="38100"/>
            </a:sp3d>
          </a:bodyPr>
          <a:lstStyle/>
          <a:p>
            <a:pPr>
              <a:defRPr/>
            </a:pPr>
            <a:r>
              <a:rPr lang="zh-CN" altLang="en-US" sz="2400">
                <a:solidFill>
                  <a:srgbClr val="990000"/>
                </a:solidFill>
                <a:latin typeface="黑体" panose="02010609060101010101" pitchFamily="49" charset="-122"/>
                <a:ea typeface="黑体" panose="02010609060101010101" pitchFamily="49" charset="-122"/>
              </a:rPr>
              <a:t>黄瓜  </a:t>
            </a:r>
            <a:endParaRPr lang="zh-CN" altLang="en-US" sz="2400">
              <a:solidFill>
                <a:srgbClr val="990000"/>
              </a:solidFill>
              <a:latin typeface="黑体" panose="02010609060101010101" pitchFamily="49" charset="-122"/>
              <a:ea typeface="黑体" panose="02010609060101010101" pitchFamily="49" charset="-122"/>
            </a:endParaRPr>
          </a:p>
        </p:txBody>
      </p:sp>
      <p:pic>
        <p:nvPicPr>
          <p:cNvPr id="63" name="图片 62"/>
          <p:cNvPicPr>
            <a:picLocks noChangeAspect="1"/>
          </p:cNvPicPr>
          <p:nvPr/>
        </p:nvPicPr>
        <p:blipFill>
          <a:blip r:embed="rId5"/>
          <a:stretch>
            <a:fillRect/>
          </a:stretch>
        </p:blipFill>
        <p:spPr>
          <a:xfrm>
            <a:off x="3952860" y="2504899"/>
            <a:ext cx="1643074" cy="1537448"/>
          </a:xfrm>
          <a:prstGeom prst="ellipse">
            <a:avLst/>
          </a:prstGeom>
          <a:ln>
            <a:noFill/>
          </a:ln>
          <a:effectLst>
            <a:softEdge rad="112500"/>
          </a:effectLst>
        </p:spPr>
      </p:pic>
      <p:pic>
        <p:nvPicPr>
          <p:cNvPr id="64" name="图片 63"/>
          <p:cNvPicPr>
            <a:picLocks noChangeAspect="1"/>
          </p:cNvPicPr>
          <p:nvPr/>
        </p:nvPicPr>
        <p:blipFill>
          <a:blip r:embed="rId6"/>
          <a:stretch>
            <a:fillRect/>
          </a:stretch>
        </p:blipFill>
        <p:spPr>
          <a:xfrm>
            <a:off x="5810249" y="2428869"/>
            <a:ext cx="1624013" cy="1624013"/>
          </a:xfrm>
          <a:prstGeom prst="ellipse">
            <a:avLst/>
          </a:prstGeom>
          <a:ln>
            <a:noFill/>
          </a:ln>
          <a:effectLst>
            <a:softEdge rad="112500"/>
          </a:effectLst>
        </p:spPr>
      </p:pic>
      <p:pic>
        <p:nvPicPr>
          <p:cNvPr id="65" name="图片 64" descr="毛织物.jpg"/>
          <p:cNvPicPr>
            <a:picLocks noChangeAspect="1" noChangeArrowheads="1"/>
          </p:cNvPicPr>
          <p:nvPr/>
        </p:nvPicPr>
        <p:blipFill>
          <a:blip r:embed="rId7"/>
          <a:stretch>
            <a:fillRect/>
          </a:stretch>
        </p:blipFill>
        <p:spPr bwMode="auto">
          <a:xfrm>
            <a:off x="1992313" y="2060575"/>
            <a:ext cx="1357312" cy="1017588"/>
          </a:xfrm>
          <a:prstGeom prst="rect">
            <a:avLst/>
          </a:prstGeom>
          <a:noFill/>
          <a:ln w="9525">
            <a:noFill/>
            <a:miter lim="800000"/>
            <a:headEnd/>
            <a:tailEnd/>
          </a:ln>
        </p:spPr>
      </p:pic>
      <p:sp>
        <p:nvSpPr>
          <p:cNvPr id="33" name="Text Box 235"/>
          <p:cNvSpPr txBox="1">
            <a:spLocks noChangeArrowheads="1"/>
          </p:cNvSpPr>
          <p:nvPr/>
        </p:nvSpPr>
        <p:spPr bwMode="auto">
          <a:xfrm>
            <a:off x="10565939" y="2858014"/>
            <a:ext cx="1261884" cy="461665"/>
          </a:xfrm>
          <a:prstGeom prst="rect">
            <a:avLst/>
          </a:prstGeom>
          <a:noFill/>
          <a:ln w="9525">
            <a:noFill/>
            <a:miter lim="800000"/>
          </a:ln>
        </p:spPr>
        <p:txBody>
          <a:bodyPr wrap="none">
            <a:spAutoFit/>
            <a:scene3d>
              <a:camera prst="orthographicFront"/>
              <a:lightRig rig="threePt" dir="t"/>
            </a:scene3d>
            <a:sp3d extrusionH="57150">
              <a:bevelT w="38100" h="38100"/>
            </a:sp3d>
          </a:bodyPr>
          <a:lstStyle/>
          <a:p>
            <a:pPr>
              <a:defRPr/>
            </a:pPr>
            <a:r>
              <a:rPr lang="zh-CN" altLang="en-US" sz="2400" smtClean="0">
                <a:solidFill>
                  <a:srgbClr val="990000"/>
                </a:solidFill>
                <a:latin typeface="黑体" panose="02010609060101010101" pitchFamily="49" charset="-122"/>
                <a:ea typeface="黑体" panose="02010609060101010101" pitchFamily="49" charset="-122"/>
              </a:rPr>
              <a:t>瓷 器  </a:t>
            </a:r>
            <a:endParaRPr lang="zh-CN" altLang="en-US" sz="2400">
              <a:solidFill>
                <a:srgbClr val="990000"/>
              </a:solidFill>
              <a:latin typeface="黑体" panose="02010609060101010101" pitchFamily="49" charset="-122"/>
              <a:ea typeface="黑体" panose="02010609060101010101" pitchFamily="49" charset="-122"/>
            </a:endParaRPr>
          </a:p>
        </p:txBody>
      </p:sp>
      <p:pic>
        <p:nvPicPr>
          <p:cNvPr id="23595" name="Picture 43" descr="http://pic9.nipic.com/20100829/5100036_154128092427_2.jpg"/>
          <p:cNvPicPr>
            <a:picLocks noChangeAspect="1" noChangeArrowheads="1"/>
          </p:cNvPicPr>
          <p:nvPr/>
        </p:nvPicPr>
        <p:blipFill>
          <a:blip r:embed="rId8"/>
          <a:stretch>
            <a:fillRect/>
          </a:stretch>
        </p:blipFill>
        <p:spPr bwMode="auto">
          <a:xfrm>
            <a:off x="10465001" y="1552913"/>
            <a:ext cx="1236669" cy="1236669"/>
          </a:xfrm>
          <a:prstGeom prst="rect">
            <a:avLst/>
          </a:prstGeom>
          <a:noFill/>
        </p:spPr>
      </p:pic>
      <p:pic>
        <p:nvPicPr>
          <p:cNvPr id="23597" name="Picture 45" descr="http://img008.hc360.cn/g1/M03/08/3D/wKhQMFMVmjGEY6wFAAAAACHkKqM334.jpg"/>
          <p:cNvPicPr>
            <a:picLocks noChangeAspect="1" noChangeArrowheads="1"/>
          </p:cNvPicPr>
          <p:nvPr/>
        </p:nvPicPr>
        <p:blipFill>
          <a:blip r:embed="rId9"/>
          <a:stretch>
            <a:fillRect/>
          </a:stretch>
        </p:blipFill>
        <p:spPr bwMode="auto">
          <a:xfrm>
            <a:off x="8957160" y="3699448"/>
            <a:ext cx="1339780" cy="931566"/>
          </a:xfrm>
          <a:prstGeom prst="rect">
            <a:avLst/>
          </a:prstGeom>
          <a:noFill/>
        </p:spPr>
      </p:pic>
      <p:sp>
        <p:nvSpPr>
          <p:cNvPr id="34" name="Text Box 32"/>
          <p:cNvSpPr txBox="1">
            <a:spLocks noChangeArrowheads="1"/>
          </p:cNvSpPr>
          <p:nvPr/>
        </p:nvSpPr>
        <p:spPr bwMode="auto">
          <a:xfrm>
            <a:off x="275771" y="0"/>
            <a:ext cx="4850296"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altLang="zh-CN" sz="3600" smtClean="0">
                <a:solidFill>
                  <a:srgbClr val="000000"/>
                </a:solidFill>
                <a:ea typeface="华文新魏" panose="02010800040101010101" pitchFamily="2" charset="-122"/>
              </a:rPr>
              <a:t>1.</a:t>
            </a:r>
            <a:r>
              <a:rPr lang="zh-CN" altLang="en-US" sz="3600" smtClean="0">
                <a:solidFill>
                  <a:srgbClr val="000000"/>
                </a:solidFill>
                <a:ea typeface="华文新魏" panose="02010800040101010101" pitchFamily="2" charset="-122"/>
              </a:rPr>
              <a:t>物质和技术交流方面</a:t>
            </a:r>
            <a:endParaRPr lang="zh-CN" altLang="en-US" sz="3600">
              <a:solidFill>
                <a:srgbClr val="000000"/>
              </a:solidFill>
              <a:ea typeface="华文新魏" panose="02010800040101010101" pitchFamily="2" charset="-122"/>
            </a:endParaRPr>
          </a:p>
        </p:txBody>
      </p:sp>
      <p:sp>
        <p:nvSpPr>
          <p:cNvPr id="35" name="Text Box 235"/>
          <p:cNvSpPr txBox="1">
            <a:spLocks noChangeArrowheads="1"/>
          </p:cNvSpPr>
          <p:nvPr/>
        </p:nvSpPr>
        <p:spPr bwMode="auto">
          <a:xfrm>
            <a:off x="8988300" y="5619514"/>
            <a:ext cx="1723549" cy="461665"/>
          </a:xfrm>
          <a:prstGeom prst="rect">
            <a:avLst/>
          </a:prstGeom>
          <a:noFill/>
          <a:ln w="9525">
            <a:noFill/>
            <a:miter lim="800000"/>
          </a:ln>
        </p:spPr>
        <p:txBody>
          <a:bodyPr wrap="none">
            <a:spAutoFit/>
            <a:scene3d>
              <a:camera prst="orthographicFront"/>
              <a:lightRig rig="threePt" dir="t"/>
            </a:scene3d>
            <a:sp3d extrusionH="57150">
              <a:bevelT w="38100" h="38100"/>
            </a:sp3d>
          </a:bodyPr>
          <a:lstStyle/>
          <a:p>
            <a:pPr>
              <a:defRPr/>
            </a:pPr>
            <a:r>
              <a:rPr lang="zh-CN" altLang="en-US" sz="2400" smtClean="0">
                <a:solidFill>
                  <a:srgbClr val="990000"/>
                </a:solidFill>
                <a:latin typeface="黑体" panose="02010609060101010101" pitchFamily="49" charset="-122"/>
                <a:ea typeface="黑体" panose="02010609060101010101" pitchFamily="49" charset="-122"/>
              </a:rPr>
              <a:t>四大发明  </a:t>
            </a:r>
            <a:endParaRPr lang="zh-CN" altLang="en-US" sz="2400">
              <a:solidFill>
                <a:srgbClr val="990000"/>
              </a:solidFill>
              <a:latin typeface="黑体" panose="02010609060101010101" pitchFamily="49" charset="-122"/>
              <a:ea typeface="黑体" panose="02010609060101010101" pitchFamily="49" charset="-122"/>
            </a:endParaRPr>
          </a:p>
        </p:txBody>
      </p:sp>
      <p:sp>
        <p:nvSpPr>
          <p:cNvPr id="37" name="Rectangle 196"/>
          <p:cNvSpPr>
            <a:spLocks noChangeArrowheads="1"/>
          </p:cNvSpPr>
          <p:nvPr/>
        </p:nvSpPr>
        <p:spPr bwMode="auto">
          <a:xfrm>
            <a:off x="3875298" y="4847773"/>
            <a:ext cx="3715673" cy="1596570"/>
          </a:xfrm>
          <a:prstGeom prst="rect">
            <a:avLst/>
          </a:prstGeom>
          <a:pattFill prst="pct75">
            <a:fgClr>
              <a:srgbClr val="FFCC66"/>
            </a:fgClr>
            <a:bgClr>
              <a:schemeClr val="bg1"/>
            </a:bgClr>
          </a:pattFill>
          <a:ln w="76200" cmpd="tri">
            <a:solidFill>
              <a:srgbClr val="FF0000"/>
            </a:solidFill>
            <a:miter lim="800000"/>
          </a:ln>
          <a:scene3d>
            <a:camera prst="orthographicFront"/>
            <a:lightRig rig="threePt" dir="t"/>
          </a:scene3d>
          <a:sp3d>
            <a:bevelT/>
          </a:sp3d>
        </p:spPr>
        <p:txBody>
          <a:bodyPr wrap="none" anchor="ctr"/>
          <a:lstStyle/>
          <a:p>
            <a:pPr>
              <a:defRPr/>
            </a:pPr>
            <a:endParaRPr kumimoji="1" lang="zh-CN" altLang="en-US" sz="2400">
              <a:latin typeface="Times New Roman" panose="02020603050405020304" pitchFamily="18" charset="0"/>
            </a:endParaRPr>
          </a:p>
        </p:txBody>
      </p:sp>
      <p:sp>
        <p:nvSpPr>
          <p:cNvPr id="38" name="Text Box 199"/>
          <p:cNvSpPr txBox="1">
            <a:spLocks noChangeArrowheads="1"/>
          </p:cNvSpPr>
          <p:nvPr/>
        </p:nvSpPr>
        <p:spPr bwMode="auto">
          <a:xfrm>
            <a:off x="4143828" y="4922839"/>
            <a:ext cx="3570208" cy="461665"/>
          </a:xfrm>
          <a:prstGeom prst="rect">
            <a:avLst/>
          </a:prstGeom>
          <a:noFill/>
          <a:ln w="9525">
            <a:noFill/>
            <a:miter lim="800000"/>
          </a:ln>
        </p:spPr>
        <p:txBody>
          <a:bodyPr wrap="none">
            <a:spAutoFit/>
          </a:bodyPr>
          <a:lstStyle/>
          <a:p>
            <a:pPr>
              <a:buFont typeface="Arial" panose="020B0604020202020204" pitchFamily="34" charset="0"/>
              <a:buNone/>
            </a:pPr>
            <a:r>
              <a:rPr lang="zh-CN" altLang="en-US" sz="2400" smtClean="0">
                <a:solidFill>
                  <a:srgbClr val="990000"/>
                </a:solidFill>
                <a:latin typeface="黑体" panose="02010609060101010101" pitchFamily="49" charset="-122"/>
                <a:ea typeface="黑体" panose="02010609060101010101" pitchFamily="49" charset="-122"/>
              </a:rPr>
              <a:t>香料  珠宝   金银器皿 </a:t>
            </a:r>
            <a:endParaRPr lang="zh-CN" altLang="en-US" sz="2400">
              <a:solidFill>
                <a:srgbClr val="990000"/>
              </a:solidFill>
              <a:latin typeface="黑体" panose="02010609060101010101" pitchFamily="49" charset="-122"/>
              <a:ea typeface="黑体" panose="02010609060101010101" pitchFamily="49" charset="-122"/>
            </a:endParaRPr>
          </a:p>
        </p:txBody>
      </p:sp>
      <p:pic>
        <p:nvPicPr>
          <p:cNvPr id="2051" name="Picture 3"/>
          <p:cNvPicPr>
            <a:picLocks noChangeAspect="1" noChangeArrowheads="1"/>
          </p:cNvPicPr>
          <p:nvPr/>
        </p:nvPicPr>
        <p:blipFill>
          <a:blip r:embed="rId10"/>
          <a:stretch>
            <a:fillRect/>
          </a:stretch>
        </p:blipFill>
        <p:spPr bwMode="auto">
          <a:xfrm>
            <a:off x="1979386" y="4310742"/>
            <a:ext cx="1413405" cy="921431"/>
          </a:xfrm>
          <a:prstGeom prst="rect">
            <a:avLst/>
          </a:prstGeom>
          <a:noFill/>
          <a:ln w="9525">
            <a:noFill/>
            <a:miter lim="800000"/>
            <a:headEnd/>
            <a:tailEnd/>
          </a:ln>
        </p:spPr>
      </p:pic>
      <p:pic>
        <p:nvPicPr>
          <p:cNvPr id="2052" name="Picture 4"/>
          <p:cNvPicPr>
            <a:picLocks noChangeAspect="1" noChangeArrowheads="1"/>
          </p:cNvPicPr>
          <p:nvPr/>
        </p:nvPicPr>
        <p:blipFill>
          <a:blip r:embed="rId11"/>
          <a:stretch>
            <a:fillRect/>
          </a:stretch>
        </p:blipFill>
        <p:spPr bwMode="auto">
          <a:xfrm>
            <a:off x="5084990" y="5501768"/>
            <a:ext cx="822325" cy="829635"/>
          </a:xfrm>
          <a:prstGeom prst="rect">
            <a:avLst/>
          </a:prstGeom>
          <a:noFill/>
          <a:ln w="9525">
            <a:noFill/>
            <a:miter lim="800000"/>
            <a:headEnd/>
            <a:tailEnd/>
          </a:ln>
        </p:spPr>
      </p:pic>
      <p:pic>
        <p:nvPicPr>
          <p:cNvPr id="2053" name="Picture 5"/>
          <p:cNvPicPr>
            <a:picLocks noChangeAspect="1" noChangeArrowheads="1"/>
          </p:cNvPicPr>
          <p:nvPr/>
        </p:nvPicPr>
        <p:blipFill>
          <a:blip r:embed="rId12"/>
          <a:stretch>
            <a:fillRect/>
          </a:stretch>
        </p:blipFill>
        <p:spPr bwMode="auto">
          <a:xfrm>
            <a:off x="3993243" y="5631543"/>
            <a:ext cx="883755" cy="597353"/>
          </a:xfrm>
          <a:prstGeom prst="rect">
            <a:avLst/>
          </a:prstGeom>
          <a:noFill/>
          <a:ln w="9525">
            <a:noFill/>
            <a:miter lim="800000"/>
            <a:headEnd/>
            <a:tailEnd/>
          </a:ln>
        </p:spPr>
      </p:pic>
      <p:pic>
        <p:nvPicPr>
          <p:cNvPr id="2054" name="Picture 6"/>
          <p:cNvPicPr>
            <a:picLocks noChangeAspect="1" noChangeArrowheads="1"/>
          </p:cNvPicPr>
          <p:nvPr/>
        </p:nvPicPr>
        <p:blipFill>
          <a:blip r:embed="rId13"/>
          <a:stretch>
            <a:fillRect/>
          </a:stretch>
        </p:blipFill>
        <p:spPr bwMode="auto">
          <a:xfrm>
            <a:off x="6445252" y="5470441"/>
            <a:ext cx="855434" cy="818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376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52"/>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54"/>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499"/>
                                          </p:stCondLst>
                                        </p:cTn>
                                        <p:tgtEl>
                                          <p:spTgt spid="92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5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37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7"/>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499"/>
                                          </p:stCondLst>
                                        </p:cTn>
                                        <p:tgtEl>
                                          <p:spTgt spid="2374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499"/>
                                          </p:stCondLst>
                                        </p:cTn>
                                        <p:tgtEl>
                                          <p:spTgt spid="61"/>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4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499"/>
                                          </p:stCondLst>
                                        </p:cTn>
                                        <p:tgtEl>
                                          <p:spTgt spid="6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499"/>
                                          </p:stCondLst>
                                        </p:cTn>
                                        <p:tgtEl>
                                          <p:spTgt spid="63"/>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499"/>
                                          </p:stCondLst>
                                        </p:cTn>
                                        <p:tgtEl>
                                          <p:spTgt spid="92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499"/>
                                          </p:stCondLst>
                                        </p:cTn>
                                        <p:tgtEl>
                                          <p:spTgt spid="64"/>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499"/>
                                          </p:stCondLst>
                                        </p:cTn>
                                        <p:tgtEl>
                                          <p:spTgt spid="925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499"/>
                                          </p:stCondLst>
                                        </p:cTn>
                                        <p:tgtEl>
                                          <p:spTgt spid="23747"/>
                                        </p:tgtEl>
                                        <p:attrNameLst>
                                          <p:attrName>style.visibility</p:attrName>
                                        </p:attrNameLst>
                                      </p:cBhvr>
                                      <p:to>
                                        <p:strVal val="visible"/>
                                      </p:to>
                                    </p:set>
                                  </p:childTnLst>
                                </p:cTn>
                              </p:par>
                            </p:childTnLst>
                          </p:cTn>
                        </p:par>
                        <p:par>
                          <p:cTn id="70" fill="hold">
                            <p:stCondLst>
                              <p:cond delay="500"/>
                            </p:stCondLst>
                            <p:childTnLst>
                              <p:par>
                                <p:cTn id="71" presetID="1" presetClass="entr" presetSubtype="0" fill="hold" grpId="0" nodeType="afterEffect">
                                  <p:stCondLst>
                                    <p:cond delay="0"/>
                                  </p:stCondLst>
                                  <p:childTnLst>
                                    <p:set>
                                      <p:cBhvr>
                                        <p:cTn id="72" dur="1" fill="hold">
                                          <p:stCondLst>
                                            <p:cond delay="499"/>
                                          </p:stCondLst>
                                        </p:cTn>
                                        <p:tgtEl>
                                          <p:spTgt spid="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499"/>
                                          </p:stCondLst>
                                        </p:cTn>
                                        <p:tgtEl>
                                          <p:spTgt spid="65"/>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499"/>
                                          </p:stCondLst>
                                        </p:cTn>
                                        <p:tgtEl>
                                          <p:spTgt spid="9248"/>
                                        </p:tgtEl>
                                        <p:attrNameLst>
                                          <p:attrName>style.visibility</p:attrName>
                                        </p:attrNameLst>
                                      </p:cBhvr>
                                      <p:to>
                                        <p:strVal val="visible"/>
                                      </p:to>
                                    </p:set>
                                  </p:childTnLst>
                                </p:cTn>
                              </p:par>
                            </p:childTnLst>
                          </p:cTn>
                        </p:par>
                        <p:par>
                          <p:cTn id="80" fill="hold">
                            <p:stCondLst>
                              <p:cond delay="1000"/>
                            </p:stCondLst>
                            <p:childTnLst>
                              <p:par>
                                <p:cTn id="81" presetID="1" presetClass="entr" presetSubtype="0" fill="hold" grpId="0" nodeType="afterEffect">
                                  <p:stCondLst>
                                    <p:cond delay="0"/>
                                  </p:stCondLst>
                                  <p:childTnLst>
                                    <p:set>
                                      <p:cBhvr>
                                        <p:cTn id="82" dur="1" fill="hold">
                                          <p:stCondLst>
                                            <p:cond delay="499"/>
                                          </p:stCondLst>
                                        </p:cTn>
                                        <p:tgtEl>
                                          <p:spTgt spid="9264"/>
                                        </p:tgtEl>
                                        <p:attrNameLst>
                                          <p:attrName>style.visibility</p:attrName>
                                        </p:attrNameLst>
                                      </p:cBhvr>
                                      <p:to>
                                        <p:strVal val="visible"/>
                                      </p:to>
                                    </p:set>
                                  </p:childTnLst>
                                </p:cTn>
                              </p:par>
                            </p:childTnLst>
                          </p:cTn>
                        </p:par>
                        <p:par>
                          <p:cTn id="83" fill="hold">
                            <p:stCondLst>
                              <p:cond delay="1500"/>
                            </p:stCondLst>
                            <p:childTnLst>
                              <p:par>
                                <p:cTn id="84" presetID="1" presetClass="entr" presetSubtype="0" fill="hold" grpId="0" nodeType="afterEffect">
                                  <p:stCondLst>
                                    <p:cond delay="0"/>
                                  </p:stCondLst>
                                  <p:childTnLst>
                                    <p:set>
                                      <p:cBhvr>
                                        <p:cTn id="85" dur="1" fill="hold">
                                          <p:stCondLst>
                                            <p:cond delay="499"/>
                                          </p:stCondLst>
                                        </p:cTn>
                                        <p:tgtEl>
                                          <p:spTgt spid="33"/>
                                        </p:tgtEl>
                                        <p:attrNameLst>
                                          <p:attrName>style.visibility</p:attrName>
                                        </p:attrNameLst>
                                      </p:cBhvr>
                                      <p:to>
                                        <p:strVal val="visible"/>
                                      </p:to>
                                    </p:set>
                                  </p:childTnLst>
                                </p:cTn>
                              </p:par>
                            </p:childTnLst>
                          </p:cTn>
                        </p:par>
                        <p:par>
                          <p:cTn id="86" fill="hold">
                            <p:stCondLst>
                              <p:cond delay="2000"/>
                            </p:stCondLst>
                            <p:childTnLst>
                              <p:par>
                                <p:cTn id="87" presetID="1" presetClass="entr" presetSubtype="0" fill="hold" grpId="0" nodeType="afterEffect">
                                  <p:stCondLst>
                                    <p:cond delay="0"/>
                                  </p:stCondLst>
                                  <p:childTnLst>
                                    <p:set>
                                      <p:cBhvr>
                                        <p:cTn id="88" dur="1" fill="hold">
                                          <p:stCondLst>
                                            <p:cond delay="499"/>
                                          </p:stCondLst>
                                        </p:cTn>
                                        <p:tgtEl>
                                          <p:spTgt spid="35"/>
                                        </p:tgtEl>
                                        <p:attrNameLst>
                                          <p:attrName>style.visibility</p:attrName>
                                        </p:attrNameLst>
                                      </p:cBhvr>
                                      <p:to>
                                        <p:strVal val="visible"/>
                                      </p:to>
                                    </p:set>
                                  </p:childTnLst>
                                </p:cTn>
                              </p:par>
                            </p:childTnLst>
                          </p:cTn>
                        </p:par>
                        <p:par>
                          <p:cTn id="89" fill="hold">
                            <p:stCondLst>
                              <p:cond delay="2500"/>
                            </p:stCondLst>
                            <p:childTnLst>
                              <p:par>
                                <p:cTn id="90" presetID="1" presetClass="entr" presetSubtype="0" fill="hold" grpId="0" nodeType="afterEffect">
                                  <p:stCondLst>
                                    <p:cond delay="0"/>
                                  </p:stCondLst>
                                  <p:childTnLst>
                                    <p:set>
                                      <p:cBhvr>
                                        <p:cTn id="91" dur="1" fill="hold">
                                          <p:stCondLst>
                                            <p:cond delay="499"/>
                                          </p:stCondLst>
                                        </p:cTn>
                                        <p:tgtEl>
                                          <p:spTgt spid="37"/>
                                        </p:tgtEl>
                                        <p:attrNameLst>
                                          <p:attrName>style.visibility</p:attrName>
                                        </p:attrNameLst>
                                      </p:cBhvr>
                                      <p:to>
                                        <p:strVal val="visible"/>
                                      </p:to>
                                    </p:set>
                                  </p:childTnLst>
                                </p:cTn>
                              </p:par>
                            </p:childTnLst>
                          </p:cTn>
                        </p:par>
                        <p:par>
                          <p:cTn id="92" fill="hold">
                            <p:stCondLst>
                              <p:cond delay="3000"/>
                            </p:stCondLst>
                            <p:childTnLst>
                              <p:par>
                                <p:cTn id="93" presetID="1" presetClass="entr" presetSubtype="0" fill="hold" grpId="0" nodeType="afterEffect">
                                  <p:stCondLst>
                                    <p:cond delay="0"/>
                                  </p:stCondLst>
                                  <p:childTnLst>
                                    <p:set>
                                      <p:cBhvr>
                                        <p:cTn id="94" dur="1" fill="hold">
                                          <p:stCondLst>
                                            <p:cond delay="499"/>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47" grpId="0"/>
      <p:bldP spid="23748" grpId="0"/>
      <p:bldP spid="9264" grpId="0"/>
      <p:bldP spid="9260" grpId="0"/>
      <p:bldP spid="9256" grpId="0"/>
      <p:bldP spid="23767" grpId="0"/>
      <p:bldP spid="23775" grpId="0"/>
      <p:bldP spid="9248" grpId="0"/>
      <p:bldP spid="9242" grpId="0"/>
      <p:bldP spid="54" grpId="0"/>
      <p:bldP spid="55" grpId="0"/>
      <p:bldP spid="56" grpId="0"/>
      <p:bldP spid="57" grpId="0"/>
      <p:bldP spid="58" grpId="0"/>
      <p:bldP spid="60" grpId="0"/>
      <p:bldP spid="62" grpId="0"/>
      <p:bldP spid="33" grpId="0"/>
      <p:bldP spid="35" grpId="0"/>
      <p:bldP spid="37"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19"/>
          <p:cNvSpPr>
            <a:spLocks noChangeArrowheads="1"/>
          </p:cNvSpPr>
          <p:nvPr/>
        </p:nvSpPr>
        <p:spPr bwMode="auto">
          <a:xfrm>
            <a:off x="949537" y="1079488"/>
            <a:ext cx="3500462" cy="1714512"/>
          </a:xfrm>
          <a:prstGeom prst="rect">
            <a:avLst/>
          </a:prstGeom>
          <a:pattFill prst="pct75">
            <a:fgClr>
              <a:srgbClr val="FFCC66"/>
            </a:fgClr>
            <a:bgClr>
              <a:schemeClr val="bg1"/>
            </a:bgClr>
          </a:pattFill>
          <a:ln w="76200" cmpd="tri">
            <a:solidFill>
              <a:srgbClr val="990000"/>
            </a:solidFill>
            <a:miter lim="800000"/>
          </a:ln>
          <a:scene3d>
            <a:camera prst="orthographicFront"/>
            <a:lightRig rig="threePt" dir="t"/>
          </a:scene3d>
          <a:sp3d>
            <a:bevelT/>
          </a:sp3d>
        </p:spPr>
        <p:txBody>
          <a:bodyPr wrap="none" anchor="ctr"/>
          <a:lstStyle/>
          <a:p>
            <a:pPr>
              <a:defRPr/>
            </a:pPr>
            <a:endParaRPr kumimoji="1" lang="zh-CN" altLang="en-US" sz="2400">
              <a:latin typeface="Times New Roman" panose="02020603050405020304" pitchFamily="18" charset="0"/>
            </a:endParaRPr>
          </a:p>
        </p:txBody>
      </p:sp>
      <p:sp>
        <p:nvSpPr>
          <p:cNvPr id="2" name="椭圆 1"/>
          <p:cNvSpPr/>
          <p:nvPr/>
        </p:nvSpPr>
        <p:spPr bwMode="auto">
          <a:xfrm>
            <a:off x="2848203" y="1459138"/>
            <a:ext cx="1428750" cy="928688"/>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kumimoji="1" lang="zh-CN" altLang="en-US" sz="3200" smtClean="0">
                <a:solidFill>
                  <a:srgbClr val="C00000"/>
                </a:solidFill>
                <a:latin typeface="华文琥珀" panose="02010800040101010101" pitchFamily="2" charset="-122"/>
                <a:ea typeface="华文琥珀" panose="02010800040101010101" pitchFamily="2" charset="-122"/>
              </a:rPr>
              <a:t>印度</a:t>
            </a:r>
            <a:endParaRPr kumimoji="1" lang="zh-CN" altLang="en-US" sz="3200" smtClean="0">
              <a:solidFill>
                <a:srgbClr val="C00000"/>
              </a:solidFill>
              <a:latin typeface="华文琥珀" panose="02010800040101010101" pitchFamily="2" charset="-122"/>
              <a:ea typeface="华文琥珀" panose="02010800040101010101" pitchFamily="2" charset="-122"/>
            </a:endParaRPr>
          </a:p>
        </p:txBody>
      </p:sp>
      <p:sp>
        <p:nvSpPr>
          <p:cNvPr id="4" name="Text Box 222"/>
          <p:cNvSpPr txBox="1">
            <a:spLocks noChangeArrowheads="1"/>
          </p:cNvSpPr>
          <p:nvPr/>
        </p:nvSpPr>
        <p:spPr bwMode="auto">
          <a:xfrm>
            <a:off x="2258106" y="1474561"/>
            <a:ext cx="804863" cy="830263"/>
          </a:xfrm>
          <a:prstGeom prst="rect">
            <a:avLst/>
          </a:prstGeom>
          <a:noFill/>
          <a:ln w="9525">
            <a:noFill/>
            <a:miter lim="800000"/>
          </a:ln>
        </p:spPr>
        <p:txBody>
          <a:bodyPr wrap="none">
            <a:spAutoFit/>
          </a:bodyPr>
          <a:lstStyle/>
          <a:p>
            <a:pPr>
              <a:buFont typeface="Arial" panose="020B0604020202020204" pitchFamily="34" charset="0"/>
              <a:buNone/>
            </a:pPr>
            <a:r>
              <a:rPr lang="zh-CN" altLang="en-US" sz="2400">
                <a:solidFill>
                  <a:srgbClr val="990000"/>
                </a:solidFill>
                <a:latin typeface="黑体" panose="02010609060101010101" pitchFamily="49" charset="-122"/>
                <a:ea typeface="黑体" panose="02010609060101010101" pitchFamily="49" charset="-122"/>
              </a:rPr>
              <a:t>佛</a:t>
            </a:r>
            <a:endParaRPr lang="zh-CN" altLang="en-US" sz="2400">
              <a:solidFill>
                <a:srgbClr val="990000"/>
              </a:solidFill>
              <a:latin typeface="黑体" panose="02010609060101010101" pitchFamily="49" charset="-122"/>
              <a:ea typeface="黑体" panose="02010609060101010101" pitchFamily="49" charset="-122"/>
            </a:endParaRPr>
          </a:p>
          <a:p>
            <a:pPr>
              <a:buFont typeface="Arial" panose="020B0604020202020204" pitchFamily="34" charset="0"/>
              <a:buNone/>
            </a:pPr>
            <a:r>
              <a:rPr lang="zh-CN" altLang="en-US" sz="2400">
                <a:solidFill>
                  <a:srgbClr val="990000"/>
                </a:solidFill>
                <a:latin typeface="黑体" panose="02010609060101010101" pitchFamily="49" charset="-122"/>
                <a:ea typeface="黑体" panose="02010609060101010101" pitchFamily="49" charset="-122"/>
              </a:rPr>
              <a:t>教  </a:t>
            </a:r>
            <a:endParaRPr lang="zh-CN" altLang="en-US" sz="2400">
              <a:solidFill>
                <a:srgbClr val="990000"/>
              </a:solidFill>
              <a:latin typeface="黑体" panose="02010609060101010101" pitchFamily="49" charset="-122"/>
              <a:ea typeface="黑体" panose="02010609060101010101" pitchFamily="49" charset="-122"/>
            </a:endParaRPr>
          </a:p>
        </p:txBody>
      </p:sp>
      <p:sp>
        <p:nvSpPr>
          <p:cNvPr id="6" name="Text Box 32"/>
          <p:cNvSpPr txBox="1">
            <a:spLocks noChangeArrowheads="1"/>
          </p:cNvSpPr>
          <p:nvPr/>
        </p:nvSpPr>
        <p:spPr bwMode="auto">
          <a:xfrm>
            <a:off x="275771" y="0"/>
            <a:ext cx="4850296"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altLang="zh-CN" sz="3600" smtClean="0">
                <a:solidFill>
                  <a:srgbClr val="000000"/>
                </a:solidFill>
                <a:ea typeface="华文新魏" panose="02010800040101010101" pitchFamily="2" charset="-122"/>
              </a:rPr>
              <a:t>2.</a:t>
            </a:r>
            <a:r>
              <a:rPr lang="zh-CN" altLang="en-US" sz="3600" smtClean="0">
                <a:solidFill>
                  <a:srgbClr val="000000"/>
                </a:solidFill>
                <a:ea typeface="华文新魏" panose="02010800040101010101" pitchFamily="2" charset="-122"/>
              </a:rPr>
              <a:t>精神文化方面</a:t>
            </a:r>
            <a:endParaRPr lang="zh-CN" altLang="en-US" sz="3600">
              <a:solidFill>
                <a:srgbClr val="000000"/>
              </a:solidFill>
              <a:ea typeface="华文新魏" panose="02010800040101010101" pitchFamily="2" charset="-122"/>
            </a:endParaRPr>
          </a:p>
        </p:txBody>
      </p:sp>
      <p:pic>
        <p:nvPicPr>
          <p:cNvPr id="3" name="Picture 221" descr="C:\Documents and Settings\默认用户\桌面\中国史第一册\丝绸之路的开辟\成品\佛教.gif"/>
          <p:cNvPicPr>
            <a:picLocks noChangeAspect="1" noChangeArrowheads="1"/>
          </p:cNvPicPr>
          <p:nvPr/>
        </p:nvPicPr>
        <p:blipFill>
          <a:blip r:embed="rId1"/>
          <a:stretch>
            <a:fillRect/>
          </a:stretch>
        </p:blipFill>
        <p:spPr bwMode="auto">
          <a:xfrm>
            <a:off x="947058" y="1001486"/>
            <a:ext cx="1238250" cy="1752600"/>
          </a:xfrm>
          <a:prstGeom prst="rect">
            <a:avLst/>
          </a:prstGeom>
          <a:noFill/>
          <a:ln w="9525">
            <a:noFill/>
            <a:miter lim="800000"/>
            <a:headEnd/>
            <a:tailEnd/>
          </a:ln>
        </p:spPr>
      </p:pic>
      <p:sp>
        <p:nvSpPr>
          <p:cNvPr id="7" name="Rectangle 215"/>
          <p:cNvSpPr>
            <a:spLocks noChangeArrowheads="1"/>
          </p:cNvSpPr>
          <p:nvPr/>
        </p:nvSpPr>
        <p:spPr bwMode="auto">
          <a:xfrm>
            <a:off x="7551935" y="1099802"/>
            <a:ext cx="3011941" cy="5562600"/>
          </a:xfrm>
          <a:prstGeom prst="rect">
            <a:avLst/>
          </a:prstGeom>
          <a:pattFill prst="pct75">
            <a:fgClr>
              <a:srgbClr val="FFCC66"/>
            </a:fgClr>
            <a:bgClr>
              <a:schemeClr val="bg1"/>
            </a:bgClr>
          </a:pattFill>
          <a:ln w="76200" cmpd="tri">
            <a:solidFill>
              <a:srgbClr val="C00000"/>
            </a:solid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kumimoji="1" lang="zh-CN" altLang="en-US" sz="2400">
              <a:latin typeface="Times New Roman" panose="02020603050405020304" pitchFamily="18" charset="0"/>
            </a:endParaRPr>
          </a:p>
        </p:txBody>
      </p:sp>
      <p:sp>
        <p:nvSpPr>
          <p:cNvPr id="8" name="右箭头 7"/>
          <p:cNvSpPr/>
          <p:nvPr/>
        </p:nvSpPr>
        <p:spPr bwMode="auto">
          <a:xfrm>
            <a:off x="5312228" y="3381828"/>
            <a:ext cx="1306285" cy="870857"/>
          </a:xfrm>
          <a:prstGeom prst="rightArrow">
            <a:avLst/>
          </a:prstGeom>
          <a:solidFill>
            <a:srgbClr val="FF00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1" i="0" u="none" strike="noStrike" normalizeH="0" baseline="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libri" panose="020F0502020204030204" pitchFamily="34" charset="0"/>
              <a:ea typeface="宋体" panose="02010600030101010101" pitchFamily="2" charset="-122"/>
            </a:endParaRPr>
          </a:p>
        </p:txBody>
      </p:sp>
      <p:sp>
        <p:nvSpPr>
          <p:cNvPr id="9" name="椭圆 8"/>
          <p:cNvSpPr/>
          <p:nvPr/>
        </p:nvSpPr>
        <p:spPr bwMode="auto">
          <a:xfrm>
            <a:off x="8300358" y="1672318"/>
            <a:ext cx="1428750" cy="928688"/>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kumimoji="1" lang="zh-CN" altLang="en-US" sz="3200" smtClean="0">
                <a:solidFill>
                  <a:srgbClr val="C00000"/>
                </a:solidFill>
                <a:latin typeface="华文琥珀" panose="02010800040101010101" pitchFamily="2" charset="-122"/>
                <a:ea typeface="华文琥珀" panose="02010800040101010101" pitchFamily="2" charset="-122"/>
              </a:rPr>
              <a:t>中国</a:t>
            </a:r>
            <a:endParaRPr kumimoji="1" lang="zh-CN" altLang="en-US" sz="3200" smtClean="0">
              <a:solidFill>
                <a:srgbClr val="C00000"/>
              </a:solidFill>
              <a:latin typeface="华文琥珀" panose="02010800040101010101" pitchFamily="2" charset="-122"/>
              <a:ea typeface="华文琥珀" panose="02010800040101010101" pitchFamily="2" charset="-122"/>
            </a:endParaRPr>
          </a:p>
        </p:txBody>
      </p:sp>
      <p:pic>
        <p:nvPicPr>
          <p:cNvPr id="3074" name="Picture 2"/>
          <p:cNvPicPr>
            <a:picLocks noChangeAspect="1" noChangeArrowheads="1"/>
          </p:cNvPicPr>
          <p:nvPr/>
        </p:nvPicPr>
        <p:blipFill>
          <a:blip r:embed="rId2"/>
          <a:stretch>
            <a:fillRect/>
          </a:stretch>
        </p:blipFill>
        <p:spPr bwMode="auto">
          <a:xfrm>
            <a:off x="8374064" y="2902593"/>
            <a:ext cx="1626279" cy="1633121"/>
          </a:xfrm>
          <a:prstGeom prst="rect">
            <a:avLst/>
          </a:prstGeom>
          <a:noFill/>
          <a:ln w="9525">
            <a:noFill/>
            <a:miter lim="800000"/>
            <a:headEnd/>
            <a:tailEnd/>
          </a:ln>
        </p:spPr>
      </p:pic>
      <p:sp>
        <p:nvSpPr>
          <p:cNvPr id="11" name="Rectangle 219"/>
          <p:cNvSpPr>
            <a:spLocks noChangeArrowheads="1"/>
          </p:cNvSpPr>
          <p:nvPr/>
        </p:nvSpPr>
        <p:spPr bwMode="auto">
          <a:xfrm>
            <a:off x="1029366" y="3060687"/>
            <a:ext cx="3500462" cy="1714512"/>
          </a:xfrm>
          <a:prstGeom prst="rect">
            <a:avLst/>
          </a:prstGeom>
          <a:pattFill prst="pct75">
            <a:fgClr>
              <a:srgbClr val="FFCC66"/>
            </a:fgClr>
            <a:bgClr>
              <a:schemeClr val="bg1"/>
            </a:bgClr>
          </a:pattFill>
          <a:ln w="76200" cmpd="tri">
            <a:solidFill>
              <a:srgbClr val="990000"/>
            </a:solidFill>
            <a:miter lim="800000"/>
          </a:ln>
          <a:scene3d>
            <a:camera prst="orthographicFront"/>
            <a:lightRig rig="threePt" dir="t"/>
          </a:scene3d>
          <a:sp3d>
            <a:bevelT/>
          </a:sp3d>
        </p:spPr>
        <p:txBody>
          <a:bodyPr wrap="none" anchor="ctr"/>
          <a:lstStyle/>
          <a:p>
            <a:pPr>
              <a:defRPr/>
            </a:pPr>
            <a:endParaRPr kumimoji="1" lang="zh-CN" altLang="en-US" sz="2400">
              <a:latin typeface="Times New Roman" panose="02020603050405020304" pitchFamily="18" charset="0"/>
            </a:endParaRPr>
          </a:p>
        </p:txBody>
      </p:sp>
      <p:sp>
        <p:nvSpPr>
          <p:cNvPr id="12" name="Text Box 222"/>
          <p:cNvSpPr txBox="1">
            <a:spLocks noChangeArrowheads="1"/>
          </p:cNvSpPr>
          <p:nvPr/>
        </p:nvSpPr>
        <p:spPr bwMode="auto">
          <a:xfrm>
            <a:off x="1147763" y="3600903"/>
            <a:ext cx="2954655" cy="830997"/>
          </a:xfrm>
          <a:prstGeom prst="rect">
            <a:avLst/>
          </a:prstGeom>
          <a:noFill/>
          <a:ln w="9525">
            <a:noFill/>
            <a:miter lim="800000"/>
          </a:ln>
        </p:spPr>
        <p:txBody>
          <a:bodyPr wrap="none">
            <a:spAutoFit/>
          </a:bodyPr>
          <a:lstStyle/>
          <a:p>
            <a:pPr>
              <a:buFont typeface="Arial" panose="020B0604020202020204" pitchFamily="34" charset="0"/>
              <a:buNone/>
            </a:pPr>
            <a:r>
              <a:rPr lang="zh-CN" altLang="en-US" sz="2400" smtClean="0">
                <a:solidFill>
                  <a:srgbClr val="990000"/>
                </a:solidFill>
                <a:latin typeface="黑体" panose="02010609060101010101" pitchFamily="49" charset="-122"/>
                <a:ea typeface="黑体" panose="02010609060101010101" pitchFamily="49" charset="-122"/>
              </a:rPr>
              <a:t>摩尼教    犹太教 </a:t>
            </a:r>
            <a:endParaRPr lang="en-US" altLang="zh-CN" sz="2400" smtClean="0">
              <a:solidFill>
                <a:srgbClr val="990000"/>
              </a:solidFill>
              <a:latin typeface="黑体" panose="02010609060101010101" pitchFamily="49" charset="-122"/>
              <a:ea typeface="黑体" panose="02010609060101010101" pitchFamily="49" charset="-122"/>
            </a:endParaRPr>
          </a:p>
          <a:p>
            <a:pPr>
              <a:buFont typeface="Arial" panose="020B0604020202020204" pitchFamily="34" charset="0"/>
              <a:buNone/>
            </a:pPr>
            <a:r>
              <a:rPr lang="zh-CN" altLang="en-US" sz="2400" smtClean="0">
                <a:solidFill>
                  <a:srgbClr val="990000"/>
                </a:solidFill>
                <a:latin typeface="黑体" panose="02010609060101010101" pitchFamily="49" charset="-122"/>
                <a:ea typeface="黑体" panose="02010609060101010101" pitchFamily="49" charset="-122"/>
              </a:rPr>
              <a:t>伊斯兰教  基督教  </a:t>
            </a:r>
            <a:endParaRPr lang="zh-CN" altLang="en-US" sz="2400">
              <a:solidFill>
                <a:srgbClr val="990000"/>
              </a:solidFill>
              <a:latin typeface="黑体" panose="02010609060101010101" pitchFamily="49" charset="-122"/>
              <a:ea typeface="黑体" panose="02010609060101010101" pitchFamily="49" charset="-122"/>
            </a:endParaRPr>
          </a:p>
        </p:txBody>
      </p:sp>
      <p:sp>
        <p:nvSpPr>
          <p:cNvPr id="13" name="Rectangle 219"/>
          <p:cNvSpPr>
            <a:spLocks noChangeArrowheads="1"/>
          </p:cNvSpPr>
          <p:nvPr/>
        </p:nvSpPr>
        <p:spPr bwMode="auto">
          <a:xfrm>
            <a:off x="1065651" y="4925774"/>
            <a:ext cx="3500462" cy="1714512"/>
          </a:xfrm>
          <a:prstGeom prst="rect">
            <a:avLst/>
          </a:prstGeom>
          <a:pattFill prst="pct75">
            <a:fgClr>
              <a:srgbClr val="FFCC66"/>
            </a:fgClr>
            <a:bgClr>
              <a:schemeClr val="bg1"/>
            </a:bgClr>
          </a:pattFill>
          <a:ln w="76200" cmpd="tri">
            <a:solidFill>
              <a:srgbClr val="990000"/>
            </a:solidFill>
            <a:miter lim="800000"/>
          </a:ln>
          <a:scene3d>
            <a:camera prst="orthographicFront"/>
            <a:lightRig rig="threePt" dir="t"/>
          </a:scene3d>
          <a:sp3d>
            <a:bevelT/>
          </a:sp3d>
        </p:spPr>
        <p:txBody>
          <a:bodyPr wrap="none" anchor="ctr"/>
          <a:lstStyle/>
          <a:p>
            <a:pPr>
              <a:defRPr/>
            </a:pPr>
            <a:endParaRPr kumimoji="1" lang="zh-CN" altLang="en-US" sz="2400">
              <a:latin typeface="Times New Roman" panose="02020603050405020304" pitchFamily="18" charset="0"/>
            </a:endParaRPr>
          </a:p>
        </p:txBody>
      </p:sp>
      <p:sp>
        <p:nvSpPr>
          <p:cNvPr id="14" name="Text Box 222"/>
          <p:cNvSpPr txBox="1">
            <a:spLocks noChangeArrowheads="1"/>
          </p:cNvSpPr>
          <p:nvPr/>
        </p:nvSpPr>
        <p:spPr bwMode="auto">
          <a:xfrm>
            <a:off x="1445305" y="5393417"/>
            <a:ext cx="2800767" cy="830997"/>
          </a:xfrm>
          <a:prstGeom prst="rect">
            <a:avLst/>
          </a:prstGeom>
          <a:noFill/>
          <a:ln w="9525">
            <a:noFill/>
            <a:miter lim="800000"/>
          </a:ln>
        </p:spPr>
        <p:txBody>
          <a:bodyPr wrap="none">
            <a:spAutoFit/>
          </a:bodyPr>
          <a:lstStyle/>
          <a:p>
            <a:pPr>
              <a:buFont typeface="Arial" panose="020B0604020202020204" pitchFamily="34" charset="0"/>
              <a:buNone/>
            </a:pPr>
            <a:r>
              <a:rPr lang="zh-CN" altLang="en-US" sz="2400" smtClean="0">
                <a:solidFill>
                  <a:srgbClr val="990000"/>
                </a:solidFill>
                <a:latin typeface="黑体" panose="02010609060101010101" pitchFamily="49" charset="-122"/>
                <a:ea typeface="黑体" panose="02010609060101010101" pitchFamily="49" charset="-122"/>
              </a:rPr>
              <a:t>杂技   魔术  音乐</a:t>
            </a:r>
            <a:endParaRPr lang="en-US" altLang="zh-CN" sz="2400" smtClean="0">
              <a:solidFill>
                <a:srgbClr val="990000"/>
              </a:solidFill>
              <a:latin typeface="黑体" panose="02010609060101010101" pitchFamily="49" charset="-122"/>
              <a:ea typeface="黑体" panose="02010609060101010101" pitchFamily="49" charset="-122"/>
            </a:endParaRPr>
          </a:p>
          <a:p>
            <a:pPr>
              <a:buFont typeface="Arial" panose="020B0604020202020204" pitchFamily="34" charset="0"/>
              <a:buNone/>
            </a:pPr>
            <a:r>
              <a:rPr lang="zh-CN" altLang="en-US" sz="2400" smtClean="0">
                <a:solidFill>
                  <a:srgbClr val="990000"/>
                </a:solidFill>
                <a:latin typeface="黑体" panose="02010609060101010101" pitchFamily="49" charset="-122"/>
                <a:ea typeface="黑体" panose="02010609060101010101" pitchFamily="49" charset="-122"/>
              </a:rPr>
              <a:t>舞蹈</a:t>
            </a:r>
            <a:endParaRPr lang="zh-CN" altLang="en-US" sz="2400">
              <a:solidFill>
                <a:srgbClr val="990000"/>
              </a:solidFill>
              <a:latin typeface="黑体" panose="02010609060101010101" pitchFamily="49" charset="-122"/>
              <a:ea typeface="黑体" panose="02010609060101010101" pitchFamily="49" charset="-122"/>
            </a:endParaRPr>
          </a:p>
        </p:txBody>
      </p:sp>
      <p:sp>
        <p:nvSpPr>
          <p:cNvPr id="15" name="右箭头 14"/>
          <p:cNvSpPr/>
          <p:nvPr/>
        </p:nvSpPr>
        <p:spPr bwMode="auto">
          <a:xfrm flipH="1">
            <a:off x="5334000" y="4811484"/>
            <a:ext cx="1306285" cy="870857"/>
          </a:xfrm>
          <a:prstGeom prst="rightArrow">
            <a:avLst/>
          </a:prstGeom>
          <a:solidFill>
            <a:srgbClr val="FF0000"/>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1" i="0" u="none" strike="noStrike" normalizeH="0" baseline="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libri" panose="020F0502020204030204" pitchFamily="34" charset="0"/>
              <a:ea typeface="宋体" panose="02010600030101010101" pitchFamily="2" charset="-122"/>
            </a:endParaRPr>
          </a:p>
        </p:txBody>
      </p:sp>
      <p:sp>
        <p:nvSpPr>
          <p:cNvPr id="17" name="Text Box 222"/>
          <p:cNvSpPr txBox="1">
            <a:spLocks noChangeArrowheads="1"/>
          </p:cNvSpPr>
          <p:nvPr/>
        </p:nvSpPr>
        <p:spPr bwMode="auto">
          <a:xfrm>
            <a:off x="7693705" y="6039304"/>
            <a:ext cx="2954655" cy="461665"/>
          </a:xfrm>
          <a:prstGeom prst="rect">
            <a:avLst/>
          </a:prstGeom>
          <a:noFill/>
          <a:ln w="9525">
            <a:noFill/>
            <a:miter lim="800000"/>
          </a:ln>
        </p:spPr>
        <p:txBody>
          <a:bodyPr wrap="none">
            <a:spAutoFit/>
          </a:bodyPr>
          <a:lstStyle/>
          <a:p>
            <a:pPr>
              <a:buFont typeface="Arial" panose="020B0604020202020204" pitchFamily="34" charset="0"/>
              <a:buNone/>
            </a:pPr>
            <a:r>
              <a:rPr lang="zh-CN" altLang="en-US" sz="2400" smtClean="0">
                <a:solidFill>
                  <a:srgbClr val="990000"/>
                </a:solidFill>
                <a:latin typeface="黑体" panose="02010609060101010101" pitchFamily="49" charset="-122"/>
                <a:ea typeface="黑体" panose="02010609060101010101" pitchFamily="49" charset="-122"/>
              </a:rPr>
              <a:t>中药知识、炼丹术  </a:t>
            </a:r>
            <a:endParaRPr lang="zh-CN" altLang="en-US" sz="2400">
              <a:solidFill>
                <a:srgbClr val="990000"/>
              </a:solidFill>
              <a:latin typeface="黑体" panose="02010609060101010101" pitchFamily="49" charset="-122"/>
              <a:ea typeface="黑体" panose="02010609060101010101" pitchFamily="49" charset="-122"/>
            </a:endParaRPr>
          </a:p>
        </p:txBody>
      </p:sp>
      <p:pic>
        <p:nvPicPr>
          <p:cNvPr id="3075" name="Picture 3"/>
          <p:cNvPicPr>
            <a:picLocks noChangeAspect="1" noChangeArrowheads="1"/>
          </p:cNvPicPr>
          <p:nvPr/>
        </p:nvPicPr>
        <p:blipFill>
          <a:blip r:embed="rId3"/>
          <a:stretch>
            <a:fillRect/>
          </a:stretch>
        </p:blipFill>
        <p:spPr bwMode="auto">
          <a:xfrm>
            <a:off x="8362043" y="4754154"/>
            <a:ext cx="1710871" cy="1197610"/>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9" grpId="0"/>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bc794526a74d0d5e35a80f21[1]"/>
          <p:cNvPicPr>
            <a:picLocks noChangeAspect="1" noChangeArrowheads="1"/>
          </p:cNvPicPr>
          <p:nvPr/>
        </p:nvPicPr>
        <p:blipFill>
          <a:blip r:embed="rId1">
            <a:lum bright="6000"/>
          </a:blip>
          <a:stretch>
            <a:fillRect/>
          </a:stretch>
        </p:blipFill>
        <p:spPr bwMode="auto">
          <a:xfrm>
            <a:off x="1631950" y="909638"/>
            <a:ext cx="3024188" cy="2030412"/>
          </a:xfrm>
          <a:prstGeom prst="rect">
            <a:avLst/>
          </a:prstGeom>
          <a:noFill/>
          <a:ln w="9525">
            <a:noFill/>
            <a:miter lim="800000"/>
            <a:headEnd/>
            <a:tailEnd/>
          </a:ln>
        </p:spPr>
      </p:pic>
      <p:sp>
        <p:nvSpPr>
          <p:cNvPr id="44040" name="Oval 8" descr="20100705103359726"/>
          <p:cNvSpPr>
            <a:spLocks noChangeArrowheads="1"/>
          </p:cNvSpPr>
          <p:nvPr/>
        </p:nvSpPr>
        <p:spPr bwMode="auto">
          <a:xfrm>
            <a:off x="1919288" y="3141663"/>
            <a:ext cx="2303462" cy="1800225"/>
          </a:xfrm>
          <a:prstGeom prst="ellipse">
            <a:avLst/>
          </a:prstGeom>
          <a:blipFill dpi="0" rotWithShape="1">
            <a:blip r:embed="rId2"/>
            <a:stretch>
              <a:fillRect/>
            </a:stretch>
          </a:blipFill>
          <a:ln w="9525" algn="ctr">
            <a:solidFill>
              <a:schemeClr val="accent1"/>
            </a:solidFill>
            <a:round/>
          </a:ln>
          <a:effec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defRPr/>
            </a:pPr>
            <a:r>
              <a:rPr lang="zh-CN" altLang="en-US" sz="4000" smtClean="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rPr>
              <a:t>友谊之路</a:t>
            </a:r>
            <a:endParaRPr lang="zh-CN" altLang="en-US" sz="4000" smtClean="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endParaRPr>
          </a:p>
        </p:txBody>
      </p:sp>
      <p:pic>
        <p:nvPicPr>
          <p:cNvPr id="210971" name="Picture 27" descr="图片3"/>
          <p:cNvPicPr>
            <a:picLocks noChangeAspect="1" noChangeArrowheads="1"/>
          </p:cNvPicPr>
          <p:nvPr/>
        </p:nvPicPr>
        <p:blipFill>
          <a:blip r:embed="rId3">
            <a:clrChange>
              <a:clrFrom>
                <a:srgbClr val="FFFFFF"/>
              </a:clrFrom>
              <a:clrTo>
                <a:srgbClr val="FFFFFF">
                  <a:alpha val="0"/>
                </a:srgbClr>
              </a:clrTo>
            </a:clrChange>
            <a:lum bright="-12000"/>
          </a:blip>
          <a:srcRect b="4372"/>
          <a:stretch>
            <a:fillRect/>
          </a:stretch>
        </p:blipFill>
        <p:spPr bwMode="auto">
          <a:xfrm>
            <a:off x="4800600" y="1700213"/>
            <a:ext cx="2665413" cy="1514475"/>
          </a:xfrm>
          <a:prstGeom prst="rect">
            <a:avLst/>
          </a:prstGeom>
          <a:noFill/>
          <a:ln w="9525">
            <a:noFill/>
            <a:miter lim="800000"/>
            <a:headEnd/>
            <a:tailEnd/>
          </a:ln>
        </p:spPr>
      </p:pic>
      <p:pic>
        <p:nvPicPr>
          <p:cNvPr id="210972" name="Picture 28" descr="图片4"/>
          <p:cNvPicPr>
            <a:picLocks noChangeAspect="1" noChangeArrowheads="1"/>
          </p:cNvPicPr>
          <p:nvPr/>
        </p:nvPicPr>
        <p:blipFill>
          <a:blip r:embed="rId4">
            <a:clrChange>
              <a:clrFrom>
                <a:srgbClr val="FFFFFF"/>
              </a:clrFrom>
              <a:clrTo>
                <a:srgbClr val="FFFFFF">
                  <a:alpha val="0"/>
                </a:srgbClr>
              </a:clrTo>
            </a:clrChange>
            <a:lum bright="-18000"/>
          </a:blip>
          <a:srcRect l="3423" t="4308" b="8102"/>
          <a:stretch>
            <a:fillRect/>
          </a:stretch>
        </p:blipFill>
        <p:spPr bwMode="auto">
          <a:xfrm>
            <a:off x="5159375" y="765175"/>
            <a:ext cx="2376488" cy="1452563"/>
          </a:xfrm>
          <a:prstGeom prst="rect">
            <a:avLst/>
          </a:prstGeom>
          <a:noFill/>
          <a:ln w="9525">
            <a:noFill/>
            <a:miter lim="800000"/>
            <a:headEnd/>
            <a:tailEnd/>
          </a:ln>
        </p:spPr>
      </p:pic>
      <p:sp>
        <p:nvSpPr>
          <p:cNvPr id="44043" name="Oval 11" descr="20100705103359726"/>
          <p:cNvSpPr>
            <a:spLocks noChangeArrowheads="1"/>
          </p:cNvSpPr>
          <p:nvPr/>
        </p:nvSpPr>
        <p:spPr bwMode="auto">
          <a:xfrm>
            <a:off x="5016500" y="3141663"/>
            <a:ext cx="2303463" cy="1800225"/>
          </a:xfrm>
          <a:prstGeom prst="ellipse">
            <a:avLst/>
          </a:prstGeom>
          <a:blipFill dpi="0" rotWithShape="1">
            <a:blip r:embed="rId2"/>
            <a:stretch>
              <a:fillRect/>
            </a:stretch>
          </a:blipFill>
          <a:ln w="9525" algn="ctr">
            <a:solidFill>
              <a:schemeClr val="tx1"/>
            </a:solidFill>
            <a:round/>
          </a:ln>
          <a:effec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defRPr/>
            </a:pPr>
            <a:r>
              <a:rPr lang="zh-CN" altLang="en-US" sz="4000" smtClean="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rPr>
              <a:t>商业之路</a:t>
            </a:r>
            <a:endParaRPr lang="zh-CN" altLang="en-US" sz="4000" smtClean="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endParaRPr>
          </a:p>
        </p:txBody>
      </p:sp>
      <p:pic>
        <p:nvPicPr>
          <p:cNvPr id="44044" name="Picture 12" descr="丝路花雨3"/>
          <p:cNvPicPr>
            <a:picLocks noChangeAspect="1" noChangeArrowheads="1"/>
          </p:cNvPicPr>
          <p:nvPr/>
        </p:nvPicPr>
        <p:blipFill>
          <a:blip r:embed="rId5">
            <a:lum bright="18000"/>
          </a:blip>
          <a:stretch>
            <a:fillRect/>
          </a:stretch>
        </p:blipFill>
        <p:spPr bwMode="auto">
          <a:xfrm>
            <a:off x="7645400" y="838200"/>
            <a:ext cx="2987675" cy="2097088"/>
          </a:xfrm>
          <a:prstGeom prst="rect">
            <a:avLst/>
          </a:prstGeom>
          <a:noFill/>
          <a:ln w="9525">
            <a:noFill/>
            <a:miter lim="800000"/>
            <a:headEnd/>
            <a:tailEnd/>
          </a:ln>
        </p:spPr>
      </p:pic>
      <p:sp>
        <p:nvSpPr>
          <p:cNvPr id="44045" name="Oval 13" descr="20100705103359726"/>
          <p:cNvSpPr>
            <a:spLocks noChangeArrowheads="1"/>
          </p:cNvSpPr>
          <p:nvPr/>
        </p:nvSpPr>
        <p:spPr bwMode="auto">
          <a:xfrm>
            <a:off x="8113713" y="3141663"/>
            <a:ext cx="2303462" cy="1800225"/>
          </a:xfrm>
          <a:prstGeom prst="ellipse">
            <a:avLst/>
          </a:prstGeom>
          <a:blipFill dpi="0" rotWithShape="1">
            <a:blip r:embed="rId2"/>
            <a:stretch>
              <a:fillRect/>
            </a:stretch>
          </a:blipFill>
          <a:ln w="9525" algn="ctr">
            <a:solidFill>
              <a:schemeClr val="tx1"/>
            </a:solidFill>
            <a:round/>
          </a:ln>
          <a:effec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buFont typeface="Arial" panose="020B0604020202020204" pitchFamily="34" charset="0"/>
              <a:buNone/>
              <a:defRPr/>
            </a:pPr>
            <a:r>
              <a:rPr lang="zh-CN" altLang="en-US" sz="4000" smtClean="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rPr>
              <a:t>文化之路</a:t>
            </a:r>
            <a:endParaRPr lang="zh-CN" altLang="en-US" sz="4000" smtClean="0">
              <a:solidFill>
                <a:srgbClr val="00FFFF"/>
              </a:solidFill>
              <a:effectLst>
                <a:outerShdw blurRad="38100" dist="38100" dir="2700000" algn="tl">
                  <a:srgbClr val="C0C0C0"/>
                </a:outerShdw>
              </a:effectLst>
              <a:latin typeface="Times New Roman" panose="02020603050405020304" pitchFamily="18" charset="0"/>
              <a:ea typeface="迷你简太极" pitchFamily="2" charset="-122"/>
            </a:endParaRPr>
          </a:p>
        </p:txBody>
      </p:sp>
      <p:sp>
        <p:nvSpPr>
          <p:cNvPr id="44046" name="Text Box 14"/>
          <p:cNvSpPr txBox="1">
            <a:spLocks noChangeArrowheads="1"/>
          </p:cNvSpPr>
          <p:nvPr/>
        </p:nvSpPr>
        <p:spPr bwMode="auto">
          <a:xfrm>
            <a:off x="1631950" y="5516563"/>
            <a:ext cx="9036050" cy="6413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ct val="50000"/>
              </a:spcBef>
              <a:defRPr/>
            </a:pPr>
            <a:r>
              <a:rPr lang="zh-CN" altLang="en-US" sz="3600">
                <a:solidFill>
                  <a:schemeClr val="tx1"/>
                </a:solidFill>
                <a:effectLst>
                  <a:outerShdw blurRad="38100" dist="38100" dir="2700000" algn="tl">
                    <a:srgbClr val="000000"/>
                  </a:outerShdw>
                </a:effectLst>
                <a:ea typeface="黑体" panose="02010609060101010101" pitchFamily="49" charset="-122"/>
              </a:rPr>
              <a:t>促进了中西方经济文化的交流和友好往来。</a:t>
            </a:r>
            <a:endParaRPr lang="zh-CN" altLang="en-US" sz="3600">
              <a:solidFill>
                <a:schemeClr val="tx1"/>
              </a:solidFill>
              <a:effectLst>
                <a:outerShdw blurRad="38100" dist="38100" dir="2700000" algn="tl">
                  <a:srgbClr val="000000"/>
                </a:outerShdw>
              </a:effectLst>
              <a:ea typeface="黑体" panose="02010609060101010101" pitchFamily="49" charset="-122"/>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edge">
                                      <p:cBhvr>
                                        <p:cTn id="7" dur="2000"/>
                                        <p:tgtEl>
                                          <p:spTgt spid="4403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44040"/>
                                        </p:tgtEl>
                                        <p:attrNameLst>
                                          <p:attrName>style.visibility</p:attrName>
                                        </p:attrNameLst>
                                      </p:cBhvr>
                                      <p:to>
                                        <p:strVal val="visible"/>
                                      </p:to>
                                    </p:set>
                                    <p:animEffect transition="in" filter="wedge">
                                      <p:cBhvr>
                                        <p:cTn id="10" dur="2000"/>
                                        <p:tgtEl>
                                          <p:spTgt spid="44040"/>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210972"/>
                                        </p:tgtEl>
                                        <p:attrNameLst>
                                          <p:attrName>style.visibility</p:attrName>
                                        </p:attrNameLst>
                                      </p:cBhvr>
                                      <p:to>
                                        <p:strVal val="visible"/>
                                      </p:to>
                                    </p:set>
                                    <p:animEffect transition="in" filter="wedge">
                                      <p:cBhvr>
                                        <p:cTn id="15" dur="2000"/>
                                        <p:tgtEl>
                                          <p:spTgt spid="210972"/>
                                        </p:tgtEl>
                                      </p:cBhvr>
                                    </p:animEffect>
                                  </p:childTnLst>
                                </p:cTn>
                              </p:par>
                              <p:par>
                                <p:cTn id="16" presetID="20" presetClass="entr" presetSubtype="0" fill="hold" nodeType="withEffect">
                                  <p:stCondLst>
                                    <p:cond delay="0"/>
                                  </p:stCondLst>
                                  <p:childTnLst>
                                    <p:set>
                                      <p:cBhvr>
                                        <p:cTn id="17" dur="1" fill="hold">
                                          <p:stCondLst>
                                            <p:cond delay="0"/>
                                          </p:stCondLst>
                                        </p:cTn>
                                        <p:tgtEl>
                                          <p:spTgt spid="210971"/>
                                        </p:tgtEl>
                                        <p:attrNameLst>
                                          <p:attrName>style.visibility</p:attrName>
                                        </p:attrNameLst>
                                      </p:cBhvr>
                                      <p:to>
                                        <p:strVal val="visible"/>
                                      </p:to>
                                    </p:set>
                                    <p:animEffect transition="in" filter="wedge">
                                      <p:cBhvr>
                                        <p:cTn id="18" dur="2000"/>
                                        <p:tgtEl>
                                          <p:spTgt spid="210971"/>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44043"/>
                                        </p:tgtEl>
                                        <p:attrNameLst>
                                          <p:attrName>style.visibility</p:attrName>
                                        </p:attrNameLst>
                                      </p:cBhvr>
                                      <p:to>
                                        <p:strVal val="visible"/>
                                      </p:to>
                                    </p:set>
                                    <p:animEffect transition="in" filter="wedge">
                                      <p:cBhvr>
                                        <p:cTn id="21" dur="2000"/>
                                        <p:tgtEl>
                                          <p:spTgt spid="44043"/>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44044"/>
                                        </p:tgtEl>
                                        <p:attrNameLst>
                                          <p:attrName>style.visibility</p:attrName>
                                        </p:attrNameLst>
                                      </p:cBhvr>
                                      <p:to>
                                        <p:strVal val="visible"/>
                                      </p:to>
                                    </p:set>
                                    <p:animEffect transition="in" filter="wedge">
                                      <p:cBhvr>
                                        <p:cTn id="26" dur="2000"/>
                                        <p:tgtEl>
                                          <p:spTgt spid="44044"/>
                                        </p:tgtEl>
                                      </p:cBhvr>
                                    </p:animEffect>
                                  </p:childTnLst>
                                </p:cTn>
                              </p:par>
                              <p:par>
                                <p:cTn id="27" presetID="20" presetClass="entr" presetSubtype="0" fill="hold" grpId="0" nodeType="withEffect">
                                  <p:stCondLst>
                                    <p:cond delay="0"/>
                                  </p:stCondLst>
                                  <p:childTnLst>
                                    <p:set>
                                      <p:cBhvr>
                                        <p:cTn id="28" dur="1" fill="hold">
                                          <p:stCondLst>
                                            <p:cond delay="0"/>
                                          </p:stCondLst>
                                        </p:cTn>
                                        <p:tgtEl>
                                          <p:spTgt spid="44045"/>
                                        </p:tgtEl>
                                        <p:attrNameLst>
                                          <p:attrName>style.visibility</p:attrName>
                                        </p:attrNameLst>
                                      </p:cBhvr>
                                      <p:to>
                                        <p:strVal val="visible"/>
                                      </p:to>
                                    </p:set>
                                    <p:animEffect transition="in" filter="wedge">
                                      <p:cBhvr>
                                        <p:cTn id="29" dur="2000"/>
                                        <p:tgtEl>
                                          <p:spTgt spid="44045"/>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44046"/>
                                        </p:tgtEl>
                                        <p:attrNameLst>
                                          <p:attrName>style.visibility</p:attrName>
                                        </p:attrNameLst>
                                      </p:cBhvr>
                                      <p:to>
                                        <p:strVal val="visible"/>
                                      </p:to>
                                    </p:set>
                                    <p:anim calcmode="discrete" valueType="clr">
                                      <p:cBhvr override="childStyle">
                                        <p:cTn id="34" dur="80"/>
                                        <p:tgtEl>
                                          <p:spTgt spid="44046"/>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44046"/>
                                        </p:tgtEl>
                                        <p:attrNameLst>
                                          <p:attrName>fillcolor</p:attrName>
                                        </p:attrNameLst>
                                      </p:cBhvr>
                                      <p:tavLst>
                                        <p:tav tm="0">
                                          <p:val>
                                            <p:clrVal>
                                              <a:schemeClr val="accent2"/>
                                            </p:clrVal>
                                          </p:val>
                                        </p:tav>
                                        <p:tav tm="50000">
                                          <p:val>
                                            <p:clrVal>
                                              <a:schemeClr val="hlink"/>
                                            </p:clrVal>
                                          </p:val>
                                        </p:tav>
                                      </p:tavLst>
                                    </p:anim>
                                    <p:set>
                                      <p:cBhvr>
                                        <p:cTn id="36" dur="80"/>
                                        <p:tgtEl>
                                          <p:spTgt spid="440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P spid="44043" grpId="0"/>
      <p:bldP spid="44045" grpId="0"/>
      <p:bldP spid="4404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p4.so.qhmsg.com/t0108cc8e052bc84237.jpg"/>
          <p:cNvPicPr>
            <a:picLocks noChangeAspect="1" noChangeArrowheads="1"/>
          </p:cNvPicPr>
          <p:nvPr/>
        </p:nvPicPr>
        <p:blipFill>
          <a:blip r:embed="rId1"/>
          <a:srcRect b="10952"/>
          <a:stretch>
            <a:fillRect/>
          </a:stretch>
        </p:blipFill>
        <p:spPr bwMode="auto">
          <a:xfrm>
            <a:off x="0" y="72571"/>
            <a:ext cx="12192000" cy="6785429"/>
          </a:xfrm>
          <a:prstGeom prst="rect">
            <a:avLst/>
          </a:prstGeom>
          <a:noFill/>
        </p:spPr>
      </p:pic>
      <p:sp>
        <p:nvSpPr>
          <p:cNvPr id="2" name="Text Box 32"/>
          <p:cNvSpPr txBox="1">
            <a:spLocks noChangeArrowheads="1"/>
          </p:cNvSpPr>
          <p:nvPr/>
        </p:nvSpPr>
        <p:spPr bwMode="auto">
          <a:xfrm>
            <a:off x="507999" y="1088572"/>
            <a:ext cx="285931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altLang="zh-CN" sz="3600" smtClean="0">
                <a:solidFill>
                  <a:srgbClr val="000000"/>
                </a:solidFill>
                <a:ea typeface="华文新魏" panose="02010800040101010101" pitchFamily="2" charset="-122"/>
              </a:rPr>
              <a:t>1.</a:t>
            </a:r>
            <a:r>
              <a:rPr lang="zh-CN" altLang="en-US" sz="3600" smtClean="0">
                <a:solidFill>
                  <a:srgbClr val="000000"/>
                </a:solidFill>
                <a:ea typeface="华文新魏" panose="02010800040101010101" pitchFamily="2" charset="-122"/>
              </a:rPr>
              <a:t>物质和技术交流方面</a:t>
            </a:r>
            <a:endParaRPr lang="zh-CN" altLang="en-US" sz="3600">
              <a:solidFill>
                <a:srgbClr val="000000"/>
              </a:solidFill>
              <a:ea typeface="华文新魏" panose="02010800040101010101" pitchFamily="2" charset="-122"/>
            </a:endParaRPr>
          </a:p>
        </p:txBody>
      </p:sp>
      <p:sp>
        <p:nvSpPr>
          <p:cNvPr id="3" name="Text Box 32"/>
          <p:cNvSpPr txBox="1">
            <a:spLocks noChangeArrowheads="1"/>
          </p:cNvSpPr>
          <p:nvPr/>
        </p:nvSpPr>
        <p:spPr bwMode="auto">
          <a:xfrm>
            <a:off x="420914" y="4078514"/>
            <a:ext cx="29464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altLang="zh-CN" sz="3600" smtClean="0">
                <a:solidFill>
                  <a:srgbClr val="000000"/>
                </a:solidFill>
                <a:ea typeface="华文新魏" panose="02010800040101010101" pitchFamily="2" charset="-122"/>
              </a:rPr>
              <a:t>2.</a:t>
            </a:r>
            <a:r>
              <a:rPr lang="zh-CN" altLang="en-US" sz="3600" smtClean="0">
                <a:solidFill>
                  <a:srgbClr val="000000"/>
                </a:solidFill>
                <a:ea typeface="华文新魏" panose="02010800040101010101" pitchFamily="2" charset="-122"/>
              </a:rPr>
              <a:t>精神文化方面</a:t>
            </a:r>
            <a:endParaRPr lang="zh-CN" altLang="en-US" sz="3600">
              <a:solidFill>
                <a:srgbClr val="000000"/>
              </a:solidFill>
              <a:ea typeface="华文新魏" panose="02010800040101010101" pitchFamily="2" charset="-122"/>
            </a:endParaRPr>
          </a:p>
        </p:txBody>
      </p:sp>
      <p:sp>
        <p:nvSpPr>
          <p:cNvPr id="4" name="Text Box 32"/>
          <p:cNvSpPr txBox="1">
            <a:spLocks noChangeArrowheads="1"/>
          </p:cNvSpPr>
          <p:nvPr/>
        </p:nvSpPr>
        <p:spPr bwMode="auto">
          <a:xfrm>
            <a:off x="4013199" y="1153886"/>
            <a:ext cx="8178801"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ct val="50000"/>
              </a:spcBef>
              <a:defRPr/>
            </a:pPr>
            <a:r>
              <a:rPr lang="zh-CN" altLang="en-US" sz="3200" smtClean="0">
                <a:solidFill>
                  <a:srgbClr val="000000"/>
                </a:solidFill>
                <a:latin typeface="+mn-ea"/>
              </a:rPr>
              <a:t>   促进了中外物质技术交流，丰富了中国和世界文明，以及人们的日常生活，促进了世界文明的进程。中国的冶铁技术的传播提高了西亚的社会生产水平，促进了经济发展</a:t>
            </a:r>
            <a:endParaRPr lang="zh-CN" altLang="en-US" sz="3200">
              <a:solidFill>
                <a:srgbClr val="000000"/>
              </a:solidFill>
              <a:latin typeface="+mn-ea"/>
            </a:endParaRPr>
          </a:p>
        </p:txBody>
      </p:sp>
      <p:sp>
        <p:nvSpPr>
          <p:cNvPr id="5" name="Text Box 32"/>
          <p:cNvSpPr txBox="1">
            <a:spLocks noChangeArrowheads="1"/>
          </p:cNvSpPr>
          <p:nvPr/>
        </p:nvSpPr>
        <p:spPr bwMode="auto">
          <a:xfrm>
            <a:off x="4013199" y="3628571"/>
            <a:ext cx="8178801"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ct val="50000"/>
              </a:spcBef>
              <a:defRPr/>
            </a:pPr>
            <a:r>
              <a:rPr lang="zh-CN" altLang="en-US" sz="3200" smtClean="0">
                <a:solidFill>
                  <a:srgbClr val="000000"/>
                </a:solidFill>
                <a:latin typeface="+mn-ea"/>
              </a:rPr>
              <a:t>   佛教传入中国对中国的思想、文学、艺术创作产生了深远的影响，其他宗教的传入促进了民族交融，和文化、艺术方面的发展，丰富了人们的精神生活。</a:t>
            </a:r>
            <a:endParaRPr lang="zh-CN" altLang="en-US" sz="3200">
              <a:solidFill>
                <a:srgbClr val="000000"/>
              </a:solidFill>
              <a:latin typeface="+mn-ea"/>
            </a:endParaRPr>
          </a:p>
        </p:txBody>
      </p:sp>
    </p:spTree>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QQ飞车\2562807290\FileRecv\MobileFile\mmexport1594215705090.jpg"/>
          <p:cNvPicPr>
            <a:picLocks noChangeAspect="1" noChangeArrowheads="1"/>
          </p:cNvPicPr>
          <p:nvPr/>
        </p:nvPicPr>
        <p:blipFill>
          <a:blip r:embed="rId1"/>
          <a:stretch>
            <a:fillRect/>
          </a:stretch>
        </p:blipFill>
        <p:spPr bwMode="auto">
          <a:xfrm>
            <a:off x="0" y="0"/>
            <a:ext cx="12192000" cy="6858000"/>
          </a:xfrm>
          <a:prstGeom prst="rect">
            <a:avLst/>
          </a:prstGeom>
          <a:noFill/>
        </p:spPr>
      </p:pic>
      <p:sp>
        <p:nvSpPr>
          <p:cNvPr id="3" name="TextBox 2"/>
          <p:cNvSpPr txBox="1"/>
          <p:nvPr/>
        </p:nvSpPr>
        <p:spPr>
          <a:xfrm>
            <a:off x="551543" y="5588000"/>
            <a:ext cx="10726058"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800" b="1" spc="600" smtClean="0">
                <a:solidFill>
                  <a:schemeClr val="tx1">
                    <a:lumMod val="95000"/>
                    <a:lumOff val="5000"/>
                  </a:schemeClr>
                </a:solidFill>
                <a:latin typeface="+mj-ea"/>
                <a:ea typeface="+mj-ea"/>
              </a:rPr>
              <a:t>2013</a:t>
            </a:r>
            <a:r>
              <a:rPr lang="zh-CN" altLang="en-US" sz="2800" b="1" spc="600" smtClean="0">
                <a:solidFill>
                  <a:schemeClr val="tx1">
                    <a:lumMod val="95000"/>
                    <a:lumOff val="5000"/>
                  </a:schemeClr>
                </a:solidFill>
                <a:latin typeface="+mj-ea"/>
                <a:ea typeface="+mj-ea"/>
              </a:rPr>
              <a:t>年与</a:t>
            </a:r>
            <a:r>
              <a:rPr lang="en-US" altLang="zh-CN" sz="2800" b="1" spc="600" smtClean="0">
                <a:solidFill>
                  <a:schemeClr val="tx1">
                    <a:lumMod val="95000"/>
                    <a:lumOff val="5000"/>
                  </a:schemeClr>
                </a:solidFill>
                <a:latin typeface="+mj-ea"/>
                <a:ea typeface="+mj-ea"/>
              </a:rPr>
              <a:t>2014</a:t>
            </a:r>
            <a:r>
              <a:rPr lang="zh-CN" altLang="en-US" sz="2800" b="1" spc="600" smtClean="0">
                <a:solidFill>
                  <a:schemeClr val="tx1">
                    <a:lumMod val="95000"/>
                    <a:lumOff val="5000"/>
                  </a:schemeClr>
                </a:solidFill>
                <a:latin typeface="+mj-ea"/>
                <a:ea typeface="+mj-ea"/>
              </a:rPr>
              <a:t>年习近平主席分别提出建设“新丝绸之路经济带”和</a:t>
            </a:r>
            <a:r>
              <a:rPr lang="en-US" altLang="zh-CN" sz="2800" b="1" spc="600" smtClean="0">
                <a:solidFill>
                  <a:schemeClr val="tx1">
                    <a:lumMod val="95000"/>
                    <a:lumOff val="5000"/>
                  </a:schemeClr>
                </a:solidFill>
                <a:latin typeface="+mj-ea"/>
                <a:ea typeface="+mj-ea"/>
              </a:rPr>
              <a:t>21</a:t>
            </a:r>
            <a:r>
              <a:rPr lang="zh-CN" altLang="en-US" sz="2800" b="1" spc="600" smtClean="0">
                <a:solidFill>
                  <a:schemeClr val="tx1">
                    <a:lumMod val="95000"/>
                    <a:lumOff val="5000"/>
                  </a:schemeClr>
                </a:solidFill>
                <a:latin typeface="+mj-ea"/>
                <a:ea typeface="+mj-ea"/>
              </a:rPr>
              <a:t>世纪海上丝绸之路的合作倡议。</a:t>
            </a:r>
            <a:endParaRPr lang="zh-CN" altLang="en-US" sz="2800" b="1" spc="600">
              <a:solidFill>
                <a:schemeClr val="tx1">
                  <a:lumMod val="95000"/>
                  <a:lumOff val="5000"/>
                </a:schemeClr>
              </a:solidFill>
              <a:latin typeface="+mj-ea"/>
              <a:ea typeface="+mj-ea"/>
            </a:endParaRPr>
          </a:p>
        </p:txBody>
      </p:sp>
      <p:pic>
        <p:nvPicPr>
          <p:cNvPr id="4" name="New picture"/>
          <p:cNvPicPr/>
          <p:nvPr/>
        </p:nvPicPr>
        <p:blipFill>
          <a:blip r:embed="rId2"/>
          <a:stretch>
            <a:fillRect/>
          </a:stretch>
        </p:blipFill>
        <p:spPr>
          <a:xfrm>
            <a:off x="10795000" y="10668000"/>
            <a:ext cx="342900" cy="254000"/>
          </a:xfrm>
          <a:prstGeom prst="cube">
            <a:avLst/>
          </a:prstGeom>
        </p:spPr>
      </p:pic>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58788" y="461963"/>
            <a:ext cx="3078162" cy="5842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ea typeface="方正姚体" panose="02010601030101010101" pitchFamily="2" charset="-122"/>
              </a:defRPr>
            </a:lvl1pPr>
            <a:lvl2pPr marL="742950" indent="-285750" eaLnBrk="0" hangingPunct="0">
              <a:defRPr>
                <a:solidFill>
                  <a:schemeClr val="tx1"/>
                </a:solidFill>
                <a:latin typeface="Arial" panose="020B0604020202020204" pitchFamily="34" charset="0"/>
                <a:ea typeface="方正姚体" panose="02010601030101010101" pitchFamily="2" charset="-122"/>
              </a:defRPr>
            </a:lvl2pPr>
            <a:lvl3pPr marL="1143000" indent="-228600" eaLnBrk="0" hangingPunct="0">
              <a:defRPr>
                <a:solidFill>
                  <a:schemeClr val="tx1"/>
                </a:solidFill>
                <a:latin typeface="Arial" panose="020B0604020202020204" pitchFamily="34" charset="0"/>
                <a:ea typeface="方正姚体" panose="02010601030101010101" pitchFamily="2" charset="-122"/>
              </a:defRPr>
            </a:lvl3pPr>
            <a:lvl4pPr marL="1600200" indent="-228600" eaLnBrk="0" hangingPunct="0">
              <a:defRPr>
                <a:solidFill>
                  <a:schemeClr val="tx1"/>
                </a:solidFill>
                <a:latin typeface="Arial" panose="020B0604020202020204" pitchFamily="34" charset="0"/>
                <a:ea typeface="方正姚体" panose="02010601030101010101" pitchFamily="2" charset="-122"/>
              </a:defRPr>
            </a:lvl4pPr>
            <a:lvl5pPr marL="2057400" indent="-228600" eaLnBrk="0" hangingPunct="0">
              <a:defRPr>
                <a:solidFill>
                  <a:schemeClr val="tx1"/>
                </a:solidFill>
                <a:latin typeface="Arial" panose="020B0604020202020204" pitchFamily="34" charset="0"/>
                <a:ea typeface="方正姚体" panose="02010601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9pPr>
          </a:lstStyle>
          <a:p>
            <a:pPr eaLnBrk="1" hangingPunct="1">
              <a:defRPr/>
            </a:pPr>
            <a:r>
              <a:rPr lang="zh-CN" altLang="en-US" sz="3200" b="1" smtClean="0">
                <a:latin typeface="Times New Roman" panose="02020603050405020304" pitchFamily="18" charset="0"/>
              </a:rPr>
              <a:t>一 丝绸之路</a:t>
            </a:r>
            <a:endParaRPr lang="zh-CN" altLang="en-US" sz="3200" b="1" smtClean="0">
              <a:latin typeface="Times New Roman" panose="02020603050405020304" pitchFamily="18" charset="0"/>
            </a:endParaRPr>
          </a:p>
        </p:txBody>
      </p:sp>
      <p:sp>
        <p:nvSpPr>
          <p:cNvPr id="3" name="Text Box 5"/>
          <p:cNvSpPr txBox="1">
            <a:spLocks noChangeArrowheads="1"/>
          </p:cNvSpPr>
          <p:nvPr/>
        </p:nvSpPr>
        <p:spPr bwMode="auto">
          <a:xfrm>
            <a:off x="458788" y="1417638"/>
            <a:ext cx="2489200" cy="156966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方正姚体" panose="02010601030101010101" pitchFamily="2" charset="-122"/>
              </a:defRPr>
            </a:lvl1pPr>
            <a:lvl2pPr marL="742950" indent="-285750" eaLnBrk="0" hangingPunct="0">
              <a:defRPr>
                <a:solidFill>
                  <a:schemeClr val="tx1"/>
                </a:solidFill>
                <a:latin typeface="Arial" panose="020B0604020202020204" pitchFamily="34" charset="0"/>
                <a:ea typeface="方正姚体" panose="02010601030101010101" pitchFamily="2" charset="-122"/>
              </a:defRPr>
            </a:lvl2pPr>
            <a:lvl3pPr marL="1143000" indent="-228600" eaLnBrk="0" hangingPunct="0">
              <a:defRPr>
                <a:solidFill>
                  <a:schemeClr val="tx1"/>
                </a:solidFill>
                <a:latin typeface="Arial" panose="020B0604020202020204" pitchFamily="34" charset="0"/>
                <a:ea typeface="方正姚体" panose="02010601030101010101" pitchFamily="2" charset="-122"/>
              </a:defRPr>
            </a:lvl3pPr>
            <a:lvl4pPr marL="1600200" indent="-228600" eaLnBrk="0" hangingPunct="0">
              <a:defRPr>
                <a:solidFill>
                  <a:schemeClr val="tx1"/>
                </a:solidFill>
                <a:latin typeface="Arial" panose="020B0604020202020204" pitchFamily="34" charset="0"/>
                <a:ea typeface="方正姚体" panose="02010601030101010101" pitchFamily="2" charset="-122"/>
              </a:defRPr>
            </a:lvl4pPr>
            <a:lvl5pPr marL="2057400" indent="-228600" eaLnBrk="0" hangingPunct="0">
              <a:defRPr>
                <a:solidFill>
                  <a:schemeClr val="tx1"/>
                </a:solidFill>
                <a:latin typeface="Arial" panose="020B0604020202020204" pitchFamily="34" charset="0"/>
                <a:ea typeface="方正姚体" panose="02010601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9pPr>
          </a:lstStyle>
          <a:p>
            <a:pPr eaLnBrk="1" hangingPunct="1">
              <a:defRPr/>
            </a:pPr>
            <a:r>
              <a:rPr lang="zh-CN" altLang="en-US" sz="3200" b="1" smtClean="0">
                <a:latin typeface="Times New Roman" panose="02020603050405020304" pitchFamily="18" charset="0"/>
              </a:rPr>
              <a:t>人类早期几个中西文明交往的路线</a:t>
            </a:r>
            <a:endParaRPr lang="zh-CN" altLang="en-US" sz="3200" b="1" smtClean="0">
              <a:latin typeface="Times New Roman" panose="02020603050405020304" pitchFamily="18" charset="0"/>
            </a:endParaRPr>
          </a:p>
        </p:txBody>
      </p:sp>
      <p:sp>
        <p:nvSpPr>
          <p:cNvPr id="5" name="椭圆 4"/>
          <p:cNvSpPr/>
          <p:nvPr/>
        </p:nvSpPr>
        <p:spPr bwMode="auto">
          <a:xfrm>
            <a:off x="9698038" y="2692400"/>
            <a:ext cx="401637" cy="296863"/>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buFont typeface="Arial" panose="020B0604020202020204" pitchFamily="34" charset="0"/>
              <a:buNone/>
              <a:defRPr/>
            </a:pPr>
            <a:endParaRPr lang="zh-CN" altLang="en-US">
              <a:solidFill>
                <a:schemeClr val="tx1"/>
              </a:solidFill>
            </a:endParaRPr>
          </a:p>
        </p:txBody>
      </p:sp>
      <p:pic>
        <p:nvPicPr>
          <p:cNvPr id="6" name="图片 5" descr="S140648T1433513616298.png"/>
          <p:cNvPicPr>
            <a:picLocks noChangeAspect="1"/>
          </p:cNvPicPr>
          <p:nvPr/>
        </p:nvPicPr>
        <p:blipFill>
          <a:blip r:embed="rId1"/>
          <a:stretch>
            <a:fillRect/>
          </a:stretch>
        </p:blipFill>
        <p:spPr>
          <a:xfrm>
            <a:off x="3338286" y="1313898"/>
            <a:ext cx="8490857" cy="5108321"/>
          </a:xfrm>
          <a:prstGeom prst="rect">
            <a:avLst/>
          </a:prstGeom>
        </p:spPr>
      </p:pic>
      <p:sp>
        <p:nvSpPr>
          <p:cNvPr id="7" name="Text Box 5"/>
          <p:cNvSpPr txBox="1">
            <a:spLocks noChangeArrowheads="1"/>
          </p:cNvSpPr>
          <p:nvPr/>
        </p:nvSpPr>
        <p:spPr bwMode="auto">
          <a:xfrm>
            <a:off x="437017" y="3340781"/>
            <a:ext cx="2489200" cy="255454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方正姚体" panose="02010601030101010101" pitchFamily="2" charset="-122"/>
              </a:defRPr>
            </a:lvl1pPr>
            <a:lvl2pPr marL="742950" indent="-285750" eaLnBrk="0" hangingPunct="0">
              <a:defRPr>
                <a:solidFill>
                  <a:schemeClr val="tx1"/>
                </a:solidFill>
                <a:latin typeface="Arial" panose="020B0604020202020204" pitchFamily="34" charset="0"/>
                <a:ea typeface="方正姚体" panose="02010601030101010101" pitchFamily="2" charset="-122"/>
              </a:defRPr>
            </a:lvl2pPr>
            <a:lvl3pPr marL="1143000" indent="-228600" eaLnBrk="0" hangingPunct="0">
              <a:defRPr>
                <a:solidFill>
                  <a:schemeClr val="tx1"/>
                </a:solidFill>
                <a:latin typeface="Arial" panose="020B0604020202020204" pitchFamily="34" charset="0"/>
                <a:ea typeface="方正姚体" panose="02010601030101010101" pitchFamily="2" charset="-122"/>
              </a:defRPr>
            </a:lvl3pPr>
            <a:lvl4pPr marL="1600200" indent="-228600" eaLnBrk="0" hangingPunct="0">
              <a:defRPr>
                <a:solidFill>
                  <a:schemeClr val="tx1"/>
                </a:solidFill>
                <a:latin typeface="Arial" panose="020B0604020202020204" pitchFamily="34" charset="0"/>
                <a:ea typeface="方正姚体" panose="02010601030101010101" pitchFamily="2" charset="-122"/>
              </a:defRPr>
            </a:lvl4pPr>
            <a:lvl5pPr marL="2057400" indent="-228600" eaLnBrk="0" hangingPunct="0">
              <a:defRPr>
                <a:solidFill>
                  <a:schemeClr val="tx1"/>
                </a:solidFill>
                <a:latin typeface="Arial" panose="020B0604020202020204" pitchFamily="34" charset="0"/>
                <a:ea typeface="方正姚体" panose="02010601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9pPr>
          </a:lstStyle>
          <a:p>
            <a:pPr eaLnBrk="1" hangingPunct="1">
              <a:defRPr/>
            </a:pPr>
            <a:r>
              <a:rPr lang="zh-CN" altLang="en-US" sz="3200" b="1" smtClean="0">
                <a:latin typeface="Times New Roman" panose="02020603050405020304" pitchFamily="18" charset="0"/>
              </a:rPr>
              <a:t>最著名的是中国西北和中亚连通欧亚大陆的商道</a:t>
            </a:r>
            <a:endParaRPr lang="zh-CN" altLang="en-US" sz="3200" b="1" smtClean="0">
              <a:latin typeface="Times New Roman" panose="02020603050405020304" pitchFamily="18" charset="0"/>
            </a:endParaRPr>
          </a:p>
        </p:txBody>
      </p:sp>
      <p:sp>
        <p:nvSpPr>
          <p:cNvPr id="8" name="Text Box 5"/>
          <p:cNvSpPr txBox="1">
            <a:spLocks noChangeArrowheads="1"/>
          </p:cNvSpPr>
          <p:nvPr/>
        </p:nvSpPr>
        <p:spPr bwMode="auto">
          <a:xfrm>
            <a:off x="378961" y="6073170"/>
            <a:ext cx="2698068"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方正姚体" panose="02010601030101010101" pitchFamily="2" charset="-122"/>
              </a:defRPr>
            </a:lvl1pPr>
            <a:lvl2pPr marL="742950" indent="-285750" eaLnBrk="0" hangingPunct="0">
              <a:defRPr>
                <a:solidFill>
                  <a:schemeClr val="tx1"/>
                </a:solidFill>
                <a:latin typeface="Arial" panose="020B0604020202020204" pitchFamily="34" charset="0"/>
                <a:ea typeface="方正姚体" panose="02010601030101010101" pitchFamily="2" charset="-122"/>
              </a:defRPr>
            </a:lvl2pPr>
            <a:lvl3pPr marL="1143000" indent="-228600" eaLnBrk="0" hangingPunct="0">
              <a:defRPr>
                <a:solidFill>
                  <a:schemeClr val="tx1"/>
                </a:solidFill>
                <a:latin typeface="Arial" panose="020B0604020202020204" pitchFamily="34" charset="0"/>
                <a:ea typeface="方正姚体" panose="02010601030101010101" pitchFamily="2" charset="-122"/>
              </a:defRPr>
            </a:lvl3pPr>
            <a:lvl4pPr marL="1600200" indent="-228600" eaLnBrk="0" hangingPunct="0">
              <a:defRPr>
                <a:solidFill>
                  <a:schemeClr val="tx1"/>
                </a:solidFill>
                <a:latin typeface="Arial" panose="020B0604020202020204" pitchFamily="34" charset="0"/>
                <a:ea typeface="方正姚体" panose="02010601030101010101" pitchFamily="2" charset="-122"/>
              </a:defRPr>
            </a:lvl4pPr>
            <a:lvl5pPr marL="2057400" indent="-228600" eaLnBrk="0" hangingPunct="0">
              <a:defRPr>
                <a:solidFill>
                  <a:schemeClr val="tx1"/>
                </a:solidFill>
                <a:latin typeface="Arial" panose="020B0604020202020204" pitchFamily="34" charset="0"/>
                <a:ea typeface="方正姚体" panose="02010601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9pPr>
          </a:lstStyle>
          <a:p>
            <a:pPr eaLnBrk="1" hangingPunct="1">
              <a:defRPr/>
            </a:pPr>
            <a:r>
              <a:rPr lang="zh-CN" altLang="en-US" sz="3200" b="1" smtClean="0">
                <a:latin typeface="Times New Roman" panose="02020603050405020304" pitchFamily="18" charset="0"/>
              </a:rPr>
              <a:t>以丝绸为媒介</a:t>
            </a:r>
            <a:endParaRPr lang="zh-CN" altLang="en-US" sz="3200" b="1" smtClean="0">
              <a:latin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D:\QQ飞车\2562807290\FileRecv\MobileFile\mmexport1594215737834.jpg"/>
          <p:cNvPicPr>
            <a:picLocks noChangeAspect="1" noChangeArrowheads="1"/>
          </p:cNvPicPr>
          <p:nvPr/>
        </p:nvPicPr>
        <p:blipFill>
          <a:blip r:embed="rId1"/>
          <a:stretch>
            <a:fillRect/>
          </a:stretch>
        </p:blipFill>
        <p:spPr bwMode="auto">
          <a:xfrm>
            <a:off x="1480458" y="0"/>
            <a:ext cx="9144000" cy="6858000"/>
          </a:xfrm>
          <a:prstGeom prst="rect">
            <a:avLst/>
          </a:prstGeom>
          <a:noFill/>
        </p:spPr>
      </p:pic>
    </p:spTree>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D:\QQ飞车\2562807290\FileRecv\MobileFile\mmexport1594215729530.jpg"/>
          <p:cNvPicPr>
            <a:picLocks noChangeAspect="1" noChangeArrowheads="1"/>
          </p:cNvPicPr>
          <p:nvPr/>
        </p:nvPicPr>
        <p:blipFill>
          <a:blip r:embed="rId1"/>
          <a:stretch>
            <a:fillRect/>
          </a:stretch>
        </p:blipFill>
        <p:spPr bwMode="auto">
          <a:xfrm>
            <a:off x="957942" y="0"/>
            <a:ext cx="10435771" cy="6858000"/>
          </a:xfrm>
          <a:prstGeom prst="rect">
            <a:avLst/>
          </a:prstGeom>
          <a:noFill/>
        </p:spPr>
      </p:pic>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tretch>
            <a:fillRect/>
          </a:stretch>
        </p:blipFill>
        <p:spPr bwMode="auto">
          <a:xfrm>
            <a:off x="0" y="0"/>
            <a:ext cx="12192000" cy="6856413"/>
          </a:xfrm>
          <a:prstGeom prst="rect">
            <a:avLst/>
          </a:prstGeom>
          <a:noFill/>
          <a:ln w="9525">
            <a:noFill/>
            <a:miter lim="800000"/>
            <a:headEnd/>
            <a:tailEnd/>
          </a:ln>
        </p:spPr>
      </p:pic>
      <p:sp>
        <p:nvSpPr>
          <p:cNvPr id="3" name="TextBox 2"/>
          <p:cNvSpPr txBox="1"/>
          <p:nvPr/>
        </p:nvSpPr>
        <p:spPr>
          <a:xfrm>
            <a:off x="456640" y="5776684"/>
            <a:ext cx="832338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4800" smtClean="0">
                <a:solidFill>
                  <a:srgbClr val="C00000"/>
                </a:solidFill>
                <a:latin typeface="宋体" panose="02010600030101010101" pitchFamily="2" charset="-122"/>
                <a:ea typeface="宋体" panose="02010600030101010101" pitchFamily="2" charset="-122"/>
              </a:rPr>
              <a:t>联合大月氏，反击匈奴</a:t>
            </a:r>
            <a:endParaRPr lang="zh-CN" altLang="en-US" sz="4800">
              <a:solidFill>
                <a:srgbClr val="C00000"/>
              </a:solidFill>
              <a:latin typeface="宋体" panose="02010600030101010101" pitchFamily="2" charset="-122"/>
              <a:ea typeface="宋体" panose="02010600030101010101" pitchFamily="2"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D:\QQ飞车\2562807290\FileRecv\MobileFile\mmexport1594215716038.jpg"/>
          <p:cNvPicPr>
            <a:picLocks noChangeAspect="1" noChangeArrowheads="1"/>
          </p:cNvPicPr>
          <p:nvPr/>
        </p:nvPicPr>
        <p:blipFill>
          <a:blip r:embed="rId1"/>
          <a:stretch>
            <a:fillRect/>
          </a:stretch>
        </p:blipFill>
        <p:spPr bwMode="auto">
          <a:xfrm>
            <a:off x="1393372" y="0"/>
            <a:ext cx="9144000" cy="6858000"/>
          </a:xfrm>
          <a:prstGeom prst="rect">
            <a:avLst/>
          </a:prstGeom>
          <a:noFill/>
        </p:spPr>
      </p:pic>
      <p:sp>
        <p:nvSpPr>
          <p:cNvPr id="3" name="TextBox 2"/>
          <p:cNvSpPr txBox="1"/>
          <p:nvPr/>
        </p:nvSpPr>
        <p:spPr>
          <a:xfrm>
            <a:off x="1864527" y="3483428"/>
            <a:ext cx="8323385"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4800" smtClean="0">
                <a:solidFill>
                  <a:srgbClr val="C00000"/>
                </a:solidFill>
                <a:latin typeface="宋体" panose="02010600030101010101" pitchFamily="2" charset="-122"/>
                <a:ea typeface="宋体" panose="02010600030101010101" pitchFamily="2" charset="-122"/>
              </a:rPr>
              <a:t>开通了古代商道，建立起了东西方文明的桥梁</a:t>
            </a:r>
            <a:endParaRPr lang="zh-CN" altLang="en-US" sz="4800">
              <a:solidFill>
                <a:srgbClr val="C00000"/>
              </a:solidFill>
              <a:latin typeface="宋体" panose="02010600030101010101" pitchFamily="2" charset="-122"/>
              <a:ea typeface="宋体" panose="02010600030101010101" pitchFamily="2"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68" name="Text Box 32"/>
          <p:cNvSpPr txBox="1">
            <a:spLocks noChangeArrowheads="1"/>
          </p:cNvSpPr>
          <p:nvPr/>
        </p:nvSpPr>
        <p:spPr bwMode="auto">
          <a:xfrm>
            <a:off x="1471613" y="1019175"/>
            <a:ext cx="3430587" cy="646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defRPr/>
            </a:pPr>
            <a:r>
              <a:rPr lang="en-US" sz="3600">
                <a:solidFill>
                  <a:srgbClr val="000000"/>
                </a:solidFill>
                <a:ea typeface="华文新魏" panose="02010800040101010101" pitchFamily="2" charset="-122"/>
              </a:rPr>
              <a:t>1 </a:t>
            </a:r>
            <a:r>
              <a:rPr lang="zh-CN" altLang="en-US" sz="3600">
                <a:solidFill>
                  <a:srgbClr val="000000"/>
                </a:solidFill>
                <a:ea typeface="华文新魏" panose="02010800040101010101" pitchFamily="2" charset="-122"/>
              </a:rPr>
              <a:t>陆上丝绸之路</a:t>
            </a:r>
            <a:endParaRPr lang="zh-CN" altLang="en-US" sz="3600">
              <a:solidFill>
                <a:srgbClr val="000000"/>
              </a:solidFill>
              <a:ea typeface="华文新魏" panose="02010800040101010101" pitchFamily="2" charset="-122"/>
            </a:endParaRPr>
          </a:p>
        </p:txBody>
      </p:sp>
      <p:sp>
        <p:nvSpPr>
          <p:cNvPr id="2" name="Text Box 5"/>
          <p:cNvSpPr txBox="1">
            <a:spLocks noChangeArrowheads="1"/>
          </p:cNvSpPr>
          <p:nvPr/>
        </p:nvSpPr>
        <p:spPr bwMode="auto">
          <a:xfrm>
            <a:off x="1266825" y="211138"/>
            <a:ext cx="2490788" cy="5842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ea typeface="方正姚体" panose="02010601030101010101" pitchFamily="2" charset="-122"/>
              </a:defRPr>
            </a:lvl1pPr>
            <a:lvl2pPr marL="742950" indent="-285750" eaLnBrk="0" hangingPunct="0">
              <a:defRPr>
                <a:solidFill>
                  <a:schemeClr val="tx1"/>
                </a:solidFill>
                <a:latin typeface="Arial" panose="020B0604020202020204" pitchFamily="34" charset="0"/>
                <a:ea typeface="方正姚体" panose="02010601030101010101" pitchFamily="2" charset="-122"/>
              </a:defRPr>
            </a:lvl2pPr>
            <a:lvl3pPr marL="1143000" indent="-228600" eaLnBrk="0" hangingPunct="0">
              <a:defRPr>
                <a:solidFill>
                  <a:schemeClr val="tx1"/>
                </a:solidFill>
                <a:latin typeface="Arial" panose="020B0604020202020204" pitchFamily="34" charset="0"/>
                <a:ea typeface="方正姚体" panose="02010601030101010101" pitchFamily="2" charset="-122"/>
              </a:defRPr>
            </a:lvl3pPr>
            <a:lvl4pPr marL="1600200" indent="-228600" eaLnBrk="0" hangingPunct="0">
              <a:defRPr>
                <a:solidFill>
                  <a:schemeClr val="tx1"/>
                </a:solidFill>
                <a:latin typeface="Arial" panose="020B0604020202020204" pitchFamily="34" charset="0"/>
                <a:ea typeface="方正姚体" panose="02010601030101010101" pitchFamily="2" charset="-122"/>
              </a:defRPr>
            </a:lvl4pPr>
            <a:lvl5pPr marL="2057400" indent="-228600" eaLnBrk="0" hangingPunct="0">
              <a:defRPr>
                <a:solidFill>
                  <a:schemeClr val="tx1"/>
                </a:solidFill>
                <a:latin typeface="Arial" panose="020B0604020202020204" pitchFamily="34" charset="0"/>
                <a:ea typeface="方正姚体" panose="02010601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9pPr>
          </a:lstStyle>
          <a:p>
            <a:pPr eaLnBrk="1" hangingPunct="1">
              <a:defRPr/>
            </a:pPr>
            <a:r>
              <a:rPr lang="zh-CN" altLang="en-US" sz="3200" b="1" smtClean="0">
                <a:latin typeface="Times New Roman" panose="02020603050405020304" pitchFamily="18" charset="0"/>
              </a:rPr>
              <a:t>二 丝绸之路</a:t>
            </a:r>
            <a:endParaRPr lang="zh-CN" altLang="en-US" sz="3200" b="1" smtClean="0">
              <a:latin typeface="Times New Roman" panose="02020603050405020304" pitchFamily="18" charset="0"/>
            </a:endParaRPr>
          </a:p>
        </p:txBody>
      </p:sp>
      <p:sp>
        <p:nvSpPr>
          <p:cNvPr id="3" name="Text Box 32"/>
          <p:cNvSpPr txBox="1">
            <a:spLocks noChangeArrowheads="1"/>
          </p:cNvSpPr>
          <p:nvPr/>
        </p:nvSpPr>
        <p:spPr bwMode="auto">
          <a:xfrm>
            <a:off x="1457740" y="2030620"/>
            <a:ext cx="1351722" cy="523220"/>
          </a:xfrm>
          <a:prstGeom prst="rect">
            <a:avLst/>
          </a:prstGeom>
          <a:solidFill>
            <a:schemeClr val="bg1"/>
          </a:solidFill>
          <a:ln>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2800">
                <a:solidFill>
                  <a:srgbClr val="000000"/>
                </a:solidFill>
                <a:latin typeface="+mj-ea"/>
                <a:ea typeface="+mj-ea"/>
              </a:rPr>
              <a:t>背景</a:t>
            </a:r>
            <a:endParaRPr lang="zh-CN" altLang="en-US" sz="2800">
              <a:solidFill>
                <a:srgbClr val="000000"/>
              </a:solidFill>
              <a:latin typeface="+mj-ea"/>
              <a:ea typeface="+mj-ea"/>
            </a:endParaRPr>
          </a:p>
        </p:txBody>
      </p:sp>
      <p:sp>
        <p:nvSpPr>
          <p:cNvPr id="5" name="Text Box 32"/>
          <p:cNvSpPr txBox="1">
            <a:spLocks noChangeArrowheads="1"/>
          </p:cNvSpPr>
          <p:nvPr/>
        </p:nvSpPr>
        <p:spPr bwMode="auto">
          <a:xfrm>
            <a:off x="3179763" y="1774825"/>
            <a:ext cx="8349628" cy="1077218"/>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3200" b="1">
                <a:solidFill>
                  <a:srgbClr val="000000"/>
                </a:solidFill>
                <a:latin typeface="+mn-ea"/>
              </a:rPr>
              <a:t>张骞开辟通西域的道路后，汉朝和西域的使者相互往来，东西方的经济文化交流日趋频繁</a:t>
            </a:r>
            <a:endParaRPr lang="zh-CN" altLang="en-US" sz="3200" b="1">
              <a:solidFill>
                <a:srgbClr val="000000"/>
              </a:solidFill>
              <a:latin typeface="+mn-ea"/>
            </a:endParaRPr>
          </a:p>
        </p:txBody>
      </p:sp>
      <p:sp>
        <p:nvSpPr>
          <p:cNvPr id="6" name="Text Box 32"/>
          <p:cNvSpPr txBox="1">
            <a:spLocks noChangeArrowheads="1"/>
          </p:cNvSpPr>
          <p:nvPr/>
        </p:nvSpPr>
        <p:spPr bwMode="auto">
          <a:xfrm>
            <a:off x="1232038" y="3069120"/>
            <a:ext cx="2111375" cy="954107"/>
          </a:xfrm>
          <a:prstGeom prst="rect">
            <a:avLst/>
          </a:prstGeom>
          <a:solidFill>
            <a:schemeClr val="bg1"/>
          </a:solidFill>
          <a:ln>
            <a:solidFill>
              <a:schemeClr val="tx1"/>
            </a:solidFill>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defRPr/>
            </a:pPr>
            <a:r>
              <a:rPr lang="zh-CN" altLang="en-US" sz="2800">
                <a:solidFill>
                  <a:srgbClr val="000000"/>
                </a:solidFill>
                <a:latin typeface="+mj-ea"/>
                <a:ea typeface="+mj-ea"/>
              </a:rPr>
              <a:t>运输的主要物品</a:t>
            </a:r>
            <a:endParaRPr lang="zh-CN" altLang="en-US" sz="2800">
              <a:solidFill>
                <a:srgbClr val="000000"/>
              </a:solidFill>
              <a:latin typeface="+mj-ea"/>
              <a:ea typeface="+mj-ea"/>
            </a:endParaRPr>
          </a:p>
        </p:txBody>
      </p:sp>
      <p:sp>
        <p:nvSpPr>
          <p:cNvPr id="7" name="Text Box 32"/>
          <p:cNvSpPr txBox="1">
            <a:spLocks noChangeArrowheads="1"/>
          </p:cNvSpPr>
          <p:nvPr/>
        </p:nvSpPr>
        <p:spPr bwMode="auto">
          <a:xfrm>
            <a:off x="3732351" y="3228147"/>
            <a:ext cx="1947862" cy="769441"/>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defRPr/>
            </a:pPr>
            <a:r>
              <a:rPr lang="zh-CN" altLang="en-US" sz="4400" b="1">
                <a:solidFill>
                  <a:srgbClr val="000000"/>
                </a:solidFill>
                <a:latin typeface="+mn-ea"/>
              </a:rPr>
              <a:t>丝绸</a:t>
            </a:r>
            <a:endParaRPr lang="zh-CN" altLang="en-US" sz="4400" b="1">
              <a:solidFill>
                <a:srgbClr val="000000"/>
              </a:solidFill>
              <a:latin typeface="+mn-ea"/>
            </a:endParaRPr>
          </a:p>
        </p:txBody>
      </p:sp>
      <p:sp>
        <p:nvSpPr>
          <p:cNvPr id="8" name="Text Box 32"/>
          <p:cNvSpPr txBox="1">
            <a:spLocks noChangeArrowheads="1"/>
          </p:cNvSpPr>
          <p:nvPr/>
        </p:nvSpPr>
        <p:spPr bwMode="auto">
          <a:xfrm>
            <a:off x="3369917" y="4553227"/>
            <a:ext cx="7987196" cy="1384995"/>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zh-CN" altLang="en-US" sz="2800" b="1">
                <a:solidFill>
                  <a:srgbClr val="000000"/>
                </a:solidFill>
                <a:latin typeface="+mn-ea"/>
              </a:rPr>
              <a:t>从长安穿过河西走廊，经西域运往中亚、西亚，再转运到更远的欧洲；又把西域的物产和奇珍异宝运到中原。</a:t>
            </a:r>
            <a:endParaRPr lang="zh-CN" altLang="en-US" sz="2800" b="1">
              <a:solidFill>
                <a:srgbClr val="000000"/>
              </a:solidFill>
              <a:latin typeface="+mn-ea"/>
            </a:endParaRPr>
          </a:p>
        </p:txBody>
      </p:sp>
      <p:sp>
        <p:nvSpPr>
          <p:cNvPr id="9" name="Text Box 32"/>
          <p:cNvSpPr txBox="1">
            <a:spLocks noChangeArrowheads="1"/>
          </p:cNvSpPr>
          <p:nvPr/>
        </p:nvSpPr>
        <p:spPr bwMode="auto">
          <a:xfrm>
            <a:off x="1797326" y="4606235"/>
            <a:ext cx="911225" cy="1077218"/>
          </a:xfrm>
          <a:prstGeom prst="rect">
            <a:avLst/>
          </a:prstGeom>
          <a:solidFill>
            <a:schemeClr val="bg1"/>
          </a:solidFill>
          <a:ln>
            <a:solidFill>
              <a:schemeClr val="tx1"/>
            </a:solidFill>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defRPr/>
            </a:pPr>
            <a:r>
              <a:rPr lang="zh-CN" altLang="en-US" sz="3200">
                <a:solidFill>
                  <a:srgbClr val="000000"/>
                </a:solidFill>
                <a:latin typeface="+mj-ea"/>
                <a:ea typeface="+mj-ea"/>
              </a:rPr>
              <a:t>路线</a:t>
            </a:r>
            <a:endParaRPr lang="zh-CN" altLang="en-US" sz="3200">
              <a:solidFill>
                <a:srgbClr val="000000"/>
              </a:solidFill>
              <a:latin typeface="+mj-ea"/>
              <a:ea typeface="+mj-ea"/>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1" nodeType="clickEffect">
                                  <p:stCondLst>
                                    <p:cond delay="0"/>
                                  </p:stCondLst>
                                  <p:iterate type="lt">
                                    <p:tmPct val="0"/>
                                  </p:iterate>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14325" y="277813"/>
            <a:ext cx="2490788" cy="58420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anose="020B0604020202020204" pitchFamily="34" charset="0"/>
                <a:ea typeface="方正姚体" panose="02010601030101010101" pitchFamily="2" charset="-122"/>
              </a:defRPr>
            </a:lvl1pPr>
            <a:lvl2pPr marL="742950" indent="-285750" eaLnBrk="0" hangingPunct="0">
              <a:defRPr>
                <a:solidFill>
                  <a:schemeClr val="tx1"/>
                </a:solidFill>
                <a:latin typeface="Arial" panose="020B0604020202020204" pitchFamily="34" charset="0"/>
                <a:ea typeface="方正姚体" panose="02010601030101010101" pitchFamily="2" charset="-122"/>
              </a:defRPr>
            </a:lvl2pPr>
            <a:lvl3pPr marL="1143000" indent="-228600" eaLnBrk="0" hangingPunct="0">
              <a:defRPr>
                <a:solidFill>
                  <a:schemeClr val="tx1"/>
                </a:solidFill>
                <a:latin typeface="Arial" panose="020B0604020202020204" pitchFamily="34" charset="0"/>
                <a:ea typeface="方正姚体" panose="02010601030101010101" pitchFamily="2" charset="-122"/>
              </a:defRPr>
            </a:lvl3pPr>
            <a:lvl4pPr marL="1600200" indent="-228600" eaLnBrk="0" hangingPunct="0">
              <a:defRPr>
                <a:solidFill>
                  <a:schemeClr val="tx1"/>
                </a:solidFill>
                <a:latin typeface="Arial" panose="020B0604020202020204" pitchFamily="34" charset="0"/>
                <a:ea typeface="方正姚体" panose="02010601030101010101" pitchFamily="2" charset="-122"/>
              </a:defRPr>
            </a:lvl4pPr>
            <a:lvl5pPr marL="2057400" indent="-228600" eaLnBrk="0" hangingPunct="0">
              <a:defRPr>
                <a:solidFill>
                  <a:schemeClr val="tx1"/>
                </a:solidFill>
                <a:latin typeface="Arial" panose="020B0604020202020204" pitchFamily="34" charset="0"/>
                <a:ea typeface="方正姚体" panose="02010601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姚体" panose="02010601030101010101" pitchFamily="2" charset="-122"/>
              </a:defRPr>
            </a:lvl9pPr>
          </a:lstStyle>
          <a:p>
            <a:pPr eaLnBrk="1" hangingPunct="1">
              <a:defRPr/>
            </a:pPr>
            <a:r>
              <a:rPr lang="zh-CN" altLang="en-US" sz="3200" b="1" smtClean="0">
                <a:latin typeface="Times New Roman" panose="02020603050405020304" pitchFamily="18" charset="0"/>
              </a:rPr>
              <a:t>二 丝绸之路</a:t>
            </a:r>
            <a:endParaRPr lang="zh-CN" altLang="en-US" sz="3200" b="1" smtClean="0">
              <a:latin typeface="Times New Roman" panose="02020603050405020304" pitchFamily="18" charset="0"/>
            </a:endParaRPr>
          </a:p>
        </p:txBody>
      </p:sp>
      <p:sp>
        <p:nvSpPr>
          <p:cNvPr id="14368" name="Text Box 32"/>
          <p:cNvSpPr txBox="1">
            <a:spLocks noChangeArrowheads="1"/>
          </p:cNvSpPr>
          <p:nvPr/>
        </p:nvSpPr>
        <p:spPr bwMode="auto">
          <a:xfrm>
            <a:off x="1004888" y="1085850"/>
            <a:ext cx="3430587" cy="646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defRPr/>
            </a:pPr>
            <a:r>
              <a:rPr lang="en-US" sz="3600">
                <a:solidFill>
                  <a:srgbClr val="000000"/>
                </a:solidFill>
                <a:ea typeface="华文新魏" panose="02010800040101010101" pitchFamily="2" charset="-122"/>
              </a:rPr>
              <a:t>1 </a:t>
            </a:r>
            <a:r>
              <a:rPr lang="zh-CN" altLang="en-US" sz="3600">
                <a:solidFill>
                  <a:srgbClr val="000000"/>
                </a:solidFill>
                <a:ea typeface="华文新魏" panose="02010800040101010101" pitchFamily="2" charset="-122"/>
              </a:rPr>
              <a:t>陆上丝绸之路</a:t>
            </a:r>
            <a:endParaRPr lang="zh-CN" altLang="en-US" sz="3600">
              <a:solidFill>
                <a:srgbClr val="000000"/>
              </a:solidFill>
              <a:ea typeface="华文新魏" panose="02010800040101010101" pitchFamily="2" charset="-122"/>
            </a:endParaRPr>
          </a:p>
        </p:txBody>
      </p:sp>
      <p:pic>
        <p:nvPicPr>
          <p:cNvPr id="19460" name="图片 3"/>
          <p:cNvPicPr>
            <a:picLocks noChangeAspect="1" noChangeArrowheads="1"/>
          </p:cNvPicPr>
          <p:nvPr/>
        </p:nvPicPr>
        <p:blipFill>
          <a:blip r:embed="rId1"/>
          <a:stretch>
            <a:fillRect/>
          </a:stretch>
        </p:blipFill>
        <p:spPr bwMode="auto">
          <a:xfrm>
            <a:off x="1416050" y="2182813"/>
            <a:ext cx="5594350" cy="3213100"/>
          </a:xfrm>
          <a:prstGeom prst="rect">
            <a:avLst/>
          </a:prstGeom>
          <a:noFill/>
          <a:ln w="9525">
            <a:noFill/>
            <a:miter lim="800000"/>
            <a:headEnd/>
            <a:tailEnd/>
          </a:ln>
        </p:spPr>
      </p:pic>
      <p:sp>
        <p:nvSpPr>
          <p:cNvPr id="5" name="Text Box 4"/>
          <p:cNvSpPr txBox="1">
            <a:spLocks noChangeArrowheads="1"/>
          </p:cNvSpPr>
          <p:nvPr/>
        </p:nvSpPr>
        <p:spPr bwMode="auto">
          <a:xfrm>
            <a:off x="2019300" y="5764213"/>
            <a:ext cx="457200" cy="579437"/>
          </a:xfrm>
          <a:prstGeom prst="rect">
            <a:avLst/>
          </a:prstGeom>
          <a:solidFill>
            <a:srgbClr val="FFFF99"/>
          </a:solidFill>
          <a:ln>
            <a:noFill/>
          </a:ln>
          <a:effectLst/>
        </p:spPr>
        <p:txBody>
          <a:bodyPr>
            <a:spAutoFit/>
          </a:bodyPr>
          <a:lstStyle/>
          <a:p>
            <a:pPr>
              <a:spcBef>
                <a:spcPct val="50000"/>
              </a:spcBef>
              <a:defRPr/>
            </a:pPr>
            <a:r>
              <a:rPr kumimoji="1" lang="zh-CN" altLang="en-US" sz="1600">
                <a:solidFill>
                  <a:srgbClr val="CC0000"/>
                </a:solidFill>
                <a:effectLst>
                  <a:outerShdw blurRad="38100" dist="38100" dir="2700000" algn="tl">
                    <a:srgbClr val="000000"/>
                  </a:outerShdw>
                </a:effectLst>
                <a:latin typeface="Tahoma" panose="020B0604030504040204" pitchFamily="34" charset="0"/>
              </a:rPr>
              <a:t>长安</a:t>
            </a:r>
            <a:endParaRPr kumimoji="1" lang="zh-CN" altLang="en-US" sz="1600">
              <a:solidFill>
                <a:srgbClr val="CC0000"/>
              </a:solidFill>
              <a:effectLst>
                <a:outerShdw blurRad="38100" dist="38100" dir="2700000" algn="tl">
                  <a:srgbClr val="000000"/>
                </a:outerShdw>
              </a:effectLst>
              <a:latin typeface="Tahoma" panose="020B0604030504040204" pitchFamily="34" charset="0"/>
            </a:endParaRPr>
          </a:p>
        </p:txBody>
      </p:sp>
      <p:sp>
        <p:nvSpPr>
          <p:cNvPr id="6" name="Line 5"/>
          <p:cNvSpPr>
            <a:spLocks noChangeShapeType="1"/>
          </p:cNvSpPr>
          <p:nvPr/>
        </p:nvSpPr>
        <p:spPr bwMode="auto">
          <a:xfrm>
            <a:off x="2673350" y="5883275"/>
            <a:ext cx="317500" cy="7938"/>
          </a:xfrm>
          <a:prstGeom prst="line">
            <a:avLst/>
          </a:prstGeom>
          <a:noFill/>
          <a:ln w="38100">
            <a:solidFill>
              <a:schemeClr val="tx1"/>
            </a:solidFill>
            <a:miter lim="800000"/>
            <a:tailEnd type="triangle" w="med" len="med"/>
          </a:ln>
        </p:spPr>
        <p:txBody>
          <a:bodyPr/>
          <a:lstStyle/>
          <a:p>
            <a:endParaRPr lang="zh-CN" altLang="en-US"/>
          </a:p>
        </p:txBody>
      </p:sp>
      <p:sp>
        <p:nvSpPr>
          <p:cNvPr id="7" name="Text Box 6"/>
          <p:cNvSpPr txBox="1">
            <a:spLocks noChangeArrowheads="1"/>
          </p:cNvSpPr>
          <p:nvPr/>
        </p:nvSpPr>
        <p:spPr bwMode="auto">
          <a:xfrm>
            <a:off x="3194050" y="5765800"/>
            <a:ext cx="1435100" cy="700088"/>
          </a:xfrm>
          <a:prstGeom prst="rect">
            <a:avLst/>
          </a:prstGeom>
          <a:solidFill>
            <a:srgbClr val="FFFF99"/>
          </a:solidFill>
          <a:ln>
            <a:noFill/>
          </a:ln>
          <a:effectLst/>
        </p:spPr>
        <p:txBody>
          <a:bodyPr>
            <a:spAutoFit/>
          </a:bodyPr>
          <a:lstStyle/>
          <a:p>
            <a:pPr>
              <a:spcBef>
                <a:spcPct val="50000"/>
              </a:spcBef>
              <a:defRPr/>
            </a:pPr>
            <a:r>
              <a:rPr kumimoji="1" lang="zh-CN" altLang="en-US" sz="1600">
                <a:solidFill>
                  <a:srgbClr val="CC0000"/>
                </a:solidFill>
                <a:effectLst>
                  <a:outerShdw blurRad="38100" dist="38100" dir="2700000" algn="tl">
                    <a:srgbClr val="000000"/>
                  </a:outerShdw>
                </a:effectLst>
                <a:latin typeface="Tahoma" panose="020B0604030504040204" pitchFamily="34" charset="0"/>
              </a:rPr>
              <a:t>河西走廊、</a:t>
            </a:r>
            <a:endParaRPr kumimoji="1" lang="zh-CN" altLang="en-US" sz="1600">
              <a:solidFill>
                <a:srgbClr val="CC0000"/>
              </a:solidFill>
              <a:effectLst>
                <a:outerShdw blurRad="38100" dist="38100" dir="2700000" algn="tl">
                  <a:srgbClr val="000000"/>
                </a:outerShdw>
              </a:effectLst>
              <a:latin typeface="Tahoma" panose="020B0604030504040204" pitchFamily="34" charset="0"/>
            </a:endParaRPr>
          </a:p>
          <a:p>
            <a:pPr>
              <a:spcBef>
                <a:spcPct val="50000"/>
              </a:spcBef>
              <a:defRPr/>
            </a:pPr>
            <a:r>
              <a:rPr kumimoji="1" lang="zh-CN" altLang="en-US" sz="1600">
                <a:solidFill>
                  <a:srgbClr val="CC0000"/>
                </a:solidFill>
                <a:effectLst>
                  <a:outerShdw blurRad="38100" dist="38100" dir="2700000" algn="tl">
                    <a:srgbClr val="000000"/>
                  </a:outerShdw>
                </a:effectLst>
                <a:latin typeface="Tahoma" panose="020B0604030504040204" pitchFamily="34" charset="0"/>
              </a:rPr>
              <a:t>今新疆地区</a:t>
            </a:r>
            <a:endParaRPr kumimoji="1" lang="zh-CN" altLang="en-US" sz="1600">
              <a:solidFill>
                <a:srgbClr val="CC0000"/>
              </a:solidFill>
              <a:effectLst>
                <a:outerShdw blurRad="38100" dist="38100" dir="2700000" algn="tl">
                  <a:srgbClr val="000000"/>
                </a:outerShdw>
              </a:effectLst>
              <a:latin typeface="Tahoma" panose="020B0604030504040204" pitchFamily="34" charset="0"/>
            </a:endParaRPr>
          </a:p>
        </p:txBody>
      </p:sp>
      <p:sp>
        <p:nvSpPr>
          <p:cNvPr id="8" name="Line 7"/>
          <p:cNvSpPr>
            <a:spLocks noChangeShapeType="1"/>
          </p:cNvSpPr>
          <p:nvPr/>
        </p:nvSpPr>
        <p:spPr bwMode="auto">
          <a:xfrm flipV="1">
            <a:off x="4953000" y="5891213"/>
            <a:ext cx="280988" cy="7937"/>
          </a:xfrm>
          <a:prstGeom prst="line">
            <a:avLst/>
          </a:prstGeom>
          <a:noFill/>
          <a:ln w="38100">
            <a:solidFill>
              <a:schemeClr val="tx1"/>
            </a:solidFill>
            <a:miter lim="800000"/>
            <a:tailEnd type="triangle" w="med" len="med"/>
          </a:ln>
        </p:spPr>
        <p:txBody>
          <a:bodyPr/>
          <a:lstStyle/>
          <a:p>
            <a:endParaRPr lang="zh-CN" altLang="en-US"/>
          </a:p>
        </p:txBody>
      </p:sp>
      <p:sp>
        <p:nvSpPr>
          <p:cNvPr id="9" name="Text Box 8"/>
          <p:cNvSpPr txBox="1">
            <a:spLocks noChangeArrowheads="1"/>
          </p:cNvSpPr>
          <p:nvPr/>
        </p:nvSpPr>
        <p:spPr bwMode="auto">
          <a:xfrm>
            <a:off x="5588000" y="5764213"/>
            <a:ext cx="442913" cy="579437"/>
          </a:xfrm>
          <a:prstGeom prst="rect">
            <a:avLst/>
          </a:prstGeom>
          <a:solidFill>
            <a:srgbClr val="FFFF99"/>
          </a:solidFill>
          <a:ln>
            <a:noFill/>
          </a:ln>
          <a:effectLst/>
        </p:spPr>
        <p:txBody>
          <a:bodyPr>
            <a:spAutoFit/>
          </a:bodyPr>
          <a:lstStyle/>
          <a:p>
            <a:pPr>
              <a:spcBef>
                <a:spcPct val="50000"/>
              </a:spcBef>
              <a:defRPr/>
            </a:pPr>
            <a:r>
              <a:rPr kumimoji="1" lang="zh-CN" altLang="en-US" sz="1600">
                <a:solidFill>
                  <a:srgbClr val="CC0000"/>
                </a:solidFill>
                <a:effectLst>
                  <a:outerShdw blurRad="38100" dist="38100" dir="2700000" algn="tl">
                    <a:srgbClr val="000000"/>
                  </a:outerShdw>
                </a:effectLst>
                <a:latin typeface="Tahoma" panose="020B0604030504040204" pitchFamily="34" charset="0"/>
              </a:rPr>
              <a:t>西亚</a:t>
            </a:r>
            <a:endParaRPr kumimoji="1" lang="zh-CN" altLang="en-US" sz="1600">
              <a:solidFill>
                <a:srgbClr val="CC0000"/>
              </a:solidFill>
              <a:effectLst>
                <a:outerShdw blurRad="38100" dist="38100" dir="2700000" algn="tl">
                  <a:srgbClr val="000000"/>
                </a:outerShdw>
              </a:effectLst>
              <a:latin typeface="Tahoma" panose="020B0604030504040204" pitchFamily="34" charset="0"/>
            </a:endParaRPr>
          </a:p>
        </p:txBody>
      </p:sp>
      <p:sp>
        <p:nvSpPr>
          <p:cNvPr id="10" name="Line 9"/>
          <p:cNvSpPr>
            <a:spLocks noChangeShapeType="1"/>
          </p:cNvSpPr>
          <p:nvPr/>
        </p:nvSpPr>
        <p:spPr bwMode="auto">
          <a:xfrm>
            <a:off x="6296025" y="5891213"/>
            <a:ext cx="257175" cy="0"/>
          </a:xfrm>
          <a:prstGeom prst="line">
            <a:avLst/>
          </a:prstGeom>
          <a:noFill/>
          <a:ln w="38100">
            <a:solidFill>
              <a:schemeClr val="tx1"/>
            </a:solidFill>
            <a:miter lim="800000"/>
            <a:tailEnd type="triangle" w="med" len="med"/>
          </a:ln>
        </p:spPr>
        <p:txBody>
          <a:bodyPr/>
          <a:lstStyle/>
          <a:p>
            <a:endParaRPr lang="zh-CN" altLang="en-US"/>
          </a:p>
        </p:txBody>
      </p:sp>
      <p:sp>
        <p:nvSpPr>
          <p:cNvPr id="11" name="Text Box 10"/>
          <p:cNvSpPr txBox="1">
            <a:spLocks noChangeArrowheads="1"/>
          </p:cNvSpPr>
          <p:nvPr/>
        </p:nvSpPr>
        <p:spPr bwMode="auto">
          <a:xfrm>
            <a:off x="6827838" y="5764213"/>
            <a:ext cx="482600" cy="579437"/>
          </a:xfrm>
          <a:prstGeom prst="rect">
            <a:avLst/>
          </a:prstGeom>
          <a:solidFill>
            <a:srgbClr val="FFFF99"/>
          </a:solidFill>
          <a:ln>
            <a:noFill/>
          </a:ln>
          <a:effectLst/>
        </p:spPr>
        <p:txBody>
          <a:bodyPr>
            <a:spAutoFit/>
          </a:bodyPr>
          <a:lstStyle/>
          <a:p>
            <a:pPr>
              <a:spcBef>
                <a:spcPct val="50000"/>
              </a:spcBef>
              <a:defRPr/>
            </a:pPr>
            <a:r>
              <a:rPr kumimoji="1" lang="zh-CN" altLang="en-US" sz="1600">
                <a:solidFill>
                  <a:srgbClr val="CC0000"/>
                </a:solidFill>
                <a:effectLst>
                  <a:outerShdw blurRad="38100" dist="38100" dir="2700000" algn="tl">
                    <a:srgbClr val="000000"/>
                  </a:outerShdw>
                </a:effectLst>
                <a:latin typeface="Tahoma" panose="020B0604030504040204" pitchFamily="34" charset="0"/>
              </a:rPr>
              <a:t>欧洲</a:t>
            </a:r>
            <a:endParaRPr kumimoji="1" lang="zh-CN" altLang="en-US" sz="1600">
              <a:solidFill>
                <a:srgbClr val="CC0000"/>
              </a:solidFill>
              <a:effectLst>
                <a:outerShdw blurRad="38100" dist="38100" dir="2700000" algn="tl">
                  <a:srgbClr val="000000"/>
                </a:outerShdw>
              </a:effectLst>
              <a:latin typeface="Tahoma" panose="020B0604030504040204" pitchFamily="34" charset="0"/>
            </a:endParaRPr>
          </a:p>
        </p:txBody>
      </p:sp>
      <p:sp>
        <p:nvSpPr>
          <p:cNvPr id="19468" name="AutoShape 12"/>
          <p:cNvSpPr>
            <a:spLocks noChangeArrowheads="1"/>
          </p:cNvSpPr>
          <p:nvPr/>
        </p:nvSpPr>
        <p:spPr bwMode="auto">
          <a:xfrm>
            <a:off x="5360988" y="4514850"/>
            <a:ext cx="1074737" cy="323850"/>
          </a:xfrm>
          <a:prstGeom prst="wedgeRectCallout">
            <a:avLst>
              <a:gd name="adj1" fmla="val 34736"/>
              <a:gd name="adj2" fmla="val -263208"/>
            </a:avLst>
          </a:prstGeom>
          <a:solidFill>
            <a:srgbClr val="CCFFCC"/>
          </a:solidFill>
          <a:ln w="9525">
            <a:solidFill>
              <a:srgbClr val="0000FF"/>
            </a:solidFill>
            <a:miter lim="800000"/>
          </a:ln>
        </p:spPr>
        <p:txBody>
          <a:bodyPr/>
          <a:lstStyle/>
          <a:p>
            <a:pPr marL="342900" indent="-342900" algn="ctr">
              <a:lnSpc>
                <a:spcPct val="105000"/>
              </a:lnSpc>
              <a:spcBef>
                <a:spcPct val="20000"/>
              </a:spcBef>
              <a:buClr>
                <a:srgbClr val="CCFF33"/>
              </a:buClr>
              <a:buSzPct val="70000"/>
              <a:buFont typeface="Wingdings" panose="05000000000000000000" pitchFamily="2" charset="2"/>
              <a:buNone/>
            </a:pPr>
            <a:r>
              <a:rPr lang="zh-CN" altLang="en-US" sz="1600">
                <a:solidFill>
                  <a:srgbClr val="0000FF"/>
                </a:solidFill>
                <a:latin typeface="创艺简中圆" pitchFamily="2" charset="-122"/>
                <a:ea typeface="创艺简中圆" pitchFamily="2" charset="-122"/>
              </a:rPr>
              <a:t>河西走廊</a:t>
            </a:r>
            <a:endParaRPr lang="zh-CN" altLang="en-US" sz="1600">
              <a:solidFill>
                <a:srgbClr val="0000FF"/>
              </a:solidFill>
              <a:latin typeface="创艺简中圆" pitchFamily="2" charset="-122"/>
              <a:ea typeface="创艺简中圆" pitchFamily="2" charset="-122"/>
            </a:endParaRPr>
          </a:p>
        </p:txBody>
      </p:sp>
      <p:sp>
        <p:nvSpPr>
          <p:cNvPr id="19469" name="Text Box 13"/>
          <p:cNvSpPr txBox="1">
            <a:spLocks noChangeArrowheads="1"/>
          </p:cNvSpPr>
          <p:nvPr/>
        </p:nvSpPr>
        <p:spPr bwMode="auto">
          <a:xfrm>
            <a:off x="2343150" y="4718050"/>
            <a:ext cx="1074738" cy="377825"/>
          </a:xfrm>
          <a:prstGeom prst="rect">
            <a:avLst/>
          </a:prstGeom>
          <a:solidFill>
            <a:srgbClr val="CCFFCC"/>
          </a:solidFill>
          <a:ln w="9525">
            <a:noFill/>
            <a:miter lim="800000"/>
          </a:ln>
        </p:spPr>
        <p:txBody>
          <a:bodyPr>
            <a:spAutoFit/>
          </a:bodyPr>
          <a:lstStyle/>
          <a:p>
            <a:pPr marL="342900" indent="-342900" algn="ctr">
              <a:lnSpc>
                <a:spcPct val="105000"/>
              </a:lnSpc>
              <a:spcBef>
                <a:spcPct val="50000"/>
              </a:spcBef>
              <a:buClr>
                <a:srgbClr val="CCFF33"/>
              </a:buClr>
              <a:buSzPct val="70000"/>
              <a:buFont typeface="Wingdings" panose="05000000000000000000" pitchFamily="2" charset="2"/>
              <a:buNone/>
            </a:pPr>
            <a:r>
              <a:rPr lang="zh-CN" altLang="en-US">
                <a:solidFill>
                  <a:srgbClr val="0000FF"/>
                </a:solidFill>
                <a:latin typeface="创艺简中圆" pitchFamily="2" charset="-122"/>
                <a:ea typeface="创艺简中圆" pitchFamily="2" charset="-122"/>
              </a:rPr>
              <a:t>西亚</a:t>
            </a:r>
            <a:endParaRPr lang="zh-CN" altLang="en-US">
              <a:solidFill>
                <a:srgbClr val="0000FF"/>
              </a:solidFill>
              <a:latin typeface="创艺简中圆" pitchFamily="2" charset="-122"/>
              <a:ea typeface="创艺简中圆" pitchFamily="2" charset="-122"/>
            </a:endParaRPr>
          </a:p>
        </p:txBody>
      </p:sp>
      <p:sp>
        <p:nvSpPr>
          <p:cNvPr id="19470" name="Text Box 14"/>
          <p:cNvSpPr txBox="1">
            <a:spLocks noChangeArrowheads="1"/>
          </p:cNvSpPr>
          <p:nvPr/>
        </p:nvSpPr>
        <p:spPr bwMode="auto">
          <a:xfrm>
            <a:off x="2082800" y="3128963"/>
            <a:ext cx="469900" cy="1109662"/>
          </a:xfrm>
          <a:prstGeom prst="rect">
            <a:avLst/>
          </a:prstGeom>
          <a:solidFill>
            <a:srgbClr val="CCFFCC"/>
          </a:solidFill>
          <a:ln w="9525">
            <a:noFill/>
            <a:miter lim="800000"/>
          </a:ln>
        </p:spPr>
        <p:txBody>
          <a:bodyPr vert="eaVert">
            <a:spAutoFit/>
          </a:bodyPr>
          <a:lstStyle/>
          <a:p>
            <a:pPr marL="342900" indent="-342900" algn="ctr">
              <a:lnSpc>
                <a:spcPct val="105000"/>
              </a:lnSpc>
              <a:spcBef>
                <a:spcPct val="50000"/>
              </a:spcBef>
              <a:buClr>
                <a:srgbClr val="CCFF33"/>
              </a:buClr>
              <a:buSzPct val="70000"/>
              <a:buFont typeface="Wingdings" panose="05000000000000000000" pitchFamily="2" charset="2"/>
              <a:buNone/>
            </a:pPr>
            <a:r>
              <a:rPr lang="zh-CN" altLang="en-US">
                <a:solidFill>
                  <a:srgbClr val="0000FF"/>
                </a:solidFill>
                <a:latin typeface="创艺简中圆" pitchFamily="2" charset="-122"/>
                <a:ea typeface="创艺简中圆" pitchFamily="2" charset="-122"/>
              </a:rPr>
              <a:t>往欧洲</a:t>
            </a:r>
            <a:endParaRPr lang="zh-CN" altLang="en-US">
              <a:solidFill>
                <a:srgbClr val="0000FF"/>
              </a:solidFill>
              <a:latin typeface="创艺简中圆" pitchFamily="2" charset="-122"/>
              <a:ea typeface="创艺简中圆" pitchFamily="2" charset="-122"/>
            </a:endParaRPr>
          </a:p>
        </p:txBody>
      </p:sp>
      <p:sp>
        <p:nvSpPr>
          <p:cNvPr id="19471" name="AutoShape 15"/>
          <p:cNvSpPr>
            <a:spLocks noChangeArrowheads="1"/>
          </p:cNvSpPr>
          <p:nvPr/>
        </p:nvSpPr>
        <p:spPr bwMode="auto">
          <a:xfrm>
            <a:off x="4248150" y="2917825"/>
            <a:ext cx="1233488" cy="277813"/>
          </a:xfrm>
          <a:prstGeom prst="wedgeRectCallout">
            <a:avLst>
              <a:gd name="adj1" fmla="val -34426"/>
              <a:gd name="adj2" fmla="val 230884"/>
            </a:avLst>
          </a:prstGeom>
          <a:solidFill>
            <a:srgbClr val="CCFFCC"/>
          </a:solidFill>
          <a:ln w="9525">
            <a:solidFill>
              <a:srgbClr val="0000FF"/>
            </a:solidFill>
            <a:miter lim="800000"/>
          </a:ln>
        </p:spPr>
        <p:txBody>
          <a:bodyPr/>
          <a:lstStyle/>
          <a:p>
            <a:pPr marL="342900" indent="-342900" algn="ctr">
              <a:lnSpc>
                <a:spcPct val="105000"/>
              </a:lnSpc>
              <a:spcBef>
                <a:spcPct val="20000"/>
              </a:spcBef>
              <a:buClr>
                <a:srgbClr val="CCFF33"/>
              </a:buClr>
              <a:buSzPct val="70000"/>
              <a:buFont typeface="Wingdings" panose="05000000000000000000" pitchFamily="2" charset="2"/>
              <a:buNone/>
            </a:pPr>
            <a:r>
              <a:rPr lang="zh-CN" altLang="en-US" sz="1600">
                <a:solidFill>
                  <a:srgbClr val="0000FF"/>
                </a:solidFill>
                <a:latin typeface="创艺简中圆" pitchFamily="2" charset="-122"/>
                <a:ea typeface="创艺简中圆" pitchFamily="2" charset="-122"/>
              </a:rPr>
              <a:t>今新疆地区</a:t>
            </a:r>
            <a:endParaRPr lang="zh-CN" altLang="en-US" sz="1600">
              <a:solidFill>
                <a:srgbClr val="0000FF"/>
              </a:solidFill>
              <a:latin typeface="创艺简中圆" pitchFamily="2" charset="-122"/>
              <a:ea typeface="创艺简中圆" pitchFamily="2" charset="-122"/>
            </a:endParaRPr>
          </a:p>
        </p:txBody>
      </p:sp>
      <p:pic>
        <p:nvPicPr>
          <p:cNvPr id="19472" name="图片 15"/>
          <p:cNvPicPr>
            <a:picLocks noChangeAspect="1" noChangeArrowheads="1"/>
          </p:cNvPicPr>
          <p:nvPr/>
        </p:nvPicPr>
        <p:blipFill>
          <a:blip r:embed="rId2"/>
          <a:stretch>
            <a:fillRect/>
          </a:stretch>
        </p:blipFill>
        <p:spPr bwMode="auto">
          <a:xfrm>
            <a:off x="7858125" y="2182813"/>
            <a:ext cx="3295650" cy="3057525"/>
          </a:xfrm>
          <a:prstGeom prst="rect">
            <a:avLst/>
          </a:prstGeom>
          <a:noFill/>
          <a:ln w="9525">
            <a:noFill/>
            <a:miter lim="800000"/>
            <a:headEnd/>
            <a:tailEnd/>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plus(in)">
                                      <p:cBhvr>
                                        <p:cTn id="25" dur="2000"/>
                                        <p:tgtEl>
                                          <p:spTgt spid="7"/>
                                        </p:tgtEl>
                                      </p:cBhvr>
                                    </p:animEffect>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P spid="11" grpId="0"/>
    </p:bldLst>
  </p:timing>
</p:sld>
</file>

<file path=ppt/tags/tag1.xml><?xml version="1.0" encoding="utf-8"?>
<p:tagLst xmlns:p="http://schemas.openxmlformats.org/presentationml/2006/main">
  <p:tag name="AS_OS" val="Unix 3.10 unknown"/>
  <p:tag name="AS_RELEASE_DATE" val="2020.11.30"/>
  <p:tag name="AS_TITLE" val="Aspose.Slides for Java"/>
  <p:tag name="AS_VERSION" val="20.11"/>
</p:tagLst>
</file>

<file path=ppt/theme/_rels/theme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质朴">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质朴">
      <a:majorFont>
        <a:latin typeface="Bookman Old Style"/>
        <a:ea typeface="Arial"/>
        <a:cs typeface="Arial"/>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Arial"/>
        <a:cs typeface="Arial"/>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2635</Words>
  <PresentationFormat/>
  <Paragraphs>216</Paragraphs>
  <Slides>27</Slides>
  <Notes>1</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27</vt:i4>
      </vt:variant>
    </vt:vector>
  </HeadingPairs>
  <TitlesOfParts>
    <vt:vector size="45" baseType="lpstr">
      <vt:lpstr>Arial</vt:lpstr>
      <vt:lpstr>宋体</vt:lpstr>
      <vt:lpstr>Wingdings</vt:lpstr>
      <vt:lpstr>Calibri</vt:lpstr>
      <vt:lpstr>Wingdings 3</vt:lpstr>
      <vt:lpstr>Wingdings</vt:lpstr>
      <vt:lpstr>微软雅黑</vt:lpstr>
      <vt:lpstr>方正姚体</vt:lpstr>
      <vt:lpstr>Times New Roman</vt:lpstr>
      <vt:lpstr>华文新魏</vt:lpstr>
      <vt:lpstr>Tahoma</vt:lpstr>
      <vt:lpstr>创艺简中圆</vt:lpstr>
      <vt:lpstr>Arial Unicode MS</vt:lpstr>
      <vt:lpstr>黑体</vt:lpstr>
      <vt:lpstr>华文琥珀</vt:lpstr>
      <vt:lpstr>迷你简太极</vt:lpstr>
      <vt:lpstr>Gill Sans MT</vt:lpstr>
      <vt:lpstr>质朴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2021-03-10T09:14:00Z</cp:lastPrinted>
  <dcterms:created xsi:type="dcterms:W3CDTF">2021-03-10T09:14:00Z</dcterms:created>
  <dcterms:modified xsi:type="dcterms:W3CDTF">2021-07-26T07:44:59Z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FD723BB10F8546F39C761D55BE586A1D</vt:lpwstr>
  </property>
  <property fmtid="{D5CDD505-2E9C-101B-9397-08002B2CF9AE}" pid="3" name="KSOProductBuildVer">
    <vt:lpwstr>2052-11.1.0.10667</vt:lpwstr>
  </property>
</Properties>
</file>