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4" r:id="rId3"/>
    <p:sldId id="366" r:id="rId5"/>
    <p:sldId id="372" r:id="rId6"/>
    <p:sldId id="373" r:id="rId7"/>
    <p:sldId id="374" r:id="rId8"/>
    <p:sldId id="375" r:id="rId9"/>
    <p:sldId id="376" r:id="rId10"/>
    <p:sldId id="377" r:id="rId11"/>
    <p:sldId id="378" r:id="rId12"/>
    <p:sldId id="379" r:id="rId13"/>
    <p:sldId id="380" r:id="rId14"/>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bq" initials="zb" lastIdx="1" clrIdx="0"/>
  <p:cmAuthor id="2" name="作者" initials="A" lastIdx="0" clrIdx="1"/>
  <p:cmAuthor id="3" name="abacab" initials="a"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8" d="100"/>
          <a:sy n="118" d="100"/>
        </p:scale>
        <p:origin x="1992" y="91"/>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3.xml"/><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7E613-4DCC-4DF9-A471-3B77B390253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8A867-9CE6-4CE1-B310-70DE1C18ADF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5040560" cy="504055"/>
          </a:xfrm>
        </p:spPr>
        <p:txBody>
          <a:bodyPr lIns="0" tIns="0" rIns="0" bIns="0" anchor="t"/>
          <a:lstStyle>
            <a:lvl1pPr algn="l">
              <a:defRPr sz="3200" b="0" cap="a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7" name="五边形 6"/>
          <p:cNvSpPr/>
          <p:nvPr userDrawn="1"/>
        </p:nvSpPr>
        <p:spPr>
          <a:xfrm>
            <a:off x="263353" y="432894"/>
            <a:ext cx="573964" cy="432047"/>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userDrawn="1"/>
        </p:nvSpPr>
        <p:spPr>
          <a:xfrm>
            <a:off x="131676"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userDrawn="1"/>
        </p:nvSpPr>
        <p:spPr>
          <a:xfrm>
            <a:off x="1" y="432894"/>
            <a:ext cx="95672" cy="432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0" Type="http://schemas.openxmlformats.org/officeDocument/2006/relationships/theme" Target="../theme/theme1.xml"/><Relationship Id="rId4" Type="http://schemas.openxmlformats.org/officeDocument/2006/relationships/slideLayout" Target="../slideLayouts/slideLayout4.xml"/><Relationship Id="rId39" Type="http://schemas.microsoft.com/office/2007/relationships/hdphoto" Target="../media/image2.wdp"/><Relationship Id="rId38" Type="http://schemas.openxmlformats.org/officeDocument/2006/relationships/image" Target="../media/image1.png"/><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p:cNvPicPr>
            <a:picLocks noChangeAspect="1"/>
          </p:cNvPicPr>
          <p:nvPr userDrawn="1"/>
        </p:nvPicPr>
        <p:blipFill>
          <a:blip r:embed="rId38">
            <a:extLst>
              <a:ext uri="{BEBA8EAE-BF5A-486C-A8C5-ECC9F3942E4B}">
                <a14:imgProps xmlns:a14="http://schemas.microsoft.com/office/drawing/2010/main">
                  <a14:imgLayer r:embed="rId39">
                    <a14:imgEffect>
                      <a14:backgroundRemoval t="2378" b="98123" l="1648" r="98479">
                        <a14:foregroundMark x1="26996" y1="8260" x2="17617" y2="12265"/>
                        <a14:foregroundMark x1="17617" y1="12265" x2="11407" y2="24030"/>
                        <a14:foregroundMark x1="29151" y1="7509" x2="48796" y2="3004"/>
                        <a14:foregroundMark x1="48796" y1="3004" x2="59442" y2="3129"/>
                        <a14:foregroundMark x1="59442" y1="3129" x2="78327" y2="11389"/>
                        <a14:foregroundMark x1="78327" y1="11389" x2="92142" y2="26909"/>
                        <a14:foregroundMark x1="92142" y1="26909" x2="96578" y2="36045"/>
                        <a14:foregroundMark x1="96578" y1="36045" x2="96578" y2="36796"/>
                        <a14:foregroundMark x1="38783" y1="4130" x2="48669" y2="2003"/>
                        <a14:foregroundMark x1="48669" y1="2003" x2="58555" y2="2753"/>
                        <a14:foregroundMark x1="58555" y1="2753" x2="63371" y2="4506"/>
                        <a14:foregroundMark x1="9632" y1="25907" x2="3676" y2="44931"/>
                        <a14:foregroundMark x1="3676" y1="44931" x2="4436" y2="65707"/>
                        <a14:foregroundMark x1="4436" y1="65707" x2="6591" y2="69962"/>
                        <a14:foregroundMark x1="1648" y1="48436" x2="3169" y2="56696"/>
                        <a14:foregroundMark x1="23954" y1="90238" x2="53992" y2="98123"/>
                        <a14:foregroundMark x1="53992" y1="98123" x2="79214" y2="89111"/>
                        <a14:foregroundMark x1="97592" y1="64330" x2="96831" y2="68586"/>
                        <a14:foregroundMark x1="98099" y1="35670" x2="98479" y2="37797"/>
                        <a14:backgroundMark x1="20152" y1="36671" x2="21166" y2="38173"/>
                        <a14:backgroundMark x1="20659" y1="63454" x2="20659" y2="64205"/>
                        <a14:backgroundMark x1="81242" y1="36796" x2="80735" y2="37672"/>
                        <a14:backgroundMark x1="80355" y1="63705" x2="80989" y2="64080"/>
                      </a14:backgroundRemoval>
                    </a14:imgEffect>
                  </a14:imgLayer>
                </a14:imgProps>
              </a:ext>
            </a:extLst>
          </a:blip>
          <a:stretch>
            <a:fillRect/>
          </a:stretch>
        </p:blipFill>
        <p:spPr>
          <a:xfrm>
            <a:off x="11446225" y="253442"/>
            <a:ext cx="532472" cy="5392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1.xml"/><Relationship Id="rId3" Type="http://schemas.openxmlformats.org/officeDocument/2006/relationships/themeOverride" Target="../theme/themeOverride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wmf"/><Relationship Id="rId7" Type="http://schemas.openxmlformats.org/officeDocument/2006/relationships/image" Target="../media/image10.wmf"/><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4.xml"/><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8.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cs typeface="+mn-ea"/>
              <a:sym typeface="+mn-lt"/>
            </a:endParaRPr>
          </a:p>
        </p:txBody>
      </p:sp>
      <p:cxnSp>
        <p:nvCxnSpPr>
          <p:cNvPr id="86" name="直接连接符 85"/>
          <p:cNvCxnSpPr/>
          <p:nvPr/>
        </p:nvCxnSpPr>
        <p:spPr>
          <a:xfrm>
            <a:off x="954618" y="5937230"/>
            <a:ext cx="10421969"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5420" y="1118870"/>
            <a:ext cx="11711940" cy="2091690"/>
          </a:xfrm>
          <a:prstGeom prst="rect">
            <a:avLst/>
          </a:prstGeom>
          <a:noFill/>
          <a:ln>
            <a:solidFill>
              <a:schemeClr val="tx1"/>
            </a:solidFill>
          </a:ln>
        </p:spPr>
        <p:txBody>
          <a:bodyPr wrap="square" rtlCol="0">
            <a:spAutoFit/>
          </a:bodyPr>
          <a:p>
            <a:pPr marL="342900" marR="0" indent="-342900" defTabSz="914400">
              <a:lnSpc>
                <a:spcPct val="130000"/>
              </a:lnSpc>
              <a:buClrTx/>
              <a:buSzTx/>
              <a:buFont typeface="Wingdings" panose="05000000000000000000" charset="0"/>
              <a:buChar char="Ø"/>
              <a:defRPr/>
            </a:pPr>
            <a:r>
              <a:rPr lang="en-US" altLang="zh-CN" sz="2000">
                <a:latin typeface="华文楷体" panose="02010600040101010101" charset="-122"/>
                <a:ea typeface="华文楷体" panose="02010600040101010101" charset="-122"/>
                <a:sym typeface="+mn-ea"/>
              </a:rPr>
              <a:t>20</a:t>
            </a:r>
            <a:r>
              <a:rPr lang="zh-CN" altLang="en-US" sz="2000">
                <a:latin typeface="华文楷体" panose="02010600040101010101" charset="-122"/>
                <a:ea typeface="华文楷体" panose="02010600040101010101" charset="-122"/>
                <a:sym typeface="+mn-ea"/>
              </a:rPr>
              <a:t>世界下半叶的世界是一个充满变数和动态组合的新时代。</a:t>
            </a:r>
            <a:r>
              <a:rPr lang="zh-CN" altLang="en-US" sz="2000">
                <a:latin typeface="华文楷体" panose="02010600040101010101" charset="-122"/>
                <a:ea typeface="华文楷体" panose="02010600040101010101" charset="-122"/>
                <a:sym typeface="+mn-ea"/>
              </a:rPr>
              <a:t>意识形态和全球战略的冲突使人类无法摆脱修昔底德陷阱</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以零和思维和恐怖平衡为特征的冷战将人类撕裂为两极世界。资本主义和社会主义国家的新变化</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以及</a:t>
            </a:r>
            <a:r>
              <a:rPr lang="zh-CN" altLang="en-US" sz="2000">
                <a:latin typeface="华文楷体" panose="02010600040101010101" charset="-122"/>
                <a:ea typeface="华文楷体" panose="02010600040101010101" charset="-122"/>
                <a:sym typeface="+mn-ea"/>
              </a:rPr>
              <a:t>殖民体系瓦解和新兴国家发展</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导致两级格局内部发生结构性变化。苏联解体和东欧剧变使半球化冷战格局终结</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多极化趋势不断发展</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人类理性悄然稀着战争阴霾</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和平与发展成为世界主流。但是</a:t>
            </a:r>
            <a:r>
              <a:rPr lang="en-US" altLang="zh-CN" sz="2000">
                <a:latin typeface="华文楷体" panose="02010600040101010101" charset="-122"/>
                <a:ea typeface="华文楷体" panose="02010600040101010101" charset="-122"/>
                <a:sym typeface="+mn-ea"/>
              </a:rPr>
              <a:t>,</a:t>
            </a:r>
            <a:r>
              <a:rPr lang="zh-CN" altLang="en-US" sz="2000">
                <a:latin typeface="华文楷体" panose="02010600040101010101" charset="-122"/>
                <a:ea typeface="华文楷体" panose="02010600040101010101" charset="-122"/>
                <a:sym typeface="+mn-ea"/>
              </a:rPr>
              <a:t>冲突</a:t>
            </a:r>
            <a:r>
              <a:rPr lang="zh-CN" altLang="en-US" sz="2000">
                <a:latin typeface="华文楷体" panose="02010600040101010101" charset="-122"/>
                <a:ea typeface="华文楷体" panose="02010600040101010101" charset="-122"/>
                <a:sym typeface="+mn-ea"/>
              </a:rPr>
              <a:t>的隐忧和冷战的怪影依然困扰着人类的未来。</a:t>
            </a:r>
            <a:endParaRPr lang="zh-CN" altLang="en-US" sz="2000">
              <a:latin typeface="华文楷体" panose="02010600040101010101" charset="-122"/>
              <a:ea typeface="华文楷体" panose="02010600040101010101" charset="-122"/>
              <a:sym typeface="+mn-ea"/>
            </a:endParaRPr>
          </a:p>
        </p:txBody>
      </p:sp>
      <p:sp>
        <p:nvSpPr>
          <p:cNvPr id="5" name="文本框 4"/>
          <p:cNvSpPr txBox="1"/>
          <p:nvPr/>
        </p:nvSpPr>
        <p:spPr>
          <a:xfrm>
            <a:off x="3723005" y="4011930"/>
            <a:ext cx="1459230" cy="706755"/>
          </a:xfrm>
          <a:prstGeom prst="rect">
            <a:avLst/>
          </a:prstGeom>
          <a:noFill/>
        </p:spPr>
        <p:txBody>
          <a:bodyPr wrap="none" rtlCol="0" anchor="t">
            <a:spAutoFit/>
          </a:bodyPr>
          <a:p>
            <a:pPr indent="0">
              <a:lnSpc>
                <a:spcPct val="100000"/>
              </a:lnSpc>
              <a:buFont typeface="Wingdings" panose="05000000000000000000" pitchFamily="2" charset="2"/>
              <a:buNone/>
            </a:pPr>
            <a:r>
              <a:rPr lang="zh-CN" altLang="en-US" sz="2000" b="1" dirty="0">
                <a:solidFill>
                  <a:schemeClr val="bg1"/>
                </a:solidFill>
                <a:latin typeface="幼圆" panose="02010509060101010101" charset="-122"/>
                <a:ea typeface="幼圆" panose="02010509060101010101" charset="-122"/>
                <a:sym typeface="+mn-ea"/>
              </a:rPr>
              <a:t>资本主义国</a:t>
            </a:r>
            <a:endParaRPr lang="zh-CN" altLang="en-US" sz="2000" b="1" dirty="0">
              <a:solidFill>
                <a:schemeClr val="bg1"/>
              </a:solidFill>
              <a:latin typeface="幼圆" panose="02010509060101010101" charset="-122"/>
              <a:ea typeface="幼圆" panose="02010509060101010101" charset="-122"/>
              <a:sym typeface="+mn-ea"/>
            </a:endParaRPr>
          </a:p>
          <a:p>
            <a:pPr indent="0">
              <a:lnSpc>
                <a:spcPct val="100000"/>
              </a:lnSpc>
              <a:buFont typeface="Wingdings" panose="05000000000000000000" pitchFamily="2" charset="2"/>
              <a:buNone/>
            </a:pPr>
            <a:r>
              <a:rPr lang="zh-CN" altLang="en-US" sz="2000" b="1" dirty="0">
                <a:solidFill>
                  <a:schemeClr val="bg1"/>
                </a:solidFill>
                <a:latin typeface="幼圆" panose="02010509060101010101" charset="-122"/>
                <a:ea typeface="幼圆" panose="02010509060101010101" charset="-122"/>
                <a:sym typeface="+mn-ea"/>
              </a:rPr>
              <a:t>家的新变化</a:t>
            </a:r>
            <a:endParaRPr lang="zh-CN" altLang="en-US" sz="2000" b="1" dirty="0">
              <a:solidFill>
                <a:schemeClr val="bg1"/>
              </a:solidFill>
              <a:latin typeface="幼圆" panose="02010509060101010101" charset="-122"/>
              <a:ea typeface="幼圆" panose="02010509060101010101" charset="-122"/>
              <a:sym typeface="+mn-ea"/>
            </a:endParaRPr>
          </a:p>
        </p:txBody>
      </p:sp>
      <p:sp>
        <p:nvSpPr>
          <p:cNvPr id="6" name="文本框 5"/>
          <p:cNvSpPr txBox="1"/>
          <p:nvPr/>
        </p:nvSpPr>
        <p:spPr>
          <a:xfrm>
            <a:off x="6920865" y="4042410"/>
            <a:ext cx="1714500" cy="706755"/>
          </a:xfrm>
          <a:prstGeom prst="rect">
            <a:avLst/>
          </a:prstGeom>
          <a:noFill/>
        </p:spPr>
        <p:txBody>
          <a:bodyPr wrap="none" rtlCol="0" anchor="t">
            <a:spAutoFit/>
          </a:bodyPr>
          <a:p>
            <a:pPr algn="l">
              <a:lnSpc>
                <a:spcPct val="100000"/>
              </a:lnSpc>
              <a:buClrTx/>
              <a:buSzTx/>
              <a:buFont typeface="Wingdings" panose="05000000000000000000" pitchFamily="2" charset="2"/>
              <a:buNone/>
            </a:pPr>
            <a:r>
              <a:rPr lang="zh-CN" altLang="en-US" sz="2000" b="1" dirty="0">
                <a:solidFill>
                  <a:schemeClr val="bg1"/>
                </a:solidFill>
                <a:latin typeface="幼圆" panose="02010509060101010101" charset="-122"/>
                <a:ea typeface="幼圆" panose="02010509060101010101" charset="-122"/>
                <a:sym typeface="+mn-ea"/>
              </a:rPr>
              <a:t>社会主义国家</a:t>
            </a:r>
            <a:endParaRPr lang="zh-CN" altLang="en-US" sz="2000" b="1" dirty="0">
              <a:solidFill>
                <a:schemeClr val="bg1"/>
              </a:solidFill>
              <a:latin typeface="幼圆" panose="02010509060101010101" charset="-122"/>
              <a:ea typeface="幼圆" panose="02010509060101010101" charset="-122"/>
              <a:sym typeface="+mn-ea"/>
            </a:endParaRPr>
          </a:p>
          <a:p>
            <a:pPr algn="l">
              <a:lnSpc>
                <a:spcPct val="100000"/>
              </a:lnSpc>
              <a:buClrTx/>
              <a:buSzTx/>
              <a:buFont typeface="Wingdings" panose="05000000000000000000" pitchFamily="2" charset="2"/>
              <a:buNone/>
            </a:pPr>
            <a:r>
              <a:rPr lang="zh-CN" altLang="en-US" sz="2000" b="1" dirty="0">
                <a:solidFill>
                  <a:schemeClr val="bg1"/>
                </a:solidFill>
                <a:latin typeface="幼圆" panose="02010509060101010101" charset="-122"/>
                <a:ea typeface="幼圆" panose="02010509060101010101" charset="-122"/>
                <a:sym typeface="+mn-ea"/>
              </a:rPr>
              <a:t>的发展与变化</a:t>
            </a:r>
            <a:endParaRPr lang="zh-CN" altLang="en-US" sz="2000" b="1" dirty="0">
              <a:solidFill>
                <a:schemeClr val="bg1"/>
              </a:solidFill>
              <a:latin typeface="幼圆" panose="02010509060101010101" charset="-122"/>
              <a:ea typeface="幼圆" panose="02010509060101010101" charset="-122"/>
              <a:sym typeface="+mn-ea"/>
            </a:endParaRPr>
          </a:p>
        </p:txBody>
      </p:sp>
      <p:pic>
        <p:nvPicPr>
          <p:cNvPr id="9" name="图片 8"/>
          <p:cNvPicPr>
            <a:picLocks noChangeAspect="1"/>
          </p:cNvPicPr>
          <p:nvPr/>
        </p:nvPicPr>
        <p:blipFill>
          <a:blip r:embed="rId1"/>
          <a:srcRect t="47926" b="14852"/>
          <a:stretch>
            <a:fillRect/>
          </a:stretch>
        </p:blipFill>
        <p:spPr>
          <a:xfrm>
            <a:off x="638175" y="3796665"/>
            <a:ext cx="10262870" cy="2066925"/>
          </a:xfrm>
          <a:prstGeom prst="rect">
            <a:avLst/>
          </a:prstGeom>
        </p:spPr>
      </p:pic>
      <p:grpSp>
        <p:nvGrpSpPr>
          <p:cNvPr id="12" name="组合 11"/>
          <p:cNvGrpSpPr/>
          <p:nvPr/>
        </p:nvGrpSpPr>
        <p:grpSpPr>
          <a:xfrm rot="0">
            <a:off x="184785" y="3259455"/>
            <a:ext cx="11713210" cy="523240"/>
            <a:chOff x="3409950" y="2228850"/>
            <a:chExt cx="5328585" cy="2293350"/>
          </a:xfrm>
        </p:grpSpPr>
        <p:sp>
          <p:nvSpPr>
            <p:cNvPr id="14" name="矩形 13"/>
            <p:cNvSpPr/>
            <p:nvPr/>
          </p:nvSpPr>
          <p:spPr>
            <a:xfrm>
              <a:off x="3518535" y="2362200"/>
              <a:ext cx="5220000" cy="2160000"/>
            </a:xfrm>
            <a:prstGeom prst="rect">
              <a:avLst/>
            </a:prstGeom>
            <a:solidFill>
              <a:schemeClr val="bg1">
                <a:lumMod val="7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 14"/>
            <p:cNvSpPr/>
            <p:nvPr/>
          </p:nvSpPr>
          <p:spPr>
            <a:xfrm>
              <a:off x="3409950" y="2228850"/>
              <a:ext cx="5286921" cy="2160058"/>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3550065" y="2355630"/>
              <a:ext cx="380365" cy="1058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3930430" y="2355630"/>
              <a:ext cx="380365" cy="1058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17"/>
            <p:cNvSpPr/>
            <p:nvPr/>
          </p:nvSpPr>
          <p:spPr>
            <a:xfrm>
              <a:off x="7679275" y="4123698"/>
              <a:ext cx="380365" cy="1058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8059640" y="4123698"/>
              <a:ext cx="380365" cy="1058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1" name="文本框 20"/>
          <p:cNvSpPr txBox="1"/>
          <p:nvPr/>
        </p:nvSpPr>
        <p:spPr>
          <a:xfrm>
            <a:off x="423545" y="3273425"/>
            <a:ext cx="11297285" cy="460375"/>
          </a:xfrm>
          <a:prstGeom prst="rect">
            <a:avLst/>
          </a:prstGeom>
          <a:noFill/>
        </p:spPr>
        <p:txBody>
          <a:bodyPr wrap="square" rtlCol="0">
            <a:spAutoFit/>
          </a:bodyPr>
          <a:p>
            <a:r>
              <a:rPr lang="zh-CN" altLang="en-US" sz="2400" b="1"/>
              <a:t>从四个领域的诠释</a:t>
            </a:r>
            <a:r>
              <a:rPr lang="en-US" altLang="zh-CN" sz="2400" b="1"/>
              <a:t>20</a:t>
            </a:r>
            <a:r>
              <a:rPr lang="zh-CN" altLang="en-US" sz="2400" b="1"/>
              <a:t>世纪下半叶世界历史新画卷，四个单课间彼此交互和相互交织</a:t>
            </a:r>
            <a:endParaRPr lang="zh-CN" altLang="en-US" sz="2400" b="1"/>
          </a:p>
        </p:txBody>
      </p:sp>
      <p:sp>
        <p:nvSpPr>
          <p:cNvPr id="22" name="文本框 21"/>
          <p:cNvSpPr txBox="1"/>
          <p:nvPr/>
        </p:nvSpPr>
        <p:spPr>
          <a:xfrm>
            <a:off x="704215" y="4989830"/>
            <a:ext cx="1838960" cy="645160"/>
          </a:xfrm>
          <a:prstGeom prst="rect">
            <a:avLst/>
          </a:prstGeom>
          <a:noFill/>
        </p:spPr>
        <p:txBody>
          <a:bodyPr wrap="square" rtlCol="0">
            <a:spAutoFit/>
          </a:bodyPr>
          <a:p>
            <a:r>
              <a:rPr lang="zh-CN" altLang="en-US">
                <a:solidFill>
                  <a:schemeClr val="accent4"/>
                </a:solidFill>
              </a:rPr>
              <a:t>格局与东西方第三世界的关联性</a:t>
            </a:r>
            <a:endParaRPr lang="zh-CN" altLang="en-US">
              <a:solidFill>
                <a:schemeClr val="accent4"/>
              </a:solidFill>
            </a:endParaRPr>
          </a:p>
        </p:txBody>
      </p:sp>
      <p:sp>
        <p:nvSpPr>
          <p:cNvPr id="23" name="文本框 22"/>
          <p:cNvSpPr txBox="1"/>
          <p:nvPr/>
        </p:nvSpPr>
        <p:spPr>
          <a:xfrm>
            <a:off x="3584575" y="4987925"/>
            <a:ext cx="1838960" cy="645160"/>
          </a:xfrm>
          <a:prstGeom prst="rect">
            <a:avLst/>
          </a:prstGeom>
          <a:noFill/>
        </p:spPr>
        <p:txBody>
          <a:bodyPr wrap="square" rtlCol="0">
            <a:spAutoFit/>
          </a:bodyPr>
          <a:p>
            <a:r>
              <a:rPr lang="zh-CN" altLang="en-US">
                <a:solidFill>
                  <a:schemeClr val="accent4">
                    <a:lumMod val="20000"/>
                    <a:lumOff val="80000"/>
                  </a:schemeClr>
                </a:solidFill>
              </a:rPr>
              <a:t>新变化与两极格局演变的交相性</a:t>
            </a:r>
            <a:endParaRPr lang="zh-CN" altLang="en-US">
              <a:solidFill>
                <a:schemeClr val="accent4">
                  <a:lumMod val="20000"/>
                  <a:lumOff val="80000"/>
                </a:schemeClr>
              </a:solidFill>
            </a:endParaRPr>
          </a:p>
        </p:txBody>
      </p:sp>
      <p:sp>
        <p:nvSpPr>
          <p:cNvPr id="24" name="文本框 23"/>
          <p:cNvSpPr txBox="1"/>
          <p:nvPr/>
        </p:nvSpPr>
        <p:spPr>
          <a:xfrm>
            <a:off x="6257925" y="5010785"/>
            <a:ext cx="1838960" cy="645160"/>
          </a:xfrm>
          <a:prstGeom prst="rect">
            <a:avLst/>
          </a:prstGeom>
          <a:noFill/>
        </p:spPr>
        <p:txBody>
          <a:bodyPr wrap="square" rtlCol="0">
            <a:spAutoFit/>
          </a:bodyPr>
          <a:p>
            <a:r>
              <a:rPr lang="zh-CN" altLang="en-US">
                <a:solidFill>
                  <a:schemeClr val="accent6">
                    <a:lumMod val="20000"/>
                    <a:lumOff val="80000"/>
                  </a:schemeClr>
                </a:solidFill>
              </a:rPr>
              <a:t>发展变化与冷战</a:t>
            </a:r>
            <a:endParaRPr lang="zh-CN" altLang="en-US">
              <a:solidFill>
                <a:schemeClr val="accent6">
                  <a:lumMod val="20000"/>
                  <a:lumOff val="80000"/>
                </a:schemeClr>
              </a:solidFill>
            </a:endParaRPr>
          </a:p>
          <a:p>
            <a:r>
              <a:rPr lang="zh-CN" altLang="en-US">
                <a:solidFill>
                  <a:schemeClr val="accent6">
                    <a:lumMod val="20000"/>
                    <a:lumOff val="80000"/>
                  </a:schemeClr>
                </a:solidFill>
              </a:rPr>
              <a:t>蜕变间的互动性</a:t>
            </a:r>
            <a:endParaRPr lang="zh-CN" altLang="en-US">
              <a:solidFill>
                <a:schemeClr val="accent6">
                  <a:lumMod val="20000"/>
                  <a:lumOff val="80000"/>
                </a:schemeClr>
              </a:solidFill>
            </a:endParaRPr>
          </a:p>
        </p:txBody>
      </p:sp>
      <p:sp>
        <p:nvSpPr>
          <p:cNvPr id="25" name="文本框 24"/>
          <p:cNvSpPr txBox="1"/>
          <p:nvPr/>
        </p:nvSpPr>
        <p:spPr>
          <a:xfrm>
            <a:off x="8899525" y="4970780"/>
            <a:ext cx="1838960" cy="645160"/>
          </a:xfrm>
          <a:prstGeom prst="rect">
            <a:avLst/>
          </a:prstGeom>
          <a:noFill/>
        </p:spPr>
        <p:txBody>
          <a:bodyPr wrap="square" rtlCol="0">
            <a:spAutoFit/>
          </a:bodyPr>
          <a:p>
            <a:r>
              <a:rPr lang="zh-CN" altLang="en-US">
                <a:solidFill>
                  <a:schemeClr val="tx1"/>
                </a:solidFill>
              </a:rPr>
              <a:t>第三世界与多极化发展的内在性</a:t>
            </a:r>
            <a:endParaRPr lang="zh-CN" altLang="en-US">
              <a:solidFill>
                <a:schemeClr val="tx1"/>
              </a:solidFill>
            </a:endParaRPr>
          </a:p>
        </p:txBody>
      </p:sp>
      <p:sp>
        <p:nvSpPr>
          <p:cNvPr id="26" name="文本框 25"/>
          <p:cNvSpPr txBox="1"/>
          <p:nvPr/>
        </p:nvSpPr>
        <p:spPr>
          <a:xfrm>
            <a:off x="69215" y="5830570"/>
            <a:ext cx="12067540" cy="1050290"/>
          </a:xfrm>
          <a:prstGeom prst="rect">
            <a:avLst/>
          </a:prstGeom>
          <a:noFill/>
        </p:spPr>
        <p:txBody>
          <a:bodyPr wrap="square" rtlCol="0">
            <a:spAutoFit/>
          </a:bodyPr>
          <a:p>
            <a:pPr algn="ctr">
              <a:lnSpc>
                <a:spcPct val="130000"/>
              </a:lnSpc>
            </a:pPr>
            <a:r>
              <a:rPr lang="zh-CN" altLang="en-US" sz="2400" b="1"/>
              <a:t>在单元主旨的定向制导下</a:t>
            </a:r>
            <a:r>
              <a:rPr lang="en-US" altLang="zh-CN" sz="2400" b="1"/>
              <a:t>,</a:t>
            </a:r>
            <a:r>
              <a:rPr lang="zh-CN" altLang="en-US" sz="2400" b="1"/>
              <a:t>有机确定本单元内部的各单课主旨</a:t>
            </a:r>
            <a:endParaRPr lang="en-US" altLang="zh-CN" sz="2400" b="1"/>
          </a:p>
          <a:p>
            <a:pPr algn="ctr">
              <a:lnSpc>
                <a:spcPct val="130000"/>
              </a:lnSpc>
            </a:pPr>
            <a:r>
              <a:rPr lang="zh-CN" altLang="en-US" sz="2400" b="1"/>
              <a:t>揭示单元与单课、单课与单课的逻辑关系</a:t>
            </a:r>
            <a:r>
              <a:rPr lang="en-US" altLang="zh-CN" sz="2400" b="1"/>
              <a:t>,</a:t>
            </a:r>
            <a:r>
              <a:rPr lang="zh-CN" altLang="en-US" sz="2400" b="1"/>
              <a:t>建构整体单元体系</a:t>
            </a:r>
            <a:endParaRPr lang="zh-CN" altLang="en-US" sz="2400" b="1"/>
          </a:p>
        </p:txBody>
      </p:sp>
      <p:sp>
        <p:nvSpPr>
          <p:cNvPr id="8" name="圆角矩形 7"/>
          <p:cNvSpPr/>
          <p:nvPr/>
        </p:nvSpPr>
        <p:spPr>
          <a:xfrm>
            <a:off x="11250930" y="211455"/>
            <a:ext cx="826770" cy="6597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2"/>
          <a:srcRect l="3136" t="7941" r="1319" b="6471"/>
          <a:stretch>
            <a:fillRect/>
          </a:stretch>
        </p:blipFill>
        <p:spPr>
          <a:xfrm>
            <a:off x="734695" y="343535"/>
            <a:ext cx="11433175" cy="601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a:xfrm>
            <a:off x="8148955" y="2540"/>
            <a:ext cx="4043680" cy="685482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chemeClr val="bg1"/>
              </a:solidFill>
              <a:effectLst/>
              <a:uLnTx/>
              <a:uFillTx/>
              <a:latin typeface="Calibri" panose="020F0502020204030204"/>
              <a:ea typeface="+mn-ea"/>
              <a:cs typeface="+mn-cs"/>
              <a:sym typeface="+mn-ea"/>
            </a:endParaRPr>
          </a:p>
        </p:txBody>
      </p:sp>
      <p:sp>
        <p:nvSpPr>
          <p:cNvPr id="12" name="内容占位符 11"/>
          <p:cNvSpPr>
            <a:spLocks noGrp="1"/>
          </p:cNvSpPr>
          <p:nvPr>
            <p:ph idx="1"/>
          </p:nvPr>
        </p:nvSpPr>
        <p:spPr>
          <a:xfrm>
            <a:off x="8317230" y="2506345"/>
            <a:ext cx="3734435" cy="2078990"/>
          </a:xfrm>
          <a:solidFill>
            <a:schemeClr val="tx1"/>
          </a:solidFill>
        </p:spPr>
        <p:txBody>
          <a:bodyPr/>
          <a:lstStyle/>
          <a:p>
            <a:pPr algn="ctr">
              <a:lnSpc>
                <a:spcPct val="150000"/>
              </a:lnSpc>
            </a:pPr>
            <a:r>
              <a:rPr lang="zh-CN" altLang="en-US" sz="2400" dirty="0">
                <a:solidFill>
                  <a:schemeClr val="bg1"/>
                </a:solidFill>
              </a:rPr>
              <a:t>“修昔底德的</a:t>
            </a:r>
            <a:r>
              <a:rPr lang="zh-CN" altLang="en-US" sz="2400" dirty="0">
                <a:solidFill>
                  <a:schemeClr val="bg1"/>
                </a:solidFill>
              </a:rPr>
              <a:t>陷阱”！</a:t>
            </a:r>
            <a:endParaRPr lang="en-US" altLang="zh-CN" sz="2400" dirty="0">
              <a:solidFill>
                <a:schemeClr val="bg1"/>
              </a:solidFill>
            </a:endParaRPr>
          </a:p>
          <a:p>
            <a:pPr algn="ctr">
              <a:lnSpc>
                <a:spcPct val="150000"/>
              </a:lnSpc>
            </a:pPr>
            <a:r>
              <a:rPr lang="zh-CN" altLang="en-US" sz="2400" dirty="0">
                <a:solidFill>
                  <a:schemeClr val="bg1"/>
                </a:solidFill>
              </a:rPr>
              <a:t>“绝地求生的</a:t>
            </a:r>
            <a:r>
              <a:rPr lang="zh-CN" altLang="en-US" sz="2400" dirty="0">
                <a:solidFill>
                  <a:schemeClr val="bg1"/>
                </a:solidFill>
              </a:rPr>
              <a:t>梦魇”！</a:t>
            </a:r>
            <a:endParaRPr lang="en-US" altLang="zh-CN" sz="2400" dirty="0">
              <a:solidFill>
                <a:schemeClr val="bg1"/>
              </a:solidFill>
            </a:endParaRPr>
          </a:p>
          <a:p>
            <a:pPr algn="ctr">
              <a:lnSpc>
                <a:spcPct val="150000"/>
              </a:lnSpc>
            </a:pPr>
            <a:r>
              <a:rPr lang="zh-CN" altLang="en-US" sz="2400" dirty="0">
                <a:solidFill>
                  <a:schemeClr val="bg1"/>
                </a:solidFill>
              </a:rPr>
              <a:t>“零和博弈的</a:t>
            </a:r>
            <a:r>
              <a:rPr lang="zh-CN" altLang="en-US" sz="2400" dirty="0">
                <a:solidFill>
                  <a:schemeClr val="bg1"/>
                </a:solidFill>
              </a:rPr>
              <a:t>魔咒”！</a:t>
            </a:r>
            <a:endParaRPr lang="en-US" altLang="zh-CN" sz="3200" dirty="0">
              <a:solidFill>
                <a:schemeClr val="bg1"/>
              </a:solidFill>
            </a:endParaRPr>
          </a:p>
          <a:p>
            <a:endParaRPr lang="zh-CN" altLang="en-US" dirty="0">
              <a:solidFill>
                <a:schemeClr val="bg1"/>
              </a:solidFill>
            </a:endParaRPr>
          </a:p>
        </p:txBody>
      </p:sp>
      <p:pic>
        <p:nvPicPr>
          <p:cNvPr id="2" name="图片 1"/>
          <p:cNvPicPr>
            <a:picLocks noChangeAspect="1"/>
          </p:cNvPicPr>
          <p:nvPr/>
        </p:nvPicPr>
        <p:blipFill>
          <a:blip r:embed="rId1"/>
          <a:srcRect r="1498"/>
          <a:stretch>
            <a:fillRect/>
          </a:stretch>
        </p:blipFill>
        <p:spPr>
          <a:xfrm>
            <a:off x="41275" y="81915"/>
            <a:ext cx="2938145" cy="1750695"/>
          </a:xfrm>
          <a:prstGeom prst="rect">
            <a:avLst/>
          </a:prstGeom>
        </p:spPr>
      </p:pic>
      <p:pic>
        <p:nvPicPr>
          <p:cNvPr id="4" name="图片 3" descr="图片包含 文字, 书籍&#10;&#10;已生成极高可信度的说明"/>
          <p:cNvPicPr>
            <a:picLocks noChangeAspect="1"/>
          </p:cNvPicPr>
          <p:nvPr/>
        </p:nvPicPr>
        <p:blipFill>
          <a:blip r:embed="rId2">
            <a:extLst>
              <a:ext uri="{28A0092B-C50C-407E-A947-70E740481C1C}">
                <a14:useLocalDpi xmlns:a14="http://schemas.microsoft.com/office/drawing/2010/main" val="0"/>
              </a:ext>
            </a:extLst>
          </a:blip>
          <a:srcRect l="1091"/>
          <a:stretch>
            <a:fillRect/>
          </a:stretch>
        </p:blipFill>
        <p:spPr>
          <a:xfrm>
            <a:off x="5327650" y="5080"/>
            <a:ext cx="2790825" cy="1873885"/>
          </a:xfrm>
          <a:prstGeom prst="rect">
            <a:avLst/>
          </a:prstGeom>
        </p:spPr>
      </p:pic>
      <p:sp>
        <p:nvSpPr>
          <p:cNvPr id="5" name="矩形 4"/>
          <p:cNvSpPr/>
          <p:nvPr/>
        </p:nvSpPr>
        <p:spPr>
          <a:xfrm>
            <a:off x="132080" y="1882775"/>
            <a:ext cx="8031480" cy="977265"/>
          </a:xfrm>
          <a:prstGeom prst="rect">
            <a:avLst/>
          </a:prstGeom>
        </p:spPr>
        <p:txBody>
          <a:bodyPr wrap="square">
            <a:spAutoFit/>
          </a:bodyPr>
          <a:lstStyle/>
          <a:p>
            <a:pPr algn="ctr">
              <a:lnSpc>
                <a:spcPct val="120000"/>
              </a:lnSpc>
            </a:pPr>
            <a:r>
              <a:rPr lang="zh-CN" altLang="en-US" sz="2400" dirty="0"/>
              <a:t>战争阴霾和冷战怪影</a:t>
            </a:r>
            <a:endParaRPr lang="zh-CN" altLang="en-US" sz="2400" dirty="0"/>
          </a:p>
          <a:p>
            <a:pPr algn="ctr">
              <a:lnSpc>
                <a:spcPct val="120000"/>
              </a:lnSpc>
            </a:pPr>
            <a:r>
              <a:rPr lang="zh-CN" altLang="en-US" sz="2400" dirty="0"/>
              <a:t>继续需要在人类理性智慧的再发现中去稀释！</a:t>
            </a:r>
            <a:endParaRPr lang="zh-CN" altLang="en-US" sz="2400" dirty="0"/>
          </a:p>
        </p:txBody>
      </p:sp>
      <p:pic>
        <p:nvPicPr>
          <p:cNvPr id="7" name="图片 6"/>
          <p:cNvPicPr>
            <a:picLocks noChangeAspect="1"/>
          </p:cNvPicPr>
          <p:nvPr/>
        </p:nvPicPr>
        <p:blipFill>
          <a:blip r:embed="rId3"/>
          <a:stretch>
            <a:fillRect/>
          </a:stretch>
        </p:blipFill>
        <p:spPr>
          <a:xfrm>
            <a:off x="3425190" y="0"/>
            <a:ext cx="1434465" cy="1879600"/>
          </a:xfrm>
          <a:prstGeom prst="rect">
            <a:avLst/>
          </a:prstGeom>
        </p:spPr>
      </p:pic>
      <p:sp>
        <p:nvSpPr>
          <p:cNvPr id="8" name="文本框 7"/>
          <p:cNvSpPr txBox="1"/>
          <p:nvPr/>
        </p:nvSpPr>
        <p:spPr>
          <a:xfrm>
            <a:off x="8479790" y="81915"/>
            <a:ext cx="3171190" cy="2168525"/>
          </a:xfrm>
          <a:prstGeom prst="rect">
            <a:avLst/>
          </a:prstGeom>
          <a:noFill/>
        </p:spPr>
        <p:txBody>
          <a:bodyPr wrap="square" rtlCol="0">
            <a:spAutoFit/>
          </a:bodyPr>
          <a:p>
            <a:pPr algn="ctr">
              <a:lnSpc>
                <a:spcPct val="150000"/>
              </a:lnSpc>
            </a:pPr>
            <a:r>
              <a:rPr lang="zh-CN" altLang="en-US" sz="5400" dirty="0">
                <a:solidFill>
                  <a:schemeClr val="bg1"/>
                </a:solidFill>
                <a:latin typeface="华文琥珀" panose="02010800040101010101" charset="-122"/>
                <a:ea typeface="华文琥珀" panose="02010800040101010101" charset="-122"/>
                <a:sym typeface="+mn-ea"/>
              </a:rPr>
              <a:t>叩问</a:t>
            </a:r>
            <a:endParaRPr lang="en-US" altLang="zh-CN" sz="4400" dirty="0">
              <a:solidFill>
                <a:schemeClr val="bg1"/>
              </a:solidFill>
              <a:latin typeface="华文琥珀" panose="02010800040101010101" charset="-122"/>
              <a:ea typeface="华文琥珀" panose="02010800040101010101" charset="-122"/>
            </a:endParaRPr>
          </a:p>
          <a:p>
            <a:pPr algn="ctr">
              <a:lnSpc>
                <a:spcPct val="150000"/>
              </a:lnSpc>
            </a:pPr>
            <a:r>
              <a:rPr lang="zh-CN" altLang="en-US" sz="3600" dirty="0">
                <a:solidFill>
                  <a:schemeClr val="bg1"/>
                </a:solidFill>
                <a:sym typeface="+mn-ea"/>
              </a:rPr>
              <a:t>人类如何挣脱？</a:t>
            </a:r>
            <a:endParaRPr lang="zh-CN" altLang="en-US" sz="3600" dirty="0">
              <a:solidFill>
                <a:schemeClr val="bg1"/>
              </a:solidFill>
              <a:sym typeface="+mn-ea"/>
            </a:endParaRPr>
          </a:p>
        </p:txBody>
      </p:sp>
      <p:sp>
        <p:nvSpPr>
          <p:cNvPr id="10" name="文本框 9"/>
          <p:cNvSpPr txBox="1"/>
          <p:nvPr/>
        </p:nvSpPr>
        <p:spPr>
          <a:xfrm>
            <a:off x="8296275" y="4686935"/>
            <a:ext cx="3795395" cy="1974215"/>
          </a:xfrm>
          <a:prstGeom prst="rect">
            <a:avLst/>
          </a:prstGeom>
          <a:noFill/>
        </p:spPr>
        <p:txBody>
          <a:bodyPr wrap="square" rtlCol="0">
            <a:spAutoFit/>
          </a:bodyPr>
          <a:p>
            <a:pPr algn="ctr">
              <a:lnSpc>
                <a:spcPct val="170000"/>
              </a:lnSpc>
            </a:pPr>
            <a:r>
              <a:rPr lang="zh-CN" altLang="en-US" sz="2400">
                <a:solidFill>
                  <a:schemeClr val="bg1"/>
                </a:solidFill>
              </a:rPr>
              <a:t>包容尊重</a:t>
            </a:r>
            <a:r>
              <a:rPr lang="en-US" altLang="zh-CN" sz="2400">
                <a:solidFill>
                  <a:schemeClr val="bg1"/>
                </a:solidFill>
              </a:rPr>
              <a:t>-</a:t>
            </a:r>
            <a:r>
              <a:rPr lang="zh-CN" altLang="en-US" sz="2400">
                <a:solidFill>
                  <a:schemeClr val="bg1"/>
                </a:solidFill>
              </a:rPr>
              <a:t>互动理解</a:t>
            </a:r>
            <a:endParaRPr lang="zh-CN" altLang="en-US" sz="2400">
              <a:solidFill>
                <a:schemeClr val="bg1"/>
              </a:solidFill>
            </a:endParaRPr>
          </a:p>
          <a:p>
            <a:pPr algn="ctr">
              <a:lnSpc>
                <a:spcPct val="170000"/>
              </a:lnSpc>
            </a:pPr>
            <a:r>
              <a:rPr lang="zh-CN" altLang="en-US" sz="2400">
                <a:solidFill>
                  <a:schemeClr val="bg1"/>
                </a:solidFill>
              </a:rPr>
              <a:t>珍爱生命</a:t>
            </a:r>
            <a:r>
              <a:rPr lang="en-US" altLang="zh-CN" sz="2400">
                <a:solidFill>
                  <a:schemeClr val="bg1"/>
                </a:solidFill>
              </a:rPr>
              <a:t>-</a:t>
            </a:r>
            <a:r>
              <a:rPr lang="zh-CN" altLang="en-US" sz="2400">
                <a:solidFill>
                  <a:schemeClr val="bg1"/>
                </a:solidFill>
              </a:rPr>
              <a:t>摒弃狼性</a:t>
            </a:r>
            <a:endParaRPr lang="zh-CN" altLang="en-US" sz="2400">
              <a:solidFill>
                <a:schemeClr val="bg1"/>
              </a:solidFill>
            </a:endParaRPr>
          </a:p>
          <a:p>
            <a:pPr algn="ctr">
              <a:lnSpc>
                <a:spcPct val="170000"/>
              </a:lnSpc>
            </a:pPr>
            <a:r>
              <a:rPr lang="zh-CN" altLang="en-US" sz="2400">
                <a:solidFill>
                  <a:schemeClr val="bg1"/>
                </a:solidFill>
              </a:rPr>
              <a:t>追求大同</a:t>
            </a:r>
            <a:r>
              <a:rPr lang="en-US" altLang="zh-CN" sz="2400">
                <a:solidFill>
                  <a:schemeClr val="bg1"/>
                </a:solidFill>
              </a:rPr>
              <a:t>-</a:t>
            </a:r>
            <a:r>
              <a:rPr lang="zh-CN" altLang="en-US" sz="2400">
                <a:solidFill>
                  <a:schemeClr val="bg1"/>
                </a:solidFill>
              </a:rPr>
              <a:t>虚怀若谷</a:t>
            </a:r>
            <a:endParaRPr lang="zh-CN" altLang="en-US" sz="2400">
              <a:solidFill>
                <a:schemeClr val="bg1"/>
              </a:solidFill>
            </a:endParaRPr>
          </a:p>
        </p:txBody>
      </p:sp>
      <p:pic>
        <p:nvPicPr>
          <p:cNvPr id="11" name="图片 10"/>
          <p:cNvPicPr>
            <a:picLocks noChangeAspect="1"/>
          </p:cNvPicPr>
          <p:nvPr/>
        </p:nvPicPr>
        <p:blipFill>
          <a:blip r:embed="rId4"/>
          <a:srcRect r="39458" b="46241"/>
          <a:stretch>
            <a:fillRect/>
          </a:stretch>
        </p:blipFill>
        <p:spPr>
          <a:xfrm>
            <a:off x="41275" y="2832735"/>
            <a:ext cx="8054975" cy="4024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版权页尾页"/>
          <p:cNvPicPr>
            <a:picLocks noChangeAspect="1"/>
          </p:cNvPicPr>
          <p:nvPr>
            <p:ph idx="1"/>
            <p:custDataLst>
              <p:tags r:id="rId1"/>
            </p:custDataLst>
          </p:nvPr>
        </p:nvPicPr>
        <p:blipFill>
          <a:blip r:embed="rId2"/>
          <a:stretch>
            <a:fillRect/>
          </a:stretch>
        </p:blipFill>
        <p:spPr>
          <a:xfrm>
            <a:off x="0" y="0"/>
            <a:ext cx="12343130" cy="6857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825943" y="1342573"/>
            <a:ext cx="10945216" cy="4838564"/>
          </a:xfrm>
          <a:prstGeom prst="roundRect">
            <a:avLst>
              <a:gd name="adj" fmla="val 4259"/>
            </a:avLst>
          </a:prstGeom>
          <a:noFill/>
          <a:ln w="28575">
            <a:solidFill>
              <a:schemeClr val="accent2"/>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2647" tIns="71323" rIns="142647" bIns="71323" rtlCol="0" anchor="ctr"/>
          <a:lstStyle/>
          <a:p>
            <a:pPr algn="ctr" defTabSz="1668780"/>
            <a:endParaRPr lang="zh-CN" altLang="en-US" sz="4935">
              <a:solidFill>
                <a:schemeClr val="bg1"/>
              </a:solidFill>
              <a:cs typeface="+mn-ea"/>
              <a:sym typeface="+mn-lt"/>
            </a:endParaRPr>
          </a:p>
        </p:txBody>
      </p:sp>
      <p:sp>
        <p:nvSpPr>
          <p:cNvPr id="69" name="矩形 68"/>
          <p:cNvSpPr/>
          <p:nvPr/>
        </p:nvSpPr>
        <p:spPr>
          <a:xfrm>
            <a:off x="1066551" y="5710654"/>
            <a:ext cx="10464000" cy="21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zh-CN" altLang="en-US" sz="2400">
              <a:cs typeface="+mn-ea"/>
              <a:sym typeface="+mn-lt"/>
            </a:endParaRPr>
          </a:p>
        </p:txBody>
      </p:sp>
      <p:grpSp>
        <p:nvGrpSpPr>
          <p:cNvPr id="14" name="组合 13"/>
          <p:cNvGrpSpPr/>
          <p:nvPr/>
        </p:nvGrpSpPr>
        <p:grpSpPr>
          <a:xfrm>
            <a:off x="1316990" y="5504180"/>
            <a:ext cx="10008870" cy="440690"/>
            <a:chOff x="898376" y="3075806"/>
            <a:chExt cx="7277295" cy="411184"/>
          </a:xfrm>
        </p:grpSpPr>
        <p:sp>
          <p:nvSpPr>
            <p:cNvPr id="15" name="五边形 14"/>
            <p:cNvSpPr/>
            <p:nvPr/>
          </p:nvSpPr>
          <p:spPr>
            <a:xfrm>
              <a:off x="3603672" y="3075806"/>
              <a:ext cx="4571999" cy="4111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cs typeface="+mn-ea"/>
                <a:sym typeface="+mn-lt"/>
              </a:endParaRPr>
            </a:p>
          </p:txBody>
        </p:sp>
        <p:sp>
          <p:nvSpPr>
            <p:cNvPr id="19" name="五边形 18"/>
            <p:cNvSpPr/>
            <p:nvPr/>
          </p:nvSpPr>
          <p:spPr>
            <a:xfrm flipH="1">
              <a:off x="898376" y="3075806"/>
              <a:ext cx="4571999" cy="4111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noAutofit/>
            </a:bodyPr>
            <a:lstStyle/>
            <a:p>
              <a:pPr algn="ctr"/>
              <a:endParaRPr lang="zh-CN" altLang="en-US" sz="2400">
                <a:cs typeface="+mn-ea"/>
                <a:sym typeface="+mn-lt"/>
              </a:endParaRPr>
            </a:p>
          </p:txBody>
        </p:sp>
      </p:grpSp>
      <p:sp>
        <p:nvSpPr>
          <p:cNvPr id="24" name="TextBox 7"/>
          <p:cNvSpPr>
            <a:spLocks noChangeArrowheads="1"/>
          </p:cNvSpPr>
          <p:nvPr/>
        </p:nvSpPr>
        <p:spPr bwMode="auto">
          <a:xfrm>
            <a:off x="1753235" y="5546090"/>
            <a:ext cx="9239250"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2400" b="1" dirty="0">
                <a:solidFill>
                  <a:schemeClr val="bg1"/>
                </a:solidFill>
                <a:cs typeface="+mn-ea"/>
                <a:sym typeface="+mn-lt"/>
              </a:rPr>
              <a:t>21</a:t>
            </a:r>
            <a:r>
              <a:rPr lang="zh-CN" altLang="en-US" sz="2400" b="1" dirty="0">
                <a:solidFill>
                  <a:schemeClr val="bg1"/>
                </a:solidFill>
                <a:cs typeface="+mn-ea"/>
                <a:sym typeface="+mn-lt"/>
              </a:rPr>
              <a:t>世纪下半叶的世界是一段分化对峙、变换重组、风云诡谲的大时代</a:t>
            </a:r>
            <a:endParaRPr lang="zh-CN" altLang="en-US" sz="2400" b="1" dirty="0">
              <a:solidFill>
                <a:schemeClr val="bg1"/>
              </a:solidFill>
              <a:cs typeface="+mn-ea"/>
              <a:sym typeface="+mn-lt"/>
            </a:endParaRPr>
          </a:p>
        </p:txBody>
      </p:sp>
      <p:sp>
        <p:nvSpPr>
          <p:cNvPr id="67" name="矩形 66"/>
          <p:cNvSpPr/>
          <p:nvPr/>
        </p:nvSpPr>
        <p:spPr>
          <a:xfrm>
            <a:off x="327660" y="165100"/>
            <a:ext cx="11637645" cy="1013460"/>
          </a:xfrm>
          <a:prstGeom prst="rect">
            <a:avLst/>
          </a:prstGeom>
          <a:solidFill>
            <a:schemeClr val="bg1"/>
          </a:solidFill>
        </p:spPr>
        <p:txBody>
          <a:bodyPr wrap="square" lIns="91428" tIns="45713" rIns="91428" bIns="45713">
            <a:spAutoFit/>
          </a:bodyPr>
          <a:lstStyle/>
          <a:p>
            <a:pPr algn="ctr"/>
            <a:r>
              <a:rPr lang="zh-CN" altLang="en-US" sz="6000" b="1" dirty="0">
                <a:solidFill>
                  <a:schemeClr val="accent2"/>
                </a:solidFill>
                <a:cs typeface="+mn-ea"/>
                <a:sym typeface="+mn-lt"/>
              </a:rPr>
              <a:t>第</a:t>
            </a:r>
            <a:r>
              <a:rPr lang="en-US" altLang="zh-CN" sz="6000" b="1" dirty="0">
                <a:solidFill>
                  <a:schemeClr val="accent2"/>
                </a:solidFill>
                <a:cs typeface="+mn-ea"/>
                <a:sym typeface="+mn-lt"/>
              </a:rPr>
              <a:t>18</a:t>
            </a:r>
            <a:r>
              <a:rPr lang="zh-CN" altLang="en-US" sz="6000" b="1" dirty="0">
                <a:solidFill>
                  <a:schemeClr val="accent2"/>
                </a:solidFill>
                <a:cs typeface="+mn-ea"/>
                <a:sym typeface="+mn-lt"/>
              </a:rPr>
              <a:t>课</a:t>
            </a:r>
            <a:r>
              <a:rPr lang="en-US" altLang="zh-CN" sz="6000" b="1" dirty="0">
                <a:solidFill>
                  <a:schemeClr val="accent2"/>
                </a:solidFill>
                <a:cs typeface="+mn-ea"/>
                <a:sym typeface="+mn-lt"/>
              </a:rPr>
              <a:t>  </a:t>
            </a:r>
            <a:r>
              <a:rPr lang="zh-CN" altLang="en-US" sz="6000" b="1" dirty="0">
                <a:solidFill>
                  <a:schemeClr val="accent2"/>
                </a:solidFill>
                <a:cs typeface="+mn-ea"/>
                <a:sym typeface="+mn-lt"/>
              </a:rPr>
              <a:t>冷战与国际格局的</a:t>
            </a:r>
            <a:r>
              <a:rPr lang="zh-CN" altLang="en-US" sz="6000" b="1" dirty="0">
                <a:solidFill>
                  <a:schemeClr val="accent2"/>
                </a:solidFill>
                <a:cs typeface="+mn-ea"/>
                <a:sym typeface="+mn-lt"/>
              </a:rPr>
              <a:t>演变</a:t>
            </a:r>
            <a:endParaRPr lang="zh-CN" altLang="en-US" sz="6000" b="1" dirty="0">
              <a:solidFill>
                <a:schemeClr val="accent2"/>
              </a:solidFill>
              <a:cs typeface="+mn-ea"/>
              <a:sym typeface="+mn-lt"/>
            </a:endParaRPr>
          </a:p>
        </p:txBody>
      </p:sp>
      <p:sp>
        <p:nvSpPr>
          <p:cNvPr id="30" name="TextBox 7"/>
          <p:cNvSpPr>
            <a:spLocks noChangeArrowheads="1"/>
          </p:cNvSpPr>
          <p:nvPr/>
        </p:nvSpPr>
        <p:spPr bwMode="auto">
          <a:xfrm>
            <a:off x="1102655" y="1638012"/>
            <a:ext cx="10369152" cy="357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defRPr/>
            </a:pPr>
            <a:r>
              <a:rPr lang="en-US" altLang="zh-CN" sz="2135" dirty="0">
                <a:solidFill>
                  <a:schemeClr val="tx1">
                    <a:lumMod val="75000"/>
                    <a:lumOff val="25000"/>
                  </a:schemeClr>
                </a:solidFill>
                <a:cs typeface="+mn-ea"/>
                <a:sym typeface="+mn-lt"/>
              </a:rPr>
              <a:t>       </a:t>
            </a:r>
            <a:r>
              <a:rPr lang="zh-CN" altLang="en-US" sz="2135" dirty="0">
                <a:solidFill>
                  <a:schemeClr val="tx1">
                    <a:lumMod val="75000"/>
                    <a:lumOff val="25000"/>
                  </a:schemeClr>
                </a:solidFill>
                <a:cs typeface="+mn-ea"/>
                <a:sym typeface="+mn-lt"/>
              </a:rPr>
              <a:t>内容</a:t>
            </a:r>
            <a:r>
              <a:rPr lang="zh-CN" altLang="en-US" sz="2400" dirty="0">
                <a:solidFill>
                  <a:schemeClr val="tx1">
                    <a:lumMod val="75000"/>
                    <a:lumOff val="25000"/>
                  </a:schemeClr>
                </a:solidFill>
                <a:cs typeface="+mn-ea"/>
                <a:sym typeface="+mn-lt"/>
              </a:rPr>
              <a:t>主旨</a:t>
            </a:r>
            <a:r>
              <a:rPr lang="zh-CN" altLang="en-US" sz="2400" dirty="0">
                <a:solidFill>
                  <a:schemeClr val="tx1">
                    <a:lumMod val="75000"/>
                    <a:lumOff val="25000"/>
                  </a:schemeClr>
                </a:solidFill>
                <a:cs typeface="+mn-ea"/>
                <a:sym typeface="+mn-lt"/>
              </a:rPr>
              <a:t>：从战略合作到战略对峙，从两极化世界到多极化趋势演绎了国际格局嬗变的大面相和人类历史发展的大脉络。</a:t>
            </a:r>
            <a:endParaRPr lang="zh-CN" altLang="en-US" sz="2400" dirty="0">
              <a:solidFill>
                <a:schemeClr val="tx1">
                  <a:lumMod val="75000"/>
                  <a:lumOff val="25000"/>
                </a:schemeClr>
              </a:solidFill>
              <a:cs typeface="+mn-ea"/>
              <a:sym typeface="+mn-lt"/>
            </a:endParaRPr>
          </a:p>
          <a:p>
            <a:pPr marL="342900" indent="-342900">
              <a:lnSpc>
                <a:spcPct val="150000"/>
              </a:lnSpc>
              <a:buFont typeface="Wingdings" panose="05000000000000000000" charset="0"/>
              <a:buChar char="Ø"/>
              <a:defRPr/>
            </a:pPr>
            <a:r>
              <a:rPr lang="zh-CN" altLang="en-US" sz="2135">
                <a:latin typeface="华文楷体" panose="02010600040101010101" charset="-122"/>
                <a:ea typeface="华文楷体" panose="02010600040101010101" charset="-122"/>
                <a:cs typeface="华文楷体" panose="02010600040101010101" charset="-122"/>
                <a:sym typeface="+mn-ea"/>
              </a:rPr>
              <a:t>修昔底德陷阱再重演</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社会制度和全球战略的对立使美苏为首的两个集团鼎足暗战</a:t>
            </a:r>
            <a:r>
              <a:rPr lang="zh-CN" altLang="en-US" sz="2135">
                <a:latin typeface="华文楷体" panose="02010600040101010101" charset="-122"/>
                <a:ea typeface="华文楷体" panose="02010600040101010101" charset="-122"/>
                <a:cs typeface="华文楷体" panose="02010600040101010101" charset="-122"/>
                <a:sym typeface="+mn-ea"/>
              </a:rPr>
              <a:t>。</a:t>
            </a:r>
            <a:endParaRPr lang="zh-CN" altLang="en-US" sz="2135">
              <a:latin typeface="华文楷体" panose="02010600040101010101" charset="-122"/>
              <a:ea typeface="华文楷体" panose="02010600040101010101" charset="-122"/>
              <a:cs typeface="华文楷体" panose="02010600040101010101" charset="-122"/>
              <a:sym typeface="+mn-ea"/>
            </a:endParaRPr>
          </a:p>
          <a:p>
            <a:pPr marL="342900" indent="-342900">
              <a:lnSpc>
                <a:spcPct val="150000"/>
              </a:lnSpc>
              <a:buFont typeface="Wingdings" panose="05000000000000000000" charset="0"/>
              <a:buChar char="Ø"/>
              <a:defRPr/>
            </a:pPr>
            <a:r>
              <a:rPr lang="zh-CN" altLang="en-US" sz="2135">
                <a:latin typeface="华文楷体" panose="02010600040101010101" charset="-122"/>
                <a:ea typeface="华文楷体" panose="02010600040101010101" charset="-122"/>
                <a:cs typeface="华文楷体" panose="02010600040101010101" charset="-122"/>
                <a:sym typeface="+mn-ea"/>
              </a:rPr>
              <a:t>零和思维和全面抗衡将世界撕裂为两个阵营</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恐怖的平衡使</a:t>
            </a:r>
            <a:r>
              <a:rPr lang="zh-CN" altLang="en-US" sz="2135">
                <a:latin typeface="华文楷体" panose="02010600040101010101" charset="-122"/>
                <a:ea typeface="华文楷体" panose="02010600040101010101" charset="-122"/>
                <a:cs typeface="华文楷体" panose="02010600040101010101" charset="-122"/>
                <a:sym typeface="+mn-ea"/>
              </a:rPr>
              <a:t>人类屡屡险入地狱之门。</a:t>
            </a:r>
            <a:endParaRPr lang="zh-CN" altLang="en-US" sz="2135">
              <a:latin typeface="华文楷体" panose="02010600040101010101" charset="-122"/>
              <a:ea typeface="华文楷体" panose="02010600040101010101" charset="-122"/>
              <a:cs typeface="华文楷体" panose="02010600040101010101" charset="-122"/>
              <a:sym typeface="+mn-ea"/>
            </a:endParaRPr>
          </a:p>
          <a:p>
            <a:pPr marL="342900" indent="-342900">
              <a:lnSpc>
                <a:spcPct val="150000"/>
              </a:lnSpc>
              <a:buFont typeface="Wingdings" panose="05000000000000000000" charset="0"/>
              <a:buChar char="Ø"/>
              <a:defRPr/>
            </a:pPr>
            <a:r>
              <a:rPr lang="zh-CN" altLang="en-US" sz="2135">
                <a:latin typeface="华文楷体" panose="02010600040101010101" charset="-122"/>
                <a:ea typeface="华文楷体" panose="02010600040101010101" charset="-122"/>
                <a:cs typeface="华文楷体" panose="02010600040101010101" charset="-122"/>
                <a:sym typeface="+mn-ea"/>
              </a:rPr>
              <a:t>两级内部结构性变化</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第三世界崛起</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全球化趋势</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人类的理性让世界开始走出把球化。</a:t>
            </a:r>
            <a:endParaRPr lang="en-US" altLang="zh-CN" sz="2135">
              <a:latin typeface="华文楷体" panose="02010600040101010101" charset="-122"/>
              <a:ea typeface="华文楷体" panose="02010600040101010101" charset="-122"/>
              <a:cs typeface="华文楷体" panose="02010600040101010101" charset="-122"/>
              <a:sym typeface="+mn-ea"/>
            </a:endParaRPr>
          </a:p>
          <a:p>
            <a:pPr marL="342900" indent="-342900">
              <a:lnSpc>
                <a:spcPct val="150000"/>
              </a:lnSpc>
              <a:buFont typeface="Wingdings" panose="05000000000000000000" charset="0"/>
              <a:buChar char="Ø"/>
              <a:defRPr/>
            </a:pPr>
            <a:r>
              <a:rPr lang="zh-CN" altLang="en-US" sz="2135">
                <a:latin typeface="华文楷体" panose="02010600040101010101" charset="-122"/>
                <a:ea typeface="华文楷体" panose="02010600040101010101" charset="-122"/>
                <a:cs typeface="华文楷体" panose="02010600040101010101" charset="-122"/>
                <a:sym typeface="+mn-ea"/>
              </a:rPr>
              <a:t>苏联解体和东欧剧变使两极格局瓦解，国际格局呈现出和平与发展的</a:t>
            </a:r>
            <a:r>
              <a:rPr lang="zh-CN" altLang="en-US" sz="2135">
                <a:latin typeface="华文楷体" panose="02010600040101010101" charset="-122"/>
                <a:ea typeface="华文楷体" panose="02010600040101010101" charset="-122"/>
                <a:cs typeface="华文楷体" panose="02010600040101010101" charset="-122"/>
                <a:sym typeface="+mn-ea"/>
              </a:rPr>
              <a:t>多极化趋势。</a:t>
            </a:r>
            <a:endParaRPr lang="zh-CN" altLang="en-US" sz="2135">
              <a:latin typeface="华文楷体" panose="02010600040101010101" charset="-122"/>
              <a:ea typeface="华文楷体" panose="02010600040101010101" charset="-122"/>
              <a:cs typeface="华文楷体" panose="02010600040101010101" charset="-122"/>
              <a:sym typeface="+mn-ea"/>
            </a:endParaRPr>
          </a:p>
          <a:p>
            <a:pPr marL="342900" indent="-342900">
              <a:lnSpc>
                <a:spcPct val="150000"/>
              </a:lnSpc>
              <a:buFont typeface="Wingdings" panose="05000000000000000000" charset="0"/>
              <a:buChar char="Ø"/>
              <a:defRPr/>
            </a:pPr>
            <a:r>
              <a:rPr lang="zh-CN" altLang="en-US" sz="2135">
                <a:latin typeface="华文楷体" panose="02010600040101010101" charset="-122"/>
                <a:ea typeface="华文楷体" panose="02010600040101010101" charset="-122"/>
                <a:cs typeface="华文楷体" panose="02010600040101010101" charset="-122"/>
                <a:sym typeface="+mn-ea"/>
              </a:rPr>
              <a:t>但是</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在和平与发展的世界大潮下</a:t>
            </a:r>
            <a:r>
              <a:rPr lang="en-US" altLang="zh-CN" sz="2135">
                <a:latin typeface="华文楷体" panose="02010600040101010101" charset="-122"/>
                <a:ea typeface="华文楷体" panose="02010600040101010101" charset="-122"/>
                <a:cs typeface="华文楷体" panose="02010600040101010101" charset="-122"/>
                <a:sym typeface="+mn-ea"/>
              </a:rPr>
              <a:t>,</a:t>
            </a:r>
            <a:r>
              <a:rPr lang="zh-CN" altLang="en-US" sz="2135">
                <a:latin typeface="华文楷体" panose="02010600040101010101" charset="-122"/>
                <a:ea typeface="华文楷体" panose="02010600040101010101" charset="-122"/>
                <a:cs typeface="华文楷体" panose="02010600040101010101" charset="-122"/>
                <a:sym typeface="+mn-ea"/>
              </a:rPr>
              <a:t>战争的阴霾和冷战的怪影依然困扰着人类的未来。</a:t>
            </a:r>
            <a:endParaRPr lang="zh-CN" altLang="en-US" sz="2135"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barn(inVertical)">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barn(inVertical)">
                                      <p:cBhvr>
                                        <p:cTn id="17" dur="500"/>
                                        <p:tgtEl>
                                          <p:spTgt spid="30">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0">
                                            <p:txEl>
                                              <p:pRg st="2" end="2"/>
                                            </p:txEl>
                                          </p:spTgt>
                                        </p:tgtEl>
                                        <p:attrNameLst>
                                          <p:attrName>style.visibility</p:attrName>
                                        </p:attrNameLst>
                                      </p:cBhvr>
                                      <p:to>
                                        <p:strVal val="visible"/>
                                      </p:to>
                                    </p:set>
                                    <p:animEffect transition="in" filter="barn(inVertical)">
                                      <p:cBhvr>
                                        <p:cTn id="20" dur="500"/>
                                        <p:tgtEl>
                                          <p:spTgt spid="30">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xEl>
                                              <p:pRg st="3" end="3"/>
                                            </p:txEl>
                                          </p:spTgt>
                                        </p:tgtEl>
                                        <p:attrNameLst>
                                          <p:attrName>style.visibility</p:attrName>
                                        </p:attrNameLst>
                                      </p:cBhvr>
                                      <p:to>
                                        <p:strVal val="visible"/>
                                      </p:to>
                                    </p:set>
                                    <p:animEffect transition="in" filter="barn(inVertical)">
                                      <p:cBhvr>
                                        <p:cTn id="23" dur="500"/>
                                        <p:tgtEl>
                                          <p:spTgt spid="30">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0">
                                            <p:txEl>
                                              <p:pRg st="4" end="4"/>
                                            </p:txEl>
                                          </p:spTgt>
                                        </p:tgtEl>
                                        <p:attrNameLst>
                                          <p:attrName>style.visibility</p:attrName>
                                        </p:attrNameLst>
                                      </p:cBhvr>
                                      <p:to>
                                        <p:strVal val="visible"/>
                                      </p:to>
                                    </p:set>
                                    <p:animEffect transition="in" filter="barn(inVertical)">
                                      <p:cBhvr>
                                        <p:cTn id="26" dur="500"/>
                                        <p:tgtEl>
                                          <p:spTgt spid="30">
                                            <p:txEl>
                                              <p:pRg st="4" end="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xEl>
                                              <p:pRg st="5" end="5"/>
                                            </p:txEl>
                                          </p:spTgt>
                                        </p:tgtEl>
                                        <p:attrNameLst>
                                          <p:attrName>style.visibility</p:attrName>
                                        </p:attrNameLst>
                                      </p:cBhvr>
                                      <p:to>
                                        <p:strVal val="visible"/>
                                      </p:to>
                                    </p:set>
                                    <p:animEffect transition="in" filter="barn(inVertical)">
                                      <p:cBhvr>
                                        <p:cTn id="29"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grayscl/>
          </a:blip>
          <a:srcRect l="11339" t="5160" b="54477"/>
          <a:stretch>
            <a:fillRect/>
          </a:stretch>
        </p:blipFill>
        <p:spPr>
          <a:xfrm>
            <a:off x="8987790" y="1935480"/>
            <a:ext cx="2493645" cy="1485265"/>
          </a:xfrm>
          <a:prstGeom prst="rect">
            <a:avLst/>
          </a:prstGeom>
        </p:spPr>
      </p:pic>
      <p:pic>
        <p:nvPicPr>
          <p:cNvPr id="3" name="图片 2"/>
          <p:cNvPicPr>
            <a:picLocks noChangeAspect="1"/>
          </p:cNvPicPr>
          <p:nvPr/>
        </p:nvPicPr>
        <p:blipFill>
          <a:blip r:embed="rId2"/>
          <a:stretch>
            <a:fillRect/>
          </a:stretch>
        </p:blipFill>
        <p:spPr>
          <a:xfrm>
            <a:off x="41275" y="4015105"/>
            <a:ext cx="2480310" cy="2480310"/>
          </a:xfrm>
          <a:prstGeom prst="ellipse">
            <a:avLst/>
          </a:prstGeom>
        </p:spPr>
      </p:pic>
      <p:sp>
        <p:nvSpPr>
          <p:cNvPr id="4" name="椭圆 3"/>
          <p:cNvSpPr/>
          <p:nvPr/>
        </p:nvSpPr>
        <p:spPr>
          <a:xfrm>
            <a:off x="4732655" y="4008120"/>
            <a:ext cx="2480310" cy="2479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3"/>
            </p:custDataLst>
          </p:nvPr>
        </p:nvPicPr>
        <p:blipFill>
          <a:blip r:embed="rId4"/>
          <a:stretch>
            <a:fillRect/>
          </a:stretch>
        </p:blipFill>
        <p:spPr>
          <a:xfrm>
            <a:off x="4983480" y="4260215"/>
            <a:ext cx="1962785" cy="2027555"/>
          </a:xfrm>
          <a:prstGeom prst="ellipse">
            <a:avLst/>
          </a:prstGeom>
        </p:spPr>
      </p:pic>
      <p:pic>
        <p:nvPicPr>
          <p:cNvPr id="5" name="图片 4"/>
          <p:cNvPicPr>
            <a:picLocks noChangeAspect="1"/>
          </p:cNvPicPr>
          <p:nvPr/>
        </p:nvPicPr>
        <p:blipFill>
          <a:blip r:embed="rId5"/>
          <a:stretch>
            <a:fillRect/>
          </a:stretch>
        </p:blipFill>
        <p:spPr>
          <a:xfrm>
            <a:off x="2580005" y="3840480"/>
            <a:ext cx="2093595" cy="3000375"/>
          </a:xfrm>
          <a:prstGeom prst="ellipse">
            <a:avLst/>
          </a:prstGeom>
        </p:spPr>
      </p:pic>
      <p:sp>
        <p:nvSpPr>
          <p:cNvPr id="9" name="文本框 8"/>
          <p:cNvSpPr txBox="1"/>
          <p:nvPr/>
        </p:nvSpPr>
        <p:spPr>
          <a:xfrm>
            <a:off x="4890770" y="24765"/>
            <a:ext cx="3780155" cy="3117850"/>
          </a:xfrm>
          <a:prstGeom prst="rect">
            <a:avLst/>
          </a:prstGeom>
          <a:noFill/>
        </p:spPr>
        <p:txBody>
          <a:bodyPr wrap="square" rtlCol="0">
            <a:spAutoFit/>
          </a:bodyPr>
          <a:p>
            <a:pPr>
              <a:lnSpc>
                <a:spcPct val="180000"/>
              </a:lnSpc>
            </a:pPr>
            <a:r>
              <a:rPr lang="zh-CN" altLang="en-US" sz="2400"/>
              <a:t>1、</a:t>
            </a:r>
            <a:r>
              <a:rPr lang="zh-CN" altLang="en-US" sz="2400"/>
              <a:t>猜测并意译纪念币外文</a:t>
            </a:r>
            <a:endParaRPr lang="zh-CN" altLang="en-US" sz="2400"/>
          </a:p>
          <a:p>
            <a:pPr>
              <a:lnSpc>
                <a:spcPct val="180000"/>
              </a:lnSpc>
            </a:pPr>
            <a:r>
              <a:rPr lang="en-US" altLang="zh-CN" sz="2400"/>
              <a:t>2</a:t>
            </a:r>
            <a:r>
              <a:rPr lang="zh-CN" altLang="en-US" sz="2400"/>
              <a:t>、读图并为两幅图片命名</a:t>
            </a:r>
            <a:endParaRPr lang="zh-CN" altLang="en-US" sz="2400"/>
          </a:p>
          <a:p>
            <a:pPr>
              <a:lnSpc>
                <a:spcPct val="180000"/>
              </a:lnSpc>
            </a:pPr>
            <a:r>
              <a:rPr lang="en-US" altLang="zh-CN" sz="2400"/>
              <a:t>3</a:t>
            </a:r>
            <a:r>
              <a:rPr lang="zh-CN" altLang="en-US" sz="2400"/>
              <a:t>、</a:t>
            </a:r>
            <a:r>
              <a:rPr lang="zh-CN" altLang="en-US" sz="2400">
                <a:sym typeface="+mn-ea"/>
              </a:rPr>
              <a:t>观察并判断</a:t>
            </a:r>
            <a:r>
              <a:rPr lang="en-US" altLang="zh-CN" sz="2400">
                <a:sym typeface="+mn-ea"/>
              </a:rPr>
              <a:t>flash</a:t>
            </a:r>
            <a:r>
              <a:rPr lang="zh-CN" altLang="en-US" sz="2400">
                <a:sym typeface="+mn-ea"/>
              </a:rPr>
              <a:t>动态图</a:t>
            </a:r>
            <a:endParaRPr lang="zh-CN" altLang="en-US" sz="2400">
              <a:sym typeface="+mn-ea"/>
            </a:endParaRPr>
          </a:p>
          <a:p>
            <a:pPr>
              <a:lnSpc>
                <a:spcPct val="180000"/>
              </a:lnSpc>
            </a:pPr>
            <a:r>
              <a:rPr lang="en-US" altLang="zh-CN" sz="2400">
                <a:sym typeface="+mn-ea"/>
              </a:rPr>
              <a:t>4</a:t>
            </a:r>
            <a:r>
              <a:rPr lang="zh-CN" altLang="en-US" sz="2400">
                <a:sym typeface="+mn-ea"/>
              </a:rPr>
              <a:t>、归纳整体页面的</a:t>
            </a:r>
            <a:r>
              <a:rPr lang="zh-CN" altLang="en-US" sz="2400">
                <a:sym typeface="+mn-ea"/>
              </a:rPr>
              <a:t>关键词</a:t>
            </a:r>
            <a:endParaRPr lang="zh-CN" altLang="en-US" sz="2400"/>
          </a:p>
          <a:p>
            <a:endParaRPr lang="zh-CN" altLang="en-US" sz="2400"/>
          </a:p>
        </p:txBody>
      </p:sp>
      <p:pic>
        <p:nvPicPr>
          <p:cNvPr id="11" name="图片 10"/>
          <p:cNvPicPr>
            <a:picLocks noChangeAspect="1"/>
          </p:cNvPicPr>
          <p:nvPr/>
        </p:nvPicPr>
        <p:blipFill>
          <a:blip r:embed="rId6"/>
          <a:srcRect t="10723" b="11006"/>
          <a:stretch>
            <a:fillRect/>
          </a:stretch>
        </p:blipFill>
        <p:spPr>
          <a:xfrm>
            <a:off x="8987790" y="36195"/>
            <a:ext cx="2359660" cy="1529715"/>
          </a:xfrm>
          <a:prstGeom prst="rect">
            <a:avLst/>
          </a:prstGeom>
        </p:spPr>
      </p:pic>
      <p:sp>
        <p:nvSpPr>
          <p:cNvPr id="12" name="文本框 11"/>
          <p:cNvSpPr txBox="1"/>
          <p:nvPr/>
        </p:nvSpPr>
        <p:spPr>
          <a:xfrm>
            <a:off x="9568180" y="1569085"/>
            <a:ext cx="2336800" cy="398780"/>
          </a:xfrm>
          <a:prstGeom prst="rect">
            <a:avLst/>
          </a:prstGeom>
          <a:noFill/>
        </p:spPr>
        <p:txBody>
          <a:bodyPr wrap="square" rtlCol="0">
            <a:spAutoFit/>
          </a:bodyPr>
          <a:p>
            <a:r>
              <a:rPr lang="en-US" altLang="zh-CN" sz="2000"/>
              <a:t>1945.2.13</a:t>
            </a:r>
            <a:endParaRPr lang="en-US" altLang="zh-CN" sz="2000"/>
          </a:p>
        </p:txBody>
      </p:sp>
      <p:sp>
        <p:nvSpPr>
          <p:cNvPr id="13" name="文本框 12"/>
          <p:cNvSpPr txBox="1"/>
          <p:nvPr/>
        </p:nvSpPr>
        <p:spPr>
          <a:xfrm>
            <a:off x="9583420" y="3372485"/>
            <a:ext cx="2336800" cy="398780"/>
          </a:xfrm>
          <a:prstGeom prst="rect">
            <a:avLst/>
          </a:prstGeom>
          <a:noFill/>
        </p:spPr>
        <p:txBody>
          <a:bodyPr wrap="square" rtlCol="0">
            <a:spAutoFit/>
          </a:bodyPr>
          <a:p>
            <a:r>
              <a:rPr lang="en-US" altLang="zh-CN" sz="2000"/>
              <a:t>1945.5.9</a:t>
            </a:r>
            <a:endParaRPr lang="en-US" altLang="zh-CN" sz="2000"/>
          </a:p>
        </p:txBody>
      </p:sp>
      <p:sp>
        <p:nvSpPr>
          <p:cNvPr id="14" name="矩形 13"/>
          <p:cNvSpPr/>
          <p:nvPr/>
        </p:nvSpPr>
        <p:spPr>
          <a:xfrm>
            <a:off x="432435" y="3081020"/>
            <a:ext cx="6786880" cy="706755"/>
          </a:xfrm>
          <a:prstGeom prst="rect">
            <a:avLst/>
          </a:prstGeom>
          <a:noFill/>
          <a:ln>
            <a:noFill/>
          </a:ln>
        </p:spPr>
        <p:txBody>
          <a:bodyPr wrap="none" rtlCol="0" anchor="t">
            <a:spAutoFit/>
          </a:bodyPr>
          <a:p>
            <a:pPr algn="ctr"/>
            <a:r>
              <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何以从鼎力合作到倾力对抗？</a:t>
            </a:r>
            <a:endParaRPr lang="zh-CN" altLang="en-US" sz="4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5" name="图片 1024" descr="ppt/media/image31.wmf"/>
          <p:cNvPicPr preferRelativeResize="0"/>
          <p:nvPr/>
        </p:nvPicPr>
        <p:blipFill>
          <a:blip r:embed="rId7"/>
          <a:stretch>
            <a:fillRect/>
          </a:stretch>
        </p:blipFill>
        <p:spPr>
          <a:xfrm>
            <a:off x="25400" y="19685"/>
            <a:ext cx="4401185" cy="3123565"/>
          </a:xfrm>
          <a:prstGeom prst="rect">
            <a:avLst/>
          </a:prstGeom>
          <a:noFill/>
          <a:ln w="9525">
            <a:noFill/>
          </a:ln>
        </p:spPr>
      </p:pic>
      <p:pic>
        <p:nvPicPr>
          <p:cNvPr id="1026" name="图片 1025" descr="ppt/media/image32.wmf"/>
          <p:cNvPicPr preferRelativeResize="0"/>
          <p:nvPr/>
        </p:nvPicPr>
        <p:blipFill>
          <a:blip r:embed="rId8"/>
          <a:stretch>
            <a:fillRect/>
          </a:stretch>
        </p:blipFill>
        <p:spPr>
          <a:xfrm>
            <a:off x="7268845" y="3697605"/>
            <a:ext cx="4668520" cy="31483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五边形 37"/>
          <p:cNvSpPr/>
          <p:nvPr/>
        </p:nvSpPr>
        <p:spPr>
          <a:xfrm flipH="1">
            <a:off x="5894705" y="71120"/>
            <a:ext cx="5128895" cy="86741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cs typeface="+mn-ea"/>
              <a:sym typeface="+mn-lt"/>
            </a:endParaRPr>
          </a:p>
        </p:txBody>
      </p:sp>
      <p:sp>
        <p:nvSpPr>
          <p:cNvPr id="2" name="五边形 1"/>
          <p:cNvSpPr/>
          <p:nvPr/>
        </p:nvSpPr>
        <p:spPr>
          <a:xfrm>
            <a:off x="0" y="-27305"/>
            <a:ext cx="4788535" cy="6885305"/>
          </a:xfrm>
          <a:prstGeom prst="homePlate">
            <a:avLst/>
          </a:prstGeom>
          <a:solidFill>
            <a:schemeClr val="bg2">
              <a:lumMod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1" name="文本框 9"/>
          <p:cNvSpPr txBox="1"/>
          <p:nvPr/>
        </p:nvSpPr>
        <p:spPr>
          <a:xfrm>
            <a:off x="6634480" y="148590"/>
            <a:ext cx="4277360" cy="738505"/>
          </a:xfrm>
          <a:prstGeom prst="rect">
            <a:avLst/>
          </a:prstGeom>
          <a:noFill/>
        </p:spPr>
        <p:txBody>
          <a:bodyPr wrap="square" lIns="0" tIns="0" rIns="0" bIns="0" rtlCol="0">
            <a:spAutoFit/>
          </a:bodyPr>
          <a:lstStyle/>
          <a:p>
            <a:pPr marL="0" lvl="1"/>
            <a:r>
              <a:rPr lang="zh-CN" altLang="en-US" sz="2400" dirty="0">
                <a:latin typeface="楷体" panose="02010609060101010101" charset="-122"/>
                <a:ea typeface="楷体" panose="02010609060101010101" charset="-122"/>
                <a:sym typeface="+mn-ea"/>
              </a:rPr>
              <a:t>战火烧尽了过去的不信任</a:t>
            </a:r>
            <a:r>
              <a:rPr lang="en-US" altLang="zh-CN" sz="2400" dirty="0">
                <a:latin typeface="楷体" panose="02010609060101010101" charset="-122"/>
                <a:ea typeface="楷体" panose="02010609060101010101" charset="-122"/>
                <a:sym typeface="+mn-ea"/>
              </a:rPr>
              <a:t>,</a:t>
            </a:r>
            <a:r>
              <a:rPr lang="zh-CN" altLang="en-US" sz="2400" dirty="0">
                <a:latin typeface="楷体" panose="02010609060101010101" charset="-122"/>
                <a:ea typeface="楷体" panose="02010609060101010101" charset="-122"/>
                <a:sym typeface="+mn-ea"/>
              </a:rPr>
              <a:t>相信我们已是彼此信任的朋友。</a:t>
            </a:r>
            <a:endParaRPr lang="zh-CN" altLang="en-US" sz="2400" b="1" dirty="0">
              <a:solidFill>
                <a:schemeClr val="tx1">
                  <a:lumMod val="85000"/>
                  <a:lumOff val="15000"/>
                </a:schemeClr>
              </a:solidFill>
              <a:cs typeface="+mn-ea"/>
              <a:sym typeface="+mn-lt"/>
            </a:endParaRPr>
          </a:p>
        </p:txBody>
      </p:sp>
      <p:sp>
        <p:nvSpPr>
          <p:cNvPr id="46" name="TextBox 20"/>
          <p:cNvSpPr txBox="1"/>
          <p:nvPr/>
        </p:nvSpPr>
        <p:spPr>
          <a:xfrm>
            <a:off x="4773295" y="288290"/>
            <a:ext cx="1709420" cy="430530"/>
          </a:xfrm>
          <a:prstGeom prst="rect">
            <a:avLst/>
          </a:prstGeom>
          <a:noFill/>
        </p:spPr>
        <p:txBody>
          <a:bodyPr wrap="square" lIns="0" tIns="0" rIns="0" bIns="0" rtlCol="0">
            <a:spAutoFit/>
          </a:bodyPr>
          <a:lstStyle/>
          <a:p>
            <a:pPr algn="l"/>
            <a:r>
              <a:rPr lang="zh-CN" altLang="en-US" sz="2800" b="1" dirty="0">
                <a:latin typeface="微软雅黑" panose="020B0503020204020204" pitchFamily="34" charset="-122"/>
                <a:ea typeface="微软雅黑" panose="020B0503020204020204" pitchFamily="34" charset="-122"/>
                <a:sym typeface="+mn-ea"/>
              </a:rPr>
              <a:t>丘吉尔</a:t>
            </a:r>
            <a:endParaRPr lang="zh-CN" altLang="en-US" sz="2800" b="1" spc="400" dirty="0">
              <a:solidFill>
                <a:schemeClr val="accent2"/>
              </a:solidFill>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0" y="0"/>
            <a:ext cx="23934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cs typeface="+mn-ea"/>
              <a:sym typeface="+mn-lt"/>
            </a:endParaRPr>
          </a:p>
        </p:txBody>
      </p:sp>
      <p:pic>
        <p:nvPicPr>
          <p:cNvPr id="4" name="图片 3"/>
          <p:cNvPicPr/>
          <p:nvPr/>
        </p:nvPicPr>
        <p:blipFill rotWithShape="1">
          <a:blip r:embed="rId1"/>
          <a:srcRect l="30581" t="30468" r="26883" b="13623"/>
          <a:stretch>
            <a:fillRect/>
          </a:stretch>
        </p:blipFill>
        <p:spPr>
          <a:xfrm>
            <a:off x="1041400" y="2131060"/>
            <a:ext cx="3361690" cy="2595880"/>
          </a:xfrm>
          <a:prstGeom prst="hexagon">
            <a:avLst/>
          </a:prstGeom>
        </p:spPr>
      </p:pic>
      <p:sp>
        <p:nvSpPr>
          <p:cNvPr id="3" name="文本框 2"/>
          <p:cNvSpPr txBox="1"/>
          <p:nvPr/>
        </p:nvSpPr>
        <p:spPr>
          <a:xfrm>
            <a:off x="316865" y="1325880"/>
            <a:ext cx="798195" cy="4855845"/>
          </a:xfrm>
          <a:prstGeom prst="rect">
            <a:avLst/>
          </a:prstGeom>
          <a:noFill/>
        </p:spPr>
        <p:txBody>
          <a:bodyPr vert="eaVert" wrap="square" rtlCol="0">
            <a:spAutoFit/>
          </a:bodyPr>
          <a:p>
            <a:r>
              <a:rPr lang="zh-CN" altLang="en-US" sz="4000" dirty="0">
                <a:solidFill>
                  <a:schemeClr val="bg1"/>
                </a:solidFill>
                <a:latin typeface="华文琥珀" panose="02010800040101010101" charset="-122"/>
                <a:ea typeface="华文琥珀" panose="02010800040101010101" charset="-122"/>
                <a:sym typeface="+mn-ea"/>
              </a:rPr>
              <a:t>狼烟散去前夜</a:t>
            </a:r>
            <a:r>
              <a:rPr lang="en-US" altLang="zh-CN" sz="4000" dirty="0">
                <a:solidFill>
                  <a:schemeClr val="bg1"/>
                </a:solidFill>
                <a:latin typeface="华文琥珀" panose="02010800040101010101" charset="-122"/>
                <a:ea typeface="华文琥珀" panose="02010800040101010101" charset="-122"/>
                <a:sym typeface="+mn-ea"/>
              </a:rPr>
              <a:t>……</a:t>
            </a:r>
            <a:endParaRPr lang="en-US" altLang="zh-CN" sz="4000" dirty="0">
              <a:solidFill>
                <a:schemeClr val="bg1"/>
              </a:solidFill>
              <a:latin typeface="华文琥珀" panose="02010800040101010101" charset="-122"/>
              <a:ea typeface="华文琥珀" panose="02010800040101010101" charset="-122"/>
              <a:sym typeface="+mn-ea"/>
            </a:endParaRPr>
          </a:p>
        </p:txBody>
      </p:sp>
      <p:sp>
        <p:nvSpPr>
          <p:cNvPr id="5" name="五边形 4"/>
          <p:cNvSpPr/>
          <p:nvPr/>
        </p:nvSpPr>
        <p:spPr>
          <a:xfrm flipH="1">
            <a:off x="6007735" y="1039495"/>
            <a:ext cx="5015230" cy="85979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p>
            <a:pPr algn="ctr"/>
            <a:endParaRPr lang="zh-CN" altLang="en-US" sz="2400">
              <a:cs typeface="+mn-ea"/>
              <a:sym typeface="+mn-lt"/>
            </a:endParaRPr>
          </a:p>
        </p:txBody>
      </p:sp>
      <p:sp>
        <p:nvSpPr>
          <p:cNvPr id="6" name="TextBox 20"/>
          <p:cNvSpPr txBox="1"/>
          <p:nvPr/>
        </p:nvSpPr>
        <p:spPr>
          <a:xfrm>
            <a:off x="4822190" y="1233170"/>
            <a:ext cx="1622425" cy="430530"/>
          </a:xfrm>
          <a:prstGeom prst="rect">
            <a:avLst/>
          </a:prstGeom>
          <a:noFill/>
        </p:spPr>
        <p:txBody>
          <a:bodyPr wrap="square" lIns="0" tIns="0" rIns="0" bIns="0" rtlCol="0">
            <a:spAutoFit/>
          </a:bodyPr>
          <a:p>
            <a:pPr algn="l"/>
            <a:r>
              <a:rPr lang="zh-CN" altLang="en-US" sz="2800" b="1" dirty="0">
                <a:latin typeface="微软雅黑" panose="020B0503020204020204" pitchFamily="34" charset="-122"/>
                <a:ea typeface="微软雅黑" panose="020B0503020204020204" pitchFamily="34" charset="-122"/>
                <a:sym typeface="+mn-lt"/>
              </a:rPr>
              <a:t>斯大林</a:t>
            </a:r>
            <a:endParaRPr lang="zh-CN" altLang="en-US" sz="2800" b="1" spc="400" dirty="0">
              <a:solidFill>
                <a:schemeClr val="accent2"/>
              </a:solidFill>
              <a:latin typeface="微软雅黑" panose="020B0503020204020204" pitchFamily="34" charset="-122"/>
              <a:ea typeface="微软雅黑" panose="020B0503020204020204" pitchFamily="34" charset="-122"/>
              <a:cs typeface="+mn-ea"/>
              <a:sym typeface="+mn-lt"/>
            </a:endParaRPr>
          </a:p>
        </p:txBody>
      </p:sp>
      <p:sp>
        <p:nvSpPr>
          <p:cNvPr id="7" name="文本框 9"/>
          <p:cNvSpPr txBox="1"/>
          <p:nvPr/>
        </p:nvSpPr>
        <p:spPr>
          <a:xfrm>
            <a:off x="6635115" y="1151255"/>
            <a:ext cx="4556125" cy="738505"/>
          </a:xfrm>
          <a:prstGeom prst="rect">
            <a:avLst/>
          </a:prstGeom>
          <a:noFill/>
        </p:spPr>
        <p:txBody>
          <a:bodyPr wrap="square" lIns="0" tIns="0" rIns="0" bIns="0" rtlCol="0">
            <a:spAutoFit/>
          </a:bodyPr>
          <a:p>
            <a:pPr marL="0" lvl="1"/>
            <a:r>
              <a:rPr lang="zh-CN" altLang="en-US" sz="2400" dirty="0">
                <a:latin typeface="楷体" panose="02010609060101010101" charset="-122"/>
                <a:ea typeface="楷体" panose="02010609060101010101" charset="-122"/>
                <a:sym typeface="+mn-ea"/>
              </a:rPr>
              <a:t>我们在和平时期的关系应同战时的关系一样牢固</a:t>
            </a:r>
            <a:r>
              <a:rPr lang="zh-CN" altLang="en-US" sz="2400" dirty="0">
                <a:latin typeface="楷体" panose="02010609060101010101" charset="-122"/>
                <a:ea typeface="楷体" panose="02010609060101010101" charset="-122"/>
                <a:sym typeface="+mn-ea"/>
              </a:rPr>
              <a:t>。</a:t>
            </a:r>
            <a:endParaRPr lang="zh-CN" altLang="en-US" sz="2400" b="1" dirty="0">
              <a:solidFill>
                <a:schemeClr val="tx1">
                  <a:lumMod val="85000"/>
                  <a:lumOff val="15000"/>
                </a:schemeClr>
              </a:solidFill>
              <a:cs typeface="+mn-ea"/>
              <a:sym typeface="+mn-lt"/>
            </a:endParaRPr>
          </a:p>
        </p:txBody>
      </p:sp>
      <p:sp>
        <p:nvSpPr>
          <p:cNvPr id="8" name="TextBox 20"/>
          <p:cNvSpPr txBox="1"/>
          <p:nvPr/>
        </p:nvSpPr>
        <p:spPr>
          <a:xfrm>
            <a:off x="4891880" y="2215196"/>
            <a:ext cx="1066800" cy="430530"/>
          </a:xfrm>
          <a:prstGeom prst="rect">
            <a:avLst/>
          </a:prstGeom>
          <a:noFill/>
        </p:spPr>
        <p:txBody>
          <a:bodyPr wrap="none" lIns="0" tIns="0" rIns="0" bIns="0" rtlCol="0">
            <a:spAutoFit/>
          </a:bodyPr>
          <a:p>
            <a:pPr algn="l"/>
            <a:r>
              <a:rPr lang="zh-CN" altLang="en-US" sz="2800" b="1" dirty="0">
                <a:latin typeface="微软雅黑" panose="020B0503020204020204" pitchFamily="34" charset="-122"/>
                <a:ea typeface="微软雅黑" panose="020B0503020204020204" pitchFamily="34" charset="-122"/>
                <a:sym typeface="+mn-lt"/>
              </a:rPr>
              <a:t>罗斯福</a:t>
            </a:r>
            <a:endParaRPr lang="zh-CN" altLang="en-US" sz="2800" b="1" spc="400" dirty="0">
              <a:solidFill>
                <a:schemeClr val="accent2"/>
              </a:solidFill>
              <a:latin typeface="微软雅黑" panose="020B0503020204020204" pitchFamily="34" charset="-122"/>
              <a:ea typeface="微软雅黑" panose="020B0503020204020204" pitchFamily="34" charset="-122"/>
              <a:cs typeface="+mn-ea"/>
              <a:sym typeface="+mn-lt"/>
            </a:endParaRPr>
          </a:p>
        </p:txBody>
      </p:sp>
      <p:sp>
        <p:nvSpPr>
          <p:cNvPr id="10" name="五边形 9"/>
          <p:cNvSpPr/>
          <p:nvPr/>
        </p:nvSpPr>
        <p:spPr>
          <a:xfrm flipH="1">
            <a:off x="6145530" y="2028825"/>
            <a:ext cx="4878070" cy="89344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p>
            <a:pPr algn="ctr"/>
            <a:endParaRPr lang="zh-CN" altLang="en-US" sz="2400">
              <a:cs typeface="+mn-ea"/>
              <a:sym typeface="+mn-lt"/>
            </a:endParaRPr>
          </a:p>
        </p:txBody>
      </p:sp>
      <p:sp>
        <p:nvSpPr>
          <p:cNvPr id="11" name="文本框 9"/>
          <p:cNvSpPr txBox="1"/>
          <p:nvPr/>
        </p:nvSpPr>
        <p:spPr>
          <a:xfrm>
            <a:off x="6685280" y="2256790"/>
            <a:ext cx="4458335" cy="368935"/>
          </a:xfrm>
          <a:prstGeom prst="rect">
            <a:avLst/>
          </a:prstGeom>
          <a:noFill/>
        </p:spPr>
        <p:txBody>
          <a:bodyPr wrap="square" lIns="0" tIns="0" rIns="0" bIns="0" rtlCol="0">
            <a:spAutoFit/>
          </a:bodyPr>
          <a:p>
            <a:pPr marL="0" lvl="1"/>
            <a:r>
              <a:rPr lang="zh-CN" altLang="en-US" sz="2400" dirty="0">
                <a:latin typeface="楷体" panose="02010609060101010101" charset="-122"/>
                <a:ea typeface="楷体" panose="02010609060101010101" charset="-122"/>
                <a:sym typeface="+mn-ea"/>
              </a:rPr>
              <a:t>我感到了家庭的气氛。</a:t>
            </a:r>
            <a:endParaRPr lang="zh-CN" altLang="en-US" sz="2400" b="1" dirty="0">
              <a:solidFill>
                <a:schemeClr val="tx1">
                  <a:lumMod val="85000"/>
                  <a:lumOff val="15000"/>
                </a:schemeClr>
              </a:solidFill>
              <a:cs typeface="+mn-ea"/>
              <a:sym typeface="+mn-lt"/>
            </a:endParaRPr>
          </a:p>
        </p:txBody>
      </p:sp>
      <p:sp>
        <p:nvSpPr>
          <p:cNvPr id="12" name="文本框 11"/>
          <p:cNvSpPr txBox="1"/>
          <p:nvPr/>
        </p:nvSpPr>
        <p:spPr>
          <a:xfrm>
            <a:off x="193675" y="682625"/>
            <a:ext cx="2799080" cy="460375"/>
          </a:xfrm>
          <a:prstGeom prst="rect">
            <a:avLst/>
          </a:prstGeom>
          <a:noFill/>
        </p:spPr>
        <p:txBody>
          <a:bodyPr wrap="none" rtlCol="0" anchor="t">
            <a:spAutoFit/>
          </a:bodyPr>
          <a:p>
            <a:r>
              <a:rPr lang="zh-CN" altLang="en-US" sz="2400" kern="0" noProof="0" dirty="0">
                <a:ln>
                  <a:noFill/>
                </a:ln>
                <a:solidFill>
                  <a:schemeClr val="bg1"/>
                </a:solidFill>
                <a:effectLst/>
                <a:uLnTx/>
                <a:uFillTx/>
                <a:sym typeface="+mn-ea"/>
              </a:rPr>
              <a:t>战争进程</a:t>
            </a:r>
            <a:r>
              <a:rPr lang="en-US" altLang="zh-CN" sz="2400" kern="0" noProof="0" dirty="0">
                <a:ln>
                  <a:noFill/>
                </a:ln>
                <a:solidFill>
                  <a:schemeClr val="bg1"/>
                </a:solidFill>
                <a:effectLst/>
                <a:uLnTx/>
                <a:uFillTx/>
                <a:sym typeface="+mn-ea"/>
              </a:rPr>
              <a:t>+</a:t>
            </a:r>
            <a:r>
              <a:rPr lang="zh-CN" altLang="en-US" sz="2400" kern="0" noProof="0" dirty="0">
                <a:ln>
                  <a:noFill/>
                </a:ln>
                <a:solidFill>
                  <a:schemeClr val="bg1"/>
                </a:solidFill>
                <a:effectLst/>
                <a:uLnTx/>
                <a:uFillTx/>
                <a:sym typeface="+mn-ea"/>
              </a:rPr>
              <a:t>战后安排</a:t>
            </a:r>
            <a:endParaRPr lang="zh-CN" altLang="en-US" sz="2400" kern="0" noProof="0" dirty="0">
              <a:ln>
                <a:noFill/>
              </a:ln>
              <a:solidFill>
                <a:schemeClr val="bg1"/>
              </a:solidFill>
              <a:effectLst/>
              <a:uLnTx/>
              <a:uFillTx/>
              <a:sym typeface="+mn-ea"/>
            </a:endParaRPr>
          </a:p>
        </p:txBody>
      </p:sp>
      <p:sp>
        <p:nvSpPr>
          <p:cNvPr id="13" name="文本框 12"/>
          <p:cNvSpPr txBox="1"/>
          <p:nvPr/>
        </p:nvSpPr>
        <p:spPr>
          <a:xfrm>
            <a:off x="234315" y="5534660"/>
            <a:ext cx="2799080" cy="460375"/>
          </a:xfrm>
          <a:prstGeom prst="rect">
            <a:avLst/>
          </a:prstGeom>
          <a:noFill/>
        </p:spPr>
        <p:txBody>
          <a:bodyPr wrap="none" rtlCol="0" anchor="t">
            <a:spAutoFit/>
          </a:bodyPr>
          <a:p>
            <a:r>
              <a:rPr lang="zh-CN" altLang="en-US" sz="2400" kern="0" noProof="0" dirty="0">
                <a:ln>
                  <a:noFill/>
                </a:ln>
                <a:solidFill>
                  <a:schemeClr val="bg1"/>
                </a:solidFill>
                <a:effectLst/>
                <a:uLnTx/>
                <a:uFillTx/>
                <a:sym typeface="+mn-ea"/>
              </a:rPr>
              <a:t>合作共处</a:t>
            </a:r>
            <a:r>
              <a:rPr lang="en-US" altLang="zh-CN" sz="2400" kern="0" noProof="0" dirty="0">
                <a:ln>
                  <a:noFill/>
                </a:ln>
                <a:solidFill>
                  <a:schemeClr val="bg1"/>
                </a:solidFill>
                <a:effectLst/>
                <a:uLnTx/>
                <a:uFillTx/>
                <a:sym typeface="+mn-ea"/>
              </a:rPr>
              <a:t>+</a:t>
            </a:r>
            <a:r>
              <a:rPr lang="zh-CN" altLang="en-US" sz="2400" kern="0" noProof="0" dirty="0">
                <a:ln>
                  <a:noFill/>
                </a:ln>
                <a:solidFill>
                  <a:schemeClr val="bg1"/>
                </a:solidFill>
                <a:effectLst/>
                <a:uLnTx/>
                <a:uFillTx/>
                <a:sym typeface="+mn-ea"/>
              </a:rPr>
              <a:t>两级格局</a:t>
            </a:r>
            <a:endParaRPr lang="zh-CN" altLang="en-US" sz="2400" kern="0" noProof="0" dirty="0">
              <a:ln>
                <a:noFill/>
              </a:ln>
              <a:solidFill>
                <a:schemeClr val="bg1"/>
              </a:solidFill>
              <a:effectLst/>
              <a:uLnTx/>
              <a:uFillTx/>
              <a:sym typeface="+mn-ea"/>
            </a:endParaRPr>
          </a:p>
        </p:txBody>
      </p:sp>
      <p:pic>
        <p:nvPicPr>
          <p:cNvPr id="14" name="图片 13"/>
          <p:cNvPicPr>
            <a:picLocks noChangeAspect="1"/>
          </p:cNvPicPr>
          <p:nvPr/>
        </p:nvPicPr>
        <p:blipFill rotWithShape="1">
          <a:blip r:embed="rId2"/>
          <a:srcRect b="22640"/>
          <a:stretch>
            <a:fillRect/>
          </a:stretch>
        </p:blipFill>
        <p:spPr>
          <a:xfrm>
            <a:off x="4361180" y="4074160"/>
            <a:ext cx="3870325" cy="2219960"/>
          </a:xfrm>
          <a:prstGeom prst="rect">
            <a:avLst/>
          </a:prstGeom>
          <a:ln>
            <a:solidFill>
              <a:schemeClr val="tx1"/>
            </a:solidFill>
          </a:ln>
        </p:spPr>
      </p:pic>
      <p:pic>
        <p:nvPicPr>
          <p:cNvPr id="15" name="图片 14"/>
          <p:cNvPicPr>
            <a:picLocks noChangeAspect="1"/>
          </p:cNvPicPr>
          <p:nvPr/>
        </p:nvPicPr>
        <p:blipFill rotWithShape="1">
          <a:blip r:embed="rId3"/>
          <a:srcRect b="36498"/>
          <a:stretch>
            <a:fillRect/>
          </a:stretch>
        </p:blipFill>
        <p:spPr>
          <a:xfrm>
            <a:off x="4424045" y="5185410"/>
            <a:ext cx="1145540" cy="989330"/>
          </a:xfrm>
          <a:prstGeom prst="rect">
            <a:avLst/>
          </a:prstGeom>
        </p:spPr>
      </p:pic>
      <p:pic>
        <p:nvPicPr>
          <p:cNvPr id="18" name="图片 17" descr="图片包含 室内, 人员, 墙壁, 服装&#10;&#10;已生成极高可信度的说明"/>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l="19083" r="23668"/>
          <a:stretch>
            <a:fillRect/>
          </a:stretch>
        </p:blipFill>
        <p:spPr>
          <a:xfrm>
            <a:off x="7319645" y="4196080"/>
            <a:ext cx="715645" cy="989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图片 15"/>
          <p:cNvPicPr>
            <a:picLocks noChangeAspect="1"/>
          </p:cNvPicPr>
          <p:nvPr/>
        </p:nvPicPr>
        <p:blipFill rotWithShape="1">
          <a:blip r:embed="rId5"/>
          <a:srcRect t="9764"/>
          <a:stretch>
            <a:fillRect/>
          </a:stretch>
        </p:blipFill>
        <p:spPr>
          <a:xfrm>
            <a:off x="8316595" y="4060825"/>
            <a:ext cx="3860165" cy="2219325"/>
          </a:xfrm>
          <a:prstGeom prst="rect">
            <a:avLst/>
          </a:prstGeom>
          <a:ln>
            <a:solidFill>
              <a:schemeClr val="tx1"/>
            </a:solidFill>
          </a:ln>
        </p:spPr>
      </p:pic>
      <p:sp>
        <p:nvSpPr>
          <p:cNvPr id="17" name="文本框 16"/>
          <p:cNvSpPr txBox="1"/>
          <p:nvPr/>
        </p:nvSpPr>
        <p:spPr>
          <a:xfrm>
            <a:off x="4387215" y="6309360"/>
            <a:ext cx="3535680" cy="460375"/>
          </a:xfrm>
          <a:prstGeom prst="rect">
            <a:avLst/>
          </a:prstGeom>
          <a:noFill/>
        </p:spPr>
        <p:txBody>
          <a:bodyPr wrap="none" rtlCol="0" anchor="t">
            <a:spAutoFit/>
          </a:bodyPr>
          <a:p>
            <a:r>
              <a:rPr lang="zh-CN" altLang="en-US" sz="2400" dirty="0">
                <a:latin typeface="华文细黑" panose="02010600040101010101" charset="-122"/>
                <a:ea typeface="华文细黑" panose="02010600040101010101" charset="-122"/>
                <a:cs typeface="华文细黑" panose="02010600040101010101" charset="-122"/>
                <a:sym typeface="+mn-ea"/>
              </a:rPr>
              <a:t>“铁钳攻势”背后的阴霾</a:t>
            </a:r>
            <a:endParaRPr lang="zh-CN" altLang="en-US" sz="2400" dirty="0">
              <a:latin typeface="华文细黑" panose="02010600040101010101" charset="-122"/>
              <a:ea typeface="华文细黑" panose="02010600040101010101" charset="-122"/>
              <a:cs typeface="华文细黑" panose="02010600040101010101" charset="-122"/>
              <a:sym typeface="+mn-ea"/>
            </a:endParaRPr>
          </a:p>
        </p:txBody>
      </p:sp>
      <p:sp>
        <p:nvSpPr>
          <p:cNvPr id="19" name="文本框 18"/>
          <p:cNvSpPr txBox="1"/>
          <p:nvPr/>
        </p:nvSpPr>
        <p:spPr>
          <a:xfrm>
            <a:off x="8516620" y="6299200"/>
            <a:ext cx="3535680" cy="460375"/>
          </a:xfrm>
          <a:prstGeom prst="rect">
            <a:avLst/>
          </a:prstGeom>
          <a:noFill/>
        </p:spPr>
        <p:txBody>
          <a:bodyPr wrap="none" rtlCol="0" anchor="t">
            <a:spAutoFit/>
          </a:bodyPr>
          <a:p>
            <a:r>
              <a:rPr lang="zh-CN" altLang="en-US" sz="2400" dirty="0">
                <a:latin typeface="华文细黑" panose="02010600040101010101" charset="-122"/>
                <a:ea typeface="华文细黑" panose="02010600040101010101" charset="-122"/>
                <a:cs typeface="华文细黑" panose="02010600040101010101" charset="-122"/>
                <a:sym typeface="+mn-ea"/>
              </a:rPr>
              <a:t>“三国演义”与三根火柴</a:t>
            </a:r>
            <a:endParaRPr lang="zh-CN" altLang="en-US" sz="2400" dirty="0">
              <a:latin typeface="楷体" panose="02010609060101010101" charset="-122"/>
              <a:ea typeface="楷体" panose="02010609060101010101" charset="-122"/>
              <a:sym typeface="+mn-ea"/>
            </a:endParaRPr>
          </a:p>
        </p:txBody>
      </p:sp>
      <p:sp>
        <p:nvSpPr>
          <p:cNvPr id="22" name="矩形 21"/>
          <p:cNvSpPr/>
          <p:nvPr/>
        </p:nvSpPr>
        <p:spPr>
          <a:xfrm>
            <a:off x="4747260" y="3078480"/>
            <a:ext cx="7345680" cy="645160"/>
          </a:xfrm>
          <a:prstGeom prst="rect">
            <a:avLst/>
          </a:prstGeom>
          <a:noFill/>
          <a:ln>
            <a:noFill/>
          </a:ln>
        </p:spPr>
        <p:txBody>
          <a:bodyPr wrap="none" rtlCol="0" anchor="t">
            <a:spAutoFit/>
          </a:bodyPr>
          <a:p>
            <a:pPr algn="ctr"/>
            <a:r>
              <a:rPr lang="zh-CN" alt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博弈与暗战在合作与微笑中涌动</a:t>
            </a:r>
            <a:r>
              <a:rPr lang="en-US" altLang="zh-CN"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altLang="zh-CN"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文本框 22"/>
          <p:cNvSpPr txBox="1"/>
          <p:nvPr/>
        </p:nvSpPr>
        <p:spPr>
          <a:xfrm>
            <a:off x="11185525" y="875665"/>
            <a:ext cx="736600" cy="2422525"/>
          </a:xfrm>
          <a:prstGeom prst="rect">
            <a:avLst/>
          </a:prstGeom>
          <a:noFill/>
        </p:spPr>
        <p:txBody>
          <a:bodyPr vert="eaVert" wrap="square" rtlCol="0">
            <a:spAutoFit/>
          </a:bodyPr>
          <a:p>
            <a:r>
              <a:rPr lang="zh-CN" altLang="en-US" dirty="0">
                <a:sym typeface="+mn-ea"/>
              </a:rPr>
              <a:t>摘自：</a:t>
            </a:r>
            <a:r>
              <a:rPr lang="en-US" altLang="zh-CN" dirty="0">
                <a:sym typeface="+mn-ea"/>
              </a:rPr>
              <a:t>Max Arthur</a:t>
            </a:r>
            <a:r>
              <a:rPr lang="zh-CN" altLang="en-US" dirty="0">
                <a:sym typeface="+mn-ea"/>
              </a:rPr>
              <a:t>，</a:t>
            </a:r>
            <a:r>
              <a:rPr lang="en-US" altLang="zh-CN" dirty="0">
                <a:sym typeface="+mn-ea"/>
              </a:rPr>
              <a:t>《Churchill the life》</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r="21148" b="10550"/>
          <a:stretch>
            <a:fillRect/>
          </a:stretch>
        </p:blipFill>
        <p:spPr>
          <a:xfrm>
            <a:off x="-15875" y="1177290"/>
            <a:ext cx="3634740" cy="4704715"/>
          </a:xfrm>
          <a:prstGeom prst="rect">
            <a:avLst/>
          </a:prstGeom>
        </p:spPr>
      </p:pic>
      <p:grpSp>
        <p:nvGrpSpPr>
          <p:cNvPr id="9" name="组合 8"/>
          <p:cNvGrpSpPr/>
          <p:nvPr/>
        </p:nvGrpSpPr>
        <p:grpSpPr>
          <a:xfrm>
            <a:off x="3296930" y="1172227"/>
            <a:ext cx="8895079" cy="4716780"/>
            <a:chOff x="3325081" y="1461263"/>
            <a:chExt cx="8171999" cy="4390233"/>
          </a:xfrm>
        </p:grpSpPr>
        <p:sp>
          <p:nvSpPr>
            <p:cNvPr id="26" name="任意多边形 25"/>
            <p:cNvSpPr/>
            <p:nvPr/>
          </p:nvSpPr>
          <p:spPr>
            <a:xfrm rot="16200000">
              <a:off x="1461437" y="3324912"/>
              <a:ext cx="4390228" cy="662940"/>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chemeClr val="accent5">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400">
                <a:cs typeface="+mn-ea"/>
                <a:sym typeface="+mn-lt"/>
              </a:endParaRPr>
            </a:p>
          </p:txBody>
        </p:sp>
        <p:sp>
          <p:nvSpPr>
            <p:cNvPr id="4" name="矩形 3"/>
            <p:cNvSpPr/>
            <p:nvPr/>
          </p:nvSpPr>
          <p:spPr>
            <a:xfrm>
              <a:off x="3769617" y="1461263"/>
              <a:ext cx="7727463" cy="43902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2400">
                <a:cs typeface="+mn-ea"/>
                <a:sym typeface="+mn-lt"/>
              </a:endParaRPr>
            </a:p>
          </p:txBody>
        </p:sp>
      </p:grpSp>
      <p:sp>
        <p:nvSpPr>
          <p:cNvPr id="21" name="标题 20"/>
          <p:cNvSpPr>
            <a:spLocks noGrp="1"/>
          </p:cNvSpPr>
          <p:nvPr>
            <p:ph type="title"/>
          </p:nvPr>
        </p:nvSpPr>
        <p:spPr>
          <a:xfrm>
            <a:off x="1134110" y="448310"/>
            <a:ext cx="10184765" cy="504190"/>
          </a:xfrm>
        </p:spPr>
        <p:txBody>
          <a:bodyPr>
            <a:noAutofit/>
          </a:bodyPr>
          <a:lstStyle/>
          <a:p>
            <a:r>
              <a:rPr lang="zh-CN" altLang="en-US" sz="3600" b="1" dirty="0">
                <a:latin typeface="+mn-lt"/>
                <a:ea typeface="+mn-ea"/>
                <a:cs typeface="+mn-ea"/>
                <a:sym typeface="+mn-lt"/>
              </a:rPr>
              <a:t>跨越大洋的</a:t>
            </a:r>
            <a:r>
              <a:rPr lang="en-US" altLang="zh-CN" sz="3600" b="1" dirty="0">
                <a:latin typeface="+mn-lt"/>
                <a:ea typeface="+mn-ea"/>
                <a:cs typeface="+mn-ea"/>
                <a:sym typeface="+mn-lt"/>
              </a:rPr>
              <a:t>“</a:t>
            </a:r>
            <a:r>
              <a:rPr lang="zh-CN" altLang="en-US" sz="3600" b="1" dirty="0">
                <a:latin typeface="+mn-lt"/>
                <a:ea typeface="+mn-ea"/>
                <a:cs typeface="+mn-ea"/>
                <a:sym typeface="+mn-lt"/>
              </a:rPr>
              <a:t>秘密情报</a:t>
            </a:r>
            <a:r>
              <a:rPr lang="en-US" altLang="zh-CN" sz="3600" b="1" dirty="0">
                <a:latin typeface="+mn-lt"/>
                <a:ea typeface="+mn-ea"/>
                <a:cs typeface="+mn-ea"/>
                <a:sym typeface="+mn-lt"/>
              </a:rPr>
              <a:t>”</a:t>
            </a:r>
            <a:r>
              <a:rPr lang="zh-CN" altLang="en-US" sz="3600" b="1" dirty="0">
                <a:latin typeface="+mn-lt"/>
                <a:ea typeface="+mn-ea"/>
                <a:cs typeface="+mn-ea"/>
                <a:sym typeface="+mn-lt"/>
              </a:rPr>
              <a:t>和各执一词的</a:t>
            </a:r>
            <a:r>
              <a:rPr lang="en-US" altLang="zh-CN" sz="3600" b="1" dirty="0">
                <a:latin typeface="+mn-lt"/>
                <a:ea typeface="+mn-ea"/>
                <a:cs typeface="+mn-ea"/>
                <a:sym typeface="+mn-lt"/>
              </a:rPr>
              <a:t>“</a:t>
            </a:r>
            <a:r>
              <a:rPr lang="zh-CN" altLang="en-US" sz="3600" b="1" dirty="0">
                <a:latin typeface="+mn-lt"/>
                <a:ea typeface="+mn-ea"/>
                <a:cs typeface="+mn-ea"/>
                <a:sym typeface="+mn-lt"/>
              </a:rPr>
              <a:t>隔空喊话</a:t>
            </a:r>
            <a:r>
              <a:rPr lang="en-US" altLang="zh-CN" sz="3600" b="1" dirty="0">
                <a:latin typeface="+mn-lt"/>
                <a:ea typeface="+mn-ea"/>
                <a:cs typeface="+mn-ea"/>
                <a:sym typeface="+mn-lt"/>
              </a:rPr>
              <a:t>”</a:t>
            </a:r>
            <a:endParaRPr lang="en-US" altLang="zh-CN" sz="3600" b="1" dirty="0">
              <a:latin typeface="+mn-lt"/>
              <a:ea typeface="+mn-ea"/>
              <a:cs typeface="+mn-ea"/>
              <a:sym typeface="+mn-lt"/>
            </a:endParaRPr>
          </a:p>
        </p:txBody>
      </p:sp>
      <p:sp>
        <p:nvSpPr>
          <p:cNvPr id="11" name="TextBox 19"/>
          <p:cNvSpPr txBox="1"/>
          <p:nvPr/>
        </p:nvSpPr>
        <p:spPr>
          <a:xfrm>
            <a:off x="3840480" y="3123565"/>
            <a:ext cx="8195310" cy="984885"/>
          </a:xfrm>
          <a:prstGeom prst="rect">
            <a:avLst/>
          </a:prstGeom>
          <a:noFill/>
        </p:spPr>
        <p:txBody>
          <a:bodyPr wrap="square" lIns="0" tIns="0" rIns="0" bIns="0" rtlCol="0">
            <a:spAutoFit/>
          </a:bodyPr>
          <a:lstStyle/>
          <a:p>
            <a:pPr>
              <a:lnSpc>
                <a:spcPct val="160000"/>
              </a:lnSpc>
            </a:pPr>
            <a:r>
              <a:rPr lang="en-US" altLang="zh-CN" sz="2000" dirty="0">
                <a:solidFill>
                  <a:schemeClr val="bg1"/>
                </a:solidFill>
                <a:sym typeface="+mn-ea"/>
              </a:rPr>
              <a:t>1946.2.22.</a:t>
            </a:r>
            <a:r>
              <a:rPr lang="zh-CN" altLang="en-US" sz="2000" dirty="0">
                <a:solidFill>
                  <a:schemeClr val="bg1"/>
                </a:solidFill>
                <a:sym typeface="+mn-ea"/>
              </a:rPr>
              <a:t>凯文8000字电报</a:t>
            </a:r>
            <a:r>
              <a:rPr lang="en-US" altLang="zh-CN" sz="2000" dirty="0">
                <a:solidFill>
                  <a:schemeClr val="bg1"/>
                </a:solidFill>
                <a:sym typeface="+mn-ea"/>
              </a:rPr>
              <a:t>:</a:t>
            </a:r>
            <a:r>
              <a:rPr lang="zh-CN" altLang="en-US" sz="2000" dirty="0">
                <a:solidFill>
                  <a:schemeClr val="bg1"/>
                </a:solidFill>
                <a:sym typeface="+mn-ea"/>
              </a:rPr>
              <a:t>第三次世界大战宣言！1946是做决定的年份!</a:t>
            </a:r>
            <a:endParaRPr lang="zh-CN" altLang="en-US" sz="2000" dirty="0">
              <a:solidFill>
                <a:schemeClr val="bg1"/>
              </a:solidFill>
              <a:sym typeface="+mn-ea"/>
            </a:endParaRPr>
          </a:p>
          <a:p>
            <a:pPr>
              <a:lnSpc>
                <a:spcPct val="160000"/>
              </a:lnSpc>
            </a:pPr>
            <a:r>
              <a:rPr lang="en-US" altLang="zh-CN" sz="2000" dirty="0">
                <a:solidFill>
                  <a:schemeClr val="bg1"/>
                </a:solidFill>
                <a:sym typeface="+mn-ea"/>
              </a:rPr>
              <a:t>——</a:t>
            </a:r>
            <a:r>
              <a:rPr lang="zh-CN" altLang="en-US" sz="2000" dirty="0">
                <a:solidFill>
                  <a:schemeClr val="bg1"/>
                </a:solidFill>
                <a:sym typeface="+mn-ea"/>
              </a:rPr>
              <a:t>摘自沃尔特</a:t>
            </a:r>
            <a:r>
              <a:rPr lang="en-US" altLang="zh-CN" sz="2000" dirty="0">
                <a:solidFill>
                  <a:schemeClr val="bg1"/>
                </a:solidFill>
                <a:sym typeface="+mn-ea"/>
              </a:rPr>
              <a:t>·</a:t>
            </a:r>
            <a:r>
              <a:rPr lang="zh-CN" altLang="en-US" sz="2000" dirty="0">
                <a:solidFill>
                  <a:schemeClr val="bg1"/>
                </a:solidFill>
                <a:sym typeface="+mn-ea"/>
              </a:rPr>
              <a:t>拉弗贝</a:t>
            </a:r>
            <a:r>
              <a:rPr lang="en-US" altLang="zh-CN" sz="2000" dirty="0">
                <a:solidFill>
                  <a:schemeClr val="bg1"/>
                </a:solidFill>
                <a:sym typeface="+mn-ea"/>
              </a:rPr>
              <a:t>《</a:t>
            </a:r>
            <a:r>
              <a:rPr lang="zh-CN" altLang="en-US" sz="2000" dirty="0">
                <a:solidFill>
                  <a:schemeClr val="bg1"/>
                </a:solidFill>
                <a:sym typeface="+mn-ea"/>
              </a:rPr>
              <a:t>美苏冷战史话</a:t>
            </a:r>
            <a:r>
              <a:rPr lang="en-US" altLang="zh-CN" sz="2000" dirty="0">
                <a:solidFill>
                  <a:schemeClr val="bg1"/>
                </a:solidFill>
                <a:sym typeface="+mn-ea"/>
              </a:rPr>
              <a:t>》, </a:t>
            </a:r>
            <a:r>
              <a:rPr lang="zh-CN" altLang="en-US" sz="2000" dirty="0">
                <a:solidFill>
                  <a:schemeClr val="bg1"/>
                </a:solidFill>
                <a:sym typeface="+mn-ea"/>
              </a:rPr>
              <a:t>商务印书馆</a:t>
            </a:r>
            <a:r>
              <a:rPr lang="en-US" altLang="zh-CN" sz="2000" dirty="0">
                <a:solidFill>
                  <a:schemeClr val="bg1"/>
                </a:solidFill>
                <a:sym typeface="+mn-ea"/>
              </a:rPr>
              <a:t>1980</a:t>
            </a:r>
            <a:r>
              <a:rPr lang="zh-CN" altLang="en-US" sz="2000" dirty="0">
                <a:solidFill>
                  <a:schemeClr val="bg1"/>
                </a:solidFill>
                <a:sym typeface="+mn-ea"/>
              </a:rPr>
              <a:t>版第</a:t>
            </a:r>
            <a:r>
              <a:rPr lang="en-US" altLang="zh-CN" sz="2000" dirty="0">
                <a:solidFill>
                  <a:schemeClr val="bg1"/>
                </a:solidFill>
                <a:sym typeface="+mn-ea"/>
              </a:rPr>
              <a:t>44</a:t>
            </a:r>
            <a:r>
              <a:rPr lang="zh-CN" altLang="en-US" sz="2000" dirty="0">
                <a:solidFill>
                  <a:schemeClr val="bg1"/>
                </a:solidFill>
                <a:sym typeface="+mn-ea"/>
              </a:rPr>
              <a:t>页</a:t>
            </a:r>
            <a:endParaRPr lang="zh-CN" altLang="en-US" sz="2000" b="1" dirty="0">
              <a:solidFill>
                <a:schemeClr val="bg1"/>
              </a:solidFill>
              <a:cs typeface="+mn-ea"/>
              <a:sym typeface="+mn-ea"/>
            </a:endParaRPr>
          </a:p>
        </p:txBody>
      </p:sp>
      <p:cxnSp>
        <p:nvCxnSpPr>
          <p:cNvPr id="32" name="直接连接符 31"/>
          <p:cNvCxnSpPr/>
          <p:nvPr/>
        </p:nvCxnSpPr>
        <p:spPr>
          <a:xfrm>
            <a:off x="6015981" y="4239161"/>
            <a:ext cx="5168585"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cs typeface="+mn-ea"/>
              <a:sym typeface="+mn-lt"/>
            </a:endParaRPr>
          </a:p>
        </p:txBody>
      </p:sp>
      <p:sp>
        <p:nvSpPr>
          <p:cNvPr id="5" name="TextBox 19"/>
          <p:cNvSpPr txBox="1"/>
          <p:nvPr/>
        </p:nvSpPr>
        <p:spPr>
          <a:xfrm>
            <a:off x="3858260" y="4235450"/>
            <a:ext cx="8206740" cy="984885"/>
          </a:xfrm>
          <a:prstGeom prst="rect">
            <a:avLst/>
          </a:prstGeom>
          <a:noFill/>
        </p:spPr>
        <p:txBody>
          <a:bodyPr wrap="square" lIns="0" tIns="0" rIns="0" bIns="0" rtlCol="0">
            <a:spAutoFit/>
          </a:bodyPr>
          <a:p>
            <a:pPr>
              <a:lnSpc>
                <a:spcPct val="160000"/>
              </a:lnSpc>
            </a:pPr>
            <a:r>
              <a:rPr lang="en-US" altLang="zh-CN" sz="2000" dirty="0">
                <a:solidFill>
                  <a:schemeClr val="bg1"/>
                </a:solidFill>
                <a:sym typeface="+mn-ea"/>
              </a:rPr>
              <a:t>1946.9.2.</a:t>
            </a:r>
            <a:r>
              <a:rPr lang="zh-CN" altLang="en-US" sz="2000" dirty="0">
                <a:solidFill>
                  <a:schemeClr val="bg1"/>
                </a:solidFill>
                <a:sym typeface="+mn-ea"/>
              </a:rPr>
              <a:t>诺维科夫长篇电报</a:t>
            </a:r>
            <a:r>
              <a:rPr lang="en-US" altLang="zh-CN" sz="2000" dirty="0">
                <a:solidFill>
                  <a:schemeClr val="bg1"/>
                </a:solidFill>
                <a:sym typeface="+mn-ea"/>
              </a:rPr>
              <a:t>:</a:t>
            </a:r>
            <a:r>
              <a:rPr lang="zh-CN" altLang="en-US" sz="2000" dirty="0">
                <a:solidFill>
                  <a:schemeClr val="bg1"/>
                </a:solidFill>
                <a:sym typeface="+mn-ea"/>
              </a:rPr>
              <a:t>美国谋求霸权！在</a:t>
            </a:r>
            <a:r>
              <a:rPr lang="zh-CN" altLang="en-US" sz="2000" dirty="0">
                <a:solidFill>
                  <a:schemeClr val="bg1"/>
                </a:solidFill>
                <a:sym typeface="+mn-ea"/>
              </a:rPr>
              <a:t>以苏联为敌准备未来战争！</a:t>
            </a:r>
            <a:endParaRPr lang="zh-CN" altLang="en-US" sz="2000" dirty="0">
              <a:solidFill>
                <a:schemeClr val="bg1"/>
              </a:solidFill>
              <a:sym typeface="+mn-ea"/>
            </a:endParaRPr>
          </a:p>
          <a:p>
            <a:pPr>
              <a:lnSpc>
                <a:spcPct val="160000"/>
              </a:lnSpc>
            </a:pPr>
            <a:r>
              <a:rPr lang="en-US" altLang="zh-CN" sz="2000" dirty="0">
                <a:solidFill>
                  <a:schemeClr val="bg1"/>
                </a:solidFill>
                <a:sym typeface="+mn-ea"/>
              </a:rPr>
              <a:t>——</a:t>
            </a:r>
            <a:r>
              <a:rPr lang="zh-CN" altLang="en-US" sz="2000" dirty="0">
                <a:solidFill>
                  <a:schemeClr val="bg1"/>
                </a:solidFill>
                <a:sym typeface="+mn-ea"/>
              </a:rPr>
              <a:t>摘自沃尔特</a:t>
            </a:r>
            <a:r>
              <a:rPr lang="en-US" altLang="zh-CN" sz="2000" dirty="0">
                <a:solidFill>
                  <a:schemeClr val="bg1"/>
                </a:solidFill>
                <a:sym typeface="+mn-ea"/>
              </a:rPr>
              <a:t>·</a:t>
            </a:r>
            <a:r>
              <a:rPr lang="zh-CN" altLang="en-US" sz="2000" dirty="0">
                <a:solidFill>
                  <a:schemeClr val="bg1"/>
                </a:solidFill>
                <a:sym typeface="+mn-ea"/>
              </a:rPr>
              <a:t>拉弗贝</a:t>
            </a:r>
            <a:r>
              <a:rPr lang="en-US" altLang="zh-CN" sz="2000" dirty="0">
                <a:solidFill>
                  <a:schemeClr val="bg1"/>
                </a:solidFill>
                <a:sym typeface="+mn-ea"/>
              </a:rPr>
              <a:t>《</a:t>
            </a:r>
            <a:r>
              <a:rPr lang="zh-CN" altLang="en-US" sz="2000" dirty="0">
                <a:solidFill>
                  <a:schemeClr val="bg1"/>
                </a:solidFill>
                <a:sym typeface="+mn-ea"/>
              </a:rPr>
              <a:t>美苏冷战史话</a:t>
            </a:r>
            <a:r>
              <a:rPr lang="en-US" altLang="zh-CN" sz="2000" dirty="0">
                <a:solidFill>
                  <a:schemeClr val="bg1"/>
                </a:solidFill>
                <a:sym typeface="+mn-ea"/>
              </a:rPr>
              <a:t>》, </a:t>
            </a:r>
            <a:r>
              <a:rPr lang="zh-CN" altLang="en-US" sz="2000" dirty="0">
                <a:solidFill>
                  <a:schemeClr val="bg1"/>
                </a:solidFill>
                <a:sym typeface="+mn-ea"/>
              </a:rPr>
              <a:t>商务印书馆</a:t>
            </a:r>
            <a:r>
              <a:rPr lang="en-US" altLang="zh-CN" sz="2000" dirty="0">
                <a:solidFill>
                  <a:schemeClr val="bg1"/>
                </a:solidFill>
                <a:sym typeface="+mn-ea"/>
              </a:rPr>
              <a:t>1980</a:t>
            </a:r>
            <a:r>
              <a:rPr lang="zh-CN" altLang="en-US" sz="2000" dirty="0">
                <a:solidFill>
                  <a:schemeClr val="bg1"/>
                </a:solidFill>
                <a:sym typeface="+mn-ea"/>
              </a:rPr>
              <a:t>版第</a:t>
            </a:r>
            <a:r>
              <a:rPr lang="en-US" altLang="zh-CN" sz="2000" dirty="0">
                <a:solidFill>
                  <a:schemeClr val="bg1"/>
                </a:solidFill>
                <a:sym typeface="+mn-ea"/>
              </a:rPr>
              <a:t>44</a:t>
            </a:r>
            <a:r>
              <a:rPr lang="zh-CN" altLang="en-US" sz="2000" dirty="0">
                <a:solidFill>
                  <a:schemeClr val="bg1"/>
                </a:solidFill>
                <a:sym typeface="+mn-ea"/>
              </a:rPr>
              <a:t>页</a:t>
            </a:r>
            <a:endParaRPr lang="zh-CN" altLang="en-US" sz="2000" b="1" dirty="0">
              <a:solidFill>
                <a:schemeClr val="bg1"/>
              </a:solidFill>
              <a:cs typeface="+mn-ea"/>
              <a:sym typeface="+mn-ea"/>
            </a:endParaRPr>
          </a:p>
        </p:txBody>
      </p:sp>
      <p:sp>
        <p:nvSpPr>
          <p:cNvPr id="6" name="文本框 5"/>
          <p:cNvSpPr txBox="1"/>
          <p:nvPr/>
        </p:nvSpPr>
        <p:spPr>
          <a:xfrm>
            <a:off x="66040" y="5957570"/>
            <a:ext cx="5490845" cy="829945"/>
          </a:xfrm>
          <a:prstGeom prst="rect">
            <a:avLst/>
          </a:prstGeom>
          <a:noFill/>
        </p:spPr>
        <p:txBody>
          <a:bodyPr wrap="square" rtlCol="0" anchor="t">
            <a:spAutoFit/>
          </a:bodyPr>
          <a:p>
            <a:r>
              <a:rPr lang="en-US" altLang="zh-CN" sz="2400" dirty="0">
                <a:solidFill>
                  <a:schemeClr val="tx1"/>
                </a:solidFill>
                <a:sym typeface="+mn-ea"/>
              </a:rPr>
              <a:t>我已厌倦于笼络苏联人。</a:t>
            </a:r>
            <a:endParaRPr lang="en-US" altLang="zh-CN" sz="2400" dirty="0">
              <a:solidFill>
                <a:schemeClr val="tx1"/>
              </a:solidFill>
            </a:endParaRPr>
          </a:p>
          <a:p>
            <a:r>
              <a:rPr lang="en-US" altLang="zh-CN" sz="2400" dirty="0">
                <a:solidFill>
                  <a:schemeClr val="tx1"/>
                </a:solidFill>
                <a:sym typeface="+mn-ea"/>
              </a:rPr>
              <a:t>  </a:t>
            </a:r>
            <a:r>
              <a:rPr lang="en-US" altLang="zh-CN" dirty="0">
                <a:solidFill>
                  <a:schemeClr val="tx1"/>
                </a:solidFill>
                <a:sym typeface="+mn-ea"/>
              </a:rPr>
              <a:t>——《</a:t>
            </a:r>
            <a:r>
              <a:rPr lang="zh-CN" altLang="en-US" dirty="0">
                <a:solidFill>
                  <a:schemeClr val="tx1"/>
                </a:solidFill>
                <a:sym typeface="+mn-ea"/>
              </a:rPr>
              <a:t>杜鲁门回忆录</a:t>
            </a:r>
            <a:r>
              <a:rPr lang="en-US" altLang="zh-CN" dirty="0">
                <a:solidFill>
                  <a:schemeClr val="tx1"/>
                </a:solidFill>
                <a:sym typeface="+mn-ea"/>
              </a:rPr>
              <a:t>》</a:t>
            </a:r>
            <a:r>
              <a:rPr lang="zh-CN" altLang="en-US" dirty="0">
                <a:solidFill>
                  <a:schemeClr val="tx1"/>
                </a:solidFill>
                <a:sym typeface="+mn-ea"/>
              </a:rPr>
              <a:t>第一卷</a:t>
            </a:r>
            <a:r>
              <a:rPr lang="en-US" altLang="zh-CN" dirty="0">
                <a:solidFill>
                  <a:schemeClr val="tx1"/>
                </a:solidFill>
                <a:sym typeface="+mn-ea"/>
              </a:rPr>
              <a:t>519</a:t>
            </a:r>
            <a:r>
              <a:rPr lang="zh-CN" altLang="en-US" dirty="0">
                <a:solidFill>
                  <a:schemeClr val="tx1"/>
                </a:solidFill>
                <a:sym typeface="+mn-ea"/>
              </a:rPr>
              <a:t>页</a:t>
            </a:r>
            <a:endParaRPr lang="zh-CN" altLang="en-US" dirty="0">
              <a:solidFill>
                <a:schemeClr val="tx1"/>
              </a:solidFill>
              <a:sym typeface="+mn-ea"/>
            </a:endParaRPr>
          </a:p>
        </p:txBody>
      </p:sp>
      <p:sp>
        <p:nvSpPr>
          <p:cNvPr id="7" name="文本框 6"/>
          <p:cNvSpPr txBox="1"/>
          <p:nvPr/>
        </p:nvSpPr>
        <p:spPr>
          <a:xfrm>
            <a:off x="5671820" y="5972810"/>
            <a:ext cx="5066030" cy="737235"/>
          </a:xfrm>
          <a:prstGeom prst="rect">
            <a:avLst/>
          </a:prstGeom>
          <a:noFill/>
        </p:spPr>
        <p:txBody>
          <a:bodyPr wrap="square" rtlCol="0" anchor="t">
            <a:spAutoFit/>
          </a:bodyPr>
          <a:p>
            <a:r>
              <a:rPr lang="en-US" altLang="zh-CN" sz="2400" dirty="0">
                <a:solidFill>
                  <a:schemeClr val="tx1"/>
                </a:solidFill>
                <a:sym typeface="+mn-ea"/>
              </a:rPr>
              <a:t>杜鲁门是 “吵吵嚷嚷的杂货店店主”。</a:t>
            </a:r>
            <a:endParaRPr lang="en-US" altLang="zh-CN" sz="2400" dirty="0">
              <a:solidFill>
                <a:schemeClr val="tx1"/>
              </a:solidFill>
            </a:endParaRPr>
          </a:p>
          <a:p>
            <a:r>
              <a:rPr lang="en-US" altLang="zh-CN" dirty="0">
                <a:solidFill>
                  <a:schemeClr val="tx1"/>
                </a:solidFill>
                <a:sym typeface="+mn-ea"/>
              </a:rPr>
              <a:t>            ——</a:t>
            </a:r>
            <a:r>
              <a:rPr lang="zh-CN" altLang="en-US" dirty="0">
                <a:solidFill>
                  <a:schemeClr val="tx1"/>
                </a:solidFill>
                <a:sym typeface="+mn-ea"/>
              </a:rPr>
              <a:t>盟特弗洛尔</a:t>
            </a:r>
            <a:r>
              <a:rPr lang="en-US" altLang="zh-CN" dirty="0">
                <a:solidFill>
                  <a:schemeClr val="tx1"/>
                </a:solidFill>
                <a:sym typeface="+mn-ea"/>
              </a:rPr>
              <a:t>《</a:t>
            </a:r>
            <a:r>
              <a:rPr lang="zh-CN" altLang="en-US" dirty="0">
                <a:solidFill>
                  <a:schemeClr val="tx1"/>
                </a:solidFill>
                <a:sym typeface="+mn-ea"/>
              </a:rPr>
              <a:t>斯大林</a:t>
            </a:r>
            <a:r>
              <a:rPr lang="en-US" altLang="zh-CN" dirty="0">
                <a:solidFill>
                  <a:schemeClr val="tx1"/>
                </a:solidFill>
                <a:sym typeface="+mn-ea"/>
              </a:rPr>
              <a:t>》</a:t>
            </a:r>
            <a:r>
              <a:rPr lang="zh-CN" altLang="en-US" dirty="0">
                <a:solidFill>
                  <a:schemeClr val="tx1"/>
                </a:solidFill>
                <a:sym typeface="+mn-ea"/>
              </a:rPr>
              <a:t>第</a:t>
            </a:r>
            <a:r>
              <a:rPr lang="en-US" altLang="zh-CN" dirty="0">
                <a:solidFill>
                  <a:schemeClr val="tx1"/>
                </a:solidFill>
                <a:sym typeface="+mn-ea"/>
              </a:rPr>
              <a:t>422</a:t>
            </a:r>
            <a:r>
              <a:rPr lang="zh-CN" altLang="en-US" dirty="0">
                <a:solidFill>
                  <a:schemeClr val="tx1"/>
                </a:solidFill>
                <a:sym typeface="+mn-ea"/>
              </a:rPr>
              <a:t>页</a:t>
            </a:r>
            <a:endParaRPr lang="zh-CN" altLang="en-US" dirty="0">
              <a:solidFill>
                <a:schemeClr val="tx1"/>
              </a:solidFill>
              <a:sym typeface="+mn-ea"/>
            </a:endParaRPr>
          </a:p>
        </p:txBody>
      </p:sp>
      <p:pic>
        <p:nvPicPr>
          <p:cNvPr id="10" name="Picture 2" descr="http://e.hiphotos.baidu.com/baike/w%3D268%3Bg%3D0/sign=86c63438ac0f4bfb8cd099523b741fcd/2fdda3cc7cd98d10052d5796293fb80e7aec909f.jpg"/>
          <p:cNvPicPr>
            <a:picLocks noChangeAspect="1" noChangeArrowheads="1"/>
          </p:cNvPicPr>
          <p:nvPr/>
        </p:nvPicPr>
        <p:blipFill rotWithShape="1">
          <a:blip r:embed="rId2">
            <a:extLst>
              <a:ext uri="{28A0092B-C50C-407E-A947-70E740481C1C}">
                <a14:useLocalDpi xmlns:a14="http://schemas.microsoft.com/office/drawing/2010/main" val="0"/>
              </a:ext>
            </a:extLst>
          </a:blip>
          <a:srcRect t="16578"/>
          <a:stretch>
            <a:fillRect/>
          </a:stretch>
        </p:blipFill>
        <p:spPr bwMode="auto">
          <a:xfrm>
            <a:off x="4074160" y="5367020"/>
            <a:ext cx="1443990" cy="1496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rotWithShape="1">
          <a:blip r:embed="rId3"/>
          <a:srcRect l="11672" r="24350" b="33878"/>
          <a:stretch>
            <a:fillRect/>
          </a:stretch>
        </p:blipFill>
        <p:spPr>
          <a:xfrm>
            <a:off x="10723245" y="4997450"/>
            <a:ext cx="1548130" cy="1860550"/>
          </a:xfrm>
          <a:prstGeom prst="rect">
            <a:avLst/>
          </a:prstGeom>
        </p:spPr>
      </p:pic>
      <p:sp>
        <p:nvSpPr>
          <p:cNvPr id="3" name="文本框 2"/>
          <p:cNvSpPr txBox="1"/>
          <p:nvPr/>
        </p:nvSpPr>
        <p:spPr>
          <a:xfrm>
            <a:off x="4370070" y="1331595"/>
            <a:ext cx="7468235" cy="491490"/>
          </a:xfrm>
          <a:prstGeom prst="rect">
            <a:avLst/>
          </a:prstGeom>
          <a:noFill/>
        </p:spPr>
        <p:txBody>
          <a:bodyPr wrap="square" rtlCol="0">
            <a:spAutoFit/>
          </a:bodyPr>
          <a:p>
            <a:pPr>
              <a:lnSpc>
                <a:spcPct val="130000"/>
              </a:lnSpc>
            </a:pPr>
            <a:r>
              <a:rPr lang="zh-CN" altLang="en-US" sz="2000" dirty="0">
                <a:solidFill>
                  <a:schemeClr val="tx1"/>
                </a:solidFill>
                <a:sym typeface="+mn-ea"/>
              </a:rPr>
              <a:t>演讲</a:t>
            </a:r>
            <a:endParaRPr lang="zh-CN" altLang="en-US" sz="2000" dirty="0">
              <a:solidFill>
                <a:schemeClr val="tx1"/>
              </a:solidFill>
              <a:sym typeface="+mn-ea"/>
            </a:endParaRPr>
          </a:p>
        </p:txBody>
      </p:sp>
      <p:grpSp>
        <p:nvGrpSpPr>
          <p:cNvPr id="47" name="组合 46" descr="7b0a202020202274657874626f78223a20227b5c2263617465676f72795f69645c223a31303234352c5c2269645c223a32303334313936307d220a7d0a"/>
          <p:cNvGrpSpPr/>
          <p:nvPr/>
        </p:nvGrpSpPr>
        <p:grpSpPr>
          <a:xfrm>
            <a:off x="3911600" y="1152525"/>
            <a:ext cx="8001564" cy="1813340"/>
            <a:chOff x="5370" y="3510"/>
            <a:chExt cx="8333" cy="3658"/>
          </a:xfrm>
        </p:grpSpPr>
        <p:grpSp>
          <p:nvGrpSpPr>
            <p:cNvPr id="48" name="组合 47"/>
            <p:cNvGrpSpPr/>
            <p:nvPr/>
          </p:nvGrpSpPr>
          <p:grpSpPr>
            <a:xfrm>
              <a:off x="5370" y="3510"/>
              <a:ext cx="8333" cy="3658"/>
              <a:chOff x="3409633" y="2228850"/>
              <a:chExt cx="5291222" cy="2322747"/>
            </a:xfrm>
          </p:grpSpPr>
          <p:sp>
            <p:nvSpPr>
              <p:cNvPr id="50" name="任意多边形: 形状 16"/>
              <p:cNvSpPr/>
              <p:nvPr/>
            </p:nvSpPr>
            <p:spPr>
              <a:xfrm rot="10800000">
                <a:off x="4051752" y="2306405"/>
                <a:ext cx="4649103" cy="1775562"/>
              </a:xfrm>
              <a:custGeom>
                <a:avLst/>
                <a:gdLst>
                  <a:gd name="connsiteX0" fmla="*/ 0 w 5040351"/>
                  <a:gd name="connsiteY0" fmla="*/ 0 h 2174488"/>
                  <a:gd name="connsiteX1" fmla="*/ 0 w 5040351"/>
                  <a:gd name="connsiteY1" fmla="*/ 2174488 h 2174488"/>
                  <a:gd name="connsiteX2" fmla="*/ 5040351 w 5040351"/>
                  <a:gd name="connsiteY2" fmla="*/ 2174488 h 2174488"/>
                </a:gdLst>
                <a:ahLst/>
                <a:cxnLst>
                  <a:cxn ang="0">
                    <a:pos x="connsiteX0" y="connsiteY0"/>
                  </a:cxn>
                  <a:cxn ang="0">
                    <a:pos x="connsiteX1" y="connsiteY1"/>
                  </a:cxn>
                  <a:cxn ang="0">
                    <a:pos x="connsiteX2" y="connsiteY2"/>
                  </a:cxn>
                </a:cxnLst>
                <a:rect l="l" t="t" r="r" b="b"/>
                <a:pathLst>
                  <a:path w="5040351" h="2174488">
                    <a:moveTo>
                      <a:pt x="0" y="0"/>
                    </a:moveTo>
                    <a:lnTo>
                      <a:pt x="0" y="2174488"/>
                    </a:lnTo>
                    <a:lnTo>
                      <a:pt x="5040351" y="2174488"/>
                    </a:lnTo>
                  </a:path>
                </a:pathLst>
              </a:cu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任意多边形: 形状 19"/>
              <p:cNvSpPr/>
              <p:nvPr/>
            </p:nvSpPr>
            <p:spPr>
              <a:xfrm>
                <a:off x="3491141" y="2790661"/>
                <a:ext cx="4644013" cy="1760936"/>
              </a:xfrm>
              <a:custGeom>
                <a:avLst/>
                <a:gdLst>
                  <a:gd name="connsiteX0" fmla="*/ 0 w 5040351"/>
                  <a:gd name="connsiteY0" fmla="*/ 0 h 2174488"/>
                  <a:gd name="connsiteX1" fmla="*/ 0 w 5040351"/>
                  <a:gd name="connsiteY1" fmla="*/ 2174488 h 2174488"/>
                  <a:gd name="connsiteX2" fmla="*/ 5040351 w 5040351"/>
                  <a:gd name="connsiteY2" fmla="*/ 2174488 h 2174488"/>
                </a:gdLst>
                <a:ahLst/>
                <a:cxnLst>
                  <a:cxn ang="0">
                    <a:pos x="connsiteX0" y="connsiteY0"/>
                  </a:cxn>
                  <a:cxn ang="0">
                    <a:pos x="connsiteX1" y="connsiteY1"/>
                  </a:cxn>
                  <a:cxn ang="0">
                    <a:pos x="connsiteX2" y="connsiteY2"/>
                  </a:cxn>
                </a:cxnLst>
                <a:rect l="l" t="t" r="r" b="b"/>
                <a:pathLst>
                  <a:path w="5040351" h="2174488">
                    <a:moveTo>
                      <a:pt x="0" y="0"/>
                    </a:moveTo>
                    <a:lnTo>
                      <a:pt x="0" y="2174488"/>
                    </a:lnTo>
                    <a:lnTo>
                      <a:pt x="5040351" y="2174488"/>
                    </a:lnTo>
                  </a:path>
                </a:pathLst>
              </a:cu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PA-3ee89bbeadfa4af0abb1890bbf32adbd-0"/>
              <p:cNvSpPr txBox="1"/>
              <p:nvPr/>
            </p:nvSpPr>
            <p:spPr>
              <a:xfrm>
                <a:off x="3409633" y="2228850"/>
                <a:ext cx="483417" cy="369835"/>
              </a:xfrm>
              <a:custGeom>
                <a:avLst/>
                <a:gdLst/>
                <a:ahLst/>
                <a:cxnLst/>
                <a:rect l="l" t="t" r="r" b="b"/>
                <a:pathLst>
                  <a:path w="1532788" h="1172509">
                    <a:moveTo>
                      <a:pt x="1532788" y="0"/>
                    </a:moveTo>
                    <a:lnTo>
                      <a:pt x="1532788" y="253916"/>
                    </a:lnTo>
                    <a:cubicBezTo>
                      <a:pt x="1438654" y="289620"/>
                      <a:pt x="1366835" y="338737"/>
                      <a:pt x="1317331" y="401265"/>
                    </a:cubicBezTo>
                    <a:cubicBezTo>
                      <a:pt x="1272245" y="458875"/>
                      <a:pt x="1249702" y="510997"/>
                      <a:pt x="1249702" y="557631"/>
                    </a:cubicBezTo>
                    <a:lnTo>
                      <a:pt x="1524181" y="557631"/>
                    </a:lnTo>
                    <a:lnTo>
                      <a:pt x="1524181" y="1172509"/>
                    </a:lnTo>
                    <a:lnTo>
                      <a:pt x="904931" y="1172509"/>
                    </a:lnTo>
                    <a:lnTo>
                      <a:pt x="904931" y="614125"/>
                    </a:lnTo>
                    <a:cubicBezTo>
                      <a:pt x="907982" y="463793"/>
                      <a:pt x="973471" y="329127"/>
                      <a:pt x="1101397" y="210128"/>
                    </a:cubicBezTo>
                    <a:cubicBezTo>
                      <a:pt x="1198127" y="113125"/>
                      <a:pt x="1341924" y="43082"/>
                      <a:pt x="1532788" y="0"/>
                    </a:cubicBezTo>
                    <a:close/>
                    <a:moveTo>
                      <a:pt x="623554" y="0"/>
                    </a:moveTo>
                    <a:lnTo>
                      <a:pt x="623554" y="253916"/>
                    </a:lnTo>
                    <a:cubicBezTo>
                      <a:pt x="529966" y="289392"/>
                      <a:pt x="460857" y="336869"/>
                      <a:pt x="416226" y="396347"/>
                    </a:cubicBezTo>
                    <a:cubicBezTo>
                      <a:pt x="368590" y="457235"/>
                      <a:pt x="344772" y="510997"/>
                      <a:pt x="344772" y="557631"/>
                    </a:cubicBezTo>
                    <a:lnTo>
                      <a:pt x="614946" y="557631"/>
                    </a:lnTo>
                    <a:lnTo>
                      <a:pt x="614946" y="1172509"/>
                    </a:lnTo>
                    <a:lnTo>
                      <a:pt x="0" y="1172509"/>
                    </a:lnTo>
                    <a:lnTo>
                      <a:pt x="0" y="614125"/>
                    </a:lnTo>
                    <a:cubicBezTo>
                      <a:pt x="3052" y="463793"/>
                      <a:pt x="60275" y="334478"/>
                      <a:pt x="171669" y="226181"/>
                    </a:cubicBezTo>
                    <a:cubicBezTo>
                      <a:pt x="282471" y="118385"/>
                      <a:pt x="433099" y="42991"/>
                      <a:pt x="623554" y="0"/>
                    </a:cubicBezTo>
                    <a:close/>
                  </a:path>
                </a:pathLst>
              </a:custGeom>
              <a:solidFill>
                <a:srgbClr val="406090"/>
              </a:solidFill>
              <a:ln>
                <a:solidFill>
                  <a:schemeClr val="bg2"/>
                </a:solidFill>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4400" b="1" dirty="0">
                  <a:solidFill>
                    <a:srgbClr val="FF5A33"/>
                  </a:solidFill>
                  <a:latin typeface="汉仪旗黑Y2-35简" panose="00020600040101010101" charset="-122"/>
                  <a:ea typeface="汉仪旗黑Y2-35简" panose="00020600040101010101" charset="-122"/>
                </a:endParaRPr>
              </a:p>
            </p:txBody>
          </p:sp>
          <p:sp>
            <p:nvSpPr>
              <p:cNvPr id="54" name="PA-3ee89bbeadfa4af0abb1890bbf32adbd-0"/>
              <p:cNvSpPr txBox="1"/>
              <p:nvPr/>
            </p:nvSpPr>
            <p:spPr>
              <a:xfrm rot="10800000">
                <a:off x="8127635" y="3885958"/>
                <a:ext cx="483417" cy="369835"/>
              </a:xfrm>
              <a:custGeom>
                <a:avLst/>
                <a:gdLst/>
                <a:ahLst/>
                <a:cxnLst/>
                <a:rect l="l" t="t" r="r" b="b"/>
                <a:pathLst>
                  <a:path w="1532788" h="1172509">
                    <a:moveTo>
                      <a:pt x="1532788" y="0"/>
                    </a:moveTo>
                    <a:lnTo>
                      <a:pt x="1532788" y="253916"/>
                    </a:lnTo>
                    <a:cubicBezTo>
                      <a:pt x="1438654" y="289620"/>
                      <a:pt x="1366835" y="338737"/>
                      <a:pt x="1317331" y="401265"/>
                    </a:cubicBezTo>
                    <a:cubicBezTo>
                      <a:pt x="1272245" y="458875"/>
                      <a:pt x="1249702" y="510997"/>
                      <a:pt x="1249702" y="557631"/>
                    </a:cubicBezTo>
                    <a:lnTo>
                      <a:pt x="1524181" y="557631"/>
                    </a:lnTo>
                    <a:lnTo>
                      <a:pt x="1524181" y="1172509"/>
                    </a:lnTo>
                    <a:lnTo>
                      <a:pt x="904931" y="1172509"/>
                    </a:lnTo>
                    <a:lnTo>
                      <a:pt x="904931" y="614125"/>
                    </a:lnTo>
                    <a:cubicBezTo>
                      <a:pt x="907982" y="463793"/>
                      <a:pt x="973471" y="329127"/>
                      <a:pt x="1101397" y="210128"/>
                    </a:cubicBezTo>
                    <a:cubicBezTo>
                      <a:pt x="1198127" y="113125"/>
                      <a:pt x="1341924" y="43082"/>
                      <a:pt x="1532788" y="0"/>
                    </a:cubicBezTo>
                    <a:close/>
                    <a:moveTo>
                      <a:pt x="623554" y="0"/>
                    </a:moveTo>
                    <a:lnTo>
                      <a:pt x="623554" y="253916"/>
                    </a:lnTo>
                    <a:cubicBezTo>
                      <a:pt x="529966" y="289392"/>
                      <a:pt x="460857" y="336869"/>
                      <a:pt x="416226" y="396347"/>
                    </a:cubicBezTo>
                    <a:cubicBezTo>
                      <a:pt x="368590" y="457235"/>
                      <a:pt x="344772" y="510997"/>
                      <a:pt x="344772" y="557631"/>
                    </a:cubicBezTo>
                    <a:lnTo>
                      <a:pt x="614946" y="557631"/>
                    </a:lnTo>
                    <a:lnTo>
                      <a:pt x="614946" y="1172509"/>
                    </a:lnTo>
                    <a:lnTo>
                      <a:pt x="0" y="1172509"/>
                    </a:lnTo>
                    <a:lnTo>
                      <a:pt x="0" y="614125"/>
                    </a:lnTo>
                    <a:cubicBezTo>
                      <a:pt x="3052" y="463793"/>
                      <a:pt x="60275" y="334478"/>
                      <a:pt x="171669" y="226181"/>
                    </a:cubicBezTo>
                    <a:cubicBezTo>
                      <a:pt x="282471" y="118385"/>
                      <a:pt x="433099" y="42991"/>
                      <a:pt x="623554" y="0"/>
                    </a:cubicBezTo>
                    <a:close/>
                  </a:path>
                </a:pathLst>
              </a:custGeom>
              <a:solidFill>
                <a:srgbClr val="406090"/>
              </a:solidFill>
              <a:ln>
                <a:solidFill>
                  <a:schemeClr val="bg2"/>
                </a:solidFill>
              </a:ln>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4400" b="1" dirty="0">
                  <a:solidFill>
                    <a:srgbClr val="FF5A33"/>
                  </a:solidFill>
                  <a:latin typeface="汉仪旗黑Y2-35简" panose="00020600040101010101" charset="-122"/>
                  <a:ea typeface="汉仪旗黑Y2-35简" panose="00020600040101010101" charset="-122"/>
                </a:endParaRPr>
              </a:p>
            </p:txBody>
          </p:sp>
        </p:grpSp>
        <p:sp>
          <p:nvSpPr>
            <p:cNvPr id="55" name="文本框 54"/>
            <p:cNvSpPr txBox="1"/>
            <p:nvPr/>
          </p:nvSpPr>
          <p:spPr>
            <a:xfrm>
              <a:off x="5654" y="4243"/>
              <a:ext cx="8048" cy="2605"/>
            </a:xfrm>
            <a:prstGeom prst="rect">
              <a:avLst/>
            </a:prstGeom>
            <a:noFill/>
            <a:ln>
              <a:solidFill>
                <a:schemeClr val="bg2"/>
              </a:solidFill>
            </a:ln>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solidFill>
                    <a:schemeClr val="accent4">
                      <a:lumMod val="20000"/>
                      <a:lumOff val="80000"/>
                    </a:schemeClr>
                  </a:solidFill>
                  <a:sym typeface="+mn-ea"/>
                </a:rPr>
                <a:t>资本主义世界经济第一次危机发生了第一次世界大战;第二次世界经济危机发生了第二次世界大战;当前资本主义世界的经济危机正在蔓延</a:t>
              </a:r>
              <a:r>
                <a:rPr lang="en-US" altLang="zh-CN" sz="2000" dirty="0">
                  <a:solidFill>
                    <a:schemeClr val="accent4">
                      <a:lumMod val="20000"/>
                      <a:lumOff val="80000"/>
                    </a:schemeClr>
                  </a:solidFill>
                  <a:sym typeface="+mn-ea"/>
                </a:rPr>
                <a:t>......</a:t>
              </a:r>
              <a:r>
                <a:rPr lang="zh-CN" altLang="en-US" sz="2000" dirty="0">
                  <a:solidFill>
                    <a:schemeClr val="accent4">
                      <a:lumMod val="20000"/>
                      <a:lumOff val="80000"/>
                    </a:schemeClr>
                  </a:solidFill>
                  <a:sym typeface="+mn-ea"/>
                </a:rPr>
                <a:t>                  ——1946.２,9斯大林在莫斯科大剧院</a:t>
              </a:r>
              <a:endParaRPr lang="zh-CN" altLang="en-US" sz="2000" dirty="0">
                <a:solidFill>
                  <a:schemeClr val="accent4">
                    <a:lumMod val="20000"/>
                    <a:lumOff val="80000"/>
                  </a:schemeClr>
                </a:solidFill>
                <a:latin typeface="汉仪雅酷黑 65W" panose="020B0604020202020204" charset="-122"/>
                <a:ea typeface="汉仪雅酷黑 65W" panose="020B0604020202020204" charset="-122"/>
                <a:cs typeface="汉仪雅酷黑 65W" panose="020B0604020202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9729" t="29449" r="33521" b="34278"/>
          <a:stretch>
            <a:fillRect/>
          </a:stretch>
        </p:blipFill>
        <p:spPr>
          <a:xfrm>
            <a:off x="1109980" y="16510"/>
            <a:ext cx="4211955" cy="1514475"/>
          </a:xfrm>
          <a:prstGeom prst="rect">
            <a:avLst/>
          </a:prstGeom>
        </p:spPr>
      </p:pic>
      <p:pic>
        <p:nvPicPr>
          <p:cNvPr id="6" name="图片 5" descr="图片包含 书籍, 文字&#10;&#10;已生成高可信度的说明"/>
          <p:cNvPicPr>
            <a:picLocks noChangeAspect="1"/>
          </p:cNvPicPr>
          <p:nvPr/>
        </p:nvPicPr>
        <p:blipFill rotWithShape="1">
          <a:blip r:embed="rId2">
            <a:extLst>
              <a:ext uri="{28A0092B-C50C-407E-A947-70E740481C1C}">
                <a14:useLocalDpi xmlns:a14="http://schemas.microsoft.com/office/drawing/2010/main" val="0"/>
              </a:ext>
            </a:extLst>
          </a:blip>
          <a:srcRect r="48200" b="62148"/>
          <a:stretch>
            <a:fillRect/>
          </a:stretch>
        </p:blipFill>
        <p:spPr>
          <a:xfrm>
            <a:off x="5822315" y="85090"/>
            <a:ext cx="5655945" cy="12947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p:cNvSpPr txBox="1"/>
          <p:nvPr/>
        </p:nvSpPr>
        <p:spPr>
          <a:xfrm>
            <a:off x="6552351" y="187020"/>
            <a:ext cx="5505120" cy="460375"/>
          </a:xfrm>
          <a:prstGeom prst="rect">
            <a:avLst/>
          </a:prstGeom>
          <a:noFill/>
        </p:spPr>
        <p:txBody>
          <a:bodyPr wrap="square" rtlCol="0">
            <a:spAutoFit/>
          </a:bodyPr>
          <a:p>
            <a:r>
              <a:rPr lang="zh-CN" altLang="en-US" sz="2400" dirty="0">
                <a:solidFill>
                  <a:schemeClr val="accent4">
                    <a:lumMod val="20000"/>
                    <a:lumOff val="80000"/>
                  </a:schemeClr>
                </a:solidFill>
                <a:latin typeface="华文琥珀" panose="02010800040101010101" charset="-122"/>
                <a:ea typeface="华文琥珀" panose="02010800040101010101" charset="-122"/>
              </a:rPr>
              <a:t>希腊危机</a:t>
            </a:r>
            <a:r>
              <a:rPr lang="en-US" altLang="zh-CN" sz="2400" dirty="0">
                <a:solidFill>
                  <a:schemeClr val="accent4">
                    <a:lumMod val="20000"/>
                    <a:lumOff val="80000"/>
                  </a:schemeClr>
                </a:solidFill>
                <a:latin typeface="华文琥珀" panose="02010800040101010101" charset="-122"/>
                <a:ea typeface="华文琥珀" panose="02010800040101010101" charset="-122"/>
              </a:rPr>
              <a:t>+</a:t>
            </a:r>
            <a:r>
              <a:rPr lang="zh-CN" altLang="en-US" sz="2400" dirty="0">
                <a:solidFill>
                  <a:schemeClr val="accent4">
                    <a:lumMod val="20000"/>
                    <a:lumOff val="80000"/>
                  </a:schemeClr>
                </a:solidFill>
                <a:latin typeface="华文琥珀" panose="02010800040101010101" charset="-122"/>
                <a:ea typeface="华文琥珀" panose="02010800040101010101" charset="-122"/>
              </a:rPr>
              <a:t>土耳其危机</a:t>
            </a:r>
            <a:endParaRPr lang="zh-CN" altLang="en-US" sz="2400" dirty="0">
              <a:solidFill>
                <a:schemeClr val="accent4">
                  <a:lumMod val="20000"/>
                  <a:lumOff val="80000"/>
                </a:schemeClr>
              </a:solidFill>
              <a:latin typeface="华文琥珀" panose="02010800040101010101" charset="-122"/>
              <a:ea typeface="华文琥珀" panose="02010800040101010101" charset="-122"/>
            </a:endParaRPr>
          </a:p>
        </p:txBody>
      </p:sp>
      <p:sp>
        <p:nvSpPr>
          <p:cNvPr id="8" name="文本框 7"/>
          <p:cNvSpPr txBox="1"/>
          <p:nvPr/>
        </p:nvSpPr>
        <p:spPr>
          <a:xfrm>
            <a:off x="7470140" y="1463040"/>
            <a:ext cx="2697480" cy="368300"/>
          </a:xfrm>
          <a:prstGeom prst="rect">
            <a:avLst/>
          </a:prstGeom>
          <a:noFill/>
        </p:spPr>
        <p:txBody>
          <a:bodyPr wrap="none" rtlCol="0" anchor="t">
            <a:spAutoFit/>
          </a:bodyPr>
          <a:p>
            <a:r>
              <a:rPr lang="zh-CN" altLang="en-US" b="1">
                <a:solidFill>
                  <a:schemeClr val="tx1"/>
                </a:solidFill>
                <a:sym typeface="+mn-ea"/>
              </a:rPr>
              <a:t>多米诺恐慌！世界再撕裂</a:t>
            </a:r>
            <a:endParaRPr lang="zh-CN" altLang="en-US" b="1">
              <a:solidFill>
                <a:schemeClr val="tx1"/>
              </a:solidFill>
              <a:sym typeface="+mn-ea"/>
            </a:endParaRPr>
          </a:p>
        </p:txBody>
      </p:sp>
      <p:pic>
        <p:nvPicPr>
          <p:cNvPr id="12" name="图片 11"/>
          <p:cNvPicPr>
            <a:picLocks noChangeAspect="1"/>
          </p:cNvPicPr>
          <p:nvPr/>
        </p:nvPicPr>
        <p:blipFill>
          <a:blip r:embed="rId3"/>
          <a:srcRect l="4604" t="21768" r="4854" b="11625"/>
          <a:stretch>
            <a:fillRect/>
          </a:stretch>
        </p:blipFill>
        <p:spPr>
          <a:xfrm>
            <a:off x="220345" y="2005965"/>
            <a:ext cx="11607165" cy="4802505"/>
          </a:xfrm>
          <a:prstGeom prst="rect">
            <a:avLst/>
          </a:prstGeom>
        </p:spPr>
      </p:pic>
      <p:sp>
        <p:nvSpPr>
          <p:cNvPr id="14" name="文本框 13"/>
          <p:cNvSpPr txBox="1"/>
          <p:nvPr/>
        </p:nvSpPr>
        <p:spPr>
          <a:xfrm>
            <a:off x="1518920" y="1435100"/>
            <a:ext cx="3664585" cy="368300"/>
          </a:xfrm>
          <a:prstGeom prst="rect">
            <a:avLst/>
          </a:prstGeom>
          <a:noFill/>
        </p:spPr>
        <p:txBody>
          <a:bodyPr wrap="square" rtlCol="0">
            <a:spAutoFit/>
          </a:bodyPr>
          <a:p>
            <a:r>
              <a:rPr lang="zh-CN" altLang="en-US" b="1"/>
              <a:t>前奏              序幕                爆发</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3432" y="406317"/>
            <a:ext cx="7896877" cy="504055"/>
          </a:xfrm>
        </p:spPr>
        <p:txBody>
          <a:bodyPr/>
          <a:lstStyle/>
          <a:p>
            <a:r>
              <a:rPr lang="en-US" altLang="zh-CN" dirty="0">
                <a:latin typeface="+mn-lt"/>
                <a:ea typeface="+mn-ea"/>
                <a:cs typeface="+mn-ea"/>
                <a:sym typeface="+mn-lt"/>
              </a:rPr>
              <a:t>XX</a:t>
            </a:r>
            <a:endParaRPr lang="zh-CN" altLang="en-US" dirty="0">
              <a:latin typeface="+mn-lt"/>
              <a:ea typeface="+mn-ea"/>
              <a:cs typeface="+mn-ea"/>
              <a:sym typeface="+mn-lt"/>
            </a:endParaRPr>
          </a:p>
        </p:txBody>
      </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cs typeface="+mn-ea"/>
              <a:sym typeface="+mn-lt"/>
            </a:endParaRPr>
          </a:p>
        </p:txBody>
      </p:sp>
      <p:sp>
        <p:nvSpPr>
          <p:cNvPr id="35" name="TextBox 29"/>
          <p:cNvSpPr txBox="1"/>
          <p:nvPr/>
        </p:nvSpPr>
        <p:spPr>
          <a:xfrm>
            <a:off x="7608170" y="2100958"/>
            <a:ext cx="3879652" cy="377796"/>
          </a:xfrm>
          <a:prstGeom prst="rect">
            <a:avLst/>
          </a:prstGeom>
          <a:noFill/>
        </p:spPr>
        <p:txBody>
          <a:bodyPr wrap="square" lIns="0" tIns="0" rIns="0" bIns="0" rtlCol="0">
            <a:spAutoFit/>
          </a:bodyPr>
          <a:lstStyle/>
          <a:p>
            <a:pPr algn="just">
              <a:lnSpc>
                <a:spcPct val="150000"/>
              </a:lnSpc>
            </a:pPr>
            <a:r>
              <a:rPr lang="en-US" altLang="zh-CN" sz="1865" dirty="0">
                <a:solidFill>
                  <a:schemeClr val="tx1">
                    <a:lumMod val="65000"/>
                    <a:lumOff val="35000"/>
                  </a:schemeClr>
                </a:solidFill>
                <a:cs typeface="+mn-ea"/>
                <a:sym typeface="+mn-lt"/>
              </a:rPr>
              <a:t>XX</a:t>
            </a:r>
            <a:endParaRPr lang="zh-CN" altLang="en-US" sz="1865" dirty="0">
              <a:solidFill>
                <a:schemeClr val="tx1">
                  <a:lumMod val="65000"/>
                  <a:lumOff val="35000"/>
                </a:schemeClr>
              </a:solidFill>
              <a:cs typeface="+mn-ea"/>
              <a:sym typeface="+mn-lt"/>
            </a:endParaRPr>
          </a:p>
        </p:txBody>
      </p:sp>
      <p:sp>
        <p:nvSpPr>
          <p:cNvPr id="36" name="TextBox 29"/>
          <p:cNvSpPr txBox="1"/>
          <p:nvPr/>
        </p:nvSpPr>
        <p:spPr>
          <a:xfrm>
            <a:off x="7364543" y="3333153"/>
            <a:ext cx="4123279" cy="377796"/>
          </a:xfrm>
          <a:prstGeom prst="rect">
            <a:avLst/>
          </a:prstGeom>
          <a:noFill/>
        </p:spPr>
        <p:txBody>
          <a:bodyPr wrap="square" lIns="0" tIns="0" rIns="0" bIns="0" rtlCol="0">
            <a:spAutoFit/>
          </a:bodyPr>
          <a:lstStyle/>
          <a:p>
            <a:pPr algn="just">
              <a:lnSpc>
                <a:spcPct val="150000"/>
              </a:lnSpc>
            </a:pPr>
            <a:r>
              <a:rPr lang="en-US" altLang="zh-CN" sz="1865" dirty="0">
                <a:solidFill>
                  <a:schemeClr val="tx1">
                    <a:lumMod val="65000"/>
                    <a:lumOff val="35000"/>
                  </a:schemeClr>
                </a:solidFill>
                <a:cs typeface="+mn-ea"/>
                <a:sym typeface="+mn-lt"/>
              </a:rPr>
              <a:t>XX</a:t>
            </a:r>
            <a:endParaRPr lang="zh-CN" altLang="en-US" sz="1865" dirty="0">
              <a:solidFill>
                <a:schemeClr val="tx1">
                  <a:lumMod val="65000"/>
                  <a:lumOff val="35000"/>
                </a:schemeClr>
              </a:solidFill>
              <a:cs typeface="+mn-ea"/>
              <a:sym typeface="+mn-lt"/>
            </a:endParaRPr>
          </a:p>
        </p:txBody>
      </p:sp>
      <p:pic>
        <p:nvPicPr>
          <p:cNvPr id="3" name="图片 2"/>
          <p:cNvPicPr>
            <a:picLocks noChangeAspect="1"/>
          </p:cNvPicPr>
          <p:nvPr/>
        </p:nvPicPr>
        <p:blipFill>
          <a:blip r:embed="rId1"/>
          <a:srcRect t="9215" r="50724"/>
          <a:stretch>
            <a:fillRect/>
          </a:stretch>
        </p:blipFill>
        <p:spPr>
          <a:xfrm>
            <a:off x="-41275" y="20955"/>
            <a:ext cx="3495040" cy="1567180"/>
          </a:xfrm>
          <a:prstGeom prst="rect">
            <a:avLst/>
          </a:prstGeom>
        </p:spPr>
      </p:pic>
      <p:pic>
        <p:nvPicPr>
          <p:cNvPr id="25603" name="图片 1"/>
          <p:cNvPicPr>
            <a:picLocks noChangeAspect="1" noChangeArrowheads="1"/>
          </p:cNvPicPr>
          <p:nvPr/>
        </p:nvPicPr>
        <p:blipFill rotWithShape="1">
          <a:blip r:embed="rId2">
            <a:extLst>
              <a:ext uri="{28A0092B-C50C-407E-A947-70E740481C1C}">
                <a14:useLocalDpi xmlns:a14="http://schemas.microsoft.com/office/drawing/2010/main" val="0"/>
              </a:ext>
            </a:extLst>
          </a:blip>
          <a:srcRect l="6130" t="14952" r="45684" b="6885"/>
          <a:stretch>
            <a:fillRect/>
          </a:stretch>
        </p:blipFill>
        <p:spPr bwMode="auto">
          <a:xfrm>
            <a:off x="0" y="1704975"/>
            <a:ext cx="3633470" cy="3462655"/>
          </a:xfrm>
          <a:prstGeom prst="flowChartDelay">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499485" y="60960"/>
            <a:ext cx="8086725" cy="1955800"/>
          </a:xfrm>
          <a:prstGeom prst="rect">
            <a:avLst/>
          </a:prstGeom>
          <a:ln>
            <a:noFill/>
          </a:ln>
        </p:spPr>
        <p:txBody>
          <a:bodyPr wrap="square">
            <a:spAutoFit/>
          </a:bodyPr>
          <a:p>
            <a:pPr>
              <a:lnSpc>
                <a:spcPct val="140000"/>
              </a:lnSpc>
            </a:pPr>
            <a:r>
              <a:rPr lang="zh-CN" altLang="en-US" sz="2000" dirty="0">
                <a:latin typeface="楷体" panose="02010609060101010101" charset="-122"/>
                <a:ea typeface="楷体" panose="02010609060101010101" charset="-122"/>
              </a:rPr>
              <a:t>战后</a:t>
            </a:r>
            <a:r>
              <a:rPr lang="en-US" altLang="zh-CN" sz="2000" dirty="0">
                <a:latin typeface="楷体" panose="02010609060101010101" charset="-122"/>
                <a:ea typeface="楷体" panose="02010609060101010101" charset="-122"/>
              </a:rPr>
              <a:t>18</a:t>
            </a:r>
            <a:r>
              <a:rPr lang="zh-CN" altLang="en-US" sz="2000" dirty="0">
                <a:latin typeface="楷体" panose="02010609060101010101" charset="-122"/>
                <a:ea typeface="楷体" panose="02010609060101010101" charset="-122"/>
              </a:rPr>
              <a:t>个月内</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乌克兰和摩尔多瓦</a:t>
            </a:r>
            <a:r>
              <a:rPr lang="en-US" altLang="zh-CN" sz="2000" dirty="0">
                <a:latin typeface="楷体" panose="02010609060101010101" charset="-122"/>
                <a:ea typeface="楷体" panose="02010609060101010101" charset="-122"/>
              </a:rPr>
              <a:t>300</a:t>
            </a:r>
            <a:r>
              <a:rPr lang="zh-CN" altLang="en-US" sz="2000" dirty="0">
                <a:latin typeface="楷体" panose="02010609060101010101" charset="-122"/>
                <a:ea typeface="楷体" panose="02010609060101010101" charset="-122"/>
              </a:rPr>
              <a:t>万人死于饥饿</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波兰利沃夫小镇一位母亲吃掉了自己两个孩子</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匈牙利通货膨胀高达</a:t>
            </a:r>
            <a:r>
              <a:rPr lang="en-US" altLang="zh-CN" sz="2000" dirty="0">
                <a:latin typeface="楷体" panose="02010609060101010101" charset="-122"/>
                <a:ea typeface="楷体" panose="02010609060101010101" charset="-122"/>
              </a:rPr>
              <a:t>1400000000000000%</a:t>
            </a:r>
            <a:endParaRPr lang="en-US" altLang="zh-CN" sz="2000" dirty="0">
              <a:latin typeface="楷体" panose="02010609060101010101" charset="-122"/>
              <a:ea typeface="楷体" panose="02010609060101010101" charset="-122"/>
            </a:endParaRPr>
          </a:p>
          <a:p>
            <a:pPr>
              <a:lnSpc>
                <a:spcPct val="140000"/>
              </a:lnSpc>
            </a:pPr>
            <a:r>
              <a:rPr lang="en-US" altLang="zh-CN" dirty="0"/>
              <a:t>              ——</a:t>
            </a:r>
            <a:r>
              <a:rPr lang="zh-CN" altLang="en-US" dirty="0"/>
              <a:t>塞巴斯蒂安</a:t>
            </a:r>
            <a:r>
              <a:rPr lang="en-US" altLang="zh-CN" dirty="0"/>
              <a:t>《1946</a:t>
            </a:r>
            <a:r>
              <a:rPr lang="zh-CN" altLang="en-US" dirty="0"/>
              <a:t>现代世界的形成</a:t>
            </a:r>
            <a:r>
              <a:rPr lang="en-US" altLang="zh-CN" dirty="0"/>
              <a:t>》,</a:t>
            </a:r>
            <a:r>
              <a:rPr lang="zh-CN" altLang="en-US" dirty="0"/>
              <a:t>山西人民出版社</a:t>
            </a:r>
            <a:r>
              <a:rPr lang="en-US" altLang="zh-CN" dirty="0"/>
              <a:t>,</a:t>
            </a:r>
            <a:r>
              <a:rPr lang="zh-CN" altLang="en-US" dirty="0"/>
              <a:t>第</a:t>
            </a:r>
            <a:r>
              <a:rPr lang="en-US" altLang="zh-CN" dirty="0"/>
              <a:t>3</a:t>
            </a:r>
            <a:r>
              <a:rPr lang="zh-CN" altLang="en-US" dirty="0"/>
              <a:t>页</a:t>
            </a:r>
            <a:endParaRPr lang="en-US" altLang="zh-CN" dirty="0"/>
          </a:p>
          <a:p>
            <a:r>
              <a:rPr lang="zh-CN" altLang="en-US" sz="4000" b="1" dirty="0"/>
              <a:t>             </a:t>
            </a:r>
            <a:endParaRPr lang="zh-CN" altLang="en-US" sz="4000" b="1" dirty="0"/>
          </a:p>
        </p:txBody>
      </p:sp>
      <p:pic>
        <p:nvPicPr>
          <p:cNvPr id="26654" name="图片 1"/>
          <p:cNvPicPr>
            <a:picLocks noChangeAspect="1" noChangeArrowheads="1"/>
          </p:cNvPicPr>
          <p:nvPr/>
        </p:nvPicPr>
        <p:blipFill rotWithShape="1">
          <a:blip r:embed="rId3">
            <a:extLst>
              <a:ext uri="{28A0092B-C50C-407E-A947-70E740481C1C}">
                <a14:useLocalDpi xmlns:a14="http://schemas.microsoft.com/office/drawing/2010/main" val="0"/>
              </a:ext>
            </a:extLst>
          </a:blip>
          <a:srcRect l="3814" t="20124" r="6999" b="13348"/>
          <a:stretch>
            <a:fillRect/>
          </a:stretch>
        </p:blipFill>
        <p:spPr bwMode="auto">
          <a:xfrm>
            <a:off x="5216525" y="1570990"/>
            <a:ext cx="6755765" cy="3119755"/>
          </a:xfrm>
          <a:prstGeom prst="roundRect">
            <a:avLst/>
          </a:prstGeom>
          <a:noFill/>
          <a:ln w="57150">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矩形 7"/>
          <p:cNvSpPr/>
          <p:nvPr/>
        </p:nvSpPr>
        <p:spPr>
          <a:xfrm>
            <a:off x="4711065" y="4825365"/>
            <a:ext cx="7432675" cy="460375"/>
          </a:xfrm>
          <a:prstGeom prst="rect">
            <a:avLst/>
          </a:prstGeom>
        </p:spPr>
        <p:txBody>
          <a:bodyPr wrap="square">
            <a:spAutoFit/>
          </a:bodyPr>
          <a:p>
            <a:pPr>
              <a:lnSpc>
                <a:spcPct val="120000"/>
              </a:lnSpc>
            </a:pPr>
            <a:r>
              <a:rPr lang="en-US" altLang="zh-CN" sz="2000" dirty="0"/>
              <a:t>1948</a:t>
            </a:r>
            <a:r>
              <a:rPr lang="zh-CN" altLang="en-US" sz="2000" dirty="0"/>
              <a:t>年始</a:t>
            </a:r>
            <a:r>
              <a:rPr lang="en-US" altLang="zh-CN" sz="2000" dirty="0"/>
              <a:t>,</a:t>
            </a:r>
            <a:r>
              <a:rPr lang="zh-CN" altLang="en-US" sz="2000" dirty="0"/>
              <a:t>美国</a:t>
            </a:r>
            <a:r>
              <a:rPr lang="en-US" altLang="zh-CN" sz="2000" dirty="0"/>
              <a:t>4</a:t>
            </a:r>
            <a:r>
              <a:rPr lang="zh-CN" altLang="en-US" sz="2000" dirty="0"/>
              <a:t>年内向西欧提供</a:t>
            </a:r>
            <a:r>
              <a:rPr lang="en-US" altLang="zh-CN" sz="2000" dirty="0"/>
              <a:t>132</a:t>
            </a:r>
            <a:r>
              <a:rPr lang="zh-CN" altLang="en-US" sz="2000" dirty="0"/>
              <a:t>亿美元援助</a:t>
            </a:r>
            <a:r>
              <a:rPr lang="en-US" altLang="zh-CN" sz="2000" dirty="0"/>
              <a:t>,90%</a:t>
            </a:r>
            <a:r>
              <a:rPr lang="zh-CN" altLang="en-US" sz="2000" dirty="0"/>
              <a:t>是免费赠予</a:t>
            </a:r>
            <a:endParaRPr lang="zh-CN" altLang="en-US" sz="2000" dirty="0"/>
          </a:p>
        </p:txBody>
      </p:sp>
      <p:sp>
        <p:nvSpPr>
          <p:cNvPr id="4" name="文本框 3"/>
          <p:cNvSpPr txBox="1"/>
          <p:nvPr/>
        </p:nvSpPr>
        <p:spPr>
          <a:xfrm>
            <a:off x="7033895" y="2909570"/>
            <a:ext cx="1198880" cy="1076325"/>
          </a:xfrm>
          <a:prstGeom prst="rect">
            <a:avLst/>
          </a:prstGeom>
          <a:noFill/>
        </p:spPr>
        <p:txBody>
          <a:bodyPr wrap="none" rtlCol="0" anchor="t">
            <a:spAutoFit/>
          </a:bodyPr>
          <a:p>
            <a:pPr algn="ctr">
              <a:lnSpc>
                <a:spcPct val="100000"/>
              </a:lnSpc>
            </a:pPr>
            <a:r>
              <a:rPr lang="zh-CN" altLang="en-US" sz="2000" b="1" dirty="0">
                <a:solidFill>
                  <a:schemeClr val="bg1"/>
                </a:solidFill>
                <a:sym typeface="+mn-ea"/>
              </a:rPr>
              <a:t>东欧拒绝</a:t>
            </a:r>
            <a:endParaRPr lang="zh-CN" altLang="en-US" sz="2000" b="1" dirty="0">
              <a:solidFill>
                <a:schemeClr val="bg1"/>
              </a:solidFill>
              <a:sym typeface="+mn-ea"/>
            </a:endParaRPr>
          </a:p>
          <a:p>
            <a:pPr algn="ctr">
              <a:lnSpc>
                <a:spcPct val="100000"/>
              </a:lnSpc>
            </a:pPr>
            <a:r>
              <a:rPr lang="zh-CN" altLang="en-US" sz="2000" b="1" dirty="0">
                <a:solidFill>
                  <a:schemeClr val="bg1"/>
                </a:solidFill>
                <a:sym typeface="+mn-ea"/>
              </a:rPr>
              <a:t>美国经援</a:t>
            </a:r>
            <a:endParaRPr lang="zh-CN" altLang="en-US" sz="2400" b="1" dirty="0">
              <a:solidFill>
                <a:schemeClr val="bg1"/>
              </a:solidFill>
              <a:sym typeface="+mn-ea"/>
            </a:endParaRPr>
          </a:p>
          <a:p>
            <a:pPr algn="ctr">
              <a:lnSpc>
                <a:spcPct val="100000"/>
              </a:lnSpc>
            </a:pPr>
            <a:r>
              <a:rPr lang="zh-CN" altLang="en-US" sz="2400" b="1" dirty="0">
                <a:solidFill>
                  <a:schemeClr val="bg1"/>
                </a:solidFill>
                <a:sym typeface="+mn-ea"/>
              </a:rPr>
              <a:t>！？</a:t>
            </a:r>
            <a:endParaRPr lang="zh-CN" altLang="en-US" sz="2400" b="1" dirty="0">
              <a:solidFill>
                <a:schemeClr val="bg1"/>
              </a:solidFill>
              <a:sym typeface="+mn-ea"/>
            </a:endParaRPr>
          </a:p>
        </p:txBody>
      </p:sp>
      <p:sp>
        <p:nvSpPr>
          <p:cNvPr id="11" name="文本框 10"/>
          <p:cNvSpPr txBox="1"/>
          <p:nvPr/>
        </p:nvSpPr>
        <p:spPr>
          <a:xfrm>
            <a:off x="548005" y="2388235"/>
            <a:ext cx="551815" cy="2496185"/>
          </a:xfrm>
          <a:prstGeom prst="rect">
            <a:avLst/>
          </a:prstGeom>
          <a:noFill/>
        </p:spPr>
        <p:txBody>
          <a:bodyPr vert="eaVert" wrap="square" rtlCol="0">
            <a:spAutoFit/>
          </a:bodyPr>
          <a:p>
            <a:r>
              <a:rPr lang="zh-CN" altLang="en-US" sz="2400" b="1">
                <a:solidFill>
                  <a:schemeClr val="bg1"/>
                </a:solidFill>
              </a:rPr>
              <a:t>《欧洲援助法》</a:t>
            </a:r>
            <a:endParaRPr lang="zh-CN" altLang="en-US" sz="2400" b="1">
              <a:solidFill>
                <a:schemeClr val="bg1"/>
              </a:solidFill>
            </a:endParaRPr>
          </a:p>
        </p:txBody>
      </p:sp>
      <p:sp>
        <p:nvSpPr>
          <p:cNvPr id="12" name="文本框 11"/>
          <p:cNvSpPr txBox="1"/>
          <p:nvPr/>
        </p:nvSpPr>
        <p:spPr>
          <a:xfrm>
            <a:off x="3940175" y="1550035"/>
            <a:ext cx="982980" cy="3701415"/>
          </a:xfrm>
          <a:prstGeom prst="rect">
            <a:avLst/>
          </a:prstGeom>
          <a:noFill/>
        </p:spPr>
        <p:txBody>
          <a:bodyPr vert="eaVert" wrap="square" rtlCol="0">
            <a:spAutoFit/>
          </a:bodyPr>
          <a:p>
            <a:pPr algn="l">
              <a:lnSpc>
                <a:spcPct val="130000"/>
              </a:lnSpc>
            </a:pPr>
            <a:r>
              <a:rPr lang="zh-CN" altLang="en-US" sz="2000" b="1" dirty="0">
                <a:solidFill>
                  <a:schemeClr val="accent5"/>
                </a:solidFill>
                <a:sym typeface="+mn-ea"/>
              </a:rPr>
              <a:t>稳定资本主义  遏制共产主义   </a:t>
            </a:r>
            <a:endParaRPr lang="zh-CN" altLang="en-US" sz="2000" b="1" dirty="0">
              <a:solidFill>
                <a:schemeClr val="accent5"/>
              </a:solidFill>
              <a:sym typeface="+mn-ea"/>
            </a:endParaRPr>
          </a:p>
          <a:p>
            <a:pPr algn="l">
              <a:lnSpc>
                <a:spcPct val="130000"/>
              </a:lnSpc>
            </a:pPr>
            <a:r>
              <a:rPr lang="zh-CN" altLang="en-US" sz="2000" b="1" dirty="0">
                <a:solidFill>
                  <a:schemeClr val="accent5"/>
                </a:solidFill>
                <a:sym typeface="+mn-ea"/>
              </a:rPr>
              <a:t>控制西欧经济  离间苏联东欧</a:t>
            </a:r>
            <a:endParaRPr lang="zh-CN" altLang="en-US" sz="2000" b="1" dirty="0">
              <a:solidFill>
                <a:schemeClr val="accent5"/>
              </a:solidFill>
              <a:sym typeface="+mn-ea"/>
            </a:endParaRPr>
          </a:p>
        </p:txBody>
      </p:sp>
      <p:pic>
        <p:nvPicPr>
          <p:cNvPr id="27651" name="图片 1"/>
          <p:cNvPicPr>
            <a:picLocks noChangeAspect="1" noChangeArrowheads="1"/>
          </p:cNvPicPr>
          <p:nvPr/>
        </p:nvPicPr>
        <p:blipFill rotWithShape="1">
          <a:blip r:embed="rId4">
            <a:extLst>
              <a:ext uri="{28A0092B-C50C-407E-A947-70E740481C1C}">
                <a14:useLocalDpi xmlns:a14="http://schemas.microsoft.com/office/drawing/2010/main" val="0"/>
              </a:ext>
            </a:extLst>
          </a:blip>
          <a:srcRect l="2270" t="26018" r="2650" b="23622"/>
          <a:stretch>
            <a:fillRect/>
          </a:stretch>
        </p:blipFill>
        <p:spPr bwMode="auto">
          <a:xfrm>
            <a:off x="15875" y="5285740"/>
            <a:ext cx="5212080" cy="1572895"/>
          </a:xfrm>
          <a:prstGeom prst="flowChartProcess">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内容占位符 2"/>
          <p:cNvSpPr>
            <a:spLocks noGrp="1"/>
          </p:cNvSpPr>
          <p:nvPr>
            <p:ph idx="1"/>
          </p:nvPr>
        </p:nvSpPr>
        <p:spPr>
          <a:xfrm>
            <a:off x="5250815" y="5481320"/>
            <a:ext cx="6863080" cy="1285240"/>
          </a:xfrm>
          <a:ln>
            <a:solidFill>
              <a:schemeClr val="tx1"/>
            </a:solidFill>
          </a:ln>
        </p:spPr>
        <p:txBody>
          <a:bodyPr>
            <a:normAutofit/>
          </a:bodyPr>
          <a:p>
            <a:pPr>
              <a:lnSpc>
                <a:spcPct val="130000"/>
              </a:lnSpc>
              <a:buFont typeface="Wingdings" panose="05000000000000000000" charset="0"/>
              <a:buChar char="u"/>
            </a:pPr>
            <a:r>
              <a:rPr lang="zh-CN" altLang="en-US" sz="2000" dirty="0">
                <a:latin typeface="楷体" panose="02010609060101010101" charset="-122"/>
                <a:ea typeface="楷体" panose="02010609060101010101" charset="-122"/>
              </a:rPr>
              <a:t>东西柏林间的检查点</a:t>
            </a:r>
            <a:r>
              <a:rPr lang="en-US" altLang="zh-CN" sz="2000" dirty="0">
                <a:latin typeface="楷体" panose="02010609060101010101" charset="-122"/>
                <a:ea typeface="楷体" panose="02010609060101010101" charset="-122"/>
              </a:rPr>
              <a:t>,</a:t>
            </a:r>
            <a:r>
              <a:rPr lang="zh-CN" altLang="en-US" sz="2000" dirty="0">
                <a:latin typeface="楷体" panose="02010609060101010101" charset="-122"/>
                <a:ea typeface="楷体" panose="02010609060101010101" charset="-122"/>
              </a:rPr>
              <a:t>美苏坦克在</a:t>
            </a:r>
            <a:r>
              <a:rPr lang="en-US" altLang="zh-CN" sz="2000" dirty="0">
                <a:latin typeface="楷体" panose="02010609060101010101" charset="-122"/>
                <a:ea typeface="楷体" panose="02010609060101010101" charset="-122"/>
              </a:rPr>
              <a:t>100</a:t>
            </a:r>
            <a:r>
              <a:rPr lang="zh-CN" altLang="en-US" sz="2000" dirty="0">
                <a:latin typeface="楷体" panose="02010609060101010101" charset="-122"/>
                <a:ea typeface="楷体" panose="02010609060101010101" charset="-122"/>
              </a:rPr>
              <a:t>米间怒目相视。</a:t>
            </a:r>
            <a:endParaRPr lang="zh-CN" altLang="en-US" sz="2000" dirty="0">
              <a:latin typeface="楷体" panose="02010609060101010101" charset="-122"/>
              <a:ea typeface="楷体" panose="02010609060101010101" charset="-122"/>
            </a:endParaRPr>
          </a:p>
          <a:p>
            <a:pPr>
              <a:lnSpc>
                <a:spcPct val="130000"/>
              </a:lnSpc>
              <a:buFont typeface="Wingdings" panose="05000000000000000000" charset="0"/>
              <a:buChar char="u"/>
            </a:pPr>
            <a:r>
              <a:rPr lang="en-US" altLang="zh-CN" sz="2000" dirty="0">
                <a:latin typeface="楷体" panose="02010609060101010101" charset="-122"/>
                <a:ea typeface="楷体" panose="02010609060101010101" charset="-122"/>
              </a:rPr>
              <a:t>1961.8.13</a:t>
            </a:r>
            <a:r>
              <a:rPr lang="zh-CN" altLang="en-US" sz="2000" dirty="0">
                <a:latin typeface="楷体" panose="02010609060101010101" charset="-122"/>
                <a:ea typeface="楷体" panose="02010609060101010101" charset="-122"/>
              </a:rPr>
              <a:t>（周日）一堵高墙将东西柏林</a:t>
            </a:r>
            <a:r>
              <a:rPr lang="zh-CN" altLang="en-US" sz="2000" dirty="0">
                <a:latin typeface="楷体" panose="02010609060101010101" charset="-122"/>
                <a:ea typeface="楷体" panose="02010609060101010101" charset="-122"/>
              </a:rPr>
              <a:t>分隔近</a:t>
            </a:r>
            <a:r>
              <a:rPr lang="en-US" altLang="zh-CN" sz="2000" dirty="0">
                <a:latin typeface="楷体" panose="02010609060101010101" charset="-122"/>
                <a:ea typeface="楷体" panose="02010609060101010101" charset="-122"/>
              </a:rPr>
              <a:t>30</a:t>
            </a:r>
            <a:r>
              <a:rPr lang="zh-CN" altLang="en-US" sz="2000" dirty="0">
                <a:latin typeface="楷体" panose="02010609060101010101" charset="-122"/>
                <a:ea typeface="楷体" panose="02010609060101010101" charset="-122"/>
              </a:rPr>
              <a:t>年。</a:t>
            </a:r>
            <a:endParaRPr lang="zh-CN" altLang="en-US" sz="2000" dirty="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arn(inVertical)">
                                      <p:cBhvr>
                                        <p:cTn id="7" dur="500"/>
                                        <p:tgtEl>
                                          <p:spTgt spid="276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bg/>
                                          </p:spTgt>
                                        </p:tgtEl>
                                        <p:attrNameLst>
                                          <p:attrName>style.visibility</p:attrName>
                                        </p:attrNameLst>
                                      </p:cBhvr>
                                      <p:to>
                                        <p:strVal val="visible"/>
                                      </p:to>
                                    </p:set>
                                    <p:animEffect transition="in" filter="barn(inVertical)">
                                      <p:cBhvr>
                                        <p:cTn id="10" dur="500"/>
                                        <p:tgtEl>
                                          <p:spTgt spid="19">
                                            <p:bg/>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barn(inVertical)">
                                      <p:cBhvr>
                                        <p:cTn id="13" dur="500"/>
                                        <p:tgtEl>
                                          <p:spTgt spid="19">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barn(inVertical)">
                                      <p:cBhvr>
                                        <p:cTn id="1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文字, 地图, 书籍&#10;&#10;已生成极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25415" y="33655"/>
            <a:ext cx="3314700" cy="2395220"/>
          </a:xfrm>
          <a:prstGeom prst="rect">
            <a:avLst/>
          </a:prstGeom>
        </p:spPr>
      </p:pic>
      <p:pic>
        <p:nvPicPr>
          <p:cNvPr id="7" name="图片 6"/>
          <p:cNvPicPr>
            <a:picLocks noChangeAspect="1"/>
          </p:cNvPicPr>
          <p:nvPr/>
        </p:nvPicPr>
        <p:blipFill rotWithShape="1">
          <a:blip r:embed="rId2"/>
          <a:srcRect b="9671"/>
          <a:stretch>
            <a:fillRect/>
          </a:stretch>
        </p:blipFill>
        <p:spPr>
          <a:xfrm>
            <a:off x="0" y="2009775"/>
            <a:ext cx="4552950" cy="2635885"/>
          </a:xfrm>
          <a:prstGeom prst="rect">
            <a:avLst/>
          </a:prstGeom>
        </p:spPr>
      </p:pic>
      <p:sp>
        <p:nvSpPr>
          <p:cNvPr id="5" name="内容占位符 2"/>
          <p:cNvSpPr txBox="1"/>
          <p:nvPr/>
        </p:nvSpPr>
        <p:spPr>
          <a:xfrm>
            <a:off x="0" y="33655"/>
            <a:ext cx="4552315" cy="2033905"/>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000" dirty="0">
                <a:solidFill>
                  <a:schemeClr val="bg1"/>
                </a:solidFill>
              </a:rPr>
              <a:t>10.14.</a:t>
            </a:r>
            <a:r>
              <a:rPr lang="zh-CN" altLang="en-US" sz="2000" dirty="0">
                <a:solidFill>
                  <a:schemeClr val="bg1"/>
                </a:solidFill>
              </a:rPr>
              <a:t>美国</a:t>
            </a:r>
            <a:r>
              <a:rPr lang="en-US" altLang="zh-CN" sz="2000" dirty="0">
                <a:solidFill>
                  <a:schemeClr val="bg1"/>
                </a:solidFill>
              </a:rPr>
              <a:t>U2</a:t>
            </a:r>
            <a:r>
              <a:rPr lang="zh-CN" altLang="en-US" sz="2000" dirty="0">
                <a:solidFill>
                  <a:schemeClr val="bg1"/>
                </a:solidFill>
              </a:rPr>
              <a:t>在古巴上空拍到</a:t>
            </a:r>
            <a:r>
              <a:rPr lang="zh-CN" altLang="en-US" sz="2000" dirty="0">
                <a:solidFill>
                  <a:schemeClr val="bg1"/>
                </a:solidFill>
              </a:rPr>
              <a:t>照片。</a:t>
            </a:r>
            <a:endParaRPr lang="en-US" altLang="zh-CN" sz="2000" dirty="0">
              <a:solidFill>
                <a:schemeClr val="bg1"/>
              </a:solidFill>
            </a:endParaRPr>
          </a:p>
          <a:p>
            <a:pPr>
              <a:lnSpc>
                <a:spcPct val="150000"/>
              </a:lnSpc>
            </a:pPr>
            <a:r>
              <a:rPr lang="en-US" altLang="zh-CN" sz="2000" dirty="0">
                <a:solidFill>
                  <a:schemeClr val="bg1"/>
                </a:solidFill>
              </a:rPr>
              <a:t>10;15.</a:t>
            </a:r>
            <a:r>
              <a:rPr lang="zh-CN" altLang="en-US" sz="2000" dirty="0">
                <a:solidFill>
                  <a:schemeClr val="bg1"/>
                </a:solidFill>
              </a:rPr>
              <a:t>识别出发射台、导弹和核武器。</a:t>
            </a:r>
            <a:endParaRPr lang="en-US" altLang="zh-CN" sz="2000" dirty="0">
              <a:solidFill>
                <a:schemeClr val="bg1"/>
              </a:solidFill>
            </a:endParaRPr>
          </a:p>
          <a:p>
            <a:pPr>
              <a:lnSpc>
                <a:spcPct val="150000"/>
              </a:lnSpc>
            </a:pPr>
            <a:r>
              <a:rPr lang="en-US" altLang="zh-CN" sz="2000" dirty="0">
                <a:solidFill>
                  <a:schemeClr val="bg1"/>
                </a:solidFill>
              </a:rPr>
              <a:t>10.16.</a:t>
            </a:r>
            <a:r>
              <a:rPr lang="zh-CN" altLang="en-US" sz="2000" dirty="0">
                <a:solidFill>
                  <a:schemeClr val="bg1"/>
                </a:solidFill>
              </a:rPr>
              <a:t>总统肯尼迪如芒在背不惜一战。</a:t>
            </a:r>
            <a:endParaRPr lang="zh-CN" altLang="en-US" sz="2000" dirty="0">
              <a:solidFill>
                <a:schemeClr val="bg1"/>
              </a:solidFill>
            </a:endParaRPr>
          </a:p>
        </p:txBody>
      </p:sp>
      <p:sp>
        <p:nvSpPr>
          <p:cNvPr id="3" name="内容占位符 2"/>
          <p:cNvSpPr>
            <a:spLocks noGrp="1"/>
          </p:cNvSpPr>
          <p:nvPr>
            <p:ph idx="1"/>
          </p:nvPr>
        </p:nvSpPr>
        <p:spPr>
          <a:xfrm>
            <a:off x="-2540" y="4576445"/>
            <a:ext cx="4555490" cy="2235835"/>
          </a:xfrm>
        </p:spPr>
        <p:style>
          <a:lnRef idx="2">
            <a:schemeClr val="dk1">
              <a:shade val="50000"/>
            </a:schemeClr>
          </a:lnRef>
          <a:fillRef idx="1">
            <a:schemeClr val="dk1"/>
          </a:fillRef>
          <a:effectRef idx="0">
            <a:schemeClr val="dk1"/>
          </a:effectRef>
          <a:fontRef idx="minor">
            <a:schemeClr val="lt1"/>
          </a:fontRef>
        </p:style>
        <p:txBody>
          <a:bodyPr>
            <a:noAutofit/>
          </a:bodyPr>
          <a:lstStyle/>
          <a:p>
            <a:pPr>
              <a:lnSpc>
                <a:spcPct val="110000"/>
              </a:lnSpc>
            </a:pPr>
            <a:r>
              <a:rPr lang="en-US" altLang="zh-CN" sz="1800" dirty="0">
                <a:solidFill>
                  <a:schemeClr val="bg1"/>
                </a:solidFill>
              </a:rPr>
              <a:t>1962.7.8.</a:t>
            </a:r>
            <a:r>
              <a:rPr lang="zh-CN" altLang="en-US" sz="1800" dirty="0">
                <a:solidFill>
                  <a:schemeClr val="bg1"/>
                </a:solidFill>
              </a:rPr>
              <a:t>苏古秘密协议：</a:t>
            </a:r>
            <a:endParaRPr lang="en-US" altLang="zh-CN" sz="1800" dirty="0">
              <a:solidFill>
                <a:schemeClr val="bg1"/>
              </a:solidFill>
            </a:endParaRPr>
          </a:p>
          <a:p>
            <a:pPr>
              <a:lnSpc>
                <a:spcPct val="110000"/>
              </a:lnSpc>
            </a:pPr>
            <a:r>
              <a:rPr lang="zh-CN" altLang="en-US" sz="1800" dirty="0">
                <a:solidFill>
                  <a:schemeClr val="bg1"/>
                </a:solidFill>
              </a:rPr>
              <a:t>数十枚中程导弹和几十架伊尔</a:t>
            </a:r>
            <a:r>
              <a:rPr lang="en-US" altLang="zh-CN" sz="1800" dirty="0">
                <a:solidFill>
                  <a:schemeClr val="bg1"/>
                </a:solidFill>
              </a:rPr>
              <a:t>28</a:t>
            </a:r>
            <a:r>
              <a:rPr lang="zh-CN" altLang="en-US" sz="1800" dirty="0">
                <a:solidFill>
                  <a:schemeClr val="bg1"/>
                </a:solidFill>
              </a:rPr>
              <a:t>喷气轰炸机用商船运抵古巴</a:t>
            </a:r>
            <a:r>
              <a:rPr lang="en-US" altLang="zh-CN" sz="1800" dirty="0">
                <a:solidFill>
                  <a:schemeClr val="bg1"/>
                </a:solidFill>
              </a:rPr>
              <a:t>;3500</a:t>
            </a:r>
            <a:r>
              <a:rPr lang="zh-CN" altLang="en-US" sz="1800" dirty="0">
                <a:solidFill>
                  <a:schemeClr val="bg1"/>
                </a:solidFill>
              </a:rPr>
              <a:t>名军事技术人员乘船抵达；</a:t>
            </a:r>
            <a:endParaRPr lang="en-US" altLang="zh-CN" sz="1800" dirty="0">
              <a:solidFill>
                <a:schemeClr val="bg1"/>
              </a:solidFill>
            </a:endParaRPr>
          </a:p>
          <a:p>
            <a:pPr>
              <a:lnSpc>
                <a:spcPct val="110000"/>
              </a:lnSpc>
            </a:pPr>
            <a:r>
              <a:rPr lang="zh-CN" altLang="en-US" sz="1800" dirty="0">
                <a:solidFill>
                  <a:schemeClr val="bg1"/>
                </a:solidFill>
              </a:rPr>
              <a:t>每枚导弹携带的核弹头威力比广岛原子弹大 </a:t>
            </a:r>
            <a:r>
              <a:rPr lang="en-US" altLang="zh-CN" sz="1800" dirty="0">
                <a:solidFill>
                  <a:schemeClr val="bg1"/>
                </a:solidFill>
              </a:rPr>
              <a:t>30</a:t>
            </a:r>
            <a:r>
              <a:rPr lang="zh-CN" altLang="en-US" sz="1800" dirty="0">
                <a:solidFill>
                  <a:schemeClr val="bg1"/>
                </a:solidFill>
              </a:rPr>
              <a:t>倍。</a:t>
            </a:r>
            <a:endParaRPr lang="zh-CN" altLang="en-US" sz="1800" dirty="0">
              <a:solidFill>
                <a:schemeClr val="bg1"/>
              </a:solidFill>
            </a:endParaRPr>
          </a:p>
        </p:txBody>
      </p:sp>
      <p:sp>
        <p:nvSpPr>
          <p:cNvPr id="9" name="文本框 8"/>
          <p:cNvSpPr txBox="1"/>
          <p:nvPr/>
        </p:nvSpPr>
        <p:spPr>
          <a:xfrm>
            <a:off x="4520565" y="131445"/>
            <a:ext cx="736600" cy="3683000"/>
          </a:xfrm>
          <a:prstGeom prst="rect">
            <a:avLst/>
          </a:prstGeom>
          <a:noFill/>
        </p:spPr>
        <p:txBody>
          <a:bodyPr vert="eaVert" wrap="square" rtlCol="0">
            <a:spAutoFit/>
          </a:bodyPr>
          <a:p>
            <a:pPr algn="ctr"/>
            <a:r>
              <a:rPr lang="zh-CN" altLang="en-US" sz="3600" b="1">
                <a:solidFill>
                  <a:schemeClr val="tx1"/>
                </a:solidFill>
              </a:rPr>
              <a:t>古巴导弹危机</a:t>
            </a:r>
            <a:endParaRPr lang="zh-CN" altLang="en-US" sz="3600" b="1">
              <a:solidFill>
                <a:schemeClr val="tx1"/>
              </a:solidFill>
            </a:endParaRPr>
          </a:p>
        </p:txBody>
      </p:sp>
      <p:pic>
        <p:nvPicPr>
          <p:cNvPr id="4" name="图片 3" descr="图片包含 人员, 照片, 群组, 人物&#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75" y="1925320"/>
            <a:ext cx="1431290" cy="115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图片 11"/>
          <p:cNvPicPr>
            <a:picLocks noChangeAspect="1"/>
          </p:cNvPicPr>
          <p:nvPr/>
        </p:nvPicPr>
        <p:blipFill>
          <a:blip r:embed="rId4"/>
          <a:srcRect l="68229" t="26891" b="46778"/>
          <a:stretch>
            <a:fillRect/>
          </a:stretch>
        </p:blipFill>
        <p:spPr>
          <a:xfrm>
            <a:off x="9027160" y="-1270"/>
            <a:ext cx="3166110" cy="1607185"/>
          </a:xfrm>
          <a:prstGeom prst="rect">
            <a:avLst/>
          </a:prstGeom>
        </p:spPr>
      </p:pic>
      <p:pic>
        <p:nvPicPr>
          <p:cNvPr id="13" name="图片 12"/>
          <p:cNvPicPr>
            <a:picLocks noChangeAspect="1"/>
          </p:cNvPicPr>
          <p:nvPr/>
        </p:nvPicPr>
        <p:blipFill>
          <a:blip r:embed="rId4"/>
          <a:srcRect r="31990" b="47352"/>
          <a:stretch>
            <a:fillRect/>
          </a:stretch>
        </p:blipFill>
        <p:spPr>
          <a:xfrm>
            <a:off x="5225415" y="2428875"/>
            <a:ext cx="3314700" cy="1385570"/>
          </a:xfrm>
          <a:prstGeom prst="rect">
            <a:avLst/>
          </a:prstGeom>
        </p:spPr>
      </p:pic>
      <p:sp>
        <p:nvSpPr>
          <p:cNvPr id="14" name="文本框 13"/>
          <p:cNvSpPr txBox="1"/>
          <p:nvPr/>
        </p:nvSpPr>
        <p:spPr>
          <a:xfrm>
            <a:off x="8629650" y="1675130"/>
            <a:ext cx="3561715" cy="2084070"/>
          </a:xfrm>
          <a:prstGeom prst="rect">
            <a:avLst/>
          </a:prstGeom>
          <a:noFill/>
        </p:spPr>
        <p:txBody>
          <a:bodyPr wrap="square" rtlCol="0">
            <a:spAutoFit/>
          </a:bodyPr>
          <a:p>
            <a:pPr>
              <a:lnSpc>
                <a:spcPct val="120000"/>
              </a:lnSpc>
            </a:pPr>
            <a:r>
              <a:rPr lang="en-US" altLang="zh-CN" b="1" dirty="0">
                <a:sym typeface="+mn-ea"/>
              </a:rPr>
              <a:t>【</a:t>
            </a:r>
            <a:r>
              <a:rPr lang="zh-CN" altLang="en-US" b="1" dirty="0">
                <a:sym typeface="+mn-ea"/>
              </a:rPr>
              <a:t>苏联</a:t>
            </a:r>
            <a:r>
              <a:rPr lang="en-US" altLang="zh-CN" b="1" dirty="0">
                <a:sym typeface="+mn-ea"/>
              </a:rPr>
              <a:t>】</a:t>
            </a:r>
            <a:r>
              <a:rPr lang="en-US" altLang="zh-CN" dirty="0">
                <a:sym typeface="+mn-ea"/>
              </a:rPr>
              <a:t>23</a:t>
            </a:r>
            <a:r>
              <a:rPr lang="zh-CN" altLang="en-US" dirty="0">
                <a:sym typeface="+mn-ea"/>
              </a:rPr>
              <a:t>日声明：予以“最激烈回击”</a:t>
            </a:r>
            <a:endParaRPr lang="en-US" altLang="zh-CN" sz="2000" dirty="0"/>
          </a:p>
          <a:p>
            <a:pPr>
              <a:lnSpc>
                <a:spcPct val="120000"/>
              </a:lnSpc>
            </a:pPr>
            <a:r>
              <a:rPr lang="en-US" altLang="zh-CN" b="1" dirty="0">
                <a:sym typeface="+mn-ea"/>
              </a:rPr>
              <a:t>【</a:t>
            </a:r>
            <a:r>
              <a:rPr lang="zh-CN" altLang="en-US" b="1" dirty="0">
                <a:sym typeface="+mn-ea"/>
              </a:rPr>
              <a:t>美国</a:t>
            </a:r>
            <a:r>
              <a:rPr lang="en-US" altLang="zh-CN" b="1" dirty="0">
                <a:sym typeface="+mn-ea"/>
              </a:rPr>
              <a:t>】</a:t>
            </a:r>
            <a:r>
              <a:rPr lang="en-US" altLang="zh-CN" dirty="0">
                <a:sym typeface="+mn-ea"/>
              </a:rPr>
              <a:t>68</a:t>
            </a:r>
            <a:r>
              <a:rPr lang="zh-CN" altLang="en-US" dirty="0">
                <a:sym typeface="+mn-ea"/>
              </a:rPr>
              <a:t>个空军中队</a:t>
            </a:r>
            <a:r>
              <a:rPr lang="en-US" altLang="zh-CN" dirty="0">
                <a:sym typeface="+mn-ea"/>
              </a:rPr>
              <a:t>8</a:t>
            </a:r>
            <a:r>
              <a:rPr lang="zh-CN" altLang="en-US" dirty="0">
                <a:sym typeface="+mn-ea"/>
              </a:rPr>
              <a:t>艘航母护卫</a:t>
            </a:r>
            <a:r>
              <a:rPr lang="en-US" altLang="zh-CN" dirty="0">
                <a:sym typeface="+mn-ea"/>
              </a:rPr>
              <a:t>,90</a:t>
            </a:r>
            <a:r>
              <a:rPr lang="zh-CN" altLang="en-US" dirty="0">
                <a:sym typeface="+mn-ea"/>
              </a:rPr>
              <a:t>艘军舰对古巴弧形封锁</a:t>
            </a:r>
            <a:r>
              <a:rPr lang="en-US" altLang="zh-CN" dirty="0">
                <a:sym typeface="+mn-ea"/>
              </a:rPr>
              <a:t>;</a:t>
            </a:r>
            <a:r>
              <a:rPr lang="zh-CN" altLang="en-US" dirty="0">
                <a:sym typeface="+mn-ea"/>
              </a:rPr>
              <a:t>导弹处于随时发射状态</a:t>
            </a:r>
            <a:r>
              <a:rPr lang="en-US" altLang="zh-CN" dirty="0">
                <a:sym typeface="+mn-ea"/>
              </a:rPr>
              <a:t>;</a:t>
            </a:r>
            <a:r>
              <a:rPr lang="zh-CN" altLang="en-US" dirty="0">
                <a:sym typeface="+mn-ea"/>
              </a:rPr>
              <a:t>世界各地美军进入戒备状态。</a:t>
            </a:r>
            <a:endParaRPr lang="zh-CN" altLang="en-US" dirty="0">
              <a:sym typeface="+mn-ea"/>
            </a:endParaRPr>
          </a:p>
        </p:txBody>
      </p:sp>
      <p:sp>
        <p:nvSpPr>
          <p:cNvPr id="15" name="内容占位符 2"/>
          <p:cNvSpPr txBox="1"/>
          <p:nvPr/>
        </p:nvSpPr>
        <p:spPr>
          <a:xfrm>
            <a:off x="4619625" y="3761105"/>
            <a:ext cx="7521575" cy="1947545"/>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zh-CN" altLang="en-US" sz="1800" dirty="0"/>
              <a:t>据情报，美将于</a:t>
            </a:r>
            <a:r>
              <a:rPr lang="en-US" altLang="zh-CN" sz="1800" dirty="0"/>
              <a:t>29</a:t>
            </a:r>
            <a:r>
              <a:rPr lang="zh-CN" altLang="en-US" sz="1800" dirty="0"/>
              <a:t>日轰炸苏导弹设备和古军事目标并登陆古巴。拖延意味着死亡！</a:t>
            </a:r>
            <a:r>
              <a:rPr lang="en-US" altLang="zh-CN" sz="1800" dirty="0"/>
              <a:t>10</a:t>
            </a:r>
            <a:r>
              <a:rPr lang="zh-CN" altLang="en-US" sz="1800" dirty="0"/>
              <a:t>月</a:t>
            </a:r>
            <a:r>
              <a:rPr lang="en-US" altLang="zh-CN" sz="1800" dirty="0"/>
              <a:t>28</a:t>
            </a:r>
            <a:r>
              <a:rPr lang="zh-CN" altLang="en-US" sz="1800" dirty="0"/>
              <a:t>日</a:t>
            </a:r>
            <a:r>
              <a:rPr lang="en-US" altLang="zh-CN" sz="1800" dirty="0"/>
              <a:t>,</a:t>
            </a:r>
            <a:r>
              <a:rPr lang="zh-CN" altLang="en-US" sz="1800" dirty="0"/>
              <a:t>莫斯科电台广播赫鲁晓夫回信。</a:t>
            </a:r>
            <a:r>
              <a:rPr lang="en-US" altLang="zh-CN" sz="1800" dirty="0"/>
              <a:t>11</a:t>
            </a:r>
            <a:r>
              <a:rPr lang="zh-CN" altLang="en-US" sz="1800" dirty="0"/>
              <a:t>月</a:t>
            </a:r>
            <a:r>
              <a:rPr lang="en-US" altLang="zh-CN" sz="1800" dirty="0"/>
              <a:t>11</a:t>
            </a:r>
            <a:r>
              <a:rPr lang="zh-CN" altLang="en-US" sz="1800" dirty="0"/>
              <a:t>日</a:t>
            </a:r>
            <a:r>
              <a:rPr lang="en-US" altLang="zh-CN" sz="1800" dirty="0"/>
              <a:t>,</a:t>
            </a:r>
            <a:r>
              <a:rPr lang="zh-CN" altLang="en-US" sz="1800" dirty="0"/>
              <a:t>苏联部署在古巴的</a:t>
            </a:r>
            <a:r>
              <a:rPr lang="en-US" altLang="zh-CN" sz="1800" dirty="0"/>
              <a:t>42</a:t>
            </a:r>
            <a:r>
              <a:rPr lang="zh-CN" altLang="en-US" sz="1800" dirty="0"/>
              <a:t>枚导弹全部撤走。</a:t>
            </a:r>
            <a:r>
              <a:rPr lang="en-US" altLang="zh-CN" sz="1800" dirty="0"/>
              <a:t>11</a:t>
            </a:r>
            <a:r>
              <a:rPr lang="zh-CN" altLang="en-US" sz="1800" dirty="0"/>
              <a:t>月</a:t>
            </a:r>
            <a:r>
              <a:rPr lang="en-US" altLang="zh-CN" sz="1800" dirty="0"/>
              <a:t>20</a:t>
            </a:r>
            <a:r>
              <a:rPr lang="zh-CN" altLang="en-US" sz="1800" dirty="0"/>
              <a:t>日</a:t>
            </a:r>
            <a:r>
              <a:rPr lang="en-US" altLang="zh-CN" sz="1800" dirty="0"/>
              <a:t>,</a:t>
            </a:r>
            <a:r>
              <a:rPr lang="zh-CN" altLang="en-US" sz="1800" dirty="0"/>
              <a:t>肯尼迪宣布取消对古巴海上封锁。苏联命令解除最高战备状态。</a:t>
            </a:r>
            <a:endParaRPr lang="zh-CN" altLang="en-US" sz="1800" dirty="0"/>
          </a:p>
          <a:p>
            <a:pPr>
              <a:lnSpc>
                <a:spcPct val="80000"/>
              </a:lnSpc>
            </a:pPr>
            <a:r>
              <a:rPr lang="zh-CN" altLang="en-US" sz="1800" dirty="0"/>
              <a:t>加勒比海又平静了</a:t>
            </a:r>
            <a:r>
              <a:rPr lang="en-US" altLang="zh-CN" sz="1800" dirty="0"/>
              <a:t>!</a:t>
            </a:r>
            <a:r>
              <a:rPr lang="zh-CN" altLang="en-US" sz="1800" dirty="0"/>
              <a:t>人类避免了一场灾难！</a:t>
            </a:r>
            <a:endParaRPr lang="zh-CN" altLang="en-US" sz="1800" dirty="0"/>
          </a:p>
        </p:txBody>
      </p:sp>
      <p:pic>
        <p:nvPicPr>
          <p:cNvPr id="16" name="图片 15" descr="图片包含 文字, 书籍&#10;&#10;已生成极高可信度的说明"/>
          <p:cNvPicPr>
            <a:picLocks noChangeAspect="1"/>
          </p:cNvPicPr>
          <p:nvPr/>
        </p:nvPicPr>
        <p:blipFill>
          <a:blip r:embed="rId5">
            <a:extLst>
              <a:ext uri="{28A0092B-C50C-407E-A947-70E740481C1C}">
                <a14:useLocalDpi xmlns:a14="http://schemas.microsoft.com/office/drawing/2010/main" val="0"/>
              </a:ext>
            </a:extLst>
          </a:blip>
          <a:srcRect t="9542"/>
          <a:stretch>
            <a:fillRect/>
          </a:stretch>
        </p:blipFill>
        <p:spPr>
          <a:xfrm>
            <a:off x="7920990" y="5661660"/>
            <a:ext cx="2050415" cy="1119505"/>
          </a:xfrm>
          <a:prstGeom prst="rect">
            <a:avLst/>
          </a:prstGeom>
        </p:spPr>
      </p:pic>
      <p:pic>
        <p:nvPicPr>
          <p:cNvPr id="17" name="内容占位符 4" descr="图片包含 户外, 天空, 草, 旧&#10;&#10;已生成极高可信度的说明"/>
          <p:cNvPicPr>
            <a:picLocks noChangeAspect="1"/>
          </p:cNvPicPr>
          <p:nvPr/>
        </p:nvPicPr>
        <p:blipFill rotWithShape="1">
          <a:blip r:embed="rId6">
            <a:extLst>
              <a:ext uri="{28A0092B-C50C-407E-A947-70E740481C1C}">
                <a14:useLocalDpi xmlns:a14="http://schemas.microsoft.com/office/drawing/2010/main" val="0"/>
              </a:ext>
            </a:extLst>
          </a:blip>
          <a:srcRect b="11623"/>
          <a:stretch>
            <a:fillRect/>
          </a:stretch>
        </p:blipFill>
        <p:spPr>
          <a:xfrm>
            <a:off x="10046335" y="5008880"/>
            <a:ext cx="2016125" cy="1148715"/>
          </a:xfrm>
          <a:prstGeom prst="rect">
            <a:avLst/>
          </a:prstGeom>
        </p:spPr>
      </p:pic>
      <p:pic>
        <p:nvPicPr>
          <p:cNvPr id="18" name="内容占位符 4" descr="图片包含 户外, 树, 照片, 天空&#10;&#10;已生成极高可信度的说明"/>
          <p:cNvPicPr>
            <a:picLocks noChangeAspect="1"/>
          </p:cNvPicPr>
          <p:nvPr/>
        </p:nvPicPr>
        <p:blipFill rotWithShape="1">
          <a:blip r:embed="rId7">
            <a:extLst>
              <a:ext uri="{28A0092B-C50C-407E-A947-70E740481C1C}">
                <a14:useLocalDpi xmlns:a14="http://schemas.microsoft.com/office/drawing/2010/main" val="0"/>
              </a:ext>
            </a:extLst>
          </a:blip>
          <a:srcRect b="23064"/>
          <a:stretch>
            <a:fillRect/>
          </a:stretch>
        </p:blipFill>
        <p:spPr>
          <a:xfrm>
            <a:off x="6153785" y="5692140"/>
            <a:ext cx="1934845" cy="1120140"/>
          </a:xfrm>
          <a:prstGeom prst="rect">
            <a:avLst/>
          </a:prstGeom>
        </p:spPr>
      </p:pic>
      <p:sp>
        <p:nvSpPr>
          <p:cNvPr id="19" name="文本框 18"/>
          <p:cNvSpPr txBox="1"/>
          <p:nvPr/>
        </p:nvSpPr>
        <p:spPr>
          <a:xfrm>
            <a:off x="10065385" y="6159500"/>
            <a:ext cx="2025015" cy="614045"/>
          </a:xfrm>
          <a:prstGeom prst="rect">
            <a:avLst/>
          </a:prstGeom>
          <a:noFill/>
        </p:spPr>
        <p:txBody>
          <a:bodyPr wrap="square" rtlCol="0" anchor="t">
            <a:spAutoFit/>
          </a:bodyPr>
          <a:p>
            <a:r>
              <a:rPr lang="en-US" altLang="zh-CN" dirty="0">
                <a:solidFill>
                  <a:schemeClr val="bg1"/>
                </a:solidFill>
                <a:sym typeface="+mn-ea"/>
              </a:rPr>
              <a:t>1</a:t>
            </a:r>
            <a:r>
              <a:rPr lang="en-US" altLang="zh-CN" sz="1600" dirty="0">
                <a:solidFill>
                  <a:schemeClr val="tx1"/>
                </a:solidFill>
                <a:sym typeface="+mn-ea"/>
              </a:rPr>
              <a:t>1</a:t>
            </a:r>
            <a:r>
              <a:rPr lang="zh-CN" altLang="en-US" sz="1600" dirty="0">
                <a:solidFill>
                  <a:schemeClr val="tx1"/>
                </a:solidFill>
                <a:sym typeface="+mn-ea"/>
              </a:rPr>
              <a:t>月</a:t>
            </a:r>
            <a:r>
              <a:rPr lang="en-US" altLang="zh-CN" sz="1600" dirty="0">
                <a:solidFill>
                  <a:schemeClr val="tx1"/>
                </a:solidFill>
                <a:sym typeface="+mn-ea"/>
              </a:rPr>
              <a:t>21</a:t>
            </a:r>
            <a:r>
              <a:rPr lang="zh-CN" altLang="en-US" sz="1600" dirty="0">
                <a:solidFill>
                  <a:schemeClr val="tx1"/>
                </a:solidFill>
                <a:sym typeface="+mn-ea"/>
              </a:rPr>
              <a:t>日，美移除佛罗里达部署的导弹</a:t>
            </a:r>
            <a:endParaRPr lang="zh-CN" altLang="en-US" sz="1600" dirty="0">
              <a:solidFill>
                <a:schemeClr val="tx1"/>
              </a:solidFill>
              <a:sym typeface="+mn-ea"/>
            </a:endParaRPr>
          </a:p>
        </p:txBody>
      </p:sp>
      <p:sp>
        <p:nvSpPr>
          <p:cNvPr id="20" name="文本框 19"/>
          <p:cNvSpPr txBox="1"/>
          <p:nvPr/>
        </p:nvSpPr>
        <p:spPr>
          <a:xfrm>
            <a:off x="4817110" y="6036945"/>
            <a:ext cx="1353185" cy="583565"/>
          </a:xfrm>
          <a:prstGeom prst="rect">
            <a:avLst/>
          </a:prstGeom>
          <a:noFill/>
        </p:spPr>
        <p:txBody>
          <a:bodyPr wrap="square" rtlCol="0" anchor="t">
            <a:spAutoFit/>
          </a:bodyPr>
          <a:p>
            <a:r>
              <a:rPr lang="zh-CN" altLang="en-US" sz="1600" dirty="0">
                <a:sym typeface="+mn-ea"/>
              </a:rPr>
              <a:t>苏联撤走伊尔</a:t>
            </a:r>
            <a:r>
              <a:rPr lang="en-US" altLang="zh-CN" sz="1600" dirty="0">
                <a:sym typeface="+mn-ea"/>
              </a:rPr>
              <a:t>28</a:t>
            </a:r>
            <a:r>
              <a:rPr lang="zh-CN" altLang="en-US" sz="1600" dirty="0">
                <a:sym typeface="+mn-ea"/>
              </a:rPr>
              <a:t>飞机</a:t>
            </a:r>
            <a:endParaRPr lang="zh-CN" altLang="en-US" sz="1600" dirty="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6870" r="17797" b="15704"/>
          <a:stretch>
            <a:fillRect/>
          </a:stretch>
        </p:blipFill>
        <p:spPr>
          <a:xfrm>
            <a:off x="69215" y="1201420"/>
            <a:ext cx="7806055" cy="4886960"/>
          </a:xfrm>
          <a:prstGeom prst="rect">
            <a:avLst/>
          </a:prstGeom>
          <a:ln>
            <a:solidFill>
              <a:schemeClr val="tx1"/>
            </a:solidFill>
          </a:ln>
        </p:spPr>
      </p:pic>
      <p:pic>
        <p:nvPicPr>
          <p:cNvPr id="7" name="图片 6"/>
          <p:cNvPicPr>
            <a:picLocks noChangeAspect="1"/>
          </p:cNvPicPr>
          <p:nvPr/>
        </p:nvPicPr>
        <p:blipFill>
          <a:blip r:embed="rId2"/>
          <a:srcRect l="36458" r="13563"/>
          <a:stretch>
            <a:fillRect/>
          </a:stretch>
        </p:blipFill>
        <p:spPr>
          <a:xfrm>
            <a:off x="7907655" y="1201420"/>
            <a:ext cx="4232275" cy="4883785"/>
          </a:xfrm>
          <a:prstGeom prst="rect">
            <a:avLst/>
          </a:prstGeom>
          <a:ln>
            <a:solidFill>
              <a:schemeClr val="tx1"/>
            </a:solidFill>
          </a:ln>
        </p:spPr>
      </p:pic>
      <p:sp>
        <p:nvSpPr>
          <p:cNvPr id="8" name="矩形 7"/>
          <p:cNvSpPr/>
          <p:nvPr/>
        </p:nvSpPr>
        <p:spPr>
          <a:xfrm>
            <a:off x="7916545" y="3044825"/>
            <a:ext cx="2011680" cy="460375"/>
          </a:xfrm>
          <a:prstGeom prst="rect">
            <a:avLst/>
          </a:prstGeom>
          <a:noFill/>
          <a:ln>
            <a:noFill/>
          </a:ln>
        </p:spPr>
        <p:txBody>
          <a:bodyPr wrap="none" rtlCol="0" anchor="t">
            <a:spAutoFit/>
          </a:bodyPr>
          <a:p>
            <a:pPr algn="ctr"/>
            <a:r>
              <a:rPr lang="zh-CN" altLang="en-US" sz="2400" b="1">
                <a:ln w="9525">
                  <a:solidFill>
                    <a:schemeClr val="bg1"/>
                  </a:solidFill>
                  <a:prstDash val="solid"/>
                </a:ln>
                <a:solidFill>
                  <a:schemeClr val="tx1"/>
                </a:solidFill>
                <a:effectLst>
                  <a:outerShdw blurRad="12700" dist="38100" dir="2700000" algn="tl" rotWithShape="0">
                    <a:schemeClr val="bg1">
                      <a:lumMod val="50000"/>
                    </a:schemeClr>
                  </a:outerShdw>
                </a:effectLst>
              </a:rPr>
              <a:t>两极格局崩溃</a:t>
            </a:r>
            <a:endParaRPr lang="zh-CN" altLang="en-US" sz="24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矩形 8"/>
          <p:cNvSpPr/>
          <p:nvPr/>
        </p:nvSpPr>
        <p:spPr>
          <a:xfrm>
            <a:off x="10307955" y="3037840"/>
            <a:ext cx="1706880" cy="460375"/>
          </a:xfrm>
          <a:prstGeom prst="rect">
            <a:avLst/>
          </a:prstGeom>
          <a:noFill/>
          <a:ln>
            <a:noFill/>
          </a:ln>
        </p:spPr>
        <p:txBody>
          <a:bodyPr wrap="none" rtlCol="0" anchor="t">
            <a:spAutoFit/>
          </a:bodyPr>
          <a:p>
            <a:pPr algn="ctr"/>
            <a:r>
              <a:rPr lang="zh-CN" altLang="en-US" sz="2400" b="1">
                <a:ln w="6600">
                  <a:solidFill>
                    <a:schemeClr val="accent2"/>
                  </a:solidFill>
                  <a:prstDash val="solid"/>
                </a:ln>
                <a:solidFill>
                  <a:srgbClr val="FFFFFF"/>
                </a:solidFill>
                <a:effectLst>
                  <a:outerShdw dist="38100" dir="2700000" algn="tl" rotWithShape="0">
                    <a:schemeClr val="accent2"/>
                  </a:outerShdw>
                </a:effectLst>
              </a:rPr>
              <a:t>多极化趋势</a:t>
            </a:r>
            <a:endParaRPr lang="zh-CN" altLang="en-US" sz="24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文本框 9"/>
          <p:cNvSpPr txBox="1"/>
          <p:nvPr/>
        </p:nvSpPr>
        <p:spPr>
          <a:xfrm>
            <a:off x="55245" y="6193155"/>
            <a:ext cx="12098655" cy="534035"/>
          </a:xfrm>
          <a:prstGeom prst="rect">
            <a:avLst/>
          </a:prstGeom>
          <a:noFill/>
        </p:spPr>
        <p:txBody>
          <a:bodyPr wrap="square" rtlCol="0" anchor="t">
            <a:spAutoFit/>
          </a:bodyPr>
          <a:p>
            <a:pPr algn="l">
              <a:lnSpc>
                <a:spcPct val="120000"/>
              </a:lnSpc>
            </a:pPr>
            <a:r>
              <a:rPr lang="zh-CN" altLang="en-US" sz="2400" dirty="0">
                <a:latin typeface="华文隶书" panose="02010800040101010101" charset="-122"/>
                <a:ea typeface="华文隶书" panose="02010800040101010101" charset="-122"/>
                <a:cs typeface="华文隶书" panose="02010800040101010101" charset="-122"/>
                <a:sym typeface="+mn-ea"/>
              </a:rPr>
              <a:t>两极格局撕裂了地球</a:t>
            </a:r>
            <a:r>
              <a:rPr lang="en-US" altLang="zh-CN" sz="2400" dirty="0">
                <a:latin typeface="华文隶书" panose="02010800040101010101" charset="-122"/>
                <a:ea typeface="华文隶书" panose="02010800040101010101" charset="-122"/>
                <a:cs typeface="华文隶书" panose="02010800040101010101" charset="-122"/>
                <a:sym typeface="+mn-ea"/>
              </a:rPr>
              <a:t>-</a:t>
            </a:r>
            <a:r>
              <a:rPr lang="zh-CN" altLang="en-US" sz="2400" dirty="0">
                <a:latin typeface="华文隶书" panose="02010800040101010101" charset="-122"/>
                <a:ea typeface="华文隶书" panose="02010800040101010101" charset="-122"/>
                <a:cs typeface="华文隶书" panose="02010800040101010101" charset="-122"/>
                <a:sym typeface="+mn-ea"/>
              </a:rPr>
              <a:t>苏美冷战荼毒了文明</a:t>
            </a:r>
            <a:r>
              <a:rPr lang="en-US" altLang="zh-CN" sz="2400" dirty="0">
                <a:latin typeface="华文隶书" panose="02010800040101010101" charset="-122"/>
                <a:ea typeface="华文隶书" panose="02010800040101010101" charset="-122"/>
                <a:cs typeface="华文隶书" panose="02010800040101010101" charset="-122"/>
                <a:sym typeface="+mn-ea"/>
              </a:rPr>
              <a:t>-</a:t>
            </a:r>
            <a:r>
              <a:rPr lang="zh-CN" altLang="en-US" sz="2400" dirty="0">
                <a:latin typeface="华文隶书" panose="02010800040101010101" charset="-122"/>
                <a:ea typeface="华文隶书" panose="02010800040101010101" charset="-122"/>
                <a:cs typeface="华文隶书" panose="02010800040101010101" charset="-122"/>
                <a:sym typeface="+mn-ea"/>
              </a:rPr>
              <a:t>国家私利绑架了人类</a:t>
            </a:r>
            <a:r>
              <a:rPr lang="en-US" altLang="zh-CN" sz="2400" dirty="0">
                <a:latin typeface="华文隶书" panose="02010800040101010101" charset="-122"/>
                <a:ea typeface="华文隶书" panose="02010800040101010101" charset="-122"/>
                <a:cs typeface="华文隶书" panose="02010800040101010101" charset="-122"/>
                <a:sym typeface="+mn-ea"/>
              </a:rPr>
              <a:t>-</a:t>
            </a:r>
            <a:r>
              <a:rPr lang="zh-CN" altLang="en-US" sz="2400" dirty="0">
                <a:latin typeface="华文隶书" panose="02010800040101010101" charset="-122"/>
                <a:ea typeface="华文隶书" panose="02010800040101010101" charset="-122"/>
                <a:cs typeface="华文隶书" panose="02010800040101010101" charset="-122"/>
                <a:sym typeface="+mn-ea"/>
              </a:rPr>
              <a:t>制度冲突威胁了世界</a:t>
            </a:r>
            <a:endParaRPr lang="zh-CN" altLang="en-US" sz="2400" dirty="0">
              <a:latin typeface="华文隶书" panose="02010800040101010101" charset="-122"/>
              <a:ea typeface="华文隶书" panose="02010800040101010101" charset="-122"/>
              <a:cs typeface="华文隶书" panose="02010800040101010101" charset="-122"/>
              <a:sym typeface="+mn-ea"/>
            </a:endParaRPr>
          </a:p>
        </p:txBody>
      </p:sp>
      <p:sp>
        <p:nvSpPr>
          <p:cNvPr id="11" name="文本框 10"/>
          <p:cNvSpPr txBox="1"/>
          <p:nvPr/>
        </p:nvSpPr>
        <p:spPr>
          <a:xfrm>
            <a:off x="7193280" y="204470"/>
            <a:ext cx="4450080" cy="829945"/>
          </a:xfrm>
          <a:prstGeom prst="rect">
            <a:avLst/>
          </a:prstGeom>
          <a:noFill/>
        </p:spPr>
        <p:txBody>
          <a:bodyPr wrap="none" rtlCol="0" anchor="t">
            <a:spAutoFit/>
          </a:bodyPr>
          <a:p>
            <a:r>
              <a:rPr lang="zh-CN" altLang="en-US" sz="2400">
                <a:latin typeface="华文隶书" panose="02010800040101010101" charset="-122"/>
                <a:ea typeface="华文隶书" panose="02010800040101010101" charset="-122"/>
                <a:sym typeface="+mn-ea"/>
              </a:rPr>
              <a:t>人类的理性悄然稀着战争的阴霾</a:t>
            </a:r>
            <a:endParaRPr lang="en-US" altLang="zh-CN" sz="2400">
              <a:latin typeface="华文隶书" panose="02010800040101010101" charset="-122"/>
              <a:ea typeface="华文隶书" panose="02010800040101010101" charset="-122"/>
              <a:sym typeface="+mn-ea"/>
            </a:endParaRPr>
          </a:p>
          <a:p>
            <a:r>
              <a:rPr lang="zh-CN" altLang="en-US" sz="2400">
                <a:latin typeface="华文隶书" panose="02010800040101010101" charset="-122"/>
                <a:ea typeface="华文隶书" panose="02010800040101010101" charset="-122"/>
                <a:sym typeface="+mn-ea"/>
              </a:rPr>
              <a:t>和平与发展必然成为世界的主流</a:t>
            </a:r>
            <a:endParaRPr lang="zh-CN" altLang="en-US" sz="2400">
              <a:latin typeface="华文隶书" panose="02010800040101010101" charset="-122"/>
              <a:ea typeface="华文隶书" panose="02010800040101010101" charset="-122"/>
              <a:sym typeface="+mn-ea"/>
            </a:endParaRPr>
          </a:p>
        </p:txBody>
      </p:sp>
      <p:pic>
        <p:nvPicPr>
          <p:cNvPr id="13" name="图片 12"/>
          <p:cNvPicPr>
            <a:picLocks noChangeAspect="1"/>
          </p:cNvPicPr>
          <p:nvPr/>
        </p:nvPicPr>
        <p:blipFill>
          <a:blip r:embed="rId3"/>
          <a:stretch>
            <a:fillRect/>
          </a:stretch>
        </p:blipFill>
        <p:spPr>
          <a:xfrm>
            <a:off x="55245" y="155575"/>
            <a:ext cx="7267575" cy="830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tags/tag1.xml><?xml version="1.0" encoding="utf-8"?>
<p:tagLst xmlns:p="http://schemas.openxmlformats.org/presentationml/2006/main">
  <p:tag name="KSO_WM_UNIT_PLACING_PICTURE_USER_VIEWPORT" val="{&quot;height&quot;:3507,&quot;width&quot;:3333}"/>
</p:tagLst>
</file>

<file path=ppt/tags/tag2.xml><?xml version="1.0" encoding="utf-8"?>
<p:tagLst xmlns:p="http://schemas.openxmlformats.org/presentationml/2006/main">
  <p:tag name="KSO_WM_UNIT_PLACING_PICTURE_USER_VIEWPORT" val="{&quot;height&quot;:5000,&quot;width&quot;:9000}"/>
</p:tagLst>
</file>

<file path=ppt/tags/tag3.xml><?xml version="1.0" encoding="utf-8"?>
<p:tagLst xmlns:p="http://schemas.openxmlformats.org/presentationml/2006/main">
  <p:tag name="ISPRING_PRESENTATION_TITLE" val="683"/>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04236"/>
      </a:accent1>
      <a:accent2>
        <a:srgbClr val="A12F25"/>
      </a:accent2>
      <a:accent3>
        <a:srgbClr val="A5A5A5"/>
      </a:accent3>
      <a:accent4>
        <a:srgbClr val="FFC000"/>
      </a:accent4>
      <a:accent5>
        <a:srgbClr val="4472C4"/>
      </a:accent5>
      <a:accent6>
        <a:srgbClr val="70AD47"/>
      </a:accent6>
      <a:hlink>
        <a:srgbClr val="0563C1"/>
      </a:hlink>
      <a:folHlink>
        <a:srgbClr val="954F72"/>
      </a:folHlink>
    </a:clrScheme>
    <a:fontScheme name="1jvw4yxw">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04236"/>
    </a:accent1>
    <a:accent2>
      <a:srgbClr val="A12F25"/>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2172</Words>
  <PresentationFormat>宽屏</PresentationFormat>
  <Paragraphs>163</Paragraphs>
  <Slides>11</Slides>
  <Notes>33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11</vt:i4>
      </vt:variant>
    </vt:vector>
  </HeadingPairs>
  <TitlesOfParts>
    <vt:vector size="29" baseType="lpstr">
      <vt:lpstr>Arial</vt:lpstr>
      <vt:lpstr>宋体</vt:lpstr>
      <vt:lpstr>Wingdings</vt:lpstr>
      <vt:lpstr>微软雅黑</vt:lpstr>
      <vt:lpstr>Wingdings</vt:lpstr>
      <vt:lpstr>华文楷体</vt:lpstr>
      <vt:lpstr>幼圆</vt:lpstr>
      <vt:lpstr>楷体</vt:lpstr>
      <vt:lpstr>华文琥珀</vt:lpstr>
      <vt:lpstr>华文细黑</vt:lpstr>
      <vt:lpstr>汉仪旗黑Y2-35简</vt:lpstr>
      <vt:lpstr>汉仪雅酷黑 65W</vt:lpstr>
      <vt:lpstr>黑体</vt:lpstr>
      <vt:lpstr>华文隶书</vt:lpstr>
      <vt:lpstr>Calibri</vt:lpstr>
      <vt:lpstr>Arial Unicode MS</vt:lpstr>
      <vt:lpstr>等线</vt:lpstr>
      <vt:lpstr>Office 主题</vt:lpstr>
      <vt:lpstr>PowerPoint 演示文稿</vt:lpstr>
      <vt:lpstr>PowerPoint 演示文稿</vt:lpstr>
      <vt:lpstr>PowerPoint 演示文稿</vt:lpstr>
      <vt:lpstr>PowerPoint 演示文稿</vt:lpstr>
      <vt:lpstr>跨越大洋的“秘密情报”和各执一词的“隔空喊话”</vt:lpstr>
      <vt:lpstr>PowerPoint 演示文稿</vt:lpstr>
      <vt:lpstr>XX</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2021-03-17T02:59:00Z</dcterms:created>
  <dcterms:modified xsi:type="dcterms:W3CDTF">2021-06-23T02:12:32Z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D1BAAA0499E24C51A0773123A3FB3561</vt:lpwstr>
  </property>
</Properties>
</file>