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69" r:id="rId3"/>
    <p:sldId id="515" r:id="rId4"/>
    <p:sldId id="606" r:id="rId6"/>
    <p:sldId id="423" r:id="rId7"/>
    <p:sldId id="565" r:id="rId8"/>
    <p:sldId id="419" r:id="rId9"/>
    <p:sldId id="426" r:id="rId10"/>
    <p:sldId id="477" r:id="rId11"/>
    <p:sldId id="643" r:id="rId12"/>
    <p:sldId id="735" r:id="rId13"/>
    <p:sldId id="739" r:id="rId14"/>
    <p:sldId id="644" r:id="rId15"/>
    <p:sldId id="648" r:id="rId16"/>
    <p:sldId id="768" r:id="rId17"/>
    <p:sldId id="771" r:id="rId18"/>
    <p:sldId id="650" r:id="rId19"/>
    <p:sldId id="657" r:id="rId20"/>
    <p:sldId id="658" r:id="rId21"/>
    <p:sldId id="640" r:id="rId22"/>
    <p:sldId id="466" r:id="rId23"/>
    <p:sldId id="467" r:id="rId24"/>
    <p:sldId id="566" r:id="rId25"/>
    <p:sldId id="474" r:id="rId26"/>
    <p:sldId id="442" r:id="rId27"/>
    <p:sldId id="775" r:id="rId28"/>
    <p:sldId id="776" r:id="rId29"/>
    <p:sldId id="683" r:id="rId30"/>
    <p:sldId id="712" r:id="rId31"/>
    <p:sldId id="802" r:id="rId32"/>
    <p:sldId id="777" r:id="rId33"/>
    <p:sldId id="778" r:id="rId34"/>
    <p:sldId id="823" r:id="rId35"/>
    <p:sldId id="824" r:id="rId36"/>
    <p:sldId id="842" r:id="rId37"/>
    <p:sldId id="825" r:id="rId38"/>
    <p:sldId id="713" r:id="rId39"/>
    <p:sldId id="850" r:id="rId40"/>
    <p:sldId id="714" r:id="rId41"/>
    <p:sldId id="845" r:id="rId42"/>
    <p:sldId id="851" r:id="rId43"/>
    <p:sldId id="865" r:id="rId44"/>
    <p:sldId id="482" r:id="rId45"/>
    <p:sldId id="678" r:id="rId46"/>
    <p:sldId id="653" r:id="rId47"/>
    <p:sldId id="804" r:id="rId48"/>
    <p:sldId id="805" r:id="rId49"/>
    <p:sldId id="806" r:id="rId50"/>
    <p:sldId id="803" r:id="rId51"/>
    <p:sldId id="808" r:id="rId52"/>
    <p:sldId id="807" r:id="rId53"/>
    <p:sldId id="809" r:id="rId54"/>
    <p:sldId id="820"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Administrat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6" y="-96"/>
      </p:cViewPr>
      <p:guideLst>
        <p:guide orient="horz" pos="2188"/>
        <p:guide pos="377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ln>
        </p:spPr>
      </p:sp>
      <p:sp>
        <p:nvSpPr>
          <p:cNvPr id="3481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5604"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2A0EFBFF-C4BE-440E-BAD4-7B20A4AF2EBB}"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幻灯片图像占位符 1"/>
          <p:cNvSpPr>
            <a:spLocks noGrp="1" noRot="1" noChangeAspect="1" noTextEdit="1"/>
          </p:cNvSpPr>
          <p:nvPr>
            <p:ph type="sldImg"/>
          </p:nvPr>
        </p:nvSpPr>
        <p:spPr>
          <a:ln>
            <a:solidFill>
              <a:srgbClr val="000000"/>
            </a:solidFill>
            <a:miter/>
          </a:ln>
        </p:spPr>
      </p:sp>
      <p:sp>
        <p:nvSpPr>
          <p:cNvPr id="17411" name="备注占位符 2"/>
          <p:cNvSpPr>
            <a:spLocks noGrp="1"/>
          </p:cNvSpPr>
          <p:nvPr>
            <p:ph type="body" idx="1"/>
          </p:nvPr>
        </p:nvSpPr>
        <p:spPr>
          <a:noFill/>
          <a:ln>
            <a:noFill/>
          </a:ln>
        </p:spPr>
        <p:txBody>
          <a:bodyPr wrap="square" lIns="91440" tIns="45720" rIns="91440" bIns="45720" anchor="t" anchorCtr="0"/>
          <a:p>
            <a:pPr lvl="0" eaLnBrk="1" hangingPunct="1"/>
            <a:endParaRPr lang="zh-CN" altLang="en-US" dirty="0">
              <a:ea typeface="等线" pitchFamily="2" charset="-122"/>
            </a:endParaRPr>
          </a:p>
        </p:txBody>
      </p:sp>
      <p:sp>
        <p:nvSpPr>
          <p:cNvPr id="1741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buNone/>
            </a:pPr>
            <a:fld id="{9A0DB2DC-4C9A-4742-B13C-FB6460FD3503}" type="slidenum">
              <a:rPr lang="zh-CN" altLang="en-US" sz="1200" dirty="0">
                <a:solidFill>
                  <a:srgbClr val="000000"/>
                </a:solidFill>
              </a:rPr>
            </a:fld>
            <a:endParaRPr lang="zh-CN" altLang="en-US" sz="1200"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B84CA7-782F-43E3-8020-327B194610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B84CA7-782F-43E3-8020-327B194610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B84CA7-782F-43E3-8020-327B194610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B84CA7-782F-43E3-8020-327B194610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B84CA7-782F-43E3-8020-327B194610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B84CA7-782F-43E3-8020-327B194610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B84CA7-782F-43E3-8020-327B194610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B84CA7-782F-43E3-8020-327B194610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B84CA7-782F-43E3-8020-327B194610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B84CA7-782F-43E3-8020-327B194610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5" Type="http://schemas.openxmlformats.org/officeDocument/2006/relationships/tags" Target="../tags/tag17.xml"/><Relationship Id="rId24" Type="http://schemas.openxmlformats.org/officeDocument/2006/relationships/tags" Target="../tags/tag16.xml"/><Relationship Id="rId23" Type="http://schemas.openxmlformats.org/officeDocument/2006/relationships/tags" Target="../tags/tag15.xml"/><Relationship Id="rId22" Type="http://schemas.openxmlformats.org/officeDocument/2006/relationships/tags" Target="../tags/tag14.xml"/><Relationship Id="rId21" Type="http://schemas.openxmlformats.org/officeDocument/2006/relationships/tags" Target="../tags/tag13.xml"/><Relationship Id="rId20" Type="http://schemas.openxmlformats.org/officeDocument/2006/relationships/image" Target="../media/image7.png"/><Relationship Id="rId2" Type="http://schemas.openxmlformats.org/officeDocument/2006/relationships/tags" Target="../tags/tag1.xml"/><Relationship Id="rId19" Type="http://schemas.openxmlformats.org/officeDocument/2006/relationships/tags" Target="../tags/tag12.xml"/><Relationship Id="rId18" Type="http://schemas.openxmlformats.org/officeDocument/2006/relationships/image" Target="../media/image6.png"/><Relationship Id="rId17" Type="http://schemas.openxmlformats.org/officeDocument/2006/relationships/tags" Target="../tags/tag11.xml"/><Relationship Id="rId16" Type="http://schemas.openxmlformats.org/officeDocument/2006/relationships/image" Target="../media/image5.png"/><Relationship Id="rId15" Type="http://schemas.openxmlformats.org/officeDocument/2006/relationships/tags" Target="../tags/tag10.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image" Target="../media/image4.png"/><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image" Target="../media/image8.png"/><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image" Target="../media/image2.png"/><Relationship Id="rId5" Type="http://schemas.openxmlformats.org/officeDocument/2006/relationships/tags" Target="../tags/tag86.xml"/><Relationship Id="rId4" Type="http://schemas.openxmlformats.org/officeDocument/2006/relationships/image" Target="../media/image1.png"/><Relationship Id="rId3" Type="http://schemas.openxmlformats.org/officeDocument/2006/relationships/tags" Target="../tags/tag85.xml"/><Relationship Id="rId25" Type="http://schemas.openxmlformats.org/officeDocument/2006/relationships/tags" Target="../tags/tag100.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image" Target="../media/image7.png"/><Relationship Id="rId2" Type="http://schemas.openxmlformats.org/officeDocument/2006/relationships/tags" Target="../tags/tag84.xml"/><Relationship Id="rId19" Type="http://schemas.openxmlformats.org/officeDocument/2006/relationships/tags" Target="../tags/tag95.xml"/><Relationship Id="rId18" Type="http://schemas.openxmlformats.org/officeDocument/2006/relationships/image" Target="../media/image6.png"/><Relationship Id="rId17" Type="http://schemas.openxmlformats.org/officeDocument/2006/relationships/tags" Target="../tags/tag94.xml"/><Relationship Id="rId16" Type="http://schemas.openxmlformats.org/officeDocument/2006/relationships/image" Target="../media/image5.png"/><Relationship Id="rId15" Type="http://schemas.openxmlformats.org/officeDocument/2006/relationships/tags" Target="../tags/tag93.xml"/><Relationship Id="rId14" Type="http://schemas.openxmlformats.org/officeDocument/2006/relationships/tags" Target="../tags/tag92.xml"/><Relationship Id="rId13" Type="http://schemas.openxmlformats.org/officeDocument/2006/relationships/tags" Target="../tags/tag91.xml"/><Relationship Id="rId12" Type="http://schemas.openxmlformats.org/officeDocument/2006/relationships/image" Target="../media/image4.png"/><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image" Target="../media/image8.png"/><Relationship Id="rId2" Type="http://schemas.openxmlformats.org/officeDocument/2006/relationships/tags" Target="../tags/tag10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image" Target="../media/image8.png"/><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image" Target="../media/image8.png"/><Relationship Id="rId2" Type="http://schemas.openxmlformats.org/officeDocument/2006/relationships/tags" Target="../tags/tag113.xml"/><Relationship Id="rId10" Type="http://schemas.openxmlformats.org/officeDocument/2006/relationships/tags" Target="../tags/tag120.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8.png"/><Relationship Id="rId2" Type="http://schemas.openxmlformats.org/officeDocument/2006/relationships/tags" Target="../tags/tag121.xml"/><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image" Target="../media/image8.png"/><Relationship Id="rId3" Type="http://schemas.openxmlformats.org/officeDocument/2006/relationships/tags" Target="../tags/tag130.xml"/><Relationship Id="rId2" Type="http://schemas.openxmlformats.org/officeDocument/2006/relationships/tags" Target="../tags/tag129.xml"/><Relationship Id="rId10" Type="http://schemas.openxmlformats.org/officeDocument/2006/relationships/tags" Target="../tags/tag136.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image" Target="../media/image8.png"/><Relationship Id="rId2" Type="http://schemas.openxmlformats.org/officeDocument/2006/relationships/tags" Target="../tags/tag137.xml"/><Relationship Id="rId12" Type="http://schemas.openxmlformats.org/officeDocument/2006/relationships/tags" Target="../tags/tag146.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image" Target="../media/image13.png"/><Relationship Id="rId5" Type="http://schemas.openxmlformats.org/officeDocument/2006/relationships/tags" Target="../tags/tag149.xml"/><Relationship Id="rId4" Type="http://schemas.openxmlformats.org/officeDocument/2006/relationships/image" Target="../media/image12.png"/><Relationship Id="rId3" Type="http://schemas.openxmlformats.org/officeDocument/2006/relationships/tags" Target="../tags/tag148.xml"/><Relationship Id="rId2" Type="http://schemas.openxmlformats.org/officeDocument/2006/relationships/tags" Target="../tags/tag147.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image" Target="../media/image8.png"/><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image" Target="../media/image9.png"/><Relationship Id="rId3" Type="http://schemas.openxmlformats.org/officeDocument/2006/relationships/tags" Target="../tags/tag25.xml"/><Relationship Id="rId2" Type="http://schemas.openxmlformats.org/officeDocument/2006/relationships/tags" Target="../tags/tag24.xml"/><Relationship Id="rId16" Type="http://schemas.openxmlformats.org/officeDocument/2006/relationships/tags" Target="../tags/tag36.xml"/><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image" Target="../media/image8.png"/><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image" Target="../media/image8.png"/><Relationship Id="rId2" Type="http://schemas.openxmlformats.org/officeDocument/2006/relationships/tags" Target="../tags/tag44.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image" Target="../media/image11.png"/><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image" Target="../media/image8.png"/><Relationship Id="rId2" Type="http://schemas.openxmlformats.org/officeDocument/2006/relationships/tags" Target="../tags/tag6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image" Target="../media/image8.png"/><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0" Type="http://schemas.openxmlformats.org/officeDocument/2006/relationships/tags" Target="../tags/tag7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3941" y="227965"/>
            <a:ext cx="5349875" cy="6708775"/>
            <a:chOff x="7" y="587"/>
            <a:chExt cx="8425" cy="10565"/>
          </a:xfrm>
        </p:grpSpPr>
        <p:pic>
          <p:nvPicPr>
            <p:cNvPr id="8" name="图片 7"/>
            <p:cNvPicPr>
              <a:picLocks noChangeAspect="1"/>
            </p:cNvPicPr>
            <p:nvPr>
              <p:custDataLst>
                <p:tags r:id="rId3"/>
              </p:custDataLst>
            </p:nvPr>
          </p:nvPicPr>
          <p:blipFill>
            <a:blip r:embed="rId4" cstate="print">
              <a:lum bright="6000"/>
            </a:blip>
            <a:srcRect/>
            <a:stretch>
              <a:fillRect/>
            </a:stretch>
          </p:blipFill>
          <p:spPr>
            <a:xfrm>
              <a:off x="7" y="587"/>
              <a:ext cx="7535" cy="10201"/>
            </a:xfrm>
            <a:prstGeom prst="rect">
              <a:avLst/>
            </a:prstGeom>
          </p:spPr>
        </p:pic>
        <p:pic>
          <p:nvPicPr>
            <p:cNvPr id="9" name="图片 8"/>
            <p:cNvPicPr>
              <a:picLocks noChangeAspect="1"/>
            </p:cNvPicPr>
            <p:nvPr>
              <p:custDataLst>
                <p:tags r:id="rId5"/>
              </p:custDataLst>
            </p:nvPr>
          </p:nvPicPr>
          <p:blipFill>
            <a:blip r:embed="rId6" cstate="print">
              <a:lum bright="6000"/>
            </a:blip>
            <a:srcRect/>
            <a:stretch>
              <a:fillRect/>
            </a:stretch>
          </p:blipFill>
          <p:spPr>
            <a:xfrm>
              <a:off x="6905" y="10332"/>
              <a:ext cx="1527" cy="820"/>
            </a:xfrm>
            <a:prstGeom prst="rect">
              <a:avLst/>
            </a:prstGeom>
          </p:spPr>
        </p:pic>
      </p:grpSp>
      <p:sp>
        <p:nvSpPr>
          <p:cNvPr id="10" name="流程图: 延期 9"/>
          <p:cNvSpPr/>
          <p:nvPr>
            <p:custDataLst>
              <p:tags r:id="rId7"/>
            </p:custDataLst>
          </p:nvPr>
        </p:nvSpPr>
        <p:spPr>
          <a:xfrm flipH="1">
            <a:off x="2901950" y="7620"/>
            <a:ext cx="6842760" cy="6842760"/>
          </a:xfrm>
          <a:prstGeom prst="flowChartDelay">
            <a:avLst/>
          </a:prstGeom>
          <a:solidFill>
            <a:schemeClr val="bg2">
              <a:alpha val="99000"/>
            </a:schemeClr>
          </a:solidFill>
          <a:ln>
            <a:noFill/>
          </a:ln>
          <a:effectLst>
            <a:outerShdw blurRad="50800" dist="38100" dir="10800000" algn="r" rotWithShape="0">
              <a:srgbClr val="52654F">
                <a:alpha val="6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1"/>
                </a:solidFill>
              </a:ln>
            </a:endParaRPr>
          </a:p>
        </p:txBody>
      </p:sp>
      <p:pic>
        <p:nvPicPr>
          <p:cNvPr id="11" name="图片 10" descr="60076ba32008fed45d0337233ef2a29a"/>
          <p:cNvPicPr>
            <a:picLocks noChangeAspect="1"/>
          </p:cNvPicPr>
          <p:nvPr>
            <p:custDataLst>
              <p:tags r:id="rId8"/>
            </p:custDataLst>
          </p:nvPr>
        </p:nvPicPr>
        <p:blipFill>
          <a:blip r:embed="rId9" cstate="print"/>
          <a:srcRect/>
          <a:stretch>
            <a:fillRect/>
          </a:stretch>
        </p:blipFill>
        <p:spPr>
          <a:xfrm>
            <a:off x="3559810" y="4086225"/>
            <a:ext cx="8590915" cy="2835275"/>
          </a:xfrm>
          <a:prstGeom prst="rect">
            <a:avLst/>
          </a:prstGeom>
        </p:spPr>
      </p:pic>
      <p:grpSp>
        <p:nvGrpSpPr>
          <p:cNvPr id="12" name="组合 11"/>
          <p:cNvGrpSpPr/>
          <p:nvPr>
            <p:custDataLst>
              <p:tags r:id="rId10"/>
            </p:custDataLst>
          </p:nvPr>
        </p:nvGrpSpPr>
        <p:grpSpPr>
          <a:xfrm flipH="1">
            <a:off x="5172187" y="368300"/>
            <a:ext cx="7078233" cy="2336053"/>
            <a:chOff x="4985" y="560"/>
            <a:chExt cx="13529" cy="4465"/>
          </a:xfrm>
        </p:grpSpPr>
        <p:pic>
          <p:nvPicPr>
            <p:cNvPr id="13" name="图片 12" descr="60076ba32008fed45d0337233ef2a29a"/>
            <p:cNvPicPr>
              <a:picLocks noChangeAspect="1"/>
            </p:cNvPicPr>
            <p:nvPr>
              <p:custDataLst>
                <p:tags r:id="rId11"/>
              </p:custDataLst>
            </p:nvPr>
          </p:nvPicPr>
          <p:blipFill>
            <a:blip r:embed="rId12" cstate="print"/>
            <a:srcRect/>
            <a:stretch>
              <a:fillRect/>
            </a:stretch>
          </p:blipFill>
          <p:spPr>
            <a:xfrm>
              <a:off x="4985" y="560"/>
              <a:ext cx="13529" cy="4465"/>
            </a:xfrm>
            <a:prstGeom prst="rect">
              <a:avLst/>
            </a:prstGeom>
          </p:spPr>
        </p:pic>
        <p:sp>
          <p:nvSpPr>
            <p:cNvPr id="14" name="椭圆 13"/>
            <p:cNvSpPr/>
            <p:nvPr>
              <p:custDataLst>
                <p:tags r:id="rId13"/>
              </p:custDataLst>
            </p:nvPr>
          </p:nvSpPr>
          <p:spPr>
            <a:xfrm>
              <a:off x="13565" y="3480"/>
              <a:ext cx="2761" cy="10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p:cNvSpPr/>
            <p:nvPr>
              <p:custDataLst>
                <p:tags r:id="rId14"/>
              </p:custDataLst>
            </p:nvPr>
          </p:nvSpPr>
          <p:spPr>
            <a:xfrm>
              <a:off x="7586" y="3025"/>
              <a:ext cx="1877" cy="18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9" name="图片 18"/>
          <p:cNvPicPr>
            <a:picLocks noChangeAspect="1"/>
          </p:cNvPicPr>
          <p:nvPr>
            <p:custDataLst>
              <p:tags r:id="rId15"/>
            </p:custDataLst>
          </p:nvPr>
        </p:nvPicPr>
        <p:blipFill rotWithShape="1">
          <a:blip r:embed="rId16" cstate="print">
            <a:lum bright="18000"/>
          </a:blip>
          <a:srcRect/>
          <a:stretch>
            <a:fillRect/>
          </a:stretch>
        </p:blipFill>
        <p:spPr>
          <a:xfrm>
            <a:off x="4404678" y="2966085"/>
            <a:ext cx="1482725" cy="381000"/>
          </a:xfrm>
          <a:prstGeom prst="rect">
            <a:avLst/>
          </a:prstGeom>
        </p:spPr>
      </p:pic>
      <p:pic>
        <p:nvPicPr>
          <p:cNvPr id="20" name="图片 19"/>
          <p:cNvPicPr>
            <a:picLocks noChangeAspect="1"/>
          </p:cNvPicPr>
          <p:nvPr>
            <p:custDataLst>
              <p:tags r:id="rId17"/>
            </p:custDataLst>
          </p:nvPr>
        </p:nvPicPr>
        <p:blipFill rotWithShape="1">
          <a:blip r:embed="rId18" cstate="print">
            <a:lum bright="48000"/>
          </a:blip>
          <a:srcRect/>
          <a:stretch>
            <a:fillRect/>
          </a:stretch>
        </p:blipFill>
        <p:spPr>
          <a:xfrm flipH="1">
            <a:off x="8231188" y="4241794"/>
            <a:ext cx="2673985" cy="686435"/>
          </a:xfrm>
          <a:prstGeom prst="rect">
            <a:avLst/>
          </a:prstGeom>
        </p:spPr>
      </p:pic>
      <p:pic>
        <p:nvPicPr>
          <p:cNvPr id="21" name="图片 20" descr="90b9e84ed701da1599f8f5c551cd62cb"/>
          <p:cNvPicPr>
            <a:picLocks noChangeAspect="1"/>
          </p:cNvPicPr>
          <p:nvPr>
            <p:custDataLst>
              <p:tags r:id="rId19"/>
            </p:custDataLst>
          </p:nvPr>
        </p:nvPicPr>
        <p:blipFill>
          <a:blip r:embed="rId20" cstate="print">
            <a:lum bright="72000"/>
          </a:blip>
          <a:srcRect/>
          <a:stretch>
            <a:fillRect/>
          </a:stretch>
        </p:blipFill>
        <p:spPr>
          <a:xfrm>
            <a:off x="6051233" y="3215640"/>
            <a:ext cx="3075940" cy="76200"/>
          </a:xfrm>
          <a:prstGeom prst="rect">
            <a:avLst/>
          </a:prstGeom>
        </p:spPr>
      </p:pic>
      <p:sp>
        <p:nvSpPr>
          <p:cNvPr id="2" name="标题 1"/>
          <p:cNvSpPr>
            <a:spLocks noGrp="1"/>
          </p:cNvSpPr>
          <p:nvPr>
            <p:ph type="ctrTitle" hasCustomPrompt="1"/>
            <p:custDataLst>
              <p:tags r:id="rId21"/>
            </p:custDataLst>
          </p:nvPr>
        </p:nvSpPr>
        <p:spPr>
          <a:xfrm>
            <a:off x="5109197" y="2076653"/>
            <a:ext cx="5492140" cy="1834074"/>
          </a:xfrm>
        </p:spPr>
        <p:txBody>
          <a:bodyPr lIns="90000" tIns="46800" rIns="90000" bIns="46800" anchor="t" anchorCtr="0">
            <a:normAutofit/>
          </a:bodyPr>
          <a:lstStyle>
            <a:lvl1pPr algn="ctr">
              <a:defRPr sz="6000" b="0" spc="600" baseline="0">
                <a:ea typeface="汉仪尚巍手书W"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22"/>
            </p:custDataLst>
          </p:nvPr>
        </p:nvSpPr>
        <p:spPr>
          <a:xfrm>
            <a:off x="5109197" y="3949694"/>
            <a:ext cx="5492140" cy="564855"/>
          </a:xfrm>
        </p:spPr>
        <p:txBody>
          <a:bodyPr lIns="90000" tIns="46800" rIns="90000" bIns="46800">
            <a:normAutofit/>
          </a:bodyPr>
          <a:lstStyle>
            <a:lvl1pPr marL="0" indent="0" algn="ctr" eaLnBrk="1" fontAlgn="auto" latinLnBrk="0" hangingPunct="1">
              <a:lnSpc>
                <a:spcPct val="100000"/>
              </a:lnSpc>
              <a:buNone/>
              <a:defRPr sz="28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24"/>
            </p:custDataLst>
          </p:nvPr>
        </p:nvSpPr>
        <p:spPr/>
        <p:txBody>
          <a:bodyPr/>
          <a:lstStyle/>
          <a:p>
            <a:endParaRPr lang="zh-CN" altLang="en-US" dirty="0"/>
          </a:p>
        </p:txBody>
      </p:sp>
      <p:sp>
        <p:nvSpPr>
          <p:cNvPr id="18" name="灯片编号占位符 17"/>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86385" y="273050"/>
            <a:ext cx="11905614" cy="6584951"/>
            <a:chOff x="286385" y="273050"/>
            <a:chExt cx="11905614" cy="6584951"/>
          </a:xfrm>
        </p:grpSpPr>
        <p:sp>
          <p:nvSpPr>
            <p:cNvPr id="9" name="矩形 8"/>
            <p:cNvSpPr/>
            <p:nvPr userDrawn="1">
              <p:custDataLst>
                <p:tags r:id="rId3"/>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4"/>
              </p:custDataLst>
            </p:nvPr>
          </p:nvPicPr>
          <p:blipFill rotWithShape="1">
            <a:blip r:embed="rId5" cstate="print"/>
            <a:srcRect/>
            <a:stretch>
              <a:fillRect/>
            </a:stretch>
          </p:blipFill>
          <p:spPr>
            <a:xfrm flipH="1">
              <a:off x="10544174" y="5905493"/>
              <a:ext cx="1647825" cy="952508"/>
            </a:xfrm>
            <a:prstGeom prst="rect">
              <a:avLst/>
            </a:prstGeom>
          </p:spPr>
        </p:pic>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2852" y="268661"/>
            <a:ext cx="5349875" cy="6708775"/>
            <a:chOff x="7" y="587"/>
            <a:chExt cx="8425" cy="10565"/>
          </a:xfrm>
        </p:grpSpPr>
        <p:pic>
          <p:nvPicPr>
            <p:cNvPr id="7" name="图片 6"/>
            <p:cNvPicPr>
              <a:picLocks noChangeAspect="1"/>
            </p:cNvPicPr>
            <p:nvPr>
              <p:custDataLst>
                <p:tags r:id="rId3"/>
              </p:custDataLst>
            </p:nvPr>
          </p:nvPicPr>
          <p:blipFill>
            <a:blip r:embed="rId4" cstate="print">
              <a:lum bright="6000"/>
            </a:blip>
            <a:srcRect/>
            <a:stretch>
              <a:fillRect/>
            </a:stretch>
          </p:blipFill>
          <p:spPr>
            <a:xfrm>
              <a:off x="7" y="587"/>
              <a:ext cx="7535" cy="10201"/>
            </a:xfrm>
            <a:prstGeom prst="rect">
              <a:avLst/>
            </a:prstGeom>
          </p:spPr>
        </p:pic>
        <p:pic>
          <p:nvPicPr>
            <p:cNvPr id="8" name="图片 7"/>
            <p:cNvPicPr>
              <a:picLocks noChangeAspect="1"/>
            </p:cNvPicPr>
            <p:nvPr>
              <p:custDataLst>
                <p:tags r:id="rId5"/>
              </p:custDataLst>
            </p:nvPr>
          </p:nvPicPr>
          <p:blipFill>
            <a:blip r:embed="rId6" cstate="print">
              <a:lum bright="6000"/>
            </a:blip>
            <a:srcRect/>
            <a:stretch>
              <a:fillRect/>
            </a:stretch>
          </p:blipFill>
          <p:spPr>
            <a:xfrm>
              <a:off x="6905" y="10332"/>
              <a:ext cx="1527" cy="820"/>
            </a:xfrm>
            <a:prstGeom prst="rect">
              <a:avLst/>
            </a:prstGeom>
          </p:spPr>
        </p:pic>
      </p:grpSp>
      <p:sp>
        <p:nvSpPr>
          <p:cNvPr id="9" name="流程图: 延期 8"/>
          <p:cNvSpPr/>
          <p:nvPr>
            <p:custDataLst>
              <p:tags r:id="rId7"/>
            </p:custDataLst>
          </p:nvPr>
        </p:nvSpPr>
        <p:spPr>
          <a:xfrm flipH="1">
            <a:off x="2901950" y="7620"/>
            <a:ext cx="6842760" cy="6842760"/>
          </a:xfrm>
          <a:prstGeom prst="flowChartDelay">
            <a:avLst/>
          </a:prstGeom>
          <a:solidFill>
            <a:schemeClr val="bg2">
              <a:alpha val="99000"/>
            </a:schemeClr>
          </a:solidFill>
          <a:ln>
            <a:noFill/>
          </a:ln>
          <a:effectLst>
            <a:outerShdw blurRad="50800" dist="38100" dir="10800000" algn="r" rotWithShape="0">
              <a:srgbClr val="52654F">
                <a:alpha val="6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kern="1200" cap="all" baseline="0">
              <a:ln>
                <a:solidFill>
                  <a:schemeClr val="accent1"/>
                </a:solidFill>
              </a:ln>
              <a:solidFill>
                <a:schemeClr val="accent1"/>
              </a:solidFill>
              <a:latin typeface="Arial" panose="020B0604020202020204" pitchFamily="34" charset="0"/>
            </a:endParaRPr>
          </a:p>
        </p:txBody>
      </p:sp>
      <p:pic>
        <p:nvPicPr>
          <p:cNvPr id="10" name="图片 9" descr="60076ba32008fed45d0337233ef2a29a"/>
          <p:cNvPicPr>
            <a:picLocks noChangeAspect="1"/>
          </p:cNvPicPr>
          <p:nvPr>
            <p:custDataLst>
              <p:tags r:id="rId8"/>
            </p:custDataLst>
          </p:nvPr>
        </p:nvPicPr>
        <p:blipFill>
          <a:blip r:embed="rId9" cstate="print"/>
          <a:srcRect/>
          <a:stretch>
            <a:fillRect/>
          </a:stretch>
        </p:blipFill>
        <p:spPr>
          <a:xfrm>
            <a:off x="3559810" y="4086225"/>
            <a:ext cx="8590915" cy="2835275"/>
          </a:xfrm>
          <a:prstGeom prst="rect">
            <a:avLst/>
          </a:prstGeom>
        </p:spPr>
      </p:pic>
      <p:grpSp>
        <p:nvGrpSpPr>
          <p:cNvPr id="11" name="组合 10"/>
          <p:cNvGrpSpPr/>
          <p:nvPr>
            <p:custDataLst>
              <p:tags r:id="rId10"/>
            </p:custDataLst>
          </p:nvPr>
        </p:nvGrpSpPr>
        <p:grpSpPr>
          <a:xfrm flipH="1">
            <a:off x="5172710" y="368300"/>
            <a:ext cx="7077710" cy="2335530"/>
            <a:chOff x="4985" y="560"/>
            <a:chExt cx="13528" cy="4464"/>
          </a:xfrm>
        </p:grpSpPr>
        <p:pic>
          <p:nvPicPr>
            <p:cNvPr id="12" name="图片 11" descr="60076ba32008fed45d0337233ef2a29a"/>
            <p:cNvPicPr>
              <a:picLocks noChangeAspect="1"/>
            </p:cNvPicPr>
            <p:nvPr>
              <p:custDataLst>
                <p:tags r:id="rId11"/>
              </p:custDataLst>
            </p:nvPr>
          </p:nvPicPr>
          <p:blipFill>
            <a:blip r:embed="rId12" cstate="print"/>
            <a:srcRect/>
            <a:stretch>
              <a:fillRect/>
            </a:stretch>
          </p:blipFill>
          <p:spPr>
            <a:xfrm>
              <a:off x="4985" y="560"/>
              <a:ext cx="13529" cy="4465"/>
            </a:xfrm>
            <a:prstGeom prst="rect">
              <a:avLst/>
            </a:prstGeom>
          </p:spPr>
        </p:pic>
        <p:sp>
          <p:nvSpPr>
            <p:cNvPr id="13" name="椭圆 12"/>
            <p:cNvSpPr/>
            <p:nvPr>
              <p:custDataLst>
                <p:tags r:id="rId13"/>
              </p:custDataLst>
            </p:nvPr>
          </p:nvSpPr>
          <p:spPr>
            <a:xfrm>
              <a:off x="13565" y="3480"/>
              <a:ext cx="2761" cy="10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kern="1200" cap="all" baseline="0">
                <a:latin typeface="Arial" panose="020B0604020202020204" pitchFamily="34" charset="0"/>
              </a:endParaRPr>
            </a:p>
          </p:txBody>
        </p:sp>
        <p:sp>
          <p:nvSpPr>
            <p:cNvPr id="14" name="椭圆 13"/>
            <p:cNvSpPr/>
            <p:nvPr>
              <p:custDataLst>
                <p:tags r:id="rId14"/>
              </p:custDataLst>
            </p:nvPr>
          </p:nvSpPr>
          <p:spPr>
            <a:xfrm>
              <a:off x="7586" y="3025"/>
              <a:ext cx="1877" cy="18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kern="1200" cap="all" baseline="0">
                <a:latin typeface="Arial" panose="020B0604020202020204" pitchFamily="34" charset="0"/>
              </a:endParaRPr>
            </a:p>
          </p:txBody>
        </p:sp>
      </p:grpSp>
      <p:pic>
        <p:nvPicPr>
          <p:cNvPr id="15" name="图片 14"/>
          <p:cNvPicPr>
            <a:picLocks noChangeAspect="1"/>
          </p:cNvPicPr>
          <p:nvPr>
            <p:custDataLst>
              <p:tags r:id="rId15"/>
            </p:custDataLst>
          </p:nvPr>
        </p:nvPicPr>
        <p:blipFill rotWithShape="1">
          <a:blip r:embed="rId16" cstate="print">
            <a:lum bright="18000"/>
          </a:blip>
          <a:srcRect/>
          <a:stretch>
            <a:fillRect/>
          </a:stretch>
        </p:blipFill>
        <p:spPr>
          <a:xfrm>
            <a:off x="4404678" y="2966085"/>
            <a:ext cx="1482725" cy="381000"/>
          </a:xfrm>
          <a:prstGeom prst="rect">
            <a:avLst/>
          </a:prstGeom>
        </p:spPr>
      </p:pic>
      <p:pic>
        <p:nvPicPr>
          <p:cNvPr id="16" name="图片 15"/>
          <p:cNvPicPr>
            <a:picLocks noChangeAspect="1"/>
          </p:cNvPicPr>
          <p:nvPr>
            <p:custDataLst>
              <p:tags r:id="rId17"/>
            </p:custDataLst>
          </p:nvPr>
        </p:nvPicPr>
        <p:blipFill rotWithShape="1">
          <a:blip r:embed="rId18" cstate="print">
            <a:lum bright="48000"/>
          </a:blip>
          <a:srcRect/>
          <a:stretch>
            <a:fillRect/>
          </a:stretch>
        </p:blipFill>
        <p:spPr>
          <a:xfrm flipH="1">
            <a:off x="7761288" y="3905250"/>
            <a:ext cx="2673985" cy="686435"/>
          </a:xfrm>
          <a:prstGeom prst="rect">
            <a:avLst/>
          </a:prstGeom>
        </p:spPr>
      </p:pic>
      <p:pic>
        <p:nvPicPr>
          <p:cNvPr id="17" name="图片 16" descr="90b9e84ed701da1599f8f5c551cd62cb"/>
          <p:cNvPicPr>
            <a:picLocks noChangeAspect="1"/>
          </p:cNvPicPr>
          <p:nvPr>
            <p:custDataLst>
              <p:tags r:id="rId19"/>
            </p:custDataLst>
          </p:nvPr>
        </p:nvPicPr>
        <p:blipFill>
          <a:blip r:embed="rId20" cstate="print">
            <a:lum bright="72000"/>
          </a:blip>
          <a:srcRect/>
          <a:stretch>
            <a:fillRect/>
          </a:stretch>
        </p:blipFill>
        <p:spPr>
          <a:xfrm>
            <a:off x="6051233" y="3215640"/>
            <a:ext cx="3075940" cy="76200"/>
          </a:xfrm>
          <a:prstGeom prst="rect">
            <a:avLst/>
          </a:prstGeom>
        </p:spPr>
      </p:pic>
      <p:sp>
        <p:nvSpPr>
          <p:cNvPr id="2" name="标题 1"/>
          <p:cNvSpPr>
            <a:spLocks noGrp="1"/>
          </p:cNvSpPr>
          <p:nvPr>
            <p:ph type="title" hasCustomPrompt="1"/>
            <p:custDataLst>
              <p:tags r:id="rId21"/>
            </p:custDataLst>
          </p:nvPr>
        </p:nvSpPr>
        <p:spPr>
          <a:xfrm>
            <a:off x="5533390" y="2251710"/>
            <a:ext cx="5085715" cy="1629410"/>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8000" b="1" i="0" u="none" strike="noStrike" kern="1200" cap="all" spc="600" normalizeH="0" baseline="0" noProof="1" dirty="0">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22"/>
            </p:custDataLst>
          </p:nvPr>
        </p:nvSpPr>
        <p:spPr/>
        <p:txBody>
          <a:bodyPr/>
          <a:lstStyle>
            <a:lvl1pPr>
              <a:defRPr kern="1200" cap="all"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3"/>
            </p:custDataLst>
          </p:nvPr>
        </p:nvSpPr>
        <p:spPr/>
        <p:txBody>
          <a:bodyPr/>
          <a:lstStyle>
            <a:lvl1pPr>
              <a:defRPr kern="1200" cap="all"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24"/>
            </p:custDataLst>
          </p:nvPr>
        </p:nvSpPr>
        <p:spPr/>
        <p:txBody>
          <a:bodyPr/>
          <a:lstStyle>
            <a:lvl1pPr>
              <a:defRPr kern="1200" cap="all" baseline="0">
                <a:latin typeface="Arial" panose="020B0604020202020204" pitchFamily="34" charset="0"/>
              </a:defRPr>
            </a:lvl1pPr>
          </a:lstStyle>
          <a:p>
            <a:fld id="{49AE70B2-8BF9-45C0-BB95-33D1B9D3A854}" type="slidenum">
              <a:rPr lang="zh-CN" altLang="en-US" smtClean="0"/>
            </a:fld>
            <a:endParaRPr lang="zh-CN" altLang="en-US"/>
          </a:p>
        </p:txBody>
      </p:sp>
      <p:sp>
        <p:nvSpPr>
          <p:cNvPr id="19" name="文本占位符 18"/>
          <p:cNvSpPr>
            <a:spLocks noGrp="1"/>
          </p:cNvSpPr>
          <p:nvPr>
            <p:ph type="body" sz="quarter" idx="13" hasCustomPrompt="1"/>
            <p:custDataLst>
              <p:tags r:id="rId25"/>
            </p:custDataLst>
          </p:nvPr>
        </p:nvSpPr>
        <p:spPr>
          <a:xfrm>
            <a:off x="5533268" y="3916681"/>
            <a:ext cx="5085464" cy="526234"/>
          </a:xfrm>
        </p:spPr>
        <p:txBody>
          <a:bodyPr lIns="90000" tIns="46800" rIns="90000" bIns="46800">
            <a:normAutofit/>
          </a:bodyPr>
          <a:lstStyle>
            <a:lvl1pPr marL="0" indent="0" algn="ctr">
              <a:lnSpc>
                <a:spcPct val="100000"/>
              </a:lnSpc>
              <a:spcAft>
                <a:spcPts val="0"/>
              </a:spcAft>
              <a:buNone/>
              <a:defRPr sz="2800" kern="1200" cap="all"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srcRect/>
          <a:stretch>
            <a:fillRect/>
          </a:stretch>
        </p:blipFill>
        <p:spPr>
          <a:xfrm flipH="1">
            <a:off x="10544174" y="5905493"/>
            <a:ext cx="1647825" cy="952508"/>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7"/>
            </p:custDataLst>
          </p:nvPr>
        </p:nvSpPr>
        <p:spPr/>
        <p:txBody>
          <a:bodyPr>
            <a:normAutofit/>
          </a:bodyPr>
          <a:lstStyle>
            <a:lvl1pPr>
              <a:defRPr baseline="0"/>
            </a:lvl1p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p:custDataLst>
              <p:tags r:id="rId3"/>
            </p:custDataLst>
          </p:nvPr>
        </p:nvPicPr>
        <p:blipFill rotWithShape="1">
          <a:blip r:embed="rId4" cstate="print"/>
          <a:srcRect/>
          <a:stretch>
            <a:fillRect/>
          </a:stretch>
        </p:blipFill>
        <p:spPr>
          <a:xfrm flipH="1">
            <a:off x="10544175" y="5905500"/>
            <a:ext cx="1647825" cy="952500"/>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normAutofit/>
          </a:bodyPr>
          <a:lstStyle>
            <a:lvl1pPr>
              <a:defRPr sz="32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rotWithShape="1">
          <a:blip r:embed="rId3" cstate="print"/>
          <a:srcRect/>
          <a:stretch>
            <a:fillRect/>
          </a:stretch>
        </p:blipFill>
        <p:spPr>
          <a:xfrm flipH="1">
            <a:off x="10544174" y="5905493"/>
            <a:ext cx="1647825" cy="952508"/>
          </a:xfrm>
          <a:prstGeom prst="rect">
            <a:avLst/>
          </a:prstGeom>
        </p:spPr>
      </p:pic>
      <p:sp>
        <p:nvSpPr>
          <p:cNvPr id="8" name="矩形 7"/>
          <p:cNvSpPr/>
          <p:nvPr>
            <p:custDataLst>
              <p:tags r:id="rId4"/>
            </p:custDataLst>
          </p:nvPr>
        </p:nvSpPr>
        <p:spPr>
          <a:xfrm>
            <a:off x="0" y="-4128"/>
            <a:ext cx="508698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rotWithShape="1">
          <a:blip r:embed="rId3" cstate="print"/>
          <a:srcRect/>
          <a:stretch>
            <a:fillRect/>
          </a:stretch>
        </p:blipFill>
        <p:spPr>
          <a:xfrm flipH="1">
            <a:off x="10544174" y="5905493"/>
            <a:ext cx="1647825" cy="952508"/>
          </a:xfrm>
          <a:prstGeom prst="rect">
            <a:avLst/>
          </a:prstGeom>
        </p:spPr>
      </p:pic>
      <p:sp>
        <p:nvSpPr>
          <p:cNvPr id="10" name="矩形 9"/>
          <p:cNvSpPr/>
          <p:nvPr>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normAutofit/>
          </a:bodyPr>
          <a:lstStyle>
            <a:lvl1pPr algn="ctr">
              <a:defRPr sz="3600"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3810" y="5020946"/>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0" name="图片 9"/>
          <p:cNvPicPr>
            <a:picLocks noChangeAspect="1"/>
          </p:cNvPicPr>
          <p:nvPr>
            <p:custDataLst>
              <p:tags r:id="rId3"/>
            </p:custDataLst>
          </p:nvPr>
        </p:nvPicPr>
        <p:blipFill rotWithShape="1">
          <a:blip r:embed="rId4" cstate="print"/>
          <a:srcRect/>
          <a:stretch>
            <a:fillRect/>
          </a:stretch>
        </p:blipFill>
        <p:spPr>
          <a:xfrm flipH="1">
            <a:off x="10544174" y="5905493"/>
            <a:ext cx="1647825" cy="952508"/>
          </a:xfrm>
          <a:prstGeom prst="rect">
            <a:avLst/>
          </a:prstGeom>
        </p:spPr>
      </p:pic>
      <p:sp>
        <p:nvSpPr>
          <p:cNvPr id="2" name="标题 1"/>
          <p:cNvSpPr>
            <a:spLocks noGrp="1"/>
          </p:cNvSpPr>
          <p:nvPr>
            <p:ph type="title"/>
            <p:custDataLst>
              <p:tags r:id="rId5"/>
            </p:custDataLst>
          </p:nvPr>
        </p:nvSpPr>
        <p:spPr>
          <a:xfrm>
            <a:off x="604800" y="669600"/>
            <a:ext cx="10976400" cy="565200"/>
          </a:xfrm>
        </p:spPr>
        <p:txBody>
          <a:bodyPr anchor="ctr">
            <a:normAutofit/>
          </a:bodyPr>
          <a:lstStyle>
            <a:lvl1pPr algn="ctr">
              <a:defRPr sz="3200"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80030" y="5180400"/>
            <a:ext cx="11001600" cy="1011600"/>
          </a:xfrm>
        </p:spPr>
        <p:txBody>
          <a:bodyPr/>
          <a:lstStyle>
            <a:lvl1pPr marL="0" indent="0">
              <a:buNone/>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rotWithShape="1">
          <a:blip r:embed="rId3" cstate="print"/>
          <a:srcRect/>
          <a:stretch>
            <a:fillRect/>
          </a:stretch>
        </p:blipFill>
        <p:spPr>
          <a:xfrm flipH="1">
            <a:off x="10544174" y="5905493"/>
            <a:ext cx="1647825" cy="952508"/>
          </a:xfrm>
          <a:prstGeom prst="rect">
            <a:avLst/>
          </a:prstGeom>
        </p:spPr>
      </p:pic>
      <p:sp>
        <p:nvSpPr>
          <p:cNvPr id="10" name="矩形 9"/>
          <p:cNvSpPr/>
          <p:nvPr>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579600" y="237600"/>
            <a:ext cx="11037600" cy="441964"/>
          </a:xfrm>
        </p:spPr>
        <p:txBody>
          <a:bodyPr>
            <a:normAutofit/>
          </a:bodyPr>
          <a:lstStyle>
            <a:lvl1pPr>
              <a:defRPr baseline="0">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latin typeface="Arial" panose="020B0604020202020204" pitchFamily="34" charset="0"/>
                <a:ea typeface="隶书" panose="02010509060101010101" pitchFamily="49" charset="-122"/>
              </a:defRPr>
            </a:lvl1pPr>
            <a:lvl2pPr>
              <a:defRPr baseline="0">
                <a:latin typeface="Arial" panose="020B0604020202020204" pitchFamily="34" charset="0"/>
                <a:ea typeface="隶书" panose="02010509060101010101" pitchFamily="49" charset="-122"/>
              </a:defRPr>
            </a:lvl2pPr>
            <a:lvl3pPr>
              <a:defRPr baseline="0">
                <a:latin typeface="Arial" panose="020B0604020202020204" pitchFamily="34" charset="0"/>
                <a:ea typeface="隶书" panose="02010509060101010101" pitchFamily="49" charset="-122"/>
              </a:defRPr>
            </a:lvl3pPr>
            <a:lvl4pPr>
              <a:defRPr baseline="0">
                <a:latin typeface="Arial" panose="020B0604020202020204" pitchFamily="34" charset="0"/>
                <a:ea typeface="隶书" panose="02010509060101010101" pitchFamily="49" charset="-122"/>
              </a:defRPr>
            </a:lvl4pPr>
            <a:lvl5pPr>
              <a:defRPr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3" name="图片 12"/>
          <p:cNvPicPr>
            <a:picLocks noChangeAspect="1"/>
          </p:cNvPicPr>
          <p:nvPr>
            <p:custDataLst>
              <p:tags r:id="rId3"/>
            </p:custDataLst>
          </p:nvPr>
        </p:nvPicPr>
        <p:blipFill>
          <a:blip r:embed="rId4" cstate="print"/>
          <a:srcRect/>
          <a:stretch>
            <a:fillRect/>
          </a:stretch>
        </p:blipFill>
        <p:spPr>
          <a:xfrm>
            <a:off x="-36830" y="2948305"/>
            <a:ext cx="1613535" cy="1555115"/>
          </a:xfrm>
          <a:prstGeom prst="rect">
            <a:avLst/>
          </a:prstGeom>
        </p:spPr>
      </p:pic>
      <p:pic>
        <p:nvPicPr>
          <p:cNvPr id="15" name="图片 14"/>
          <p:cNvPicPr>
            <a:picLocks noChangeAspect="1"/>
          </p:cNvPicPr>
          <p:nvPr>
            <p:custDataLst>
              <p:tags r:id="rId5"/>
            </p:custDataLst>
          </p:nvPr>
        </p:nvPicPr>
        <p:blipFill>
          <a:blip r:embed="rId6" cstate="print"/>
          <a:srcRect/>
          <a:stretch>
            <a:fillRect/>
          </a:stretch>
        </p:blipFill>
        <p:spPr>
          <a:xfrm flipH="1">
            <a:off x="10615295" y="2948305"/>
            <a:ext cx="1578610" cy="1555115"/>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normAutofit/>
          </a:bodyPr>
          <a:lstStyle>
            <a:lvl1pPr algn="ctr">
              <a:defRPr sz="6000" baseline="0">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rotWithShape="1">
          <a:blip r:embed="rId3" cstate="print"/>
          <a:srcRect/>
          <a:stretch>
            <a:fillRect/>
          </a:stretch>
        </p:blipFill>
        <p:spPr>
          <a:xfrm flipH="1">
            <a:off x="10544174" y="5905493"/>
            <a:ext cx="1647825" cy="952508"/>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457200" rtl="0" eaLnBrk="1" fontAlgn="auto" latinLnBrk="0" hangingPunct="1">
              <a:lnSpc>
                <a:spcPct val="100000"/>
              </a:lnSpc>
              <a:spcBef>
                <a:spcPts val="0"/>
              </a:spcBef>
              <a:spcAft>
                <a:spcPts val="0"/>
              </a:spcAft>
              <a:buClrTx/>
              <a:buSzTx/>
              <a:buFontTx/>
              <a:buNone/>
              <a:defRPr/>
            </a:pPr>
            <a:fld id="{2CF47D2E-FDD1-48A3-9FD7-B981EDD01971}" type="datetime1">
              <a:rPr kumimoji="0" lang="zh-CN" altLang="en-US" sz="1200" b="0" i="0" u="none" strike="noStrike" kern="1200" cap="none" spc="0" normalizeH="0" baseline="0" noProof="0">
                <a:ln>
                  <a:noFill/>
                </a:ln>
                <a:solidFill>
                  <a:srgbClr val="898989"/>
                </a:solidFill>
                <a:effectLst/>
                <a:uLnTx/>
                <a:uFillTx/>
                <a:latin typeface="+mn-lt"/>
                <a:ea typeface="+mn-ea"/>
                <a:cs typeface="+mn-cs"/>
              </a:rPr>
            </a:fld>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等线" pitchFamily="2" charset="-122"/>
              </a:rPr>
            </a:fld>
            <a:endParaRPr lang="zh-CN" altLang="en-US" dirty="0">
              <a:latin typeface="等线"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flipH="1">
            <a:off x="3695065" y="-256540"/>
            <a:ext cx="8722995" cy="2823210"/>
            <a:chOff x="4985" y="560"/>
            <a:chExt cx="13528" cy="4464"/>
          </a:xfrm>
        </p:grpSpPr>
        <p:pic>
          <p:nvPicPr>
            <p:cNvPr id="8" name="图片 7" descr="60076ba32008fed45d0337233ef2a29a"/>
            <p:cNvPicPr>
              <a:picLocks noChangeAspect="1"/>
            </p:cNvPicPr>
            <p:nvPr>
              <p:custDataLst>
                <p:tags r:id="rId3"/>
              </p:custDataLst>
            </p:nvPr>
          </p:nvPicPr>
          <p:blipFill>
            <a:blip r:embed="rId4" cstate="print">
              <a:lum bright="-6000"/>
            </a:blip>
            <a:srcRect/>
            <a:stretch>
              <a:fillRect/>
            </a:stretch>
          </p:blipFill>
          <p:spPr>
            <a:xfrm>
              <a:off x="4985" y="560"/>
              <a:ext cx="13529" cy="4465"/>
            </a:xfrm>
            <a:prstGeom prst="rect">
              <a:avLst/>
            </a:prstGeom>
          </p:spPr>
        </p:pic>
        <p:sp>
          <p:nvSpPr>
            <p:cNvPr id="9" name="椭圆 8"/>
            <p:cNvSpPr/>
            <p:nvPr>
              <p:custDataLst>
                <p:tags r:id="rId5"/>
              </p:custDataLst>
            </p:nvPr>
          </p:nvSpPr>
          <p:spPr>
            <a:xfrm>
              <a:off x="13565" y="3480"/>
              <a:ext cx="2761" cy="1026"/>
            </a:xfrm>
            <a:prstGeom prst="ellipse">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0" name="椭圆 9"/>
            <p:cNvSpPr/>
            <p:nvPr>
              <p:custDataLst>
                <p:tags r:id="rId6"/>
              </p:custDataLst>
            </p:nvPr>
          </p:nvSpPr>
          <p:spPr>
            <a:xfrm>
              <a:off x="7586" y="3025"/>
              <a:ext cx="1877" cy="1891"/>
            </a:xfrm>
            <a:prstGeom prst="ellipse">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grpSp>
        <p:nvGrpSpPr>
          <p:cNvPr id="11" name="组合 10"/>
          <p:cNvGrpSpPr/>
          <p:nvPr>
            <p:custDataLst>
              <p:tags r:id="rId7"/>
            </p:custDataLst>
          </p:nvPr>
        </p:nvGrpSpPr>
        <p:grpSpPr>
          <a:xfrm flipH="1">
            <a:off x="-5848" y="1301236"/>
            <a:ext cx="12206913" cy="5300859"/>
            <a:chOff x="4857" y="-184"/>
            <a:chExt cx="12473" cy="4834"/>
          </a:xfrm>
        </p:grpSpPr>
        <p:pic>
          <p:nvPicPr>
            <p:cNvPr id="12" name="图片 11" descr="60076ba32008fed45d0337233ef2a29a"/>
            <p:cNvPicPr>
              <a:picLocks noChangeAspect="1"/>
            </p:cNvPicPr>
            <p:nvPr>
              <p:custDataLst>
                <p:tags r:id="rId8"/>
              </p:custDataLst>
            </p:nvPr>
          </p:nvPicPr>
          <p:blipFill>
            <a:blip r:embed="rId9" cstate="print">
              <a:lum bright="-12000"/>
            </a:blip>
            <a:srcRect/>
            <a:stretch>
              <a:fillRect/>
            </a:stretch>
          </p:blipFill>
          <p:spPr>
            <a:xfrm>
              <a:off x="4857" y="-184"/>
              <a:ext cx="12473" cy="4305"/>
            </a:xfrm>
            <a:prstGeom prst="rect">
              <a:avLst/>
            </a:prstGeom>
          </p:spPr>
        </p:pic>
        <p:sp>
          <p:nvSpPr>
            <p:cNvPr id="13" name="椭圆 12"/>
            <p:cNvSpPr/>
            <p:nvPr>
              <p:custDataLst>
                <p:tags r:id="rId10"/>
              </p:custDataLst>
            </p:nvPr>
          </p:nvSpPr>
          <p:spPr>
            <a:xfrm>
              <a:off x="13565" y="3480"/>
              <a:ext cx="2761" cy="1026"/>
            </a:xfrm>
            <a:prstGeom prst="ellipse">
              <a:avLst/>
            </a:prstGeom>
            <a:solidFill>
              <a:srgbClr val="F6F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4" name="椭圆 13"/>
            <p:cNvSpPr/>
            <p:nvPr>
              <p:custDataLst>
                <p:tags r:id="rId11"/>
              </p:custDataLst>
            </p:nvPr>
          </p:nvSpPr>
          <p:spPr>
            <a:xfrm>
              <a:off x="7586" y="2759"/>
              <a:ext cx="1877" cy="1891"/>
            </a:xfrm>
            <a:prstGeom prst="ellipse">
              <a:avLst/>
            </a:prstGeom>
            <a:solidFill>
              <a:srgbClr val="F4F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hasCustomPrompt="1"/>
            <p:custDataLst>
              <p:tags r:id="rId12"/>
            </p:custDataLst>
          </p:nvPr>
        </p:nvSpPr>
        <p:spPr>
          <a:xfrm>
            <a:off x="3074035" y="3040380"/>
            <a:ext cx="6044565" cy="914400"/>
          </a:xfrm>
        </p:spPr>
        <p:txBody>
          <a:bodyPr lIns="90000" tIns="46800" rIns="90000" bIns="46800" anchor="b" anchorCtr="0">
            <a:normAutofit/>
          </a:bodyPr>
          <a:lstStyle>
            <a:lvl1pPr algn="ctr">
              <a:defRPr sz="4800" b="0" u="none" strike="noStrike" kern="1200" cap="none" spc="300" normalizeH="0" baseline="0">
                <a:solidFill>
                  <a:schemeClr val="tx1">
                    <a:lumMod val="85000"/>
                    <a:lumOff val="15000"/>
                  </a:schemeClr>
                </a:solidFill>
                <a:uFillTx/>
                <a:latin typeface="Arial" panose="020B0604020202020204" pitchFamily="34" charset="0"/>
                <a:ea typeface="汉仪尚巍手书W"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13"/>
            </p:custDataLst>
          </p:nvPr>
        </p:nvSpPr>
        <p:spPr>
          <a:xfrm>
            <a:off x="3073811" y="3987277"/>
            <a:ext cx="6044379" cy="1428535"/>
          </a:xfrm>
        </p:spPr>
        <p:txBody>
          <a:bodyPr lIns="90170" tIns="46990" rIns="90170" bIns="46990">
            <a:normAutofit/>
          </a:bodyPr>
          <a:lstStyle>
            <a:lvl1pPr marL="0" indent="0" algn="ctr" eaLnBrk="1" fontAlgn="auto" latinLnBrk="0" hangingPunct="1">
              <a:buNone/>
              <a:defRPr kumimoji="0" lang="zh-CN" altLang="en-US" sz="2400" b="0" i="0" u="none" strike="noStrike" kern="1200" cap="none" spc="150" normalizeH="0" baseline="0" noProof="1">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6"/>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rotWithShape="1">
          <a:blip r:embed="rId3" cstate="print"/>
          <a:srcRect/>
          <a:stretch>
            <a:fillRect/>
          </a:stretch>
        </p:blipFill>
        <p:spPr>
          <a:xfrm flipH="1">
            <a:off x="10544174" y="5905493"/>
            <a:ext cx="1647825" cy="952508"/>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a:noAutofit/>
          </a:bodyPr>
          <a:lstStyle>
            <a:lvl1pPr>
              <a:defRPr sz="1600" baseline="0">
                <a:solidFill>
                  <a:schemeClr val="tx1">
                    <a:lumMod val="85000"/>
                    <a:lumOff val="15000"/>
                  </a:schemeClr>
                </a:solidFill>
                <a:latin typeface="Arial" panose="020B0604020202020204" pitchFamily="34" charset="0"/>
                <a:ea typeface="隶书" panose="02010509060101010101" pitchFamily="49" charset="-122"/>
              </a:defRPr>
            </a:lvl1pPr>
            <a:lvl2pPr>
              <a:defRPr sz="1600" baseline="0">
                <a:solidFill>
                  <a:schemeClr val="tx1">
                    <a:lumMod val="85000"/>
                    <a:lumOff val="15000"/>
                  </a:schemeClr>
                </a:solidFill>
                <a:latin typeface="Arial" panose="020B0604020202020204" pitchFamily="34" charset="0"/>
                <a:ea typeface="隶书" panose="02010509060101010101" pitchFamily="49" charset="-122"/>
              </a:defRPr>
            </a:lvl2pPr>
            <a:lvl3pPr>
              <a:defRPr sz="1600" baseline="0">
                <a:solidFill>
                  <a:schemeClr val="tx1">
                    <a:lumMod val="85000"/>
                    <a:lumOff val="15000"/>
                  </a:schemeClr>
                </a:solidFill>
                <a:latin typeface="Arial" panose="020B0604020202020204" pitchFamily="34" charset="0"/>
                <a:ea typeface="隶书" panose="02010509060101010101" pitchFamily="49" charset="-122"/>
              </a:defRPr>
            </a:lvl3pPr>
            <a:lvl4pPr>
              <a:defRPr sz="1600" baseline="0">
                <a:solidFill>
                  <a:schemeClr val="tx1">
                    <a:lumMod val="85000"/>
                    <a:lumOff val="15000"/>
                  </a:schemeClr>
                </a:solidFill>
                <a:latin typeface="Arial" panose="020B0604020202020204" pitchFamily="34" charset="0"/>
                <a:ea typeface="隶书" panose="02010509060101010101" pitchFamily="49" charset="-122"/>
              </a:defRPr>
            </a:lvl4pPr>
            <a:lvl5pPr>
              <a:defRPr sz="1600"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rotWithShape="1">
          <a:blip r:embed="rId3" cstate="print"/>
          <a:srcRect/>
          <a:stretch>
            <a:fillRect/>
          </a:stretch>
        </p:blipFill>
        <p:spPr>
          <a:xfrm flipH="1">
            <a:off x="10544174" y="5905493"/>
            <a:ext cx="1647825" cy="952508"/>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cstate="print">
            <a:lum bright="6000"/>
          </a:blip>
          <a:srcRect/>
          <a:stretch>
            <a:fillRect/>
          </a:stretch>
        </p:blipFill>
        <p:spPr>
          <a:xfrm>
            <a:off x="6776085" y="-243205"/>
            <a:ext cx="5459095" cy="7098030"/>
          </a:xfrm>
          <a:prstGeom prst="rect">
            <a:avLst/>
          </a:prstGeom>
        </p:spPr>
      </p:pic>
      <p:sp>
        <p:nvSpPr>
          <p:cNvPr id="7" name="流程图: 延期 6"/>
          <p:cNvSpPr/>
          <p:nvPr>
            <p:custDataLst>
              <p:tags r:id="rId4"/>
            </p:custDataLst>
          </p:nvPr>
        </p:nvSpPr>
        <p:spPr>
          <a:xfrm>
            <a:off x="2961640" y="12065"/>
            <a:ext cx="6842760" cy="6842760"/>
          </a:xfrm>
          <a:prstGeom prst="flowChartDelay">
            <a:avLst/>
          </a:prstGeom>
          <a:solidFill>
            <a:schemeClr val="bg2">
              <a:alpha val="99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custDataLst>
              <p:tags r:id="rId5"/>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rotWithShape="1">
          <a:blip r:embed="rId3" cstate="print"/>
          <a:srcRect/>
          <a:stretch>
            <a:fillRect/>
          </a:stretch>
        </p:blipFill>
        <p:spPr>
          <a:xfrm flipH="1">
            <a:off x="10544174" y="5905493"/>
            <a:ext cx="1647825" cy="952508"/>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86385" y="273050"/>
            <a:ext cx="11905614" cy="6584951"/>
            <a:chOff x="286385" y="273050"/>
            <a:chExt cx="11905614" cy="6584951"/>
          </a:xfrm>
        </p:grpSpPr>
        <p:sp>
          <p:nvSpPr>
            <p:cNvPr id="9" name="矩形 8"/>
            <p:cNvSpPr/>
            <p:nvPr userDrawn="1">
              <p:custDataLst>
                <p:tags r:id="rId3"/>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4"/>
              </p:custDataLst>
            </p:nvPr>
          </p:nvPicPr>
          <p:blipFill rotWithShape="1">
            <a:blip r:embed="rId5" cstate="print"/>
            <a:srcRect/>
            <a:stretch>
              <a:fillRect/>
            </a:stretch>
          </p:blipFill>
          <p:spPr>
            <a:xfrm flipH="1">
              <a:off x="10544174" y="5905493"/>
              <a:ext cx="1647825" cy="952508"/>
            </a:xfrm>
            <a:prstGeom prst="rect">
              <a:avLst/>
            </a:prstGeom>
          </p:spPr>
        </p:pic>
      </p:grpSp>
      <p:sp>
        <p:nvSpPr>
          <p:cNvPr id="2" name="竖排标题 1"/>
          <p:cNvSpPr>
            <a:spLocks noGrp="1"/>
          </p:cNvSpPr>
          <p:nvPr>
            <p:ph type="title" orient="vert"/>
            <p:custDataLst>
              <p:tags r:id="rId6"/>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tags" Target="../tags/tag160.xml"/><Relationship Id="rId25" Type="http://schemas.openxmlformats.org/officeDocument/2006/relationships/tags" Target="../tags/tag159.xml"/><Relationship Id="rId24" Type="http://schemas.openxmlformats.org/officeDocument/2006/relationships/tags" Target="../tags/tag158.xml"/><Relationship Id="rId23" Type="http://schemas.openxmlformats.org/officeDocument/2006/relationships/tags" Target="../tags/tag157.xml"/><Relationship Id="rId22" Type="http://schemas.openxmlformats.org/officeDocument/2006/relationships/tags" Target="../tags/tag156.xml"/><Relationship Id="rId21" Type="http://schemas.openxmlformats.org/officeDocument/2006/relationships/tags" Target="../tags/tag155.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2"/>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3"/>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4"/>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mc:Choice xmlns:p14="http://schemas.microsoft.com/office/powerpoint/2010/main" Requires="p14">
      <p:transition p14:dur="500">
        <p:wipe/>
      </p:transition>
    </mc:Choice>
    <mc:Fallback>
      <p:transition>
        <p:wipe/>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2.xml"/><Relationship Id="rId1" Type="http://schemas.openxmlformats.org/officeDocument/2006/relationships/tags" Target="../tags/tag16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8.xml"/><Relationship Id="rId2" Type="http://schemas.openxmlformats.org/officeDocument/2006/relationships/image" Target="../media/image15.jpeg"/><Relationship Id="rId1" Type="http://schemas.openxmlformats.org/officeDocument/2006/relationships/tags" Target="../tags/tag17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slide" Target="slide2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 Target="slide2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3.xml"/><Relationship Id="rId1"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6.xml"/><Relationship Id="rId1" Type="http://schemas.openxmlformats.org/officeDocument/2006/relationships/tags" Target="../tags/tag19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8.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0.xml"/><Relationship Id="rId1" Type="http://schemas.openxmlformats.org/officeDocument/2006/relationships/tags" Target="../tags/tag19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4.jpeg"/><Relationship Id="rId1" Type="http://schemas.openxmlformats.org/officeDocument/2006/relationships/tags" Target="../tags/tag16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ctrTitle"/>
            <p:custDataLst>
              <p:tags r:id="rId1"/>
            </p:custDataLst>
          </p:nvPr>
        </p:nvSpPr>
        <p:spPr>
          <a:xfrm>
            <a:off x="3042920" y="1959610"/>
            <a:ext cx="9149080" cy="3502025"/>
          </a:xfrm>
        </p:spPr>
        <p:txBody>
          <a:bodyPr>
            <a:noAutofit/>
            <a:scene3d>
              <a:camera prst="orthographicFront"/>
              <a:lightRig rig="threePt" dir="t"/>
            </a:scene3d>
          </a:bodyPr>
          <a:lstStyle/>
          <a:p>
            <a:r>
              <a:rPr lang="en-US" altLang="zh-CN" sz="3600" b="1" spc="0" dirty="0">
                <a:solidFill>
                  <a:schemeClr val="tx1"/>
                </a:solidFill>
                <a:effectLst>
                  <a:outerShdw blurRad="38100" dist="19050" dir="2700000" algn="tl" rotWithShape="0">
                    <a:schemeClr val="dk1">
                      <a:alpha val="40000"/>
                    </a:schemeClr>
                  </a:outerShdw>
                </a:effectLst>
                <a:latin typeface="微软雅黑" panose="020B0503020204020204" charset="-122"/>
                <a:ea typeface="+mn-ea"/>
                <a:cs typeface="+mn-cs"/>
              </a:rPr>
              <a:t>2021</a:t>
            </a:r>
            <a:r>
              <a:rPr lang="zh-CN" altLang="en-US" sz="3600" b="1" spc="0" dirty="0">
                <a:solidFill>
                  <a:schemeClr val="tx1"/>
                </a:solidFill>
                <a:effectLst>
                  <a:outerShdw blurRad="38100" dist="19050" dir="2700000" algn="tl" rotWithShape="0">
                    <a:schemeClr val="dk1">
                      <a:alpha val="40000"/>
                    </a:schemeClr>
                  </a:outerShdw>
                </a:effectLst>
                <a:latin typeface="微软雅黑" panose="020B0503020204020204" charset="-122"/>
                <a:ea typeface="+mn-ea"/>
                <a:cs typeface="+mn-cs"/>
              </a:rPr>
              <a:t>年包河区历史一模试卷讲评和方法指导</a:t>
            </a:r>
            <a:br>
              <a:rPr lang="zh-CN" altLang="en-US" sz="3600" b="1" spc="0" dirty="0">
                <a:solidFill>
                  <a:schemeClr val="tx1"/>
                </a:solidFill>
                <a:effectLst>
                  <a:outerShdw blurRad="38100" dist="19050" dir="2700000" algn="tl" rotWithShape="0">
                    <a:schemeClr val="dk1">
                      <a:alpha val="40000"/>
                    </a:schemeClr>
                  </a:outerShdw>
                </a:effectLst>
                <a:latin typeface="微软雅黑" panose="020B0503020204020204" charset="-122"/>
                <a:ea typeface="+mn-ea"/>
                <a:cs typeface="+mn-cs"/>
              </a:rPr>
            </a:br>
            <a:r>
              <a:rPr lang="en-US" altLang="zh-CN" sz="3600" b="1" spc="0" dirty="0">
                <a:solidFill>
                  <a:schemeClr val="tx1"/>
                </a:solidFill>
                <a:effectLst>
                  <a:outerShdw blurRad="38100" dist="19050" dir="2700000" algn="tl" rotWithShape="0">
                    <a:schemeClr val="dk1">
                      <a:alpha val="40000"/>
                    </a:schemeClr>
                  </a:outerShdw>
                </a:effectLst>
                <a:latin typeface="微软雅黑" panose="020B0503020204020204" charset="-122"/>
                <a:ea typeface="+mn-ea"/>
                <a:cs typeface="+mn-cs"/>
              </a:rPr>
              <a:t>                          </a:t>
            </a:r>
            <a:r>
              <a:rPr lang="en-US" altLang="zh-CN" sz="3200" spc="0" dirty="0">
                <a:solidFill>
                  <a:schemeClr val="tx1"/>
                </a:solidFill>
                <a:effectLst/>
                <a:latin typeface="微软雅黑" panose="020B0503020204020204" charset="-122"/>
                <a:ea typeface="+mn-ea"/>
                <a:cs typeface="+mn-cs"/>
              </a:rPr>
              <a:t>——</a:t>
            </a:r>
            <a:r>
              <a:rPr lang="zh-CN" altLang="en-US" sz="3200" spc="0" dirty="0">
                <a:solidFill>
                  <a:schemeClr val="tx1"/>
                </a:solidFill>
                <a:effectLst/>
                <a:latin typeface="微软雅黑" panose="020B0503020204020204" charset="-122"/>
                <a:ea typeface="+mn-ea"/>
                <a:cs typeface="+mn-cs"/>
              </a:rPr>
              <a:t>一张试卷引发的思考</a:t>
            </a:r>
            <a:endParaRPr lang="zh-CN" altLang="en-US" sz="3200" spc="0" dirty="0">
              <a:solidFill>
                <a:schemeClr val="tx1"/>
              </a:solidFill>
              <a:effectLst/>
              <a:latin typeface="微软雅黑" panose="020B0503020204020204" charset="-122"/>
              <a:ea typeface="+mn-ea"/>
              <a:cs typeface="+mn-cs"/>
            </a:endParaRPr>
          </a:p>
        </p:txBody>
      </p:sp>
      <p:sp>
        <p:nvSpPr>
          <p:cNvPr id="6" name="矩形 5"/>
          <p:cNvSpPr/>
          <p:nvPr/>
        </p:nvSpPr>
        <p:spPr>
          <a:xfrm>
            <a:off x="6418349" y="4216516"/>
            <a:ext cx="3518535" cy="645160"/>
          </a:xfrm>
          <a:prstGeom prst="rect">
            <a:avLst/>
          </a:prstGeom>
        </p:spPr>
        <p:txBody>
          <a:bodyPr wrap="none">
            <a:spAutoFit/>
          </a:bodyPr>
          <a:p>
            <a:pPr algn="ctr"/>
            <a:r>
              <a:rPr lang="zh-CN" altLang="zh-CN" sz="3600" dirty="0">
                <a:latin typeface="华文行楷" panose="02010800040101010101" charset="-122"/>
                <a:ea typeface="华文行楷" panose="02010800040101010101" charset="-122"/>
              </a:rPr>
              <a:t>海顿学校</a:t>
            </a:r>
            <a:r>
              <a:rPr lang="en-US" altLang="zh-CN" sz="3600" dirty="0">
                <a:latin typeface="华文行楷" panose="02010800040101010101" charset="-122"/>
                <a:ea typeface="华文行楷" panose="02010800040101010101" charset="-122"/>
              </a:rPr>
              <a:t> </a:t>
            </a:r>
            <a:r>
              <a:rPr lang="zh-CN" altLang="en-US" sz="3600" dirty="0">
                <a:latin typeface="华文行楷" panose="02010800040101010101" charset="-122"/>
                <a:ea typeface="华文行楷" panose="02010800040101010101" charset="-122"/>
              </a:rPr>
              <a:t>陶莉美</a:t>
            </a:r>
            <a:endParaRPr lang="zh-CN" altLang="en-US" sz="3600" dirty="0">
              <a:latin typeface="华文行楷" panose="02010800040101010101" charset="-122"/>
              <a:ea typeface="华文行楷" panose="0201080004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1475" y="963295"/>
            <a:ext cx="10916920" cy="2553335"/>
          </a:xfrm>
          <a:prstGeom prst="rect">
            <a:avLst/>
          </a:prstGeom>
          <a:noFill/>
          <a:ln w="9525">
            <a:noFill/>
          </a:ln>
        </p:spPr>
        <p:txBody>
          <a:bodyPr wrap="square">
            <a:spAutoFit/>
          </a:bodyPr>
          <a:p>
            <a:pPr indent="0"/>
            <a:r>
              <a:rPr lang="en-US" sz="3200" b="0">
                <a:latin typeface="微软雅黑" panose="020B0503020204020204" charset="-122"/>
                <a:ea typeface="微软雅黑" panose="020B0503020204020204" charset="-122"/>
                <a:cs typeface="微软雅黑" panose="020B0503020204020204" charset="-122"/>
              </a:rPr>
              <a:t>3.</a:t>
            </a:r>
            <a:r>
              <a:rPr lang="zh-CN" sz="3200" b="0">
                <a:latin typeface="微软雅黑" panose="020B0503020204020204" charset="-122"/>
                <a:ea typeface="微软雅黑" panose="020B0503020204020204" charset="-122"/>
                <a:cs typeface="微软雅黑" panose="020B0503020204020204" charset="-122"/>
              </a:rPr>
              <a:t>《</a:t>
            </a:r>
            <a:r>
              <a:rPr lang="zh-CN" sz="3200" b="0">
                <a:solidFill>
                  <a:schemeClr val="tx1"/>
                </a:solidFill>
                <a:latin typeface="微软雅黑" panose="020B0503020204020204" charset="-122"/>
                <a:ea typeface="微软雅黑" panose="020B0503020204020204" charset="-122"/>
                <a:cs typeface="微软雅黑" panose="020B0503020204020204" charset="-122"/>
              </a:rPr>
              <a:t>新唐书·兵志》记载：“大盗既灭，而武夫战卒以功起行阵，列为侯王者，皆除节度使。由是方镇相</a:t>
            </a:r>
            <a:r>
              <a:rPr lang="zh-CN" sz="3200" b="0">
                <a:latin typeface="微软雅黑" panose="020B0503020204020204" charset="-122"/>
                <a:ea typeface="微软雅黑" panose="020B0503020204020204" charset="-122"/>
                <a:cs typeface="微软雅黑" panose="020B0503020204020204" charset="-122"/>
              </a:rPr>
              <a:t>望于内地，大者连州十余，小者犹兼三四。”这反映了（    ）</a:t>
            </a:r>
            <a:r>
              <a:rPr lang="en-US" sz="3200" b="0">
                <a:latin typeface="微软雅黑" panose="020B0503020204020204" charset="-122"/>
                <a:ea typeface="微软雅黑" panose="020B0503020204020204" charset="-122"/>
                <a:cs typeface="微软雅黑" panose="020B0503020204020204" charset="-122"/>
              </a:rPr>
              <a:t>A</a:t>
            </a:r>
            <a:r>
              <a:rPr lang="zh-CN" sz="3200" b="0">
                <a:latin typeface="微软雅黑" panose="020B0503020204020204" charset="-122"/>
                <a:ea typeface="微软雅黑" panose="020B0503020204020204" charset="-122"/>
                <a:cs typeface="微软雅黑" panose="020B0503020204020204" charset="-122"/>
              </a:rPr>
              <a:t>．安史之乱的过程</a:t>
            </a:r>
            <a:r>
              <a:rPr lang="en-US" sz="3200" b="0">
                <a:latin typeface="微软雅黑" panose="020B0503020204020204" charset="-122"/>
                <a:ea typeface="微软雅黑" panose="020B0503020204020204" charset="-122"/>
                <a:cs typeface="微软雅黑" panose="020B0503020204020204" charset="-122"/>
              </a:rPr>
              <a:t>                              B</a:t>
            </a:r>
            <a:r>
              <a:rPr lang="zh-CN" sz="3200" b="0">
                <a:latin typeface="微软雅黑" panose="020B0503020204020204" charset="-122"/>
                <a:ea typeface="微软雅黑" panose="020B0503020204020204" charset="-122"/>
                <a:cs typeface="微软雅黑" panose="020B0503020204020204" charset="-122"/>
              </a:rPr>
              <a:t>．黄巢起义的情况</a:t>
            </a:r>
            <a:r>
              <a:rPr lang="en-US" sz="3200" b="0">
                <a:latin typeface="微软雅黑" panose="020B0503020204020204" charset="-122"/>
                <a:ea typeface="微软雅黑" panose="020B0503020204020204" charset="-122"/>
                <a:cs typeface="微软雅黑" panose="020B0503020204020204" charset="-122"/>
              </a:rPr>
              <a:t>  </a:t>
            </a:r>
            <a:endParaRPr lang="en-US" sz="3200" b="0">
              <a:latin typeface="微软雅黑" panose="020B0503020204020204" charset="-122"/>
              <a:ea typeface="微软雅黑" panose="020B0503020204020204" charset="-122"/>
              <a:cs typeface="微软雅黑" panose="020B0503020204020204" charset="-122"/>
            </a:endParaRPr>
          </a:p>
          <a:p>
            <a:pPr indent="0"/>
            <a:r>
              <a:rPr lang="en-US" sz="3200" b="0">
                <a:solidFill>
                  <a:srgbClr val="FF0000"/>
                </a:solidFill>
                <a:latin typeface="微软雅黑" panose="020B0503020204020204" charset="-122"/>
                <a:ea typeface="微软雅黑" panose="020B0503020204020204" charset="-122"/>
                <a:cs typeface="微软雅黑" panose="020B0503020204020204" charset="-122"/>
              </a:rPr>
              <a:t>C</a:t>
            </a:r>
            <a:r>
              <a:rPr lang="zh-CN" sz="3200" b="0">
                <a:solidFill>
                  <a:srgbClr val="FF0000"/>
                </a:solidFill>
                <a:latin typeface="微软雅黑" panose="020B0503020204020204" charset="-122"/>
                <a:ea typeface="微软雅黑" panose="020B0503020204020204" charset="-122"/>
                <a:cs typeface="微软雅黑" panose="020B0503020204020204" charset="-122"/>
              </a:rPr>
              <a:t>．藩镇割据的局面</a:t>
            </a:r>
            <a:r>
              <a:rPr lang="en-US" sz="3200" b="0">
                <a:solidFill>
                  <a:srgbClr val="FF0000"/>
                </a:solidFill>
                <a:latin typeface="微软雅黑" panose="020B0503020204020204" charset="-122"/>
                <a:ea typeface="微软雅黑" panose="020B0503020204020204" charset="-122"/>
                <a:cs typeface="微软雅黑" panose="020B0503020204020204" charset="-122"/>
              </a:rPr>
              <a:t> </a:t>
            </a:r>
            <a:r>
              <a:rPr lang="en-US" sz="3200" b="0">
                <a:latin typeface="微软雅黑" panose="020B0503020204020204" charset="-122"/>
                <a:ea typeface="微软雅黑" panose="020B0503020204020204" charset="-122"/>
                <a:cs typeface="微软雅黑" panose="020B0503020204020204" charset="-122"/>
              </a:rPr>
              <a:t>                             D</a:t>
            </a:r>
            <a:r>
              <a:rPr lang="zh-CN" sz="3200" b="0">
                <a:latin typeface="微软雅黑" panose="020B0503020204020204" charset="-122"/>
                <a:ea typeface="微软雅黑" panose="020B0503020204020204" charset="-122"/>
                <a:cs typeface="微软雅黑" panose="020B0503020204020204" charset="-122"/>
              </a:rPr>
              <a:t>．宦官专权的形势</a:t>
            </a:r>
            <a:endParaRPr lang="zh-CN" altLang="en-US" sz="32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0" y="76200"/>
            <a:ext cx="1808480" cy="583565"/>
          </a:xfrm>
          <a:prstGeom prst="rect">
            <a:avLst/>
          </a:prstGeom>
          <a:gradFill>
            <a:gsLst>
              <a:gs pos="0">
                <a:srgbClr val="9EE256"/>
              </a:gs>
              <a:gs pos="100000">
                <a:srgbClr val="52762D"/>
              </a:gs>
            </a:gsLst>
            <a:lin scaled="0"/>
          </a:gradFill>
        </p:spPr>
        <p:txBody>
          <a:bodyPr wrap="none" rtlCol="0" anchor="t">
            <a:spAutoFit/>
          </a:bodyPr>
          <a:p>
            <a:r>
              <a:rPr lang="zh-CN" sz="3200"/>
              <a:t>错题重现</a:t>
            </a:r>
            <a:endParaRPr lang="zh-CN" sz="3200"/>
          </a:p>
        </p:txBody>
      </p:sp>
      <p:sp>
        <p:nvSpPr>
          <p:cNvPr id="2" name="文本框 1"/>
          <p:cNvSpPr txBox="1"/>
          <p:nvPr/>
        </p:nvSpPr>
        <p:spPr>
          <a:xfrm>
            <a:off x="0" y="4471035"/>
            <a:ext cx="5948045" cy="2306955"/>
          </a:xfrm>
          <a:prstGeom prst="rect">
            <a:avLst/>
          </a:prstGeom>
          <a:noFill/>
        </p:spPr>
        <p:txBody>
          <a:bodyPr wrap="square" rtlCol="0">
            <a:spAutoFit/>
          </a:bodyPr>
          <a:p>
            <a:pPr algn="l"/>
            <a:r>
              <a:rPr lang="zh-CN" altLang="zh-CN" sz="2400"/>
              <a:t>解析：本题主要考查唐朝中央集权演进情况以及学生理解材料的能力。关键信息</a:t>
            </a:r>
            <a:r>
              <a:rPr lang="en-US" altLang="zh-CN" sz="2400">
                <a:solidFill>
                  <a:srgbClr val="FF0000"/>
                </a:solidFill>
              </a:rPr>
              <a:t>“</a:t>
            </a:r>
            <a:r>
              <a:rPr lang="zh-CN" altLang="zh-CN" sz="2400">
                <a:solidFill>
                  <a:srgbClr val="FF0000"/>
                </a:solidFill>
              </a:rPr>
              <a:t>由</a:t>
            </a:r>
            <a:r>
              <a:rPr lang="zh-CN" sz="2400">
                <a:solidFill>
                  <a:srgbClr val="FF0000"/>
                </a:solidFill>
                <a:latin typeface="微软雅黑" panose="020B0503020204020204" charset="-122"/>
                <a:ea typeface="微软雅黑" panose="020B0503020204020204" charset="-122"/>
                <a:cs typeface="微软雅黑" panose="020B0503020204020204" charset="-122"/>
                <a:sym typeface="+mn-ea"/>
              </a:rPr>
              <a:t>是方镇相望于内地，大者连州十余，小者犹兼三四。</a:t>
            </a:r>
            <a:r>
              <a:rPr lang="en-US" altLang="zh-CN" sz="2400">
                <a:latin typeface="微软雅黑" panose="020B0503020204020204" charset="-122"/>
                <a:ea typeface="微软雅黑" panose="020B0503020204020204" charset="-122"/>
                <a:cs typeface="微软雅黑" panose="020B0503020204020204" charset="-122"/>
                <a:sym typeface="+mn-ea"/>
              </a:rPr>
              <a:t>“</a:t>
            </a:r>
            <a:r>
              <a:rPr lang="zh-CN" altLang="zh-CN" sz="2400"/>
              <a:t>材料中</a:t>
            </a:r>
            <a:r>
              <a:rPr lang="en-US" altLang="zh-CN" sz="2400"/>
              <a:t>“</a:t>
            </a:r>
            <a:r>
              <a:rPr lang="zh-CN" altLang="en-US" sz="2400"/>
              <a:t>方镇</a:t>
            </a:r>
            <a:r>
              <a:rPr lang="en-US" altLang="zh-CN" sz="2400"/>
              <a:t>”</a:t>
            </a:r>
            <a:r>
              <a:rPr lang="zh-CN" altLang="en-US" sz="2400"/>
              <a:t>是指藩镇，材料描述的现象是唐末至五代十国的藩镇割据，节度使在藩镇中势力非常大。</a:t>
            </a:r>
            <a:endParaRPr lang="zh-CN" altLang="en-US" sz="2400"/>
          </a:p>
        </p:txBody>
      </p:sp>
      <p:sp>
        <p:nvSpPr>
          <p:cNvPr id="3" name="圆角矩形 2"/>
          <p:cNvSpPr/>
          <p:nvPr/>
        </p:nvSpPr>
        <p:spPr>
          <a:xfrm>
            <a:off x="1021080" y="1038860"/>
            <a:ext cx="2387600" cy="490855"/>
          </a:xfrm>
          <a:prstGeom prst="roundRect">
            <a:avLst>
              <a:gd name="adj" fmla="val 1482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 name="圆角矩形 5"/>
          <p:cNvSpPr/>
          <p:nvPr/>
        </p:nvSpPr>
        <p:spPr>
          <a:xfrm>
            <a:off x="6990715" y="1529715"/>
            <a:ext cx="812165" cy="424815"/>
          </a:xfrm>
          <a:prstGeom prst="roundRect">
            <a:avLst>
              <a:gd name="adj" fmla="val 1482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cxnSp>
        <p:nvCxnSpPr>
          <p:cNvPr id="29" name="直接连接符 28"/>
          <p:cNvCxnSpPr/>
          <p:nvPr/>
        </p:nvCxnSpPr>
        <p:spPr>
          <a:xfrm flipV="1">
            <a:off x="5690235" y="2507615"/>
            <a:ext cx="1598295" cy="1079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sp>
        <p:nvSpPr>
          <p:cNvPr id="5" name="文本框 4"/>
          <p:cNvSpPr txBox="1"/>
          <p:nvPr/>
        </p:nvSpPr>
        <p:spPr>
          <a:xfrm>
            <a:off x="7937500" y="6256020"/>
            <a:ext cx="2711450" cy="521970"/>
          </a:xfrm>
          <a:prstGeom prst="rect">
            <a:avLst/>
          </a:prstGeom>
          <a:noFill/>
        </p:spPr>
        <p:txBody>
          <a:bodyPr wrap="none" rtlCol="0">
            <a:spAutoFit/>
          </a:bodyPr>
          <a:p>
            <a:r>
              <a:rPr lang="zh-CN" altLang="en-US" sz="2800" b="1">
                <a:solidFill>
                  <a:srgbClr val="FF0000"/>
                </a:solidFill>
              </a:rPr>
              <a:t>满分人数：</a:t>
            </a:r>
            <a:r>
              <a:rPr lang="en-US" altLang="zh-CN" sz="2800" b="1">
                <a:solidFill>
                  <a:srgbClr val="FF0000"/>
                </a:solidFill>
              </a:rPr>
              <a:t>21</a:t>
            </a:r>
            <a:r>
              <a:rPr lang="zh-CN" altLang="en-US" sz="2800" b="1">
                <a:solidFill>
                  <a:srgbClr val="FF0000"/>
                </a:solidFill>
              </a:rPr>
              <a:t>人</a:t>
            </a:r>
            <a:endParaRPr lang="zh-CN" altLang="en-US" sz="2800" b="1">
              <a:solidFill>
                <a:srgbClr val="FF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500" fill="hold">
                                          <p:stCondLst>
                                            <p:cond delay="0"/>
                                          </p:stCondLst>
                                        </p:cTn>
                                        <p:tgtEl>
                                          <p:spTgt spid="29"/>
                                        </p:tgtEl>
                                        <p:attrNameLst>
                                          <p:attrName>style.visibility</p:attrName>
                                        </p:attrNameLst>
                                      </p:cBhvr>
                                      <p:to>
                                        <p:strVal val="visible"/>
                                      </p:to>
                                    </p:set>
                                    <p:animEffect transition="in" filter="wheel(1)">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2" grpId="0"/>
      <p:bldP spid="2" grpId="1"/>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4930" y="963295"/>
            <a:ext cx="11974195" cy="2061210"/>
          </a:xfrm>
          <a:prstGeom prst="rect">
            <a:avLst/>
          </a:prstGeom>
          <a:noFill/>
          <a:ln w="9525">
            <a:noFill/>
          </a:ln>
        </p:spPr>
        <p:txBody>
          <a:bodyPr wrap="square">
            <a:spAutoFit/>
          </a:bodyPr>
          <a:p>
            <a:pPr indent="0"/>
            <a:r>
              <a:rPr sz="3200" b="0">
                <a:latin typeface="微软雅黑" panose="020B0503020204020204" charset="-122"/>
                <a:ea typeface="微软雅黑" panose="020B0503020204020204" charset="-122"/>
                <a:cs typeface="微软雅黑" panose="020B0503020204020204" charset="-122"/>
              </a:rPr>
              <a:t>5.1901年，“建设新中国”一词在报刊上频繁出现，有人倡言“推翻旧政府”“立党救国”。这反映了（    ）</a:t>
            </a:r>
            <a:endParaRPr sz="3200" b="0">
              <a:latin typeface="微软雅黑" panose="020B0503020204020204" charset="-122"/>
              <a:ea typeface="微软雅黑" panose="020B0503020204020204" charset="-122"/>
              <a:cs typeface="微软雅黑" panose="020B0503020204020204" charset="-122"/>
            </a:endParaRPr>
          </a:p>
          <a:p>
            <a:pPr indent="0"/>
            <a:r>
              <a:rPr sz="3200" b="0">
                <a:latin typeface="微软雅黑" panose="020B0503020204020204" charset="-122"/>
                <a:ea typeface="微软雅黑" panose="020B0503020204020204" charset="-122"/>
                <a:cs typeface="微软雅黑" panose="020B0503020204020204" charset="-122"/>
              </a:rPr>
              <a:t>A．维新变法影响深远                             B．中国同盟会力量壮大</a:t>
            </a:r>
            <a:endParaRPr sz="3200" b="0">
              <a:latin typeface="微软雅黑" panose="020B0503020204020204" charset="-122"/>
              <a:ea typeface="微软雅黑" panose="020B0503020204020204" charset="-122"/>
              <a:cs typeface="微软雅黑" panose="020B0503020204020204" charset="-122"/>
            </a:endParaRPr>
          </a:p>
          <a:p>
            <a:pPr indent="0"/>
            <a:r>
              <a:rPr sz="3200" b="0">
                <a:solidFill>
                  <a:srgbClr val="FF0000"/>
                </a:solidFill>
                <a:latin typeface="微软雅黑" panose="020B0503020204020204" charset="-122"/>
                <a:ea typeface="微软雅黑" panose="020B0503020204020204" charset="-122"/>
                <a:cs typeface="微软雅黑" panose="020B0503020204020204" charset="-122"/>
              </a:rPr>
              <a:t>C．革命思想迅速传播    </a:t>
            </a:r>
            <a:r>
              <a:rPr sz="3200" b="0">
                <a:latin typeface="微软雅黑" panose="020B0503020204020204" charset="-122"/>
                <a:ea typeface="微软雅黑" panose="020B0503020204020204" charset="-122"/>
                <a:cs typeface="微软雅黑" panose="020B0503020204020204" charset="-122"/>
              </a:rPr>
              <a:t>                         D．国民党政权风雨飘摇</a:t>
            </a:r>
            <a:endParaRPr sz="3200" b="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0" y="76200"/>
            <a:ext cx="1808480" cy="583565"/>
          </a:xfrm>
          <a:prstGeom prst="rect">
            <a:avLst/>
          </a:prstGeom>
          <a:gradFill>
            <a:gsLst>
              <a:gs pos="0">
                <a:srgbClr val="9EE256"/>
              </a:gs>
              <a:gs pos="100000">
                <a:srgbClr val="52762D"/>
              </a:gs>
            </a:gsLst>
            <a:lin scaled="0"/>
          </a:gradFill>
        </p:spPr>
        <p:txBody>
          <a:bodyPr wrap="none" rtlCol="0" anchor="t">
            <a:spAutoFit/>
          </a:bodyPr>
          <a:p>
            <a:r>
              <a:rPr lang="zh-CN" sz="3200"/>
              <a:t>错题重现</a:t>
            </a:r>
            <a:endParaRPr lang="zh-CN" sz="3200"/>
          </a:p>
        </p:txBody>
      </p:sp>
      <p:cxnSp>
        <p:nvCxnSpPr>
          <p:cNvPr id="29" name="直接连接符 28"/>
          <p:cNvCxnSpPr/>
          <p:nvPr/>
        </p:nvCxnSpPr>
        <p:spPr>
          <a:xfrm>
            <a:off x="5712460" y="2074545"/>
            <a:ext cx="1742440" cy="2222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sp>
        <p:nvSpPr>
          <p:cNvPr id="7" name="圆角矩形 6"/>
          <p:cNvSpPr/>
          <p:nvPr/>
        </p:nvSpPr>
        <p:spPr>
          <a:xfrm>
            <a:off x="531495" y="1069975"/>
            <a:ext cx="4195445" cy="395605"/>
          </a:xfrm>
          <a:prstGeom prst="roundRect">
            <a:avLst>
              <a:gd name="adj" fmla="val 1482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 name="圆角矩形 1"/>
          <p:cNvSpPr/>
          <p:nvPr/>
        </p:nvSpPr>
        <p:spPr>
          <a:xfrm>
            <a:off x="531495" y="1580515"/>
            <a:ext cx="2254250" cy="385445"/>
          </a:xfrm>
          <a:prstGeom prst="roundRect">
            <a:avLst>
              <a:gd name="adj" fmla="val 1482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 name="圆角矩形 2"/>
          <p:cNvSpPr/>
          <p:nvPr/>
        </p:nvSpPr>
        <p:spPr>
          <a:xfrm>
            <a:off x="3472180" y="1465580"/>
            <a:ext cx="1688465" cy="500380"/>
          </a:xfrm>
          <a:prstGeom prst="roundRect">
            <a:avLst>
              <a:gd name="adj" fmla="val 1482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 name="文本框 4"/>
          <p:cNvSpPr txBox="1"/>
          <p:nvPr/>
        </p:nvSpPr>
        <p:spPr>
          <a:xfrm>
            <a:off x="0" y="4448810"/>
            <a:ext cx="5948045" cy="2676525"/>
          </a:xfrm>
          <a:prstGeom prst="rect">
            <a:avLst/>
          </a:prstGeom>
          <a:noFill/>
        </p:spPr>
        <p:txBody>
          <a:bodyPr wrap="square" rtlCol="0">
            <a:spAutoFit/>
          </a:bodyPr>
          <a:p>
            <a:pPr algn="l"/>
            <a:r>
              <a:rPr lang="zh-CN" altLang="zh-CN" sz="2400"/>
              <a:t>解析：本题主要考查资产阶级思想的传播的相关史实</a:t>
            </a:r>
            <a:r>
              <a:rPr lang="zh-CN" altLang="en-US" sz="2400"/>
              <a:t>。《辛丑条约》签订后，清政府沦为帝国主义统治中国的工具，国内革命情绪日趋高涨。资产阶级革命思想得到迅速传播，出现了章炳麟、邹容、陈天华等宣传民族民主革命的著作以宣传革命思想。</a:t>
            </a:r>
            <a:endParaRPr lang="zh-CN" altLang="en-US" sz="2400"/>
          </a:p>
        </p:txBody>
      </p:sp>
      <p:sp>
        <p:nvSpPr>
          <p:cNvPr id="6" name="文本框 5"/>
          <p:cNvSpPr txBox="1"/>
          <p:nvPr/>
        </p:nvSpPr>
        <p:spPr>
          <a:xfrm>
            <a:off x="7593965" y="6235700"/>
            <a:ext cx="2711450" cy="521970"/>
          </a:xfrm>
          <a:prstGeom prst="rect">
            <a:avLst/>
          </a:prstGeom>
          <a:noFill/>
        </p:spPr>
        <p:txBody>
          <a:bodyPr wrap="none" rtlCol="0">
            <a:spAutoFit/>
          </a:bodyPr>
          <a:p>
            <a:r>
              <a:rPr lang="zh-CN" altLang="en-US" sz="2800" b="1">
                <a:solidFill>
                  <a:srgbClr val="FF0000"/>
                </a:solidFill>
              </a:rPr>
              <a:t>满分人数：</a:t>
            </a:r>
            <a:r>
              <a:rPr lang="en-US" altLang="zh-CN" sz="2800" b="1">
                <a:solidFill>
                  <a:srgbClr val="FF0000"/>
                </a:solidFill>
              </a:rPr>
              <a:t>16</a:t>
            </a:r>
            <a:r>
              <a:rPr lang="zh-CN" altLang="en-US" sz="2800" b="1">
                <a:solidFill>
                  <a:srgbClr val="FF0000"/>
                </a:solidFill>
              </a:rPr>
              <a:t>人</a:t>
            </a:r>
            <a:endParaRPr lang="zh-CN" altLang="en-US" sz="2800" b="1">
              <a:solidFill>
                <a:srgbClr val="FF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500" fill="hold">
                                          <p:stCondLst>
                                            <p:cond delay="0"/>
                                          </p:stCondLst>
                                        </p:cTn>
                                        <p:tgtEl>
                                          <p:spTgt spid="29"/>
                                        </p:tgtEl>
                                        <p:attrNameLst>
                                          <p:attrName>style.visibility</p:attrName>
                                        </p:attrNameLst>
                                      </p:cBhvr>
                                      <p:to>
                                        <p:strVal val="visible"/>
                                      </p:to>
                                    </p:set>
                                    <p:animEffect transition="in" filter="wheel(1)">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P spid="3" grpId="0" bldLvl="0" animBg="1"/>
      <p:bldP spid="5" grpId="0"/>
      <p:bldP spid="5" grpId="1"/>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82607" y="417645"/>
            <a:ext cx="1808480" cy="583565"/>
          </a:xfrm>
          <a:prstGeom prst="rect">
            <a:avLst/>
          </a:prstGeom>
        </p:spPr>
        <p:txBody>
          <a:bodyPr wrap="none">
            <a:spAutoFit/>
          </a:bodyPr>
          <a:lstStyle/>
          <a:p>
            <a:pPr lvl="0"/>
            <a:r>
              <a:rPr lang="zh-CN" altLang="en-US" sz="3200" b="1" dirty="0">
                <a:solidFill>
                  <a:srgbClr val="0F203E"/>
                </a:solidFill>
                <a:latin typeface="微软雅黑" panose="020B0503020204020204" charset="-122"/>
              </a:rPr>
              <a:t>授之以渔</a:t>
            </a:r>
            <a:endParaRPr lang="zh-CN" altLang="en-US" sz="3200" b="1" dirty="0">
              <a:solidFill>
                <a:srgbClr val="0F203E"/>
              </a:solidFill>
              <a:latin typeface="微软雅黑" panose="020B0503020204020204" charset="-122"/>
            </a:endParaRPr>
          </a:p>
        </p:txBody>
      </p:sp>
      <p:cxnSp>
        <p:nvCxnSpPr>
          <p:cNvPr id="6" name="直接连接符 5"/>
          <p:cNvCxnSpPr/>
          <p:nvPr/>
        </p:nvCxnSpPr>
        <p:spPr>
          <a:xfrm>
            <a:off x="1482090" y="982980"/>
            <a:ext cx="10258425" cy="18415"/>
          </a:xfrm>
          <a:prstGeom prst="line">
            <a:avLst/>
          </a:prstGeom>
          <a:ln>
            <a:solidFill>
              <a:srgbClr val="0F203E"/>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515938" y="250825"/>
            <a:ext cx="918415" cy="918415"/>
            <a:chOff x="1466479" y="1781857"/>
            <a:chExt cx="3294284" cy="3294284"/>
          </a:xfrm>
        </p:grpSpPr>
        <p:sp>
          <p:nvSpPr>
            <p:cNvPr id="20" name="椭圆 19"/>
            <p:cNvSpPr/>
            <p:nvPr/>
          </p:nvSpPr>
          <p:spPr>
            <a:xfrm>
              <a:off x="1466479" y="1781857"/>
              <a:ext cx="3294284" cy="3294284"/>
            </a:xfrm>
            <a:prstGeom prst="ellipse">
              <a:avLst/>
            </a:prstGeom>
            <a:solidFill>
              <a:schemeClr val="bg1"/>
            </a:soli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646418" y="1961795"/>
              <a:ext cx="2934407" cy="293440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agenda_13877"/>
          <p:cNvSpPr>
            <a:spLocks noChangeAspect="1"/>
          </p:cNvSpPr>
          <p:nvPr/>
        </p:nvSpPr>
        <p:spPr bwMode="auto">
          <a:xfrm>
            <a:off x="773765" y="507706"/>
            <a:ext cx="402759" cy="402493"/>
          </a:xfrm>
          <a:custGeom>
            <a:avLst/>
            <a:gdLst>
              <a:gd name="T0" fmla="*/ 304 w 12633"/>
              <a:gd name="T1" fmla="*/ 5016 h 12624"/>
              <a:gd name="T2" fmla="*/ 12065 w 12633"/>
              <a:gd name="T3" fmla="*/ 115 h 12624"/>
              <a:gd name="T4" fmla="*/ 12560 w 12633"/>
              <a:gd name="T5" fmla="*/ 541 h 12624"/>
              <a:gd name="T6" fmla="*/ 9631 w 12633"/>
              <a:gd name="T7" fmla="*/ 12260 h 12624"/>
              <a:gd name="T8" fmla="*/ 9042 w 12633"/>
              <a:gd name="T9" fmla="*/ 12452 h 12624"/>
              <a:gd name="T10" fmla="*/ 6498 w 12633"/>
              <a:gd name="T11" fmla="*/ 10333 h 12624"/>
              <a:gd name="T12" fmla="*/ 6006 w 12633"/>
              <a:gd name="T13" fmla="*/ 10355 h 12624"/>
              <a:gd name="T14" fmla="*/ 4701 w 12633"/>
              <a:gd name="T15" fmla="*/ 11659 h 12624"/>
              <a:gd name="T16" fmla="*/ 4303 w 12633"/>
              <a:gd name="T17" fmla="*/ 11738 h 12624"/>
              <a:gd name="T18" fmla="*/ 4077 w 12633"/>
              <a:gd name="T19" fmla="*/ 11401 h 12624"/>
              <a:gd name="T20" fmla="*/ 4077 w 12633"/>
              <a:gd name="T21" fmla="*/ 8646 h 12624"/>
              <a:gd name="T22" fmla="*/ 4184 w 12633"/>
              <a:gd name="T23" fmla="*/ 8387 h 12624"/>
              <a:gd name="T24" fmla="*/ 9490 w 12633"/>
              <a:gd name="T25" fmla="*/ 3081 h 12624"/>
              <a:gd name="T26" fmla="*/ 3226 w 12633"/>
              <a:gd name="T27" fmla="*/ 7780 h 12624"/>
              <a:gd name="T28" fmla="*/ 2773 w 12633"/>
              <a:gd name="T29" fmla="*/ 7768 h 12624"/>
              <a:gd name="T30" fmla="*/ 211 w 12633"/>
              <a:gd name="T31" fmla="*/ 5634 h 12624"/>
              <a:gd name="T32" fmla="*/ 304 w 12633"/>
              <a:gd name="T33" fmla="*/ 5016 h 1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33" h="12624">
                <a:moveTo>
                  <a:pt x="304" y="5016"/>
                </a:moveTo>
                <a:lnTo>
                  <a:pt x="12065" y="115"/>
                </a:lnTo>
                <a:cubicBezTo>
                  <a:pt x="12342" y="0"/>
                  <a:pt x="12633" y="250"/>
                  <a:pt x="12560" y="541"/>
                </a:cubicBezTo>
                <a:lnTo>
                  <a:pt x="9631" y="12260"/>
                </a:lnTo>
                <a:cubicBezTo>
                  <a:pt x="9565" y="12521"/>
                  <a:pt x="9249" y="12624"/>
                  <a:pt x="9042" y="12452"/>
                </a:cubicBezTo>
                <a:lnTo>
                  <a:pt x="6498" y="10333"/>
                </a:lnTo>
                <a:cubicBezTo>
                  <a:pt x="6353" y="10212"/>
                  <a:pt x="6139" y="10221"/>
                  <a:pt x="6006" y="10355"/>
                </a:cubicBezTo>
                <a:lnTo>
                  <a:pt x="4701" y="11659"/>
                </a:lnTo>
                <a:cubicBezTo>
                  <a:pt x="4596" y="11763"/>
                  <a:pt x="4440" y="11794"/>
                  <a:pt x="4303" y="11738"/>
                </a:cubicBezTo>
                <a:cubicBezTo>
                  <a:pt x="4167" y="11681"/>
                  <a:pt x="4078" y="11549"/>
                  <a:pt x="4077" y="11401"/>
                </a:cubicBezTo>
                <a:lnTo>
                  <a:pt x="4077" y="8646"/>
                </a:lnTo>
                <a:cubicBezTo>
                  <a:pt x="4077" y="8549"/>
                  <a:pt x="4116" y="8456"/>
                  <a:pt x="4184" y="8387"/>
                </a:cubicBezTo>
                <a:lnTo>
                  <a:pt x="9490" y="3081"/>
                </a:lnTo>
                <a:lnTo>
                  <a:pt x="3226" y="7780"/>
                </a:lnTo>
                <a:cubicBezTo>
                  <a:pt x="3091" y="7881"/>
                  <a:pt x="2903" y="7877"/>
                  <a:pt x="2773" y="7768"/>
                </a:cubicBezTo>
                <a:lnTo>
                  <a:pt x="211" y="5634"/>
                </a:lnTo>
                <a:cubicBezTo>
                  <a:pt x="0" y="5458"/>
                  <a:pt x="51" y="5122"/>
                  <a:pt x="304" y="5016"/>
                </a:cubicBezTo>
                <a:close/>
              </a:path>
            </a:pathLst>
          </a:custGeom>
          <a:solidFill>
            <a:schemeClr val="bg1"/>
          </a:solidFill>
          <a:ln>
            <a:noFill/>
          </a:ln>
        </p:spPr>
        <p:txBody>
          <a:bodyPr/>
          <a:lstStyle/>
          <a:p>
            <a:endParaRPr lang="zh-CN" altLang="en-US"/>
          </a:p>
        </p:txBody>
      </p:sp>
      <p:sp>
        <p:nvSpPr>
          <p:cNvPr id="4" name="文本框 3"/>
          <p:cNvSpPr txBox="1"/>
          <p:nvPr/>
        </p:nvSpPr>
        <p:spPr>
          <a:xfrm>
            <a:off x="6474500" y="530522"/>
            <a:ext cx="4990669" cy="460375"/>
          </a:xfrm>
          <a:prstGeom prst="rect">
            <a:avLst/>
          </a:prstGeom>
          <a:noFill/>
        </p:spPr>
        <p:txBody>
          <a:bodyPr wrap="square" rtlCol="0">
            <a:spAutoFit/>
          </a:bodyPr>
          <a:lstStyle/>
          <a:p>
            <a:r>
              <a:rPr lang="zh-CN" altLang="en-US" sz="2400" b="1" dirty="0"/>
              <a:t>选择题审题三步走</a:t>
            </a:r>
            <a:endParaRPr lang="zh-CN" altLang="en-US" sz="2400" b="1" dirty="0"/>
          </a:p>
        </p:txBody>
      </p:sp>
      <p:grpSp>
        <p:nvGrpSpPr>
          <p:cNvPr id="23" name="组合 22"/>
          <p:cNvGrpSpPr/>
          <p:nvPr/>
        </p:nvGrpSpPr>
        <p:grpSpPr>
          <a:xfrm>
            <a:off x="374650" y="1291590"/>
            <a:ext cx="1690370" cy="595185"/>
            <a:chOff x="744645" y="1751263"/>
            <a:chExt cx="1069045" cy="595223"/>
          </a:xfrm>
        </p:grpSpPr>
        <p:sp>
          <p:nvSpPr>
            <p:cNvPr id="24" name="五边形 23"/>
            <p:cNvSpPr/>
            <p:nvPr/>
          </p:nvSpPr>
          <p:spPr>
            <a:xfrm>
              <a:off x="744645" y="1751263"/>
              <a:ext cx="1069045" cy="59522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744737" y="1818629"/>
              <a:ext cx="941571" cy="460404"/>
            </a:xfrm>
            <a:prstGeom prst="rect">
              <a:avLst/>
            </a:prstGeom>
            <a:noFill/>
          </p:spPr>
          <p:txBody>
            <a:bodyPr wrap="square" rtlCol="0">
              <a:spAutoFit/>
            </a:bodyPr>
            <a:lstStyle/>
            <a:p>
              <a:r>
                <a:rPr lang="zh-CN" altLang="en-US" sz="2400" dirty="0" smtClean="0">
                  <a:solidFill>
                    <a:schemeClr val="bg1"/>
                  </a:solidFill>
                  <a:sym typeface="+mn-ea"/>
                </a:rPr>
                <a:t>一审题干</a:t>
              </a:r>
              <a:endParaRPr lang="zh-CN" altLang="en-US" sz="2400" dirty="0">
                <a:solidFill>
                  <a:schemeClr val="bg1"/>
                </a:solidFill>
              </a:endParaRPr>
            </a:p>
          </p:txBody>
        </p:sp>
      </p:grpSp>
      <p:sp>
        <p:nvSpPr>
          <p:cNvPr id="1049075" name="矩形 1049074"/>
          <p:cNvSpPr/>
          <p:nvPr/>
        </p:nvSpPr>
        <p:spPr>
          <a:xfrm>
            <a:off x="2164715" y="1291590"/>
            <a:ext cx="9675495" cy="1938020"/>
          </a:xfrm>
          <a:prstGeom prst="rect">
            <a:avLst/>
          </a:prstGeom>
          <a:noFill/>
          <a:ln w="9525">
            <a:noFill/>
          </a:ln>
        </p:spPr>
        <p:txBody>
          <a:bodyPr vert="horz" wrap="square" lIns="91440" tIns="45720" rIns="91440" bIns="45720" anchor="t" anchorCtr="0">
            <a:spAutoFit/>
          </a:bodyPr>
          <a:p>
            <a:pPr indent="-342900">
              <a:buNone/>
            </a:pPr>
            <a:r>
              <a:rPr lang="en-US" altLang="zh-CN" sz="2400" baseline="0" dirty="0">
                <a:latin typeface="微软雅黑" panose="020B0503020204020204" charset="-122"/>
                <a:ea typeface="微软雅黑" panose="020B0503020204020204" charset="-122"/>
                <a:cs typeface="微软雅黑" panose="020B0503020204020204" charset="-122"/>
              </a:rPr>
              <a:t>1.</a:t>
            </a:r>
            <a:r>
              <a:rPr lang="zh-CN" altLang="en-US" sz="2400" baseline="0" dirty="0">
                <a:solidFill>
                  <a:srgbClr val="00B0F0"/>
                </a:solidFill>
                <a:latin typeface="微软雅黑" panose="020B0503020204020204" charset="-122"/>
                <a:ea typeface="微软雅黑" panose="020B0503020204020204" charset="-122"/>
                <a:cs typeface="微软雅黑" panose="020B0503020204020204" charset="-122"/>
              </a:rPr>
              <a:t>阅读材料</a:t>
            </a:r>
            <a:r>
              <a:rPr lang="zh-CN" altLang="en-US" sz="2400" baseline="0" dirty="0">
                <a:latin typeface="微软雅黑" panose="020B0503020204020204" charset="-122"/>
                <a:ea typeface="微软雅黑" panose="020B0503020204020204" charset="-122"/>
                <a:cs typeface="微软雅黑" panose="020B0503020204020204" charset="-122"/>
              </a:rPr>
              <a:t>，注意限制条件（时间、地点、</a:t>
            </a:r>
            <a:r>
              <a:rPr lang="zh-CN" altLang="en-US" sz="2400" dirty="0">
                <a:latin typeface="微软雅黑" panose="020B0503020204020204" charset="-122"/>
                <a:ea typeface="微软雅黑" panose="020B0503020204020204" charset="-122"/>
                <a:cs typeface="微软雅黑" panose="020B0503020204020204" charset="-122"/>
                <a:sym typeface="+mn-ea"/>
              </a:rPr>
              <a:t>人物、领域等）把握材料中心思想，考查哪一主干知识；</a:t>
            </a:r>
            <a:endParaRPr lang="zh-CN" altLang="en-US" sz="2400" dirty="0">
              <a:latin typeface="微软雅黑" panose="020B0503020204020204" charset="-122"/>
              <a:ea typeface="微软雅黑" panose="020B0503020204020204" charset="-122"/>
              <a:cs typeface="微软雅黑" panose="020B0503020204020204" charset="-122"/>
              <a:sym typeface="+mn-ea"/>
            </a:endParaRPr>
          </a:p>
          <a:p>
            <a:pPr indent="-342900">
              <a:buNone/>
            </a:pPr>
            <a:r>
              <a:rPr lang="en-US" altLang="zh-CN" sz="2400" dirty="0">
                <a:latin typeface="微软雅黑" panose="020B0503020204020204" charset="-122"/>
                <a:ea typeface="微软雅黑" panose="020B0503020204020204" charset="-122"/>
                <a:cs typeface="微软雅黑" panose="020B0503020204020204" charset="-122"/>
              </a:rPr>
              <a:t>2.</a:t>
            </a:r>
            <a:r>
              <a:rPr lang="zh-CN" altLang="en-US" sz="2400" dirty="0">
                <a:solidFill>
                  <a:srgbClr val="00B0F0"/>
                </a:solidFill>
                <a:latin typeface="微软雅黑" panose="020B0503020204020204" charset="-122"/>
                <a:ea typeface="微软雅黑" panose="020B0503020204020204" charset="-122"/>
                <a:cs typeface="微软雅黑" panose="020B0503020204020204" charset="-122"/>
              </a:rPr>
              <a:t>研究题眼</a:t>
            </a:r>
            <a:r>
              <a:rPr lang="zh-CN" altLang="en-US" sz="2400" dirty="0">
                <a:latin typeface="微软雅黑" panose="020B0503020204020204" charset="-122"/>
                <a:ea typeface="微软雅黑" panose="020B0503020204020204" charset="-122"/>
                <a:cs typeface="微软雅黑" panose="020B0503020204020204" charset="-122"/>
              </a:rPr>
              <a:t>，即设问的指向，也就是命题人要求你所答主题和主流价值取向，明确从什么方向进行选择（原因、内容、现象、本质、目的、结果、影响等）。</a:t>
            </a:r>
            <a:endParaRPr lang="zh-CN" altLang="en-US" sz="2400" dirty="0">
              <a:latin typeface="微软雅黑" panose="020B0503020204020204" charset="-122"/>
              <a:ea typeface="微软雅黑" panose="020B0503020204020204" charset="-122"/>
              <a:cs typeface="微软雅黑" panose="020B0503020204020204" charset="-122"/>
            </a:endParaRPr>
          </a:p>
        </p:txBody>
      </p:sp>
      <p:sp>
        <p:nvSpPr>
          <p:cNvPr id="1049077" name="矩形 1049076"/>
          <p:cNvSpPr/>
          <p:nvPr/>
        </p:nvSpPr>
        <p:spPr>
          <a:xfrm>
            <a:off x="252095" y="3756660"/>
            <a:ext cx="10979785" cy="2245360"/>
          </a:xfrm>
          <a:prstGeom prst="rect">
            <a:avLst/>
          </a:prstGeom>
          <a:noFill/>
          <a:ln w="9525">
            <a:noFill/>
          </a:ln>
        </p:spPr>
        <p:txBody>
          <a:bodyPr vert="horz" wrap="square" lIns="91440" tIns="45720" rIns="91440" bIns="45720" anchor="t" anchorCtr="0">
            <a:spAutoFit/>
          </a:bodyPr>
          <a:p>
            <a:pPr indent="-342900">
              <a:buNone/>
            </a:pPr>
            <a:r>
              <a:rPr lang="zh-CN" altLang="en-US" sz="280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2800">
                <a:solidFill>
                  <a:srgbClr val="FF0000"/>
                </a:solidFill>
                <a:latin typeface="微软雅黑" panose="020B0503020204020204" charset="-122"/>
                <a:ea typeface="微软雅黑" panose="020B0503020204020204" charset="-122"/>
                <a:cs typeface="微软雅黑" panose="020B0503020204020204" charset="-122"/>
                <a:sym typeface="+mn-ea"/>
              </a:rPr>
              <a:t>2021</a:t>
            </a:r>
            <a:r>
              <a:rPr lang="zh-CN" altLang="en-US" sz="2800">
                <a:solidFill>
                  <a:srgbClr val="FF0000"/>
                </a:solidFill>
                <a:latin typeface="微软雅黑" panose="020B0503020204020204" charset="-122"/>
                <a:ea typeface="微软雅黑" panose="020B0503020204020204" charset="-122"/>
                <a:cs typeface="微软雅黑" panose="020B0503020204020204" charset="-122"/>
                <a:sym typeface="+mn-ea"/>
              </a:rPr>
              <a:t>包河区一模）</a:t>
            </a:r>
            <a:r>
              <a:rPr sz="2800" baseline="0" dirty="0">
                <a:solidFill>
                  <a:schemeClr val="tx1"/>
                </a:solidFill>
                <a:latin typeface="+mn-ea"/>
                <a:cs typeface="+mn-ea"/>
              </a:rPr>
              <a:t>6.关于中共党史从何处讲起，毛泽东认为，“从辛亥革命说起差不多，从五四运动说起可能更好”。材料说明，中国共产党的诞生（    ）</a:t>
            </a:r>
            <a:endParaRPr sz="2800" baseline="0" dirty="0">
              <a:solidFill>
                <a:schemeClr val="tx1"/>
              </a:solidFill>
              <a:latin typeface="+mn-ea"/>
              <a:cs typeface="+mn-ea"/>
            </a:endParaRPr>
          </a:p>
          <a:p>
            <a:pPr indent="-342900">
              <a:buNone/>
            </a:pPr>
            <a:r>
              <a:rPr sz="2800" baseline="0" dirty="0">
                <a:solidFill>
                  <a:schemeClr val="tx1"/>
                </a:solidFill>
                <a:latin typeface="+mn-ea"/>
                <a:cs typeface="+mn-ea"/>
              </a:rPr>
              <a:t>A．使中国革命的面貌焕然一新       </a:t>
            </a:r>
            <a:r>
              <a:rPr sz="2800" baseline="0" dirty="0">
                <a:solidFill>
                  <a:srgbClr val="FF0000"/>
                </a:solidFill>
                <a:latin typeface="+mn-ea"/>
                <a:cs typeface="+mn-ea"/>
              </a:rPr>
              <a:t> B．是中国革命阶段发展的产物</a:t>
            </a:r>
            <a:endParaRPr sz="2800" baseline="0" dirty="0">
              <a:solidFill>
                <a:srgbClr val="FF0000"/>
              </a:solidFill>
              <a:latin typeface="+mn-ea"/>
              <a:cs typeface="+mn-ea"/>
            </a:endParaRPr>
          </a:p>
          <a:p>
            <a:pPr indent="-342900">
              <a:buNone/>
            </a:pPr>
            <a:r>
              <a:rPr sz="2800" baseline="0" dirty="0">
                <a:solidFill>
                  <a:schemeClr val="tx1"/>
                </a:solidFill>
                <a:latin typeface="+mn-ea"/>
                <a:cs typeface="+mn-ea"/>
              </a:rPr>
              <a:t>C．掀起了新一轮中国革命高潮        D．为中国革命运动指明了方向</a:t>
            </a:r>
            <a:endParaRPr sz="2800" baseline="0" dirty="0">
              <a:solidFill>
                <a:schemeClr val="tx1"/>
              </a:solidFill>
              <a:latin typeface="+mn-ea"/>
              <a:cs typeface="+mn-ea"/>
            </a:endParaRPr>
          </a:p>
        </p:txBody>
      </p:sp>
      <p:sp>
        <p:nvSpPr>
          <p:cNvPr id="26" name="圆角矩形 25"/>
          <p:cNvSpPr/>
          <p:nvPr/>
        </p:nvSpPr>
        <p:spPr>
          <a:xfrm>
            <a:off x="4712970" y="3841750"/>
            <a:ext cx="1510665" cy="368300"/>
          </a:xfrm>
          <a:prstGeom prst="roundRect">
            <a:avLst>
              <a:gd name="adj" fmla="val 1482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7" name="圆角矩形 26"/>
          <p:cNvSpPr/>
          <p:nvPr/>
        </p:nvSpPr>
        <p:spPr>
          <a:xfrm>
            <a:off x="6223635" y="3841750"/>
            <a:ext cx="1863725" cy="4362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圆角矩形 27"/>
          <p:cNvSpPr/>
          <p:nvPr/>
        </p:nvSpPr>
        <p:spPr>
          <a:xfrm>
            <a:off x="252095" y="4646295"/>
            <a:ext cx="2301240" cy="3854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文本框 2"/>
          <p:cNvSpPr txBox="1"/>
          <p:nvPr/>
        </p:nvSpPr>
        <p:spPr>
          <a:xfrm>
            <a:off x="47625" y="6336030"/>
            <a:ext cx="2711450" cy="521970"/>
          </a:xfrm>
          <a:prstGeom prst="rect">
            <a:avLst/>
          </a:prstGeom>
          <a:noFill/>
        </p:spPr>
        <p:txBody>
          <a:bodyPr wrap="none" rtlCol="0">
            <a:spAutoFit/>
          </a:bodyPr>
          <a:p>
            <a:r>
              <a:rPr lang="zh-CN" altLang="en-US" sz="2800" b="1">
                <a:solidFill>
                  <a:srgbClr val="FF0000"/>
                </a:solidFill>
              </a:rPr>
              <a:t>满分人数：</a:t>
            </a:r>
            <a:r>
              <a:rPr lang="en-US" altLang="zh-CN" sz="2800" b="1">
                <a:solidFill>
                  <a:srgbClr val="FF0000"/>
                </a:solidFill>
              </a:rPr>
              <a:t>10</a:t>
            </a:r>
            <a:r>
              <a:rPr lang="zh-CN" altLang="en-US" sz="2800" b="1">
                <a:solidFill>
                  <a:srgbClr val="FF0000"/>
                </a:solidFill>
              </a:rPr>
              <a:t>人</a:t>
            </a:r>
            <a:endParaRPr lang="zh-CN" altLang="en-US" sz="2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49075"/>
                                        </p:tgtEl>
                                        <p:attrNameLst>
                                          <p:attrName>style.visibility</p:attrName>
                                        </p:attrNameLst>
                                      </p:cBhvr>
                                      <p:to>
                                        <p:strVal val="visible"/>
                                      </p:to>
                                    </p:set>
                                    <p:animEffect transition="in" filter="blinds(horizontal)">
                                      <p:cBhvr>
                                        <p:cTn id="18" dur="500"/>
                                        <p:tgtEl>
                                          <p:spTgt spid="104907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9077"/>
                                        </p:tgtEl>
                                        <p:attrNameLst>
                                          <p:attrName>style.visibility</p:attrName>
                                        </p:attrNameLst>
                                      </p:cBhvr>
                                      <p:to>
                                        <p:strVal val="visible"/>
                                      </p:to>
                                    </p:set>
                                    <p:animEffect transition="in" filter="blinds(horizontal)">
                                      <p:cBhvr>
                                        <p:cTn id="23" dur="500"/>
                                        <p:tgtEl>
                                          <p:spTgt spid="1049077"/>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heel(1)">
                                      <p:cBhvr>
                                        <p:cTn id="30" dur="10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heel(1)">
                                      <p:cBhvr>
                                        <p:cTn id="35" dur="10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heel(1)">
                                      <p:cBhvr>
                                        <p:cTn id="4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8" grpId="0" bldLvl="0" animBg="1"/>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82277" y="209365"/>
            <a:ext cx="1808480" cy="583565"/>
          </a:xfrm>
          <a:prstGeom prst="rect">
            <a:avLst/>
          </a:prstGeom>
        </p:spPr>
        <p:txBody>
          <a:bodyPr wrap="none">
            <a:spAutoFit/>
          </a:bodyPr>
          <a:lstStyle/>
          <a:p>
            <a:pPr lvl="0"/>
            <a:r>
              <a:rPr lang="zh-CN" altLang="en-US" sz="3200" b="1" dirty="0">
                <a:solidFill>
                  <a:srgbClr val="0F203E"/>
                </a:solidFill>
                <a:latin typeface="微软雅黑" panose="020B0503020204020204" charset="-122"/>
              </a:rPr>
              <a:t>授之以渔</a:t>
            </a:r>
            <a:endParaRPr lang="zh-CN" altLang="en-US" sz="3200" b="1" dirty="0">
              <a:solidFill>
                <a:srgbClr val="0F203E"/>
              </a:solidFill>
              <a:latin typeface="微软雅黑" panose="020B0503020204020204" charset="-122"/>
            </a:endParaRPr>
          </a:p>
        </p:txBody>
      </p:sp>
      <p:cxnSp>
        <p:nvCxnSpPr>
          <p:cNvPr id="6" name="直接连接符 5"/>
          <p:cNvCxnSpPr/>
          <p:nvPr/>
        </p:nvCxnSpPr>
        <p:spPr>
          <a:xfrm>
            <a:off x="1350645" y="793115"/>
            <a:ext cx="10258425" cy="18415"/>
          </a:xfrm>
          <a:prstGeom prst="line">
            <a:avLst/>
          </a:prstGeom>
          <a:ln>
            <a:solidFill>
              <a:srgbClr val="0F203E"/>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223203" y="42545"/>
            <a:ext cx="918415" cy="918415"/>
            <a:chOff x="1466479" y="1781857"/>
            <a:chExt cx="3294284" cy="3294284"/>
          </a:xfrm>
        </p:grpSpPr>
        <p:sp>
          <p:nvSpPr>
            <p:cNvPr id="20" name="椭圆 19"/>
            <p:cNvSpPr/>
            <p:nvPr/>
          </p:nvSpPr>
          <p:spPr>
            <a:xfrm>
              <a:off x="1466479" y="1781857"/>
              <a:ext cx="3294284" cy="3294284"/>
            </a:xfrm>
            <a:prstGeom prst="ellipse">
              <a:avLst/>
            </a:prstGeom>
            <a:solidFill>
              <a:schemeClr val="bg1"/>
            </a:soli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646418" y="1961795"/>
              <a:ext cx="2934407" cy="293440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agenda_13877"/>
          <p:cNvSpPr>
            <a:spLocks noChangeAspect="1"/>
          </p:cNvSpPr>
          <p:nvPr/>
        </p:nvSpPr>
        <p:spPr bwMode="auto">
          <a:xfrm>
            <a:off x="481030" y="300061"/>
            <a:ext cx="402759" cy="402493"/>
          </a:xfrm>
          <a:custGeom>
            <a:avLst/>
            <a:gdLst>
              <a:gd name="T0" fmla="*/ 304 w 12633"/>
              <a:gd name="T1" fmla="*/ 5016 h 12624"/>
              <a:gd name="T2" fmla="*/ 12065 w 12633"/>
              <a:gd name="T3" fmla="*/ 115 h 12624"/>
              <a:gd name="T4" fmla="*/ 12560 w 12633"/>
              <a:gd name="T5" fmla="*/ 541 h 12624"/>
              <a:gd name="T6" fmla="*/ 9631 w 12633"/>
              <a:gd name="T7" fmla="*/ 12260 h 12624"/>
              <a:gd name="T8" fmla="*/ 9042 w 12633"/>
              <a:gd name="T9" fmla="*/ 12452 h 12624"/>
              <a:gd name="T10" fmla="*/ 6498 w 12633"/>
              <a:gd name="T11" fmla="*/ 10333 h 12624"/>
              <a:gd name="T12" fmla="*/ 6006 w 12633"/>
              <a:gd name="T13" fmla="*/ 10355 h 12624"/>
              <a:gd name="T14" fmla="*/ 4701 w 12633"/>
              <a:gd name="T15" fmla="*/ 11659 h 12624"/>
              <a:gd name="T16" fmla="*/ 4303 w 12633"/>
              <a:gd name="T17" fmla="*/ 11738 h 12624"/>
              <a:gd name="T18" fmla="*/ 4077 w 12633"/>
              <a:gd name="T19" fmla="*/ 11401 h 12624"/>
              <a:gd name="T20" fmla="*/ 4077 w 12633"/>
              <a:gd name="T21" fmla="*/ 8646 h 12624"/>
              <a:gd name="T22" fmla="*/ 4184 w 12633"/>
              <a:gd name="T23" fmla="*/ 8387 h 12624"/>
              <a:gd name="T24" fmla="*/ 9490 w 12633"/>
              <a:gd name="T25" fmla="*/ 3081 h 12624"/>
              <a:gd name="T26" fmla="*/ 3226 w 12633"/>
              <a:gd name="T27" fmla="*/ 7780 h 12624"/>
              <a:gd name="T28" fmla="*/ 2773 w 12633"/>
              <a:gd name="T29" fmla="*/ 7768 h 12624"/>
              <a:gd name="T30" fmla="*/ 211 w 12633"/>
              <a:gd name="T31" fmla="*/ 5634 h 12624"/>
              <a:gd name="T32" fmla="*/ 304 w 12633"/>
              <a:gd name="T33" fmla="*/ 5016 h 1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33" h="12624">
                <a:moveTo>
                  <a:pt x="304" y="5016"/>
                </a:moveTo>
                <a:lnTo>
                  <a:pt x="12065" y="115"/>
                </a:lnTo>
                <a:cubicBezTo>
                  <a:pt x="12342" y="0"/>
                  <a:pt x="12633" y="250"/>
                  <a:pt x="12560" y="541"/>
                </a:cubicBezTo>
                <a:lnTo>
                  <a:pt x="9631" y="12260"/>
                </a:lnTo>
                <a:cubicBezTo>
                  <a:pt x="9565" y="12521"/>
                  <a:pt x="9249" y="12624"/>
                  <a:pt x="9042" y="12452"/>
                </a:cubicBezTo>
                <a:lnTo>
                  <a:pt x="6498" y="10333"/>
                </a:lnTo>
                <a:cubicBezTo>
                  <a:pt x="6353" y="10212"/>
                  <a:pt x="6139" y="10221"/>
                  <a:pt x="6006" y="10355"/>
                </a:cubicBezTo>
                <a:lnTo>
                  <a:pt x="4701" y="11659"/>
                </a:lnTo>
                <a:cubicBezTo>
                  <a:pt x="4596" y="11763"/>
                  <a:pt x="4440" y="11794"/>
                  <a:pt x="4303" y="11738"/>
                </a:cubicBezTo>
                <a:cubicBezTo>
                  <a:pt x="4167" y="11681"/>
                  <a:pt x="4078" y="11549"/>
                  <a:pt x="4077" y="11401"/>
                </a:cubicBezTo>
                <a:lnTo>
                  <a:pt x="4077" y="8646"/>
                </a:lnTo>
                <a:cubicBezTo>
                  <a:pt x="4077" y="8549"/>
                  <a:pt x="4116" y="8456"/>
                  <a:pt x="4184" y="8387"/>
                </a:cubicBezTo>
                <a:lnTo>
                  <a:pt x="9490" y="3081"/>
                </a:lnTo>
                <a:lnTo>
                  <a:pt x="3226" y="7780"/>
                </a:lnTo>
                <a:cubicBezTo>
                  <a:pt x="3091" y="7881"/>
                  <a:pt x="2903" y="7877"/>
                  <a:pt x="2773" y="7768"/>
                </a:cubicBezTo>
                <a:lnTo>
                  <a:pt x="211" y="5634"/>
                </a:lnTo>
                <a:cubicBezTo>
                  <a:pt x="0" y="5458"/>
                  <a:pt x="51" y="5122"/>
                  <a:pt x="304" y="5016"/>
                </a:cubicBezTo>
                <a:close/>
              </a:path>
            </a:pathLst>
          </a:custGeom>
          <a:solidFill>
            <a:schemeClr val="bg1"/>
          </a:solidFill>
          <a:ln>
            <a:noFill/>
          </a:ln>
        </p:spPr>
        <p:txBody>
          <a:bodyPr/>
          <a:lstStyle/>
          <a:p>
            <a:endParaRPr lang="zh-CN" altLang="en-US"/>
          </a:p>
        </p:txBody>
      </p:sp>
      <p:sp>
        <p:nvSpPr>
          <p:cNvPr id="2" name="五边形 1"/>
          <p:cNvSpPr/>
          <p:nvPr/>
        </p:nvSpPr>
        <p:spPr>
          <a:xfrm>
            <a:off x="160020" y="951230"/>
            <a:ext cx="1692275" cy="578485"/>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51765" y="1010285"/>
            <a:ext cx="1604010" cy="460375"/>
          </a:xfrm>
          <a:prstGeom prst="rect">
            <a:avLst/>
          </a:prstGeom>
          <a:noFill/>
        </p:spPr>
        <p:txBody>
          <a:bodyPr wrap="square" rtlCol="0">
            <a:spAutoFit/>
          </a:bodyPr>
          <a:lstStyle/>
          <a:p>
            <a:r>
              <a:rPr lang="zh-CN" altLang="en-US" sz="2400" dirty="0" smtClean="0">
                <a:solidFill>
                  <a:schemeClr val="bg1"/>
                </a:solidFill>
              </a:rPr>
              <a:t>一审题干</a:t>
            </a:r>
            <a:endParaRPr lang="zh-CN" altLang="en-US" sz="2400" dirty="0" smtClean="0">
              <a:solidFill>
                <a:schemeClr val="bg1"/>
              </a:solidFill>
            </a:endParaRPr>
          </a:p>
        </p:txBody>
      </p:sp>
      <p:grpSp>
        <p:nvGrpSpPr>
          <p:cNvPr id="17" name="组合 16"/>
          <p:cNvGrpSpPr/>
          <p:nvPr/>
        </p:nvGrpSpPr>
        <p:grpSpPr>
          <a:xfrm>
            <a:off x="69850" y="2541905"/>
            <a:ext cx="1746885" cy="595185"/>
            <a:chOff x="744645" y="1850329"/>
            <a:chExt cx="1069045" cy="595223"/>
          </a:xfrm>
        </p:grpSpPr>
        <p:sp>
          <p:nvSpPr>
            <p:cNvPr id="18" name="五边形 17"/>
            <p:cNvSpPr/>
            <p:nvPr/>
          </p:nvSpPr>
          <p:spPr>
            <a:xfrm>
              <a:off x="744645" y="1850329"/>
              <a:ext cx="1069045" cy="59522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799755" y="1910711"/>
              <a:ext cx="941571" cy="460404"/>
            </a:xfrm>
            <a:prstGeom prst="rect">
              <a:avLst/>
            </a:prstGeom>
            <a:noFill/>
          </p:spPr>
          <p:txBody>
            <a:bodyPr wrap="square" rtlCol="0">
              <a:spAutoFit/>
            </a:bodyPr>
            <a:lstStyle/>
            <a:p>
              <a:r>
                <a:rPr lang="zh-CN" altLang="en-US" sz="2400" dirty="0" smtClean="0">
                  <a:solidFill>
                    <a:schemeClr val="bg1"/>
                  </a:solidFill>
                </a:rPr>
                <a:t>二审选项</a:t>
              </a:r>
              <a:endParaRPr lang="zh-CN" altLang="en-US" sz="2400" dirty="0">
                <a:solidFill>
                  <a:schemeClr val="bg1"/>
                </a:solidFill>
              </a:endParaRPr>
            </a:p>
          </p:txBody>
        </p:sp>
      </p:grpSp>
      <p:sp>
        <p:nvSpPr>
          <p:cNvPr id="34" name="文本框 3"/>
          <p:cNvSpPr txBox="1"/>
          <p:nvPr/>
        </p:nvSpPr>
        <p:spPr>
          <a:xfrm>
            <a:off x="8785860" y="332740"/>
            <a:ext cx="2671445" cy="460375"/>
          </a:xfrm>
          <a:prstGeom prst="rect">
            <a:avLst/>
          </a:prstGeom>
          <a:noFill/>
        </p:spPr>
        <p:txBody>
          <a:bodyPr wrap="square" rtlCol="0">
            <a:spAutoFit/>
          </a:bodyPr>
          <a:p>
            <a:r>
              <a:rPr lang="zh-CN" altLang="en-US" sz="2400" b="1" dirty="0"/>
              <a:t>选择题审题三步走</a:t>
            </a:r>
            <a:endParaRPr lang="zh-CN" altLang="en-US" sz="2400" b="1" dirty="0"/>
          </a:p>
        </p:txBody>
      </p:sp>
      <p:sp>
        <p:nvSpPr>
          <p:cNvPr id="1049075" name="矩形 1049074"/>
          <p:cNvSpPr/>
          <p:nvPr/>
        </p:nvSpPr>
        <p:spPr>
          <a:xfrm>
            <a:off x="1781810" y="811530"/>
            <a:ext cx="10282555" cy="1568450"/>
          </a:xfrm>
          <a:prstGeom prst="rect">
            <a:avLst/>
          </a:prstGeom>
          <a:noFill/>
          <a:ln w="9525">
            <a:noFill/>
          </a:ln>
        </p:spPr>
        <p:txBody>
          <a:bodyPr vert="horz" wrap="square" lIns="91440" tIns="45720" rIns="91440" bIns="45720" anchor="t" anchorCtr="0">
            <a:spAutoFit/>
          </a:bodyPr>
          <a:p>
            <a:pPr indent="-342900">
              <a:buNone/>
            </a:pPr>
            <a:r>
              <a:rPr lang="en-US" altLang="zh-CN" sz="2400" baseline="0" dirty="0">
                <a:latin typeface="微软雅黑" panose="020B0503020204020204" charset="-122"/>
                <a:ea typeface="微软雅黑" panose="020B0503020204020204" charset="-122"/>
                <a:cs typeface="微软雅黑" panose="020B0503020204020204" charset="-122"/>
              </a:rPr>
              <a:t>1.</a:t>
            </a:r>
            <a:r>
              <a:rPr lang="zh-CN" altLang="en-US" sz="2400" baseline="0" dirty="0">
                <a:solidFill>
                  <a:srgbClr val="00B0F0"/>
                </a:solidFill>
                <a:latin typeface="微软雅黑" panose="020B0503020204020204" charset="-122"/>
                <a:ea typeface="微软雅黑" panose="020B0503020204020204" charset="-122"/>
                <a:cs typeface="微软雅黑" panose="020B0503020204020204" charset="-122"/>
              </a:rPr>
              <a:t>阅读材料</a:t>
            </a:r>
            <a:r>
              <a:rPr lang="zh-CN" altLang="en-US" sz="2400" baseline="0" dirty="0">
                <a:latin typeface="微软雅黑" panose="020B0503020204020204" charset="-122"/>
                <a:ea typeface="微软雅黑" panose="020B0503020204020204" charset="-122"/>
                <a:cs typeface="微软雅黑" panose="020B0503020204020204" charset="-122"/>
              </a:rPr>
              <a:t>，注意限制条件（时间、地点、</a:t>
            </a:r>
            <a:r>
              <a:rPr lang="zh-CN" altLang="en-US" sz="2400" dirty="0">
                <a:latin typeface="微软雅黑" panose="020B0503020204020204" charset="-122"/>
                <a:ea typeface="微软雅黑" panose="020B0503020204020204" charset="-122"/>
                <a:cs typeface="微软雅黑" panose="020B0503020204020204" charset="-122"/>
                <a:sym typeface="+mn-ea"/>
              </a:rPr>
              <a:t>人物、领域等）把握材料中心思想，考查哪一主干知识；</a:t>
            </a:r>
            <a:endParaRPr lang="zh-CN" altLang="en-US" sz="2400" dirty="0">
              <a:latin typeface="微软雅黑" panose="020B0503020204020204" charset="-122"/>
              <a:ea typeface="微软雅黑" panose="020B0503020204020204" charset="-122"/>
              <a:cs typeface="微软雅黑" panose="020B0503020204020204" charset="-122"/>
              <a:sym typeface="+mn-ea"/>
            </a:endParaRPr>
          </a:p>
          <a:p>
            <a:pPr indent="-342900">
              <a:buNone/>
            </a:pPr>
            <a:r>
              <a:rPr lang="en-US" altLang="zh-CN" sz="2400" dirty="0">
                <a:latin typeface="微软雅黑" panose="020B0503020204020204" charset="-122"/>
                <a:ea typeface="微软雅黑" panose="020B0503020204020204" charset="-122"/>
                <a:cs typeface="微软雅黑" panose="020B0503020204020204" charset="-122"/>
              </a:rPr>
              <a:t>2.</a:t>
            </a:r>
            <a:r>
              <a:rPr lang="zh-CN" altLang="en-US" sz="2400" dirty="0">
                <a:solidFill>
                  <a:srgbClr val="00B0F0"/>
                </a:solidFill>
                <a:latin typeface="微软雅黑" panose="020B0503020204020204" charset="-122"/>
                <a:ea typeface="微软雅黑" panose="020B0503020204020204" charset="-122"/>
                <a:cs typeface="微软雅黑" panose="020B0503020204020204" charset="-122"/>
              </a:rPr>
              <a:t>研究题眼</a:t>
            </a:r>
            <a:r>
              <a:rPr lang="zh-CN" altLang="en-US" sz="2400" dirty="0">
                <a:latin typeface="微软雅黑" panose="020B0503020204020204" charset="-122"/>
                <a:ea typeface="微软雅黑" panose="020B0503020204020204" charset="-122"/>
                <a:cs typeface="微软雅黑" panose="020B0503020204020204" charset="-122"/>
              </a:rPr>
              <a:t>，即设问的指向，也就是命题人要求你所答主题和主流价值取向，明确从什么方向进行选择（原因、内容、现象、本质、目的结果、影响等）。</a:t>
            </a:r>
            <a:endParaRPr lang="zh-CN" altLang="en-US" sz="2400"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755775" y="2462530"/>
            <a:ext cx="10241280" cy="1198880"/>
          </a:xfrm>
          <a:prstGeom prst="rect">
            <a:avLst/>
          </a:prstGeom>
          <a:noFill/>
        </p:spPr>
        <p:txBody>
          <a:bodyPr wrap="none" rtlCol="0">
            <a:spAutoFit/>
          </a:bodyPr>
          <a:p>
            <a:pPr algn="l"/>
            <a:r>
              <a:rPr lang="zh-CN" altLang="en-US" sz="2400" dirty="0">
                <a:latin typeface="微软雅黑" panose="020B0503020204020204" charset="-122"/>
                <a:ea typeface="微软雅黑" panose="020B0503020204020204" charset="-122"/>
                <a:cs typeface="微软雅黑" panose="020B0503020204020204" charset="-122"/>
                <a:sym typeface="+mn-ea"/>
              </a:rPr>
              <a:t>在明确题干规定的基础上，要对选项逐一进行审查，分别与题干进行对比，</a:t>
            </a:r>
            <a:endParaRPr lang="zh-CN" altLang="en-US" sz="2400" dirty="0">
              <a:latin typeface="微软雅黑" panose="020B0503020204020204" charset="-122"/>
              <a:ea typeface="微软雅黑" panose="020B0503020204020204" charset="-122"/>
              <a:cs typeface="微软雅黑" panose="020B0503020204020204" charset="-122"/>
              <a:sym typeface="+mn-ea"/>
            </a:endParaRPr>
          </a:p>
          <a:p>
            <a:pPr algn="l"/>
            <a:r>
              <a:rPr lang="zh-CN" altLang="en-US" sz="2400" dirty="0">
                <a:latin typeface="微软雅黑" panose="020B0503020204020204" charset="-122"/>
                <a:ea typeface="微软雅黑" panose="020B0503020204020204" charset="-122"/>
                <a:cs typeface="微软雅黑" panose="020B0503020204020204" charset="-122"/>
                <a:sym typeface="+mn-ea"/>
              </a:rPr>
              <a:t>选出最符合题意的，多数使用</a:t>
            </a:r>
            <a:r>
              <a:rPr lang="zh-CN" altLang="en-US" sz="2400" dirty="0">
                <a:solidFill>
                  <a:srgbClr val="FF0000"/>
                </a:solidFill>
                <a:latin typeface="微软雅黑" panose="020B0503020204020204" charset="-122"/>
                <a:ea typeface="微软雅黑" panose="020B0503020204020204" charset="-122"/>
                <a:cs typeface="微软雅黑" panose="020B0503020204020204" charset="-122"/>
                <a:sym typeface="+mn-ea"/>
              </a:rPr>
              <a:t>排除法，争取四选一变成二选一</a:t>
            </a:r>
            <a:r>
              <a:rPr lang="zh-CN" altLang="en-US" sz="2400" dirty="0">
                <a:latin typeface="微软雅黑" panose="020B0503020204020204" charset="-122"/>
                <a:ea typeface="微软雅黑" panose="020B0503020204020204" charset="-122"/>
                <a:cs typeface="微软雅黑" panose="020B0503020204020204" charset="-122"/>
                <a:sym typeface="+mn-ea"/>
              </a:rPr>
              <a:t>。</a:t>
            </a:r>
            <a:endParaRPr lang="zh-CN" altLang="en-US" sz="2400" dirty="0">
              <a:latin typeface="微软雅黑" panose="020B0503020204020204" charset="-122"/>
              <a:ea typeface="微软雅黑" panose="020B0503020204020204" charset="-122"/>
              <a:cs typeface="微软雅黑" panose="020B0503020204020204" charset="-122"/>
              <a:sym typeface="+mn-ea"/>
            </a:endParaRPr>
          </a:p>
          <a:p>
            <a:pPr algn="l"/>
            <a:endParaRPr lang="zh-CN" altLang="en-US" sz="2400">
              <a:solidFill>
                <a:schemeClr val="tx1"/>
              </a:solidFill>
            </a:endParaRPr>
          </a:p>
        </p:txBody>
      </p:sp>
      <p:grpSp>
        <p:nvGrpSpPr>
          <p:cNvPr id="24" name="组合 23"/>
          <p:cNvGrpSpPr/>
          <p:nvPr/>
        </p:nvGrpSpPr>
        <p:grpSpPr>
          <a:xfrm>
            <a:off x="151" y="5975350"/>
            <a:ext cx="2826431" cy="881749"/>
            <a:chOff x="746386" y="-180749"/>
            <a:chExt cx="1070672" cy="684045"/>
          </a:xfrm>
        </p:grpSpPr>
        <p:sp>
          <p:nvSpPr>
            <p:cNvPr id="25" name="五边形 24"/>
            <p:cNvSpPr/>
            <p:nvPr/>
          </p:nvSpPr>
          <p:spPr>
            <a:xfrm>
              <a:off x="748013" y="-180749"/>
              <a:ext cx="1069045" cy="59522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TextBox 25"/>
            <p:cNvSpPr txBox="1"/>
            <p:nvPr/>
          </p:nvSpPr>
          <p:spPr>
            <a:xfrm>
              <a:off x="746386" y="-140560"/>
              <a:ext cx="1070598" cy="643856"/>
            </a:xfrm>
            <a:prstGeom prst="rect">
              <a:avLst/>
            </a:prstGeom>
            <a:noFill/>
          </p:spPr>
          <p:txBody>
            <a:bodyPr wrap="square" rtlCol="0">
              <a:spAutoFit/>
            </a:bodyPr>
            <a:p>
              <a:r>
                <a:rPr lang="zh-CN" altLang="en-US" sz="2400" dirty="0" smtClean="0">
                  <a:solidFill>
                    <a:schemeClr val="bg1"/>
                  </a:solidFill>
                </a:rPr>
                <a:t>三</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rPr>
                <a:t>审查选项与题干关系</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sp>
        <p:nvSpPr>
          <p:cNvPr id="3" name="文本框 2"/>
          <p:cNvSpPr txBox="1"/>
          <p:nvPr/>
        </p:nvSpPr>
        <p:spPr>
          <a:xfrm>
            <a:off x="1569085" y="3298825"/>
            <a:ext cx="10495280" cy="2676525"/>
          </a:xfrm>
          <a:prstGeom prst="rect">
            <a:avLst/>
          </a:prstGeom>
          <a:noFill/>
        </p:spPr>
        <p:txBody>
          <a:bodyPr wrap="none" rtlCol="0">
            <a:spAutoFit/>
          </a:bodyPr>
          <a:p>
            <a:pPr algn="l"/>
            <a:r>
              <a:rPr lang="en-US" altLang="zh-CN" sz="2400"/>
              <a:t>1.</a:t>
            </a:r>
            <a:r>
              <a:rPr lang="zh-CN" altLang="en-US" sz="2400">
                <a:solidFill>
                  <a:srgbClr val="00B0F0"/>
                </a:solidFill>
              </a:rPr>
              <a:t>有没有（添枝加叶）</a:t>
            </a:r>
            <a:r>
              <a:rPr lang="en-US" altLang="zh-CN" sz="2400"/>
              <a:t>---</a:t>
            </a:r>
            <a:r>
              <a:rPr lang="zh-CN" altLang="en-US" sz="2400"/>
              <a:t>材料中有没有这个信息？选项符合史实，但与题目</a:t>
            </a:r>
            <a:endParaRPr lang="zh-CN" altLang="en-US" sz="2400"/>
          </a:p>
          <a:p>
            <a:pPr algn="l"/>
            <a:r>
              <a:rPr lang="zh-CN" altLang="en-US" sz="2400"/>
              <a:t>无关，不选。</a:t>
            </a:r>
            <a:endParaRPr lang="zh-CN" altLang="en-US" sz="2400"/>
          </a:p>
          <a:p>
            <a:pPr algn="l"/>
            <a:r>
              <a:rPr lang="en-US" altLang="zh-CN" sz="2400"/>
              <a:t>2.</a:t>
            </a:r>
            <a:r>
              <a:rPr lang="zh-CN" altLang="en-US" sz="2400">
                <a:solidFill>
                  <a:srgbClr val="00B0F0"/>
                </a:solidFill>
              </a:rPr>
              <a:t>对不对（鱼目混珠）</a:t>
            </a:r>
            <a:r>
              <a:rPr lang="en-US" altLang="zh-CN" sz="2400"/>
              <a:t>---</a:t>
            </a:r>
            <a:r>
              <a:rPr lang="zh-CN" altLang="en-US" sz="2400"/>
              <a:t>这个选项的结论对不对或与材料观点相反？</a:t>
            </a:r>
            <a:endParaRPr lang="zh-CN" altLang="en-US" sz="2400"/>
          </a:p>
          <a:p>
            <a:pPr algn="l"/>
            <a:r>
              <a:rPr lang="en-US" altLang="zh-CN" sz="2400"/>
              <a:t>3.</a:t>
            </a:r>
            <a:r>
              <a:rPr lang="zh-CN" altLang="en-US" sz="2400">
                <a:solidFill>
                  <a:srgbClr val="00B0F0"/>
                </a:solidFill>
              </a:rPr>
              <a:t>全不全（以偏概全）</a:t>
            </a:r>
            <a:r>
              <a:rPr lang="en-US" altLang="zh-CN" sz="2400"/>
              <a:t>---</a:t>
            </a:r>
            <a:r>
              <a:rPr lang="zh-CN" altLang="en-US" sz="2400"/>
              <a:t>这个选项对材料信息概括的全不全？</a:t>
            </a:r>
            <a:r>
              <a:rPr lang="zh-CN" altLang="en-US" sz="2400">
                <a:solidFill>
                  <a:srgbClr val="FF0000"/>
                </a:solidFill>
              </a:rPr>
              <a:t>选全不选偏</a:t>
            </a:r>
            <a:endParaRPr lang="zh-CN" altLang="en-US" sz="2400">
              <a:solidFill>
                <a:srgbClr val="FF0000"/>
              </a:solidFill>
            </a:endParaRPr>
          </a:p>
          <a:p>
            <a:pPr algn="l"/>
            <a:r>
              <a:rPr lang="en-US" altLang="zh-CN" sz="2400">
                <a:solidFill>
                  <a:schemeClr val="tx1"/>
                </a:solidFill>
              </a:rPr>
              <a:t>4.</a:t>
            </a:r>
            <a:r>
              <a:rPr lang="zh-CN" altLang="en-US" sz="2400">
                <a:solidFill>
                  <a:srgbClr val="00B0F0"/>
                </a:solidFill>
              </a:rPr>
              <a:t>深不深（本质或根本）</a:t>
            </a:r>
            <a:r>
              <a:rPr lang="en-US" altLang="zh-CN" sz="2400">
                <a:solidFill>
                  <a:schemeClr val="tx1"/>
                </a:solidFill>
              </a:rPr>
              <a:t>---</a:t>
            </a:r>
            <a:r>
              <a:rPr lang="zh-CN" altLang="en-US" sz="2400">
                <a:solidFill>
                  <a:schemeClr val="tx1"/>
                </a:solidFill>
              </a:rPr>
              <a:t>选项是对材料的简单重复属于表象还是本质揭示？</a:t>
            </a:r>
            <a:endParaRPr lang="zh-CN" altLang="en-US" sz="2400">
              <a:solidFill>
                <a:schemeClr val="tx1"/>
              </a:solidFill>
            </a:endParaRPr>
          </a:p>
          <a:p>
            <a:pPr algn="l"/>
            <a:r>
              <a:rPr lang="zh-CN" altLang="en-US" sz="2400">
                <a:solidFill>
                  <a:srgbClr val="FF0000"/>
                </a:solidFill>
              </a:rPr>
              <a:t>选质不选表。</a:t>
            </a:r>
            <a:endParaRPr lang="zh-CN" altLang="en-US" sz="2400">
              <a:solidFill>
                <a:srgbClr val="FF0000"/>
              </a:solidFill>
            </a:endParaRPr>
          </a:p>
          <a:p>
            <a:pPr algn="l"/>
            <a:r>
              <a:rPr lang="en-US" altLang="zh-CN" sz="2400">
                <a:solidFill>
                  <a:schemeClr val="tx1"/>
                </a:solidFill>
              </a:rPr>
              <a:t>5.</a:t>
            </a:r>
            <a:r>
              <a:rPr lang="zh-CN" altLang="en-US" sz="2400">
                <a:solidFill>
                  <a:srgbClr val="00B0F0"/>
                </a:solidFill>
              </a:rPr>
              <a:t>带入试一试（实在难以抉择时）</a:t>
            </a:r>
            <a:r>
              <a:rPr lang="en-US" altLang="zh-CN" sz="2400">
                <a:solidFill>
                  <a:schemeClr val="tx1"/>
                </a:solidFill>
              </a:rPr>
              <a:t>---</a:t>
            </a:r>
            <a:r>
              <a:rPr lang="zh-CN" altLang="en-US" sz="2400">
                <a:solidFill>
                  <a:schemeClr val="tx1"/>
                </a:solidFill>
              </a:rPr>
              <a:t>设着把各项代入题干，看谁最恰当。</a:t>
            </a:r>
            <a:endParaRPr lang="zh-CN" altLang="en-US" sz="24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76200"/>
            <a:ext cx="1808480" cy="583565"/>
          </a:xfrm>
          <a:prstGeom prst="rect">
            <a:avLst/>
          </a:prstGeom>
          <a:gradFill>
            <a:gsLst>
              <a:gs pos="0">
                <a:srgbClr val="9EE256"/>
              </a:gs>
              <a:gs pos="100000">
                <a:srgbClr val="52762D"/>
              </a:gs>
            </a:gsLst>
            <a:lin scaled="0"/>
          </a:gradFill>
        </p:spPr>
        <p:txBody>
          <a:bodyPr wrap="none" rtlCol="0" anchor="t">
            <a:spAutoFit/>
          </a:bodyPr>
          <a:p>
            <a:r>
              <a:rPr lang="zh-CN" sz="3200"/>
              <a:t>难题突破</a:t>
            </a:r>
            <a:endParaRPr lang="zh-CN" sz="3200"/>
          </a:p>
        </p:txBody>
      </p:sp>
      <p:sp>
        <p:nvSpPr>
          <p:cNvPr id="2" name="文本框 1"/>
          <p:cNvSpPr txBox="1"/>
          <p:nvPr/>
        </p:nvSpPr>
        <p:spPr>
          <a:xfrm>
            <a:off x="105410" y="786130"/>
            <a:ext cx="5055235" cy="5015865"/>
          </a:xfrm>
          <a:prstGeom prst="rect">
            <a:avLst/>
          </a:prstGeom>
          <a:noFill/>
          <a:ln w="9525">
            <a:noFill/>
          </a:ln>
        </p:spPr>
        <p:txBody>
          <a:bodyPr wrap="square">
            <a:spAutoFit/>
          </a:bodyPr>
          <a:p>
            <a:pPr indent="0"/>
            <a:r>
              <a:rPr lang="zh-CN" sz="3200" b="0">
                <a:latin typeface="微软雅黑" panose="020B0503020204020204" charset="-122"/>
                <a:ea typeface="微软雅黑" panose="020B0503020204020204" charset="-122"/>
                <a:cs typeface="微软雅黑" panose="020B0503020204020204" charset="-122"/>
              </a:rPr>
              <a:t>1.近几十年的考古发现证实，在距今约5000年，</a:t>
            </a:r>
            <a:r>
              <a:rPr lang="zh-CN" sz="3200" b="0">
                <a:solidFill>
                  <a:schemeClr val="tx1"/>
                </a:solidFill>
                <a:latin typeface="微软雅黑" panose="020B0503020204020204" charset="-122"/>
                <a:ea typeface="微软雅黑" panose="020B0503020204020204" charset="-122"/>
                <a:cs typeface="微软雅黑" panose="020B0503020204020204" charset="-122"/>
              </a:rPr>
              <a:t>长江流域、黄河流域以及辽河流域</a:t>
            </a:r>
            <a:r>
              <a:rPr lang="zh-CN" sz="3200" b="0">
                <a:latin typeface="微软雅黑" panose="020B0503020204020204" charset="-122"/>
                <a:ea typeface="微软雅黑" panose="020B0503020204020204" charset="-122"/>
                <a:cs typeface="微软雅黑" panose="020B0503020204020204" charset="-122"/>
              </a:rPr>
              <a:t>进入了早期文明社会，这表明中华文明起源和发展的特征是（</a:t>
            </a:r>
            <a:r>
              <a:rPr lang="en-US" sz="3200" b="0">
                <a:latin typeface="微软雅黑" panose="020B0503020204020204" charset="-122"/>
                <a:ea typeface="微软雅黑" panose="020B0503020204020204" charset="-122"/>
                <a:cs typeface="微软雅黑" panose="020B0503020204020204" charset="-122"/>
              </a:rPr>
              <a:t>    </a:t>
            </a:r>
            <a:r>
              <a:rPr lang="zh-CN" sz="3200" b="0">
                <a:latin typeface="微软雅黑" panose="020B0503020204020204" charset="-122"/>
                <a:ea typeface="微软雅黑" panose="020B0503020204020204" charset="-122"/>
                <a:cs typeface="微软雅黑" panose="020B0503020204020204" charset="-122"/>
              </a:rPr>
              <a:t>）</a:t>
            </a:r>
            <a:r>
              <a:rPr lang="en-US" sz="3200" b="0">
                <a:latin typeface="微软雅黑" panose="020B0503020204020204" charset="-122"/>
                <a:ea typeface="微软雅黑" panose="020B0503020204020204" charset="-122"/>
                <a:cs typeface="微软雅黑" panose="020B0503020204020204" charset="-122"/>
              </a:rPr>
              <a:t>A</a:t>
            </a:r>
            <a:r>
              <a:rPr lang="zh-CN" sz="3200" b="0">
                <a:latin typeface="微软雅黑" panose="020B0503020204020204" charset="-122"/>
                <a:ea typeface="微软雅黑" panose="020B0503020204020204" charset="-122"/>
                <a:cs typeface="微软雅黑" panose="020B0503020204020204" charset="-122"/>
              </a:rPr>
              <a:t>．兼收并蓄       </a:t>
            </a:r>
            <a:endParaRPr lang="zh-CN" sz="3200" b="0">
              <a:latin typeface="微软雅黑" panose="020B0503020204020204" charset="-122"/>
              <a:ea typeface="微软雅黑" panose="020B0503020204020204" charset="-122"/>
              <a:cs typeface="微软雅黑" panose="020B0503020204020204" charset="-122"/>
            </a:endParaRPr>
          </a:p>
          <a:p>
            <a:pPr indent="0"/>
            <a:r>
              <a:rPr lang="en-US" sz="3200" b="0">
                <a:solidFill>
                  <a:srgbClr val="FF0000"/>
                </a:solidFill>
                <a:latin typeface="微软雅黑" panose="020B0503020204020204" charset="-122"/>
                <a:ea typeface="微软雅黑" panose="020B0503020204020204" charset="-122"/>
                <a:cs typeface="微软雅黑" panose="020B0503020204020204" charset="-122"/>
              </a:rPr>
              <a:t>B</a:t>
            </a:r>
            <a:r>
              <a:rPr lang="zh-CN" sz="3200" b="0">
                <a:solidFill>
                  <a:srgbClr val="FF0000"/>
                </a:solidFill>
                <a:latin typeface="微软雅黑" panose="020B0503020204020204" charset="-122"/>
                <a:ea typeface="微软雅黑" panose="020B0503020204020204" charset="-122"/>
                <a:cs typeface="微软雅黑" panose="020B0503020204020204" charset="-122"/>
              </a:rPr>
              <a:t>．多元一体</a:t>
            </a:r>
            <a:r>
              <a:rPr lang="zh-CN" sz="3200" b="0">
                <a:latin typeface="微软雅黑" panose="020B0503020204020204" charset="-122"/>
                <a:ea typeface="微软雅黑" panose="020B0503020204020204" charset="-122"/>
                <a:cs typeface="微软雅黑" panose="020B0503020204020204" charset="-122"/>
              </a:rPr>
              <a:t>          </a:t>
            </a:r>
            <a:endParaRPr lang="zh-CN" sz="3200" b="0">
              <a:latin typeface="微软雅黑" panose="020B0503020204020204" charset="-122"/>
              <a:ea typeface="微软雅黑" panose="020B0503020204020204" charset="-122"/>
              <a:cs typeface="微软雅黑" panose="020B0503020204020204" charset="-122"/>
            </a:endParaRPr>
          </a:p>
          <a:p>
            <a:pPr indent="0"/>
            <a:r>
              <a:rPr lang="en-US" sz="3200" b="0">
                <a:latin typeface="微软雅黑" panose="020B0503020204020204" charset="-122"/>
                <a:ea typeface="微软雅黑" panose="020B0503020204020204" charset="-122"/>
                <a:cs typeface="微软雅黑" panose="020B0503020204020204" charset="-122"/>
              </a:rPr>
              <a:t>C</a:t>
            </a:r>
            <a:r>
              <a:rPr lang="zh-CN" sz="3200" b="0">
                <a:latin typeface="微软雅黑" panose="020B0503020204020204" charset="-122"/>
                <a:ea typeface="微软雅黑" panose="020B0503020204020204" charset="-122"/>
                <a:cs typeface="微软雅黑" panose="020B0503020204020204" charset="-122"/>
              </a:rPr>
              <a:t>．博大精深       </a:t>
            </a:r>
            <a:endParaRPr lang="zh-CN" sz="3200" b="0">
              <a:latin typeface="微软雅黑" panose="020B0503020204020204" charset="-122"/>
              <a:ea typeface="微软雅黑" panose="020B0503020204020204" charset="-122"/>
              <a:cs typeface="微软雅黑" panose="020B0503020204020204" charset="-122"/>
            </a:endParaRPr>
          </a:p>
          <a:p>
            <a:pPr indent="0"/>
            <a:r>
              <a:rPr lang="en-US" sz="3200" b="0">
                <a:latin typeface="微软雅黑" panose="020B0503020204020204" charset="-122"/>
                <a:ea typeface="微软雅黑" panose="020B0503020204020204" charset="-122"/>
                <a:cs typeface="微软雅黑" panose="020B0503020204020204" charset="-122"/>
              </a:rPr>
              <a:t>D</a:t>
            </a:r>
            <a:r>
              <a:rPr lang="zh-CN" sz="3200" b="0">
                <a:latin typeface="微软雅黑" panose="020B0503020204020204" charset="-122"/>
                <a:ea typeface="微软雅黑" panose="020B0503020204020204" charset="-122"/>
                <a:cs typeface="微软雅黑" panose="020B0503020204020204" charset="-122"/>
              </a:rPr>
              <a:t>．开放革新</a:t>
            </a:r>
            <a:endParaRPr lang="zh-CN" altLang="en-US" sz="3200">
              <a:latin typeface="微软雅黑" panose="020B0503020204020204" charset="-122"/>
              <a:ea typeface="微软雅黑" panose="020B0503020204020204" charset="-122"/>
              <a:cs typeface="微软雅黑" panose="020B0503020204020204" charset="-122"/>
            </a:endParaRPr>
          </a:p>
        </p:txBody>
      </p:sp>
      <p:pic>
        <p:nvPicPr>
          <p:cNvPr id="3" name="图片 2" descr="IMG_20210413_202613_edit_16593353034967"/>
          <p:cNvPicPr>
            <a:picLocks noChangeAspect="1"/>
          </p:cNvPicPr>
          <p:nvPr>
            <p:custDataLst>
              <p:tags r:id="rId1"/>
            </p:custDataLst>
          </p:nvPr>
        </p:nvPicPr>
        <p:blipFill>
          <a:blip r:embed="rId2"/>
          <a:stretch>
            <a:fillRect/>
          </a:stretch>
        </p:blipFill>
        <p:spPr>
          <a:xfrm>
            <a:off x="8133715" y="166370"/>
            <a:ext cx="3787140" cy="6525260"/>
          </a:xfrm>
          <a:prstGeom prst="rect">
            <a:avLst/>
          </a:prstGeom>
        </p:spPr>
      </p:pic>
      <p:sp>
        <p:nvSpPr>
          <p:cNvPr id="26" name="圆角矩形 25"/>
          <p:cNvSpPr/>
          <p:nvPr/>
        </p:nvSpPr>
        <p:spPr>
          <a:xfrm>
            <a:off x="1416685" y="1408430"/>
            <a:ext cx="1720850" cy="389890"/>
          </a:xfrm>
          <a:prstGeom prst="roundRect">
            <a:avLst>
              <a:gd name="adj" fmla="val 1482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 name="圆角矩形 4"/>
          <p:cNvSpPr/>
          <p:nvPr/>
        </p:nvSpPr>
        <p:spPr>
          <a:xfrm>
            <a:off x="1922145" y="2336800"/>
            <a:ext cx="2453005" cy="423545"/>
          </a:xfrm>
          <a:prstGeom prst="roundRect">
            <a:avLst>
              <a:gd name="adj" fmla="val 1482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cxnSp>
        <p:nvCxnSpPr>
          <p:cNvPr id="29" name="直接连接符 28"/>
          <p:cNvCxnSpPr/>
          <p:nvPr/>
        </p:nvCxnSpPr>
        <p:spPr>
          <a:xfrm>
            <a:off x="105410" y="3761105"/>
            <a:ext cx="2397760" cy="3365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sp>
        <p:nvSpPr>
          <p:cNvPr id="7" name="文本框 6"/>
          <p:cNvSpPr txBox="1"/>
          <p:nvPr/>
        </p:nvSpPr>
        <p:spPr>
          <a:xfrm>
            <a:off x="4458335" y="3442970"/>
            <a:ext cx="3598545" cy="3415030"/>
          </a:xfrm>
          <a:prstGeom prst="rect">
            <a:avLst/>
          </a:prstGeom>
          <a:solidFill>
            <a:schemeClr val="accent1">
              <a:lumMod val="75000"/>
            </a:schemeClr>
          </a:solidFill>
        </p:spPr>
        <p:txBody>
          <a:bodyPr wrap="square" rtlCol="0">
            <a:spAutoFit/>
          </a:bodyPr>
          <a:p>
            <a:r>
              <a:rPr lang="en-US" altLang="zh-CN" sz="2400"/>
              <a:t>“</a:t>
            </a:r>
            <a:r>
              <a:rPr lang="zh-CN" altLang="en-US" sz="2400"/>
              <a:t>多元一体</a:t>
            </a:r>
            <a:r>
              <a:rPr lang="en-US" altLang="zh-CN" sz="2400"/>
              <a:t>”</a:t>
            </a:r>
            <a:r>
              <a:rPr lang="zh-CN" altLang="en-US" sz="2400"/>
              <a:t>内涵：</a:t>
            </a:r>
            <a:r>
              <a:rPr lang="en-US" altLang="zh-CN" sz="2400"/>
              <a:t>“</a:t>
            </a:r>
            <a:r>
              <a:rPr lang="zh-CN" altLang="en-US" sz="2400"/>
              <a:t>多元</a:t>
            </a:r>
            <a:r>
              <a:rPr lang="en-US" altLang="zh-CN" sz="2400"/>
              <a:t>”</a:t>
            </a:r>
            <a:r>
              <a:rPr lang="zh-CN" altLang="en-US" sz="2400"/>
              <a:t>是指中华各民族各有其起源、形成、发展的历史，文化、社会也各具特点；</a:t>
            </a:r>
            <a:r>
              <a:rPr lang="en-US" altLang="zh-CN" sz="2400"/>
              <a:t>“</a:t>
            </a:r>
            <a:r>
              <a:rPr lang="zh-CN" altLang="en-US" sz="2400"/>
              <a:t>一体</a:t>
            </a:r>
            <a:r>
              <a:rPr lang="en-US" altLang="zh-CN" sz="2400"/>
              <a:t>”</a:t>
            </a:r>
            <a:r>
              <a:rPr lang="zh-CN" altLang="en-US" sz="2400"/>
              <a:t>是指中华各民族的发展相互关联、相互补充、相互依存，与整体有不可分割的内在联系和共同的民族利益。</a:t>
            </a:r>
            <a:endParaRPr lang="zh-CN" altLang="en-US" sz="2400"/>
          </a:p>
        </p:txBody>
      </p:sp>
      <p:sp>
        <p:nvSpPr>
          <p:cNvPr id="6" name="文本框 5"/>
          <p:cNvSpPr txBox="1"/>
          <p:nvPr/>
        </p:nvSpPr>
        <p:spPr>
          <a:xfrm>
            <a:off x="47625" y="6336030"/>
            <a:ext cx="2513965" cy="521970"/>
          </a:xfrm>
          <a:prstGeom prst="rect">
            <a:avLst/>
          </a:prstGeom>
          <a:noFill/>
        </p:spPr>
        <p:txBody>
          <a:bodyPr wrap="none" rtlCol="0">
            <a:spAutoFit/>
          </a:bodyPr>
          <a:p>
            <a:r>
              <a:rPr lang="zh-CN" altLang="en-US" sz="2800" b="1">
                <a:solidFill>
                  <a:srgbClr val="FF0000"/>
                </a:solidFill>
              </a:rPr>
              <a:t>满分人数：</a:t>
            </a:r>
            <a:r>
              <a:rPr lang="en-US" altLang="zh-CN" sz="2800" b="1">
                <a:solidFill>
                  <a:srgbClr val="FF0000"/>
                </a:solidFill>
              </a:rPr>
              <a:t>5</a:t>
            </a:r>
            <a:r>
              <a:rPr lang="zh-CN" altLang="en-US" sz="2800" b="1">
                <a:solidFill>
                  <a:srgbClr val="FF0000"/>
                </a:solidFill>
              </a:rPr>
              <a:t>人</a:t>
            </a:r>
            <a:endParaRPr lang="zh-CN" altLang="en-US" sz="2800" b="1">
              <a:solidFill>
                <a:srgbClr val="FF0000"/>
              </a:solidFill>
            </a:endParaRPr>
          </a:p>
        </p:txBody>
      </p:sp>
      <p:cxnSp>
        <p:nvCxnSpPr>
          <p:cNvPr id="8" name="直接连接符 7"/>
          <p:cNvCxnSpPr/>
          <p:nvPr/>
        </p:nvCxnSpPr>
        <p:spPr>
          <a:xfrm>
            <a:off x="1541780" y="3244215"/>
            <a:ext cx="3047365" cy="4000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spTree>
    <p:custDataLst>
      <p:tags r:id="rId3"/>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500" fill="hold">
                                          <p:stCondLst>
                                            <p:cond delay="0"/>
                                          </p:stCondLst>
                                        </p:cTn>
                                        <p:tgtEl>
                                          <p:spTgt spid="8"/>
                                        </p:tgtEl>
                                        <p:attrNameLst>
                                          <p:attrName>style.visibility</p:attrName>
                                        </p:attrNameLst>
                                      </p:cBhvr>
                                      <p:to>
                                        <p:strVal val="visible"/>
                                      </p:to>
                                    </p:set>
                                    <p:animEffect transition="in" filter="wheel(1)">
                                      <p:cBhvr>
                                        <p:cTn id="12" dur="500"/>
                                        <p:tgtEl>
                                          <p:spTgt spid="8"/>
                                        </p:tgtEl>
                                      </p:cBhvr>
                                    </p:animEffect>
                                  </p:childTnLst>
                                </p:cTn>
                              </p:par>
                              <p:par>
                                <p:cTn id="13" presetID="21" presetClass="entr" presetSubtype="1" fill="hold" nodeType="withEffect">
                                  <p:stCondLst>
                                    <p:cond delay="0"/>
                                  </p:stCondLst>
                                  <p:childTnLst>
                                    <p:set>
                                      <p:cBhvr>
                                        <p:cTn id="14" dur="500" fill="hold">
                                          <p:stCondLst>
                                            <p:cond delay="0"/>
                                          </p:stCondLst>
                                        </p:cTn>
                                        <p:tgtEl>
                                          <p:spTgt spid="29"/>
                                        </p:tgtEl>
                                        <p:attrNameLst>
                                          <p:attrName>style.visibility</p:attrName>
                                        </p:attrNameLst>
                                      </p:cBhvr>
                                      <p:to>
                                        <p:strVal val="visible"/>
                                      </p:to>
                                    </p:set>
                                    <p:animEffect transition="in" filter="wheel(1)">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5" grpId="0" bldLvl="0" animBg="1"/>
      <p:bldP spid="7" grpId="0" bldLvl="0" animBg="1"/>
      <p:bldP spid="7" grpId="1" animBg="1"/>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71145" y="919480"/>
            <a:ext cx="10916920" cy="2553335"/>
          </a:xfrm>
          <a:prstGeom prst="rect">
            <a:avLst/>
          </a:prstGeom>
          <a:noFill/>
          <a:ln w="9525">
            <a:noFill/>
          </a:ln>
        </p:spPr>
        <p:txBody>
          <a:bodyPr wrap="square">
            <a:spAutoFit/>
          </a:bodyPr>
          <a:p>
            <a:pPr indent="0"/>
            <a:r>
              <a:rPr sz="3200" b="0">
                <a:latin typeface="微软雅黑" panose="020B0503020204020204" charset="-122"/>
                <a:ea typeface="微软雅黑" panose="020B0503020204020204" charset="-122"/>
                <a:cs typeface="微软雅黑" panose="020B0503020204020204" charset="-122"/>
              </a:rPr>
              <a:t>4.宋代，</a:t>
            </a:r>
            <a:r>
              <a:rPr sz="3200" b="0">
                <a:solidFill>
                  <a:schemeClr val="tx1"/>
                </a:solidFill>
                <a:latin typeface="微软雅黑" panose="020B0503020204020204" charset="-122"/>
                <a:ea typeface="微软雅黑" panose="020B0503020204020204" charset="-122"/>
                <a:cs typeface="微软雅黑" panose="020B0503020204020204" charset="-122"/>
              </a:rPr>
              <a:t>绘画</a:t>
            </a:r>
            <a:r>
              <a:rPr sz="3200" b="0">
                <a:latin typeface="微软雅黑" panose="020B0503020204020204" charset="-122"/>
                <a:ea typeface="微软雅黑" panose="020B0503020204020204" charset="-122"/>
                <a:cs typeface="微软雅黑" panose="020B0503020204020204" charset="-122"/>
              </a:rPr>
              <a:t>领域出现了民众喜闻乐见的以版画和年画为代表的新画种，诗文选本蔚成风气，白话小说大量出现。这些新变化直接受益于（    ）</a:t>
            </a:r>
            <a:endParaRPr sz="3200" b="0">
              <a:latin typeface="微软雅黑" panose="020B0503020204020204" charset="-122"/>
              <a:ea typeface="微软雅黑" panose="020B0503020204020204" charset="-122"/>
              <a:cs typeface="微软雅黑" panose="020B0503020204020204" charset="-122"/>
            </a:endParaRPr>
          </a:p>
          <a:p>
            <a:pPr indent="0"/>
            <a:r>
              <a:rPr sz="3200" b="0">
                <a:latin typeface="微软雅黑" panose="020B0503020204020204" charset="-122"/>
                <a:ea typeface="微软雅黑" panose="020B0503020204020204" charset="-122"/>
                <a:cs typeface="微软雅黑" panose="020B0503020204020204" charset="-122"/>
              </a:rPr>
              <a:t>A．城市经济的繁荣                              B．印刷技术的进步 </a:t>
            </a:r>
            <a:endParaRPr sz="3200" b="0">
              <a:latin typeface="微软雅黑" panose="020B0503020204020204" charset="-122"/>
              <a:ea typeface="微软雅黑" panose="020B0503020204020204" charset="-122"/>
              <a:cs typeface="微软雅黑" panose="020B0503020204020204" charset="-122"/>
            </a:endParaRPr>
          </a:p>
          <a:p>
            <a:pPr indent="0"/>
            <a:r>
              <a:rPr sz="3200" b="0">
                <a:latin typeface="微软雅黑" panose="020B0503020204020204" charset="-122"/>
                <a:ea typeface="微软雅黑" panose="020B0503020204020204" charset="-122"/>
                <a:cs typeface="微软雅黑" panose="020B0503020204020204" charset="-122"/>
              </a:rPr>
              <a:t>C．市民文化的丰富                              D．科举制度的完善</a:t>
            </a:r>
            <a:r>
              <a:rPr lang="en-US" sz="3200" b="0">
                <a:latin typeface="微软雅黑" panose="020B0503020204020204" charset="-122"/>
                <a:ea typeface="微软雅黑" panose="020B0503020204020204" charset="-122"/>
                <a:cs typeface="微软雅黑" panose="020B0503020204020204" charset="-122"/>
              </a:rPr>
              <a:t>                        </a:t>
            </a:r>
            <a:endParaRPr lang="zh-CN" altLang="en-US" sz="32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0" y="76200"/>
            <a:ext cx="1808480" cy="583565"/>
          </a:xfrm>
          <a:prstGeom prst="rect">
            <a:avLst/>
          </a:prstGeom>
          <a:gradFill>
            <a:gsLst>
              <a:gs pos="0">
                <a:srgbClr val="9EE256"/>
              </a:gs>
              <a:gs pos="100000">
                <a:srgbClr val="52762D"/>
              </a:gs>
            </a:gsLst>
            <a:lin scaled="0"/>
          </a:gradFill>
        </p:spPr>
        <p:txBody>
          <a:bodyPr wrap="none" rtlCol="0" anchor="t">
            <a:spAutoFit/>
          </a:bodyPr>
          <a:p>
            <a:r>
              <a:rPr lang="zh-CN" sz="3200"/>
              <a:t>难题突破</a:t>
            </a:r>
            <a:endParaRPr lang="zh-CN" sz="3200"/>
          </a:p>
        </p:txBody>
      </p:sp>
      <p:sp>
        <p:nvSpPr>
          <p:cNvPr id="2" name="文本框 1"/>
          <p:cNvSpPr txBox="1"/>
          <p:nvPr/>
        </p:nvSpPr>
        <p:spPr>
          <a:xfrm>
            <a:off x="88265" y="3998595"/>
            <a:ext cx="6089015" cy="1938020"/>
          </a:xfrm>
          <a:prstGeom prst="rect">
            <a:avLst/>
          </a:prstGeom>
          <a:noFill/>
        </p:spPr>
        <p:txBody>
          <a:bodyPr wrap="square" rtlCol="0">
            <a:spAutoFit/>
          </a:bodyPr>
          <a:p>
            <a:r>
              <a:rPr lang="zh-CN" altLang="en-US" sz="2400"/>
              <a:t>解析：本题主要考查宋代文学艺术领域的新变化与经济的关系。</a:t>
            </a:r>
            <a:endParaRPr lang="zh-CN" altLang="en-US" sz="2400"/>
          </a:p>
          <a:p>
            <a:r>
              <a:rPr lang="zh-CN" altLang="en-US" sz="2400"/>
              <a:t>结合所学知识，宋代城市经济繁荣，市民阶层兴起并发展壮大，因此推动了宋代文学艺</a:t>
            </a:r>
            <a:endParaRPr lang="zh-CN" altLang="en-US" sz="2400"/>
          </a:p>
          <a:p>
            <a:r>
              <a:rPr lang="zh-CN" altLang="en-US" sz="2400"/>
              <a:t>术领域的新变化。</a:t>
            </a:r>
            <a:endParaRPr lang="zh-CN" altLang="en-US" sz="2400"/>
          </a:p>
        </p:txBody>
      </p:sp>
      <p:sp>
        <p:nvSpPr>
          <p:cNvPr id="26" name="圆角矩形 25"/>
          <p:cNvSpPr/>
          <p:nvPr/>
        </p:nvSpPr>
        <p:spPr>
          <a:xfrm>
            <a:off x="6477635" y="1544320"/>
            <a:ext cx="1632585" cy="389890"/>
          </a:xfrm>
          <a:prstGeom prst="roundRect">
            <a:avLst>
              <a:gd name="adj" fmla="val 1482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 name="圆角矩形 2"/>
          <p:cNvSpPr/>
          <p:nvPr/>
        </p:nvSpPr>
        <p:spPr>
          <a:xfrm>
            <a:off x="1897380" y="1028065"/>
            <a:ext cx="856615" cy="346710"/>
          </a:xfrm>
          <a:prstGeom prst="roundRect">
            <a:avLst>
              <a:gd name="adj" fmla="val 1482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 name="圆角矩形 4"/>
          <p:cNvSpPr/>
          <p:nvPr/>
        </p:nvSpPr>
        <p:spPr>
          <a:xfrm>
            <a:off x="2753995" y="1544320"/>
            <a:ext cx="1621790" cy="368300"/>
          </a:xfrm>
          <a:prstGeom prst="roundRect">
            <a:avLst>
              <a:gd name="adj" fmla="val 1482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cxnSp>
        <p:nvCxnSpPr>
          <p:cNvPr id="29" name="直接连接符 28"/>
          <p:cNvCxnSpPr/>
          <p:nvPr/>
        </p:nvCxnSpPr>
        <p:spPr>
          <a:xfrm>
            <a:off x="319405" y="2451735"/>
            <a:ext cx="3140075" cy="11430"/>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6" name="直接连接符 5"/>
          <p:cNvCxnSpPr/>
          <p:nvPr/>
        </p:nvCxnSpPr>
        <p:spPr>
          <a:xfrm flipV="1">
            <a:off x="434975" y="1442085"/>
            <a:ext cx="993775" cy="5080"/>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sp>
        <p:nvSpPr>
          <p:cNvPr id="7" name="文本框 6"/>
          <p:cNvSpPr txBox="1"/>
          <p:nvPr/>
        </p:nvSpPr>
        <p:spPr>
          <a:xfrm>
            <a:off x="47625" y="6336030"/>
            <a:ext cx="2711450" cy="521970"/>
          </a:xfrm>
          <a:prstGeom prst="rect">
            <a:avLst/>
          </a:prstGeom>
          <a:noFill/>
        </p:spPr>
        <p:txBody>
          <a:bodyPr wrap="none" rtlCol="0">
            <a:spAutoFit/>
          </a:bodyPr>
          <a:p>
            <a:r>
              <a:rPr lang="zh-CN" altLang="en-US" sz="2800" b="1">
                <a:solidFill>
                  <a:srgbClr val="FF0000"/>
                </a:solidFill>
              </a:rPr>
              <a:t>满分人数：</a:t>
            </a:r>
            <a:r>
              <a:rPr lang="en-US" altLang="zh-CN" sz="2800" b="1">
                <a:solidFill>
                  <a:srgbClr val="FF0000"/>
                </a:solidFill>
              </a:rPr>
              <a:t>12</a:t>
            </a:r>
            <a:r>
              <a:rPr lang="zh-CN" altLang="en-US" sz="2800" b="1">
                <a:solidFill>
                  <a:srgbClr val="FF0000"/>
                </a:solidFill>
              </a:rPr>
              <a:t>人</a:t>
            </a:r>
            <a:endParaRPr lang="zh-CN" altLang="en-US" sz="2800" b="1">
              <a:solidFill>
                <a:srgbClr val="FF0000"/>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heel(1)">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500" fill="hold">
                                          <p:stCondLst>
                                            <p:cond delay="0"/>
                                          </p:stCondLst>
                                        </p:cTn>
                                        <p:tgtEl>
                                          <p:spTgt spid="29"/>
                                        </p:tgtEl>
                                        <p:attrNameLst>
                                          <p:attrName>style.visibility</p:attrName>
                                        </p:attrNameLst>
                                      </p:cBhvr>
                                      <p:to>
                                        <p:strVal val="visible"/>
                                      </p:to>
                                    </p:set>
                                    <p:animEffect transition="in" filter="wheel(1)">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3" grpId="0" bldLvl="0" animBg="1"/>
      <p:bldP spid="5" grpId="0" bldLvl="0" animBg="1"/>
      <p:bldP spid="7" grpId="1"/>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24280" y="372110"/>
            <a:ext cx="6859905" cy="645160"/>
          </a:xfrm>
          <a:prstGeom prst="rect">
            <a:avLst/>
          </a:prstGeom>
          <a:noFill/>
        </p:spPr>
        <p:txBody>
          <a:bodyPr wrap="square" rtlCol="0">
            <a:spAutoFit/>
          </a:bodyPr>
          <a:lstStyle/>
          <a:p>
            <a:r>
              <a:rPr lang="zh-CN" altLang="en-US" sz="3600" b="1"/>
              <a:t>辨析改错解题方法</a:t>
            </a:r>
            <a:endParaRPr lang="zh-CN" altLang="en-US" sz="3600" b="1"/>
          </a:p>
        </p:txBody>
      </p:sp>
      <p:cxnSp>
        <p:nvCxnSpPr>
          <p:cNvPr id="51" name="直接连接符 50"/>
          <p:cNvCxnSpPr/>
          <p:nvPr/>
        </p:nvCxnSpPr>
        <p:spPr>
          <a:xfrm>
            <a:off x="1279264" y="1017079"/>
            <a:ext cx="9954839" cy="0"/>
          </a:xfrm>
          <a:prstGeom prst="line">
            <a:avLst/>
          </a:prstGeom>
          <a:ln>
            <a:solidFill>
              <a:srgbClr val="0F203E"/>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129540" y="434340"/>
            <a:ext cx="836930" cy="718820"/>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endParaRPr>
          </a:p>
        </p:txBody>
      </p:sp>
      <p:sp>
        <p:nvSpPr>
          <p:cNvPr id="22" name="agenda_13877"/>
          <p:cNvSpPr>
            <a:spLocks noChangeAspect="1"/>
          </p:cNvSpPr>
          <p:nvPr/>
        </p:nvSpPr>
        <p:spPr bwMode="auto">
          <a:xfrm>
            <a:off x="251795" y="592161"/>
            <a:ext cx="402759" cy="402493"/>
          </a:xfrm>
          <a:custGeom>
            <a:avLst/>
            <a:gdLst>
              <a:gd name="T0" fmla="*/ 304 w 12633"/>
              <a:gd name="T1" fmla="*/ 5016 h 12624"/>
              <a:gd name="T2" fmla="*/ 12065 w 12633"/>
              <a:gd name="T3" fmla="*/ 115 h 12624"/>
              <a:gd name="T4" fmla="*/ 12560 w 12633"/>
              <a:gd name="T5" fmla="*/ 541 h 12624"/>
              <a:gd name="T6" fmla="*/ 9631 w 12633"/>
              <a:gd name="T7" fmla="*/ 12260 h 12624"/>
              <a:gd name="T8" fmla="*/ 9042 w 12633"/>
              <a:gd name="T9" fmla="*/ 12452 h 12624"/>
              <a:gd name="T10" fmla="*/ 6498 w 12633"/>
              <a:gd name="T11" fmla="*/ 10333 h 12624"/>
              <a:gd name="T12" fmla="*/ 6006 w 12633"/>
              <a:gd name="T13" fmla="*/ 10355 h 12624"/>
              <a:gd name="T14" fmla="*/ 4701 w 12633"/>
              <a:gd name="T15" fmla="*/ 11659 h 12624"/>
              <a:gd name="T16" fmla="*/ 4303 w 12633"/>
              <a:gd name="T17" fmla="*/ 11738 h 12624"/>
              <a:gd name="T18" fmla="*/ 4077 w 12633"/>
              <a:gd name="T19" fmla="*/ 11401 h 12624"/>
              <a:gd name="T20" fmla="*/ 4077 w 12633"/>
              <a:gd name="T21" fmla="*/ 8646 h 12624"/>
              <a:gd name="T22" fmla="*/ 4184 w 12633"/>
              <a:gd name="T23" fmla="*/ 8387 h 12624"/>
              <a:gd name="T24" fmla="*/ 9490 w 12633"/>
              <a:gd name="T25" fmla="*/ 3081 h 12624"/>
              <a:gd name="T26" fmla="*/ 3226 w 12633"/>
              <a:gd name="T27" fmla="*/ 7780 h 12624"/>
              <a:gd name="T28" fmla="*/ 2773 w 12633"/>
              <a:gd name="T29" fmla="*/ 7768 h 12624"/>
              <a:gd name="T30" fmla="*/ 211 w 12633"/>
              <a:gd name="T31" fmla="*/ 5634 h 12624"/>
              <a:gd name="T32" fmla="*/ 304 w 12633"/>
              <a:gd name="T33" fmla="*/ 5016 h 1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33" h="12624">
                <a:moveTo>
                  <a:pt x="304" y="5016"/>
                </a:moveTo>
                <a:lnTo>
                  <a:pt x="12065" y="115"/>
                </a:lnTo>
                <a:cubicBezTo>
                  <a:pt x="12342" y="0"/>
                  <a:pt x="12633" y="250"/>
                  <a:pt x="12560" y="541"/>
                </a:cubicBezTo>
                <a:lnTo>
                  <a:pt x="9631" y="12260"/>
                </a:lnTo>
                <a:cubicBezTo>
                  <a:pt x="9565" y="12521"/>
                  <a:pt x="9249" y="12624"/>
                  <a:pt x="9042" y="12452"/>
                </a:cubicBezTo>
                <a:lnTo>
                  <a:pt x="6498" y="10333"/>
                </a:lnTo>
                <a:cubicBezTo>
                  <a:pt x="6353" y="10212"/>
                  <a:pt x="6139" y="10221"/>
                  <a:pt x="6006" y="10355"/>
                </a:cubicBezTo>
                <a:lnTo>
                  <a:pt x="4701" y="11659"/>
                </a:lnTo>
                <a:cubicBezTo>
                  <a:pt x="4596" y="11763"/>
                  <a:pt x="4440" y="11794"/>
                  <a:pt x="4303" y="11738"/>
                </a:cubicBezTo>
                <a:cubicBezTo>
                  <a:pt x="4167" y="11681"/>
                  <a:pt x="4078" y="11549"/>
                  <a:pt x="4077" y="11401"/>
                </a:cubicBezTo>
                <a:lnTo>
                  <a:pt x="4077" y="8646"/>
                </a:lnTo>
                <a:cubicBezTo>
                  <a:pt x="4077" y="8549"/>
                  <a:pt x="4116" y="8456"/>
                  <a:pt x="4184" y="8387"/>
                </a:cubicBezTo>
                <a:lnTo>
                  <a:pt x="9490" y="3081"/>
                </a:lnTo>
                <a:lnTo>
                  <a:pt x="3226" y="7780"/>
                </a:lnTo>
                <a:cubicBezTo>
                  <a:pt x="3091" y="7881"/>
                  <a:pt x="2903" y="7877"/>
                  <a:pt x="2773" y="7768"/>
                </a:cubicBezTo>
                <a:lnTo>
                  <a:pt x="211" y="5634"/>
                </a:lnTo>
                <a:cubicBezTo>
                  <a:pt x="0" y="5458"/>
                  <a:pt x="51" y="5122"/>
                  <a:pt x="304" y="5016"/>
                </a:cubicBezTo>
                <a:close/>
              </a:path>
            </a:pathLst>
          </a:custGeom>
          <a:solidFill>
            <a:schemeClr val="bg1"/>
          </a:solidFill>
          <a:ln>
            <a:noFill/>
          </a:ln>
        </p:spPr>
        <p:txBody>
          <a:bodyPr/>
          <a:lstStyle/>
          <a:p>
            <a:endParaRPr lang="zh-CN" altLang="en-US"/>
          </a:p>
        </p:txBody>
      </p:sp>
      <p:sp>
        <p:nvSpPr>
          <p:cNvPr id="8" name="文本框 7"/>
          <p:cNvSpPr txBox="1"/>
          <p:nvPr/>
        </p:nvSpPr>
        <p:spPr>
          <a:xfrm>
            <a:off x="1279525" y="1609725"/>
            <a:ext cx="8643620" cy="4892675"/>
          </a:xfrm>
          <a:prstGeom prst="rect">
            <a:avLst/>
          </a:prstGeom>
          <a:noFill/>
        </p:spPr>
        <p:txBody>
          <a:bodyPr wrap="square" rtlCol="0" anchor="t">
            <a:spAutoFit/>
          </a:bodyPr>
          <a:p>
            <a:pPr indent="-342900">
              <a:buNone/>
            </a:pPr>
            <a:r>
              <a:rPr lang="zh-CN" altLang="en-US" sz="2400" b="1" dirty="0">
                <a:solidFill>
                  <a:srgbClr val="00004D"/>
                </a:solidFill>
                <a:latin typeface="Tahoma" panose="020B0604030504040204" pitchFamily="2" charset="0"/>
                <a:ea typeface="宋体" panose="02010600030101010101" pitchFamily="2" charset="-122"/>
                <a:sym typeface="+mn-ea"/>
              </a:rPr>
              <a:t>（1）先</a:t>
            </a:r>
            <a:r>
              <a:rPr lang="zh-CN" altLang="en-US" sz="2400" b="1" dirty="0">
                <a:solidFill>
                  <a:srgbClr val="FF0000"/>
                </a:solidFill>
                <a:latin typeface="Tahoma" panose="020B0604030504040204" pitchFamily="2" charset="0"/>
                <a:ea typeface="宋体" panose="02010600030101010101" pitchFamily="2" charset="-122"/>
                <a:sym typeface="+mn-ea"/>
              </a:rPr>
              <a:t>通看全题，明确要求</a:t>
            </a:r>
            <a:r>
              <a:rPr lang="zh-CN" altLang="en-US" sz="2400" b="1" dirty="0">
                <a:solidFill>
                  <a:srgbClr val="00004D"/>
                </a:solidFill>
                <a:latin typeface="Tahoma" panose="020B0604030504040204" pitchFamily="2" charset="0"/>
                <a:ea typeface="宋体" panose="02010600030101010101" pitchFamily="2" charset="-122"/>
                <a:sym typeface="+mn-ea"/>
              </a:rPr>
              <a:t>，</a:t>
            </a:r>
            <a:r>
              <a:rPr lang="zh-CN" altLang="en-US" sz="2400" b="1" dirty="0">
                <a:solidFill>
                  <a:schemeClr val="tx1"/>
                </a:solidFill>
                <a:latin typeface="Tahoma" panose="020B0604030504040204" pitchFamily="2" charset="0"/>
                <a:ea typeface="宋体" panose="02010600030101010101" pitchFamily="2" charset="-122"/>
                <a:sym typeface="+mn-ea"/>
              </a:rPr>
              <a:t>圈出关键词；改正的一般为人名、地名、国名、事件名等；改好后放入原句，再读一遍，看是否一致。</a:t>
            </a:r>
            <a:endParaRPr lang="zh-CN" altLang="en-US" sz="2400" b="1" dirty="0">
              <a:solidFill>
                <a:schemeClr val="tx1"/>
              </a:solidFill>
              <a:latin typeface="Tahoma" panose="020B0604030504040204" pitchFamily="2" charset="0"/>
              <a:ea typeface="宋体" panose="02010600030101010101" pitchFamily="2" charset="-122"/>
            </a:endParaRPr>
          </a:p>
          <a:p>
            <a:pPr indent="-342900">
              <a:buNone/>
            </a:pPr>
            <a:endParaRPr lang="zh-CN" altLang="en-US" sz="2400" b="1" baseline="0" dirty="0">
              <a:solidFill>
                <a:srgbClr val="00004D"/>
              </a:solidFill>
              <a:latin typeface="Tahoma" panose="020B0604030504040204" pitchFamily="2" charset="0"/>
              <a:ea typeface="宋体" panose="02010600030101010101" pitchFamily="2" charset="-122"/>
            </a:endParaRPr>
          </a:p>
          <a:p>
            <a:pPr indent="-342900">
              <a:buNone/>
            </a:pPr>
            <a:r>
              <a:rPr lang="zh-CN" altLang="en-US" sz="2400" b="1" dirty="0">
                <a:solidFill>
                  <a:schemeClr val="tx1"/>
                </a:solidFill>
                <a:latin typeface="Tahoma" panose="020B0604030504040204" pitchFamily="2" charset="0"/>
                <a:ea typeface="宋体" panose="02010600030101010101" pitchFamily="2" charset="-122"/>
                <a:sym typeface="+mn-ea"/>
              </a:rPr>
              <a:t>（2）判断正误并改错类型的：安徽试题这几年都是这样的，4个小题，</a:t>
            </a:r>
            <a:r>
              <a:rPr lang="zh-CN" altLang="en-US" sz="2400" b="1" dirty="0">
                <a:solidFill>
                  <a:srgbClr val="FF0000"/>
                </a:solidFill>
                <a:latin typeface="Tahoma" panose="020B0604030504040204" pitchFamily="2" charset="0"/>
                <a:ea typeface="宋体" panose="02010600030101010101" pitchFamily="2" charset="-122"/>
                <a:sym typeface="+mn-ea"/>
              </a:rPr>
              <a:t>3错1对</a:t>
            </a:r>
            <a:r>
              <a:rPr lang="zh-CN" altLang="en-US" sz="2400" b="1" dirty="0">
                <a:solidFill>
                  <a:srgbClr val="00004D"/>
                </a:solidFill>
                <a:latin typeface="Tahoma" panose="020B0604030504040204" pitchFamily="2" charset="0"/>
                <a:ea typeface="宋体" panose="02010600030101010101" pitchFamily="2" charset="-122"/>
                <a:sym typeface="+mn-ea"/>
              </a:rPr>
              <a:t>。</a:t>
            </a:r>
            <a:endParaRPr lang="zh-CN" altLang="en-US" sz="2400" b="1" dirty="0">
              <a:solidFill>
                <a:srgbClr val="00004D"/>
              </a:solidFill>
              <a:latin typeface="Tahoma" panose="020B0604030504040204" pitchFamily="2" charset="0"/>
              <a:ea typeface="宋体" panose="02010600030101010101" pitchFamily="2" charset="-122"/>
            </a:endParaRPr>
          </a:p>
          <a:p>
            <a:pPr indent="-342900">
              <a:buNone/>
            </a:pPr>
            <a:endParaRPr lang="zh-CN" altLang="en-US" sz="2400" b="1" baseline="0" dirty="0">
              <a:solidFill>
                <a:srgbClr val="00004D"/>
              </a:solidFill>
              <a:latin typeface="Tahoma" panose="020B0604030504040204" pitchFamily="2" charset="0"/>
              <a:ea typeface="宋体" panose="02010600030101010101" pitchFamily="2" charset="-122"/>
            </a:endParaRPr>
          </a:p>
          <a:p>
            <a:pPr indent="-342900">
              <a:buNone/>
            </a:pPr>
            <a:r>
              <a:rPr lang="zh-CN" altLang="en-US" sz="2400" b="1" dirty="0">
                <a:solidFill>
                  <a:srgbClr val="00004D"/>
                </a:solidFill>
                <a:latin typeface="Tahoma" panose="020B0604030504040204" pitchFamily="2" charset="0"/>
                <a:ea typeface="宋体" panose="02010600030101010101" pitchFamily="2" charset="-122"/>
                <a:sym typeface="+mn-ea"/>
              </a:rPr>
              <a:t>（3）</a:t>
            </a:r>
            <a:r>
              <a:rPr lang="zh-CN" altLang="en-US" sz="2400" b="1" dirty="0">
                <a:solidFill>
                  <a:srgbClr val="FF0000"/>
                </a:solidFill>
                <a:latin typeface="Tahoma" panose="020B0604030504040204" pitchFamily="2" charset="0"/>
                <a:ea typeface="宋体" panose="02010600030101010101" pitchFamily="2" charset="-122"/>
                <a:sym typeface="+mn-ea"/>
              </a:rPr>
              <a:t>给整段话改错</a:t>
            </a:r>
            <a:r>
              <a:rPr lang="zh-CN" altLang="en-US" sz="2400" b="1" dirty="0">
                <a:solidFill>
                  <a:schemeClr val="tx1"/>
                </a:solidFill>
                <a:latin typeface="Tahoma" panose="020B0604030504040204" pitchFamily="2" charset="0"/>
                <a:ea typeface="宋体" panose="02010600030101010101" pitchFamily="2" charset="-122"/>
                <a:sym typeface="+mn-ea"/>
              </a:rPr>
              <a:t>类型的，要通览全文，找出与史实相悖的错误。改时要照顾到</a:t>
            </a:r>
            <a:r>
              <a:rPr lang="zh-CN" altLang="en-US" sz="2400" b="1" dirty="0">
                <a:solidFill>
                  <a:srgbClr val="FF0000"/>
                </a:solidFill>
                <a:latin typeface="Tahoma" panose="020B0604030504040204" pitchFamily="2" charset="0"/>
                <a:ea typeface="宋体" panose="02010600030101010101" pitchFamily="2" charset="-122"/>
                <a:sym typeface="+mn-ea"/>
              </a:rPr>
              <a:t>整段的意思</a:t>
            </a:r>
            <a:r>
              <a:rPr lang="zh-CN" altLang="en-US" sz="2400" b="1" dirty="0">
                <a:solidFill>
                  <a:schemeClr val="tx1"/>
                </a:solidFill>
                <a:latin typeface="Tahoma" panose="020B0604030504040204" pitchFamily="2" charset="0"/>
                <a:ea typeface="宋体" panose="02010600030101010101" pitchFamily="2" charset="-122"/>
                <a:sym typeface="+mn-ea"/>
              </a:rPr>
              <a:t>，改完后代入通读一遍，确保无误。</a:t>
            </a:r>
            <a:endParaRPr lang="zh-CN" altLang="en-US" sz="2400" b="1" dirty="0">
              <a:solidFill>
                <a:schemeClr val="tx1"/>
              </a:solidFill>
              <a:latin typeface="Tahoma" panose="020B0604030504040204" pitchFamily="2" charset="0"/>
              <a:ea typeface="宋体" panose="02010600030101010101" pitchFamily="2" charset="-122"/>
              <a:sym typeface="+mn-ea"/>
            </a:endParaRPr>
          </a:p>
          <a:p>
            <a:pPr indent="-342900">
              <a:buNone/>
            </a:pPr>
            <a:r>
              <a:rPr lang="zh-CN" altLang="en-US" sz="2400" b="1">
                <a:latin typeface="微软雅黑" panose="020B0503020204020204" charset="-122"/>
                <a:ea typeface="微软雅黑" panose="020B0503020204020204" charset="-122"/>
                <a:cs typeface="微软雅黑" panose="020B0503020204020204" charset="-122"/>
              </a:rPr>
              <a:t>（</a:t>
            </a:r>
            <a:r>
              <a:rPr lang="en-US" altLang="zh-CN" sz="2400" b="1">
                <a:latin typeface="微软雅黑" panose="020B0503020204020204" charset="-122"/>
                <a:ea typeface="微软雅黑" panose="020B0503020204020204" charset="-122"/>
                <a:cs typeface="微软雅黑" panose="020B0503020204020204" charset="-122"/>
              </a:rPr>
              <a:t>4</a:t>
            </a:r>
            <a:r>
              <a:rPr lang="zh-CN" altLang="en-US" sz="2400" b="1">
                <a:latin typeface="微软雅黑" panose="020B0503020204020204" charset="-122"/>
                <a:ea typeface="微软雅黑" panose="020B0503020204020204" charset="-122"/>
                <a:cs typeface="微软雅黑" panose="020B0503020204020204" charset="-122"/>
              </a:rPr>
              <a:t>）</a:t>
            </a:r>
            <a:r>
              <a:rPr lang="zh-CN" altLang="en-US" sz="2400" b="1" dirty="0">
                <a:solidFill>
                  <a:schemeClr val="tx1"/>
                </a:solidFill>
                <a:latin typeface="Tahoma" panose="020B0604030504040204" pitchFamily="2" charset="0"/>
                <a:ea typeface="宋体" panose="02010600030101010101" pitchFamily="2" charset="-122"/>
                <a:sym typeface="+mn-ea"/>
              </a:rPr>
              <a:t>这样的改错题</a:t>
            </a:r>
            <a:r>
              <a:rPr lang="zh-CN" altLang="en-US" sz="2400" b="1" dirty="0">
                <a:solidFill>
                  <a:srgbClr val="FF0000"/>
                </a:solidFill>
                <a:latin typeface="Tahoma" panose="020B0604030504040204" pitchFamily="2" charset="0"/>
                <a:ea typeface="宋体" panose="02010600030101010101" pitchFamily="2" charset="-122"/>
                <a:sym typeface="+mn-ea"/>
              </a:rPr>
              <a:t>答题时一定要规范，</a:t>
            </a:r>
            <a:r>
              <a:rPr lang="zh-CN" altLang="en-US" sz="2400" b="1" dirty="0">
                <a:solidFill>
                  <a:schemeClr val="tx1"/>
                </a:solidFill>
                <a:latin typeface="Tahoma" panose="020B0604030504040204" pitchFamily="2" charset="0"/>
                <a:ea typeface="宋体" panose="02010600030101010101" pitchFamily="2" charset="-122"/>
                <a:sym typeface="+mn-ea"/>
              </a:rPr>
              <a:t>不要写成一句话，也不能只写正确词，也不能使用    </a:t>
            </a:r>
            <a:r>
              <a:rPr lang="zh-CN" altLang="en-US" sz="2400" b="1" dirty="0">
                <a:solidFill>
                  <a:srgbClr val="00004D"/>
                </a:solidFill>
                <a:latin typeface="Tahoma" panose="020B0604030504040204" pitchFamily="2" charset="0"/>
                <a:ea typeface="宋体" panose="02010600030101010101" pitchFamily="2" charset="-122"/>
                <a:sym typeface="+mn-ea"/>
              </a:rPr>
              <a:t> </a:t>
            </a:r>
            <a:r>
              <a:rPr lang="en-US" altLang="zh-CN" sz="2400" b="1" dirty="0">
                <a:solidFill>
                  <a:srgbClr val="00004D"/>
                </a:solidFill>
                <a:latin typeface="Tahoma" panose="020B0604030504040204" pitchFamily="2" charset="0"/>
                <a:ea typeface="宋体" panose="02010600030101010101" pitchFamily="2" charset="-122"/>
                <a:sym typeface="+mn-ea"/>
              </a:rPr>
              <a:t>     </a:t>
            </a:r>
            <a:r>
              <a:rPr lang="zh-CN" altLang="en-US" sz="2400" b="1" dirty="0">
                <a:solidFill>
                  <a:srgbClr val="00004D"/>
                </a:solidFill>
                <a:latin typeface="Tahoma" panose="020B0604030504040204" pitchFamily="2" charset="0"/>
                <a:ea typeface="宋体" panose="02010600030101010101" pitchFamily="2" charset="-122"/>
                <a:sym typeface="+mn-ea"/>
              </a:rPr>
              <a:t>，</a:t>
            </a:r>
            <a:r>
              <a:rPr lang="en-US" altLang="zh-CN" sz="2400" b="1" dirty="0">
                <a:solidFill>
                  <a:srgbClr val="FF0000"/>
                </a:solidFill>
                <a:latin typeface="Tahoma" panose="020B0604030504040204" pitchFamily="2" charset="0"/>
                <a:ea typeface="宋体" panose="02010600030101010101" pitchFamily="2" charset="-122"/>
                <a:sym typeface="+mn-ea"/>
              </a:rPr>
              <a:t> </a:t>
            </a:r>
            <a:r>
              <a:rPr lang="zh-CN" altLang="en-US" sz="2400" b="1" dirty="0">
                <a:solidFill>
                  <a:srgbClr val="FF0000"/>
                </a:solidFill>
                <a:latin typeface="Tahoma" panose="020B0604030504040204" pitchFamily="2" charset="0"/>
                <a:ea typeface="宋体" panose="02010600030101010101" pitchFamily="2" charset="-122"/>
                <a:sym typeface="+mn-ea"/>
              </a:rPr>
              <a:t>要把</a:t>
            </a:r>
            <a:r>
              <a:rPr lang="en-US" altLang="zh-CN" sz="2400" b="1" dirty="0">
                <a:solidFill>
                  <a:srgbClr val="FF0000"/>
                </a:solidFill>
                <a:latin typeface="Tahoma" panose="020B0604030504040204" pitchFamily="2" charset="0"/>
                <a:ea typeface="宋体" panose="02010600030101010101" pitchFamily="2" charset="-122"/>
                <a:sym typeface="+mn-ea"/>
              </a:rPr>
              <a:t>“</a:t>
            </a:r>
            <a:r>
              <a:rPr lang="zh-CN" altLang="en-US" sz="2400" b="1" dirty="0">
                <a:solidFill>
                  <a:srgbClr val="FF0000"/>
                </a:solidFill>
                <a:latin typeface="Tahoma" panose="020B0604030504040204" pitchFamily="2" charset="0"/>
                <a:ea typeface="宋体" panose="02010600030101010101" pitchFamily="2" charset="-122"/>
                <a:sym typeface="+mn-ea"/>
              </a:rPr>
              <a:t>错词</a:t>
            </a:r>
            <a:r>
              <a:rPr lang="en-US" altLang="zh-CN" sz="2400" b="1" dirty="0">
                <a:solidFill>
                  <a:srgbClr val="FF0000"/>
                </a:solidFill>
                <a:latin typeface="Tahoma" panose="020B0604030504040204" pitchFamily="2" charset="0"/>
                <a:ea typeface="宋体" panose="02010600030101010101" pitchFamily="2" charset="-122"/>
                <a:sym typeface="+mn-ea"/>
              </a:rPr>
              <a:t>”</a:t>
            </a:r>
            <a:r>
              <a:rPr lang="zh-CN" altLang="en-US" sz="2400" b="1" dirty="0">
                <a:solidFill>
                  <a:srgbClr val="FF0000"/>
                </a:solidFill>
                <a:latin typeface="Tahoma" panose="020B0604030504040204" pitchFamily="2" charset="0"/>
                <a:ea typeface="宋体" panose="02010600030101010101" pitchFamily="2" charset="-122"/>
                <a:sym typeface="+mn-ea"/>
              </a:rPr>
              <a:t>改为</a:t>
            </a:r>
            <a:r>
              <a:rPr lang="en-US" altLang="zh-CN" sz="2400" b="1" dirty="0">
                <a:solidFill>
                  <a:srgbClr val="FF0000"/>
                </a:solidFill>
                <a:latin typeface="Tahoma" panose="020B0604030504040204" pitchFamily="2" charset="0"/>
                <a:ea typeface="宋体" panose="02010600030101010101" pitchFamily="2" charset="-122"/>
                <a:sym typeface="+mn-ea"/>
              </a:rPr>
              <a:t>“</a:t>
            </a:r>
            <a:r>
              <a:rPr lang="zh-CN" altLang="en-US" sz="2400" b="1" dirty="0">
                <a:solidFill>
                  <a:srgbClr val="FF0000"/>
                </a:solidFill>
                <a:latin typeface="Tahoma" panose="020B0604030504040204" pitchFamily="2" charset="0"/>
                <a:ea typeface="宋体" panose="02010600030101010101" pitchFamily="2" charset="-122"/>
                <a:sym typeface="+mn-ea"/>
              </a:rPr>
              <a:t>正确词</a:t>
            </a:r>
            <a:r>
              <a:rPr lang="en-US" altLang="zh-CN" sz="2400" b="1" dirty="0">
                <a:solidFill>
                  <a:srgbClr val="FF0000"/>
                </a:solidFill>
                <a:latin typeface="Tahoma" panose="020B0604030504040204" pitchFamily="2" charset="0"/>
                <a:ea typeface="宋体" panose="02010600030101010101" pitchFamily="2" charset="-122"/>
                <a:sym typeface="+mn-ea"/>
              </a:rPr>
              <a:t>”</a:t>
            </a:r>
            <a:r>
              <a:rPr lang="zh-CN" altLang="en-US" sz="2400" b="1" dirty="0">
                <a:solidFill>
                  <a:schemeClr val="tx1"/>
                </a:solidFill>
                <a:latin typeface="Tahoma" panose="020B0604030504040204" pitchFamily="2" charset="0"/>
                <a:ea typeface="宋体" panose="02010600030101010101" pitchFamily="2" charset="-122"/>
                <a:sym typeface="+mn-ea"/>
              </a:rPr>
              <a:t>。</a:t>
            </a:r>
            <a:endParaRPr lang="zh-CN" altLang="zh-CN" sz="2400" b="1" dirty="0">
              <a:latin typeface="Tahoma" panose="020B0604030504040204" pitchFamily="2" charset="0"/>
            </a:endParaRPr>
          </a:p>
          <a:p>
            <a:pPr indent="-342900">
              <a:buNone/>
            </a:pPr>
            <a:endParaRPr lang="zh-CN" altLang="en-US" sz="2400" b="1">
              <a:latin typeface="微软雅黑" panose="020B0503020204020204" charset="-122"/>
              <a:ea typeface="微软雅黑" panose="020B0503020204020204" charset="-122"/>
              <a:cs typeface="微软雅黑" panose="020B0503020204020204" charset="-122"/>
            </a:endParaRPr>
          </a:p>
        </p:txBody>
      </p:sp>
      <p:cxnSp>
        <p:nvCxnSpPr>
          <p:cNvPr id="10" name="直接箭头连接符 9"/>
          <p:cNvCxnSpPr/>
          <p:nvPr/>
        </p:nvCxnSpPr>
        <p:spPr>
          <a:xfrm>
            <a:off x="5046980" y="5892165"/>
            <a:ext cx="854075" cy="0"/>
          </a:xfrm>
          <a:prstGeom prst="straightConnector1">
            <a:avLst/>
          </a:prstGeom>
          <a:ln w="41275" cmpd="sng">
            <a:solidFill>
              <a:srgbClr val="FF0000"/>
            </a:solidFill>
            <a:tailEnd type="arrow" w="med" len="med"/>
          </a:ln>
        </p:spPr>
        <p:style>
          <a:lnRef idx="3">
            <a:schemeClr val="dk1"/>
          </a:lnRef>
          <a:fillRef idx="0">
            <a:schemeClr val="dk1"/>
          </a:fillRef>
          <a:effectRef idx="2">
            <a:schemeClr val="dk1"/>
          </a:effectRef>
          <a:fontRef idx="minor">
            <a:schemeClr val="tx1"/>
          </a:fontRef>
        </p:style>
      </p:cxn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83540" y="57150"/>
            <a:ext cx="10706735" cy="6800850"/>
          </a:xfrm>
          <a:prstGeom prst="rect">
            <a:avLst/>
          </a:prstGeom>
          <a:noFill/>
          <a:ln w="9525">
            <a:noFill/>
          </a:ln>
        </p:spPr>
        <p:txBody>
          <a:bodyPr wrap="square">
            <a:spAutoFit/>
          </a:bodyPr>
          <a:p>
            <a:pPr indent="0"/>
            <a:r>
              <a:rPr lang="zh-CN" altLang="en-US" sz="2800" b="0">
                <a:solidFill>
                  <a:srgbClr val="FF0000"/>
                </a:solidFill>
                <a:latin typeface="微软雅黑" panose="020B0503020204020204" charset="-122"/>
                <a:ea typeface="微软雅黑" panose="020B0503020204020204" charset="-122"/>
                <a:cs typeface="微软雅黑" panose="020B0503020204020204" charset="-122"/>
              </a:rPr>
              <a:t>（</a:t>
            </a:r>
            <a:r>
              <a:rPr lang="en-US" altLang="zh-CN" sz="2800" b="0">
                <a:solidFill>
                  <a:srgbClr val="FF0000"/>
                </a:solidFill>
                <a:latin typeface="微软雅黑" panose="020B0503020204020204" charset="-122"/>
                <a:ea typeface="微软雅黑" panose="020B0503020204020204" charset="-122"/>
                <a:cs typeface="微软雅黑" panose="020B0503020204020204" charset="-122"/>
              </a:rPr>
              <a:t>2021</a:t>
            </a:r>
            <a:r>
              <a:rPr lang="zh-CN" altLang="en-US" sz="2800" b="0">
                <a:solidFill>
                  <a:srgbClr val="FF0000"/>
                </a:solidFill>
                <a:latin typeface="微软雅黑" panose="020B0503020204020204" charset="-122"/>
                <a:ea typeface="微软雅黑" panose="020B0503020204020204" charset="-122"/>
                <a:cs typeface="微软雅黑" panose="020B0503020204020204" charset="-122"/>
              </a:rPr>
              <a:t>包河区一模）</a:t>
            </a:r>
            <a:r>
              <a:rPr lang="zh-CN" sz="2800">
                <a:solidFill>
                  <a:schemeClr val="tx1"/>
                </a:solidFill>
                <a:latin typeface="微软雅黑" panose="020B0503020204020204" charset="-122"/>
                <a:ea typeface="微软雅黑" panose="020B0503020204020204" charset="-122"/>
                <a:cs typeface="微软雅黑" panose="020B0503020204020204" charset="-122"/>
              </a:rPr>
              <a:t>16</a:t>
            </a:r>
            <a:r>
              <a:rPr lang="zh-CN" sz="2800">
                <a:latin typeface="微软雅黑" panose="020B0503020204020204" charset="-122"/>
                <a:ea typeface="微软雅黑" panose="020B0503020204020204" charset="-122"/>
                <a:cs typeface="微软雅黑" panose="020B0503020204020204" charset="-122"/>
              </a:rPr>
              <a:t>.</a:t>
            </a:r>
            <a:r>
              <a:rPr lang="zh-CN" sz="2800" b="1">
                <a:latin typeface="微软雅黑" panose="020B0503020204020204" charset="-122"/>
                <a:ea typeface="微软雅黑" panose="020B0503020204020204" charset="-122"/>
                <a:cs typeface="微软雅黑" panose="020B0503020204020204" charset="-122"/>
              </a:rPr>
              <a:t>维护国家统一，是人类政治史的重要主题。</a:t>
            </a:r>
            <a:r>
              <a:rPr lang="zh-CN" sz="2800">
                <a:latin typeface="微软雅黑" panose="020B0503020204020204" charset="-122"/>
                <a:ea typeface="微软雅黑" panose="020B0503020204020204" charset="-122"/>
                <a:cs typeface="微软雅黑" panose="020B0503020204020204" charset="-122"/>
              </a:rPr>
              <a:t>辨别下列史实的正误，在“答题卷”该题前的括号内正确的打“√”；错误的打“×”，并加以改正。</a:t>
            </a:r>
            <a:endParaRPr lang="zh-CN" sz="2800" b="1">
              <a:latin typeface="微软雅黑" panose="020B0503020204020204" charset="-122"/>
              <a:ea typeface="微软雅黑" panose="020B0503020204020204" charset="-122"/>
              <a:cs typeface="微软雅黑" panose="020B0503020204020204" charset="-122"/>
            </a:endParaRPr>
          </a:p>
          <a:p>
            <a:pPr indent="0"/>
            <a:r>
              <a:rPr lang="zh-CN" sz="2800" b="0">
                <a:latin typeface="微软雅黑" panose="020B0503020204020204" charset="-122"/>
                <a:ea typeface="微软雅黑" panose="020B0503020204020204" charset="-122"/>
                <a:cs typeface="微软雅黑" panose="020B0503020204020204" charset="-122"/>
              </a:rPr>
              <a:t>（</a:t>
            </a:r>
            <a:r>
              <a:rPr lang="en-US" sz="2800" b="0">
                <a:latin typeface="微软雅黑" panose="020B0503020204020204" charset="-122"/>
                <a:ea typeface="微软雅黑" panose="020B0503020204020204" charset="-122"/>
                <a:cs typeface="微软雅黑" panose="020B0503020204020204" charset="-122"/>
              </a:rPr>
              <a:t>   × </a:t>
            </a:r>
            <a:r>
              <a:rPr lang="zh-CN" sz="2800" b="0">
                <a:latin typeface="微软雅黑" panose="020B0503020204020204" charset="-122"/>
                <a:ea typeface="微软雅黑" panose="020B0503020204020204" charset="-122"/>
                <a:cs typeface="微软雅黑" panose="020B0503020204020204" charset="-122"/>
              </a:rPr>
              <a:t>）（1）明末清初，郑成功打败葡萄牙侵略者，使台湾重回祖国的怀抱。改正</a:t>
            </a:r>
            <a:r>
              <a:rPr lang="zh-CN" sz="2800" b="0">
                <a:solidFill>
                  <a:srgbClr val="FF0000"/>
                </a:solidFill>
                <a:latin typeface="微软雅黑" panose="020B0503020204020204" charset="-122"/>
                <a:ea typeface="微软雅黑" panose="020B0503020204020204" charset="-122"/>
                <a:cs typeface="微软雅黑" panose="020B0503020204020204" charset="-122"/>
              </a:rPr>
              <a:t>“葡萄牙”改为“荷兰”</a:t>
            </a:r>
            <a:r>
              <a:rPr lang="zh-CN" sz="2800" b="0">
                <a:latin typeface="微软雅黑" panose="020B0503020204020204" charset="-122"/>
                <a:ea typeface="微软雅黑" panose="020B0503020204020204" charset="-122"/>
                <a:cs typeface="微软雅黑" panose="020B0503020204020204" charset="-122"/>
              </a:rPr>
              <a:t>（</a:t>
            </a:r>
            <a:r>
              <a:rPr lang="en-US" sz="2800" b="0">
                <a:latin typeface="微软雅黑" panose="020B0503020204020204" charset="-122"/>
                <a:ea typeface="微软雅黑" panose="020B0503020204020204" charset="-122"/>
                <a:cs typeface="微软雅黑" panose="020B0503020204020204" charset="-122"/>
              </a:rPr>
              <a:t>   × </a:t>
            </a:r>
            <a:r>
              <a:rPr lang="zh-CN" sz="2800" b="0">
                <a:latin typeface="微软雅黑" panose="020B0503020204020204" charset="-122"/>
                <a:ea typeface="微软雅黑" panose="020B0503020204020204" charset="-122"/>
                <a:cs typeface="微软雅黑" panose="020B0503020204020204" charset="-122"/>
              </a:rPr>
              <a:t>）（2）19世纪70年代，清廷任命张之洞为钦差大臣，成功收复新疆。改正</a:t>
            </a:r>
            <a:r>
              <a:rPr lang="zh-CN" sz="2800" b="0">
                <a:solidFill>
                  <a:srgbClr val="FF0000"/>
                </a:solidFill>
                <a:latin typeface="微软雅黑" panose="020B0503020204020204" charset="-122"/>
                <a:ea typeface="微软雅黑" panose="020B0503020204020204" charset="-122"/>
                <a:cs typeface="微软雅黑" panose="020B0503020204020204" charset="-122"/>
              </a:rPr>
              <a:t>“张之洞”改为“左宗</a:t>
            </a:r>
            <a:r>
              <a:rPr lang="zh-CN" sz="4400" b="0">
                <a:solidFill>
                  <a:srgbClr val="FF0000"/>
                </a:solidFill>
                <a:latin typeface="微软雅黑" panose="020B0503020204020204" charset="-122"/>
                <a:ea typeface="微软雅黑" panose="020B0503020204020204" charset="-122"/>
                <a:cs typeface="微软雅黑" panose="020B0503020204020204" charset="-122"/>
              </a:rPr>
              <a:t>棠</a:t>
            </a:r>
            <a:r>
              <a:rPr lang="zh-CN" sz="2800" b="0">
                <a:solidFill>
                  <a:srgbClr val="FF0000"/>
                </a:solidFill>
                <a:latin typeface="微软雅黑" panose="020B0503020204020204" charset="-122"/>
                <a:ea typeface="微软雅黑" panose="020B0503020204020204" charset="-122"/>
                <a:cs typeface="微软雅黑" panose="020B0503020204020204" charset="-122"/>
              </a:rPr>
              <a:t>”</a:t>
            </a:r>
            <a:r>
              <a:rPr lang="zh-CN" sz="2800" b="0">
                <a:latin typeface="微软雅黑" panose="020B0503020204020204" charset="-122"/>
                <a:ea typeface="微软雅黑" panose="020B0503020204020204" charset="-122"/>
                <a:cs typeface="微软雅黑" panose="020B0503020204020204" charset="-122"/>
              </a:rPr>
              <a:t>（</a:t>
            </a:r>
            <a:r>
              <a:rPr lang="en-US" sz="2800" b="0">
                <a:latin typeface="微软雅黑" panose="020B0503020204020204" charset="-122"/>
                <a:ea typeface="微软雅黑" panose="020B0503020204020204" charset="-122"/>
                <a:cs typeface="微软雅黑" panose="020B0503020204020204" charset="-122"/>
              </a:rPr>
              <a:t>    ×</a:t>
            </a:r>
            <a:r>
              <a:rPr lang="zh-CN" sz="2800" b="0">
                <a:latin typeface="微软雅黑" panose="020B0503020204020204" charset="-122"/>
                <a:ea typeface="微软雅黑" panose="020B0503020204020204" charset="-122"/>
                <a:cs typeface="微软雅黑" panose="020B0503020204020204" charset="-122"/>
              </a:rPr>
              <a:t>）（3）1861年，南方军队挑起战争，美国内战爆发，史称“七年战争”改正</a:t>
            </a:r>
            <a:r>
              <a:rPr lang="zh-CN" sz="2800" b="0">
                <a:solidFill>
                  <a:srgbClr val="FF0000"/>
                </a:solidFill>
                <a:latin typeface="微软雅黑" panose="020B0503020204020204" charset="-122"/>
                <a:ea typeface="微软雅黑" panose="020B0503020204020204" charset="-122"/>
                <a:cs typeface="微软雅黑" panose="020B0503020204020204" charset="-122"/>
              </a:rPr>
              <a:t>“</a:t>
            </a:r>
            <a:r>
              <a:rPr lang="zh-CN" sz="2800" b="0">
                <a:solidFill>
                  <a:srgbClr val="FF0000"/>
                </a:solidFill>
                <a:latin typeface="微软雅黑" panose="020B0503020204020204" charset="-122"/>
                <a:ea typeface="微软雅黑" panose="020B0503020204020204" charset="-122"/>
                <a:cs typeface="微软雅黑" panose="020B0503020204020204" charset="-122"/>
              </a:rPr>
              <a:t>七年战争”改为“南北战争”</a:t>
            </a:r>
            <a:endParaRPr lang="zh-CN" sz="2800" b="0">
              <a:solidFill>
                <a:srgbClr val="FF0000"/>
              </a:solidFill>
              <a:latin typeface="微软雅黑" panose="020B0503020204020204" charset="-122"/>
              <a:ea typeface="微软雅黑" panose="020B0503020204020204" charset="-122"/>
              <a:cs typeface="微软雅黑" panose="020B0503020204020204" charset="-122"/>
            </a:endParaRPr>
          </a:p>
          <a:p>
            <a:pPr indent="0"/>
            <a:r>
              <a:rPr lang="zh-CN" sz="2800" b="0">
                <a:latin typeface="微软雅黑" panose="020B0503020204020204" charset="-122"/>
                <a:ea typeface="微软雅黑" panose="020B0503020204020204" charset="-122"/>
                <a:cs typeface="微软雅黑" panose="020B0503020204020204" charset="-122"/>
              </a:rPr>
              <a:t>（</a:t>
            </a:r>
            <a:r>
              <a:rPr lang="en-US" sz="2800" b="0">
                <a:latin typeface="微软雅黑" panose="020B0503020204020204" charset="-122"/>
                <a:ea typeface="微软雅黑" panose="020B0503020204020204" charset="-122"/>
                <a:cs typeface="微软雅黑" panose="020B0503020204020204" charset="-122"/>
              </a:rPr>
              <a:t>    √</a:t>
            </a:r>
            <a:r>
              <a:rPr lang="zh-CN" sz="2800" b="0">
                <a:latin typeface="微软雅黑" panose="020B0503020204020204" charset="-122"/>
                <a:ea typeface="微软雅黑" panose="020B0503020204020204" charset="-122"/>
                <a:cs typeface="微软雅黑" panose="020B0503020204020204" charset="-122"/>
              </a:rPr>
              <a:t>）（4）1951年西藏和平解放，祖国大陆获得统一，各族人民实现大团结。改正</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6792595" y="3547110"/>
            <a:ext cx="4297680" cy="645160"/>
          </a:xfrm>
          <a:prstGeom prst="rect">
            <a:avLst/>
          </a:prstGeom>
          <a:gradFill>
            <a:gsLst>
              <a:gs pos="0">
                <a:srgbClr val="14CD68"/>
              </a:gs>
              <a:gs pos="100000">
                <a:srgbClr val="0B6E38"/>
              </a:gs>
            </a:gsLst>
            <a:lin scaled="0"/>
          </a:gradFill>
          <a:ln>
            <a:solidFill>
              <a:srgbClr val="00B050"/>
            </a:solidFill>
          </a:ln>
        </p:spPr>
        <p:txBody>
          <a:bodyPr wrap="none" rtlCol="0">
            <a:spAutoFit/>
          </a:bodyPr>
          <a:p>
            <a:r>
              <a:rPr lang="zh-CN" altLang="en-US" sz="3600">
                <a:solidFill>
                  <a:srgbClr val="FF0000"/>
                </a:solidFill>
              </a:rPr>
              <a:t>史实不清；写错别字</a:t>
            </a:r>
            <a:endParaRPr lang="zh-CN" altLang="en-US" sz="3600">
              <a:solidFill>
                <a:srgbClr val="FF0000"/>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9159" name="矩形 1049158"/>
          <p:cNvSpPr/>
          <p:nvPr/>
        </p:nvSpPr>
        <p:spPr>
          <a:xfrm>
            <a:off x="695325" y="817245"/>
            <a:ext cx="9725025" cy="3538220"/>
          </a:xfrm>
          <a:prstGeom prst="rect">
            <a:avLst/>
          </a:prstGeom>
          <a:noFill/>
          <a:ln w="9525">
            <a:noFill/>
          </a:ln>
        </p:spPr>
        <p:txBody>
          <a:bodyPr vert="horz" wrap="square" lIns="91440" tIns="45720" rIns="91440" bIns="45720" anchor="t" anchorCtr="0">
            <a:spAutoFit/>
          </a:bodyPr>
          <a:p>
            <a:pPr marL="333375">
              <a:buNone/>
            </a:pPr>
            <a:r>
              <a:rPr lang="en-US" altLang="zh-CN" sz="2400" b="1" baseline="0" dirty="0">
                <a:latin typeface="微软雅黑" panose="020B0503020204020204" charset="-122"/>
                <a:ea typeface="微软雅黑" panose="020B0503020204020204" charset="-122"/>
                <a:cs typeface="微软雅黑" panose="020B0503020204020204" charset="-122"/>
              </a:rPr>
              <a:t>  </a:t>
            </a:r>
            <a:r>
              <a:rPr lang="zh-CN" altLang="en-US" sz="2400" b="1" baseline="0" dirty="0">
                <a:latin typeface="微软雅黑" panose="020B0503020204020204" charset="-122"/>
                <a:ea typeface="微软雅黑" panose="020B0503020204020204" charset="-122"/>
                <a:cs typeface="微软雅黑" panose="020B0503020204020204" charset="-122"/>
              </a:rPr>
              <a:t>例题</a:t>
            </a:r>
            <a:r>
              <a:rPr lang="en-US" altLang="zh-CN" sz="2800" b="1" baseline="0" dirty="0">
                <a:latin typeface="微软雅黑" panose="020B0503020204020204" charset="-122"/>
                <a:ea typeface="微软雅黑" panose="020B0503020204020204" charset="-122"/>
                <a:cs typeface="微软雅黑" panose="020B0503020204020204" charset="-122"/>
              </a:rPr>
              <a:t>.</a:t>
            </a:r>
            <a:r>
              <a:rPr lang="zh-CN" altLang="en-US" sz="2800" b="1" baseline="0" dirty="0">
                <a:latin typeface="微软雅黑" panose="020B0503020204020204" charset="-122"/>
                <a:ea typeface="微软雅黑" panose="020B0503020204020204" charset="-122"/>
                <a:cs typeface="微软雅黑" panose="020B0503020204020204" charset="-122"/>
              </a:rPr>
              <a:t>下面是小刚同学撰写的课本剧</a:t>
            </a:r>
            <a:r>
              <a:rPr lang="en-US" altLang="zh-CN" sz="2800" b="1" baseline="0" dirty="0">
                <a:latin typeface="微软雅黑" panose="020B0503020204020204" charset="-122"/>
                <a:ea typeface="微软雅黑" panose="020B0503020204020204" charset="-122"/>
                <a:cs typeface="微软雅黑" panose="020B0503020204020204" charset="-122"/>
              </a:rPr>
              <a:t>《</a:t>
            </a:r>
            <a:r>
              <a:rPr lang="zh-CN" altLang="en-US" sz="2800" b="1" baseline="0" dirty="0">
                <a:latin typeface="微软雅黑" panose="020B0503020204020204" charset="-122"/>
                <a:ea typeface="微软雅黑" panose="020B0503020204020204" charset="-122"/>
                <a:cs typeface="微软雅黑" panose="020B0503020204020204" charset="-122"/>
              </a:rPr>
              <a:t>大唐帝国</a:t>
            </a:r>
            <a:r>
              <a:rPr lang="en-US" altLang="zh-CN" sz="2800" b="1" baseline="0" dirty="0">
                <a:latin typeface="微软雅黑" panose="020B0503020204020204" charset="-122"/>
                <a:ea typeface="微软雅黑" panose="020B0503020204020204" charset="-122"/>
                <a:cs typeface="微软雅黑" panose="020B0503020204020204" charset="-122"/>
              </a:rPr>
              <a:t>·</a:t>
            </a:r>
            <a:r>
              <a:rPr lang="zh-CN" altLang="en-US" sz="2800" b="1" baseline="0" dirty="0">
                <a:latin typeface="微软雅黑" panose="020B0503020204020204" charset="-122"/>
                <a:ea typeface="微软雅黑" panose="020B0503020204020204" charset="-122"/>
                <a:cs typeface="微软雅黑" panose="020B0503020204020204" charset="-122"/>
              </a:rPr>
              <a:t>唐玄宗</a:t>
            </a:r>
            <a:r>
              <a:rPr lang="en-US" altLang="zh-CN" sz="2800" b="1" baseline="0" dirty="0">
                <a:latin typeface="微软雅黑" panose="020B0503020204020204" charset="-122"/>
                <a:ea typeface="微软雅黑" panose="020B0503020204020204" charset="-122"/>
                <a:cs typeface="微软雅黑" panose="020B0503020204020204" charset="-122"/>
              </a:rPr>
              <a:t>》</a:t>
            </a:r>
            <a:r>
              <a:rPr lang="zh-CN" altLang="en-US" sz="2800" b="1" baseline="0" dirty="0">
                <a:latin typeface="微软雅黑" panose="020B0503020204020204" charset="-122"/>
                <a:ea typeface="微软雅黑" panose="020B0503020204020204" charset="-122"/>
                <a:cs typeface="微软雅黑" panose="020B0503020204020204" charset="-122"/>
              </a:rPr>
              <a:t>的一个片段，其中有三处错误，请指出并加以改正。</a:t>
            </a:r>
            <a:endParaRPr lang="zh-CN" altLang="zh-CN" sz="2800" dirty="0">
              <a:latin typeface="微软雅黑" panose="020B0503020204020204" charset="-122"/>
              <a:ea typeface="微软雅黑" panose="020B0503020204020204" charset="-122"/>
              <a:cs typeface="微软雅黑" panose="020B0503020204020204" charset="-122"/>
            </a:endParaRPr>
          </a:p>
          <a:p>
            <a:pPr marL="333375">
              <a:buNone/>
            </a:pPr>
            <a:r>
              <a:rPr lang="zh-CN" altLang="en-US" sz="2800" b="1" baseline="0" dirty="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2800" baseline="0" dirty="0">
                <a:solidFill>
                  <a:schemeClr val="tx1"/>
                </a:solidFill>
                <a:latin typeface="微软雅黑" panose="020B0503020204020204" charset="-122"/>
                <a:ea typeface="微软雅黑" panose="020B0503020204020204" charset="-122"/>
                <a:cs typeface="微软雅黑" panose="020B0503020204020204" charset="-122"/>
              </a:rPr>
              <a:t>唐玄宗统治时前期，有位天竺人在参观完唐朝工匠李春设计和主持建造的赵州桥后，来到唐都开封，发现城市气势恢宏、街道整齐，异常繁华。商店里商品琳琅满目、物美价廉，让人流连忘返。离开商店，他又前往寺庙拜读了玄奘所著的</a:t>
            </a:r>
            <a:r>
              <a:rPr lang="en-US" altLang="zh-CN" sz="2800" baseline="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2800" baseline="0" dirty="0">
                <a:solidFill>
                  <a:schemeClr val="tx1"/>
                </a:solidFill>
                <a:latin typeface="微软雅黑" panose="020B0503020204020204" charset="-122"/>
                <a:ea typeface="微软雅黑" panose="020B0503020204020204" charset="-122"/>
                <a:cs typeface="微软雅黑" panose="020B0503020204020204" charset="-122"/>
              </a:rPr>
              <a:t>西游记</a:t>
            </a:r>
            <a:r>
              <a:rPr lang="en-US" altLang="zh-CN" sz="2800" baseline="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2800" baseline="0" dirty="0">
                <a:solidFill>
                  <a:schemeClr val="tx1"/>
                </a:solidFill>
                <a:latin typeface="微软雅黑" panose="020B0503020204020204" charset="-122"/>
                <a:ea typeface="微软雅黑" panose="020B0503020204020204" charset="-122"/>
                <a:cs typeface="微软雅黑" panose="020B0503020204020204" charset="-122"/>
              </a:rPr>
              <a:t>。他由衷地感慨：大唐果然是繁荣富庶的帝国啊！</a:t>
            </a:r>
            <a:endParaRPr lang="zh-CN" altLang="en-US" sz="2800" baseline="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49161" name="矩形 1049160"/>
          <p:cNvSpPr/>
          <p:nvPr/>
        </p:nvSpPr>
        <p:spPr>
          <a:xfrm>
            <a:off x="868045" y="4572000"/>
            <a:ext cx="9552305" cy="1383665"/>
          </a:xfrm>
          <a:prstGeom prst="rect">
            <a:avLst/>
          </a:prstGeom>
          <a:noFill/>
          <a:ln w="9525">
            <a:noFill/>
          </a:ln>
        </p:spPr>
        <p:txBody>
          <a:bodyPr vert="horz" wrap="square" lIns="91440" tIns="45720" rIns="91440" bIns="45720" anchor="t" anchorCtr="0">
            <a:spAutoFit/>
          </a:bodyPr>
          <a:p>
            <a:pPr marL="333375" algn="l">
              <a:buNone/>
            </a:pPr>
            <a:r>
              <a:rPr lang="en-US" altLang="zh-CN" sz="2800" baseline="0" dirty="0">
                <a:latin typeface="微软雅黑" panose="020B0503020204020204" charset="-122"/>
                <a:ea typeface="微软雅黑" panose="020B0503020204020204" charset="-122"/>
                <a:cs typeface="微软雅黑" panose="020B0503020204020204" charset="-122"/>
              </a:rPr>
              <a:t>⑴</a:t>
            </a:r>
            <a:r>
              <a:rPr lang="zh-CN" altLang="en-US" sz="2800" baseline="0" dirty="0">
                <a:latin typeface="微软雅黑" panose="020B0503020204020204" charset="-122"/>
                <a:ea typeface="微软雅黑" panose="020B0503020204020204" charset="-122"/>
                <a:cs typeface="微软雅黑" panose="020B0503020204020204" charset="-122"/>
              </a:rPr>
              <a:t>错误：</a:t>
            </a:r>
            <a:r>
              <a:rPr lang="en-US" altLang="zh-CN" sz="2800" baseline="0" dirty="0">
                <a:latin typeface="微软雅黑" panose="020B0503020204020204" charset="-122"/>
                <a:ea typeface="微软雅黑" panose="020B0503020204020204" charset="-122"/>
                <a:cs typeface="微软雅黑" panose="020B0503020204020204" charset="-122"/>
              </a:rPr>
              <a:t>_________    </a:t>
            </a:r>
            <a:r>
              <a:rPr lang="zh-CN" altLang="en-US" sz="2800" baseline="0" dirty="0">
                <a:latin typeface="微软雅黑" panose="020B0503020204020204" charset="-122"/>
                <a:ea typeface="微软雅黑" panose="020B0503020204020204" charset="-122"/>
                <a:cs typeface="微软雅黑" panose="020B0503020204020204" charset="-122"/>
              </a:rPr>
              <a:t>改正：</a:t>
            </a:r>
            <a:r>
              <a:rPr lang="en-US" altLang="zh-CN" sz="2800" baseline="0" dirty="0">
                <a:latin typeface="微软雅黑" panose="020B0503020204020204" charset="-122"/>
                <a:ea typeface="微软雅黑" panose="020B0503020204020204" charset="-122"/>
                <a:cs typeface="微软雅黑" panose="020B0503020204020204" charset="-122"/>
              </a:rPr>
              <a:t>________</a:t>
            </a:r>
            <a:endParaRPr lang="zh-CN" altLang="zh-CN" sz="2800" dirty="0">
              <a:latin typeface="微软雅黑" panose="020B0503020204020204" charset="-122"/>
              <a:ea typeface="微软雅黑" panose="020B0503020204020204" charset="-122"/>
              <a:cs typeface="微软雅黑" panose="020B0503020204020204" charset="-122"/>
            </a:endParaRPr>
          </a:p>
          <a:p>
            <a:pPr marL="333375" algn="l">
              <a:buNone/>
            </a:pPr>
            <a:r>
              <a:rPr lang="en-US" altLang="zh-CN" sz="2800" baseline="0" dirty="0">
                <a:latin typeface="微软雅黑" panose="020B0503020204020204" charset="-122"/>
                <a:ea typeface="微软雅黑" panose="020B0503020204020204" charset="-122"/>
                <a:cs typeface="微软雅黑" panose="020B0503020204020204" charset="-122"/>
              </a:rPr>
              <a:t>⑵</a:t>
            </a:r>
            <a:r>
              <a:rPr lang="zh-CN" altLang="en-US" sz="2800" baseline="0" dirty="0">
                <a:latin typeface="微软雅黑" panose="020B0503020204020204" charset="-122"/>
                <a:ea typeface="微软雅黑" panose="020B0503020204020204" charset="-122"/>
                <a:cs typeface="微软雅黑" panose="020B0503020204020204" charset="-122"/>
              </a:rPr>
              <a:t>错误：</a:t>
            </a:r>
            <a:r>
              <a:rPr lang="en-US" altLang="zh-CN" sz="2800" baseline="0" dirty="0">
                <a:latin typeface="微软雅黑" panose="020B0503020204020204" charset="-122"/>
                <a:ea typeface="微软雅黑" panose="020B0503020204020204" charset="-122"/>
                <a:cs typeface="微软雅黑" panose="020B0503020204020204" charset="-122"/>
              </a:rPr>
              <a:t>__________  </a:t>
            </a:r>
            <a:r>
              <a:rPr lang="zh-CN" altLang="en-US" sz="2800" baseline="0" dirty="0">
                <a:latin typeface="微软雅黑" panose="020B0503020204020204" charset="-122"/>
                <a:ea typeface="微软雅黑" panose="020B0503020204020204" charset="-122"/>
                <a:cs typeface="微软雅黑" panose="020B0503020204020204" charset="-122"/>
              </a:rPr>
              <a:t>改正：</a:t>
            </a:r>
            <a:r>
              <a:rPr lang="en-US" altLang="zh-CN" sz="2800" baseline="0" dirty="0">
                <a:latin typeface="微软雅黑" panose="020B0503020204020204" charset="-122"/>
                <a:ea typeface="微软雅黑" panose="020B0503020204020204" charset="-122"/>
                <a:cs typeface="微软雅黑" panose="020B0503020204020204" charset="-122"/>
              </a:rPr>
              <a:t>___________</a:t>
            </a:r>
            <a:endParaRPr lang="zh-CN" altLang="zh-CN" sz="2800" dirty="0">
              <a:latin typeface="微软雅黑" panose="020B0503020204020204" charset="-122"/>
              <a:ea typeface="微软雅黑" panose="020B0503020204020204" charset="-122"/>
              <a:cs typeface="微软雅黑" panose="020B0503020204020204" charset="-122"/>
            </a:endParaRPr>
          </a:p>
          <a:p>
            <a:pPr marL="333375" algn="l">
              <a:buNone/>
            </a:pPr>
            <a:r>
              <a:rPr lang="en-US" altLang="zh-CN" sz="2800" baseline="0" dirty="0">
                <a:latin typeface="微软雅黑" panose="020B0503020204020204" charset="-122"/>
                <a:ea typeface="微软雅黑" panose="020B0503020204020204" charset="-122"/>
                <a:cs typeface="微软雅黑" panose="020B0503020204020204" charset="-122"/>
              </a:rPr>
              <a:t>⑶</a:t>
            </a:r>
            <a:r>
              <a:rPr lang="zh-CN" altLang="en-US" sz="2800" baseline="0" dirty="0">
                <a:latin typeface="微软雅黑" panose="020B0503020204020204" charset="-122"/>
                <a:ea typeface="微软雅黑" panose="020B0503020204020204" charset="-122"/>
                <a:cs typeface="微软雅黑" panose="020B0503020204020204" charset="-122"/>
              </a:rPr>
              <a:t>错误：</a:t>
            </a:r>
            <a:r>
              <a:rPr lang="en-US" altLang="zh-CN" sz="2800" baseline="0" dirty="0">
                <a:latin typeface="微软雅黑" panose="020B0503020204020204" charset="-122"/>
                <a:ea typeface="微软雅黑" panose="020B0503020204020204" charset="-122"/>
                <a:cs typeface="微软雅黑" panose="020B0503020204020204" charset="-122"/>
              </a:rPr>
              <a:t>__________  </a:t>
            </a:r>
            <a:r>
              <a:rPr lang="zh-CN" altLang="en-US" sz="2800" baseline="0" dirty="0">
                <a:latin typeface="微软雅黑" panose="020B0503020204020204" charset="-122"/>
                <a:ea typeface="微软雅黑" panose="020B0503020204020204" charset="-122"/>
                <a:cs typeface="微软雅黑" panose="020B0503020204020204" charset="-122"/>
              </a:rPr>
              <a:t>改正：</a:t>
            </a:r>
            <a:r>
              <a:rPr lang="en-US" altLang="zh-CN" sz="2800" baseline="0" dirty="0">
                <a:latin typeface="微软雅黑" panose="020B0503020204020204" charset="-122"/>
                <a:ea typeface="微软雅黑" panose="020B0503020204020204" charset="-122"/>
                <a:cs typeface="微软雅黑" panose="020B0503020204020204" charset="-122"/>
              </a:rPr>
              <a:t>__________</a:t>
            </a:r>
            <a:endParaRPr lang="zh-CN" altLang="zh-CN" sz="2800"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3026410" y="4606925"/>
            <a:ext cx="792480" cy="460375"/>
          </a:xfrm>
          <a:prstGeom prst="rect">
            <a:avLst/>
          </a:prstGeom>
          <a:noFill/>
        </p:spPr>
        <p:txBody>
          <a:bodyPr wrap="none" rtlCol="0">
            <a:spAutoFit/>
          </a:bodyPr>
          <a:p>
            <a:pPr algn="l"/>
            <a:r>
              <a:rPr lang="zh-CN" altLang="en-US" sz="2400" dirty="0">
                <a:solidFill>
                  <a:srgbClr val="FF0000"/>
                </a:solidFill>
                <a:latin typeface="微软雅黑" panose="020B0503020204020204" charset="-122"/>
                <a:ea typeface="微软雅黑" panose="020B0503020204020204" charset="-122"/>
                <a:cs typeface="微软雅黑" panose="020B0503020204020204" charset="-122"/>
                <a:sym typeface="+mn-ea"/>
              </a:rPr>
              <a:t>唐朝</a:t>
            </a:r>
            <a:endParaRPr lang="zh-CN" altLang="en-US" sz="24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5724525" y="4572000"/>
            <a:ext cx="792480" cy="460375"/>
          </a:xfrm>
          <a:prstGeom prst="rect">
            <a:avLst/>
          </a:prstGeom>
          <a:noFill/>
        </p:spPr>
        <p:txBody>
          <a:bodyPr wrap="none" rtlCol="0">
            <a:spAutoFit/>
          </a:bodyPr>
          <a:p>
            <a:pPr algn="l"/>
            <a:r>
              <a:rPr lang="zh-CN" altLang="en-US" sz="2400" dirty="0">
                <a:latin typeface="微软雅黑" panose="020B0503020204020204" charset="-122"/>
                <a:ea typeface="微软雅黑" panose="020B0503020204020204" charset="-122"/>
                <a:cs typeface="微软雅黑" panose="020B0503020204020204" charset="-122"/>
                <a:sym typeface="+mn-ea"/>
              </a:rPr>
              <a:t>隋朝</a:t>
            </a:r>
            <a:endParaRPr lang="zh-CN" altLang="en-US" sz="2400" dirty="0">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3026410" y="5034915"/>
            <a:ext cx="1057910" cy="460375"/>
          </a:xfrm>
          <a:prstGeom prst="rect">
            <a:avLst/>
          </a:prstGeom>
          <a:noFill/>
        </p:spPr>
        <p:txBody>
          <a:bodyPr wrap="square" rtlCol="0">
            <a:spAutoFit/>
          </a:bodyPr>
          <a:p>
            <a:pPr algn="l"/>
            <a:r>
              <a:rPr lang="zh-CN" altLang="en-US" sz="2400" dirty="0">
                <a:solidFill>
                  <a:srgbClr val="FF0000"/>
                </a:solidFill>
                <a:latin typeface="微软雅黑" panose="020B0503020204020204" charset="-122"/>
                <a:ea typeface="微软雅黑" panose="020B0503020204020204" charset="-122"/>
                <a:cs typeface="微软雅黑" panose="020B0503020204020204" charset="-122"/>
                <a:sym typeface="+mn-ea"/>
              </a:rPr>
              <a:t>开封</a:t>
            </a:r>
            <a:endParaRPr lang="zh-CN" altLang="en-US" sz="24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nvSpPr>
        <p:spPr>
          <a:xfrm>
            <a:off x="5724525" y="5033645"/>
            <a:ext cx="1057910" cy="460375"/>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cs typeface="微软雅黑" panose="020B0503020204020204" charset="-122"/>
                <a:sym typeface="+mn-ea"/>
              </a:rPr>
              <a:t>长安</a:t>
            </a:r>
            <a:endParaRPr lang="zh-CN" altLang="en-US" sz="2400" dirty="0">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2566035" y="5417820"/>
            <a:ext cx="2157730" cy="460375"/>
          </a:xfrm>
          <a:prstGeom prst="rect">
            <a:avLst/>
          </a:prstGeom>
          <a:noFill/>
        </p:spPr>
        <p:txBody>
          <a:bodyPr wrap="square" rtlCol="0">
            <a:spAutoFit/>
          </a:bodyPr>
          <a:p>
            <a:pPr algn="l"/>
            <a:r>
              <a:rPr lang="zh-CN" altLang="en-US" sz="2400" dirty="0">
                <a:solidFill>
                  <a:srgbClr val="FF0000"/>
                </a:solidFill>
                <a:latin typeface="微软雅黑" panose="020B0503020204020204" charset="-122"/>
                <a:ea typeface="微软雅黑" panose="020B0503020204020204" charset="-122"/>
                <a:cs typeface="微软雅黑" panose="020B0503020204020204" charset="-122"/>
                <a:sym typeface="+mn-ea"/>
              </a:rPr>
              <a:t>《西游记》</a:t>
            </a:r>
            <a:endParaRPr lang="zh-CN" altLang="en-US" sz="240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nvSpPr>
        <p:spPr>
          <a:xfrm>
            <a:off x="5546725" y="5494020"/>
            <a:ext cx="2279015" cy="460375"/>
          </a:xfrm>
          <a:prstGeom prst="rect">
            <a:avLst/>
          </a:prstGeom>
          <a:noFill/>
        </p:spPr>
        <p:txBody>
          <a:bodyPr wrap="square" rtlCol="0">
            <a:spAutoFit/>
          </a:bodyPr>
          <a:p>
            <a:pPr algn="l"/>
            <a:r>
              <a:rPr lang="zh-CN" altLang="en-US" sz="2400">
                <a:latin typeface="微软雅黑" panose="020B0503020204020204" charset="-122"/>
                <a:ea typeface="微软雅黑" panose="020B0503020204020204" charset="-122"/>
              </a:rPr>
              <a:t>《大唐西域记》</a:t>
            </a:r>
            <a:endParaRPr lang="zh-CN" altLang="en-US" sz="2400">
              <a:latin typeface="微软雅黑" panose="020B0503020204020204" charset="-122"/>
              <a:ea typeface="微软雅黑" panose="020B0503020204020204" charset="-122"/>
            </a:endParaRPr>
          </a:p>
        </p:txBody>
      </p:sp>
      <p:sp>
        <p:nvSpPr>
          <p:cNvPr id="9" name="斜纹 8"/>
          <p:cNvSpPr/>
          <p:nvPr/>
        </p:nvSpPr>
        <p:spPr>
          <a:xfrm>
            <a:off x="5936615" y="2575560"/>
            <a:ext cx="240665" cy="353695"/>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0" name="斜纹 9"/>
          <p:cNvSpPr/>
          <p:nvPr/>
        </p:nvSpPr>
        <p:spPr>
          <a:xfrm>
            <a:off x="4870450" y="3545840"/>
            <a:ext cx="240665" cy="353695"/>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1" name="斜纹 10"/>
          <p:cNvSpPr/>
          <p:nvPr/>
        </p:nvSpPr>
        <p:spPr>
          <a:xfrm>
            <a:off x="4870450" y="3056255"/>
            <a:ext cx="240665" cy="353695"/>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2" name="斜纹 11"/>
          <p:cNvSpPr/>
          <p:nvPr/>
        </p:nvSpPr>
        <p:spPr>
          <a:xfrm>
            <a:off x="3578225" y="3899535"/>
            <a:ext cx="240665" cy="353695"/>
          </a:xfrm>
          <a:prstGeom prst="diagStri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P spid="5" grpId="0"/>
      <p:bldP spid="5" grpId="1"/>
      <p:bldP spid="8" grpId="0"/>
      <p:bldP spid="8" grpId="1"/>
      <p:bldP spid="7" grpId="0"/>
      <p:bldP spid="7" grpId="1"/>
      <p:bldP spid="9" grpId="0" animBg="1"/>
      <p:bldP spid="11"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24280" y="372110"/>
            <a:ext cx="6859905" cy="645160"/>
          </a:xfrm>
          <a:prstGeom prst="rect">
            <a:avLst/>
          </a:prstGeom>
          <a:noFill/>
        </p:spPr>
        <p:txBody>
          <a:bodyPr wrap="square" rtlCol="0">
            <a:spAutoFit/>
          </a:bodyPr>
          <a:lstStyle/>
          <a:p>
            <a:r>
              <a:rPr lang="zh-CN" altLang="en-US" sz="3600" b="1"/>
              <a:t>材料题的题型和解题方法</a:t>
            </a:r>
            <a:endParaRPr lang="zh-CN" altLang="en-US" sz="3600" b="1"/>
          </a:p>
        </p:txBody>
      </p:sp>
      <p:cxnSp>
        <p:nvCxnSpPr>
          <p:cNvPr id="51" name="直接连接符 50"/>
          <p:cNvCxnSpPr/>
          <p:nvPr/>
        </p:nvCxnSpPr>
        <p:spPr>
          <a:xfrm>
            <a:off x="1279264" y="1017079"/>
            <a:ext cx="9954839" cy="0"/>
          </a:xfrm>
          <a:prstGeom prst="line">
            <a:avLst/>
          </a:prstGeom>
          <a:ln>
            <a:solidFill>
              <a:srgbClr val="0F203E"/>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13435" y="1017270"/>
            <a:ext cx="4445000" cy="583565"/>
          </a:xfrm>
          <a:prstGeom prst="rect">
            <a:avLst/>
          </a:prstGeom>
          <a:noFill/>
        </p:spPr>
        <p:txBody>
          <a:bodyPr wrap="square" rtlCol="0">
            <a:spAutoFit/>
          </a:bodyPr>
          <a:lstStyle/>
          <a:p>
            <a:r>
              <a:rPr lang="zh-CN" altLang="en-US" sz="3200" b="1">
                <a:latin typeface="华文隶书" panose="02010800040101010101" charset="-122"/>
                <a:ea typeface="华文隶书" panose="02010800040101010101" charset="-122"/>
              </a:rPr>
              <a:t>什么叫做材料题？</a:t>
            </a:r>
            <a:endParaRPr lang="zh-CN" altLang="en-US" sz="3200" b="1">
              <a:latin typeface="华文隶书" panose="02010800040101010101" charset="-122"/>
              <a:ea typeface="华文隶书" panose="02010800040101010101" charset="-122"/>
            </a:endParaRPr>
          </a:p>
        </p:txBody>
      </p:sp>
      <p:sp>
        <p:nvSpPr>
          <p:cNvPr id="24" name="文本框 23"/>
          <p:cNvSpPr txBox="1"/>
          <p:nvPr/>
        </p:nvSpPr>
        <p:spPr>
          <a:xfrm>
            <a:off x="813435" y="3109595"/>
            <a:ext cx="3928745" cy="583565"/>
          </a:xfrm>
          <a:prstGeom prst="rect">
            <a:avLst/>
          </a:prstGeom>
          <a:noFill/>
        </p:spPr>
        <p:txBody>
          <a:bodyPr wrap="square" rtlCol="0">
            <a:spAutoFit/>
          </a:bodyPr>
          <a:lstStyle/>
          <a:p>
            <a:r>
              <a:rPr lang="zh-CN" altLang="en-US" sz="3200" b="1">
                <a:latin typeface="华文隶书" panose="02010800040101010101" charset="-122"/>
                <a:ea typeface="华文隶书" panose="02010800040101010101" charset="-122"/>
              </a:rPr>
              <a:t>材料题的特点？</a:t>
            </a:r>
            <a:endParaRPr lang="zh-CN" altLang="en-US" sz="3200" b="1">
              <a:latin typeface="华文隶书" panose="02010800040101010101" charset="-122"/>
              <a:ea typeface="华文隶书" panose="02010800040101010101" charset="-122"/>
            </a:endParaRPr>
          </a:p>
        </p:txBody>
      </p:sp>
      <p:sp>
        <p:nvSpPr>
          <p:cNvPr id="25" name="Rectangle 7">
            <a:hlinkClick r:id=""/>
          </p:cNvPr>
          <p:cNvSpPr/>
          <p:nvPr/>
        </p:nvSpPr>
        <p:spPr>
          <a:xfrm>
            <a:off x="813435" y="3627120"/>
            <a:ext cx="6948805" cy="809625"/>
          </a:xfrm>
          <a:prstGeom prst="rect">
            <a:avLst/>
          </a:prstGeom>
          <a:noFill/>
          <a:ln w="9525">
            <a:solidFill>
              <a:schemeClr val="accent6">
                <a:lumMod val="75000"/>
              </a:schemeClr>
            </a:solidFill>
            <a:prstDash val="sysDot"/>
          </a:ln>
        </p:spPr>
        <p:txBody>
          <a:bodyPr wrap="square" lIns="0" tIns="36000" rIns="0" bIns="36000" anchor="t">
            <a:spAutoFit/>
          </a:bodyPr>
          <a:lstStyle/>
          <a:p>
            <a:pPr algn="l"/>
            <a:r>
              <a:rPr lang="en-US" altLang="zh-CN" sz="2400" b="1" dirty="0" smtClean="0">
                <a:latin typeface="黑体" panose="02010609060101010101" charset="-122"/>
                <a:ea typeface="黑体" panose="02010609060101010101" charset="-122"/>
                <a:sym typeface="+mn-ea"/>
              </a:rPr>
              <a:t>1</a:t>
            </a:r>
            <a:r>
              <a:rPr lang="en-US" altLang="zh-CN" sz="2400" b="1" dirty="0" smtClean="0">
                <a:latin typeface="黑体" panose="02010609060101010101" charset="-122"/>
                <a:ea typeface="黑体" panose="02010609060101010101" charset="-122"/>
                <a:sym typeface="+mn-ea"/>
              </a:rPr>
              <a:t>.</a:t>
            </a:r>
            <a:r>
              <a:rPr lang="zh-CN" altLang="en-US" sz="2400" b="1" dirty="0" smtClean="0">
                <a:latin typeface="黑体" panose="02010609060101010101" charset="-122"/>
                <a:ea typeface="黑体" panose="02010609060101010101" charset="-122"/>
                <a:sym typeface="+mn-ea"/>
              </a:rPr>
              <a:t>材</a:t>
            </a:r>
            <a:r>
              <a:rPr lang="zh-CN" altLang="en-US" sz="2400" b="1" dirty="0" smtClean="0">
                <a:latin typeface="黑体" panose="02010609060101010101" charset="-122"/>
                <a:ea typeface="黑体" panose="02010609060101010101" charset="-122"/>
                <a:sym typeface="+mn-ea"/>
              </a:rPr>
              <a:t>料涉及古今中</a:t>
            </a:r>
            <a:r>
              <a:rPr lang="zh-CN" altLang="en-US" sz="2400" b="1" dirty="0" smtClean="0">
                <a:latin typeface="黑体" panose="02010609060101010101" charset="-122"/>
                <a:ea typeface="黑体" panose="02010609060101010101" charset="-122"/>
                <a:sym typeface="+mn-ea"/>
              </a:rPr>
              <a:t>外</a:t>
            </a:r>
            <a:endParaRPr lang="zh-CN" altLang="en-US" sz="2400" b="1" dirty="0" smtClean="0">
              <a:latin typeface="黑体" panose="02010609060101010101" charset="-122"/>
              <a:ea typeface="黑体" panose="02010609060101010101" charset="-122"/>
              <a:sym typeface="+mn-ea"/>
            </a:endParaRPr>
          </a:p>
          <a:p>
            <a:r>
              <a:rPr lang="zh-CN" altLang="en-US" sz="2400" b="1" dirty="0" smtClean="0">
                <a:latin typeface="黑体" panose="02010609060101010101" charset="-122"/>
                <a:ea typeface="黑体" panose="02010609060101010101" charset="-122"/>
                <a:sym typeface="+mn-ea"/>
              </a:rPr>
              <a:t>2</a:t>
            </a:r>
            <a:r>
              <a:rPr lang="en-US" altLang="zh-CN" sz="2400" b="1" dirty="0" smtClean="0">
                <a:latin typeface="黑体" panose="02010609060101010101" charset="-122"/>
                <a:ea typeface="黑体" panose="02010609060101010101" charset="-122"/>
                <a:sym typeface="+mn-ea"/>
              </a:rPr>
              <a:t>.</a:t>
            </a:r>
            <a:r>
              <a:rPr lang="zh-CN" altLang="en-US" sz="2400" b="1" dirty="0" smtClean="0">
                <a:latin typeface="黑体" panose="02010609060101010101" charset="-122"/>
                <a:ea typeface="黑体" panose="02010609060101010101" charset="-122"/>
                <a:sym typeface="+mn-ea"/>
              </a:rPr>
              <a:t>有</a:t>
            </a:r>
            <a:r>
              <a:rPr lang="zh-CN" altLang="en-US" sz="2400" b="1" dirty="0" smtClean="0">
                <a:latin typeface="黑体" panose="02010609060101010101" charset="-122"/>
                <a:ea typeface="黑体" panose="02010609060101010101" charset="-122"/>
                <a:sym typeface="+mn-ea"/>
              </a:rPr>
              <a:t>一个共同的</a:t>
            </a:r>
            <a:r>
              <a:rPr lang="zh-CN" altLang="en-US" sz="2400" b="1" dirty="0" smtClean="0">
                <a:solidFill>
                  <a:srgbClr val="FF0000"/>
                </a:solidFill>
                <a:latin typeface="黑体" panose="02010609060101010101" charset="-122"/>
                <a:ea typeface="黑体" panose="02010609060101010101" charset="-122"/>
                <a:sym typeface="+mn-ea"/>
              </a:rPr>
              <a:t>核心主题</a:t>
            </a:r>
            <a:endParaRPr lang="zh-CN" altLang="en-US" sz="2400" b="1" dirty="0" smtClean="0">
              <a:solidFill>
                <a:srgbClr val="FF0000"/>
              </a:solidFill>
              <a:latin typeface="黑体" panose="02010609060101010101" charset="-122"/>
              <a:ea typeface="黑体" panose="02010609060101010101" charset="-122"/>
              <a:sym typeface="+mn-ea"/>
            </a:endParaRPr>
          </a:p>
        </p:txBody>
      </p:sp>
      <p:sp>
        <p:nvSpPr>
          <p:cNvPr id="26" name="文本框 25"/>
          <p:cNvSpPr txBox="1"/>
          <p:nvPr/>
        </p:nvSpPr>
        <p:spPr>
          <a:xfrm>
            <a:off x="813435" y="1579880"/>
            <a:ext cx="11176000" cy="1529715"/>
          </a:xfrm>
          <a:prstGeom prst="rect">
            <a:avLst/>
          </a:prstGeom>
          <a:noFill/>
          <a:ln>
            <a:solidFill>
              <a:schemeClr val="accent2">
                <a:lumMod val="75000"/>
              </a:schemeClr>
            </a:solidFill>
            <a:prstDash val="sysDot"/>
          </a:ln>
        </p:spPr>
        <p:txBody>
          <a:bodyPr wrap="square" rtlCol="0" anchor="t">
            <a:spAutoFit/>
          </a:bodyPr>
          <a:lstStyle/>
          <a:p>
            <a:pPr fontAlgn="auto">
              <a:lnSpc>
                <a:spcPct val="130000"/>
              </a:lnSpc>
            </a:pPr>
            <a:r>
              <a:rPr lang="en-US" altLang="zh-CN" sz="2400" b="1">
                <a:latin typeface="黑体" panose="02010609060101010101" charset="-122"/>
                <a:ea typeface="黑体" panose="02010609060101010101" charset="-122"/>
                <a:cs typeface="黑体" panose="02010609060101010101" charset="-122"/>
              </a:rPr>
              <a:t>    </a:t>
            </a:r>
            <a:r>
              <a:rPr lang="zh-CN" altLang="en-US" sz="2400" b="1">
                <a:latin typeface="黑体" panose="02010609060101010101" charset="-122"/>
                <a:ea typeface="黑体" panose="02010609060101010101" charset="-122"/>
                <a:cs typeface="黑体" panose="02010609060101010101" charset="-122"/>
              </a:rPr>
              <a:t>材料题是一种</a:t>
            </a:r>
            <a:r>
              <a:rPr lang="zh-CN" altLang="en-US" sz="2400" b="1">
                <a:solidFill>
                  <a:srgbClr val="FF0000"/>
                </a:solidFill>
                <a:latin typeface="黑体" panose="02010609060101010101" charset="-122"/>
                <a:ea typeface="黑体" panose="02010609060101010101" charset="-122"/>
                <a:cs typeface="黑体" panose="02010609060101010101" charset="-122"/>
              </a:rPr>
              <a:t>主观性试题</a:t>
            </a:r>
            <a:r>
              <a:rPr lang="zh-CN" altLang="en-US" sz="2400" b="1">
                <a:latin typeface="黑体" panose="02010609060101010101" charset="-122"/>
                <a:ea typeface="黑体" panose="02010609060101010101" charset="-122"/>
                <a:cs typeface="黑体" panose="02010609060101010101" charset="-122"/>
              </a:rPr>
              <a:t>。通常是罗列两到三段材料，并根据材料设计相关问题；要求学生在读懂材料的前提下，根据材料内容并结合所学知识，对问题作出相应的解答。</a:t>
            </a:r>
            <a:endParaRPr lang="zh-CN" altLang="en-US" sz="2400" b="1">
              <a:latin typeface="黑体" panose="02010609060101010101" charset="-122"/>
              <a:ea typeface="黑体" panose="02010609060101010101" charset="-122"/>
              <a:cs typeface="黑体" panose="02010609060101010101" charset="-122"/>
            </a:endParaRPr>
          </a:p>
        </p:txBody>
      </p:sp>
      <p:sp>
        <p:nvSpPr>
          <p:cNvPr id="29" name="文本框 28"/>
          <p:cNvSpPr txBox="1"/>
          <p:nvPr/>
        </p:nvSpPr>
        <p:spPr>
          <a:xfrm>
            <a:off x="813435" y="4728210"/>
            <a:ext cx="7569200" cy="583565"/>
          </a:xfrm>
          <a:prstGeom prst="rect">
            <a:avLst/>
          </a:prstGeom>
          <a:noFill/>
        </p:spPr>
        <p:txBody>
          <a:bodyPr wrap="square" rtlCol="0">
            <a:spAutoFit/>
          </a:bodyPr>
          <a:lstStyle/>
          <a:p>
            <a:r>
              <a:rPr lang="zh-CN" altLang="en-US" sz="3200" b="1">
                <a:latin typeface="华文隶书" panose="02010800040101010101" charset="-122"/>
                <a:ea typeface="华文隶书" panose="02010800040101010101" charset="-122"/>
              </a:rPr>
              <a:t>材料题考查大家哪方面的能力？</a:t>
            </a:r>
            <a:endParaRPr lang="zh-CN" altLang="en-US" sz="3200" b="1">
              <a:latin typeface="华文隶书" panose="02010800040101010101" charset="-122"/>
              <a:ea typeface="华文隶书" panose="02010800040101010101" charset="-122"/>
            </a:endParaRPr>
          </a:p>
        </p:txBody>
      </p:sp>
      <p:sp>
        <p:nvSpPr>
          <p:cNvPr id="30" name="文本框 29"/>
          <p:cNvSpPr txBox="1"/>
          <p:nvPr/>
        </p:nvSpPr>
        <p:spPr>
          <a:xfrm>
            <a:off x="813435" y="5250815"/>
            <a:ext cx="8359775" cy="570865"/>
          </a:xfrm>
          <a:prstGeom prst="rect">
            <a:avLst/>
          </a:prstGeom>
          <a:noFill/>
          <a:ln>
            <a:solidFill>
              <a:schemeClr val="tx1"/>
            </a:solidFill>
            <a:prstDash val="sysDot"/>
          </a:ln>
        </p:spPr>
        <p:txBody>
          <a:bodyPr wrap="square" rtlCol="0" anchor="t">
            <a:spAutoFit/>
          </a:bodyPr>
          <a:lstStyle/>
          <a:p>
            <a:pPr fontAlgn="auto">
              <a:lnSpc>
                <a:spcPct val="130000"/>
              </a:lnSpc>
            </a:pPr>
            <a:r>
              <a:rPr lang="zh-CN" altLang="en-US" sz="2400" b="1" dirty="0" smtClean="0">
                <a:latin typeface="黑体" panose="02010609060101010101" charset="-122"/>
                <a:ea typeface="黑体" panose="02010609060101010101" charset="-122"/>
                <a:sym typeface="+mn-ea"/>
              </a:rPr>
              <a:t>考查学生</a:t>
            </a:r>
            <a:r>
              <a:rPr lang="zh-CN" altLang="en-US" sz="2400" b="1" dirty="0" smtClean="0">
                <a:solidFill>
                  <a:srgbClr val="FF0000"/>
                </a:solidFill>
                <a:latin typeface="黑体" panose="02010609060101010101" charset="-122"/>
                <a:ea typeface="黑体" panose="02010609060101010101" charset="-122"/>
                <a:sym typeface="+mn-ea"/>
              </a:rPr>
              <a:t>阅读</a:t>
            </a:r>
            <a:r>
              <a:rPr lang="zh-CN" altLang="en-US" sz="2400" b="1" dirty="0" smtClean="0">
                <a:latin typeface="黑体" panose="02010609060101010101" charset="-122"/>
                <a:ea typeface="黑体" panose="02010609060101010101" charset="-122"/>
                <a:sym typeface="+mn-ea"/>
              </a:rPr>
              <a:t>、</a:t>
            </a:r>
            <a:r>
              <a:rPr lang="zh-CN" altLang="en-US" sz="2400" b="1" dirty="0" smtClean="0">
                <a:solidFill>
                  <a:srgbClr val="FF0000"/>
                </a:solidFill>
                <a:latin typeface="黑体" panose="02010609060101010101" charset="-122"/>
                <a:ea typeface="黑体" panose="02010609060101010101" charset="-122"/>
                <a:sym typeface="+mn-ea"/>
              </a:rPr>
              <a:t>分析</a:t>
            </a:r>
            <a:r>
              <a:rPr lang="zh-CN" altLang="en-US" sz="2400" b="1" dirty="0" smtClean="0">
                <a:latin typeface="黑体" panose="02010609060101010101" charset="-122"/>
                <a:ea typeface="黑体" panose="02010609060101010101" charset="-122"/>
                <a:sym typeface="+mn-ea"/>
              </a:rPr>
              <a:t>材料以及从材料中</a:t>
            </a:r>
            <a:r>
              <a:rPr lang="zh-CN" altLang="en-US" sz="2400" b="1" dirty="0" smtClean="0">
                <a:solidFill>
                  <a:srgbClr val="FF0000"/>
                </a:solidFill>
                <a:latin typeface="黑体" panose="02010609060101010101" charset="-122"/>
                <a:ea typeface="黑体" panose="02010609060101010101" charset="-122"/>
                <a:sym typeface="+mn-ea"/>
              </a:rPr>
              <a:t>提取</a:t>
            </a:r>
            <a:r>
              <a:rPr lang="zh-CN" altLang="en-US" sz="2400" b="1" dirty="0" smtClean="0">
                <a:latin typeface="黑体" panose="02010609060101010101" charset="-122"/>
                <a:ea typeface="黑体" panose="02010609060101010101" charset="-122"/>
                <a:sym typeface="+mn-ea"/>
              </a:rPr>
              <a:t>有效信息的能力。</a:t>
            </a:r>
            <a:endParaRPr lang="zh-CN" altLang="en-US" sz="2400" b="1" dirty="0" smtClean="0">
              <a:latin typeface="黑体" panose="02010609060101010101" charset="-122"/>
              <a:ea typeface="黑体" panose="02010609060101010101" charset="-122"/>
            </a:endParaRPr>
          </a:p>
        </p:txBody>
      </p:sp>
      <p:sp>
        <p:nvSpPr>
          <p:cNvPr id="31" name="文本框 30">
            <a:hlinkClick r:id=""/>
          </p:cNvPr>
          <p:cNvSpPr txBox="1"/>
          <p:nvPr/>
        </p:nvSpPr>
        <p:spPr>
          <a:xfrm rot="20700000">
            <a:off x="8978265" y="3995420"/>
            <a:ext cx="2954020" cy="829945"/>
          </a:xfrm>
          <a:prstGeom prst="rect">
            <a:avLst/>
          </a:prstGeom>
          <a:solidFill>
            <a:srgbClr val="8E020E"/>
          </a:solidFill>
        </p:spPr>
        <p:txBody>
          <a:bodyPr wrap="square" rtlCol="0">
            <a:spAutoFit/>
          </a:bodyPr>
          <a:lstStyle/>
          <a:p>
            <a:pPr algn="ctr"/>
            <a:r>
              <a:rPr lang="zh-CN" altLang="en-US" sz="4800" b="1">
                <a:solidFill>
                  <a:schemeClr val="bg1"/>
                </a:solidFill>
              </a:rPr>
              <a:t>论从史出</a:t>
            </a:r>
            <a:endParaRPr lang="zh-CN" altLang="en-US" sz="4800" b="1">
              <a:solidFill>
                <a:schemeClr val="bg1"/>
              </a:solidFill>
            </a:endParaRPr>
          </a:p>
        </p:txBody>
      </p:sp>
      <p:sp>
        <p:nvSpPr>
          <p:cNvPr id="2" name="椭圆 1"/>
          <p:cNvSpPr/>
          <p:nvPr/>
        </p:nvSpPr>
        <p:spPr>
          <a:xfrm>
            <a:off x="129540" y="434340"/>
            <a:ext cx="836930" cy="718820"/>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endParaRPr>
          </a:p>
        </p:txBody>
      </p:sp>
      <p:sp>
        <p:nvSpPr>
          <p:cNvPr id="22" name="agenda_13877"/>
          <p:cNvSpPr>
            <a:spLocks noChangeAspect="1"/>
          </p:cNvSpPr>
          <p:nvPr/>
        </p:nvSpPr>
        <p:spPr bwMode="auto">
          <a:xfrm>
            <a:off x="251795" y="592161"/>
            <a:ext cx="402759" cy="402493"/>
          </a:xfrm>
          <a:custGeom>
            <a:avLst/>
            <a:gdLst>
              <a:gd name="T0" fmla="*/ 304 w 12633"/>
              <a:gd name="T1" fmla="*/ 5016 h 12624"/>
              <a:gd name="T2" fmla="*/ 12065 w 12633"/>
              <a:gd name="T3" fmla="*/ 115 h 12624"/>
              <a:gd name="T4" fmla="*/ 12560 w 12633"/>
              <a:gd name="T5" fmla="*/ 541 h 12624"/>
              <a:gd name="T6" fmla="*/ 9631 w 12633"/>
              <a:gd name="T7" fmla="*/ 12260 h 12624"/>
              <a:gd name="T8" fmla="*/ 9042 w 12633"/>
              <a:gd name="T9" fmla="*/ 12452 h 12624"/>
              <a:gd name="T10" fmla="*/ 6498 w 12633"/>
              <a:gd name="T11" fmla="*/ 10333 h 12624"/>
              <a:gd name="T12" fmla="*/ 6006 w 12633"/>
              <a:gd name="T13" fmla="*/ 10355 h 12624"/>
              <a:gd name="T14" fmla="*/ 4701 w 12633"/>
              <a:gd name="T15" fmla="*/ 11659 h 12624"/>
              <a:gd name="T16" fmla="*/ 4303 w 12633"/>
              <a:gd name="T17" fmla="*/ 11738 h 12624"/>
              <a:gd name="T18" fmla="*/ 4077 w 12633"/>
              <a:gd name="T19" fmla="*/ 11401 h 12624"/>
              <a:gd name="T20" fmla="*/ 4077 w 12633"/>
              <a:gd name="T21" fmla="*/ 8646 h 12624"/>
              <a:gd name="T22" fmla="*/ 4184 w 12633"/>
              <a:gd name="T23" fmla="*/ 8387 h 12624"/>
              <a:gd name="T24" fmla="*/ 9490 w 12633"/>
              <a:gd name="T25" fmla="*/ 3081 h 12624"/>
              <a:gd name="T26" fmla="*/ 3226 w 12633"/>
              <a:gd name="T27" fmla="*/ 7780 h 12624"/>
              <a:gd name="T28" fmla="*/ 2773 w 12633"/>
              <a:gd name="T29" fmla="*/ 7768 h 12624"/>
              <a:gd name="T30" fmla="*/ 211 w 12633"/>
              <a:gd name="T31" fmla="*/ 5634 h 12624"/>
              <a:gd name="T32" fmla="*/ 304 w 12633"/>
              <a:gd name="T33" fmla="*/ 5016 h 1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33" h="12624">
                <a:moveTo>
                  <a:pt x="304" y="5016"/>
                </a:moveTo>
                <a:lnTo>
                  <a:pt x="12065" y="115"/>
                </a:lnTo>
                <a:cubicBezTo>
                  <a:pt x="12342" y="0"/>
                  <a:pt x="12633" y="250"/>
                  <a:pt x="12560" y="541"/>
                </a:cubicBezTo>
                <a:lnTo>
                  <a:pt x="9631" y="12260"/>
                </a:lnTo>
                <a:cubicBezTo>
                  <a:pt x="9565" y="12521"/>
                  <a:pt x="9249" y="12624"/>
                  <a:pt x="9042" y="12452"/>
                </a:cubicBezTo>
                <a:lnTo>
                  <a:pt x="6498" y="10333"/>
                </a:lnTo>
                <a:cubicBezTo>
                  <a:pt x="6353" y="10212"/>
                  <a:pt x="6139" y="10221"/>
                  <a:pt x="6006" y="10355"/>
                </a:cubicBezTo>
                <a:lnTo>
                  <a:pt x="4701" y="11659"/>
                </a:lnTo>
                <a:cubicBezTo>
                  <a:pt x="4596" y="11763"/>
                  <a:pt x="4440" y="11794"/>
                  <a:pt x="4303" y="11738"/>
                </a:cubicBezTo>
                <a:cubicBezTo>
                  <a:pt x="4167" y="11681"/>
                  <a:pt x="4078" y="11549"/>
                  <a:pt x="4077" y="11401"/>
                </a:cubicBezTo>
                <a:lnTo>
                  <a:pt x="4077" y="8646"/>
                </a:lnTo>
                <a:cubicBezTo>
                  <a:pt x="4077" y="8549"/>
                  <a:pt x="4116" y="8456"/>
                  <a:pt x="4184" y="8387"/>
                </a:cubicBezTo>
                <a:lnTo>
                  <a:pt x="9490" y="3081"/>
                </a:lnTo>
                <a:lnTo>
                  <a:pt x="3226" y="7780"/>
                </a:lnTo>
                <a:cubicBezTo>
                  <a:pt x="3091" y="7881"/>
                  <a:pt x="2903" y="7877"/>
                  <a:pt x="2773" y="7768"/>
                </a:cubicBezTo>
                <a:lnTo>
                  <a:pt x="211" y="5634"/>
                </a:lnTo>
                <a:cubicBezTo>
                  <a:pt x="0" y="5458"/>
                  <a:pt x="51" y="5122"/>
                  <a:pt x="304" y="5016"/>
                </a:cubicBezTo>
                <a:close/>
              </a:path>
            </a:pathLst>
          </a:custGeom>
          <a:solidFill>
            <a:schemeClr val="bg1"/>
          </a:solidFill>
          <a:ln>
            <a:noFill/>
          </a:ln>
        </p:spPr>
        <p:txBody>
          <a:bodyPr/>
          <a:lstStyle/>
          <a:p>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500"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randombar(horizont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bldLvl="0" animBg="1"/>
      <p:bldP spid="26" grpId="0" bldLvl="0" animBg="1"/>
      <p:bldP spid="29" grpId="0"/>
      <p:bldP spid="30" grpId="0" bldLvl="0" animBg="1"/>
      <p:bldP spid="3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4052253" y="1600200"/>
            <a:ext cx="720725" cy="719138"/>
          </a:xfrm>
          <a:prstGeom prst="roundRect">
            <a:avLst/>
          </a:prstGeom>
          <a:solidFill>
            <a:srgbClr val="6699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anchor="ctr"/>
          <a:lstStyle/>
          <a:p>
            <a:pPr algn="ctr" fontAlgn="auto">
              <a:spcBef>
                <a:spcPts val="0"/>
              </a:spcBef>
              <a:spcAft>
                <a:spcPts val="0"/>
              </a:spcAft>
              <a:defRPr/>
            </a:pPr>
            <a:r>
              <a:rPr lang="zh-CN" altLang="en-US" sz="3600">
                <a:solidFill>
                  <a:srgbClr val="FFFFFF"/>
                </a:solidFill>
                <a:latin typeface="Calibri Light" panose="020F0302020204030204" pitchFamily="34" charset="0"/>
              </a:rPr>
              <a:t>一</a:t>
            </a:r>
            <a:endParaRPr lang="zh-CN" altLang="en-US" sz="3600">
              <a:solidFill>
                <a:srgbClr val="FFFFFF"/>
              </a:solidFill>
              <a:latin typeface="Calibri Light" panose="020F0302020204030204" pitchFamily="34" charset="0"/>
            </a:endParaRPr>
          </a:p>
        </p:txBody>
      </p:sp>
      <p:grpSp>
        <p:nvGrpSpPr>
          <p:cNvPr id="3" name="组合 3"/>
          <p:cNvGrpSpPr/>
          <p:nvPr/>
        </p:nvGrpSpPr>
        <p:grpSpPr>
          <a:xfrm>
            <a:off x="4977765" y="1599565"/>
            <a:ext cx="2057186" cy="699770"/>
            <a:chOff x="6339097" y="1573726"/>
            <a:chExt cx="1795338" cy="511501"/>
          </a:xfrm>
          <a:solidFill>
            <a:schemeClr val="accent1"/>
          </a:solidFill>
        </p:grpSpPr>
        <p:sp>
          <p:nvSpPr>
            <p:cNvPr id="17" name="圆角矩形 16"/>
            <p:cNvSpPr/>
            <p:nvPr/>
          </p:nvSpPr>
          <p:spPr>
            <a:xfrm>
              <a:off x="6339097" y="1573726"/>
              <a:ext cx="1795338" cy="511501"/>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563" tIns="64281" rIns="128563" bIns="64281" anchor="ctr"/>
            <a:lstStyle/>
            <a:p>
              <a:pPr algn="ctr" fontAlgn="auto">
                <a:spcBef>
                  <a:spcPts val="0"/>
                </a:spcBef>
                <a:spcAft>
                  <a:spcPts val="0"/>
                </a:spcAft>
                <a:defRPr/>
              </a:pPr>
              <a:endParaRPr lang="zh-CN" altLang="en-US" sz="4400" dirty="0">
                <a:latin typeface="+mj-lt"/>
                <a:ea typeface="Arial Unicode MS" panose="020B0604020202020204" pitchFamily="34" charset="-122"/>
                <a:cs typeface="Arial Unicode MS" panose="020B0604020202020204" pitchFamily="34" charset="-122"/>
              </a:endParaRPr>
            </a:p>
          </p:txBody>
        </p:sp>
        <p:sp>
          <p:nvSpPr>
            <p:cNvPr id="32" name="矩形 31"/>
            <p:cNvSpPr/>
            <p:nvPr/>
          </p:nvSpPr>
          <p:spPr>
            <a:xfrm>
              <a:off x="6422777" y="1602040"/>
              <a:ext cx="1636477" cy="453481"/>
            </a:xfrm>
            <a:prstGeom prst="rect">
              <a:avLst/>
            </a:prstGeom>
            <a:grpFill/>
          </p:spPr>
          <p:txBody>
            <a:bodyPr wrap="square" lIns="128563" tIns="64281" rIns="128563" bIns="64281">
              <a:spAutoFit/>
            </a:bodyPr>
            <a:lstStyle/>
            <a:p>
              <a:pPr fontAlgn="auto">
                <a:spcBef>
                  <a:spcPts val="0"/>
                </a:spcBef>
                <a:spcAft>
                  <a:spcPts val="0"/>
                </a:spcAft>
                <a:defRPr/>
              </a:pPr>
              <a:r>
                <a:rPr lang="zh-CN" altLang="en-US" sz="3200" b="1" kern="1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选择题</a:t>
              </a:r>
              <a:endParaRPr lang="zh-CN" altLang="en-US" sz="3200" b="1" kern="1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endParaRPr>
            </a:p>
          </p:txBody>
        </p:sp>
      </p:grpSp>
      <p:sp>
        <p:nvSpPr>
          <p:cNvPr id="36" name="圆角矩形 35"/>
          <p:cNvSpPr/>
          <p:nvPr/>
        </p:nvSpPr>
        <p:spPr>
          <a:xfrm>
            <a:off x="4052253" y="2447925"/>
            <a:ext cx="720725" cy="720725"/>
          </a:xfrm>
          <a:prstGeom prst="roundRect">
            <a:avLst/>
          </a:prstGeom>
          <a:solidFill>
            <a:srgbClr val="6699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anchor="ctr"/>
          <a:lstStyle/>
          <a:p>
            <a:pPr algn="ctr" fontAlgn="auto">
              <a:spcBef>
                <a:spcPts val="0"/>
              </a:spcBef>
              <a:spcAft>
                <a:spcPts val="0"/>
              </a:spcAft>
              <a:defRPr/>
            </a:pPr>
            <a:r>
              <a:rPr lang="zh-CN" altLang="en-US" sz="3600" dirty="0">
                <a:solidFill>
                  <a:srgbClr val="FFFFFF"/>
                </a:solidFill>
                <a:latin typeface="Calibri Light" panose="020F0302020204030204" pitchFamily="34" charset="0"/>
              </a:rPr>
              <a:t>二</a:t>
            </a:r>
            <a:endParaRPr lang="zh-CN" altLang="en-US" sz="3600" dirty="0">
              <a:solidFill>
                <a:srgbClr val="FFFFFF"/>
              </a:solidFill>
              <a:latin typeface="Calibri Light" panose="020F0302020204030204" pitchFamily="34" charset="0"/>
            </a:endParaRPr>
          </a:p>
        </p:txBody>
      </p:sp>
      <p:grpSp>
        <p:nvGrpSpPr>
          <p:cNvPr id="4" name="组合 5"/>
          <p:cNvGrpSpPr/>
          <p:nvPr/>
        </p:nvGrpSpPr>
        <p:grpSpPr>
          <a:xfrm>
            <a:off x="4977593" y="2449030"/>
            <a:ext cx="2094865" cy="700405"/>
            <a:chOff x="6339097" y="3296033"/>
            <a:chExt cx="1878365" cy="511878"/>
          </a:xfrm>
          <a:solidFill>
            <a:schemeClr val="accent1"/>
          </a:solidFill>
        </p:grpSpPr>
        <p:sp>
          <p:nvSpPr>
            <p:cNvPr id="25" name="圆角矩形 24"/>
            <p:cNvSpPr/>
            <p:nvPr/>
          </p:nvSpPr>
          <p:spPr>
            <a:xfrm>
              <a:off x="6339097" y="3296033"/>
              <a:ext cx="1878365" cy="511414"/>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563" tIns="64281" rIns="128563" bIns="64281" anchor="ctr"/>
            <a:lstStyle/>
            <a:p>
              <a:pPr algn="ctr" fontAlgn="auto">
                <a:spcBef>
                  <a:spcPts val="0"/>
                </a:spcBef>
                <a:spcAft>
                  <a:spcPts val="0"/>
                </a:spcAft>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7" name="矩形 36"/>
            <p:cNvSpPr/>
            <p:nvPr/>
          </p:nvSpPr>
          <p:spPr>
            <a:xfrm>
              <a:off x="6464929" y="3309491"/>
              <a:ext cx="1642075" cy="498420"/>
            </a:xfrm>
            <a:prstGeom prst="rect">
              <a:avLst/>
            </a:prstGeom>
            <a:grpFill/>
          </p:spPr>
          <p:txBody>
            <a:bodyPr wrap="square" lIns="128563" tIns="64281" rIns="128563" bIns="64281">
              <a:spAutoFit/>
            </a:bodyPr>
            <a:lstStyle/>
            <a:p>
              <a:pPr algn="l" fontAlgn="auto">
                <a:spcBef>
                  <a:spcPts val="0"/>
                </a:spcBef>
                <a:spcAft>
                  <a:spcPts val="0"/>
                </a:spcAft>
                <a:buClrTx/>
                <a:buSzTx/>
                <a:buFontTx/>
                <a:defRPr/>
              </a:pPr>
              <a:r>
                <a:rPr lang="zh-CN" altLang="en-US" sz="3200" b="1" kern="1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判断题</a:t>
              </a:r>
              <a:endParaRPr lang="zh-CN" altLang="en-US" sz="3200" b="1" kern="1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endParaRPr>
            </a:p>
          </p:txBody>
        </p:sp>
      </p:grpSp>
      <p:sp>
        <p:nvSpPr>
          <p:cNvPr id="38" name="圆角矩形 37"/>
          <p:cNvSpPr/>
          <p:nvPr/>
        </p:nvSpPr>
        <p:spPr>
          <a:xfrm>
            <a:off x="4052253" y="3286125"/>
            <a:ext cx="720725" cy="719138"/>
          </a:xfrm>
          <a:prstGeom prst="roundRect">
            <a:avLst/>
          </a:prstGeom>
          <a:solidFill>
            <a:srgbClr val="6699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anchor="ctr"/>
          <a:lstStyle/>
          <a:p>
            <a:pPr algn="ctr" fontAlgn="auto">
              <a:spcBef>
                <a:spcPts val="0"/>
              </a:spcBef>
              <a:spcAft>
                <a:spcPts val="0"/>
              </a:spcAft>
              <a:defRPr/>
            </a:pPr>
            <a:r>
              <a:rPr lang="zh-CN" altLang="en-US" sz="3600" dirty="0">
                <a:solidFill>
                  <a:srgbClr val="FFFFFF"/>
                </a:solidFill>
                <a:latin typeface="Calibri Light" panose="020F0302020204030204" pitchFamily="34" charset="0"/>
              </a:rPr>
              <a:t>三</a:t>
            </a:r>
            <a:endParaRPr lang="zh-CN" altLang="en-US" sz="3600" dirty="0">
              <a:solidFill>
                <a:srgbClr val="FFFFFF"/>
              </a:solidFill>
              <a:latin typeface="Calibri Light" panose="020F0302020204030204" pitchFamily="34" charset="0"/>
            </a:endParaRPr>
          </a:p>
        </p:txBody>
      </p:sp>
      <p:grpSp>
        <p:nvGrpSpPr>
          <p:cNvPr id="5" name="组合 6"/>
          <p:cNvGrpSpPr/>
          <p:nvPr/>
        </p:nvGrpSpPr>
        <p:grpSpPr>
          <a:xfrm>
            <a:off x="4977594" y="3285980"/>
            <a:ext cx="2287905" cy="699135"/>
            <a:chOff x="6339097" y="4180903"/>
            <a:chExt cx="2051453" cy="511625"/>
          </a:xfrm>
          <a:solidFill>
            <a:schemeClr val="accent1"/>
          </a:solidFill>
        </p:grpSpPr>
        <p:sp>
          <p:nvSpPr>
            <p:cNvPr id="21" name="圆角矩形 20"/>
            <p:cNvSpPr/>
            <p:nvPr/>
          </p:nvSpPr>
          <p:spPr>
            <a:xfrm>
              <a:off x="6339097" y="4180903"/>
              <a:ext cx="1879502" cy="511625"/>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563" tIns="64281" rIns="128563" bIns="64281" anchor="ctr"/>
            <a:lstStyle/>
            <a:p>
              <a:pPr algn="ctr" fontAlgn="auto">
                <a:spcBef>
                  <a:spcPts val="0"/>
                </a:spcBef>
                <a:spcAft>
                  <a:spcPts val="0"/>
                </a:spcAft>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39" name="矩形 38"/>
            <p:cNvSpPr/>
            <p:nvPr/>
          </p:nvSpPr>
          <p:spPr>
            <a:xfrm>
              <a:off x="6425073" y="4187409"/>
              <a:ext cx="1965477" cy="499078"/>
            </a:xfrm>
            <a:prstGeom prst="rect">
              <a:avLst/>
            </a:prstGeom>
            <a:grpFill/>
          </p:spPr>
          <p:txBody>
            <a:bodyPr wrap="square" lIns="128563" tIns="64281" rIns="128563" bIns="64281">
              <a:spAutoFit/>
            </a:bodyPr>
            <a:lstStyle/>
            <a:p>
              <a:pPr fontAlgn="auto">
                <a:spcBef>
                  <a:spcPts val="0"/>
                </a:spcBef>
                <a:spcAft>
                  <a:spcPts val="0"/>
                </a:spcAft>
                <a:defRPr/>
              </a:pPr>
              <a:r>
                <a:rPr lang="zh-CN" altLang="zh-CN" sz="3600" b="1" kern="100" dirty="0">
                  <a:solidFill>
                    <a:schemeClr val="tx1"/>
                  </a:solidFill>
                  <a:latin typeface="微软雅黑" panose="020B0503020204020204" charset="-122"/>
                  <a:ea typeface="微软雅黑" panose="020B0503020204020204" charset="-122"/>
                  <a:cs typeface="Times New Roman" panose="02020603050405020304" pitchFamily="18" charset="0"/>
                </a:rPr>
                <a:t>材料解析</a:t>
              </a:r>
              <a:endParaRPr lang="zh-CN" altLang="zh-CN" sz="3600" b="1" kern="100" dirty="0">
                <a:solidFill>
                  <a:schemeClr val="tx1"/>
                </a:solidFill>
                <a:latin typeface="微软雅黑" panose="020B0503020204020204" charset="-122"/>
                <a:ea typeface="微软雅黑" panose="020B0503020204020204" charset="-122"/>
                <a:cs typeface="Times New Roman" panose="02020603050405020304" pitchFamily="18" charset="0"/>
              </a:endParaRPr>
            </a:p>
          </p:txBody>
        </p:sp>
      </p:grpSp>
      <p:sp>
        <p:nvSpPr>
          <p:cNvPr id="22" name="TextBox 21"/>
          <p:cNvSpPr txBox="1"/>
          <p:nvPr/>
        </p:nvSpPr>
        <p:spPr>
          <a:xfrm>
            <a:off x="516573" y="2125980"/>
            <a:ext cx="2806700" cy="859155"/>
          </a:xfrm>
          <a:prstGeom prst="rect">
            <a:avLst/>
          </a:prstGeom>
          <a:noFill/>
        </p:spPr>
        <p:txBody>
          <a:bodyPr lIns="121878" tIns="60938" rIns="121878" bIns="60938">
            <a:spAutoFit/>
            <a:scene3d>
              <a:camera prst="orthographicFront"/>
              <a:lightRig rig="threePt" dir="t"/>
            </a:scene3d>
          </a:bodyPr>
          <a:lstStyle/>
          <a:p>
            <a:pPr algn="ctr" fontAlgn="auto">
              <a:spcBef>
                <a:spcPts val="0"/>
              </a:spcBef>
              <a:spcAft>
                <a:spcPts val="0"/>
              </a:spcAft>
              <a:defRPr/>
            </a:pPr>
            <a:r>
              <a:rPr lang="zh-CN" sz="4800" b="1" spc="2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charset="-122"/>
                <a:ea typeface="微软雅黑" panose="020B0503020204020204" charset="-122"/>
              </a:rPr>
              <a:t>记忆能力</a:t>
            </a:r>
            <a:endParaRPr lang="zh-CN" sz="3200" b="1" spc="2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charset="-122"/>
              <a:ea typeface="微软雅黑" panose="020B0503020204020204" charset="-122"/>
            </a:endParaRPr>
          </a:p>
        </p:txBody>
      </p:sp>
      <p:sp>
        <p:nvSpPr>
          <p:cNvPr id="2" name="下箭头 1"/>
          <p:cNvSpPr/>
          <p:nvPr/>
        </p:nvSpPr>
        <p:spPr>
          <a:xfrm rot="16200000">
            <a:off x="3374866" y="2933542"/>
            <a:ext cx="576263" cy="679450"/>
          </a:xfrm>
          <a:prstGeom prst="downArrow">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fontAlgn="auto">
              <a:spcBef>
                <a:spcPts val="0"/>
              </a:spcBef>
              <a:spcAft>
                <a:spcPts val="0"/>
              </a:spcAft>
              <a:defRPr/>
            </a:pPr>
            <a:endParaRPr lang="zh-CN" altLang="en-US"/>
          </a:p>
        </p:txBody>
      </p:sp>
      <p:sp>
        <p:nvSpPr>
          <p:cNvPr id="16" name="圆角矩形 15"/>
          <p:cNvSpPr/>
          <p:nvPr/>
        </p:nvSpPr>
        <p:spPr>
          <a:xfrm>
            <a:off x="4052253" y="4127500"/>
            <a:ext cx="720725" cy="719138"/>
          </a:xfrm>
          <a:prstGeom prst="roundRect">
            <a:avLst/>
          </a:prstGeom>
          <a:solidFill>
            <a:srgbClr val="6699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anchor="ctr"/>
          <a:lstStyle/>
          <a:p>
            <a:pPr algn="ctr" fontAlgn="auto">
              <a:spcBef>
                <a:spcPts val="0"/>
              </a:spcBef>
              <a:spcAft>
                <a:spcPts val="0"/>
              </a:spcAft>
              <a:defRPr/>
            </a:pPr>
            <a:r>
              <a:rPr lang="zh-CN" altLang="en-US" sz="3600" dirty="0">
                <a:solidFill>
                  <a:srgbClr val="FFFFFF"/>
                </a:solidFill>
                <a:latin typeface="Calibri Light" panose="020F0302020204030204" pitchFamily="34" charset="0"/>
              </a:rPr>
              <a:t>四</a:t>
            </a:r>
            <a:endParaRPr lang="zh-CN" altLang="en-US" sz="3600" dirty="0">
              <a:solidFill>
                <a:srgbClr val="FFFFFF"/>
              </a:solidFill>
              <a:latin typeface="Calibri Light" panose="020F0302020204030204" pitchFamily="34" charset="0"/>
            </a:endParaRPr>
          </a:p>
        </p:txBody>
      </p:sp>
      <p:grpSp>
        <p:nvGrpSpPr>
          <p:cNvPr id="6" name="组合 6"/>
          <p:cNvGrpSpPr/>
          <p:nvPr/>
        </p:nvGrpSpPr>
        <p:grpSpPr>
          <a:xfrm>
            <a:off x="4938395" y="4127500"/>
            <a:ext cx="2463855" cy="719455"/>
            <a:chOff x="6339097" y="4180903"/>
            <a:chExt cx="2183679" cy="1886606"/>
          </a:xfrm>
          <a:solidFill>
            <a:schemeClr val="accent1"/>
          </a:solidFill>
        </p:grpSpPr>
        <p:sp>
          <p:nvSpPr>
            <p:cNvPr id="19" name="圆角矩形 18"/>
            <p:cNvSpPr/>
            <p:nvPr/>
          </p:nvSpPr>
          <p:spPr>
            <a:xfrm>
              <a:off x="6339097" y="4180903"/>
              <a:ext cx="2183679" cy="1886606"/>
            </a:xfrm>
            <a:prstGeom prst="round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563" tIns="64281" rIns="128563" bIns="64281" anchor="ctr"/>
            <a:lstStyle/>
            <a:p>
              <a:pPr algn="ctr" fontAlgn="auto">
                <a:spcBef>
                  <a:spcPts val="0"/>
                </a:spcBef>
                <a:spcAft>
                  <a:spcPts val="0"/>
                </a:spcAft>
                <a:defRPr/>
              </a:pPr>
              <a:endParaRPr lang="zh-CN" altLang="en-US" sz="3600" dirty="0">
                <a:latin typeface="+mj-lt"/>
                <a:ea typeface="Arial Unicode MS" panose="020B0604020202020204" pitchFamily="34" charset="-122"/>
                <a:cs typeface="Arial Unicode MS" panose="020B0604020202020204" pitchFamily="34" charset="-122"/>
              </a:endParaRPr>
            </a:p>
          </p:txBody>
        </p:sp>
        <p:sp>
          <p:nvSpPr>
            <p:cNvPr id="20" name="矩形 19"/>
            <p:cNvSpPr/>
            <p:nvPr/>
          </p:nvSpPr>
          <p:spPr>
            <a:xfrm>
              <a:off x="6383989" y="4419198"/>
              <a:ext cx="2094275" cy="1626844"/>
            </a:xfrm>
            <a:prstGeom prst="rect">
              <a:avLst/>
            </a:prstGeom>
            <a:grpFill/>
          </p:spPr>
          <p:txBody>
            <a:bodyPr wrap="square" lIns="128563" tIns="64281" rIns="128563" bIns="64281">
              <a:spAutoFit/>
            </a:bodyPr>
            <a:lstStyle/>
            <a:p>
              <a:pPr fontAlgn="auto">
                <a:spcBef>
                  <a:spcPts val="0"/>
                </a:spcBef>
                <a:spcAft>
                  <a:spcPts val="0"/>
                </a:spcAft>
                <a:defRPr/>
              </a:pPr>
              <a:r>
                <a:rPr lang="zh-CN" altLang="en-US" sz="3200" b="1" kern="1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rPr>
                <a:t>活动与探究</a:t>
              </a:r>
              <a:endParaRPr lang="zh-CN" altLang="en-US" sz="3200" b="1" kern="1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Times New Roman" panose="02020603050405020304" pitchFamily="18" charset="0"/>
              </a:endParaRPr>
            </a:p>
          </p:txBody>
        </p:sp>
      </p:grpSp>
      <p:sp>
        <p:nvSpPr>
          <p:cNvPr id="8" name="TextBox 21"/>
          <p:cNvSpPr txBox="1"/>
          <p:nvPr/>
        </p:nvSpPr>
        <p:spPr>
          <a:xfrm>
            <a:off x="516573" y="3763010"/>
            <a:ext cx="2806700" cy="859155"/>
          </a:xfrm>
          <a:prstGeom prst="rect">
            <a:avLst/>
          </a:prstGeom>
          <a:noFill/>
        </p:spPr>
        <p:txBody>
          <a:bodyPr lIns="121878" tIns="60938" rIns="121878" bIns="60938">
            <a:spAutoFit/>
            <a:scene3d>
              <a:camera prst="orthographicFront"/>
              <a:lightRig rig="threePt" dir="t"/>
            </a:scene3d>
          </a:bodyPr>
          <a:lstStyle/>
          <a:p>
            <a:pPr algn="ctr" fontAlgn="auto">
              <a:spcBef>
                <a:spcPts val="0"/>
              </a:spcBef>
              <a:spcAft>
                <a:spcPts val="0"/>
              </a:spcAft>
              <a:defRPr/>
            </a:pPr>
            <a:r>
              <a:rPr lang="zh-CN" sz="4800" b="1" spc="2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charset="-122"/>
                <a:ea typeface="微软雅黑" panose="020B0503020204020204" charset="-122"/>
              </a:rPr>
              <a:t>解题能力</a:t>
            </a:r>
            <a:endParaRPr lang="zh-CN" sz="3200" b="1" spc="20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charset="-122"/>
              <a:ea typeface="微软雅黑" panose="020B0503020204020204" charset="-122"/>
            </a:endParaRPr>
          </a:p>
        </p:txBody>
      </p:sp>
      <p:sp>
        <p:nvSpPr>
          <p:cNvPr id="9" name="笑脸 8"/>
          <p:cNvSpPr/>
          <p:nvPr/>
        </p:nvSpPr>
        <p:spPr>
          <a:xfrm>
            <a:off x="10290175" y="2575560"/>
            <a:ext cx="563245" cy="44704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224395" y="2546985"/>
            <a:ext cx="2553335" cy="521970"/>
          </a:xfrm>
          <a:prstGeom prst="rect">
            <a:avLst/>
          </a:prstGeom>
          <a:noFill/>
        </p:spPr>
        <p:txBody>
          <a:bodyPr wrap="none" rtlCol="0">
            <a:spAutoFit/>
          </a:bodyPr>
          <a:p>
            <a:r>
              <a:rPr lang="zh-CN" altLang="en-US" sz="2800"/>
              <a:t>第</a:t>
            </a:r>
            <a:r>
              <a:rPr lang="en-US" altLang="zh-CN" sz="2800"/>
              <a:t>16</a:t>
            </a:r>
            <a:r>
              <a:rPr lang="zh-CN" altLang="en-US" sz="2800"/>
              <a:t>题，共</a:t>
            </a:r>
            <a:r>
              <a:rPr lang="en-US" altLang="zh-CN" sz="2800">
                <a:solidFill>
                  <a:srgbClr val="FF0000"/>
                </a:solidFill>
              </a:rPr>
              <a:t>8</a:t>
            </a:r>
            <a:r>
              <a:rPr lang="zh-CN" altLang="en-US" sz="2800"/>
              <a:t>分</a:t>
            </a:r>
            <a:endParaRPr lang="zh-CN" altLang="en-US" sz="2800"/>
          </a:p>
        </p:txBody>
      </p:sp>
      <p:sp>
        <p:nvSpPr>
          <p:cNvPr id="24" name="文本框 23"/>
          <p:cNvSpPr txBox="1"/>
          <p:nvPr/>
        </p:nvSpPr>
        <p:spPr>
          <a:xfrm>
            <a:off x="7073900" y="1687195"/>
            <a:ext cx="3303905" cy="521970"/>
          </a:xfrm>
          <a:prstGeom prst="rect">
            <a:avLst/>
          </a:prstGeom>
          <a:noFill/>
        </p:spPr>
        <p:txBody>
          <a:bodyPr wrap="none" rtlCol="0">
            <a:spAutoFit/>
          </a:bodyPr>
          <a:p>
            <a:r>
              <a:rPr lang="zh-CN" altLang="en-US" sz="2800"/>
              <a:t>第</a:t>
            </a:r>
            <a:r>
              <a:rPr lang="en-US" altLang="zh-CN" sz="2800"/>
              <a:t>1—15</a:t>
            </a:r>
            <a:r>
              <a:rPr lang="zh-CN" altLang="en-US" sz="2800"/>
              <a:t>题，共</a:t>
            </a:r>
            <a:r>
              <a:rPr lang="en-US" altLang="zh-CN" sz="2800">
                <a:solidFill>
                  <a:srgbClr val="FF0000"/>
                </a:solidFill>
              </a:rPr>
              <a:t>30</a:t>
            </a:r>
            <a:r>
              <a:rPr lang="zh-CN" altLang="en-US" sz="2800"/>
              <a:t>分</a:t>
            </a:r>
            <a:endParaRPr lang="zh-CN" altLang="en-US" sz="2800"/>
          </a:p>
        </p:txBody>
      </p:sp>
      <p:sp>
        <p:nvSpPr>
          <p:cNvPr id="28" name="文本框 27"/>
          <p:cNvSpPr txBox="1"/>
          <p:nvPr/>
        </p:nvSpPr>
        <p:spPr>
          <a:xfrm>
            <a:off x="7352030" y="3374390"/>
            <a:ext cx="3501390" cy="521970"/>
          </a:xfrm>
          <a:prstGeom prst="rect">
            <a:avLst/>
          </a:prstGeom>
          <a:noFill/>
        </p:spPr>
        <p:txBody>
          <a:bodyPr wrap="none" rtlCol="0">
            <a:spAutoFit/>
          </a:bodyPr>
          <a:p>
            <a:r>
              <a:rPr lang="zh-CN" altLang="en-US" sz="2800"/>
              <a:t>第</a:t>
            </a:r>
            <a:r>
              <a:rPr lang="en-US" altLang="zh-CN" sz="2800"/>
              <a:t>17</a:t>
            </a:r>
            <a:r>
              <a:rPr lang="zh-CN" altLang="en-US" sz="2800"/>
              <a:t>、</a:t>
            </a:r>
            <a:r>
              <a:rPr lang="en-US" altLang="zh-CN" sz="2800"/>
              <a:t>18</a:t>
            </a:r>
            <a:r>
              <a:rPr lang="zh-CN" altLang="en-US" sz="2800"/>
              <a:t>题，共</a:t>
            </a:r>
            <a:r>
              <a:rPr lang="en-US" altLang="zh-CN" sz="2800">
                <a:solidFill>
                  <a:srgbClr val="FF0000"/>
                </a:solidFill>
              </a:rPr>
              <a:t>20</a:t>
            </a:r>
            <a:r>
              <a:rPr lang="zh-CN" altLang="en-US" sz="2800"/>
              <a:t>分</a:t>
            </a:r>
            <a:endParaRPr lang="zh-CN" altLang="en-US" sz="2800"/>
          </a:p>
        </p:txBody>
      </p:sp>
      <p:sp>
        <p:nvSpPr>
          <p:cNvPr id="29" name="文本框 28"/>
          <p:cNvSpPr txBox="1"/>
          <p:nvPr/>
        </p:nvSpPr>
        <p:spPr>
          <a:xfrm>
            <a:off x="7449185" y="4316730"/>
            <a:ext cx="2750820" cy="521970"/>
          </a:xfrm>
          <a:prstGeom prst="rect">
            <a:avLst/>
          </a:prstGeom>
          <a:noFill/>
        </p:spPr>
        <p:txBody>
          <a:bodyPr wrap="none" rtlCol="0">
            <a:spAutoFit/>
          </a:bodyPr>
          <a:p>
            <a:r>
              <a:rPr lang="zh-CN" altLang="en-US" sz="2800"/>
              <a:t>第</a:t>
            </a:r>
            <a:r>
              <a:rPr lang="en-US" altLang="zh-CN" sz="2800"/>
              <a:t>19</a:t>
            </a:r>
            <a:r>
              <a:rPr lang="zh-CN" altLang="en-US" sz="2800"/>
              <a:t>题，共</a:t>
            </a:r>
            <a:r>
              <a:rPr lang="en-US" altLang="zh-CN" sz="2800">
                <a:solidFill>
                  <a:srgbClr val="FF0000"/>
                </a:solidFill>
              </a:rPr>
              <a:t>12</a:t>
            </a:r>
            <a:r>
              <a:rPr lang="zh-CN" altLang="en-US" sz="2800"/>
              <a:t>分</a:t>
            </a:r>
            <a:endParaRPr lang="zh-CN" altLang="en-US" sz="2800"/>
          </a:p>
        </p:txBody>
      </p:sp>
      <p:sp>
        <p:nvSpPr>
          <p:cNvPr id="30" name="矩形 29"/>
          <p:cNvSpPr/>
          <p:nvPr/>
        </p:nvSpPr>
        <p:spPr>
          <a:xfrm>
            <a:off x="4311736" y="422391"/>
            <a:ext cx="2214880" cy="706755"/>
          </a:xfrm>
          <a:prstGeom prst="rect">
            <a:avLst/>
          </a:prstGeom>
        </p:spPr>
        <p:txBody>
          <a:bodyPr wrap="none">
            <a:spAutoFit/>
          </a:bodyPr>
          <a:p>
            <a:pPr algn="ctr"/>
            <a:r>
              <a:rPr lang="zh-CN" altLang="en-US" sz="4000" b="1" dirty="0">
                <a:latin typeface="隶书" panose="02010509060101010101" pitchFamily="49" charset="-122"/>
                <a:ea typeface="隶书" panose="02010509060101010101" pitchFamily="49" charset="-122"/>
              </a:rPr>
              <a:t>考试题型</a:t>
            </a:r>
            <a:endParaRPr lang="zh-CN" altLang="en-US" sz="4000" b="1" dirty="0">
              <a:latin typeface="隶书" panose="02010509060101010101" pitchFamily="49" charset="-122"/>
              <a:ea typeface="隶书"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82607" y="417645"/>
            <a:ext cx="1808480" cy="583565"/>
          </a:xfrm>
          <a:prstGeom prst="rect">
            <a:avLst/>
          </a:prstGeom>
        </p:spPr>
        <p:txBody>
          <a:bodyPr wrap="none">
            <a:spAutoFit/>
          </a:bodyPr>
          <a:lstStyle/>
          <a:p>
            <a:pPr lvl="0"/>
            <a:r>
              <a:rPr lang="zh-CN" altLang="en-US" sz="3200" b="1" dirty="0">
                <a:solidFill>
                  <a:srgbClr val="0F203E"/>
                </a:solidFill>
                <a:latin typeface="微软雅黑" panose="020B0503020204020204" charset="-122"/>
              </a:rPr>
              <a:t>授之以渔</a:t>
            </a:r>
            <a:endParaRPr lang="zh-CN" altLang="en-US" sz="3200" b="1" dirty="0">
              <a:solidFill>
                <a:srgbClr val="0F203E"/>
              </a:solidFill>
              <a:latin typeface="微软雅黑" panose="020B0503020204020204" charset="-122"/>
            </a:endParaRPr>
          </a:p>
        </p:txBody>
      </p:sp>
      <p:cxnSp>
        <p:nvCxnSpPr>
          <p:cNvPr id="6" name="直接连接符 5"/>
          <p:cNvCxnSpPr/>
          <p:nvPr/>
        </p:nvCxnSpPr>
        <p:spPr>
          <a:xfrm>
            <a:off x="1482090" y="982980"/>
            <a:ext cx="10258425" cy="18415"/>
          </a:xfrm>
          <a:prstGeom prst="line">
            <a:avLst/>
          </a:prstGeom>
          <a:ln>
            <a:solidFill>
              <a:srgbClr val="0F203E"/>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515938" y="250825"/>
            <a:ext cx="918415" cy="918415"/>
            <a:chOff x="1466479" y="1781857"/>
            <a:chExt cx="3294284" cy="3294284"/>
          </a:xfrm>
        </p:grpSpPr>
        <p:sp>
          <p:nvSpPr>
            <p:cNvPr id="20" name="椭圆 19"/>
            <p:cNvSpPr/>
            <p:nvPr/>
          </p:nvSpPr>
          <p:spPr>
            <a:xfrm>
              <a:off x="1466479" y="1781857"/>
              <a:ext cx="3294284" cy="3294284"/>
            </a:xfrm>
            <a:prstGeom prst="ellipse">
              <a:avLst/>
            </a:prstGeom>
            <a:solidFill>
              <a:schemeClr val="bg1"/>
            </a:soli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646418" y="1961795"/>
              <a:ext cx="2934407" cy="293440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agenda_13877"/>
          <p:cNvSpPr>
            <a:spLocks noChangeAspect="1"/>
          </p:cNvSpPr>
          <p:nvPr/>
        </p:nvSpPr>
        <p:spPr bwMode="auto">
          <a:xfrm>
            <a:off x="773765" y="507706"/>
            <a:ext cx="402759" cy="402493"/>
          </a:xfrm>
          <a:custGeom>
            <a:avLst/>
            <a:gdLst>
              <a:gd name="T0" fmla="*/ 304 w 12633"/>
              <a:gd name="T1" fmla="*/ 5016 h 12624"/>
              <a:gd name="T2" fmla="*/ 12065 w 12633"/>
              <a:gd name="T3" fmla="*/ 115 h 12624"/>
              <a:gd name="T4" fmla="*/ 12560 w 12633"/>
              <a:gd name="T5" fmla="*/ 541 h 12624"/>
              <a:gd name="T6" fmla="*/ 9631 w 12633"/>
              <a:gd name="T7" fmla="*/ 12260 h 12624"/>
              <a:gd name="T8" fmla="*/ 9042 w 12633"/>
              <a:gd name="T9" fmla="*/ 12452 h 12624"/>
              <a:gd name="T10" fmla="*/ 6498 w 12633"/>
              <a:gd name="T11" fmla="*/ 10333 h 12624"/>
              <a:gd name="T12" fmla="*/ 6006 w 12633"/>
              <a:gd name="T13" fmla="*/ 10355 h 12624"/>
              <a:gd name="T14" fmla="*/ 4701 w 12633"/>
              <a:gd name="T15" fmla="*/ 11659 h 12624"/>
              <a:gd name="T16" fmla="*/ 4303 w 12633"/>
              <a:gd name="T17" fmla="*/ 11738 h 12624"/>
              <a:gd name="T18" fmla="*/ 4077 w 12633"/>
              <a:gd name="T19" fmla="*/ 11401 h 12624"/>
              <a:gd name="T20" fmla="*/ 4077 w 12633"/>
              <a:gd name="T21" fmla="*/ 8646 h 12624"/>
              <a:gd name="T22" fmla="*/ 4184 w 12633"/>
              <a:gd name="T23" fmla="*/ 8387 h 12624"/>
              <a:gd name="T24" fmla="*/ 9490 w 12633"/>
              <a:gd name="T25" fmla="*/ 3081 h 12624"/>
              <a:gd name="T26" fmla="*/ 3226 w 12633"/>
              <a:gd name="T27" fmla="*/ 7780 h 12624"/>
              <a:gd name="T28" fmla="*/ 2773 w 12633"/>
              <a:gd name="T29" fmla="*/ 7768 h 12624"/>
              <a:gd name="T30" fmla="*/ 211 w 12633"/>
              <a:gd name="T31" fmla="*/ 5634 h 12624"/>
              <a:gd name="T32" fmla="*/ 304 w 12633"/>
              <a:gd name="T33" fmla="*/ 5016 h 1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33" h="12624">
                <a:moveTo>
                  <a:pt x="304" y="5016"/>
                </a:moveTo>
                <a:lnTo>
                  <a:pt x="12065" y="115"/>
                </a:lnTo>
                <a:cubicBezTo>
                  <a:pt x="12342" y="0"/>
                  <a:pt x="12633" y="250"/>
                  <a:pt x="12560" y="541"/>
                </a:cubicBezTo>
                <a:lnTo>
                  <a:pt x="9631" y="12260"/>
                </a:lnTo>
                <a:cubicBezTo>
                  <a:pt x="9565" y="12521"/>
                  <a:pt x="9249" y="12624"/>
                  <a:pt x="9042" y="12452"/>
                </a:cubicBezTo>
                <a:lnTo>
                  <a:pt x="6498" y="10333"/>
                </a:lnTo>
                <a:cubicBezTo>
                  <a:pt x="6353" y="10212"/>
                  <a:pt x="6139" y="10221"/>
                  <a:pt x="6006" y="10355"/>
                </a:cubicBezTo>
                <a:lnTo>
                  <a:pt x="4701" y="11659"/>
                </a:lnTo>
                <a:cubicBezTo>
                  <a:pt x="4596" y="11763"/>
                  <a:pt x="4440" y="11794"/>
                  <a:pt x="4303" y="11738"/>
                </a:cubicBezTo>
                <a:cubicBezTo>
                  <a:pt x="4167" y="11681"/>
                  <a:pt x="4078" y="11549"/>
                  <a:pt x="4077" y="11401"/>
                </a:cubicBezTo>
                <a:lnTo>
                  <a:pt x="4077" y="8646"/>
                </a:lnTo>
                <a:cubicBezTo>
                  <a:pt x="4077" y="8549"/>
                  <a:pt x="4116" y="8456"/>
                  <a:pt x="4184" y="8387"/>
                </a:cubicBezTo>
                <a:lnTo>
                  <a:pt x="9490" y="3081"/>
                </a:lnTo>
                <a:lnTo>
                  <a:pt x="3226" y="7780"/>
                </a:lnTo>
                <a:cubicBezTo>
                  <a:pt x="3091" y="7881"/>
                  <a:pt x="2903" y="7877"/>
                  <a:pt x="2773" y="7768"/>
                </a:cubicBezTo>
                <a:lnTo>
                  <a:pt x="211" y="5634"/>
                </a:lnTo>
                <a:cubicBezTo>
                  <a:pt x="0" y="5458"/>
                  <a:pt x="51" y="5122"/>
                  <a:pt x="304" y="5016"/>
                </a:cubicBezTo>
                <a:close/>
              </a:path>
            </a:pathLst>
          </a:custGeom>
          <a:solidFill>
            <a:schemeClr val="bg1"/>
          </a:solidFill>
          <a:ln>
            <a:noFill/>
          </a:ln>
        </p:spPr>
        <p:txBody>
          <a:bodyPr/>
          <a:lstStyle/>
          <a:p>
            <a:endParaRPr lang="zh-CN" altLang="en-US"/>
          </a:p>
        </p:txBody>
      </p:sp>
      <p:sp>
        <p:nvSpPr>
          <p:cNvPr id="4" name="文本框 3"/>
          <p:cNvSpPr txBox="1"/>
          <p:nvPr/>
        </p:nvSpPr>
        <p:spPr>
          <a:xfrm>
            <a:off x="6474500" y="530522"/>
            <a:ext cx="4990669" cy="460375"/>
          </a:xfrm>
          <a:prstGeom prst="rect">
            <a:avLst/>
          </a:prstGeom>
          <a:noFill/>
        </p:spPr>
        <p:txBody>
          <a:bodyPr wrap="square" rtlCol="0">
            <a:spAutoFit/>
          </a:bodyPr>
          <a:lstStyle/>
          <a:p>
            <a:r>
              <a:rPr lang="zh-CN" altLang="en-US" sz="2400" b="1" dirty="0"/>
              <a:t>材料解析三步走：一读二审三写</a:t>
            </a:r>
            <a:endParaRPr lang="zh-CN" altLang="en-US" sz="2400" b="1" dirty="0"/>
          </a:p>
        </p:txBody>
      </p:sp>
      <p:sp>
        <p:nvSpPr>
          <p:cNvPr id="3" name="文本框 2"/>
          <p:cNvSpPr txBox="1"/>
          <p:nvPr/>
        </p:nvSpPr>
        <p:spPr>
          <a:xfrm>
            <a:off x="1525905" y="2360930"/>
            <a:ext cx="10170160" cy="1938020"/>
          </a:xfrm>
          <a:prstGeom prst="rect">
            <a:avLst/>
          </a:prstGeom>
          <a:noFill/>
          <a:ln>
            <a:solidFill>
              <a:srgbClr val="00B0F0"/>
            </a:solidFill>
          </a:ln>
        </p:spPr>
        <p:txBody>
          <a:bodyPr wrap="square" rtlCol="0">
            <a:spAutoFit/>
          </a:bodyPr>
          <a:lstStyle/>
          <a:p>
            <a:pPr indent="0"/>
            <a:r>
              <a:rPr lang="zh-CN" altLang="en-US" sz="2400">
                <a:latin typeface="楷体" panose="02010609060101010101" charset="-122"/>
                <a:ea typeface="楷体" panose="02010609060101010101" charset="-122"/>
                <a:cs typeface="楷体" panose="02010609060101010101" charset="-122"/>
                <a:sym typeface="+mn-ea"/>
              </a:rPr>
              <a:t>例题</a:t>
            </a:r>
            <a:r>
              <a:rPr lang="en-US" altLang="zh-CN" sz="2400">
                <a:latin typeface="楷体" panose="02010609060101010101" charset="-122"/>
                <a:ea typeface="楷体" panose="02010609060101010101" charset="-122"/>
                <a:cs typeface="楷体" panose="02010609060101010101" charset="-122"/>
                <a:sym typeface="+mn-ea"/>
              </a:rPr>
              <a:t>.</a:t>
            </a:r>
            <a:r>
              <a:rPr lang="zh-CN" sz="2400">
                <a:latin typeface="楷体" panose="02010609060101010101" charset="-122"/>
                <a:ea typeface="楷体" panose="02010609060101010101" charset="-122"/>
                <a:cs typeface="楷体" panose="02010609060101010101" charset="-122"/>
                <a:sym typeface="+mn-ea"/>
              </a:rPr>
              <a:t>请回答：</a:t>
            </a:r>
            <a:endParaRPr lang="zh-CN" sz="2400">
              <a:latin typeface="楷体" panose="02010609060101010101" charset="-122"/>
              <a:ea typeface="楷体" panose="02010609060101010101" charset="-122"/>
              <a:cs typeface="楷体" panose="02010609060101010101" charset="-122"/>
              <a:sym typeface="+mn-ea"/>
            </a:endParaRPr>
          </a:p>
          <a:p>
            <a:r>
              <a:rPr lang="zh-CN" sz="2400">
                <a:latin typeface="楷体" panose="02010609060101010101" charset="-122"/>
                <a:ea typeface="楷体" panose="02010609060101010101" charset="-122"/>
                <a:cs typeface="楷体" panose="02010609060101010101" charset="-122"/>
                <a:sym typeface="+mn-ea"/>
              </a:rPr>
              <a:t>（1）</a:t>
            </a:r>
            <a:r>
              <a:rPr lang="zh-CN" sz="2400">
                <a:solidFill>
                  <a:schemeClr val="tx1"/>
                </a:solidFill>
                <a:latin typeface="楷体" panose="02010609060101010101" charset="-122"/>
                <a:ea typeface="楷体" panose="02010609060101010101" charset="-122"/>
                <a:cs typeface="楷体" panose="02010609060101010101" charset="-122"/>
                <a:sym typeface="+mn-ea"/>
              </a:rPr>
              <a:t>根据材料一，指出洋务运动失败的原因。根据所学知识，任意列举一例洋务运动为实现“求富”所创办的民用企业。（2分）</a:t>
            </a:r>
            <a:endParaRPr lang="zh-CN" sz="2400">
              <a:solidFill>
                <a:schemeClr val="tx1"/>
              </a:solidFill>
              <a:latin typeface="楷体" panose="02010609060101010101" charset="-122"/>
              <a:ea typeface="楷体" panose="02010609060101010101" charset="-122"/>
              <a:cs typeface="楷体" panose="02010609060101010101" charset="-122"/>
              <a:sym typeface="+mn-ea"/>
            </a:endParaRPr>
          </a:p>
          <a:p>
            <a:r>
              <a:rPr lang="zh-CN" sz="2400">
                <a:solidFill>
                  <a:schemeClr val="tx1"/>
                </a:solidFill>
                <a:latin typeface="楷体" panose="02010609060101010101" charset="-122"/>
                <a:ea typeface="楷体" panose="02010609060101010101" charset="-122"/>
                <a:cs typeface="楷体" panose="02010609060101010101" charset="-122"/>
                <a:sym typeface="+mn-ea"/>
              </a:rPr>
              <a:t>（3）根据材料三，概括陈独秀等先进知识分子领导新文化运动的社会背景是什么。（2分）</a:t>
            </a:r>
            <a:endParaRPr lang="zh-CN" altLang="en-US" sz="2400" dirty="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43" name="圆角矩形 42"/>
          <p:cNvSpPr/>
          <p:nvPr/>
        </p:nvSpPr>
        <p:spPr>
          <a:xfrm>
            <a:off x="6892925" y="2729230"/>
            <a:ext cx="668020" cy="3968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7" name="直接箭头连接符 6"/>
          <p:cNvCxnSpPr/>
          <p:nvPr/>
        </p:nvCxnSpPr>
        <p:spPr>
          <a:xfrm>
            <a:off x="4633595" y="3937000"/>
            <a:ext cx="1034415" cy="4629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0492807" y="4298663"/>
            <a:ext cx="2464339" cy="460375"/>
          </a:xfrm>
          <a:prstGeom prst="rect">
            <a:avLst/>
          </a:prstGeom>
          <a:noFill/>
        </p:spPr>
        <p:txBody>
          <a:bodyPr wrap="square" rtlCol="0">
            <a:spAutoFit/>
          </a:bodyPr>
          <a:lstStyle/>
          <a:p>
            <a:r>
              <a:rPr lang="zh-CN" altLang="en-US" sz="2400" dirty="0">
                <a:solidFill>
                  <a:srgbClr val="FF0000"/>
                </a:solidFill>
              </a:rPr>
              <a:t>（问题词）</a:t>
            </a:r>
            <a:endParaRPr lang="zh-CN" altLang="en-US" sz="2400" dirty="0">
              <a:solidFill>
                <a:srgbClr val="FF0000"/>
              </a:solidFill>
            </a:endParaRPr>
          </a:p>
        </p:txBody>
      </p:sp>
      <p:sp>
        <p:nvSpPr>
          <p:cNvPr id="13" name="圆角矩形 12"/>
          <p:cNvSpPr/>
          <p:nvPr/>
        </p:nvSpPr>
        <p:spPr>
          <a:xfrm>
            <a:off x="2348230" y="2766060"/>
            <a:ext cx="1708150" cy="3683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4" name="直接箭头连接符 13"/>
          <p:cNvCxnSpPr/>
          <p:nvPr/>
        </p:nvCxnSpPr>
        <p:spPr>
          <a:xfrm flipH="1">
            <a:off x="2518410" y="3864610"/>
            <a:ext cx="640715" cy="4343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283339" y="4342848"/>
            <a:ext cx="3415605" cy="460375"/>
          </a:xfrm>
          <a:prstGeom prst="rect">
            <a:avLst/>
          </a:prstGeom>
          <a:noFill/>
        </p:spPr>
        <p:txBody>
          <a:bodyPr wrap="square" rtlCol="0">
            <a:spAutoFit/>
          </a:bodyPr>
          <a:lstStyle/>
          <a:p>
            <a:r>
              <a:rPr lang="zh-CN" altLang="en-US" sz="2400" dirty="0">
                <a:solidFill>
                  <a:srgbClr val="FF0000"/>
                </a:solidFill>
              </a:rPr>
              <a:t>答案来源词</a:t>
            </a:r>
            <a:endParaRPr lang="zh-CN" altLang="en-US" sz="2400" dirty="0">
              <a:solidFill>
                <a:srgbClr val="FF0000"/>
              </a:solidFill>
            </a:endParaRPr>
          </a:p>
        </p:txBody>
      </p:sp>
      <p:sp>
        <p:nvSpPr>
          <p:cNvPr id="16" name="文本框 15"/>
          <p:cNvSpPr txBox="1"/>
          <p:nvPr/>
        </p:nvSpPr>
        <p:spPr>
          <a:xfrm>
            <a:off x="516255" y="4804410"/>
            <a:ext cx="4442460" cy="1938020"/>
          </a:xfrm>
          <a:prstGeom prst="rect">
            <a:avLst/>
          </a:prstGeom>
          <a:noFill/>
          <a:ln>
            <a:solidFill>
              <a:schemeClr val="tx1"/>
            </a:solidFill>
            <a:prstDash val="sysDash"/>
          </a:ln>
        </p:spPr>
        <p:txBody>
          <a:bodyPr wrap="square" rtlCol="0">
            <a:spAutoFit/>
          </a:bodyPr>
          <a:lstStyle/>
          <a:p>
            <a:pPr algn="l">
              <a:buClrTx/>
              <a:buSzTx/>
              <a:buFontTx/>
            </a:pPr>
            <a:r>
              <a:rPr lang="zh-CN" altLang="en-US" sz="2000" dirty="0"/>
              <a:t>根据材料：答案源于</a:t>
            </a:r>
            <a:r>
              <a:rPr lang="en-US" altLang="zh-CN" sz="2000" dirty="0">
                <a:solidFill>
                  <a:srgbClr val="C00000"/>
                </a:solidFill>
              </a:rPr>
              <a:t>材料</a:t>
            </a:r>
            <a:endParaRPr lang="en-US" altLang="zh-CN" sz="2000" dirty="0">
              <a:solidFill>
                <a:srgbClr val="C00000"/>
              </a:solidFill>
            </a:endParaRPr>
          </a:p>
          <a:p>
            <a:r>
              <a:rPr lang="zh-CN" altLang="en-US" sz="2000" dirty="0"/>
              <a:t>根据所学知识：答案源于</a:t>
            </a:r>
            <a:r>
              <a:rPr lang="zh-CN" altLang="en-US" sz="2000" dirty="0">
                <a:solidFill>
                  <a:srgbClr val="C00000"/>
                </a:solidFill>
              </a:rPr>
              <a:t>所学</a:t>
            </a:r>
            <a:endParaRPr lang="zh-CN" altLang="en-US" sz="2000" dirty="0"/>
          </a:p>
          <a:p>
            <a:r>
              <a:rPr lang="zh-CN" altLang="en-US" sz="2000" dirty="0"/>
              <a:t>依据材料并结合所学知识：答案源于</a:t>
            </a:r>
            <a:r>
              <a:rPr lang="zh-CN" altLang="en-US" sz="2000" dirty="0">
                <a:solidFill>
                  <a:srgbClr val="C00000"/>
                </a:solidFill>
              </a:rPr>
              <a:t>材料</a:t>
            </a:r>
            <a:r>
              <a:rPr lang="en-US" altLang="zh-CN" sz="2000" dirty="0">
                <a:solidFill>
                  <a:srgbClr val="C00000"/>
                </a:solidFill>
              </a:rPr>
              <a:t>+</a:t>
            </a:r>
            <a:r>
              <a:rPr lang="zh-CN" altLang="en-US" sz="2000" dirty="0">
                <a:solidFill>
                  <a:srgbClr val="C00000"/>
                </a:solidFill>
              </a:rPr>
              <a:t>所学</a:t>
            </a:r>
            <a:endParaRPr lang="zh-CN" altLang="en-US" sz="2000" dirty="0">
              <a:solidFill>
                <a:srgbClr val="C00000"/>
              </a:solidFill>
            </a:endParaRPr>
          </a:p>
          <a:p>
            <a:r>
              <a:rPr lang="zh-CN" altLang="en-US" sz="2000" dirty="0">
                <a:solidFill>
                  <a:srgbClr val="C00000"/>
                </a:solidFill>
              </a:rPr>
              <a:t>综上：</a:t>
            </a:r>
            <a:r>
              <a:rPr lang="zh-CN" altLang="en-US" sz="2000" noProof="0" dirty="0" smtClean="0">
                <a:ln>
                  <a:noFill/>
                </a:ln>
                <a:effectLst/>
                <a:uLnTx/>
                <a:uFillTx/>
                <a:sym typeface="+mn-ea"/>
              </a:rPr>
              <a:t>找到几则材料探讨的</a:t>
            </a:r>
            <a:r>
              <a:rPr lang="zh-CN" altLang="en-US" sz="2000" noProof="0" dirty="0" smtClean="0">
                <a:ln>
                  <a:noFill/>
                </a:ln>
                <a:solidFill>
                  <a:srgbClr val="C00000"/>
                </a:solidFill>
                <a:effectLst/>
                <a:uLnTx/>
                <a:uFillTx/>
                <a:sym typeface="+mn-ea"/>
              </a:rPr>
              <a:t>共同主题，谈认识，建议</a:t>
            </a:r>
            <a:endParaRPr lang="zh-CN" altLang="en-US" sz="2000" dirty="0">
              <a:solidFill>
                <a:srgbClr val="C00000"/>
              </a:solidFill>
            </a:endParaRPr>
          </a:p>
        </p:txBody>
      </p:sp>
      <p:grpSp>
        <p:nvGrpSpPr>
          <p:cNvPr id="23" name="组合 22"/>
          <p:cNvGrpSpPr/>
          <p:nvPr/>
        </p:nvGrpSpPr>
        <p:grpSpPr>
          <a:xfrm>
            <a:off x="374650" y="1390650"/>
            <a:ext cx="1690370" cy="595185"/>
            <a:chOff x="744645" y="1850329"/>
            <a:chExt cx="1069045" cy="595223"/>
          </a:xfrm>
        </p:grpSpPr>
        <p:sp>
          <p:nvSpPr>
            <p:cNvPr id="24" name="五边形 23"/>
            <p:cNvSpPr/>
            <p:nvPr/>
          </p:nvSpPr>
          <p:spPr>
            <a:xfrm>
              <a:off x="744645" y="1850329"/>
              <a:ext cx="1069045" cy="59522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799755" y="1910711"/>
              <a:ext cx="941571" cy="460404"/>
            </a:xfrm>
            <a:prstGeom prst="rect">
              <a:avLst/>
            </a:prstGeom>
            <a:noFill/>
          </p:spPr>
          <p:txBody>
            <a:bodyPr wrap="square" rtlCol="0">
              <a:spAutoFit/>
            </a:bodyPr>
            <a:lstStyle/>
            <a:p>
              <a:r>
                <a:rPr lang="zh-CN" altLang="en-US" sz="2400" dirty="0" smtClean="0">
                  <a:solidFill>
                    <a:schemeClr val="bg1"/>
                  </a:solidFill>
                  <a:sym typeface="+mn-ea"/>
                </a:rPr>
                <a:t>一读问题</a:t>
              </a:r>
              <a:endParaRPr lang="zh-CN" altLang="en-US" sz="2400" dirty="0">
                <a:solidFill>
                  <a:schemeClr val="bg1"/>
                </a:solidFill>
              </a:endParaRPr>
            </a:p>
          </p:txBody>
        </p:sp>
      </p:grpSp>
      <p:sp>
        <p:nvSpPr>
          <p:cNvPr id="2" name="圆角矩形 1"/>
          <p:cNvSpPr/>
          <p:nvPr/>
        </p:nvSpPr>
        <p:spPr>
          <a:xfrm>
            <a:off x="7877175" y="2646680"/>
            <a:ext cx="194818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圆角矩形 10"/>
          <p:cNvSpPr/>
          <p:nvPr/>
        </p:nvSpPr>
        <p:spPr>
          <a:xfrm>
            <a:off x="2407285" y="3538220"/>
            <a:ext cx="1649095" cy="3987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圆角矩形 11"/>
          <p:cNvSpPr/>
          <p:nvPr/>
        </p:nvSpPr>
        <p:spPr>
          <a:xfrm>
            <a:off x="10270490" y="3460750"/>
            <a:ext cx="1356360" cy="4038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29" name="直接连接符 28"/>
          <p:cNvCxnSpPr/>
          <p:nvPr/>
        </p:nvCxnSpPr>
        <p:spPr>
          <a:xfrm flipV="1">
            <a:off x="4192270" y="3126105"/>
            <a:ext cx="725805" cy="825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30" name="直接连接符 29"/>
          <p:cNvCxnSpPr/>
          <p:nvPr/>
        </p:nvCxnSpPr>
        <p:spPr>
          <a:xfrm>
            <a:off x="4192270" y="3937000"/>
            <a:ext cx="767080" cy="63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sp>
        <p:nvSpPr>
          <p:cNvPr id="31" name="文本框 30"/>
          <p:cNvSpPr txBox="1"/>
          <p:nvPr/>
        </p:nvSpPr>
        <p:spPr>
          <a:xfrm>
            <a:off x="3791585" y="4298950"/>
            <a:ext cx="6531610" cy="460375"/>
          </a:xfrm>
          <a:prstGeom prst="rect">
            <a:avLst/>
          </a:prstGeom>
          <a:noFill/>
        </p:spPr>
        <p:txBody>
          <a:bodyPr wrap="square" rtlCol="0">
            <a:spAutoFit/>
          </a:bodyPr>
          <a:lstStyle/>
          <a:p>
            <a:r>
              <a:rPr lang="zh-CN" altLang="en-US" sz="2400" dirty="0">
                <a:solidFill>
                  <a:srgbClr val="FF0000"/>
                </a:solidFill>
              </a:rPr>
              <a:t>答案方式词（指出、归纳、概括、列举、</a:t>
            </a:r>
            <a:r>
              <a:rPr lang="zh-CN" altLang="en-US" sz="2400" dirty="0">
                <a:solidFill>
                  <a:srgbClr val="FF0000"/>
                </a:solidFill>
                <a:sym typeface="+mn-ea"/>
              </a:rPr>
              <a:t>变化</a:t>
            </a:r>
            <a:r>
              <a:rPr lang="zh-CN" altLang="en-US" sz="2400" dirty="0">
                <a:solidFill>
                  <a:srgbClr val="FF0000"/>
                </a:solidFill>
              </a:rPr>
              <a:t>）</a:t>
            </a:r>
            <a:endParaRPr lang="zh-CN" altLang="en-US" sz="2400" dirty="0">
              <a:solidFill>
                <a:srgbClr val="FF0000"/>
              </a:solidFill>
            </a:endParaRPr>
          </a:p>
        </p:txBody>
      </p:sp>
      <p:cxnSp>
        <p:nvCxnSpPr>
          <p:cNvPr id="32" name="直接箭头连接符 31"/>
          <p:cNvCxnSpPr/>
          <p:nvPr/>
        </p:nvCxnSpPr>
        <p:spPr>
          <a:xfrm flipH="1">
            <a:off x="10977880" y="3762375"/>
            <a:ext cx="154305" cy="5365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5346700" y="4803140"/>
            <a:ext cx="5855335" cy="1322070"/>
          </a:xfrm>
          <a:prstGeom prst="rect">
            <a:avLst/>
          </a:prstGeom>
          <a:noFill/>
          <a:ln>
            <a:solidFill>
              <a:schemeClr val="accent1">
                <a:lumMod val="50000"/>
              </a:schemeClr>
            </a:solidFill>
            <a:prstDash val="sysDash"/>
          </a:ln>
        </p:spPr>
        <p:txBody>
          <a:bodyPr wrap="square" rtlCol="0">
            <a:spAutoFit/>
          </a:bodyPr>
          <a:lstStyle/>
          <a:p>
            <a:r>
              <a:rPr lang="zh-CN" altLang="en-US" sz="2000" dirty="0" smtClean="0">
                <a:latin typeface="黑体" panose="02010609060101010101" charset="-122"/>
                <a:ea typeface="黑体" panose="02010609060101010101" charset="-122"/>
                <a:sym typeface="+mn-ea"/>
              </a:rPr>
              <a:t>指出：短句</a:t>
            </a:r>
            <a:r>
              <a:rPr lang="zh-CN" altLang="en-US" sz="2000" noProof="0" dirty="0" smtClean="0">
                <a:ln>
                  <a:noFill/>
                </a:ln>
                <a:solidFill>
                  <a:srgbClr val="C00000"/>
                </a:solidFill>
                <a:effectLst/>
                <a:uLnTx/>
                <a:uFillTx/>
                <a:sym typeface="+mn-ea"/>
              </a:rPr>
              <a:t>摘抄</a:t>
            </a:r>
            <a:r>
              <a:rPr lang="zh-CN" altLang="en-US" sz="2000" dirty="0" smtClean="0">
                <a:latin typeface="黑体" panose="02010609060101010101" charset="-122"/>
                <a:ea typeface="黑体" panose="02010609060101010101" charset="-122"/>
                <a:sym typeface="+mn-ea"/>
              </a:rPr>
              <a:t>，长句</a:t>
            </a:r>
            <a:r>
              <a:rPr lang="zh-CN" altLang="en-US" sz="2000" noProof="0" dirty="0" smtClean="0">
                <a:ln>
                  <a:noFill/>
                </a:ln>
                <a:solidFill>
                  <a:srgbClr val="C00000"/>
                </a:solidFill>
                <a:effectLst/>
                <a:uLnTx/>
                <a:uFillTx/>
                <a:sym typeface="+mn-ea"/>
              </a:rPr>
              <a:t>截取    </a:t>
            </a:r>
            <a:endParaRPr lang="zh-CN" altLang="en-US" sz="2000" noProof="0" dirty="0" smtClean="0">
              <a:ln>
                <a:noFill/>
              </a:ln>
              <a:solidFill>
                <a:srgbClr val="C00000"/>
              </a:solidFill>
              <a:effectLst/>
              <a:uLnTx/>
              <a:uFillTx/>
              <a:sym typeface="+mn-ea"/>
            </a:endParaRPr>
          </a:p>
          <a:p>
            <a:r>
              <a:rPr lang="zh-CN" altLang="en-US" sz="2000" dirty="0"/>
              <a:t>归纳概括：</a:t>
            </a:r>
            <a:r>
              <a:rPr lang="zh-CN" altLang="en-US" sz="2000" dirty="0" smtClean="0">
                <a:latin typeface="黑体" panose="02010609060101010101" charset="-122"/>
                <a:ea typeface="黑体" panose="02010609060101010101" charset="-122"/>
                <a:sym typeface="+mn-ea"/>
              </a:rPr>
              <a:t>找出</a:t>
            </a:r>
            <a:r>
              <a:rPr lang="zh-CN" altLang="en-US" sz="2000" dirty="0" smtClean="0">
                <a:solidFill>
                  <a:srgbClr val="C00000"/>
                </a:solidFill>
                <a:latin typeface="黑体" panose="02010609060101010101" charset="-122"/>
                <a:ea typeface="黑体" panose="02010609060101010101" charset="-122"/>
                <a:sym typeface="+mn-ea"/>
              </a:rPr>
              <a:t>关键词</a:t>
            </a:r>
            <a:r>
              <a:rPr lang="zh-CN" altLang="en-US" sz="2000" dirty="0" smtClean="0">
                <a:latin typeface="黑体" panose="02010609060101010101" charset="-122"/>
                <a:ea typeface="黑体" panose="02010609060101010101" charset="-122"/>
                <a:sym typeface="+mn-ea"/>
              </a:rPr>
              <a:t>或者</a:t>
            </a:r>
            <a:r>
              <a:rPr lang="zh-CN" altLang="en-US" sz="2000" dirty="0" smtClean="0">
                <a:solidFill>
                  <a:srgbClr val="C00000"/>
                </a:solidFill>
                <a:latin typeface="黑体" panose="02010609060101010101" charset="-122"/>
                <a:ea typeface="黑体" panose="02010609060101010101" charset="-122"/>
                <a:sym typeface="+mn-ea"/>
              </a:rPr>
              <a:t>句子</a:t>
            </a:r>
            <a:r>
              <a:rPr lang="zh-CN" altLang="en-US" sz="2000" dirty="0" smtClean="0">
                <a:latin typeface="黑体" panose="02010609060101010101" charset="-122"/>
                <a:ea typeface="黑体" panose="02010609060101010101" charset="-122"/>
                <a:sym typeface="+mn-ea"/>
              </a:rPr>
              <a:t>，进行</a:t>
            </a:r>
            <a:r>
              <a:rPr lang="zh-CN" altLang="en-US" sz="2000" dirty="0" smtClean="0">
                <a:solidFill>
                  <a:srgbClr val="C00000"/>
                </a:solidFill>
                <a:latin typeface="黑体" panose="02010609060101010101" charset="-122"/>
                <a:ea typeface="黑体" panose="02010609060101010101" charset="-122"/>
                <a:sym typeface="+mn-ea"/>
              </a:rPr>
              <a:t>提炼</a:t>
            </a:r>
            <a:r>
              <a:rPr lang="zh-CN" altLang="en-US" sz="2000" dirty="0" smtClean="0">
                <a:latin typeface="黑体" panose="02010609060101010101" charset="-122"/>
                <a:ea typeface="黑体" panose="02010609060101010101" charset="-122"/>
                <a:sym typeface="+mn-ea"/>
              </a:rPr>
              <a:t>、</a:t>
            </a:r>
            <a:r>
              <a:rPr lang="zh-CN" altLang="en-US" sz="2000" dirty="0" smtClean="0">
                <a:solidFill>
                  <a:srgbClr val="C00000"/>
                </a:solidFill>
                <a:latin typeface="黑体" panose="02010609060101010101" charset="-122"/>
                <a:ea typeface="黑体" panose="02010609060101010101" charset="-122"/>
                <a:sym typeface="+mn-ea"/>
              </a:rPr>
              <a:t>整合</a:t>
            </a:r>
            <a:endParaRPr lang="zh-CN" altLang="en-US" sz="2000" dirty="0" smtClean="0">
              <a:solidFill>
                <a:srgbClr val="C00000"/>
              </a:solidFill>
              <a:latin typeface="黑体" panose="02010609060101010101" charset="-122"/>
              <a:ea typeface="黑体" panose="02010609060101010101" charset="-122"/>
              <a:sym typeface="+mn-ea"/>
            </a:endParaRPr>
          </a:p>
          <a:p>
            <a:r>
              <a:rPr lang="zh-CN" altLang="en-US" sz="2000" dirty="0">
                <a:sym typeface="+mn-ea"/>
              </a:rPr>
              <a:t>列举：直接从材料或书本中举例说明。</a:t>
            </a:r>
            <a:endParaRPr lang="zh-CN" altLang="en-US" sz="2000" dirty="0" smtClean="0">
              <a:solidFill>
                <a:srgbClr val="C00000"/>
              </a:solidFill>
              <a:latin typeface="黑体" panose="02010609060101010101" charset="-122"/>
              <a:ea typeface="黑体" panose="02010609060101010101" charset="-122"/>
              <a:sym typeface="+mn-ea"/>
            </a:endParaRPr>
          </a:p>
          <a:p>
            <a:r>
              <a:rPr lang="zh-CN" altLang="en-US" sz="2000" dirty="0">
                <a:sym typeface="+mn-ea"/>
              </a:rPr>
              <a:t>变化：</a:t>
            </a:r>
            <a:r>
              <a:rPr lang="zh-CN" altLang="en-US" sz="2000" noProof="0" dirty="0" smtClean="0">
                <a:ln>
                  <a:noFill/>
                </a:ln>
                <a:solidFill>
                  <a:srgbClr val="C00000"/>
                </a:solidFill>
                <a:effectLst/>
                <a:uLnTx/>
                <a:uFillTx/>
                <a:sym typeface="+mn-ea"/>
              </a:rPr>
              <a:t>从A到B</a:t>
            </a:r>
            <a:r>
              <a:rPr lang="zh-CN" altLang="en-US" sz="2000" dirty="0">
                <a:sym typeface="+mn-ea"/>
              </a:rPr>
              <a:t>，两个阶段的状况</a:t>
            </a:r>
            <a:r>
              <a:rPr lang="zh-CN" altLang="en-US" sz="2000" noProof="0" dirty="0" smtClean="0">
                <a:ln>
                  <a:noFill/>
                </a:ln>
                <a:solidFill>
                  <a:srgbClr val="C00000"/>
                </a:solidFill>
                <a:effectLst/>
                <a:uLnTx/>
                <a:uFillTx/>
                <a:sym typeface="+mn-ea"/>
              </a:rPr>
              <a:t>同时</a:t>
            </a:r>
            <a:r>
              <a:rPr lang="zh-CN" altLang="en-US" sz="2000" dirty="0">
                <a:sym typeface="+mn-ea"/>
              </a:rPr>
              <a:t>表述出来</a:t>
            </a:r>
            <a:endParaRPr lang="zh-CN" altLang="en-US" sz="2000" dirty="0"/>
          </a:p>
        </p:txBody>
      </p:sp>
      <p:sp>
        <p:nvSpPr>
          <p:cNvPr id="34" name="圆角矩形 33"/>
          <p:cNvSpPr/>
          <p:nvPr/>
        </p:nvSpPr>
        <p:spPr>
          <a:xfrm>
            <a:off x="6474460" y="3126105"/>
            <a:ext cx="1348105" cy="4648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文本框 16"/>
          <p:cNvSpPr txBox="1"/>
          <p:nvPr/>
        </p:nvSpPr>
        <p:spPr>
          <a:xfrm>
            <a:off x="2158365" y="1450975"/>
            <a:ext cx="8008620" cy="460375"/>
          </a:xfrm>
          <a:prstGeom prst="rect">
            <a:avLst/>
          </a:prstGeom>
          <a:noFill/>
          <a:ln w="12700">
            <a:solidFill>
              <a:schemeClr val="accent1"/>
            </a:solidFill>
            <a:prstDash val="sysDash"/>
          </a:ln>
        </p:spPr>
        <p:txBody>
          <a:bodyPr wrap="square" rtlCol="0">
            <a:spAutoFit/>
          </a:bodyPr>
          <a:lstStyle/>
          <a:p>
            <a:r>
              <a:rPr lang="zh-CN" altLang="en-US" sz="2400" b="1" dirty="0">
                <a:solidFill>
                  <a:srgbClr val="FF0000"/>
                </a:solidFill>
                <a:sym typeface="+mn-ea"/>
              </a:rPr>
              <a:t>问题词、答案来源词、答案方式词</a:t>
            </a:r>
            <a:r>
              <a:rPr lang="zh-CN" altLang="en-US" sz="2400" b="1" dirty="0">
                <a:solidFill>
                  <a:srgbClr val="FF0000"/>
                </a:solidFill>
                <a:sym typeface="+mn-ea"/>
              </a:rPr>
              <a:t>、分值</a:t>
            </a:r>
            <a:r>
              <a:rPr lang="zh-CN" altLang="en-US" sz="2400" b="1" dirty="0">
                <a:sym typeface="+mn-ea"/>
              </a:rPr>
              <a:t>（答几条</a:t>
            </a:r>
            <a:r>
              <a:rPr lang="zh-CN" altLang="en-US" sz="2400" b="1" dirty="0" smtClean="0">
                <a:sym typeface="+mn-ea"/>
              </a:rPr>
              <a:t>）</a:t>
            </a:r>
            <a:endParaRPr lang="zh-CN" altLang="en-US" sz="2400" b="1" dirty="0"/>
          </a:p>
        </p:txBody>
      </p:sp>
      <p:cxnSp>
        <p:nvCxnSpPr>
          <p:cNvPr id="8" name="直接连接符 7"/>
          <p:cNvCxnSpPr/>
          <p:nvPr/>
        </p:nvCxnSpPr>
        <p:spPr>
          <a:xfrm>
            <a:off x="10083165" y="3126105"/>
            <a:ext cx="1118870" cy="2540"/>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sp>
        <p:nvSpPr>
          <p:cNvPr id="18" name="云形 17"/>
          <p:cNvSpPr/>
          <p:nvPr/>
        </p:nvSpPr>
        <p:spPr>
          <a:xfrm>
            <a:off x="2853055" y="3830320"/>
            <a:ext cx="938530" cy="569595"/>
          </a:xfrm>
          <a:prstGeom prst="cloud">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heel(1)">
                                      <p:cBhvr>
                                        <p:cTn id="29" dur="1000"/>
                                        <p:tgtEl>
                                          <p:spTgt spid="43"/>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1000"/>
                                        <p:tgtEl>
                                          <p:spTgt spid="12"/>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heel(1)">
                                      <p:cBhvr>
                                        <p:cTn id="35" dur="10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heel(1)">
                                      <p:cBhvr>
                                        <p:cTn id="50" dur="1000"/>
                                        <p:tgtEl>
                                          <p:spTgt spid="13"/>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heel(1)">
                                      <p:cBhvr>
                                        <p:cTn id="53" dur="1000"/>
                                        <p:tgtEl>
                                          <p:spTgt spid="2"/>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heel(1)">
                                      <p:cBhvr>
                                        <p:cTn id="56" dur="1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nodeType="clickEffect">
                                  <p:stCondLst>
                                    <p:cond delay="0"/>
                                  </p:stCondLst>
                                  <p:childTnLst>
                                    <p:set>
                                      <p:cBhvr>
                                        <p:cTn id="76" dur="500" fill="hold">
                                          <p:stCondLst>
                                            <p:cond delay="0"/>
                                          </p:stCondLst>
                                        </p:cTn>
                                        <p:tgtEl>
                                          <p:spTgt spid="29"/>
                                        </p:tgtEl>
                                        <p:attrNameLst>
                                          <p:attrName>style.visibility</p:attrName>
                                        </p:attrNameLst>
                                      </p:cBhvr>
                                      <p:to>
                                        <p:strVal val="visible"/>
                                      </p:to>
                                    </p:set>
                                    <p:animEffect transition="in" filter="wheel(1)">
                                      <p:cBhvr>
                                        <p:cTn id="77" dur="500"/>
                                        <p:tgtEl>
                                          <p:spTgt spid="29"/>
                                        </p:tgtEl>
                                      </p:cBhvr>
                                    </p:animEffect>
                                  </p:childTnLst>
                                </p:cTn>
                              </p:par>
                              <p:par>
                                <p:cTn id="78" presetID="1" presetClass="entr" presetSubtype="0" fill="hold" nodeType="withEffect">
                                  <p:stCondLst>
                                    <p:cond delay="0"/>
                                  </p:stCondLst>
                                  <p:childTnLst>
                                    <p:set>
                                      <p:cBhvr>
                                        <p:cTn id="79" dur="1" fill="hold">
                                          <p:stCondLst>
                                            <p:cond delay="0"/>
                                          </p:stCondLst>
                                        </p:cTn>
                                        <p:tgtEl>
                                          <p:spTgt spid="30"/>
                                        </p:tgtEl>
                                        <p:attrNameLst>
                                          <p:attrName>style.visibility</p:attrName>
                                        </p:attrNameLst>
                                      </p:cBhvr>
                                      <p:to>
                                        <p:strVal val="visible"/>
                                      </p:to>
                                    </p:set>
                                  </p:childTnLst>
                                </p:cTn>
                              </p:par>
                              <p:par>
                                <p:cTn id="80" presetID="21" presetClass="entr" presetSubtype="1" fill="hold" nodeType="withEffect">
                                  <p:stCondLst>
                                    <p:cond delay="0"/>
                                  </p:stCondLst>
                                  <p:childTnLst>
                                    <p:set>
                                      <p:cBhvr>
                                        <p:cTn id="81" dur="500" fill="hold">
                                          <p:stCondLst>
                                            <p:cond delay="0"/>
                                          </p:stCondLst>
                                        </p:cTn>
                                        <p:tgtEl>
                                          <p:spTgt spid="8"/>
                                        </p:tgtEl>
                                        <p:attrNameLst>
                                          <p:attrName>style.visibility</p:attrName>
                                        </p:attrNameLst>
                                      </p:cBhvr>
                                      <p:to>
                                        <p:strVal val="visible"/>
                                      </p:to>
                                    </p:set>
                                    <p:animEffect transition="in" filter="wheel(1)">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500" fill="hold"/>
                                        <p:tgtEl>
                                          <p:spTgt spid="7"/>
                                        </p:tgtEl>
                                        <p:attrNameLst>
                                          <p:attrName>ppt_x</p:attrName>
                                        </p:attrNameLst>
                                      </p:cBhvr>
                                      <p:tavLst>
                                        <p:tav tm="0">
                                          <p:val>
                                            <p:strVal val="#ppt_x"/>
                                          </p:val>
                                        </p:tav>
                                        <p:tav tm="100000">
                                          <p:val>
                                            <p:strVal val="#ppt_x"/>
                                          </p:val>
                                        </p:tav>
                                      </p:tavLst>
                                    </p:anim>
                                    <p:anim calcmode="lin" valueType="num">
                                      <p:cBhvr additive="base">
                                        <p:cTn id="88" dur="500" fill="hold"/>
                                        <p:tgtEl>
                                          <p:spTgt spid="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ppt_x"/>
                                          </p:val>
                                        </p:tav>
                                        <p:tav tm="100000">
                                          <p:val>
                                            <p:strVal val="#ppt_x"/>
                                          </p:val>
                                        </p:tav>
                                      </p:tavLst>
                                    </p:anim>
                                    <p:anim calcmode="lin" valueType="num">
                                      <p:cBhvr additive="base">
                                        <p:cTn id="9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3" grpId="0" bldLvl="0" animBg="1"/>
      <p:bldP spid="10" grpId="0"/>
      <p:bldP spid="13" grpId="0" bldLvl="0" animBg="1"/>
      <p:bldP spid="15" grpId="0"/>
      <p:bldP spid="16" grpId="0" bldLvl="0" animBg="1"/>
      <p:bldP spid="2" grpId="0" bldLvl="0" animBg="1"/>
      <p:bldP spid="11" grpId="0" bldLvl="0" animBg="1"/>
      <p:bldP spid="12" grpId="0" bldLvl="0" animBg="1"/>
      <p:bldP spid="31" grpId="0"/>
      <p:bldP spid="33" grpId="0" bldLvl="0" animBg="1"/>
      <p:bldP spid="34" grpId="0" bldLvl="0" animBg="1"/>
      <p:bldP spid="17" grpId="0" bldLvl="0" animBg="1"/>
      <p:bldP spid="18" grpId="0" animBg="1"/>
      <p:bldP spid="1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82607" y="417645"/>
            <a:ext cx="1808480" cy="583565"/>
          </a:xfrm>
          <a:prstGeom prst="rect">
            <a:avLst/>
          </a:prstGeom>
        </p:spPr>
        <p:txBody>
          <a:bodyPr wrap="none">
            <a:spAutoFit/>
          </a:bodyPr>
          <a:lstStyle/>
          <a:p>
            <a:pPr lvl="0"/>
            <a:r>
              <a:rPr lang="zh-CN" altLang="en-US" sz="3200" b="1" dirty="0">
                <a:solidFill>
                  <a:srgbClr val="0F203E"/>
                </a:solidFill>
                <a:latin typeface="微软雅黑" panose="020B0503020204020204" charset="-122"/>
              </a:rPr>
              <a:t>授之以渔</a:t>
            </a:r>
            <a:endParaRPr lang="zh-CN" altLang="en-US" sz="3200" b="1" dirty="0">
              <a:solidFill>
                <a:srgbClr val="0F203E"/>
              </a:solidFill>
              <a:latin typeface="微软雅黑" panose="020B0503020204020204" charset="-122"/>
            </a:endParaRPr>
          </a:p>
        </p:txBody>
      </p:sp>
      <p:cxnSp>
        <p:nvCxnSpPr>
          <p:cNvPr id="6" name="直接连接符 5"/>
          <p:cNvCxnSpPr/>
          <p:nvPr/>
        </p:nvCxnSpPr>
        <p:spPr>
          <a:xfrm>
            <a:off x="1482090" y="982980"/>
            <a:ext cx="10258425" cy="18415"/>
          </a:xfrm>
          <a:prstGeom prst="line">
            <a:avLst/>
          </a:prstGeom>
          <a:ln>
            <a:solidFill>
              <a:srgbClr val="0F203E"/>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515938" y="250825"/>
            <a:ext cx="918415" cy="918415"/>
            <a:chOff x="1466479" y="1781857"/>
            <a:chExt cx="3294284" cy="3294284"/>
          </a:xfrm>
        </p:grpSpPr>
        <p:sp>
          <p:nvSpPr>
            <p:cNvPr id="20" name="椭圆 19"/>
            <p:cNvSpPr/>
            <p:nvPr/>
          </p:nvSpPr>
          <p:spPr>
            <a:xfrm>
              <a:off x="1466479" y="1781857"/>
              <a:ext cx="3294284" cy="3294284"/>
            </a:xfrm>
            <a:prstGeom prst="ellipse">
              <a:avLst/>
            </a:prstGeom>
            <a:solidFill>
              <a:schemeClr val="bg1"/>
            </a:soli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646418" y="1961795"/>
              <a:ext cx="2934407" cy="293440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agenda_13877"/>
          <p:cNvSpPr>
            <a:spLocks noChangeAspect="1"/>
          </p:cNvSpPr>
          <p:nvPr/>
        </p:nvSpPr>
        <p:spPr bwMode="auto">
          <a:xfrm>
            <a:off x="752810" y="507706"/>
            <a:ext cx="402759" cy="402493"/>
          </a:xfrm>
          <a:custGeom>
            <a:avLst/>
            <a:gdLst>
              <a:gd name="T0" fmla="*/ 304 w 12633"/>
              <a:gd name="T1" fmla="*/ 5016 h 12624"/>
              <a:gd name="T2" fmla="*/ 12065 w 12633"/>
              <a:gd name="T3" fmla="*/ 115 h 12624"/>
              <a:gd name="T4" fmla="*/ 12560 w 12633"/>
              <a:gd name="T5" fmla="*/ 541 h 12624"/>
              <a:gd name="T6" fmla="*/ 9631 w 12633"/>
              <a:gd name="T7" fmla="*/ 12260 h 12624"/>
              <a:gd name="T8" fmla="*/ 9042 w 12633"/>
              <a:gd name="T9" fmla="*/ 12452 h 12624"/>
              <a:gd name="T10" fmla="*/ 6498 w 12633"/>
              <a:gd name="T11" fmla="*/ 10333 h 12624"/>
              <a:gd name="T12" fmla="*/ 6006 w 12633"/>
              <a:gd name="T13" fmla="*/ 10355 h 12624"/>
              <a:gd name="T14" fmla="*/ 4701 w 12633"/>
              <a:gd name="T15" fmla="*/ 11659 h 12624"/>
              <a:gd name="T16" fmla="*/ 4303 w 12633"/>
              <a:gd name="T17" fmla="*/ 11738 h 12624"/>
              <a:gd name="T18" fmla="*/ 4077 w 12633"/>
              <a:gd name="T19" fmla="*/ 11401 h 12624"/>
              <a:gd name="T20" fmla="*/ 4077 w 12633"/>
              <a:gd name="T21" fmla="*/ 8646 h 12624"/>
              <a:gd name="T22" fmla="*/ 4184 w 12633"/>
              <a:gd name="T23" fmla="*/ 8387 h 12624"/>
              <a:gd name="T24" fmla="*/ 9490 w 12633"/>
              <a:gd name="T25" fmla="*/ 3081 h 12624"/>
              <a:gd name="T26" fmla="*/ 3226 w 12633"/>
              <a:gd name="T27" fmla="*/ 7780 h 12624"/>
              <a:gd name="T28" fmla="*/ 2773 w 12633"/>
              <a:gd name="T29" fmla="*/ 7768 h 12624"/>
              <a:gd name="T30" fmla="*/ 211 w 12633"/>
              <a:gd name="T31" fmla="*/ 5634 h 12624"/>
              <a:gd name="T32" fmla="*/ 304 w 12633"/>
              <a:gd name="T33" fmla="*/ 5016 h 1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33" h="12624">
                <a:moveTo>
                  <a:pt x="304" y="5016"/>
                </a:moveTo>
                <a:lnTo>
                  <a:pt x="12065" y="115"/>
                </a:lnTo>
                <a:cubicBezTo>
                  <a:pt x="12342" y="0"/>
                  <a:pt x="12633" y="250"/>
                  <a:pt x="12560" y="541"/>
                </a:cubicBezTo>
                <a:lnTo>
                  <a:pt x="9631" y="12260"/>
                </a:lnTo>
                <a:cubicBezTo>
                  <a:pt x="9565" y="12521"/>
                  <a:pt x="9249" y="12624"/>
                  <a:pt x="9042" y="12452"/>
                </a:cubicBezTo>
                <a:lnTo>
                  <a:pt x="6498" y="10333"/>
                </a:lnTo>
                <a:cubicBezTo>
                  <a:pt x="6353" y="10212"/>
                  <a:pt x="6139" y="10221"/>
                  <a:pt x="6006" y="10355"/>
                </a:cubicBezTo>
                <a:lnTo>
                  <a:pt x="4701" y="11659"/>
                </a:lnTo>
                <a:cubicBezTo>
                  <a:pt x="4596" y="11763"/>
                  <a:pt x="4440" y="11794"/>
                  <a:pt x="4303" y="11738"/>
                </a:cubicBezTo>
                <a:cubicBezTo>
                  <a:pt x="4167" y="11681"/>
                  <a:pt x="4078" y="11549"/>
                  <a:pt x="4077" y="11401"/>
                </a:cubicBezTo>
                <a:lnTo>
                  <a:pt x="4077" y="8646"/>
                </a:lnTo>
                <a:cubicBezTo>
                  <a:pt x="4077" y="8549"/>
                  <a:pt x="4116" y="8456"/>
                  <a:pt x="4184" y="8387"/>
                </a:cubicBezTo>
                <a:lnTo>
                  <a:pt x="9490" y="3081"/>
                </a:lnTo>
                <a:lnTo>
                  <a:pt x="3226" y="7780"/>
                </a:lnTo>
                <a:cubicBezTo>
                  <a:pt x="3091" y="7881"/>
                  <a:pt x="2903" y="7877"/>
                  <a:pt x="2773" y="7768"/>
                </a:cubicBezTo>
                <a:lnTo>
                  <a:pt x="211" y="5634"/>
                </a:lnTo>
                <a:cubicBezTo>
                  <a:pt x="0" y="5458"/>
                  <a:pt x="51" y="5122"/>
                  <a:pt x="304" y="5016"/>
                </a:cubicBezTo>
                <a:close/>
              </a:path>
            </a:pathLst>
          </a:custGeom>
          <a:solidFill>
            <a:schemeClr val="bg1"/>
          </a:solidFill>
          <a:ln>
            <a:noFill/>
          </a:ln>
        </p:spPr>
        <p:txBody>
          <a:bodyPr/>
          <a:lstStyle/>
          <a:p>
            <a:endParaRPr lang="zh-CN" altLang="en-US"/>
          </a:p>
        </p:txBody>
      </p:sp>
      <p:sp>
        <p:nvSpPr>
          <p:cNvPr id="8" name="文本框 7"/>
          <p:cNvSpPr txBox="1"/>
          <p:nvPr/>
        </p:nvSpPr>
        <p:spPr>
          <a:xfrm>
            <a:off x="2152650" y="1348105"/>
            <a:ext cx="9519285" cy="460375"/>
          </a:xfrm>
          <a:prstGeom prst="rect">
            <a:avLst/>
          </a:prstGeom>
          <a:noFill/>
          <a:ln w="12700">
            <a:solidFill>
              <a:schemeClr val="accent1"/>
            </a:solidFill>
            <a:prstDash val="sysDash"/>
          </a:ln>
        </p:spPr>
        <p:txBody>
          <a:bodyPr wrap="square" rtlCol="0">
            <a:spAutoFit/>
          </a:bodyPr>
          <a:lstStyle/>
          <a:p>
            <a:r>
              <a:rPr lang="zh-CN" altLang="en-US" sz="2400" b="1" dirty="0">
                <a:solidFill>
                  <a:srgbClr val="FF0000"/>
                </a:solidFill>
                <a:sym typeface="+mn-ea"/>
              </a:rPr>
              <a:t>问题词、答案来源词、答案方式词、分值</a:t>
            </a:r>
            <a:r>
              <a:rPr lang="zh-CN" altLang="en-US" sz="2400" b="1" dirty="0">
                <a:sym typeface="+mn-ea"/>
              </a:rPr>
              <a:t>（答几条</a:t>
            </a:r>
            <a:r>
              <a:rPr lang="zh-CN" altLang="en-US" sz="2400" b="1" dirty="0" smtClean="0">
                <a:sym typeface="+mn-ea"/>
              </a:rPr>
              <a:t>）</a:t>
            </a:r>
            <a:endParaRPr lang="zh-CN" altLang="en-US" sz="2400" b="1" dirty="0"/>
          </a:p>
        </p:txBody>
      </p:sp>
      <p:sp>
        <p:nvSpPr>
          <p:cNvPr id="9" name="文本框 8"/>
          <p:cNvSpPr txBox="1"/>
          <p:nvPr/>
        </p:nvSpPr>
        <p:spPr>
          <a:xfrm>
            <a:off x="2152650" y="1963420"/>
            <a:ext cx="9518015" cy="1276350"/>
          </a:xfrm>
          <a:prstGeom prst="rect">
            <a:avLst/>
          </a:prstGeom>
          <a:noFill/>
          <a:ln>
            <a:solidFill>
              <a:srgbClr val="00B050"/>
            </a:solidFill>
            <a:prstDash val="sysDash"/>
          </a:ln>
        </p:spPr>
        <p:txBody>
          <a:bodyPr wrap="square" rtlCol="0">
            <a:spAutoFit/>
          </a:bodyPr>
          <a:lstStyle/>
          <a:p>
            <a:pPr>
              <a:spcAft>
                <a:spcPts val="600"/>
              </a:spcAft>
            </a:pPr>
            <a:r>
              <a:rPr lang="zh-CN" altLang="en-US" sz="2400" b="1" dirty="0" smtClean="0">
                <a:sym typeface="+mn-ea"/>
              </a:rPr>
              <a:t>①审什么：</a:t>
            </a:r>
            <a:r>
              <a:rPr lang="zh-CN" altLang="en-US" sz="2400" b="1" dirty="0">
                <a:sym typeface="+mn-ea"/>
              </a:rPr>
              <a:t>导语、正文、出处、注释 </a:t>
            </a:r>
            <a:r>
              <a:rPr lang="en-US" altLang="zh-CN" sz="2400" b="1" dirty="0">
                <a:sym typeface="+mn-ea"/>
              </a:rPr>
              <a:t>——</a:t>
            </a:r>
            <a:r>
              <a:rPr lang="zh-CN" altLang="en-US" sz="2400" b="1" dirty="0">
                <a:solidFill>
                  <a:srgbClr val="FF0000"/>
                </a:solidFill>
                <a:sym typeface="+mn-ea"/>
              </a:rPr>
              <a:t>明确考查知识点</a:t>
            </a:r>
            <a:endParaRPr lang="zh-CN" altLang="en-US" sz="2400" b="1" dirty="0">
              <a:solidFill>
                <a:srgbClr val="FF0000"/>
              </a:solidFill>
              <a:sym typeface="+mn-ea"/>
            </a:endParaRPr>
          </a:p>
          <a:p>
            <a:r>
              <a:rPr lang="zh-CN" altLang="en-US" sz="2400" b="1" dirty="0">
                <a:sym typeface="+mn-ea"/>
              </a:rPr>
              <a:t>②怎么审：</a:t>
            </a:r>
            <a:r>
              <a:rPr lang="zh-CN" altLang="en-US" sz="2400" b="1" dirty="0">
                <a:solidFill>
                  <a:srgbClr val="FF0000"/>
                </a:solidFill>
                <a:sym typeface="+mn-ea"/>
              </a:rPr>
              <a:t>有几句</a:t>
            </a:r>
            <a:r>
              <a:rPr lang="zh-CN" altLang="en-US" sz="2400" b="1" dirty="0">
                <a:sym typeface="+mn-ea"/>
              </a:rPr>
              <a:t>，材料</a:t>
            </a:r>
            <a:r>
              <a:rPr lang="zh-CN" altLang="en-US" sz="2400" b="1" dirty="0">
                <a:solidFill>
                  <a:srgbClr val="FF0000"/>
                </a:solidFill>
                <a:sym typeface="+mn-ea"/>
              </a:rPr>
              <a:t>结构</a:t>
            </a:r>
            <a:r>
              <a:rPr lang="zh-CN" altLang="en-US" sz="2400" b="1" dirty="0">
                <a:sym typeface="+mn-ea"/>
              </a:rPr>
              <a:t>，</a:t>
            </a:r>
            <a:r>
              <a:rPr lang="zh-CN" altLang="en-US" sz="2400" b="1" dirty="0">
                <a:solidFill>
                  <a:srgbClr val="FF0000"/>
                </a:solidFill>
                <a:sym typeface="+mn-ea"/>
              </a:rPr>
              <a:t>勾出</a:t>
            </a:r>
            <a:r>
              <a:rPr lang="zh-CN" altLang="en-US" sz="2400" b="1" dirty="0">
                <a:sym typeface="+mn-ea"/>
              </a:rPr>
              <a:t>关键信息（关键</a:t>
            </a:r>
            <a:r>
              <a:rPr lang="zh-CN" altLang="en-US" sz="2400" b="1" dirty="0">
                <a:solidFill>
                  <a:srgbClr val="FF0000"/>
                </a:solidFill>
                <a:sym typeface="+mn-ea"/>
              </a:rPr>
              <a:t>句子</a:t>
            </a:r>
            <a:r>
              <a:rPr lang="zh-CN" altLang="en-US" sz="2400" b="1" dirty="0">
                <a:sym typeface="+mn-ea"/>
              </a:rPr>
              <a:t>，</a:t>
            </a:r>
            <a:r>
              <a:rPr lang="zh-CN" altLang="en-US" sz="2400" b="1" dirty="0">
                <a:solidFill>
                  <a:srgbClr val="FF0000"/>
                </a:solidFill>
                <a:sym typeface="+mn-ea"/>
              </a:rPr>
              <a:t>标点</a:t>
            </a:r>
            <a:r>
              <a:rPr lang="zh-CN" altLang="en-US" sz="2400" b="1" dirty="0">
                <a:sym typeface="+mn-ea"/>
              </a:rPr>
              <a:t>，</a:t>
            </a:r>
            <a:r>
              <a:rPr lang="zh-CN" altLang="en-US" sz="2400" b="1" dirty="0">
                <a:solidFill>
                  <a:srgbClr val="FF0000"/>
                </a:solidFill>
                <a:sym typeface="+mn-ea"/>
              </a:rPr>
              <a:t>连接词</a:t>
            </a:r>
            <a:r>
              <a:rPr lang="zh-CN" altLang="en-US" sz="2400" b="1" dirty="0">
                <a:sym typeface="+mn-ea"/>
              </a:rPr>
              <a:t>），</a:t>
            </a:r>
            <a:r>
              <a:rPr lang="zh-CN" altLang="en-US" sz="2400" b="1" dirty="0">
                <a:solidFill>
                  <a:srgbClr val="FF0000"/>
                </a:solidFill>
                <a:sym typeface="+mn-ea"/>
              </a:rPr>
              <a:t>精准定位题目考查的</a:t>
            </a:r>
            <a:r>
              <a:rPr lang="zh-CN" altLang="en-US" sz="2400" b="1" dirty="0" smtClean="0">
                <a:solidFill>
                  <a:srgbClr val="FF0000"/>
                </a:solidFill>
                <a:sym typeface="+mn-ea"/>
              </a:rPr>
              <a:t>知识点</a:t>
            </a:r>
            <a:endParaRPr lang="zh-CN" altLang="en-US" sz="2400" b="1" dirty="0">
              <a:solidFill>
                <a:srgbClr val="FF0000"/>
              </a:solidFill>
              <a:sym typeface="+mn-ea"/>
            </a:endParaRPr>
          </a:p>
        </p:txBody>
      </p:sp>
      <p:sp>
        <p:nvSpPr>
          <p:cNvPr id="2" name="五边形 1"/>
          <p:cNvSpPr/>
          <p:nvPr/>
        </p:nvSpPr>
        <p:spPr>
          <a:xfrm>
            <a:off x="214630" y="1280795"/>
            <a:ext cx="1692275" cy="578485"/>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60020" y="1346835"/>
            <a:ext cx="1604010" cy="460375"/>
          </a:xfrm>
          <a:prstGeom prst="rect">
            <a:avLst/>
          </a:prstGeom>
          <a:noFill/>
        </p:spPr>
        <p:txBody>
          <a:bodyPr wrap="square" rtlCol="0">
            <a:spAutoFit/>
          </a:bodyPr>
          <a:lstStyle/>
          <a:p>
            <a:r>
              <a:rPr lang="zh-CN" altLang="en-US" sz="2400" dirty="0" smtClean="0">
                <a:solidFill>
                  <a:schemeClr val="bg1"/>
                </a:solidFill>
              </a:rPr>
              <a:t>一读</a:t>
            </a:r>
            <a:r>
              <a:rPr lang="zh-CN" altLang="en-US" sz="2400" dirty="0" smtClean="0">
                <a:solidFill>
                  <a:schemeClr val="bg1"/>
                </a:solidFill>
                <a:sym typeface="+mn-ea"/>
              </a:rPr>
              <a:t>问题</a:t>
            </a:r>
            <a:endParaRPr lang="zh-CN" altLang="en-US" sz="2400" dirty="0" smtClean="0">
              <a:solidFill>
                <a:schemeClr val="bg1"/>
              </a:solidFill>
            </a:endParaRPr>
          </a:p>
        </p:txBody>
      </p:sp>
      <p:grpSp>
        <p:nvGrpSpPr>
          <p:cNvPr id="17" name="组合 16"/>
          <p:cNvGrpSpPr/>
          <p:nvPr/>
        </p:nvGrpSpPr>
        <p:grpSpPr>
          <a:xfrm>
            <a:off x="159385" y="2232025"/>
            <a:ext cx="1746885" cy="595185"/>
            <a:chOff x="744645" y="1850329"/>
            <a:chExt cx="1069045" cy="595223"/>
          </a:xfrm>
        </p:grpSpPr>
        <p:sp>
          <p:nvSpPr>
            <p:cNvPr id="18" name="五边形 17"/>
            <p:cNvSpPr/>
            <p:nvPr/>
          </p:nvSpPr>
          <p:spPr>
            <a:xfrm>
              <a:off x="744645" y="1850329"/>
              <a:ext cx="1069045" cy="59522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799755" y="1910711"/>
              <a:ext cx="941571" cy="460404"/>
            </a:xfrm>
            <a:prstGeom prst="rect">
              <a:avLst/>
            </a:prstGeom>
            <a:noFill/>
          </p:spPr>
          <p:txBody>
            <a:bodyPr wrap="square" rtlCol="0">
              <a:spAutoFit/>
            </a:bodyPr>
            <a:lstStyle/>
            <a:p>
              <a:r>
                <a:rPr lang="zh-CN" altLang="en-US" sz="2400" dirty="0" smtClean="0">
                  <a:solidFill>
                    <a:schemeClr val="bg1"/>
                  </a:solidFill>
                </a:rPr>
                <a:t>二审材料</a:t>
              </a:r>
              <a:endParaRPr lang="zh-CN" altLang="en-US" sz="2400" dirty="0">
                <a:solidFill>
                  <a:schemeClr val="bg1"/>
                </a:solidFill>
              </a:endParaRPr>
            </a:p>
          </p:txBody>
        </p:sp>
      </p:grpSp>
      <p:sp>
        <p:nvSpPr>
          <p:cNvPr id="27" name="文本框 3"/>
          <p:cNvSpPr txBox="1"/>
          <p:nvPr/>
        </p:nvSpPr>
        <p:spPr>
          <a:xfrm>
            <a:off x="6680872" y="530522"/>
            <a:ext cx="4990669" cy="460375"/>
          </a:xfrm>
          <a:prstGeom prst="rect">
            <a:avLst/>
          </a:prstGeom>
          <a:noFill/>
        </p:spPr>
        <p:txBody>
          <a:bodyPr wrap="square" rtlCol="0">
            <a:spAutoFit/>
          </a:bodyPr>
          <a:lstStyle/>
          <a:p>
            <a:r>
              <a:rPr lang="zh-CN" altLang="en-US" sz="2400" b="1" dirty="0"/>
              <a:t>材料解析三步走：一读二审三写</a:t>
            </a:r>
            <a:endParaRPr lang="zh-CN" altLang="en-US" sz="2400" b="1" dirty="0"/>
          </a:p>
        </p:txBody>
      </p:sp>
      <p:sp>
        <p:nvSpPr>
          <p:cNvPr id="3" name="文本框 2"/>
          <p:cNvSpPr txBox="1"/>
          <p:nvPr/>
        </p:nvSpPr>
        <p:spPr>
          <a:xfrm>
            <a:off x="249555" y="3458210"/>
            <a:ext cx="11604625" cy="1691640"/>
          </a:xfrm>
          <a:prstGeom prst="rect">
            <a:avLst/>
          </a:prstGeom>
          <a:noFill/>
          <a:ln w="12700" cmpd="sng">
            <a:solidFill>
              <a:schemeClr val="accent1">
                <a:shade val="50000"/>
              </a:schemeClr>
            </a:solidFill>
            <a:prstDash val="solid"/>
          </a:ln>
        </p:spPr>
        <p:txBody>
          <a:bodyPr wrap="square" rtlCol="0" anchor="t">
            <a:spAutoFit/>
          </a:bodyPr>
          <a:lstStyle/>
          <a:p>
            <a:r>
              <a:rPr lang="zh-CN" sz="2000">
                <a:latin typeface="楷体" panose="02010609060101010101" charset="-122"/>
                <a:ea typeface="楷体" panose="02010609060101010101" charset="-122"/>
                <a:cs typeface="楷体" panose="02010609060101010101" charset="-122"/>
                <a:sym typeface="+mn-ea"/>
              </a:rPr>
              <a:t>例题.阅读下列材料：</a:t>
            </a:r>
            <a:endParaRPr lang="zh-CN" sz="2000">
              <a:latin typeface="楷体" panose="02010609060101010101" charset="-122"/>
              <a:ea typeface="楷体" panose="02010609060101010101" charset="-122"/>
              <a:cs typeface="楷体" panose="02010609060101010101" charset="-122"/>
              <a:sym typeface="+mn-ea"/>
            </a:endParaRPr>
          </a:p>
          <a:p>
            <a:r>
              <a:rPr lang="zh-CN" sz="2000">
                <a:latin typeface="楷体" panose="02010609060101010101" charset="-122"/>
                <a:ea typeface="楷体" panose="02010609060101010101" charset="-122"/>
                <a:cs typeface="楷体" panose="02010609060101010101" charset="-122"/>
                <a:sym typeface="+mn-ea"/>
              </a:rPr>
              <a:t>材料一：</a:t>
            </a:r>
            <a:r>
              <a:rPr lang="zh-CN" sz="2000">
                <a:solidFill>
                  <a:schemeClr val="tx1"/>
                </a:solidFill>
                <a:latin typeface="楷体" panose="02010609060101010101" charset="-122"/>
                <a:ea typeface="楷体" panose="02010609060101010101" charset="-122"/>
                <a:cs typeface="楷体" panose="02010609060101010101" charset="-122"/>
                <a:sym typeface="+mn-ea"/>
              </a:rPr>
              <a:t>洋务运动的根本</a:t>
            </a:r>
            <a:r>
              <a:rPr lang="zh-CN" sz="2000">
                <a:latin typeface="楷体" panose="02010609060101010101" charset="-122"/>
                <a:ea typeface="楷体" panose="02010609060101010101" charset="-122"/>
                <a:cs typeface="楷体" panose="02010609060101010101" charset="-122"/>
                <a:sym typeface="+mn-ea"/>
              </a:rPr>
              <a:t>目的是维护满清王朝的专制统治和传统社会的伦理纲常，因此，它的指导思想是“中体西用”，即在中国传统社会制度原封不动的基础上进行改革……殊不知限制当时社会经济、军事、文化等进步、阻碍中国近代化发展的，正是他们一心维护的传统社会制度。</a:t>
            </a:r>
            <a:endParaRPr lang="zh-CN" sz="2000">
              <a:latin typeface="楷体" panose="02010609060101010101" charset="-122"/>
              <a:ea typeface="楷体" panose="02010609060101010101" charset="-122"/>
              <a:cs typeface="楷体" panose="02010609060101010101" charset="-122"/>
              <a:sym typeface="+mn-ea"/>
            </a:endParaRPr>
          </a:p>
          <a:p>
            <a:r>
              <a:rPr lang="zh-CN" sz="2400">
                <a:latin typeface="楷体" panose="02010609060101010101" charset="-122"/>
                <a:ea typeface="楷体" panose="02010609060101010101" charset="-122"/>
                <a:cs typeface="楷体" panose="02010609060101010101" charset="-122"/>
                <a:sym typeface="+mn-ea"/>
              </a:rPr>
              <a:t>                         </a:t>
            </a:r>
            <a:r>
              <a:rPr lang="zh-CN" sz="2000">
                <a:latin typeface="楷体" panose="02010609060101010101" charset="-122"/>
                <a:ea typeface="楷体" panose="02010609060101010101" charset="-122"/>
                <a:cs typeface="楷体" panose="02010609060101010101" charset="-122"/>
                <a:sym typeface="+mn-ea"/>
              </a:rPr>
              <a:t>——张梦雪《洋务运动失败的原因及启示》</a:t>
            </a:r>
            <a:endParaRPr lang="zh-CN" altLang="en-US" sz="2000">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249555" y="5370195"/>
            <a:ext cx="11204575" cy="1014730"/>
          </a:xfrm>
          <a:prstGeom prst="rect">
            <a:avLst/>
          </a:prstGeom>
          <a:noFill/>
          <a:ln w="9525">
            <a:noFill/>
          </a:ln>
        </p:spPr>
        <p:txBody>
          <a:bodyPr wrap="square">
            <a:spAutoFit/>
          </a:bodyPr>
          <a:lstStyle/>
          <a:p>
            <a:pPr indent="0"/>
            <a:r>
              <a:rPr lang="zh-CN" sz="2000" b="0">
                <a:latin typeface="楷体" panose="02010609060101010101" charset="-122"/>
                <a:ea typeface="楷体" panose="02010609060101010101" charset="-122"/>
                <a:cs typeface="楷体" panose="02010609060101010101" charset="-122"/>
              </a:rPr>
              <a:t>（1）</a:t>
            </a:r>
            <a:r>
              <a:rPr lang="zh-CN" sz="2000" b="0">
                <a:solidFill>
                  <a:srgbClr val="FF0000"/>
                </a:solidFill>
                <a:latin typeface="楷体" panose="02010609060101010101" charset="-122"/>
                <a:ea typeface="楷体" panose="02010609060101010101" charset="-122"/>
                <a:cs typeface="楷体" panose="02010609060101010101" charset="-122"/>
              </a:rPr>
              <a:t>根据材料一，指出</a:t>
            </a:r>
            <a:r>
              <a:rPr lang="zh-CN" sz="2000" b="0">
                <a:latin typeface="楷体" panose="02010609060101010101" charset="-122"/>
                <a:ea typeface="楷体" panose="02010609060101010101" charset="-122"/>
                <a:cs typeface="楷体" panose="02010609060101010101" charset="-122"/>
              </a:rPr>
              <a:t>洋务运动失败的</a:t>
            </a:r>
            <a:r>
              <a:rPr lang="zh-CN" sz="2000" b="0">
                <a:solidFill>
                  <a:srgbClr val="FF0000"/>
                </a:solidFill>
                <a:latin typeface="楷体" panose="02010609060101010101" charset="-122"/>
                <a:ea typeface="楷体" panose="02010609060101010101" charset="-122"/>
                <a:cs typeface="楷体" panose="02010609060101010101" charset="-122"/>
              </a:rPr>
              <a:t>原因。根据所学知识</a:t>
            </a:r>
            <a:r>
              <a:rPr lang="zh-CN" sz="2000" b="0">
                <a:latin typeface="楷体" panose="02010609060101010101" charset="-122"/>
                <a:ea typeface="楷体" panose="02010609060101010101" charset="-122"/>
                <a:cs typeface="楷体" panose="02010609060101010101" charset="-122"/>
              </a:rPr>
              <a:t>，任意</a:t>
            </a:r>
            <a:r>
              <a:rPr lang="zh-CN" sz="2000" b="0">
                <a:solidFill>
                  <a:schemeClr val="tx1"/>
                </a:solidFill>
                <a:latin typeface="楷体" panose="02010609060101010101" charset="-122"/>
                <a:ea typeface="楷体" panose="02010609060101010101" charset="-122"/>
                <a:cs typeface="楷体" panose="02010609060101010101" charset="-122"/>
              </a:rPr>
              <a:t>列举</a:t>
            </a:r>
            <a:r>
              <a:rPr lang="zh-CN" sz="2000" b="0">
                <a:latin typeface="楷体" panose="02010609060101010101" charset="-122"/>
                <a:ea typeface="楷体" panose="02010609060101010101" charset="-122"/>
                <a:cs typeface="楷体" panose="02010609060101010101" charset="-122"/>
              </a:rPr>
              <a:t>一例洋务运动为实现“求富”所创办的</a:t>
            </a:r>
            <a:r>
              <a:rPr lang="zh-CN" sz="2000" b="0">
                <a:solidFill>
                  <a:srgbClr val="FF0000"/>
                </a:solidFill>
                <a:latin typeface="楷体" panose="02010609060101010101" charset="-122"/>
                <a:ea typeface="楷体" panose="02010609060101010101" charset="-122"/>
                <a:cs typeface="楷体" panose="02010609060101010101" charset="-122"/>
              </a:rPr>
              <a:t>民用企业</a:t>
            </a:r>
            <a:r>
              <a:rPr lang="zh-CN" sz="2000" b="0">
                <a:latin typeface="楷体" panose="02010609060101010101" charset="-122"/>
                <a:ea typeface="楷体" panose="02010609060101010101" charset="-122"/>
                <a:cs typeface="楷体" panose="02010609060101010101" charset="-122"/>
              </a:rPr>
              <a:t>。（2分）</a:t>
            </a:r>
            <a:endParaRPr lang="zh-CN" sz="2000" b="0">
              <a:latin typeface="楷体" panose="02010609060101010101" charset="-122"/>
              <a:ea typeface="楷体" panose="02010609060101010101" charset="-122"/>
              <a:cs typeface="楷体" panose="02010609060101010101" charset="-122"/>
            </a:endParaRPr>
          </a:p>
          <a:p>
            <a:endParaRPr lang="zh-CN" sz="2000" b="0">
              <a:latin typeface="楷体" panose="02010609060101010101" charset="-122"/>
              <a:ea typeface="楷体" panose="02010609060101010101" charset="-122"/>
              <a:cs typeface="楷体" panose="02010609060101010101" charset="-122"/>
            </a:endParaRPr>
          </a:p>
        </p:txBody>
      </p:sp>
      <p:sp>
        <p:nvSpPr>
          <p:cNvPr id="13" name="圆角矩形 12"/>
          <p:cNvSpPr/>
          <p:nvPr/>
        </p:nvSpPr>
        <p:spPr>
          <a:xfrm>
            <a:off x="1022985" y="5370195"/>
            <a:ext cx="1426210" cy="3683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29" name="直接连接符 28"/>
          <p:cNvCxnSpPr/>
          <p:nvPr/>
        </p:nvCxnSpPr>
        <p:spPr>
          <a:xfrm>
            <a:off x="2487295" y="5737860"/>
            <a:ext cx="767080" cy="63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sp>
        <p:nvSpPr>
          <p:cNvPr id="43" name="圆角矩形 42"/>
          <p:cNvSpPr/>
          <p:nvPr/>
        </p:nvSpPr>
        <p:spPr>
          <a:xfrm>
            <a:off x="4785995" y="5370195"/>
            <a:ext cx="677545" cy="4159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圆角矩形 6"/>
          <p:cNvSpPr/>
          <p:nvPr/>
        </p:nvSpPr>
        <p:spPr>
          <a:xfrm>
            <a:off x="5525770" y="5318125"/>
            <a:ext cx="1570990" cy="42037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圆角矩形 13"/>
          <p:cNvSpPr/>
          <p:nvPr/>
        </p:nvSpPr>
        <p:spPr>
          <a:xfrm>
            <a:off x="1788160" y="5738495"/>
            <a:ext cx="1104900" cy="3390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5" name="直接连接符 14"/>
          <p:cNvCxnSpPr/>
          <p:nvPr/>
        </p:nvCxnSpPr>
        <p:spPr>
          <a:xfrm flipV="1">
            <a:off x="8918575" y="4391025"/>
            <a:ext cx="715010" cy="1587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6" name="直接连接符 15"/>
          <p:cNvCxnSpPr/>
          <p:nvPr/>
        </p:nvCxnSpPr>
        <p:spPr>
          <a:xfrm flipV="1">
            <a:off x="2553335" y="4382770"/>
            <a:ext cx="635635" cy="825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8" name="直接连接符 27"/>
          <p:cNvCxnSpPr/>
          <p:nvPr/>
        </p:nvCxnSpPr>
        <p:spPr>
          <a:xfrm>
            <a:off x="3390900" y="4406900"/>
            <a:ext cx="4694555" cy="317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2" name="直接连接符 11"/>
          <p:cNvCxnSpPr/>
          <p:nvPr/>
        </p:nvCxnSpPr>
        <p:spPr>
          <a:xfrm>
            <a:off x="7208520" y="4772660"/>
            <a:ext cx="1941830" cy="952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sp>
        <p:nvSpPr>
          <p:cNvPr id="24" name="减号 23"/>
          <p:cNvSpPr/>
          <p:nvPr/>
        </p:nvSpPr>
        <p:spPr>
          <a:xfrm>
            <a:off x="5304790" y="5012055"/>
            <a:ext cx="2885440" cy="76200"/>
          </a:xfrm>
          <a:prstGeom prst="mathMinus">
            <a:avLst>
              <a:gd name="adj1" fmla="val 22689"/>
            </a:avLst>
          </a:prstGeom>
          <a:noFill/>
          <a:ln w="28575" cmpd="dbl">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8190230" y="3992245"/>
            <a:ext cx="546735" cy="476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flipH="1">
            <a:off x="8287385" y="3992245"/>
            <a:ext cx="351790" cy="53276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8385175" y="4037965"/>
            <a:ext cx="351790" cy="53276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7793990" y="5738495"/>
            <a:ext cx="493395" cy="1079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sp>
        <p:nvSpPr>
          <p:cNvPr id="31" name="云形 30"/>
          <p:cNvSpPr/>
          <p:nvPr/>
        </p:nvSpPr>
        <p:spPr>
          <a:xfrm>
            <a:off x="3132455" y="5635625"/>
            <a:ext cx="844550" cy="484505"/>
          </a:xfrm>
          <a:prstGeom prst="cloud">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heel(1)">
                                      <p:cBhvr>
                                        <p:cTn id="33" dur="20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amond(in)">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heel(1)">
                                      <p:cBhvr>
                                        <p:cTn id="5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4" grpId="0" animBg="1"/>
      <p:bldP spid="25" grpId="0" animBg="1"/>
      <p:bldP spid="3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82607" y="417645"/>
            <a:ext cx="1808480" cy="583565"/>
          </a:xfrm>
          <a:prstGeom prst="rect">
            <a:avLst/>
          </a:prstGeom>
        </p:spPr>
        <p:txBody>
          <a:bodyPr wrap="none">
            <a:spAutoFit/>
          </a:bodyPr>
          <a:lstStyle/>
          <a:p>
            <a:pPr lvl="0"/>
            <a:r>
              <a:rPr lang="zh-CN" altLang="en-US" sz="3200" b="1" dirty="0">
                <a:solidFill>
                  <a:srgbClr val="0F203E"/>
                </a:solidFill>
                <a:latin typeface="微软雅黑" panose="020B0503020204020204" charset="-122"/>
              </a:rPr>
              <a:t>授之以渔</a:t>
            </a:r>
            <a:endParaRPr lang="zh-CN" altLang="en-US" sz="3200" b="1" dirty="0">
              <a:solidFill>
                <a:srgbClr val="0F203E"/>
              </a:solidFill>
              <a:latin typeface="微软雅黑" panose="020B0503020204020204" charset="-122"/>
            </a:endParaRPr>
          </a:p>
        </p:txBody>
      </p:sp>
      <p:cxnSp>
        <p:nvCxnSpPr>
          <p:cNvPr id="6" name="直接连接符 5"/>
          <p:cNvCxnSpPr/>
          <p:nvPr/>
        </p:nvCxnSpPr>
        <p:spPr>
          <a:xfrm>
            <a:off x="1482090" y="982980"/>
            <a:ext cx="10258425" cy="18415"/>
          </a:xfrm>
          <a:prstGeom prst="line">
            <a:avLst/>
          </a:prstGeom>
          <a:ln>
            <a:solidFill>
              <a:srgbClr val="0F203E"/>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515938" y="250825"/>
            <a:ext cx="918415" cy="918415"/>
            <a:chOff x="1466479" y="1781857"/>
            <a:chExt cx="3294284" cy="3294284"/>
          </a:xfrm>
        </p:grpSpPr>
        <p:sp>
          <p:nvSpPr>
            <p:cNvPr id="20" name="椭圆 19"/>
            <p:cNvSpPr/>
            <p:nvPr/>
          </p:nvSpPr>
          <p:spPr>
            <a:xfrm>
              <a:off x="1466479" y="1781857"/>
              <a:ext cx="3294284" cy="3294284"/>
            </a:xfrm>
            <a:prstGeom prst="ellipse">
              <a:avLst/>
            </a:prstGeom>
            <a:solidFill>
              <a:schemeClr val="bg1"/>
            </a:soli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646418" y="1961795"/>
              <a:ext cx="2934407" cy="293440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agenda_13877"/>
          <p:cNvSpPr>
            <a:spLocks noChangeAspect="1"/>
          </p:cNvSpPr>
          <p:nvPr/>
        </p:nvSpPr>
        <p:spPr bwMode="auto">
          <a:xfrm>
            <a:off x="752810" y="507706"/>
            <a:ext cx="402759" cy="402493"/>
          </a:xfrm>
          <a:custGeom>
            <a:avLst/>
            <a:gdLst>
              <a:gd name="T0" fmla="*/ 304 w 12633"/>
              <a:gd name="T1" fmla="*/ 5016 h 12624"/>
              <a:gd name="T2" fmla="*/ 12065 w 12633"/>
              <a:gd name="T3" fmla="*/ 115 h 12624"/>
              <a:gd name="T4" fmla="*/ 12560 w 12633"/>
              <a:gd name="T5" fmla="*/ 541 h 12624"/>
              <a:gd name="T6" fmla="*/ 9631 w 12633"/>
              <a:gd name="T7" fmla="*/ 12260 h 12624"/>
              <a:gd name="T8" fmla="*/ 9042 w 12633"/>
              <a:gd name="T9" fmla="*/ 12452 h 12624"/>
              <a:gd name="T10" fmla="*/ 6498 w 12633"/>
              <a:gd name="T11" fmla="*/ 10333 h 12624"/>
              <a:gd name="T12" fmla="*/ 6006 w 12633"/>
              <a:gd name="T13" fmla="*/ 10355 h 12624"/>
              <a:gd name="T14" fmla="*/ 4701 w 12633"/>
              <a:gd name="T15" fmla="*/ 11659 h 12624"/>
              <a:gd name="T16" fmla="*/ 4303 w 12633"/>
              <a:gd name="T17" fmla="*/ 11738 h 12624"/>
              <a:gd name="T18" fmla="*/ 4077 w 12633"/>
              <a:gd name="T19" fmla="*/ 11401 h 12624"/>
              <a:gd name="T20" fmla="*/ 4077 w 12633"/>
              <a:gd name="T21" fmla="*/ 8646 h 12624"/>
              <a:gd name="T22" fmla="*/ 4184 w 12633"/>
              <a:gd name="T23" fmla="*/ 8387 h 12624"/>
              <a:gd name="T24" fmla="*/ 9490 w 12633"/>
              <a:gd name="T25" fmla="*/ 3081 h 12624"/>
              <a:gd name="T26" fmla="*/ 3226 w 12633"/>
              <a:gd name="T27" fmla="*/ 7780 h 12624"/>
              <a:gd name="T28" fmla="*/ 2773 w 12633"/>
              <a:gd name="T29" fmla="*/ 7768 h 12624"/>
              <a:gd name="T30" fmla="*/ 211 w 12633"/>
              <a:gd name="T31" fmla="*/ 5634 h 12624"/>
              <a:gd name="T32" fmla="*/ 304 w 12633"/>
              <a:gd name="T33" fmla="*/ 5016 h 1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33" h="12624">
                <a:moveTo>
                  <a:pt x="304" y="5016"/>
                </a:moveTo>
                <a:lnTo>
                  <a:pt x="12065" y="115"/>
                </a:lnTo>
                <a:cubicBezTo>
                  <a:pt x="12342" y="0"/>
                  <a:pt x="12633" y="250"/>
                  <a:pt x="12560" y="541"/>
                </a:cubicBezTo>
                <a:lnTo>
                  <a:pt x="9631" y="12260"/>
                </a:lnTo>
                <a:cubicBezTo>
                  <a:pt x="9565" y="12521"/>
                  <a:pt x="9249" y="12624"/>
                  <a:pt x="9042" y="12452"/>
                </a:cubicBezTo>
                <a:lnTo>
                  <a:pt x="6498" y="10333"/>
                </a:lnTo>
                <a:cubicBezTo>
                  <a:pt x="6353" y="10212"/>
                  <a:pt x="6139" y="10221"/>
                  <a:pt x="6006" y="10355"/>
                </a:cubicBezTo>
                <a:lnTo>
                  <a:pt x="4701" y="11659"/>
                </a:lnTo>
                <a:cubicBezTo>
                  <a:pt x="4596" y="11763"/>
                  <a:pt x="4440" y="11794"/>
                  <a:pt x="4303" y="11738"/>
                </a:cubicBezTo>
                <a:cubicBezTo>
                  <a:pt x="4167" y="11681"/>
                  <a:pt x="4078" y="11549"/>
                  <a:pt x="4077" y="11401"/>
                </a:cubicBezTo>
                <a:lnTo>
                  <a:pt x="4077" y="8646"/>
                </a:lnTo>
                <a:cubicBezTo>
                  <a:pt x="4077" y="8549"/>
                  <a:pt x="4116" y="8456"/>
                  <a:pt x="4184" y="8387"/>
                </a:cubicBezTo>
                <a:lnTo>
                  <a:pt x="9490" y="3081"/>
                </a:lnTo>
                <a:lnTo>
                  <a:pt x="3226" y="7780"/>
                </a:lnTo>
                <a:cubicBezTo>
                  <a:pt x="3091" y="7881"/>
                  <a:pt x="2903" y="7877"/>
                  <a:pt x="2773" y="7768"/>
                </a:cubicBezTo>
                <a:lnTo>
                  <a:pt x="211" y="5634"/>
                </a:lnTo>
                <a:cubicBezTo>
                  <a:pt x="0" y="5458"/>
                  <a:pt x="51" y="5122"/>
                  <a:pt x="304" y="5016"/>
                </a:cubicBezTo>
                <a:close/>
              </a:path>
            </a:pathLst>
          </a:custGeom>
          <a:solidFill>
            <a:schemeClr val="bg1"/>
          </a:solidFill>
          <a:ln>
            <a:noFill/>
          </a:ln>
        </p:spPr>
        <p:txBody>
          <a:bodyPr/>
          <a:lstStyle/>
          <a:p>
            <a:endParaRPr lang="zh-CN" altLang="en-US"/>
          </a:p>
        </p:txBody>
      </p:sp>
      <p:sp>
        <p:nvSpPr>
          <p:cNvPr id="8" name="文本框 7"/>
          <p:cNvSpPr txBox="1"/>
          <p:nvPr/>
        </p:nvSpPr>
        <p:spPr>
          <a:xfrm>
            <a:off x="2152015" y="1398905"/>
            <a:ext cx="9519285" cy="460375"/>
          </a:xfrm>
          <a:prstGeom prst="rect">
            <a:avLst/>
          </a:prstGeom>
          <a:noFill/>
          <a:ln w="12700">
            <a:solidFill>
              <a:schemeClr val="accent1"/>
            </a:solidFill>
            <a:prstDash val="sysDash"/>
          </a:ln>
        </p:spPr>
        <p:txBody>
          <a:bodyPr wrap="square" rtlCol="0">
            <a:spAutoFit/>
          </a:bodyPr>
          <a:lstStyle/>
          <a:p>
            <a:r>
              <a:rPr lang="zh-CN" altLang="en-US" sz="2400" b="1" dirty="0">
                <a:solidFill>
                  <a:srgbClr val="FF0000"/>
                </a:solidFill>
                <a:sym typeface="+mn-ea"/>
              </a:rPr>
              <a:t>问题词、答案来源词、答案方式词、分值</a:t>
            </a:r>
            <a:r>
              <a:rPr lang="zh-CN" altLang="en-US" sz="2400" b="1" dirty="0">
                <a:sym typeface="+mn-ea"/>
              </a:rPr>
              <a:t>（答几条</a:t>
            </a:r>
            <a:r>
              <a:rPr lang="zh-CN" altLang="en-US" sz="2400" b="1" dirty="0" smtClean="0">
                <a:sym typeface="+mn-ea"/>
              </a:rPr>
              <a:t>）</a:t>
            </a:r>
            <a:endParaRPr lang="zh-CN" altLang="en-US" sz="2400" b="1" dirty="0"/>
          </a:p>
        </p:txBody>
      </p:sp>
      <p:sp>
        <p:nvSpPr>
          <p:cNvPr id="9" name="文本框 8"/>
          <p:cNvSpPr txBox="1"/>
          <p:nvPr/>
        </p:nvSpPr>
        <p:spPr>
          <a:xfrm>
            <a:off x="2085975" y="2292350"/>
            <a:ext cx="9518015" cy="1276350"/>
          </a:xfrm>
          <a:prstGeom prst="rect">
            <a:avLst/>
          </a:prstGeom>
          <a:noFill/>
          <a:ln>
            <a:solidFill>
              <a:srgbClr val="00B050"/>
            </a:solidFill>
            <a:prstDash val="sysDash"/>
          </a:ln>
        </p:spPr>
        <p:txBody>
          <a:bodyPr wrap="square" rtlCol="0">
            <a:spAutoFit/>
          </a:bodyPr>
          <a:lstStyle/>
          <a:p>
            <a:pPr>
              <a:spcAft>
                <a:spcPts val="600"/>
              </a:spcAft>
            </a:pPr>
            <a:r>
              <a:rPr lang="zh-CN" altLang="en-US" sz="2400" b="1" dirty="0" smtClean="0">
                <a:sym typeface="+mn-ea"/>
              </a:rPr>
              <a:t>①审什么：</a:t>
            </a:r>
            <a:r>
              <a:rPr lang="zh-CN" altLang="en-US" sz="2400" b="1" dirty="0">
                <a:sym typeface="+mn-ea"/>
              </a:rPr>
              <a:t>导语、正文、出处、注释 </a:t>
            </a:r>
            <a:r>
              <a:rPr lang="en-US" altLang="zh-CN" sz="2400" b="1" dirty="0">
                <a:sym typeface="+mn-ea"/>
              </a:rPr>
              <a:t>——</a:t>
            </a:r>
            <a:r>
              <a:rPr lang="zh-CN" altLang="en-US" sz="2400" b="1" dirty="0">
                <a:solidFill>
                  <a:srgbClr val="FF0000"/>
                </a:solidFill>
                <a:sym typeface="+mn-ea"/>
              </a:rPr>
              <a:t>明确考查知识点</a:t>
            </a:r>
            <a:endParaRPr lang="zh-CN" altLang="en-US" sz="2400" b="1" dirty="0">
              <a:solidFill>
                <a:srgbClr val="FF0000"/>
              </a:solidFill>
              <a:sym typeface="+mn-ea"/>
            </a:endParaRPr>
          </a:p>
          <a:p>
            <a:pPr>
              <a:spcAft>
                <a:spcPts val="600"/>
              </a:spcAft>
            </a:pPr>
            <a:r>
              <a:rPr lang="zh-CN" altLang="en-US" sz="2400" b="1" dirty="0">
                <a:sym typeface="+mn-ea"/>
              </a:rPr>
              <a:t>②怎么审：</a:t>
            </a:r>
            <a:r>
              <a:rPr lang="zh-CN" altLang="en-US" sz="2400" b="1" dirty="0">
                <a:solidFill>
                  <a:srgbClr val="FF0000"/>
                </a:solidFill>
                <a:sym typeface="+mn-ea"/>
              </a:rPr>
              <a:t>有几句</a:t>
            </a:r>
            <a:r>
              <a:rPr lang="zh-CN" altLang="en-US" sz="2400" b="1" dirty="0">
                <a:sym typeface="+mn-ea"/>
              </a:rPr>
              <a:t>，材料</a:t>
            </a:r>
            <a:r>
              <a:rPr lang="zh-CN" altLang="en-US" sz="2400" b="1" dirty="0">
                <a:solidFill>
                  <a:srgbClr val="FF0000"/>
                </a:solidFill>
                <a:sym typeface="+mn-ea"/>
              </a:rPr>
              <a:t>结构</a:t>
            </a:r>
            <a:r>
              <a:rPr lang="zh-CN" altLang="en-US" sz="2400" b="1" dirty="0">
                <a:sym typeface="+mn-ea"/>
              </a:rPr>
              <a:t>，</a:t>
            </a:r>
            <a:r>
              <a:rPr lang="zh-CN" altLang="en-US" sz="2400" b="1" dirty="0">
                <a:solidFill>
                  <a:srgbClr val="FF0000"/>
                </a:solidFill>
                <a:sym typeface="+mn-ea"/>
              </a:rPr>
              <a:t>勾出</a:t>
            </a:r>
            <a:r>
              <a:rPr lang="zh-CN" altLang="en-US" sz="2400" b="1" dirty="0">
                <a:sym typeface="+mn-ea"/>
              </a:rPr>
              <a:t>关键信息（关键</a:t>
            </a:r>
            <a:r>
              <a:rPr lang="zh-CN" altLang="en-US" sz="2400" b="1" dirty="0">
                <a:solidFill>
                  <a:srgbClr val="FF0000"/>
                </a:solidFill>
                <a:sym typeface="+mn-ea"/>
              </a:rPr>
              <a:t>句子</a:t>
            </a:r>
            <a:r>
              <a:rPr lang="zh-CN" altLang="en-US" sz="2400" b="1" dirty="0">
                <a:sym typeface="+mn-ea"/>
              </a:rPr>
              <a:t>，</a:t>
            </a:r>
            <a:r>
              <a:rPr lang="zh-CN" altLang="en-US" sz="2400" b="1" dirty="0">
                <a:solidFill>
                  <a:srgbClr val="FF0000"/>
                </a:solidFill>
                <a:sym typeface="+mn-ea"/>
              </a:rPr>
              <a:t>标点</a:t>
            </a:r>
            <a:r>
              <a:rPr lang="zh-CN" altLang="en-US" sz="2400" b="1" dirty="0">
                <a:sym typeface="+mn-ea"/>
              </a:rPr>
              <a:t>，</a:t>
            </a:r>
            <a:r>
              <a:rPr lang="zh-CN" altLang="en-US" sz="2400" b="1" dirty="0">
                <a:solidFill>
                  <a:srgbClr val="FF0000"/>
                </a:solidFill>
                <a:sym typeface="+mn-ea"/>
              </a:rPr>
              <a:t>连接词</a:t>
            </a:r>
            <a:r>
              <a:rPr lang="zh-CN" altLang="en-US" sz="2400" b="1" dirty="0">
                <a:sym typeface="+mn-ea"/>
              </a:rPr>
              <a:t>），</a:t>
            </a:r>
            <a:r>
              <a:rPr lang="zh-CN" altLang="en-US" sz="2400" b="1" dirty="0">
                <a:solidFill>
                  <a:srgbClr val="FF0000"/>
                </a:solidFill>
                <a:sym typeface="+mn-ea"/>
              </a:rPr>
              <a:t>精准定位题目考查的</a:t>
            </a:r>
            <a:r>
              <a:rPr lang="zh-CN" altLang="en-US" sz="2400" b="1" dirty="0" smtClean="0">
                <a:solidFill>
                  <a:srgbClr val="FF0000"/>
                </a:solidFill>
                <a:sym typeface="+mn-ea"/>
              </a:rPr>
              <a:t>知识点</a:t>
            </a:r>
            <a:endParaRPr lang="zh-CN" altLang="en-US" sz="2400" b="1" dirty="0" smtClean="0">
              <a:solidFill>
                <a:srgbClr val="FF0000"/>
              </a:solidFill>
              <a:sym typeface="+mn-ea"/>
            </a:endParaRPr>
          </a:p>
        </p:txBody>
      </p:sp>
      <p:sp>
        <p:nvSpPr>
          <p:cNvPr id="2" name="五边形 1"/>
          <p:cNvSpPr/>
          <p:nvPr/>
        </p:nvSpPr>
        <p:spPr>
          <a:xfrm>
            <a:off x="214630" y="1280795"/>
            <a:ext cx="1692275" cy="578485"/>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98755" y="1339850"/>
            <a:ext cx="1604010" cy="460375"/>
          </a:xfrm>
          <a:prstGeom prst="rect">
            <a:avLst/>
          </a:prstGeom>
          <a:noFill/>
        </p:spPr>
        <p:txBody>
          <a:bodyPr wrap="square" rtlCol="0">
            <a:spAutoFit/>
          </a:bodyPr>
          <a:lstStyle/>
          <a:p>
            <a:r>
              <a:rPr lang="zh-CN" altLang="en-US" sz="2400" dirty="0" smtClean="0">
                <a:solidFill>
                  <a:schemeClr val="bg1"/>
                </a:solidFill>
              </a:rPr>
              <a:t>一读</a:t>
            </a:r>
            <a:r>
              <a:rPr lang="zh-CN" altLang="en-US" sz="2400" dirty="0" smtClean="0">
                <a:solidFill>
                  <a:schemeClr val="bg1"/>
                </a:solidFill>
                <a:sym typeface="+mn-ea"/>
              </a:rPr>
              <a:t>问题</a:t>
            </a:r>
            <a:endParaRPr lang="zh-CN" altLang="en-US" sz="2400" dirty="0" smtClean="0">
              <a:solidFill>
                <a:schemeClr val="bg1"/>
              </a:solidFill>
            </a:endParaRPr>
          </a:p>
        </p:txBody>
      </p:sp>
      <p:grpSp>
        <p:nvGrpSpPr>
          <p:cNvPr id="17" name="组合 16"/>
          <p:cNvGrpSpPr/>
          <p:nvPr/>
        </p:nvGrpSpPr>
        <p:grpSpPr>
          <a:xfrm>
            <a:off x="173990" y="2767965"/>
            <a:ext cx="1746885" cy="595185"/>
            <a:chOff x="744645" y="1850329"/>
            <a:chExt cx="1069045" cy="595223"/>
          </a:xfrm>
        </p:grpSpPr>
        <p:sp>
          <p:nvSpPr>
            <p:cNvPr id="18" name="五边形 17"/>
            <p:cNvSpPr/>
            <p:nvPr/>
          </p:nvSpPr>
          <p:spPr>
            <a:xfrm>
              <a:off x="744645" y="1850329"/>
              <a:ext cx="1069045" cy="59522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799755" y="1910711"/>
              <a:ext cx="941571" cy="460404"/>
            </a:xfrm>
            <a:prstGeom prst="rect">
              <a:avLst/>
            </a:prstGeom>
            <a:noFill/>
          </p:spPr>
          <p:txBody>
            <a:bodyPr wrap="square" rtlCol="0">
              <a:spAutoFit/>
            </a:bodyPr>
            <a:lstStyle/>
            <a:p>
              <a:r>
                <a:rPr lang="zh-CN" altLang="en-US" sz="2400" dirty="0" smtClean="0">
                  <a:solidFill>
                    <a:schemeClr val="bg1"/>
                  </a:solidFill>
                </a:rPr>
                <a:t>二审材料</a:t>
              </a:r>
              <a:endParaRPr lang="zh-CN" altLang="en-US" sz="2400" dirty="0">
                <a:solidFill>
                  <a:schemeClr val="bg1"/>
                </a:solidFill>
              </a:endParaRPr>
            </a:p>
          </p:txBody>
        </p:sp>
      </p:grpSp>
      <p:sp>
        <p:nvSpPr>
          <p:cNvPr id="27" name="文本框 3"/>
          <p:cNvSpPr txBox="1"/>
          <p:nvPr/>
        </p:nvSpPr>
        <p:spPr>
          <a:xfrm>
            <a:off x="6680872" y="530522"/>
            <a:ext cx="4990669" cy="460375"/>
          </a:xfrm>
          <a:prstGeom prst="rect">
            <a:avLst/>
          </a:prstGeom>
          <a:noFill/>
        </p:spPr>
        <p:txBody>
          <a:bodyPr wrap="square" rtlCol="0">
            <a:spAutoFit/>
          </a:bodyPr>
          <a:lstStyle/>
          <a:p>
            <a:r>
              <a:rPr lang="zh-CN" altLang="en-US" sz="2400" b="1" dirty="0"/>
              <a:t>材料解析三步走：一读二审三写</a:t>
            </a:r>
            <a:endParaRPr lang="zh-CN" altLang="en-US" sz="2400" b="1" dirty="0"/>
          </a:p>
        </p:txBody>
      </p:sp>
      <p:grpSp>
        <p:nvGrpSpPr>
          <p:cNvPr id="24" name="组合 23"/>
          <p:cNvGrpSpPr/>
          <p:nvPr/>
        </p:nvGrpSpPr>
        <p:grpSpPr>
          <a:xfrm>
            <a:off x="172720" y="4271010"/>
            <a:ext cx="1748155" cy="613410"/>
            <a:chOff x="744645" y="1850329"/>
            <a:chExt cx="1069045" cy="595223"/>
          </a:xfrm>
        </p:grpSpPr>
        <p:sp>
          <p:nvSpPr>
            <p:cNvPr id="25" name="五边形 24"/>
            <p:cNvSpPr/>
            <p:nvPr/>
          </p:nvSpPr>
          <p:spPr>
            <a:xfrm>
              <a:off x="744645" y="1850329"/>
              <a:ext cx="1069045" cy="59522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799755" y="1910711"/>
              <a:ext cx="941571" cy="446725"/>
            </a:xfrm>
            <a:prstGeom prst="rect">
              <a:avLst/>
            </a:prstGeom>
            <a:noFill/>
          </p:spPr>
          <p:txBody>
            <a:bodyPr wrap="square" rtlCol="0">
              <a:spAutoFit/>
            </a:bodyPr>
            <a:lstStyle/>
            <a:p>
              <a:r>
                <a:rPr lang="zh-CN" altLang="en-US" sz="2400" dirty="0" smtClean="0">
                  <a:solidFill>
                    <a:schemeClr val="bg1"/>
                  </a:solidFill>
                </a:rPr>
                <a:t>三写答案</a:t>
              </a:r>
              <a:endParaRPr lang="zh-CN" altLang="en-US" sz="2400" dirty="0">
                <a:solidFill>
                  <a:schemeClr val="bg1"/>
                </a:solidFill>
              </a:endParaRPr>
            </a:p>
          </p:txBody>
        </p:sp>
      </p:grpSp>
      <p:sp>
        <p:nvSpPr>
          <p:cNvPr id="11" name="文本框 10"/>
          <p:cNvSpPr txBox="1"/>
          <p:nvPr/>
        </p:nvSpPr>
        <p:spPr>
          <a:xfrm>
            <a:off x="2052320" y="4085590"/>
            <a:ext cx="9585960" cy="1198880"/>
          </a:xfrm>
          <a:prstGeom prst="rect">
            <a:avLst/>
          </a:prstGeom>
          <a:noFill/>
          <a:ln>
            <a:solidFill>
              <a:srgbClr val="00B0F0"/>
            </a:solidFill>
            <a:prstDash val="sysDash"/>
          </a:ln>
        </p:spPr>
        <p:txBody>
          <a:bodyPr wrap="square" rtlCol="0">
            <a:spAutoFit/>
          </a:bodyPr>
          <a:lstStyle/>
          <a:p>
            <a:r>
              <a:rPr lang="zh-CN" altLang="en-US" sz="2400" b="1" dirty="0" smtClean="0"/>
              <a:t>①顶格</a:t>
            </a:r>
            <a:r>
              <a:rPr lang="zh-CN" altLang="en-US" sz="2400" b="1" dirty="0" smtClean="0">
                <a:solidFill>
                  <a:schemeClr val="tx1"/>
                </a:solidFill>
              </a:rPr>
              <a:t>写</a:t>
            </a:r>
            <a:r>
              <a:rPr lang="zh-CN" altLang="en-US" sz="2400" b="1" dirty="0" smtClean="0">
                <a:solidFill>
                  <a:srgbClr val="FF0000"/>
                </a:solidFill>
              </a:rPr>
              <a:t>问题词＋冒号</a:t>
            </a:r>
            <a:r>
              <a:rPr lang="zh-CN" altLang="en-US" sz="2400" b="1" dirty="0" smtClean="0"/>
              <a:t>，标志开始作答了</a:t>
            </a:r>
            <a:endParaRPr lang="zh-CN" altLang="en-US" sz="2400" b="1" dirty="0"/>
          </a:p>
          <a:p>
            <a:r>
              <a:rPr lang="zh-CN" altLang="en-US" sz="2400" b="1" dirty="0" smtClean="0"/>
              <a:t>②</a:t>
            </a:r>
            <a:r>
              <a:rPr lang="zh-CN" altLang="en-US" sz="2400" b="1" dirty="0"/>
              <a:t>根据</a:t>
            </a:r>
            <a:r>
              <a:rPr lang="zh-CN" altLang="en-US" sz="2400" b="1" dirty="0">
                <a:solidFill>
                  <a:srgbClr val="FF0000"/>
                </a:solidFill>
              </a:rPr>
              <a:t>分值</a:t>
            </a:r>
            <a:r>
              <a:rPr lang="zh-CN" altLang="en-US" sz="2400" b="1" dirty="0"/>
              <a:t>确定答案要点，</a:t>
            </a:r>
            <a:r>
              <a:rPr lang="zh-CN" altLang="en-US" sz="2400" b="1" dirty="0">
                <a:sym typeface="+mn-ea"/>
              </a:rPr>
              <a:t>答案</a:t>
            </a:r>
            <a:r>
              <a:rPr lang="zh-CN" altLang="en-US" sz="2400" b="1" dirty="0">
                <a:solidFill>
                  <a:srgbClr val="FF0000"/>
                </a:solidFill>
                <a:sym typeface="+mn-ea"/>
              </a:rPr>
              <a:t>要点化、序号化</a:t>
            </a:r>
            <a:endParaRPr lang="zh-CN" altLang="en-US" sz="2400" b="1" dirty="0"/>
          </a:p>
          <a:p>
            <a:r>
              <a:rPr lang="zh-CN" altLang="en-US" sz="2400" b="1" dirty="0" smtClean="0"/>
              <a:t>③按设问</a:t>
            </a:r>
            <a:r>
              <a:rPr lang="zh-CN" altLang="en-US" sz="2400" b="1" dirty="0">
                <a:solidFill>
                  <a:srgbClr val="FF0000"/>
                </a:solidFill>
              </a:rPr>
              <a:t>顺序</a:t>
            </a:r>
            <a:r>
              <a:rPr lang="zh-CN" altLang="en-US" sz="2400" b="1" dirty="0" smtClean="0"/>
              <a:t>答</a:t>
            </a:r>
            <a:r>
              <a:rPr lang="zh-CN" altLang="en-US" sz="2400" b="1" dirty="0" smtClean="0">
                <a:solidFill>
                  <a:schemeClr val="tx1"/>
                </a:solidFill>
              </a:rPr>
              <a:t>题</a:t>
            </a:r>
            <a:r>
              <a:rPr lang="zh-CN" altLang="en-US" sz="2400" b="1" dirty="0">
                <a:solidFill>
                  <a:schemeClr val="tx1"/>
                </a:solidFill>
              </a:rPr>
              <a:t>，</a:t>
            </a:r>
            <a:r>
              <a:rPr lang="zh-CN" altLang="en-US" sz="2400" b="1" dirty="0">
                <a:solidFill>
                  <a:srgbClr val="FF0000"/>
                </a:solidFill>
                <a:sym typeface="+mn-ea"/>
              </a:rPr>
              <a:t>字迹清晰、卷面整洁，务必在答题框内答题。</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82607" y="417645"/>
            <a:ext cx="1808480" cy="583565"/>
          </a:xfrm>
          <a:prstGeom prst="rect">
            <a:avLst/>
          </a:prstGeom>
        </p:spPr>
        <p:txBody>
          <a:bodyPr wrap="none">
            <a:spAutoFit/>
          </a:bodyPr>
          <a:lstStyle/>
          <a:p>
            <a:pPr lvl="0"/>
            <a:r>
              <a:rPr lang="zh-CN" altLang="en-US" sz="3200" b="1" dirty="0">
                <a:solidFill>
                  <a:srgbClr val="0F203E"/>
                </a:solidFill>
                <a:latin typeface="微软雅黑" panose="020B0503020204020204" charset="-122"/>
              </a:rPr>
              <a:t>授之以渔</a:t>
            </a:r>
            <a:endParaRPr lang="zh-CN" altLang="en-US" sz="3200" b="1" dirty="0">
              <a:solidFill>
                <a:srgbClr val="0F203E"/>
              </a:solidFill>
              <a:latin typeface="微软雅黑" panose="020B0503020204020204" charset="-122"/>
            </a:endParaRPr>
          </a:p>
        </p:txBody>
      </p:sp>
      <p:cxnSp>
        <p:nvCxnSpPr>
          <p:cNvPr id="6" name="直接连接符 5"/>
          <p:cNvCxnSpPr/>
          <p:nvPr/>
        </p:nvCxnSpPr>
        <p:spPr>
          <a:xfrm>
            <a:off x="1482090" y="982980"/>
            <a:ext cx="10258425" cy="18415"/>
          </a:xfrm>
          <a:prstGeom prst="line">
            <a:avLst/>
          </a:prstGeom>
          <a:ln>
            <a:solidFill>
              <a:srgbClr val="0F203E"/>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515938" y="250825"/>
            <a:ext cx="918415" cy="918415"/>
            <a:chOff x="1466479" y="1781857"/>
            <a:chExt cx="3294284" cy="3294284"/>
          </a:xfrm>
        </p:grpSpPr>
        <p:sp>
          <p:nvSpPr>
            <p:cNvPr id="20" name="椭圆 19"/>
            <p:cNvSpPr/>
            <p:nvPr/>
          </p:nvSpPr>
          <p:spPr>
            <a:xfrm>
              <a:off x="1466479" y="1781857"/>
              <a:ext cx="3294284" cy="3294284"/>
            </a:xfrm>
            <a:prstGeom prst="ellipse">
              <a:avLst/>
            </a:prstGeom>
            <a:solidFill>
              <a:schemeClr val="bg1"/>
            </a:soli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646418" y="1961795"/>
              <a:ext cx="2934407" cy="293440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agenda_13877"/>
          <p:cNvSpPr>
            <a:spLocks noChangeAspect="1"/>
          </p:cNvSpPr>
          <p:nvPr/>
        </p:nvSpPr>
        <p:spPr bwMode="auto">
          <a:xfrm>
            <a:off x="773765" y="507706"/>
            <a:ext cx="402759" cy="402493"/>
          </a:xfrm>
          <a:custGeom>
            <a:avLst/>
            <a:gdLst>
              <a:gd name="T0" fmla="*/ 304 w 12633"/>
              <a:gd name="T1" fmla="*/ 5016 h 12624"/>
              <a:gd name="T2" fmla="*/ 12065 w 12633"/>
              <a:gd name="T3" fmla="*/ 115 h 12624"/>
              <a:gd name="T4" fmla="*/ 12560 w 12633"/>
              <a:gd name="T5" fmla="*/ 541 h 12624"/>
              <a:gd name="T6" fmla="*/ 9631 w 12633"/>
              <a:gd name="T7" fmla="*/ 12260 h 12624"/>
              <a:gd name="T8" fmla="*/ 9042 w 12633"/>
              <a:gd name="T9" fmla="*/ 12452 h 12624"/>
              <a:gd name="T10" fmla="*/ 6498 w 12633"/>
              <a:gd name="T11" fmla="*/ 10333 h 12624"/>
              <a:gd name="T12" fmla="*/ 6006 w 12633"/>
              <a:gd name="T13" fmla="*/ 10355 h 12624"/>
              <a:gd name="T14" fmla="*/ 4701 w 12633"/>
              <a:gd name="T15" fmla="*/ 11659 h 12624"/>
              <a:gd name="T16" fmla="*/ 4303 w 12633"/>
              <a:gd name="T17" fmla="*/ 11738 h 12624"/>
              <a:gd name="T18" fmla="*/ 4077 w 12633"/>
              <a:gd name="T19" fmla="*/ 11401 h 12624"/>
              <a:gd name="T20" fmla="*/ 4077 w 12633"/>
              <a:gd name="T21" fmla="*/ 8646 h 12624"/>
              <a:gd name="T22" fmla="*/ 4184 w 12633"/>
              <a:gd name="T23" fmla="*/ 8387 h 12624"/>
              <a:gd name="T24" fmla="*/ 9490 w 12633"/>
              <a:gd name="T25" fmla="*/ 3081 h 12624"/>
              <a:gd name="T26" fmla="*/ 3226 w 12633"/>
              <a:gd name="T27" fmla="*/ 7780 h 12624"/>
              <a:gd name="T28" fmla="*/ 2773 w 12633"/>
              <a:gd name="T29" fmla="*/ 7768 h 12624"/>
              <a:gd name="T30" fmla="*/ 211 w 12633"/>
              <a:gd name="T31" fmla="*/ 5634 h 12624"/>
              <a:gd name="T32" fmla="*/ 304 w 12633"/>
              <a:gd name="T33" fmla="*/ 5016 h 1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33" h="12624">
                <a:moveTo>
                  <a:pt x="304" y="5016"/>
                </a:moveTo>
                <a:lnTo>
                  <a:pt x="12065" y="115"/>
                </a:lnTo>
                <a:cubicBezTo>
                  <a:pt x="12342" y="0"/>
                  <a:pt x="12633" y="250"/>
                  <a:pt x="12560" y="541"/>
                </a:cubicBezTo>
                <a:lnTo>
                  <a:pt x="9631" y="12260"/>
                </a:lnTo>
                <a:cubicBezTo>
                  <a:pt x="9565" y="12521"/>
                  <a:pt x="9249" y="12624"/>
                  <a:pt x="9042" y="12452"/>
                </a:cubicBezTo>
                <a:lnTo>
                  <a:pt x="6498" y="10333"/>
                </a:lnTo>
                <a:cubicBezTo>
                  <a:pt x="6353" y="10212"/>
                  <a:pt x="6139" y="10221"/>
                  <a:pt x="6006" y="10355"/>
                </a:cubicBezTo>
                <a:lnTo>
                  <a:pt x="4701" y="11659"/>
                </a:lnTo>
                <a:cubicBezTo>
                  <a:pt x="4596" y="11763"/>
                  <a:pt x="4440" y="11794"/>
                  <a:pt x="4303" y="11738"/>
                </a:cubicBezTo>
                <a:cubicBezTo>
                  <a:pt x="4167" y="11681"/>
                  <a:pt x="4078" y="11549"/>
                  <a:pt x="4077" y="11401"/>
                </a:cubicBezTo>
                <a:lnTo>
                  <a:pt x="4077" y="8646"/>
                </a:lnTo>
                <a:cubicBezTo>
                  <a:pt x="4077" y="8549"/>
                  <a:pt x="4116" y="8456"/>
                  <a:pt x="4184" y="8387"/>
                </a:cubicBezTo>
                <a:lnTo>
                  <a:pt x="9490" y="3081"/>
                </a:lnTo>
                <a:lnTo>
                  <a:pt x="3226" y="7780"/>
                </a:lnTo>
                <a:cubicBezTo>
                  <a:pt x="3091" y="7881"/>
                  <a:pt x="2903" y="7877"/>
                  <a:pt x="2773" y="7768"/>
                </a:cubicBezTo>
                <a:lnTo>
                  <a:pt x="211" y="5634"/>
                </a:lnTo>
                <a:cubicBezTo>
                  <a:pt x="0" y="5458"/>
                  <a:pt x="51" y="5122"/>
                  <a:pt x="304" y="5016"/>
                </a:cubicBezTo>
                <a:close/>
              </a:path>
            </a:pathLst>
          </a:custGeom>
          <a:solidFill>
            <a:schemeClr val="bg1"/>
          </a:solidFill>
          <a:ln>
            <a:noFill/>
          </a:ln>
        </p:spPr>
        <p:txBody>
          <a:bodyPr/>
          <a:lstStyle/>
          <a:p>
            <a:endParaRPr lang="zh-CN" altLang="en-US"/>
          </a:p>
        </p:txBody>
      </p:sp>
      <p:sp>
        <p:nvSpPr>
          <p:cNvPr id="27" name="文本框 3"/>
          <p:cNvSpPr txBox="1"/>
          <p:nvPr/>
        </p:nvSpPr>
        <p:spPr>
          <a:xfrm>
            <a:off x="6680872" y="521632"/>
            <a:ext cx="4990669" cy="460375"/>
          </a:xfrm>
          <a:prstGeom prst="rect">
            <a:avLst/>
          </a:prstGeom>
          <a:noFill/>
        </p:spPr>
        <p:txBody>
          <a:bodyPr wrap="square" rtlCol="0">
            <a:spAutoFit/>
          </a:bodyPr>
          <a:lstStyle/>
          <a:p>
            <a:r>
              <a:rPr lang="zh-CN" altLang="en-US" sz="2400" b="1" dirty="0"/>
              <a:t>材料解析三步走：一读二审三写</a:t>
            </a:r>
            <a:endParaRPr lang="zh-CN" altLang="en-US" sz="2400" b="1" dirty="0"/>
          </a:p>
        </p:txBody>
      </p:sp>
      <p:sp>
        <p:nvSpPr>
          <p:cNvPr id="3" name="文本框 2"/>
          <p:cNvSpPr txBox="1"/>
          <p:nvPr/>
        </p:nvSpPr>
        <p:spPr>
          <a:xfrm>
            <a:off x="294005" y="1522095"/>
            <a:ext cx="11604625" cy="2306955"/>
          </a:xfrm>
          <a:prstGeom prst="rect">
            <a:avLst/>
          </a:prstGeom>
          <a:noFill/>
          <a:ln w="12700" cmpd="sng">
            <a:solidFill>
              <a:schemeClr val="accent1">
                <a:shade val="50000"/>
              </a:schemeClr>
            </a:solidFill>
            <a:prstDash val="solid"/>
          </a:ln>
        </p:spPr>
        <p:txBody>
          <a:bodyPr wrap="square" rtlCol="0" anchor="t">
            <a:spAutoFit/>
          </a:bodyPr>
          <a:lstStyle/>
          <a:p>
            <a:r>
              <a:rPr lang="zh-CN" sz="2400">
                <a:latin typeface="楷体" panose="02010609060101010101" charset="-122"/>
                <a:ea typeface="楷体" panose="02010609060101010101" charset="-122"/>
                <a:cs typeface="楷体" panose="02010609060101010101" charset="-122"/>
                <a:sym typeface="+mn-ea"/>
              </a:rPr>
              <a:t>例题.阅读下列材料：</a:t>
            </a:r>
            <a:endParaRPr lang="zh-CN" sz="2400">
              <a:latin typeface="楷体" panose="02010609060101010101" charset="-122"/>
              <a:ea typeface="楷体" panose="02010609060101010101" charset="-122"/>
              <a:cs typeface="楷体" panose="02010609060101010101" charset="-122"/>
              <a:sym typeface="+mn-ea"/>
            </a:endParaRPr>
          </a:p>
          <a:p>
            <a:r>
              <a:rPr lang="zh-CN" sz="2400">
                <a:latin typeface="楷体" panose="02010609060101010101" charset="-122"/>
                <a:ea typeface="楷体" panose="02010609060101010101" charset="-122"/>
                <a:cs typeface="楷体" panose="02010609060101010101" charset="-122"/>
                <a:sym typeface="+mn-ea"/>
              </a:rPr>
              <a:t>材料一：洋务运动的根本目的是维护满清王朝的专制统治和传统社会的伦理纲常，因此，它的指导思想是“中体西用”，即在中国传统社会制度原封不动的基础上进行改革……殊不知限制当时社会经济、军事、文化等进步、阻碍中国近代化发展的，正是他们一心维护的传统社会制度。</a:t>
            </a:r>
            <a:endParaRPr lang="zh-CN" sz="2400">
              <a:latin typeface="楷体" panose="02010609060101010101" charset="-122"/>
              <a:ea typeface="楷体" panose="02010609060101010101" charset="-122"/>
              <a:cs typeface="楷体" panose="02010609060101010101" charset="-122"/>
              <a:sym typeface="+mn-ea"/>
            </a:endParaRPr>
          </a:p>
          <a:p>
            <a:r>
              <a:rPr lang="zh-CN" sz="2400">
                <a:latin typeface="楷体" panose="02010609060101010101" charset="-122"/>
                <a:ea typeface="楷体" panose="02010609060101010101" charset="-122"/>
                <a:cs typeface="楷体" panose="02010609060101010101" charset="-122"/>
                <a:sym typeface="+mn-ea"/>
              </a:rPr>
              <a:t>                                      ——张梦雪《洋务运动失败的原因及启示》</a:t>
            </a:r>
            <a:endParaRPr lang="zh-CN" altLang="en-US" sz="2400">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316865" y="4203065"/>
            <a:ext cx="11204575" cy="1198880"/>
          </a:xfrm>
          <a:prstGeom prst="rect">
            <a:avLst/>
          </a:prstGeom>
          <a:noFill/>
          <a:ln w="9525">
            <a:noFill/>
          </a:ln>
        </p:spPr>
        <p:txBody>
          <a:bodyPr wrap="square">
            <a:spAutoFit/>
          </a:bodyPr>
          <a:lstStyle/>
          <a:p>
            <a:pPr indent="0"/>
            <a:r>
              <a:rPr lang="zh-CN" sz="2400" b="0">
                <a:latin typeface="楷体" panose="02010609060101010101" charset="-122"/>
                <a:ea typeface="楷体" panose="02010609060101010101" charset="-122"/>
                <a:cs typeface="楷体" panose="02010609060101010101" charset="-122"/>
              </a:rPr>
              <a:t>（1）</a:t>
            </a:r>
            <a:r>
              <a:rPr lang="zh-CN" sz="2400" b="0">
                <a:solidFill>
                  <a:srgbClr val="FF0000"/>
                </a:solidFill>
                <a:latin typeface="楷体" panose="02010609060101010101" charset="-122"/>
                <a:ea typeface="楷体" panose="02010609060101010101" charset="-122"/>
                <a:cs typeface="楷体" panose="02010609060101010101" charset="-122"/>
              </a:rPr>
              <a:t>根据材料一，指出</a:t>
            </a:r>
            <a:r>
              <a:rPr lang="zh-CN" sz="2400" b="0">
                <a:latin typeface="楷体" panose="02010609060101010101" charset="-122"/>
                <a:ea typeface="楷体" panose="02010609060101010101" charset="-122"/>
                <a:cs typeface="楷体" panose="02010609060101010101" charset="-122"/>
              </a:rPr>
              <a:t>洋务运动失败的</a:t>
            </a:r>
            <a:r>
              <a:rPr lang="zh-CN" sz="2400" b="0">
                <a:solidFill>
                  <a:srgbClr val="FF0000"/>
                </a:solidFill>
                <a:latin typeface="楷体" panose="02010609060101010101" charset="-122"/>
                <a:ea typeface="楷体" panose="02010609060101010101" charset="-122"/>
                <a:cs typeface="楷体" panose="02010609060101010101" charset="-122"/>
              </a:rPr>
              <a:t>原因。根据所学知识</a:t>
            </a:r>
            <a:r>
              <a:rPr lang="zh-CN" sz="2400" b="0">
                <a:latin typeface="楷体" panose="02010609060101010101" charset="-122"/>
                <a:ea typeface="楷体" panose="02010609060101010101" charset="-122"/>
                <a:cs typeface="楷体" panose="02010609060101010101" charset="-122"/>
              </a:rPr>
              <a:t>，任意</a:t>
            </a:r>
            <a:r>
              <a:rPr lang="zh-CN" sz="2400" b="0">
                <a:solidFill>
                  <a:srgbClr val="FF0000"/>
                </a:solidFill>
                <a:latin typeface="楷体" panose="02010609060101010101" charset="-122"/>
                <a:ea typeface="楷体" panose="02010609060101010101" charset="-122"/>
                <a:cs typeface="楷体" panose="02010609060101010101" charset="-122"/>
              </a:rPr>
              <a:t>列举</a:t>
            </a:r>
            <a:r>
              <a:rPr lang="zh-CN" sz="2400" b="0">
                <a:latin typeface="楷体" panose="02010609060101010101" charset="-122"/>
                <a:ea typeface="楷体" panose="02010609060101010101" charset="-122"/>
                <a:cs typeface="楷体" panose="02010609060101010101" charset="-122"/>
              </a:rPr>
              <a:t>一例洋务运动为实现“求富”所创办的民用企业。（2分）</a:t>
            </a:r>
            <a:endParaRPr lang="zh-CN" sz="2400" b="0">
              <a:latin typeface="楷体" panose="02010609060101010101" charset="-122"/>
              <a:ea typeface="楷体" panose="02010609060101010101" charset="-122"/>
              <a:cs typeface="楷体" panose="02010609060101010101" charset="-122"/>
            </a:endParaRPr>
          </a:p>
          <a:p>
            <a:endParaRPr lang="zh-CN" sz="2400" b="0">
              <a:latin typeface="楷体" panose="02010609060101010101" charset="-122"/>
              <a:ea typeface="楷体" panose="02010609060101010101" charset="-122"/>
              <a:cs typeface="楷体" panose="02010609060101010101" charset="-122"/>
            </a:endParaRPr>
          </a:p>
        </p:txBody>
      </p:sp>
      <p:sp>
        <p:nvSpPr>
          <p:cNvPr id="13" name="圆角矩形 12"/>
          <p:cNvSpPr/>
          <p:nvPr/>
        </p:nvSpPr>
        <p:spPr>
          <a:xfrm>
            <a:off x="1176655" y="4222115"/>
            <a:ext cx="1426210" cy="3683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29" name="直接连接符 28"/>
          <p:cNvCxnSpPr/>
          <p:nvPr/>
        </p:nvCxnSpPr>
        <p:spPr>
          <a:xfrm>
            <a:off x="2793365" y="4599305"/>
            <a:ext cx="767080" cy="63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sp>
        <p:nvSpPr>
          <p:cNvPr id="43" name="圆角矩形 42"/>
          <p:cNvSpPr/>
          <p:nvPr/>
        </p:nvSpPr>
        <p:spPr>
          <a:xfrm>
            <a:off x="5668010" y="4203065"/>
            <a:ext cx="677545" cy="41592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圆角矩形 6"/>
          <p:cNvSpPr/>
          <p:nvPr/>
        </p:nvSpPr>
        <p:spPr>
          <a:xfrm>
            <a:off x="6680835" y="4178935"/>
            <a:ext cx="1906270" cy="4546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圆角矩形 13"/>
          <p:cNvSpPr/>
          <p:nvPr/>
        </p:nvSpPr>
        <p:spPr>
          <a:xfrm>
            <a:off x="1934210" y="4632960"/>
            <a:ext cx="1104900" cy="3390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5" name="直接连接符 14"/>
          <p:cNvCxnSpPr/>
          <p:nvPr/>
        </p:nvCxnSpPr>
        <p:spPr>
          <a:xfrm>
            <a:off x="434340" y="3438525"/>
            <a:ext cx="3826510" cy="19050"/>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6" name="直接连接符 15"/>
          <p:cNvCxnSpPr/>
          <p:nvPr/>
        </p:nvCxnSpPr>
        <p:spPr>
          <a:xfrm flipV="1">
            <a:off x="1434465" y="2972435"/>
            <a:ext cx="635635" cy="825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8" name="直接连接符 27"/>
          <p:cNvCxnSpPr/>
          <p:nvPr/>
        </p:nvCxnSpPr>
        <p:spPr>
          <a:xfrm flipV="1">
            <a:off x="5861685" y="2574290"/>
            <a:ext cx="5727700" cy="57150"/>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sp>
        <p:nvSpPr>
          <p:cNvPr id="12" name="矩形 11"/>
          <p:cNvSpPr/>
          <p:nvPr/>
        </p:nvSpPr>
        <p:spPr>
          <a:xfrm>
            <a:off x="317500" y="5186045"/>
            <a:ext cx="11657330" cy="1450340"/>
          </a:xfrm>
          <a:prstGeom prst="rect">
            <a:avLst/>
          </a:prstGeom>
          <a:solidFill>
            <a:schemeClr val="bg1">
              <a:alpha val="33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6" name="直接连接符 25"/>
          <p:cNvCxnSpPr>
            <a:stCxn id="12" idx="1"/>
            <a:endCxn id="12" idx="3"/>
          </p:cNvCxnSpPr>
          <p:nvPr/>
        </p:nvCxnSpPr>
        <p:spPr>
          <a:xfrm>
            <a:off x="317500" y="5911215"/>
            <a:ext cx="116573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34340" y="5129530"/>
            <a:ext cx="11722100" cy="1383665"/>
          </a:xfrm>
          <a:prstGeom prst="rect">
            <a:avLst/>
          </a:prstGeom>
          <a:noFill/>
          <a:ln w="9525">
            <a:noFill/>
          </a:ln>
        </p:spPr>
        <p:txBody>
          <a:bodyPr wrap="square">
            <a:spAutoFit/>
          </a:bodyPr>
          <a:lstStyle/>
          <a:p>
            <a:pPr marL="179705" indent="0" fontAlgn="auto">
              <a:lnSpc>
                <a:spcPct val="150000"/>
              </a:lnSpc>
            </a:pPr>
            <a:r>
              <a:rPr lang="zh-CN" sz="2800" b="0">
                <a:solidFill>
                  <a:srgbClr val="FF0000"/>
                </a:solidFill>
                <a:latin typeface="楷体" panose="02010609060101010101" charset="-122"/>
                <a:ea typeface="楷体" panose="02010609060101010101" charset="-122"/>
                <a:cs typeface="楷体" panose="02010609060101010101" charset="-122"/>
              </a:rPr>
              <a:t>原因：在中国传统社会制度原封不动的基础上进行改革；</a:t>
            </a:r>
            <a:endParaRPr lang="zh-CN" sz="2800" b="0">
              <a:solidFill>
                <a:srgbClr val="FF0000"/>
              </a:solidFill>
              <a:latin typeface="楷体" panose="02010609060101010101" charset="-122"/>
              <a:ea typeface="楷体" panose="02010609060101010101" charset="-122"/>
              <a:cs typeface="楷体" panose="02010609060101010101" charset="-122"/>
            </a:endParaRPr>
          </a:p>
          <a:p>
            <a:pPr marL="179705" indent="0" fontAlgn="auto">
              <a:lnSpc>
                <a:spcPct val="150000"/>
              </a:lnSpc>
            </a:pPr>
            <a:r>
              <a:rPr lang="zh-CN" sz="2800" b="0">
                <a:solidFill>
                  <a:srgbClr val="FF0000"/>
                </a:solidFill>
                <a:latin typeface="楷体" panose="02010609060101010101" charset="-122"/>
                <a:ea typeface="楷体" panose="02010609060101010101" charset="-122"/>
                <a:cs typeface="楷体" panose="02010609060101010101" charset="-122"/>
              </a:rPr>
              <a:t>民用企业：轮船招商局。（或开平煤矿、汉阳铁厂、湖北织布局）</a:t>
            </a:r>
            <a:endParaRPr lang="zh-CN" sz="2800" b="0">
              <a:solidFill>
                <a:srgbClr val="FF0000"/>
              </a:solidFill>
              <a:latin typeface="楷体" panose="02010609060101010101" charset="-122"/>
              <a:ea typeface="楷体" panose="02010609060101010101" charset="-122"/>
              <a:cs typeface="楷体" panose="02010609060101010101" charset="-122"/>
            </a:endParaRPr>
          </a:p>
        </p:txBody>
      </p:sp>
      <p:cxnSp>
        <p:nvCxnSpPr>
          <p:cNvPr id="32" name="直接连接符 31"/>
          <p:cNvCxnSpPr/>
          <p:nvPr/>
        </p:nvCxnSpPr>
        <p:spPr>
          <a:xfrm>
            <a:off x="11041380" y="3041650"/>
            <a:ext cx="480060" cy="825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 name="直接连接符 1"/>
          <p:cNvCxnSpPr/>
          <p:nvPr/>
        </p:nvCxnSpPr>
        <p:spPr>
          <a:xfrm>
            <a:off x="9297035" y="4633595"/>
            <a:ext cx="767080" cy="63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8" name="直接连接符 7"/>
          <p:cNvCxnSpPr/>
          <p:nvPr/>
        </p:nvCxnSpPr>
        <p:spPr>
          <a:xfrm>
            <a:off x="5104765" y="2671445"/>
            <a:ext cx="480060" cy="825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sp>
        <p:nvSpPr>
          <p:cNvPr id="18" name="云形 17"/>
          <p:cNvSpPr/>
          <p:nvPr/>
        </p:nvSpPr>
        <p:spPr>
          <a:xfrm>
            <a:off x="5861685" y="4518025"/>
            <a:ext cx="938530" cy="569595"/>
          </a:xfrm>
          <a:prstGeom prst="cloud">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0" y="612140"/>
            <a:ext cx="11666220" cy="2676525"/>
          </a:xfrm>
          <a:prstGeom prst="rect">
            <a:avLst/>
          </a:prstGeom>
          <a:noFill/>
          <a:ln w="28575" cmpd="sng">
            <a:solidFill>
              <a:schemeClr val="accent1">
                <a:shade val="50000"/>
              </a:schemeClr>
            </a:solidFill>
            <a:prstDash val="sysDot"/>
          </a:ln>
        </p:spPr>
        <p:txBody>
          <a:bodyPr wrap="square">
            <a:spAutoFit/>
          </a:bodyPr>
          <a:lstStyle/>
          <a:p>
            <a:pPr indent="0"/>
            <a:r>
              <a:rPr lang="zh-CN" sz="2400" b="0">
                <a:latin typeface="楷体" panose="02010609060101010101" charset="-122"/>
                <a:ea typeface="楷体" panose="02010609060101010101" charset="-122"/>
                <a:cs typeface="楷体" panose="02010609060101010101" charset="-122"/>
              </a:rPr>
              <a:t> </a:t>
            </a:r>
            <a:r>
              <a:rPr lang="zh-CN" sz="2800" b="0">
                <a:latin typeface="楷体" panose="02010609060101010101" charset="-122"/>
                <a:ea typeface="楷体" panose="02010609060101010101" charset="-122"/>
                <a:cs typeface="楷体" panose="02010609060101010101" charset="-122"/>
              </a:rPr>
              <a:t>17. 阅读材料，回答问题。</a:t>
            </a:r>
            <a:endParaRPr lang="zh-CN" sz="2800" b="0">
              <a:latin typeface="楷体" panose="02010609060101010101" charset="-122"/>
              <a:ea typeface="楷体" panose="02010609060101010101" charset="-122"/>
              <a:cs typeface="楷体" panose="02010609060101010101" charset="-122"/>
            </a:endParaRPr>
          </a:p>
          <a:p>
            <a:pPr indent="0"/>
            <a:r>
              <a:rPr lang="zh-CN" sz="2800" b="0">
                <a:latin typeface="楷体" panose="02010609060101010101" charset="-122"/>
                <a:ea typeface="楷体" panose="02010609060101010101" charset="-122"/>
                <a:cs typeface="楷体" panose="02010609060101010101" charset="-122"/>
              </a:rPr>
              <a:t>材料一  民国大局，此时无论何人执政，皆不能大有设施。盖内力日竭，外患日逼，断非一时所能解决。若只从政治方面下药，必至日弄日纷，每况愈下而已。必先从根本下手，发展物力，使民生充裕，国势不摇，而政治乃能活动。            ——摘自孙中山《致宋教仁函》</a:t>
            </a:r>
            <a:endParaRPr lang="zh-CN" sz="2800" b="0">
              <a:latin typeface="楷体" panose="02010609060101010101" charset="-122"/>
              <a:ea typeface="楷体" panose="02010609060101010101" charset="-122"/>
              <a:cs typeface="楷体" panose="02010609060101010101" charset="-122"/>
            </a:endParaRPr>
          </a:p>
          <a:p>
            <a:pPr indent="0"/>
            <a:r>
              <a:rPr lang="zh-CN" sz="2800" b="0">
                <a:latin typeface="楷体" panose="02010609060101010101" charset="-122"/>
                <a:ea typeface="楷体" panose="02010609060101010101" charset="-122"/>
                <a:cs typeface="楷体" panose="02010609060101010101" charset="-122"/>
              </a:rPr>
              <a:t>                        </a:t>
            </a:r>
            <a:endParaRPr lang="zh-CN" altLang="en-US" sz="2800" b="0">
              <a:latin typeface="楷体" panose="02010609060101010101" charset="-122"/>
              <a:ea typeface="楷体" panose="02010609060101010101" charset="-122"/>
              <a:cs typeface="楷体" panose="02010609060101010101" charset="-122"/>
            </a:endParaRPr>
          </a:p>
        </p:txBody>
      </p:sp>
      <p:sp>
        <p:nvSpPr>
          <p:cNvPr id="2" name="环形箭头 1">
            <a:hlinkClick r:id="rId1" action="ppaction://hlinksldjump"/>
          </p:cNvPr>
          <p:cNvSpPr/>
          <p:nvPr/>
        </p:nvSpPr>
        <p:spPr>
          <a:xfrm>
            <a:off x="10832465" y="6224270"/>
            <a:ext cx="534035" cy="523875"/>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207010" y="3653790"/>
            <a:ext cx="11580495" cy="953135"/>
          </a:xfrm>
          <a:prstGeom prst="rect">
            <a:avLst/>
          </a:prstGeom>
          <a:noFill/>
          <a:ln w="28575" cmpd="sng">
            <a:solidFill>
              <a:schemeClr val="accent1"/>
            </a:solidFill>
            <a:prstDash val="sysDash"/>
          </a:ln>
        </p:spPr>
        <p:txBody>
          <a:bodyPr wrap="square">
            <a:spAutoFit/>
          </a:bodyPr>
          <a:lstStyle/>
          <a:p>
            <a:pPr indent="0"/>
            <a:r>
              <a:rPr lang="zh-CN" sz="2800">
                <a:latin typeface="楷体" panose="02010609060101010101" charset="-122"/>
                <a:ea typeface="楷体" panose="02010609060101010101" charset="-122"/>
                <a:cs typeface="楷体" panose="02010609060101010101" charset="-122"/>
                <a:sym typeface="+mn-ea"/>
              </a:rPr>
              <a:t>（1）根据材料一概括孙中山民生思想产生的背景，结合所学知识分析孙中山为此先后做过哪些努力（4分）</a:t>
            </a:r>
            <a:endParaRPr lang="zh-CN" sz="2800" b="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34" name="圆角矩形 33"/>
          <p:cNvSpPr/>
          <p:nvPr/>
        </p:nvSpPr>
        <p:spPr>
          <a:xfrm>
            <a:off x="10504805" y="3722370"/>
            <a:ext cx="638810" cy="4394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圆角矩形 6"/>
          <p:cNvSpPr/>
          <p:nvPr/>
        </p:nvSpPr>
        <p:spPr>
          <a:xfrm>
            <a:off x="2995930" y="3709670"/>
            <a:ext cx="753110" cy="4521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圆角矩形 7"/>
          <p:cNvSpPr/>
          <p:nvPr/>
        </p:nvSpPr>
        <p:spPr>
          <a:xfrm>
            <a:off x="1330960" y="3722370"/>
            <a:ext cx="1547495" cy="4394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8248650" y="3722370"/>
            <a:ext cx="2145665" cy="4394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 name="组合 3"/>
          <p:cNvGrpSpPr/>
          <p:nvPr/>
        </p:nvGrpSpPr>
        <p:grpSpPr>
          <a:xfrm>
            <a:off x="122555" y="31750"/>
            <a:ext cx="1642110" cy="530893"/>
            <a:chOff x="744645" y="1850329"/>
            <a:chExt cx="1069045" cy="595223"/>
          </a:xfrm>
        </p:grpSpPr>
        <p:sp>
          <p:nvSpPr>
            <p:cNvPr id="6" name="五边形 5"/>
            <p:cNvSpPr/>
            <p:nvPr/>
          </p:nvSpPr>
          <p:spPr>
            <a:xfrm>
              <a:off x="744645" y="1850329"/>
              <a:ext cx="1069045" cy="59522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22"/>
            <p:cNvSpPr txBox="1"/>
            <p:nvPr/>
          </p:nvSpPr>
          <p:spPr>
            <a:xfrm>
              <a:off x="799755" y="1910711"/>
              <a:ext cx="941571" cy="516160"/>
            </a:xfrm>
            <a:prstGeom prst="rect">
              <a:avLst/>
            </a:prstGeom>
            <a:noFill/>
          </p:spPr>
          <p:txBody>
            <a:bodyPr wrap="square" rtlCol="0">
              <a:spAutoFit/>
            </a:bodyPr>
            <a:lstStyle/>
            <a:p>
              <a:r>
                <a:rPr lang="zh-CN" altLang="en-US" sz="2400" dirty="0" smtClean="0">
                  <a:solidFill>
                    <a:schemeClr val="bg1"/>
                  </a:solidFill>
                </a:rPr>
                <a:t>错题再现</a:t>
              </a:r>
              <a:endParaRPr lang="zh-CN" altLang="en-US" sz="2400" dirty="0">
                <a:solidFill>
                  <a:schemeClr val="bg1"/>
                </a:solidFill>
              </a:endParaRPr>
            </a:p>
          </p:txBody>
        </p:sp>
      </p:grpSp>
      <p:graphicFrame>
        <p:nvGraphicFramePr>
          <p:cNvPr id="3" name="表格 2"/>
          <p:cNvGraphicFramePr/>
          <p:nvPr>
            <p:custDataLst>
              <p:tags r:id="rId2"/>
            </p:custDataLst>
          </p:nvPr>
        </p:nvGraphicFramePr>
        <p:xfrm>
          <a:off x="-94615" y="4936490"/>
          <a:ext cx="11760835" cy="2110740"/>
        </p:xfrm>
        <a:graphic>
          <a:graphicData uri="http://schemas.openxmlformats.org/drawingml/2006/table">
            <a:tbl>
              <a:tblPr firstRow="1" bandRow="1">
                <a:tableStyleId>{5C22544A-7EE6-4342-B048-85BDC9FD1C3A}</a:tableStyleId>
              </a:tblPr>
              <a:tblGrid>
                <a:gridCol w="11760835"/>
              </a:tblGrid>
              <a:tr h="739140">
                <a:tc>
                  <a:txBody>
                    <a:bodyPr/>
                    <a:lstStyle/>
                    <a:p>
                      <a:pPr marL="179705" indent="0" fontAlgn="auto">
                        <a:lnSpc>
                          <a:spcPct val="150000"/>
                        </a:lnSpc>
                      </a:pPr>
                      <a:r>
                        <a:rPr lang="zh-CN" sz="2800" b="0">
                          <a:solidFill>
                            <a:srgbClr val="FF0000"/>
                          </a:solidFill>
                          <a:latin typeface="楷体" panose="02010609060101010101" charset="-122"/>
                          <a:ea typeface="楷体" panose="02010609060101010101" charset="-122"/>
                          <a:cs typeface="楷体" panose="02010609060101010101" charset="-122"/>
                          <a:sym typeface="+mn-ea"/>
                        </a:rPr>
                        <a:t>背景：中华民族面临内忧外患（2分）</a:t>
                      </a:r>
                      <a:endParaRPr lang="zh-CN" sz="2800" b="0">
                        <a:solidFill>
                          <a:srgbClr val="FF0000"/>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371600">
                <a:tc>
                  <a:txBody>
                    <a:bodyPr/>
                    <a:lstStyle/>
                    <a:p>
                      <a:pPr algn="l"/>
                      <a:r>
                        <a:rPr lang="zh-CN" sz="2800" b="0">
                          <a:solidFill>
                            <a:srgbClr val="FF0000"/>
                          </a:solidFill>
                          <a:latin typeface="楷体" panose="02010609060101010101" charset="-122"/>
                          <a:ea typeface="楷体" panose="02010609060101010101" charset="-122"/>
                          <a:cs typeface="楷体" panose="02010609060101010101" charset="-122"/>
                          <a:sym typeface="+mn-ea"/>
                        </a:rPr>
                        <a:t> </a:t>
                      </a:r>
                      <a:r>
                        <a:rPr lang="zh-CN" sz="2800">
                          <a:solidFill>
                            <a:srgbClr val="FF0000"/>
                          </a:solidFill>
                          <a:latin typeface="楷体" panose="02010609060101010101" charset="-122"/>
                          <a:ea typeface="楷体" panose="02010609060101010101" charset="-122"/>
                          <a:cs typeface="楷体" panose="02010609060101010101" charset="-122"/>
                          <a:sym typeface="+mn-ea"/>
                        </a:rPr>
                        <a:t>努力：提出旧三民主义的平均地权和新三民主义的扶助农工的政策（2分）</a:t>
                      </a:r>
                      <a:endParaRPr lang="zh-CN" sz="2800" b="0">
                        <a:solidFill>
                          <a:srgbClr val="FF0000"/>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31" name="云形 30"/>
          <p:cNvSpPr/>
          <p:nvPr/>
        </p:nvSpPr>
        <p:spPr>
          <a:xfrm>
            <a:off x="4726940" y="4161790"/>
            <a:ext cx="844550" cy="484505"/>
          </a:xfrm>
          <a:prstGeom prst="cloud">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 name="直接连接符 9"/>
          <p:cNvCxnSpPr/>
          <p:nvPr/>
        </p:nvCxnSpPr>
        <p:spPr>
          <a:xfrm flipV="1">
            <a:off x="7376160" y="4135120"/>
            <a:ext cx="453390" cy="2159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flipV="1">
            <a:off x="3990975" y="4525645"/>
            <a:ext cx="453390" cy="2159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8" name="直接连接符 27"/>
          <p:cNvCxnSpPr/>
          <p:nvPr/>
        </p:nvCxnSpPr>
        <p:spPr>
          <a:xfrm flipV="1">
            <a:off x="9493250" y="1515110"/>
            <a:ext cx="1629410" cy="21590"/>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4" name="直接连接符 13"/>
          <p:cNvCxnSpPr/>
          <p:nvPr/>
        </p:nvCxnSpPr>
        <p:spPr>
          <a:xfrm flipV="1">
            <a:off x="0" y="1939290"/>
            <a:ext cx="1629410" cy="21590"/>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sp>
        <p:nvSpPr>
          <p:cNvPr id="13" name="圆角矩形 12"/>
          <p:cNvSpPr/>
          <p:nvPr/>
        </p:nvSpPr>
        <p:spPr>
          <a:xfrm>
            <a:off x="1448435" y="1097280"/>
            <a:ext cx="1547495" cy="4394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4" grpId="0" animBg="1"/>
      <p:bldP spid="34" grpId="1" animBg="1"/>
      <p:bldP spid="8" grpId="0" animBg="1"/>
      <p:bldP spid="8" grpId="1" animBg="1"/>
      <p:bldP spid="9" grpId="0" animBg="1"/>
      <p:bldP spid="9" grpId="1" animBg="1"/>
      <p:bldP spid="31" grpId="0" animBg="1"/>
      <p:bldP spid="3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470" y="41275"/>
            <a:ext cx="2797175" cy="530860"/>
            <a:chOff x="744645" y="1850329"/>
            <a:chExt cx="1069045" cy="595223"/>
          </a:xfrm>
        </p:grpSpPr>
        <p:sp>
          <p:nvSpPr>
            <p:cNvPr id="6" name="五边形 5"/>
            <p:cNvSpPr/>
            <p:nvPr/>
          </p:nvSpPr>
          <p:spPr>
            <a:xfrm>
              <a:off x="744645" y="1850329"/>
              <a:ext cx="1069045" cy="59522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22"/>
            <p:cNvSpPr txBox="1"/>
            <p:nvPr/>
          </p:nvSpPr>
          <p:spPr>
            <a:xfrm>
              <a:off x="799755" y="1910711"/>
              <a:ext cx="941571" cy="516192"/>
            </a:xfrm>
            <a:prstGeom prst="rect">
              <a:avLst/>
            </a:prstGeom>
            <a:noFill/>
          </p:spPr>
          <p:txBody>
            <a:bodyPr wrap="square" rtlCol="0">
              <a:spAutoFit/>
            </a:bodyPr>
            <a:lstStyle/>
            <a:p>
              <a:r>
                <a:rPr lang="zh-CN" altLang="en-US" sz="2400">
                  <a:solidFill>
                    <a:schemeClr val="bg1"/>
                  </a:solidFill>
                  <a:sym typeface="+mn-ea"/>
                </a:rPr>
                <a:t>最美答题卡</a:t>
              </a:r>
              <a:endParaRPr lang="zh-CN" altLang="en-US" sz="2400" dirty="0">
                <a:solidFill>
                  <a:schemeClr val="bg1"/>
                </a:solidFill>
                <a:sym typeface="+mn-ea"/>
              </a:endParaRPr>
            </a:p>
          </p:txBody>
        </p:sp>
      </p:grpSp>
      <p:pic>
        <p:nvPicPr>
          <p:cNvPr id="2" name="图片 1" descr="1"/>
          <p:cNvPicPr>
            <a:picLocks noChangeAspect="1"/>
          </p:cNvPicPr>
          <p:nvPr/>
        </p:nvPicPr>
        <p:blipFill>
          <a:blip r:embed="rId1"/>
          <a:stretch>
            <a:fillRect/>
          </a:stretch>
        </p:blipFill>
        <p:spPr>
          <a:xfrm>
            <a:off x="2733040" y="41275"/>
            <a:ext cx="8640445" cy="4158615"/>
          </a:xfrm>
          <a:prstGeom prst="rect">
            <a:avLst/>
          </a:prstGeom>
        </p:spPr>
      </p:pic>
      <p:pic>
        <p:nvPicPr>
          <p:cNvPr id="3" name="图片 2" descr="2"/>
          <p:cNvPicPr>
            <a:picLocks noChangeAspect="1"/>
          </p:cNvPicPr>
          <p:nvPr/>
        </p:nvPicPr>
        <p:blipFill>
          <a:blip r:embed="rId2"/>
          <a:stretch>
            <a:fillRect/>
          </a:stretch>
        </p:blipFill>
        <p:spPr>
          <a:xfrm>
            <a:off x="2733040" y="2253615"/>
            <a:ext cx="8688070" cy="41814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extBox 22"/>
          <p:cNvSpPr txBox="1"/>
          <p:nvPr/>
        </p:nvSpPr>
        <p:spPr>
          <a:xfrm>
            <a:off x="221666" y="95128"/>
            <a:ext cx="2463637" cy="460375"/>
          </a:xfrm>
          <a:prstGeom prst="rect">
            <a:avLst/>
          </a:prstGeom>
          <a:noFill/>
        </p:spPr>
        <p:txBody>
          <a:bodyPr wrap="square" rtlCol="0">
            <a:spAutoFit/>
          </a:bodyPr>
          <a:lstStyle/>
          <a:p>
            <a:r>
              <a:rPr lang="zh-CN" altLang="en-US" sz="2400">
                <a:solidFill>
                  <a:schemeClr val="bg1"/>
                </a:solidFill>
                <a:sym typeface="+mn-ea"/>
              </a:rPr>
              <a:t>最美答题卡</a:t>
            </a:r>
            <a:endParaRPr lang="zh-CN" altLang="en-US" sz="2400" dirty="0">
              <a:solidFill>
                <a:schemeClr val="bg1"/>
              </a:solidFill>
              <a:sym typeface="+mn-ea"/>
            </a:endParaRPr>
          </a:p>
        </p:txBody>
      </p:sp>
      <p:grpSp>
        <p:nvGrpSpPr>
          <p:cNvPr id="7" name="组合 6"/>
          <p:cNvGrpSpPr/>
          <p:nvPr/>
        </p:nvGrpSpPr>
        <p:grpSpPr>
          <a:xfrm>
            <a:off x="77470" y="41275"/>
            <a:ext cx="2797175" cy="530860"/>
            <a:chOff x="744645" y="1850329"/>
            <a:chExt cx="1069045" cy="595223"/>
          </a:xfrm>
        </p:grpSpPr>
        <p:sp>
          <p:nvSpPr>
            <p:cNvPr id="8" name="五边形 7"/>
            <p:cNvSpPr/>
            <p:nvPr/>
          </p:nvSpPr>
          <p:spPr>
            <a:xfrm>
              <a:off x="744645" y="1850329"/>
              <a:ext cx="1069045" cy="59522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TextBox 22"/>
            <p:cNvSpPr txBox="1"/>
            <p:nvPr/>
          </p:nvSpPr>
          <p:spPr>
            <a:xfrm>
              <a:off x="799755" y="1910711"/>
              <a:ext cx="941571" cy="516192"/>
            </a:xfrm>
            <a:prstGeom prst="rect">
              <a:avLst/>
            </a:prstGeom>
            <a:noFill/>
          </p:spPr>
          <p:txBody>
            <a:bodyPr wrap="square" rtlCol="0">
              <a:spAutoFit/>
            </a:bodyPr>
            <a:p>
              <a:r>
                <a:rPr lang="zh-CN" altLang="en-US" sz="2400">
                  <a:solidFill>
                    <a:schemeClr val="bg1"/>
                  </a:solidFill>
                  <a:sym typeface="+mn-ea"/>
                </a:rPr>
                <a:t>糟糕答题卡</a:t>
              </a:r>
              <a:endParaRPr lang="zh-CN" altLang="en-US" sz="2400" dirty="0">
                <a:solidFill>
                  <a:schemeClr val="bg1"/>
                </a:solidFill>
                <a:sym typeface="+mn-ea"/>
              </a:endParaRPr>
            </a:p>
          </p:txBody>
        </p:sp>
      </p:grpSp>
      <p:pic>
        <p:nvPicPr>
          <p:cNvPr id="10" name="图片 9" descr="3"/>
          <p:cNvPicPr>
            <a:picLocks noChangeAspect="1"/>
          </p:cNvPicPr>
          <p:nvPr/>
        </p:nvPicPr>
        <p:blipFill>
          <a:blip r:embed="rId1"/>
          <a:stretch>
            <a:fillRect/>
          </a:stretch>
        </p:blipFill>
        <p:spPr>
          <a:xfrm>
            <a:off x="3023870" y="197485"/>
            <a:ext cx="9063355" cy="3393440"/>
          </a:xfrm>
          <a:prstGeom prst="rect">
            <a:avLst/>
          </a:prstGeom>
        </p:spPr>
      </p:pic>
      <p:pic>
        <p:nvPicPr>
          <p:cNvPr id="12" name="图片 11" descr="4"/>
          <p:cNvPicPr>
            <a:picLocks noChangeAspect="1"/>
          </p:cNvPicPr>
          <p:nvPr/>
        </p:nvPicPr>
        <p:blipFill>
          <a:blip r:embed="rId2"/>
          <a:stretch>
            <a:fillRect/>
          </a:stretch>
        </p:blipFill>
        <p:spPr>
          <a:xfrm>
            <a:off x="3023870" y="3113405"/>
            <a:ext cx="8996045" cy="36347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0" y="612140"/>
            <a:ext cx="11666220" cy="3107690"/>
          </a:xfrm>
          <a:prstGeom prst="rect">
            <a:avLst/>
          </a:prstGeom>
          <a:noFill/>
          <a:ln w="28575" cmpd="sng">
            <a:solidFill>
              <a:schemeClr val="accent1">
                <a:shade val="50000"/>
              </a:schemeClr>
            </a:solidFill>
            <a:prstDash val="sysDot"/>
          </a:ln>
        </p:spPr>
        <p:txBody>
          <a:bodyPr wrap="square">
            <a:spAutoFit/>
          </a:bodyPr>
          <a:lstStyle/>
          <a:p>
            <a:pPr indent="0"/>
            <a:r>
              <a:rPr lang="zh-CN" sz="2400" b="0">
                <a:latin typeface="楷体" panose="02010609060101010101" charset="-122"/>
                <a:ea typeface="楷体" panose="02010609060101010101" charset="-122"/>
                <a:cs typeface="楷体" panose="02010609060101010101" charset="-122"/>
              </a:rPr>
              <a:t> </a:t>
            </a:r>
            <a:r>
              <a:rPr lang="zh-CN" sz="2800" b="0">
                <a:latin typeface="楷体" panose="02010609060101010101" charset="-122"/>
                <a:ea typeface="楷体" panose="02010609060101010101" charset="-122"/>
                <a:cs typeface="楷体" panose="02010609060101010101" charset="-122"/>
              </a:rPr>
              <a:t>17. 阅读材料，回答问题。</a:t>
            </a:r>
            <a:endParaRPr lang="zh-CN" sz="2800" b="0">
              <a:latin typeface="楷体" panose="02010609060101010101" charset="-122"/>
              <a:ea typeface="楷体" panose="02010609060101010101" charset="-122"/>
              <a:cs typeface="楷体" panose="02010609060101010101" charset="-122"/>
            </a:endParaRPr>
          </a:p>
          <a:p>
            <a:pPr indent="0"/>
            <a:r>
              <a:rPr lang="zh-CN" sz="2800" b="0">
                <a:latin typeface="楷体" panose="02010609060101010101" charset="-122"/>
                <a:ea typeface="楷体" panose="02010609060101010101" charset="-122"/>
                <a:cs typeface="楷体" panose="02010609060101010101" charset="-122"/>
              </a:rPr>
              <a:t>材料二  我党在建国初期，使3亿多无地农民获得土地，消除了农民贫困的制度因素。改革开放后，以农村改革为先导，极大解放了农村生产力。仅在1978至1985年间，中国农民收入增长了1．69倍，农村贫困发生率则下降了50%。有世界银行专家说：“中国的改革开放成为了历史上最大规模的减贫行动。”</a:t>
            </a:r>
            <a:endParaRPr lang="zh-CN" sz="2800" b="0">
              <a:latin typeface="楷体" panose="02010609060101010101" charset="-122"/>
              <a:ea typeface="楷体" panose="02010609060101010101" charset="-122"/>
              <a:cs typeface="楷体" panose="02010609060101010101" charset="-122"/>
            </a:endParaRPr>
          </a:p>
          <a:p>
            <a:pPr indent="0"/>
            <a:r>
              <a:rPr lang="zh-CN" sz="2800" b="0">
                <a:latin typeface="楷体" panose="02010609060101010101" charset="-122"/>
                <a:ea typeface="楷体" panose="02010609060101010101" charset="-122"/>
                <a:cs typeface="楷体" panose="02010609060101010101" charset="-122"/>
              </a:rPr>
              <a:t>——摘编自谭清华《中国贫困治理七十年——扶贫政策创新视域》</a:t>
            </a:r>
            <a:endParaRPr lang="zh-CN" sz="2800" b="0">
              <a:latin typeface="楷体" panose="02010609060101010101" charset="-122"/>
              <a:ea typeface="楷体" panose="02010609060101010101" charset="-122"/>
              <a:cs typeface="楷体" panose="02010609060101010101" charset="-122"/>
            </a:endParaRPr>
          </a:p>
        </p:txBody>
      </p:sp>
      <p:sp>
        <p:nvSpPr>
          <p:cNvPr id="2" name="环形箭头 1">
            <a:hlinkClick r:id="rId1" action="ppaction://hlinksldjump"/>
          </p:cNvPr>
          <p:cNvSpPr/>
          <p:nvPr/>
        </p:nvSpPr>
        <p:spPr>
          <a:xfrm>
            <a:off x="10832465" y="6224270"/>
            <a:ext cx="534035" cy="523875"/>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42545" y="3689985"/>
            <a:ext cx="11558905" cy="1383665"/>
          </a:xfrm>
          <a:prstGeom prst="rect">
            <a:avLst/>
          </a:prstGeom>
          <a:noFill/>
          <a:ln w="28575" cmpd="sng">
            <a:solidFill>
              <a:schemeClr val="accent1"/>
            </a:solidFill>
            <a:prstDash val="sysDash"/>
          </a:ln>
        </p:spPr>
        <p:txBody>
          <a:bodyPr wrap="square">
            <a:spAutoFit/>
          </a:bodyPr>
          <a:lstStyle/>
          <a:p>
            <a:pPr indent="0"/>
            <a:r>
              <a:rPr lang="zh-CN" sz="2800">
                <a:latin typeface="楷体" panose="02010609060101010101" charset="-122"/>
                <a:ea typeface="楷体" panose="02010609060101010101" charset="-122"/>
                <a:cs typeface="楷体" panose="02010609060101010101" charset="-122"/>
                <a:sym typeface="+mn-ea"/>
              </a:rPr>
              <a:t>（2）根据材料指出，中国共产党解决“制度因素”措施是什么？结合所学知识从农业角度分析“改革开放是历史上最大规模的减贫行动”的含义（4分）</a:t>
            </a:r>
            <a:endParaRPr lang="zh-CN" sz="2800">
              <a:latin typeface="楷体" panose="02010609060101010101" charset="-122"/>
              <a:ea typeface="楷体" panose="02010609060101010101" charset="-122"/>
              <a:cs typeface="楷体" panose="02010609060101010101" charset="-122"/>
              <a:sym typeface="+mn-ea"/>
            </a:endParaRPr>
          </a:p>
        </p:txBody>
      </p:sp>
      <p:sp>
        <p:nvSpPr>
          <p:cNvPr id="34" name="圆角矩形 33"/>
          <p:cNvSpPr/>
          <p:nvPr/>
        </p:nvSpPr>
        <p:spPr>
          <a:xfrm>
            <a:off x="2995930" y="4183380"/>
            <a:ext cx="638810" cy="4394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圆角矩形 6"/>
          <p:cNvSpPr/>
          <p:nvPr/>
        </p:nvSpPr>
        <p:spPr>
          <a:xfrm>
            <a:off x="2479040" y="3719830"/>
            <a:ext cx="753110" cy="4521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圆角矩形 7"/>
          <p:cNvSpPr/>
          <p:nvPr/>
        </p:nvSpPr>
        <p:spPr>
          <a:xfrm>
            <a:off x="943610" y="3695700"/>
            <a:ext cx="1459230" cy="4394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圆角矩形 8"/>
          <p:cNvSpPr/>
          <p:nvPr/>
        </p:nvSpPr>
        <p:spPr>
          <a:xfrm>
            <a:off x="122555" y="4135120"/>
            <a:ext cx="1123315" cy="4394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4" name="组合 3"/>
          <p:cNvGrpSpPr/>
          <p:nvPr/>
        </p:nvGrpSpPr>
        <p:grpSpPr>
          <a:xfrm>
            <a:off x="122555" y="31750"/>
            <a:ext cx="1642110" cy="530893"/>
            <a:chOff x="744645" y="1850329"/>
            <a:chExt cx="1069045" cy="595223"/>
          </a:xfrm>
        </p:grpSpPr>
        <p:sp>
          <p:nvSpPr>
            <p:cNvPr id="6" name="五边形 5"/>
            <p:cNvSpPr/>
            <p:nvPr/>
          </p:nvSpPr>
          <p:spPr>
            <a:xfrm>
              <a:off x="744645" y="1850329"/>
              <a:ext cx="1069045" cy="59522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22"/>
            <p:cNvSpPr txBox="1"/>
            <p:nvPr/>
          </p:nvSpPr>
          <p:spPr>
            <a:xfrm>
              <a:off x="799755" y="1910711"/>
              <a:ext cx="941571" cy="516160"/>
            </a:xfrm>
            <a:prstGeom prst="rect">
              <a:avLst/>
            </a:prstGeom>
            <a:noFill/>
          </p:spPr>
          <p:txBody>
            <a:bodyPr wrap="square" rtlCol="0">
              <a:spAutoFit/>
            </a:bodyPr>
            <a:lstStyle/>
            <a:p>
              <a:r>
                <a:rPr lang="zh-CN" altLang="en-US" sz="2400" dirty="0" smtClean="0">
                  <a:solidFill>
                    <a:schemeClr val="bg1"/>
                  </a:solidFill>
                </a:rPr>
                <a:t>错题再现</a:t>
              </a:r>
              <a:endParaRPr lang="zh-CN" altLang="en-US" sz="2400" dirty="0">
                <a:solidFill>
                  <a:schemeClr val="bg1"/>
                </a:solidFill>
              </a:endParaRPr>
            </a:p>
          </p:txBody>
        </p:sp>
      </p:grpSp>
      <p:graphicFrame>
        <p:nvGraphicFramePr>
          <p:cNvPr id="3" name="表格 2"/>
          <p:cNvGraphicFramePr/>
          <p:nvPr>
            <p:custDataLst>
              <p:tags r:id="rId2"/>
            </p:custDataLst>
          </p:nvPr>
        </p:nvGraphicFramePr>
        <p:xfrm>
          <a:off x="-94615" y="4929505"/>
          <a:ext cx="11760835" cy="2117725"/>
        </p:xfrm>
        <a:graphic>
          <a:graphicData uri="http://schemas.openxmlformats.org/drawingml/2006/table">
            <a:tbl>
              <a:tblPr firstRow="1" bandRow="1">
                <a:tableStyleId>{5C22544A-7EE6-4342-B048-85BDC9FD1C3A}</a:tableStyleId>
              </a:tblPr>
              <a:tblGrid>
                <a:gridCol w="11760835"/>
              </a:tblGrid>
              <a:tr h="746125">
                <a:tc>
                  <a:txBody>
                    <a:bodyPr/>
                    <a:lstStyle/>
                    <a:p>
                      <a:pPr marL="179705" indent="0" fontAlgn="auto">
                        <a:lnSpc>
                          <a:spcPct val="150000"/>
                        </a:lnSpc>
                      </a:pPr>
                      <a:r>
                        <a:rPr lang="zh-CN" altLang="en-US" sz="2800" b="0">
                          <a:solidFill>
                            <a:srgbClr val="FF0000"/>
                          </a:solidFill>
                          <a:latin typeface="楷体" panose="02010609060101010101" charset="-122"/>
                          <a:ea typeface="楷体" panose="02010609060101010101" charset="-122"/>
                          <a:cs typeface="楷体" panose="02010609060101010101" charset="-122"/>
                          <a:sym typeface="+mn-ea"/>
                        </a:rPr>
                        <a:t>措施：</a:t>
                      </a:r>
                      <a:r>
                        <a:rPr lang="zh-CN" sz="2800" b="0">
                          <a:solidFill>
                            <a:srgbClr val="FF0000"/>
                          </a:solidFill>
                          <a:latin typeface="楷体" panose="02010609060101010101" charset="-122"/>
                          <a:ea typeface="楷体" panose="02010609060101010101" charset="-122"/>
                          <a:cs typeface="楷体" panose="02010609060101010101" charset="-122"/>
                          <a:sym typeface="+mn-ea"/>
                        </a:rPr>
                        <a:t>1950年开始土地改革；（2分）</a:t>
                      </a:r>
                      <a:endParaRPr lang="zh-CN" sz="2800" b="0">
                        <a:solidFill>
                          <a:srgbClr val="FF0000"/>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371600">
                <a:tc>
                  <a:txBody>
                    <a:bodyPr/>
                    <a:lstStyle/>
                    <a:p>
                      <a:pPr algn="l"/>
                      <a:r>
                        <a:rPr lang="en-US" altLang="zh-CN" sz="2800">
                          <a:solidFill>
                            <a:srgbClr val="FF0000"/>
                          </a:solidFill>
                          <a:latin typeface="楷体" panose="02010609060101010101" charset="-122"/>
                          <a:ea typeface="楷体" panose="02010609060101010101" charset="-122"/>
                          <a:cs typeface="楷体" panose="02010609060101010101" charset="-122"/>
                          <a:sym typeface="+mn-ea"/>
                        </a:rPr>
                        <a:t> </a:t>
                      </a:r>
                      <a:r>
                        <a:rPr lang="zh-CN" altLang="en-US" sz="2800">
                          <a:solidFill>
                            <a:srgbClr val="FF0000"/>
                          </a:solidFill>
                          <a:latin typeface="楷体" panose="02010609060101010101" charset="-122"/>
                          <a:ea typeface="楷体" panose="02010609060101010101" charset="-122"/>
                          <a:cs typeface="楷体" panose="02010609060101010101" charset="-122"/>
                          <a:sym typeface="+mn-ea"/>
                        </a:rPr>
                        <a:t>含义：</a:t>
                      </a:r>
                      <a:r>
                        <a:rPr lang="zh-CN" sz="2800">
                          <a:solidFill>
                            <a:srgbClr val="FF0000"/>
                          </a:solidFill>
                          <a:latin typeface="楷体" panose="02010609060101010101" charset="-122"/>
                          <a:ea typeface="楷体" panose="02010609060101010101" charset="-122"/>
                          <a:cs typeface="楷体" panose="02010609060101010101" charset="-122"/>
                          <a:sym typeface="+mn-ea"/>
                        </a:rPr>
                        <a:t>改革开放后，在农村实行家庭联产承包责任制，调动了农民的生产积极性，提高了农业生产力，提升了人民的生活水平。（2分）</a:t>
                      </a:r>
                      <a:endParaRPr lang="zh-CN" sz="2800" b="0">
                        <a:solidFill>
                          <a:srgbClr val="FF0000"/>
                        </a:solidFill>
                        <a:latin typeface="楷体" panose="02010609060101010101" charset="-122"/>
                        <a:ea typeface="楷体" panose="02010609060101010101" charset="-122"/>
                        <a:cs typeface="楷体" panose="02010609060101010101" charset="-122"/>
                        <a:sym typeface="+mn-ea"/>
                      </a:endParaRPr>
                    </a:p>
                    <a:p>
                      <a:pPr algn="l"/>
                      <a:endParaRPr lang="zh-CN" sz="2800" b="0">
                        <a:solidFill>
                          <a:srgbClr val="FF0000"/>
                        </a:solidFill>
                        <a:latin typeface="楷体" panose="02010609060101010101" charset="-122"/>
                        <a:ea typeface="楷体" panose="02010609060101010101" charset="-122"/>
                        <a:cs typeface="楷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31" name="云形 30"/>
          <p:cNvSpPr/>
          <p:nvPr/>
        </p:nvSpPr>
        <p:spPr>
          <a:xfrm>
            <a:off x="347345" y="4601210"/>
            <a:ext cx="983615" cy="472440"/>
          </a:xfrm>
          <a:prstGeom prst="cloud">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 name="直接连接符 9"/>
          <p:cNvCxnSpPr/>
          <p:nvPr/>
        </p:nvCxnSpPr>
        <p:spPr>
          <a:xfrm flipV="1">
            <a:off x="8298180" y="4135120"/>
            <a:ext cx="591185" cy="2667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flipV="1">
            <a:off x="10554335" y="4601210"/>
            <a:ext cx="508000" cy="5080"/>
          </a:xfrm>
          <a:prstGeom prst="line">
            <a:avLst/>
          </a:prstGeom>
          <a:ln w="57150">
            <a:solidFill>
              <a:srgbClr val="FF0000"/>
            </a:solidFill>
          </a:ln>
        </p:spPr>
        <p:style>
          <a:lnRef idx="3">
            <a:schemeClr val="dk1"/>
          </a:lnRef>
          <a:fillRef idx="0">
            <a:schemeClr val="dk1"/>
          </a:fillRef>
          <a:effectRef idx="2">
            <a:schemeClr val="dk1"/>
          </a:effectRef>
          <a:fontRef idx="minor">
            <a:schemeClr val="tx1"/>
          </a:fontRef>
        </p:style>
      </p:cxnSp>
      <p:cxnSp>
        <p:nvCxnSpPr>
          <p:cNvPr id="28" name="直接连接符 27"/>
          <p:cNvCxnSpPr/>
          <p:nvPr/>
        </p:nvCxnSpPr>
        <p:spPr>
          <a:xfrm flipV="1">
            <a:off x="1706245" y="1492885"/>
            <a:ext cx="2179320" cy="2222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4" name="直接连接符 13"/>
          <p:cNvCxnSpPr/>
          <p:nvPr/>
        </p:nvCxnSpPr>
        <p:spPr>
          <a:xfrm flipV="1">
            <a:off x="2256155" y="1932305"/>
            <a:ext cx="1629410" cy="21590"/>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3" name="直接连接符 12"/>
          <p:cNvCxnSpPr/>
          <p:nvPr/>
        </p:nvCxnSpPr>
        <p:spPr>
          <a:xfrm flipV="1">
            <a:off x="626745" y="2349500"/>
            <a:ext cx="2614295" cy="3873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spTree>
    <p:custDataLst>
      <p:tags r:id="rId3"/>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1000"/>
                                        <p:tgtEl>
                                          <p:spTgt spid="3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1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7" grpId="0" bldLvl="0" animBg="1"/>
      <p:bldP spid="8" grpId="0" bldLvl="0" animBg="1"/>
      <p:bldP spid="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五边形 5"/>
          <p:cNvSpPr/>
          <p:nvPr/>
        </p:nvSpPr>
        <p:spPr>
          <a:xfrm>
            <a:off x="122555" y="31750"/>
            <a:ext cx="1642110" cy="53089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TextBox 22"/>
          <p:cNvSpPr txBox="1"/>
          <p:nvPr/>
        </p:nvSpPr>
        <p:spPr>
          <a:xfrm>
            <a:off x="122752" y="67191"/>
            <a:ext cx="1446303" cy="460375"/>
          </a:xfrm>
          <a:prstGeom prst="rect">
            <a:avLst/>
          </a:prstGeom>
          <a:noFill/>
        </p:spPr>
        <p:txBody>
          <a:bodyPr wrap="square" rtlCol="0">
            <a:spAutoFit/>
          </a:bodyPr>
          <a:p>
            <a:r>
              <a:rPr lang="zh-CN" altLang="en-US" sz="2400" dirty="0" smtClean="0">
                <a:solidFill>
                  <a:schemeClr val="bg1"/>
                </a:solidFill>
              </a:rPr>
              <a:t>错题再现</a:t>
            </a:r>
            <a:endParaRPr lang="zh-CN" altLang="en-US" sz="2400" dirty="0">
              <a:solidFill>
                <a:schemeClr val="bg1"/>
              </a:solidFill>
            </a:endParaRPr>
          </a:p>
        </p:txBody>
      </p:sp>
      <p:sp>
        <p:nvSpPr>
          <p:cNvPr id="100" name="文本框 99"/>
          <p:cNvSpPr txBox="1"/>
          <p:nvPr/>
        </p:nvSpPr>
        <p:spPr>
          <a:xfrm>
            <a:off x="122555" y="775970"/>
            <a:ext cx="11666220" cy="4215765"/>
          </a:xfrm>
          <a:prstGeom prst="rect">
            <a:avLst/>
          </a:prstGeom>
          <a:noFill/>
          <a:ln w="28575" cmpd="sng">
            <a:solidFill>
              <a:schemeClr val="accent1">
                <a:shade val="50000"/>
              </a:schemeClr>
            </a:solidFill>
            <a:prstDash val="sysDot"/>
          </a:ln>
        </p:spPr>
        <p:txBody>
          <a:bodyPr wrap="square">
            <a:spAutoFit/>
          </a:bodyPr>
          <a:p>
            <a:pPr indent="0"/>
            <a:r>
              <a:rPr lang="zh-CN" sz="2400" b="0">
                <a:latin typeface="楷体" panose="02010609060101010101" charset="-122"/>
                <a:ea typeface="楷体" panose="02010609060101010101" charset="-122"/>
                <a:cs typeface="楷体" panose="02010609060101010101" charset="-122"/>
              </a:rPr>
              <a:t> </a:t>
            </a:r>
            <a:r>
              <a:rPr lang="zh-CN" sz="2400" b="0">
                <a:latin typeface="楷体" panose="02010609060101010101" charset="-122"/>
                <a:ea typeface="楷体" panose="02010609060101010101" charset="-122"/>
                <a:cs typeface="楷体" panose="02010609060101010101" charset="-122"/>
              </a:rPr>
              <a:t>17. 阅读材料，回答问题。</a:t>
            </a:r>
            <a:endParaRPr lang="zh-CN" sz="2400" b="0">
              <a:latin typeface="楷体" panose="02010609060101010101" charset="-122"/>
              <a:ea typeface="楷体" panose="02010609060101010101" charset="-122"/>
              <a:cs typeface="楷体" panose="02010609060101010101" charset="-122"/>
            </a:endParaRPr>
          </a:p>
          <a:p>
            <a:pPr indent="0"/>
            <a:r>
              <a:rPr lang="zh-CN" sz="2400" b="0">
                <a:latin typeface="楷体" panose="02010609060101010101" charset="-122"/>
                <a:ea typeface="楷体" panose="02010609060101010101" charset="-122"/>
                <a:cs typeface="楷体" panose="02010609060101010101" charset="-122"/>
              </a:rPr>
              <a:t>材料一  民国大局，此时无论何人执政，皆不能大有设施。盖内力日竭，外患日逼，断非一时所能解决。若只从政治方面下药，必至日弄日纷，每况愈下而已。必先从根本下手，发展物力，使民生充裕，国势不摇，而政治乃能活动。           </a:t>
            </a:r>
            <a:endParaRPr lang="zh-CN" sz="2400" b="0">
              <a:latin typeface="楷体" panose="02010609060101010101" charset="-122"/>
              <a:ea typeface="楷体" panose="02010609060101010101" charset="-122"/>
              <a:cs typeface="楷体" panose="02010609060101010101" charset="-122"/>
            </a:endParaRPr>
          </a:p>
          <a:p>
            <a:pPr indent="0"/>
            <a:r>
              <a:rPr lang="zh-CN" sz="2400" b="0">
                <a:latin typeface="楷体" panose="02010609060101010101" charset="-122"/>
                <a:ea typeface="楷体" panose="02010609060101010101" charset="-122"/>
                <a:cs typeface="楷体" panose="02010609060101010101" charset="-122"/>
              </a:rPr>
              <a:t>                                                 ——摘自孙中山《致宋教仁函</a:t>
            </a:r>
            <a:endParaRPr lang="zh-CN" sz="2400" b="0">
              <a:latin typeface="楷体" panose="02010609060101010101" charset="-122"/>
              <a:ea typeface="楷体" panose="02010609060101010101" charset="-122"/>
              <a:cs typeface="楷体" panose="02010609060101010101" charset="-122"/>
            </a:endParaRPr>
          </a:p>
          <a:p>
            <a:pPr indent="0"/>
            <a:r>
              <a:rPr lang="zh-CN" sz="2400">
                <a:latin typeface="楷体" panose="02010609060101010101" charset="-122"/>
                <a:ea typeface="楷体" panose="02010609060101010101" charset="-122"/>
                <a:cs typeface="楷体" panose="02010609060101010101" charset="-122"/>
                <a:sym typeface="+mn-ea"/>
              </a:rPr>
              <a:t>材料二  我党在建国初期，使3亿多无地农民获得土地，消除了农民贫困的制度因素。改革开放后，以农村改革为先导，极大解放了农村生产力。仅在1978至1985年间，中国农民收入增长了1．69倍，农村贫困发生率则下降了50%。有世界银行专家说：“中国的改革开放成为了历史上最大规模的减贫行动。”</a:t>
            </a:r>
            <a:endParaRPr lang="zh-CN" sz="2400" b="0">
              <a:latin typeface="楷体" panose="02010609060101010101" charset="-122"/>
              <a:ea typeface="楷体" panose="02010609060101010101" charset="-122"/>
              <a:cs typeface="楷体" panose="02010609060101010101" charset="-122"/>
            </a:endParaRPr>
          </a:p>
          <a:p>
            <a:pPr indent="0"/>
            <a:r>
              <a:rPr lang="zh-CN" sz="2400">
                <a:latin typeface="楷体" panose="02010609060101010101" charset="-122"/>
                <a:ea typeface="楷体" panose="02010609060101010101" charset="-122"/>
                <a:cs typeface="楷体" panose="02010609060101010101" charset="-122"/>
                <a:sym typeface="+mn-ea"/>
              </a:rPr>
              <a:t>                               ——摘编自谭清华《中国贫困治理七十年——扶贫政策创新视域》</a:t>
            </a:r>
            <a:r>
              <a:rPr lang="zh-CN" sz="2400" b="0">
                <a:latin typeface="楷体" panose="02010609060101010101" charset="-122"/>
                <a:ea typeface="楷体" panose="02010609060101010101" charset="-122"/>
                <a:cs typeface="楷体" panose="02010609060101010101" charset="-122"/>
              </a:rPr>
              <a:t> </a:t>
            </a:r>
            <a:r>
              <a:rPr lang="zh-CN" sz="2400" b="0">
                <a:latin typeface="微软雅黑" panose="020B0503020204020204" charset="-122"/>
                <a:ea typeface="微软雅黑" panose="020B0503020204020204" charset="-122"/>
                <a:cs typeface="微软雅黑" panose="020B0503020204020204" charset="-122"/>
              </a:rPr>
              <a:t> </a:t>
            </a:r>
            <a:r>
              <a:rPr lang="zh-CN" sz="2800" b="0">
                <a:latin typeface="微软雅黑" panose="020B0503020204020204" charset="-122"/>
                <a:ea typeface="微软雅黑" panose="020B0503020204020204" charset="-122"/>
                <a:cs typeface="微软雅黑" panose="020B0503020204020204" charset="-122"/>
              </a:rPr>
              <a:t>  </a:t>
            </a:r>
            <a:r>
              <a:rPr lang="zh-CN" sz="2800" b="0">
                <a:latin typeface="楷体" panose="02010609060101010101" charset="-122"/>
                <a:ea typeface="楷体" panose="02010609060101010101" charset="-122"/>
                <a:cs typeface="楷体" panose="02010609060101010101" charset="-122"/>
              </a:rPr>
              <a:t>      </a:t>
            </a:r>
            <a:endParaRPr lang="zh-CN" altLang="en-US" sz="2800" b="0">
              <a:latin typeface="楷体" panose="02010609060101010101" charset="-122"/>
              <a:ea typeface="楷体" panose="02010609060101010101" charset="-122"/>
              <a:cs typeface="楷体" panose="02010609060101010101" charset="-122"/>
            </a:endParaRPr>
          </a:p>
        </p:txBody>
      </p:sp>
      <p:sp>
        <p:nvSpPr>
          <p:cNvPr id="5" name="文本框 4"/>
          <p:cNvSpPr txBox="1"/>
          <p:nvPr/>
        </p:nvSpPr>
        <p:spPr>
          <a:xfrm>
            <a:off x="-102235" y="4669155"/>
            <a:ext cx="13179425" cy="829945"/>
          </a:xfrm>
          <a:prstGeom prst="rect">
            <a:avLst/>
          </a:prstGeom>
          <a:noFill/>
          <a:ln w="9525">
            <a:noFill/>
          </a:ln>
        </p:spPr>
        <p:txBody>
          <a:bodyPr wrap="square">
            <a:spAutoFit/>
          </a:bodyPr>
          <a:p>
            <a:pPr indent="0"/>
            <a:r>
              <a:rPr lang="en-US" sz="2400" b="0">
                <a:latin typeface="微软雅黑" panose="020B0503020204020204" charset="-122"/>
                <a:ea typeface="微软雅黑" panose="020B0503020204020204" charset="-122"/>
                <a:cs typeface="微软雅黑" panose="020B0503020204020204" charset="-122"/>
              </a:rPr>
              <a:t> </a:t>
            </a:r>
            <a:r>
              <a:rPr lang="zh-CN" sz="2400" b="0">
                <a:latin typeface="微软雅黑" panose="020B0503020204020204" charset="-122"/>
                <a:ea typeface="微软雅黑" panose="020B0503020204020204" charset="-122"/>
                <a:cs typeface="微软雅黑" panose="020B0503020204020204" charset="-122"/>
              </a:rPr>
              <a:t>（</a:t>
            </a:r>
            <a:r>
              <a:rPr lang="en-US" sz="2400" b="0">
                <a:latin typeface="微软雅黑" panose="020B0503020204020204" charset="-122"/>
                <a:ea typeface="微软雅黑" panose="020B0503020204020204" charset="-122"/>
                <a:cs typeface="微软雅黑" panose="020B0503020204020204" charset="-122"/>
              </a:rPr>
              <a:t>3</a:t>
            </a:r>
            <a:r>
              <a:rPr lang="zh-CN" sz="2400" b="0">
                <a:latin typeface="微软雅黑" panose="020B0503020204020204" charset="-122"/>
                <a:ea typeface="微软雅黑" panose="020B0503020204020204" charset="-122"/>
                <a:cs typeface="微软雅黑" panose="020B0503020204020204" charset="-122"/>
              </a:rPr>
              <a:t>）综合以上材料和所学知识，说明近代以来中国人民面临的两大历史任务是什么？（</a:t>
            </a:r>
            <a:r>
              <a:rPr lang="en-US" sz="2400" b="0">
                <a:latin typeface="微软雅黑" panose="020B0503020204020204" charset="-122"/>
                <a:ea typeface="微软雅黑" panose="020B0503020204020204" charset="-122"/>
                <a:cs typeface="微软雅黑" panose="020B0503020204020204" charset="-122"/>
              </a:rPr>
              <a:t>2</a:t>
            </a:r>
            <a:r>
              <a:rPr lang="zh-CN" sz="2400" b="0">
                <a:latin typeface="微软雅黑" panose="020B0503020204020204" charset="-122"/>
                <a:ea typeface="微软雅黑" panose="020B0503020204020204" charset="-122"/>
                <a:cs typeface="微软雅黑" panose="020B0503020204020204" charset="-122"/>
              </a:rPr>
              <a:t>分）</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22555" y="5569585"/>
            <a:ext cx="10648315" cy="953135"/>
          </a:xfrm>
          <a:prstGeom prst="rect">
            <a:avLst/>
          </a:prstGeom>
          <a:noFill/>
          <a:ln w="9525">
            <a:noFill/>
          </a:ln>
        </p:spPr>
        <p:txBody>
          <a:bodyPr wrap="square">
            <a:spAutoFit/>
          </a:bodyPr>
          <a:p>
            <a:pPr indent="0"/>
            <a:r>
              <a:rPr lang="zh-CN" sz="2800" b="0">
                <a:solidFill>
                  <a:srgbClr val="FF0000"/>
                </a:solidFill>
                <a:latin typeface="楷体" panose="02010609060101010101" charset="-122"/>
                <a:ea typeface="楷体" panose="02010609060101010101" charset="-122"/>
                <a:cs typeface="楷体" panose="02010609060101010101" charset="-122"/>
              </a:rPr>
              <a:t>两大历史任务：争取民族独立、人民解放和实现国家繁荣富强、人民共同富裕或答反帝反封建。（</a:t>
            </a:r>
            <a:r>
              <a:rPr lang="en-US" sz="2800" b="0">
                <a:solidFill>
                  <a:srgbClr val="FF0000"/>
                </a:solidFill>
                <a:latin typeface="楷体" panose="02010609060101010101" charset="-122"/>
                <a:ea typeface="楷体" panose="02010609060101010101" charset="-122"/>
                <a:cs typeface="楷体" panose="02010609060101010101" charset="-122"/>
              </a:rPr>
              <a:t>2</a:t>
            </a:r>
            <a:r>
              <a:rPr lang="zh-CN" sz="2800" b="0">
                <a:solidFill>
                  <a:srgbClr val="FF0000"/>
                </a:solidFill>
                <a:latin typeface="楷体" panose="02010609060101010101" charset="-122"/>
                <a:ea typeface="楷体" panose="02010609060101010101" charset="-122"/>
                <a:cs typeface="楷体" panose="02010609060101010101" charset="-122"/>
              </a:rPr>
              <a:t>分）</a:t>
            </a:r>
            <a:endParaRPr lang="zh-CN" altLang="en-US" sz="2800" b="0">
              <a:solidFill>
                <a:srgbClr val="FF0000"/>
              </a:solidFill>
              <a:latin typeface="楷体" panose="02010609060101010101" charset="-122"/>
              <a:ea typeface="楷体" panose="02010609060101010101" charset="-122"/>
              <a:cs typeface="楷体" panose="02010609060101010101" charset="-122"/>
            </a:endParaRPr>
          </a:p>
        </p:txBody>
      </p:sp>
      <p:sp>
        <p:nvSpPr>
          <p:cNvPr id="13" name="圆角矩形 12"/>
          <p:cNvSpPr/>
          <p:nvPr/>
        </p:nvSpPr>
        <p:spPr>
          <a:xfrm>
            <a:off x="1448435" y="1097280"/>
            <a:ext cx="1547495" cy="4394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8" name="圆角矩形 7"/>
          <p:cNvSpPr/>
          <p:nvPr/>
        </p:nvSpPr>
        <p:spPr>
          <a:xfrm>
            <a:off x="1448435" y="2577465"/>
            <a:ext cx="2176145" cy="4749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9" name="圆角矩形 8"/>
          <p:cNvSpPr/>
          <p:nvPr/>
        </p:nvSpPr>
        <p:spPr>
          <a:xfrm>
            <a:off x="217170" y="3052445"/>
            <a:ext cx="1547495" cy="4394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 name="圆角矩形 1"/>
          <p:cNvSpPr/>
          <p:nvPr/>
        </p:nvSpPr>
        <p:spPr>
          <a:xfrm>
            <a:off x="735330" y="5007610"/>
            <a:ext cx="3538220" cy="485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3" name="圆角矩形 2"/>
          <p:cNvSpPr/>
          <p:nvPr/>
        </p:nvSpPr>
        <p:spPr>
          <a:xfrm>
            <a:off x="8354060" y="5043170"/>
            <a:ext cx="1903730" cy="4749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圆角矩形 3"/>
          <p:cNvSpPr/>
          <p:nvPr/>
        </p:nvSpPr>
        <p:spPr>
          <a:xfrm>
            <a:off x="4341495" y="5020945"/>
            <a:ext cx="859790" cy="4749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animBg="1"/>
      <p:bldP spid="4" grpId="0" animBg="1"/>
      <p:bldP spid="3" grpId="0" animBg="1"/>
      <p:bldP spid="2" grpId="1" animBg="1"/>
      <p:bldP spid="4" grpId="1" animBg="1"/>
      <p:bldP spid="3" grpId="1" animBg="1"/>
      <p:bldP spid="13" grpId="0" animBg="1"/>
      <p:bldP spid="8" grpId="0" animBg="1"/>
      <p:bldP spid="9" grpId="0" animBg="1"/>
      <p:bldP spid="13" grpId="1" animBg="1"/>
      <p:bldP spid="8" grpId="1" animBg="1"/>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文本框 24"/>
          <p:cNvSpPr txBox="1"/>
          <p:nvPr/>
        </p:nvSpPr>
        <p:spPr>
          <a:xfrm>
            <a:off x="406400" y="1442085"/>
            <a:ext cx="2722563" cy="954088"/>
          </a:xfrm>
          <a:prstGeom prst="rect">
            <a:avLst/>
          </a:prstGeom>
          <a:noFill/>
          <a:ln w="9525">
            <a:noFill/>
          </a:ln>
        </p:spPr>
        <p:txBody>
          <a:bodyPr>
            <a:spAutoFit/>
          </a:bodyPr>
          <a:p>
            <a:pPr>
              <a:buNone/>
            </a:pPr>
            <a:r>
              <a:rPr lang="zh-CN" altLang="en-US" sz="2800" dirty="0">
                <a:solidFill>
                  <a:srgbClr val="000000"/>
                </a:solidFill>
                <a:latin typeface="华文中宋" pitchFamily="2" charset="-122"/>
                <a:ea typeface="华文中宋" pitchFamily="2" charset="-122"/>
              </a:rPr>
              <a:t> 近代以来中国面临的</a:t>
            </a:r>
            <a:r>
              <a:rPr lang="zh-CN" altLang="en-US" sz="2800" dirty="0">
                <a:solidFill>
                  <a:srgbClr val="FF0000"/>
                </a:solidFill>
                <a:latin typeface="华文中宋" pitchFamily="2" charset="-122"/>
                <a:ea typeface="华文中宋" pitchFamily="2" charset="-122"/>
              </a:rPr>
              <a:t>历史任务</a:t>
            </a:r>
            <a:endParaRPr lang="zh-CN" altLang="en-US" sz="2400" dirty="0">
              <a:solidFill>
                <a:srgbClr val="FF0000"/>
              </a:solidFill>
              <a:latin typeface="华文中宋" pitchFamily="2" charset="-122"/>
              <a:ea typeface="华文中宋" pitchFamily="2" charset="-122"/>
            </a:endParaRPr>
          </a:p>
        </p:txBody>
      </p:sp>
      <p:sp>
        <p:nvSpPr>
          <p:cNvPr id="26" name="文本框 25"/>
          <p:cNvSpPr txBox="1"/>
          <p:nvPr/>
        </p:nvSpPr>
        <p:spPr>
          <a:xfrm>
            <a:off x="3560763" y="1402080"/>
            <a:ext cx="4157662" cy="522288"/>
          </a:xfrm>
          <a:prstGeom prst="rect">
            <a:avLst/>
          </a:prstGeom>
          <a:noFill/>
          <a:ln w="28575" cap="flat" cmpd="sng">
            <a:solidFill>
              <a:srgbClr val="00B050"/>
            </a:solidFill>
            <a:prstDash val="sysDash"/>
            <a:round/>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等线" pitchFamily="2"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等线" pitchFamily="2"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等线" pitchFamily="2"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等线" pitchFamily="2"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等线" pitchFamily="2" charset="-122"/>
              </a:defRPr>
            </a:lvl5pPr>
          </a:lstStyle>
          <a:p>
            <a:pPr marL="0" lvl="0" indent="0" eaLnBrk="1" hangingPunct="1">
              <a:lnSpc>
                <a:spcPct val="100000"/>
              </a:lnSpc>
              <a:spcBef>
                <a:spcPct val="50000"/>
              </a:spcBef>
              <a:buFontTx/>
              <a:buNone/>
            </a:pPr>
            <a:r>
              <a:rPr lang="zh-CN" altLang="en-US" b="1" dirty="0">
                <a:solidFill>
                  <a:srgbClr val="0D0D0D"/>
                </a:solidFill>
                <a:latin typeface="微软雅黑" panose="020B0503020204020204" charset="-122"/>
                <a:ea typeface="微软雅黑" panose="020B0503020204020204" charset="-122"/>
              </a:rPr>
              <a:t>求得民族独立和人民解放  </a:t>
            </a:r>
            <a:endParaRPr lang="zh-CN" altLang="en-US" b="1" dirty="0">
              <a:solidFill>
                <a:srgbClr val="0D0D0D"/>
              </a:solidFill>
              <a:latin typeface="微软雅黑" panose="020B0503020204020204" charset="-122"/>
              <a:ea typeface="微软雅黑" panose="020B0503020204020204" charset="-122"/>
            </a:endParaRPr>
          </a:p>
        </p:txBody>
      </p:sp>
      <p:sp>
        <p:nvSpPr>
          <p:cNvPr id="27" name="文本框 26"/>
          <p:cNvSpPr txBox="1"/>
          <p:nvPr/>
        </p:nvSpPr>
        <p:spPr>
          <a:xfrm>
            <a:off x="3559175" y="2063750"/>
            <a:ext cx="4159250" cy="522288"/>
          </a:xfrm>
          <a:prstGeom prst="rect">
            <a:avLst/>
          </a:prstGeom>
          <a:noFill/>
          <a:ln w="28575" cap="flat" cmpd="sng">
            <a:solidFill>
              <a:srgbClr val="00B050"/>
            </a:solidFill>
            <a:prstDash val="sysDash"/>
            <a:round/>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等线" pitchFamily="2"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等线" pitchFamily="2"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等线" pitchFamily="2"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等线" pitchFamily="2"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等线" pitchFamily="2" charset="-122"/>
              </a:defRPr>
            </a:lvl5pPr>
          </a:lstStyle>
          <a:p>
            <a:pPr marL="0" lvl="0" indent="0" eaLnBrk="1" hangingPunct="1">
              <a:lnSpc>
                <a:spcPct val="100000"/>
              </a:lnSpc>
              <a:spcBef>
                <a:spcPct val="50000"/>
              </a:spcBef>
              <a:buFontTx/>
              <a:buNone/>
            </a:pPr>
            <a:r>
              <a:rPr lang="zh-CN" altLang="en-US" b="1" dirty="0">
                <a:solidFill>
                  <a:srgbClr val="0D0D0D"/>
                </a:solidFill>
                <a:latin typeface="微软雅黑" panose="020B0503020204020204" charset="-122"/>
                <a:ea typeface="微软雅黑" panose="020B0503020204020204" charset="-122"/>
              </a:rPr>
              <a:t>求得国家富强和人民富裕</a:t>
            </a:r>
            <a:endParaRPr lang="zh-CN" altLang="en-US" b="1" dirty="0">
              <a:solidFill>
                <a:srgbClr val="0D0D0D"/>
              </a:solidFill>
              <a:latin typeface="微软雅黑" panose="020B0503020204020204" charset="-122"/>
              <a:ea typeface="微软雅黑" panose="020B0503020204020204" charset="-122"/>
            </a:endParaRPr>
          </a:p>
        </p:txBody>
      </p:sp>
      <p:sp>
        <p:nvSpPr>
          <p:cNvPr id="5" name="左大括号 4"/>
          <p:cNvSpPr/>
          <p:nvPr/>
        </p:nvSpPr>
        <p:spPr>
          <a:xfrm>
            <a:off x="3129280" y="1593533"/>
            <a:ext cx="288925" cy="738187"/>
          </a:xfrm>
          <a:prstGeom prst="leftBrace">
            <a:avLst>
              <a:gd name="adj1" fmla="val 35970"/>
              <a:gd name="adj2" fmla="val 47523"/>
            </a:avLst>
          </a:prstGeom>
          <a:noFill/>
          <a:ln w="38100" cap="flat" cmpd="sng">
            <a:solidFill>
              <a:schemeClr val="tx1"/>
            </a:solidFill>
            <a:prstDash val="solid"/>
            <a:headEnd type="none" w="med" len="med"/>
            <a:tailEnd type="none" w="med" len="med"/>
          </a:ln>
        </p:spPr>
        <p:txBody>
          <a:bodyPr/>
          <a:p>
            <a:pPr defTabSz="914400" eaLnBrk="1" hangingPunct="1">
              <a:buNone/>
            </a:pPr>
            <a:endParaRPr lang="zh-CN" altLang="en-US" dirty="0">
              <a:solidFill>
                <a:srgbClr val="000000"/>
              </a:solidFill>
              <a:latin typeface="Arial" panose="020B0604020202020204" pitchFamily="34" charset="0"/>
              <a:ea typeface="宋体" panose="02010600030101010101" pitchFamily="2" charset="-122"/>
            </a:endParaRPr>
          </a:p>
        </p:txBody>
      </p:sp>
      <p:sp>
        <p:nvSpPr>
          <p:cNvPr id="18" name="文本框 2"/>
          <p:cNvSpPr txBox="1"/>
          <p:nvPr/>
        </p:nvSpPr>
        <p:spPr>
          <a:xfrm>
            <a:off x="133350" y="2697480"/>
            <a:ext cx="11012488"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等线" pitchFamily="2"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等线" pitchFamily="2"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等线" pitchFamily="2"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等线" pitchFamily="2"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等线" pitchFamily="2" charset="-122"/>
              </a:defRPr>
            </a:lvl5pPr>
          </a:lstStyle>
          <a:p>
            <a:pPr marL="457200" lvl="0" indent="-457200" defTabSz="457200" eaLnBrk="1" hangingPunct="1">
              <a:lnSpc>
                <a:spcPct val="100000"/>
              </a:lnSpc>
              <a:spcBef>
                <a:spcPct val="0"/>
              </a:spcBef>
              <a:buFont typeface="Wingdings" panose="05000000000000000000" pitchFamily="2" charset="2"/>
              <a:buChar char="ü"/>
            </a:pPr>
            <a:r>
              <a:rPr lang="zh-CN" altLang="en-US" b="1" dirty="0">
                <a:latin typeface="华文中宋" pitchFamily="2" charset="-122"/>
                <a:ea typeface="华文中宋" pitchFamily="2" charset="-122"/>
              </a:rPr>
              <a:t>探究：民族独立与国家繁荣富强（民族复兴）之间的关系：</a:t>
            </a:r>
            <a:endParaRPr lang="en-US" altLang="zh-CN" b="1" dirty="0">
              <a:latin typeface="华文中宋" pitchFamily="2" charset="-122"/>
              <a:ea typeface="华文中宋" pitchFamily="2" charset="-122"/>
            </a:endParaRPr>
          </a:p>
        </p:txBody>
      </p:sp>
      <p:sp>
        <p:nvSpPr>
          <p:cNvPr id="32" name="文本框 31"/>
          <p:cNvSpPr txBox="1"/>
          <p:nvPr/>
        </p:nvSpPr>
        <p:spPr>
          <a:xfrm>
            <a:off x="406400" y="3241993"/>
            <a:ext cx="9074150" cy="954088"/>
          </a:xfrm>
          <a:prstGeom prst="rect">
            <a:avLst/>
          </a:prstGeom>
          <a:noFill/>
          <a:ln>
            <a:solidFill>
              <a:schemeClr val="bg2">
                <a:lumMod val="50000"/>
              </a:schemeClr>
            </a:solidFill>
          </a:ln>
        </p:spPr>
        <p:txBody>
          <a:bodyPr wrap="square">
            <a:spAutoFit/>
          </a:bodyPr>
          <a:lstStyle/>
          <a:p>
            <a:pPr marR="0" defTabSz="457200" eaLnBrk="1" hangingPunct="1">
              <a:buClrTx/>
              <a:buSzTx/>
              <a:buFontTx/>
              <a:buNone/>
              <a:defRPr/>
            </a:pPr>
            <a:r>
              <a:rPr kumimoji="0" lang="zh-CN" altLang="en-US" sz="2800" kern="1200" cap="none" spc="0" normalizeH="0" baseline="0" noProof="0" dirty="0">
                <a:solidFill>
                  <a:srgbClr val="000000"/>
                </a:solidFill>
                <a:latin typeface="华文中宋" pitchFamily="2" charset="-122"/>
                <a:ea typeface="华文中宋" pitchFamily="2" charset="-122"/>
                <a:cs typeface="+mn-cs"/>
              </a:rPr>
              <a:t>①民族独立和国家富强是近代以来中华民族的两大任务。</a:t>
            </a:r>
            <a:endParaRPr kumimoji="0" lang="en-US" altLang="zh-CN" sz="2800" kern="1200" cap="none" spc="0" normalizeH="0" baseline="0" noProof="0" dirty="0">
              <a:solidFill>
                <a:srgbClr val="000000"/>
              </a:solidFill>
              <a:latin typeface="华文中宋" pitchFamily="2" charset="-122"/>
              <a:ea typeface="华文中宋" pitchFamily="2" charset="-122"/>
              <a:cs typeface="+mn-cs"/>
            </a:endParaRPr>
          </a:p>
          <a:p>
            <a:pPr marR="0" defTabSz="457200" eaLnBrk="1" hangingPunct="1">
              <a:buClrTx/>
              <a:buSzTx/>
              <a:buFontTx/>
              <a:buNone/>
              <a:defRPr/>
            </a:pPr>
            <a:r>
              <a:rPr kumimoji="0" lang="zh-CN" altLang="en-US" sz="2800" kern="1200" cap="none" spc="0" normalizeH="0" baseline="0" noProof="0" dirty="0">
                <a:solidFill>
                  <a:srgbClr val="000000"/>
                </a:solidFill>
                <a:latin typeface="华文中宋" pitchFamily="2" charset="-122"/>
                <a:ea typeface="华文中宋" pitchFamily="2" charset="-122"/>
                <a:cs typeface="+mn-cs"/>
              </a:rPr>
              <a:t>两者相互关联，但在不同阶段两者的侧重点不同。</a:t>
            </a:r>
            <a:endParaRPr kumimoji="0" lang="en-US" altLang="zh-CN" sz="2800" kern="1200" cap="none" spc="0" normalizeH="0" baseline="0" noProof="0" dirty="0">
              <a:solidFill>
                <a:srgbClr val="000000"/>
              </a:solidFill>
              <a:latin typeface="华文中宋" pitchFamily="2" charset="-122"/>
              <a:ea typeface="华文中宋" pitchFamily="2" charset="-122"/>
              <a:cs typeface="+mn-cs"/>
            </a:endParaRPr>
          </a:p>
        </p:txBody>
      </p:sp>
      <p:sp>
        <p:nvSpPr>
          <p:cNvPr id="34" name="文本框 33"/>
          <p:cNvSpPr txBox="1"/>
          <p:nvPr/>
        </p:nvSpPr>
        <p:spPr>
          <a:xfrm>
            <a:off x="406400" y="4281805"/>
            <a:ext cx="9074150" cy="954088"/>
          </a:xfrm>
          <a:prstGeom prst="rect">
            <a:avLst/>
          </a:prstGeom>
          <a:noFill/>
          <a:ln>
            <a:solidFill>
              <a:schemeClr val="bg2">
                <a:lumMod val="50000"/>
              </a:schemeClr>
            </a:solidFill>
          </a:ln>
        </p:spPr>
        <p:txBody>
          <a:bodyPr wrap="square">
            <a:spAutoFit/>
          </a:bodyPr>
          <a:lstStyle/>
          <a:p>
            <a:pPr marR="0" defTabSz="457200" eaLnBrk="1" hangingPunct="1">
              <a:buClrTx/>
              <a:buSzTx/>
              <a:buFontTx/>
              <a:buNone/>
              <a:defRPr/>
            </a:pPr>
            <a:r>
              <a:rPr kumimoji="0" lang="zh-CN" altLang="en-US" sz="2800" kern="1200" cap="none" spc="0" normalizeH="0" baseline="0" noProof="0" dirty="0">
                <a:solidFill>
                  <a:srgbClr val="000000"/>
                </a:solidFill>
                <a:latin typeface="华文中宋" pitchFamily="2" charset="-122"/>
                <a:ea typeface="华文中宋" pitchFamily="2" charset="-122"/>
                <a:cs typeface="+mn-cs"/>
              </a:rPr>
              <a:t>②在半殖民地半封建的旧中国，民族独立是第一位的，</a:t>
            </a:r>
            <a:endParaRPr kumimoji="0" lang="en-US" altLang="zh-CN" sz="2800" kern="1200" cap="none" spc="0" normalizeH="0" baseline="0" noProof="0" dirty="0">
              <a:solidFill>
                <a:srgbClr val="000000"/>
              </a:solidFill>
              <a:latin typeface="华文中宋" pitchFamily="2" charset="-122"/>
              <a:ea typeface="华文中宋" pitchFamily="2" charset="-122"/>
              <a:cs typeface="+mn-cs"/>
            </a:endParaRPr>
          </a:p>
          <a:p>
            <a:pPr marR="0" defTabSz="457200" eaLnBrk="1" hangingPunct="1">
              <a:buClrTx/>
              <a:buSzTx/>
              <a:buFontTx/>
              <a:buNone/>
              <a:defRPr/>
            </a:pPr>
            <a:r>
              <a:rPr kumimoji="0" lang="zh-CN" altLang="en-US" sz="2800" kern="1200" cap="none" spc="0" normalizeH="0" baseline="0" noProof="0" dirty="0">
                <a:solidFill>
                  <a:srgbClr val="000000"/>
                </a:solidFill>
                <a:latin typeface="华文中宋" pitchFamily="2" charset="-122"/>
                <a:ea typeface="华文中宋" pitchFamily="2" charset="-122"/>
                <a:cs typeface="+mn-cs"/>
              </a:rPr>
              <a:t>只有实现</a:t>
            </a:r>
            <a:r>
              <a:rPr kumimoji="0" lang="zh-CN" altLang="en-US" sz="2800" kern="1200" cap="none" spc="0" normalizeH="0" baseline="0" noProof="0" dirty="0">
                <a:solidFill>
                  <a:srgbClr val="FF0000"/>
                </a:solidFill>
                <a:latin typeface="华文中宋" pitchFamily="2" charset="-122"/>
                <a:ea typeface="华文中宋" pitchFamily="2" charset="-122"/>
                <a:cs typeface="+mn-cs"/>
              </a:rPr>
              <a:t>民族独立</a:t>
            </a:r>
            <a:r>
              <a:rPr kumimoji="0" lang="zh-CN" altLang="en-US" sz="2800" kern="1200" cap="none" spc="0" normalizeH="0" baseline="0" noProof="0" dirty="0">
                <a:solidFill>
                  <a:srgbClr val="000000"/>
                </a:solidFill>
                <a:latin typeface="华文中宋" pitchFamily="2" charset="-122"/>
                <a:ea typeface="华文中宋" pitchFamily="2" charset="-122"/>
                <a:cs typeface="+mn-cs"/>
              </a:rPr>
              <a:t>才能为国家富强创造必要的</a:t>
            </a:r>
            <a:r>
              <a:rPr kumimoji="0" lang="zh-CN" altLang="en-US" sz="2800" kern="1200" cap="none" spc="0" normalizeH="0" baseline="0" noProof="0" dirty="0">
                <a:solidFill>
                  <a:srgbClr val="FF0000"/>
                </a:solidFill>
                <a:latin typeface="华文中宋" pitchFamily="2" charset="-122"/>
                <a:ea typeface="华文中宋" pitchFamily="2" charset="-122"/>
                <a:cs typeface="+mn-cs"/>
              </a:rPr>
              <a:t>前提</a:t>
            </a:r>
            <a:r>
              <a:rPr kumimoji="0" lang="zh-CN" altLang="en-US" sz="2800" kern="1200" cap="none" spc="0" normalizeH="0" baseline="0" noProof="0" dirty="0">
                <a:solidFill>
                  <a:srgbClr val="000000"/>
                </a:solidFill>
                <a:latin typeface="华文中宋" pitchFamily="2" charset="-122"/>
                <a:ea typeface="华文中宋" pitchFamily="2" charset="-122"/>
                <a:cs typeface="+mn-cs"/>
              </a:rPr>
              <a:t>；</a:t>
            </a:r>
            <a:endParaRPr kumimoji="0" lang="zh-CN" altLang="en-US" sz="2800" kern="1200" cap="none" spc="0" normalizeH="0" baseline="0" noProof="0" dirty="0">
              <a:solidFill>
                <a:srgbClr val="000000"/>
              </a:solidFill>
              <a:latin typeface="华文中宋" pitchFamily="2" charset="-122"/>
              <a:ea typeface="华文中宋" pitchFamily="2" charset="-122"/>
              <a:cs typeface="+mn-cs"/>
            </a:endParaRPr>
          </a:p>
        </p:txBody>
      </p:sp>
      <p:sp>
        <p:nvSpPr>
          <p:cNvPr id="35" name="文本框 34"/>
          <p:cNvSpPr txBox="1"/>
          <p:nvPr/>
        </p:nvSpPr>
        <p:spPr>
          <a:xfrm>
            <a:off x="406400" y="5321618"/>
            <a:ext cx="9074150" cy="954088"/>
          </a:xfrm>
          <a:prstGeom prst="rect">
            <a:avLst/>
          </a:prstGeom>
          <a:noFill/>
          <a:ln>
            <a:solidFill>
              <a:schemeClr val="bg2">
                <a:lumMod val="50000"/>
              </a:schemeClr>
            </a:solidFill>
          </a:ln>
        </p:spPr>
        <p:txBody>
          <a:bodyPr wrap="square">
            <a:spAutoFit/>
          </a:bodyPr>
          <a:lstStyle/>
          <a:p>
            <a:pPr marR="0" defTabSz="457200" eaLnBrk="1" hangingPunct="1">
              <a:buClrTx/>
              <a:buSzTx/>
              <a:buFontTx/>
              <a:buNone/>
              <a:defRPr/>
            </a:pPr>
            <a:r>
              <a:rPr kumimoji="0" lang="zh-CN" altLang="en-US" sz="2800" kern="1200" cap="none" spc="0" normalizeH="0" baseline="0" noProof="0" dirty="0">
                <a:solidFill>
                  <a:srgbClr val="000000"/>
                </a:solidFill>
                <a:latin typeface="华文中宋" pitchFamily="2" charset="-122"/>
                <a:ea typeface="华文中宋" pitchFamily="2" charset="-122"/>
                <a:cs typeface="+mn-cs"/>
              </a:rPr>
              <a:t>③中华人民共和国成立后，</a:t>
            </a:r>
            <a:r>
              <a:rPr kumimoji="0" lang="zh-CN" altLang="en-US" sz="2800" kern="1200" cap="none" spc="0" normalizeH="0" baseline="0" noProof="0" dirty="0">
                <a:solidFill>
                  <a:srgbClr val="FF0000"/>
                </a:solidFill>
                <a:latin typeface="华文中宋" pitchFamily="2" charset="-122"/>
                <a:ea typeface="华文中宋" pitchFamily="2" charset="-122"/>
                <a:cs typeface="+mn-cs"/>
              </a:rPr>
              <a:t>国家富强</a:t>
            </a:r>
            <a:r>
              <a:rPr kumimoji="0" lang="zh-CN" altLang="en-US" sz="2800" kern="1200" cap="none" spc="0" normalizeH="0" baseline="0" noProof="0" dirty="0">
                <a:solidFill>
                  <a:srgbClr val="000000"/>
                </a:solidFill>
                <a:latin typeface="华文中宋" pitchFamily="2" charset="-122"/>
                <a:ea typeface="华文中宋" pitchFamily="2" charset="-122"/>
                <a:cs typeface="+mn-cs"/>
              </a:rPr>
              <a:t>是首要的，</a:t>
            </a:r>
            <a:endParaRPr kumimoji="0" lang="en-US" altLang="zh-CN" sz="2800" kern="1200" cap="none" spc="0" normalizeH="0" baseline="0" noProof="0" dirty="0">
              <a:solidFill>
                <a:srgbClr val="000000"/>
              </a:solidFill>
              <a:latin typeface="华文中宋" pitchFamily="2" charset="-122"/>
              <a:ea typeface="华文中宋" pitchFamily="2" charset="-122"/>
              <a:cs typeface="+mn-cs"/>
            </a:endParaRPr>
          </a:p>
          <a:p>
            <a:pPr marR="0" defTabSz="457200" eaLnBrk="1" hangingPunct="1">
              <a:buClrTx/>
              <a:buSzTx/>
              <a:buFontTx/>
              <a:buNone/>
              <a:defRPr/>
            </a:pPr>
            <a:r>
              <a:rPr kumimoji="0" lang="zh-CN" altLang="en-US" sz="2800" kern="1200" cap="none" spc="0" normalizeH="0" baseline="0" noProof="0" dirty="0">
                <a:solidFill>
                  <a:srgbClr val="000000"/>
                </a:solidFill>
                <a:latin typeface="华文中宋" pitchFamily="2" charset="-122"/>
                <a:ea typeface="华文中宋" pitchFamily="2" charset="-122"/>
                <a:cs typeface="+mn-cs"/>
              </a:rPr>
              <a:t>只有富强才能使民族独立有根本</a:t>
            </a:r>
            <a:r>
              <a:rPr kumimoji="0" lang="zh-CN" altLang="en-US" sz="2800" kern="1200" cap="none" spc="0" normalizeH="0" baseline="0" noProof="0" dirty="0">
                <a:solidFill>
                  <a:srgbClr val="FF0000"/>
                </a:solidFill>
                <a:latin typeface="华文中宋" pitchFamily="2" charset="-122"/>
                <a:ea typeface="华文中宋" pitchFamily="2" charset="-122"/>
                <a:cs typeface="+mn-cs"/>
              </a:rPr>
              <a:t>保障</a:t>
            </a:r>
            <a:r>
              <a:rPr kumimoji="0" lang="zh-CN" altLang="en-US" sz="2800" kern="1200" cap="none" spc="0" normalizeH="0" baseline="0" noProof="0" dirty="0">
                <a:solidFill>
                  <a:srgbClr val="000000"/>
                </a:solidFill>
                <a:latin typeface="华文中宋" pitchFamily="2" charset="-122"/>
                <a:ea typeface="华文中宋" pitchFamily="2" charset="-122"/>
                <a:cs typeface="+mn-cs"/>
              </a:rPr>
              <a:t>。</a:t>
            </a:r>
            <a:endParaRPr kumimoji="0" lang="zh-CN" altLang="en-US" sz="2800" kern="1200" cap="none" spc="0" normalizeH="0" baseline="0" noProof="0" dirty="0">
              <a:solidFill>
                <a:srgbClr val="000000"/>
              </a:solidFill>
              <a:latin typeface="华文中宋" pitchFamily="2" charset="-122"/>
              <a:ea typeface="华文中宋" pitchFamily="2" charset="-122"/>
              <a:cs typeface="+mn-cs"/>
            </a:endParaRPr>
          </a:p>
        </p:txBody>
      </p:sp>
      <p:sp>
        <p:nvSpPr>
          <p:cNvPr id="6" name="五边形 5"/>
          <p:cNvSpPr/>
          <p:nvPr/>
        </p:nvSpPr>
        <p:spPr>
          <a:xfrm>
            <a:off x="273685" y="216535"/>
            <a:ext cx="1642110" cy="53089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TextBox 22"/>
          <p:cNvSpPr txBox="1"/>
          <p:nvPr/>
        </p:nvSpPr>
        <p:spPr>
          <a:xfrm>
            <a:off x="200222" y="286901"/>
            <a:ext cx="1446303" cy="460375"/>
          </a:xfrm>
          <a:prstGeom prst="rect">
            <a:avLst/>
          </a:prstGeom>
          <a:noFill/>
        </p:spPr>
        <p:txBody>
          <a:bodyPr wrap="square" rtlCol="0">
            <a:spAutoFit/>
          </a:bodyPr>
          <a:p>
            <a:r>
              <a:rPr lang="zh-CN" altLang="en-US" sz="2400" dirty="0">
                <a:solidFill>
                  <a:schemeClr val="bg1"/>
                </a:solidFill>
              </a:rPr>
              <a:t>知识拓展</a:t>
            </a:r>
            <a:endParaRPr lang="zh-CN" altLang="en-US" sz="2400" dirty="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ppt_x</p:attrName>
                                        </p:attrNameLst>
                                      </p:cBhvr>
                                      <p:tavLst>
                                        <p:tav tm="0">
                                          <p:val>
                                            <p:strVal val="#ppt_x"/>
                                          </p:val>
                                        </p:tav>
                                        <p:tav tm="100000">
                                          <p:val>
                                            <p:strVal val="#ppt_x"/>
                                          </p:val>
                                        </p:tav>
                                      </p:tavLst>
                                    </p:anim>
                                    <p:anim calcmode="lin" valueType="num">
                                      <p:cBhvr>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ppt_x</p:attrName>
                                        </p:attrNameLst>
                                      </p:cBhvr>
                                      <p:tavLst>
                                        <p:tav tm="0">
                                          <p:val>
                                            <p:strVal val="#ppt_x"/>
                                          </p:val>
                                        </p:tav>
                                        <p:tav tm="100000">
                                          <p:val>
                                            <p:strVal val="#ppt_x"/>
                                          </p:val>
                                        </p:tav>
                                      </p:tavLst>
                                    </p:anim>
                                    <p:anim calcmode="lin" valueType="num">
                                      <p:cBhvr>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randombar(horizontal)">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bldLvl="0" animBg="1"/>
      <p:bldP spid="27" grpId="0" bldLvl="0" animBg="1"/>
      <p:bldP spid="5" grpId="0" bldLvl="0" animBg="1"/>
      <p:bldP spid="18" grpId="0"/>
      <p:bldP spid="32" grpId="0" bldLvl="0" animBg="1"/>
      <p:bldP spid="34" grpId="0" bldLvl="0" animBg="1"/>
      <p:bldP spid="3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nvSpPr>
        <p:spPr>
          <a:xfrm>
            <a:off x="4311736" y="422391"/>
            <a:ext cx="2214880" cy="706755"/>
          </a:xfrm>
          <a:prstGeom prst="rect">
            <a:avLst/>
          </a:prstGeom>
        </p:spPr>
        <p:txBody>
          <a:bodyPr wrap="none">
            <a:spAutoFit/>
          </a:bodyPr>
          <a:p>
            <a:pPr algn="ctr"/>
            <a:r>
              <a:rPr lang="zh-CN" altLang="en-US" sz="4000" b="1" dirty="0">
                <a:latin typeface="隶书" panose="02010509060101010101" pitchFamily="49" charset="-122"/>
                <a:ea typeface="隶书" panose="02010509060101010101" pitchFamily="49" charset="-122"/>
              </a:rPr>
              <a:t>考试范围</a:t>
            </a:r>
            <a:endParaRPr lang="zh-CN" altLang="en-US" sz="4000" b="1" dirty="0">
              <a:latin typeface="隶书" panose="02010509060101010101" pitchFamily="49" charset="-122"/>
              <a:ea typeface="隶书" panose="02010509060101010101" pitchFamily="49" charset="-122"/>
            </a:endParaRPr>
          </a:p>
        </p:txBody>
      </p:sp>
      <p:sp>
        <p:nvSpPr>
          <p:cNvPr id="2" name="文本框 1"/>
          <p:cNvSpPr txBox="1"/>
          <p:nvPr/>
        </p:nvSpPr>
        <p:spPr>
          <a:xfrm>
            <a:off x="0" y="1206500"/>
            <a:ext cx="11916410" cy="5262245"/>
          </a:xfrm>
          <a:prstGeom prst="rect">
            <a:avLst/>
          </a:prstGeom>
          <a:solidFill>
            <a:schemeClr val="accent1"/>
          </a:solidFill>
        </p:spPr>
        <p:txBody>
          <a:bodyPr wrap="square" rtlCol="0">
            <a:spAutoFit/>
          </a:bodyPr>
          <a:p>
            <a:r>
              <a:rPr lang="zh-CN" altLang="en-US" sz="2800"/>
              <a:t>七上：四个单元，第</a:t>
            </a:r>
            <a:r>
              <a:rPr lang="en-US" altLang="zh-CN" sz="2800"/>
              <a:t>1-21</a:t>
            </a:r>
            <a:r>
              <a:rPr lang="zh-CN" altLang="en-US" sz="2800"/>
              <a:t>课；七下：三个单元，第</a:t>
            </a:r>
            <a:r>
              <a:rPr lang="en-US" altLang="zh-CN" sz="2800"/>
              <a:t>1-22</a:t>
            </a:r>
            <a:r>
              <a:rPr lang="zh-CN" altLang="en-US" sz="2800"/>
              <a:t>课，共</a:t>
            </a:r>
            <a:r>
              <a:rPr lang="en-US" altLang="zh-CN" sz="2800"/>
              <a:t>43</a:t>
            </a:r>
            <a:r>
              <a:rPr lang="zh-CN" altLang="en-US" sz="2800"/>
              <a:t>课</a:t>
            </a:r>
            <a:endParaRPr lang="zh-CN" altLang="en-US" sz="2800"/>
          </a:p>
          <a:p>
            <a:r>
              <a:rPr lang="zh-CN" altLang="en-US" sz="2800"/>
              <a:t>八上：八个单元，第</a:t>
            </a:r>
            <a:r>
              <a:rPr lang="en-US" altLang="zh-CN" sz="2800"/>
              <a:t>1-27</a:t>
            </a:r>
            <a:r>
              <a:rPr lang="zh-CN" altLang="en-US" sz="2800"/>
              <a:t>课；八下：六个单元，第</a:t>
            </a:r>
            <a:r>
              <a:rPr lang="en-US" altLang="zh-CN" sz="2800"/>
              <a:t>1-20</a:t>
            </a:r>
            <a:r>
              <a:rPr lang="zh-CN" altLang="en-US" sz="2800"/>
              <a:t>课，共</a:t>
            </a:r>
            <a:r>
              <a:rPr lang="en-US" altLang="zh-CN" sz="2800"/>
              <a:t>47</a:t>
            </a:r>
            <a:r>
              <a:rPr lang="zh-CN" altLang="en-US" sz="2800"/>
              <a:t>课</a:t>
            </a:r>
            <a:endParaRPr lang="zh-CN" altLang="en-US" sz="2800"/>
          </a:p>
          <a:p>
            <a:r>
              <a:rPr lang="zh-CN" altLang="en-US" sz="2800"/>
              <a:t>九上：七个单元，第</a:t>
            </a:r>
            <a:r>
              <a:rPr lang="en-US" altLang="zh-CN" sz="2800"/>
              <a:t>1-22</a:t>
            </a:r>
            <a:r>
              <a:rPr lang="zh-CN" altLang="en-US" sz="2800"/>
              <a:t>课；九下：六个单元，第</a:t>
            </a:r>
            <a:r>
              <a:rPr lang="en-US" altLang="zh-CN" sz="2800"/>
              <a:t>1-23</a:t>
            </a:r>
            <a:r>
              <a:rPr lang="zh-CN" altLang="en-US" sz="2800"/>
              <a:t>课，共</a:t>
            </a:r>
            <a:r>
              <a:rPr lang="en-US" altLang="zh-CN" sz="2800"/>
              <a:t>45</a:t>
            </a:r>
            <a:r>
              <a:rPr lang="zh-CN" altLang="en-US" sz="2800"/>
              <a:t>课</a:t>
            </a:r>
            <a:endParaRPr lang="zh-CN" altLang="en-US" sz="2800"/>
          </a:p>
          <a:p>
            <a:r>
              <a:rPr lang="zh-CN" altLang="en-US" sz="2800"/>
              <a:t> </a:t>
            </a:r>
            <a:r>
              <a:rPr lang="en-US" altLang="zh-CN" sz="2800"/>
              <a:t>                                                                                </a:t>
            </a:r>
            <a:r>
              <a:rPr lang="zh-CN" altLang="en-US" sz="2800">
                <a:solidFill>
                  <a:srgbClr val="FF0000"/>
                </a:solidFill>
              </a:rPr>
              <a:t>总课时：</a:t>
            </a:r>
            <a:r>
              <a:rPr lang="en-US" altLang="zh-CN" sz="2800">
                <a:solidFill>
                  <a:srgbClr val="FF0000"/>
                </a:solidFill>
              </a:rPr>
              <a:t>135</a:t>
            </a:r>
            <a:r>
              <a:rPr lang="zh-CN" altLang="en-US" sz="2800">
                <a:solidFill>
                  <a:srgbClr val="FF0000"/>
                </a:solidFill>
              </a:rPr>
              <a:t>课</a:t>
            </a:r>
            <a:endParaRPr lang="zh-CN" altLang="en-US" sz="2800">
              <a:solidFill>
                <a:srgbClr val="FF0000"/>
              </a:solidFill>
            </a:endParaRPr>
          </a:p>
          <a:p>
            <a:pPr fontAlgn="auto">
              <a:lnSpc>
                <a:spcPts val="3360"/>
              </a:lnSpc>
            </a:pPr>
            <a:r>
              <a:rPr lang="en-US" altLang="zh-CN" sz="2800"/>
              <a:t>2021</a:t>
            </a:r>
            <a:r>
              <a:rPr lang="zh-CN" altLang="en-US" sz="2800"/>
              <a:t>年包河区历史一模考试分值分布：</a:t>
            </a:r>
            <a:endParaRPr lang="zh-CN" altLang="zh-CN" sz="2800"/>
          </a:p>
          <a:p>
            <a:pPr fontAlgn="auto">
              <a:lnSpc>
                <a:spcPts val="3360"/>
              </a:lnSpc>
            </a:pPr>
            <a:r>
              <a:rPr lang="zh-CN" altLang="zh-CN" sz="2800"/>
              <a:t>中国古代史：</a:t>
            </a:r>
            <a:r>
              <a:rPr lang="en-US" altLang="zh-CN" sz="2800"/>
              <a:t>1.2.3.4</a:t>
            </a:r>
            <a:r>
              <a:rPr lang="zh-CN" altLang="en-US" sz="2800"/>
              <a:t>（共</a:t>
            </a:r>
            <a:r>
              <a:rPr lang="en-US" altLang="zh-CN" sz="2800"/>
              <a:t>8</a:t>
            </a:r>
            <a:r>
              <a:rPr lang="zh-CN" altLang="en-US" sz="2800"/>
              <a:t>分）；</a:t>
            </a:r>
            <a:r>
              <a:rPr lang="en-US" altLang="zh-CN" sz="2800"/>
              <a:t>16</a:t>
            </a:r>
            <a:r>
              <a:rPr lang="zh-CN" altLang="en-US" sz="2800"/>
              <a:t>题（</a:t>
            </a:r>
            <a:r>
              <a:rPr lang="en-US" altLang="zh-CN" sz="2800"/>
              <a:t>1</a:t>
            </a:r>
            <a:r>
              <a:rPr lang="zh-CN" altLang="en-US" sz="2800"/>
              <a:t>）（</a:t>
            </a:r>
            <a:r>
              <a:rPr lang="en-US" altLang="zh-CN" sz="2800"/>
              <a:t>2</a:t>
            </a:r>
            <a:r>
              <a:rPr lang="zh-CN" altLang="en-US" sz="2800"/>
              <a:t>分）；</a:t>
            </a:r>
            <a:r>
              <a:rPr lang="en-US" altLang="zh-CN" sz="2800"/>
              <a:t>19</a:t>
            </a:r>
            <a:r>
              <a:rPr lang="zh-CN" altLang="en-US" sz="2800"/>
              <a:t>题（</a:t>
            </a:r>
            <a:r>
              <a:rPr lang="en-US" altLang="zh-CN" sz="2800"/>
              <a:t>12</a:t>
            </a:r>
            <a:r>
              <a:rPr lang="zh-CN" altLang="en-US" sz="2800"/>
              <a:t>分），共</a:t>
            </a:r>
            <a:r>
              <a:rPr lang="en-US" altLang="zh-CN" sz="2800">
                <a:solidFill>
                  <a:srgbClr val="FF0000"/>
                </a:solidFill>
              </a:rPr>
              <a:t>22</a:t>
            </a:r>
            <a:r>
              <a:rPr lang="zh-CN" altLang="en-US" sz="2800">
                <a:solidFill>
                  <a:srgbClr val="FF0000"/>
                </a:solidFill>
              </a:rPr>
              <a:t>分</a:t>
            </a:r>
            <a:endParaRPr lang="zh-CN" altLang="en-US" sz="2800"/>
          </a:p>
          <a:p>
            <a:pPr fontAlgn="auto">
              <a:lnSpc>
                <a:spcPts val="3360"/>
              </a:lnSpc>
            </a:pPr>
            <a:r>
              <a:rPr lang="zh-CN" altLang="en-US" sz="2800"/>
              <a:t>中国近现代：</a:t>
            </a:r>
            <a:r>
              <a:rPr lang="en-US" altLang="zh-CN" sz="2800"/>
              <a:t>5.6.7.8.9</a:t>
            </a:r>
            <a:r>
              <a:rPr lang="zh-CN" altLang="en-US" sz="2800"/>
              <a:t>（共</a:t>
            </a:r>
            <a:r>
              <a:rPr lang="en-US" altLang="zh-CN" sz="2800"/>
              <a:t>10</a:t>
            </a:r>
            <a:r>
              <a:rPr lang="zh-CN" altLang="en-US" sz="2800"/>
              <a:t>分）；</a:t>
            </a:r>
            <a:r>
              <a:rPr lang="en-US" altLang="zh-CN" sz="2800"/>
              <a:t>16</a:t>
            </a:r>
            <a:r>
              <a:rPr lang="zh-CN" altLang="en-US" sz="2800"/>
              <a:t>题（</a:t>
            </a:r>
            <a:r>
              <a:rPr lang="en-US" altLang="zh-CN" sz="2800"/>
              <a:t>2</a:t>
            </a:r>
            <a:r>
              <a:rPr lang="zh-CN" altLang="en-US" sz="2800"/>
              <a:t>）（</a:t>
            </a:r>
            <a:r>
              <a:rPr lang="en-US" altLang="zh-CN" sz="2800"/>
              <a:t>4</a:t>
            </a:r>
            <a:r>
              <a:rPr lang="zh-CN" altLang="en-US" sz="2800"/>
              <a:t>）（共</a:t>
            </a:r>
            <a:r>
              <a:rPr lang="en-US" altLang="zh-CN" sz="2800"/>
              <a:t>4</a:t>
            </a:r>
            <a:r>
              <a:rPr lang="zh-CN" altLang="en-US" sz="2800"/>
              <a:t>分）；</a:t>
            </a:r>
            <a:r>
              <a:rPr lang="en-US" altLang="zh-CN" sz="2800"/>
              <a:t>17</a:t>
            </a:r>
            <a:r>
              <a:rPr lang="zh-CN" altLang="en-US" sz="2800"/>
              <a:t>题</a:t>
            </a:r>
            <a:r>
              <a:rPr lang="en-US" altLang="zh-CN" sz="2800"/>
              <a:t>10</a:t>
            </a:r>
            <a:r>
              <a:rPr lang="zh-CN" altLang="en-US" sz="2800"/>
              <a:t>分，共</a:t>
            </a:r>
            <a:r>
              <a:rPr lang="en-US" altLang="zh-CN" sz="2800">
                <a:solidFill>
                  <a:srgbClr val="FF0000"/>
                </a:solidFill>
              </a:rPr>
              <a:t>24</a:t>
            </a:r>
            <a:r>
              <a:rPr lang="zh-CN" altLang="en-US" sz="2800">
                <a:solidFill>
                  <a:srgbClr val="FF0000"/>
                </a:solidFill>
              </a:rPr>
              <a:t>分</a:t>
            </a:r>
            <a:endParaRPr lang="zh-CN" altLang="en-US" sz="2800"/>
          </a:p>
          <a:p>
            <a:pPr fontAlgn="auto">
              <a:lnSpc>
                <a:spcPts val="3360"/>
              </a:lnSpc>
            </a:pPr>
            <a:r>
              <a:rPr lang="zh-CN" altLang="en-US" sz="2800"/>
              <a:t>世界史：</a:t>
            </a:r>
            <a:r>
              <a:rPr lang="en-US" altLang="zh-CN" sz="2800"/>
              <a:t>10.11.12.13.14.15</a:t>
            </a:r>
            <a:r>
              <a:rPr lang="zh-CN" altLang="en-US" sz="2800">
                <a:sym typeface="+mn-ea"/>
              </a:rPr>
              <a:t>（共</a:t>
            </a:r>
            <a:r>
              <a:rPr lang="en-US" altLang="zh-CN" sz="2800">
                <a:sym typeface="+mn-ea"/>
              </a:rPr>
              <a:t>12</a:t>
            </a:r>
            <a:r>
              <a:rPr lang="zh-CN" altLang="en-US" sz="2800">
                <a:sym typeface="+mn-ea"/>
              </a:rPr>
              <a:t>分）；</a:t>
            </a:r>
            <a:r>
              <a:rPr lang="en-US" altLang="zh-CN" sz="2800">
                <a:sym typeface="+mn-ea"/>
              </a:rPr>
              <a:t>16</a:t>
            </a:r>
            <a:r>
              <a:rPr lang="zh-CN" altLang="en-US" sz="2800">
                <a:sym typeface="+mn-ea"/>
              </a:rPr>
              <a:t>题（</a:t>
            </a:r>
            <a:r>
              <a:rPr lang="en-US" altLang="zh-CN" sz="2800">
                <a:sym typeface="+mn-ea"/>
              </a:rPr>
              <a:t>3</a:t>
            </a:r>
            <a:r>
              <a:rPr lang="zh-CN" altLang="en-US" sz="2800">
                <a:sym typeface="+mn-ea"/>
              </a:rPr>
              <a:t>）（</a:t>
            </a:r>
            <a:r>
              <a:rPr lang="en-US" altLang="zh-CN" sz="2800">
                <a:sym typeface="+mn-ea"/>
              </a:rPr>
              <a:t>2</a:t>
            </a:r>
            <a:r>
              <a:rPr lang="zh-CN" altLang="en-US" sz="2800">
                <a:sym typeface="+mn-ea"/>
              </a:rPr>
              <a:t>分）；</a:t>
            </a:r>
            <a:r>
              <a:rPr lang="en-US" altLang="zh-CN" sz="2800">
                <a:sym typeface="+mn-ea"/>
              </a:rPr>
              <a:t>18</a:t>
            </a:r>
            <a:r>
              <a:rPr lang="zh-CN" altLang="en-US" sz="2800">
                <a:sym typeface="+mn-ea"/>
              </a:rPr>
              <a:t>题</a:t>
            </a:r>
            <a:r>
              <a:rPr lang="en-US" altLang="zh-CN" sz="2800">
                <a:sym typeface="+mn-ea"/>
              </a:rPr>
              <a:t>10</a:t>
            </a:r>
            <a:r>
              <a:rPr lang="zh-CN" altLang="en-US" sz="2800">
                <a:sym typeface="+mn-ea"/>
              </a:rPr>
              <a:t>分，共</a:t>
            </a:r>
            <a:r>
              <a:rPr lang="en-US" altLang="zh-CN" sz="2800">
                <a:solidFill>
                  <a:srgbClr val="FF0000"/>
                </a:solidFill>
                <a:sym typeface="+mn-ea"/>
              </a:rPr>
              <a:t>24</a:t>
            </a:r>
            <a:r>
              <a:rPr lang="zh-CN" altLang="en-US" sz="2800">
                <a:solidFill>
                  <a:srgbClr val="FF0000"/>
                </a:solidFill>
                <a:sym typeface="+mn-ea"/>
              </a:rPr>
              <a:t>分</a:t>
            </a:r>
            <a:endParaRPr lang="zh-CN" altLang="en-US" sz="2800">
              <a:sym typeface="+mn-ea"/>
            </a:endParaRPr>
          </a:p>
          <a:p>
            <a:pPr fontAlgn="auto">
              <a:lnSpc>
                <a:spcPts val="3360"/>
              </a:lnSpc>
            </a:pPr>
            <a:r>
              <a:rPr lang="en-US" altLang="zh-CN" sz="2800">
                <a:sym typeface="+mn-ea"/>
              </a:rPr>
              <a:t>                                                                                  </a:t>
            </a:r>
            <a:r>
              <a:rPr lang="en-US" altLang="zh-CN" sz="2800">
                <a:solidFill>
                  <a:srgbClr val="FF0000"/>
                </a:solidFill>
                <a:sym typeface="+mn-ea"/>
              </a:rPr>
              <a:t> </a:t>
            </a:r>
            <a:r>
              <a:rPr lang="zh-CN" altLang="en-US" sz="2800">
                <a:solidFill>
                  <a:srgbClr val="FF0000"/>
                </a:solidFill>
                <a:sym typeface="+mn-ea"/>
              </a:rPr>
              <a:t>总分：</a:t>
            </a:r>
            <a:r>
              <a:rPr lang="en-US" altLang="zh-CN" sz="2800">
                <a:solidFill>
                  <a:srgbClr val="FF0000"/>
                </a:solidFill>
                <a:sym typeface="+mn-ea"/>
              </a:rPr>
              <a:t>70</a:t>
            </a:r>
            <a:r>
              <a:rPr lang="zh-CN" altLang="en-US" sz="2800">
                <a:solidFill>
                  <a:srgbClr val="FF0000"/>
                </a:solidFill>
                <a:sym typeface="+mn-ea"/>
              </a:rPr>
              <a:t>分</a:t>
            </a:r>
            <a:endParaRPr lang="zh-CN" altLang="en-US" sz="2800">
              <a:solidFill>
                <a:srgbClr val="FF0000"/>
              </a:solidFill>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14375" y="1109980"/>
            <a:ext cx="9173845" cy="4154170"/>
          </a:xfrm>
          <a:prstGeom prst="rect">
            <a:avLst/>
          </a:prstGeom>
          <a:noFill/>
          <a:ln w="9525">
            <a:noFill/>
          </a:ln>
        </p:spPr>
        <p:txBody>
          <a:bodyPr wrap="square">
            <a:spAutoFit/>
          </a:bodyPr>
          <a:p>
            <a:pPr indent="0"/>
            <a:r>
              <a:rPr lang="en-US" sz="2400" b="0">
                <a:latin typeface="微软雅黑" panose="020B0503020204020204" charset="-122"/>
                <a:ea typeface="微软雅黑" panose="020B0503020204020204" charset="-122"/>
                <a:cs typeface="微软雅黑" panose="020B0503020204020204" charset="-122"/>
              </a:rPr>
              <a:t>17.</a:t>
            </a:r>
            <a:endParaRPr lang="en-US" sz="2400" b="0">
              <a:latin typeface="微软雅黑" panose="020B0503020204020204" charset="-122"/>
              <a:ea typeface="微软雅黑" panose="020B0503020204020204" charset="-122"/>
              <a:cs typeface="微软雅黑" panose="020B0503020204020204" charset="-122"/>
            </a:endParaRPr>
          </a:p>
          <a:p>
            <a:pPr indent="0"/>
            <a:r>
              <a:rPr lang="zh-CN" sz="2400" b="0">
                <a:latin typeface="微软雅黑" panose="020B0503020204020204" charset="-122"/>
                <a:ea typeface="微软雅黑" panose="020B0503020204020204" charset="-122"/>
                <a:cs typeface="微软雅黑" panose="020B0503020204020204" charset="-122"/>
              </a:rPr>
              <a:t>（1）第一小问：内忧外患或者“内力日竭，外患日逼”2分，第二小问，写到三民主义（旧三民主义或者民生主义或者平均地权）1分，新三民主义（或扶助农工）1分！</a:t>
            </a:r>
            <a:r>
              <a:rPr lang="zh-CN" sz="2400" b="0">
                <a:solidFill>
                  <a:srgbClr val="FF0000"/>
                </a:solidFill>
                <a:latin typeface="微软雅黑" panose="020B0503020204020204" charset="-122"/>
                <a:ea typeface="微软雅黑" panose="020B0503020204020204" charset="-122"/>
                <a:cs typeface="微软雅黑" panose="020B0503020204020204" charset="-122"/>
              </a:rPr>
              <a:t>强调先后，</a:t>
            </a:r>
            <a:r>
              <a:rPr lang="zh-CN" sz="2400" b="0">
                <a:latin typeface="微软雅黑" panose="020B0503020204020204" charset="-122"/>
                <a:ea typeface="微软雅黑" panose="020B0503020204020204" charset="-122"/>
                <a:cs typeface="微软雅黑" panose="020B0503020204020204" charset="-122"/>
              </a:rPr>
              <a:t>共2分。（2）：1950年土地改革或者《中华人民共和国土地改革法》2分家庭联产承包责任制得1分，调动了农民生产积极性，解放了生产力，促进了提高了生活水平得1分。</a:t>
            </a:r>
            <a:r>
              <a:rPr lang="zh-CN" sz="2400" b="0">
                <a:solidFill>
                  <a:srgbClr val="FF0000"/>
                </a:solidFill>
                <a:latin typeface="微软雅黑" panose="020B0503020204020204" charset="-122"/>
                <a:ea typeface="微软雅黑" panose="020B0503020204020204" charset="-122"/>
                <a:cs typeface="微软雅黑" panose="020B0503020204020204" charset="-122"/>
              </a:rPr>
              <a:t>有的学生答的是土地改革的作用不给分。</a:t>
            </a:r>
            <a:endParaRPr lang="zh-CN" sz="2400" b="0">
              <a:solidFill>
                <a:srgbClr val="FF0000"/>
              </a:solidFill>
              <a:latin typeface="微软雅黑" panose="020B0503020204020204" charset="-122"/>
              <a:ea typeface="微软雅黑" panose="020B0503020204020204" charset="-122"/>
              <a:cs typeface="微软雅黑" panose="020B0503020204020204" charset="-122"/>
            </a:endParaRPr>
          </a:p>
          <a:p>
            <a:pPr indent="0"/>
            <a:r>
              <a:rPr lang="zh-CN" sz="2400" b="0">
                <a:latin typeface="微软雅黑" panose="020B0503020204020204" charset="-122"/>
                <a:ea typeface="微软雅黑" panose="020B0503020204020204" charset="-122"/>
                <a:cs typeface="微软雅黑" panose="020B0503020204020204" charset="-122"/>
              </a:rPr>
              <a:t>（3）回答：争取民独立或人民解放（1分）和实现国家繁荣富强或人民共同富裕（1分）或答反帝（1分）反封建（1分）或实现中华民族伟大复兴（1分）;救国救民等意思接近（1分）</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6" name="五边形 5"/>
          <p:cNvSpPr/>
          <p:nvPr/>
        </p:nvSpPr>
        <p:spPr>
          <a:xfrm>
            <a:off x="122555" y="31750"/>
            <a:ext cx="1642110" cy="53089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TextBox 22"/>
          <p:cNvSpPr txBox="1"/>
          <p:nvPr/>
        </p:nvSpPr>
        <p:spPr>
          <a:xfrm>
            <a:off x="207207" y="85606"/>
            <a:ext cx="1446303" cy="460375"/>
          </a:xfrm>
          <a:prstGeom prst="rect">
            <a:avLst/>
          </a:prstGeom>
          <a:noFill/>
        </p:spPr>
        <p:txBody>
          <a:bodyPr wrap="square" rtlCol="0">
            <a:spAutoFit/>
          </a:bodyPr>
          <a:p>
            <a:r>
              <a:rPr lang="zh-CN" altLang="en-US" sz="2400" dirty="0">
                <a:solidFill>
                  <a:schemeClr val="bg1"/>
                </a:solidFill>
              </a:rPr>
              <a:t>评分细则</a:t>
            </a:r>
            <a:endParaRPr lang="zh-CN" altLang="en-US" sz="2400" dirty="0">
              <a:solidFill>
                <a:schemeClr val="bg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70492" y="734703"/>
            <a:ext cx="10852237" cy="5388907"/>
          </a:xfrm>
        </p:spPr>
        <p:txBody>
          <a:bodyPr/>
          <a:p>
            <a:pPr marL="0" indent="0" algn="l">
              <a:lnSpc>
                <a:spcPct val="100000"/>
              </a:lnSpc>
              <a:buNone/>
            </a:pPr>
            <a:r>
              <a:rPr lang="zh-CN" altLang="en-US" sz="2400">
                <a:latin typeface="微软雅黑" panose="020B0503020204020204" charset="-122"/>
                <a:ea typeface="微软雅黑" panose="020B0503020204020204" charset="-122"/>
                <a:cs typeface="微软雅黑" panose="020B0503020204020204" charset="-122"/>
              </a:rPr>
              <a:t>17题第一小题，共两小问，总分4分。其中第一小问和第二小问各2分。</a:t>
            </a:r>
            <a:endParaRPr lang="zh-CN" altLang="en-US" sz="2400">
              <a:latin typeface="微软雅黑" panose="020B0503020204020204" charset="-122"/>
              <a:ea typeface="微软雅黑" panose="020B0503020204020204" charset="-122"/>
              <a:cs typeface="微软雅黑" panose="020B0503020204020204" charset="-122"/>
            </a:endParaRPr>
          </a:p>
          <a:p>
            <a:pPr marL="0" indent="0" algn="l">
              <a:lnSpc>
                <a:spcPct val="100000"/>
              </a:lnSpc>
              <a:buNone/>
            </a:pPr>
            <a:r>
              <a:rPr lang="zh-CN" altLang="en-US" sz="2400">
                <a:latin typeface="微软雅黑" panose="020B0503020204020204" charset="-122"/>
                <a:ea typeface="微软雅黑" panose="020B0503020204020204" charset="-122"/>
                <a:cs typeface="微软雅黑" panose="020B0503020204020204" charset="-122"/>
              </a:rPr>
              <a:t>第一小问，“结合材料分析孙中山民主思想产生的背景”，存在以下问题：</a:t>
            </a:r>
            <a:endParaRPr lang="zh-CN" altLang="en-US" sz="2400">
              <a:latin typeface="微软雅黑" panose="020B0503020204020204" charset="-122"/>
              <a:ea typeface="微软雅黑" panose="020B0503020204020204" charset="-122"/>
              <a:cs typeface="微软雅黑" panose="020B0503020204020204" charset="-122"/>
            </a:endParaRPr>
          </a:p>
          <a:p>
            <a:pPr marL="0" indent="0" algn="l">
              <a:lnSpc>
                <a:spcPct val="100000"/>
              </a:lnSpc>
              <a:buNone/>
            </a:pPr>
            <a:r>
              <a:rPr lang="zh-CN" altLang="en-US" sz="2400">
                <a:latin typeface="微软雅黑" panose="020B0503020204020204" charset="-122"/>
                <a:ea typeface="微软雅黑" panose="020B0503020204020204" charset="-122"/>
                <a:cs typeface="微软雅黑" panose="020B0503020204020204" charset="-122"/>
              </a:rPr>
              <a:t>（1）</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没有抓住材料的关键词</a:t>
            </a:r>
            <a:r>
              <a:rPr lang="zh-CN" altLang="en-US" sz="2400">
                <a:latin typeface="微软雅黑" panose="020B0503020204020204" charset="-122"/>
                <a:ea typeface="微软雅黑" panose="020B0503020204020204" charset="-122"/>
                <a:cs typeface="微软雅黑" panose="020B0503020204020204" charset="-122"/>
              </a:rPr>
              <a:t>，“民国大局”，导致很多同学写“清政府内忧外患”，时间点混淆；</a:t>
            </a:r>
            <a:endParaRPr lang="zh-CN" altLang="en-US" sz="2400">
              <a:latin typeface="微软雅黑" panose="020B0503020204020204" charset="-122"/>
              <a:ea typeface="微软雅黑" panose="020B0503020204020204" charset="-122"/>
              <a:cs typeface="微软雅黑" panose="020B0503020204020204" charset="-122"/>
            </a:endParaRPr>
          </a:p>
          <a:p>
            <a:pPr marL="0" indent="0" algn="l">
              <a:lnSpc>
                <a:spcPct val="100000"/>
              </a:lnSpc>
              <a:buNone/>
            </a:pPr>
            <a:r>
              <a:rPr lang="zh-CN" altLang="en-US" sz="2400">
                <a:latin typeface="微软雅黑" panose="020B0503020204020204" charset="-122"/>
                <a:ea typeface="微软雅黑" panose="020B0503020204020204" charset="-122"/>
                <a:cs typeface="微软雅黑" panose="020B0503020204020204" charset="-122"/>
              </a:rPr>
              <a:t>（2）</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没有看材料，看不懂材料</a:t>
            </a:r>
            <a:r>
              <a:rPr lang="zh-CN" altLang="en-US" sz="2400">
                <a:latin typeface="微软雅黑" panose="020B0503020204020204" charset="-122"/>
                <a:ea typeface="微软雅黑" panose="020B0503020204020204" charset="-122"/>
                <a:cs typeface="微软雅黑" panose="020B0503020204020204" charset="-122"/>
              </a:rPr>
              <a:t>，“内力日竭，外患日逼”，不知道这句话在说背景，概括不出来背景为内忧外患；</a:t>
            </a:r>
            <a:endParaRPr lang="zh-CN" altLang="en-US" sz="2400">
              <a:latin typeface="微软雅黑" panose="020B0503020204020204" charset="-122"/>
              <a:ea typeface="微软雅黑" panose="020B0503020204020204" charset="-122"/>
              <a:cs typeface="微软雅黑" panose="020B0503020204020204" charset="-122"/>
            </a:endParaRPr>
          </a:p>
          <a:p>
            <a:pPr marL="0" indent="0" algn="l">
              <a:lnSpc>
                <a:spcPct val="100000"/>
              </a:lnSpc>
              <a:buNone/>
            </a:pPr>
            <a:r>
              <a:rPr lang="zh-CN" altLang="en-US" sz="2400">
                <a:latin typeface="微软雅黑" panose="020B0503020204020204" charset="-122"/>
                <a:ea typeface="微软雅黑" panose="020B0503020204020204" charset="-122"/>
                <a:cs typeface="微软雅黑" panose="020B0503020204020204" charset="-122"/>
              </a:rPr>
              <a:t>第二小问“结合所学知识分析孙中山为此先后做过的努力”，存在以下问题：</a:t>
            </a:r>
            <a:endParaRPr lang="zh-CN" altLang="en-US" sz="2400">
              <a:latin typeface="微软雅黑" panose="020B0503020204020204" charset="-122"/>
              <a:ea typeface="微软雅黑" panose="020B0503020204020204" charset="-122"/>
              <a:cs typeface="微软雅黑" panose="020B0503020204020204" charset="-122"/>
            </a:endParaRPr>
          </a:p>
          <a:p>
            <a:pPr marL="0" indent="0" algn="l">
              <a:lnSpc>
                <a:spcPct val="100000"/>
              </a:lnSpc>
              <a:buNone/>
            </a:pPr>
            <a:r>
              <a:rPr lang="zh-CN" altLang="en-US" sz="2400">
                <a:latin typeface="微软雅黑" panose="020B0503020204020204" charset="-122"/>
                <a:ea typeface="微软雅黑" panose="020B0503020204020204" charset="-122"/>
                <a:cs typeface="微软雅黑" panose="020B0503020204020204" charset="-122"/>
              </a:rPr>
              <a:t>（1），看不懂题目，“</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为此</a:t>
            </a:r>
            <a:r>
              <a:rPr lang="zh-CN" altLang="en-US" sz="2400">
                <a:latin typeface="微软雅黑" panose="020B0503020204020204" charset="-122"/>
                <a:ea typeface="微软雅黑" panose="020B0503020204020204" charset="-122"/>
                <a:cs typeface="微软雅黑" panose="020B0503020204020204" charset="-122"/>
              </a:rPr>
              <a:t>”指的是什么，所以很多同学答的都是孙中山的贡献，如“辛亥革命，同盟会”等等……’</a:t>
            </a:r>
            <a:endParaRPr lang="zh-CN" altLang="en-US" sz="2400">
              <a:latin typeface="微软雅黑" panose="020B0503020204020204" charset="-122"/>
              <a:ea typeface="微软雅黑" panose="020B0503020204020204" charset="-122"/>
              <a:cs typeface="微软雅黑" panose="020B0503020204020204" charset="-122"/>
            </a:endParaRPr>
          </a:p>
          <a:p>
            <a:pPr marL="0" indent="0" algn="l">
              <a:lnSpc>
                <a:spcPct val="100000"/>
              </a:lnSpc>
              <a:buNone/>
            </a:pPr>
            <a:r>
              <a:rPr lang="zh-CN" altLang="en-US" sz="2400">
                <a:latin typeface="微软雅黑" panose="020B0503020204020204" charset="-122"/>
                <a:ea typeface="微软雅黑" panose="020B0503020204020204" charset="-122"/>
                <a:cs typeface="微软雅黑" panose="020B0503020204020204" charset="-122"/>
              </a:rPr>
              <a:t>（2），孙中山为</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民生</a:t>
            </a:r>
            <a:r>
              <a:rPr lang="zh-CN" altLang="en-US" sz="2400">
                <a:latin typeface="微软雅黑" panose="020B0503020204020204" charset="-122"/>
                <a:ea typeface="微软雅黑" panose="020B0503020204020204" charset="-122"/>
                <a:cs typeface="微软雅黑" panose="020B0503020204020204" charset="-122"/>
              </a:rPr>
              <a:t>做的贡献，一部分同学可以答到“三民主义”，但基本达不到新三民主义，“扶助农工”</a:t>
            </a:r>
            <a:endParaRPr lang="zh-CN" altLang="en-US" sz="2400">
              <a:latin typeface="微软雅黑" panose="020B0503020204020204" charset="-122"/>
              <a:ea typeface="微软雅黑" panose="020B0503020204020204" charset="-122"/>
              <a:cs typeface="微软雅黑" panose="020B0503020204020204" charset="-122"/>
            </a:endParaRPr>
          </a:p>
          <a:p>
            <a:pPr marL="0" indent="0" algn="l">
              <a:lnSpc>
                <a:spcPct val="100000"/>
              </a:lnSpc>
              <a:buNone/>
            </a:pPr>
            <a:r>
              <a:rPr lang="zh-CN" altLang="en-US" sz="2400">
                <a:latin typeface="微软雅黑" panose="020B0503020204020204" charset="-122"/>
                <a:ea typeface="微软雅黑" panose="020B0503020204020204" charset="-122"/>
                <a:cs typeface="微软雅黑" panose="020B0503020204020204" charset="-122"/>
              </a:rPr>
              <a:t>所以，本道题得分率不高。</a:t>
            </a:r>
            <a:endParaRPr lang="zh-CN" altLang="en-US"/>
          </a:p>
          <a:p>
            <a:pPr marL="0" indent="0" algn="l">
              <a:lnSpc>
                <a:spcPct val="100000"/>
              </a:lnSpc>
              <a:buNone/>
            </a:pPr>
            <a:endParaRPr lang="zh-CN" altLang="en-US"/>
          </a:p>
        </p:txBody>
      </p:sp>
      <p:sp>
        <p:nvSpPr>
          <p:cNvPr id="6" name="五边形 5"/>
          <p:cNvSpPr/>
          <p:nvPr/>
        </p:nvSpPr>
        <p:spPr>
          <a:xfrm>
            <a:off x="122555" y="31750"/>
            <a:ext cx="1642110" cy="53089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TextBox 22"/>
          <p:cNvSpPr txBox="1"/>
          <p:nvPr/>
        </p:nvSpPr>
        <p:spPr>
          <a:xfrm>
            <a:off x="122752" y="66556"/>
            <a:ext cx="1446303" cy="460375"/>
          </a:xfrm>
          <a:prstGeom prst="rect">
            <a:avLst/>
          </a:prstGeom>
          <a:noFill/>
        </p:spPr>
        <p:txBody>
          <a:bodyPr wrap="square" rtlCol="0">
            <a:spAutoFit/>
          </a:bodyPr>
          <a:p>
            <a:r>
              <a:rPr lang="zh-CN" altLang="en-US" sz="2400" dirty="0">
                <a:solidFill>
                  <a:schemeClr val="bg1"/>
                </a:solidFill>
              </a:rPr>
              <a:t>试卷反馈</a:t>
            </a:r>
            <a:endParaRPr lang="zh-CN" altLang="en-US" sz="2400" dirty="0">
              <a:solidFill>
                <a:schemeClr val="bg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五边形 5"/>
          <p:cNvSpPr/>
          <p:nvPr/>
        </p:nvSpPr>
        <p:spPr>
          <a:xfrm>
            <a:off x="122555" y="31750"/>
            <a:ext cx="1642110" cy="53089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TextBox 22"/>
          <p:cNvSpPr txBox="1"/>
          <p:nvPr/>
        </p:nvSpPr>
        <p:spPr>
          <a:xfrm>
            <a:off x="122752" y="66556"/>
            <a:ext cx="1446303" cy="460375"/>
          </a:xfrm>
          <a:prstGeom prst="rect">
            <a:avLst/>
          </a:prstGeom>
          <a:noFill/>
        </p:spPr>
        <p:txBody>
          <a:bodyPr wrap="square" rtlCol="0">
            <a:spAutoFit/>
          </a:bodyPr>
          <a:p>
            <a:r>
              <a:rPr lang="zh-CN" altLang="en-US" sz="2400" dirty="0">
                <a:solidFill>
                  <a:schemeClr val="bg1"/>
                </a:solidFill>
              </a:rPr>
              <a:t>试卷反馈</a:t>
            </a:r>
            <a:endParaRPr lang="zh-CN" altLang="en-US" sz="2400" dirty="0">
              <a:solidFill>
                <a:schemeClr val="bg1"/>
              </a:solidFill>
            </a:endParaRPr>
          </a:p>
        </p:txBody>
      </p:sp>
      <p:sp>
        <p:nvSpPr>
          <p:cNvPr id="100" name="文本框 99"/>
          <p:cNvSpPr txBox="1"/>
          <p:nvPr/>
        </p:nvSpPr>
        <p:spPr>
          <a:xfrm>
            <a:off x="270510" y="527050"/>
            <a:ext cx="11482705" cy="6739255"/>
          </a:xfrm>
          <a:prstGeom prst="rect">
            <a:avLst/>
          </a:prstGeom>
          <a:noFill/>
          <a:ln w="9525">
            <a:noFill/>
          </a:ln>
        </p:spPr>
        <p:txBody>
          <a:bodyPr wrap="square">
            <a:spAutoFit/>
          </a:bodyPr>
          <a:p>
            <a:pPr indent="0"/>
            <a:r>
              <a:rPr lang="en-US" altLang="zh-CN" sz="2400" b="0">
                <a:latin typeface="微软雅黑" panose="020B0503020204020204" charset="-122"/>
                <a:ea typeface="微软雅黑" panose="020B0503020204020204" charset="-122"/>
                <a:cs typeface="微软雅黑" panose="020B0503020204020204" charset="-122"/>
              </a:rPr>
              <a:t>17</a:t>
            </a:r>
            <a:r>
              <a:rPr lang="zh-CN" sz="2400" b="0">
                <a:latin typeface="微软雅黑" panose="020B0503020204020204" charset="-122"/>
                <a:ea typeface="微软雅黑" panose="020B0503020204020204" charset="-122"/>
                <a:cs typeface="微软雅黑" panose="020B0503020204020204" charset="-122"/>
              </a:rPr>
              <a:t>（</a:t>
            </a:r>
            <a:r>
              <a:rPr lang="en-US" sz="2400" b="0">
                <a:latin typeface="微软雅黑" panose="020B0503020204020204" charset="-122"/>
                <a:ea typeface="微软雅黑" panose="020B0503020204020204" charset="-122"/>
                <a:cs typeface="微软雅黑" panose="020B0503020204020204" charset="-122"/>
              </a:rPr>
              <a:t>2</a:t>
            </a:r>
            <a:r>
              <a:rPr lang="zh-CN" sz="2400" b="0">
                <a:latin typeface="微软雅黑" panose="020B0503020204020204" charset="-122"/>
                <a:ea typeface="微软雅黑" panose="020B0503020204020204" charset="-122"/>
                <a:cs typeface="微软雅黑" panose="020B0503020204020204" charset="-122"/>
              </a:rPr>
              <a:t>）答题反馈一、题目分析与答题概况第一问</a:t>
            </a:r>
            <a:r>
              <a:rPr lang="zh-CN" sz="2400" b="0">
                <a:solidFill>
                  <a:srgbClr val="FF0000"/>
                </a:solidFill>
                <a:latin typeface="微软雅黑" panose="020B0503020204020204" charset="-122"/>
                <a:ea typeface="微软雅黑" panose="020B0503020204020204" charset="-122"/>
                <a:cs typeface="微软雅黑" panose="020B0503020204020204" charset="-122"/>
              </a:rPr>
              <a:t>要求根据材料说出，</a:t>
            </a:r>
            <a:r>
              <a:rPr lang="zh-CN" sz="2400" b="0">
                <a:latin typeface="微软雅黑" panose="020B0503020204020204" charset="-122"/>
                <a:ea typeface="微软雅黑" panose="020B0503020204020204" charset="-122"/>
                <a:cs typeface="微软雅黑" panose="020B0503020204020204" charset="-122"/>
              </a:rPr>
              <a:t>建国初中国共产党解决农民土地制度问题的措施。通过时间判断为</a:t>
            </a:r>
            <a:r>
              <a:rPr lang="en-US" sz="2400" b="0">
                <a:latin typeface="微软雅黑" panose="020B0503020204020204" charset="-122"/>
                <a:ea typeface="微软雅黑" panose="020B0503020204020204" charset="-122"/>
                <a:cs typeface="微软雅黑" panose="020B0503020204020204" charset="-122"/>
              </a:rPr>
              <a:t>1950</a:t>
            </a:r>
            <a:r>
              <a:rPr lang="zh-CN" sz="2400" b="0">
                <a:latin typeface="微软雅黑" panose="020B0503020204020204" charset="-122"/>
                <a:ea typeface="微软雅黑" panose="020B0503020204020204" charset="-122"/>
                <a:cs typeface="微软雅黑" panose="020B0503020204020204" charset="-122"/>
              </a:rPr>
              <a:t>年土地改革，或者直接答颁布《中华人民共和国土地改革法》也可，但是很多学生答的却是</a:t>
            </a:r>
            <a:r>
              <a:rPr lang="en-US" sz="2400" b="0">
                <a:latin typeface="微软雅黑" panose="020B0503020204020204" charset="-122"/>
                <a:ea typeface="微软雅黑" panose="020B0503020204020204" charset="-122"/>
                <a:cs typeface="微软雅黑" panose="020B0503020204020204" charset="-122"/>
              </a:rPr>
              <a:t>1947</a:t>
            </a:r>
            <a:r>
              <a:rPr lang="zh-CN" sz="2400" b="0">
                <a:latin typeface="微软雅黑" panose="020B0503020204020204" charset="-122"/>
                <a:ea typeface="微软雅黑" panose="020B0503020204020204" charset="-122"/>
                <a:cs typeface="微软雅黑" panose="020B0503020204020204" charset="-122"/>
              </a:rPr>
              <a:t>年解放区的土地改革，颁布《中国土地法大纲》，或者答成了改革开放后的农村改革——家庭联产承包责任制。第二问要求</a:t>
            </a:r>
            <a:r>
              <a:rPr lang="zh-CN" sz="2400" b="0">
                <a:solidFill>
                  <a:srgbClr val="FF0000"/>
                </a:solidFill>
                <a:latin typeface="微软雅黑" panose="020B0503020204020204" charset="-122"/>
                <a:ea typeface="微软雅黑" panose="020B0503020204020204" charset="-122"/>
                <a:cs typeface="微软雅黑" panose="020B0503020204020204" charset="-122"/>
              </a:rPr>
              <a:t>从农业角度分析“改革开放是减贫行动”的含义</a:t>
            </a:r>
            <a:r>
              <a:rPr lang="zh-CN" sz="2400" b="0">
                <a:latin typeface="微软雅黑" panose="020B0503020204020204" charset="-122"/>
                <a:ea typeface="微软雅黑" panose="020B0503020204020204" charset="-122"/>
                <a:cs typeface="微软雅黑" panose="020B0503020204020204" charset="-122"/>
              </a:rPr>
              <a:t>，根据材料提示和所学知识即可理解为答出家庭联产承包责任制的作用即可，但是很多学生无视“农业角度”的关键词，直接答改革开放的作用，但是只要他提到了农业上改革的作用就给</a:t>
            </a:r>
            <a:r>
              <a:rPr lang="en-US" sz="2400" b="0">
                <a:latin typeface="微软雅黑" panose="020B0503020204020204" charset="-122"/>
                <a:ea typeface="微软雅黑" panose="020B0503020204020204" charset="-122"/>
                <a:cs typeface="微软雅黑" panose="020B0503020204020204" charset="-122"/>
              </a:rPr>
              <a:t>1</a:t>
            </a:r>
            <a:r>
              <a:rPr lang="zh-CN" sz="2400" b="0">
                <a:latin typeface="微软雅黑" panose="020B0503020204020204" charset="-122"/>
                <a:ea typeface="微软雅黑" panose="020B0503020204020204" charset="-122"/>
                <a:cs typeface="微软雅黑" panose="020B0503020204020204" charset="-122"/>
              </a:rPr>
              <a:t>分，但有的学生答成了对外开放的作用，更有大部分学生完全不顾及材料，直接答成</a:t>
            </a:r>
            <a:r>
              <a:rPr lang="en-US" sz="2400" b="0">
                <a:latin typeface="微软雅黑" panose="020B0503020204020204" charset="-122"/>
                <a:ea typeface="微软雅黑" panose="020B0503020204020204" charset="-122"/>
                <a:cs typeface="微软雅黑" panose="020B0503020204020204" charset="-122"/>
              </a:rPr>
              <a:t>1950</a:t>
            </a:r>
            <a:r>
              <a:rPr lang="zh-CN" sz="2400" b="0">
                <a:latin typeface="微软雅黑" panose="020B0503020204020204" charset="-122"/>
                <a:ea typeface="微软雅黑" panose="020B0503020204020204" charset="-122"/>
                <a:cs typeface="微软雅黑" panose="020B0503020204020204" charset="-122"/>
              </a:rPr>
              <a:t>年土地改革的作用。存在问题</a:t>
            </a:r>
            <a:endParaRPr lang="zh-CN" sz="2400" b="0">
              <a:latin typeface="微软雅黑" panose="020B0503020204020204" charset="-122"/>
              <a:ea typeface="微软雅黑" panose="020B0503020204020204" charset="-122"/>
              <a:cs typeface="微软雅黑" panose="020B0503020204020204" charset="-122"/>
            </a:endParaRPr>
          </a:p>
          <a:p>
            <a:pPr indent="0"/>
            <a:r>
              <a:rPr lang="zh-CN" sz="2400" b="0">
                <a:solidFill>
                  <a:srgbClr val="FF0000"/>
                </a:solidFill>
                <a:latin typeface="微软雅黑" panose="020B0503020204020204" charset="-122"/>
                <a:ea typeface="微软雅黑" panose="020B0503020204020204" charset="-122"/>
                <a:cs typeface="微软雅黑" panose="020B0503020204020204" charset="-122"/>
              </a:rPr>
              <a:t>学生不审题，不关注题目的提示语、关键词，导致答题错位不得分</a:t>
            </a:r>
            <a:r>
              <a:rPr lang="zh-CN" sz="2400" b="0">
                <a:latin typeface="微软雅黑" panose="020B0503020204020204" charset="-122"/>
                <a:ea typeface="微软雅黑" panose="020B0503020204020204" charset="-122"/>
                <a:cs typeface="微软雅黑" panose="020B0503020204020204" charset="-122"/>
              </a:rPr>
              <a:t>，有</a:t>
            </a:r>
            <a:r>
              <a:rPr lang="en-US" sz="2400" b="0">
                <a:latin typeface="微软雅黑" panose="020B0503020204020204" charset="-122"/>
                <a:ea typeface="微软雅黑" panose="020B0503020204020204" charset="-122"/>
                <a:cs typeface="微软雅黑" panose="020B0503020204020204" charset="-122"/>
              </a:rPr>
              <a:t>20%</a:t>
            </a:r>
            <a:r>
              <a:rPr lang="zh-CN" sz="2400" b="0">
                <a:latin typeface="微软雅黑" panose="020B0503020204020204" charset="-122"/>
                <a:ea typeface="微软雅黑" panose="020B0503020204020204" charset="-122"/>
                <a:cs typeface="微软雅黑" panose="020B0503020204020204" charset="-122"/>
              </a:rPr>
              <a:t>以上的学生两问都得零分；</a:t>
            </a:r>
            <a:endParaRPr lang="zh-CN" sz="2400" b="0">
              <a:latin typeface="微软雅黑" panose="020B0503020204020204" charset="-122"/>
              <a:ea typeface="微软雅黑" panose="020B0503020204020204" charset="-122"/>
              <a:cs typeface="微软雅黑" panose="020B0503020204020204" charset="-122"/>
            </a:endParaRPr>
          </a:p>
          <a:p>
            <a:pPr indent="0"/>
            <a:r>
              <a:rPr lang="zh-CN" sz="2400" b="0">
                <a:solidFill>
                  <a:srgbClr val="FF0000"/>
                </a:solidFill>
                <a:latin typeface="微软雅黑" panose="020B0503020204020204" charset="-122"/>
                <a:ea typeface="微软雅黑" panose="020B0503020204020204" charset="-122"/>
                <a:cs typeface="微软雅黑" panose="020B0503020204020204" charset="-122"/>
              </a:rPr>
              <a:t>学生答题不规范，没有标清答的是“措施”还是“含义”</a:t>
            </a:r>
            <a:r>
              <a:rPr lang="zh-CN" sz="2400" b="0">
                <a:latin typeface="微软雅黑" panose="020B0503020204020204" charset="-122"/>
                <a:ea typeface="微软雅黑" panose="020B0503020204020204" charset="-122"/>
                <a:cs typeface="微软雅黑" panose="020B0503020204020204" charset="-122"/>
              </a:rPr>
              <a:t>，只答了一点，虽然是第二问的答案，但是没有标注就默认为第一问的答案；</a:t>
            </a:r>
            <a:endParaRPr lang="zh-CN" sz="2400" b="0">
              <a:latin typeface="微软雅黑" panose="020B0503020204020204" charset="-122"/>
              <a:ea typeface="微软雅黑" panose="020B0503020204020204" charset="-122"/>
              <a:cs typeface="微软雅黑" panose="020B0503020204020204" charset="-122"/>
            </a:endParaRPr>
          </a:p>
          <a:p>
            <a:pPr indent="0"/>
            <a:r>
              <a:rPr lang="zh-CN" sz="2400" b="0">
                <a:solidFill>
                  <a:srgbClr val="FF0000"/>
                </a:solidFill>
                <a:latin typeface="微软雅黑" panose="020B0503020204020204" charset="-122"/>
                <a:ea typeface="微软雅黑" panose="020B0503020204020204" charset="-122"/>
                <a:cs typeface="微软雅黑" panose="020B0503020204020204" charset="-122"/>
              </a:rPr>
              <a:t>学生的基础知识不扎实，史实混乱</a:t>
            </a:r>
            <a:r>
              <a:rPr lang="zh-CN" sz="2400" b="0">
                <a:latin typeface="微软雅黑" panose="020B0503020204020204" charset="-122"/>
                <a:ea typeface="微软雅黑" panose="020B0503020204020204" charset="-122"/>
                <a:cs typeface="微软雅黑" panose="020B0503020204020204" charset="-122"/>
              </a:rPr>
              <a:t>，分不清</a:t>
            </a:r>
            <a:r>
              <a:rPr lang="en-US" sz="2400" b="0">
                <a:latin typeface="微软雅黑" panose="020B0503020204020204" charset="-122"/>
                <a:ea typeface="微软雅黑" panose="020B0503020204020204" charset="-122"/>
                <a:cs typeface="微软雅黑" panose="020B0503020204020204" charset="-122"/>
              </a:rPr>
              <a:t>1947</a:t>
            </a:r>
            <a:r>
              <a:rPr lang="zh-CN" sz="2400" b="0">
                <a:latin typeface="微软雅黑" panose="020B0503020204020204" charset="-122"/>
                <a:ea typeface="微软雅黑" panose="020B0503020204020204" charset="-122"/>
                <a:cs typeface="微软雅黑" panose="020B0503020204020204" charset="-122"/>
              </a:rPr>
              <a:t>年与</a:t>
            </a:r>
            <a:r>
              <a:rPr lang="en-US" sz="2400" b="0">
                <a:latin typeface="微软雅黑" panose="020B0503020204020204" charset="-122"/>
                <a:ea typeface="微软雅黑" panose="020B0503020204020204" charset="-122"/>
                <a:cs typeface="微软雅黑" panose="020B0503020204020204" charset="-122"/>
              </a:rPr>
              <a:t>1950</a:t>
            </a:r>
            <a:r>
              <a:rPr lang="zh-CN" sz="2400" b="0">
                <a:latin typeface="微软雅黑" panose="020B0503020204020204" charset="-122"/>
                <a:ea typeface="微软雅黑" panose="020B0503020204020204" charset="-122"/>
                <a:cs typeface="微软雅黑" panose="020B0503020204020204" charset="-122"/>
              </a:rPr>
              <a:t>年土改，把所有的解决农民土地问题的史实全部堆积在试卷上。</a:t>
            </a:r>
            <a:endParaRPr lang="en-US" altLang="zh-CN" sz="2400" b="0">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五边形 5"/>
          <p:cNvSpPr/>
          <p:nvPr/>
        </p:nvSpPr>
        <p:spPr>
          <a:xfrm>
            <a:off x="122555" y="31750"/>
            <a:ext cx="1642110" cy="53089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TextBox 22"/>
          <p:cNvSpPr txBox="1"/>
          <p:nvPr/>
        </p:nvSpPr>
        <p:spPr>
          <a:xfrm>
            <a:off x="122752" y="66556"/>
            <a:ext cx="1446303" cy="460375"/>
          </a:xfrm>
          <a:prstGeom prst="rect">
            <a:avLst/>
          </a:prstGeom>
          <a:noFill/>
        </p:spPr>
        <p:txBody>
          <a:bodyPr wrap="square" rtlCol="0">
            <a:spAutoFit/>
          </a:bodyPr>
          <a:p>
            <a:r>
              <a:rPr lang="zh-CN" altLang="en-US" sz="2400" dirty="0">
                <a:solidFill>
                  <a:schemeClr val="bg1"/>
                </a:solidFill>
              </a:rPr>
              <a:t>试卷反馈</a:t>
            </a:r>
            <a:endParaRPr lang="zh-CN" altLang="en-US" sz="2400" dirty="0">
              <a:solidFill>
                <a:schemeClr val="bg1"/>
              </a:solidFill>
            </a:endParaRPr>
          </a:p>
        </p:txBody>
      </p:sp>
      <p:sp>
        <p:nvSpPr>
          <p:cNvPr id="100" name="文本框 99"/>
          <p:cNvSpPr txBox="1"/>
          <p:nvPr/>
        </p:nvSpPr>
        <p:spPr>
          <a:xfrm>
            <a:off x="759460" y="902970"/>
            <a:ext cx="10429240" cy="4523105"/>
          </a:xfrm>
          <a:prstGeom prst="rect">
            <a:avLst/>
          </a:prstGeom>
          <a:noFill/>
          <a:ln w="9525">
            <a:noFill/>
          </a:ln>
        </p:spPr>
        <p:txBody>
          <a:bodyPr wrap="square">
            <a:spAutoFit/>
          </a:bodyPr>
          <a:p>
            <a:pPr indent="0"/>
            <a:r>
              <a:rPr lang="en-US" sz="2400" b="0">
                <a:latin typeface="微软雅黑" panose="020B0503020204020204" charset="-122"/>
                <a:ea typeface="微软雅黑" panose="020B0503020204020204" charset="-122"/>
                <a:cs typeface="微软雅黑" panose="020B0503020204020204" charset="-122"/>
              </a:rPr>
              <a:t>17(3)</a:t>
            </a:r>
            <a:r>
              <a:rPr lang="zh-CN" sz="2400" b="0">
                <a:latin typeface="微软雅黑" panose="020B0503020204020204" charset="-122"/>
                <a:ea typeface="微软雅黑" panose="020B0503020204020204" charset="-122"/>
                <a:cs typeface="微软雅黑" panose="020B0503020204020204" charset="-122"/>
              </a:rPr>
              <a:t>答题反馈</a:t>
            </a:r>
            <a:r>
              <a:rPr lang="en-US" sz="2400" b="0">
                <a:latin typeface="微软雅黑" panose="020B0503020204020204" charset="-122"/>
                <a:ea typeface="微软雅黑" panose="020B0503020204020204" charset="-122"/>
                <a:cs typeface="微软雅黑" panose="020B0503020204020204" charset="-122"/>
              </a:rPr>
              <a:t>1.</a:t>
            </a:r>
            <a:r>
              <a:rPr lang="zh-CN" sz="2400" b="0">
                <a:latin typeface="微软雅黑" panose="020B0503020204020204" charset="-122"/>
                <a:ea typeface="微软雅黑" panose="020B0503020204020204" charset="-122"/>
                <a:cs typeface="微软雅黑" panose="020B0503020204020204" charset="-122"/>
              </a:rPr>
              <a:t>本题设问为：“综合以上材料和所学知识，说明近代以来中国人民面临的两大历史任务是什么？”</a:t>
            </a:r>
            <a:r>
              <a:rPr lang="en-US" sz="2400" b="0">
                <a:latin typeface="微软雅黑" panose="020B0503020204020204" charset="-122"/>
                <a:ea typeface="微软雅黑" panose="020B0503020204020204" charset="-122"/>
                <a:cs typeface="微软雅黑" panose="020B0503020204020204" charset="-122"/>
              </a:rPr>
              <a:t>2.</a:t>
            </a:r>
            <a:r>
              <a:rPr lang="zh-CN" sz="2400" b="0">
                <a:latin typeface="微软雅黑" panose="020B0503020204020204" charset="-122"/>
                <a:ea typeface="微软雅黑" panose="020B0503020204020204" charset="-122"/>
                <a:cs typeface="微软雅黑" panose="020B0503020204020204" charset="-122"/>
              </a:rPr>
              <a:t>本题参考答案为：</a:t>
            </a:r>
            <a:r>
              <a:rPr lang="en-US" sz="2400" b="0">
                <a:latin typeface="微软雅黑" panose="020B0503020204020204" charset="-122"/>
                <a:ea typeface="微软雅黑" panose="020B0503020204020204" charset="-122"/>
                <a:cs typeface="微软雅黑" panose="020B0503020204020204" charset="-122"/>
              </a:rPr>
              <a:t>“</a:t>
            </a:r>
            <a:r>
              <a:rPr lang="zh-CN" sz="2400" b="0">
                <a:latin typeface="微软雅黑" panose="020B0503020204020204" charset="-122"/>
                <a:ea typeface="微软雅黑" panose="020B0503020204020204" charset="-122"/>
                <a:cs typeface="微软雅黑" panose="020B0503020204020204" charset="-122"/>
              </a:rPr>
              <a:t>争取民族独立、人民解放和实现国家繁荣富强、人民共同富裕或答反帝反封建。（2分）</a:t>
            </a:r>
            <a:r>
              <a:rPr lang="en-US" sz="2400" b="0">
                <a:latin typeface="微软雅黑" panose="020B0503020204020204" charset="-122"/>
                <a:ea typeface="微软雅黑" panose="020B0503020204020204" charset="-122"/>
                <a:cs typeface="微软雅黑" panose="020B0503020204020204" charset="-122"/>
              </a:rPr>
              <a:t>”3.</a:t>
            </a:r>
            <a:r>
              <a:rPr lang="zh-CN" sz="2400" b="0">
                <a:latin typeface="微软雅黑" panose="020B0503020204020204" charset="-122"/>
                <a:ea typeface="微软雅黑" panose="020B0503020204020204" charset="-122"/>
                <a:cs typeface="微软雅黑" panose="020B0503020204020204" charset="-122"/>
              </a:rPr>
              <a:t>根据题目要求和参考答案制定评分细则如下：回答：争取民</a:t>
            </a:r>
            <a:r>
              <a:rPr lang="zh-CN" sz="2400" b="1">
                <a:latin typeface="微软雅黑" panose="020B0503020204020204" charset="-122"/>
                <a:ea typeface="微软雅黑" panose="020B0503020204020204" charset="-122"/>
                <a:cs typeface="微软雅黑" panose="020B0503020204020204" charset="-122"/>
              </a:rPr>
              <a:t>独立</a:t>
            </a:r>
            <a:r>
              <a:rPr lang="zh-CN" sz="2400" b="0">
                <a:latin typeface="微软雅黑" panose="020B0503020204020204" charset="-122"/>
                <a:ea typeface="微软雅黑" panose="020B0503020204020204" charset="-122"/>
                <a:cs typeface="微软雅黑" panose="020B0503020204020204" charset="-122"/>
              </a:rPr>
              <a:t>或人民</a:t>
            </a:r>
            <a:r>
              <a:rPr lang="zh-CN" sz="2400" b="1">
                <a:latin typeface="微软雅黑" panose="020B0503020204020204" charset="-122"/>
                <a:ea typeface="微软雅黑" panose="020B0503020204020204" charset="-122"/>
                <a:cs typeface="微软雅黑" panose="020B0503020204020204" charset="-122"/>
              </a:rPr>
              <a:t>解放</a:t>
            </a:r>
            <a:r>
              <a:rPr lang="zh-CN" sz="2400" b="0">
                <a:latin typeface="微软雅黑" panose="020B0503020204020204" charset="-122"/>
                <a:ea typeface="微软雅黑" panose="020B0503020204020204" charset="-122"/>
                <a:cs typeface="微软雅黑" panose="020B0503020204020204" charset="-122"/>
              </a:rPr>
              <a:t>（1分）和实现国家繁荣</a:t>
            </a:r>
            <a:r>
              <a:rPr lang="zh-CN" sz="2400" b="1">
                <a:latin typeface="微软雅黑" panose="020B0503020204020204" charset="-122"/>
                <a:ea typeface="微软雅黑" panose="020B0503020204020204" charset="-122"/>
                <a:cs typeface="微软雅黑" panose="020B0503020204020204" charset="-122"/>
              </a:rPr>
              <a:t>富强</a:t>
            </a:r>
            <a:r>
              <a:rPr lang="zh-CN" sz="2400" b="0">
                <a:latin typeface="微软雅黑" panose="020B0503020204020204" charset="-122"/>
                <a:ea typeface="微软雅黑" panose="020B0503020204020204" charset="-122"/>
                <a:cs typeface="微软雅黑" panose="020B0503020204020204" charset="-122"/>
              </a:rPr>
              <a:t>或人民</a:t>
            </a:r>
            <a:r>
              <a:rPr lang="zh-CN" sz="2400" b="1">
                <a:latin typeface="微软雅黑" panose="020B0503020204020204" charset="-122"/>
                <a:ea typeface="微软雅黑" panose="020B0503020204020204" charset="-122"/>
                <a:cs typeface="微软雅黑" panose="020B0503020204020204" charset="-122"/>
              </a:rPr>
              <a:t>共同富裕</a:t>
            </a:r>
            <a:r>
              <a:rPr lang="zh-CN" sz="2400" b="0">
                <a:latin typeface="微软雅黑" panose="020B0503020204020204" charset="-122"/>
                <a:ea typeface="微软雅黑" panose="020B0503020204020204" charset="-122"/>
                <a:cs typeface="微软雅黑" panose="020B0503020204020204" charset="-122"/>
              </a:rPr>
              <a:t>（1分）或答反帝（1分）反封建（1分）或实现中华民族伟大复兴（1分）;或救国救民等意思接近（1分）</a:t>
            </a:r>
            <a:r>
              <a:rPr lang="en-US" sz="2400" b="0">
                <a:latin typeface="微软雅黑" panose="020B0503020204020204" charset="-122"/>
                <a:ea typeface="微软雅黑" panose="020B0503020204020204" charset="-122"/>
                <a:cs typeface="微软雅黑" panose="020B0503020204020204" charset="-122"/>
              </a:rPr>
              <a:t>4.</a:t>
            </a:r>
            <a:r>
              <a:rPr lang="zh-CN" sz="2400" b="0">
                <a:latin typeface="微软雅黑" panose="020B0503020204020204" charset="-122"/>
                <a:ea typeface="微软雅黑" panose="020B0503020204020204" charset="-122"/>
                <a:cs typeface="微软雅黑" panose="020B0503020204020204" charset="-122"/>
              </a:rPr>
              <a:t>通过阅卷发现：</a:t>
            </a:r>
            <a:r>
              <a:rPr lang="zh-CN" sz="2400" b="0">
                <a:solidFill>
                  <a:srgbClr val="FF0000"/>
                </a:solidFill>
                <a:latin typeface="微软雅黑" panose="020B0503020204020204" charset="-122"/>
                <a:ea typeface="微软雅黑" panose="020B0503020204020204" charset="-122"/>
                <a:cs typeface="微软雅黑" panose="020B0503020204020204" charset="-122"/>
              </a:rPr>
              <a:t>很多学生审题不仔细，答非所问，没有紧扣“近代以来”“历史任务”关键信息；还有的学生答题片面，只回答出其中一个方面。</a:t>
            </a:r>
            <a:r>
              <a:rPr lang="zh-CN" sz="2400" b="0">
                <a:latin typeface="微软雅黑" panose="020B0503020204020204" charset="-122"/>
                <a:ea typeface="微软雅黑" panose="020B0503020204020204" charset="-122"/>
                <a:cs typeface="微软雅黑" panose="020B0503020204020204" charset="-122"/>
              </a:rPr>
              <a:t>总之，后期复习还需要进一步加强解题能力的培养和训练。</a:t>
            </a:r>
            <a:endParaRPr lang="zh-CN" altLang="en-US" sz="2400">
              <a:latin typeface="微软雅黑" panose="020B0503020204020204" charset="-122"/>
              <a:ea typeface="微软雅黑" panose="020B0503020204020204" charset="-122"/>
              <a:cs typeface="微软雅黑" panose="020B050302020402020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1450" y="541020"/>
            <a:ext cx="11849735" cy="6031865"/>
          </a:xfrm>
        </p:spPr>
        <p:txBody>
          <a:bodyPr/>
          <a:p>
            <a:pPr marL="0" indent="0">
              <a:buNone/>
            </a:pPr>
            <a:r>
              <a:rPr lang="zh-CN" altLang="en-US" sz="1800">
                <a:latin typeface="微软雅黑" panose="020B0503020204020204" charset="-122"/>
                <a:ea typeface="微软雅黑" panose="020B0503020204020204" charset="-122"/>
                <a:cs typeface="微软雅黑" panose="020B0503020204020204" charset="-122"/>
              </a:rPr>
              <a:t>18.阅读材料，回答问题。</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zh-CN" altLang="en-US" sz="1800">
                <a:latin typeface="微软雅黑" panose="020B0503020204020204" charset="-122"/>
                <a:ea typeface="微软雅黑" panose="020B0503020204020204" charset="-122"/>
                <a:cs typeface="微软雅黑" panose="020B0503020204020204" charset="-122"/>
              </a:rPr>
              <a:t>材料一   欧洲人确实得益于这一方案，在关键时刻得到雪中送炭的援助，在很短的几年内欧洲经济迅速走出困境，繁荣起来，生活水平也显著提高。这一方案同时也加强了美国自己的力量。因为从经济上讲，战时的经济靠军事工业，要转为和平经济，可能会引起需求不足，而造成经济危机。但美国人把钱借给欧洲，然后让欧洲买美国的东西，当然也就帮助了美国的生产发展。</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zh-CN" altLang="en-US" sz="1800">
                <a:latin typeface="微软雅黑" panose="020B0503020204020204" charset="-122"/>
                <a:ea typeface="微软雅黑" panose="020B0503020204020204" charset="-122"/>
                <a:cs typeface="微软雅黑" panose="020B0503020204020204" charset="-122"/>
              </a:rPr>
              <a:t>——摘编自资中筠《美国十讲》                   </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zh-CN" altLang="en-US" sz="1800">
                <a:latin typeface="微软雅黑" panose="020B0503020204020204" charset="-122"/>
                <a:ea typeface="微软雅黑" panose="020B0503020204020204" charset="-122"/>
                <a:cs typeface="微软雅黑" panose="020B0503020204020204" charset="-122"/>
              </a:rPr>
              <a:t>（1）根据材料一并结合所学知识，指出“这一方案”是什么？并概括其影响。（4分）</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zh-CN" altLang="en-US" sz="1800">
                <a:latin typeface="微软雅黑" panose="020B0503020204020204" charset="-122"/>
                <a:ea typeface="微软雅黑" panose="020B0503020204020204" charset="-122"/>
                <a:cs typeface="微软雅黑" panose="020B0503020204020204" charset="-122"/>
              </a:rPr>
              <a:t>材料二  战后苏联凭借着在战争中发展起来的工业基础和巨额的赔款、战利品迅速恢复了元气，通过援助计划成功抵制了西方的渗透，在东欧建立起符合苏联意志的经济体系，也保证了东欧国家对自己的至少是表面上的友善，苏联的援助计划，无论从高目标和低目标来看，都达到了目的。                                    ——摘编自王旭隆《苏联在对外援助中的得失》</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zh-CN" altLang="en-US" sz="1800">
                <a:latin typeface="微软雅黑" panose="020B0503020204020204" charset="-122"/>
                <a:ea typeface="微软雅黑" panose="020B0503020204020204" charset="-122"/>
                <a:cs typeface="微软雅黑" panose="020B0503020204020204" charset="-122"/>
              </a:rPr>
              <a:t>（2）根据材料二概括苏联对东欧援助的背景，并分析作者认为苏联的援助计划“都达到了目的”的原因。(4分) </a:t>
            </a:r>
            <a:endParaRPr lang="zh-CN" altLang="en-US" sz="1800">
              <a:latin typeface="微软雅黑" panose="020B0503020204020204" charset="-122"/>
              <a:ea typeface="微软雅黑" panose="020B0503020204020204" charset="-122"/>
              <a:cs typeface="微软雅黑" panose="020B0503020204020204" charset="-122"/>
            </a:endParaRPr>
          </a:p>
          <a:p>
            <a:pPr marL="0" indent="0">
              <a:buNone/>
            </a:pPr>
            <a:r>
              <a:rPr lang="zh-CN" altLang="en-US" sz="1800">
                <a:latin typeface="微软雅黑" panose="020B0503020204020204" charset="-122"/>
                <a:ea typeface="微软雅黑" panose="020B0503020204020204" charset="-122"/>
                <a:cs typeface="微软雅黑" panose="020B0503020204020204" charset="-122"/>
              </a:rPr>
              <a:t>（3）综合上述材料并结合所学知识，谈谈美苏两国对外援助的共同点有哪些？（2分）</a:t>
            </a:r>
            <a:endParaRPr lang="zh-CN" altLang="en-US" sz="1800">
              <a:latin typeface="微软雅黑" panose="020B0503020204020204" charset="-122"/>
              <a:ea typeface="微软雅黑" panose="020B0503020204020204" charset="-122"/>
              <a:cs typeface="微软雅黑" panose="020B0503020204020204" charset="-122"/>
            </a:endParaRPr>
          </a:p>
        </p:txBody>
      </p:sp>
      <p:sp>
        <p:nvSpPr>
          <p:cNvPr id="6" name="五边形 5"/>
          <p:cNvSpPr/>
          <p:nvPr/>
        </p:nvSpPr>
        <p:spPr>
          <a:xfrm>
            <a:off x="122555" y="31750"/>
            <a:ext cx="1642110" cy="53089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TextBox 22"/>
          <p:cNvSpPr txBox="1"/>
          <p:nvPr/>
        </p:nvSpPr>
        <p:spPr>
          <a:xfrm>
            <a:off x="207207" y="85606"/>
            <a:ext cx="1446303" cy="460375"/>
          </a:xfrm>
          <a:prstGeom prst="rect">
            <a:avLst/>
          </a:prstGeom>
          <a:noFill/>
        </p:spPr>
        <p:txBody>
          <a:bodyPr wrap="square" rtlCol="0">
            <a:spAutoFit/>
          </a:bodyPr>
          <a:p>
            <a:r>
              <a:rPr lang="zh-CN" altLang="en-US" sz="2400" dirty="0" smtClean="0">
                <a:solidFill>
                  <a:schemeClr val="bg1"/>
                </a:solidFill>
              </a:rPr>
              <a:t>错题再现</a:t>
            </a:r>
            <a:endParaRPr lang="zh-CN" altLang="en-US" sz="2400" dirty="0">
              <a:solidFill>
                <a:schemeClr val="bg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五边形 5"/>
          <p:cNvSpPr/>
          <p:nvPr/>
        </p:nvSpPr>
        <p:spPr>
          <a:xfrm>
            <a:off x="122555" y="31750"/>
            <a:ext cx="1642110" cy="53089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TextBox 22"/>
          <p:cNvSpPr txBox="1"/>
          <p:nvPr/>
        </p:nvSpPr>
        <p:spPr>
          <a:xfrm>
            <a:off x="122752" y="66556"/>
            <a:ext cx="1446303" cy="460375"/>
          </a:xfrm>
          <a:prstGeom prst="rect">
            <a:avLst/>
          </a:prstGeom>
          <a:noFill/>
        </p:spPr>
        <p:txBody>
          <a:bodyPr wrap="square" rtlCol="0">
            <a:spAutoFit/>
          </a:bodyPr>
          <a:p>
            <a:r>
              <a:rPr lang="zh-CN" altLang="en-US" sz="2400" dirty="0">
                <a:solidFill>
                  <a:schemeClr val="bg1"/>
                </a:solidFill>
              </a:rPr>
              <a:t>试卷反馈</a:t>
            </a:r>
            <a:endParaRPr lang="zh-CN" altLang="en-US" sz="2400" dirty="0">
              <a:solidFill>
                <a:schemeClr val="bg1"/>
              </a:solidFill>
            </a:endParaRPr>
          </a:p>
        </p:txBody>
      </p:sp>
      <p:sp>
        <p:nvSpPr>
          <p:cNvPr id="100" name="文本框 99"/>
          <p:cNvSpPr txBox="1"/>
          <p:nvPr/>
        </p:nvSpPr>
        <p:spPr>
          <a:xfrm>
            <a:off x="1036320" y="650875"/>
            <a:ext cx="8763000" cy="4892675"/>
          </a:xfrm>
          <a:prstGeom prst="rect">
            <a:avLst/>
          </a:prstGeom>
          <a:noFill/>
          <a:ln w="9525">
            <a:noFill/>
          </a:ln>
        </p:spPr>
        <p:txBody>
          <a:bodyPr wrap="square">
            <a:spAutoFit/>
          </a:bodyPr>
          <a:p>
            <a:pPr indent="0"/>
            <a:r>
              <a:rPr lang="zh-CN" sz="2400" b="0">
                <a:cs typeface="等线" charset="0"/>
              </a:rPr>
              <a:t>18.</a:t>
            </a:r>
            <a:r>
              <a:rPr lang="en-US" altLang="zh-CN" sz="2400" b="0">
                <a:cs typeface="等线" charset="0"/>
              </a:rPr>
              <a:t>(</a:t>
            </a:r>
            <a:r>
              <a:rPr lang="zh-CN" sz="2400" b="0">
                <a:cs typeface="等线" charset="0"/>
              </a:rPr>
              <a:t>1</a:t>
            </a:r>
            <a:r>
              <a:rPr lang="en-US" altLang="zh-CN" sz="2400" b="0">
                <a:cs typeface="等线" charset="0"/>
              </a:rPr>
              <a:t>)</a:t>
            </a:r>
            <a:r>
              <a:rPr lang="zh-CN" sz="2400" b="0">
                <a:cs typeface="等线" charset="0"/>
              </a:rPr>
              <a:t>评卷反馈：本道题的难度尚可，大部分同学还是可以答出来，但是也还存在一些问题：   </a:t>
            </a:r>
            <a:endParaRPr lang="zh-CN" sz="2400" b="0">
              <a:cs typeface="等线" charset="0"/>
            </a:endParaRPr>
          </a:p>
          <a:p>
            <a:pPr indent="0"/>
            <a:r>
              <a:rPr lang="zh-CN" sz="2400" b="0">
                <a:cs typeface="等线" charset="0"/>
              </a:rPr>
              <a:t> ①学生的</a:t>
            </a:r>
            <a:r>
              <a:rPr lang="zh-CN" sz="2400" b="0">
                <a:solidFill>
                  <a:srgbClr val="FF0000"/>
                </a:solidFill>
                <a:cs typeface="等线" charset="0"/>
              </a:rPr>
              <a:t>基础知识不太扎实</a:t>
            </a:r>
            <a:r>
              <a:rPr lang="zh-CN" sz="2400" b="0">
                <a:cs typeface="等线" charset="0"/>
              </a:rPr>
              <a:t>，有小部分同学答成了罗斯福新政和第二次工业革命 ；  </a:t>
            </a:r>
            <a:endParaRPr lang="zh-CN" sz="2400" b="0">
              <a:cs typeface="等线" charset="0"/>
            </a:endParaRPr>
          </a:p>
          <a:p>
            <a:pPr indent="0"/>
            <a:r>
              <a:rPr lang="zh-CN" sz="2400" b="0">
                <a:cs typeface="等线" charset="0"/>
              </a:rPr>
              <a:t> ②部分学生的答题</a:t>
            </a:r>
            <a:r>
              <a:rPr lang="zh-CN" sz="2400" b="0">
                <a:solidFill>
                  <a:srgbClr val="FF0000"/>
                </a:solidFill>
                <a:cs typeface="等线" charset="0"/>
              </a:rPr>
              <a:t>技巧还没有掌握</a:t>
            </a:r>
            <a:r>
              <a:rPr lang="zh-CN" sz="2400" b="0">
                <a:cs typeface="等线" charset="0"/>
              </a:rPr>
              <a:t>，没有结合材料回答，只是习惯性的抄资料，没有选择和思考 ； </a:t>
            </a:r>
            <a:endParaRPr lang="zh-CN" sz="2400" b="0">
              <a:cs typeface="等线" charset="0"/>
            </a:endParaRPr>
          </a:p>
          <a:p>
            <a:pPr indent="0"/>
            <a:r>
              <a:rPr lang="zh-CN" sz="2400" b="0">
                <a:cs typeface="等线" charset="0"/>
              </a:rPr>
              <a:t> ③答题</a:t>
            </a:r>
            <a:r>
              <a:rPr lang="zh-CN" sz="2400" b="0">
                <a:solidFill>
                  <a:srgbClr val="FF0000"/>
                </a:solidFill>
                <a:cs typeface="等线" charset="0"/>
              </a:rPr>
              <a:t>思路不清晰</a:t>
            </a:r>
            <a:r>
              <a:rPr lang="zh-CN" sz="2400" b="0">
                <a:cs typeface="等线" charset="0"/>
              </a:rPr>
              <a:t>，没有从美国和欧洲两个方面回答；    </a:t>
            </a:r>
            <a:endParaRPr lang="zh-CN" sz="2400" b="0">
              <a:cs typeface="等线" charset="0"/>
            </a:endParaRPr>
          </a:p>
          <a:p>
            <a:pPr indent="0"/>
            <a:r>
              <a:rPr lang="zh-CN" sz="2400" b="0">
                <a:cs typeface="等线" charset="0"/>
              </a:rPr>
              <a:t>④出现一些</a:t>
            </a:r>
            <a:r>
              <a:rPr lang="zh-CN" sz="2400" b="0">
                <a:solidFill>
                  <a:srgbClr val="FF0000"/>
                </a:solidFill>
                <a:cs typeface="等线" charset="0"/>
              </a:rPr>
              <a:t>错别字</a:t>
            </a:r>
            <a:r>
              <a:rPr lang="zh-CN" sz="2400" b="0">
                <a:cs typeface="等线" charset="0"/>
              </a:rPr>
              <a:t>现象，例如马歇尔的歇   ；</a:t>
            </a:r>
            <a:endParaRPr lang="zh-CN" sz="2400" b="0">
              <a:cs typeface="等线" charset="0"/>
            </a:endParaRPr>
          </a:p>
          <a:p>
            <a:pPr indent="0"/>
            <a:r>
              <a:rPr lang="zh-CN" sz="2400" b="0">
                <a:cs typeface="等线" charset="0"/>
              </a:rPr>
              <a:t> ⑤小部分同学把马歇尔计划加书名号。</a:t>
            </a:r>
            <a:endParaRPr lang="zh-CN" sz="2400" b="0">
              <a:cs typeface="等线" charset="0"/>
            </a:endParaRPr>
          </a:p>
          <a:p>
            <a:pPr indent="0"/>
            <a:r>
              <a:rPr lang="zh-CN" sz="2400" b="0">
                <a:cs typeface="等线" charset="0"/>
              </a:rPr>
              <a:t>18.（3）总结学生失分原因    1.没在指定区域内答题    2.没有标序号按点答题    3.字迹潦草，难以辩识    4.重复的内容写两遍    5.出现知识点错误    6.使用口头语作答</a:t>
            </a:r>
            <a:endParaRPr lang="zh-CN" altLang="en-US" sz="2400" b="0">
              <a:cs typeface="等线"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43255" y="255270"/>
            <a:ext cx="8592820" cy="521970"/>
          </a:xfrm>
          <a:prstGeom prst="rect">
            <a:avLst/>
          </a:prstGeom>
          <a:noFill/>
          <a:ln w="9525">
            <a:noFill/>
          </a:ln>
        </p:spPr>
        <p:txBody>
          <a:bodyPr wrap="square">
            <a:spAutoFit/>
          </a:bodyPr>
          <a:p>
            <a:pPr indent="0"/>
            <a:r>
              <a:rPr lang="en-US" sz="2800" b="0">
                <a:latin typeface="宋体" panose="02010600030101010101" pitchFamily="2" charset="-122"/>
              </a:rPr>
              <a:t>19.</a:t>
            </a:r>
            <a:r>
              <a:rPr lang="zh-CN" sz="2800" b="0">
                <a:ea typeface="宋体" panose="02010600030101010101" pitchFamily="2" charset="-122"/>
              </a:rPr>
              <a:t>阅读下列材料，完成探究活动。</a:t>
            </a:r>
            <a:endParaRPr lang="zh-CN" altLang="en-US" sz="2800"/>
          </a:p>
        </p:txBody>
      </p:sp>
      <p:pic>
        <p:nvPicPr>
          <p:cNvPr id="4" name="图片 3"/>
          <p:cNvPicPr/>
          <p:nvPr/>
        </p:nvPicPr>
        <p:blipFill>
          <a:blip r:embed="rId1"/>
          <a:stretch>
            <a:fillRect/>
          </a:stretch>
        </p:blipFill>
        <p:spPr>
          <a:xfrm>
            <a:off x="132080" y="777240"/>
            <a:ext cx="11368405" cy="3252470"/>
          </a:xfrm>
          <a:prstGeom prst="rect">
            <a:avLst/>
          </a:prstGeom>
          <a:noFill/>
          <a:ln w="9525">
            <a:noFill/>
          </a:ln>
        </p:spPr>
      </p:pic>
      <p:sp>
        <p:nvSpPr>
          <p:cNvPr id="101" name="文本框 100"/>
          <p:cNvSpPr txBox="1"/>
          <p:nvPr/>
        </p:nvSpPr>
        <p:spPr>
          <a:xfrm>
            <a:off x="218440" y="4123055"/>
            <a:ext cx="10273665" cy="953135"/>
          </a:xfrm>
          <a:prstGeom prst="rect">
            <a:avLst/>
          </a:prstGeom>
          <a:noFill/>
          <a:ln w="9525">
            <a:noFill/>
          </a:ln>
        </p:spPr>
        <p:txBody>
          <a:bodyPr wrap="square">
            <a:spAutoFit/>
          </a:bodyPr>
          <a:p>
            <a:pPr indent="0"/>
            <a:r>
              <a:rPr lang="zh-CN" sz="2800" b="0">
                <a:ea typeface="宋体" panose="02010600030101010101" pitchFamily="2" charset="-122"/>
              </a:rPr>
              <a:t>（1）上图中①处是东西方交往通道的起点城市</a:t>
            </a:r>
            <a:r>
              <a:rPr lang="en-US" sz="2800" b="0" u="sng">
                <a:latin typeface="宋体" panose="02010600030101010101" pitchFamily="2" charset="-122"/>
              </a:rPr>
              <a:t>         </a:t>
            </a:r>
            <a:r>
              <a:rPr lang="zh-CN" sz="2800" b="0">
                <a:ea typeface="宋体" panose="02010600030101010101" pitchFamily="2" charset="-122"/>
              </a:rPr>
              <a:t>；②处的国家“大秦”又被称为</a:t>
            </a:r>
            <a:r>
              <a:rPr lang="en-US" sz="2800" b="0" u="sng">
                <a:latin typeface="宋体" panose="02010600030101010101" pitchFamily="2" charset="-122"/>
              </a:rPr>
              <a:t>       </a:t>
            </a:r>
            <a:r>
              <a:rPr lang="zh-CN" sz="2800" b="0">
                <a:ea typeface="宋体" panose="02010600030101010101" pitchFamily="2" charset="-122"/>
              </a:rPr>
              <a:t>。（</a:t>
            </a:r>
            <a:r>
              <a:rPr lang="en-US" sz="2800" b="0">
                <a:latin typeface="宋体" panose="02010600030101010101" pitchFamily="2" charset="-122"/>
              </a:rPr>
              <a:t>2</a:t>
            </a:r>
            <a:r>
              <a:rPr lang="zh-CN" sz="2800" b="0">
                <a:ea typeface="宋体" panose="02010600030101010101" pitchFamily="2" charset="-122"/>
              </a:rPr>
              <a:t>分）</a:t>
            </a:r>
            <a:endParaRPr lang="zh-CN" altLang="en-US" sz="2800"/>
          </a:p>
        </p:txBody>
      </p:sp>
      <p:sp>
        <p:nvSpPr>
          <p:cNvPr id="7" name="文本框 6"/>
          <p:cNvSpPr txBox="1"/>
          <p:nvPr/>
        </p:nvSpPr>
        <p:spPr>
          <a:xfrm>
            <a:off x="8232140" y="4834255"/>
            <a:ext cx="2259965" cy="1814830"/>
          </a:xfrm>
          <a:prstGeom prst="rect">
            <a:avLst/>
          </a:prstGeom>
          <a:noFill/>
        </p:spPr>
        <p:txBody>
          <a:bodyPr wrap="square" rtlCol="0">
            <a:spAutoFit/>
          </a:bodyPr>
          <a:p>
            <a:r>
              <a:rPr lang="zh-CN" altLang="en-US" sz="2800">
                <a:solidFill>
                  <a:srgbClr val="FF0000"/>
                </a:solidFill>
              </a:rPr>
              <a:t>时空观念</a:t>
            </a:r>
            <a:endParaRPr lang="zh-CN" altLang="en-US" sz="2800">
              <a:solidFill>
                <a:srgbClr val="FF0000"/>
              </a:solidFill>
            </a:endParaRPr>
          </a:p>
          <a:p>
            <a:r>
              <a:rPr lang="zh-CN" altLang="en-US" sz="2800">
                <a:solidFill>
                  <a:srgbClr val="FF0000"/>
                </a:solidFill>
              </a:rPr>
              <a:t>观图和古今国家名称准确表达</a:t>
            </a:r>
            <a:endParaRPr lang="zh-CN" altLang="en-US" sz="2800">
              <a:solidFill>
                <a:srgbClr val="FF0000"/>
              </a:solidFill>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58800" y="797560"/>
            <a:ext cx="10793095" cy="2676525"/>
          </a:xfrm>
          <a:prstGeom prst="rect">
            <a:avLst/>
          </a:prstGeom>
          <a:noFill/>
          <a:ln w="9525">
            <a:noFill/>
          </a:ln>
        </p:spPr>
        <p:txBody>
          <a:bodyPr wrap="square">
            <a:spAutoFit/>
          </a:bodyPr>
          <a:p>
            <a:pPr indent="0"/>
            <a:r>
              <a:rPr lang="en-US" sz="2400" b="0">
                <a:latin typeface="微软雅黑" panose="020B0503020204020204" charset="-122"/>
                <a:ea typeface="微软雅黑" panose="020B0503020204020204" charset="-122"/>
                <a:cs typeface="微软雅黑" panose="020B0503020204020204" charset="-122"/>
              </a:rPr>
              <a:t>19.</a:t>
            </a:r>
            <a:r>
              <a:rPr lang="zh-CN" altLang="en-US" sz="2400" b="0">
                <a:latin typeface="微软雅黑" panose="020B0503020204020204" charset="-122"/>
                <a:ea typeface="微软雅黑" panose="020B0503020204020204" charset="-122"/>
                <a:cs typeface="微软雅黑" panose="020B0503020204020204" charset="-122"/>
              </a:rPr>
              <a:t>（</a:t>
            </a:r>
            <a:r>
              <a:rPr lang="en-US" altLang="zh-CN" sz="2400" b="0">
                <a:latin typeface="微软雅黑" panose="020B0503020204020204" charset="-122"/>
                <a:ea typeface="微软雅黑" panose="020B0503020204020204" charset="-122"/>
                <a:cs typeface="微软雅黑" panose="020B0503020204020204" charset="-122"/>
              </a:rPr>
              <a:t>1</a:t>
            </a:r>
            <a:r>
              <a:rPr lang="zh-CN" altLang="en-US" sz="2400" b="0">
                <a:latin typeface="微软雅黑" panose="020B0503020204020204" charset="-122"/>
                <a:ea typeface="微软雅黑" panose="020B0503020204020204" charset="-122"/>
                <a:cs typeface="微软雅黑" panose="020B0503020204020204" charset="-122"/>
              </a:rPr>
              <a:t>）</a:t>
            </a:r>
            <a:endParaRPr lang="en-US" sz="2400" b="0">
              <a:latin typeface="微软雅黑" panose="020B0503020204020204" charset="-122"/>
              <a:ea typeface="微软雅黑" panose="020B0503020204020204" charset="-122"/>
              <a:cs typeface="微软雅黑" panose="020B0503020204020204" charset="-122"/>
            </a:endParaRPr>
          </a:p>
          <a:p>
            <a:pPr indent="0"/>
            <a:r>
              <a:rPr lang="zh-CN" altLang="en-US" sz="2400" b="0">
                <a:latin typeface="微软雅黑" panose="020B0503020204020204" charset="-122"/>
                <a:ea typeface="微软雅黑" panose="020B0503020204020204" charset="-122"/>
                <a:cs typeface="微软雅黑" panose="020B0503020204020204" charset="-122"/>
              </a:rPr>
              <a:t>①</a:t>
            </a:r>
            <a:r>
              <a:rPr lang="en-US" sz="2400" b="0">
                <a:solidFill>
                  <a:srgbClr val="FF0000"/>
                </a:solidFill>
                <a:latin typeface="微软雅黑" panose="020B0503020204020204" charset="-122"/>
                <a:ea typeface="微软雅黑" panose="020B0503020204020204" charset="-122"/>
                <a:cs typeface="微软雅黑" panose="020B0503020204020204" charset="-122"/>
              </a:rPr>
              <a:t>古今地名混用</a:t>
            </a:r>
            <a:r>
              <a:rPr lang="en-US" sz="2400" b="0">
                <a:latin typeface="微软雅黑" panose="020B0503020204020204" charset="-122"/>
                <a:ea typeface="微软雅黑" panose="020B0503020204020204" charset="-122"/>
                <a:cs typeface="微软雅黑" panose="020B0503020204020204" charset="-122"/>
              </a:rPr>
              <a:t>，答西安的不给分。</a:t>
            </a:r>
            <a:endParaRPr lang="en-US" sz="2400" b="0">
              <a:latin typeface="微软雅黑" panose="020B0503020204020204" charset="-122"/>
              <a:ea typeface="微软雅黑" panose="020B0503020204020204" charset="-122"/>
              <a:cs typeface="微软雅黑" panose="020B0503020204020204" charset="-122"/>
            </a:endParaRPr>
          </a:p>
          <a:p>
            <a:pPr indent="0"/>
            <a:r>
              <a:rPr lang="zh-CN" altLang="en-US" sz="2400" b="0">
                <a:latin typeface="微软雅黑" panose="020B0503020204020204" charset="-122"/>
                <a:ea typeface="微软雅黑" panose="020B0503020204020204" charset="-122"/>
                <a:cs typeface="微软雅黑" panose="020B0503020204020204" charset="-122"/>
              </a:rPr>
              <a:t>②</a:t>
            </a:r>
            <a:r>
              <a:rPr lang="en-US" sz="2400" b="0">
                <a:solidFill>
                  <a:srgbClr val="FF0000"/>
                </a:solidFill>
                <a:latin typeface="微软雅黑" panose="020B0503020204020204" charset="-122"/>
                <a:ea typeface="微软雅黑" panose="020B0503020204020204" charset="-122"/>
                <a:cs typeface="微软雅黑" panose="020B0503020204020204" charset="-122"/>
              </a:rPr>
              <a:t>没有序号化标注，很多学生就只写一个长安或者罗马</a:t>
            </a:r>
            <a:r>
              <a:rPr lang="en-US" sz="2400" b="0">
                <a:latin typeface="微软雅黑" panose="020B0503020204020204" charset="-122"/>
                <a:ea typeface="微软雅黑" panose="020B0503020204020204" charset="-122"/>
                <a:cs typeface="微软雅黑" panose="020B0503020204020204" charset="-122"/>
              </a:rPr>
              <a:t>，</a:t>
            </a:r>
            <a:r>
              <a:rPr lang="en-US" sz="2400" b="0">
                <a:solidFill>
                  <a:srgbClr val="FF0000"/>
                </a:solidFill>
                <a:latin typeface="微软雅黑" panose="020B0503020204020204" charset="-122"/>
                <a:ea typeface="微软雅黑" panose="020B0503020204020204" charset="-122"/>
                <a:cs typeface="微软雅黑" panose="020B0503020204020204" charset="-122"/>
              </a:rPr>
              <a:t>没有序号也没有标点符号的不给分</a:t>
            </a:r>
            <a:r>
              <a:rPr lang="en-US" sz="2400" b="0">
                <a:latin typeface="微软雅黑" panose="020B0503020204020204" charset="-122"/>
                <a:ea typeface="微软雅黑" panose="020B0503020204020204" charset="-122"/>
                <a:cs typeface="微软雅黑" panose="020B0503020204020204" charset="-122"/>
              </a:rPr>
              <a:t>；两个答案间隔很大，很明显可以看出顺序，给分。</a:t>
            </a:r>
            <a:endParaRPr lang="en-US" sz="2400" b="0">
              <a:latin typeface="微软雅黑" panose="020B0503020204020204" charset="-122"/>
              <a:ea typeface="微软雅黑" panose="020B0503020204020204" charset="-122"/>
              <a:cs typeface="微软雅黑" panose="020B0503020204020204" charset="-122"/>
            </a:endParaRPr>
          </a:p>
          <a:p>
            <a:pPr indent="0"/>
            <a:r>
              <a:rPr lang="zh-CN" altLang="en-US" sz="2400" b="0">
                <a:latin typeface="微软雅黑" panose="020B0503020204020204" charset="-122"/>
                <a:ea typeface="微软雅黑" panose="020B0503020204020204" charset="-122"/>
                <a:cs typeface="微软雅黑" panose="020B0503020204020204" charset="-122"/>
              </a:rPr>
              <a:t>③</a:t>
            </a:r>
            <a:r>
              <a:rPr lang="en-US" sz="2400" b="0">
                <a:solidFill>
                  <a:srgbClr val="FF0000"/>
                </a:solidFill>
                <a:latin typeface="微软雅黑" panose="020B0503020204020204" charset="-122"/>
                <a:ea typeface="微软雅黑" panose="020B0503020204020204" charset="-122"/>
                <a:cs typeface="微软雅黑" panose="020B0503020204020204" charset="-122"/>
              </a:rPr>
              <a:t>概念不清</a:t>
            </a:r>
            <a:r>
              <a:rPr lang="zh-CN" altLang="en-US" sz="2400" b="0">
                <a:solidFill>
                  <a:srgbClr val="FF0000"/>
                </a:solidFill>
                <a:latin typeface="微软雅黑" panose="020B0503020204020204" charset="-122"/>
                <a:ea typeface="微软雅黑" panose="020B0503020204020204" charset="-122"/>
                <a:cs typeface="微软雅黑" panose="020B0503020204020204" charset="-122"/>
              </a:rPr>
              <a:t>，</a:t>
            </a:r>
            <a:r>
              <a:rPr lang="en-US" sz="2400" b="0">
                <a:latin typeface="微软雅黑" panose="020B0503020204020204" charset="-122"/>
                <a:ea typeface="微软雅黑" panose="020B0503020204020204" charset="-122"/>
                <a:cs typeface="微软雅黑" panose="020B0503020204020204" charset="-122"/>
              </a:rPr>
              <a:t>部分学生回答罗马共和国，东罗马。</a:t>
            </a:r>
            <a:endParaRPr lang="en-US" sz="2400" b="0">
              <a:latin typeface="微软雅黑" panose="020B0503020204020204" charset="-122"/>
              <a:ea typeface="微软雅黑" panose="020B0503020204020204" charset="-122"/>
              <a:cs typeface="微软雅黑" panose="020B0503020204020204" charset="-122"/>
            </a:endParaRPr>
          </a:p>
          <a:p>
            <a:pPr indent="0"/>
            <a:endParaRPr lang="en-US" sz="2400" b="0">
              <a:latin typeface="微软雅黑" panose="020B0503020204020204" charset="-122"/>
              <a:ea typeface="微软雅黑" panose="020B0503020204020204" charset="-122"/>
              <a:cs typeface="微软雅黑" panose="020B0503020204020204" charset="-122"/>
            </a:endParaRPr>
          </a:p>
          <a:p>
            <a:pPr indent="0"/>
            <a:endParaRPr lang="en-US" sz="2400" b="0">
              <a:latin typeface="微软雅黑" panose="020B0503020204020204" charset="-122"/>
              <a:ea typeface="微软雅黑" panose="020B0503020204020204" charset="-122"/>
              <a:cs typeface="微软雅黑" panose="020B0503020204020204" charset="-122"/>
            </a:endParaRPr>
          </a:p>
        </p:txBody>
      </p:sp>
      <p:sp>
        <p:nvSpPr>
          <p:cNvPr id="6" name="五边形 5"/>
          <p:cNvSpPr/>
          <p:nvPr/>
        </p:nvSpPr>
        <p:spPr>
          <a:xfrm>
            <a:off x="122555" y="31750"/>
            <a:ext cx="1642110" cy="53089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TextBox 22"/>
          <p:cNvSpPr txBox="1"/>
          <p:nvPr/>
        </p:nvSpPr>
        <p:spPr>
          <a:xfrm>
            <a:off x="207207" y="85606"/>
            <a:ext cx="1446303" cy="460375"/>
          </a:xfrm>
          <a:prstGeom prst="rect">
            <a:avLst/>
          </a:prstGeom>
          <a:noFill/>
        </p:spPr>
        <p:txBody>
          <a:bodyPr wrap="square" rtlCol="0">
            <a:spAutoFit/>
          </a:bodyPr>
          <a:p>
            <a:r>
              <a:rPr lang="zh-CN" altLang="zh-CN" sz="2400" dirty="0">
                <a:solidFill>
                  <a:schemeClr val="bg1"/>
                </a:solidFill>
              </a:rPr>
              <a:t>试卷反馈</a:t>
            </a:r>
            <a:endParaRPr lang="zh-CN" altLang="zh-CN" sz="2400" dirty="0">
              <a:solidFill>
                <a:schemeClr val="bg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3556000" y="2005330"/>
            <a:ext cx="5080000" cy="460375"/>
          </a:xfrm>
          <a:prstGeom prst="rect">
            <a:avLst/>
          </a:prstGeom>
          <a:noFill/>
          <a:ln w="9525">
            <a:noFill/>
          </a:ln>
        </p:spPr>
        <p:txBody>
          <a:bodyPr>
            <a:spAutoFit/>
          </a:bodyPr>
          <a:p>
            <a:pPr indent="0"/>
            <a:r>
              <a:rPr lang="en-US" sz="2400" b="0">
                <a:latin typeface="宋体" panose="02010600030101010101" pitchFamily="2" charset="-122"/>
              </a:rPr>
              <a:t> </a:t>
            </a:r>
            <a:endParaRPr lang="en-US" altLang="en-US" sz="2400" b="0">
              <a:latin typeface="宋体" panose="02010600030101010101" pitchFamily="2" charset="-122"/>
            </a:endParaRPr>
          </a:p>
        </p:txBody>
      </p:sp>
      <p:graphicFrame>
        <p:nvGraphicFramePr>
          <p:cNvPr id="4" name="表格 3"/>
          <p:cNvGraphicFramePr/>
          <p:nvPr>
            <p:custDataLst>
              <p:tags r:id="rId1"/>
            </p:custDataLst>
          </p:nvPr>
        </p:nvGraphicFramePr>
        <p:xfrm>
          <a:off x="175895" y="743585"/>
          <a:ext cx="11147425" cy="4236720"/>
        </p:xfrm>
        <a:graphic>
          <a:graphicData uri="http://schemas.openxmlformats.org/drawingml/2006/table">
            <a:tbl>
              <a:tblPr firstRow="1" bandRow="1">
                <a:tableStyleId>{5940675A-B579-460E-94D1-54222C63F5DA}</a:tableStyleId>
              </a:tblPr>
              <a:tblGrid>
                <a:gridCol w="1445895"/>
                <a:gridCol w="1465580"/>
                <a:gridCol w="8235950"/>
              </a:tblGrid>
              <a:tr h="629285">
                <a:tc>
                  <a:txBody>
                    <a:bodyPr/>
                    <a:p>
                      <a:pPr indent="0" algn="ctr">
                        <a:buNone/>
                      </a:pPr>
                      <a:r>
                        <a:rPr lang="en-US" sz="2400" b="0">
                          <a:latin typeface="楷体_GB2312" charset="0"/>
                          <a:cs typeface="楷体_GB2312" charset="0"/>
                        </a:rPr>
                        <a:t>时期</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楷体_GB2312" charset="0"/>
                          <a:cs typeface="楷体_GB2312" charset="0"/>
                        </a:rPr>
                        <a:t>名称</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楷体_GB2312" charset="0"/>
                          <a:cs typeface="楷体_GB2312" charset="0"/>
                        </a:rPr>
                        <a:t>主要范围或含义</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47115">
                <a:tc>
                  <a:txBody>
                    <a:bodyPr/>
                    <a:p>
                      <a:pPr indent="0" algn="ctr">
                        <a:buNone/>
                      </a:pPr>
                      <a:r>
                        <a:rPr lang="en-US" sz="2400" b="0">
                          <a:latin typeface="楷体_GB2312" charset="0"/>
                          <a:cs typeface="楷体_GB2312" charset="0"/>
                        </a:rPr>
                        <a:t>汉唐时期</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楷体_GB2312" charset="0"/>
                          <a:cs typeface="楷体_GB2312" charset="0"/>
                        </a:rPr>
                        <a:t>“西域”</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_GB2312" charset="0"/>
                          <a:cs typeface="楷体_GB2312" charset="0"/>
                        </a:rPr>
                        <a:t>广义上泛指玉门关、阳关以西，狭义上主要指塔里木盆地及其周围地区。唐朝时期曾用“西天”指称更为遥远的印度。</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lgn="ctr">
                        <a:buNone/>
                      </a:pPr>
                      <a:r>
                        <a:rPr lang="en-US" sz="2400" b="0">
                          <a:latin typeface="楷体_GB2312" charset="0"/>
                          <a:cs typeface="楷体_GB2312" charset="0"/>
                        </a:rPr>
                        <a:t>宋明时期</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楷体_GB2312" charset="0"/>
                          <a:cs typeface="楷体_GB2312" charset="0"/>
                        </a:rPr>
                        <a:t>“西洋”</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_GB2312" charset="0"/>
                          <a:cs typeface="楷体_GB2312" charset="0"/>
                        </a:rPr>
                        <a:t>最早见于五代，宋元时期广为流布，明代特指东南亚、西亚、东非或印度洋周围国家。</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0">
                <a:tc>
                  <a:txBody>
                    <a:bodyPr/>
                    <a:p>
                      <a:pPr indent="0" algn="ctr">
                        <a:buNone/>
                      </a:pPr>
                      <a:r>
                        <a:rPr lang="en-US" sz="2400" b="0">
                          <a:latin typeface="楷体_GB2312" charset="0"/>
                          <a:cs typeface="楷体_GB2312" charset="0"/>
                        </a:rPr>
                        <a:t>明清时期</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_GB2312" charset="0"/>
                          <a:cs typeface="楷体_GB2312" charset="0"/>
                        </a:rPr>
                        <a:t>“西方”</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_GB2312" charset="0"/>
                          <a:cs typeface="楷体_GB2312" charset="0"/>
                        </a:rPr>
                        <a:t>与“泰西”“太西”“极西”“远西”等同义词广泛流行，指称欧洲。</a:t>
                      </a:r>
                      <a:r>
                        <a:rPr lang="en-US" sz="2400" b="0">
                          <a:latin typeface="Times New Roman" panose="02020603050405020304" pitchFamily="18" charset="0"/>
                          <a:cs typeface="Times New Roman" panose="02020603050405020304" pitchFamily="18" charset="0"/>
                        </a:rPr>
                        <a:t>晚清以</a:t>
                      </a:r>
                      <a:r>
                        <a:rPr lang="en-US" sz="2400" b="0">
                          <a:latin typeface="楷体_GB2312" charset="0"/>
                          <a:cs typeface="楷体_GB2312" charset="0"/>
                        </a:rPr>
                        <a:t>后</a:t>
                      </a:r>
                      <a:r>
                        <a:rPr lang="en-US" sz="2400" b="0">
                          <a:latin typeface="Times New Roman" panose="02020603050405020304" pitchFamily="18" charset="0"/>
                          <a:cs typeface="Times New Roman" panose="02020603050405020304" pitchFamily="18" charset="0"/>
                        </a:rPr>
                        <a:t>，“西方”的地理范围由欧洲扩展到美洲、澳洲</a:t>
                      </a:r>
                      <a:r>
                        <a:rPr lang="en-US" sz="2400" b="0">
                          <a:latin typeface="楷体_GB2312" charset="0"/>
                          <a:cs typeface="楷体_GB2312" charset="0"/>
                        </a:rPr>
                        <a:t>，</a:t>
                      </a:r>
                      <a:r>
                        <a:rPr lang="en-US" sz="2400" b="0">
                          <a:latin typeface="Times New Roman" panose="02020603050405020304" pitchFamily="18" charset="0"/>
                          <a:cs typeface="Times New Roman" panose="02020603050405020304" pitchFamily="18" charset="0"/>
                        </a:rPr>
                        <a:t>近代欧美的崛起，亦即“西方”的崛起</a:t>
                      </a:r>
                      <a:r>
                        <a:rPr lang="en-US" sz="2400" b="0">
                          <a:latin typeface="楷体_GB2312" charset="0"/>
                          <a:cs typeface="楷体_GB2312" charset="0"/>
                        </a:rPr>
                        <a:t>，</a:t>
                      </a:r>
                      <a:r>
                        <a:rPr lang="en-US" sz="2400" b="0">
                          <a:latin typeface="Times New Roman" panose="02020603050405020304" pitchFamily="18" charset="0"/>
                          <a:cs typeface="Times New Roman" panose="02020603050405020304" pitchFamily="18" charset="0"/>
                        </a:rPr>
                        <a:t>中国在与西方的冲突、交流、融合中开始艰难的社会转型和步入现代化的历程。</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534035" y="4691380"/>
            <a:ext cx="10919460" cy="2214880"/>
          </a:xfrm>
          <a:prstGeom prst="rect">
            <a:avLst/>
          </a:prstGeom>
          <a:noFill/>
          <a:ln w="9525">
            <a:noFill/>
          </a:ln>
        </p:spPr>
        <p:txBody>
          <a:bodyPr wrap="square">
            <a:spAutoFit/>
          </a:bodyPr>
          <a:p>
            <a:pPr indent="0" algn="l"/>
            <a:r>
              <a:rPr lang="zh-CN" sz="2400" b="0">
                <a:cs typeface="楷体_GB2312" charset="0"/>
              </a:rPr>
              <a:t>                                </a:t>
            </a:r>
            <a:r>
              <a:rPr lang="zh-CN" b="0">
                <a:cs typeface="楷体_GB2312" charset="0"/>
              </a:rPr>
              <a:t>——摘编自欧阳哲生《中西交通史上的“西方”概念之探源》</a:t>
            </a:r>
            <a:r>
              <a:rPr lang="en-US" b="0">
                <a:latin typeface="宋体" panose="02010600030101010101" pitchFamily="2" charset="-122"/>
                <a:cs typeface="楷体_GB2312" charset="0"/>
              </a:rPr>
              <a:t> </a:t>
            </a:r>
            <a:endParaRPr lang="zh-CN" b="0">
              <a:ea typeface="宋体" panose="02010600030101010101" pitchFamily="2" charset="-122"/>
            </a:endParaRPr>
          </a:p>
          <a:p>
            <a:pPr indent="0" algn="l"/>
            <a:r>
              <a:rPr lang="zh-CN" sz="2400" b="0">
                <a:ea typeface="宋体" panose="02010600030101010101" pitchFamily="2" charset="-122"/>
              </a:rPr>
              <a:t>（2）上表</a:t>
            </a:r>
            <a:r>
              <a:rPr lang="zh-CN" sz="2400" b="0">
                <a:solidFill>
                  <a:srgbClr val="191919"/>
                </a:solidFill>
                <a:ea typeface="宋体" panose="02010600030101010101" pitchFamily="2" charset="-122"/>
              </a:rPr>
              <a:t>关于</a:t>
            </a:r>
            <a:r>
              <a:rPr lang="en-US" sz="2400" b="0">
                <a:solidFill>
                  <a:srgbClr val="191919"/>
                </a:solidFill>
                <a:latin typeface="Arial" panose="020B0604020202020204" pitchFamily="34" charset="0"/>
              </a:rPr>
              <a:t>“ </a:t>
            </a:r>
            <a:r>
              <a:rPr lang="zh-CN" sz="2400" b="0">
                <a:solidFill>
                  <a:srgbClr val="191919"/>
                </a:solidFill>
                <a:ea typeface="宋体" panose="02010600030101010101" pitchFamily="2" charset="-122"/>
              </a:rPr>
              <a:t>西方</a:t>
            </a:r>
            <a:r>
              <a:rPr lang="en-US" sz="2400" b="0">
                <a:solidFill>
                  <a:srgbClr val="191919"/>
                </a:solidFill>
                <a:latin typeface="Arial" panose="020B0604020202020204" pitchFamily="34" charset="0"/>
              </a:rPr>
              <a:t>” </a:t>
            </a:r>
            <a:r>
              <a:rPr lang="zh-CN" sz="2400" b="0">
                <a:solidFill>
                  <a:srgbClr val="191919"/>
                </a:solidFill>
                <a:ea typeface="宋体" panose="02010600030101010101" pitchFamily="2" charset="-122"/>
              </a:rPr>
              <a:t>的名称变迁</a:t>
            </a:r>
            <a:r>
              <a:rPr lang="zh-CN" sz="2400" b="0">
                <a:solidFill>
                  <a:srgbClr val="FF0000"/>
                </a:solidFill>
                <a:ea typeface="宋体" panose="02010600030101010101" pitchFamily="2" charset="-122"/>
              </a:rPr>
              <a:t>反映了中外交流的不断扩大</a:t>
            </a:r>
            <a:r>
              <a:rPr lang="zh-CN" sz="2400" b="0">
                <a:solidFill>
                  <a:srgbClr val="191919"/>
                </a:solidFill>
                <a:ea typeface="宋体" panose="02010600030101010101" pitchFamily="2" charset="-122"/>
              </a:rPr>
              <a:t>。</a:t>
            </a:r>
            <a:r>
              <a:rPr lang="zh-CN" sz="2400" b="0">
                <a:solidFill>
                  <a:srgbClr val="191919"/>
                </a:solidFill>
                <a:latin typeface="Arial" panose="020B0604020202020204" pitchFamily="34" charset="0"/>
                <a:ea typeface="宋体" panose="02010600030101010101" pitchFamily="2" charset="-122"/>
              </a:rPr>
              <a:t>请</a:t>
            </a:r>
            <a:r>
              <a:rPr lang="zh-CN" sz="2400" b="0">
                <a:ea typeface="宋体" panose="02010600030101010101" pitchFamily="2" charset="-122"/>
              </a:rPr>
              <a:t>结合相关史实</a:t>
            </a:r>
            <a:r>
              <a:rPr lang="zh-CN" sz="2400" b="1">
                <a:solidFill>
                  <a:srgbClr val="FF0000"/>
                </a:solidFill>
                <a:ea typeface="宋体" panose="02010600030101010101" pitchFamily="2" charset="-122"/>
              </a:rPr>
              <a:t>说明</a:t>
            </a:r>
            <a:r>
              <a:rPr lang="zh-CN" sz="2400" b="0">
                <a:ea typeface="宋体" panose="02010600030101010101" pitchFamily="2" charset="-122"/>
              </a:rPr>
              <a:t>名称的变迁与中外交流之间的关系。（</a:t>
            </a:r>
            <a:r>
              <a:rPr lang="en-US" sz="2400" b="0">
                <a:latin typeface="宋体" panose="02010600030101010101" pitchFamily="2" charset="-122"/>
              </a:rPr>
              <a:t>6</a:t>
            </a:r>
            <a:r>
              <a:rPr lang="zh-CN" sz="2400" b="0">
                <a:ea typeface="宋体" panose="02010600030101010101" pitchFamily="2" charset="-122"/>
              </a:rPr>
              <a:t>分）</a:t>
            </a:r>
            <a:endParaRPr lang="zh-CN" sz="2400" b="0">
              <a:ea typeface="宋体" panose="02010600030101010101" pitchFamily="2" charset="-122"/>
            </a:endParaRPr>
          </a:p>
          <a:p>
            <a:pPr indent="0" algn="l"/>
            <a:r>
              <a:rPr lang="en-US" sz="2400" b="0">
                <a:latin typeface="宋体" panose="02010600030101010101" pitchFamily="2" charset="-122"/>
              </a:rPr>
              <a:t> </a:t>
            </a:r>
            <a:endParaRPr lang="zh-CN" altLang="en-US" sz="2400"/>
          </a:p>
        </p:txBody>
      </p:sp>
      <p:sp>
        <p:nvSpPr>
          <p:cNvPr id="100" name="文本框 99"/>
          <p:cNvSpPr txBox="1"/>
          <p:nvPr/>
        </p:nvSpPr>
        <p:spPr>
          <a:xfrm>
            <a:off x="43180" y="0"/>
            <a:ext cx="8592820" cy="521970"/>
          </a:xfrm>
          <a:prstGeom prst="rect">
            <a:avLst/>
          </a:prstGeom>
          <a:noFill/>
          <a:ln w="9525">
            <a:noFill/>
          </a:ln>
        </p:spPr>
        <p:txBody>
          <a:bodyPr wrap="square">
            <a:spAutoFit/>
          </a:bodyPr>
          <a:p>
            <a:pPr indent="0"/>
            <a:r>
              <a:rPr lang="en-US" sz="2800" b="0">
                <a:latin typeface="宋体" panose="02010600030101010101" pitchFamily="2" charset="-122"/>
              </a:rPr>
              <a:t>19.</a:t>
            </a:r>
            <a:r>
              <a:rPr lang="zh-CN" sz="2800" b="0">
                <a:ea typeface="宋体" panose="02010600030101010101" pitchFamily="2" charset="-122"/>
              </a:rPr>
              <a:t>阅读下列材料，完成探究活动。</a:t>
            </a:r>
            <a:endParaRPr lang="zh-CN" altLang="en-US" sz="2800"/>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58800" y="797560"/>
            <a:ext cx="10793095" cy="4154170"/>
          </a:xfrm>
          <a:prstGeom prst="rect">
            <a:avLst/>
          </a:prstGeom>
          <a:noFill/>
          <a:ln w="9525">
            <a:noFill/>
          </a:ln>
        </p:spPr>
        <p:txBody>
          <a:bodyPr wrap="square">
            <a:spAutoFit/>
          </a:bodyPr>
          <a:p>
            <a:pPr indent="0"/>
            <a:endParaRPr lang="en-US" sz="2400" b="0">
              <a:latin typeface="微软雅黑" panose="020B0503020204020204" charset="-122"/>
              <a:ea typeface="微软雅黑" panose="020B0503020204020204" charset="-122"/>
              <a:cs typeface="微软雅黑" panose="020B0503020204020204" charset="-122"/>
            </a:endParaRPr>
          </a:p>
          <a:p>
            <a:pPr indent="0"/>
            <a:endParaRPr lang="en-US" sz="2400" b="0">
              <a:latin typeface="微软雅黑" panose="020B0503020204020204" charset="-122"/>
              <a:ea typeface="微软雅黑" panose="020B0503020204020204" charset="-122"/>
              <a:cs typeface="微软雅黑" panose="020B0503020204020204" charset="-122"/>
            </a:endParaRPr>
          </a:p>
          <a:p>
            <a:pPr indent="0"/>
            <a:r>
              <a:rPr lang="en-US" sz="2400" b="0">
                <a:latin typeface="微软雅黑" panose="020B0503020204020204" charset="-122"/>
                <a:ea typeface="微软雅黑" panose="020B0503020204020204" charset="-122"/>
                <a:cs typeface="微软雅黑" panose="020B0503020204020204" charset="-122"/>
              </a:rPr>
              <a:t>19(2)情况反馈</a:t>
            </a:r>
            <a:endParaRPr lang="en-US" sz="2400" b="0">
              <a:latin typeface="微软雅黑" panose="020B0503020204020204" charset="-122"/>
              <a:ea typeface="微软雅黑" panose="020B0503020204020204" charset="-122"/>
              <a:cs typeface="微软雅黑" panose="020B0503020204020204" charset="-122"/>
            </a:endParaRPr>
          </a:p>
          <a:p>
            <a:pPr indent="0"/>
            <a:r>
              <a:rPr lang="zh-CN" altLang="en-US" sz="2400">
                <a:latin typeface="微软雅黑" panose="020B0503020204020204" charset="-122"/>
                <a:ea typeface="微软雅黑" panose="020B0503020204020204" charset="-122"/>
                <a:cs typeface="微软雅黑" panose="020B0503020204020204" charset="-122"/>
                <a:sym typeface="+mn-ea"/>
              </a:rPr>
              <a:t>①</a:t>
            </a:r>
            <a:r>
              <a:rPr lang="en-US" sz="2400" b="0">
                <a:solidFill>
                  <a:srgbClr val="FF0000"/>
                </a:solidFill>
                <a:latin typeface="微软雅黑" panose="020B0503020204020204" charset="-122"/>
                <a:ea typeface="微软雅黑" panose="020B0503020204020204" charset="-122"/>
                <a:cs typeface="微软雅黑" panose="020B0503020204020204" charset="-122"/>
              </a:rPr>
              <a:t>不按顺序</a:t>
            </a:r>
            <a:r>
              <a:rPr lang="en-US" sz="2400" b="0">
                <a:latin typeface="微软雅黑" panose="020B0503020204020204" charset="-122"/>
                <a:ea typeface="微软雅黑" panose="020B0503020204020204" charset="-122"/>
                <a:cs typeface="微软雅黑" panose="020B0503020204020204" charset="-122"/>
              </a:rPr>
              <a:t>回答或分时期回答</a:t>
            </a:r>
            <a:r>
              <a:rPr lang="zh-CN" altLang="en-US" sz="2400" b="0">
                <a:latin typeface="微软雅黑" panose="020B0503020204020204" charset="-122"/>
                <a:ea typeface="微软雅黑" panose="020B0503020204020204" charset="-122"/>
                <a:cs typeface="微软雅黑" panose="020B0503020204020204" charset="-122"/>
              </a:rPr>
              <a:t>；</a:t>
            </a:r>
            <a:endParaRPr lang="en-US" sz="2400" b="0">
              <a:latin typeface="微软雅黑" panose="020B0503020204020204" charset="-122"/>
              <a:ea typeface="微软雅黑" panose="020B0503020204020204" charset="-122"/>
              <a:cs typeface="微软雅黑" panose="020B0503020204020204" charset="-122"/>
            </a:endParaRPr>
          </a:p>
          <a:p>
            <a:pPr indent="0"/>
            <a:r>
              <a:rPr lang="zh-CN" altLang="en-US" sz="2400">
                <a:latin typeface="微软雅黑" panose="020B0503020204020204" charset="-122"/>
                <a:ea typeface="微软雅黑" panose="020B0503020204020204" charset="-122"/>
                <a:cs typeface="微软雅黑" panose="020B0503020204020204" charset="-122"/>
                <a:sym typeface="+mn-ea"/>
              </a:rPr>
              <a:t>②</a:t>
            </a:r>
            <a:r>
              <a:rPr lang="en-US" sz="2400" b="0">
                <a:solidFill>
                  <a:srgbClr val="FF0000"/>
                </a:solidFill>
                <a:latin typeface="微软雅黑" panose="020B0503020204020204" charset="-122"/>
                <a:ea typeface="微软雅黑" panose="020B0503020204020204" charset="-122"/>
                <a:cs typeface="微软雅黑" panose="020B0503020204020204" charset="-122"/>
              </a:rPr>
              <a:t>语言表述</a:t>
            </a:r>
            <a:r>
              <a:rPr lang="en-US" sz="2400" b="0">
                <a:latin typeface="微软雅黑" panose="020B0503020204020204" charset="-122"/>
                <a:ea typeface="微软雅黑" panose="020B0503020204020204" charset="-122"/>
                <a:cs typeface="微软雅黑" panose="020B0503020204020204" charset="-122"/>
              </a:rPr>
              <a:t>问题</a:t>
            </a:r>
            <a:r>
              <a:rPr lang="zh-CN" altLang="en-US" sz="2400" b="0">
                <a:latin typeface="微软雅黑" panose="020B0503020204020204" charset="-122"/>
                <a:ea typeface="微软雅黑" panose="020B0503020204020204" charset="-122"/>
                <a:cs typeface="微软雅黑" panose="020B0503020204020204" charset="-122"/>
              </a:rPr>
              <a:t>；</a:t>
            </a:r>
            <a:endParaRPr lang="zh-CN" altLang="en-US" sz="2400" b="0">
              <a:latin typeface="微软雅黑" panose="020B0503020204020204" charset="-122"/>
              <a:ea typeface="微软雅黑" panose="020B0503020204020204" charset="-122"/>
              <a:cs typeface="微软雅黑" panose="020B0503020204020204" charset="-122"/>
            </a:endParaRPr>
          </a:p>
          <a:p>
            <a:pPr indent="0"/>
            <a:r>
              <a:rPr lang="en-US" sz="2400" b="0">
                <a:latin typeface="微软雅黑" panose="020B0503020204020204" charset="-122"/>
                <a:ea typeface="微软雅黑" panose="020B0503020204020204" charset="-122"/>
                <a:cs typeface="微软雅黑" panose="020B0503020204020204" charset="-122"/>
              </a:rPr>
              <a:t>a.语言组织混乱，答了一大段，不知表达的意思。</a:t>
            </a:r>
            <a:endParaRPr lang="en-US" sz="2400" b="0">
              <a:latin typeface="微软雅黑" panose="020B0503020204020204" charset="-122"/>
              <a:ea typeface="微软雅黑" panose="020B0503020204020204" charset="-122"/>
              <a:cs typeface="微软雅黑" panose="020B0503020204020204" charset="-122"/>
            </a:endParaRPr>
          </a:p>
          <a:p>
            <a:pPr indent="0"/>
            <a:r>
              <a:rPr lang="en-US" sz="2400" b="0">
                <a:latin typeface="微软雅黑" panose="020B0503020204020204" charset="-122"/>
                <a:ea typeface="微软雅黑" panose="020B0503020204020204" charset="-122"/>
                <a:cs typeface="微软雅黑" panose="020B0503020204020204" charset="-122"/>
              </a:rPr>
              <a:t>b.史实表述错误或不正确，如北宋开辟了海上丝绸之路，海上丝绸之路表述成“海上丝绸”</a:t>
            </a:r>
            <a:r>
              <a:rPr lang="zh-CN" altLang="en-US" sz="2400" b="0">
                <a:latin typeface="微软雅黑" panose="020B0503020204020204" charset="-122"/>
                <a:ea typeface="微软雅黑" panose="020B0503020204020204" charset="-122"/>
                <a:cs typeface="微软雅黑" panose="020B0503020204020204" charset="-122"/>
              </a:rPr>
              <a:t>。</a:t>
            </a:r>
            <a:endParaRPr lang="en-US" sz="2400" b="0">
              <a:latin typeface="微软雅黑" panose="020B0503020204020204" charset="-122"/>
              <a:ea typeface="微软雅黑" panose="020B0503020204020204" charset="-122"/>
              <a:cs typeface="微软雅黑" panose="020B0503020204020204" charset="-122"/>
            </a:endParaRPr>
          </a:p>
          <a:p>
            <a:pPr indent="0"/>
            <a:r>
              <a:rPr lang="zh-CN" altLang="en-US" sz="2400">
                <a:latin typeface="微软雅黑" panose="020B0503020204020204" charset="-122"/>
                <a:ea typeface="微软雅黑" panose="020B0503020204020204" charset="-122"/>
                <a:cs typeface="微软雅黑" panose="020B0503020204020204" charset="-122"/>
                <a:sym typeface="+mn-ea"/>
              </a:rPr>
              <a:t>③</a:t>
            </a:r>
            <a:r>
              <a:rPr lang="en-US" sz="2400" b="0">
                <a:solidFill>
                  <a:srgbClr val="FF0000"/>
                </a:solidFill>
                <a:latin typeface="微软雅黑" panose="020B0503020204020204" charset="-122"/>
                <a:ea typeface="微软雅黑" panose="020B0503020204020204" charset="-122"/>
                <a:cs typeface="微软雅黑" panose="020B0503020204020204" charset="-122"/>
              </a:rPr>
              <a:t>错别字</a:t>
            </a:r>
            <a:r>
              <a:rPr lang="en-US" sz="2400" b="0">
                <a:latin typeface="微软雅黑" panose="020B0503020204020204" charset="-122"/>
                <a:ea typeface="微软雅黑" panose="020B0503020204020204" charset="-122"/>
                <a:cs typeface="微软雅黑" panose="020B0503020204020204" charset="-122"/>
              </a:rPr>
              <a:t>：“丝绸之路”写成“丝稠之路”“路上丝绸之路”等</a:t>
            </a:r>
            <a:r>
              <a:rPr lang="zh-CN" altLang="en-US" sz="2400" b="0">
                <a:latin typeface="微软雅黑" panose="020B0503020204020204" charset="-122"/>
                <a:ea typeface="微软雅黑" panose="020B0503020204020204" charset="-122"/>
                <a:cs typeface="微软雅黑" panose="020B0503020204020204" charset="-122"/>
              </a:rPr>
              <a:t>。</a:t>
            </a:r>
            <a:endParaRPr lang="en-US" sz="2400" b="0">
              <a:latin typeface="微软雅黑" panose="020B0503020204020204" charset="-122"/>
              <a:ea typeface="微软雅黑" panose="020B0503020204020204" charset="-122"/>
              <a:cs typeface="微软雅黑" panose="020B0503020204020204" charset="-122"/>
            </a:endParaRPr>
          </a:p>
          <a:p>
            <a:pPr indent="0"/>
            <a:r>
              <a:rPr lang="zh-CN" altLang="en-US" sz="2400" b="0">
                <a:latin typeface="微软雅黑" panose="020B0503020204020204" charset="-122"/>
                <a:ea typeface="微软雅黑" panose="020B0503020204020204" charset="-122"/>
                <a:cs typeface="微软雅黑" panose="020B0503020204020204" charset="-122"/>
              </a:rPr>
              <a:t>④</a:t>
            </a:r>
            <a:r>
              <a:rPr lang="en-US" sz="2400" b="0">
                <a:solidFill>
                  <a:srgbClr val="FF0000"/>
                </a:solidFill>
                <a:latin typeface="微软雅黑" panose="020B0503020204020204" charset="-122"/>
                <a:ea typeface="微软雅黑" panose="020B0503020204020204" charset="-122"/>
                <a:cs typeface="微软雅黑" panose="020B0503020204020204" charset="-122"/>
              </a:rPr>
              <a:t>切割问题</a:t>
            </a:r>
            <a:r>
              <a:rPr lang="en-US" sz="2400" b="0">
                <a:latin typeface="微软雅黑" panose="020B0503020204020204" charset="-122"/>
                <a:ea typeface="微软雅黑" panose="020B0503020204020204" charset="-122"/>
                <a:cs typeface="微软雅黑" panose="020B0503020204020204" charset="-122"/>
              </a:rPr>
              <a:t>：部分同学答题偏上，切割时常见到部分回答看不完整，阅卷时连蒙带猜。</a:t>
            </a:r>
            <a:endParaRPr lang="en-US" sz="2400" b="0">
              <a:latin typeface="微软雅黑" panose="020B0503020204020204" charset="-122"/>
              <a:ea typeface="微软雅黑" panose="020B0503020204020204" charset="-122"/>
              <a:cs typeface="微软雅黑" panose="020B0503020204020204" charset="-122"/>
            </a:endParaRPr>
          </a:p>
        </p:txBody>
      </p:sp>
      <p:sp>
        <p:nvSpPr>
          <p:cNvPr id="6" name="五边形 5"/>
          <p:cNvSpPr/>
          <p:nvPr/>
        </p:nvSpPr>
        <p:spPr>
          <a:xfrm>
            <a:off x="122555" y="31750"/>
            <a:ext cx="1642110" cy="53089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TextBox 22"/>
          <p:cNvSpPr txBox="1"/>
          <p:nvPr/>
        </p:nvSpPr>
        <p:spPr>
          <a:xfrm>
            <a:off x="122752" y="66556"/>
            <a:ext cx="1446303" cy="460375"/>
          </a:xfrm>
          <a:prstGeom prst="rect">
            <a:avLst/>
          </a:prstGeom>
          <a:noFill/>
        </p:spPr>
        <p:txBody>
          <a:bodyPr wrap="square" rtlCol="0">
            <a:spAutoFit/>
          </a:bodyPr>
          <a:p>
            <a:r>
              <a:rPr lang="zh-CN" altLang="zh-CN" sz="2400" dirty="0">
                <a:solidFill>
                  <a:schemeClr val="bg1"/>
                </a:solidFill>
              </a:rPr>
              <a:t>试卷反馈</a:t>
            </a:r>
            <a:endParaRPr lang="zh-CN" altLang="zh-CN" sz="2400" dirty="0">
              <a:solidFill>
                <a:schemeClr val="bg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85171" y="3216391"/>
            <a:ext cx="7760970" cy="1106805"/>
          </a:xfrm>
          <a:prstGeom prst="rect">
            <a:avLst/>
          </a:prstGeom>
        </p:spPr>
        <p:txBody>
          <a:bodyPr wrap="none">
            <a:spAutoFit/>
          </a:bodyPr>
          <a:lstStyle/>
          <a:p>
            <a:pPr algn="ctr"/>
            <a:r>
              <a:rPr lang="zh-CN" altLang="en-US" sz="6600" b="1" dirty="0">
                <a:latin typeface="隶书" panose="02010509060101010101" pitchFamily="49" charset="-122"/>
                <a:ea typeface="隶书" panose="02010509060101010101" pitchFamily="49" charset="-122"/>
              </a:rPr>
              <a:t>考情分析，问题聚焦</a:t>
            </a:r>
            <a:endParaRPr lang="zh-CN" altLang="en-US" sz="6600" b="1" dirty="0">
              <a:latin typeface="隶书" panose="02010509060101010101" pitchFamily="49" charset="-122"/>
              <a:ea typeface="隶书" panose="02010509060101010101" pitchFamily="49" charset="-122"/>
            </a:endParaRPr>
          </a:p>
        </p:txBody>
      </p:sp>
      <p:sp>
        <p:nvSpPr>
          <p:cNvPr id="2" name="椭圆 1"/>
          <p:cNvSpPr/>
          <p:nvPr/>
        </p:nvSpPr>
        <p:spPr>
          <a:xfrm>
            <a:off x="5844480" y="1608881"/>
            <a:ext cx="1242349" cy="1215342"/>
          </a:xfrm>
          <a:prstGeom prst="ellipse">
            <a:avLst/>
          </a:prstGeom>
          <a:solidFill>
            <a:schemeClr val="accent2">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965772" y="1663189"/>
            <a:ext cx="1024890" cy="1106805"/>
          </a:xfrm>
          <a:prstGeom prst="rect">
            <a:avLst/>
          </a:prstGeom>
        </p:spPr>
        <p:txBody>
          <a:bodyPr wrap="none">
            <a:spAutoFit/>
          </a:bodyPr>
          <a:lstStyle/>
          <a:p>
            <a:pPr algn="ctr"/>
            <a:r>
              <a:rPr lang="zh-CN" altLang="en-US" sz="6600" b="1" dirty="0">
                <a:solidFill>
                  <a:schemeClr val="bg1"/>
                </a:solidFill>
                <a:latin typeface="隶书" panose="02010509060101010101" pitchFamily="49" charset="-122"/>
                <a:ea typeface="隶书" panose="02010509060101010101" pitchFamily="49" charset="-122"/>
              </a:rPr>
              <a:t>壹</a:t>
            </a:r>
            <a:endParaRPr lang="zh-CN" altLang="en-US" sz="6600" b="1" dirty="0">
              <a:solidFill>
                <a:schemeClr val="bg1"/>
              </a:solidFill>
              <a:latin typeface="隶书" panose="02010509060101010101" pitchFamily="49" charset="-122"/>
              <a:ea typeface="隶书"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58800" y="275590"/>
            <a:ext cx="8592820" cy="521970"/>
          </a:xfrm>
          <a:prstGeom prst="rect">
            <a:avLst/>
          </a:prstGeom>
          <a:noFill/>
          <a:ln w="9525">
            <a:noFill/>
          </a:ln>
        </p:spPr>
        <p:txBody>
          <a:bodyPr wrap="square">
            <a:spAutoFit/>
          </a:bodyPr>
          <a:p>
            <a:pPr indent="0"/>
            <a:r>
              <a:rPr lang="en-US" sz="2800" b="0">
                <a:latin typeface="宋体" panose="02010600030101010101" pitchFamily="2" charset="-122"/>
              </a:rPr>
              <a:t>19.</a:t>
            </a:r>
            <a:r>
              <a:rPr lang="zh-CN" sz="2800" b="0">
                <a:ea typeface="宋体" panose="02010600030101010101" pitchFamily="2" charset="-122"/>
              </a:rPr>
              <a:t>阅读下列材料，完成探究活动。</a:t>
            </a:r>
            <a:endParaRPr lang="zh-CN" altLang="en-US" sz="2800"/>
          </a:p>
        </p:txBody>
      </p:sp>
      <p:sp>
        <p:nvSpPr>
          <p:cNvPr id="2" name="文本框 1"/>
          <p:cNvSpPr txBox="1"/>
          <p:nvPr/>
        </p:nvSpPr>
        <p:spPr>
          <a:xfrm>
            <a:off x="387985" y="797560"/>
            <a:ext cx="11415395" cy="953135"/>
          </a:xfrm>
          <a:prstGeom prst="rect">
            <a:avLst/>
          </a:prstGeom>
          <a:noFill/>
          <a:ln w="9525">
            <a:noFill/>
          </a:ln>
        </p:spPr>
        <p:txBody>
          <a:bodyPr wrap="square">
            <a:spAutoFit/>
          </a:bodyPr>
          <a:p>
            <a:pPr indent="0"/>
            <a:r>
              <a:rPr lang="zh-CN" altLang="en-US" sz="2800" b="0">
                <a:latin typeface="微软雅黑" panose="020B0503020204020204" charset="-122"/>
                <a:ea typeface="微软雅黑" panose="020B0503020204020204" charset="-122"/>
                <a:cs typeface="微软雅黑" panose="020B0503020204020204" charset="-122"/>
              </a:rPr>
              <a:t>（</a:t>
            </a:r>
            <a:r>
              <a:rPr lang="zh-CN" sz="2800" b="0">
                <a:latin typeface="微软雅黑" panose="020B0503020204020204" charset="-122"/>
                <a:ea typeface="微软雅黑" panose="020B0503020204020204" charset="-122"/>
                <a:cs typeface="微软雅黑" panose="020B0503020204020204" charset="-122"/>
              </a:rPr>
              <a:t>3）从“西域”到“西洋”反映了中国古代对外交往的线路发生了</a:t>
            </a:r>
            <a:r>
              <a:rPr lang="zh-CN" sz="2800" b="0">
                <a:solidFill>
                  <a:srgbClr val="FF0000"/>
                </a:solidFill>
                <a:latin typeface="微软雅黑" panose="020B0503020204020204" charset="-122"/>
                <a:ea typeface="微软雅黑" panose="020B0503020204020204" charset="-122"/>
                <a:cs typeface="微软雅黑" panose="020B0503020204020204" charset="-122"/>
              </a:rPr>
              <a:t>怎样的变化</a:t>
            </a:r>
            <a:r>
              <a:rPr lang="zh-CN" sz="2800" b="0">
                <a:latin typeface="微软雅黑" panose="020B0503020204020204" charset="-122"/>
                <a:ea typeface="微软雅黑" panose="020B0503020204020204" charset="-122"/>
                <a:cs typeface="微软雅黑" panose="020B0503020204020204" charset="-122"/>
              </a:rPr>
              <a:t>？变化的</a:t>
            </a:r>
            <a:r>
              <a:rPr lang="zh-CN" sz="2800" b="0">
                <a:solidFill>
                  <a:srgbClr val="FF0000"/>
                </a:solidFill>
                <a:latin typeface="微软雅黑" panose="020B0503020204020204" charset="-122"/>
                <a:ea typeface="微软雅黑" panose="020B0503020204020204" charset="-122"/>
                <a:cs typeface="微软雅黑" panose="020B0503020204020204" charset="-122"/>
              </a:rPr>
              <a:t>主要原因</a:t>
            </a:r>
            <a:r>
              <a:rPr lang="zh-CN" sz="2800" b="0">
                <a:latin typeface="微软雅黑" panose="020B0503020204020204" charset="-122"/>
                <a:ea typeface="微软雅黑" panose="020B0503020204020204" charset="-122"/>
                <a:cs typeface="微软雅黑" panose="020B0503020204020204" charset="-122"/>
              </a:rPr>
              <a:t>是什么？（4分）</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387985" y="4704080"/>
            <a:ext cx="10793095" cy="1938020"/>
          </a:xfrm>
          <a:prstGeom prst="rect">
            <a:avLst/>
          </a:prstGeom>
          <a:noFill/>
          <a:ln w="9525">
            <a:noFill/>
          </a:ln>
        </p:spPr>
        <p:txBody>
          <a:bodyPr wrap="square">
            <a:spAutoFit/>
          </a:bodyPr>
          <a:p>
            <a:pPr indent="0"/>
            <a:r>
              <a:rPr sz="2400" b="0">
                <a:latin typeface="微软雅黑" panose="020B0503020204020204" charset="-122"/>
                <a:ea typeface="微软雅黑" panose="020B0503020204020204" charset="-122"/>
                <a:cs typeface="微软雅黑" panose="020B0503020204020204" charset="-122"/>
              </a:rPr>
              <a:t>19(3)得分率比较高，第一问从“西域”到“西洋”反映了中国古代对外交往的线路发生了怎样的变化？学生多从陆上和海上两个方面回答，写成“从陆上丝绸之路到海上丝绸之路”或“从陆上到海上”都得2分；第二问变化的主要原因是什么？学生答案角度比较多，有“经济重心南移” “政府政策支持”“造船航海技术进步”等，答到其中一点，得2分。</a:t>
            </a:r>
            <a:endParaRPr sz="2400" b="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387985" y="2013585"/>
            <a:ext cx="10493375" cy="829945"/>
          </a:xfrm>
          <a:prstGeom prst="rect">
            <a:avLst/>
          </a:prstGeom>
          <a:noFill/>
          <a:ln w="9525">
            <a:noFill/>
          </a:ln>
        </p:spPr>
        <p:txBody>
          <a:bodyPr wrap="square">
            <a:spAutoFit/>
          </a:bodyPr>
          <a:p>
            <a:pPr indent="0"/>
            <a:r>
              <a:rPr lang="zh-CN" sz="2400" b="0">
                <a:latin typeface="微软雅黑" panose="020B0503020204020204" charset="-122"/>
                <a:ea typeface="微软雅黑" panose="020B0503020204020204" charset="-122"/>
                <a:cs typeface="微软雅黑" panose="020B0503020204020204" charset="-122"/>
              </a:rPr>
              <a:t>答案：由陆上丝绸之路转为海上丝绸之路。（</a:t>
            </a:r>
            <a:r>
              <a:rPr lang="en-US" sz="2400" b="0">
                <a:latin typeface="微软雅黑" panose="020B0503020204020204" charset="-122"/>
                <a:ea typeface="微软雅黑" panose="020B0503020204020204" charset="-122"/>
                <a:cs typeface="微软雅黑" panose="020B0503020204020204" charset="-122"/>
              </a:rPr>
              <a:t>2</a:t>
            </a:r>
            <a:r>
              <a:rPr lang="zh-CN" sz="2400" b="0">
                <a:latin typeface="微软雅黑" panose="020B0503020204020204" charset="-122"/>
                <a:ea typeface="微软雅黑" panose="020B0503020204020204" charset="-122"/>
                <a:cs typeface="微软雅黑" panose="020B0503020204020204" charset="-122"/>
              </a:rPr>
              <a:t>分）</a:t>
            </a:r>
            <a:r>
              <a:rPr lang="zh-CN" sz="2400" b="0">
                <a:solidFill>
                  <a:srgbClr val="191919"/>
                </a:solidFill>
                <a:latin typeface="微软雅黑" panose="020B0503020204020204" charset="-122"/>
                <a:ea typeface="微软雅黑" panose="020B0503020204020204" charset="-122"/>
                <a:cs typeface="微软雅黑" panose="020B0503020204020204" charset="-122"/>
              </a:rPr>
              <a:t>经济重心的南移</a:t>
            </a:r>
            <a:r>
              <a:rPr lang="zh-CN" sz="2400" b="0">
                <a:latin typeface="微软雅黑" panose="020B0503020204020204" charset="-122"/>
                <a:ea typeface="微软雅黑" panose="020B0503020204020204" charset="-122"/>
                <a:cs typeface="微软雅黑" panose="020B0503020204020204" charset="-122"/>
              </a:rPr>
              <a:t>（</a:t>
            </a:r>
            <a:r>
              <a:rPr lang="en-US" sz="2400" b="0">
                <a:latin typeface="微软雅黑" panose="020B0503020204020204" charset="-122"/>
                <a:ea typeface="微软雅黑" panose="020B0503020204020204" charset="-122"/>
                <a:cs typeface="微软雅黑" panose="020B0503020204020204" charset="-122"/>
              </a:rPr>
              <a:t>2</a:t>
            </a:r>
            <a:r>
              <a:rPr lang="zh-CN" sz="2400" b="0">
                <a:latin typeface="微软雅黑" panose="020B0503020204020204" charset="-122"/>
                <a:ea typeface="微软雅黑" panose="020B0503020204020204" charset="-122"/>
                <a:cs typeface="微软雅黑" panose="020B0503020204020204" charset="-122"/>
              </a:rPr>
              <a:t>分）</a:t>
            </a:r>
            <a:r>
              <a:rPr lang="en-US" sz="2400" b="0">
                <a:solidFill>
                  <a:srgbClr val="000000"/>
                </a:solidFill>
                <a:latin typeface="微软雅黑" panose="020B0503020204020204" charset="-122"/>
                <a:ea typeface="微软雅黑" panose="020B0503020204020204" charset="-122"/>
                <a:cs typeface="微软雅黑" panose="020B0503020204020204" charset="-122"/>
              </a:rPr>
              <a:t> </a:t>
            </a:r>
            <a:endParaRPr lang="zh-CN" altLang="en-US" sz="2400">
              <a:latin typeface="微软雅黑" panose="020B0503020204020204" charset="-122"/>
              <a:ea typeface="微软雅黑" panose="020B0503020204020204" charset="-122"/>
              <a:cs typeface="微软雅黑" panose="020B0503020204020204" charset="-122"/>
            </a:endParaRPr>
          </a:p>
        </p:txBody>
      </p:sp>
      <p:sp>
        <p:nvSpPr>
          <p:cNvPr id="6" name="五边形 5"/>
          <p:cNvSpPr/>
          <p:nvPr/>
        </p:nvSpPr>
        <p:spPr>
          <a:xfrm>
            <a:off x="167005" y="3949065"/>
            <a:ext cx="1642110" cy="530893"/>
          </a:xfrm>
          <a:prstGeom prst="homePlat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TextBox 22"/>
          <p:cNvSpPr txBox="1"/>
          <p:nvPr/>
        </p:nvSpPr>
        <p:spPr>
          <a:xfrm>
            <a:off x="167202" y="3984506"/>
            <a:ext cx="1446303" cy="460375"/>
          </a:xfrm>
          <a:prstGeom prst="rect">
            <a:avLst/>
          </a:prstGeom>
          <a:noFill/>
        </p:spPr>
        <p:txBody>
          <a:bodyPr wrap="square" rtlCol="0">
            <a:spAutoFit/>
          </a:bodyPr>
          <a:p>
            <a:r>
              <a:rPr lang="zh-CN" altLang="zh-CN" sz="2400" dirty="0">
                <a:solidFill>
                  <a:schemeClr val="bg1"/>
                </a:solidFill>
              </a:rPr>
              <a:t>试卷反馈</a:t>
            </a:r>
            <a:endParaRPr lang="zh-CN" altLang="zh-CN" sz="2400" dirty="0">
              <a:solidFill>
                <a:schemeClr val="bg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3556000" y="2005330"/>
            <a:ext cx="5080000" cy="460375"/>
          </a:xfrm>
          <a:prstGeom prst="rect">
            <a:avLst/>
          </a:prstGeom>
          <a:noFill/>
          <a:ln w="9525">
            <a:noFill/>
          </a:ln>
        </p:spPr>
        <p:txBody>
          <a:bodyPr>
            <a:spAutoFit/>
          </a:bodyPr>
          <a:p>
            <a:pPr indent="0"/>
            <a:r>
              <a:rPr lang="en-US" sz="2400" b="0">
                <a:latin typeface="宋体" panose="02010600030101010101" pitchFamily="2" charset="-122"/>
              </a:rPr>
              <a:t> </a:t>
            </a:r>
            <a:endParaRPr lang="en-US" altLang="en-US" sz="2400" b="0">
              <a:latin typeface="宋体" panose="02010600030101010101" pitchFamily="2" charset="-122"/>
            </a:endParaRPr>
          </a:p>
        </p:txBody>
      </p:sp>
      <p:graphicFrame>
        <p:nvGraphicFramePr>
          <p:cNvPr id="4" name="表格 3"/>
          <p:cNvGraphicFramePr/>
          <p:nvPr>
            <p:custDataLst>
              <p:tags r:id="rId1"/>
            </p:custDataLst>
          </p:nvPr>
        </p:nvGraphicFramePr>
        <p:xfrm>
          <a:off x="438785" y="655320"/>
          <a:ext cx="11147425" cy="4236720"/>
        </p:xfrm>
        <a:graphic>
          <a:graphicData uri="http://schemas.openxmlformats.org/drawingml/2006/table">
            <a:tbl>
              <a:tblPr firstRow="1" bandRow="1">
                <a:tableStyleId>{5940675A-B579-460E-94D1-54222C63F5DA}</a:tableStyleId>
              </a:tblPr>
              <a:tblGrid>
                <a:gridCol w="1445895"/>
                <a:gridCol w="1465580"/>
                <a:gridCol w="8235950"/>
              </a:tblGrid>
              <a:tr h="629285">
                <a:tc>
                  <a:txBody>
                    <a:bodyPr/>
                    <a:p>
                      <a:pPr indent="0" algn="ctr">
                        <a:buNone/>
                      </a:pPr>
                      <a:r>
                        <a:rPr lang="en-US" sz="2400" b="0">
                          <a:latin typeface="楷体_GB2312" charset="0"/>
                          <a:cs typeface="楷体_GB2312" charset="0"/>
                        </a:rPr>
                        <a:t>时期</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楷体_GB2312" charset="0"/>
                          <a:cs typeface="楷体_GB2312" charset="0"/>
                        </a:rPr>
                        <a:t>名称</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楷体_GB2312" charset="0"/>
                          <a:cs typeface="楷体_GB2312" charset="0"/>
                        </a:rPr>
                        <a:t>主要范围或含义</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47115">
                <a:tc>
                  <a:txBody>
                    <a:bodyPr/>
                    <a:p>
                      <a:pPr indent="0" algn="ctr">
                        <a:buNone/>
                      </a:pPr>
                      <a:r>
                        <a:rPr lang="en-US" sz="2400" b="0">
                          <a:latin typeface="楷体_GB2312" charset="0"/>
                          <a:cs typeface="楷体_GB2312" charset="0"/>
                        </a:rPr>
                        <a:t>汉唐时期</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楷体_GB2312" charset="0"/>
                          <a:cs typeface="楷体_GB2312" charset="0"/>
                        </a:rPr>
                        <a:t>“西域”</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_GB2312" charset="0"/>
                          <a:cs typeface="楷体_GB2312" charset="0"/>
                        </a:rPr>
                        <a:t>广义上泛指玉门关、阳关以西，狭义上主要指塔里木盆地及其周围地区。唐朝时期曾用“西天”指称更为遥远的印度。</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lgn="ctr">
                        <a:buNone/>
                      </a:pPr>
                      <a:r>
                        <a:rPr lang="en-US" sz="2400" b="0">
                          <a:latin typeface="楷体_GB2312" charset="0"/>
                          <a:cs typeface="楷体_GB2312" charset="0"/>
                        </a:rPr>
                        <a:t>宋明时期</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楷体_GB2312" charset="0"/>
                          <a:cs typeface="楷体_GB2312" charset="0"/>
                        </a:rPr>
                        <a:t>“西洋”</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_GB2312" charset="0"/>
                          <a:cs typeface="楷体_GB2312" charset="0"/>
                        </a:rPr>
                        <a:t>最早见于五代，宋元时期广为流布，明代特指东南亚、西亚、东非或印度洋周围国家。</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0">
                <a:tc>
                  <a:txBody>
                    <a:bodyPr/>
                    <a:p>
                      <a:pPr indent="0" algn="ctr">
                        <a:buNone/>
                      </a:pPr>
                      <a:r>
                        <a:rPr lang="en-US" sz="2400" b="0">
                          <a:latin typeface="楷体_GB2312" charset="0"/>
                          <a:cs typeface="楷体_GB2312" charset="0"/>
                        </a:rPr>
                        <a:t>明清时期</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_GB2312" charset="0"/>
                          <a:cs typeface="楷体_GB2312" charset="0"/>
                        </a:rPr>
                        <a:t>“西方”</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_GB2312" charset="0"/>
                          <a:cs typeface="楷体_GB2312" charset="0"/>
                        </a:rPr>
                        <a:t>与“泰西”“太西”“极西”“远西”等同义词广泛流行，指称欧洲。</a:t>
                      </a:r>
                      <a:r>
                        <a:rPr lang="en-US" sz="2400" b="0">
                          <a:latin typeface="Times New Roman" panose="02020603050405020304" pitchFamily="18" charset="0"/>
                          <a:cs typeface="Times New Roman" panose="02020603050405020304" pitchFamily="18" charset="0"/>
                        </a:rPr>
                        <a:t>晚清以</a:t>
                      </a:r>
                      <a:r>
                        <a:rPr lang="en-US" sz="2400" b="0">
                          <a:latin typeface="楷体_GB2312" charset="0"/>
                          <a:cs typeface="楷体_GB2312" charset="0"/>
                        </a:rPr>
                        <a:t>后</a:t>
                      </a:r>
                      <a:r>
                        <a:rPr lang="en-US" sz="2400" b="0">
                          <a:latin typeface="Times New Roman" panose="02020603050405020304" pitchFamily="18" charset="0"/>
                          <a:cs typeface="Times New Roman" panose="02020603050405020304" pitchFamily="18" charset="0"/>
                        </a:rPr>
                        <a:t>，“西方”的地理范围由欧洲扩展到美洲、澳洲</a:t>
                      </a:r>
                      <a:r>
                        <a:rPr lang="en-US" sz="2400" b="0">
                          <a:latin typeface="楷体_GB2312" charset="0"/>
                          <a:cs typeface="楷体_GB2312" charset="0"/>
                        </a:rPr>
                        <a:t>，</a:t>
                      </a:r>
                      <a:r>
                        <a:rPr lang="en-US" sz="2400" b="0">
                          <a:latin typeface="Times New Roman" panose="02020603050405020304" pitchFamily="18" charset="0"/>
                          <a:cs typeface="Times New Roman" panose="02020603050405020304" pitchFamily="18" charset="0"/>
                        </a:rPr>
                        <a:t>近代欧美的崛起，亦即“西方”的崛起</a:t>
                      </a:r>
                      <a:r>
                        <a:rPr lang="en-US" sz="2400" b="0">
                          <a:latin typeface="楷体_GB2312" charset="0"/>
                          <a:cs typeface="楷体_GB2312" charset="0"/>
                        </a:rPr>
                        <a:t>，</a:t>
                      </a:r>
                      <a:r>
                        <a:rPr lang="en-US" sz="2400" b="0">
                          <a:latin typeface="Times New Roman" panose="02020603050405020304" pitchFamily="18" charset="0"/>
                          <a:cs typeface="Times New Roman" panose="02020603050405020304" pitchFamily="18" charset="0"/>
                        </a:rPr>
                        <a:t>中国在与西方的冲突、交流、融合中开始艰难的社会转型和步入现代化的历程。</a:t>
                      </a:r>
                      <a:endParaRPr lang="en-US" altLang="en-US" sz="2400" b="0">
                        <a:latin typeface="楷体_GB2312" charset="0"/>
                        <a:ea typeface="楷体_GB2312" charset="0"/>
                        <a:cs typeface="楷体_GB2312"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438785" y="4625340"/>
            <a:ext cx="10919460" cy="2584450"/>
          </a:xfrm>
          <a:prstGeom prst="rect">
            <a:avLst/>
          </a:prstGeom>
          <a:noFill/>
          <a:ln w="9525">
            <a:noFill/>
          </a:ln>
        </p:spPr>
        <p:txBody>
          <a:bodyPr wrap="square">
            <a:spAutoFit/>
          </a:bodyPr>
          <a:p>
            <a:pPr indent="0" algn="l"/>
            <a:r>
              <a:rPr lang="zh-CN" sz="2400" b="0">
                <a:cs typeface="楷体_GB2312" charset="0"/>
              </a:rPr>
              <a:t>                              </a:t>
            </a:r>
            <a:r>
              <a:rPr lang="en-US" altLang="zh-CN" sz="2400" b="0">
                <a:cs typeface="楷体_GB2312" charset="0"/>
              </a:rPr>
              <a:t>                     </a:t>
            </a:r>
            <a:r>
              <a:rPr lang="zh-CN" sz="2400" b="0">
                <a:cs typeface="楷体_GB2312" charset="0"/>
              </a:rPr>
              <a:t>  </a:t>
            </a:r>
            <a:r>
              <a:rPr lang="zh-CN" b="0">
                <a:cs typeface="楷体_GB2312" charset="0"/>
              </a:rPr>
              <a:t>——摘编自欧阳哲生《中西交通史上的“西方”概念之探源》</a:t>
            </a:r>
            <a:r>
              <a:rPr lang="en-US" b="0">
                <a:latin typeface="宋体" panose="02010600030101010101" pitchFamily="2" charset="-122"/>
                <a:cs typeface="楷体_GB2312" charset="0"/>
              </a:rPr>
              <a:t> </a:t>
            </a:r>
            <a:endParaRPr lang="zh-CN" b="0">
              <a:ea typeface="宋体" panose="02010600030101010101" pitchFamily="2" charset="-122"/>
            </a:endParaRPr>
          </a:p>
          <a:p>
            <a:pPr indent="0" algn="l"/>
            <a:r>
              <a:rPr lang="zh-CN" sz="2400" b="1">
                <a:latin typeface="微软雅黑" panose="020B0503020204020204" charset="-122"/>
                <a:ea typeface="微软雅黑" panose="020B0503020204020204" charset="-122"/>
                <a:cs typeface="微软雅黑" panose="020B0503020204020204" charset="-122"/>
              </a:rPr>
              <a:t>高考模考题：上表为古代中国关于</a:t>
            </a: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西方</a:t>
            </a: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名称变迁的主要历程。从中提炼一个观点，并结合所学知识加以阐述。（要求：论题明确，持论有据，表述清晰。）</a:t>
            </a:r>
            <a:endParaRPr lang="zh-CN" sz="2400" b="1">
              <a:latin typeface="微软雅黑" panose="020B0503020204020204" charset="-122"/>
              <a:ea typeface="微软雅黑" panose="020B0503020204020204" charset="-122"/>
              <a:cs typeface="微软雅黑" panose="020B0503020204020204" charset="-122"/>
            </a:endParaRPr>
          </a:p>
          <a:p>
            <a:pPr indent="0" algn="l"/>
            <a:endParaRPr lang="en-US" sz="2400" b="1">
              <a:latin typeface="微软雅黑" panose="020B0503020204020204" charset="-122"/>
              <a:ea typeface="微软雅黑" panose="020B0503020204020204" charset="-122"/>
              <a:cs typeface="微软雅黑" panose="020B0503020204020204" charset="-122"/>
            </a:endParaRPr>
          </a:p>
          <a:p>
            <a:pPr indent="0" algn="l"/>
            <a:r>
              <a:rPr lang="en-US" sz="2400" b="0">
                <a:latin typeface="宋体" panose="02010600030101010101" pitchFamily="2" charset="-122"/>
              </a:rPr>
              <a:t> </a:t>
            </a:r>
            <a:endParaRPr lang="zh-CN" altLang="en-US" sz="2400"/>
          </a:p>
        </p:txBody>
      </p:sp>
      <p:sp>
        <p:nvSpPr>
          <p:cNvPr id="100" name="文本框 99"/>
          <p:cNvSpPr txBox="1"/>
          <p:nvPr/>
        </p:nvSpPr>
        <p:spPr>
          <a:xfrm>
            <a:off x="0" y="0"/>
            <a:ext cx="8592820" cy="521970"/>
          </a:xfrm>
          <a:prstGeom prst="rect">
            <a:avLst/>
          </a:prstGeom>
          <a:noFill/>
          <a:ln w="9525">
            <a:noFill/>
          </a:ln>
        </p:spPr>
        <p:txBody>
          <a:bodyPr wrap="square">
            <a:spAutoFit/>
          </a:bodyPr>
          <a:p>
            <a:pPr indent="0"/>
            <a:r>
              <a:rPr lang="en-US" sz="2800" b="0">
                <a:latin typeface="宋体" panose="02010600030101010101" pitchFamily="2" charset="-122"/>
              </a:rPr>
              <a:t>19.</a:t>
            </a:r>
            <a:r>
              <a:rPr lang="zh-CN" sz="2800" b="0">
                <a:ea typeface="宋体" panose="02010600030101010101" pitchFamily="2" charset="-122"/>
              </a:rPr>
              <a:t>阅读下列材料，完成探究活动。</a:t>
            </a:r>
            <a:endParaRPr lang="zh-CN" altLang="en-US" sz="2800"/>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82607" y="417645"/>
            <a:ext cx="1808480" cy="583565"/>
          </a:xfrm>
          <a:prstGeom prst="rect">
            <a:avLst/>
          </a:prstGeom>
        </p:spPr>
        <p:txBody>
          <a:bodyPr wrap="none">
            <a:spAutoFit/>
          </a:bodyPr>
          <a:lstStyle/>
          <a:p>
            <a:pPr lvl="0"/>
            <a:r>
              <a:rPr lang="zh-CN" altLang="en-US" sz="3200" b="1" dirty="0">
                <a:solidFill>
                  <a:srgbClr val="0F203E"/>
                </a:solidFill>
                <a:latin typeface="微软雅黑" panose="020B0503020204020204" charset="-122"/>
              </a:rPr>
              <a:t>课堂小结</a:t>
            </a:r>
            <a:endParaRPr lang="zh-CN" altLang="en-US" sz="3200" b="1" dirty="0">
              <a:solidFill>
                <a:srgbClr val="0F203E"/>
              </a:solidFill>
              <a:latin typeface="微软雅黑" panose="020B0503020204020204" charset="-122"/>
            </a:endParaRPr>
          </a:p>
        </p:txBody>
      </p:sp>
      <p:cxnSp>
        <p:nvCxnSpPr>
          <p:cNvPr id="6" name="直接连接符 5"/>
          <p:cNvCxnSpPr/>
          <p:nvPr/>
        </p:nvCxnSpPr>
        <p:spPr>
          <a:xfrm>
            <a:off x="1482090" y="982980"/>
            <a:ext cx="10258425" cy="18415"/>
          </a:xfrm>
          <a:prstGeom prst="line">
            <a:avLst/>
          </a:prstGeom>
          <a:ln>
            <a:solidFill>
              <a:srgbClr val="0F203E"/>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515938" y="250825"/>
            <a:ext cx="918415" cy="918415"/>
            <a:chOff x="1466479" y="1781857"/>
            <a:chExt cx="3294284" cy="3294284"/>
          </a:xfrm>
        </p:grpSpPr>
        <p:sp>
          <p:nvSpPr>
            <p:cNvPr id="20" name="椭圆 19"/>
            <p:cNvSpPr/>
            <p:nvPr/>
          </p:nvSpPr>
          <p:spPr>
            <a:xfrm>
              <a:off x="1466479" y="1781857"/>
              <a:ext cx="3294284" cy="3294284"/>
            </a:xfrm>
            <a:prstGeom prst="ellipse">
              <a:avLst/>
            </a:prstGeom>
            <a:solidFill>
              <a:schemeClr val="bg1"/>
            </a:soli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646418" y="1961795"/>
              <a:ext cx="2934407" cy="293440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agenda_13877"/>
          <p:cNvSpPr>
            <a:spLocks noChangeAspect="1"/>
          </p:cNvSpPr>
          <p:nvPr/>
        </p:nvSpPr>
        <p:spPr bwMode="auto">
          <a:xfrm>
            <a:off x="773765" y="653121"/>
            <a:ext cx="402759" cy="402493"/>
          </a:xfrm>
          <a:custGeom>
            <a:avLst/>
            <a:gdLst>
              <a:gd name="T0" fmla="*/ 304 w 12633"/>
              <a:gd name="T1" fmla="*/ 5016 h 12624"/>
              <a:gd name="T2" fmla="*/ 12065 w 12633"/>
              <a:gd name="T3" fmla="*/ 115 h 12624"/>
              <a:gd name="T4" fmla="*/ 12560 w 12633"/>
              <a:gd name="T5" fmla="*/ 541 h 12624"/>
              <a:gd name="T6" fmla="*/ 9631 w 12633"/>
              <a:gd name="T7" fmla="*/ 12260 h 12624"/>
              <a:gd name="T8" fmla="*/ 9042 w 12633"/>
              <a:gd name="T9" fmla="*/ 12452 h 12624"/>
              <a:gd name="T10" fmla="*/ 6498 w 12633"/>
              <a:gd name="T11" fmla="*/ 10333 h 12624"/>
              <a:gd name="T12" fmla="*/ 6006 w 12633"/>
              <a:gd name="T13" fmla="*/ 10355 h 12624"/>
              <a:gd name="T14" fmla="*/ 4701 w 12633"/>
              <a:gd name="T15" fmla="*/ 11659 h 12624"/>
              <a:gd name="T16" fmla="*/ 4303 w 12633"/>
              <a:gd name="T17" fmla="*/ 11738 h 12624"/>
              <a:gd name="T18" fmla="*/ 4077 w 12633"/>
              <a:gd name="T19" fmla="*/ 11401 h 12624"/>
              <a:gd name="T20" fmla="*/ 4077 w 12633"/>
              <a:gd name="T21" fmla="*/ 8646 h 12624"/>
              <a:gd name="T22" fmla="*/ 4184 w 12633"/>
              <a:gd name="T23" fmla="*/ 8387 h 12624"/>
              <a:gd name="T24" fmla="*/ 9490 w 12633"/>
              <a:gd name="T25" fmla="*/ 3081 h 12624"/>
              <a:gd name="T26" fmla="*/ 3226 w 12633"/>
              <a:gd name="T27" fmla="*/ 7780 h 12624"/>
              <a:gd name="T28" fmla="*/ 2773 w 12633"/>
              <a:gd name="T29" fmla="*/ 7768 h 12624"/>
              <a:gd name="T30" fmla="*/ 211 w 12633"/>
              <a:gd name="T31" fmla="*/ 5634 h 12624"/>
              <a:gd name="T32" fmla="*/ 304 w 12633"/>
              <a:gd name="T33" fmla="*/ 5016 h 1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33" h="12624">
                <a:moveTo>
                  <a:pt x="304" y="5016"/>
                </a:moveTo>
                <a:lnTo>
                  <a:pt x="12065" y="115"/>
                </a:lnTo>
                <a:cubicBezTo>
                  <a:pt x="12342" y="0"/>
                  <a:pt x="12633" y="250"/>
                  <a:pt x="12560" y="541"/>
                </a:cubicBezTo>
                <a:lnTo>
                  <a:pt x="9631" y="12260"/>
                </a:lnTo>
                <a:cubicBezTo>
                  <a:pt x="9565" y="12521"/>
                  <a:pt x="9249" y="12624"/>
                  <a:pt x="9042" y="12452"/>
                </a:cubicBezTo>
                <a:lnTo>
                  <a:pt x="6498" y="10333"/>
                </a:lnTo>
                <a:cubicBezTo>
                  <a:pt x="6353" y="10212"/>
                  <a:pt x="6139" y="10221"/>
                  <a:pt x="6006" y="10355"/>
                </a:cubicBezTo>
                <a:lnTo>
                  <a:pt x="4701" y="11659"/>
                </a:lnTo>
                <a:cubicBezTo>
                  <a:pt x="4596" y="11763"/>
                  <a:pt x="4440" y="11794"/>
                  <a:pt x="4303" y="11738"/>
                </a:cubicBezTo>
                <a:cubicBezTo>
                  <a:pt x="4167" y="11681"/>
                  <a:pt x="4078" y="11549"/>
                  <a:pt x="4077" y="11401"/>
                </a:cubicBezTo>
                <a:lnTo>
                  <a:pt x="4077" y="8646"/>
                </a:lnTo>
                <a:cubicBezTo>
                  <a:pt x="4077" y="8549"/>
                  <a:pt x="4116" y="8456"/>
                  <a:pt x="4184" y="8387"/>
                </a:cubicBezTo>
                <a:lnTo>
                  <a:pt x="9490" y="3081"/>
                </a:lnTo>
                <a:lnTo>
                  <a:pt x="3226" y="7780"/>
                </a:lnTo>
                <a:cubicBezTo>
                  <a:pt x="3091" y="7881"/>
                  <a:pt x="2903" y="7877"/>
                  <a:pt x="2773" y="7768"/>
                </a:cubicBezTo>
                <a:lnTo>
                  <a:pt x="211" y="5634"/>
                </a:lnTo>
                <a:cubicBezTo>
                  <a:pt x="0" y="5458"/>
                  <a:pt x="51" y="5122"/>
                  <a:pt x="304" y="5016"/>
                </a:cubicBezTo>
                <a:close/>
              </a:path>
            </a:pathLst>
          </a:custGeom>
          <a:solidFill>
            <a:schemeClr val="bg1"/>
          </a:solidFill>
          <a:ln>
            <a:noFill/>
          </a:ln>
        </p:spPr>
        <p:txBody>
          <a:bodyPr/>
          <a:lstStyle/>
          <a:p>
            <a:endParaRPr lang="zh-CN" altLang="en-US"/>
          </a:p>
        </p:txBody>
      </p:sp>
      <p:grpSp>
        <p:nvGrpSpPr>
          <p:cNvPr id="3" name="组合 2"/>
          <p:cNvGrpSpPr/>
          <p:nvPr/>
        </p:nvGrpSpPr>
        <p:grpSpPr>
          <a:xfrm>
            <a:off x="566639" y="1876034"/>
            <a:ext cx="6084276" cy="3104846"/>
            <a:chOff x="562194" y="1863969"/>
            <a:chExt cx="6084276" cy="3104846"/>
          </a:xfrm>
          <a:solidFill>
            <a:schemeClr val="bg2">
              <a:lumMod val="90000"/>
              <a:alpha val="75000"/>
            </a:schemeClr>
          </a:solidFill>
        </p:grpSpPr>
        <p:sp>
          <p:nvSpPr>
            <p:cNvPr id="12" name="圆角矩形 11"/>
            <p:cNvSpPr/>
            <p:nvPr/>
          </p:nvSpPr>
          <p:spPr>
            <a:xfrm>
              <a:off x="562194" y="1863969"/>
              <a:ext cx="6049108" cy="310484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
            <p:cNvSpPr txBox="1"/>
            <p:nvPr/>
          </p:nvSpPr>
          <p:spPr>
            <a:xfrm>
              <a:off x="697816" y="2248992"/>
              <a:ext cx="5948654" cy="2245360"/>
            </a:xfrm>
            <a:prstGeom prst="rect">
              <a:avLst/>
            </a:prstGeom>
            <a:grpFill/>
          </p:spPr>
          <p:txBody>
            <a:bodyPr wrap="square" rtlCol="0">
              <a:spAutoFit/>
            </a:bodyPr>
            <a:lstStyle/>
            <a:p>
              <a:r>
                <a:rPr lang="zh-CN" altLang="en-US" sz="2800" dirty="0">
                  <a:solidFill>
                    <a:srgbClr val="C00000"/>
                  </a:solidFill>
                </a:rPr>
                <a:t>透过表象看本质，有的放矢巧答题；</a:t>
              </a:r>
              <a:endParaRPr lang="zh-CN" altLang="en-US" sz="2800" dirty="0">
                <a:solidFill>
                  <a:srgbClr val="C00000"/>
                </a:solidFill>
              </a:endParaRPr>
            </a:p>
            <a:p>
              <a:endParaRPr lang="zh-CN" altLang="en-US" sz="2800" dirty="0">
                <a:solidFill>
                  <a:srgbClr val="C00000"/>
                </a:solidFill>
              </a:endParaRPr>
            </a:p>
            <a:p>
              <a:r>
                <a:rPr lang="zh-CN" altLang="en-US" sz="2800" dirty="0">
                  <a:solidFill>
                    <a:srgbClr val="C00000"/>
                  </a:solidFill>
                </a:rPr>
                <a:t>审题抓住提示语，材料中找关键词；</a:t>
              </a:r>
              <a:endParaRPr lang="zh-CN" altLang="en-US" sz="2800" dirty="0">
                <a:solidFill>
                  <a:srgbClr val="C00000"/>
                </a:solidFill>
              </a:endParaRPr>
            </a:p>
            <a:p>
              <a:endParaRPr lang="zh-CN" altLang="en-US" sz="2800" dirty="0">
                <a:solidFill>
                  <a:srgbClr val="C00000"/>
                </a:solidFill>
              </a:endParaRPr>
            </a:p>
            <a:p>
              <a:r>
                <a:rPr lang="zh-CN" altLang="en-US" sz="2800" dirty="0">
                  <a:solidFill>
                    <a:srgbClr val="C00000"/>
                  </a:solidFill>
                </a:rPr>
                <a:t>读懂读透深体会，联系所学规范写</a:t>
              </a:r>
              <a:r>
                <a:rPr lang="zh-CN" altLang="en-US" sz="2800" dirty="0" smtClean="0">
                  <a:solidFill>
                    <a:srgbClr val="C00000"/>
                  </a:solidFill>
                </a:rPr>
                <a:t>。</a:t>
              </a:r>
              <a:endParaRPr lang="zh-CN" altLang="en-US" sz="2800" dirty="0">
                <a:solidFill>
                  <a:srgbClr val="C00000"/>
                </a:solidFill>
              </a:endParaRPr>
            </a:p>
          </p:txBody>
        </p:sp>
      </p:grpSp>
      <p:grpSp>
        <p:nvGrpSpPr>
          <p:cNvPr id="8" name="组合 7"/>
          <p:cNvGrpSpPr/>
          <p:nvPr/>
        </p:nvGrpSpPr>
        <p:grpSpPr>
          <a:xfrm>
            <a:off x="7012266" y="2022147"/>
            <a:ext cx="4981604" cy="2840623"/>
            <a:chOff x="7060526" y="2027227"/>
            <a:chExt cx="4981604" cy="2840623"/>
          </a:xfrm>
        </p:grpSpPr>
        <p:sp>
          <p:nvSpPr>
            <p:cNvPr id="13" name="矩形 12"/>
            <p:cNvSpPr/>
            <p:nvPr/>
          </p:nvSpPr>
          <p:spPr>
            <a:xfrm>
              <a:off x="8097014" y="2027227"/>
              <a:ext cx="3945116" cy="2813612"/>
            </a:xfrm>
            <a:prstGeom prst="rect">
              <a:avLst/>
            </a:prstGeom>
            <a:solidFill>
              <a:schemeClr val="accent4">
                <a:lumMod val="40000"/>
                <a:lumOff val="6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683999" y="3407276"/>
              <a:ext cx="3104766" cy="737235"/>
            </a:xfrm>
            <a:prstGeom prst="rect">
              <a:avLst/>
            </a:prstGeom>
            <a:noFill/>
          </p:spPr>
          <p:txBody>
            <a:bodyPr wrap="square" rtlCol="0">
              <a:spAutoFit/>
            </a:bodyPr>
            <a:lstStyle/>
            <a:p>
              <a:pPr>
                <a:lnSpc>
                  <a:spcPct val="150000"/>
                </a:lnSpc>
              </a:pPr>
              <a:r>
                <a:rPr lang="zh-CN" altLang="en-US" sz="2800" dirty="0" smtClean="0">
                  <a:solidFill>
                    <a:srgbClr val="C00000"/>
                  </a:solidFill>
                  <a:sym typeface="+mn-ea"/>
                </a:rPr>
                <a:t>字写对了吗？</a:t>
              </a:r>
              <a:endParaRPr lang="zh-CN" altLang="en-US" sz="2800" dirty="0"/>
            </a:p>
          </p:txBody>
        </p:sp>
        <p:grpSp>
          <p:nvGrpSpPr>
            <p:cNvPr id="4" name="组合 3"/>
            <p:cNvGrpSpPr/>
            <p:nvPr/>
          </p:nvGrpSpPr>
          <p:grpSpPr>
            <a:xfrm>
              <a:off x="7060526" y="2027863"/>
              <a:ext cx="880278" cy="2839987"/>
              <a:chOff x="6735230" y="1740881"/>
              <a:chExt cx="880278" cy="2839987"/>
            </a:xfrm>
          </p:grpSpPr>
          <p:sp>
            <p:nvSpPr>
              <p:cNvPr id="10" name="矩形: 圆角 30"/>
              <p:cNvSpPr/>
              <p:nvPr/>
            </p:nvSpPr>
            <p:spPr>
              <a:xfrm rot="5400000">
                <a:off x="5768563" y="2707547"/>
                <a:ext cx="2813611" cy="880278"/>
              </a:xfrm>
              <a:prstGeom prst="roundRect">
                <a:avLst>
                  <a:gd name="adj" fmla="val 0"/>
                </a:avLst>
              </a:prstGeom>
              <a:solidFill>
                <a:schemeClr val="accent2">
                  <a:lumMod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6868794" y="1863968"/>
                <a:ext cx="675005" cy="2716900"/>
              </a:xfrm>
              <a:prstGeom prst="rect">
                <a:avLst/>
              </a:prstGeom>
              <a:noFill/>
            </p:spPr>
            <p:txBody>
              <a:bodyPr vert="eaVert" wrap="square" rtlCol="0">
                <a:spAutoFit/>
              </a:bodyPr>
              <a:lstStyle/>
              <a:p>
                <a:r>
                  <a:rPr lang="zh-CN" altLang="en-US" sz="3200" dirty="0" smtClean="0">
                    <a:solidFill>
                      <a:schemeClr val="tx1">
                        <a:lumMod val="75000"/>
                        <a:lumOff val="25000"/>
                      </a:schemeClr>
                    </a:solidFill>
                  </a:rPr>
                  <a:t>规范答题四问</a:t>
                </a:r>
                <a:endParaRPr lang="zh-CN" altLang="en-US" sz="3200" dirty="0">
                  <a:solidFill>
                    <a:schemeClr val="tx1">
                      <a:lumMod val="75000"/>
                      <a:lumOff val="25000"/>
                    </a:schemeClr>
                  </a:solidFill>
                </a:endParaRPr>
              </a:p>
            </p:txBody>
          </p:sp>
        </p:grpSp>
        <p:sp>
          <p:nvSpPr>
            <p:cNvPr id="9" name="矩形 8"/>
            <p:cNvSpPr/>
            <p:nvPr/>
          </p:nvSpPr>
          <p:spPr>
            <a:xfrm>
              <a:off x="8096766" y="2027528"/>
              <a:ext cx="2672080" cy="737235"/>
            </a:xfrm>
            <a:prstGeom prst="rect">
              <a:avLst/>
            </a:prstGeom>
          </p:spPr>
          <p:txBody>
            <a:bodyPr wrap="none">
              <a:spAutoFit/>
            </a:bodyPr>
            <a:lstStyle/>
            <a:p>
              <a:pPr lvl="0">
                <a:lnSpc>
                  <a:spcPct val="150000"/>
                </a:lnSpc>
              </a:pPr>
              <a:r>
                <a:rPr lang="zh-CN" altLang="en-US" sz="2800" dirty="0">
                  <a:solidFill>
                    <a:srgbClr val="C00000"/>
                  </a:solidFill>
                  <a:sym typeface="+mn-ea"/>
                </a:rPr>
                <a:t>写问题词了吗？</a:t>
              </a:r>
              <a:endParaRPr lang="en-US" altLang="zh-CN" sz="2800" dirty="0">
                <a:solidFill>
                  <a:srgbClr val="C00000"/>
                </a:solidFill>
                <a:sym typeface="+mn-ea"/>
              </a:endParaRPr>
            </a:p>
          </p:txBody>
        </p:sp>
        <p:sp>
          <p:nvSpPr>
            <p:cNvPr id="11" name="矩形 10"/>
            <p:cNvSpPr/>
            <p:nvPr/>
          </p:nvSpPr>
          <p:spPr>
            <a:xfrm>
              <a:off x="8399959" y="2669095"/>
              <a:ext cx="2316480" cy="737235"/>
            </a:xfrm>
            <a:prstGeom prst="rect">
              <a:avLst/>
            </a:prstGeom>
          </p:spPr>
          <p:txBody>
            <a:bodyPr wrap="none">
              <a:spAutoFit/>
            </a:bodyPr>
            <a:lstStyle/>
            <a:p>
              <a:pPr lvl="0">
                <a:lnSpc>
                  <a:spcPct val="150000"/>
                </a:lnSpc>
              </a:pPr>
              <a:r>
                <a:rPr lang="zh-CN" altLang="en-US" sz="2800" dirty="0">
                  <a:solidFill>
                    <a:srgbClr val="C00000"/>
                  </a:solidFill>
                  <a:sym typeface="+mn-ea"/>
                </a:rPr>
                <a:t>分点答了吗？</a:t>
              </a:r>
              <a:endParaRPr lang="en-US" altLang="zh-CN" sz="2800" dirty="0">
                <a:solidFill>
                  <a:srgbClr val="C00000"/>
                </a:solidFill>
                <a:sym typeface="+mn-ea"/>
              </a:endParaRPr>
            </a:p>
          </p:txBody>
        </p:sp>
      </p:grpSp>
      <p:sp>
        <p:nvSpPr>
          <p:cNvPr id="14" name="文本框 13"/>
          <p:cNvSpPr txBox="1"/>
          <p:nvPr/>
        </p:nvSpPr>
        <p:spPr>
          <a:xfrm>
            <a:off x="9087224" y="4139431"/>
            <a:ext cx="3104766" cy="737235"/>
          </a:xfrm>
          <a:prstGeom prst="rect">
            <a:avLst/>
          </a:prstGeom>
          <a:noFill/>
        </p:spPr>
        <p:txBody>
          <a:bodyPr wrap="square" rtlCol="0">
            <a:spAutoFit/>
          </a:bodyPr>
          <a:lstStyle/>
          <a:p>
            <a:pPr>
              <a:lnSpc>
                <a:spcPct val="150000"/>
              </a:lnSpc>
            </a:pPr>
            <a:r>
              <a:rPr lang="zh-CN" altLang="en-US" sz="2800" dirty="0" smtClean="0">
                <a:solidFill>
                  <a:srgbClr val="C00000"/>
                </a:solidFill>
                <a:sym typeface="+mn-ea"/>
              </a:rPr>
              <a:t>时间把握好了吗？</a:t>
            </a:r>
            <a:endParaRPr lang="zh-CN" altLang="en-US" sz="2800" dirty="0"/>
          </a:p>
        </p:txBody>
      </p:sp>
      <p:sp>
        <p:nvSpPr>
          <p:cNvPr id="15" name="文本框 14"/>
          <p:cNvSpPr txBox="1"/>
          <p:nvPr/>
        </p:nvSpPr>
        <p:spPr>
          <a:xfrm>
            <a:off x="701675" y="5415280"/>
            <a:ext cx="8829675" cy="706755"/>
          </a:xfrm>
          <a:prstGeom prst="rect">
            <a:avLst/>
          </a:prstGeom>
          <a:noFill/>
        </p:spPr>
        <p:txBody>
          <a:bodyPr wrap="square" rtlCol="0" anchor="t">
            <a:spAutoFit/>
            <a:scene3d>
              <a:camera prst="orthographicFront"/>
              <a:lightRig rig="threePt" dir="t"/>
            </a:scene3d>
          </a:bodyPr>
          <a:lstStyle/>
          <a:p>
            <a:pPr marL="0" indent="0">
              <a:buNone/>
            </a:pPr>
            <a:r>
              <a:rPr lang="zh-CN" altLang="en-US" sz="4000" b="1">
                <a:solidFill>
                  <a:schemeClr val="tx1"/>
                </a:solidFill>
                <a:effectLst>
                  <a:outerShdw blurRad="38100" dist="19050" dir="2700000" algn="tl" rotWithShape="0">
                    <a:schemeClr val="dk1">
                      <a:alpha val="40000"/>
                    </a:schemeClr>
                  </a:outerShdw>
                </a:effectLst>
                <a:sym typeface="+mn-ea"/>
              </a:rPr>
              <a:t>任何方法都不及掌握扎实的基础知识！</a:t>
            </a:r>
            <a:endParaRPr lang="zh-CN" altLang="en-US" sz="4000" b="1">
              <a:solidFill>
                <a:schemeClr val="tx1"/>
              </a:solidFill>
              <a:effectLst>
                <a:outerShdw blurRad="38100" dist="19050" dir="2700000" algn="tl" rotWithShape="0">
                  <a:schemeClr val="dk1">
                    <a:alpha val="40000"/>
                  </a:schemeClr>
                </a:outerShdw>
              </a:effectLst>
              <a:sym typeface="+mn-ea"/>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32746" y="2954136"/>
            <a:ext cx="7726680" cy="1106805"/>
          </a:xfrm>
          <a:prstGeom prst="rect">
            <a:avLst/>
          </a:prstGeom>
        </p:spPr>
        <p:txBody>
          <a:bodyPr wrap="none">
            <a:spAutoFit/>
          </a:bodyPr>
          <a:lstStyle/>
          <a:p>
            <a:pPr algn="ctr"/>
            <a:r>
              <a:rPr lang="zh-CN" altLang="zh-CN" sz="6600" b="1" dirty="0">
                <a:latin typeface="隶书" panose="02010509060101010101" pitchFamily="49" charset="-122"/>
                <a:ea typeface="隶书" panose="02010509060101010101" pitchFamily="49" charset="-122"/>
              </a:rPr>
              <a:t>直击中考，探究命题</a:t>
            </a:r>
            <a:endParaRPr lang="zh-CN" altLang="zh-CN" sz="6600" b="1" dirty="0">
              <a:latin typeface="隶书" panose="02010509060101010101" pitchFamily="49" charset="-122"/>
              <a:ea typeface="隶书" panose="02010509060101010101" pitchFamily="49" charset="-122"/>
            </a:endParaRPr>
          </a:p>
        </p:txBody>
      </p:sp>
      <p:sp>
        <p:nvSpPr>
          <p:cNvPr id="2" name="椭圆 1"/>
          <p:cNvSpPr/>
          <p:nvPr/>
        </p:nvSpPr>
        <p:spPr>
          <a:xfrm>
            <a:off x="4746565" y="1321861"/>
            <a:ext cx="1242349" cy="1215342"/>
          </a:xfrm>
          <a:prstGeom prst="ellipse">
            <a:avLst/>
          </a:prstGeom>
          <a:solidFill>
            <a:schemeClr val="accent2">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855157" y="1322194"/>
            <a:ext cx="1024890" cy="1106805"/>
          </a:xfrm>
          <a:prstGeom prst="rect">
            <a:avLst/>
          </a:prstGeom>
        </p:spPr>
        <p:txBody>
          <a:bodyPr wrap="none">
            <a:spAutoFit/>
          </a:bodyPr>
          <a:lstStyle/>
          <a:p>
            <a:pPr algn="ctr"/>
            <a:r>
              <a:rPr lang="zh-CN" altLang="en-US" sz="6600" b="1" dirty="0">
                <a:solidFill>
                  <a:schemeClr val="bg1"/>
                </a:solidFill>
                <a:latin typeface="隶书" panose="02010509060101010101" pitchFamily="49" charset="-122"/>
                <a:ea typeface="隶书" panose="02010509060101010101" pitchFamily="49" charset="-122"/>
              </a:rPr>
              <a:t>叁</a:t>
            </a:r>
            <a:endParaRPr lang="zh-CN" altLang="en-US" sz="6600" b="1" dirty="0">
              <a:solidFill>
                <a:schemeClr val="bg1"/>
              </a:solidFill>
              <a:latin typeface="隶书" panose="02010509060101010101" pitchFamily="49" charset="-122"/>
              <a:ea typeface="隶书"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五边形 6"/>
          <p:cNvSpPr/>
          <p:nvPr/>
        </p:nvSpPr>
        <p:spPr>
          <a:xfrm>
            <a:off x="0" y="0"/>
            <a:ext cx="3187065" cy="944880"/>
          </a:xfrm>
          <a:prstGeom prst="homePlate">
            <a:avLst/>
          </a:prstGeom>
          <a:solidFill>
            <a:schemeClr val="accent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zh-CN" altLang="en-US" sz="2400" b="1">
                <a:sym typeface="+mn-ea"/>
              </a:rPr>
              <a:t>合作探究（考什么）</a:t>
            </a:r>
            <a:endParaRPr lang="zh-CN" altLang="en-US" sz="2400" b="1">
              <a:solidFill>
                <a:schemeClr val="bg1"/>
              </a:solidFill>
              <a:effectLst>
                <a:outerShdw blurRad="38100" dist="19050" dir="2700000" algn="tl" rotWithShape="0">
                  <a:schemeClr val="dk1">
                    <a:alpha val="40000"/>
                  </a:schemeClr>
                </a:outerShdw>
              </a:effectLst>
              <a:sym typeface="+mn-ea"/>
            </a:endParaRPr>
          </a:p>
        </p:txBody>
      </p:sp>
      <p:sp>
        <p:nvSpPr>
          <p:cNvPr id="6" name="标题 5"/>
          <p:cNvSpPr>
            <a:spLocks noGrp="1"/>
          </p:cNvSpPr>
          <p:nvPr/>
        </p:nvSpPr>
        <p:spPr>
          <a:xfrm>
            <a:off x="590550" y="1892935"/>
            <a:ext cx="10798175" cy="3510280"/>
          </a:xfrm>
          <a:prstGeom prst="rect">
            <a:avLst/>
          </a:prstGeom>
        </p:spPr>
        <p:txBody>
          <a:bodyPr vert="horz" lIns="101600" tIns="38100" rIns="76200" bIns="38100" rtlCol="0" anchor="t" anchorCtr="0">
            <a:noAutofit/>
            <a:scene3d>
              <a:camera prst="orthographicFront"/>
              <a:lightRig rig="threePt" dir="t"/>
            </a:scene3d>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r>
              <a:rPr sz="4400">
                <a:solidFill>
                  <a:schemeClr val="tx1"/>
                </a:solidFill>
                <a:effectLst>
                  <a:outerShdw blurRad="38100" dist="19050" dir="2700000" algn="tl" rotWithShape="0">
                    <a:schemeClr val="dk1">
                      <a:alpha val="40000"/>
                    </a:schemeClr>
                  </a:outerShdw>
                </a:effectLst>
              </a:rPr>
              <a:t> </a:t>
            </a:r>
            <a:br>
              <a:rPr sz="4400">
                <a:solidFill>
                  <a:schemeClr val="tx1"/>
                </a:solidFill>
                <a:effectLst>
                  <a:outerShdw blurRad="38100" dist="19050" dir="2700000" algn="tl" rotWithShape="0">
                    <a:schemeClr val="dk1">
                      <a:alpha val="40000"/>
                    </a:schemeClr>
                  </a:outerShdw>
                </a:effectLst>
              </a:rPr>
            </a:br>
            <a:r>
              <a:rPr sz="4400">
                <a:solidFill>
                  <a:schemeClr val="tx1"/>
                </a:solidFill>
                <a:effectLst>
                  <a:outerShdw blurRad="38100" dist="19050" dir="2700000" algn="tl" rotWithShape="0">
                    <a:schemeClr val="dk1">
                      <a:alpha val="40000"/>
                    </a:schemeClr>
                  </a:outerShdw>
                </a:effectLst>
              </a:rPr>
              <a:t>   结合近两年中考题思考</a:t>
            </a:r>
            <a:r>
              <a:rPr sz="4400">
                <a:solidFill>
                  <a:srgbClr val="FF0000"/>
                </a:solidFill>
                <a:effectLst>
                  <a:outerShdw blurRad="38100" dist="19050" dir="2700000" algn="tl" rotWithShape="0">
                    <a:schemeClr val="dk1">
                      <a:alpha val="40000"/>
                    </a:schemeClr>
                  </a:outerShdw>
                </a:effectLst>
              </a:rPr>
              <a:t>主要</a:t>
            </a:r>
            <a:r>
              <a:rPr sz="4400">
                <a:solidFill>
                  <a:schemeClr val="tx1"/>
                </a:solidFill>
                <a:effectLst>
                  <a:outerShdw blurRad="38100" dist="19050" dir="2700000" algn="tl" rotWithShape="0">
                    <a:schemeClr val="dk1">
                      <a:alpha val="40000"/>
                    </a:schemeClr>
                  </a:outerShdw>
                </a:effectLst>
              </a:rPr>
              <a:t>考查哪些</a:t>
            </a:r>
            <a:r>
              <a:rPr sz="4400">
                <a:solidFill>
                  <a:srgbClr val="FF0000"/>
                </a:solidFill>
                <a:effectLst>
                  <a:outerShdw blurRad="38100" dist="19050" dir="2700000" algn="tl" rotWithShape="0">
                    <a:schemeClr val="dk1">
                      <a:alpha val="40000"/>
                    </a:schemeClr>
                  </a:outerShdw>
                </a:effectLst>
              </a:rPr>
              <a:t>知识专题</a:t>
            </a:r>
            <a:r>
              <a:rPr sz="4400">
                <a:solidFill>
                  <a:schemeClr val="tx1"/>
                </a:solidFill>
                <a:effectLst>
                  <a:outerShdw blurRad="38100" dist="19050" dir="2700000" algn="tl" rotWithShape="0">
                    <a:schemeClr val="dk1">
                      <a:alpha val="40000"/>
                    </a:schemeClr>
                  </a:outerShdw>
                </a:effectLst>
              </a:rPr>
              <a:t>，立意在哪里？</a:t>
            </a:r>
            <a:br>
              <a:rPr lang="zh-CN" altLang="en-US" sz="4400">
                <a:solidFill>
                  <a:schemeClr val="tx1"/>
                </a:solidFill>
                <a:effectLst>
                  <a:outerShdw blurRad="38100" dist="19050" dir="2700000" algn="tl" rotWithShape="0">
                    <a:schemeClr val="dk1">
                      <a:alpha val="40000"/>
                    </a:schemeClr>
                  </a:outerShdw>
                </a:effectLst>
              </a:rPr>
            </a:br>
            <a:endParaRPr lang="zh-CN" altLang="en-US" sz="4400">
              <a:solidFill>
                <a:schemeClr val="tx1"/>
              </a:solidFill>
              <a:effectLst>
                <a:outerShdw blurRad="38100" dist="19050" dir="2700000" algn="tl" rotWithShape="0">
                  <a:schemeClr val="dk1">
                    <a:alpha val="40000"/>
                  </a:schemeClr>
                </a:outerShdw>
              </a:effectLs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8265" y="96520"/>
            <a:ext cx="12002135" cy="582930"/>
          </a:xfrm>
        </p:spPr>
        <p:txBody>
          <a:bodyPr>
            <a:noAutofit/>
          </a:bodyPr>
          <a:p>
            <a:r>
              <a:rPr lang="zh-CN" altLang="en-US" sz="2905"/>
              <a:t>命题一                    </a:t>
            </a:r>
            <a:br>
              <a:rPr lang="zh-CN" altLang="en-US" sz="2905"/>
            </a:br>
            <a:r>
              <a:rPr lang="zh-CN" altLang="en-US" sz="2905"/>
              <a:t>                                                      </a:t>
            </a:r>
            <a:r>
              <a:rPr lang="en-US" altLang="zh-CN" sz="2905"/>
              <a:t>---</a:t>
            </a:r>
            <a:r>
              <a:rPr sz="2905"/>
              <a:t>认同中华民族文化传统</a:t>
            </a:r>
            <a:endParaRPr sz="2905"/>
          </a:p>
        </p:txBody>
      </p:sp>
      <p:sp>
        <p:nvSpPr>
          <p:cNvPr id="3" name="内容占位符 2"/>
          <p:cNvSpPr>
            <a:spLocks noGrp="1"/>
          </p:cNvSpPr>
          <p:nvPr>
            <p:ph idx="1"/>
          </p:nvPr>
        </p:nvSpPr>
        <p:spPr>
          <a:xfrm>
            <a:off x="1261745" y="1278255"/>
            <a:ext cx="2155190" cy="558800"/>
          </a:xfrm>
          <a:solidFill>
            <a:schemeClr val="accent2"/>
          </a:solidFill>
        </p:spPr>
        <p:txBody>
          <a:bodyPr>
            <a:noAutofit/>
          </a:bodyPr>
          <a:p>
            <a:pPr marL="0" indent="0">
              <a:buNone/>
            </a:pPr>
            <a:r>
              <a:rPr lang="en-US" altLang="zh-CN" sz="2540"/>
              <a:t>2011</a:t>
            </a:r>
            <a:r>
              <a:rPr lang="zh-CN" altLang="en-US" sz="2540"/>
              <a:t>年课标</a:t>
            </a:r>
            <a:endParaRPr lang="zh-CN" altLang="en-US" sz="2540"/>
          </a:p>
        </p:txBody>
      </p:sp>
      <p:sp>
        <p:nvSpPr>
          <p:cNvPr id="5" name="文本框 4"/>
          <p:cNvSpPr txBox="1"/>
          <p:nvPr/>
        </p:nvSpPr>
        <p:spPr>
          <a:xfrm>
            <a:off x="1016698" y="2062132"/>
            <a:ext cx="3780685" cy="2438400"/>
          </a:xfrm>
          <a:prstGeom prst="rect">
            <a:avLst/>
          </a:prstGeom>
          <a:noFill/>
        </p:spPr>
        <p:txBody>
          <a:bodyPr wrap="square" rtlCol="0">
            <a:spAutoFit/>
          </a:bodyPr>
          <a:p>
            <a:r>
              <a:rPr lang="zh-CN" altLang="en-US" sz="2175"/>
              <a:t>认识中华民族的优秀文化传统，尊重和热爱祖国的历史文化；认识在漫长的历史进程中，我国各民族密切交往、相互依存、休戚与共，形成中华民族多元一体的格局，共同推动了国家发展和进步。</a:t>
            </a:r>
            <a:endParaRPr lang="zh-CN" altLang="en-US" sz="2175"/>
          </a:p>
        </p:txBody>
      </p:sp>
      <p:sp>
        <p:nvSpPr>
          <p:cNvPr id="6" name="内容占位符 2"/>
          <p:cNvSpPr>
            <a:spLocks noGrp="1"/>
          </p:cNvSpPr>
          <p:nvPr/>
        </p:nvSpPr>
        <p:spPr>
          <a:xfrm>
            <a:off x="5299596" y="1278278"/>
            <a:ext cx="2629716" cy="482739"/>
          </a:xfrm>
          <a:prstGeom prst="rect">
            <a:avLst/>
          </a:prstGeom>
          <a:solidFill>
            <a:schemeClr val="accent2"/>
          </a:solidFill>
        </p:spPr>
        <p:txBody>
          <a:bodyPr vert="horz" lIns="60078" tIns="30038" rIns="60078" bIns="3003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540"/>
              <a:t>2019</a:t>
            </a:r>
            <a:r>
              <a:rPr lang="zh-CN" altLang="en-US" sz="2540"/>
              <a:t>年安徽中考</a:t>
            </a:r>
            <a:endParaRPr lang="zh-CN" altLang="en-US" sz="2540"/>
          </a:p>
        </p:txBody>
      </p:sp>
      <p:sp>
        <p:nvSpPr>
          <p:cNvPr id="7" name="文本框 6"/>
          <p:cNvSpPr txBox="1"/>
          <p:nvPr/>
        </p:nvSpPr>
        <p:spPr>
          <a:xfrm>
            <a:off x="5219524" y="1921162"/>
            <a:ext cx="5786528" cy="1767840"/>
          </a:xfrm>
          <a:prstGeom prst="rect">
            <a:avLst/>
          </a:prstGeom>
          <a:noFill/>
        </p:spPr>
        <p:txBody>
          <a:bodyPr wrap="square" rtlCol="0">
            <a:spAutoFit/>
          </a:bodyPr>
          <a:p>
            <a:r>
              <a:rPr sz="2175"/>
              <a:t>1、以“仁”释“礼”,力图将社会外在规范转化为个人的内在自觉,从而铺垫了中华民族文化精神根基的是</a:t>
            </a:r>
            <a:endParaRPr sz="2175"/>
          </a:p>
          <a:p>
            <a:r>
              <a:rPr sz="2175">
                <a:solidFill>
                  <a:srgbClr val="FF0000"/>
                </a:solidFill>
              </a:rPr>
              <a:t>A.儒家思想</a:t>
            </a:r>
            <a:r>
              <a:rPr sz="2175"/>
              <a:t>		B.道家思想</a:t>
            </a:r>
            <a:endParaRPr sz="2175"/>
          </a:p>
          <a:p>
            <a:r>
              <a:rPr sz="2175"/>
              <a:t>C.墨家思想		D.法家思想</a:t>
            </a:r>
            <a:endParaRPr sz="2175"/>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8265" y="96520"/>
            <a:ext cx="12002135" cy="582930"/>
          </a:xfrm>
        </p:spPr>
        <p:txBody>
          <a:bodyPr>
            <a:noAutofit/>
          </a:bodyPr>
          <a:p>
            <a:r>
              <a:rPr lang="zh-CN" altLang="en-US" sz="2905"/>
              <a:t>命题二                    </a:t>
            </a:r>
            <a:br>
              <a:rPr lang="zh-CN" altLang="en-US" sz="2905"/>
            </a:br>
            <a:r>
              <a:rPr lang="zh-CN" altLang="en-US" sz="2905"/>
              <a:t>                                                      </a:t>
            </a:r>
            <a:r>
              <a:rPr lang="en-US" altLang="zh-CN" sz="2905"/>
              <a:t>---</a:t>
            </a:r>
            <a:r>
              <a:rPr lang="zh-CN" altLang="en-US" sz="2905"/>
              <a:t>近代救亡图存与民族复兴</a:t>
            </a:r>
            <a:endParaRPr lang="zh-CN" altLang="en-US" sz="2905"/>
          </a:p>
        </p:txBody>
      </p:sp>
      <p:sp>
        <p:nvSpPr>
          <p:cNvPr id="3" name="内容占位符 2"/>
          <p:cNvSpPr>
            <a:spLocks noGrp="1"/>
          </p:cNvSpPr>
          <p:nvPr>
            <p:ph idx="1"/>
          </p:nvPr>
        </p:nvSpPr>
        <p:spPr>
          <a:xfrm>
            <a:off x="1261745" y="1278255"/>
            <a:ext cx="2155190" cy="558800"/>
          </a:xfrm>
          <a:solidFill>
            <a:schemeClr val="accent2"/>
          </a:solidFill>
        </p:spPr>
        <p:txBody>
          <a:bodyPr>
            <a:noAutofit/>
          </a:bodyPr>
          <a:p>
            <a:pPr marL="0" indent="0">
              <a:buNone/>
            </a:pPr>
            <a:r>
              <a:rPr lang="en-US" altLang="zh-CN" sz="2540"/>
              <a:t>2011</a:t>
            </a:r>
            <a:r>
              <a:rPr lang="zh-CN" altLang="en-US" sz="2540"/>
              <a:t>年课标</a:t>
            </a:r>
            <a:endParaRPr lang="zh-CN" altLang="en-US" sz="2540"/>
          </a:p>
        </p:txBody>
      </p:sp>
      <p:sp>
        <p:nvSpPr>
          <p:cNvPr id="5" name="文本框 4"/>
          <p:cNvSpPr txBox="1"/>
          <p:nvPr/>
        </p:nvSpPr>
        <p:spPr>
          <a:xfrm>
            <a:off x="1016698" y="2062132"/>
            <a:ext cx="3780685" cy="1097280"/>
          </a:xfrm>
          <a:prstGeom prst="rect">
            <a:avLst/>
          </a:prstGeom>
          <a:noFill/>
        </p:spPr>
        <p:txBody>
          <a:bodyPr wrap="square" rtlCol="0">
            <a:spAutoFit/>
          </a:bodyPr>
          <a:p>
            <a:r>
              <a:rPr lang="zh-CN" altLang="en-US" sz="2175"/>
              <a:t>感悟近现代中国人民为实现中华民族伟大复兴而进行的英勇奋斗和艰苦探素。</a:t>
            </a:r>
            <a:endParaRPr lang="zh-CN" altLang="en-US" sz="2175"/>
          </a:p>
        </p:txBody>
      </p:sp>
      <p:sp>
        <p:nvSpPr>
          <p:cNvPr id="6" name="内容占位符 2"/>
          <p:cNvSpPr>
            <a:spLocks noGrp="1"/>
          </p:cNvSpPr>
          <p:nvPr/>
        </p:nvSpPr>
        <p:spPr>
          <a:xfrm>
            <a:off x="5299596" y="1278278"/>
            <a:ext cx="2629716" cy="482739"/>
          </a:xfrm>
          <a:prstGeom prst="rect">
            <a:avLst/>
          </a:prstGeom>
          <a:solidFill>
            <a:schemeClr val="accent2"/>
          </a:solidFill>
        </p:spPr>
        <p:txBody>
          <a:bodyPr vert="horz" lIns="60078" tIns="30038" rIns="60078" bIns="3003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540"/>
              <a:t>20</a:t>
            </a:r>
            <a:r>
              <a:rPr lang="en-US" sz="2540"/>
              <a:t>20</a:t>
            </a:r>
            <a:r>
              <a:rPr lang="zh-CN" altLang="en-US" sz="2540"/>
              <a:t>年安徽中考</a:t>
            </a:r>
            <a:endParaRPr lang="zh-CN" altLang="en-US" sz="2540"/>
          </a:p>
        </p:txBody>
      </p:sp>
      <p:sp>
        <p:nvSpPr>
          <p:cNvPr id="7" name="文本框 6"/>
          <p:cNvSpPr txBox="1"/>
          <p:nvPr/>
        </p:nvSpPr>
        <p:spPr>
          <a:xfrm>
            <a:off x="5219524" y="1921162"/>
            <a:ext cx="5786528" cy="2103120"/>
          </a:xfrm>
          <a:prstGeom prst="rect">
            <a:avLst/>
          </a:prstGeom>
          <a:noFill/>
        </p:spPr>
        <p:txBody>
          <a:bodyPr wrap="square" rtlCol="0">
            <a:spAutoFit/>
          </a:bodyPr>
          <a:p>
            <a:r>
              <a:rPr lang="en-US" altLang="zh-CN" sz="2175"/>
              <a:t>5</a:t>
            </a:r>
            <a:r>
              <a:rPr lang="zh-CN" altLang="en-US" sz="2175"/>
              <a:t>、新文化运动的倡导者一直为这场运动缺乏传统文化支持、处于浮游漂离状态而苦恼，五四运动令他们眼前豁然一亮，找到了传统价值的立足点。这里的</a:t>
            </a:r>
            <a:r>
              <a:rPr lang="en-US" altLang="zh-CN" sz="2175"/>
              <a:t>“</a:t>
            </a:r>
            <a:r>
              <a:rPr lang="zh-CN" altLang="en-US" sz="2175"/>
              <a:t>立足点</a:t>
            </a:r>
            <a:r>
              <a:rPr lang="en-US" altLang="zh-CN" sz="2175"/>
              <a:t>”</a:t>
            </a:r>
            <a:r>
              <a:rPr lang="zh-CN" altLang="en-US" sz="2175"/>
              <a:t>是（</a:t>
            </a:r>
            <a:r>
              <a:rPr lang="en-US" altLang="zh-CN" sz="2175"/>
              <a:t>  </a:t>
            </a:r>
            <a:r>
              <a:rPr lang="zh-CN" altLang="en-US" sz="2175"/>
              <a:t>）</a:t>
            </a:r>
            <a:endParaRPr lang="zh-CN" altLang="en-US" sz="2175"/>
          </a:p>
          <a:p>
            <a:r>
              <a:rPr lang="en-US" altLang="zh-CN" sz="2175"/>
              <a:t>A.</a:t>
            </a:r>
            <a:r>
              <a:rPr lang="zh-CN" altLang="en-US" sz="2175"/>
              <a:t>尊孔复古                </a:t>
            </a:r>
            <a:r>
              <a:rPr lang="en-US" altLang="zh-CN" sz="2175"/>
              <a:t>B.</a:t>
            </a:r>
            <a:r>
              <a:rPr lang="zh-CN" altLang="en-US" sz="2175"/>
              <a:t>三民主义</a:t>
            </a:r>
            <a:endParaRPr lang="zh-CN" altLang="en-US" sz="2175"/>
          </a:p>
          <a:p>
            <a:r>
              <a:rPr lang="en-US" altLang="zh-CN" sz="2175"/>
              <a:t>C.</a:t>
            </a:r>
            <a:r>
              <a:rPr lang="zh-CN" altLang="en-US" sz="2175"/>
              <a:t>民主科学                </a:t>
            </a:r>
            <a:r>
              <a:rPr lang="en-US" altLang="zh-CN" sz="2175">
                <a:solidFill>
                  <a:srgbClr val="FF0000"/>
                </a:solidFill>
              </a:rPr>
              <a:t>D.</a:t>
            </a:r>
            <a:r>
              <a:rPr lang="zh-CN" altLang="en-US" sz="2175">
                <a:solidFill>
                  <a:srgbClr val="FF0000"/>
                </a:solidFill>
              </a:rPr>
              <a:t>爱国主义</a:t>
            </a:r>
            <a:endParaRPr lang="zh-CN" altLang="en-US" sz="2175">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8265" y="96520"/>
            <a:ext cx="12002135" cy="582930"/>
          </a:xfrm>
        </p:spPr>
        <p:txBody>
          <a:bodyPr>
            <a:noAutofit/>
          </a:bodyPr>
          <a:p>
            <a:r>
              <a:rPr lang="zh-CN" altLang="en-US" sz="2905"/>
              <a:t>命题三                    </a:t>
            </a:r>
            <a:br>
              <a:rPr lang="zh-CN" altLang="en-US" sz="2905"/>
            </a:br>
            <a:r>
              <a:rPr lang="zh-CN" altLang="en-US" sz="2905"/>
              <a:t>                                                   </a:t>
            </a:r>
            <a:r>
              <a:rPr lang="en-US" altLang="zh-CN" sz="2905"/>
              <a:t>---</a:t>
            </a:r>
            <a:r>
              <a:rPr sz="2905"/>
              <a:t>中共革命、建设和改革历程</a:t>
            </a:r>
            <a:endParaRPr sz="2905"/>
          </a:p>
        </p:txBody>
      </p:sp>
      <p:sp>
        <p:nvSpPr>
          <p:cNvPr id="3" name="内容占位符 2"/>
          <p:cNvSpPr>
            <a:spLocks noGrp="1"/>
          </p:cNvSpPr>
          <p:nvPr>
            <p:ph idx="1"/>
          </p:nvPr>
        </p:nvSpPr>
        <p:spPr>
          <a:xfrm>
            <a:off x="1261745" y="1278255"/>
            <a:ext cx="2155190" cy="558800"/>
          </a:xfrm>
          <a:solidFill>
            <a:schemeClr val="accent2"/>
          </a:solidFill>
        </p:spPr>
        <p:txBody>
          <a:bodyPr>
            <a:noAutofit/>
          </a:bodyPr>
          <a:p>
            <a:pPr marL="0" indent="0">
              <a:buNone/>
            </a:pPr>
            <a:r>
              <a:rPr lang="en-US" altLang="zh-CN" sz="2540"/>
              <a:t>2011</a:t>
            </a:r>
            <a:r>
              <a:rPr lang="zh-CN" altLang="en-US" sz="2540"/>
              <a:t>年课标</a:t>
            </a:r>
            <a:endParaRPr lang="zh-CN" altLang="en-US" sz="2540"/>
          </a:p>
        </p:txBody>
      </p:sp>
      <p:sp>
        <p:nvSpPr>
          <p:cNvPr id="5" name="文本框 4"/>
          <p:cNvSpPr txBox="1"/>
          <p:nvPr/>
        </p:nvSpPr>
        <p:spPr>
          <a:xfrm>
            <a:off x="1016698" y="2062132"/>
            <a:ext cx="3780685" cy="1432560"/>
          </a:xfrm>
          <a:prstGeom prst="rect">
            <a:avLst/>
          </a:prstGeom>
          <a:noFill/>
        </p:spPr>
        <p:txBody>
          <a:bodyPr wrap="square" rtlCol="0">
            <a:spAutoFit/>
          </a:bodyPr>
          <a:p>
            <a:r>
              <a:rPr lang="zh-CN" altLang="en-US" sz="2175"/>
              <a:t>认识中国共产党在中国革命、建设和改革事业中的决定作用，树立中国特色社会主义理想信念，增强历史责任感。</a:t>
            </a:r>
            <a:endParaRPr lang="zh-CN" altLang="en-US" sz="2175"/>
          </a:p>
        </p:txBody>
      </p:sp>
      <p:sp>
        <p:nvSpPr>
          <p:cNvPr id="6" name="内容占位符 2"/>
          <p:cNvSpPr>
            <a:spLocks noGrp="1"/>
          </p:cNvSpPr>
          <p:nvPr/>
        </p:nvSpPr>
        <p:spPr>
          <a:xfrm>
            <a:off x="5299596" y="1278278"/>
            <a:ext cx="2629716" cy="482739"/>
          </a:xfrm>
          <a:prstGeom prst="rect">
            <a:avLst/>
          </a:prstGeom>
          <a:solidFill>
            <a:schemeClr val="accent2"/>
          </a:solidFill>
        </p:spPr>
        <p:txBody>
          <a:bodyPr vert="horz" lIns="60078" tIns="30038" rIns="60078" bIns="3003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540"/>
              <a:t>20</a:t>
            </a:r>
            <a:r>
              <a:rPr lang="en-US" sz="2540"/>
              <a:t>20</a:t>
            </a:r>
            <a:r>
              <a:rPr lang="zh-CN" altLang="en-US" sz="2540"/>
              <a:t>年安徽中考</a:t>
            </a:r>
            <a:endParaRPr lang="zh-CN" altLang="en-US" sz="2540"/>
          </a:p>
        </p:txBody>
      </p:sp>
      <p:sp>
        <p:nvSpPr>
          <p:cNvPr id="7" name="文本框 6"/>
          <p:cNvSpPr txBox="1"/>
          <p:nvPr/>
        </p:nvSpPr>
        <p:spPr>
          <a:xfrm>
            <a:off x="5219524" y="1921162"/>
            <a:ext cx="5786528" cy="2774315"/>
          </a:xfrm>
          <a:prstGeom prst="rect">
            <a:avLst/>
          </a:prstGeom>
          <a:noFill/>
        </p:spPr>
        <p:txBody>
          <a:bodyPr wrap="square" rtlCol="0">
            <a:spAutoFit/>
          </a:bodyPr>
          <a:p>
            <a:r>
              <a:rPr sz="2175"/>
              <a:t>）6．“这次会议通过了毛泽东起草的长达3万字的‘八个决议’，确立了军队建设的基本原则．这是中国共产党最早的系统性的建党与建军文件，使中国共产党和她所领导的军队日益成为一支精干而富有战斗力的力量。”“这次会议”是（   ）</a:t>
            </a:r>
            <a:endParaRPr sz="2175"/>
          </a:p>
          <a:p>
            <a:r>
              <a:rPr sz="2175"/>
              <a:t>A．八七会议        </a:t>
            </a:r>
            <a:r>
              <a:rPr sz="2175">
                <a:solidFill>
                  <a:srgbClr val="FF0000"/>
                </a:solidFill>
              </a:rPr>
              <a:t>B．古田会议  </a:t>
            </a:r>
            <a:r>
              <a:rPr sz="2175"/>
              <a:t>     C．遵义会议          D．中共七大</a:t>
            </a:r>
            <a:endParaRPr sz="2175"/>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8265" y="96520"/>
            <a:ext cx="12002135" cy="582930"/>
          </a:xfrm>
        </p:spPr>
        <p:txBody>
          <a:bodyPr>
            <a:noAutofit/>
          </a:bodyPr>
          <a:p>
            <a:r>
              <a:rPr lang="zh-CN" altLang="en-US" sz="2905"/>
              <a:t>命题四                    </a:t>
            </a:r>
            <a:br>
              <a:rPr lang="zh-CN" altLang="en-US" sz="2905"/>
            </a:br>
            <a:r>
              <a:rPr lang="zh-CN" altLang="en-US" sz="2905"/>
              <a:t>                                                      </a:t>
            </a:r>
            <a:r>
              <a:rPr lang="en-US" altLang="zh-CN" sz="2905"/>
              <a:t>---</a:t>
            </a:r>
            <a:r>
              <a:rPr sz="2905"/>
              <a:t>国际意识和全球视野</a:t>
            </a:r>
            <a:endParaRPr sz="2905"/>
          </a:p>
        </p:txBody>
      </p:sp>
      <p:sp>
        <p:nvSpPr>
          <p:cNvPr id="3" name="内容占位符 2"/>
          <p:cNvSpPr>
            <a:spLocks noGrp="1"/>
          </p:cNvSpPr>
          <p:nvPr>
            <p:ph idx="1"/>
          </p:nvPr>
        </p:nvSpPr>
        <p:spPr>
          <a:xfrm>
            <a:off x="1261745" y="1278255"/>
            <a:ext cx="2155190" cy="558800"/>
          </a:xfrm>
          <a:solidFill>
            <a:schemeClr val="accent2"/>
          </a:solidFill>
        </p:spPr>
        <p:txBody>
          <a:bodyPr>
            <a:noAutofit/>
          </a:bodyPr>
          <a:p>
            <a:pPr marL="0" indent="0">
              <a:buNone/>
            </a:pPr>
            <a:r>
              <a:rPr lang="en-US" altLang="zh-CN" sz="2540"/>
              <a:t>2011</a:t>
            </a:r>
            <a:r>
              <a:rPr lang="zh-CN" altLang="en-US" sz="2540"/>
              <a:t>年课标</a:t>
            </a:r>
            <a:endParaRPr lang="zh-CN" altLang="en-US" sz="2540"/>
          </a:p>
        </p:txBody>
      </p:sp>
      <p:sp>
        <p:nvSpPr>
          <p:cNvPr id="5" name="文本框 4"/>
          <p:cNvSpPr txBox="1"/>
          <p:nvPr/>
        </p:nvSpPr>
        <p:spPr>
          <a:xfrm>
            <a:off x="1016698" y="2062132"/>
            <a:ext cx="3780685" cy="2774315"/>
          </a:xfrm>
          <a:prstGeom prst="rect">
            <a:avLst/>
          </a:prstGeom>
          <a:noFill/>
        </p:spPr>
        <p:txBody>
          <a:bodyPr wrap="square" rtlCol="0">
            <a:spAutoFit/>
          </a:bodyPr>
          <a:p>
            <a:r>
              <a:rPr lang="zh-CN" altLang="en-US" sz="2175"/>
              <a:t>了解人类社会发展的基本趋势及人类文化的多样性，理解和尊重世界各国、各民族的文化传统，学习汲取人类创造的优秀文明成果；认识和平与发展是当今时代的主题，逐步形成面向世界的事业和意识。</a:t>
            </a:r>
            <a:endParaRPr lang="zh-CN" altLang="en-US" sz="2175"/>
          </a:p>
        </p:txBody>
      </p:sp>
      <p:sp>
        <p:nvSpPr>
          <p:cNvPr id="6" name="内容占位符 2"/>
          <p:cNvSpPr>
            <a:spLocks noGrp="1"/>
          </p:cNvSpPr>
          <p:nvPr/>
        </p:nvSpPr>
        <p:spPr>
          <a:xfrm>
            <a:off x="5299596" y="1278278"/>
            <a:ext cx="2629716" cy="482739"/>
          </a:xfrm>
          <a:prstGeom prst="rect">
            <a:avLst/>
          </a:prstGeom>
          <a:solidFill>
            <a:schemeClr val="accent2"/>
          </a:solidFill>
        </p:spPr>
        <p:txBody>
          <a:bodyPr vert="horz" lIns="60078" tIns="30038" rIns="60078" bIns="3003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540"/>
              <a:t>20</a:t>
            </a:r>
            <a:r>
              <a:rPr lang="en-US" sz="2540"/>
              <a:t>20</a:t>
            </a:r>
            <a:r>
              <a:rPr lang="zh-CN" altLang="en-US" sz="2540"/>
              <a:t>年安徽中考</a:t>
            </a:r>
            <a:endParaRPr lang="zh-CN" altLang="en-US" sz="2540"/>
          </a:p>
        </p:txBody>
      </p:sp>
      <p:sp>
        <p:nvSpPr>
          <p:cNvPr id="7" name="文本框 6"/>
          <p:cNvSpPr txBox="1"/>
          <p:nvPr/>
        </p:nvSpPr>
        <p:spPr>
          <a:xfrm>
            <a:off x="5219524" y="1921162"/>
            <a:ext cx="5786528" cy="3109595"/>
          </a:xfrm>
          <a:prstGeom prst="rect">
            <a:avLst/>
          </a:prstGeom>
          <a:noFill/>
        </p:spPr>
        <p:txBody>
          <a:bodyPr wrap="square" rtlCol="0">
            <a:spAutoFit/>
          </a:bodyPr>
          <a:p>
            <a:r>
              <a:rPr sz="2175"/>
              <a:t>15．1948年5月．第一次阿以战争爆发，联合国安理会通过了第50（1948）号决议，决定设立联合国巴勒斯坦停战监督组织，这是联合国部署的第一次维和行动。截至2017年底。联合国总共实施了71项维和行动。这说明（   ）</a:t>
            </a:r>
            <a:endParaRPr sz="2175"/>
          </a:p>
          <a:p>
            <a:r>
              <a:rPr sz="2175"/>
              <a:t>A．联合国有权干预国际上一切事务       B．维和行动消除了地区霸权与冲突</a:t>
            </a:r>
            <a:endParaRPr sz="2175"/>
          </a:p>
          <a:p>
            <a:r>
              <a:rPr sz="2175">
                <a:solidFill>
                  <a:srgbClr val="FF0000"/>
                </a:solidFill>
              </a:rPr>
              <a:t>C．联合国致力维护国际和平与安全</a:t>
            </a:r>
            <a:r>
              <a:rPr sz="2175"/>
              <a:t>       D．只有安理会才有权决定维和行动</a:t>
            </a:r>
            <a:endParaRPr sz="2175"/>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8265" y="96520"/>
            <a:ext cx="12002135" cy="582930"/>
          </a:xfrm>
        </p:spPr>
        <p:txBody>
          <a:bodyPr>
            <a:noAutofit/>
          </a:bodyPr>
          <a:p>
            <a:r>
              <a:rPr lang="zh-CN" altLang="en-US" sz="2905"/>
              <a:t>命题五                    </a:t>
            </a:r>
            <a:br>
              <a:rPr lang="zh-CN" altLang="en-US" sz="2905"/>
            </a:br>
            <a:r>
              <a:rPr lang="zh-CN" altLang="en-US" sz="2905"/>
              <a:t>                                                      </a:t>
            </a:r>
            <a:r>
              <a:rPr lang="en-US" altLang="zh-CN" sz="2905"/>
              <a:t>---</a:t>
            </a:r>
            <a:r>
              <a:rPr sz="2905"/>
              <a:t>民族团结与祖国统一</a:t>
            </a:r>
            <a:endParaRPr sz="2905"/>
          </a:p>
        </p:txBody>
      </p:sp>
      <p:sp>
        <p:nvSpPr>
          <p:cNvPr id="3" name="内容占位符 2"/>
          <p:cNvSpPr>
            <a:spLocks noGrp="1"/>
          </p:cNvSpPr>
          <p:nvPr>
            <p:ph idx="1"/>
          </p:nvPr>
        </p:nvSpPr>
        <p:spPr>
          <a:xfrm>
            <a:off x="1261745" y="1278255"/>
            <a:ext cx="2155190" cy="558800"/>
          </a:xfrm>
          <a:solidFill>
            <a:schemeClr val="accent2"/>
          </a:solidFill>
        </p:spPr>
        <p:txBody>
          <a:bodyPr>
            <a:noAutofit/>
          </a:bodyPr>
          <a:p>
            <a:pPr marL="0" indent="0">
              <a:buNone/>
            </a:pPr>
            <a:r>
              <a:rPr lang="en-US" altLang="zh-CN" sz="2540"/>
              <a:t>2011</a:t>
            </a:r>
            <a:r>
              <a:rPr lang="zh-CN" altLang="en-US" sz="2540"/>
              <a:t>年课标</a:t>
            </a:r>
            <a:endParaRPr lang="zh-CN" altLang="en-US" sz="2540"/>
          </a:p>
        </p:txBody>
      </p:sp>
      <p:sp>
        <p:nvSpPr>
          <p:cNvPr id="5" name="文本框 4"/>
          <p:cNvSpPr txBox="1"/>
          <p:nvPr/>
        </p:nvSpPr>
        <p:spPr>
          <a:xfrm>
            <a:off x="1016698" y="2062132"/>
            <a:ext cx="3780685" cy="1767840"/>
          </a:xfrm>
          <a:prstGeom prst="rect">
            <a:avLst/>
          </a:prstGeom>
          <a:noFill/>
        </p:spPr>
        <p:txBody>
          <a:bodyPr wrap="square" rtlCol="0">
            <a:spAutoFit/>
          </a:bodyPr>
          <a:p>
            <a:r>
              <a:rPr lang="zh-CN" altLang="en-US" sz="2175"/>
              <a:t>认识到国家统一、民族团结和社会稳定是中国强盛的重要保证，初步形成对国家、民族的认同感，增强历史责任感。</a:t>
            </a:r>
            <a:endParaRPr lang="zh-CN" altLang="en-US" sz="2175"/>
          </a:p>
        </p:txBody>
      </p:sp>
      <p:sp>
        <p:nvSpPr>
          <p:cNvPr id="6" name="内容占位符 2"/>
          <p:cNvSpPr>
            <a:spLocks noGrp="1"/>
          </p:cNvSpPr>
          <p:nvPr/>
        </p:nvSpPr>
        <p:spPr>
          <a:xfrm>
            <a:off x="5299596" y="1278278"/>
            <a:ext cx="2629716" cy="482739"/>
          </a:xfrm>
          <a:prstGeom prst="rect">
            <a:avLst/>
          </a:prstGeom>
          <a:solidFill>
            <a:schemeClr val="accent2"/>
          </a:solidFill>
        </p:spPr>
        <p:txBody>
          <a:bodyPr vert="horz" lIns="60078" tIns="30038" rIns="60078" bIns="3003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540"/>
              <a:t>20</a:t>
            </a:r>
            <a:r>
              <a:rPr lang="en-US" sz="2540"/>
              <a:t>20</a:t>
            </a:r>
            <a:r>
              <a:rPr lang="zh-CN" altLang="en-US" sz="2540"/>
              <a:t>年安徽中考</a:t>
            </a:r>
            <a:endParaRPr lang="zh-CN" altLang="en-US" sz="2540"/>
          </a:p>
        </p:txBody>
      </p:sp>
      <p:sp>
        <p:nvSpPr>
          <p:cNvPr id="7" name="文本框 6"/>
          <p:cNvSpPr txBox="1"/>
          <p:nvPr/>
        </p:nvSpPr>
        <p:spPr>
          <a:xfrm>
            <a:off x="5219524" y="1921162"/>
            <a:ext cx="5786528" cy="1432560"/>
          </a:xfrm>
          <a:prstGeom prst="rect">
            <a:avLst/>
          </a:prstGeom>
          <a:noFill/>
        </p:spPr>
        <p:txBody>
          <a:bodyPr wrap="square" rtlCol="0">
            <a:spAutoFit/>
          </a:bodyPr>
          <a:p>
            <a:r>
              <a:rPr sz="2175"/>
              <a:t>4．制作读书摘要是学习历史的一种重要方法。</a:t>
            </a:r>
            <a:endParaRPr sz="2175"/>
          </a:p>
          <a:p>
            <a:r>
              <a:rPr sz="2175"/>
              <a:t>图2所反映的中央政府加强管辖的地区是（   ）</a:t>
            </a:r>
            <a:endParaRPr sz="2175"/>
          </a:p>
          <a:p>
            <a:r>
              <a:rPr sz="2175">
                <a:solidFill>
                  <a:srgbClr val="FF0000"/>
                </a:solidFill>
              </a:rPr>
              <a:t>A．台湾 </a:t>
            </a:r>
            <a:r>
              <a:rPr sz="2175"/>
              <a:t>          B．西藏         </a:t>
            </a:r>
            <a:endParaRPr sz="2175"/>
          </a:p>
          <a:p>
            <a:r>
              <a:rPr sz="2175"/>
              <a:t>C．新疆           D．东北</a:t>
            </a:r>
            <a:endParaRPr sz="2175"/>
          </a:p>
        </p:txBody>
      </p:sp>
      <p:pic>
        <p:nvPicPr>
          <p:cNvPr id="4" name="图片 3"/>
          <p:cNvPicPr>
            <a:picLocks noChangeAspect="1"/>
          </p:cNvPicPr>
          <p:nvPr/>
        </p:nvPicPr>
        <p:blipFill>
          <a:blip r:embed="rId1"/>
          <a:stretch>
            <a:fillRect/>
          </a:stretch>
        </p:blipFill>
        <p:spPr>
          <a:xfrm>
            <a:off x="5429885" y="3640455"/>
            <a:ext cx="5177790" cy="26828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边形 24"/>
          <p:cNvSpPr/>
          <p:nvPr/>
        </p:nvSpPr>
        <p:spPr>
          <a:xfrm>
            <a:off x="135255" y="91440"/>
            <a:ext cx="2393315" cy="618490"/>
          </a:xfrm>
          <a:prstGeom prst="homePlate">
            <a:avLst/>
          </a:prstGeom>
          <a:solidFill>
            <a:schemeClr val="accent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2400" b="1"/>
              <a:t>答案订正</a:t>
            </a:r>
            <a:endParaRPr lang="zh-CN" altLang="en-US" sz="2400" b="1"/>
          </a:p>
        </p:txBody>
      </p:sp>
      <p:sp>
        <p:nvSpPr>
          <p:cNvPr id="6" name="标题 5"/>
          <p:cNvSpPr>
            <a:spLocks noGrp="1"/>
          </p:cNvSpPr>
          <p:nvPr>
            <p:ph type="title"/>
          </p:nvPr>
        </p:nvSpPr>
        <p:spPr>
          <a:xfrm>
            <a:off x="7404735" y="1272540"/>
            <a:ext cx="4584065" cy="2669540"/>
          </a:xfrm>
        </p:spPr>
        <p:txBody>
          <a:bodyPr>
            <a:scene3d>
              <a:camera prst="orthographicFront"/>
              <a:lightRig rig="threePt" dir="t"/>
            </a:scene3d>
          </a:bodyPr>
          <a:lstStyle/>
          <a:p>
            <a:r>
              <a:rPr sz="4400">
                <a:solidFill>
                  <a:schemeClr val="tx1"/>
                </a:solidFill>
                <a:effectLst>
                  <a:outerShdw blurRad="38100" dist="19050" dir="2700000" algn="tl" rotWithShape="0">
                    <a:schemeClr val="dk1">
                      <a:alpha val="40000"/>
                    </a:schemeClr>
                  </a:outerShdw>
                </a:effectLst>
              </a:rPr>
              <a:t>思考：</a:t>
            </a:r>
            <a:br>
              <a:rPr sz="4400">
                <a:solidFill>
                  <a:schemeClr val="tx1"/>
                </a:solidFill>
                <a:effectLst>
                  <a:outerShdw blurRad="38100" dist="19050" dir="2700000" algn="tl" rotWithShape="0">
                    <a:schemeClr val="dk1">
                      <a:alpha val="40000"/>
                    </a:schemeClr>
                  </a:outerShdw>
                </a:effectLst>
              </a:rPr>
            </a:br>
            <a:r>
              <a:rPr sz="4400">
                <a:solidFill>
                  <a:schemeClr val="tx1"/>
                </a:solidFill>
                <a:effectLst>
                  <a:outerShdw blurRad="38100" dist="19050" dir="2700000" algn="tl" rotWithShape="0">
                    <a:schemeClr val="dk1">
                      <a:alpha val="40000"/>
                    </a:schemeClr>
                  </a:outerShdw>
                </a:effectLst>
              </a:rPr>
              <a:t>   整张试卷中丢分的最主要原因。</a:t>
            </a:r>
            <a:br>
              <a:rPr lang="zh-CN" altLang="en-US" sz="4400">
                <a:solidFill>
                  <a:schemeClr val="tx1"/>
                </a:solidFill>
                <a:effectLst>
                  <a:outerShdw blurRad="38100" dist="19050" dir="2700000" algn="tl" rotWithShape="0">
                    <a:schemeClr val="dk1">
                      <a:alpha val="40000"/>
                    </a:schemeClr>
                  </a:outerShdw>
                </a:effectLst>
              </a:rPr>
            </a:br>
            <a:br>
              <a:rPr lang="zh-CN" altLang="en-US" sz="4400">
                <a:solidFill>
                  <a:schemeClr val="tx1"/>
                </a:solidFill>
                <a:effectLst>
                  <a:outerShdw blurRad="38100" dist="19050" dir="2700000" algn="tl" rotWithShape="0">
                    <a:schemeClr val="dk1">
                      <a:alpha val="40000"/>
                    </a:schemeClr>
                  </a:outerShdw>
                </a:effectLst>
              </a:rPr>
            </a:br>
            <a:endParaRPr lang="zh-CN" altLang="en-US" sz="4400">
              <a:solidFill>
                <a:schemeClr val="tx1"/>
              </a:solidFill>
              <a:effectLst>
                <a:outerShdw blurRad="38100" dist="19050" dir="2700000" algn="tl" rotWithShape="0">
                  <a:schemeClr val="dk1">
                    <a:alpha val="40000"/>
                  </a:schemeClr>
                </a:outerShdw>
              </a:effectLst>
            </a:endParaRPr>
          </a:p>
        </p:txBody>
      </p:sp>
      <p:pic>
        <p:nvPicPr>
          <p:cNvPr id="2" name="图片 1" descr="mmexport1617888624141"/>
          <p:cNvPicPr>
            <a:picLocks noChangeAspect="1"/>
          </p:cNvPicPr>
          <p:nvPr>
            <p:custDataLst>
              <p:tags r:id="rId1"/>
            </p:custDataLst>
          </p:nvPr>
        </p:nvPicPr>
        <p:blipFill>
          <a:blip r:embed="rId2"/>
          <a:stretch>
            <a:fillRect/>
          </a:stretch>
        </p:blipFill>
        <p:spPr>
          <a:xfrm>
            <a:off x="2352040" y="0"/>
            <a:ext cx="4871085" cy="67665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8265" y="96520"/>
            <a:ext cx="12002135" cy="582930"/>
          </a:xfrm>
        </p:spPr>
        <p:txBody>
          <a:bodyPr>
            <a:noAutofit/>
          </a:bodyPr>
          <a:p>
            <a:r>
              <a:rPr lang="zh-CN" altLang="en-US" sz="2905"/>
              <a:t>命题六                </a:t>
            </a:r>
            <a:br>
              <a:rPr lang="zh-CN" altLang="en-US" sz="2905"/>
            </a:br>
            <a:r>
              <a:rPr lang="zh-CN" altLang="en-US" sz="2905"/>
              <a:t>                                                      </a:t>
            </a:r>
            <a:r>
              <a:rPr lang="en-US" altLang="zh-CN" sz="2905"/>
              <a:t>---</a:t>
            </a:r>
            <a:r>
              <a:rPr sz="2905"/>
              <a:t>革命与改革、民主与法治</a:t>
            </a:r>
            <a:endParaRPr sz="2905"/>
          </a:p>
        </p:txBody>
      </p:sp>
      <p:sp>
        <p:nvSpPr>
          <p:cNvPr id="3" name="内容占位符 2"/>
          <p:cNvSpPr>
            <a:spLocks noGrp="1"/>
          </p:cNvSpPr>
          <p:nvPr>
            <p:ph idx="1"/>
          </p:nvPr>
        </p:nvSpPr>
        <p:spPr>
          <a:xfrm>
            <a:off x="1261745" y="1278255"/>
            <a:ext cx="2155190" cy="558800"/>
          </a:xfrm>
          <a:solidFill>
            <a:schemeClr val="accent2"/>
          </a:solidFill>
        </p:spPr>
        <p:txBody>
          <a:bodyPr>
            <a:noAutofit/>
          </a:bodyPr>
          <a:p>
            <a:pPr marL="0" indent="0">
              <a:buNone/>
            </a:pPr>
            <a:r>
              <a:rPr lang="en-US" altLang="zh-CN" sz="2540"/>
              <a:t>2011</a:t>
            </a:r>
            <a:r>
              <a:rPr lang="zh-CN" altLang="en-US" sz="2540"/>
              <a:t>年课标</a:t>
            </a:r>
            <a:endParaRPr lang="zh-CN" altLang="en-US" sz="2540"/>
          </a:p>
        </p:txBody>
      </p:sp>
      <p:sp>
        <p:nvSpPr>
          <p:cNvPr id="5" name="文本框 4"/>
          <p:cNvSpPr txBox="1"/>
          <p:nvPr/>
        </p:nvSpPr>
        <p:spPr>
          <a:xfrm>
            <a:off x="1016698" y="2062132"/>
            <a:ext cx="3780685" cy="2774315"/>
          </a:xfrm>
          <a:prstGeom prst="rect">
            <a:avLst/>
          </a:prstGeom>
          <a:noFill/>
        </p:spPr>
        <p:txBody>
          <a:bodyPr wrap="square" rtlCol="0">
            <a:spAutoFit/>
          </a:bodyPr>
          <a:p>
            <a:r>
              <a:rPr lang="zh-CN" altLang="en-US" sz="2175"/>
              <a:t>认识人类历史上物质文明、精神文明发展的重要性，理解历史上的革命和改革在不同程度上促进了社会进步，认识从专制到民主、由人治到法治是历史发展的必然趋势，不断发展社会主义民主与加强社会主义法制意识。</a:t>
            </a:r>
            <a:endParaRPr lang="zh-CN" altLang="en-US" sz="2175"/>
          </a:p>
        </p:txBody>
      </p:sp>
      <p:sp>
        <p:nvSpPr>
          <p:cNvPr id="6" name="内容占位符 2"/>
          <p:cNvSpPr>
            <a:spLocks noGrp="1"/>
          </p:cNvSpPr>
          <p:nvPr/>
        </p:nvSpPr>
        <p:spPr>
          <a:xfrm>
            <a:off x="5299596" y="1278278"/>
            <a:ext cx="2629716" cy="482739"/>
          </a:xfrm>
          <a:prstGeom prst="rect">
            <a:avLst/>
          </a:prstGeom>
          <a:solidFill>
            <a:schemeClr val="accent2"/>
          </a:solidFill>
        </p:spPr>
        <p:txBody>
          <a:bodyPr vert="horz" lIns="60078" tIns="30038" rIns="60078" bIns="3003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540"/>
              <a:t>20</a:t>
            </a:r>
            <a:r>
              <a:rPr lang="en-US" sz="2540"/>
              <a:t>20</a:t>
            </a:r>
            <a:r>
              <a:rPr lang="zh-CN" altLang="en-US" sz="2540"/>
              <a:t>年安徽中考</a:t>
            </a:r>
            <a:endParaRPr lang="zh-CN" altLang="en-US" sz="2540"/>
          </a:p>
        </p:txBody>
      </p:sp>
      <p:sp>
        <p:nvSpPr>
          <p:cNvPr id="7" name="文本框 6"/>
          <p:cNvSpPr txBox="1"/>
          <p:nvPr/>
        </p:nvSpPr>
        <p:spPr>
          <a:xfrm>
            <a:off x="5219524" y="1921162"/>
            <a:ext cx="5786528" cy="2438400"/>
          </a:xfrm>
          <a:prstGeom prst="rect">
            <a:avLst/>
          </a:prstGeom>
          <a:noFill/>
        </p:spPr>
        <p:txBody>
          <a:bodyPr wrap="square" rtlCol="0">
            <a:spAutoFit/>
          </a:bodyPr>
          <a:p>
            <a:r>
              <a:rPr sz="2175"/>
              <a:t>10．法国大革命的到来，不是因为伏尔泰卓越的讽刺散文和卢梭伤感的浪漫小说，而是因为中产阶级已经上升到经济的领导地位，他们渴望得到社会的认可和政治权力。这表明法国大革命爆发的根本原因是（   ）</a:t>
            </a:r>
            <a:endParaRPr sz="2175"/>
          </a:p>
          <a:p>
            <a:r>
              <a:rPr sz="2175"/>
              <a:t>A．启蒙思想的宣传  </a:t>
            </a:r>
            <a:r>
              <a:rPr sz="2175">
                <a:solidFill>
                  <a:srgbClr val="FF0000"/>
                </a:solidFill>
              </a:rPr>
              <a:t> B．资本主义的发展</a:t>
            </a:r>
            <a:r>
              <a:rPr sz="2175"/>
              <a:t>   C．财政危机的加剧   D．三级会议的召开</a:t>
            </a:r>
            <a:endParaRPr sz="2175"/>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8265" y="96520"/>
            <a:ext cx="12002135" cy="582930"/>
          </a:xfrm>
        </p:spPr>
        <p:txBody>
          <a:bodyPr>
            <a:noAutofit/>
          </a:bodyPr>
          <a:p>
            <a:r>
              <a:rPr lang="zh-CN" altLang="en-US" sz="2905"/>
              <a:t>命题七               </a:t>
            </a:r>
            <a:br>
              <a:rPr lang="zh-CN" altLang="en-US" sz="2905"/>
            </a:br>
            <a:r>
              <a:rPr lang="zh-CN" altLang="en-US" sz="2905"/>
              <a:t>                                                      </a:t>
            </a:r>
            <a:r>
              <a:rPr lang="en-US" altLang="zh-CN" sz="2905"/>
              <a:t>---</a:t>
            </a:r>
            <a:r>
              <a:rPr sz="2905"/>
              <a:t>重要历史人物</a:t>
            </a:r>
            <a:endParaRPr sz="2905"/>
          </a:p>
        </p:txBody>
      </p:sp>
      <p:sp>
        <p:nvSpPr>
          <p:cNvPr id="3" name="内容占位符 2"/>
          <p:cNvSpPr>
            <a:spLocks noGrp="1"/>
          </p:cNvSpPr>
          <p:nvPr>
            <p:ph idx="1"/>
          </p:nvPr>
        </p:nvSpPr>
        <p:spPr>
          <a:xfrm>
            <a:off x="1261745" y="1278255"/>
            <a:ext cx="2155190" cy="558800"/>
          </a:xfrm>
          <a:solidFill>
            <a:schemeClr val="accent2"/>
          </a:solidFill>
        </p:spPr>
        <p:txBody>
          <a:bodyPr>
            <a:noAutofit/>
          </a:bodyPr>
          <a:p>
            <a:pPr marL="0" indent="0">
              <a:buNone/>
            </a:pPr>
            <a:r>
              <a:rPr lang="en-US" altLang="zh-CN" sz="2540"/>
              <a:t>2011</a:t>
            </a:r>
            <a:r>
              <a:rPr lang="zh-CN" altLang="en-US" sz="2540"/>
              <a:t>年课标</a:t>
            </a:r>
            <a:endParaRPr lang="zh-CN" altLang="en-US" sz="2540"/>
          </a:p>
        </p:txBody>
      </p:sp>
      <p:sp>
        <p:nvSpPr>
          <p:cNvPr id="5" name="文本框 4"/>
          <p:cNvSpPr txBox="1"/>
          <p:nvPr/>
        </p:nvSpPr>
        <p:spPr>
          <a:xfrm>
            <a:off x="1016698" y="2062132"/>
            <a:ext cx="3780685" cy="3109595"/>
          </a:xfrm>
          <a:prstGeom prst="rect">
            <a:avLst/>
          </a:prstGeom>
          <a:noFill/>
        </p:spPr>
        <p:txBody>
          <a:bodyPr wrap="square" rtlCol="0">
            <a:spAutoFit/>
          </a:bodyPr>
          <a:p>
            <a:r>
              <a:rPr lang="zh-CN" altLang="en-US" sz="2175"/>
              <a:t>认识人民群众创造历史的作用以及杰出人物在历史上的重要贡献，吸取前人的经验和智慧，初步理解个人与群体、个人与社会的关系，提高是非、善恶、美丑的识别能力，逐步确立积极进取的人生态度，形成健全的人格和健康的个性品质。</a:t>
            </a:r>
            <a:endParaRPr lang="zh-CN" altLang="en-US" sz="2175"/>
          </a:p>
        </p:txBody>
      </p:sp>
      <p:sp>
        <p:nvSpPr>
          <p:cNvPr id="6" name="内容占位符 2"/>
          <p:cNvSpPr>
            <a:spLocks noGrp="1"/>
          </p:cNvSpPr>
          <p:nvPr/>
        </p:nvSpPr>
        <p:spPr>
          <a:xfrm>
            <a:off x="5299596" y="1278278"/>
            <a:ext cx="2629716" cy="482739"/>
          </a:xfrm>
          <a:prstGeom prst="rect">
            <a:avLst/>
          </a:prstGeom>
          <a:solidFill>
            <a:schemeClr val="accent2"/>
          </a:solidFill>
        </p:spPr>
        <p:txBody>
          <a:bodyPr vert="horz" lIns="60078" tIns="30038" rIns="60078" bIns="3003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540"/>
              <a:t>2018</a:t>
            </a:r>
            <a:r>
              <a:rPr lang="zh-CN" altLang="en-US" sz="2540"/>
              <a:t>年安徽中考</a:t>
            </a:r>
            <a:endParaRPr lang="zh-CN" altLang="en-US" sz="2540"/>
          </a:p>
        </p:txBody>
      </p:sp>
      <p:sp>
        <p:nvSpPr>
          <p:cNvPr id="7" name="文本框 6"/>
          <p:cNvSpPr txBox="1"/>
          <p:nvPr/>
        </p:nvSpPr>
        <p:spPr>
          <a:xfrm>
            <a:off x="5299710" y="2131695"/>
            <a:ext cx="6341110" cy="2103120"/>
          </a:xfrm>
          <a:prstGeom prst="rect">
            <a:avLst/>
          </a:prstGeom>
          <a:noFill/>
        </p:spPr>
        <p:txBody>
          <a:bodyPr wrap="square" rtlCol="0">
            <a:spAutoFit/>
          </a:bodyPr>
          <a:p>
            <a:r>
              <a:rPr lang="en-US" sz="2175"/>
              <a:t>3.</a:t>
            </a:r>
            <a:r>
              <a:rPr lang="zh-CN" altLang="en-US" sz="2175"/>
              <a:t>贞观初，太宗对公卿说</a:t>
            </a:r>
            <a:r>
              <a:rPr lang="en-US" altLang="zh-CN" sz="2175"/>
              <a:t>“</a:t>
            </a:r>
            <a:r>
              <a:rPr lang="zh-CN" altLang="en-US" sz="2175"/>
              <a:t>人欲自照，必须明镜；主欲知过，必借忠臣。</a:t>
            </a:r>
            <a:r>
              <a:rPr lang="en-US" altLang="zh-CN" sz="2175"/>
              <a:t>”</a:t>
            </a:r>
            <a:r>
              <a:rPr lang="zh-CN" altLang="en-US" sz="2175"/>
              <a:t>为此，太宗（</a:t>
            </a:r>
            <a:r>
              <a:rPr lang="en-US" altLang="zh-CN" sz="2175"/>
              <a:t>   </a:t>
            </a:r>
            <a:r>
              <a:rPr lang="zh-CN" altLang="en-US" sz="2175"/>
              <a:t>）</a:t>
            </a:r>
            <a:endParaRPr lang="zh-CN" altLang="en-US" sz="2175"/>
          </a:p>
          <a:p>
            <a:r>
              <a:rPr sz="2175">
                <a:solidFill>
                  <a:srgbClr val="FF0000"/>
                </a:solidFill>
                <a:sym typeface="+mn-ea"/>
              </a:rPr>
              <a:t>A．</a:t>
            </a:r>
            <a:r>
              <a:rPr lang="zh-CN" sz="2175">
                <a:solidFill>
                  <a:srgbClr val="FF0000"/>
                </a:solidFill>
                <a:sym typeface="+mn-ea"/>
              </a:rPr>
              <a:t>知人善任，虚心纳谏</a:t>
            </a:r>
            <a:r>
              <a:rPr sz="2175">
                <a:solidFill>
                  <a:srgbClr val="FF0000"/>
                </a:solidFill>
                <a:sym typeface="+mn-ea"/>
              </a:rPr>
              <a:t> </a:t>
            </a:r>
            <a:r>
              <a:rPr sz="2175">
                <a:sym typeface="+mn-ea"/>
              </a:rPr>
              <a:t> </a:t>
            </a:r>
            <a:r>
              <a:rPr sz="2175">
                <a:solidFill>
                  <a:srgbClr val="FF0000"/>
                </a:solidFill>
                <a:sym typeface="+mn-ea"/>
              </a:rPr>
              <a:t> </a:t>
            </a:r>
            <a:r>
              <a:rPr sz="2175">
                <a:solidFill>
                  <a:schemeClr val="tx1"/>
                </a:solidFill>
                <a:sym typeface="+mn-ea"/>
              </a:rPr>
              <a:t>B．</a:t>
            </a:r>
            <a:r>
              <a:rPr lang="zh-CN" sz="2175">
                <a:solidFill>
                  <a:schemeClr val="tx1"/>
                </a:solidFill>
                <a:sym typeface="+mn-ea"/>
              </a:rPr>
              <a:t>奉行开明的民族政策</a:t>
            </a:r>
            <a:r>
              <a:rPr sz="2175">
                <a:sym typeface="+mn-ea"/>
              </a:rPr>
              <a:t>   C．</a:t>
            </a:r>
            <a:r>
              <a:rPr lang="zh-CN" sz="2175">
                <a:sym typeface="+mn-ea"/>
              </a:rPr>
              <a:t>戒奢从简和轻徭薄赋</a:t>
            </a:r>
            <a:r>
              <a:rPr sz="2175">
                <a:sym typeface="+mn-ea"/>
              </a:rPr>
              <a:t>  D．</a:t>
            </a:r>
            <a:r>
              <a:rPr lang="zh-CN" sz="2175">
                <a:sym typeface="+mn-ea"/>
              </a:rPr>
              <a:t>重视人民群众的作用</a:t>
            </a:r>
            <a:endParaRPr sz="2175"/>
          </a:p>
          <a:p>
            <a:endParaRPr lang="zh-CN" altLang="en-US" sz="2175"/>
          </a:p>
          <a:p>
            <a:endParaRPr lang="zh-CN" altLang="en-US" sz="2175"/>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998345" y="1654175"/>
            <a:ext cx="8366380" cy="4236720"/>
            <a:chOff x="562194" y="1863969"/>
            <a:chExt cx="6049108" cy="3104846"/>
          </a:xfrm>
          <a:solidFill>
            <a:schemeClr val="bg2">
              <a:lumMod val="90000"/>
              <a:alpha val="75000"/>
            </a:schemeClr>
          </a:solidFill>
        </p:grpSpPr>
        <p:sp>
          <p:nvSpPr>
            <p:cNvPr id="12" name="圆角矩形 11"/>
            <p:cNvSpPr/>
            <p:nvPr/>
          </p:nvSpPr>
          <p:spPr>
            <a:xfrm>
              <a:off x="562194" y="1863969"/>
              <a:ext cx="6049108" cy="310484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2"/>
            <p:cNvSpPr txBox="1"/>
            <p:nvPr/>
          </p:nvSpPr>
          <p:spPr>
            <a:xfrm>
              <a:off x="804610" y="2248817"/>
              <a:ext cx="5563632" cy="2232306"/>
            </a:xfrm>
            <a:prstGeom prst="rect">
              <a:avLst/>
            </a:prstGeom>
            <a:grpFill/>
          </p:spPr>
          <p:txBody>
            <a:bodyPr wrap="square" rtlCol="0">
              <a:spAutoFit/>
            </a:bodyPr>
            <a:p>
              <a:r>
                <a:rPr lang="en-US" altLang="zh-CN" sz="4800" dirty="0">
                  <a:solidFill>
                    <a:schemeClr val="tx1"/>
                  </a:solidFill>
                </a:rPr>
                <a:t>“</a:t>
              </a:r>
              <a:r>
                <a:rPr lang="zh-CN" altLang="en-US" sz="4800" dirty="0">
                  <a:solidFill>
                    <a:schemeClr val="tx1"/>
                  </a:solidFill>
                </a:rPr>
                <a:t>徒临川以羡鱼，俟河清乎未期。</a:t>
              </a:r>
              <a:r>
                <a:rPr lang="en-US" altLang="zh-CN" sz="4800" dirty="0">
                  <a:solidFill>
                    <a:schemeClr val="tx1"/>
                  </a:solidFill>
                </a:rPr>
                <a:t>”</a:t>
              </a:r>
              <a:r>
                <a:rPr lang="zh-CN" altLang="en-US" sz="4800" dirty="0">
                  <a:solidFill>
                    <a:schemeClr val="tx1"/>
                  </a:solidFill>
                </a:rPr>
                <a:t>仰望星空，不如脚踏实地。临川羡鱼，不如退而结网</a:t>
              </a:r>
              <a:r>
                <a:rPr lang="zh-CN" altLang="en-US" sz="4800" dirty="0" smtClean="0">
                  <a:solidFill>
                    <a:schemeClr val="tx1"/>
                  </a:solidFill>
                </a:rPr>
                <a:t>。</a:t>
              </a:r>
              <a:r>
                <a:rPr lang="zh-CN" altLang="en-US" sz="2400" dirty="0" smtClean="0">
                  <a:solidFill>
                    <a:schemeClr val="tx1"/>
                  </a:solidFill>
                </a:rPr>
                <a:t>（摘自吴思琪中考激励语）</a:t>
              </a:r>
              <a:endParaRPr lang="zh-CN" altLang="en-US" sz="2400" dirty="0" smtClean="0">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7072" y="520069"/>
            <a:ext cx="10852237" cy="441964"/>
          </a:xfrm>
        </p:spPr>
        <p:txBody>
          <a:bodyPr/>
          <a:lstStyle/>
          <a:p>
            <a:r>
              <a:rPr lang="en-US" altLang="zh-CN"/>
              <a:t> </a:t>
            </a:r>
            <a:endParaRPr lang="en-US" altLang="zh-CN"/>
          </a:p>
        </p:txBody>
      </p:sp>
      <p:graphicFrame>
        <p:nvGraphicFramePr>
          <p:cNvPr id="4" name="内容占位符 3"/>
          <p:cNvGraphicFramePr>
            <a:graphicFrameLocks noGrp="1"/>
          </p:cNvGraphicFramePr>
          <p:nvPr>
            <p:ph idx="1"/>
            <p:custDataLst>
              <p:tags r:id="rId1"/>
            </p:custDataLst>
          </p:nvPr>
        </p:nvGraphicFramePr>
        <p:xfrm>
          <a:off x="154897" y="671838"/>
          <a:ext cx="11977370" cy="1554480"/>
        </p:xfrm>
        <a:graphic>
          <a:graphicData uri="http://schemas.openxmlformats.org/drawingml/2006/table">
            <a:tbl>
              <a:tblPr firstRow="1" bandRow="1">
                <a:tableStyleId>{5C22544A-7EE6-4342-B048-85BDC9FD1C3A}</a:tableStyleId>
              </a:tblPr>
              <a:tblGrid>
                <a:gridCol w="461645"/>
                <a:gridCol w="527685"/>
                <a:gridCol w="758190"/>
                <a:gridCol w="690245"/>
                <a:gridCol w="776605"/>
                <a:gridCol w="739775"/>
                <a:gridCol w="669925"/>
                <a:gridCol w="737870"/>
                <a:gridCol w="943610"/>
                <a:gridCol w="925830"/>
                <a:gridCol w="709930"/>
                <a:gridCol w="709295"/>
                <a:gridCol w="914400"/>
                <a:gridCol w="915035"/>
                <a:gridCol w="748030"/>
                <a:gridCol w="749300"/>
              </a:tblGrid>
              <a:tr h="581660">
                <a:tc>
                  <a:txBody>
                    <a:bodyPr/>
                    <a:lstStyle/>
                    <a:p>
                      <a:pPr algn="ctr">
                        <a:buNone/>
                      </a:pPr>
                      <a:r>
                        <a:rPr lang="zh-CN" altLang="en-US" b="1">
                          <a:solidFill>
                            <a:schemeClr val="tx1"/>
                          </a:solidFill>
                          <a:latin typeface="+mn-ea"/>
                        </a:rPr>
                        <a:t>题号</a:t>
                      </a:r>
                      <a:endParaRPr lang="zh-CN" altLang="en-US" b="1">
                        <a:solidFill>
                          <a:schemeClr val="tx1"/>
                        </a:solidFill>
                        <a:latin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r>
                        <a:rPr lang="en-US" altLang="zh-CN">
                          <a:solidFill>
                            <a:schemeClr val="tx1"/>
                          </a:solidFill>
                        </a:rPr>
                        <a:t>1</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r>
                        <a:rPr lang="en-US" altLang="zh-CN">
                          <a:solidFill>
                            <a:schemeClr val="tx1"/>
                          </a:solidFill>
                        </a:rPr>
                        <a:t>2</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r>
                        <a:rPr lang="en-US" altLang="zh-CN">
                          <a:solidFill>
                            <a:schemeClr val="tx1"/>
                          </a:solidFill>
                        </a:rPr>
                        <a:t>3</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r>
                        <a:rPr lang="en-US" altLang="zh-CN">
                          <a:solidFill>
                            <a:schemeClr val="tx1"/>
                          </a:solidFill>
                        </a:rPr>
                        <a:t>4</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r>
                        <a:rPr lang="en-US" altLang="zh-CN">
                          <a:solidFill>
                            <a:schemeClr val="tx1"/>
                          </a:solidFill>
                        </a:rPr>
                        <a:t>5</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r>
                        <a:rPr lang="en-US" altLang="zh-CN">
                          <a:solidFill>
                            <a:schemeClr val="tx1"/>
                          </a:solidFill>
                        </a:rPr>
                        <a:t>6</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r>
                        <a:rPr lang="en-US" altLang="zh-CN">
                          <a:solidFill>
                            <a:schemeClr val="tx1"/>
                          </a:solidFill>
                        </a:rPr>
                        <a:t>7</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r>
                        <a:rPr lang="en-US" altLang="zh-CN">
                          <a:solidFill>
                            <a:schemeClr val="tx1"/>
                          </a:solidFill>
                        </a:rPr>
                        <a:t>8</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r>
                        <a:rPr lang="en-US" altLang="zh-CN">
                          <a:solidFill>
                            <a:schemeClr val="tx1"/>
                          </a:solidFill>
                        </a:rPr>
                        <a:t>9</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r>
                        <a:rPr lang="en-US" altLang="zh-CN">
                          <a:solidFill>
                            <a:schemeClr val="tx1"/>
                          </a:solidFill>
                        </a:rPr>
                        <a:t>10</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r>
                        <a:rPr lang="en-US" altLang="zh-CN">
                          <a:solidFill>
                            <a:schemeClr val="tx1"/>
                          </a:solidFill>
                        </a:rPr>
                        <a:t>11</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r>
                        <a:rPr lang="en-US" altLang="zh-CN">
                          <a:solidFill>
                            <a:schemeClr val="tx1"/>
                          </a:solidFill>
                        </a:rPr>
                        <a:t>12</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r>
                        <a:rPr lang="en-US" altLang="zh-CN">
                          <a:solidFill>
                            <a:schemeClr val="tx1"/>
                          </a:solidFill>
                        </a:rPr>
                        <a:t>13</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r>
                        <a:rPr lang="en-US" altLang="zh-CN">
                          <a:solidFill>
                            <a:schemeClr val="tx1"/>
                          </a:solidFill>
                        </a:rPr>
                        <a:t>14</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r>
                        <a:rPr lang="en-US" altLang="zh-CN">
                          <a:solidFill>
                            <a:schemeClr val="tx1"/>
                          </a:solidFill>
                        </a:rPr>
                        <a:t>15</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r>
              <a:tr h="914400">
                <a:tc>
                  <a:txBody>
                    <a:bodyPr/>
                    <a:lstStyle/>
                    <a:p>
                      <a:pPr algn="ctr">
                        <a:buNone/>
                      </a:pPr>
                      <a:r>
                        <a:rPr lang="zh-CN" altLang="en-US" b="1">
                          <a:solidFill>
                            <a:schemeClr val="tx1"/>
                          </a:solidFill>
                          <a:latin typeface="+mn-ea"/>
                        </a:rPr>
                        <a:t>平均分</a:t>
                      </a:r>
                      <a:endParaRPr lang="zh-CN" altLang="en-US" b="1">
                        <a:solidFill>
                          <a:schemeClr val="tx1"/>
                        </a:solidFill>
                        <a:latin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endParaRPr lang="en-US" altLang="zh-CN">
                        <a:solidFill>
                          <a:srgbClr val="FF0000"/>
                        </a:solidFill>
                      </a:endParaRPr>
                    </a:p>
                    <a:p>
                      <a:pPr algn="ctr">
                        <a:buNone/>
                      </a:pPr>
                      <a:r>
                        <a:rPr lang="en-US" altLang="zh-CN">
                          <a:solidFill>
                            <a:srgbClr val="FF0000"/>
                          </a:solidFill>
                        </a:rPr>
                        <a:t>0.37</a:t>
                      </a:r>
                      <a:endParaRPr lang="en-US" altLang="zh-CN">
                        <a:solidFill>
                          <a:srgbClr val="FF0000"/>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endParaRPr lang="en-US" altLang="zh-CN">
                        <a:solidFill>
                          <a:schemeClr val="tx1"/>
                        </a:solidFill>
                      </a:endParaRPr>
                    </a:p>
                    <a:p>
                      <a:pPr algn="ctr">
                        <a:buNone/>
                      </a:pPr>
                      <a:r>
                        <a:rPr lang="en-US" altLang="zh-CN">
                          <a:solidFill>
                            <a:schemeClr val="tx1"/>
                          </a:solidFill>
                        </a:rPr>
                        <a:t>1.7</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endParaRPr lang="en-US" altLang="zh-CN">
                        <a:solidFill>
                          <a:schemeClr val="tx1"/>
                        </a:solidFill>
                      </a:endParaRPr>
                    </a:p>
                    <a:p>
                      <a:pPr algn="ctr">
                        <a:buNone/>
                      </a:pPr>
                      <a:r>
                        <a:rPr lang="en-US" altLang="zh-CN">
                          <a:solidFill>
                            <a:schemeClr val="tx1"/>
                          </a:solidFill>
                        </a:rPr>
                        <a:t>1.56</a:t>
                      </a:r>
                      <a:endParaRPr lang="en-US" altLang="zh-CN">
                        <a:solidFill>
                          <a:schemeClr val="tx1"/>
                        </a:solidFill>
                      </a:endParaRPr>
                    </a:p>
                    <a:p>
                      <a:pPr algn="ctr">
                        <a:buNone/>
                      </a:pP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endParaRPr lang="en-US" altLang="zh-CN">
                        <a:solidFill>
                          <a:schemeClr val="tx1"/>
                        </a:solidFill>
                      </a:endParaRPr>
                    </a:p>
                    <a:p>
                      <a:pPr algn="ctr">
                        <a:buNone/>
                      </a:pPr>
                      <a:r>
                        <a:rPr lang="en-US" altLang="zh-CN">
                          <a:solidFill>
                            <a:srgbClr val="FF0000"/>
                          </a:solidFill>
                        </a:rPr>
                        <a:t>0.89</a:t>
                      </a:r>
                      <a:endParaRPr lang="en-US" altLang="zh-CN">
                        <a:solidFill>
                          <a:srgbClr val="FF0000"/>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endParaRPr lang="en-US" altLang="zh-CN">
                        <a:solidFill>
                          <a:srgbClr val="FF0000"/>
                        </a:solidFill>
                      </a:endParaRPr>
                    </a:p>
                    <a:p>
                      <a:pPr algn="ctr">
                        <a:buNone/>
                      </a:pPr>
                      <a:r>
                        <a:rPr lang="en-US" altLang="zh-CN">
                          <a:solidFill>
                            <a:schemeClr val="tx1"/>
                          </a:solidFill>
                        </a:rPr>
                        <a:t>1.19</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endParaRPr lang="en-US" altLang="zh-CN">
                        <a:solidFill>
                          <a:srgbClr val="FF0000"/>
                        </a:solidFill>
                      </a:endParaRPr>
                    </a:p>
                    <a:p>
                      <a:pPr algn="ctr">
                        <a:buNone/>
                      </a:pPr>
                      <a:r>
                        <a:rPr lang="en-US" altLang="zh-CN">
                          <a:solidFill>
                            <a:srgbClr val="FF0000"/>
                          </a:solidFill>
                        </a:rPr>
                        <a:t>0.74</a:t>
                      </a:r>
                      <a:endParaRPr lang="en-US" altLang="zh-CN">
                        <a:solidFill>
                          <a:srgbClr val="FF0000"/>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endParaRPr lang="en-US" altLang="zh-CN">
                        <a:solidFill>
                          <a:schemeClr val="tx1"/>
                        </a:solidFill>
                      </a:endParaRPr>
                    </a:p>
                    <a:p>
                      <a:pPr algn="ctr">
                        <a:buNone/>
                      </a:pPr>
                      <a:r>
                        <a:rPr lang="en-US" altLang="zh-CN">
                          <a:solidFill>
                            <a:schemeClr val="tx1"/>
                          </a:solidFill>
                        </a:rPr>
                        <a:t>1.93</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endParaRPr lang="en-US" altLang="zh-CN">
                        <a:solidFill>
                          <a:schemeClr val="tx1"/>
                        </a:solidFill>
                      </a:endParaRPr>
                    </a:p>
                    <a:p>
                      <a:pPr algn="ctr">
                        <a:buNone/>
                      </a:pPr>
                      <a:r>
                        <a:rPr lang="en-US" altLang="zh-CN">
                          <a:solidFill>
                            <a:schemeClr val="tx1"/>
                          </a:solidFill>
                        </a:rPr>
                        <a:t>2.0</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endParaRPr lang="en-US" altLang="zh-CN">
                        <a:solidFill>
                          <a:schemeClr val="tx1"/>
                        </a:solidFill>
                      </a:endParaRPr>
                    </a:p>
                    <a:p>
                      <a:pPr algn="ctr">
                        <a:buNone/>
                      </a:pPr>
                      <a:r>
                        <a:rPr lang="en-US" altLang="zh-CN">
                          <a:solidFill>
                            <a:schemeClr val="tx1"/>
                          </a:solidFill>
                        </a:rPr>
                        <a:t>2.0</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endParaRPr lang="en-US" altLang="zh-CN">
                        <a:solidFill>
                          <a:schemeClr val="tx1"/>
                        </a:solidFill>
                      </a:endParaRPr>
                    </a:p>
                    <a:p>
                      <a:pPr algn="ctr">
                        <a:buNone/>
                      </a:pPr>
                      <a:r>
                        <a:rPr lang="en-US" altLang="zh-CN">
                          <a:solidFill>
                            <a:schemeClr val="tx1"/>
                          </a:solidFill>
                        </a:rPr>
                        <a:t>2.0</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endParaRPr lang="en-US" altLang="zh-CN">
                        <a:solidFill>
                          <a:srgbClr val="FF0000"/>
                        </a:solidFill>
                      </a:endParaRPr>
                    </a:p>
                    <a:p>
                      <a:pPr algn="ctr">
                        <a:buNone/>
                      </a:pPr>
                      <a:r>
                        <a:rPr lang="en-US" altLang="zh-CN">
                          <a:solidFill>
                            <a:srgbClr val="FF0000"/>
                          </a:solidFill>
                        </a:rPr>
                        <a:t>1.11</a:t>
                      </a:r>
                      <a:endParaRPr lang="en-US" altLang="zh-CN">
                        <a:solidFill>
                          <a:srgbClr val="FF0000"/>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endParaRPr lang="en-US" altLang="zh-CN">
                        <a:solidFill>
                          <a:schemeClr val="tx1"/>
                        </a:solidFill>
                      </a:endParaRPr>
                    </a:p>
                    <a:p>
                      <a:pPr algn="ctr">
                        <a:buNone/>
                      </a:pPr>
                      <a:r>
                        <a:rPr lang="en-US" altLang="zh-CN">
                          <a:solidFill>
                            <a:schemeClr val="tx1"/>
                          </a:solidFill>
                        </a:rPr>
                        <a:t>1.93</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endParaRPr lang="en-US" altLang="zh-CN">
                        <a:solidFill>
                          <a:srgbClr val="FF0000"/>
                        </a:solidFill>
                      </a:endParaRPr>
                    </a:p>
                    <a:p>
                      <a:pPr algn="ctr">
                        <a:buNone/>
                      </a:pPr>
                      <a:r>
                        <a:rPr lang="en-US" altLang="zh-CN">
                          <a:solidFill>
                            <a:srgbClr val="FF0000"/>
                          </a:solidFill>
                        </a:rPr>
                        <a:t>1.04</a:t>
                      </a:r>
                      <a:endParaRPr lang="en-US" altLang="zh-CN">
                        <a:solidFill>
                          <a:srgbClr val="FF0000"/>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endParaRPr lang="en-US" altLang="zh-CN">
                        <a:solidFill>
                          <a:schemeClr val="tx1"/>
                        </a:solidFill>
                      </a:endParaRPr>
                    </a:p>
                    <a:p>
                      <a:pPr algn="ctr">
                        <a:buNone/>
                      </a:pPr>
                      <a:r>
                        <a:rPr lang="en-US" altLang="zh-CN">
                          <a:solidFill>
                            <a:schemeClr val="tx1"/>
                          </a:solidFill>
                        </a:rPr>
                        <a:t>1.63</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None/>
                      </a:pPr>
                      <a:endParaRPr lang="en-US" altLang="zh-CN">
                        <a:solidFill>
                          <a:schemeClr val="tx1"/>
                        </a:solidFill>
                      </a:endParaRPr>
                    </a:p>
                    <a:p>
                      <a:pPr algn="ctr">
                        <a:buNone/>
                      </a:pPr>
                      <a:r>
                        <a:rPr lang="en-US" altLang="zh-CN">
                          <a:solidFill>
                            <a:schemeClr val="tx1"/>
                          </a:solidFill>
                        </a:rPr>
                        <a:t>1.78</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r>
            </a:tbl>
          </a:graphicData>
        </a:graphic>
      </p:graphicFrame>
      <p:sp>
        <p:nvSpPr>
          <p:cNvPr id="5" name="标题 1"/>
          <p:cNvSpPr>
            <a:spLocks noGrp="1"/>
          </p:cNvSpPr>
          <p:nvPr/>
        </p:nvSpPr>
        <p:spPr>
          <a:xfrm>
            <a:off x="194267" y="190504"/>
            <a:ext cx="10852237" cy="441964"/>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r>
              <a:rPr lang="zh-CN" altLang="en-US"/>
              <a:t>一、选择题</a:t>
            </a:r>
            <a:endParaRPr lang="zh-CN" altLang="en-US"/>
          </a:p>
        </p:txBody>
      </p:sp>
      <p:sp>
        <p:nvSpPr>
          <p:cNvPr id="9" name="标题 1"/>
          <p:cNvSpPr>
            <a:spLocks noGrp="1"/>
          </p:cNvSpPr>
          <p:nvPr/>
        </p:nvSpPr>
        <p:spPr>
          <a:xfrm>
            <a:off x="154940" y="2433955"/>
            <a:ext cx="2310765" cy="4419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r>
              <a:rPr lang="zh-CN" altLang="en-US"/>
              <a:t>二、判断题</a:t>
            </a:r>
            <a:endParaRPr lang="zh-CN" altLang="en-US"/>
          </a:p>
        </p:txBody>
      </p:sp>
      <p:sp>
        <p:nvSpPr>
          <p:cNvPr id="13" name="标题 1"/>
          <p:cNvSpPr>
            <a:spLocks noGrp="1"/>
          </p:cNvSpPr>
          <p:nvPr/>
        </p:nvSpPr>
        <p:spPr>
          <a:xfrm>
            <a:off x="4988560" y="2562860"/>
            <a:ext cx="2310765" cy="4419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r>
              <a:rPr lang="zh-CN" altLang="en-US"/>
              <a:t>三、材料解析</a:t>
            </a:r>
            <a:endParaRPr lang="zh-CN" altLang="en-US"/>
          </a:p>
        </p:txBody>
      </p:sp>
      <p:graphicFrame>
        <p:nvGraphicFramePr>
          <p:cNvPr id="14" name="表格 13"/>
          <p:cNvGraphicFramePr/>
          <p:nvPr>
            <p:custDataLst>
              <p:tags r:id="rId2"/>
            </p:custDataLst>
          </p:nvPr>
        </p:nvGraphicFramePr>
        <p:xfrm>
          <a:off x="4900930" y="3004820"/>
          <a:ext cx="6894195" cy="1565910"/>
        </p:xfrm>
        <a:graphic>
          <a:graphicData uri="http://schemas.openxmlformats.org/drawingml/2006/table">
            <a:tbl>
              <a:tblPr firstRow="1" bandRow="1">
                <a:tableStyleId>{5C22544A-7EE6-4342-B048-85BDC9FD1C3A}</a:tableStyleId>
              </a:tblPr>
              <a:tblGrid>
                <a:gridCol w="984885"/>
                <a:gridCol w="984885"/>
                <a:gridCol w="984885"/>
                <a:gridCol w="984885"/>
                <a:gridCol w="984885"/>
                <a:gridCol w="984885"/>
                <a:gridCol w="984885"/>
              </a:tblGrid>
              <a:tr h="365760">
                <a:tc>
                  <a:txBody>
                    <a:bodyPr/>
                    <a:lstStyle/>
                    <a:p>
                      <a:pPr algn="ctr">
                        <a:buClrTx/>
                        <a:buSzTx/>
                        <a:buFontTx/>
                        <a:buNone/>
                      </a:pPr>
                      <a:r>
                        <a:rPr lang="zh-CN" altLang="en-US" b="1">
                          <a:solidFill>
                            <a:schemeClr val="tx1"/>
                          </a:solidFill>
                        </a:rPr>
                        <a:t>题号</a:t>
                      </a:r>
                      <a:endParaRPr lang="zh-CN" altLang="en-US"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p>
                      <a:pPr algn="ctr">
                        <a:buClrTx/>
                        <a:buSzTx/>
                        <a:buFontTx/>
                        <a:buNone/>
                      </a:pPr>
                      <a:r>
                        <a:rPr lang="en-US" altLang="zh-CN" b="1">
                          <a:solidFill>
                            <a:schemeClr val="tx1"/>
                          </a:solidFill>
                        </a:rPr>
                        <a:t>17</a:t>
                      </a:r>
                      <a:r>
                        <a:rPr lang="zh-CN" altLang="en-US" b="1">
                          <a:solidFill>
                            <a:schemeClr val="tx1"/>
                          </a:solidFill>
                        </a:rPr>
                        <a:t>（</a:t>
                      </a:r>
                      <a:r>
                        <a:rPr lang="en-US" altLang="zh-CN" b="1">
                          <a:solidFill>
                            <a:schemeClr val="tx1"/>
                          </a:solidFill>
                        </a:rPr>
                        <a:t>1</a:t>
                      </a:r>
                      <a:r>
                        <a:rPr lang="zh-CN" altLang="en-US" b="1">
                          <a:solidFill>
                            <a:schemeClr val="tx1"/>
                          </a:solidFill>
                        </a:rPr>
                        <a:t>）</a:t>
                      </a:r>
                      <a:endParaRPr lang="zh-CN" altLang="en-US"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ClrTx/>
                        <a:buSzTx/>
                        <a:buFontTx/>
                        <a:buNone/>
                      </a:pPr>
                      <a:r>
                        <a:rPr lang="en-US" altLang="zh-CN" b="1">
                          <a:solidFill>
                            <a:schemeClr val="tx1"/>
                          </a:solidFill>
                        </a:rPr>
                        <a:t>17</a:t>
                      </a:r>
                      <a:r>
                        <a:rPr lang="zh-CN" altLang="en-US" b="1">
                          <a:solidFill>
                            <a:schemeClr val="tx1"/>
                          </a:solidFill>
                        </a:rPr>
                        <a:t>（</a:t>
                      </a:r>
                      <a:r>
                        <a:rPr lang="en-US" altLang="zh-CN" b="1">
                          <a:solidFill>
                            <a:schemeClr val="tx1"/>
                          </a:solidFill>
                        </a:rPr>
                        <a:t>2</a:t>
                      </a:r>
                      <a:r>
                        <a:rPr lang="zh-CN" altLang="en-US" b="1">
                          <a:solidFill>
                            <a:schemeClr val="tx1"/>
                          </a:solidFill>
                        </a:rPr>
                        <a:t>）</a:t>
                      </a:r>
                      <a:endParaRPr lang="en-US" altLang="zh-CN"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ClrTx/>
                        <a:buSzTx/>
                        <a:buFontTx/>
                        <a:buNone/>
                      </a:pPr>
                      <a:r>
                        <a:rPr lang="en-US" altLang="zh-CN" b="1">
                          <a:solidFill>
                            <a:schemeClr val="tx1"/>
                          </a:solidFill>
                        </a:rPr>
                        <a:t>17</a:t>
                      </a:r>
                      <a:r>
                        <a:rPr lang="zh-CN" altLang="en-US" b="1">
                          <a:solidFill>
                            <a:schemeClr val="tx1"/>
                          </a:solidFill>
                        </a:rPr>
                        <a:t>（</a:t>
                      </a:r>
                      <a:r>
                        <a:rPr lang="en-US" altLang="zh-CN" b="1">
                          <a:solidFill>
                            <a:schemeClr val="tx1"/>
                          </a:solidFill>
                        </a:rPr>
                        <a:t>3</a:t>
                      </a:r>
                      <a:r>
                        <a:rPr lang="zh-CN" altLang="en-US" b="1">
                          <a:solidFill>
                            <a:schemeClr val="tx1"/>
                          </a:solidFill>
                        </a:rPr>
                        <a:t>）</a:t>
                      </a:r>
                      <a:endParaRPr lang="zh-CN" altLang="en-US"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ClrTx/>
                        <a:buSzTx/>
                        <a:buFontTx/>
                        <a:buNone/>
                      </a:pPr>
                      <a:r>
                        <a:rPr lang="en-US" altLang="zh-CN" b="1">
                          <a:solidFill>
                            <a:schemeClr val="tx1"/>
                          </a:solidFill>
                        </a:rPr>
                        <a:t>18</a:t>
                      </a:r>
                      <a:r>
                        <a:rPr lang="zh-CN" altLang="en-US" b="1">
                          <a:solidFill>
                            <a:schemeClr val="tx1"/>
                          </a:solidFill>
                        </a:rPr>
                        <a:t>（</a:t>
                      </a:r>
                      <a:r>
                        <a:rPr lang="en-US" altLang="zh-CN" b="1">
                          <a:solidFill>
                            <a:schemeClr val="tx1"/>
                          </a:solidFill>
                        </a:rPr>
                        <a:t>1</a:t>
                      </a:r>
                      <a:r>
                        <a:rPr lang="zh-CN" altLang="en-US" b="1">
                          <a:solidFill>
                            <a:schemeClr val="tx1"/>
                          </a:solidFill>
                        </a:rPr>
                        <a:t>）</a:t>
                      </a:r>
                      <a:endParaRPr lang="zh-CN" altLang="en-US"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ClrTx/>
                        <a:buSzTx/>
                        <a:buFontTx/>
                        <a:buNone/>
                      </a:pPr>
                      <a:r>
                        <a:rPr lang="en-US" altLang="zh-CN" b="1">
                          <a:solidFill>
                            <a:schemeClr val="tx1"/>
                          </a:solidFill>
                        </a:rPr>
                        <a:t>18</a:t>
                      </a:r>
                      <a:r>
                        <a:rPr lang="zh-CN" altLang="en-US" b="1">
                          <a:solidFill>
                            <a:schemeClr val="tx1"/>
                          </a:solidFill>
                        </a:rPr>
                        <a:t>（</a:t>
                      </a:r>
                      <a:r>
                        <a:rPr lang="en-US" altLang="zh-CN" b="1">
                          <a:solidFill>
                            <a:schemeClr val="tx1"/>
                          </a:solidFill>
                        </a:rPr>
                        <a:t>2</a:t>
                      </a:r>
                      <a:r>
                        <a:rPr lang="zh-CN" altLang="en-US" b="1">
                          <a:solidFill>
                            <a:schemeClr val="tx1"/>
                          </a:solidFill>
                        </a:rPr>
                        <a:t>）</a:t>
                      </a:r>
                      <a:endParaRPr lang="zh-CN" altLang="en-US"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ClrTx/>
                        <a:buSzTx/>
                        <a:buFontTx/>
                        <a:buNone/>
                      </a:pPr>
                      <a:r>
                        <a:rPr lang="en-US" altLang="zh-CN" b="1">
                          <a:solidFill>
                            <a:schemeClr val="tx1"/>
                          </a:solidFill>
                        </a:rPr>
                        <a:t>18</a:t>
                      </a:r>
                      <a:r>
                        <a:rPr lang="zh-CN" altLang="en-US" b="1">
                          <a:solidFill>
                            <a:schemeClr val="tx1"/>
                          </a:solidFill>
                        </a:rPr>
                        <a:t>（</a:t>
                      </a:r>
                      <a:r>
                        <a:rPr lang="en-US" altLang="zh-CN" b="1">
                          <a:solidFill>
                            <a:schemeClr val="tx1"/>
                          </a:solidFill>
                        </a:rPr>
                        <a:t>3</a:t>
                      </a:r>
                      <a:r>
                        <a:rPr lang="zh-CN" altLang="en-US" b="1">
                          <a:solidFill>
                            <a:schemeClr val="tx1"/>
                          </a:solidFill>
                        </a:rPr>
                        <a:t>）</a:t>
                      </a:r>
                      <a:endParaRPr lang="zh-CN" altLang="en-US"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r>
              <a:tr h="1200150">
                <a:tc>
                  <a:txBody>
                    <a:bodyPr/>
                    <a:lstStyle/>
                    <a:p>
                      <a:pPr>
                        <a:buNone/>
                      </a:pPr>
                      <a:endParaRPr lang="en-US" altLang="zh-CN" sz="2000">
                        <a:solidFill>
                          <a:schemeClr val="tx1"/>
                        </a:solidFill>
                        <a:latin typeface="微软雅黑" panose="020B0503020204020204" charset="-122"/>
                        <a:ea typeface="微软雅黑" panose="020B0503020204020204" charset="-122"/>
                      </a:endParaRPr>
                    </a:p>
                    <a:p>
                      <a:pPr>
                        <a:buNone/>
                      </a:pPr>
                      <a:r>
                        <a:rPr lang="zh-CN" altLang="en-US" sz="2000">
                          <a:solidFill>
                            <a:srgbClr val="C00000"/>
                          </a:solidFill>
                          <a:latin typeface="微软雅黑" panose="020B0503020204020204" charset="-122"/>
                          <a:ea typeface="微软雅黑" panose="020B0503020204020204" charset="-122"/>
                        </a:rPr>
                        <a:t>平均分</a:t>
                      </a:r>
                      <a:endParaRPr lang="zh-CN" altLang="en-US" sz="2000">
                        <a:solidFill>
                          <a:srgbClr val="C00000"/>
                        </a:solidFill>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p>
                      <a:pPr>
                        <a:buNone/>
                      </a:pPr>
                      <a:endParaRPr lang="en-US" altLang="zh-CN" sz="2000">
                        <a:solidFill>
                          <a:srgbClr val="FF0000"/>
                        </a:solidFill>
                        <a:latin typeface="微软雅黑" panose="020B0503020204020204" charset="-122"/>
                        <a:ea typeface="微软雅黑" panose="020B0503020204020204" charset="-122"/>
                        <a:sym typeface="+mn-ea"/>
                      </a:endParaRPr>
                    </a:p>
                    <a:p>
                      <a:pPr>
                        <a:buNone/>
                      </a:pPr>
                      <a:r>
                        <a:rPr lang="en-US" altLang="zh-CN" sz="2000">
                          <a:solidFill>
                            <a:srgbClr val="FF0000"/>
                          </a:solidFill>
                          <a:latin typeface="微软雅黑" panose="020B0503020204020204" charset="-122"/>
                          <a:ea typeface="微软雅黑" panose="020B0503020204020204" charset="-122"/>
                          <a:sym typeface="+mn-ea"/>
                        </a:rPr>
                        <a:t>2.06</a:t>
                      </a:r>
                      <a:endParaRPr lang="en-US" altLang="zh-CN" sz="2000">
                        <a:solidFill>
                          <a:srgbClr val="FF0000"/>
                        </a:solidFill>
                        <a:latin typeface="微软雅黑" panose="020B0503020204020204" charset="-122"/>
                        <a:ea typeface="微软雅黑" panose="020B0503020204020204" charset="-122"/>
                      </a:endParaRPr>
                    </a:p>
                    <a:p>
                      <a:pPr>
                        <a:buNone/>
                      </a:pPr>
                      <a:endParaRPr lang="en-US" altLang="zh-CN" sz="2000">
                        <a:solidFill>
                          <a:srgbClr val="FF0000"/>
                        </a:solidFill>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buNone/>
                      </a:pPr>
                      <a:endParaRPr lang="en-US" altLang="zh-CN" sz="2000">
                        <a:solidFill>
                          <a:srgbClr val="FF0000"/>
                        </a:solidFill>
                        <a:latin typeface="微软雅黑" panose="020B0503020204020204" charset="-122"/>
                        <a:ea typeface="微软雅黑" panose="020B0503020204020204" charset="-122"/>
                      </a:endParaRPr>
                    </a:p>
                    <a:p>
                      <a:pPr>
                        <a:buNone/>
                      </a:pPr>
                      <a:r>
                        <a:rPr lang="en-US" altLang="zh-CN" sz="2000">
                          <a:solidFill>
                            <a:srgbClr val="FF0000"/>
                          </a:solidFill>
                          <a:latin typeface="微软雅黑" panose="020B0503020204020204" charset="-122"/>
                          <a:ea typeface="微软雅黑" panose="020B0503020204020204" charset="-122"/>
                        </a:rPr>
                        <a:t>1.87</a:t>
                      </a:r>
                      <a:endParaRPr lang="en-US" altLang="zh-CN" sz="2000">
                        <a:solidFill>
                          <a:srgbClr val="FF0000"/>
                        </a:solidFill>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buNone/>
                      </a:pPr>
                      <a:endParaRPr lang="en-US" altLang="zh-CN" sz="2000">
                        <a:solidFill>
                          <a:srgbClr val="FF0000"/>
                        </a:solidFill>
                        <a:latin typeface="微软雅黑" panose="020B0503020204020204" charset="-122"/>
                        <a:ea typeface="微软雅黑" panose="020B0503020204020204" charset="-122"/>
                      </a:endParaRPr>
                    </a:p>
                    <a:p>
                      <a:pPr>
                        <a:buNone/>
                      </a:pPr>
                      <a:r>
                        <a:rPr lang="en-US" altLang="zh-CN" sz="2000">
                          <a:solidFill>
                            <a:srgbClr val="FF0000"/>
                          </a:solidFill>
                          <a:latin typeface="微软雅黑" panose="020B0503020204020204" charset="-122"/>
                          <a:ea typeface="微软雅黑" panose="020B0503020204020204" charset="-122"/>
                        </a:rPr>
                        <a:t>0.61</a:t>
                      </a:r>
                      <a:endParaRPr lang="en-US" altLang="zh-CN" sz="2000">
                        <a:solidFill>
                          <a:srgbClr val="FF0000"/>
                        </a:solidFill>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buNone/>
                      </a:pPr>
                      <a:endParaRPr lang="en-US" altLang="zh-CN" sz="2000">
                        <a:solidFill>
                          <a:schemeClr val="tx1"/>
                        </a:solidFill>
                        <a:latin typeface="微软雅黑" panose="020B0503020204020204" charset="-122"/>
                        <a:ea typeface="微软雅黑" panose="020B0503020204020204" charset="-122"/>
                      </a:endParaRPr>
                    </a:p>
                    <a:p>
                      <a:pPr>
                        <a:buNone/>
                      </a:pPr>
                      <a:r>
                        <a:rPr lang="en-US" altLang="zh-CN" sz="2000">
                          <a:solidFill>
                            <a:schemeClr val="tx1"/>
                          </a:solidFill>
                          <a:latin typeface="微软雅黑" panose="020B0503020204020204" charset="-122"/>
                          <a:ea typeface="微软雅黑" panose="020B0503020204020204" charset="-122"/>
                        </a:rPr>
                        <a:t>3.2</a:t>
                      </a:r>
                      <a:endParaRPr lang="en-US" altLang="zh-CN" sz="2000">
                        <a:solidFill>
                          <a:schemeClr val="tx1"/>
                        </a:solidFill>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buNone/>
                      </a:pPr>
                      <a:endParaRPr lang="en-US" altLang="zh-CN" sz="2000">
                        <a:solidFill>
                          <a:schemeClr val="tx1"/>
                        </a:solidFill>
                        <a:latin typeface="微软雅黑" panose="020B0503020204020204" charset="-122"/>
                        <a:ea typeface="微软雅黑" panose="020B0503020204020204" charset="-122"/>
                      </a:endParaRPr>
                    </a:p>
                    <a:p>
                      <a:pPr>
                        <a:buNone/>
                      </a:pPr>
                      <a:r>
                        <a:rPr lang="en-US" altLang="zh-CN" sz="2000">
                          <a:solidFill>
                            <a:srgbClr val="FF0000"/>
                          </a:solidFill>
                          <a:latin typeface="微软雅黑" panose="020B0503020204020204" charset="-122"/>
                          <a:ea typeface="微软雅黑" panose="020B0503020204020204" charset="-122"/>
                        </a:rPr>
                        <a:t>2.43</a:t>
                      </a:r>
                      <a:endParaRPr lang="en-US" altLang="zh-CN" sz="2000">
                        <a:solidFill>
                          <a:srgbClr val="FF0000"/>
                        </a:solidFill>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buNone/>
                      </a:pPr>
                      <a:endParaRPr lang="en-US" altLang="zh-CN" sz="2000">
                        <a:solidFill>
                          <a:schemeClr val="tx1"/>
                        </a:solidFill>
                        <a:latin typeface="微软雅黑" panose="020B0503020204020204" charset="-122"/>
                        <a:ea typeface="微软雅黑" panose="020B0503020204020204" charset="-122"/>
                      </a:endParaRPr>
                    </a:p>
                    <a:p>
                      <a:pPr>
                        <a:buNone/>
                      </a:pPr>
                      <a:r>
                        <a:rPr lang="en-US" altLang="zh-CN" sz="2000">
                          <a:solidFill>
                            <a:schemeClr val="tx1"/>
                          </a:solidFill>
                          <a:latin typeface="微软雅黑" panose="020B0503020204020204" charset="-122"/>
                          <a:ea typeface="微软雅黑" panose="020B0503020204020204" charset="-122"/>
                        </a:rPr>
                        <a:t>1.63</a:t>
                      </a:r>
                      <a:endParaRPr lang="en-US" altLang="zh-CN" sz="2000">
                        <a:solidFill>
                          <a:schemeClr val="tx1"/>
                        </a:solidFill>
                        <a:latin typeface="微软雅黑" panose="020B0503020204020204" charset="-122"/>
                        <a:ea typeface="微软雅黑" panose="020B0503020204020204" charset="-122"/>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r>
            </a:tbl>
          </a:graphicData>
        </a:graphic>
      </p:graphicFrame>
      <p:sp>
        <p:nvSpPr>
          <p:cNvPr id="15" name="标题 1"/>
          <p:cNvSpPr>
            <a:spLocks noGrp="1"/>
          </p:cNvSpPr>
          <p:nvPr/>
        </p:nvSpPr>
        <p:spPr>
          <a:xfrm>
            <a:off x="154940" y="4808220"/>
            <a:ext cx="8021320" cy="5200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r>
              <a:rPr lang="zh-CN" altLang="en-US"/>
              <a:t>四、活动与探究</a:t>
            </a:r>
            <a:endParaRPr lang="zh-CN" altLang="en-US"/>
          </a:p>
        </p:txBody>
      </p:sp>
      <p:graphicFrame>
        <p:nvGraphicFramePr>
          <p:cNvPr id="16" name="表格 15"/>
          <p:cNvGraphicFramePr/>
          <p:nvPr>
            <p:custDataLst>
              <p:tags r:id="rId3"/>
            </p:custDataLst>
          </p:nvPr>
        </p:nvGraphicFramePr>
        <p:xfrm>
          <a:off x="242527" y="5255903"/>
          <a:ext cx="7338060" cy="1433830"/>
        </p:xfrm>
        <a:graphic>
          <a:graphicData uri="http://schemas.openxmlformats.org/drawingml/2006/table">
            <a:tbl>
              <a:tblPr firstRow="1" bandRow="1">
                <a:tableStyleId>{5C22544A-7EE6-4342-B048-85BDC9FD1C3A}</a:tableStyleId>
              </a:tblPr>
              <a:tblGrid>
                <a:gridCol w="917258"/>
                <a:gridCol w="917257"/>
                <a:gridCol w="917258"/>
                <a:gridCol w="917257"/>
              </a:tblGrid>
              <a:tr h="488950">
                <a:tc>
                  <a:txBody>
                    <a:bodyPr/>
                    <a:p>
                      <a:pPr algn="ctr">
                        <a:buClrTx/>
                        <a:buSzTx/>
                        <a:buFontTx/>
                        <a:buNone/>
                      </a:pPr>
                      <a:r>
                        <a:rPr lang="zh-CN" altLang="en-US" b="1">
                          <a:solidFill>
                            <a:schemeClr val="tx1"/>
                          </a:solidFill>
                        </a:rPr>
                        <a:t>题号</a:t>
                      </a:r>
                      <a:endParaRPr lang="zh-CN" altLang="en-US"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ClrTx/>
                        <a:buSzTx/>
                        <a:buFontTx/>
                        <a:buNone/>
                      </a:pPr>
                      <a:r>
                        <a:rPr lang="en-US" altLang="zh-CN" b="1">
                          <a:solidFill>
                            <a:schemeClr val="tx1"/>
                          </a:solidFill>
                        </a:rPr>
                        <a:t>19</a:t>
                      </a:r>
                      <a:r>
                        <a:rPr lang="zh-CN" altLang="en-US" b="1">
                          <a:solidFill>
                            <a:schemeClr val="tx1"/>
                          </a:solidFill>
                        </a:rPr>
                        <a:t>（</a:t>
                      </a:r>
                      <a:r>
                        <a:rPr lang="en-US" altLang="zh-CN" b="1">
                          <a:solidFill>
                            <a:schemeClr val="tx1"/>
                          </a:solidFill>
                        </a:rPr>
                        <a:t>1</a:t>
                      </a:r>
                      <a:r>
                        <a:rPr lang="zh-CN" altLang="en-US" b="1">
                          <a:solidFill>
                            <a:schemeClr val="tx1"/>
                          </a:solidFill>
                        </a:rPr>
                        <a:t>）</a:t>
                      </a:r>
                      <a:endParaRPr lang="zh-CN" altLang="en-US"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ClrTx/>
                        <a:buSzTx/>
                        <a:buFontTx/>
                        <a:buNone/>
                      </a:pPr>
                      <a:r>
                        <a:rPr lang="en-US" altLang="zh-CN" b="1">
                          <a:solidFill>
                            <a:schemeClr val="tx1"/>
                          </a:solidFill>
                        </a:rPr>
                        <a:t>19</a:t>
                      </a:r>
                      <a:r>
                        <a:rPr lang="zh-CN" altLang="en-US" b="1">
                          <a:solidFill>
                            <a:schemeClr val="tx1"/>
                          </a:solidFill>
                        </a:rPr>
                        <a:t>（</a:t>
                      </a:r>
                      <a:r>
                        <a:rPr lang="en-US" altLang="zh-CN" b="1">
                          <a:solidFill>
                            <a:schemeClr val="tx1"/>
                          </a:solidFill>
                        </a:rPr>
                        <a:t>2</a:t>
                      </a:r>
                      <a:r>
                        <a:rPr lang="zh-CN" altLang="en-US" b="1">
                          <a:solidFill>
                            <a:schemeClr val="tx1"/>
                          </a:solidFill>
                        </a:rPr>
                        <a:t>）</a:t>
                      </a:r>
                      <a:endParaRPr lang="zh-CN" altLang="en-US"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lgn="ctr">
                        <a:buClrTx/>
                        <a:buSzTx/>
                        <a:buFontTx/>
                        <a:buNone/>
                      </a:pPr>
                      <a:r>
                        <a:rPr lang="en-US" altLang="zh-CN" b="1">
                          <a:solidFill>
                            <a:schemeClr val="tx1"/>
                          </a:solidFill>
                        </a:rPr>
                        <a:t>19</a:t>
                      </a:r>
                      <a:r>
                        <a:rPr lang="zh-CN" altLang="en-US" b="1">
                          <a:solidFill>
                            <a:schemeClr val="tx1"/>
                          </a:solidFill>
                        </a:rPr>
                        <a:t>（</a:t>
                      </a:r>
                      <a:r>
                        <a:rPr lang="en-US" altLang="zh-CN" b="1">
                          <a:solidFill>
                            <a:schemeClr val="tx1"/>
                          </a:solidFill>
                        </a:rPr>
                        <a:t>3</a:t>
                      </a:r>
                      <a:r>
                        <a:rPr lang="zh-CN" altLang="en-US" b="1">
                          <a:solidFill>
                            <a:schemeClr val="tx1"/>
                          </a:solidFill>
                        </a:rPr>
                        <a:t>）</a:t>
                      </a:r>
                      <a:endParaRPr lang="zh-CN" altLang="en-US"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r>
              <a:tr h="820420">
                <a:tc>
                  <a:txBody>
                    <a:bodyPr/>
                    <a:p>
                      <a:pPr>
                        <a:buNone/>
                      </a:pPr>
                      <a:endParaRPr lang="zh-CN" altLang="en-US">
                        <a:solidFill>
                          <a:srgbClr val="C00000"/>
                        </a:solidFill>
                      </a:endParaRPr>
                    </a:p>
                    <a:p>
                      <a:pPr>
                        <a:buNone/>
                      </a:pPr>
                      <a:r>
                        <a:rPr lang="zh-CN" altLang="en-US">
                          <a:solidFill>
                            <a:srgbClr val="C00000"/>
                          </a:solidFill>
                        </a:rPr>
                        <a:t>平均分</a:t>
                      </a:r>
                      <a:endParaRPr lang="zh-CN" altLang="en-US">
                        <a:solidFill>
                          <a:srgbClr val="C00000"/>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buNone/>
                      </a:pPr>
                      <a:endParaRPr lang="en-US" altLang="zh-CN">
                        <a:solidFill>
                          <a:schemeClr val="tx1"/>
                        </a:solidFill>
                      </a:endParaRPr>
                    </a:p>
                    <a:p>
                      <a:pPr>
                        <a:buNone/>
                      </a:pPr>
                      <a:r>
                        <a:rPr lang="en-US" altLang="zh-CN">
                          <a:solidFill>
                            <a:schemeClr val="tx1"/>
                          </a:solidFill>
                        </a:rPr>
                        <a:t>1.78</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buNone/>
                      </a:pPr>
                      <a:endParaRPr lang="en-US" altLang="zh-CN">
                        <a:solidFill>
                          <a:schemeClr val="tx1"/>
                        </a:solidFill>
                      </a:endParaRPr>
                    </a:p>
                    <a:p>
                      <a:pPr>
                        <a:buNone/>
                      </a:pPr>
                      <a:r>
                        <a:rPr lang="en-US" altLang="zh-CN">
                          <a:solidFill>
                            <a:srgbClr val="FF0000"/>
                          </a:solidFill>
                        </a:rPr>
                        <a:t>2.15</a:t>
                      </a:r>
                      <a:endParaRPr lang="en-US" altLang="zh-CN">
                        <a:solidFill>
                          <a:srgbClr val="FF0000"/>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c>
                  <a:txBody>
                    <a:bodyPr/>
                    <a:lstStyle/>
                    <a:p>
                      <a:pPr>
                        <a:buNone/>
                      </a:pPr>
                      <a:endParaRPr lang="en-US" altLang="zh-CN">
                        <a:solidFill>
                          <a:schemeClr val="tx1"/>
                        </a:solidFill>
                      </a:endParaRPr>
                    </a:p>
                    <a:p>
                      <a:pPr>
                        <a:buNone/>
                      </a:pPr>
                      <a:r>
                        <a:rPr lang="en-US" altLang="zh-CN">
                          <a:solidFill>
                            <a:schemeClr val="tx1"/>
                          </a:solidFill>
                        </a:rPr>
                        <a:t>2.46</a:t>
                      </a:r>
                      <a:endParaRPr lang="en-US" altLang="zh-CN">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2">
                        <a:lumMod val="20000"/>
                        <a:lumOff val="80000"/>
                      </a:schemeClr>
                    </a:solidFill>
                  </a:tcPr>
                </a:tc>
              </a:tr>
            </a:tbl>
          </a:graphicData>
        </a:graphic>
      </p:graphicFrame>
      <p:sp>
        <p:nvSpPr>
          <p:cNvPr id="17" name="圆角矩形 16"/>
          <p:cNvSpPr/>
          <p:nvPr/>
        </p:nvSpPr>
        <p:spPr>
          <a:xfrm flipV="1">
            <a:off x="577215" y="1401445"/>
            <a:ext cx="11555095" cy="7340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圆角矩形 17"/>
          <p:cNvSpPr/>
          <p:nvPr/>
        </p:nvSpPr>
        <p:spPr>
          <a:xfrm>
            <a:off x="4900930" y="3385185"/>
            <a:ext cx="6852920" cy="131381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圆角矩形 18"/>
          <p:cNvSpPr/>
          <p:nvPr/>
        </p:nvSpPr>
        <p:spPr>
          <a:xfrm>
            <a:off x="281940" y="5676265"/>
            <a:ext cx="3629660" cy="10699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组合 2"/>
          <p:cNvGrpSpPr/>
          <p:nvPr>
            <p:custDataLst>
              <p:tags r:id="rId4"/>
            </p:custDataLst>
          </p:nvPr>
        </p:nvGrpSpPr>
        <p:grpSpPr>
          <a:xfrm>
            <a:off x="1652483" y="324142"/>
            <a:ext cx="3144227" cy="3869945"/>
            <a:chOff x="441" y="28"/>
            <a:chExt cx="1352" cy="2165"/>
          </a:xfrm>
        </p:grpSpPr>
        <p:sp>
          <p:nvSpPr>
            <p:cNvPr id="6" name="椭圆 5"/>
            <p:cNvSpPr/>
            <p:nvPr/>
          </p:nvSpPr>
          <p:spPr>
            <a:xfrm>
              <a:off x="441" y="499"/>
              <a:ext cx="1352" cy="1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custDataLst>
                <p:tags r:id="rId5"/>
              </p:custDataLst>
            </p:nvPr>
          </p:nvSpPr>
          <p:spPr>
            <a:xfrm>
              <a:off x="519" y="28"/>
              <a:ext cx="1254" cy="2165"/>
            </a:xfrm>
            <a:prstGeom prst="rect">
              <a:avLst/>
            </a:prstGeom>
            <a:noFill/>
          </p:spPr>
          <p:txBody>
            <a:bodyPr wrap="square" lIns="90000" tIns="46800" rIns="90000" bIns="46800" rtlCol="0" anchor="ctr"/>
            <a:lstStyle/>
            <a:p>
              <a:pPr algn="ctr"/>
              <a:r>
                <a:rPr lang="zh-CN" altLang="en-US" sz="4800" b="1">
                  <a:solidFill>
                    <a:schemeClr val="bg1"/>
                  </a:solidFill>
                  <a:sym typeface="+mn-ea"/>
                </a:rPr>
                <a:t>基础知识不过关</a:t>
              </a:r>
              <a:endParaRPr lang="zh-CN" altLang="en-US" sz="4800" b="1">
                <a:solidFill>
                  <a:schemeClr val="bg1"/>
                </a:solidFill>
                <a:sym typeface="+mn-ea"/>
              </a:endParaRPr>
            </a:p>
          </p:txBody>
        </p:sp>
      </p:grpSp>
      <p:grpSp>
        <p:nvGrpSpPr>
          <p:cNvPr id="12" name="组合 11"/>
          <p:cNvGrpSpPr/>
          <p:nvPr/>
        </p:nvGrpSpPr>
        <p:grpSpPr>
          <a:xfrm>
            <a:off x="7377150" y="729073"/>
            <a:ext cx="3144227" cy="3869945"/>
            <a:chOff x="233" y="408"/>
            <a:chExt cx="1352" cy="2165"/>
          </a:xfrm>
        </p:grpSpPr>
        <p:sp>
          <p:nvSpPr>
            <p:cNvPr id="20" name="椭圆 19"/>
            <p:cNvSpPr/>
            <p:nvPr/>
          </p:nvSpPr>
          <p:spPr>
            <a:xfrm>
              <a:off x="233" y="669"/>
              <a:ext cx="1352" cy="1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文本框 20"/>
            <p:cNvSpPr txBox="1"/>
            <p:nvPr>
              <p:custDataLst>
                <p:tags r:id="rId6"/>
              </p:custDataLst>
            </p:nvPr>
          </p:nvSpPr>
          <p:spPr>
            <a:xfrm>
              <a:off x="282" y="408"/>
              <a:ext cx="1254" cy="2165"/>
            </a:xfrm>
            <a:prstGeom prst="rect">
              <a:avLst/>
            </a:prstGeom>
            <a:noFill/>
          </p:spPr>
          <p:txBody>
            <a:bodyPr wrap="square" lIns="90000" tIns="46800" rIns="90000" bIns="46800" rtlCol="0" anchor="ctr"/>
            <a:lstStyle/>
            <a:p>
              <a:pPr algn="ctr"/>
              <a:r>
                <a:rPr lang="zh-CN" altLang="en-US" sz="4800" b="1">
                  <a:solidFill>
                    <a:schemeClr val="bg1"/>
                  </a:solidFill>
                  <a:sym typeface="+mn-ea"/>
                </a:rPr>
                <a:t>解题方法没找对</a:t>
              </a:r>
              <a:endParaRPr lang="zh-CN" altLang="en-US" sz="4800" b="1">
                <a:solidFill>
                  <a:schemeClr val="bg1"/>
                </a:solidFill>
                <a:sym typeface="+mn-ea"/>
              </a:endParaRPr>
            </a:p>
          </p:txBody>
        </p:sp>
      </p:grpSp>
      <p:graphicFrame>
        <p:nvGraphicFramePr>
          <p:cNvPr id="10" name="表格 9"/>
          <p:cNvGraphicFramePr/>
          <p:nvPr>
            <p:custDataLst>
              <p:tags r:id="rId7"/>
            </p:custDataLst>
          </p:nvPr>
        </p:nvGraphicFramePr>
        <p:xfrm>
          <a:off x="403225" y="3396615"/>
          <a:ext cx="1948180" cy="875030"/>
        </p:xfrm>
        <a:graphic>
          <a:graphicData uri="http://schemas.openxmlformats.org/drawingml/2006/table">
            <a:tbl>
              <a:tblPr firstRow="1" bandRow="1">
                <a:tableStyleId>{5C22544A-7EE6-4342-B048-85BDC9FD1C3A}</a:tableStyleId>
              </a:tblPr>
              <a:tblGrid>
                <a:gridCol w="974090"/>
                <a:gridCol w="974090"/>
              </a:tblGrid>
              <a:tr h="365760">
                <a:tc>
                  <a:txBody>
                    <a:bodyPr/>
                    <a:p>
                      <a:pPr>
                        <a:buNone/>
                      </a:pPr>
                      <a:r>
                        <a:rPr lang="zh-CN" altLang="en-US">
                          <a:solidFill>
                            <a:schemeClr val="tx1"/>
                          </a:solidFill>
                        </a:rPr>
                        <a:t>题号</a:t>
                      </a:r>
                      <a:endParaRPr lang="zh-CN" altLang="en-US">
                        <a:solidFill>
                          <a:schemeClr val="tx1"/>
                        </a:solidFill>
                      </a:endParaRPr>
                    </a:p>
                  </a:txBody>
                  <a:tcPr/>
                </a:tc>
                <a:tc>
                  <a:txBody>
                    <a:bodyPr/>
                    <a:p>
                      <a:pPr>
                        <a:buNone/>
                      </a:pPr>
                      <a:r>
                        <a:rPr lang="en-US" altLang="zh-CN">
                          <a:solidFill>
                            <a:schemeClr val="tx1"/>
                          </a:solidFill>
                        </a:rPr>
                        <a:t>16</a:t>
                      </a:r>
                      <a:endParaRPr lang="en-US" altLang="zh-CN">
                        <a:solidFill>
                          <a:schemeClr val="tx1"/>
                        </a:solidFill>
                      </a:endParaRPr>
                    </a:p>
                  </a:txBody>
                  <a:tcPr/>
                </a:tc>
              </a:tr>
              <a:tr h="509270">
                <a:tc>
                  <a:txBody>
                    <a:bodyPr/>
                    <a:p>
                      <a:pPr>
                        <a:buNone/>
                      </a:pPr>
                      <a:r>
                        <a:rPr lang="zh-CN" altLang="en-US"/>
                        <a:t>平均分</a:t>
                      </a:r>
                      <a:endParaRPr lang="zh-CN" altLang="en-US"/>
                    </a:p>
                  </a:txBody>
                  <a:tcPr/>
                </a:tc>
                <a:tc>
                  <a:txBody>
                    <a:bodyPr/>
                    <a:p>
                      <a:pPr>
                        <a:buNone/>
                      </a:pPr>
                      <a:r>
                        <a:rPr lang="en-US" altLang="zh-CN"/>
                        <a:t>7.78</a:t>
                      </a:r>
                      <a:endParaRPr lang="en-US" altLang="zh-CN"/>
                    </a:p>
                  </a:txBody>
                  <a:tcPr/>
                </a:tc>
              </a:tr>
            </a:tbl>
          </a:graphicData>
        </a:graphic>
      </p:graphicFrame>
    </p:spTree>
    <p:custDataLst>
      <p:tags r:id="rId8"/>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0" presetClass="entr" presetSubtype="0" accel="5000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to="" calcmode="lin" valueType="num">
                                      <p:cBhvr>
                                        <p:cTn id="21" dur="300" fill="hold">
                                          <p:stCondLst>
                                            <p:cond delay="0"/>
                                          </p:stCondLst>
                                        </p:cTn>
                                        <p:tgtEl>
                                          <p:spTgt spid="3"/>
                                        </p:tgtEl>
                                        <p:attrNameLst>
                                          <p:attrName>ppt_y</p:attrName>
                                        </p:attrNameLst>
                                      </p:cBhvr>
                                      <p:tavLst>
                                        <p:tav tm="0">
                                          <p:val>
                                            <p:strVal val="0-ppt_h/1.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85171" y="3216391"/>
            <a:ext cx="7760970" cy="1106805"/>
          </a:xfrm>
          <a:prstGeom prst="rect">
            <a:avLst/>
          </a:prstGeom>
        </p:spPr>
        <p:txBody>
          <a:bodyPr wrap="none">
            <a:spAutoFit/>
          </a:bodyPr>
          <a:lstStyle/>
          <a:p>
            <a:pPr algn="ctr"/>
            <a:r>
              <a:rPr lang="zh-CN" altLang="en-US" sz="6600" b="1" dirty="0">
                <a:latin typeface="隶书" panose="02010509060101010101" pitchFamily="49" charset="-122"/>
                <a:ea typeface="隶书" panose="02010509060101010101" pitchFamily="49" charset="-122"/>
              </a:rPr>
              <a:t>学法指导，规范答题</a:t>
            </a:r>
            <a:endParaRPr lang="zh-CN" altLang="en-US" sz="6600" b="1" dirty="0">
              <a:latin typeface="隶书" panose="02010509060101010101" pitchFamily="49" charset="-122"/>
              <a:ea typeface="隶书" panose="02010509060101010101" pitchFamily="49" charset="-122"/>
            </a:endParaRPr>
          </a:p>
        </p:txBody>
      </p:sp>
      <p:sp>
        <p:nvSpPr>
          <p:cNvPr id="2" name="椭圆 1"/>
          <p:cNvSpPr/>
          <p:nvPr/>
        </p:nvSpPr>
        <p:spPr>
          <a:xfrm>
            <a:off x="5844480" y="1608881"/>
            <a:ext cx="1242349" cy="1215342"/>
          </a:xfrm>
          <a:prstGeom prst="ellipse">
            <a:avLst/>
          </a:prstGeom>
          <a:solidFill>
            <a:schemeClr val="accent2">
              <a:lumMod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965772" y="1663189"/>
            <a:ext cx="1024890" cy="1106805"/>
          </a:xfrm>
          <a:prstGeom prst="rect">
            <a:avLst/>
          </a:prstGeom>
        </p:spPr>
        <p:txBody>
          <a:bodyPr wrap="none">
            <a:spAutoFit/>
          </a:bodyPr>
          <a:lstStyle/>
          <a:p>
            <a:pPr algn="ctr"/>
            <a:r>
              <a:rPr lang="zh-CN" altLang="en-US" sz="6600" b="1" dirty="0">
                <a:solidFill>
                  <a:schemeClr val="bg1"/>
                </a:solidFill>
                <a:latin typeface="隶书" panose="02010509060101010101" pitchFamily="49" charset="-122"/>
                <a:ea typeface="隶书" panose="02010509060101010101" pitchFamily="49" charset="-122"/>
              </a:rPr>
              <a:t>贰</a:t>
            </a:r>
            <a:endParaRPr lang="zh-CN" altLang="en-US" sz="6600" b="1" dirty="0">
              <a:solidFill>
                <a:schemeClr val="bg1"/>
              </a:solidFill>
              <a:latin typeface="隶书" panose="02010509060101010101" pitchFamily="49" charset="-122"/>
              <a:ea typeface="隶书"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24280" y="372110"/>
            <a:ext cx="6859905" cy="645160"/>
          </a:xfrm>
          <a:prstGeom prst="rect">
            <a:avLst/>
          </a:prstGeom>
          <a:noFill/>
        </p:spPr>
        <p:txBody>
          <a:bodyPr wrap="square" rtlCol="0">
            <a:spAutoFit/>
          </a:bodyPr>
          <a:lstStyle/>
          <a:p>
            <a:r>
              <a:rPr lang="zh-CN" altLang="en-US" sz="3600" b="1"/>
              <a:t>选择题的题型和解题方法</a:t>
            </a:r>
            <a:endParaRPr lang="zh-CN" altLang="en-US" sz="3600" b="1"/>
          </a:p>
        </p:txBody>
      </p:sp>
      <p:cxnSp>
        <p:nvCxnSpPr>
          <p:cNvPr id="51" name="直接连接符 50"/>
          <p:cNvCxnSpPr/>
          <p:nvPr/>
        </p:nvCxnSpPr>
        <p:spPr>
          <a:xfrm>
            <a:off x="1279264" y="1017079"/>
            <a:ext cx="9954839" cy="0"/>
          </a:xfrm>
          <a:prstGeom prst="line">
            <a:avLst/>
          </a:prstGeom>
          <a:ln>
            <a:solidFill>
              <a:srgbClr val="0F203E"/>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129540" y="434340"/>
            <a:ext cx="836930" cy="718820"/>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endParaRPr>
          </a:p>
        </p:txBody>
      </p:sp>
      <p:sp>
        <p:nvSpPr>
          <p:cNvPr id="22" name="agenda_13877"/>
          <p:cNvSpPr>
            <a:spLocks noChangeAspect="1"/>
          </p:cNvSpPr>
          <p:nvPr/>
        </p:nvSpPr>
        <p:spPr bwMode="auto">
          <a:xfrm>
            <a:off x="251795" y="592161"/>
            <a:ext cx="402759" cy="402493"/>
          </a:xfrm>
          <a:custGeom>
            <a:avLst/>
            <a:gdLst>
              <a:gd name="T0" fmla="*/ 304 w 12633"/>
              <a:gd name="T1" fmla="*/ 5016 h 12624"/>
              <a:gd name="T2" fmla="*/ 12065 w 12633"/>
              <a:gd name="T3" fmla="*/ 115 h 12624"/>
              <a:gd name="T4" fmla="*/ 12560 w 12633"/>
              <a:gd name="T5" fmla="*/ 541 h 12624"/>
              <a:gd name="T6" fmla="*/ 9631 w 12633"/>
              <a:gd name="T7" fmla="*/ 12260 h 12624"/>
              <a:gd name="T8" fmla="*/ 9042 w 12633"/>
              <a:gd name="T9" fmla="*/ 12452 h 12624"/>
              <a:gd name="T10" fmla="*/ 6498 w 12633"/>
              <a:gd name="T11" fmla="*/ 10333 h 12624"/>
              <a:gd name="T12" fmla="*/ 6006 w 12633"/>
              <a:gd name="T13" fmla="*/ 10355 h 12624"/>
              <a:gd name="T14" fmla="*/ 4701 w 12633"/>
              <a:gd name="T15" fmla="*/ 11659 h 12624"/>
              <a:gd name="T16" fmla="*/ 4303 w 12633"/>
              <a:gd name="T17" fmla="*/ 11738 h 12624"/>
              <a:gd name="T18" fmla="*/ 4077 w 12633"/>
              <a:gd name="T19" fmla="*/ 11401 h 12624"/>
              <a:gd name="T20" fmla="*/ 4077 w 12633"/>
              <a:gd name="T21" fmla="*/ 8646 h 12624"/>
              <a:gd name="T22" fmla="*/ 4184 w 12633"/>
              <a:gd name="T23" fmla="*/ 8387 h 12624"/>
              <a:gd name="T24" fmla="*/ 9490 w 12633"/>
              <a:gd name="T25" fmla="*/ 3081 h 12624"/>
              <a:gd name="T26" fmla="*/ 3226 w 12633"/>
              <a:gd name="T27" fmla="*/ 7780 h 12624"/>
              <a:gd name="T28" fmla="*/ 2773 w 12633"/>
              <a:gd name="T29" fmla="*/ 7768 h 12624"/>
              <a:gd name="T30" fmla="*/ 211 w 12633"/>
              <a:gd name="T31" fmla="*/ 5634 h 12624"/>
              <a:gd name="T32" fmla="*/ 304 w 12633"/>
              <a:gd name="T33" fmla="*/ 5016 h 1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33" h="12624">
                <a:moveTo>
                  <a:pt x="304" y="5016"/>
                </a:moveTo>
                <a:lnTo>
                  <a:pt x="12065" y="115"/>
                </a:lnTo>
                <a:cubicBezTo>
                  <a:pt x="12342" y="0"/>
                  <a:pt x="12633" y="250"/>
                  <a:pt x="12560" y="541"/>
                </a:cubicBezTo>
                <a:lnTo>
                  <a:pt x="9631" y="12260"/>
                </a:lnTo>
                <a:cubicBezTo>
                  <a:pt x="9565" y="12521"/>
                  <a:pt x="9249" y="12624"/>
                  <a:pt x="9042" y="12452"/>
                </a:cubicBezTo>
                <a:lnTo>
                  <a:pt x="6498" y="10333"/>
                </a:lnTo>
                <a:cubicBezTo>
                  <a:pt x="6353" y="10212"/>
                  <a:pt x="6139" y="10221"/>
                  <a:pt x="6006" y="10355"/>
                </a:cubicBezTo>
                <a:lnTo>
                  <a:pt x="4701" y="11659"/>
                </a:lnTo>
                <a:cubicBezTo>
                  <a:pt x="4596" y="11763"/>
                  <a:pt x="4440" y="11794"/>
                  <a:pt x="4303" y="11738"/>
                </a:cubicBezTo>
                <a:cubicBezTo>
                  <a:pt x="4167" y="11681"/>
                  <a:pt x="4078" y="11549"/>
                  <a:pt x="4077" y="11401"/>
                </a:cubicBezTo>
                <a:lnTo>
                  <a:pt x="4077" y="8646"/>
                </a:lnTo>
                <a:cubicBezTo>
                  <a:pt x="4077" y="8549"/>
                  <a:pt x="4116" y="8456"/>
                  <a:pt x="4184" y="8387"/>
                </a:cubicBezTo>
                <a:lnTo>
                  <a:pt x="9490" y="3081"/>
                </a:lnTo>
                <a:lnTo>
                  <a:pt x="3226" y="7780"/>
                </a:lnTo>
                <a:cubicBezTo>
                  <a:pt x="3091" y="7881"/>
                  <a:pt x="2903" y="7877"/>
                  <a:pt x="2773" y="7768"/>
                </a:cubicBezTo>
                <a:lnTo>
                  <a:pt x="211" y="5634"/>
                </a:lnTo>
                <a:cubicBezTo>
                  <a:pt x="0" y="5458"/>
                  <a:pt x="51" y="5122"/>
                  <a:pt x="304" y="5016"/>
                </a:cubicBezTo>
                <a:close/>
              </a:path>
            </a:pathLst>
          </a:custGeom>
          <a:solidFill>
            <a:schemeClr val="bg1"/>
          </a:solidFill>
          <a:ln>
            <a:noFill/>
          </a:ln>
        </p:spPr>
        <p:txBody>
          <a:bodyPr/>
          <a:lstStyle/>
          <a:p>
            <a:endParaRPr lang="zh-CN" altLang="en-US"/>
          </a:p>
        </p:txBody>
      </p:sp>
      <p:sp>
        <p:nvSpPr>
          <p:cNvPr id="3" name="文本框 2"/>
          <p:cNvSpPr txBox="1"/>
          <p:nvPr/>
        </p:nvSpPr>
        <p:spPr>
          <a:xfrm>
            <a:off x="869950" y="1600835"/>
            <a:ext cx="10386060" cy="1568450"/>
          </a:xfrm>
          <a:prstGeom prst="rect">
            <a:avLst/>
          </a:prstGeom>
          <a:noFill/>
        </p:spPr>
        <p:txBody>
          <a:bodyPr wrap="square" rtlCol="0" anchor="t">
            <a:spAutoFit/>
          </a:bodyPr>
          <a:p>
            <a:pPr marL="0" indent="0" eaLnBrk="1" hangingPunct="1">
              <a:buFont typeface="Arial" panose="020B0604020202020204" pitchFamily="34" charset="0"/>
              <a:buNone/>
            </a:pPr>
            <a:r>
              <a:rPr lang="zh-CN" altLang="en-US" sz="2400" b="1" smtClean="0">
                <a:latin typeface="黑体" panose="02010609060101010101" charset="-122"/>
                <a:ea typeface="黑体" panose="02010609060101010101" charset="-122"/>
                <a:cs typeface="黑体" panose="02010609060101010101" charset="-122"/>
                <a:sym typeface="+mn-ea"/>
              </a:rPr>
              <a:t>题干以</a:t>
            </a:r>
            <a:r>
              <a:rPr lang="zh-CN" altLang="en-US" sz="2400" b="1" smtClean="0">
                <a:solidFill>
                  <a:srgbClr val="FF0000"/>
                </a:solidFill>
                <a:latin typeface="黑体" panose="02010609060101010101" charset="-122"/>
                <a:ea typeface="黑体" panose="02010609060101010101" charset="-122"/>
                <a:cs typeface="黑体" panose="02010609060101010101" charset="-122"/>
                <a:sym typeface="+mn-ea"/>
              </a:rPr>
              <a:t>文字形式</a:t>
            </a:r>
            <a:r>
              <a:rPr lang="zh-CN" altLang="en-US" sz="2400" b="1" smtClean="0">
                <a:latin typeface="黑体" panose="02010609060101010101" charset="-122"/>
                <a:ea typeface="黑体" panose="02010609060101010101" charset="-122"/>
                <a:cs typeface="黑体" panose="02010609060101010101" charset="-122"/>
                <a:sym typeface="+mn-ea"/>
              </a:rPr>
              <a:t>（如一句史实材料、一段引文、生活情景、史实论述、时政热点等）或</a:t>
            </a:r>
            <a:r>
              <a:rPr lang="zh-CN" altLang="en-US" sz="2400" b="1" smtClean="0">
                <a:solidFill>
                  <a:srgbClr val="FF0000"/>
                </a:solidFill>
                <a:latin typeface="黑体" panose="02010609060101010101" charset="-122"/>
                <a:ea typeface="黑体" panose="02010609060101010101" charset="-122"/>
                <a:cs typeface="黑体" panose="02010609060101010101" charset="-122"/>
                <a:sym typeface="+mn-ea"/>
              </a:rPr>
              <a:t>图表材料</a:t>
            </a:r>
            <a:r>
              <a:rPr lang="zh-CN" altLang="en-US" sz="2400" b="1" smtClean="0">
                <a:latin typeface="黑体" panose="02010609060101010101" charset="-122"/>
                <a:ea typeface="黑体" panose="02010609060101010101" charset="-122"/>
                <a:cs typeface="黑体" panose="02010609060101010101" charset="-122"/>
                <a:sym typeface="+mn-ea"/>
              </a:rPr>
              <a:t>（历史遗址、图片等）呈现，选择四个选项之中</a:t>
            </a:r>
            <a:r>
              <a:rPr lang="zh-CN" altLang="en-US" sz="2400" b="1" smtClean="0">
                <a:solidFill>
                  <a:srgbClr val="FF0000"/>
                </a:solidFill>
                <a:latin typeface="黑体" panose="02010609060101010101" charset="-122"/>
                <a:ea typeface="黑体" panose="02010609060101010101" charset="-122"/>
                <a:cs typeface="黑体" panose="02010609060101010101" charset="-122"/>
                <a:sym typeface="+mn-ea"/>
              </a:rPr>
              <a:t>最为合适的一项</a:t>
            </a:r>
            <a:r>
              <a:rPr lang="zh-CN" altLang="en-US" sz="2400" b="1" smtClean="0">
                <a:latin typeface="黑体" panose="02010609060101010101" charset="-122"/>
                <a:ea typeface="黑体" panose="02010609060101010101" charset="-122"/>
                <a:cs typeface="黑体" panose="02010609060101010101" charset="-122"/>
                <a:sym typeface="+mn-ea"/>
              </a:rPr>
              <a:t>。</a:t>
            </a:r>
            <a:endParaRPr lang="en-US" altLang="zh-CN" sz="2400" b="1" smtClean="0">
              <a:latin typeface="黑体" panose="02010609060101010101" charset="-122"/>
              <a:ea typeface="黑体" panose="02010609060101010101" charset="-122"/>
              <a:cs typeface="黑体" panose="02010609060101010101" charset="-122"/>
            </a:endParaRPr>
          </a:p>
          <a:p>
            <a:pPr marL="0" indent="0" eaLnBrk="1" hangingPunct="1">
              <a:buFont typeface="Arial" panose="020B0604020202020204" pitchFamily="34" charset="0"/>
              <a:buNone/>
            </a:pPr>
            <a:endParaRPr lang="zh-CN" altLang="en-US" sz="2400">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813435" y="1017270"/>
            <a:ext cx="4445000" cy="583565"/>
          </a:xfrm>
          <a:prstGeom prst="rect">
            <a:avLst/>
          </a:prstGeom>
          <a:noFill/>
        </p:spPr>
        <p:txBody>
          <a:bodyPr wrap="square" rtlCol="0">
            <a:spAutoFit/>
          </a:bodyPr>
          <a:p>
            <a:r>
              <a:rPr lang="en-US" altLang="zh-CN" sz="3200" b="1">
                <a:latin typeface="华文隶书" panose="02010800040101010101" charset="-122"/>
                <a:ea typeface="华文隶书" panose="02010800040101010101" charset="-122"/>
              </a:rPr>
              <a:t>1.</a:t>
            </a:r>
            <a:r>
              <a:rPr lang="zh-CN" altLang="en-US" sz="3200" b="1">
                <a:latin typeface="华文隶书" panose="02010800040101010101" charset="-122"/>
                <a:ea typeface="华文隶书" panose="02010800040101010101" charset="-122"/>
              </a:rPr>
              <a:t>选择题的特点是什么？</a:t>
            </a:r>
            <a:endParaRPr lang="zh-CN" altLang="en-US" sz="3200" b="1">
              <a:latin typeface="华文隶书" panose="02010800040101010101" charset="-122"/>
              <a:ea typeface="华文隶书" panose="02010800040101010101" charset="-122"/>
            </a:endParaRPr>
          </a:p>
        </p:txBody>
      </p:sp>
      <p:sp>
        <p:nvSpPr>
          <p:cNvPr id="5" name="文本框 4"/>
          <p:cNvSpPr txBox="1"/>
          <p:nvPr/>
        </p:nvSpPr>
        <p:spPr>
          <a:xfrm>
            <a:off x="869315" y="2956560"/>
            <a:ext cx="7569200" cy="583565"/>
          </a:xfrm>
          <a:prstGeom prst="rect">
            <a:avLst/>
          </a:prstGeom>
          <a:noFill/>
        </p:spPr>
        <p:txBody>
          <a:bodyPr wrap="square" rtlCol="0">
            <a:spAutoFit/>
          </a:bodyPr>
          <a:p>
            <a:r>
              <a:rPr lang="en-US" altLang="zh-CN" sz="3200" b="1">
                <a:latin typeface="华文隶书" panose="02010800040101010101" charset="-122"/>
                <a:ea typeface="华文隶书" panose="02010800040101010101" charset="-122"/>
              </a:rPr>
              <a:t>2.</a:t>
            </a:r>
            <a:r>
              <a:rPr lang="zh-CN" altLang="en-US" sz="3200" b="1">
                <a:latin typeface="华文隶书" panose="02010800040101010101" charset="-122"/>
                <a:ea typeface="华文隶书" panose="02010800040101010101" charset="-122"/>
              </a:rPr>
              <a:t>材料题考查大家哪方面的能力？</a:t>
            </a:r>
            <a:endParaRPr lang="zh-CN" altLang="en-US" sz="3200" b="1">
              <a:latin typeface="华文隶书" panose="02010800040101010101" charset="-122"/>
              <a:ea typeface="华文隶书" panose="02010800040101010101" charset="-122"/>
            </a:endParaRPr>
          </a:p>
        </p:txBody>
      </p:sp>
      <p:sp>
        <p:nvSpPr>
          <p:cNvPr id="7" name="文本框 6"/>
          <p:cNvSpPr txBox="1"/>
          <p:nvPr/>
        </p:nvSpPr>
        <p:spPr>
          <a:xfrm>
            <a:off x="966470" y="3622675"/>
            <a:ext cx="10386060" cy="1198880"/>
          </a:xfrm>
          <a:prstGeom prst="rect">
            <a:avLst/>
          </a:prstGeom>
          <a:noFill/>
        </p:spPr>
        <p:txBody>
          <a:bodyPr wrap="square" rtlCol="0" anchor="t">
            <a:spAutoFit/>
          </a:bodyPr>
          <a:p>
            <a:pPr marL="0" indent="0" eaLnBrk="1" hangingPunct="1">
              <a:buFont typeface="Arial" panose="020B0604020202020204" pitchFamily="34" charset="0"/>
              <a:buNone/>
            </a:pPr>
            <a:r>
              <a:rPr lang="zh-CN" altLang="en-US" sz="2400" b="1" smtClean="0">
                <a:latin typeface="黑体" panose="02010609060101010101" charset="-122"/>
                <a:ea typeface="黑体" panose="02010609060101010101" charset="-122"/>
                <a:cs typeface="黑体" panose="02010609060101010101" charset="-122"/>
                <a:sym typeface="+mn-ea"/>
              </a:rPr>
              <a:t>考查</a:t>
            </a:r>
            <a:r>
              <a:rPr lang="zh-CN" altLang="en-US" sz="2400" b="1" smtClean="0">
                <a:solidFill>
                  <a:srgbClr val="FF0000"/>
                </a:solidFill>
                <a:latin typeface="黑体" panose="02010609060101010101" charset="-122"/>
                <a:ea typeface="黑体" panose="02010609060101010101" charset="-122"/>
                <a:cs typeface="黑体" panose="02010609060101010101" charset="-122"/>
                <a:sym typeface="+mn-ea"/>
              </a:rPr>
              <a:t>历史结论、历史史实、阶段特征、历史概念</a:t>
            </a:r>
            <a:r>
              <a:rPr lang="zh-CN" altLang="en-US" sz="2400" b="1" smtClean="0">
                <a:latin typeface="黑体" panose="02010609060101010101" charset="-122"/>
                <a:ea typeface="黑体" panose="02010609060101010101" charset="-122"/>
                <a:cs typeface="黑体" panose="02010609060101010101" charset="-122"/>
                <a:sym typeface="+mn-ea"/>
              </a:rPr>
              <a:t>等各种内容，对学生获取题干有效信息，进行分析、比较、概括、归纳、辩证认识和解决问题的能力提出要求。</a:t>
            </a:r>
            <a:r>
              <a:rPr lang="zh-CN" altLang="en-US" sz="2400" b="1" smtClean="0">
                <a:solidFill>
                  <a:srgbClr val="FF0000"/>
                </a:solidFill>
                <a:latin typeface="黑体" panose="02010609060101010101" charset="-122"/>
                <a:ea typeface="黑体" panose="02010609060101010101" charset="-122"/>
                <a:cs typeface="黑体" panose="02010609060101010101" charset="-122"/>
                <a:sym typeface="+mn-ea"/>
              </a:rPr>
              <a:t>设题灵活、客观性强、覆盖面广</a:t>
            </a:r>
            <a:r>
              <a:rPr lang="zh-CN" altLang="en-US" sz="2400" b="1" smtClean="0">
                <a:latin typeface="黑体" panose="02010609060101010101" charset="-122"/>
                <a:ea typeface="黑体" panose="02010609060101010101" charset="-122"/>
                <a:cs typeface="黑体" panose="02010609060101010101" charset="-122"/>
                <a:sym typeface="+mn-ea"/>
              </a:rPr>
              <a:t>。</a:t>
            </a:r>
            <a:endParaRPr lang="zh-CN" altLang="en-US" sz="2400">
              <a:latin typeface="黑体" panose="02010609060101010101" charset="-122"/>
              <a:ea typeface="黑体" panose="02010609060101010101" charset="-122"/>
              <a:cs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3" grpId="0"/>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文本框 5"/>
          <p:cNvSpPr txBox="1"/>
          <p:nvPr/>
        </p:nvSpPr>
        <p:spPr>
          <a:xfrm>
            <a:off x="1224280" y="372110"/>
            <a:ext cx="6859905" cy="645160"/>
          </a:xfrm>
          <a:prstGeom prst="rect">
            <a:avLst/>
          </a:prstGeom>
          <a:noFill/>
        </p:spPr>
        <p:txBody>
          <a:bodyPr wrap="square" rtlCol="0">
            <a:spAutoFit/>
          </a:bodyPr>
          <a:lstStyle/>
          <a:p>
            <a:r>
              <a:rPr lang="zh-CN" altLang="en-US" sz="3600" b="1"/>
              <a:t>选择题的题型和解题方法</a:t>
            </a:r>
            <a:endParaRPr lang="zh-CN" altLang="en-US" sz="3600" b="1"/>
          </a:p>
        </p:txBody>
      </p:sp>
      <p:cxnSp>
        <p:nvCxnSpPr>
          <p:cNvPr id="51" name="直接连接符 50"/>
          <p:cNvCxnSpPr/>
          <p:nvPr/>
        </p:nvCxnSpPr>
        <p:spPr>
          <a:xfrm>
            <a:off x="1279264" y="1017079"/>
            <a:ext cx="9954839" cy="0"/>
          </a:xfrm>
          <a:prstGeom prst="line">
            <a:avLst/>
          </a:prstGeom>
          <a:ln>
            <a:solidFill>
              <a:srgbClr val="0F203E"/>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129540" y="434340"/>
            <a:ext cx="836930" cy="718820"/>
          </a:xfrm>
          <a:prstGeom prst="ellips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charset="-122"/>
              <a:ea typeface="微软雅黑" panose="020B0503020204020204" charset="-122"/>
            </a:endParaRPr>
          </a:p>
        </p:txBody>
      </p:sp>
      <p:sp>
        <p:nvSpPr>
          <p:cNvPr id="22" name="agenda_13877"/>
          <p:cNvSpPr>
            <a:spLocks noChangeAspect="1"/>
          </p:cNvSpPr>
          <p:nvPr/>
        </p:nvSpPr>
        <p:spPr bwMode="auto">
          <a:xfrm>
            <a:off x="251795" y="592161"/>
            <a:ext cx="402759" cy="402493"/>
          </a:xfrm>
          <a:custGeom>
            <a:avLst/>
            <a:gdLst>
              <a:gd name="T0" fmla="*/ 304 w 12633"/>
              <a:gd name="T1" fmla="*/ 5016 h 12624"/>
              <a:gd name="T2" fmla="*/ 12065 w 12633"/>
              <a:gd name="T3" fmla="*/ 115 h 12624"/>
              <a:gd name="T4" fmla="*/ 12560 w 12633"/>
              <a:gd name="T5" fmla="*/ 541 h 12624"/>
              <a:gd name="T6" fmla="*/ 9631 w 12633"/>
              <a:gd name="T7" fmla="*/ 12260 h 12624"/>
              <a:gd name="T8" fmla="*/ 9042 w 12633"/>
              <a:gd name="T9" fmla="*/ 12452 h 12624"/>
              <a:gd name="T10" fmla="*/ 6498 w 12633"/>
              <a:gd name="T11" fmla="*/ 10333 h 12624"/>
              <a:gd name="T12" fmla="*/ 6006 w 12633"/>
              <a:gd name="T13" fmla="*/ 10355 h 12624"/>
              <a:gd name="T14" fmla="*/ 4701 w 12633"/>
              <a:gd name="T15" fmla="*/ 11659 h 12624"/>
              <a:gd name="T16" fmla="*/ 4303 w 12633"/>
              <a:gd name="T17" fmla="*/ 11738 h 12624"/>
              <a:gd name="T18" fmla="*/ 4077 w 12633"/>
              <a:gd name="T19" fmla="*/ 11401 h 12624"/>
              <a:gd name="T20" fmla="*/ 4077 w 12633"/>
              <a:gd name="T21" fmla="*/ 8646 h 12624"/>
              <a:gd name="T22" fmla="*/ 4184 w 12633"/>
              <a:gd name="T23" fmla="*/ 8387 h 12624"/>
              <a:gd name="T24" fmla="*/ 9490 w 12633"/>
              <a:gd name="T25" fmla="*/ 3081 h 12624"/>
              <a:gd name="T26" fmla="*/ 3226 w 12633"/>
              <a:gd name="T27" fmla="*/ 7780 h 12624"/>
              <a:gd name="T28" fmla="*/ 2773 w 12633"/>
              <a:gd name="T29" fmla="*/ 7768 h 12624"/>
              <a:gd name="T30" fmla="*/ 211 w 12633"/>
              <a:gd name="T31" fmla="*/ 5634 h 12624"/>
              <a:gd name="T32" fmla="*/ 304 w 12633"/>
              <a:gd name="T33" fmla="*/ 5016 h 1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33" h="12624">
                <a:moveTo>
                  <a:pt x="304" y="5016"/>
                </a:moveTo>
                <a:lnTo>
                  <a:pt x="12065" y="115"/>
                </a:lnTo>
                <a:cubicBezTo>
                  <a:pt x="12342" y="0"/>
                  <a:pt x="12633" y="250"/>
                  <a:pt x="12560" y="541"/>
                </a:cubicBezTo>
                <a:lnTo>
                  <a:pt x="9631" y="12260"/>
                </a:lnTo>
                <a:cubicBezTo>
                  <a:pt x="9565" y="12521"/>
                  <a:pt x="9249" y="12624"/>
                  <a:pt x="9042" y="12452"/>
                </a:cubicBezTo>
                <a:lnTo>
                  <a:pt x="6498" y="10333"/>
                </a:lnTo>
                <a:cubicBezTo>
                  <a:pt x="6353" y="10212"/>
                  <a:pt x="6139" y="10221"/>
                  <a:pt x="6006" y="10355"/>
                </a:cubicBezTo>
                <a:lnTo>
                  <a:pt x="4701" y="11659"/>
                </a:lnTo>
                <a:cubicBezTo>
                  <a:pt x="4596" y="11763"/>
                  <a:pt x="4440" y="11794"/>
                  <a:pt x="4303" y="11738"/>
                </a:cubicBezTo>
                <a:cubicBezTo>
                  <a:pt x="4167" y="11681"/>
                  <a:pt x="4078" y="11549"/>
                  <a:pt x="4077" y="11401"/>
                </a:cubicBezTo>
                <a:lnTo>
                  <a:pt x="4077" y="8646"/>
                </a:lnTo>
                <a:cubicBezTo>
                  <a:pt x="4077" y="8549"/>
                  <a:pt x="4116" y="8456"/>
                  <a:pt x="4184" y="8387"/>
                </a:cubicBezTo>
                <a:lnTo>
                  <a:pt x="9490" y="3081"/>
                </a:lnTo>
                <a:lnTo>
                  <a:pt x="3226" y="7780"/>
                </a:lnTo>
                <a:cubicBezTo>
                  <a:pt x="3091" y="7881"/>
                  <a:pt x="2903" y="7877"/>
                  <a:pt x="2773" y="7768"/>
                </a:cubicBezTo>
                <a:lnTo>
                  <a:pt x="211" y="5634"/>
                </a:lnTo>
                <a:cubicBezTo>
                  <a:pt x="0" y="5458"/>
                  <a:pt x="51" y="5122"/>
                  <a:pt x="304" y="5016"/>
                </a:cubicBezTo>
                <a:close/>
              </a:path>
            </a:pathLst>
          </a:custGeom>
          <a:solidFill>
            <a:schemeClr val="bg1"/>
          </a:solidFill>
          <a:ln>
            <a:noFill/>
          </a:ln>
        </p:spPr>
        <p:txBody>
          <a:bodyPr/>
          <a:lstStyle/>
          <a:p>
            <a:endParaRPr lang="zh-CN" altLang="en-US"/>
          </a:p>
        </p:txBody>
      </p:sp>
      <p:sp>
        <p:nvSpPr>
          <p:cNvPr id="4" name="文本框 3"/>
          <p:cNvSpPr txBox="1"/>
          <p:nvPr/>
        </p:nvSpPr>
        <p:spPr>
          <a:xfrm>
            <a:off x="813435" y="1017270"/>
            <a:ext cx="4445000" cy="583565"/>
          </a:xfrm>
          <a:prstGeom prst="rect">
            <a:avLst/>
          </a:prstGeom>
          <a:noFill/>
        </p:spPr>
        <p:txBody>
          <a:bodyPr wrap="square" rtlCol="0">
            <a:spAutoFit/>
          </a:bodyPr>
          <a:p>
            <a:r>
              <a:rPr lang="en-US" altLang="zh-CN" sz="3200" b="1">
                <a:latin typeface="华文隶书" panose="02010800040101010101" charset="-122"/>
                <a:ea typeface="华文隶书" panose="02010800040101010101" charset="-122"/>
              </a:rPr>
              <a:t>3.</a:t>
            </a:r>
            <a:r>
              <a:rPr lang="zh-CN" altLang="en-US" sz="3200" b="1">
                <a:latin typeface="华文隶书" panose="02010800040101010101" charset="-122"/>
                <a:ea typeface="华文隶书" panose="02010800040101010101" charset="-122"/>
              </a:rPr>
              <a:t>选择题的类型有哪些？</a:t>
            </a:r>
            <a:endParaRPr lang="zh-CN" altLang="en-US" sz="3200" b="1">
              <a:latin typeface="华文隶书" panose="02010800040101010101" charset="-122"/>
              <a:ea typeface="华文隶书" panose="02010800040101010101" charset="-122"/>
            </a:endParaRPr>
          </a:p>
        </p:txBody>
      </p:sp>
      <p:sp>
        <p:nvSpPr>
          <p:cNvPr id="5123" name="文本占位符 5122"/>
          <p:cNvSpPr>
            <a:spLocks noGrp="1"/>
          </p:cNvSpPr>
          <p:nvPr>
            <p:ph type="body" idx="1"/>
          </p:nvPr>
        </p:nvSpPr>
        <p:spPr>
          <a:xfrm>
            <a:off x="813435" y="1600835"/>
            <a:ext cx="10310495" cy="4981575"/>
          </a:xfrm>
        </p:spPr>
        <p:txBody>
          <a:bodyPr>
            <a:noAutofit/>
          </a:bodyPr>
          <a:p>
            <a:pPr marL="514350" indent="-514350">
              <a:buAutoNum type="arabicPeriod"/>
            </a:pPr>
            <a:r>
              <a:rPr lang="zh-CN" altLang="en-US" sz="2800" b="1" dirty="0">
                <a:solidFill>
                  <a:schemeClr val="tx1"/>
                </a:solidFill>
                <a:effectLst>
                  <a:outerShdw blurRad="38100" dist="38100" dir="2700000">
                    <a:srgbClr val="C0C0C0"/>
                  </a:outerShdw>
                </a:effectLst>
                <a:latin typeface="黑体" panose="02010609060101010101" charset="-122"/>
                <a:ea typeface="黑体" panose="02010609060101010101" charset="-122"/>
              </a:rPr>
              <a:t>表述型选择题（肯定型选择题）</a:t>
            </a:r>
            <a:r>
              <a:rPr lang="en-US" altLang="zh-CN" sz="2800" b="1" dirty="0">
                <a:solidFill>
                  <a:srgbClr val="FF0000"/>
                </a:solidFill>
                <a:effectLst>
                  <a:outerShdw blurRad="38100" dist="38100" dir="2700000">
                    <a:srgbClr val="C0C0C0"/>
                  </a:outerShdw>
                </a:effectLst>
                <a:latin typeface="黑体" panose="02010609060101010101" charset="-122"/>
                <a:ea typeface="黑体" panose="02010609060101010101" charset="-122"/>
              </a:rPr>
              <a:t>1.3.5.10</a:t>
            </a:r>
            <a:r>
              <a:rPr lang="en-US" altLang="zh-CN" sz="2800" b="1" dirty="0">
                <a:solidFill>
                  <a:schemeClr val="tx1"/>
                </a:solidFill>
                <a:effectLst>
                  <a:outerShdw blurRad="38100" dist="38100" dir="2700000">
                    <a:srgbClr val="C0C0C0"/>
                  </a:outerShdw>
                </a:effectLst>
                <a:latin typeface="黑体" panose="02010609060101010101" charset="-122"/>
                <a:ea typeface="黑体" panose="02010609060101010101" charset="-122"/>
              </a:rPr>
              <a:t>.</a:t>
            </a:r>
            <a:endParaRPr lang="zh-CN" altLang="en-US" sz="2800" b="1" dirty="0">
              <a:solidFill>
                <a:schemeClr val="tx1"/>
              </a:solidFill>
              <a:effectLst>
                <a:outerShdw blurRad="38100" dist="38100" dir="2700000">
                  <a:srgbClr val="C0C0C0"/>
                </a:outerShdw>
              </a:effectLst>
              <a:latin typeface="黑体" panose="02010609060101010101" charset="-122"/>
              <a:ea typeface="黑体" panose="02010609060101010101" charset="-122"/>
            </a:endParaRPr>
          </a:p>
          <a:p>
            <a:pPr marL="514350" indent="-514350">
              <a:buAutoNum type="arabicPeriod"/>
            </a:pPr>
            <a:r>
              <a:rPr lang="zh-CN" altLang="en-US" sz="2800" b="1" dirty="0">
                <a:solidFill>
                  <a:schemeClr val="tx1"/>
                </a:solidFill>
                <a:effectLst>
                  <a:outerShdw blurRad="38100" dist="38100" dir="2700000">
                    <a:srgbClr val="C0C0C0"/>
                  </a:outerShdw>
                </a:effectLst>
                <a:latin typeface="黑体" panose="02010609060101010101" charset="-122"/>
                <a:ea typeface="黑体" panose="02010609060101010101" charset="-122"/>
              </a:rPr>
              <a:t>否定型选择题（逆向选择题）</a:t>
            </a:r>
            <a:r>
              <a:rPr lang="en-US" altLang="zh-CN" sz="2800" b="1" dirty="0">
                <a:solidFill>
                  <a:srgbClr val="FF0000"/>
                </a:solidFill>
                <a:effectLst>
                  <a:outerShdw blurRad="38100" dist="38100" dir="2700000">
                    <a:srgbClr val="C0C0C0"/>
                  </a:outerShdw>
                </a:effectLst>
                <a:latin typeface="黑体" panose="02010609060101010101" charset="-122"/>
                <a:ea typeface="黑体" panose="02010609060101010101" charset="-122"/>
              </a:rPr>
              <a:t>15</a:t>
            </a:r>
            <a:endParaRPr lang="zh-CN" altLang="en-US" sz="2800" b="1" dirty="0">
              <a:solidFill>
                <a:srgbClr val="FF0000"/>
              </a:solidFill>
              <a:effectLst>
                <a:outerShdw blurRad="38100" dist="38100" dir="2700000">
                  <a:srgbClr val="C0C0C0"/>
                </a:outerShdw>
              </a:effectLst>
              <a:latin typeface="黑体" panose="02010609060101010101" charset="-122"/>
              <a:ea typeface="黑体" panose="02010609060101010101" charset="-122"/>
            </a:endParaRPr>
          </a:p>
          <a:p>
            <a:pPr marL="514350" indent="-514350">
              <a:buAutoNum type="arabicPeriod"/>
            </a:pPr>
            <a:r>
              <a:rPr lang="zh-CN" altLang="en-US" sz="2800" b="1" dirty="0">
                <a:solidFill>
                  <a:schemeClr val="tx1"/>
                </a:solidFill>
                <a:effectLst>
                  <a:outerShdw blurRad="38100" dist="38100" dir="2700000">
                    <a:srgbClr val="C0C0C0"/>
                  </a:outerShdw>
                </a:effectLst>
                <a:latin typeface="黑体" panose="02010609060101010101" charset="-122"/>
                <a:ea typeface="黑体" panose="02010609060101010101" charset="-122"/>
              </a:rPr>
              <a:t>因果型选择题</a:t>
            </a:r>
            <a:r>
              <a:rPr lang="en-US" altLang="zh-CN" sz="2800" b="1" dirty="0">
                <a:solidFill>
                  <a:srgbClr val="FF0000"/>
                </a:solidFill>
                <a:effectLst>
                  <a:outerShdw blurRad="38100" dist="38100" dir="2700000">
                    <a:srgbClr val="C0C0C0"/>
                  </a:outerShdw>
                </a:effectLst>
                <a:latin typeface="黑体" panose="02010609060101010101" charset="-122"/>
                <a:ea typeface="黑体" panose="02010609060101010101" charset="-122"/>
              </a:rPr>
              <a:t>2.4.8.9.11</a:t>
            </a:r>
            <a:r>
              <a:rPr lang="en-US" altLang="zh-CN" sz="2800" b="1" dirty="0">
                <a:solidFill>
                  <a:schemeClr val="tx1"/>
                </a:solidFill>
                <a:effectLst>
                  <a:outerShdw blurRad="38100" dist="38100" dir="2700000">
                    <a:srgbClr val="C0C0C0"/>
                  </a:outerShdw>
                </a:effectLst>
                <a:latin typeface="黑体" panose="02010609060101010101" charset="-122"/>
                <a:ea typeface="黑体" panose="02010609060101010101" charset="-122"/>
              </a:rPr>
              <a:t>.</a:t>
            </a:r>
            <a:endParaRPr lang="zh-CN" altLang="en-US" sz="2800" b="1" dirty="0">
              <a:solidFill>
                <a:schemeClr val="tx1"/>
              </a:solidFill>
              <a:effectLst>
                <a:outerShdw blurRad="38100" dist="38100" dir="2700000">
                  <a:srgbClr val="C0C0C0"/>
                </a:outerShdw>
              </a:effectLst>
              <a:latin typeface="黑体" panose="02010609060101010101" charset="-122"/>
              <a:ea typeface="黑体" panose="02010609060101010101" charset="-122"/>
            </a:endParaRPr>
          </a:p>
          <a:p>
            <a:pPr marL="514350" indent="-514350">
              <a:buAutoNum type="arabicPeriod"/>
            </a:pPr>
            <a:r>
              <a:rPr lang="zh-CN" altLang="en-US" sz="2800" b="1" dirty="0">
                <a:solidFill>
                  <a:schemeClr val="tx1"/>
                </a:solidFill>
                <a:effectLst>
                  <a:outerShdw blurRad="38100" dist="38100" dir="2700000">
                    <a:srgbClr val="C0C0C0"/>
                  </a:outerShdw>
                </a:effectLst>
                <a:latin typeface="黑体" panose="02010609060101010101" charset="-122"/>
                <a:ea typeface="黑体" panose="02010609060101010101" charset="-122"/>
              </a:rPr>
              <a:t>比较型选择题</a:t>
            </a:r>
            <a:r>
              <a:rPr lang="en-US" altLang="zh-CN" sz="2800" b="1" dirty="0">
                <a:solidFill>
                  <a:srgbClr val="FF0000"/>
                </a:solidFill>
                <a:effectLst>
                  <a:outerShdw blurRad="38100" dist="38100" dir="2700000">
                    <a:srgbClr val="C0C0C0"/>
                  </a:outerShdw>
                </a:effectLst>
                <a:latin typeface="黑体" panose="02010609060101010101" charset="-122"/>
                <a:ea typeface="黑体" panose="02010609060101010101" charset="-122"/>
              </a:rPr>
              <a:t>12.</a:t>
            </a:r>
            <a:endParaRPr lang="zh-CN" altLang="en-US" sz="2800" b="1" dirty="0">
              <a:solidFill>
                <a:srgbClr val="FF0000"/>
              </a:solidFill>
              <a:effectLst>
                <a:outerShdw blurRad="38100" dist="38100" dir="2700000">
                  <a:srgbClr val="C0C0C0"/>
                </a:outerShdw>
              </a:effectLst>
              <a:latin typeface="黑体" panose="02010609060101010101" charset="-122"/>
              <a:ea typeface="黑体" panose="02010609060101010101" charset="-122"/>
            </a:endParaRPr>
          </a:p>
          <a:p>
            <a:pPr marL="514350" indent="-514350">
              <a:buAutoNum type="arabicPeriod"/>
            </a:pPr>
            <a:r>
              <a:rPr lang="zh-CN" altLang="en-US" sz="2800" b="1" dirty="0">
                <a:solidFill>
                  <a:schemeClr val="tx1"/>
                </a:solidFill>
                <a:effectLst>
                  <a:outerShdw blurRad="38100" dist="38100" dir="2700000">
                    <a:srgbClr val="C0C0C0"/>
                  </a:outerShdw>
                </a:effectLst>
                <a:latin typeface="黑体" panose="02010609060101010101" charset="-122"/>
                <a:ea typeface="黑体" panose="02010609060101010101" charset="-122"/>
              </a:rPr>
              <a:t>组合型选择题</a:t>
            </a:r>
            <a:endParaRPr lang="zh-CN" altLang="en-US" sz="2800" b="1" dirty="0">
              <a:solidFill>
                <a:schemeClr val="tx1"/>
              </a:solidFill>
              <a:effectLst>
                <a:outerShdw blurRad="38100" dist="38100" dir="2700000">
                  <a:srgbClr val="C0C0C0"/>
                </a:outerShdw>
              </a:effectLst>
              <a:latin typeface="黑体" panose="02010609060101010101" charset="-122"/>
              <a:ea typeface="黑体" panose="02010609060101010101" charset="-122"/>
            </a:endParaRPr>
          </a:p>
          <a:p>
            <a:pPr marL="514350" indent="-514350">
              <a:buAutoNum type="arabicPeriod"/>
            </a:pPr>
            <a:r>
              <a:rPr lang="zh-CN" altLang="en-US" sz="2800" b="1" dirty="0">
                <a:solidFill>
                  <a:schemeClr val="tx1"/>
                </a:solidFill>
                <a:effectLst>
                  <a:outerShdw blurRad="38100" dist="38100" dir="2700000">
                    <a:srgbClr val="C0C0C0"/>
                  </a:outerShdw>
                </a:effectLst>
                <a:latin typeface="黑体" panose="02010609060101010101" charset="-122"/>
                <a:ea typeface="黑体" panose="02010609060101010101" charset="-122"/>
              </a:rPr>
              <a:t>排序型选择题</a:t>
            </a:r>
            <a:endParaRPr lang="zh-CN" altLang="en-US" sz="2800" b="1" dirty="0">
              <a:solidFill>
                <a:schemeClr val="tx1"/>
              </a:solidFill>
              <a:effectLst>
                <a:outerShdw blurRad="38100" dist="38100" dir="2700000">
                  <a:srgbClr val="C0C0C0"/>
                </a:outerShdw>
              </a:effectLst>
              <a:latin typeface="黑体" panose="02010609060101010101" charset="-122"/>
              <a:ea typeface="黑体" panose="02010609060101010101" charset="-122"/>
            </a:endParaRPr>
          </a:p>
          <a:p>
            <a:pPr marL="514350" indent="-514350">
              <a:buAutoNum type="arabicPeriod"/>
            </a:pPr>
            <a:r>
              <a:rPr lang="zh-CN" altLang="en-US" sz="2800" b="1" dirty="0">
                <a:solidFill>
                  <a:schemeClr val="tx1"/>
                </a:solidFill>
                <a:effectLst>
                  <a:outerShdw blurRad="38100" dist="38100" dir="2700000">
                    <a:srgbClr val="C0C0C0"/>
                  </a:outerShdw>
                </a:effectLst>
                <a:latin typeface="黑体" panose="02010609060101010101" charset="-122"/>
                <a:ea typeface="黑体" panose="02010609060101010101" charset="-122"/>
              </a:rPr>
              <a:t>材料型选择题</a:t>
            </a:r>
            <a:r>
              <a:rPr lang="en-US" altLang="zh-CN" sz="2800" b="1" dirty="0">
                <a:solidFill>
                  <a:srgbClr val="FF0000"/>
                </a:solidFill>
                <a:effectLst>
                  <a:outerShdw blurRad="38100" dist="38100" dir="2700000">
                    <a:srgbClr val="C0C0C0"/>
                  </a:outerShdw>
                </a:effectLst>
                <a:latin typeface="黑体" panose="02010609060101010101" charset="-122"/>
                <a:ea typeface="黑体" panose="02010609060101010101" charset="-122"/>
              </a:rPr>
              <a:t>2.3.6.13.14.</a:t>
            </a:r>
            <a:endParaRPr lang="zh-CN" altLang="en-US" sz="2800" b="1" dirty="0">
              <a:solidFill>
                <a:srgbClr val="FF0000"/>
              </a:solidFill>
              <a:effectLst>
                <a:outerShdw blurRad="38100" dist="38100" dir="2700000">
                  <a:srgbClr val="C0C0C0"/>
                </a:outerShdw>
              </a:effectLst>
              <a:latin typeface="黑体" panose="02010609060101010101" charset="-122"/>
              <a:ea typeface="黑体" panose="02010609060101010101" charset="-122"/>
            </a:endParaRPr>
          </a:p>
          <a:p>
            <a:pPr marL="0" indent="0">
              <a:buNone/>
            </a:pPr>
            <a:r>
              <a:rPr lang="en-US" altLang="zh-CN" sz="2800" b="1" dirty="0">
                <a:solidFill>
                  <a:schemeClr val="tx1"/>
                </a:solidFill>
                <a:effectLst>
                  <a:outerShdw blurRad="38100" dist="38100" dir="2700000">
                    <a:srgbClr val="C0C0C0"/>
                  </a:outerShdw>
                </a:effectLst>
                <a:latin typeface="黑体" panose="02010609060101010101" charset="-122"/>
                <a:ea typeface="黑体" panose="02010609060101010101" charset="-122"/>
              </a:rPr>
              <a:t>......</a:t>
            </a:r>
            <a:endParaRPr lang="en-US" altLang="zh-CN" sz="2800" b="1" dirty="0">
              <a:solidFill>
                <a:schemeClr val="tx1"/>
              </a:solidFill>
              <a:effectLst>
                <a:outerShdw blurRad="38100" dist="38100" dir="2700000">
                  <a:srgbClr val="C0C0C0"/>
                </a:outerShdw>
              </a:effectLst>
              <a:latin typeface="黑体" panose="02010609060101010101" charset="-122"/>
              <a:ea typeface="黑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07"/>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07"/>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807"/>
  <p:tag name="KSO_WM_TEMPLATE_THUMBS_INDEX" val="1、4、6、7、9、10、11、12、14"/>
</p:tagLst>
</file>

<file path=ppt/tags/tag161.xml><?xml version="1.0" encoding="utf-8"?>
<p:tagLst xmlns:p="http://schemas.openxmlformats.org/presentationml/2006/main">
  <p:tag name="KSO_WM_UNIT_ISCONTENTSTITLE" val="0"/>
  <p:tag name="KSO_WM_UNIT_PRESET_TEXT" val="文艺清新工作总结"/>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02824_1*a*1"/>
  <p:tag name="KSO_WM_TEMPLATE_CATEGORY" val="custom"/>
  <p:tag name="KSO_WM_TEMPLATE_INDEX" val="20202824"/>
  <p:tag name="KSO_WM_UNIT_LAYERLEVEL" val="1"/>
  <p:tag name="KSO_WM_TAG_VERSION" val="1.0"/>
  <p:tag name="KSO_WM_BEAUTIFY_FLAG" val="#wm#"/>
</p:tagLst>
</file>

<file path=ppt/tags/tag162.xml><?xml version="1.0" encoding="utf-8"?>
<p:tagLst xmlns:p="http://schemas.openxmlformats.org/presentationml/2006/main">
  <p:tag name="KSO_WM_SLIDE_ID" val="custom20202824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
  <p:tag name="KSO_WM_TEMPLATE_INDEX" val="20202807"/>
  <p:tag name="KSO_WM_SLIDE_LAYOUT" val="a_b"/>
  <p:tag name="KSO_WM_SLIDE_LAYOUT_CNT" val="1_1"/>
  <p:tag name="KSO_WM_UNIT_SHOW_EDIT_AREA_INDICATION" val="1"/>
  <p:tag name="KSO_WM_TEMPLATE_THUMBS_INDEX" val="1、4、5、6、7、8、9、10、11、12、13"/>
  <p:tag name="KSO_WM_TEMPLATE_MASTER_THUMB_INDEX" val="12"/>
</p:tagLst>
</file>

<file path=ppt/tags/tag163.xml><?xml version="1.0" encoding="utf-8"?>
<p:tagLst xmlns:p="http://schemas.openxmlformats.org/presentationml/2006/main">
  <p:tag name="KSO_WM_BEAUTIFY_FLAG" val="#wm#"/>
  <p:tag name="KSO_WM_TEMPLATE_CATEGORY" val="diagram"/>
  <p:tag name="KSO_WM_TEMPLATE_INDEX" val="20202807"/>
</p:tagLst>
</file>

<file path=ppt/tags/tag164.xml><?xml version="1.0" encoding="utf-8"?>
<p:tagLst xmlns:p="http://schemas.openxmlformats.org/presentationml/2006/main">
  <p:tag name="KSO_WM_UNIT_PLACING_PICTURE_USER_VIEWPORT" val="{&quot;height&quot;:15840,&quot;width&quot;:11407}"/>
</p:tagLst>
</file>

<file path=ppt/tags/tag165.xml><?xml version="1.0" encoding="utf-8"?>
<p:tagLst xmlns:p="http://schemas.openxmlformats.org/presentationml/2006/main">
  <p:tag name="KSO_WM_UNIT_TABLE_BEAUTIFY" val="smartTable{b4152b2f-2ada-49d7-8449-dc6c342ce29c}"/>
  <p:tag name="TABLE_ENDDRAG_ORIGIN_RECT" val="943*123"/>
  <p:tag name="TABLE_ENDDRAG_RECT" val="9*69*943*123"/>
</p:tagLst>
</file>

<file path=ppt/tags/tag166.xml><?xml version="1.0" encoding="utf-8"?>
<p:tagLst xmlns:p="http://schemas.openxmlformats.org/presentationml/2006/main">
  <p:tag name="KSO_WM_UNIT_TABLE_BEAUTIFY" val="smartTable{0b289ec3-c8cc-4cb2-8588-5ac7d6191e24}"/>
  <p:tag name="TABLE_ENDDRAG_ORIGIN_RECT" val="542*122"/>
  <p:tag name="TABLE_ENDDRAG_RECT" val="385*236*542*122"/>
</p:tagLst>
</file>

<file path=ppt/tags/tag167.xml><?xml version="1.0" encoding="utf-8"?>
<p:tagLst xmlns:p="http://schemas.openxmlformats.org/presentationml/2006/main">
  <p:tag name="KSO_WM_UNIT_TABLE_BEAUTIFY" val="smartTable{9ae7da99-9670-45e1-b72d-f52d7132e2c2}"/>
  <p:tag name="TABLE_ENDDRAG_ORIGIN_RECT" val="577*103"/>
  <p:tag name="TABLE_ENDDRAG_RECT" val="22*412*577*103"/>
</p:tagLst>
</file>

<file path=ppt/tags/tag168.xml><?xml version="1.0" encoding="utf-8"?>
<p:tagLst xmlns:p="http://schemas.openxmlformats.org/presentationml/2006/main">
  <p:tag name="KSO_WM_DECORATE_SHAPE_ID" val="22"/>
</p:tagLst>
</file>

<file path=ppt/tags/tag169.xml><?xml version="1.0" encoding="utf-8"?>
<p:tagLst xmlns:p="http://schemas.openxmlformats.org/presentationml/2006/main">
  <p:tag name="KSO_WM_TAG_VERSION" val="1.0"/>
  <p:tag name="KSO_WM_BEAUTIFY_FLAG" val="#wm#"/>
  <p:tag name="KSO_WM_TEMPLATE_CATEGORY" val="custom"/>
  <p:tag name="KSO_WM_TEMPLATE_INDEX" val="20181649"/>
  <p:tag name="KSO_WM_UNIT_TYPE" val="e"/>
  <p:tag name="KSO_WM_UNIT_INDEX" val="1"/>
  <p:tag name="KSO_WM_UNIT_LAYERLEVEL" val="1"/>
  <p:tag name="KSO_WM_UNIT_VALUE" val="0"/>
  <p:tag name="KSO_WM_UNIT_HIGHLIGHT" val="0"/>
  <p:tag name="KSO_WM_UNIT_COMPATIBLE" val="1"/>
  <p:tag name="KSO_WM_UNIT_CLEAR" val="0"/>
  <p:tag name="KSO_WM_UNIT_ID" val="custom20181649_12*e*1"/>
  <p:tag name="KSO_WM_UNIT_PRESET_TEXT" val="壹"/>
</p:tagLst>
</file>

<file path=ppt/tags/tag1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TAG_VERSION" val="1.0"/>
  <p:tag name="KSO_WM_BEAUTIFY_FLAG" val="#wm#"/>
  <p:tag name="KSO_WM_TEMPLATE_CATEGORY" val="custom"/>
  <p:tag name="KSO_WM_TEMPLATE_INDEX" val="20181649"/>
  <p:tag name="KSO_WM_UNIT_TYPE" val="e"/>
  <p:tag name="KSO_WM_UNIT_INDEX" val="1"/>
  <p:tag name="KSO_WM_UNIT_LAYERLEVEL" val="1"/>
  <p:tag name="KSO_WM_UNIT_VALUE" val="0"/>
  <p:tag name="KSO_WM_UNIT_HIGHLIGHT" val="0"/>
  <p:tag name="KSO_WM_UNIT_COMPATIBLE" val="1"/>
  <p:tag name="KSO_WM_UNIT_CLEAR" val="0"/>
  <p:tag name="KSO_WM_UNIT_ID" val="custom20181649_12*e*1"/>
  <p:tag name="KSO_WM_UNIT_PRESET_TEXT" val="壹"/>
</p:tagLst>
</file>

<file path=ppt/tags/tag171.xml><?xml version="1.0" encoding="utf-8"?>
<p:tagLst xmlns:p="http://schemas.openxmlformats.org/presentationml/2006/main">
  <p:tag name="KSO_WM_UNIT_TABLE_BEAUTIFY" val="smartTable{fd675b57-385a-47c0-9c04-f1aaa18bed60}"/>
  <p:tag name="TABLE_ENDDRAG_ORIGIN_RECT" val="92*86"/>
  <p:tag name="TABLE_ENDDRAG_RECT" val="52*266*93*86"/>
</p:tagLst>
</file>

<file path=ppt/tags/tag172.xml><?xml version="1.0" encoding="utf-8"?>
<p:tagLst xmlns:p="http://schemas.openxmlformats.org/presentationml/2006/main">
  <p:tag name="KSO_WM_BEAUTIFY_FLAG" val="#wm#"/>
  <p:tag name="KSO_WM_TEMPLATE_CATEGORY" val="diagram"/>
  <p:tag name="KSO_WM_TEMPLATE_INDEX" val="20202807"/>
</p:tagLst>
</file>

<file path=ppt/tags/tag173.xml><?xml version="1.0" encoding="utf-8"?>
<p:tagLst xmlns:p="http://schemas.openxmlformats.org/presentationml/2006/main">
  <p:tag name="KSO_WM_BEAUTIFY_FLAG" val="#wm#"/>
  <p:tag name="KSO_WM_TEMPLATE_CATEGORY" val="diagram"/>
  <p:tag name="KSO_WM_TEMPLATE_INDEX" val="20202807"/>
</p:tagLst>
</file>

<file path=ppt/tags/tag174.xml><?xml version="1.0" encoding="utf-8"?>
<p:tagLst xmlns:p="http://schemas.openxmlformats.org/presentationml/2006/main">
  <p:tag name="KSO_WM_BEAUTIFY_FLAG" val="#wm#"/>
  <p:tag name="KSO_WM_TEMPLATE_CATEGORY" val="diagram"/>
  <p:tag name="KSO_WM_TEMPLATE_INDEX" val="20202807"/>
</p:tagLst>
</file>

<file path=ppt/tags/tag175.xml><?xml version="1.0" encoding="utf-8"?>
<p:tagLst xmlns:p="http://schemas.openxmlformats.org/presentationml/2006/main">
  <p:tag name="KSO_WM_BEAUTIFY_FLAG" val="#wm#"/>
  <p:tag name="KSO_WM_TEMPLATE_CATEGORY" val="diagram"/>
  <p:tag name="KSO_WM_TEMPLATE_INDEX" val="20202807"/>
</p:tagLst>
</file>

<file path=ppt/tags/tag176.xml><?xml version="1.0" encoding="utf-8"?>
<p:tagLst xmlns:p="http://schemas.openxmlformats.org/presentationml/2006/main">
  <p:tag name="KSO_WM_BEAUTIFY_FLAG" val="#wm#"/>
  <p:tag name="KSO_WM_TEMPLATE_CATEGORY" val="diagram"/>
  <p:tag name="KSO_WM_TEMPLATE_INDEX" val="20202807"/>
</p:tagLst>
</file>

<file path=ppt/tags/tag177.xml><?xml version="1.0" encoding="utf-8"?>
<p:tagLst xmlns:p="http://schemas.openxmlformats.org/presentationml/2006/main">
  <p:tag name="KSO_WM_UNIT_PLACING_PICTURE_USER_VIEWPORT" val="{&quot;height&quot;:10800,&quot;width&quot;:6269}"/>
</p:tagLst>
</file>

<file path=ppt/tags/tag178.xml><?xml version="1.0" encoding="utf-8"?>
<p:tagLst xmlns:p="http://schemas.openxmlformats.org/presentationml/2006/main">
  <p:tag name="KSO_WM_BEAUTIFY_FLAG" val="#wm#"/>
  <p:tag name="KSO_WM_TEMPLATE_CATEGORY" val="diagram"/>
  <p:tag name="KSO_WM_TEMPLATE_INDEX" val="20202807"/>
</p:tagLst>
</file>

<file path=ppt/tags/tag179.xml><?xml version="1.0" encoding="utf-8"?>
<p:tagLst xmlns:p="http://schemas.openxmlformats.org/presentationml/2006/main">
  <p:tag name="KSO_WM_BEAUTIFY_FLAG" val="#wm#"/>
  <p:tag name="KSO_WM_TEMPLATE_CATEGORY" val="diagram"/>
  <p:tag name="KSO_WM_TEMPLATE_INDEX" val="20202807"/>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BEAUTIFY_FLAG" val="#wm#"/>
  <p:tag name="KSO_WM_TEMPLATE_CATEGORY" val="diagram"/>
  <p:tag name="KSO_WM_TEMPLATE_INDEX" val="20202807"/>
</p:tagLst>
</file>

<file path=ppt/tags/tag181.xml><?xml version="1.0" encoding="utf-8"?>
<p:tagLst xmlns:p="http://schemas.openxmlformats.org/presentationml/2006/main">
  <p:tag name="KSO_WM_BEAUTIFY_FLAG" val="#wm#"/>
  <p:tag name="KSO_WM_TEMPLATE_CATEGORY" val="diagram"/>
  <p:tag name="KSO_WM_TEMPLATE_INDEX" val="20202807"/>
</p:tagLst>
</file>

<file path=ppt/tags/tag182.xml><?xml version="1.0" encoding="utf-8"?>
<p:tagLst xmlns:p="http://schemas.openxmlformats.org/presentationml/2006/main">
  <p:tag name="KSO_WM_UNIT_TABLE_BEAUTIFY" val="smartTable{ed8a5424-78ee-4999-93ed-892f9aca431c}"/>
</p:tagLst>
</file>

<file path=ppt/tags/tag183.xml><?xml version="1.0" encoding="utf-8"?>
<p:tagLst xmlns:p="http://schemas.openxmlformats.org/presentationml/2006/main">
  <p:tag name="KSO_WM_BEAUTIFY_FLAG" val="#wm#"/>
  <p:tag name="KSO_WM_TEMPLATE_CATEGORY" val="diagram"/>
  <p:tag name="KSO_WM_TEMPLATE_INDEX" val="20202807"/>
</p:tagLst>
</file>

<file path=ppt/tags/tag184.xml><?xml version="1.0" encoding="utf-8"?>
<p:tagLst xmlns:p="http://schemas.openxmlformats.org/presentationml/2006/main">
  <p:tag name="KSO_WM_UNIT_TABLE_BEAUTIFY" val="smartTable{ed8a5424-78ee-4999-93ed-892f9aca431c}"/>
</p:tagLst>
</file>

<file path=ppt/tags/tag185.xml><?xml version="1.0" encoding="utf-8"?>
<p:tagLst xmlns:p="http://schemas.openxmlformats.org/presentationml/2006/main">
  <p:tag name="KSO_WM_BEAUTIFY_FLAG" val="#wm#"/>
  <p:tag name="KSO_WM_TEMPLATE_CATEGORY" val="diagram"/>
  <p:tag name="KSO_WM_TEMPLATE_INDEX" val="20202807"/>
</p:tagLst>
</file>

<file path=ppt/tags/tag186.xml><?xml version="1.0" encoding="utf-8"?>
<p:tagLst xmlns:p="http://schemas.openxmlformats.org/presentationml/2006/main">
  <p:tag name="KSO_WM_BEAUTIFY_FLAG" val="#wm#"/>
  <p:tag name="KSO_WM_TEMPLATE_CATEGORY" val="diagram"/>
  <p:tag name="KSO_WM_TEMPLATE_INDEX" val="20202807"/>
</p:tagLst>
</file>

<file path=ppt/tags/tag187.xml><?xml version="1.0" encoding="utf-8"?>
<p:tagLst xmlns:p="http://schemas.openxmlformats.org/presentationml/2006/main">
  <p:tag name="KSO_WM_BEAUTIFY_FLAG" val="#wm#"/>
  <p:tag name="KSO_WM_TEMPLATE_CATEGORY" val="diagram"/>
  <p:tag name="KSO_WM_TEMPLATE_INDEX" val="20202807"/>
</p:tagLst>
</file>

<file path=ppt/tags/tag188.xml><?xml version="1.0" encoding="utf-8"?>
<p:tagLst xmlns:p="http://schemas.openxmlformats.org/presentationml/2006/main">
  <p:tag name="KSO_WM_BEAUTIFY_FLAG" val="#wm#"/>
  <p:tag name="KSO_WM_TEMPLATE_CATEGORY" val="diagram"/>
  <p:tag name="KSO_WM_TEMPLATE_INDEX" val="20202807"/>
</p:tagLst>
</file>

<file path=ppt/tags/tag189.xml><?xml version="1.0" encoding="utf-8"?>
<p:tagLst xmlns:p="http://schemas.openxmlformats.org/presentationml/2006/main">
  <p:tag name="KSO_WM_BEAUTIFY_FLAG" val="#wm#"/>
  <p:tag name="KSO_WM_TEMPLATE_CATEGORY" val="diagram"/>
  <p:tag name="KSO_WM_TEMPLATE_INDEX" val="20202807"/>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BEAUTIFY_FLAG" val="#wm#"/>
  <p:tag name="KSO_WM_TEMPLATE_CATEGORY" val="diagram"/>
  <p:tag name="KSO_WM_TEMPLATE_INDEX" val="20202807"/>
</p:tagLst>
</file>

<file path=ppt/tags/tag191.xml><?xml version="1.0" encoding="utf-8"?>
<p:tagLst xmlns:p="http://schemas.openxmlformats.org/presentationml/2006/main">
  <p:tag name="KSO_WM_BEAUTIFY_FLAG" val="#wm#"/>
  <p:tag name="KSO_WM_TEMPLATE_CATEGORY" val="diagram"/>
  <p:tag name="KSO_WM_TEMPLATE_INDEX" val="20202807"/>
</p:tagLst>
</file>

<file path=ppt/tags/tag192.xml><?xml version="1.0" encoding="utf-8"?>
<p:tagLst xmlns:p="http://schemas.openxmlformats.org/presentationml/2006/main">
  <p:tag name="KSO_WM_BEAUTIFY_FLAG" val="#wm#"/>
  <p:tag name="KSO_WM_TEMPLATE_CATEGORY" val="diagram"/>
  <p:tag name="KSO_WM_TEMPLATE_INDEX" val="20202807"/>
</p:tagLst>
</file>

<file path=ppt/tags/tag193.xml><?xml version="1.0" encoding="utf-8"?>
<p:tagLst xmlns:p="http://schemas.openxmlformats.org/presentationml/2006/main">
  <p:tag name="KSO_WM_BEAUTIFY_FLAG" val="#wm#"/>
  <p:tag name="KSO_WM_TEMPLATE_CATEGORY" val="diagram"/>
  <p:tag name="KSO_WM_TEMPLATE_INDEX" val="20202807"/>
</p:tagLst>
</file>

<file path=ppt/tags/tag194.xml><?xml version="1.0" encoding="utf-8"?>
<p:tagLst xmlns:p="http://schemas.openxmlformats.org/presentationml/2006/main">
  <p:tag name="KSO_WM_BEAUTIFY_FLAG" val="#wm#"/>
  <p:tag name="KSO_WM_TEMPLATE_CATEGORY" val="diagram"/>
  <p:tag name="KSO_WM_TEMPLATE_INDEX" val="20202807"/>
</p:tagLst>
</file>

<file path=ppt/tags/tag195.xml><?xml version="1.0" encoding="utf-8"?>
<p:tagLst xmlns:p="http://schemas.openxmlformats.org/presentationml/2006/main">
  <p:tag name="KSO_WM_UNIT_TABLE_BEAUTIFY" val="smartTable{31e71337-b98d-4844-92eb-88fae6d8388e}"/>
  <p:tag name="TABLE_ENDDRAG_ORIGIN_RECT" val="877*324"/>
  <p:tag name="TABLE_ENDDRAG_RECT" val="29*11*877*324"/>
</p:tagLst>
</file>

<file path=ppt/tags/tag196.xml><?xml version="1.0" encoding="utf-8"?>
<p:tagLst xmlns:p="http://schemas.openxmlformats.org/presentationml/2006/main">
  <p:tag name="KSO_WM_BEAUTIFY_FLAG" val="#wm#"/>
  <p:tag name="KSO_WM_TEMPLATE_CATEGORY" val="diagram"/>
  <p:tag name="KSO_WM_TEMPLATE_INDEX" val="20202807"/>
</p:tagLst>
</file>

<file path=ppt/tags/tag197.xml><?xml version="1.0" encoding="utf-8"?>
<p:tagLst xmlns:p="http://schemas.openxmlformats.org/presentationml/2006/main">
  <p:tag name="KSO_WM_BEAUTIFY_FLAG" val="#wm#"/>
  <p:tag name="KSO_WM_TEMPLATE_CATEGORY" val="diagram"/>
  <p:tag name="KSO_WM_TEMPLATE_INDEX" val="20202807"/>
</p:tagLst>
</file>

<file path=ppt/tags/tag198.xml><?xml version="1.0" encoding="utf-8"?>
<p:tagLst xmlns:p="http://schemas.openxmlformats.org/presentationml/2006/main">
  <p:tag name="KSO_WM_BEAUTIFY_FLAG" val="#wm#"/>
  <p:tag name="KSO_WM_TEMPLATE_CATEGORY" val="diagram"/>
  <p:tag name="KSO_WM_TEMPLATE_INDEX" val="20202807"/>
</p:tagLst>
</file>

<file path=ppt/tags/tag199.xml><?xml version="1.0" encoding="utf-8"?>
<p:tagLst xmlns:p="http://schemas.openxmlformats.org/presentationml/2006/main">
  <p:tag name="KSO_WM_UNIT_TABLE_BEAUTIFY" val="smartTable{31e71337-b98d-4844-92eb-88fae6d8388e}"/>
  <p:tag name="TABLE_ENDDRAG_ORIGIN_RECT" val="877*324"/>
  <p:tag name="TABLE_ENDDRAG_RECT" val="29*11*877*32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BEAUTIFY_FLAG" val="#wm#"/>
  <p:tag name="KSO_WM_TEMPLATE_CATEGORY" val="diagram"/>
  <p:tag name="KSO_WM_TEMPLATE_INDEX" val="20202807"/>
</p:tagLst>
</file>

<file path=ppt/tags/tag201.xml><?xml version="1.0" encoding="utf-8"?>
<p:tagLst xmlns:p="http://schemas.openxmlformats.org/presentationml/2006/main">
  <p:tag name="KSO_WM_BEAUTIFY_FLAG" val="#wm#"/>
  <p:tag name="KSO_WM_TEMPLATE_CATEGORY" val="diagram"/>
  <p:tag name="KSO_WM_TEMPLATE_INDEX" val="20202807"/>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 name="KSO_WM_SLIDE_BACKGROUND_TYPE" val="frame"/>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20202807">
      <a:dk1>
        <a:srgbClr val="000000"/>
      </a:dk1>
      <a:lt1>
        <a:srgbClr val="FFFFFF"/>
      </a:lt1>
      <a:dk2>
        <a:srgbClr val="E9E8E2"/>
      </a:dk2>
      <a:lt2>
        <a:srgbClr val="F4F3EE"/>
      </a:lt2>
      <a:accent1>
        <a:srgbClr val="BACB98"/>
      </a:accent1>
      <a:accent2>
        <a:srgbClr val="C4C093"/>
      </a:accent2>
      <a:accent3>
        <a:srgbClr val="CDB996"/>
      </a:accent3>
      <a:accent4>
        <a:srgbClr val="CEAF96"/>
      </a:accent4>
      <a:accent5>
        <a:srgbClr val="D0AC9D"/>
      </a:accent5>
      <a:accent6>
        <a:srgbClr val="CFAAA2"/>
      </a:accent6>
      <a:hlink>
        <a:srgbClr val="658BD5"/>
      </a:hlink>
      <a:folHlink>
        <a:srgbClr val="9F67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lang="zh-CN" altLang="en-US"/>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12415</Words>
  <PresentationFormat>自定义</PresentationFormat>
  <Paragraphs>780</Paragraphs>
  <Slides>52</Slides>
  <Notes>10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52</vt:i4>
      </vt:variant>
    </vt:vector>
  </HeadingPairs>
  <TitlesOfParts>
    <vt:vector size="74" baseType="lpstr">
      <vt:lpstr>Arial</vt:lpstr>
      <vt:lpstr>宋体</vt:lpstr>
      <vt:lpstr>Wingdings</vt:lpstr>
      <vt:lpstr>隶书</vt:lpstr>
      <vt:lpstr>微软雅黑</vt:lpstr>
      <vt:lpstr>汉仪尚巍手书W</vt:lpstr>
      <vt:lpstr>等线</vt:lpstr>
      <vt:lpstr>华文行楷</vt:lpstr>
      <vt:lpstr>Calibri Light</vt:lpstr>
      <vt:lpstr>Arial Unicode MS</vt:lpstr>
      <vt:lpstr>Times New Roman</vt:lpstr>
      <vt:lpstr>黑体</vt:lpstr>
      <vt:lpstr>华文隶书</vt:lpstr>
      <vt:lpstr>Arial Unicode MS</vt:lpstr>
      <vt:lpstr>Calibri</vt:lpstr>
      <vt:lpstr>Tahoma</vt:lpstr>
      <vt:lpstr>楷体</vt:lpstr>
      <vt:lpstr>华文中宋</vt:lpstr>
      <vt:lpstr>等线</vt:lpstr>
      <vt:lpstr>楷体_GB2312</vt:lpstr>
      <vt:lpstr>新宋体</vt:lpstr>
      <vt:lpstr>1_Office 主题​​</vt:lpstr>
      <vt:lpstr>2021年包河区历史一模试卷讲评和方法指导                           ——一张试卷引发的思考</vt:lpstr>
      <vt:lpstr>PowerPoint 演示文稿</vt:lpstr>
      <vt:lpstr>PowerPoint 演示文稿</vt:lpstr>
      <vt:lpstr>PowerPoint 演示文稿</vt:lpstr>
      <vt:lpstr>思考：    整张试卷中丢分的最主要原因。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命题一                                                                           ---认同中华民族文化传统</vt:lpstr>
      <vt:lpstr>命题二                                                                           ---近代救亡图存与民族复兴</vt:lpstr>
      <vt:lpstr>命题三                                                                        ---中共革命、建设和改革历程</vt:lpstr>
      <vt:lpstr>命题四                                                                           ---国际意识和全球视野</vt:lpstr>
      <vt:lpstr>命题五                                                                           ---民族团结与祖国统一</vt:lpstr>
      <vt:lpstr>命题六                                                                       ---革命与改革、民主与法治</vt:lpstr>
      <vt:lpstr>命题七                                                                      ---重要历史人物</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2021-05-06T02:26:29Z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KSOSaveFontToCloudKey">
    <vt:lpwstr>502778914_cloud</vt:lpwstr>
  </property>
  <property fmtid="{D5CDD505-2E9C-101B-9397-08002B2CF9AE}" pid="4" name="ICV">
    <vt:lpwstr>8B70553F400D44E7829C24C23D1081FF</vt:lpwstr>
  </property>
</Properties>
</file>