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0B4A38-D1F0-47D9-8F1F-6BF3D278B7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35AA32E-88A9-49C4-A8EF-8381182694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2BC6963-1039-43C7-8FEF-1BA574730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369080-4A44-4C4A-9145-35CDD8815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CD2BA53-79AE-4EBE-B0B2-96B8397E7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248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6F43D0-CDA7-4D67-A26C-73A9427ED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379039E-8D46-4943-BF98-66FC11A76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00EDBF3-6362-428D-8EF8-5CABC28D5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054F192-BB98-426C-9284-D187C2AB3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5EC6B9-E8EB-4B5C-9805-8A98E616E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8090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FE71473-5CD0-4416-8234-9E334E3B07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B9DB27E-C57E-4000-97AF-C0D248758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4E9CEA-8C74-48B9-A81C-FB0A2B4D6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873C85-51E6-430A-9E97-92786D647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E1DA4EE-F5EF-4980-B54A-542016827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129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476A7C-60BB-4E49-89EB-6DD764F54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2791EEB-3A62-40AE-B385-982522B36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20C823B-A8CA-4A79-9012-E4640B320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EDC3DA9-E37C-4F46-A8DB-03F54A272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C53FF0D-E38C-4C76-A4DD-0AF9394FB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950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27F6B3-1722-4A3F-98F5-E3B2B6699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F18F67A-8F72-442E-BC21-FA5A73C80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BB3B621-4044-4A97-8F97-D6D06DAEA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58304CE-EF92-4906-B797-7F0155723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13DD919-AA2C-4CA8-A674-335F092C8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610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5E7B65-7F19-4039-A802-C559849CF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91D591-AF49-460A-A7D4-C936908AD3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05ACD4A-24CA-4C9E-9518-6AB2317D3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4CFDDD6-5CBF-41B6-A1DA-F414B4174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D8395E-40DD-4636-AB9C-F822F2774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A52E29E-B53D-4602-9B30-875E813A9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0344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0EE86A-F254-43E4-9B11-647CD7A31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B8E22AE-729B-48F4-8F98-66C3D10D5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3E73303-AA34-4974-BF8E-B07D0C39F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CB2628D-7517-4EFF-BC2E-BFE6A032D4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12F9BE6-DF03-4C6A-A51C-FE48D6CE15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026BAAD-514F-48C2-8C26-AAEC93997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0995AFD-9340-43AF-A726-EE521A5CB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CB53E08-D9CB-47B0-AC23-677E1F43D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8660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0A33B1-91C5-44D6-91D5-6572F477F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15E8B64-0CB8-45D3-A889-8077A4456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8AD262E-F680-43BF-9403-BB6854E87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C43A481-AD4B-4EC1-ACB1-5A925A5B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988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272190C-3B38-44BC-AF95-83188A3AF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D29E5B5-3343-4739-B1F0-9F86AEAD6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8436981-1E3E-43BE-858B-1D266AEF1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2666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35476F-9B3F-4F57-A59C-57B98C840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F7A95F-8B37-49F3-B860-C20910862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BFB2328-C6CD-4B5B-81C5-EE5ADE23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674C414-4837-4E10-8033-0527935AA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D4CE07B-2028-46C0-A76B-3CD392CF2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5CC9303-352D-4A55-BCA0-E01732EC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0530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22EC87-E633-4A2F-8157-8D2F945E2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13AE01D-5336-4A82-9347-374208449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C29FD78-466C-45BC-9FE1-377A7E1A4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7F63010-FA36-4229-AE57-9EEA37C39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4D379FC-2C0C-42DF-8012-0201B59C9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ADB2E88-82CE-4A5F-934C-2BAF761E8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11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C5092DA-C140-44F5-9D10-9817040F8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9C15D3E-8CFA-4847-9C10-4A3D5B3DB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DC6B6F-3252-4914-8E84-02807487F2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B3B0C-2E1E-4481-89E9-7ACCC7D94F91}" type="datetimeFigureOut">
              <a:rPr lang="zh-CN" altLang="en-US" smtClean="0"/>
              <a:t>2021/6/9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D38AF6-D919-4906-8BFD-5F5F6D010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700D97-B019-4B56-84F9-919F5173C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7FAA2-E865-40C6-8769-48AD7BFBAC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634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mp.weixin.qq.com/s?__biz=MzIzOTM2NjA2MA==&amp;mid=2247488333&amp;idx=1&amp;sn=588752287aa2501301cfed16dc5064dd&amp;chksm=e92a698ede5de098cb59b689bf6bd644cb79f17d9b7c897c10ed370caabeb1370a583aa9b1cd&amp;scene=21#wechat_redirec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8A08526-E607-41CE-8E4D-3C973C63DA74}"/>
              </a:ext>
            </a:extLst>
          </p:cNvPr>
          <p:cNvSpPr txBox="1"/>
          <p:nvPr/>
        </p:nvSpPr>
        <p:spPr>
          <a:xfrm>
            <a:off x="233680" y="202198"/>
            <a:ext cx="847344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effectLst/>
              </a:rPr>
              <a:t>24</a:t>
            </a:r>
            <a:r>
              <a:rPr lang="zh-CN" altLang="en-US" sz="3200" dirty="0">
                <a:effectLst/>
              </a:rPr>
              <a:t>．西周分封制下，周天子与诸侯国君将包括土地及人口的采邑赐给卿、大夫作为世禄。西周中期以后，贵族所获采邑越来越多，到春秋时期，有的诸侯国一个大夫的采邑就多达数十个。这说明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A</a:t>
            </a:r>
            <a:r>
              <a:rPr lang="zh-CN" altLang="en-US" sz="3200" dirty="0">
                <a:effectLst/>
              </a:rPr>
              <a:t>．土地国有制度废除                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B</a:t>
            </a:r>
            <a:r>
              <a:rPr lang="zh-CN" altLang="en-US" sz="3200" dirty="0">
                <a:effectLst/>
              </a:rPr>
              <a:t>．分封体制不断强化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C</a:t>
            </a:r>
            <a:r>
              <a:rPr lang="zh-CN" altLang="en-US" sz="3200" dirty="0">
                <a:effectLst/>
              </a:rPr>
              <a:t>．诸侯国君权力巩固                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D</a:t>
            </a:r>
            <a:r>
              <a:rPr lang="zh-CN" altLang="en-US" sz="3200" dirty="0">
                <a:effectLst/>
              </a:rPr>
              <a:t>．社会生产持续发展</a:t>
            </a:r>
            <a:endParaRPr lang="zh-CN" altLang="en-US" sz="32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F920FEBC-BC58-40D2-8769-01771FBE5FBB}"/>
              </a:ext>
            </a:extLst>
          </p:cNvPr>
          <p:cNvSpPr txBox="1"/>
          <p:nvPr/>
        </p:nvSpPr>
        <p:spPr>
          <a:xfrm>
            <a:off x="335280" y="4901476"/>
            <a:ext cx="84734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】D</a:t>
            </a:r>
            <a:r>
              <a:rPr lang="en-US" altLang="zh-CN" dirty="0">
                <a:effectLst/>
              </a:rPr>
              <a:t>【</a:t>
            </a:r>
            <a:r>
              <a:rPr lang="zh-CN" altLang="en-US" dirty="0">
                <a:effectLst/>
              </a:rPr>
              <a:t>解析</a:t>
            </a:r>
            <a:r>
              <a:rPr lang="en-US" altLang="zh-CN" dirty="0">
                <a:effectLst/>
              </a:rPr>
              <a:t>】</a:t>
            </a:r>
            <a:r>
              <a:rPr lang="zh-CN" altLang="en-US" dirty="0">
                <a:effectLst/>
              </a:rPr>
              <a:t>题干信息：西周至春秋，卿大夫获得的封地逐渐增多。</a:t>
            </a:r>
            <a:r>
              <a:rPr lang="en-US" altLang="zh-CN" dirty="0"/>
              <a:t>A</a:t>
            </a:r>
            <a:r>
              <a:rPr lang="zh-CN" altLang="en-US" dirty="0"/>
              <a:t>项：土地国有制度（井田制）废除是在战国时期，商鞅变法废除井田制，确立土地私有制。</a:t>
            </a:r>
            <a:r>
              <a:rPr lang="en-US" altLang="zh-CN" dirty="0"/>
              <a:t>A</a:t>
            </a:r>
            <a:r>
              <a:rPr lang="zh-CN" altLang="en-US" dirty="0"/>
              <a:t>项错误。</a:t>
            </a: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项：分封体制从西周到春秋被破坏和弱化。</a:t>
            </a: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项：材料中卿大夫受封土地增多，不利于诸侯国君权力的强化（如三家分晋）。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项：随着生产力提高，土地开垦，大国兼并小国，新增土地再分封。因此卿大夫封地增多。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项正确。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525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16F95C2E-4AE6-46D6-B2B4-09269055B8B2}"/>
              </a:ext>
            </a:extLst>
          </p:cNvPr>
          <p:cNvSpPr txBox="1"/>
          <p:nvPr/>
        </p:nvSpPr>
        <p:spPr>
          <a:xfrm>
            <a:off x="350520" y="185619"/>
            <a:ext cx="81991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effectLst/>
              </a:rPr>
              <a:t>33</a:t>
            </a:r>
            <a:r>
              <a:rPr lang="zh-CN" altLang="en-US" sz="2400" dirty="0">
                <a:effectLst/>
              </a:rPr>
              <a:t>．</a:t>
            </a:r>
            <a:r>
              <a:rPr lang="en-US" altLang="zh-CN" sz="2400" dirty="0">
                <a:effectLst/>
              </a:rPr>
              <a:t>18</a:t>
            </a:r>
            <a:r>
              <a:rPr lang="zh-CN" altLang="en-US" sz="2400" dirty="0">
                <a:effectLst/>
              </a:rPr>
              <a:t>世纪</a:t>
            </a:r>
            <a:r>
              <a:rPr lang="en-US" altLang="zh-CN" sz="2400" dirty="0">
                <a:effectLst/>
              </a:rPr>
              <a:t>90</a:t>
            </a:r>
            <a:r>
              <a:rPr lang="zh-CN" altLang="en-US" sz="2400" dirty="0">
                <a:effectLst/>
              </a:rPr>
              <a:t>年代初，法国国民议会取消监禁专制授权令，否定了家长或家族可不经审讯就将孩子投进监狱的做法；国民议会还规定，由新建立的家事评议庭专司听审父母和</a:t>
            </a:r>
            <a:r>
              <a:rPr lang="en-US" altLang="zh-CN" sz="2400" dirty="0">
                <a:effectLst/>
              </a:rPr>
              <a:t>20</a:t>
            </a:r>
            <a:r>
              <a:rPr lang="zh-CN" altLang="en-US" sz="2400" dirty="0">
                <a:effectLst/>
              </a:rPr>
              <a:t>岁以下子女的争讼，</a:t>
            </a:r>
            <a:r>
              <a:rPr lang="en-US" altLang="zh-CN" sz="2400" dirty="0">
                <a:effectLst/>
              </a:rPr>
              <a:t>21</a:t>
            </a:r>
            <a:r>
              <a:rPr lang="zh-CN" altLang="en-US" sz="2400" dirty="0">
                <a:effectLst/>
              </a:rPr>
              <a:t>岁的家庭成员不分男女，不再受父权的管辖控制。上述内容体现了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．个人意志即个人权利             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．个人与国家间的契约关系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．男女的政治地位平等             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．家族利益凌驾于国家利益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D7F2BE0-71DC-4A7E-930D-D0DB63E7963F}"/>
              </a:ext>
            </a:extLst>
          </p:cNvPr>
          <p:cNvSpPr txBox="1"/>
          <p:nvPr/>
        </p:nvSpPr>
        <p:spPr>
          <a:xfrm>
            <a:off x="152400" y="3824824"/>
            <a:ext cx="88392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】B</a:t>
            </a:r>
            <a:r>
              <a:rPr lang="en-US" altLang="zh-CN" sz="2000" dirty="0">
                <a:effectLst/>
              </a:rPr>
              <a:t>【</a:t>
            </a:r>
            <a:r>
              <a:rPr lang="zh-CN" altLang="en-US" sz="2000" dirty="0">
                <a:effectLst/>
              </a:rPr>
              <a:t>解析</a:t>
            </a:r>
            <a:r>
              <a:rPr lang="en-US" altLang="zh-CN" sz="2000" dirty="0">
                <a:effectLst/>
              </a:rPr>
              <a:t>】</a:t>
            </a:r>
            <a:r>
              <a:rPr lang="zh-CN" altLang="en-US" sz="2000" dirty="0">
                <a:effectLst/>
              </a:rPr>
              <a:t>题干信息：</a:t>
            </a:r>
            <a:r>
              <a:rPr lang="en-US" altLang="zh-CN" sz="2000" dirty="0">
                <a:effectLst/>
              </a:rPr>
              <a:t>18</a:t>
            </a:r>
            <a:r>
              <a:rPr lang="zh-CN" altLang="en-US" sz="2000" dirty="0">
                <a:effectLst/>
              </a:rPr>
              <a:t>世纪 </a:t>
            </a:r>
            <a:r>
              <a:rPr lang="en-US" altLang="zh-CN" sz="2000" dirty="0">
                <a:effectLst/>
              </a:rPr>
              <a:t>90 </a:t>
            </a:r>
            <a:r>
              <a:rPr lang="zh-CN" altLang="en-US" sz="2000" dirty="0">
                <a:effectLst/>
              </a:rPr>
              <a:t>年代初（法国大革命），法国国民议会通过法案，否定了家长或家族不经审讯就将孩子投进监狱的做法，以及对成年子女的管辖权。</a:t>
            </a:r>
            <a:r>
              <a:rPr lang="en-US" altLang="zh-CN" sz="2000" dirty="0">
                <a:effectLst/>
              </a:rPr>
              <a:t>A</a:t>
            </a:r>
            <a:r>
              <a:rPr lang="zh-CN" altLang="en-US" sz="2000" dirty="0">
                <a:effectLst/>
              </a:rPr>
              <a:t>项：个人意志即个人权利，夸大了个人意志，是绝对的个人自由主义。</a:t>
            </a:r>
            <a:r>
              <a:rPr lang="en-US" altLang="zh-CN" sz="2000" dirty="0">
                <a:effectLst/>
              </a:rPr>
              <a:t>A</a:t>
            </a:r>
            <a:r>
              <a:rPr lang="zh-CN" altLang="en-US" sz="2000" dirty="0">
                <a:effectLst/>
              </a:rPr>
              <a:t>项错误。</a:t>
            </a:r>
            <a:br>
              <a:rPr lang="zh-CN" altLang="en-US" sz="2000" dirty="0">
                <a:effectLst/>
              </a:rPr>
            </a:br>
            <a:r>
              <a:rPr lang="en-US" altLang="zh-CN" sz="20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项：国民议会解除了家庭或父权对子女的强制性约束，将对个人的保护置于国家之下，建立起国家与个人之间的契约。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000" dirty="0">
                <a:effectLst/>
              </a:rPr>
              <a:t>C</a:t>
            </a:r>
            <a:r>
              <a:rPr lang="zh-CN" altLang="en-US" sz="2000" dirty="0">
                <a:effectLst/>
              </a:rPr>
              <a:t>项：男女的政治地位平等的表述不符合材料和史实。</a:t>
            </a:r>
            <a:r>
              <a:rPr lang="en-US" altLang="zh-CN" sz="2000" dirty="0">
                <a:effectLst/>
              </a:rPr>
              <a:t>C</a:t>
            </a:r>
            <a:r>
              <a:rPr lang="zh-CN" altLang="en-US" sz="2000" dirty="0">
                <a:effectLst/>
              </a:rPr>
              <a:t>项错误。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项：家族利益凌驾于国家利益的表述不符合材料信息。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项错误。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8672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7C269292-D087-497E-80A2-C60DDB2C8BC2}"/>
              </a:ext>
            </a:extLst>
          </p:cNvPr>
          <p:cNvSpPr txBox="1"/>
          <p:nvPr/>
        </p:nvSpPr>
        <p:spPr>
          <a:xfrm>
            <a:off x="340360" y="76657"/>
            <a:ext cx="872236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effectLst/>
              </a:rPr>
              <a:t>34</a:t>
            </a:r>
            <a:r>
              <a:rPr lang="zh-CN" altLang="en-US" sz="2400" dirty="0">
                <a:effectLst/>
              </a:rPr>
              <a:t>．青年时代的普朗克曾被告诫，物理学是一门已经完成了的科学，不会再有多大的发展。</a:t>
            </a:r>
            <a:r>
              <a:rPr lang="en-US" altLang="zh-CN" sz="2400" dirty="0">
                <a:effectLst/>
              </a:rPr>
              <a:t>1900</a:t>
            </a:r>
            <a:r>
              <a:rPr lang="zh-CN" altLang="en-US" sz="2400" dirty="0">
                <a:effectLst/>
              </a:rPr>
              <a:t>年，物理学家开尔文也断言：“在已经基本建成的科学大厦中，后辈物理学家只能做一些零碎的修补工作。”由此可知在当时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．物理学领域的问题已全部解决     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．物理学对微观世界的思考尚未开始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．经典物理学仍然处于统治地位     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．量子力学得到物理学界的普遍认可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41B67B6-4D3F-474A-A5A4-DD234D1BFA99}"/>
              </a:ext>
            </a:extLst>
          </p:cNvPr>
          <p:cNvSpPr txBox="1"/>
          <p:nvPr/>
        </p:nvSpPr>
        <p:spPr>
          <a:xfrm>
            <a:off x="142240" y="3123645"/>
            <a:ext cx="900176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】C</a:t>
            </a:r>
            <a:r>
              <a:rPr lang="en-US" altLang="zh-CN" sz="2400" dirty="0">
                <a:effectLst/>
              </a:rPr>
              <a:t>【</a:t>
            </a:r>
            <a:r>
              <a:rPr lang="zh-CN" altLang="en-US" sz="2400" dirty="0">
                <a:effectLst/>
              </a:rPr>
              <a:t>解析</a:t>
            </a:r>
            <a:r>
              <a:rPr lang="en-US" altLang="zh-CN" sz="2400" dirty="0">
                <a:effectLst/>
              </a:rPr>
              <a:t>】</a:t>
            </a:r>
            <a:r>
              <a:rPr lang="zh-CN" altLang="en-US" sz="2400" dirty="0">
                <a:effectLst/>
              </a:rPr>
              <a:t>题干信息：</a:t>
            </a:r>
            <a:r>
              <a:rPr lang="en-US" altLang="zh-CN" sz="2400" dirty="0">
                <a:effectLst/>
              </a:rPr>
              <a:t>19</a:t>
            </a:r>
            <a:r>
              <a:rPr lang="zh-CN" altLang="en-US" sz="2400" dirty="0">
                <a:effectLst/>
              </a:rPr>
              <a:t>世纪初，物理学界认为物理问题基本解决，后续只需要小修小补即可。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项：物理学领域的问题已全部解决，表述绝对。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项错误。</a:t>
            </a:r>
            <a:br>
              <a:rPr lang="zh-CN" altLang="en-US" sz="2400" dirty="0">
                <a:effectLst/>
              </a:rPr>
            </a:b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项：</a:t>
            </a:r>
            <a:r>
              <a:rPr lang="en-US" altLang="zh-CN" sz="2400" dirty="0">
                <a:effectLst/>
              </a:rPr>
              <a:t>1896</a:t>
            </a:r>
            <a:r>
              <a:rPr lang="zh-CN" altLang="en-US" sz="2400" dirty="0">
                <a:effectLst/>
              </a:rPr>
              <a:t>年，贝克勒尔发现天然放射性现象，打开了微观世界的大门。而且“物理学对微观世界的思考尚未开始”这种表述本身风险很大，慎选。</a:t>
            </a: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项：当时人们觉得经典物理学可以解决遇到的问题，因此经典物理学仍然处于统治地位的表述符合材料内容。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项：</a:t>
            </a:r>
            <a:r>
              <a:rPr lang="en-US" altLang="zh-CN" sz="2400" dirty="0">
                <a:effectLst/>
              </a:rPr>
              <a:t>1900</a:t>
            </a:r>
            <a:r>
              <a:rPr lang="zh-CN" altLang="en-US" sz="2400" dirty="0">
                <a:effectLst/>
              </a:rPr>
              <a:t>年，普朗克才提出量子假说。因此量子力学得到物理学界的普遍认可的表述不符合材料和史实。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项错误。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1539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2251B443-2C71-4B18-B9F6-CC0BF063C991}"/>
              </a:ext>
            </a:extLst>
          </p:cNvPr>
          <p:cNvSpPr txBox="1"/>
          <p:nvPr/>
        </p:nvSpPr>
        <p:spPr>
          <a:xfrm>
            <a:off x="347980" y="128399"/>
            <a:ext cx="828548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effectLst/>
              </a:rPr>
              <a:t>35</a:t>
            </a:r>
            <a:r>
              <a:rPr lang="zh-CN" altLang="en-US" sz="2800" dirty="0">
                <a:effectLst/>
              </a:rPr>
              <a:t>．</a:t>
            </a:r>
            <a:r>
              <a:rPr lang="en-US" altLang="zh-CN" sz="2800" dirty="0">
                <a:effectLst/>
              </a:rPr>
              <a:t>20</a:t>
            </a:r>
            <a:r>
              <a:rPr lang="zh-CN" altLang="en-US" sz="2800" dirty="0">
                <a:effectLst/>
              </a:rPr>
              <a:t>世纪四五十年代，美国纽约画派领衔人物杰克逊</a:t>
            </a:r>
            <a:r>
              <a:rPr lang="en-US" altLang="zh-CN" sz="2800" dirty="0">
                <a:effectLst/>
              </a:rPr>
              <a:t>·</a:t>
            </a:r>
            <a:r>
              <a:rPr lang="zh-CN" altLang="en-US" sz="2800" dirty="0">
                <a:effectLst/>
              </a:rPr>
              <a:t>波洛克以将油墨滴洒和倾泼在大块画布上的创作方法而著称，画作没有任何可识别的主题。美国中央情报局竭力推崇该画派，并资助其在海外展览，以显示自由、个性的表达。这表明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A</a:t>
            </a:r>
            <a:r>
              <a:rPr lang="zh-CN" altLang="en-US" sz="2800" dirty="0">
                <a:effectLst/>
              </a:rPr>
              <a:t>．纽约画派的创作方式受到各国民众欢迎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B</a:t>
            </a:r>
            <a:r>
              <a:rPr lang="zh-CN" altLang="en-US" sz="2800" dirty="0">
                <a:effectLst/>
              </a:rPr>
              <a:t>．纽约画派的创作具有浓厚意识形态色彩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C</a:t>
            </a:r>
            <a:r>
              <a:rPr lang="zh-CN" altLang="en-US" sz="2800" dirty="0">
                <a:effectLst/>
              </a:rPr>
              <a:t>．美国政府旨在扩大纽约画派的影响力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D</a:t>
            </a:r>
            <a:r>
              <a:rPr lang="zh-CN" altLang="en-US" sz="2800" dirty="0">
                <a:effectLst/>
              </a:rPr>
              <a:t>．美国政府借助艺术领域渗透冷战思维</a:t>
            </a:r>
            <a:endParaRPr lang="zh-CN" altLang="en-US" sz="28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A2DF998-47A0-47C3-A4AF-004322BAD190}"/>
              </a:ext>
            </a:extLst>
          </p:cNvPr>
          <p:cNvSpPr txBox="1"/>
          <p:nvPr/>
        </p:nvSpPr>
        <p:spPr>
          <a:xfrm>
            <a:off x="40640" y="4051945"/>
            <a:ext cx="898144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】D</a:t>
            </a:r>
            <a:r>
              <a:rPr lang="en-US" altLang="zh-CN" sz="2400" dirty="0">
                <a:effectLst/>
              </a:rPr>
              <a:t>【</a:t>
            </a:r>
            <a:r>
              <a:rPr lang="zh-CN" altLang="en-US" sz="2400" dirty="0">
                <a:effectLst/>
              </a:rPr>
              <a:t>解析</a:t>
            </a:r>
            <a:r>
              <a:rPr lang="en-US" altLang="zh-CN" sz="2400" dirty="0">
                <a:effectLst/>
              </a:rPr>
              <a:t>】</a:t>
            </a:r>
            <a:r>
              <a:rPr lang="zh-CN" altLang="en-US" sz="2400" dirty="0">
                <a:effectLst/>
              </a:rPr>
              <a:t>题干信息：</a:t>
            </a:r>
            <a:r>
              <a:rPr lang="en-US" altLang="zh-CN" sz="2400" dirty="0">
                <a:effectLst/>
              </a:rPr>
              <a:t>20</a:t>
            </a:r>
            <a:r>
              <a:rPr lang="zh-CN" altLang="en-US" sz="2400" dirty="0">
                <a:effectLst/>
              </a:rPr>
              <a:t>世纪四五十年代，纽约画派的作品被美国中情局用以在海外传播自由。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项：纽约画派的创作方式受到各国民众欢迎，表述绝对，材料也未体现。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项错误。</a:t>
            </a:r>
            <a:br>
              <a:rPr lang="zh-CN" altLang="en-US" sz="2400" dirty="0">
                <a:effectLst/>
              </a:rPr>
            </a:b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项：从材料看纽约画派自身创作没有什么主题。</a:t>
            </a: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项：扩大纽约画派的影响力显然不是美国政府的意图。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项：从材料中看出美国政府在利用纽约画派显示“个人、自由”，符合同社会主义对抗的冷战需要。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项正确。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0612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66ABDFD-486E-4D7D-94C3-5B20AAC86445}"/>
              </a:ext>
            </a:extLst>
          </p:cNvPr>
          <p:cNvSpPr txBox="1"/>
          <p:nvPr/>
        </p:nvSpPr>
        <p:spPr>
          <a:xfrm>
            <a:off x="0" y="197346"/>
            <a:ext cx="908812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dirty="0">
                <a:effectLst/>
              </a:rPr>
              <a:t>41</a:t>
            </a:r>
            <a:r>
              <a:rPr lang="zh-CN" altLang="en-US" dirty="0">
                <a:effectLst/>
              </a:rPr>
              <a:t>．阅读材料，完成下列要求。（</a:t>
            </a:r>
            <a:r>
              <a:rPr lang="en-US" altLang="zh-CN" dirty="0">
                <a:effectLst/>
              </a:rPr>
              <a:t>25</a:t>
            </a:r>
            <a:r>
              <a:rPr lang="zh-CN" altLang="en-US" dirty="0">
                <a:effectLst/>
              </a:rPr>
              <a:t>分）</a:t>
            </a:r>
            <a:endParaRPr lang="en-US" altLang="zh-CN" dirty="0">
              <a:effectLst/>
            </a:endParaRPr>
          </a:p>
          <a:p>
            <a:pPr algn="just"/>
            <a:r>
              <a:rPr lang="zh-CN" altLang="en-US" b="1" dirty="0">
                <a:effectLst/>
              </a:rPr>
              <a:t>材料一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“把这些研究成果发表出来，是为了保存人类的功业，使之不致由于年深日久而被人们遗忘。”这是希罗多德（约前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484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～约前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420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）所撰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历史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一书的开篇之语。在此之前，对于希腊人而言，神话就是他们的历史。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历史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前半部分以追问希腊与波斯之间战争的原因为起点，记载了希腊、西亚、北非等地的地理环境、民族分布、历史往事等内容，后半部分叙述希腊城邦与波斯之间战争的全过程，故该书又被称为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希波战争史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。它继承了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荷马史诗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的叙事方式，又本着“研究”的精神，常常分辨传说的真假与异同。作者赞扬雅典人，却并不肆意诋毁“异邦人”，承认东方民族具有比希腊更古老的文明。书中的不少记述是作者亲自调查得来的史实，如在埃及通过询问当时作为知识分子的僧侣，掌握了大量历史和文化知识。书中许多记载为后世的考古发掘和研究所证实。</a:t>
            </a:r>
          </a:p>
          <a:p>
            <a:pPr algn="just"/>
            <a:r>
              <a:rPr lang="zh-CN" altLang="en-US" dirty="0">
                <a:effectLst/>
              </a:rPr>
              <a:t>                                                        </a:t>
            </a:r>
            <a:r>
              <a:rPr lang="en-US" altLang="zh-CN" dirty="0">
                <a:effectLst/>
              </a:rPr>
              <a:t>——</a:t>
            </a:r>
            <a:r>
              <a:rPr lang="zh-CN" altLang="en-US" dirty="0">
                <a:effectLst/>
              </a:rPr>
              <a:t>摘编自张广智</a:t>
            </a:r>
            <a:r>
              <a:rPr lang="en-US" altLang="zh-CN" dirty="0">
                <a:effectLst/>
              </a:rPr>
              <a:t>《</a:t>
            </a:r>
            <a:r>
              <a:rPr lang="zh-CN" altLang="en-US" dirty="0">
                <a:effectLst/>
              </a:rPr>
              <a:t>西方史学史</a:t>
            </a:r>
            <a:r>
              <a:rPr lang="en-US" altLang="zh-CN" dirty="0">
                <a:effectLst/>
              </a:rPr>
              <a:t>》</a:t>
            </a:r>
            <a:r>
              <a:rPr lang="zh-CN" altLang="en-US" dirty="0">
                <a:effectLst/>
              </a:rPr>
              <a:t>等</a:t>
            </a:r>
            <a:endParaRPr lang="en-US" altLang="zh-CN" dirty="0">
              <a:effectLst/>
            </a:endParaRPr>
          </a:p>
          <a:p>
            <a:pPr algn="just"/>
            <a:r>
              <a:rPr lang="zh-CN" altLang="en-US" b="1" dirty="0">
                <a:effectLst/>
              </a:rPr>
              <a:t>材料二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史记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由西汉史学家司马迁（约前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145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～？）所著，记载了自黄帝到汉武帝二三千年间的历史，也叙述了汉朝周边各民族如朝鲜、匈奴和中亚、南亚各地的史实。全书以编年叙事的帝王“本纪”为纲，以人物“列传”为主体，被称为“纪传体”，成为后来历代官修史书的正宗。司马迁以儒家的历史观为宗旨，在前代深厚的历史学积淀基础上，坚持“原始察终、见盛观衰”的著史原则，常常表达自己对于历史现象的认识甚至疑惑。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史记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-apple-system"/>
              </a:rPr>
              <a:t>充分利用各类先秦文献、汉朝政事档案等，客观、如实地叙述史实，并佐以司马迁的游历见闻及民间传说，力求“通古今之变，成一家之言”。</a:t>
            </a:r>
          </a:p>
          <a:p>
            <a:r>
              <a:rPr lang="zh-CN" altLang="en-US" dirty="0">
                <a:effectLst/>
              </a:rPr>
              <a:t>                           </a:t>
            </a:r>
            <a:r>
              <a:rPr lang="en-US" altLang="zh-CN" dirty="0">
                <a:effectLst/>
              </a:rPr>
              <a:t>——</a:t>
            </a:r>
            <a:r>
              <a:rPr lang="zh-CN" altLang="en-US" dirty="0">
                <a:effectLst/>
              </a:rPr>
              <a:t>摘编自瞿林东</a:t>
            </a:r>
            <a:r>
              <a:rPr lang="en-US" altLang="zh-CN" dirty="0">
                <a:effectLst/>
              </a:rPr>
              <a:t>《</a:t>
            </a:r>
            <a:r>
              <a:rPr lang="zh-CN" altLang="en-US" dirty="0">
                <a:effectLst/>
              </a:rPr>
              <a:t>中国史学史纲</a:t>
            </a:r>
            <a:r>
              <a:rPr lang="en-US" altLang="zh-CN" dirty="0">
                <a:effectLst/>
              </a:rPr>
              <a:t>》</a:t>
            </a:r>
          </a:p>
          <a:p>
            <a:r>
              <a:rPr lang="zh-CN" altLang="en-US" dirty="0">
                <a:effectLst/>
              </a:rPr>
              <a:t>（</a:t>
            </a:r>
            <a:r>
              <a:rPr lang="en-US" altLang="zh-CN" dirty="0">
                <a:effectLst/>
              </a:rPr>
              <a:t>1</a:t>
            </a:r>
            <a:r>
              <a:rPr lang="zh-CN" altLang="en-US" dirty="0">
                <a:effectLst/>
              </a:rPr>
              <a:t>）根据材料并结合所学知识，概括希罗多德与司马迁作为伟大历史学家的共同之处。（</a:t>
            </a:r>
            <a:r>
              <a:rPr lang="en-US" altLang="zh-CN" dirty="0">
                <a:effectLst/>
              </a:rPr>
              <a:t>8</a:t>
            </a:r>
            <a:r>
              <a:rPr lang="zh-CN" altLang="en-US" dirty="0">
                <a:effectLst/>
              </a:rPr>
              <a:t>分）（</a:t>
            </a:r>
            <a:r>
              <a:rPr lang="en-US" altLang="zh-CN" dirty="0">
                <a:effectLst/>
              </a:rPr>
              <a:t>2</a:t>
            </a:r>
            <a:r>
              <a:rPr lang="zh-CN" altLang="en-US" dirty="0">
                <a:effectLst/>
              </a:rPr>
              <a:t>）根据材料并结合所学知识，分别说明</a:t>
            </a:r>
            <a:r>
              <a:rPr lang="en-US" altLang="zh-CN" dirty="0">
                <a:effectLst/>
              </a:rPr>
              <a:t>《</a:t>
            </a:r>
            <a:r>
              <a:rPr lang="zh-CN" altLang="en-US" dirty="0">
                <a:effectLst/>
              </a:rPr>
              <a:t>历史</a:t>
            </a:r>
            <a:r>
              <a:rPr lang="en-US" altLang="zh-CN" dirty="0">
                <a:effectLst/>
              </a:rPr>
              <a:t>》</a:t>
            </a:r>
            <a:r>
              <a:rPr lang="zh-CN" altLang="en-US" dirty="0">
                <a:effectLst/>
              </a:rPr>
              <a:t>与</a:t>
            </a:r>
            <a:r>
              <a:rPr lang="en-US" altLang="zh-CN" dirty="0">
                <a:effectLst/>
              </a:rPr>
              <a:t>《</a:t>
            </a:r>
            <a:r>
              <a:rPr lang="zh-CN" altLang="en-US" dirty="0">
                <a:effectLst/>
              </a:rPr>
              <a:t>史记</a:t>
            </a:r>
            <a:r>
              <a:rPr lang="en-US" altLang="zh-CN" dirty="0">
                <a:effectLst/>
              </a:rPr>
              <a:t>》</a:t>
            </a:r>
            <a:r>
              <a:rPr lang="zh-CN" altLang="en-US" dirty="0">
                <a:effectLst/>
              </a:rPr>
              <a:t>产生的历史背景。（</a:t>
            </a:r>
            <a:r>
              <a:rPr lang="en-US" altLang="zh-CN" dirty="0">
                <a:effectLst/>
              </a:rPr>
              <a:t>12</a:t>
            </a:r>
            <a:r>
              <a:rPr lang="zh-CN" altLang="en-US" dirty="0">
                <a:effectLst/>
              </a:rPr>
              <a:t>分）（</a:t>
            </a:r>
            <a:r>
              <a:rPr lang="en-US" altLang="zh-CN" dirty="0">
                <a:effectLst/>
              </a:rPr>
              <a:t>3</a:t>
            </a:r>
            <a:r>
              <a:rPr lang="zh-CN" altLang="en-US" dirty="0">
                <a:effectLst/>
              </a:rPr>
              <a:t>）根据材料并结合所学知识，简述撰写史书应该包括的要素。（</a:t>
            </a:r>
            <a:r>
              <a:rPr lang="en-US" altLang="zh-CN" dirty="0">
                <a:effectLst/>
              </a:rPr>
              <a:t>5</a:t>
            </a:r>
            <a:r>
              <a:rPr lang="zh-CN" altLang="en-US" dirty="0">
                <a:effectLst/>
              </a:rPr>
              <a:t>分）</a:t>
            </a:r>
            <a:br>
              <a:rPr lang="zh-CN" altLang="en-US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41190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07CEDD8B-395E-4DA6-8C23-1C5B99359DCE}"/>
              </a:ext>
            </a:extLst>
          </p:cNvPr>
          <p:cNvSpPr txBox="1"/>
          <p:nvPr/>
        </p:nvSpPr>
        <p:spPr>
          <a:xfrm>
            <a:off x="599440" y="812860"/>
            <a:ext cx="74676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0" i="0" dirty="0">
                <a:effectLst/>
                <a:latin typeface="-apple-system"/>
              </a:rPr>
              <a:t>41. (1)</a:t>
            </a:r>
            <a:r>
              <a:rPr lang="zh-CN" altLang="en-US" sz="2800" b="0" i="0" dirty="0">
                <a:effectLst/>
                <a:latin typeface="-apple-system"/>
              </a:rPr>
              <a:t>历史学家的使命感；追求客观真实，理性叙述历史；创新精神；开阔的视野；自主的实地查访与史料调查精神。 </a:t>
            </a:r>
            <a:r>
              <a:rPr lang="en-US" altLang="zh-CN" sz="2800" b="0" i="0" dirty="0">
                <a:effectLst/>
                <a:latin typeface="-apple-system"/>
              </a:rPr>
              <a:t>(2)</a:t>
            </a:r>
            <a:r>
              <a:rPr lang="zh-CN" altLang="en-US" sz="2800" b="0" i="0" dirty="0">
                <a:effectLst/>
                <a:latin typeface="-apple-system"/>
              </a:rPr>
              <a:t>历史，古希腊城邦的发展与人文精神；希腊文明与其他文明的广泛接触；丰富的历史与神话传说；海外贸易与工商业比较发达。 史记：多民族统一国家的稳定与繁荣，儒家思想的影响；史学传统；丰富的历史文化积累。 </a:t>
            </a:r>
            <a:r>
              <a:rPr lang="en-US" altLang="zh-CN" sz="2800" b="0" i="0" dirty="0">
                <a:effectLst/>
                <a:latin typeface="-apple-system"/>
              </a:rPr>
              <a:t>(3)</a:t>
            </a:r>
            <a:r>
              <a:rPr lang="zh-CN" altLang="en-US" sz="2800" b="0" i="0" dirty="0">
                <a:effectLst/>
                <a:latin typeface="-apple-system"/>
              </a:rPr>
              <a:t>叙述一定时空框架内的历史事物；有指导思想；客观、准确的记载；丰富的史实；有作者的认知。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49854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6FAABCD7-07ED-483F-89DC-34CB19941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92" y="258901"/>
            <a:ext cx="8886508" cy="6340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indent="317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42．阅读材料，完成下列要求。</a:t>
            </a:r>
            <a:r>
              <a:rPr kumimoji="0" lang="zh-CN" altLang="zh-CN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材料</a:t>
            </a:r>
            <a:r>
              <a:rPr kumimoji="0" lang="zh-CN" altLang="zh-CN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endParaRPr lang="en-US" altLang="zh-CN" sz="506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ea typeface="楷体_GB2312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楷体_GB2312"/>
              </a:rPr>
              <a:t>                                            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楷体_GB2312"/>
              </a:rPr>
              <a:t>图6</a:t>
            </a:r>
            <a:endParaRPr kumimoji="0" lang="zh-CN" altLang="zh-CN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-apple-system"/>
              </a:rPr>
              <a:t>图6是中国共产党建立至中华人民共和国成立间部分重要会议示意图。从图中任选两次会议，根据材料并结合所学知识，简析两次会议间中国共产党的发展，并说明其原因。（要求：明确列出两次会议，观点正确，史实准确，论证充分，表述清晰。）</a:t>
            </a:r>
            <a:endParaRPr kumimoji="0" lang="zh-CN" altLang="zh-CN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4" name="Picture 2" descr="图片">
            <a:extLst>
              <a:ext uri="{FF2B5EF4-FFF2-40B4-BE49-F238E27FC236}">
                <a16:creationId xmlns:a16="http://schemas.microsoft.com/office/drawing/2014/main" id="{AF78DB40-6562-44BA-BCF6-BA1B908F8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236" y="757872"/>
            <a:ext cx="6213527" cy="3864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449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8ACDAB4E-6E7B-42E0-BDB4-9F8AD33FC429}"/>
              </a:ext>
            </a:extLst>
          </p:cNvPr>
          <p:cNvSpPr txBox="1"/>
          <p:nvPr/>
        </p:nvSpPr>
        <p:spPr>
          <a:xfrm>
            <a:off x="81280" y="197346"/>
            <a:ext cx="896112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2400" dirty="0">
                <a:effectLst/>
              </a:rPr>
              <a:t>45</a:t>
            </a:r>
            <a:r>
              <a:rPr lang="zh-CN" altLang="en-US" sz="2400" dirty="0">
                <a:effectLst/>
              </a:rPr>
              <a:t>．</a:t>
            </a:r>
            <a:r>
              <a:rPr lang="en-US" altLang="zh-CN" sz="2400" dirty="0">
                <a:effectLst/>
              </a:rPr>
              <a:t>[</a:t>
            </a:r>
            <a:r>
              <a:rPr lang="zh-CN" altLang="en-US" sz="2400" dirty="0">
                <a:effectLst/>
              </a:rPr>
              <a:t>历史</a:t>
            </a:r>
            <a:r>
              <a:rPr lang="en-US" altLang="zh-CN" sz="2400" dirty="0">
                <a:effectLst/>
              </a:rPr>
              <a:t>——</a:t>
            </a:r>
            <a:r>
              <a:rPr lang="zh-CN" altLang="en-US" sz="2400" dirty="0">
                <a:effectLst/>
              </a:rPr>
              <a:t>选修</a:t>
            </a:r>
            <a:r>
              <a:rPr lang="en-US" altLang="zh-CN" sz="2400" dirty="0">
                <a:effectLst/>
              </a:rPr>
              <a:t>1</a:t>
            </a:r>
            <a:r>
              <a:rPr lang="zh-CN" altLang="en-US" sz="2400" dirty="0">
                <a:effectLst/>
              </a:rPr>
              <a:t>：历史上重大改革回眸］（</a:t>
            </a:r>
            <a:r>
              <a:rPr lang="en-US" altLang="zh-CN" sz="2400" dirty="0">
                <a:effectLst/>
              </a:rPr>
              <a:t>15</a:t>
            </a:r>
            <a:r>
              <a:rPr lang="zh-CN" altLang="en-US" sz="2400" dirty="0">
                <a:effectLst/>
              </a:rPr>
              <a:t>分）</a:t>
            </a:r>
            <a:endParaRPr lang="en-US" altLang="zh-CN" sz="2400" dirty="0">
              <a:effectLst/>
            </a:endParaRPr>
          </a:p>
          <a:p>
            <a:pPr algn="just"/>
            <a:r>
              <a:rPr lang="zh-CN" altLang="en-US" sz="2400" b="1" dirty="0"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材料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1901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年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1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月，慈禧太后以光绪皇帝的名义发布新政上谕，宣布新政变法开始。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4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月，清廷催促各省督抚大臣“迅速条议具奏，勿再延逾观望”。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7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月，两江总督刘坤一和湖广总督张之洞联街会奏，连上三折，此即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《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江楚会奏变法三折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-apple-system"/>
              </a:rPr>
              <a:t>》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-apple-system"/>
              </a:rPr>
              <a:t>。第一折关于教育改革，涉及建立近代学校教育体制、变革科举制度、奖劝游学等内容；第二折关于政治改革，大致包含改善用人行政政策、清除吏治腐败、改良司法，革除弊政等方面；第三折关于军事与经济改革，主张通过向西方学习，以实现国家富强，内容包括用西法练兵，学习西方近代农业技术，改良农业，发展工业等。江楚会奏的变法方案对清末的改革拟订了详细规划，得到朝廷嘉许并予以采纳。清末新政正式进入具体实施阶段。</a:t>
            </a:r>
          </a:p>
          <a:p>
            <a:r>
              <a:rPr lang="zh-CN" altLang="en-US" sz="2400" dirty="0">
                <a:effectLst/>
              </a:rPr>
              <a:t>                                   </a:t>
            </a:r>
            <a:r>
              <a:rPr lang="en-US" altLang="zh-CN" sz="2400" dirty="0">
                <a:effectLst/>
              </a:rPr>
              <a:t>——</a:t>
            </a:r>
            <a:r>
              <a:rPr lang="zh-CN" altLang="en-US" sz="2400" dirty="0">
                <a:effectLst/>
              </a:rPr>
              <a:t>据</a:t>
            </a:r>
            <a:r>
              <a:rPr lang="en-US" altLang="zh-CN" sz="2400" dirty="0">
                <a:effectLst/>
              </a:rPr>
              <a:t>《</a:t>
            </a:r>
            <a:r>
              <a:rPr lang="zh-CN" altLang="en-US" sz="2400" dirty="0">
                <a:effectLst/>
              </a:rPr>
              <a:t>张文襄公全集</a:t>
            </a:r>
            <a:r>
              <a:rPr lang="en-US" altLang="zh-CN" sz="2400" dirty="0">
                <a:effectLst/>
              </a:rPr>
              <a:t>》</a:t>
            </a:r>
            <a:r>
              <a:rPr lang="zh-CN" altLang="en-US" sz="2400" dirty="0">
                <a:effectLst/>
              </a:rPr>
              <a:t>等</a:t>
            </a:r>
            <a:endParaRPr lang="en-US" altLang="zh-CN" sz="2400" dirty="0">
              <a:effectLst/>
            </a:endParaRP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1</a:t>
            </a:r>
            <a:r>
              <a:rPr lang="zh-CN" altLang="en-US" sz="2400" dirty="0">
                <a:effectLst/>
              </a:rPr>
              <a:t>）根据材料并结合所学知识，简析“江楚会奏”变法方案与洋务运动的相同点。（</a:t>
            </a:r>
            <a:r>
              <a:rPr lang="en-US" altLang="zh-CN" sz="2400" dirty="0">
                <a:effectLst/>
              </a:rPr>
              <a:t>8</a:t>
            </a:r>
            <a:r>
              <a:rPr lang="zh-CN" altLang="en-US" sz="2400" dirty="0">
                <a:effectLst/>
              </a:rPr>
              <a:t>分）</a:t>
            </a:r>
            <a:endParaRPr lang="en-US" altLang="zh-CN" sz="2400" dirty="0">
              <a:effectLst/>
            </a:endParaRP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2</a:t>
            </a:r>
            <a:r>
              <a:rPr lang="zh-CN" altLang="en-US" sz="2400" dirty="0">
                <a:effectLst/>
              </a:rPr>
              <a:t>）根据材料并结合所学知识，评价“江楚会奏”变法方案。（</a:t>
            </a:r>
            <a:r>
              <a:rPr lang="en-US" altLang="zh-CN" sz="2400" dirty="0">
                <a:effectLst/>
              </a:rPr>
              <a:t>7</a:t>
            </a:r>
            <a:r>
              <a:rPr lang="zh-CN" altLang="en-US" sz="2400" dirty="0">
                <a:effectLst/>
              </a:rPr>
              <a:t>分）</a:t>
            </a:r>
            <a:br>
              <a:rPr lang="zh-CN" altLang="en-US" sz="2400" dirty="0"/>
            </a:b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31980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18453F8F-2525-4780-B07E-7975F4FA2C02}"/>
              </a:ext>
            </a:extLst>
          </p:cNvPr>
          <p:cNvSpPr txBox="1"/>
          <p:nvPr/>
        </p:nvSpPr>
        <p:spPr>
          <a:xfrm>
            <a:off x="508000" y="1238518"/>
            <a:ext cx="796544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0" i="0" dirty="0">
                <a:effectLst/>
                <a:latin typeface="-apple-system"/>
              </a:rPr>
              <a:t>45</a:t>
            </a:r>
            <a:r>
              <a:rPr lang="zh-CN" altLang="en-US" sz="3200" b="0" i="0" dirty="0">
                <a:effectLst/>
                <a:latin typeface="-apple-system"/>
              </a:rPr>
              <a:t>、 </a:t>
            </a:r>
            <a:r>
              <a:rPr lang="en-US" altLang="zh-CN" sz="3200" b="0" i="0" dirty="0">
                <a:effectLst/>
                <a:latin typeface="-apple-system"/>
              </a:rPr>
              <a:t>(1)</a:t>
            </a:r>
            <a:r>
              <a:rPr lang="zh-CN" altLang="en-US" sz="3200" b="0" i="0" dirty="0">
                <a:effectLst/>
                <a:latin typeface="-apple-system"/>
              </a:rPr>
              <a:t>迫于外来压力作出的改革；均有富国强兵之目的；受到中央与地方势力的推动；以中体西用为指导思想，均涉及政治，经济，教育，军事等方面。 </a:t>
            </a:r>
            <a:r>
              <a:rPr lang="en-US" altLang="zh-CN" sz="3200" b="0" i="0" dirty="0">
                <a:effectLst/>
                <a:latin typeface="-apple-system"/>
              </a:rPr>
              <a:t>(2)</a:t>
            </a:r>
            <a:r>
              <a:rPr lang="zh-CN" altLang="en-US" sz="3200" b="0" i="0" dirty="0">
                <a:effectLst/>
                <a:latin typeface="-apple-system"/>
              </a:rPr>
              <a:t>涉及政治体制层面的改革；较为系统的新政改革方案；推动了清末新政的开展，对清末改革产生了重要的影响；未能使清政府摆脱社会危机与政治困境。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787805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FBE7FB67-45DD-432D-AD96-B0202273D7D8}"/>
              </a:ext>
            </a:extLst>
          </p:cNvPr>
          <p:cNvSpPr txBox="1"/>
          <p:nvPr/>
        </p:nvSpPr>
        <p:spPr>
          <a:xfrm>
            <a:off x="50800" y="76488"/>
            <a:ext cx="9052560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2400" dirty="0">
                <a:effectLst/>
              </a:rPr>
              <a:t>46</a:t>
            </a:r>
            <a:r>
              <a:rPr lang="zh-CN" altLang="en-US" sz="2400" dirty="0">
                <a:effectLst/>
              </a:rPr>
              <a:t>．</a:t>
            </a:r>
            <a:r>
              <a:rPr lang="en-US" altLang="zh-CN" sz="2400" dirty="0">
                <a:effectLst/>
              </a:rPr>
              <a:t>[</a:t>
            </a:r>
            <a:r>
              <a:rPr lang="zh-CN" altLang="en-US" sz="2400" dirty="0">
                <a:effectLst/>
              </a:rPr>
              <a:t>历史</a:t>
            </a:r>
            <a:r>
              <a:rPr lang="en-US" altLang="zh-CN" sz="2400" dirty="0">
                <a:effectLst/>
              </a:rPr>
              <a:t>——</a:t>
            </a:r>
            <a:r>
              <a:rPr lang="zh-CN" altLang="en-US" sz="2400" dirty="0">
                <a:effectLst/>
              </a:rPr>
              <a:t>选修</a:t>
            </a:r>
            <a:r>
              <a:rPr lang="en-US" altLang="zh-CN" sz="2400" dirty="0">
                <a:effectLst/>
              </a:rPr>
              <a:t>3</a:t>
            </a:r>
            <a:r>
              <a:rPr lang="zh-CN" altLang="en-US" sz="2400" dirty="0">
                <a:effectLst/>
              </a:rPr>
              <a:t>：</a:t>
            </a:r>
            <a:r>
              <a:rPr lang="en-US" altLang="zh-CN" sz="2400" dirty="0">
                <a:effectLst/>
              </a:rPr>
              <a:t>20</a:t>
            </a:r>
            <a:r>
              <a:rPr lang="zh-CN" altLang="en-US" sz="2400" dirty="0">
                <a:effectLst/>
              </a:rPr>
              <a:t>世纪的战争与和平</a:t>
            </a:r>
            <a:r>
              <a:rPr lang="en-US" altLang="zh-CN" sz="2400" dirty="0">
                <a:effectLst/>
              </a:rPr>
              <a:t>]</a:t>
            </a:r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15</a:t>
            </a:r>
            <a:r>
              <a:rPr lang="zh-CN" altLang="en-US" sz="2400" dirty="0">
                <a:effectLst/>
              </a:rPr>
              <a:t>分）</a:t>
            </a:r>
            <a:endParaRPr lang="en-US" altLang="zh-CN" sz="2400" dirty="0">
              <a:effectLst/>
            </a:endParaRPr>
          </a:p>
          <a:p>
            <a:pPr algn="just"/>
            <a:r>
              <a:rPr lang="zh-CN" altLang="en-US" sz="2400" b="1" dirty="0"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材料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越南战争中，美国为帮助南越傀儡政权消灭南方人民武装力量，自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1961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年起使用了落叶剂、除草剂等化学剂约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．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万吨，喷洒面积达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．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68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万平方千米。在使用化学剂之初，美国科学界就道义和生态原因提出异议。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1967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月，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5000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多名科学家向美国政府请愿，敦促约翰逊总统下令停止在越南使用化学剂。自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1968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年下半年起，联合国大会相继通过多项决议，开始关注生态问题，要求召开联合国人类环境会议，并要求秘书长准备一个关于化学、生物以及细菌武器的报告。面对美国的战争暴行，越南人民武装力量依然活跃在南越丛林中，给美国和南越政府以巨大打击。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1971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年，尼克松政府决定终止在越南战场使用化学剂。化学剂的使用，也使很多美国军人在战后饱受癌症等疾病折磨。</a:t>
            </a:r>
          </a:p>
          <a:p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摘编自吕桂霞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牧场工行动：美国在越战中的落叶剂使用研究（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1961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～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1971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1</a:t>
            </a:r>
            <a:r>
              <a:rPr lang="zh-CN" altLang="en-US" sz="2400" dirty="0">
                <a:effectLst/>
              </a:rPr>
              <a:t>）根据材料并结合所学知识，分析美国政府最终放弃在越南使用化学剂的原因。（</a:t>
            </a:r>
            <a:r>
              <a:rPr lang="en-US" altLang="zh-CN" sz="2400" dirty="0">
                <a:effectLst/>
              </a:rPr>
              <a:t>9</a:t>
            </a:r>
            <a:r>
              <a:rPr lang="zh-CN" altLang="en-US" sz="2400" dirty="0">
                <a:effectLst/>
              </a:rPr>
              <a:t>分）</a:t>
            </a:r>
            <a:endParaRPr lang="en-US" altLang="zh-CN" sz="2400" dirty="0">
              <a:effectLst/>
            </a:endParaRP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2</a:t>
            </a:r>
            <a:r>
              <a:rPr lang="zh-CN" altLang="en-US" sz="2400" dirty="0">
                <a:effectLst/>
              </a:rPr>
              <a:t>）根据材料并结合所学知识，说明美国在越南战争中使用化学剂的后果。（</a:t>
            </a:r>
            <a:r>
              <a:rPr lang="en-US" altLang="zh-CN" sz="2400" dirty="0">
                <a:effectLst/>
              </a:rPr>
              <a:t>6</a:t>
            </a:r>
            <a:r>
              <a:rPr lang="zh-CN" altLang="en-US" sz="2400" dirty="0">
                <a:effectLst/>
              </a:rPr>
              <a:t>分）</a:t>
            </a:r>
            <a:br>
              <a:rPr lang="zh-CN" altLang="en-US" sz="2400" dirty="0"/>
            </a:b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740711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6C26D3AD-E268-4A94-9117-C88357393F64}"/>
              </a:ext>
            </a:extLst>
          </p:cNvPr>
          <p:cNvSpPr txBox="1"/>
          <p:nvPr/>
        </p:nvSpPr>
        <p:spPr>
          <a:xfrm>
            <a:off x="558800" y="780256"/>
            <a:ext cx="783336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0" i="0" dirty="0">
                <a:effectLst/>
                <a:latin typeface="-apple-system"/>
              </a:rPr>
              <a:t>46</a:t>
            </a:r>
            <a:r>
              <a:rPr lang="zh-CN" altLang="en-US" sz="3200" b="0" i="0" dirty="0">
                <a:effectLst/>
                <a:latin typeface="-apple-system"/>
              </a:rPr>
              <a:t>、</a:t>
            </a:r>
            <a:r>
              <a:rPr lang="en-US" altLang="zh-CN" sz="3200" b="0" i="0" dirty="0">
                <a:effectLst/>
                <a:latin typeface="-apple-system"/>
              </a:rPr>
              <a:t>(1)</a:t>
            </a:r>
            <a:r>
              <a:rPr lang="zh-CN" altLang="en-US" sz="3200" b="0" i="0" dirty="0">
                <a:effectLst/>
                <a:latin typeface="-apple-system"/>
              </a:rPr>
              <a:t>美国科学界的反对，联合国对环境问题的关注，国内反战运动高涨，没有达到预期作战企图。 </a:t>
            </a:r>
            <a:endParaRPr lang="en-US" altLang="zh-CN" sz="3200" b="0" i="0" dirty="0">
              <a:effectLst/>
              <a:latin typeface="-apple-system"/>
            </a:endParaRPr>
          </a:p>
          <a:p>
            <a:r>
              <a:rPr lang="en-US" altLang="zh-CN" sz="3200" b="0" i="0" dirty="0">
                <a:effectLst/>
                <a:latin typeface="-apple-system"/>
              </a:rPr>
              <a:t>(2)</a:t>
            </a:r>
            <a:r>
              <a:rPr lang="zh-CN" altLang="en-US" sz="3200" b="0" i="0" dirty="0">
                <a:effectLst/>
                <a:latin typeface="-apple-system"/>
              </a:rPr>
              <a:t>对生态环境和经济造成严重破坏，对越南人民和美国士兵伤害严重，在国际社会造成恶劣影响。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81536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9ED85EF-F2FB-42F0-9DE9-BA2DE481CF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11897"/>
              </p:ext>
            </p:extLst>
          </p:nvPr>
        </p:nvGraphicFramePr>
        <p:xfrm>
          <a:off x="868680" y="762001"/>
          <a:ext cx="6913879" cy="3017523"/>
        </p:xfrm>
        <a:graphic>
          <a:graphicData uri="http://schemas.openxmlformats.org/drawingml/2006/table">
            <a:tbl>
              <a:tblPr/>
              <a:tblGrid>
                <a:gridCol w="4525336">
                  <a:extLst>
                    <a:ext uri="{9D8B030D-6E8A-4147-A177-3AD203B41FA5}">
                      <a16:colId xmlns:a16="http://schemas.microsoft.com/office/drawing/2014/main" val="3534870174"/>
                    </a:ext>
                  </a:extLst>
                </a:gridCol>
                <a:gridCol w="1113277">
                  <a:extLst>
                    <a:ext uri="{9D8B030D-6E8A-4147-A177-3AD203B41FA5}">
                      <a16:colId xmlns:a16="http://schemas.microsoft.com/office/drawing/2014/main" val="2494622883"/>
                    </a:ext>
                  </a:extLst>
                </a:gridCol>
                <a:gridCol w="1275266">
                  <a:extLst>
                    <a:ext uri="{9D8B030D-6E8A-4147-A177-3AD203B41FA5}">
                      <a16:colId xmlns:a16="http://schemas.microsoft.com/office/drawing/2014/main" val="1462675868"/>
                    </a:ext>
                  </a:extLst>
                </a:gridCol>
              </a:tblGrid>
              <a:tr h="670559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 dirty="0">
                          <a:effectLst/>
                        </a:rPr>
                        <a:t>称名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西汉末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东汉中期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653006"/>
                  </a:ext>
                </a:extLst>
              </a:tr>
              <a:tr h="335281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代郡（今河北、山西间）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56771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 dirty="0">
                          <a:effectLst/>
                        </a:rPr>
                        <a:t>20123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720724"/>
                  </a:ext>
                </a:extLst>
              </a:tr>
              <a:tr h="335281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太原（今属山西）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169863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30902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65128"/>
                  </a:ext>
                </a:extLst>
              </a:tr>
              <a:tr h="670559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南阳（今河南南部及湖北、陕西部分地区）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 dirty="0">
                          <a:effectLst/>
                        </a:rPr>
                        <a:t>359316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528551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852025"/>
                  </a:ext>
                </a:extLst>
              </a:tr>
              <a:tr h="335281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汝南（今河南东南、安徽西北）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461587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404448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400911"/>
                  </a:ext>
                </a:extLst>
              </a:tr>
              <a:tr h="335281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豫章（今属江西）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67462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406496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502977"/>
                  </a:ext>
                </a:extLst>
              </a:tr>
              <a:tr h="335281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零陵（今湖南、广西间）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21092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 dirty="0">
                          <a:effectLst/>
                        </a:rPr>
                        <a:t>212284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48611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FAA8F09-7851-45FD-9982-6DEE892C2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60" y="239106"/>
            <a:ext cx="8503920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25．         表1  西汉末、东汉中期部分地区民户数量表   单位：户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据表1可知，在此期间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A．长江以南经济发展加速            B．豪强大族势力没落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C．南北经济的不平衡加剧            D．个体农耕经济衰退</a:t>
            </a:r>
            <a:r>
              <a:rPr kumimoji="0" lang="zh-CN" altLang="zh-CN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zh-CN" altLang="zh-CN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BD902A7-4F31-4DBA-9071-28F5D00D5E4C}"/>
              </a:ext>
            </a:extLst>
          </p:cNvPr>
          <p:cNvSpPr txBox="1"/>
          <p:nvPr/>
        </p:nvSpPr>
        <p:spPr>
          <a:xfrm>
            <a:off x="320040" y="5020099"/>
            <a:ext cx="850392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】A</a:t>
            </a:r>
            <a:r>
              <a:rPr lang="en-US" altLang="zh-CN" dirty="0">
                <a:effectLst/>
              </a:rPr>
              <a:t>【</a:t>
            </a:r>
            <a:r>
              <a:rPr lang="zh-CN" altLang="en-US" dirty="0">
                <a:effectLst/>
              </a:rPr>
              <a:t>解析</a:t>
            </a:r>
            <a:r>
              <a:rPr lang="en-US" altLang="zh-CN" dirty="0">
                <a:effectLst/>
              </a:rPr>
              <a:t>】</a:t>
            </a:r>
            <a:r>
              <a:rPr lang="zh-CN" altLang="en-US" dirty="0">
                <a:effectLst/>
              </a:rPr>
              <a:t>题干信息：西汉末至东汉中期，北方地区的代郡、太原户数明显减少；南方地区的豫章、零陵户数明显增多。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项：新莽后期北方战乱，南方经济发展加速，故南方人口增加明显。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项：豪强大族势力在东汉增强，发展到魏晋时期成为士族门阀。</a:t>
            </a: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项：由于南方经济发展，此时南北经济的差距缩小。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effectLst/>
              </a:rPr>
              <a:t>D</a:t>
            </a:r>
            <a:r>
              <a:rPr lang="zh-CN" altLang="en-US" dirty="0">
                <a:effectLst/>
              </a:rPr>
              <a:t>项：个体农耕经济衰退在材料中无法体现。</a:t>
            </a:r>
            <a:r>
              <a:rPr lang="en-US" altLang="zh-CN" dirty="0">
                <a:effectLst/>
              </a:rPr>
              <a:t>D</a:t>
            </a:r>
            <a:r>
              <a:rPr lang="zh-CN" altLang="en-US" dirty="0">
                <a:effectLst/>
              </a:rPr>
              <a:t>项错误。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993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3D2EE048-095B-49E1-9990-A242F6CF8BBD}"/>
              </a:ext>
            </a:extLst>
          </p:cNvPr>
          <p:cNvSpPr txBox="1"/>
          <p:nvPr/>
        </p:nvSpPr>
        <p:spPr>
          <a:xfrm>
            <a:off x="203200" y="281305"/>
            <a:ext cx="87376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2400" dirty="0">
                <a:effectLst/>
              </a:rPr>
              <a:t>47</a:t>
            </a:r>
            <a:r>
              <a:rPr lang="zh-CN" altLang="en-US" sz="2400" dirty="0">
                <a:effectLst/>
              </a:rPr>
              <a:t>．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[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历史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选修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：中外历史人物评说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]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15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分）材料一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冯道（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882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～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954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），“少纯厚，好学能文”。后唐、后晋、后汉、后周时，皆居高官显爵，自号“长乐老”。其自诩：“在孝于家，在忠于国。口无不道之言，门无不义之货。所愿者下不欺于地，中不欺于人，上不欺于天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非人之谋，是天之祐。六合之内有幸者，百岁之后有归所。”</a:t>
            </a:r>
          </a:p>
          <a:p>
            <a:pPr algn="r"/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据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长乐老自叙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等</a:t>
            </a:r>
          </a:p>
          <a:p>
            <a:pPr algn="l"/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材料二史臣曰：（冯）道之履行，郁有古人之风；（冯）道之宇量，深得大臣之体。然而事四朝，相六帝，可得为忠乎！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——《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旧五代史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材料三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予读冯道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长乐老叙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，见其自述以为荣，其可谓无廉耻者矣，则天下国家可从而知也。予于五代得全节之士三，死事之臣十有五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然使忠义之节，独出于武夫战平，岂于儒者果无其人哉？</a:t>
            </a:r>
          </a:p>
          <a:p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——《</a:t>
            </a:r>
            <a:r>
              <a:rPr lang="zh-CN" altLang="en-US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新五代史</a:t>
            </a:r>
            <a:r>
              <a:rPr lang="en-US" altLang="zh-CN" sz="240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1</a:t>
            </a:r>
            <a:r>
              <a:rPr lang="zh-CN" altLang="en-US" sz="2400" dirty="0">
                <a:effectLst/>
              </a:rPr>
              <a:t>）分别概括材料一、二、三对冯道的评价。（</a:t>
            </a:r>
            <a:r>
              <a:rPr lang="en-US" altLang="zh-CN" sz="2400" dirty="0">
                <a:effectLst/>
              </a:rPr>
              <a:t>9</a:t>
            </a:r>
            <a:r>
              <a:rPr lang="zh-CN" altLang="en-US" sz="2400" dirty="0">
                <a:effectLst/>
              </a:rPr>
              <a:t>分）</a:t>
            </a:r>
            <a:endParaRPr lang="en-US" altLang="zh-CN" sz="2400" dirty="0">
              <a:effectLst/>
            </a:endParaRPr>
          </a:p>
          <a:p>
            <a:r>
              <a:rPr lang="zh-CN" altLang="en-US" sz="2400" dirty="0">
                <a:effectLst/>
              </a:rPr>
              <a:t>（</a:t>
            </a:r>
            <a:r>
              <a:rPr lang="en-US" altLang="zh-CN" sz="2400" dirty="0">
                <a:effectLst/>
              </a:rPr>
              <a:t>2</a:t>
            </a:r>
            <a:r>
              <a:rPr lang="zh-CN" altLang="en-US" sz="2400" dirty="0">
                <a:effectLst/>
              </a:rPr>
              <a:t>）根据材料并结合所学知识，简析影响人物评价的因素。（</a:t>
            </a:r>
            <a:r>
              <a:rPr lang="en-US" altLang="zh-CN" sz="2400" dirty="0">
                <a:effectLst/>
              </a:rPr>
              <a:t>6</a:t>
            </a:r>
            <a:r>
              <a:rPr lang="zh-CN" altLang="en-US" sz="2400" dirty="0">
                <a:effectLst/>
              </a:rPr>
              <a:t>分）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60989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0F3CEA1-02AD-4FD3-9FAB-26FD2A42AE4B}"/>
              </a:ext>
            </a:extLst>
          </p:cNvPr>
          <p:cNvSpPr txBox="1"/>
          <p:nvPr/>
        </p:nvSpPr>
        <p:spPr>
          <a:xfrm>
            <a:off x="1016000" y="751344"/>
            <a:ext cx="696976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0" i="0" dirty="0">
                <a:effectLst/>
                <a:latin typeface="-apple-system"/>
              </a:rPr>
              <a:t>47(1)</a:t>
            </a:r>
            <a:r>
              <a:rPr lang="zh-CN" altLang="en-US" sz="2800" b="0" i="0" dirty="0">
                <a:effectLst/>
                <a:latin typeface="-apple-system"/>
              </a:rPr>
              <a:t>材料一高度肯定，为官不贪，为人真诚，忠孝两全。 材料二，辩证看待，为人淳朴大度，但为臣不忠。 材料三，全面否定，不忠不义，寡廉贤耻。 </a:t>
            </a:r>
            <a:endParaRPr lang="en-US" altLang="zh-CN" sz="2800" b="0" i="0" dirty="0">
              <a:effectLst/>
              <a:latin typeface="-apple-system"/>
            </a:endParaRPr>
          </a:p>
          <a:p>
            <a:r>
              <a:rPr lang="en-US" altLang="zh-CN" sz="2800" b="0" i="0" dirty="0">
                <a:effectLst/>
                <a:latin typeface="-apple-system"/>
              </a:rPr>
              <a:t>(2)</a:t>
            </a:r>
            <a:r>
              <a:rPr lang="zh-CN" altLang="en-US" sz="2800" b="0" i="0" dirty="0">
                <a:effectLst/>
                <a:latin typeface="-apple-system"/>
              </a:rPr>
              <a:t>评价的角度；评价者所持的标准；时代变化；史料考订与发现。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38526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11C6DA0D-FA02-4155-BACA-7ED525917162}"/>
              </a:ext>
            </a:extLst>
          </p:cNvPr>
          <p:cNvSpPr txBox="1"/>
          <p:nvPr/>
        </p:nvSpPr>
        <p:spPr>
          <a:xfrm>
            <a:off x="355600" y="267623"/>
            <a:ext cx="869696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effectLst/>
              </a:rPr>
              <a:t>26</a:t>
            </a:r>
            <a:r>
              <a:rPr lang="zh-CN" altLang="en-US" sz="2800" dirty="0">
                <a:effectLst/>
              </a:rPr>
              <a:t>．宋代，官府强调“民生性命在农，国家根本在农，天下事莫重于农”，“毋舍本逐末”。苏辙说：“凡今农工商贾之家，未有不舍其旧而为士者也。”郑至道说，士农工商“皆百姓之本业，自生民以来未有能易之者也”。从中可以看出宋代</a:t>
            </a:r>
            <a:endParaRPr lang="en-US" altLang="zh-CN" sz="2800" dirty="0"/>
          </a:p>
          <a:p>
            <a:r>
              <a:rPr lang="en-US" altLang="zh-CN" sz="2800" dirty="0">
                <a:effectLst/>
              </a:rPr>
              <a:t>A</a:t>
            </a:r>
            <a:r>
              <a:rPr lang="zh-CN" altLang="en-US" sz="2800" dirty="0">
                <a:effectLst/>
              </a:rPr>
              <a:t>．商品经济发展受到阻碍          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B</a:t>
            </a:r>
            <a:r>
              <a:rPr lang="zh-CN" altLang="en-US" sz="2800" dirty="0">
                <a:effectLst/>
              </a:rPr>
              <a:t>．重农抑商政策瓦解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C</a:t>
            </a:r>
            <a:r>
              <a:rPr lang="zh-CN" altLang="en-US" sz="2800" dirty="0">
                <a:effectLst/>
              </a:rPr>
              <a:t>．社会群体间流动性增强           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D</a:t>
            </a:r>
            <a:r>
              <a:rPr lang="zh-CN" altLang="en-US" sz="2800" dirty="0">
                <a:effectLst/>
              </a:rPr>
              <a:t>．四民社会地位相同</a:t>
            </a:r>
            <a:endParaRPr lang="zh-CN" altLang="en-US" sz="28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3BA82A7-39E3-4C20-B20A-0BE5B9ABD656}"/>
              </a:ext>
            </a:extLst>
          </p:cNvPr>
          <p:cNvSpPr txBox="1"/>
          <p:nvPr/>
        </p:nvSpPr>
        <p:spPr>
          <a:xfrm>
            <a:off x="172720" y="4303455"/>
            <a:ext cx="887984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】C</a:t>
            </a:r>
            <a:r>
              <a:rPr lang="en-US" altLang="zh-CN" sz="2000" dirty="0">
                <a:effectLst/>
              </a:rPr>
              <a:t>【</a:t>
            </a:r>
            <a:r>
              <a:rPr lang="zh-CN" altLang="en-US" sz="2000" dirty="0">
                <a:effectLst/>
              </a:rPr>
              <a:t>解析</a:t>
            </a:r>
            <a:r>
              <a:rPr lang="en-US" altLang="zh-CN" sz="2000" dirty="0">
                <a:effectLst/>
              </a:rPr>
              <a:t>】</a:t>
            </a:r>
            <a:r>
              <a:rPr lang="zh-CN" altLang="en-US" sz="2000" dirty="0">
                <a:effectLst/>
              </a:rPr>
              <a:t>题干信息：宋代，官方强调重农抑商，农商对立。但是一方面苏辙说农工商想要进入士阶层，另一方面郑至道说士农工商皆为本业，没有贵贱之分。对于四民问题，社会的看法与官方不同。</a:t>
            </a:r>
            <a:r>
              <a:rPr lang="en-US" altLang="zh-CN" sz="2000" dirty="0">
                <a:effectLst/>
              </a:rPr>
              <a:t>A</a:t>
            </a:r>
            <a:r>
              <a:rPr lang="zh-CN" altLang="en-US" sz="2000" dirty="0">
                <a:effectLst/>
              </a:rPr>
              <a:t>项：商品经济在宋代发展较快，因此宋代城市的市坊界限被打破。</a:t>
            </a:r>
            <a:r>
              <a:rPr lang="en-US" altLang="zh-CN" sz="2000" dirty="0">
                <a:effectLst/>
              </a:rPr>
              <a:t>A</a:t>
            </a:r>
            <a:r>
              <a:rPr lang="zh-CN" altLang="en-US" sz="2000" dirty="0">
                <a:effectLst/>
              </a:rPr>
              <a:t>项错误。</a:t>
            </a:r>
            <a:br>
              <a:rPr lang="zh-CN" altLang="en-US" sz="2000" dirty="0">
                <a:effectLst/>
              </a:rPr>
            </a:br>
            <a:r>
              <a:rPr lang="en-US" altLang="zh-CN" sz="2000" dirty="0">
                <a:effectLst/>
              </a:rPr>
              <a:t>B</a:t>
            </a:r>
            <a:r>
              <a:rPr lang="zh-CN" altLang="en-US" sz="2000" dirty="0">
                <a:effectLst/>
              </a:rPr>
              <a:t>项：重农抑商政策瓦解，表述绝对，不符合史实。</a:t>
            </a:r>
            <a:r>
              <a:rPr lang="en-US" altLang="zh-CN" sz="2000" dirty="0">
                <a:effectLst/>
              </a:rPr>
              <a:t>B</a:t>
            </a:r>
            <a:r>
              <a:rPr lang="zh-CN" altLang="en-US" sz="2000" dirty="0">
                <a:effectLst/>
              </a:rPr>
              <a:t>项错误。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项：材料中苏辙和郑至道对士农工商的看法，以及结合宋代科举制和工商业的发展，可以得出宋代社会群体间流动性增强。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项：四民社会地位相同，表述绝对。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项错误。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31808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87468D3C-42BA-4A23-8DAE-1AAECCAD62B5}"/>
              </a:ext>
            </a:extLst>
          </p:cNvPr>
          <p:cNvSpPr txBox="1"/>
          <p:nvPr/>
        </p:nvSpPr>
        <p:spPr>
          <a:xfrm>
            <a:off x="548640" y="90438"/>
            <a:ext cx="824992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effectLst/>
              </a:rPr>
              <a:t>27</a:t>
            </a:r>
            <a:r>
              <a:rPr lang="zh-CN" altLang="en-US" sz="2800" dirty="0">
                <a:effectLst/>
              </a:rPr>
              <a:t>．明清时期，“善书”在民间广为流行，这类书籍多由士绅编撰，内容侧重倡导忠孝友悌、济急救危、受辱不怨，戒饬攻诘宗亲、凌逼孤寡等，以奉劝世人“诸恶莫作，众善奉行”。“善书”的流行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A</a:t>
            </a:r>
            <a:r>
              <a:rPr lang="zh-CN" altLang="en-US" sz="2800" dirty="0">
                <a:effectLst/>
              </a:rPr>
              <a:t>．确立了理学思想的主导地位       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B</a:t>
            </a:r>
            <a:r>
              <a:rPr lang="zh-CN" altLang="en-US" sz="2800" dirty="0">
                <a:effectLst/>
              </a:rPr>
              <a:t>．强化了社会主流的价值观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C</a:t>
            </a:r>
            <a:r>
              <a:rPr lang="zh-CN" altLang="en-US" sz="2800" dirty="0">
                <a:effectLst/>
              </a:rPr>
              <a:t>．阻碍了官方意识形态的推广       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D</a:t>
            </a:r>
            <a:r>
              <a:rPr lang="zh-CN" altLang="en-US" sz="2800" dirty="0">
                <a:effectLst/>
              </a:rPr>
              <a:t>．冲击了儒家经典的神圣性</a:t>
            </a:r>
            <a:endParaRPr lang="zh-CN" altLang="en-US" sz="28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BC7A0C3-45E2-48D3-B49D-1DAF14DEF19C}"/>
              </a:ext>
            </a:extLst>
          </p:cNvPr>
          <p:cNvSpPr txBox="1"/>
          <p:nvPr/>
        </p:nvSpPr>
        <p:spPr>
          <a:xfrm>
            <a:off x="274320" y="3944193"/>
            <a:ext cx="84531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】B</a:t>
            </a:r>
            <a:r>
              <a:rPr lang="en-US" altLang="zh-CN" sz="2400" dirty="0">
                <a:effectLst/>
              </a:rPr>
              <a:t>【</a:t>
            </a:r>
            <a:r>
              <a:rPr lang="zh-CN" altLang="en-US" sz="2400" dirty="0">
                <a:effectLst/>
              </a:rPr>
              <a:t>解析</a:t>
            </a:r>
            <a:r>
              <a:rPr lang="en-US" altLang="zh-CN" sz="2400" dirty="0">
                <a:effectLst/>
              </a:rPr>
              <a:t>】</a:t>
            </a:r>
            <a:r>
              <a:rPr lang="zh-CN" altLang="en-US" sz="2400" dirty="0">
                <a:effectLst/>
              </a:rPr>
              <a:t>题干信息：明清，提倡忠孝友爱的“善书”在民间广为流行。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项：明初，朱熹编著的</a:t>
            </a:r>
            <a:r>
              <a:rPr lang="en-US" altLang="zh-CN" sz="2400" dirty="0">
                <a:effectLst/>
              </a:rPr>
              <a:t>《</a:t>
            </a:r>
            <a:r>
              <a:rPr lang="zh-CN" altLang="en-US" sz="2400" dirty="0">
                <a:effectLst/>
              </a:rPr>
              <a:t>四书章句集注</a:t>
            </a:r>
            <a:r>
              <a:rPr lang="en-US" altLang="zh-CN" sz="2400" dirty="0">
                <a:effectLst/>
              </a:rPr>
              <a:t>》</a:t>
            </a:r>
            <a:r>
              <a:rPr lang="zh-CN" altLang="en-US" sz="2400" dirty="0">
                <a:effectLst/>
              </a:rPr>
              <a:t>作为科举考试内容，确立了理学思想的主导地位。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项错误。</a:t>
            </a:r>
            <a:br>
              <a:rPr lang="zh-CN" altLang="en-US" sz="2400" dirty="0">
                <a:effectLst/>
              </a:rPr>
            </a:br>
            <a:r>
              <a:rPr lang="en-US" altLang="zh-CN" sz="24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项：“善书”传播的忠孝等思想与当时儒家推崇的内容相一致，因此强化了社会主流的价值观。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项：“善书”内容与官方意识形态相一致。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项：“善书”有利于将儒家经典中的思想向民间传播。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项错误。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4724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5B31B9E3-5B1A-4628-ADF3-842D9D2CEA23}"/>
              </a:ext>
            </a:extLst>
          </p:cNvPr>
          <p:cNvSpPr txBox="1"/>
          <p:nvPr/>
        </p:nvSpPr>
        <p:spPr>
          <a:xfrm>
            <a:off x="325120" y="133757"/>
            <a:ext cx="8331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effectLst/>
              </a:rPr>
              <a:t>28</a:t>
            </a:r>
            <a:r>
              <a:rPr lang="zh-CN" altLang="en-US" sz="3200" dirty="0">
                <a:effectLst/>
              </a:rPr>
              <a:t>．</a:t>
            </a:r>
            <a:r>
              <a:rPr lang="en-US" altLang="zh-CN" sz="3200" dirty="0">
                <a:effectLst/>
              </a:rPr>
              <a:t>1898</a:t>
            </a:r>
            <a:r>
              <a:rPr lang="zh-CN" altLang="en-US" sz="3200" dirty="0">
                <a:effectLst/>
              </a:rPr>
              <a:t>年，某书商慨叹废八股将使自己损失惨重，后来发现“经学书犹有人买”，其损失并不如以前估计之大，而该书商对新学书籍的投资不久又面临亏损。这可以反映出该时期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A</a:t>
            </a:r>
            <a:r>
              <a:rPr lang="zh-CN" altLang="en-US" sz="3200" dirty="0">
                <a:effectLst/>
              </a:rPr>
              <a:t>．儒学地位颠覆      </a:t>
            </a:r>
            <a:r>
              <a:rPr lang="en-US" altLang="zh-CN" sz="3200" dirty="0">
                <a:effectLst/>
              </a:rPr>
              <a:t>B</a:t>
            </a:r>
            <a:r>
              <a:rPr lang="zh-CN" altLang="en-US" sz="3200" dirty="0">
                <a:effectLst/>
              </a:rPr>
              <a:t>．列强侵略加剧  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C</a:t>
            </a:r>
            <a:r>
              <a:rPr lang="zh-CN" altLang="en-US" sz="3200" dirty="0">
                <a:effectLst/>
              </a:rPr>
              <a:t>．政局变化迅速      </a:t>
            </a:r>
            <a:r>
              <a:rPr lang="en-US" altLang="zh-CN" sz="3200" dirty="0">
                <a:effectLst/>
              </a:rPr>
              <a:t>D</a:t>
            </a:r>
            <a:r>
              <a:rPr lang="zh-CN" altLang="en-US" sz="3200" dirty="0">
                <a:effectLst/>
              </a:rPr>
              <a:t>．西学深入民心</a:t>
            </a:r>
            <a:endParaRPr lang="zh-CN" altLang="en-US" sz="3200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C2BD151C-1FC1-4CA1-B846-20628176FD83}"/>
              </a:ext>
            </a:extLst>
          </p:cNvPr>
          <p:cNvSpPr txBox="1"/>
          <p:nvPr/>
        </p:nvSpPr>
        <p:spPr>
          <a:xfrm>
            <a:off x="142240" y="3520787"/>
            <a:ext cx="851408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】C</a:t>
            </a:r>
            <a:r>
              <a:rPr lang="en-US" altLang="zh-CN" sz="2400" dirty="0">
                <a:effectLst/>
              </a:rPr>
              <a:t>【</a:t>
            </a:r>
            <a:r>
              <a:rPr lang="zh-CN" altLang="en-US" sz="2400" dirty="0">
                <a:effectLst/>
              </a:rPr>
              <a:t>解析</a:t>
            </a:r>
            <a:r>
              <a:rPr lang="en-US" altLang="zh-CN" sz="2400" dirty="0">
                <a:effectLst/>
              </a:rPr>
              <a:t>】</a:t>
            </a:r>
            <a:r>
              <a:rPr lang="zh-CN" altLang="en-US" sz="2400" dirty="0">
                <a:effectLst/>
              </a:rPr>
              <a:t>题干信息：</a:t>
            </a:r>
            <a:r>
              <a:rPr lang="en-US" altLang="zh-CN" sz="2400" dirty="0">
                <a:effectLst/>
              </a:rPr>
              <a:t>1898</a:t>
            </a:r>
            <a:r>
              <a:rPr lang="zh-CN" altLang="en-US" sz="2400" dirty="0">
                <a:effectLst/>
              </a:rPr>
              <a:t>年，某书商以为“经学”书籍会因废八股难卖，新学书籍会因变法而畅销，但之后“经学”书籍依旧有人购买，新学书籍反而滞销。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项：儒学地位颠覆，表述绝对。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项错误。</a:t>
            </a:r>
            <a:br>
              <a:rPr lang="zh-CN" altLang="en-US" sz="2400" dirty="0">
                <a:effectLst/>
              </a:rPr>
            </a:b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项：列强侵略加剧在材料中无体现。</a:t>
            </a:r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项：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1898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年，百日维新，变法的措施很多，但很快失败。因此书商的“经学”书和新学书的售卖前后也很快发生变化。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C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项：材料中新学书籍面临亏损，西学深入民心的表述不当。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项错误。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0202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B40F758-6B0B-4EE3-AD49-EB871A18A8BA}"/>
              </a:ext>
            </a:extLst>
          </p:cNvPr>
          <p:cNvSpPr txBox="1"/>
          <p:nvPr/>
        </p:nvSpPr>
        <p:spPr>
          <a:xfrm>
            <a:off x="152400" y="185619"/>
            <a:ext cx="8839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effectLst/>
              </a:rPr>
              <a:t>29</a:t>
            </a:r>
            <a:r>
              <a:rPr lang="zh-CN" altLang="en-US" sz="2400" dirty="0">
                <a:effectLst/>
              </a:rPr>
              <a:t>．</a:t>
            </a:r>
            <a:r>
              <a:rPr lang="en-US" altLang="zh-CN" sz="2400" dirty="0">
                <a:effectLst/>
              </a:rPr>
              <a:t>1934</a:t>
            </a:r>
            <a:r>
              <a:rPr lang="zh-CN" altLang="en-US" sz="2400" dirty="0">
                <a:effectLst/>
              </a:rPr>
              <a:t>年，毛泽东提出：“我们是革命战争的领导者、组织者，我们又是群众生活的领导者、组织者</a:t>
            </a:r>
            <a:r>
              <a:rPr lang="en-US" altLang="zh-CN" sz="2400" dirty="0">
                <a:effectLst/>
              </a:rPr>
              <a:t>……</a:t>
            </a:r>
            <a:r>
              <a:rPr lang="zh-CN" altLang="en-US" sz="2400" dirty="0">
                <a:effectLst/>
              </a:rPr>
              <a:t>在这里，工作方法的问题，就严重地摆在我们的面前。我们不但要提出任务，而且要解决完成任务的方法问题。”当时毛泽东强调改进工作方法意在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．发动群众参加革命战争           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B</a:t>
            </a:r>
            <a:r>
              <a:rPr lang="zh-CN" altLang="en-US" sz="2400" dirty="0">
                <a:effectLst/>
              </a:rPr>
              <a:t>．开辟中国革命的新道路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．建立广泛革命统一战线            </a:t>
            </a:r>
            <a:endParaRPr lang="en-US" altLang="zh-CN" sz="2400" dirty="0">
              <a:effectLst/>
            </a:endParaRPr>
          </a:p>
          <a:p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．动员社会各界进行抗战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B84E760-FB64-42BB-A591-92B38E23A99E}"/>
              </a:ext>
            </a:extLst>
          </p:cNvPr>
          <p:cNvSpPr txBox="1"/>
          <p:nvPr/>
        </p:nvSpPr>
        <p:spPr>
          <a:xfrm>
            <a:off x="152400" y="3502282"/>
            <a:ext cx="88392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】A</a:t>
            </a:r>
            <a:r>
              <a:rPr lang="en-US" altLang="zh-CN" sz="2000" dirty="0">
                <a:effectLst/>
              </a:rPr>
              <a:t>【</a:t>
            </a:r>
            <a:r>
              <a:rPr lang="zh-CN" altLang="en-US" sz="2000" dirty="0">
                <a:effectLst/>
              </a:rPr>
              <a:t>解析</a:t>
            </a:r>
            <a:r>
              <a:rPr lang="en-US" altLang="zh-CN" sz="2000" dirty="0">
                <a:effectLst/>
              </a:rPr>
              <a:t>】</a:t>
            </a:r>
            <a:r>
              <a:rPr lang="zh-CN" altLang="en-US" sz="2000" dirty="0">
                <a:effectLst/>
              </a:rPr>
              <a:t>题干信息：</a:t>
            </a:r>
            <a:r>
              <a:rPr lang="en-US" altLang="zh-CN" sz="2000" dirty="0">
                <a:effectLst/>
              </a:rPr>
              <a:t>1934</a:t>
            </a:r>
            <a:r>
              <a:rPr lang="zh-CN" altLang="en-US" sz="2000" dirty="0">
                <a:effectLst/>
              </a:rPr>
              <a:t>年，毛泽东提出要解决在革命战争和群众生活中的工作方法问题。这段话出自毛泽东在</a:t>
            </a:r>
            <a:r>
              <a:rPr lang="en-US" altLang="zh-CN" sz="2000" dirty="0">
                <a:effectLst/>
              </a:rPr>
              <a:t>1934</a:t>
            </a:r>
            <a:r>
              <a:rPr lang="zh-CN" altLang="en-US" sz="2000" dirty="0">
                <a:effectLst/>
              </a:rPr>
              <a:t>年</a:t>
            </a:r>
            <a:r>
              <a:rPr lang="en-US" altLang="zh-CN" sz="2000" dirty="0">
                <a:effectLst/>
              </a:rPr>
              <a:t>1</a:t>
            </a:r>
            <a:r>
              <a:rPr lang="zh-CN" altLang="en-US" sz="2000" dirty="0">
                <a:effectLst/>
              </a:rPr>
              <a:t>月</a:t>
            </a:r>
            <a:r>
              <a:rPr lang="en-US" altLang="zh-CN" sz="2000" dirty="0">
                <a:effectLst/>
              </a:rPr>
              <a:t>27</a:t>
            </a:r>
            <a:r>
              <a:rPr lang="zh-CN" altLang="en-US" sz="2000" dirty="0">
                <a:effectLst/>
              </a:rPr>
              <a:t>日的</a:t>
            </a:r>
            <a:r>
              <a:rPr lang="en-US" altLang="zh-CN" sz="2000" dirty="0">
                <a:effectLst/>
              </a:rPr>
              <a:t>《</a:t>
            </a:r>
            <a:r>
              <a:rPr lang="zh-CN" altLang="en-US" sz="2000" dirty="0">
                <a:effectLst/>
              </a:rPr>
              <a:t>关心群众生活，注意工作方法</a:t>
            </a:r>
            <a:r>
              <a:rPr lang="en-US" altLang="zh-CN" sz="2000" dirty="0">
                <a:effectLst/>
              </a:rPr>
              <a:t>》</a:t>
            </a:r>
            <a:r>
              <a:rPr lang="zh-CN" altLang="en-US" sz="2000" dirty="0">
                <a:effectLst/>
              </a:rPr>
              <a:t>一文。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项：工作方法得当，才能赢得民心，让群众参与到革命当中。因此发动群众参加革命战争符合毛泽东这番话的意图。</a:t>
            </a:r>
            <a:r>
              <a:rPr lang="en-US" altLang="zh-CN" sz="2000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sz="20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000" dirty="0">
                <a:effectLst/>
              </a:rPr>
              <a:t>B</a:t>
            </a:r>
            <a:r>
              <a:rPr lang="zh-CN" altLang="en-US" sz="2000" dirty="0">
                <a:effectLst/>
              </a:rPr>
              <a:t>项：开辟中国革命的新道路应该指的是</a:t>
            </a:r>
            <a:r>
              <a:rPr lang="en-US" altLang="zh-CN" sz="2000" dirty="0">
                <a:effectLst/>
              </a:rPr>
              <a:t>1927</a:t>
            </a:r>
            <a:r>
              <a:rPr lang="zh-CN" altLang="en-US" sz="2000" dirty="0">
                <a:effectLst/>
              </a:rPr>
              <a:t>年毛泽东上井冈山，开辟工农武装割据道路。</a:t>
            </a:r>
            <a:r>
              <a:rPr lang="en-US" altLang="zh-CN" sz="2000" dirty="0">
                <a:effectLst/>
              </a:rPr>
              <a:t>B</a:t>
            </a:r>
            <a:r>
              <a:rPr lang="zh-CN" altLang="en-US" sz="2000" dirty="0">
                <a:effectLst/>
              </a:rPr>
              <a:t>项错误。</a:t>
            </a:r>
            <a:r>
              <a:rPr lang="en-US" altLang="zh-CN" sz="2000" dirty="0">
                <a:effectLst/>
              </a:rPr>
              <a:t>C</a:t>
            </a:r>
            <a:r>
              <a:rPr lang="zh-CN" altLang="en-US" sz="2000" dirty="0">
                <a:effectLst/>
              </a:rPr>
              <a:t>项：革命统一战线指</a:t>
            </a:r>
            <a:r>
              <a:rPr lang="en-US" altLang="zh-CN" sz="2000" dirty="0">
                <a:effectLst/>
              </a:rPr>
              <a:t>1924-1927</a:t>
            </a:r>
            <a:r>
              <a:rPr lang="zh-CN" altLang="en-US" sz="2000" dirty="0">
                <a:effectLst/>
              </a:rPr>
              <a:t>年的国民革命中的国共合作，与材料时间不符。</a:t>
            </a:r>
            <a:r>
              <a:rPr lang="en-US" altLang="zh-CN" sz="2000" dirty="0">
                <a:effectLst/>
              </a:rPr>
              <a:t>C</a:t>
            </a:r>
            <a:r>
              <a:rPr lang="zh-CN" altLang="en-US" sz="2000" dirty="0">
                <a:effectLst/>
              </a:rPr>
              <a:t>项错误。</a:t>
            </a:r>
            <a:r>
              <a:rPr lang="zh-CN" altLang="en-US" sz="2000" u="none" strike="noStrike" dirty="0">
                <a:solidFill>
                  <a:srgbClr val="576B95"/>
                </a:solidFill>
                <a:effectLst/>
                <a:hlinkClick r:id="rId2"/>
              </a:rPr>
              <a:t>点击文字</a:t>
            </a:r>
            <a:r>
              <a:rPr lang="zh-CN" altLang="en-US" sz="2000" dirty="0">
                <a:effectLst/>
              </a:rPr>
              <a:t>查看中共历史上的五次统一战线。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项：动员社会各界进行抗战应该是在</a:t>
            </a:r>
            <a:r>
              <a:rPr lang="en-US" altLang="zh-CN" sz="2000" dirty="0">
                <a:effectLst/>
              </a:rPr>
              <a:t>1935</a:t>
            </a:r>
            <a:r>
              <a:rPr lang="zh-CN" altLang="en-US" sz="2000" dirty="0">
                <a:effectLst/>
              </a:rPr>
              <a:t>年华北事变，民族矛盾上升为主要矛盾之后。</a:t>
            </a:r>
            <a:r>
              <a:rPr lang="en-US" altLang="zh-CN" sz="2000" dirty="0">
                <a:effectLst/>
              </a:rPr>
              <a:t>D</a:t>
            </a:r>
            <a:r>
              <a:rPr lang="zh-CN" altLang="en-US" sz="2000" dirty="0">
                <a:effectLst/>
              </a:rPr>
              <a:t>项错误。</a:t>
            </a:r>
            <a:br>
              <a:rPr lang="zh-CN" altLang="en-US" sz="2000" dirty="0"/>
            </a:b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0931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C306827-1322-466A-A429-B1B202765E01}"/>
              </a:ext>
            </a:extLst>
          </p:cNvPr>
          <p:cNvSpPr txBox="1"/>
          <p:nvPr/>
        </p:nvSpPr>
        <p:spPr>
          <a:xfrm>
            <a:off x="467360" y="246579"/>
            <a:ext cx="824992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effectLst/>
              </a:rPr>
              <a:t>30</a:t>
            </a:r>
            <a:r>
              <a:rPr lang="zh-CN" altLang="en-US" sz="2800" dirty="0">
                <a:effectLst/>
              </a:rPr>
              <a:t>．土改后，太行山区某农民要买一头驴，谈好价钱后，他表示要回家和妻子商量，理由是“我们村上好多人家都立下了新规矩，男的开支一斗米以上要得到女人的同意，女人开支二升米以上要得到男人的同意”。这件事可以反映出，当时解放区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A</a:t>
            </a:r>
            <a:r>
              <a:rPr lang="zh-CN" altLang="en-US" sz="2800" dirty="0">
                <a:effectLst/>
              </a:rPr>
              <a:t>．男尊女卑观念消亡               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B</a:t>
            </a:r>
            <a:r>
              <a:rPr lang="zh-CN" altLang="en-US" sz="2800" dirty="0">
                <a:effectLst/>
              </a:rPr>
              <a:t>．家庭成员经济地位发生变化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C</a:t>
            </a:r>
            <a:r>
              <a:rPr lang="zh-CN" altLang="en-US" sz="2800" dirty="0">
                <a:effectLst/>
              </a:rPr>
              <a:t>．按劳分配得到实施               </a:t>
            </a:r>
            <a:endParaRPr lang="en-US" altLang="zh-CN" sz="2800" dirty="0">
              <a:effectLst/>
            </a:endParaRPr>
          </a:p>
          <a:p>
            <a:r>
              <a:rPr lang="en-US" altLang="zh-CN" sz="2800" dirty="0">
                <a:effectLst/>
              </a:rPr>
              <a:t>D</a:t>
            </a:r>
            <a:r>
              <a:rPr lang="zh-CN" altLang="en-US" sz="2800" dirty="0">
                <a:effectLst/>
              </a:rPr>
              <a:t>．传统的社会伦理秩序被颠覆</a:t>
            </a:r>
            <a:endParaRPr lang="zh-CN" altLang="en-US" sz="28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3F619C2-7DC6-4852-B8D7-374272E88659}"/>
              </a:ext>
            </a:extLst>
          </p:cNvPr>
          <p:cNvSpPr txBox="1"/>
          <p:nvPr/>
        </p:nvSpPr>
        <p:spPr>
          <a:xfrm>
            <a:off x="157480" y="4303097"/>
            <a:ext cx="88696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】B</a:t>
            </a:r>
            <a:r>
              <a:rPr lang="en-US" altLang="zh-CN" sz="2400" dirty="0">
                <a:effectLst/>
              </a:rPr>
              <a:t>【</a:t>
            </a:r>
            <a:r>
              <a:rPr lang="zh-CN" altLang="en-US" sz="2400" dirty="0">
                <a:effectLst/>
              </a:rPr>
              <a:t>解析</a:t>
            </a:r>
            <a:r>
              <a:rPr lang="en-US" altLang="zh-CN" sz="2400" dirty="0">
                <a:effectLst/>
              </a:rPr>
              <a:t>】</a:t>
            </a:r>
            <a:r>
              <a:rPr lang="zh-CN" altLang="en-US" sz="2400" dirty="0">
                <a:effectLst/>
              </a:rPr>
              <a:t>题干信息：解放区土改时期，夫妻在经济上要互相商量。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项：男尊女卑观念消亡，表述绝对。</a:t>
            </a:r>
            <a:r>
              <a:rPr lang="en-US" altLang="zh-CN" sz="2400" dirty="0">
                <a:effectLst/>
              </a:rPr>
              <a:t>A</a:t>
            </a:r>
            <a:r>
              <a:rPr lang="zh-CN" altLang="en-US" sz="2400" dirty="0">
                <a:effectLst/>
              </a:rPr>
              <a:t>项错误。</a:t>
            </a:r>
            <a:br>
              <a:rPr lang="zh-CN" altLang="en-US" sz="2400" dirty="0">
                <a:effectLst/>
              </a:rPr>
            </a:br>
            <a:r>
              <a:rPr lang="en-US" altLang="zh-CN" sz="24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项：解放区的政治经济改革，让女性在家庭中地位提高，因此家庭成员经济地位发生变化符合材料信息。</a:t>
            </a:r>
            <a:r>
              <a:rPr lang="en-US" altLang="zh-CN" sz="2400" dirty="0">
                <a:solidFill>
                  <a:srgbClr val="FF0000"/>
                </a:solidFill>
                <a:effectLst/>
              </a:rPr>
              <a:t>B</a:t>
            </a:r>
            <a:r>
              <a:rPr lang="zh-CN" altLang="en-US" sz="24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项：按劳分配得到实施在材料中未体现。</a:t>
            </a:r>
            <a:r>
              <a:rPr lang="en-US" altLang="zh-CN" sz="2400" dirty="0">
                <a:effectLst/>
              </a:rPr>
              <a:t>C</a:t>
            </a:r>
            <a:r>
              <a:rPr lang="zh-CN" altLang="en-US" sz="2400" dirty="0">
                <a:effectLst/>
              </a:rPr>
              <a:t>项错误。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项：传统的社会伦理秩序被颠覆，表述绝对。</a:t>
            </a:r>
            <a:r>
              <a:rPr lang="en-US" altLang="zh-CN" sz="2400" dirty="0">
                <a:effectLst/>
              </a:rPr>
              <a:t>D</a:t>
            </a:r>
            <a:r>
              <a:rPr lang="zh-CN" altLang="en-US" sz="2400" dirty="0">
                <a:effectLst/>
              </a:rPr>
              <a:t>项错误。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46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70ABFCA-9F08-4E1F-8FCD-03CE0A9CA1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216730"/>
              </p:ext>
            </p:extLst>
          </p:nvPr>
        </p:nvGraphicFramePr>
        <p:xfrm>
          <a:off x="1280160" y="1038599"/>
          <a:ext cx="6746241" cy="2275839"/>
        </p:xfrm>
        <a:graphic>
          <a:graphicData uri="http://schemas.openxmlformats.org/drawingml/2006/table">
            <a:tbl>
              <a:tblPr/>
              <a:tblGrid>
                <a:gridCol w="689323">
                  <a:extLst>
                    <a:ext uri="{9D8B030D-6E8A-4147-A177-3AD203B41FA5}">
                      <a16:colId xmlns:a16="http://schemas.microsoft.com/office/drawing/2014/main" val="1324934866"/>
                    </a:ext>
                  </a:extLst>
                </a:gridCol>
                <a:gridCol w="866723">
                  <a:extLst>
                    <a:ext uri="{9D8B030D-6E8A-4147-A177-3AD203B41FA5}">
                      <a16:colId xmlns:a16="http://schemas.microsoft.com/office/drawing/2014/main" val="1341107853"/>
                    </a:ext>
                  </a:extLst>
                </a:gridCol>
                <a:gridCol w="1028915">
                  <a:extLst>
                    <a:ext uri="{9D8B030D-6E8A-4147-A177-3AD203B41FA5}">
                      <a16:colId xmlns:a16="http://schemas.microsoft.com/office/drawing/2014/main" val="1733503006"/>
                    </a:ext>
                  </a:extLst>
                </a:gridCol>
                <a:gridCol w="1028915">
                  <a:extLst>
                    <a:ext uri="{9D8B030D-6E8A-4147-A177-3AD203B41FA5}">
                      <a16:colId xmlns:a16="http://schemas.microsoft.com/office/drawing/2014/main" val="2108141536"/>
                    </a:ext>
                  </a:extLst>
                </a:gridCol>
                <a:gridCol w="1398919">
                  <a:extLst>
                    <a:ext uri="{9D8B030D-6E8A-4147-A177-3AD203B41FA5}">
                      <a16:colId xmlns:a16="http://schemas.microsoft.com/office/drawing/2014/main" val="4056731006"/>
                    </a:ext>
                  </a:extLst>
                </a:gridCol>
                <a:gridCol w="866723">
                  <a:extLst>
                    <a:ext uri="{9D8B030D-6E8A-4147-A177-3AD203B41FA5}">
                      <a16:colId xmlns:a16="http://schemas.microsoft.com/office/drawing/2014/main" val="3383601579"/>
                    </a:ext>
                  </a:extLst>
                </a:gridCol>
                <a:gridCol w="866723">
                  <a:extLst>
                    <a:ext uri="{9D8B030D-6E8A-4147-A177-3AD203B41FA5}">
                      <a16:colId xmlns:a16="http://schemas.microsoft.com/office/drawing/2014/main" val="3833235712"/>
                    </a:ext>
                  </a:extLst>
                </a:gridCol>
              </a:tblGrid>
              <a:tr h="758615">
                <a:tc>
                  <a:txBody>
                    <a:bodyPr/>
                    <a:lstStyle/>
                    <a:p>
                      <a:pPr latinLnBrk="1"/>
                      <a:br>
                        <a:rPr lang="zh-CN" altLang="en-US" dirty="0">
                          <a:effectLst/>
                        </a:rPr>
                      </a:br>
                      <a:endParaRPr lang="zh-CN" altLang="en-US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工人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劳动农民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转业军人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个体劳动者及一般市民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学生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CN" altLang="en-US" dirty="0">
                          <a:effectLst/>
                        </a:rPr>
                        <a:t>资本家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656687"/>
                  </a:ext>
                </a:extLst>
              </a:tr>
              <a:tr h="379306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上海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35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12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18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16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5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537589"/>
                  </a:ext>
                </a:extLst>
              </a:tr>
              <a:tr h="379306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天津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39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14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3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12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19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3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438364"/>
                  </a:ext>
                </a:extLst>
              </a:tr>
              <a:tr h="379306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陕西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26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27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8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8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22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0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063189"/>
                  </a:ext>
                </a:extLst>
              </a:tr>
              <a:tr h="379306">
                <a:tc>
                  <a:txBody>
                    <a:bodyPr/>
                    <a:lstStyle/>
                    <a:p>
                      <a:pPr latinLnBrk="1"/>
                      <a:r>
                        <a:rPr lang="zh-CN" altLang="en-US">
                          <a:effectLst/>
                        </a:rPr>
                        <a:t>新疆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16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25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23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18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>
                          <a:effectLst/>
                        </a:rPr>
                        <a:t>19</a:t>
                      </a:r>
                      <a:r>
                        <a:rPr lang="zh-CN" altLang="en-US">
                          <a:effectLst/>
                        </a:rPr>
                        <a:t>．</a:t>
                      </a:r>
                      <a:r>
                        <a:rPr lang="en-US" altLang="zh-CN">
                          <a:effectLst/>
                        </a:rPr>
                        <a:t>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CN" dirty="0">
                          <a:effectLst/>
                        </a:rPr>
                        <a:t>0</a:t>
                      </a:r>
                      <a:r>
                        <a:rPr lang="zh-CN" altLang="en-US" dirty="0">
                          <a:effectLst/>
                        </a:rPr>
                        <a:t>．</a:t>
                      </a:r>
                      <a:r>
                        <a:rPr lang="en-US" altLang="zh-CN" dirty="0">
                          <a:effectLst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44219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8D5D083-98D9-49AE-A0AF-D06EE8789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" y="168956"/>
            <a:ext cx="905256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31．1957年，国家统计局《工人阶级队伍情况的调查报告》中有1950年及其后参加工作的职工社会出身情况，如表2所示。表2  职工社会出身情况表 （%）据表2可知</a:t>
            </a: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0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0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0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A．内地与沿海原有工业基础差距大    </a:t>
            </a: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B．西部地区工商业改造不彻底</a:t>
            </a: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C．我国的社会主义工业化基本实现    </a:t>
            </a:r>
            <a:endParaRPr kumimoji="0" lang="en-US" altLang="zh-CN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D．沿海地区工业发展更为迅速</a:t>
            </a:r>
            <a:r>
              <a:rPr kumimoji="0" lang="zh-CN" altLang="zh-CN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zh-CN" altLang="zh-CN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FB684E3-F504-416C-873C-BB44238B2943}"/>
              </a:ext>
            </a:extLst>
          </p:cNvPr>
          <p:cNvSpPr txBox="1"/>
          <p:nvPr/>
        </p:nvSpPr>
        <p:spPr>
          <a:xfrm>
            <a:off x="45720" y="4753041"/>
            <a:ext cx="905256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sz="1600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sz="1600" dirty="0">
                <a:solidFill>
                  <a:srgbClr val="FF0000"/>
                </a:solidFill>
                <a:effectLst/>
              </a:rPr>
              <a:t>】A</a:t>
            </a:r>
            <a:r>
              <a:rPr lang="en-US" altLang="zh-CN" sz="1600" dirty="0">
                <a:effectLst/>
              </a:rPr>
              <a:t>【</a:t>
            </a:r>
            <a:r>
              <a:rPr lang="zh-CN" altLang="en-US" sz="1600" dirty="0">
                <a:effectLst/>
              </a:rPr>
              <a:t>解析</a:t>
            </a:r>
            <a:r>
              <a:rPr lang="en-US" altLang="zh-CN" sz="1600" dirty="0">
                <a:effectLst/>
              </a:rPr>
              <a:t>】</a:t>
            </a:r>
            <a:r>
              <a:rPr lang="zh-CN" altLang="en-US" sz="1600" dirty="0">
                <a:effectLst/>
              </a:rPr>
              <a:t>题干信息：</a:t>
            </a:r>
            <a:r>
              <a:rPr lang="en-US" altLang="zh-CN" sz="1600" dirty="0">
                <a:effectLst/>
              </a:rPr>
              <a:t>1950-1957</a:t>
            </a:r>
            <a:r>
              <a:rPr lang="zh-CN" altLang="en-US" sz="1600" dirty="0">
                <a:effectLst/>
              </a:rPr>
              <a:t>年，上海、天津、陕西、新疆四地的职工出身情况。上海、天津的职工中原本就是工人的比例较高。陕西、新疆的职工中，从其他行业新成为工人的比例比上海、天津高。</a:t>
            </a:r>
            <a:r>
              <a:rPr lang="en-US" altLang="zh-CN" sz="1600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sz="1600" dirty="0">
                <a:solidFill>
                  <a:srgbClr val="FF0000"/>
                </a:solidFill>
                <a:effectLst/>
              </a:rPr>
              <a:t>项：上海、天津原有工人比例比内地高，加上资本家转工人多，说明上海、天津之前的工业发展水平比内地陕西、新疆高。因此内地与沿海原有工业基础差距大符合材料信息。</a:t>
            </a:r>
            <a:r>
              <a:rPr lang="en-US" altLang="zh-CN" sz="1600" dirty="0">
                <a:solidFill>
                  <a:srgbClr val="FF0000"/>
                </a:solidFill>
                <a:effectLst/>
              </a:rPr>
              <a:t>A</a:t>
            </a:r>
            <a:r>
              <a:rPr lang="zh-CN" altLang="en-US" sz="1600" dirty="0">
                <a:solidFill>
                  <a:srgbClr val="FF0000"/>
                </a:solidFill>
                <a:effectLst/>
              </a:rPr>
              <a:t>项正确。</a:t>
            </a:r>
            <a:r>
              <a:rPr lang="en-US" altLang="zh-CN" sz="1600" dirty="0">
                <a:effectLst/>
              </a:rPr>
              <a:t>B</a:t>
            </a:r>
            <a:r>
              <a:rPr lang="zh-CN" altLang="en-US" sz="1600" dirty="0">
                <a:effectLst/>
              </a:rPr>
              <a:t>项：西部地区工商业改造不彻底无法从材料中体现。</a:t>
            </a:r>
            <a:r>
              <a:rPr lang="en-US" altLang="zh-CN" sz="1600" dirty="0">
                <a:effectLst/>
              </a:rPr>
              <a:t>B</a:t>
            </a:r>
            <a:r>
              <a:rPr lang="zh-CN" altLang="en-US" sz="1600" dirty="0">
                <a:effectLst/>
              </a:rPr>
              <a:t>项错误。</a:t>
            </a:r>
            <a:r>
              <a:rPr lang="en-US" altLang="zh-CN" sz="1600" dirty="0">
                <a:effectLst/>
              </a:rPr>
              <a:t>C</a:t>
            </a:r>
            <a:r>
              <a:rPr lang="zh-CN" altLang="en-US" sz="1600" dirty="0">
                <a:effectLst/>
              </a:rPr>
              <a:t>项：一五计划是新中国工业化的奠基，并不是社会主义工业化基本实现。</a:t>
            </a:r>
            <a:r>
              <a:rPr lang="en-US" altLang="zh-CN" sz="1600" dirty="0">
                <a:effectLst/>
              </a:rPr>
              <a:t>C</a:t>
            </a:r>
            <a:r>
              <a:rPr lang="zh-CN" altLang="en-US" sz="1600" dirty="0">
                <a:effectLst/>
              </a:rPr>
              <a:t>项错误。</a:t>
            </a:r>
            <a:r>
              <a:rPr lang="en-US" altLang="zh-CN" sz="1600" dirty="0">
                <a:effectLst/>
              </a:rPr>
              <a:t>D</a:t>
            </a:r>
            <a:r>
              <a:rPr lang="zh-CN" altLang="en-US" sz="1600" dirty="0">
                <a:effectLst/>
              </a:rPr>
              <a:t>项：沿海地区工业发展更为迅速的信息无法体现。而且一五计划期间，很多新工厂布局在中西部地区，内地工业发展也很快。</a:t>
            </a:r>
            <a:r>
              <a:rPr lang="en-US" altLang="zh-CN" sz="1600" dirty="0">
                <a:effectLst/>
              </a:rPr>
              <a:t>D</a:t>
            </a:r>
            <a:r>
              <a:rPr lang="zh-CN" altLang="en-US" sz="1600" dirty="0">
                <a:effectLst/>
              </a:rPr>
              <a:t>项错误。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76543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8DBEDA99-0B2B-4A02-B5FE-980A8F6DE9DD}"/>
              </a:ext>
            </a:extLst>
          </p:cNvPr>
          <p:cNvSpPr txBox="1"/>
          <p:nvPr/>
        </p:nvSpPr>
        <p:spPr>
          <a:xfrm>
            <a:off x="162560" y="181878"/>
            <a:ext cx="881888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effectLst/>
              </a:rPr>
              <a:t>32</a:t>
            </a:r>
            <a:r>
              <a:rPr lang="zh-CN" altLang="en-US" sz="3200" dirty="0">
                <a:effectLst/>
              </a:rPr>
              <a:t>．</a:t>
            </a:r>
            <a:r>
              <a:rPr lang="en-US" altLang="zh-CN" sz="3200" dirty="0">
                <a:effectLst/>
              </a:rPr>
              <a:t>16</a:t>
            </a:r>
            <a:r>
              <a:rPr lang="zh-CN" altLang="en-US" sz="3200" dirty="0">
                <a:effectLst/>
              </a:rPr>
              <a:t>世纪起，英国国王将大量特许状授予从事海外贸易的商人团体，成立特许公司。与此同时，欧洲许多国家掀起创办海外贸易特许公司的热潮。至</a:t>
            </a:r>
            <a:r>
              <a:rPr lang="en-US" altLang="zh-CN" sz="3200" dirty="0">
                <a:effectLst/>
              </a:rPr>
              <a:t>18</a:t>
            </a:r>
            <a:r>
              <a:rPr lang="zh-CN" altLang="en-US" sz="3200" dirty="0">
                <a:effectLst/>
              </a:rPr>
              <a:t>世纪末，特许公司数量已达数百个。这反映出该时期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A</a:t>
            </a:r>
            <a:r>
              <a:rPr lang="zh-CN" altLang="en-US" sz="3200" dirty="0">
                <a:effectLst/>
              </a:rPr>
              <a:t>．资本输出成为海外扩张的主要形式 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B</a:t>
            </a:r>
            <a:r>
              <a:rPr lang="zh-CN" altLang="en-US" sz="3200" dirty="0">
                <a:effectLst/>
              </a:rPr>
              <a:t>．资本主义世界市场形成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C</a:t>
            </a:r>
            <a:r>
              <a:rPr lang="zh-CN" altLang="en-US" sz="3200" dirty="0">
                <a:effectLst/>
              </a:rPr>
              <a:t>．划分势力范围成为列强争霸的焦点 </a:t>
            </a:r>
            <a:endParaRPr lang="en-US" altLang="zh-CN" sz="3200" dirty="0">
              <a:effectLst/>
            </a:endParaRPr>
          </a:p>
          <a:p>
            <a:r>
              <a:rPr lang="en-US" altLang="zh-CN" sz="3200" dirty="0">
                <a:effectLst/>
              </a:rPr>
              <a:t>D</a:t>
            </a:r>
            <a:r>
              <a:rPr lang="zh-CN" altLang="en-US" sz="3200" dirty="0">
                <a:effectLst/>
              </a:rPr>
              <a:t>．殖民扩张呈现竞争格局</a:t>
            </a:r>
            <a:endParaRPr lang="zh-CN" altLang="en-US" sz="32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6C72878-E601-49AB-A1BE-BDCA5F02B827}"/>
              </a:ext>
            </a:extLst>
          </p:cNvPr>
          <p:cNvSpPr txBox="1"/>
          <p:nvPr/>
        </p:nvSpPr>
        <p:spPr>
          <a:xfrm>
            <a:off x="274320" y="4826675"/>
            <a:ext cx="870712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effectLst/>
              </a:rPr>
              <a:t>【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答案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】D</a:t>
            </a:r>
            <a:r>
              <a:rPr lang="en-US" altLang="zh-CN" dirty="0">
                <a:effectLst/>
              </a:rPr>
              <a:t>【</a:t>
            </a:r>
            <a:r>
              <a:rPr lang="zh-CN" altLang="en-US" dirty="0">
                <a:effectLst/>
              </a:rPr>
              <a:t>解析</a:t>
            </a:r>
            <a:r>
              <a:rPr lang="en-US" altLang="zh-CN" dirty="0">
                <a:effectLst/>
              </a:rPr>
              <a:t>】</a:t>
            </a:r>
            <a:r>
              <a:rPr lang="zh-CN" altLang="en-US" dirty="0">
                <a:effectLst/>
              </a:rPr>
              <a:t>题干信息：</a:t>
            </a:r>
            <a:r>
              <a:rPr lang="en-US" altLang="zh-CN" dirty="0">
                <a:effectLst/>
              </a:rPr>
              <a:t>16-18</a:t>
            </a:r>
            <a:r>
              <a:rPr lang="zh-CN" altLang="en-US" dirty="0">
                <a:effectLst/>
              </a:rPr>
              <a:t>世纪，英国等欧洲国家掀起创办海外贸易特许公司的热潮。</a:t>
            </a:r>
            <a:r>
              <a:rPr lang="en-US" altLang="zh-CN" dirty="0">
                <a:effectLst/>
              </a:rPr>
              <a:t>A</a:t>
            </a:r>
            <a:r>
              <a:rPr lang="zh-CN" altLang="en-US" dirty="0">
                <a:effectLst/>
              </a:rPr>
              <a:t>项：资本输出是第二次工业革命时期海外扩张的主要形式，时间不符。</a:t>
            </a:r>
            <a:r>
              <a:rPr lang="en-US" altLang="zh-CN" dirty="0">
                <a:effectLst/>
              </a:rPr>
              <a:t>A</a:t>
            </a:r>
            <a:r>
              <a:rPr lang="zh-CN" altLang="en-US" dirty="0">
                <a:effectLst/>
              </a:rPr>
              <a:t>项错误。</a:t>
            </a:r>
            <a:br>
              <a:rPr lang="zh-CN" altLang="en-US" dirty="0">
                <a:effectLst/>
              </a:rPr>
            </a:b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项：资本主义世界市场形成是两次工业革命的结果，时间不符。</a:t>
            </a:r>
            <a:r>
              <a:rPr lang="en-US" altLang="zh-CN" dirty="0">
                <a:effectLst/>
              </a:rPr>
              <a:t>B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项：划分势力范围是第二次工业革命的影响，时间不符。</a:t>
            </a:r>
            <a:r>
              <a:rPr lang="en-US" altLang="zh-CN" dirty="0">
                <a:effectLst/>
              </a:rPr>
              <a:t>C</a:t>
            </a:r>
            <a:r>
              <a:rPr lang="zh-CN" altLang="en-US" dirty="0">
                <a:effectLst/>
              </a:rPr>
              <a:t>项错误。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项：从材料中许多国家办海外贸易特许公司，可见这一时期，殖民扩张呈现竞争格局。</a:t>
            </a:r>
            <a:r>
              <a:rPr lang="en-US" altLang="zh-CN" dirty="0">
                <a:solidFill>
                  <a:srgbClr val="FF0000"/>
                </a:solidFill>
                <a:effectLst/>
              </a:rPr>
              <a:t>D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项正确。</a:t>
            </a:r>
            <a:br>
              <a:rPr lang="zh-CN" altLang="en-US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9132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4783</Words>
  <PresentationFormat>全屏显示(4:3)</PresentationFormat>
  <Paragraphs>188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-apple-system</vt:lpstr>
      <vt:lpstr>等线</vt:lpstr>
      <vt:lpstr>等线 Light</vt:lpstr>
      <vt:lpstr>黑体</vt:lpstr>
      <vt:lpstr>楷体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2021-06-09T02:29:44Z</dcterms:created>
  <dcterms:modified xsi:type="dcterms:W3CDTF">2021-06-09T03:12:57Z</dcterms:modified>
</cp:coreProperties>
</file>