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284" r:id="rId3"/>
    <p:sldId id="258" r:id="rId5"/>
    <p:sldId id="268" r:id="rId6"/>
    <p:sldId id="271" r:id="rId7"/>
    <p:sldId id="278" r:id="rId8"/>
    <p:sldId id="279" r:id="rId9"/>
    <p:sldId id="280" r:id="rId10"/>
    <p:sldId id="281" r:id="rId11"/>
    <p:sldId id="282" r:id="rId12"/>
    <p:sldId id="283" r:id="rId1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  <p:cmAuthor id="2" name="微软用户" initials="微" lastIdx="1" clrIdx="0"/>
  <p:cmAuthor id="3" name="新课标第一网" initials="新" lastIdx="2" clrIdx="0"/>
  <p:cmAuthor id="4" name="Windows 用户" initials="W" lastIdx="8" clrIdx="0"/>
  <p:cmAuthor id="5" name="lenovo" initials="l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202020"/>
    <a:srgbClr val="FF3300"/>
    <a:srgbClr val="0066FF"/>
    <a:srgbClr val="B2B2B2"/>
    <a:srgbClr val="323232"/>
    <a:srgbClr val="CC3300"/>
    <a:srgbClr val="CC0000"/>
    <a:srgbClr val="9900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52" d="100"/>
          <a:sy n="52" d="100"/>
        </p:scale>
        <p:origin x="-370" y="-96"/>
      </p:cViewPr>
      <p:guideLst>
        <p:guide orient="horz" pos="2148"/>
        <p:guide pos="383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614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4339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r>
              <a:rPr lang="zh-CN" altLang="en-US" b="1" dirty="0">
                <a:latin typeface="Arial" panose="020B0604020202020204" pitchFamily="34" charset="0"/>
                <a:sym typeface="+mn-ea"/>
              </a:rPr>
              <a:t>设问一五计划的任务是什么？（工业化）为什么要完成工业化？（中共建立初心就是为人民谋幸福，国家富裕人民生活要提高，必须有工业，常言无工不富，早在新中国建立前的七届二中全会上，就指出把中国由落后农业国变为工业国。特别是</a:t>
            </a:r>
            <a:r>
              <a:rPr lang="en-US" altLang="zh-CN" b="1" dirty="0">
                <a:latin typeface="Arial" panose="020B0604020202020204" pitchFamily="34" charset="0"/>
                <a:sym typeface="+mn-ea"/>
              </a:rPr>
              <a:t>1950</a:t>
            </a:r>
            <a:r>
              <a:rPr lang="zh-CN" altLang="en-US" b="1" dirty="0">
                <a:latin typeface="Arial" panose="020B0604020202020204" pitchFamily="34" charset="0"/>
                <a:sym typeface="+mn-ea"/>
              </a:rPr>
              <a:t>年爆发一场战争让我们意识到要迅速完成工业化极，朝鲜战争是靠什么赢的？黄继光是怎样牺牲的、邱少云是怎样牺牲的？为什么呢，我们没有强大的工业。迅速完成工业化，让人民过上富裕安全的生活，这是中共建党的初心，也是新中国国家安全的立国之本。</a:t>
            </a:r>
            <a:endParaRPr lang="zh-CN" altLang="en-US" b="1" dirty="0">
              <a:latin typeface="Arial" panose="020B0604020202020204" pitchFamily="34" charset="0"/>
              <a:sym typeface="+mn-ea"/>
            </a:endParaRPr>
          </a:p>
          <a:p>
            <a:pPr lvl="0" eaLnBrk="1" hangingPunct="1"/>
            <a:endParaRPr lang="zh-CN" altLang="en-US" b="1" dirty="0">
              <a:latin typeface="Arial" panose="020B0604020202020204" pitchFamily="34" charset="0"/>
              <a:sym typeface="+mn-ea"/>
            </a:endParaRPr>
          </a:p>
          <a:p>
            <a:pPr lvl="0" eaLnBrk="1" hangingPunct="1"/>
            <a:r>
              <a:rPr lang="zh-CN" altLang="en-US" b="1" dirty="0">
                <a:latin typeface="Arial" panose="020B0604020202020204" pitchFamily="34" charset="0"/>
                <a:sym typeface="+mn-ea"/>
              </a:rPr>
              <a:t>但是要完成工业化我们面临的困难是什么？</a:t>
            </a:r>
            <a:endParaRPr lang="en-US" altLang="zh-CN" b="1" dirty="0">
              <a:latin typeface="Arial" panose="020B0604020202020204" pitchFamily="34" charset="0"/>
            </a:endParaRPr>
          </a:p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r>
              <a:rPr lang="zh-CN" altLang="en-US" b="1" dirty="0">
                <a:latin typeface="Arial" panose="020B0604020202020204" pitchFamily="34" charset="0"/>
                <a:sym typeface="+mn-ea"/>
              </a:rPr>
              <a:t>设问一五计划的任务是什么？（工业化）为什么要完成工业化？（中共建立初心就是为人民谋幸福，国家富裕人民生活要提高，必须有工业，常言无工不富，早在新中国建立前的七届二中全会上，就指出把中国由落后农业国变为工业国。特别是</a:t>
            </a:r>
            <a:r>
              <a:rPr lang="en-US" altLang="zh-CN" b="1" dirty="0">
                <a:latin typeface="Arial" panose="020B0604020202020204" pitchFamily="34" charset="0"/>
                <a:sym typeface="+mn-ea"/>
              </a:rPr>
              <a:t>1950</a:t>
            </a:r>
            <a:r>
              <a:rPr lang="zh-CN" altLang="en-US" b="1" dirty="0">
                <a:latin typeface="Arial" panose="020B0604020202020204" pitchFamily="34" charset="0"/>
                <a:sym typeface="+mn-ea"/>
              </a:rPr>
              <a:t>年爆发一场战争让我们意识到要迅速完成工业化极，朝鲜战争是靠什么赢的？黄继光是怎样牺牲的、邱少云是怎样牺牲的？为什么呢，我们没有强大的工业。迅速完成工业化，让人民过上富裕安全的生活，这是中共建党的初心，也是新中国国家安全的立国之本，</a:t>
            </a:r>
            <a:endParaRPr lang="en-US" altLang="zh-CN" b="1" dirty="0"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dirty="0"/>
              <a:t>早在</a:t>
            </a:r>
            <a:r>
              <a:rPr lang="en-US" altLang="zh-CN" dirty="0"/>
              <a:t>1949</a:t>
            </a:r>
            <a:r>
              <a:rPr lang="zh-CN" altLang="en-US" dirty="0"/>
              <a:t>年</a:t>
            </a:r>
            <a:r>
              <a:rPr lang="en-US" altLang="zh-CN" dirty="0"/>
              <a:t>3</a:t>
            </a:r>
            <a:r>
              <a:rPr lang="zh-CN" altLang="en-US" dirty="0"/>
              <a:t>月中共七届二中全会上毛泽东就明确提出革命胜利后，党的总任务是迅速恢复和发展生产，使中国稳步地由农业国变为工业国，把中国建设成为一个伟大的社会主义国家。这对中国而言是一项几千年的巨变，这样的历史重要挑战放到了中国共产党的身上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看到了什么？经济角度：大机器生产，集体生产，极大提高生产效率，迅速推动社会主义，由于生产方式的变革，人们的生活方式的也发生了变化，如计划意识，节约意识等意识逐步深入人心；从视频来看，人们的精神面貌也是非常喜悦的，但是当时是将子自己的家族的财富给国家呀，人们是如何在个人利益和国家利益间进行抉择的？荣毅仁图片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6226"/>
            <a:ext cx="10972801" cy="114141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10972801" cy="21859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3938589"/>
            <a:ext cx="10972801" cy="2187575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:randomBar dir="vert"/>
      </p:transition>
    </mc:Choice>
    <mc:Fallback>
      <p:transition advClick="0">
        <p:randomBar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2.jpeg"/><Relationship Id="rId3" Type="http://schemas.openxmlformats.org/officeDocument/2006/relationships/image" Target="../media/image1.jpe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12.e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tags" Target="../tags/tag10.xml"/><Relationship Id="rId4" Type="http://schemas.microsoft.com/office/2007/relationships/media" Target="file:///C:\Users\zxm197641\Desktop\&#35199;&#23433;&#22909;&#35838;&#22530;&#35838;&#20214;\&#35199;&#23433;&#22909;&#35838;&#22530;&#35838;&#20214;\&#31038;&#20250;&#20027;&#20041;&#22909;.mp4" TargetMode="External"/><Relationship Id="rId3" Type="http://schemas.openxmlformats.org/officeDocument/2006/relationships/video" Target="file:///C:\Users\zxm197641\Desktop\&#35199;&#23433;&#22909;&#35838;&#22530;&#35838;&#20214;\&#35199;&#23433;&#22909;&#35838;&#22530;&#35838;&#20214;\&#31038;&#20250;&#20027;&#20041;&#22909;.mp4" TargetMode="Externa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0"/>
            <a:ext cx="12201525" cy="33655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-4762" y="6554788"/>
            <a:ext cx="12201525" cy="276225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pic>
        <p:nvPicPr>
          <p:cNvPr id="5123" name="图片 2" descr="webwxgetmsgimg"/>
          <p:cNvPicPr>
            <a:picLocks noChangeAspect="1"/>
          </p:cNvPicPr>
          <p:nvPr/>
        </p:nvPicPr>
        <p:blipFill>
          <a:blip r:embed="rId3"/>
          <a:srcRect t="17963"/>
          <a:stretch>
            <a:fillRect/>
          </a:stretch>
        </p:blipFill>
        <p:spPr>
          <a:xfrm>
            <a:off x="354013" y="1358583"/>
            <a:ext cx="5124450" cy="3163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webwxgetmsg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1215" y="415925"/>
            <a:ext cx="5934710" cy="602615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effectLst>
            <a:glow rad="228600">
              <a:srgbClr val="CC0000">
                <a:alpha val="40000"/>
              </a:srgbClr>
            </a:glow>
          </a:effectLst>
        </p:spPr>
      </p:pic>
      <p:sp>
        <p:nvSpPr>
          <p:cNvPr id="5125" name="文本框 10"/>
          <p:cNvSpPr txBox="1"/>
          <p:nvPr/>
        </p:nvSpPr>
        <p:spPr>
          <a:xfrm>
            <a:off x="4500563" y="4241800"/>
            <a:ext cx="977900" cy="368300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square" anchor="t" anchorCtr="0">
            <a:spAutoFit/>
          </a:bodyPr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0150" y="5384800"/>
            <a:ext cx="3995738" cy="830263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社会主义社会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华语群星+-+社会主义好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0830" y="461010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2" dur="970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062663" y="1495425"/>
            <a:ext cx="5726113" cy="33229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kern="1200" cap="none" spc="0" normalizeH="0" baseline="0" noProof="1">
                <a:latin typeface="+mn-lt"/>
                <a:ea typeface="+mn-ea"/>
                <a:cs typeface="+mn-cs"/>
              </a:rPr>
              <a:t>   </a:t>
            </a:r>
            <a:endParaRPr kumimoji="0" lang="zh-CN" altLang="en-US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       </a:t>
            </a:r>
            <a:r>
              <a:rPr kumimoji="0" lang="zh-CN" altLang="en-US" sz="2400" kern="1200" cap="none" spc="0" normalizeH="0" baseline="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没有坚定的</a:t>
            </a:r>
            <a:r>
              <a:rPr kumimoji="0" lang="zh-CN" altLang="en-US" sz="2400" kern="1200" cap="none" spc="0" normalizeH="0" baseline="0" noProof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制度自信</a:t>
            </a:r>
            <a:r>
              <a:rPr kumimoji="0" lang="zh-CN" altLang="en-US" sz="2400" kern="1200" cap="none" spc="0" normalizeH="0" baseline="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就不可能有全面深化改革的勇气，同样，离开不断改革，制度自信也不可能彻底、不可能久远。</a:t>
            </a:r>
            <a:r>
              <a:rPr kumimoji="0" lang="en-US" altLang="zh-CN" sz="2400" kern="1200" cap="none" spc="0" normalizeH="0" baseline="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......</a:t>
            </a:r>
            <a:r>
              <a:rPr kumimoji="0" lang="zh-CN" altLang="en-US" sz="2400" kern="1200" cap="none" spc="0" normalizeH="0" baseline="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我们</a:t>
            </a:r>
            <a:r>
              <a:rPr kumimoji="0" lang="zh-CN" altLang="en-US" sz="2400" kern="1200" cap="none" spc="0" normalizeH="0" baseline="0" noProof="1"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说坚定</a:t>
            </a: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制度自信</a:t>
            </a:r>
            <a:r>
              <a:rPr kumimoji="0" lang="zh-CN" altLang="en-US" sz="2400" kern="1200" cap="none" spc="0" normalizeH="0" baseline="0" noProof="1"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，不是要固步自封，而是要</a:t>
            </a: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不断革除体制机制弊端</a:t>
            </a:r>
            <a:r>
              <a:rPr kumimoji="0" lang="zh-CN" altLang="en-US" sz="2400" kern="1200" cap="none" spc="0" normalizeH="0" baseline="0" noProof="1"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，让我们的</a:t>
            </a: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制度成熟而持久</a:t>
            </a:r>
            <a:r>
              <a:rPr kumimoji="0" lang="zh-CN" altLang="en-US" sz="2400" kern="1200" cap="none" spc="0" normalizeH="0" baseline="0" noProof="1"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。</a:t>
            </a:r>
            <a:endParaRPr kumimoji="0" lang="zh-CN" altLang="en-US" sz="2400" kern="1200" cap="none" spc="0" normalizeH="0" baseline="0" noProof="1"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</a:endParaRPr>
          </a:p>
          <a:p>
            <a:pPr marR="0" defTabSz="914400" fontAlgn="auto">
              <a:buClrTx/>
              <a:buSzTx/>
              <a:buFontTx/>
              <a:buNone/>
              <a:defRPr/>
            </a:pPr>
            <a:endParaRPr kumimoji="0" lang="zh-CN" altLang="en-US" sz="2400" kern="1200" cap="none" spc="0" normalizeH="0" baseline="0" noProof="1"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</a:endParaRPr>
          </a:p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                 ——2014年2月17日    习近</a:t>
            </a:r>
            <a:r>
              <a:rPr kumimoji="0" lang="zh-CN" altLang="en-US" sz="2400" kern="1200" cap="none" spc="0" normalizeH="0" baseline="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平</a:t>
            </a:r>
            <a:endParaRPr kumimoji="0" lang="zh-CN" altLang="en-US" sz="2400" kern="1200" cap="none" spc="0" normalizeH="0" baseline="0" noProof="1"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</a:endParaRPr>
          </a:p>
        </p:txBody>
      </p:sp>
      <p:pic>
        <p:nvPicPr>
          <p:cNvPr id="11267" name="Picture 2" descr="http://pic148.huitu.com/res/20200824/1991755_20200824184605519020_1.jpg"/>
          <p:cNvPicPr>
            <a:picLocks noChangeAspect="1"/>
          </p:cNvPicPr>
          <p:nvPr/>
        </p:nvPicPr>
        <p:blipFill>
          <a:blip r:embed="rId1" cstate="print"/>
          <a:srcRect l="4138" t="12846" r="13969" b="11316"/>
          <a:stretch>
            <a:fillRect/>
          </a:stretch>
        </p:blipFill>
        <p:spPr>
          <a:xfrm>
            <a:off x="354013" y="1533525"/>
            <a:ext cx="5545137" cy="3052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-5080" y="0"/>
            <a:ext cx="12181840" cy="165735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4445" y="6721475"/>
            <a:ext cx="12181840" cy="14732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9525" y="0"/>
            <a:ext cx="12201525" cy="874713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-9525" y="6581775"/>
            <a:ext cx="12201525" cy="276225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4" name="TextBox 5"/>
          <p:cNvSpPr txBox="1"/>
          <p:nvPr/>
        </p:nvSpPr>
        <p:spPr>
          <a:xfrm>
            <a:off x="9525" y="177800"/>
            <a:ext cx="65865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人教部编版教材八年级历史下册</a:t>
            </a:r>
            <a:endParaRPr kumimoji="0" lang="zh-CN" altLang="en-US" sz="3200" b="1" kern="1200" cap="none" spc="0" normalizeH="0" baseline="0" noProof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矩形 3"/>
          <p:cNvSpPr/>
          <p:nvPr/>
        </p:nvSpPr>
        <p:spPr>
          <a:xfrm>
            <a:off x="-85725" y="874713"/>
            <a:ext cx="121920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36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2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第二单元 </a:t>
            </a:r>
            <a:r>
              <a:rPr lang="en-US" altLang="zh-CN" sz="32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·</a:t>
            </a:r>
            <a:r>
              <a:rPr lang="zh-CN" altLang="en-US" sz="2800" dirty="0">
                <a:solidFill>
                  <a:srgbClr val="262626"/>
                </a:solidFill>
                <a:latin typeface="Arial" panose="020B0604020202020204" pitchFamily="34" charset="0"/>
                <a:sym typeface="微软雅黑" panose="020B0503020204020204" charset="-122"/>
              </a:rPr>
              <a:t>社会主义制度的建立与社会主义建设的探索</a:t>
            </a:r>
            <a:endParaRPr lang="zh-CN" altLang="en-US" sz="2800" dirty="0">
              <a:solidFill>
                <a:srgbClr val="262626"/>
              </a:solidFill>
              <a:latin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2647950" y="4309110"/>
            <a:ext cx="7199624" cy="6451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C0C0C0"/>
                </a:highligh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西安市张艳“名师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C0C0C0"/>
                </a:highligh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+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C0C0C0"/>
                </a:highligh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”研修共同体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C0C0C0"/>
              </a:highlight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8088" y="5378450"/>
            <a:ext cx="6732588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西安高新区第三初级中学</a:t>
            </a:r>
            <a:r>
              <a:rPr kumimoji="0" lang="en-US" altLang="zh-CN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kumimoji="0" lang="zh-CN" altLang="en-US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杜雪莲</a:t>
            </a:r>
            <a:endParaRPr kumimoji="0" lang="zh-CN" altLang="en-US" sz="28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128" name="文本框 31747"/>
          <p:cNvSpPr txBox="1"/>
          <p:nvPr/>
        </p:nvSpPr>
        <p:spPr>
          <a:xfrm>
            <a:off x="625475" y="2132013"/>
            <a:ext cx="10969625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 dirty="0">
                <a:latin typeface="Arial" panose="020B0604020202020204" pitchFamily="34" charset="0"/>
              </a:rPr>
              <a:t>第五课   三大改造</a:t>
            </a:r>
            <a:endParaRPr lang="zh-CN" altLang="en-US" sz="44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400" b="1" dirty="0">
                <a:latin typeface="Arial" panose="020B0604020202020204" pitchFamily="34" charset="0"/>
              </a:rPr>
              <a:t>            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——社会主义制度的建立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-9525" y="6581775"/>
            <a:ext cx="12201525" cy="276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825" y="0"/>
            <a:ext cx="8863013" cy="5842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一、</a:t>
            </a:r>
            <a:r>
              <a:rPr kumimoji="0" lang="zh-CN" altLang="en-US" sz="320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新任务</a:t>
            </a:r>
            <a:r>
              <a:rPr kumimoji="0" lang="en-US" altLang="zh-CN" sz="320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kumimoji="0" lang="zh-CN" altLang="en-US" sz="320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国家使命</a:t>
            </a:r>
            <a:r>
              <a:rPr kumimoji="0" lang="zh-CN" altLang="en-US" sz="320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（三大改造的原因）</a:t>
            </a:r>
            <a:endParaRPr kumimoji="0" lang="zh-CN" altLang="en-US" sz="320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6149" name="文本框 2"/>
          <p:cNvSpPr txBox="1"/>
          <p:nvPr/>
        </p:nvSpPr>
        <p:spPr>
          <a:xfrm>
            <a:off x="0" y="707923"/>
            <a:ext cx="11808224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  </a:t>
            </a:r>
            <a:r>
              <a:rPr lang="zh-CN" altLang="en-US" sz="24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我国</a:t>
            </a:r>
            <a:r>
              <a:rPr lang="en-US" altLang="zh-CN" sz="2400" dirty="0" err="1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第一个五年计划的基本任务</a:t>
            </a:r>
            <a:r>
              <a:rPr lang="en-US" altLang="zh-CN" sz="24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……</a:t>
            </a:r>
            <a:r>
              <a:rPr lang="en-US" altLang="zh-CN" sz="2400" dirty="0" err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概括地说来，就是</a:t>
            </a:r>
            <a:r>
              <a:rPr lang="en-US" altLang="zh-CN" sz="24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：</a:t>
            </a:r>
            <a:r>
              <a:rPr lang="en-US" altLang="zh-CN" sz="24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……</a:t>
            </a:r>
            <a:r>
              <a:rPr lang="en-US" altLang="zh-CN" sz="24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建立我国的社会主义工业化的初步基础</a:t>
            </a:r>
            <a:r>
              <a:rPr lang="en-US" altLang="zh-CN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；发展部分</a:t>
            </a:r>
            <a:r>
              <a:rPr lang="en-US" altLang="zh-CN" sz="2400" dirty="0">
                <a:solidFill>
                  <a:srgbClr val="0066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集体所有制</a:t>
            </a:r>
            <a:r>
              <a:rPr lang="en-US" altLang="zh-CN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的农业生产合作社，并发展手工业生产</a:t>
            </a:r>
            <a:r>
              <a:rPr lang="en-US" altLang="zh-CN" sz="2400" dirty="0">
                <a:solidFill>
                  <a:srgbClr val="0066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合作社</a:t>
            </a:r>
            <a:r>
              <a:rPr lang="en-US" altLang="zh-CN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，建立对于农业和手工业的</a:t>
            </a:r>
            <a:r>
              <a:rPr lang="en-US" altLang="zh-CN" sz="24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社会主义改造</a:t>
            </a:r>
            <a:r>
              <a:rPr lang="en-US" altLang="zh-CN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的初步基础；基本上把资本主义工商业分别地纳入各种形式的</a:t>
            </a:r>
            <a:r>
              <a:rPr lang="en-US" altLang="zh-CN" sz="2400" dirty="0">
                <a:solidFill>
                  <a:srgbClr val="0066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国家资本主义</a:t>
            </a:r>
            <a:r>
              <a:rPr lang="en-US" altLang="zh-CN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的轨道，建立对于私营工商业的</a:t>
            </a:r>
            <a:r>
              <a:rPr lang="en-US" altLang="zh-CN" sz="24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社会主义改造</a:t>
            </a:r>
            <a:r>
              <a:rPr lang="en-US" altLang="zh-CN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的基础。</a:t>
            </a:r>
            <a:endParaRPr lang="en-US" altLang="zh-CN" sz="2400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en-US" altLang="zh-CN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                                   </a:t>
            </a:r>
            <a:r>
              <a:rPr lang="en-US" altLang="zh-CN" sz="24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——1955</a:t>
            </a:r>
            <a:r>
              <a:rPr lang="zh-CN" altLang="en-US" sz="24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年《</a:t>
            </a:r>
            <a:r>
              <a:rPr lang="en-US" altLang="zh-CN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关于发展国民经济的第一个五年计划的报告</a:t>
            </a:r>
            <a:r>
              <a:rPr lang="zh-CN" altLang="en-US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》</a:t>
            </a:r>
            <a:endParaRPr lang="en-US" altLang="zh-CN" sz="2400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endParaRPr lang="en-US" altLang="zh-CN" sz="2400" b="1" dirty="0">
              <a:latin typeface="Arial" panose="020B0604020202020204" pitchFamily="34" charset="0"/>
            </a:endParaRPr>
          </a:p>
          <a:p>
            <a:endParaRPr lang="en-US" altLang="zh-CN" sz="2400" b="1" dirty="0">
              <a:latin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09944" y="3477813"/>
            <a:ext cx="6761048" cy="2941412"/>
            <a:chOff x="4009944" y="3477813"/>
            <a:chExt cx="6761048" cy="2941412"/>
          </a:xfrm>
        </p:grpSpPr>
        <p:grpSp>
          <p:nvGrpSpPr>
            <p:cNvPr id="17" name="组合 16"/>
            <p:cNvGrpSpPr/>
            <p:nvPr/>
          </p:nvGrpSpPr>
          <p:grpSpPr>
            <a:xfrm>
              <a:off x="7620122" y="3478222"/>
              <a:ext cx="3150870" cy="2941003"/>
              <a:chOff x="7620122" y="3478222"/>
              <a:chExt cx="3150870" cy="2941003"/>
            </a:xfrm>
          </p:grpSpPr>
          <p:pic>
            <p:nvPicPr>
              <p:cNvPr id="6151" name="图片 14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4B3527"/>
                  </a:clrFrom>
                  <a:clrTo>
                    <a:srgbClr val="4B3527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620122" y="3478222"/>
                <a:ext cx="3150870" cy="2492375"/>
              </a:xfrm>
              <a:prstGeom prst="rect">
                <a:avLst/>
              </a:pr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pic>
          <p:sp>
            <p:nvSpPr>
              <p:cNvPr id="8202" name="文本框 1"/>
              <p:cNvSpPr txBox="1"/>
              <p:nvPr/>
            </p:nvSpPr>
            <p:spPr>
              <a:xfrm>
                <a:off x="7625530" y="6050925"/>
                <a:ext cx="3049588" cy="368300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r>
                  <a:rPr lang="zh-CN" altLang="zh-CN" b="1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 19万7千多名英雄儿女牺牲</a:t>
                </a:r>
                <a:endParaRPr lang="zh-CN" altLang="zh-CN" b="1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009944" y="3477813"/>
              <a:ext cx="3346450" cy="2926981"/>
              <a:chOff x="4009944" y="3477813"/>
              <a:chExt cx="3346450" cy="2926981"/>
            </a:xfrm>
          </p:grpSpPr>
          <p:sp>
            <p:nvSpPr>
              <p:cNvPr id="6150" name="文本框 1"/>
              <p:cNvSpPr txBox="1"/>
              <p:nvPr/>
            </p:nvSpPr>
            <p:spPr>
              <a:xfrm>
                <a:off x="4440042" y="6036494"/>
                <a:ext cx="2397760" cy="368300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zh-CN" altLang="en-US" dirty="0">
                    <a:latin typeface="Arial" panose="020B0604020202020204" pitchFamily="34" charset="0"/>
                  </a:rPr>
                  <a:t>志愿军跨鸭绿江图片</a:t>
                </a:r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pic>
            <p:nvPicPr>
              <p:cNvPr id="26628" name="图片 17409" descr="跨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009944" y="3477813"/>
                <a:ext cx="3346450" cy="2458085"/>
              </a:xfrm>
              <a:prstGeom prst="rect">
                <a:avLst/>
              </a:prstGeom>
              <a:noFill/>
              <a:ln w="666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12" name="TextBox 11"/>
          <p:cNvSpPr txBox="1"/>
          <p:nvPr/>
        </p:nvSpPr>
        <p:spPr>
          <a:xfrm>
            <a:off x="250722" y="2698956"/>
            <a:ext cx="11061289" cy="523220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目标：“一</a:t>
            </a:r>
            <a:r>
              <a:rPr lang="zh-CN" altLang="en-US" sz="2800" dirty="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化</a:t>
            </a:r>
            <a:r>
              <a:rPr lang="zh-CN" altLang="en-US" sz="28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三</a:t>
            </a:r>
            <a:r>
              <a:rPr lang="zh-CN" altLang="en-US" sz="2800" dirty="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改</a:t>
            </a:r>
            <a:r>
              <a:rPr lang="zh-CN" altLang="en-US" sz="28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”：工业化（</a:t>
            </a:r>
            <a:r>
              <a:rPr lang="zh-CN" altLang="en-US" sz="2800" dirty="0" smtClean="0">
                <a:solidFill>
                  <a:srgbClr val="0033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百年梦想</a:t>
            </a:r>
            <a:r>
              <a:rPr lang="zh-CN" altLang="en-US" sz="28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）、社会主义改造（公有制）</a:t>
            </a:r>
            <a:endParaRPr lang="zh-CN" altLang="en-US" sz="2800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00784" y="3436374"/>
            <a:ext cx="2486659" cy="2997917"/>
            <a:chOff x="700784" y="3436374"/>
            <a:chExt cx="2486659" cy="2997917"/>
          </a:xfrm>
        </p:grpSpPr>
        <p:pic>
          <p:nvPicPr>
            <p:cNvPr id="13" name="图片 1" descr="res06_attpic_brie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0784" y="3436374"/>
              <a:ext cx="2486659" cy="2570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文本框 1"/>
            <p:cNvSpPr txBox="1">
              <a:spLocks noChangeArrowheads="1"/>
            </p:cNvSpPr>
            <p:nvPr/>
          </p:nvSpPr>
          <p:spPr bwMode="auto">
            <a:xfrm>
              <a:off x="844704" y="6065991"/>
              <a:ext cx="2017712" cy="3683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zh-CN" b="1" dirty="0">
                  <a:solidFill>
                    <a:srgbClr val="000000"/>
                  </a:solidFill>
                </a:rPr>
                <a:t>中共七届二中全会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49" grpId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Box 12"/>
          <p:cNvSpPr txBox="1"/>
          <p:nvPr/>
        </p:nvSpPr>
        <p:spPr>
          <a:xfrm>
            <a:off x="767140" y="203220"/>
            <a:ext cx="3642627" cy="369332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农业：</a:t>
            </a:r>
            <a:r>
              <a:rPr lang="zh-CN" altLang="en-US" b="1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新中国</a:t>
            </a:r>
            <a:r>
              <a:rPr lang="zh-CN" altLang="en-US" b="1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初期个体农民生产</a:t>
            </a:r>
            <a:endParaRPr lang="zh-CN" altLang="en-US" b="1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29455" y="702310"/>
            <a:ext cx="7541260" cy="1938020"/>
          </a:xfrm>
          <a:prstGeom prst="rect">
            <a:avLst/>
          </a:prstGeom>
          <a:solidFill>
            <a:schemeClr val="bg1"/>
          </a:solidFill>
          <a:ln w="9525">
            <a:solidFill>
              <a:srgbClr val="202020"/>
            </a:solidFill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  </a:t>
            </a:r>
            <a:r>
              <a:rPr lang="zh-CN" altLang="en-US" sz="2400" b="1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据1952年对16个城市</a:t>
            </a:r>
            <a:r>
              <a:rPr lang="zh-CN" altLang="en-US" sz="24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手工业</a:t>
            </a:r>
            <a:r>
              <a:rPr lang="zh-CN" altLang="en-US" sz="2400" b="1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的调查，平均每户劳动力不到</a:t>
            </a:r>
            <a:r>
              <a:rPr lang="zh-CN" altLang="en-US" sz="2400" b="1" dirty="0">
                <a:solidFill>
                  <a:srgbClr val="0033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3</a:t>
            </a:r>
            <a:r>
              <a:rPr lang="zh-CN" altLang="en-US" sz="2400" b="1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人，农村一般只有1人。工具也很落后，加上技术保守，因此，劳动生产率很低。</a:t>
            </a:r>
            <a:endParaRPr lang="zh-CN" altLang="en-US" sz="2400" b="1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endParaRPr lang="en-US" altLang="zh-CN" sz="2400" b="1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en-US" altLang="zh-CN" sz="2400" b="1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lang="en-US" altLang="zh-CN" sz="2400" b="1" dirty="0" err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李德彬《中华人民共和国经济史简编</a:t>
            </a:r>
            <a:r>
              <a:rPr lang="en-US" altLang="zh-CN" sz="2400" b="1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1949-1985》</a:t>
            </a:r>
            <a:endParaRPr lang="en-US" altLang="zh-CN" sz="2400" b="1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0604" y="3281414"/>
            <a:ext cx="11575415" cy="26765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noProof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资本主义工商业</a:t>
            </a:r>
            <a:r>
              <a:rPr lang="zh-CN" altLang="en-US" sz="240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：</a:t>
            </a:r>
            <a:r>
              <a:rPr lang="en-US" altLang="zh-CN" sz="240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 </a:t>
            </a:r>
            <a:endParaRPr lang="en-US" altLang="zh-CN" sz="2400" noProof="1" smtClean="0"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r>
              <a:rPr lang="en-US" altLang="zh-CN" sz="240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       </a:t>
            </a:r>
            <a:r>
              <a:rPr lang="zh-CN" sz="240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上海水泥厂创办于</a:t>
            </a:r>
            <a:r>
              <a:rPr lang="en-US" altLang="zh-CN" sz="240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20</a:t>
            </a:r>
            <a:r>
              <a:rPr lang="zh-CN" altLang="en-US" sz="240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世纪</a:t>
            </a:r>
            <a:r>
              <a:rPr lang="en-US" altLang="zh-CN" sz="240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20</a:t>
            </a:r>
            <a:r>
              <a:rPr lang="zh-CN" altLang="en-US" sz="240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年代</a:t>
            </a:r>
            <a:r>
              <a:rPr lang="en-US" altLang="zh-CN" sz="240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......</a:t>
            </a:r>
            <a:r>
              <a:rPr lang="zh-CN" sz="240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在</a:t>
            </a:r>
            <a:r>
              <a:rPr lang="zh-CN" sz="240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当时</a:t>
            </a:r>
            <a:r>
              <a:rPr lang="zh-CN" sz="2400" noProof="1">
                <a:solidFill>
                  <a:srgbClr val="0033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资本主义的经营管理和剥削制度</a:t>
            </a:r>
            <a:r>
              <a:rPr lang="zh-CN" sz="240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下，工人的</a:t>
            </a:r>
            <a:r>
              <a:rPr lang="zh-CN" sz="2400" noProof="1">
                <a:solidFill>
                  <a:srgbClr val="0033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积极性</a:t>
            </a:r>
            <a:r>
              <a:rPr lang="zh-CN" sz="2400" noProof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不高，最高的产量还达不到设计能力的90%</a:t>
            </a:r>
            <a:r>
              <a:rPr lang="zh-CN" sz="240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。</a:t>
            </a:r>
            <a:endParaRPr lang="en-US" altLang="zh-CN" sz="2400" noProof="1" smtClean="0"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r>
              <a:rPr lang="en-US" altLang="zh-CN" sz="2400" noProof="1" smtClean="0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       </a:t>
            </a:r>
            <a:r>
              <a:rPr lang="zh-CN" altLang="zh-CN" sz="24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毛泽东感慨地说：“现在我们能造什么？能造桌子椅子，能造茶碗茶壶，能种粮食，还能磨成面粉，还能造纸，但是，一辆汽车、一架飞机、一辆坦克、一辆拖拉机都不能造。”</a:t>
            </a:r>
            <a:endParaRPr lang="zh-CN" altLang="zh-CN" sz="2400" dirty="0" smtClean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en-US" altLang="zh-CN" sz="24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                                                                                           </a:t>
            </a:r>
            <a:r>
              <a:rPr lang="en-US" altLang="en-US" sz="24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</a:t>
            </a:r>
            <a:r>
              <a:rPr lang="en-US" altLang="zh-CN" sz="24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lang="zh-CN" altLang="en-US" sz="24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+mj-ea"/>
                <a:sym typeface="+mn-ea"/>
              </a:rPr>
              <a:t>部编版八下教材</a:t>
            </a:r>
            <a:endParaRPr lang="en-US" altLang="zh-CN" sz="2400" noProof="1" smtClean="0"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0903" y="5896118"/>
            <a:ext cx="11547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私有制和个体生产方式严重</a:t>
            </a:r>
            <a:r>
              <a:rPr lang="zh-CN" altLang="en-US" sz="32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阻碍国家实现工业化的目标</a:t>
            </a:r>
            <a:endParaRPr lang="zh-CN" altLang="en-US" sz="3200" b="1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6146" name="Picture 2" descr="http://5b0988e595225.cdn.sohucs.com/images/20190615/3a8b428f737b48b5b97d83007f82d556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1445" y="617036"/>
            <a:ext cx="3827206" cy="2583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1" animBg="1"/>
      <p:bldP spid="13" grpId="1" animBg="1"/>
      <p:bldP spid="16" grpId="1" animBg="1"/>
      <p:bldP spid="13" grpId="2" bldLvl="0" animBg="1"/>
      <p:bldP spid="16" grpId="2" bldLvl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13055" y="264795"/>
            <a:ext cx="10017125" cy="5842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二、新方法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国家创新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（社会主义改造的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措施）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969963"/>
            <a:ext cx="11828463" cy="1816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    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  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农业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：合作化道路（从互助组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——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合作社）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       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2.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手工业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：合作化道路（手工业合作社）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      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 3.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资本主义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工商业：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公私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合营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——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赎买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政策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中国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社会主义改造创举，兼顾国家、资本家利益，和平过渡）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7172" name="图片 11"/>
          <p:cNvPicPr>
            <a:picLocks noChangeAspect="1"/>
          </p:cNvPicPr>
          <p:nvPr/>
        </p:nvPicPr>
        <p:blipFill>
          <a:blip r:embed="rId1" cstate="print"/>
          <a:srcRect l="15224" r="18359" b="24750"/>
          <a:stretch>
            <a:fillRect/>
          </a:stretch>
        </p:blipFill>
        <p:spPr>
          <a:xfrm>
            <a:off x="0" y="3038475"/>
            <a:ext cx="2787650" cy="301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11" descr="http://5b0988e595225.cdn.sohucs.com/images/20181021/6abaad2dd2ed4250bc55692af65fe5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9413" y="3175000"/>
            <a:ext cx="4803775" cy="2703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13" descr="http://5b0988e595225.cdn.sohucs.com/images/20181021/c25c2d68f9984aaa9dc20a5e12096d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7675" y="3170238"/>
            <a:ext cx="3938588" cy="265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5" name="TextBox 12"/>
          <p:cNvSpPr txBox="1"/>
          <p:nvPr/>
        </p:nvSpPr>
        <p:spPr>
          <a:xfrm>
            <a:off x="3692525" y="5989955"/>
            <a:ext cx="682783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西安市大华纱厂公私合营（工业遗址：大华</a:t>
            </a:r>
            <a:r>
              <a:rPr lang="en-US" altLang="zh-CN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1935</a:t>
            </a:r>
            <a:r>
              <a:rPr lang="zh-CN" altLang="en-US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）</a:t>
            </a:r>
            <a:endParaRPr lang="zh-CN" altLang="en-US" sz="2400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bldLvl="0" animBg="1"/>
      <p:bldP spid="7175" grpId="0"/>
      <p:bldP spid="717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1988" y="1223963"/>
            <a:ext cx="2722562" cy="266858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26" name="Object 3"/>
          <p:cNvGraphicFramePr/>
          <p:nvPr/>
        </p:nvGraphicFramePr>
        <p:xfrm>
          <a:off x="3456551" y="1120110"/>
          <a:ext cx="4124325" cy="280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8140700" imgH="5435600" progId="MSGraph.Chart.8">
                  <p:embed/>
                </p:oleObj>
              </mc:Choice>
              <mc:Fallback>
                <p:oleObj name="" r:id="rId2" imgW="8140700" imgH="5435600" progId="MSGraph.Chart.8">
                  <p:embed/>
                  <p:pic>
                    <p:nvPicPr>
                      <p:cNvPr id="0" name="图片 1024" descr="image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56551" y="1120110"/>
                        <a:ext cx="4124325" cy="2803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-4762" y="1588"/>
            <a:ext cx="9163050" cy="5746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0650" y="26988"/>
            <a:ext cx="10017125" cy="5842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三、新面貌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国家巨变（社会主义制度建立）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</a:endParaRPr>
          </a:p>
        </p:txBody>
      </p:sp>
      <p:sp>
        <p:nvSpPr>
          <p:cNvPr id="1033" name="TextBox 8"/>
          <p:cNvSpPr txBox="1"/>
          <p:nvPr/>
        </p:nvSpPr>
        <p:spPr>
          <a:xfrm>
            <a:off x="369427" y="4085098"/>
            <a:ext cx="56324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</a:rPr>
              <a:t>观察图表，经济成分发生了怎样的变化？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037" name="TextBox 14"/>
          <p:cNvSpPr txBox="1"/>
          <p:nvPr/>
        </p:nvSpPr>
        <p:spPr>
          <a:xfrm>
            <a:off x="8928100" y="3235325"/>
            <a:ext cx="795338" cy="64611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</a:rPr>
              <a:t>经济制度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9547225" y="855663"/>
            <a:ext cx="201613" cy="168592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037513" y="708025"/>
            <a:ext cx="3854450" cy="3440113"/>
            <a:chOff x="8037513" y="708025"/>
            <a:chExt cx="3854450" cy="3440113"/>
          </a:xfrm>
        </p:grpSpPr>
        <p:sp>
          <p:nvSpPr>
            <p:cNvPr id="1034" name="TextBox 9"/>
            <p:cNvSpPr txBox="1"/>
            <p:nvPr/>
          </p:nvSpPr>
          <p:spPr>
            <a:xfrm>
              <a:off x="8037513" y="1254125"/>
              <a:ext cx="546100" cy="2308225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</a:rPr>
                <a:t>社会主义制度</a:t>
              </a:r>
              <a:endParaRPr lang="zh-CN" altLang="en-US" sz="2400" b="1" dirty="0">
                <a:latin typeface="Arial" panose="020B0604020202020204" pitchFamily="34" charset="0"/>
              </a:endParaRPr>
            </a:p>
          </p:txBody>
        </p:sp>
        <p:sp>
          <p:nvSpPr>
            <p:cNvPr id="13" name="左大括号 12"/>
            <p:cNvSpPr/>
            <p:nvPr/>
          </p:nvSpPr>
          <p:spPr>
            <a:xfrm>
              <a:off x="8745538" y="1090613"/>
              <a:ext cx="236538" cy="2862263"/>
            </a:xfrm>
            <a:prstGeom prst="leftBrac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36" name="TextBox 13"/>
            <p:cNvSpPr txBox="1"/>
            <p:nvPr/>
          </p:nvSpPr>
          <p:spPr>
            <a:xfrm>
              <a:off x="9010650" y="1238250"/>
              <a:ext cx="428625" cy="1201738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r>
                <a:rPr lang="zh-CN" altLang="en-US" b="1" dirty="0">
                  <a:latin typeface="Arial" panose="020B0604020202020204" pitchFamily="34" charset="0"/>
                </a:rPr>
                <a:t>政</a:t>
              </a:r>
              <a:endParaRPr lang="en-US" altLang="zh-CN" b="1" dirty="0">
                <a:latin typeface="Arial" panose="020B0604020202020204" pitchFamily="34" charset="0"/>
              </a:endParaRPr>
            </a:p>
            <a:p>
              <a:r>
                <a:rPr lang="zh-CN" altLang="en-US" b="1" dirty="0">
                  <a:latin typeface="Arial" panose="020B0604020202020204" pitchFamily="34" charset="0"/>
                </a:rPr>
                <a:t>治</a:t>
              </a:r>
              <a:endParaRPr lang="en-US" altLang="zh-CN" b="1" dirty="0">
                <a:latin typeface="Arial" panose="020B0604020202020204" pitchFamily="34" charset="0"/>
              </a:endParaRPr>
            </a:p>
            <a:p>
              <a:r>
                <a:rPr lang="zh-CN" altLang="en-US" b="1" dirty="0">
                  <a:latin typeface="Arial" panose="020B0604020202020204" pitchFamily="34" charset="0"/>
                </a:rPr>
                <a:t>制</a:t>
              </a:r>
              <a:endParaRPr lang="en-US" altLang="zh-CN" b="1" dirty="0">
                <a:latin typeface="Arial" panose="020B0604020202020204" pitchFamily="34" charset="0"/>
              </a:endParaRPr>
            </a:p>
            <a:p>
              <a:r>
                <a:rPr lang="zh-CN" altLang="en-US" b="1" dirty="0">
                  <a:latin typeface="Arial" panose="020B0604020202020204" pitchFamily="34" charset="0"/>
                </a:rPr>
                <a:t>度</a:t>
              </a:r>
              <a:endParaRPr lang="zh-CN" altLang="en-US" b="1" dirty="0">
                <a:latin typeface="Arial" panose="020B0604020202020204" pitchFamily="34" charset="0"/>
              </a:endParaRPr>
            </a:p>
          </p:txBody>
        </p:sp>
        <p:sp>
          <p:nvSpPr>
            <p:cNvPr id="1039" name="TextBox 19"/>
            <p:cNvSpPr txBox="1"/>
            <p:nvPr/>
          </p:nvSpPr>
          <p:spPr>
            <a:xfrm>
              <a:off x="9690100" y="708025"/>
              <a:ext cx="2005013" cy="646113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</a:rPr>
                <a:t>1949</a:t>
              </a:r>
              <a:r>
                <a:rPr lang="zh-CN" altLang="en-US" b="1" dirty="0">
                  <a:latin typeface="Arial" panose="020B0604020202020204" pitchFamily="34" charset="0"/>
                </a:rPr>
                <a:t>年：政治协商制度</a:t>
              </a:r>
              <a:endParaRPr lang="zh-CN" altLang="en-US" b="1" dirty="0">
                <a:latin typeface="Arial" panose="020B0604020202020204" pitchFamily="34" charset="0"/>
              </a:endParaRPr>
            </a:p>
          </p:txBody>
        </p:sp>
        <p:sp>
          <p:nvSpPr>
            <p:cNvPr id="1040" name="TextBox 20"/>
            <p:cNvSpPr txBox="1"/>
            <p:nvPr/>
          </p:nvSpPr>
          <p:spPr>
            <a:xfrm>
              <a:off x="9694863" y="2276475"/>
              <a:ext cx="2044700" cy="646113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</a:rPr>
                <a:t>1954</a:t>
              </a:r>
              <a:r>
                <a:rPr lang="zh-CN" altLang="en-US" b="1" dirty="0">
                  <a:latin typeface="Arial" panose="020B0604020202020204" pitchFamily="34" charset="0"/>
                </a:rPr>
                <a:t>年：人民代表大会制度</a:t>
              </a:r>
              <a:endParaRPr lang="zh-CN" altLang="en-US" b="1" dirty="0">
                <a:latin typeface="Arial" panose="020B0604020202020204" pitchFamily="34" charset="0"/>
              </a:endParaRPr>
            </a:p>
          </p:txBody>
        </p:sp>
        <p:sp>
          <p:nvSpPr>
            <p:cNvPr id="1041" name="TextBox 21"/>
            <p:cNvSpPr txBox="1"/>
            <p:nvPr/>
          </p:nvSpPr>
          <p:spPr>
            <a:xfrm>
              <a:off x="9685338" y="1455738"/>
              <a:ext cx="2009775" cy="646112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</a:rPr>
                <a:t>1949</a:t>
              </a:r>
              <a:r>
                <a:rPr lang="zh-CN" altLang="en-US" b="1" dirty="0">
                  <a:latin typeface="Arial" panose="020B0604020202020204" pitchFamily="34" charset="0"/>
                </a:rPr>
                <a:t>年：民族区域自治制度</a:t>
              </a:r>
              <a:endParaRPr lang="zh-CN" altLang="en-US" b="1" dirty="0">
                <a:latin typeface="Arial" panose="020B0604020202020204" pitchFamily="34" charset="0"/>
              </a:endParaRPr>
            </a:p>
          </p:txBody>
        </p:sp>
        <p:sp>
          <p:nvSpPr>
            <p:cNvPr id="1042" name="TextBox 22"/>
            <p:cNvSpPr txBox="1"/>
            <p:nvPr/>
          </p:nvSpPr>
          <p:spPr>
            <a:xfrm>
              <a:off x="9847263" y="3224213"/>
              <a:ext cx="2044700" cy="923925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</a:rPr>
                <a:t>1956</a:t>
              </a:r>
              <a:r>
                <a:rPr lang="zh-CN" altLang="en-US" b="1" dirty="0">
                  <a:latin typeface="Arial" panose="020B0604020202020204" pitchFamily="34" charset="0"/>
                </a:rPr>
                <a:t>年底：社会主义</a:t>
              </a: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公有</a:t>
              </a:r>
              <a:r>
                <a:rPr lang="zh-CN" altLang="en-US" b="1" dirty="0">
                  <a:latin typeface="Arial" panose="020B0604020202020204" pitchFamily="34" charset="0"/>
                </a:rPr>
                <a:t>制、社会主义</a:t>
              </a: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计划</a:t>
              </a:r>
              <a:r>
                <a:rPr lang="zh-CN" altLang="en-US" b="1" dirty="0">
                  <a:latin typeface="Arial" panose="020B0604020202020204" pitchFamily="34" charset="0"/>
                </a:rPr>
                <a:t>经济体制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1043" name="TextBox 23"/>
          <p:cNvSpPr txBox="1"/>
          <p:nvPr/>
        </p:nvSpPr>
        <p:spPr>
          <a:xfrm>
            <a:off x="354013" y="4778939"/>
            <a:ext cx="9645650" cy="46196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经济体制变革：</a:t>
            </a:r>
            <a:r>
              <a:rPr lang="zh-CN" altLang="en-US" sz="2400" b="1" dirty="0">
                <a:latin typeface="Arial" panose="020B0604020202020204" pitchFamily="34" charset="0"/>
              </a:rPr>
              <a:t>实现了生产资料</a:t>
            </a:r>
            <a:r>
              <a:rPr lang="zh-CN" altLang="en-US" sz="2400" b="1" dirty="0">
                <a:solidFill>
                  <a:srgbClr val="0033CC"/>
                </a:solidFill>
                <a:latin typeface="Arial" panose="020B0604020202020204" pitchFamily="34" charset="0"/>
              </a:rPr>
              <a:t>私有制</a:t>
            </a:r>
            <a:r>
              <a:rPr lang="zh-CN" altLang="en-US" sz="2400" b="1" dirty="0">
                <a:latin typeface="Arial" panose="020B0604020202020204" pitchFamily="34" charset="0"/>
              </a:rPr>
              <a:t>向社会主义</a:t>
            </a:r>
            <a:r>
              <a:rPr lang="zh-CN" altLang="en-US" sz="2400" b="1" dirty="0">
                <a:solidFill>
                  <a:srgbClr val="0033CC"/>
                </a:solidFill>
                <a:latin typeface="Arial" panose="020B0604020202020204" pitchFamily="34" charset="0"/>
              </a:rPr>
              <a:t>公有</a:t>
            </a:r>
            <a:r>
              <a:rPr lang="zh-CN" altLang="en-US" sz="2400" b="1" dirty="0">
                <a:latin typeface="Arial" panose="020B0604020202020204" pitchFamily="34" charset="0"/>
              </a:rPr>
              <a:t>制的转变。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044" name="TextBox 24"/>
          <p:cNvSpPr txBox="1"/>
          <p:nvPr/>
        </p:nvSpPr>
        <p:spPr>
          <a:xfrm>
            <a:off x="314325" y="5772150"/>
            <a:ext cx="11494770" cy="82994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社会制度变革：</a:t>
            </a:r>
            <a:r>
              <a:rPr lang="zh-CN" altLang="en-US" sz="2400" b="1" dirty="0">
                <a:solidFill>
                  <a:srgbClr val="0033CC"/>
                </a:solidFill>
                <a:latin typeface="Arial" panose="020B0604020202020204" pitchFamily="34" charset="0"/>
              </a:rPr>
              <a:t>社会主义基本制度在我国建立起来</a:t>
            </a:r>
            <a:r>
              <a:rPr lang="zh-CN" altLang="en-US" sz="2400" b="1" dirty="0">
                <a:latin typeface="Arial" panose="020B0604020202020204" pitchFamily="34" charset="0"/>
              </a:rPr>
              <a:t>。我国从此进入到社会主义初级阶段。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3" grpId="0" animBg="1"/>
      <p:bldP spid="1044" grpId="0" bldLvl="0" animBg="1"/>
      <p:bldP spid="1037" grpId="0" animBg="1"/>
      <p:bldP spid="18" grpId="0" animBg="1"/>
      <p:bldP spid="1037" grpId="1" animBg="1"/>
      <p:bldP spid="1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84138" y="0"/>
            <a:ext cx="12025313" cy="147638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14300" y="6691313"/>
            <a:ext cx="12023725" cy="13970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7" name="TextBox 6"/>
          <p:cNvSpPr txBox="1"/>
          <p:nvPr/>
        </p:nvSpPr>
        <p:spPr>
          <a:xfrm>
            <a:off x="354013" y="280988"/>
            <a:ext cx="106045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观察视频画面，找一找三大改造完成后，中国的经济面貌</a:t>
            </a:r>
            <a:r>
              <a:rPr lang="zh-CN" altLang="en-US" sz="2000" b="1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、国人的精神面貌</a:t>
            </a:r>
            <a:r>
              <a:rPr lang="zh-CN" altLang="en-US" sz="2000" b="1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是什么状态？</a:t>
            </a:r>
            <a:endParaRPr lang="zh-CN" altLang="en-US" sz="2000" b="1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2" name="社会主义好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87375" y="977900"/>
            <a:ext cx="10808970" cy="5407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84138" y="0"/>
            <a:ext cx="12025313" cy="147638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14300" y="6691313"/>
            <a:ext cx="12023725" cy="13970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20" name="TextBox 7"/>
          <p:cNvSpPr txBox="1"/>
          <p:nvPr/>
        </p:nvSpPr>
        <p:spPr>
          <a:xfrm>
            <a:off x="4327176" y="1053138"/>
            <a:ext cx="3981450" cy="156845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4.</a:t>
            </a:r>
            <a:r>
              <a:rPr lang="zh-CN" altLang="en-US" sz="24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生活方式与观念的变革：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集体生活方式与观念形成（时间观念、卫生观念、消灭传染病、“公家意识”等）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1" name="TextBox 9"/>
          <p:cNvSpPr txBox="1"/>
          <p:nvPr/>
        </p:nvSpPr>
        <p:spPr>
          <a:xfrm>
            <a:off x="590550" y="5898843"/>
            <a:ext cx="2963863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</a:rPr>
              <a:t>一五计划鞍山钢铁公司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9222" name="TextBox 10"/>
          <p:cNvSpPr txBox="1"/>
          <p:nvPr/>
        </p:nvSpPr>
        <p:spPr>
          <a:xfrm>
            <a:off x="181642" y="1347481"/>
            <a:ext cx="3903662" cy="156845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生产方式的变革：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集体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生产和大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机器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生产推广，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生产力提高，推动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一五计划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迅速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完成。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3" name="TextBox 11"/>
          <p:cNvSpPr txBox="1"/>
          <p:nvPr/>
        </p:nvSpPr>
        <p:spPr>
          <a:xfrm>
            <a:off x="8385237" y="1301648"/>
            <a:ext cx="3336925" cy="1570038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5.</a:t>
            </a:r>
            <a:r>
              <a:rPr lang="zh-CN" altLang="en-US" sz="24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教育文化与精神面貌的变革：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扫盲运动、发展工农教育、为国家生产的主人翁精神与热情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4" name="Picture 6" descr="https://pic.vjshi.com/2019-08-28/747e1a4761f991aabb8fbf8d7fc20e5d/online/puzzle.jpg?x-oss-process=style/resize_w_720"/>
          <p:cNvPicPr>
            <a:picLocks noChangeAspect="1"/>
          </p:cNvPicPr>
          <p:nvPr/>
        </p:nvPicPr>
        <p:blipFill>
          <a:blip r:embed="rId3" cstate="print"/>
          <a:srcRect t="51773" r="49365"/>
          <a:stretch>
            <a:fillRect/>
          </a:stretch>
        </p:blipFill>
        <p:spPr>
          <a:xfrm>
            <a:off x="8384775" y="3241102"/>
            <a:ext cx="3473450" cy="263606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5" name="TextBox 13"/>
          <p:cNvSpPr txBox="1"/>
          <p:nvPr/>
        </p:nvSpPr>
        <p:spPr>
          <a:xfrm>
            <a:off x="8558879" y="5977859"/>
            <a:ext cx="329882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</a:rPr>
              <a:t>农村合作社的女拖拉机手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9226" name="Picture 10" descr="https://p2.ssl.qhimgs1.com/sdr/400__/t01b756f7b17ce37e4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7907" y="3073267"/>
            <a:ext cx="3810000" cy="2771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7" name="TextBox 16"/>
          <p:cNvSpPr txBox="1"/>
          <p:nvPr/>
        </p:nvSpPr>
        <p:spPr>
          <a:xfrm>
            <a:off x="2172817" y="339244"/>
            <a:ext cx="6386512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三大改造是中国历史上最深刻的变革！</a:t>
            </a:r>
            <a:endParaRPr lang="zh-CN" altLang="en-US" sz="2800" b="1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9228" name="Picture 14" descr="http://5b0988e595225.cdn.sohucs.com/images/20181021/481c9ba9633e4193bb67666536d318c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89450" y="3062605"/>
            <a:ext cx="3549650" cy="2804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Box 13"/>
          <p:cNvSpPr txBox="1"/>
          <p:nvPr/>
        </p:nvSpPr>
        <p:spPr>
          <a:xfrm>
            <a:off x="4614320" y="5967536"/>
            <a:ext cx="329882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dirty="0" smtClean="0">
                <a:latin typeface="Arial" panose="020B0604020202020204" pitchFamily="34" charset="0"/>
              </a:rPr>
              <a:t>大华纱厂工人住宅区模型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92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  <p:bldP spid="9221" grpId="0"/>
      <p:bldP spid="9222" grpId="1" animBg="1"/>
      <p:bldP spid="9221" grpId="1"/>
      <p:bldP spid="9220" grpId="0" animBg="1"/>
      <p:bldP spid="13" grpId="0"/>
      <p:bldP spid="9220" grpId="1" animBg="1"/>
      <p:bldP spid="13" grpId="1"/>
      <p:bldP spid="9223" grpId="0" animBg="1"/>
      <p:bldP spid="9225" grpId="0"/>
      <p:bldP spid="9223" grpId="1" animBg="1"/>
      <p:bldP spid="9225" grpId="1"/>
      <p:bldP spid="9227" grpId="0" bldLvl="0" animBg="1"/>
      <p:bldP spid="9227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7"/>
          <p:cNvSpPr txBox="1"/>
          <p:nvPr/>
        </p:nvSpPr>
        <p:spPr>
          <a:xfrm>
            <a:off x="515938" y="323850"/>
            <a:ext cx="75517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由私有制</a:t>
            </a:r>
            <a:r>
              <a:rPr lang="en-US" altLang="zh-CN" sz="28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公有制的社会改造中的人生抉择</a:t>
            </a:r>
            <a:endParaRPr lang="en-US" altLang="zh-CN" sz="2800" b="1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0243" name="TextBox 9"/>
          <p:cNvSpPr txBox="1"/>
          <p:nvPr/>
        </p:nvSpPr>
        <p:spPr>
          <a:xfrm>
            <a:off x="4203700" y="944563"/>
            <a:ext cx="7624763" cy="37846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en-US" sz="2400" dirty="0">
                <a:solidFill>
                  <a:srgbClr val="0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                 </a:t>
            </a:r>
            <a:r>
              <a:rPr lang="en-US" altLang="en-US" sz="2400" dirty="0">
                <a:solidFill>
                  <a:srgbClr val="0000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百年企业   荣氏抉择</a:t>
            </a:r>
            <a:endParaRPr lang="en-US" altLang="zh-CN" sz="2400" dirty="0">
              <a:solidFill>
                <a:srgbClr val="0000F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>
              <a:buNone/>
            </a:pPr>
            <a:r>
              <a:rPr lang="en-US" altLang="zh-CN" sz="2400" b="1" dirty="0">
                <a:latin typeface="Arial" panose="020B0604020202020204" pitchFamily="34" charset="0"/>
              </a:rPr>
              <a:t>   </a:t>
            </a:r>
            <a:r>
              <a:rPr lang="en-US" altLang="en-US" sz="2400" b="1" dirty="0">
                <a:latin typeface="Arial" panose="020B0604020202020204" pitchFamily="34" charset="0"/>
              </a:rPr>
              <a:t>    “</a:t>
            </a:r>
            <a:r>
              <a:rPr lang="zh-CN" altLang="zh-CN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像我们这样一个贫穷落后的发展中国家，要搞企业、搞生产，一定要走社会主义道路，发展以生产资料公有制为基础的国民经济。我也是逐步解除顾虑，逐步懂得这个道理的。所以在对资本主义工商业的社会主义改造中发挥了主动配合的作用。</a:t>
            </a:r>
            <a:r>
              <a:rPr lang="en-US" altLang="zh-CN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”</a:t>
            </a:r>
            <a:r>
              <a:rPr lang="en-US" altLang="zh-CN" sz="2400" dirty="0">
                <a:solidFill>
                  <a:srgbClr val="0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</a:t>
            </a:r>
            <a:endParaRPr lang="en-US" altLang="zh-CN" sz="2400" dirty="0">
              <a:solidFill>
                <a:srgbClr val="0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>
              <a:buNone/>
            </a:pPr>
            <a:r>
              <a:rPr lang="en-US" altLang="en-US" sz="2400" dirty="0">
                <a:solidFill>
                  <a:srgbClr val="0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“我是一个资本家，但是我首先是一个中国人。</a:t>
            </a:r>
            <a:r>
              <a:rPr lang="en-US" altLang="zh-CN" sz="2400" dirty="0">
                <a:solidFill>
                  <a:srgbClr val="0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……</a:t>
            </a:r>
            <a:r>
              <a:rPr lang="en-US" altLang="en-US" sz="2400" dirty="0">
                <a:solidFill>
                  <a:srgbClr val="0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（我）失去的是我个人的一些剥削所得，</a:t>
            </a:r>
            <a:r>
              <a:rPr lang="en-US" altLang="zh-CN" sz="2400" dirty="0">
                <a:solidFill>
                  <a:srgbClr val="0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……</a:t>
            </a:r>
            <a:r>
              <a:rPr lang="en-US" altLang="en-US" sz="2400" dirty="0">
                <a:solidFill>
                  <a:srgbClr val="0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得到的却是</a:t>
            </a:r>
            <a:r>
              <a:rPr lang="en-US" altLang="en-US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一个人人富裕、繁荣强盛的社会主义国家。</a:t>
            </a:r>
            <a:r>
              <a:rPr lang="en-US" altLang="en-US" sz="2400" dirty="0">
                <a:solidFill>
                  <a:srgbClr val="0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”   </a:t>
            </a:r>
            <a:endParaRPr lang="en-US" altLang="zh-CN" sz="2400" dirty="0">
              <a:solidFill>
                <a:srgbClr val="0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>
              <a:buNone/>
            </a:pPr>
            <a:r>
              <a:rPr lang="en-US" altLang="zh-CN" sz="2400" dirty="0">
                <a:solidFill>
                  <a:srgbClr val="0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                                 </a:t>
            </a:r>
            <a:r>
              <a:rPr lang="en-US" altLang="en-US" sz="2400" dirty="0">
                <a:solidFill>
                  <a:srgbClr val="0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  </a:t>
            </a:r>
            <a:r>
              <a:rPr lang="en-US" altLang="zh-CN" sz="2400" dirty="0" smtClean="0">
                <a:solidFill>
                  <a:srgbClr val="0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lang="en-US" altLang="en-US" sz="24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荣氏企业  荣毅仁</a:t>
            </a:r>
            <a:endParaRPr lang="zh-CN" altLang="en-US" sz="2400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0244" name="TextBox 12"/>
          <p:cNvSpPr txBox="1"/>
          <p:nvPr/>
        </p:nvSpPr>
        <p:spPr>
          <a:xfrm>
            <a:off x="398463" y="4926013"/>
            <a:ext cx="1073656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小组讨论：在资本主义工商业改造中，荣毅仁选择什么道路？为什么</a:t>
            </a:r>
            <a:r>
              <a:rPr lang="zh-CN" altLang="en-US" sz="2400" dirty="0" smtClean="0">
                <a:solidFill>
                  <a:srgbClr val="0000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？</a:t>
            </a:r>
            <a:endParaRPr lang="en-US" altLang="zh-CN" sz="2400" dirty="0" smtClean="0">
              <a:solidFill>
                <a:srgbClr val="0000F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0000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（三大改造为什么会顺利进行？）</a:t>
            </a:r>
            <a:endParaRPr lang="en-US" altLang="zh-CN" sz="2400" dirty="0">
              <a:solidFill>
                <a:srgbClr val="0000F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endParaRPr lang="zh-CN" altLang="en-US" sz="2400" dirty="0">
              <a:solidFill>
                <a:srgbClr val="0000F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66168" y="5764172"/>
            <a:ext cx="8288338" cy="83026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1.</a:t>
            </a:r>
            <a:r>
              <a:rPr lang="zh-CN" altLang="en-US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中共正确的改造政策</a:t>
            </a:r>
            <a:r>
              <a:rPr lang="en-US" altLang="zh-CN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2.</a:t>
            </a:r>
            <a:r>
              <a:rPr lang="zh-CN" altLang="en-US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经济发展客观需要</a:t>
            </a:r>
            <a:endParaRPr lang="en-US" altLang="zh-CN" sz="2400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en-US" altLang="zh-CN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3.</a:t>
            </a:r>
            <a:r>
              <a:rPr lang="zh-CN" altLang="en-US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爱国心民族情感激励</a:t>
            </a:r>
            <a:r>
              <a:rPr lang="en-US" altLang="zh-CN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4.</a:t>
            </a:r>
            <a:r>
              <a:rPr lang="zh-CN" altLang="en-US" sz="24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对中共领导新中国的高度信赖</a:t>
            </a:r>
            <a:endParaRPr lang="zh-CN" altLang="en-US" sz="2400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459538" y="1666875"/>
            <a:ext cx="3141663" cy="142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9821863" y="2005013"/>
            <a:ext cx="1652588" cy="301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248650" y="2393950"/>
            <a:ext cx="1882775" cy="95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977313" y="3505200"/>
            <a:ext cx="1882775" cy="95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5176838" y="4262438"/>
            <a:ext cx="3022600" cy="285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47" name="图片 31746" descr="360截图201210101042526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" y="944245"/>
            <a:ext cx="3919220" cy="3786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tags/tag1.xml><?xml version="1.0" encoding="utf-8"?>
<p:tagLst xmlns:p="http://schemas.openxmlformats.org/presentationml/2006/main">
  <p:tag name="KSO_WM_FULL_TEXT_BEAUTIFY_COPY_ID" val="3"/>
</p:tagLst>
</file>

<file path=ppt/tags/tag10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092*3839*837*83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.xml><?xml version="1.0" encoding="utf-8"?>
<p:tagLst xmlns:p="http://schemas.openxmlformats.org/presentationml/2006/main">
  <p:tag name="KSO_WM_FULL_TEXT_BEAUTIFY_COPY_ID" val="3"/>
</p:tagLst>
</file>

<file path=ppt/tags/tag12.xml><?xml version="1.0" encoding="utf-8"?>
<p:tagLst xmlns:p="http://schemas.openxmlformats.org/presentationml/2006/main">
  <p:tag name="KSO_WM_FULL_TEXT_BEAUTIFY_COPY_ID" val="3"/>
</p:tagLst>
</file>

<file path=ppt/tags/tag13.xml><?xml version="1.0" encoding="utf-8"?>
<p:tagLst xmlns:p="http://schemas.openxmlformats.org/presentationml/2006/main">
  <p:tag name="KSO_WM_FULL_TEXT_BEAUTIFY_COPY_ID" val="3"/>
</p:tagLst>
</file>

<file path=ppt/tags/tag14.xml><?xml version="1.0" encoding="utf-8"?>
<p:tagLst xmlns:p="http://schemas.openxmlformats.org/presentationml/2006/main">
  <p:tag name="KSO_WM_FULL_TEXT_BEAUTIFY_COPY_ID" val="3"/>
</p:tagLst>
</file>

<file path=ppt/tags/tag2.xml><?xml version="1.0" encoding="utf-8"?>
<p:tagLst xmlns:p="http://schemas.openxmlformats.org/presentationml/2006/main">
  <p:tag name="KSO_WM_FULL_TEXT_BEAUTIFY_COPY_ID" val="3"/>
</p:tagLst>
</file>

<file path=ppt/tags/tag3.xml><?xml version="1.0" encoding="utf-8"?>
<p:tagLst xmlns:p="http://schemas.openxmlformats.org/presentationml/2006/main">
  <p:tag name="KSO_WM_FULL_TEXT_BEAUTIFY_COPY_ID" val="3"/>
</p:tagLst>
</file>

<file path=ppt/tags/tag4.xml><?xml version="1.0" encoding="utf-8"?>
<p:tagLst xmlns:p="http://schemas.openxmlformats.org/presentationml/2006/main">
  <p:tag name="KSO_WM_FULL_TEXT_BEAUTIFY_COPY_ID" val="3"/>
</p:tagLst>
</file>

<file path=ppt/tags/tag5.xml><?xml version="1.0" encoding="utf-8"?>
<p:tagLst xmlns:p="http://schemas.openxmlformats.org/presentationml/2006/main">
  <p:tag name="KSO_WM_FULL_TEXT_BEAUTIFY_COPY_ID" val="150995360"/>
</p:tagLst>
</file>

<file path=ppt/tags/tag6.xml><?xml version="1.0" encoding="utf-8"?>
<p:tagLst xmlns:p="http://schemas.openxmlformats.org/presentationml/2006/main">
  <p:tag name="KSO_WM_FULL_TEXT_BEAUTIFY_COPY_ID" val="3"/>
</p:tagLst>
</file>

<file path=ppt/tags/tag7.xml><?xml version="1.0" encoding="utf-8"?>
<p:tagLst xmlns:p="http://schemas.openxmlformats.org/presentationml/2006/main">
  <p:tag name="KSO_WM_FULL_TEXT_BEAUTIFY_COPY_ID" val="3"/>
</p:tagLst>
</file>

<file path=ppt/tags/tag8.xml><?xml version="1.0" encoding="utf-8"?>
<p:tagLst xmlns:p="http://schemas.openxmlformats.org/presentationml/2006/main">
  <p:tag name="KSO_WM_FULL_TEXT_BEAUTIFY_COPY_ID" val="3"/>
</p:tagLst>
</file>

<file path=ppt/tags/tag9.xml><?xml version="1.0" encoding="utf-8"?>
<p:tagLst xmlns:p="http://schemas.openxmlformats.org/presentationml/2006/main">
  <p:tag name="KSO_WM_FULL_TEXT_BEAUTIFY_COPY_ID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1961</Words>
  <Application>WPS 演示</Application>
  <PresentationFormat>自定义</PresentationFormat>
  <Paragraphs>110</Paragraphs>
  <Slides>10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华文行楷</vt:lpstr>
      <vt:lpstr>楷体</vt:lpstr>
      <vt:lpstr>方正粗黑宋简体</vt:lpstr>
      <vt:lpstr>Arial Unicode MS</vt:lpstr>
      <vt:lpstr>Arial Black</vt:lpstr>
      <vt:lpstr>Calibri</vt:lpstr>
      <vt:lpstr>Office 主题​​</vt:lpstr>
      <vt:lpstr>MSGraph.Chart.8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greatwall</dc:creator>
  <cp:lastModifiedBy>小明</cp:lastModifiedBy>
  <cp:revision>45</cp:revision>
  <dcterms:created xsi:type="dcterms:W3CDTF">2021-05-21T04:02:00Z</dcterms:created>
  <dcterms:modified xsi:type="dcterms:W3CDTF">2021-05-23T11:29:48Z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KSOSaveFontToCloudKey">
    <vt:lpwstr>430530775_btnclosed</vt:lpwstr>
  </property>
  <property fmtid="{D5CDD505-2E9C-101B-9397-08002B2CF9AE}" pid="4" name="ICV">
    <vt:lpwstr>F411C9FFD6A24C558D8EEFE933A5C7DF</vt:lpwstr>
  </property>
</Properties>
</file>