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60" r:id="rId3"/>
    <p:sldId id="257" r:id="rId5"/>
    <p:sldId id="258" r:id="rId6"/>
    <p:sldId id="262" r:id="rId7"/>
    <p:sldId id="264" r:id="rId8"/>
    <p:sldId id="265" r:id="rId9"/>
    <p:sldId id="266" r:id="rId10"/>
    <p:sldId id="267" r:id="rId11"/>
    <p:sldId id="268" r:id="rId12"/>
    <p:sldId id="269"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90" r:id="rId26"/>
    <p:sldId id="284" r:id="rId27"/>
    <p:sldId id="286" r:id="rId28"/>
    <p:sldId id="287" r:id="rId29"/>
    <p:sldId id="285" r:id="rId30"/>
    <p:sldId id="291" r:id="rId31"/>
    <p:sldId id="292" r:id="rId32"/>
    <p:sldId id="293" r:id="rId33"/>
    <p:sldId id="288" r:id="rId34"/>
    <p:sldId id="289" r:id="rId35"/>
  </p:sldIdLst>
  <p:sldSz cx="12192000" cy="6858000"/>
  <p:notesSz cx="6858000" cy="9144000"/>
  <p:embeddedFontLst>
    <p:embeddedFont>
      <p:font typeface="华光标题宋_CNKI" panose="02000500000000000000" pitchFamily="2" charset="-122"/>
      <p:regular r:id="rId39"/>
    </p:embeddedFont>
    <p:embeddedFont>
      <p:font typeface="华光大标宋_CNKI" panose="02000500000000000000" pitchFamily="2" charset="-122"/>
      <p:regular r:id="rId40"/>
    </p:embeddedFont>
    <p:embeddedFont>
      <p:font typeface="华光准圆_CNKI" panose="02000500000000000000" pitchFamily="2" charset="-122"/>
      <p:regular r:id="rId41"/>
    </p:embeddedFont>
    <p:embeddedFont>
      <p:font typeface="楷体" panose="02010609060101010101" pitchFamily="49" charset="-122"/>
      <p:regular r:id="rId42"/>
    </p:embeddedFont>
    <p:embeddedFont>
      <p:font typeface="华光行草_CNKI" panose="02000500000000000000" pitchFamily="2" charset="-122"/>
      <p:regular r:id="rId43"/>
    </p:embeddedFont>
    <p:embeddedFont>
      <p:font typeface="方正启体简体" panose="03000509000000000000" pitchFamily="65" charset="-122"/>
      <p:regular r:id="rId44"/>
    </p:embeddedFont>
    <p:embeddedFont>
      <p:font typeface="华光行书_CNKI" panose="02000500000000000000" pitchFamily="2" charset="-122"/>
      <p:regular r:id="rId45"/>
    </p:embeddedFont>
    <p:embeddedFont>
      <p:font typeface="条幅黑体" panose="02010601030101010101" pitchFamily="2" charset="-122"/>
      <p:regular r:id="rId46"/>
    </p:embeddedFont>
    <p:embeddedFont>
      <p:font typeface="等线" panose="02010600030101010101" charset="-122"/>
      <p:regular r:id="rId47"/>
    </p:embeddedFont>
    <p:embeddedFont>
      <p:font typeface="等线 Light" panose="02010600030101010101" charset="-122"/>
      <p:regular r:id="rId48"/>
    </p:embeddedFont>
    <p:embeddedFont>
      <p:font typeface="黑体" panose="02010609060101010101" pitchFamily="49" charset="-122"/>
      <p:regular r:id="rId49"/>
    </p:embeddedFont>
    <p:embeddedFont>
      <p:font typeface="MoolBoran" panose="020B0100010101010101" pitchFamily="34" charset="0"/>
      <p:regular r:id="rId50"/>
    </p:embeddedFont>
    <p:embeddedFont>
      <p:font typeface="华光隶变_CNKI" panose="02000500000000000000" pitchFamily="2" charset="-122"/>
      <p:regular r:id="rId51"/>
    </p:embeddedFont>
    <p:embeddedFont>
      <p:font typeface="叶根友刀锋黑草" panose="02010601030101010101" pitchFamily="2" charset="-122"/>
      <p:regular r:id="rId52"/>
    </p:embeddedFont>
    <p:embeddedFont>
      <p:font typeface="方正大黑简体" panose="02010601030101010101" pitchFamily="2" charset="-122"/>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D3F"/>
    <a:srgbClr val="DA5800"/>
    <a:srgbClr val="FFDDDD"/>
    <a:srgbClr val="FF9B9B"/>
    <a:srgbClr val="FFD966"/>
    <a:srgbClr val="FFFF93"/>
    <a:srgbClr val="FFAD75"/>
    <a:srgbClr val="FF6D09"/>
    <a:srgbClr val="FFB7B7"/>
    <a:srgbClr val="FFE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3" d="100"/>
          <a:sy n="63" d="100"/>
        </p:scale>
        <p:origin x="-99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font" Target="fonts/font15.fntdata"/><Relationship Id="rId52" Type="http://schemas.openxmlformats.org/officeDocument/2006/relationships/font" Target="fonts/font14.fntdata"/><Relationship Id="rId51" Type="http://schemas.openxmlformats.org/officeDocument/2006/relationships/font" Target="fonts/font13.fntdata"/><Relationship Id="rId50" Type="http://schemas.openxmlformats.org/officeDocument/2006/relationships/font" Target="fonts/font12.fntdata"/><Relationship Id="rId5" Type="http://schemas.openxmlformats.org/officeDocument/2006/relationships/slide" Target="slides/slide2.xml"/><Relationship Id="rId49" Type="http://schemas.openxmlformats.org/officeDocument/2006/relationships/font" Target="fonts/font11.fntdata"/><Relationship Id="rId48" Type="http://schemas.openxmlformats.org/officeDocument/2006/relationships/font" Target="fonts/font10.fntdata"/><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notesMaster" Target="notesMasters/notesMaster1.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26C7C8-57E5-49B0-9B63-81E0D7102D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AB3BB8-38DC-4BB0-B0F3-8F089D995C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AAB3BB8-38DC-4BB0-B0F3-8F089D995C0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马克思为了同时代人的幸福而努力工作，这种高度的社会责任感和强烈的社会使命感影响了无数人。</a:t>
            </a:r>
            <a:endParaRPr lang="zh-CN" altLang="en-US" dirty="0"/>
          </a:p>
        </p:txBody>
      </p:sp>
      <p:sp>
        <p:nvSpPr>
          <p:cNvPr id="4" name="灯片编号占位符 3"/>
          <p:cNvSpPr>
            <a:spLocks noGrp="1"/>
          </p:cNvSpPr>
          <p:nvPr>
            <p:ph type="sldNum" sz="quarter" idx="10"/>
          </p:nvPr>
        </p:nvSpPr>
        <p:spPr/>
        <p:txBody>
          <a:bodyPr/>
          <a:lstStyle/>
          <a:p>
            <a:fld id="{0AAB3BB8-38DC-4BB0-B0F3-8F089D995C0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9FE1EC5-0728-4228-81A2-EBCCB267F7A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11C105-B6DD-43A3-8CEE-E2C597D9DB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FE1EC5-0728-4228-81A2-EBCCB267F7A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1C105-B6DD-43A3-8CEE-E2C597D9DB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microsoft.com/office/2007/relationships/hdphoto" Target="../media/image14.wdp"/><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6.wdp"/><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6.wdp"/><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microsoft.com/office/2007/relationships/hdphoto" Target="../media/image16.wdp"/><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9" Type="http://schemas.openxmlformats.org/officeDocument/2006/relationships/image" Target="../media/image12.png"/><Relationship Id="rId8" Type="http://schemas.microsoft.com/office/2007/relationships/hdphoto" Target="../media/image22.wdp"/><Relationship Id="rId7" Type="http://schemas.openxmlformats.org/officeDocument/2006/relationships/image" Target="../media/image21.png"/><Relationship Id="rId6" Type="http://schemas.microsoft.com/office/2007/relationships/hdphoto" Target="../media/image20.wdp"/><Relationship Id="rId5" Type="http://schemas.openxmlformats.org/officeDocument/2006/relationships/image" Target="../media/image19.png"/><Relationship Id="rId4" Type="http://schemas.microsoft.com/office/2007/relationships/hdphoto" Target="../media/image18.wdp"/><Relationship Id="rId3" Type="http://schemas.openxmlformats.org/officeDocument/2006/relationships/image" Target="../media/image17.png"/><Relationship Id="rId2" Type="http://schemas.microsoft.com/office/2007/relationships/hdphoto" Target="../media/image16.wdp"/><Relationship Id="rId10"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27.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C:/Users/zxm197641/AppData/Local/Temp/picturecompress_20210523193235/output_1.jpgoutput_1"/>
          <p:cNvPicPr>
            <a:picLocks noChangeAspect="1"/>
          </p:cNvPicPr>
          <p:nvPr/>
        </p:nvPicPr>
        <p:blipFill rotWithShape="1">
          <a:blip r:embed="rId1"/>
          <a:srcRect/>
          <a:stretch>
            <a:fillRect/>
          </a:stretch>
        </p:blipFill>
        <p:spPr>
          <a:xfrm>
            <a:off x="-32578" y="0"/>
            <a:ext cx="15722258" cy="6858000"/>
          </a:xfrm>
          <a:prstGeom prst="rect">
            <a:avLst/>
          </a:prstGeom>
        </p:spPr>
      </p:pic>
      <p:sp>
        <p:nvSpPr>
          <p:cNvPr id="28" name="矩形 27"/>
          <p:cNvSpPr/>
          <p:nvPr/>
        </p:nvSpPr>
        <p:spPr>
          <a:xfrm>
            <a:off x="-143669" y="-49106"/>
            <a:ext cx="12843933" cy="7110306"/>
          </a:xfrm>
          <a:prstGeom prst="rect">
            <a:avLst/>
          </a:prstGeom>
          <a:gradFill>
            <a:gsLst>
              <a:gs pos="51000">
                <a:schemeClr val="bg1">
                  <a:alpha val="62000"/>
                </a:schemeClr>
              </a:gs>
              <a:gs pos="16000">
                <a:schemeClr val="bg1">
                  <a:alpha val="84000"/>
                </a:schemeClr>
              </a:gs>
              <a:gs pos="27000">
                <a:srgbClr val="FFFFFF"/>
              </a:gs>
              <a:gs pos="40000">
                <a:schemeClr val="bg1">
                  <a:alpha val="84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C:/Users/zxm197641/AppData/Local/Temp/picturecompress_20210523193235/output_2.jpgoutput_2"/>
          <p:cNvPicPr>
            <a:picLocks noChangeAspect="1"/>
          </p:cNvPicPr>
          <p:nvPr/>
        </p:nvPicPr>
        <p:blipFill rotWithShape="1">
          <a:blip r:embed="rId2"/>
          <a:srcRect/>
          <a:stretch>
            <a:fillRect/>
          </a:stretch>
        </p:blipFill>
        <p:spPr>
          <a:xfrm>
            <a:off x="6569907" y="-787082"/>
            <a:ext cx="6915217" cy="8585200"/>
          </a:xfrm>
          <a:prstGeom prst="rect">
            <a:avLst/>
          </a:prstGeom>
          <a:effectLst>
            <a:softEdge rad="635000"/>
          </a:effectLst>
        </p:spPr>
      </p:pic>
      <p:pic>
        <p:nvPicPr>
          <p:cNvPr id="12" name="图片 11" descr="C:/Users/zxm197641/AppData/Local/Temp/picturecompress_20210523193235/output_3.pngoutput_3"/>
          <p:cNvPicPr>
            <a:picLocks noChangeAspect="1"/>
          </p:cNvPicPr>
          <p:nvPr/>
        </p:nvPicPr>
        <p:blipFill rotWithShape="1">
          <a:blip r:embed="rId3"/>
          <a:srcRect/>
          <a:stretch>
            <a:fillRect/>
          </a:stretch>
        </p:blipFill>
        <p:spPr>
          <a:xfrm>
            <a:off x="5447896" y="-48470"/>
            <a:ext cx="5111016" cy="6955576"/>
          </a:xfrm>
          <a:prstGeom prst="rect">
            <a:avLst/>
          </a:prstGeom>
        </p:spPr>
      </p:pic>
      <p:sp>
        <p:nvSpPr>
          <p:cNvPr id="13" name="文本框 12"/>
          <p:cNvSpPr txBox="1"/>
          <p:nvPr/>
        </p:nvSpPr>
        <p:spPr>
          <a:xfrm>
            <a:off x="1227533" y="297170"/>
            <a:ext cx="553998" cy="4144330"/>
          </a:xfrm>
          <a:prstGeom prst="rect">
            <a:avLst/>
          </a:prstGeom>
          <a:noFill/>
        </p:spPr>
        <p:txBody>
          <a:bodyPr vert="eaVert" wrap="square" rtlCol="0">
            <a:spAutoFit/>
          </a:bodyPr>
          <a:lstStyle/>
          <a:p>
            <a:r>
              <a:rPr lang="zh-CN" altLang="en-US" sz="2400" dirty="0">
                <a:latin typeface="华光标题宋_CNKI" panose="02000500000000000000" pitchFamily="2" charset="-122"/>
                <a:ea typeface="华光标题宋_CNKI" panose="02000500000000000000" pitchFamily="2" charset="-122"/>
              </a:rPr>
              <a:t>从</a:t>
            </a:r>
            <a:r>
              <a:rPr lang="zh-CN" altLang="en-US" sz="2400" dirty="0">
                <a:solidFill>
                  <a:schemeClr val="accent5">
                    <a:lumMod val="50000"/>
                  </a:schemeClr>
                </a:solidFill>
                <a:effectLst>
                  <a:outerShdw blurRad="38100" dist="38100" dir="2700000" algn="tl">
                    <a:srgbClr val="000000">
                      <a:alpha val="43137"/>
                    </a:srgbClr>
                  </a:outerShdw>
                </a:effectLst>
                <a:latin typeface="华光标题宋_CNKI" panose="02000500000000000000" pitchFamily="2" charset="-122"/>
                <a:ea typeface="华光标题宋_CNKI" panose="02000500000000000000" pitchFamily="2" charset="-122"/>
              </a:rPr>
              <a:t>中</a:t>
            </a:r>
            <a:r>
              <a:rPr lang="zh-CN" altLang="en-US" sz="2400" dirty="0" smtClean="0">
                <a:solidFill>
                  <a:schemeClr val="accent5">
                    <a:lumMod val="50000"/>
                  </a:schemeClr>
                </a:solidFill>
                <a:effectLst>
                  <a:outerShdw blurRad="38100" dist="38100" dir="2700000" algn="tl">
                    <a:srgbClr val="000000">
                      <a:alpha val="43137"/>
                    </a:srgbClr>
                  </a:outerShdw>
                </a:effectLst>
                <a:latin typeface="华光标题宋_CNKI" panose="02000500000000000000" pitchFamily="2" charset="-122"/>
                <a:ea typeface="华光标题宋_CNKI" panose="02000500000000000000" pitchFamily="2" charset="-122"/>
              </a:rPr>
              <a:t>学生涯</a:t>
            </a:r>
            <a:r>
              <a:rPr lang="zh-CN" altLang="en-US" sz="2400" dirty="0">
                <a:solidFill>
                  <a:schemeClr val="accent5">
                    <a:lumMod val="50000"/>
                  </a:schemeClr>
                </a:solidFill>
                <a:effectLst>
                  <a:outerShdw blurRad="38100" dist="38100" dir="2700000" algn="tl">
                    <a:srgbClr val="000000">
                      <a:alpha val="43137"/>
                    </a:srgbClr>
                  </a:outerShdw>
                </a:effectLst>
                <a:latin typeface="华光标题宋_CNKI" panose="02000500000000000000" pitchFamily="2" charset="-122"/>
                <a:ea typeface="华光标题宋_CNKI" panose="02000500000000000000" pitchFamily="2" charset="-122"/>
              </a:rPr>
              <a:t>规划</a:t>
            </a:r>
            <a:r>
              <a:rPr lang="zh-CN" altLang="en-US" sz="2400" dirty="0">
                <a:latin typeface="华光标题宋_CNKI" panose="02000500000000000000" pitchFamily="2" charset="-122"/>
                <a:ea typeface="华光标题宋_CNKI" panose="02000500000000000000" pitchFamily="2" charset="-122"/>
              </a:rPr>
              <a:t>看</a:t>
            </a:r>
            <a:endParaRPr lang="zh-CN" altLang="en-US" sz="2400" dirty="0">
              <a:latin typeface="华光标题宋_CNKI" panose="02000500000000000000" pitchFamily="2" charset="-122"/>
              <a:ea typeface="华光标题宋_CNKI" panose="02000500000000000000" pitchFamily="2" charset="-122"/>
            </a:endParaRPr>
          </a:p>
        </p:txBody>
      </p:sp>
      <p:pic>
        <p:nvPicPr>
          <p:cNvPr id="23" name="图片 22" descr="C:/Users/zxm197641/AppData/Local/Temp/picturecompress_20210523193235/output_4.pngoutput_4"/>
          <p:cNvPicPr>
            <a:picLocks noChangeAspect="1"/>
          </p:cNvPicPr>
          <p:nvPr/>
        </p:nvPicPr>
        <p:blipFill rotWithShape="1">
          <a:blip r:embed="rId4"/>
          <a:srcRect/>
          <a:stretch>
            <a:fillRect/>
          </a:stretch>
        </p:blipFill>
        <p:spPr>
          <a:xfrm>
            <a:off x="2081733" y="109151"/>
            <a:ext cx="2663306" cy="6640333"/>
          </a:xfrm>
          <a:prstGeom prst="rect">
            <a:avLst/>
          </a:prstGeom>
        </p:spPr>
      </p:pic>
      <p:sp>
        <p:nvSpPr>
          <p:cNvPr id="10" name="TextBox 9"/>
          <p:cNvSpPr txBox="1"/>
          <p:nvPr/>
        </p:nvSpPr>
        <p:spPr>
          <a:xfrm>
            <a:off x="8183880" y="5730240"/>
            <a:ext cx="4785360" cy="901657"/>
          </a:xfrm>
          <a:prstGeom prst="rect">
            <a:avLst/>
          </a:prstGeom>
          <a:noFill/>
        </p:spPr>
        <p:txBody>
          <a:bodyPr wrap="square" rtlCol="0">
            <a:spAutoFit/>
          </a:bodyPr>
          <a:lstStyle/>
          <a:p>
            <a:pPr>
              <a:lnSpc>
                <a:spcPts val="3200"/>
              </a:lnSpc>
            </a:pPr>
            <a:r>
              <a:rPr lang="zh-CN" altLang="en-US" dirty="0" smtClean="0">
                <a:solidFill>
                  <a:schemeClr val="bg1"/>
                </a:solidFill>
                <a:latin typeface="华光大标宋_CNKI" panose="02000500000000000000" pitchFamily="2" charset="-122"/>
                <a:ea typeface="华光大标宋_CNKI" panose="02000500000000000000" pitchFamily="2" charset="-122"/>
              </a:rPr>
              <a:t>西安市李树全“名师</a:t>
            </a:r>
            <a:r>
              <a:rPr lang="en-US" altLang="zh-CN" dirty="0" smtClean="0">
                <a:solidFill>
                  <a:schemeClr val="bg1"/>
                </a:solidFill>
                <a:latin typeface="华光大标宋_CNKI" panose="02000500000000000000" pitchFamily="2" charset="-122"/>
                <a:ea typeface="华光大标宋_CNKI" panose="02000500000000000000" pitchFamily="2" charset="-122"/>
              </a:rPr>
              <a:t>+</a:t>
            </a:r>
            <a:r>
              <a:rPr lang="zh-CN" altLang="en-US" dirty="0" smtClean="0">
                <a:solidFill>
                  <a:schemeClr val="bg1"/>
                </a:solidFill>
                <a:latin typeface="华光大标宋_CNKI" panose="02000500000000000000" pitchFamily="2" charset="-122"/>
                <a:ea typeface="华光大标宋_CNKI" panose="02000500000000000000" pitchFamily="2" charset="-122"/>
              </a:rPr>
              <a:t>”研修共同体</a:t>
            </a:r>
            <a:endParaRPr lang="en-US" altLang="zh-CN" dirty="0" smtClean="0">
              <a:solidFill>
                <a:schemeClr val="bg1"/>
              </a:solidFill>
              <a:latin typeface="华光大标宋_CNKI" panose="02000500000000000000" pitchFamily="2" charset="-122"/>
              <a:ea typeface="华光大标宋_CNKI" panose="02000500000000000000" pitchFamily="2" charset="-122"/>
            </a:endParaRPr>
          </a:p>
          <a:p>
            <a:pPr>
              <a:lnSpc>
                <a:spcPts val="3500"/>
              </a:lnSpc>
            </a:pPr>
            <a:r>
              <a:rPr lang="zh-CN" altLang="en-US" dirty="0" smtClean="0">
                <a:solidFill>
                  <a:schemeClr val="bg1"/>
                </a:solidFill>
                <a:latin typeface="华光大标宋_CNKI" panose="02000500000000000000" pitchFamily="2" charset="-122"/>
                <a:ea typeface="华光大标宋_CNKI" panose="02000500000000000000" pitchFamily="2" charset="-122"/>
              </a:rPr>
              <a:t>西安市第八十五中学     </a:t>
            </a:r>
            <a:r>
              <a:rPr lang="zh-CN" altLang="en-US" dirty="0" smtClean="0">
                <a:solidFill>
                  <a:schemeClr val="bg1"/>
                </a:solidFill>
                <a:latin typeface="华光大标宋_CNKI" panose="02000500000000000000" pitchFamily="2" charset="-122"/>
                <a:ea typeface="华光大标宋_CNKI" panose="02000500000000000000" pitchFamily="2" charset="-122"/>
              </a:rPr>
              <a:t>     刘</a:t>
            </a:r>
            <a:r>
              <a:rPr lang="zh-CN" altLang="en-US" dirty="0" smtClean="0">
                <a:solidFill>
                  <a:schemeClr val="bg1"/>
                </a:solidFill>
                <a:latin typeface="华光大标宋_CNKI" panose="02000500000000000000" pitchFamily="2" charset="-122"/>
                <a:ea typeface="华光大标宋_CNKI" panose="02000500000000000000" pitchFamily="2" charset="-122"/>
              </a:rPr>
              <a:t>思远</a:t>
            </a:r>
            <a:endParaRPr lang="zh-CN" altLang="en-US" dirty="0" smtClean="0">
              <a:solidFill>
                <a:schemeClr val="bg1"/>
              </a:solidFill>
              <a:latin typeface="华光大标宋_CNKI" panose="02000500000000000000" pitchFamily="2" charset="-122"/>
              <a:ea typeface="华光大标宋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14.jpgoutput_14"/>
          <p:cNvPicPr>
            <a:picLocks noChangeAspect="1"/>
          </p:cNvPicPr>
          <p:nvPr/>
        </p:nvPicPr>
        <p:blipFill>
          <a:blip r:embed="rId1"/>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53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2" name="文本框 1"/>
          <p:cNvSpPr txBox="1"/>
          <p:nvPr/>
        </p:nvSpPr>
        <p:spPr>
          <a:xfrm rot="20816730">
            <a:off x="7550061" y="3463311"/>
            <a:ext cx="3285461" cy="584775"/>
          </a:xfrm>
          <a:prstGeom prst="rect">
            <a:avLst/>
          </a:prstGeom>
          <a:noFill/>
        </p:spPr>
        <p:txBody>
          <a:bodyPr wrap="square" rtlCol="0">
            <a:spAutoFit/>
          </a:bodyPr>
          <a:lstStyle/>
          <a:p>
            <a:r>
              <a:rPr lang="zh-CN" altLang="en-US" sz="3200" dirty="0" smtClean="0">
                <a:solidFill>
                  <a:schemeClr val="accent4">
                    <a:lumMod val="40000"/>
                    <a:lumOff val="60000"/>
                  </a:schemeClr>
                </a:solidFill>
                <a:effectLst>
                  <a:outerShdw blurRad="38100" dist="38100" dir="2700000" algn="tl">
                    <a:srgbClr val="000000">
                      <a:alpha val="43137"/>
                    </a:srgbClr>
                  </a:outerShdw>
                </a:effectLst>
                <a:latin typeface="条幅黑体" panose="02010601030101010101" pitchFamily="2" charset="-122"/>
                <a:ea typeface="条幅黑体" panose="02010601030101010101" pitchFamily="2" charset="-122"/>
              </a:rPr>
              <a:t>为何而斗争？</a:t>
            </a:r>
            <a:endParaRPr lang="zh-CN" altLang="en-US" sz="3200" dirty="0">
              <a:solidFill>
                <a:schemeClr val="accent4">
                  <a:lumMod val="40000"/>
                  <a:lumOff val="60000"/>
                </a:schemeClr>
              </a:solidFill>
              <a:effectLst>
                <a:outerShdw blurRad="38100" dist="38100" dir="2700000" algn="tl">
                  <a:srgbClr val="000000">
                    <a:alpha val="43137"/>
                  </a:srgbClr>
                </a:outerShdw>
              </a:effectLst>
              <a:latin typeface="条幅黑体" panose="02010601030101010101" pitchFamily="2" charset="-122"/>
              <a:ea typeface="条幅黑体" panose="02010601030101010101" pitchFamily="2" charset="-122"/>
            </a:endParaRPr>
          </a:p>
        </p:txBody>
      </p:sp>
      <p:sp>
        <p:nvSpPr>
          <p:cNvPr id="13" name="文本框 12"/>
          <p:cNvSpPr txBox="1"/>
          <p:nvPr/>
        </p:nvSpPr>
        <p:spPr>
          <a:xfrm rot="20718117">
            <a:off x="7871796" y="4873725"/>
            <a:ext cx="3285461" cy="584775"/>
          </a:xfrm>
          <a:prstGeom prst="rect">
            <a:avLst/>
          </a:prstGeom>
          <a:noFill/>
        </p:spPr>
        <p:txBody>
          <a:bodyPr wrap="square" rtlCol="0">
            <a:spAutoFit/>
          </a:bodyPr>
          <a:lstStyle/>
          <a:p>
            <a:r>
              <a:rPr lang="zh-CN" altLang="en-US" sz="3200" dirty="0" smtClean="0">
                <a:solidFill>
                  <a:schemeClr val="accent4">
                    <a:lumMod val="40000"/>
                    <a:lumOff val="60000"/>
                  </a:schemeClr>
                </a:solidFill>
                <a:effectLst>
                  <a:outerShdw blurRad="38100" dist="38100" dir="2700000" algn="tl">
                    <a:srgbClr val="000000">
                      <a:alpha val="43137"/>
                    </a:srgbClr>
                  </a:outerShdw>
                </a:effectLst>
                <a:latin typeface="条幅黑体" panose="02010601030101010101" pitchFamily="2" charset="-122"/>
                <a:ea typeface="条幅黑体" panose="02010601030101010101" pitchFamily="2" charset="-122"/>
              </a:rPr>
              <a:t>因何而屈服？</a:t>
            </a:r>
            <a:endParaRPr lang="zh-CN" altLang="en-US" sz="3200" dirty="0">
              <a:solidFill>
                <a:schemeClr val="accent4">
                  <a:lumMod val="40000"/>
                  <a:lumOff val="60000"/>
                </a:schemeClr>
              </a:solidFill>
              <a:effectLst>
                <a:outerShdw blurRad="38100" dist="38100" dir="2700000" algn="tl">
                  <a:srgbClr val="000000">
                    <a:alpha val="43137"/>
                  </a:srgbClr>
                </a:outerShdw>
              </a:effectLst>
              <a:latin typeface="条幅黑体" panose="02010601030101010101" pitchFamily="2" charset="-122"/>
              <a:ea typeface="条幅黑体" panose="02010601030101010101" pitchFamily="2" charset="-122"/>
            </a:endParaRPr>
          </a:p>
        </p:txBody>
      </p:sp>
      <p:pic>
        <p:nvPicPr>
          <p:cNvPr id="4" name="图片 3" descr="C:/Users/zxm197641/AppData/Local/Temp/picturecompress_20210523193235/output_15.pngoutput_15"/>
          <p:cNvPicPr>
            <a:picLocks noChangeAspect="1"/>
          </p:cNvPicPr>
          <p:nvPr/>
        </p:nvPicPr>
        <p:blipFill>
          <a:blip r:embed="rId2"/>
          <a:stretch>
            <a:fillRect/>
          </a:stretch>
        </p:blipFill>
        <p:spPr>
          <a:xfrm>
            <a:off x="-454361" y="604967"/>
            <a:ext cx="4937197" cy="6253033"/>
          </a:xfrm>
          <a:prstGeom prst="rect">
            <a:avLst/>
          </a:prstGeom>
        </p:spPr>
      </p:pic>
      <p:sp>
        <p:nvSpPr>
          <p:cNvPr id="16" name="文本框 15"/>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7" name="文本框 1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strVal val="(6*min(max(#ppt_w*#ppt_h,.3),1)-7.4)/-.7*#ppt_w"/>
                                          </p:val>
                                        </p:tav>
                                        <p:tav tm="100000">
                                          <p:val>
                                            <p:strVal val="#ppt_w"/>
                                          </p:val>
                                        </p:tav>
                                      </p:tavLst>
                                    </p:anim>
                                    <p:anim calcmode="lin" valueType="num">
                                      <p:cBhvr>
                                        <p:cTn id="16" dur="500" fill="hold"/>
                                        <p:tgtEl>
                                          <p:spTgt spid="13"/>
                                        </p:tgtEl>
                                        <p:attrNameLst>
                                          <p:attrName>ppt_h</p:attrName>
                                        </p:attrNameLst>
                                      </p:cBhvr>
                                      <p:tavLst>
                                        <p:tav tm="0">
                                          <p:val>
                                            <p:strVal val="(6*min(max(#ppt_w*#ppt_h,.3),1)-7.4)/-.7*#ppt_h"/>
                                          </p:val>
                                        </p:tav>
                                        <p:tav tm="100000">
                                          <p:val>
                                            <p:strVal val="#ppt_h"/>
                                          </p:val>
                                        </p:tav>
                                      </p:tavLst>
                                    </p:anim>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gimg2.baidu.com/image_search/src=http%3A%2F%2Fspider.ws.126.net%2F66a29b6b0c0025b43c19fe7729b23362.jpeg&amp;refer=http%3A%2F%2Fspider.ws.126.net&amp;app=2002&amp;size=f9999,10000&amp;q=a80&amp;n=0&amp;g=0n&amp;fmt=jpeg?sec=1621577302&amp;t=d95921a86caddac4602ff95d434f0ef4"/>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4" name="圆角矩形 13"/>
          <p:cNvSpPr/>
          <p:nvPr/>
        </p:nvSpPr>
        <p:spPr>
          <a:xfrm>
            <a:off x="-250257" y="4349721"/>
            <a:ext cx="12896618" cy="2180280"/>
          </a:xfrm>
          <a:prstGeom prst="roundRect">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016610" y="0"/>
            <a:ext cx="7282463" cy="3770263"/>
          </a:xfrm>
          <a:prstGeom prst="rect">
            <a:avLst/>
          </a:prstGeom>
          <a:noFill/>
        </p:spPr>
        <p:txBody>
          <a:bodyPr wrap="square" rtlCol="0">
            <a:spAutoFit/>
          </a:bodyPr>
          <a:lstStyle/>
          <a:p>
            <a:r>
              <a:rPr lang="zh-CN" altLang="en-US" sz="23900" dirty="0">
                <a:solidFill>
                  <a:schemeClr val="accent4">
                    <a:lumMod val="20000"/>
                    <a:lumOff val="80000"/>
                    <a:alpha val="32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斗</a:t>
            </a:r>
            <a:r>
              <a:rPr lang="zh-CN" altLang="en-US" sz="16600" dirty="0">
                <a:solidFill>
                  <a:schemeClr val="accent4">
                    <a:lumMod val="20000"/>
                    <a:lumOff val="80000"/>
                    <a:alpha val="32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争</a:t>
            </a:r>
            <a:r>
              <a:rPr lang="zh-CN" altLang="en-US" sz="16600" dirty="0" smtClean="0">
                <a:solidFill>
                  <a:schemeClr val="accent4">
                    <a:lumMod val="20000"/>
                    <a:lumOff val="80000"/>
                    <a:alpha val="32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a:t>
            </a:r>
            <a:endParaRPr lang="zh-CN" altLang="en-US" sz="16600" dirty="0">
              <a:solidFill>
                <a:schemeClr val="accent4">
                  <a:lumMod val="20000"/>
                  <a:lumOff val="80000"/>
                  <a:alpha val="32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53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文本框 9"/>
          <p:cNvSpPr txBox="1"/>
          <p:nvPr/>
        </p:nvSpPr>
        <p:spPr>
          <a:xfrm>
            <a:off x="1442737" y="-234917"/>
            <a:ext cx="8842303" cy="4508927"/>
          </a:xfrm>
          <a:prstGeom prst="rect">
            <a:avLst/>
          </a:prstGeom>
          <a:noFill/>
        </p:spPr>
        <p:txBody>
          <a:bodyPr wrap="square" rtlCol="0">
            <a:spAutoFit/>
          </a:bodyPr>
          <a:lstStyle/>
          <a:p>
            <a:r>
              <a:rPr lang="zh-CN" altLang="en-US" sz="28700" dirty="0" smtClean="0">
                <a:solidFill>
                  <a:schemeClr val="accent4">
                    <a:lumMod val="20000"/>
                    <a:lumOff val="80000"/>
                    <a:alpha val="11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屈</a:t>
            </a:r>
            <a:r>
              <a:rPr lang="zh-CN" altLang="en-US" sz="19900" dirty="0" smtClean="0">
                <a:solidFill>
                  <a:schemeClr val="accent4">
                    <a:lumMod val="20000"/>
                    <a:lumOff val="80000"/>
                    <a:alpha val="11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服</a:t>
            </a:r>
            <a:r>
              <a:rPr lang="zh-CN" altLang="en-US" sz="19900" dirty="0" smtClean="0">
                <a:solidFill>
                  <a:schemeClr val="accent4">
                    <a:lumMod val="20000"/>
                    <a:lumOff val="80000"/>
                    <a:alpha val="18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a:t>
            </a:r>
            <a:endParaRPr lang="zh-CN" altLang="en-US" sz="19900" dirty="0">
              <a:solidFill>
                <a:schemeClr val="accent4">
                  <a:lumMod val="20000"/>
                  <a:lumOff val="80000"/>
                  <a:alpha val="18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pic>
        <p:nvPicPr>
          <p:cNvPr id="4" name="图片 3" descr="C:/Users/zxm197641/AppData/Local/Temp/picturecompress_20210523193235/output_16.pngoutput_16"/>
          <p:cNvPicPr>
            <a:picLocks noChangeAspect="1"/>
          </p:cNvPicPr>
          <p:nvPr/>
        </p:nvPicPr>
        <p:blipFill>
          <a:blip r:embed="rId3"/>
          <a:stretch>
            <a:fillRect/>
          </a:stretch>
        </p:blipFill>
        <p:spPr>
          <a:xfrm>
            <a:off x="-454361" y="604967"/>
            <a:ext cx="4937197" cy="6253033"/>
          </a:xfrm>
          <a:prstGeom prst="rect">
            <a:avLst/>
          </a:prstGeom>
        </p:spPr>
      </p:pic>
      <p:sp>
        <p:nvSpPr>
          <p:cNvPr id="15" name="文本框 14"/>
          <p:cNvSpPr txBox="1"/>
          <p:nvPr/>
        </p:nvSpPr>
        <p:spPr>
          <a:xfrm>
            <a:off x="3484347" y="4501142"/>
            <a:ext cx="8268100" cy="1877437"/>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工人干完极度消耗体力的劳动，筋疲力尽回到家中，只能一头栽进荆棘丛生的窝棚里，他们连汗水和雨水打湿的衣服都来不及弄干，更不用说摆脱贫困和肮脏的环境了。</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    </a:t>
            </a:r>
            <a:r>
              <a:rPr lang="zh-CN" altLang="en-US" sz="2400" dirty="0" smtClean="0">
                <a:solidFill>
                  <a:srgbClr val="C00000"/>
                </a:solidFill>
                <a:latin typeface="黑体" panose="02010609060101010101" pitchFamily="49" charset="-122"/>
                <a:ea typeface="黑体" panose="02010609060101010101" pitchFamily="49" charset="-122"/>
              </a:rPr>
              <a:t>没有</a:t>
            </a:r>
            <a:r>
              <a:rPr lang="zh-CN" altLang="en-US" sz="2400" dirty="0">
                <a:solidFill>
                  <a:srgbClr val="C00000"/>
                </a:solidFill>
                <a:latin typeface="黑体" panose="02010609060101010101" pitchFamily="49" charset="-122"/>
                <a:ea typeface="黑体" panose="02010609060101010101" pitchFamily="49" charset="-122"/>
              </a:rPr>
              <a:t>资本的</a:t>
            </a:r>
            <a:r>
              <a:rPr lang="zh-CN" altLang="en-US" sz="2400" dirty="0" smtClean="0">
                <a:solidFill>
                  <a:srgbClr val="C00000"/>
                </a:solidFill>
                <a:latin typeface="黑体" panose="02010609060101010101" pitchFamily="49" charset="-122"/>
                <a:ea typeface="黑体" panose="02010609060101010101" pitchFamily="49" charset="-122"/>
              </a:rPr>
              <a:t>人将成为金钱特权者的奴隶。</a:t>
            </a:r>
            <a:endParaRPr lang="en-US" altLang="zh-CN" sz="2400" dirty="0" smtClean="0">
              <a:solidFill>
                <a:srgbClr val="C00000"/>
              </a:solidFill>
              <a:latin typeface="黑体" panose="02010609060101010101" pitchFamily="49" charset="-122"/>
              <a:ea typeface="黑体" panose="02010609060101010101" pitchFamily="49" charset="-122"/>
            </a:endParaRPr>
          </a:p>
          <a:p>
            <a:pPr algn="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路德维希</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加尔</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出路何在？</a:t>
            </a:r>
            <a:r>
              <a:rPr lang="en-US" altLang="zh-CN" sz="2000" dirty="0" smtClean="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sp>
        <p:nvSpPr>
          <p:cNvPr id="2" name="文本框 1"/>
          <p:cNvSpPr txBox="1"/>
          <p:nvPr/>
        </p:nvSpPr>
        <p:spPr>
          <a:xfrm>
            <a:off x="3963423" y="1417071"/>
            <a:ext cx="2853203" cy="1569660"/>
          </a:xfrm>
          <a:prstGeom prst="rect">
            <a:avLst/>
          </a:prstGeom>
          <a:noFill/>
        </p:spPr>
        <p:txBody>
          <a:bodyPr wrap="square" rtlCol="0">
            <a:spAutoFit/>
          </a:bodyPr>
          <a:lstStyle/>
          <a:p>
            <a:r>
              <a:rPr lang="zh-CN" altLang="en-US" sz="9600" dirty="0" smtClean="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屈</a:t>
            </a:r>
            <a:r>
              <a:rPr lang="zh-CN" altLang="en-US" sz="8000" dirty="0" smtClean="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服？</a:t>
            </a:r>
            <a:endParaRPr lang="zh-CN" altLang="en-US" sz="8000" dirty="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9" name="文本框 8"/>
          <p:cNvSpPr txBox="1"/>
          <p:nvPr/>
        </p:nvSpPr>
        <p:spPr>
          <a:xfrm>
            <a:off x="7655576" y="1362989"/>
            <a:ext cx="2853203" cy="1569660"/>
          </a:xfrm>
          <a:prstGeom prst="rect">
            <a:avLst/>
          </a:prstGeom>
          <a:noFill/>
        </p:spPr>
        <p:txBody>
          <a:bodyPr wrap="square" rtlCol="0">
            <a:spAutoFit/>
          </a:bodyPr>
          <a:lstStyle/>
          <a:p>
            <a:r>
              <a:rPr lang="zh-CN" altLang="en-US" sz="9600" dirty="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斗</a:t>
            </a:r>
            <a:r>
              <a:rPr lang="zh-CN" altLang="en-US" sz="8000" dirty="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争</a:t>
            </a:r>
            <a:r>
              <a:rPr lang="zh-CN" altLang="en-US" sz="8000" dirty="0" smtClean="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a:t>
            </a:r>
            <a:endParaRPr lang="zh-CN" altLang="en-US" sz="8000" dirty="0">
              <a:solidFill>
                <a:schemeClr val="accent4">
                  <a:lumMod val="20000"/>
                  <a:lumOff val="8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p:bldP spid="10" grpId="0"/>
      <p:bldP spid="15" grpId="0"/>
      <p:bldP spid="2"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gimg2.baidu.com/image_search/src=http%3A%2F%2Fi0.hdslb.com%2Fbfs%2Farticle%2F8e9e47a09c347b530997b5be979451740d0e4c9a.jpg&amp;refer=http%3A%2F%2Fi0.hdslb.com&amp;app=2002&amp;size=f9999,10000&amp;q=a80&amp;n=0&amp;g=0n&amp;fmt=jpeg?sec=1621577545&amp;t=52b0b0ecf2dffdfa66f8f4e3ad4301af"/>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1845050" y="0"/>
            <a:ext cx="14037050" cy="790234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24000">
                <a:schemeClr val="tx1">
                  <a:alpha val="19000"/>
                </a:schemeClr>
              </a:gs>
              <a:gs pos="100000">
                <a:schemeClr val="tx1">
                  <a:alpha val="63000"/>
                </a:schemeClr>
              </a:gs>
            </a:gsLst>
            <a:lin ang="54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 name="文本框 3"/>
          <p:cNvSpPr txBox="1"/>
          <p:nvPr/>
        </p:nvSpPr>
        <p:spPr>
          <a:xfrm>
            <a:off x="2346960" y="4803006"/>
            <a:ext cx="7498080" cy="1384995"/>
          </a:xfrm>
          <a:prstGeom prst="rect">
            <a:avLst/>
          </a:prstGeom>
          <a:noFill/>
        </p:spPr>
        <p:txBody>
          <a:bodyPr wrap="square" rtlCol="0">
            <a:spAutoFit/>
          </a:bodyPr>
          <a:lstStyle/>
          <a:p>
            <a:pPr algn="ctr"/>
            <a:r>
              <a:rPr lang="zh-CN" altLang="en-US" sz="4400" b="1" dirty="0" smtClean="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里 昂 工 人 起 义</a:t>
            </a:r>
            <a:endParaRPr lang="en-US" altLang="zh-CN" sz="4400" b="1" dirty="0" smtClean="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a:p>
            <a:pPr algn="ctr"/>
            <a:r>
              <a:rPr lang="en-US" altLang="zh-CN" sz="4000" b="1" dirty="0" smtClean="0">
                <a:solidFill>
                  <a:schemeClr val="bg1"/>
                </a:solidFill>
                <a:effectLst>
                  <a:outerShdw blurRad="38100" dist="38100" dir="2700000" algn="tl">
                    <a:srgbClr val="000000">
                      <a:alpha val="43137"/>
                    </a:srgbClr>
                  </a:outerShdw>
                </a:effectLst>
                <a:latin typeface="MoolBoran" panose="020B0100010101010101" pitchFamily="34" charset="0"/>
                <a:ea typeface="禹卫书法行书简体" panose="02000603000000000000" pitchFamily="2" charset="-122"/>
                <a:cs typeface="MoolBoran" panose="020B0100010101010101" pitchFamily="34" charset="0"/>
              </a:rPr>
              <a:t>1831 / 1834</a:t>
            </a:r>
            <a:endParaRPr lang="zh-CN" altLang="en-US" sz="4000" b="1" dirty="0">
              <a:solidFill>
                <a:schemeClr val="bg1"/>
              </a:solidFill>
              <a:effectLst>
                <a:outerShdw blurRad="38100" dist="38100" dir="2700000" algn="tl">
                  <a:srgbClr val="000000">
                    <a:alpha val="43137"/>
                  </a:srgbClr>
                </a:outerShdw>
              </a:effectLst>
              <a:latin typeface="MoolBoran" panose="020B0100010101010101" pitchFamily="34" charset="0"/>
              <a:ea typeface="禹卫书法行书简体" panose="02000603000000000000" pitchFamily="2" charset="-122"/>
              <a:cs typeface="MoolBoran" panose="020B0100010101010101"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1">
                <a:alpha val="97000"/>
              </a:schemeClr>
            </a:gs>
            <a:gs pos="86000">
              <a:schemeClr val="tx1">
                <a:alpha val="78000"/>
              </a:schemeClr>
            </a:gs>
          </a:gsLst>
          <a:lin ang="8100000" scaled="1"/>
          <a:tileRect/>
        </a:gradFill>
        <a:effectLst/>
      </p:bgPr>
    </p:bg>
    <p:spTree>
      <p:nvGrpSpPr>
        <p:cNvPr id="1" name=""/>
        <p:cNvGrpSpPr/>
        <p:nvPr/>
      </p:nvGrpSpPr>
      <p:grpSpPr>
        <a:xfrm>
          <a:off x="0" y="0"/>
          <a:ext cx="0" cy="0"/>
          <a:chOff x="0" y="0"/>
          <a:chExt cx="0" cy="0"/>
        </a:xfrm>
      </p:grpSpPr>
      <p:pic>
        <p:nvPicPr>
          <p:cNvPr id="3" name="Picture 2" descr="https://gimg2.baidu.com/image_search/src=http%3A%2F%2Fi0.hdslb.com%2Fbfs%2Farticle%2F8e9e47a09c347b530997b5be979451740d0e4c9a.jpg&amp;refer=http%3A%2F%2Fi0.hdslb.com&amp;app=2002&amp;size=f9999,10000&amp;q=a80&amp;n=0&amp;g=0n&amp;fmt=jpeg?sec=1621577545&amp;t=52b0b0ecf2dffdfa66f8f4e3ad4301af"/>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1845050" y="0"/>
            <a:ext cx="14037050" cy="790234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7000">
                <a:schemeClr val="tx1">
                  <a:alpha val="77000"/>
                </a:schemeClr>
              </a:gs>
              <a:gs pos="28000">
                <a:srgbClr val="000000">
                  <a:alpha val="83000"/>
                </a:srgbClr>
              </a:gs>
              <a:gs pos="86000">
                <a:schemeClr val="tx1">
                  <a:alpha val="86000"/>
                </a:schemeClr>
              </a:gs>
            </a:gsLst>
            <a:lin ang="54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 name="文本框 3"/>
          <p:cNvSpPr txBox="1"/>
          <p:nvPr/>
        </p:nvSpPr>
        <p:spPr>
          <a:xfrm>
            <a:off x="1" y="2425566"/>
            <a:ext cx="12192000" cy="1631216"/>
          </a:xfrm>
          <a:prstGeom prst="rect">
            <a:avLst/>
          </a:prstGeom>
          <a:noFill/>
        </p:spPr>
        <p:txBody>
          <a:bodyPr wrap="square" rtlCol="0">
            <a:spAutoFit/>
          </a:bodyPr>
          <a:lstStyle/>
          <a:p>
            <a:pPr algn="ctr"/>
            <a:r>
              <a:rPr lang="zh-CN" altLang="en-US" sz="2400" dirty="0">
                <a:solidFill>
                  <a:schemeClr val="bg1"/>
                </a:solidFill>
                <a:latin typeface="华光标题宋_CNKI" panose="02000500000000000000" pitchFamily="2" charset="-122"/>
                <a:ea typeface="华光标题宋_CNKI" panose="02000500000000000000" pitchFamily="2" charset="-122"/>
              </a:rPr>
              <a:t>这是一</a:t>
            </a:r>
            <a:r>
              <a:rPr lang="zh-CN" altLang="en-US" sz="2400" dirty="0" smtClean="0">
                <a:solidFill>
                  <a:schemeClr val="bg1"/>
                </a:solidFill>
                <a:latin typeface="华光标题宋_CNKI" panose="02000500000000000000" pitchFamily="2" charset="-122"/>
                <a:ea typeface="华光标题宋_CNKI" panose="02000500000000000000" pitchFamily="2" charset="-122"/>
              </a:rPr>
              <a:t>个</a:t>
            </a:r>
            <a:r>
              <a:rPr lang="zh-CN" altLang="en-US" sz="2400" dirty="0">
                <a:solidFill>
                  <a:schemeClr val="bg1"/>
                </a:solidFill>
                <a:latin typeface="华光标题宋_CNKI" panose="02000500000000000000" pitchFamily="2" charset="-122"/>
                <a:ea typeface="华光标题宋_CNKI" panose="02000500000000000000" pitchFamily="2" charset="-122"/>
              </a:rPr>
              <a:t>幸福</a:t>
            </a:r>
            <a:r>
              <a:rPr lang="zh-CN" altLang="en-US" sz="2400" dirty="0" smtClean="0">
                <a:solidFill>
                  <a:schemeClr val="bg1"/>
                </a:solidFill>
                <a:latin typeface="华光标题宋_CNKI" panose="02000500000000000000" pitchFamily="2" charset="-122"/>
                <a:ea typeface="华光标题宋_CNKI" panose="02000500000000000000" pitchFamily="2" charset="-122"/>
              </a:rPr>
              <a:t>的时代</a:t>
            </a:r>
            <a:endParaRPr lang="en-US" altLang="zh-CN" sz="2400" dirty="0" smtClean="0">
              <a:solidFill>
                <a:schemeClr val="bg1"/>
              </a:solidFill>
              <a:latin typeface="华光标题宋_CNKI" panose="02000500000000000000" pitchFamily="2" charset="-122"/>
              <a:ea typeface="华光标题宋_CNKI" panose="02000500000000000000" pitchFamily="2" charset="-122"/>
            </a:endParaRPr>
          </a:p>
          <a:p>
            <a:pPr algn="ctr"/>
            <a:r>
              <a:rPr lang="zh-CN" altLang="en-US" sz="2400" dirty="0">
                <a:solidFill>
                  <a:schemeClr val="bg1"/>
                </a:solidFill>
                <a:latin typeface="华光标题宋_CNKI" panose="02000500000000000000" pitchFamily="2" charset="-122"/>
                <a:ea typeface="华光标题宋_CNKI" panose="02000500000000000000" pitchFamily="2" charset="-122"/>
              </a:rPr>
              <a:t>这是一</a:t>
            </a:r>
            <a:r>
              <a:rPr lang="zh-CN" altLang="en-US" sz="2400" dirty="0" smtClean="0">
                <a:solidFill>
                  <a:schemeClr val="bg1"/>
                </a:solidFill>
                <a:latin typeface="华光标题宋_CNKI" panose="02000500000000000000" pitchFamily="2" charset="-122"/>
                <a:ea typeface="华光标题宋_CNKI" panose="02000500000000000000" pitchFamily="2" charset="-122"/>
              </a:rPr>
              <a:t>个</a:t>
            </a:r>
            <a:r>
              <a:rPr lang="zh-CN" altLang="en-US" sz="2400" dirty="0">
                <a:solidFill>
                  <a:schemeClr val="bg1"/>
                </a:solidFill>
                <a:latin typeface="华光标题宋_CNKI" panose="02000500000000000000" pitchFamily="2" charset="-122"/>
                <a:ea typeface="华光标题宋_CNKI" panose="02000500000000000000" pitchFamily="2" charset="-122"/>
              </a:rPr>
              <a:t>不幸</a:t>
            </a:r>
            <a:r>
              <a:rPr lang="zh-CN" altLang="en-US" sz="2400" dirty="0" smtClean="0">
                <a:solidFill>
                  <a:schemeClr val="bg1"/>
                </a:solidFill>
                <a:latin typeface="华光标题宋_CNKI" panose="02000500000000000000" pitchFamily="2" charset="-122"/>
                <a:ea typeface="华光标题宋_CNKI" panose="02000500000000000000" pitchFamily="2" charset="-122"/>
              </a:rPr>
              <a:t>的时代</a:t>
            </a:r>
            <a:endParaRPr lang="en-US" altLang="zh-CN" sz="2400" dirty="0" smtClean="0">
              <a:solidFill>
                <a:schemeClr val="bg1"/>
              </a:solidFill>
              <a:latin typeface="华光标题宋_CNKI" panose="02000500000000000000" pitchFamily="2" charset="-122"/>
              <a:ea typeface="华光标题宋_CNKI" panose="02000500000000000000" pitchFamily="2" charset="-122"/>
            </a:endParaRPr>
          </a:p>
          <a:p>
            <a:pPr algn="ctr"/>
            <a:endParaRPr lang="en-US" altLang="zh-CN" sz="2400" dirty="0">
              <a:solidFill>
                <a:schemeClr val="bg1"/>
              </a:solidFill>
              <a:latin typeface="华光标题宋_CNKI" panose="02000500000000000000" pitchFamily="2" charset="-122"/>
              <a:ea typeface="华光标题宋_CNKI" panose="02000500000000000000" pitchFamily="2" charset="-122"/>
            </a:endParaRPr>
          </a:p>
          <a:p>
            <a:pPr algn="ctr"/>
            <a:r>
              <a:rPr lang="zh-CN" altLang="en-US" sz="2800" dirty="0" smtClean="0">
                <a:solidFill>
                  <a:schemeClr val="bg1"/>
                </a:solidFill>
                <a:latin typeface="华光标题宋_CNKI" panose="02000500000000000000" pitchFamily="2" charset="-122"/>
                <a:ea typeface="华光标题宋_CNKI" panose="02000500000000000000" pitchFamily="2" charset="-122"/>
              </a:rPr>
              <a:t>出路何在？</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1">
                <a:alpha val="97000"/>
              </a:schemeClr>
            </a:gs>
            <a:gs pos="86000">
              <a:schemeClr val="tx1">
                <a:alpha val="78000"/>
              </a:schemeClr>
            </a:gs>
          </a:gsLst>
          <a:lin ang="8100000" scaled="1"/>
          <a:tileRect/>
        </a:gradFill>
        <a:effectLst/>
      </p:bgPr>
    </p:bg>
    <p:spTree>
      <p:nvGrpSpPr>
        <p:cNvPr id="1" name=""/>
        <p:cNvGrpSpPr/>
        <p:nvPr/>
      </p:nvGrpSpPr>
      <p:grpSpPr>
        <a:xfrm>
          <a:off x="0" y="0"/>
          <a:ext cx="0" cy="0"/>
          <a:chOff x="0" y="0"/>
          <a:chExt cx="0" cy="0"/>
        </a:xfrm>
      </p:grpSpPr>
      <p:pic>
        <p:nvPicPr>
          <p:cNvPr id="3" name="Picture 2" descr="https://gimg2.baidu.com/image_search/src=http%3A%2F%2Fi0.hdslb.com%2Fbfs%2Farticle%2F8e9e47a09c347b530997b5be979451740d0e4c9a.jpg&amp;refer=http%3A%2F%2Fi0.hdslb.com&amp;app=2002&amp;size=f9999,10000&amp;q=a80&amp;n=0&amp;g=0n&amp;fmt=jpeg?sec=1621577545&amp;t=52b0b0ecf2dffdfa66f8f4e3ad4301af"/>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1845050" y="0"/>
            <a:ext cx="14037050" cy="790234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14000">
                <a:schemeClr val="bg1">
                  <a:lumMod val="85000"/>
                  <a:alpha val="47000"/>
                </a:schemeClr>
              </a:gs>
              <a:gs pos="33000">
                <a:schemeClr val="tx1">
                  <a:alpha val="80000"/>
                </a:schemeClr>
              </a:gs>
              <a:gs pos="0">
                <a:srgbClr val="000000">
                  <a:alpha val="72000"/>
                </a:srgbClr>
              </a:gs>
              <a:gs pos="74000">
                <a:schemeClr val="tx1">
                  <a:alpha val="91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6" name="图片 5" descr="C:/Users/zxm197641/AppData/Local/Temp/picturecompress_20210523193235/output_17.pngoutput_17"/>
          <p:cNvPicPr>
            <a:picLocks noChangeAspect="1"/>
          </p:cNvPicPr>
          <p:nvPr/>
        </p:nvPicPr>
        <p:blipFill>
          <a:blip r:embed="rId3"/>
          <a:stretch>
            <a:fillRect/>
          </a:stretch>
        </p:blipFill>
        <p:spPr>
          <a:xfrm>
            <a:off x="-454361" y="604967"/>
            <a:ext cx="4937197" cy="6253033"/>
          </a:xfrm>
          <a:prstGeom prst="rect">
            <a:avLst/>
          </a:prstGeom>
        </p:spPr>
      </p:pic>
      <p:sp>
        <p:nvSpPr>
          <p:cNvPr id="2" name="文本框 1"/>
          <p:cNvSpPr txBox="1"/>
          <p:nvPr/>
        </p:nvSpPr>
        <p:spPr>
          <a:xfrm>
            <a:off x="4079018" y="874644"/>
            <a:ext cx="7696863" cy="2246769"/>
          </a:xfrm>
          <a:prstGeom prst="rect">
            <a:avLst/>
          </a:prstGeom>
          <a:noFill/>
        </p:spPr>
        <p:txBody>
          <a:bodyPr wrap="square" rtlCol="0">
            <a:spAutoFit/>
          </a:bodyPr>
          <a:lstStyle/>
          <a:p>
            <a:r>
              <a:rPr lang="zh-CN" altLang="en-US" sz="2400" dirty="0" smtClean="0">
                <a:solidFill>
                  <a:schemeClr val="bg1"/>
                </a:solidFill>
                <a:latin typeface="华光大标宋_CNKI" panose="02000500000000000000" pitchFamily="2" charset="-122"/>
                <a:ea typeface="华光大标宋_CNKI" panose="02000500000000000000" pitchFamily="2" charset="-122"/>
              </a:rPr>
              <a:t>      解决社会弊端不需要暴力，也不需改革，应有一个开明的君主，一个讲“仁爱”的政府和“真正”的自由派，由他们担任统治者，执行国家宪法，制定出保证全体市民都享有的权利和自由的法律，为失业者安排劳动，消灭失业现象，那时贫困将不复存在。</a:t>
            </a:r>
            <a:endParaRPr lang="en-US" altLang="zh-CN" sz="2400" dirty="0" smtClean="0">
              <a:solidFill>
                <a:schemeClr val="bg1"/>
              </a:solidFill>
              <a:latin typeface="华光大标宋_CNKI" panose="02000500000000000000" pitchFamily="2" charset="-122"/>
              <a:ea typeface="华光大标宋_CNKI" panose="02000500000000000000" pitchFamily="2" charset="-122"/>
            </a:endParaRPr>
          </a:p>
          <a:p>
            <a:pPr algn="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路德维希</a:t>
            </a: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加尔</a:t>
            </a: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出路何在？</a:t>
            </a:r>
            <a:r>
              <a:rPr lang="en-US" altLang="zh-CN" sz="2000" dirty="0" smtClean="0">
                <a:solidFill>
                  <a:schemeClr val="bg1"/>
                </a:solidFill>
                <a:latin typeface="楷体" panose="02010609060101010101" pitchFamily="49" charset="-122"/>
                <a:ea typeface="楷体" panose="02010609060101010101" pitchFamily="49" charset="-122"/>
              </a:rPr>
              <a:t>》</a:t>
            </a:r>
            <a:endParaRPr lang="zh-CN" altLang="en-US" sz="2000" dirty="0">
              <a:solidFill>
                <a:schemeClr val="bg1"/>
              </a:solidFill>
              <a:latin typeface="楷体" panose="02010609060101010101" pitchFamily="49" charset="-122"/>
              <a:ea typeface="楷体" panose="02010609060101010101" pitchFamily="49" charset="-122"/>
            </a:endParaRPr>
          </a:p>
        </p:txBody>
      </p:sp>
      <p:cxnSp>
        <p:nvCxnSpPr>
          <p:cNvPr id="14" name="直接连接符 13"/>
          <p:cNvCxnSpPr/>
          <p:nvPr/>
        </p:nvCxnSpPr>
        <p:spPr>
          <a:xfrm>
            <a:off x="6623437" y="1288111"/>
            <a:ext cx="3466769" cy="0"/>
          </a:xfrm>
          <a:prstGeom prst="line">
            <a:avLst/>
          </a:prstGeom>
          <a:ln w="19050">
            <a:solidFill>
              <a:srgbClr val="FFAD75"/>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1">
                <a:alpha val="97000"/>
              </a:schemeClr>
            </a:gs>
            <a:gs pos="86000">
              <a:schemeClr val="tx1">
                <a:alpha val="78000"/>
              </a:schemeClr>
            </a:gs>
          </a:gsLst>
          <a:lin ang="8100000" scaled="1"/>
          <a:tileRect/>
        </a:gradFill>
        <a:effectLst/>
      </p:bgPr>
    </p:bg>
    <p:spTree>
      <p:nvGrpSpPr>
        <p:cNvPr id="1" name=""/>
        <p:cNvGrpSpPr/>
        <p:nvPr/>
      </p:nvGrpSpPr>
      <p:grpSpPr>
        <a:xfrm>
          <a:off x="0" y="0"/>
          <a:ext cx="0" cy="0"/>
          <a:chOff x="0" y="0"/>
          <a:chExt cx="0" cy="0"/>
        </a:xfrm>
      </p:grpSpPr>
      <p:pic>
        <p:nvPicPr>
          <p:cNvPr id="3" name="Picture 2" descr="https://gimg2.baidu.com/image_search/src=http%3A%2F%2Fi0.hdslb.com%2Fbfs%2Farticle%2F8e9e47a09c347b530997b5be979451740d0e4c9a.jpg&amp;refer=http%3A%2F%2Fi0.hdslb.com&amp;app=2002&amp;size=f9999,10000&amp;q=a80&amp;n=0&amp;g=0n&amp;fmt=jpeg?sec=1621577545&amp;t=52b0b0ecf2dffdfa66f8f4e3ad4301af"/>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1845050" y="0"/>
            <a:ext cx="14037050" cy="790234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14000">
                <a:schemeClr val="bg1">
                  <a:lumMod val="85000"/>
                  <a:alpha val="47000"/>
                </a:schemeClr>
              </a:gs>
              <a:gs pos="33000">
                <a:schemeClr val="tx1">
                  <a:alpha val="80000"/>
                </a:schemeClr>
              </a:gs>
              <a:gs pos="0">
                <a:srgbClr val="000000">
                  <a:alpha val="72000"/>
                </a:srgbClr>
              </a:gs>
              <a:gs pos="74000">
                <a:schemeClr val="tx1">
                  <a:alpha val="91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 name="文本框 1"/>
          <p:cNvSpPr txBox="1"/>
          <p:nvPr/>
        </p:nvSpPr>
        <p:spPr>
          <a:xfrm>
            <a:off x="4079018" y="874644"/>
            <a:ext cx="7696863" cy="2246769"/>
          </a:xfrm>
          <a:prstGeom prst="rect">
            <a:avLst/>
          </a:prstGeom>
          <a:noFill/>
        </p:spPr>
        <p:txBody>
          <a:bodyPr wrap="square" rtlCol="0">
            <a:spAutoFit/>
          </a:bodyPr>
          <a:lstStyle/>
          <a:p>
            <a:r>
              <a:rPr lang="zh-CN" altLang="en-US" sz="2400" dirty="0" smtClean="0">
                <a:solidFill>
                  <a:schemeClr val="bg1"/>
                </a:solidFill>
                <a:latin typeface="华光大标宋_CNKI" panose="02000500000000000000" pitchFamily="2" charset="-122"/>
                <a:ea typeface="华光大标宋_CNKI" panose="02000500000000000000" pitchFamily="2" charset="-122"/>
              </a:rPr>
              <a:t>      解决社会弊端不需要暴力，也不需改革，应有一个开明的君主，一个讲“仁爱”的政府和“真正”的自由派，由他们担任统治者，执行国家宪法，制定出保证全体市民都享有的权利和自由的法律，为失业者安排劳动，消灭失业现象，那时贫困将不复存在。</a:t>
            </a:r>
            <a:endParaRPr lang="en-US" altLang="zh-CN" sz="2400" dirty="0" smtClean="0">
              <a:solidFill>
                <a:schemeClr val="bg1"/>
              </a:solidFill>
              <a:latin typeface="华光大标宋_CNKI" panose="02000500000000000000" pitchFamily="2" charset="-122"/>
              <a:ea typeface="华光大标宋_CNKI" panose="02000500000000000000" pitchFamily="2" charset="-122"/>
            </a:endParaRPr>
          </a:p>
          <a:p>
            <a:pPr algn="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路德维希</a:t>
            </a: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加尔</a:t>
            </a: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smtClean="0">
                <a:solidFill>
                  <a:schemeClr val="bg1"/>
                </a:solidFill>
                <a:latin typeface="楷体" panose="02010609060101010101" pitchFamily="49" charset="-122"/>
                <a:ea typeface="楷体" panose="02010609060101010101" pitchFamily="49" charset="-122"/>
              </a:rPr>
              <a:t>出路何在？</a:t>
            </a:r>
            <a:r>
              <a:rPr lang="en-US" altLang="zh-CN" sz="2000" dirty="0" smtClean="0">
                <a:solidFill>
                  <a:schemeClr val="bg1"/>
                </a:solidFill>
                <a:latin typeface="楷体" panose="02010609060101010101" pitchFamily="49" charset="-122"/>
                <a:ea typeface="楷体" panose="02010609060101010101" pitchFamily="49" charset="-122"/>
              </a:rPr>
              <a:t>》</a:t>
            </a:r>
            <a:endParaRPr lang="zh-CN" altLang="en-US" sz="2000" dirty="0">
              <a:solidFill>
                <a:schemeClr val="bg1"/>
              </a:solidFill>
              <a:latin typeface="楷体" panose="02010609060101010101" pitchFamily="49" charset="-122"/>
              <a:ea typeface="楷体" panose="02010609060101010101" pitchFamily="49" charset="-122"/>
            </a:endParaRPr>
          </a:p>
        </p:txBody>
      </p:sp>
      <p:cxnSp>
        <p:nvCxnSpPr>
          <p:cNvPr id="8" name="直接连接符 7"/>
          <p:cNvCxnSpPr/>
          <p:nvPr/>
        </p:nvCxnSpPr>
        <p:spPr>
          <a:xfrm>
            <a:off x="6623437" y="1288111"/>
            <a:ext cx="3466769" cy="0"/>
          </a:xfrm>
          <a:prstGeom prst="line">
            <a:avLst/>
          </a:prstGeom>
          <a:ln w="19050">
            <a:solidFill>
              <a:srgbClr val="FFAD75"/>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4634556" y="3560765"/>
            <a:ext cx="1485298" cy="2045083"/>
          </a:xfrm>
          <a:prstGeom prst="rect">
            <a:avLst/>
          </a:prstGeom>
        </p:spPr>
      </p:pic>
      <p:pic>
        <p:nvPicPr>
          <p:cNvPr id="12" name="图片 11"/>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tretch>
            <a:fillRect/>
          </a:stretch>
        </p:blipFill>
        <p:spPr>
          <a:xfrm>
            <a:off x="7148887" y="3735607"/>
            <a:ext cx="1632034" cy="1670136"/>
          </a:xfrm>
          <a:prstGeom prst="rect">
            <a:avLst/>
          </a:prstGeom>
        </p:spPr>
      </p:pic>
      <p:pic>
        <p:nvPicPr>
          <p:cNvPr id="13" name="图片 12"/>
          <p:cNvPicPr>
            <a:picLocks noChangeAspect="1"/>
          </p:cNvPicPr>
          <p:nvPr/>
        </p:nvPicPr>
        <p:blipFill>
          <a:blip r:embed="rId7">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a:xfrm>
            <a:off x="9750797" y="3560765"/>
            <a:ext cx="1635470" cy="1992018"/>
          </a:xfrm>
          <a:prstGeom prst="rect">
            <a:avLst/>
          </a:prstGeom>
        </p:spPr>
      </p:pic>
      <p:sp>
        <p:nvSpPr>
          <p:cNvPr id="4" name="文本框 3"/>
          <p:cNvSpPr txBox="1"/>
          <p:nvPr/>
        </p:nvSpPr>
        <p:spPr>
          <a:xfrm>
            <a:off x="5336649" y="5484597"/>
            <a:ext cx="5181600" cy="923330"/>
          </a:xfrm>
          <a:prstGeom prst="rect">
            <a:avLst/>
          </a:prstGeom>
          <a:noFill/>
        </p:spPr>
        <p:txBody>
          <a:bodyPr wrap="square" rtlCol="0">
            <a:spAutoFit/>
          </a:bodyPr>
          <a:lstStyle/>
          <a:p>
            <a:pPr algn="ctr"/>
            <a:r>
              <a:rPr lang="zh-CN" altLang="en-US" sz="5400" dirty="0">
                <a:solidFill>
                  <a:srgbClr val="FFAD75"/>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空想社会主义</a:t>
            </a:r>
            <a:endParaRPr lang="zh-CN" altLang="en-US" sz="5400" dirty="0">
              <a:solidFill>
                <a:srgbClr val="FFAD75"/>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10" name="矩形 9"/>
          <p:cNvSpPr/>
          <p:nvPr/>
        </p:nvSpPr>
        <p:spPr>
          <a:xfrm>
            <a:off x="-125896" y="3121414"/>
            <a:ext cx="12192000" cy="3355586"/>
          </a:xfrm>
          <a:prstGeom prst="rect">
            <a:avLst/>
          </a:prstGeom>
          <a:gradFill flip="none" rotWithShape="1">
            <a:gsLst>
              <a:gs pos="51000">
                <a:srgbClr val="3B3B3B">
                  <a:alpha val="37000"/>
                </a:srgbClr>
              </a:gs>
              <a:gs pos="0">
                <a:srgbClr val="191919">
                  <a:alpha val="28000"/>
                </a:srgbClr>
              </a:gs>
              <a:gs pos="100000">
                <a:schemeClr val="tx1">
                  <a:alpha val="94000"/>
                </a:schemeClr>
              </a:gs>
              <a:gs pos="79000">
                <a:schemeClr val="tx1">
                  <a:alpha val="37000"/>
                </a:schemeClr>
              </a:gs>
            </a:gsLst>
            <a:lin ang="5400000" scaled="1"/>
            <a:tileRect/>
          </a:gradFill>
          <a:ln>
            <a:noFill/>
          </a:ln>
          <a:effectLst>
            <a:softEdge rad="63500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6" name="图片 5" descr="C:/Users/zxm197641/AppData/Local/Temp/picturecompress_20210523193235/output_18.pngoutput_18"/>
          <p:cNvPicPr>
            <a:picLocks noChangeAspect="1"/>
          </p:cNvPicPr>
          <p:nvPr/>
        </p:nvPicPr>
        <p:blipFill>
          <a:blip r:embed="rId9"/>
          <a:stretch>
            <a:fillRect/>
          </a:stretch>
        </p:blipFill>
        <p:spPr>
          <a:xfrm>
            <a:off x="-454361" y="604967"/>
            <a:ext cx="4937197" cy="62530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1">
                <a:alpha val="97000"/>
              </a:schemeClr>
            </a:gs>
            <a:gs pos="86000">
              <a:schemeClr val="tx1">
                <a:alpha val="78000"/>
              </a:schemeClr>
            </a:gs>
          </a:gsLst>
          <a:lin ang="8100000" scaled="1"/>
          <a:tileRect/>
        </a:gradFill>
        <a:effectLst/>
      </p:bgPr>
    </p:bg>
    <p:spTree>
      <p:nvGrpSpPr>
        <p:cNvPr id="1" name=""/>
        <p:cNvGrpSpPr/>
        <p:nvPr/>
      </p:nvGrpSpPr>
      <p:grpSpPr>
        <a:xfrm>
          <a:off x="0" y="0"/>
          <a:ext cx="0" cy="0"/>
          <a:chOff x="0" y="0"/>
          <a:chExt cx="0" cy="0"/>
        </a:xfrm>
      </p:grpSpPr>
      <p:pic>
        <p:nvPicPr>
          <p:cNvPr id="1028" name="Picture 4" descr="https://gimg2.baidu.com/image_search/src=http%3A%2F%2F5b0988e595225.cdn.sohucs.com%2Fimages%2F20180808%2F54ac92f93f1a4f1ba5fe764e1aac3902.jpeg&amp;refer=http%3A%2F%2F5b0988e595225.cdn.sohucs.com&amp;app=2002&amp;size=f9999,10000&amp;q=a80&amp;n=0&amp;g=0n&amp;fmt=jpeg?sec=1621647636&amp;t=0d0c910973a4c17d2c48f7f34ef603e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533400"/>
            <a:ext cx="12192000" cy="81534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35000">
                <a:schemeClr val="bg1">
                  <a:lumMod val="85000"/>
                  <a:alpha val="0"/>
                </a:schemeClr>
              </a:gs>
              <a:gs pos="72000">
                <a:schemeClr val="tx1">
                  <a:alpha val="53000"/>
                </a:schemeClr>
              </a:gs>
              <a:gs pos="0">
                <a:srgbClr val="000000">
                  <a:alpha val="50000"/>
                </a:srgbClr>
              </a:gs>
              <a:gs pos="100000">
                <a:schemeClr val="tx1"/>
              </a:gs>
            </a:gsLst>
            <a:lin ang="54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4" name="文本框 13"/>
          <p:cNvSpPr txBox="1"/>
          <p:nvPr/>
        </p:nvSpPr>
        <p:spPr>
          <a:xfrm>
            <a:off x="993918" y="5160920"/>
            <a:ext cx="10555855" cy="1200329"/>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19</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世纪</a:t>
            </a:r>
            <a:r>
              <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40</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年代，英国工业城市中约有一半人没有工作，没有任何失业保险。</a:t>
            </a:r>
            <a:r>
              <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1842</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年英国手纺工每周工资不到三先令，而要维持一家五口的生活，每周至少</a:t>
            </a:r>
            <a:r>
              <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20</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先令。</a:t>
            </a:r>
            <a:endPar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1">
                <a:alpha val="97000"/>
              </a:schemeClr>
            </a:gs>
            <a:gs pos="86000">
              <a:schemeClr val="tx1">
                <a:alpha val="78000"/>
              </a:schemeClr>
            </a:gs>
          </a:gsLst>
          <a:lin ang="8100000" scaled="1"/>
          <a:tileRect/>
        </a:gradFill>
        <a:effectLst/>
      </p:bgPr>
    </p:bg>
    <p:spTree>
      <p:nvGrpSpPr>
        <p:cNvPr id="1" name=""/>
        <p:cNvGrpSpPr/>
        <p:nvPr/>
      </p:nvGrpSpPr>
      <p:grpSpPr>
        <a:xfrm>
          <a:off x="0" y="0"/>
          <a:ext cx="0" cy="0"/>
          <a:chOff x="0" y="0"/>
          <a:chExt cx="0" cy="0"/>
        </a:xfrm>
      </p:grpSpPr>
      <p:pic>
        <p:nvPicPr>
          <p:cNvPr id="1026" name="Picture 2" descr="https://gimg2.baidu.com/image_search/src=http%3A%2F%2Fs8.sinaimg.cn%2Fbmiddle%2F001vt1TZgy6LpJmSg9F67%26690&amp;refer=http%3A%2F%2Fs8.sinaimg.cn&amp;app=2002&amp;size=f9999,10000&amp;q=a80&amp;n=0&amp;g=0n&amp;fmt=jpeg?sec=1621647504&amp;t=e4f18b787ae1a5b685902310377ce76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7301" y="0"/>
            <a:ext cx="960917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0"/>
            <a:ext cx="12192000" cy="6858000"/>
          </a:xfrm>
          <a:prstGeom prst="rect">
            <a:avLst/>
          </a:prstGeom>
          <a:gradFill flip="none" rotWithShape="1">
            <a:gsLst>
              <a:gs pos="37000">
                <a:schemeClr val="bg1">
                  <a:lumMod val="85000"/>
                  <a:alpha val="5000"/>
                </a:schemeClr>
              </a:gs>
              <a:gs pos="70000">
                <a:schemeClr val="tx1"/>
              </a:gs>
              <a:gs pos="62000">
                <a:schemeClr val="tx1">
                  <a:alpha val="80000"/>
                </a:schemeClr>
              </a:gs>
              <a:gs pos="0">
                <a:srgbClr val="000000">
                  <a:alpha val="72000"/>
                </a:srgbClr>
              </a:gs>
              <a:gs pos="96000">
                <a:schemeClr val="tx1">
                  <a:alpha val="91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 name="文本框 1"/>
          <p:cNvSpPr txBox="1"/>
          <p:nvPr/>
        </p:nvSpPr>
        <p:spPr>
          <a:xfrm>
            <a:off x="7145743" y="791355"/>
            <a:ext cx="4926856" cy="5275290"/>
          </a:xfrm>
          <a:prstGeom prst="rect">
            <a:avLst/>
          </a:prstGeom>
          <a:noFill/>
        </p:spPr>
        <p:txBody>
          <a:bodyPr wrap="square" rtlCol="0">
            <a:spAutoFit/>
          </a:bodyPr>
          <a:lstStyle/>
          <a:p>
            <a:pPr>
              <a:lnSpc>
                <a:spcPct val="110000"/>
              </a:lnSpc>
            </a:pPr>
            <a:r>
              <a:rPr lang="zh-CN" altLang="en-US" sz="2400" b="1" dirty="0">
                <a:solidFill>
                  <a:schemeClr val="bg1"/>
                </a:solidFill>
                <a:latin typeface="华光隶变_CNKI" panose="02000500000000000000" pitchFamily="2" charset="-122"/>
                <a:ea typeface="华光隶变_CNKI" panose="02000500000000000000" pitchFamily="2" charset="-122"/>
              </a:rPr>
              <a:t>委员会</a:t>
            </a:r>
            <a:r>
              <a:rPr lang="zh-CN" altLang="en-US" sz="2400" b="1" dirty="0" smtClean="0">
                <a:solidFill>
                  <a:schemeClr val="bg1"/>
                </a:solidFill>
                <a:latin typeface="华光隶变_CNKI" panose="02000500000000000000" pitchFamily="2" charset="-122"/>
                <a:ea typeface="华光隶变_CNKI" panose="02000500000000000000" pitchFamily="2" charset="-122"/>
              </a:rPr>
              <a:t>：</a:t>
            </a:r>
            <a:r>
              <a:rPr lang="zh-CN" altLang="en-US" sz="2400" dirty="0">
                <a:solidFill>
                  <a:schemeClr val="bg1"/>
                </a:solidFill>
                <a:latin typeface="华光隶变_CNKI" panose="02000500000000000000" pitchFamily="2" charset="-122"/>
                <a:ea typeface="华光隶变_CNKI" panose="02000500000000000000" pitchFamily="2" charset="-122"/>
              </a:rPr>
              <a:t>他们是用什么方法来使</a:t>
            </a:r>
            <a:r>
              <a:rPr lang="zh-CN" altLang="en-US" sz="2400" dirty="0" smtClean="0">
                <a:solidFill>
                  <a:schemeClr val="bg1"/>
                </a:solidFill>
                <a:latin typeface="华光隶变_CNKI" panose="02000500000000000000" pitchFamily="2" charset="-122"/>
                <a:ea typeface="华光隶变_CNKI" panose="02000500000000000000" pitchFamily="2" charset="-122"/>
              </a:rPr>
              <a:t>孩子们保持</a:t>
            </a:r>
            <a:r>
              <a:rPr lang="zh-CN" altLang="en-US" sz="2400" dirty="0">
                <a:solidFill>
                  <a:schemeClr val="bg1"/>
                </a:solidFill>
                <a:latin typeface="华光隶变_CNKI" panose="02000500000000000000" pitchFamily="2" charset="-122"/>
                <a:ea typeface="华光隶变_CNKI" panose="02000500000000000000" pitchFamily="2" charset="-122"/>
              </a:rPr>
              <a:t>清醒并注意力集中呢</a:t>
            </a:r>
            <a:r>
              <a:rPr lang="zh-CN" altLang="en-US" sz="2400" dirty="0" smtClean="0">
                <a:solidFill>
                  <a:schemeClr val="bg1"/>
                </a:solidFill>
                <a:latin typeface="华光隶变_CNKI" panose="02000500000000000000" pitchFamily="2" charset="-122"/>
                <a:ea typeface="华光隶变_CNKI" panose="02000500000000000000" pitchFamily="2" charset="-122"/>
              </a:rPr>
              <a:t>？</a:t>
            </a:r>
            <a:endParaRPr lang="en-US" altLang="zh-CN" sz="2400" dirty="0">
              <a:solidFill>
                <a:schemeClr val="bg1"/>
              </a:solidFill>
              <a:latin typeface="华光隶变_CNKI" panose="02000500000000000000" pitchFamily="2" charset="-122"/>
              <a:ea typeface="华光隶变_CNKI" panose="02000500000000000000" pitchFamily="2" charset="-122"/>
            </a:endParaRPr>
          </a:p>
          <a:p>
            <a:pPr>
              <a:lnSpc>
                <a:spcPct val="110000"/>
              </a:lnSpc>
            </a:pPr>
            <a:r>
              <a:rPr lang="zh-CN" altLang="en-US" sz="2400" b="1" dirty="0" smtClean="0">
                <a:solidFill>
                  <a:schemeClr val="bg1"/>
                </a:solidFill>
                <a:latin typeface="华光隶变_CNKI" panose="02000500000000000000" pitchFamily="2" charset="-122"/>
                <a:ea typeface="华光隶变_CNKI" panose="02000500000000000000" pitchFamily="2" charset="-122"/>
              </a:rPr>
              <a:t>唐纳：</a:t>
            </a:r>
            <a:r>
              <a:rPr lang="zh-CN" altLang="en-US" sz="2400" dirty="0">
                <a:solidFill>
                  <a:schemeClr val="bg1"/>
                </a:solidFill>
                <a:latin typeface="华光隶变_CNKI" panose="02000500000000000000" pitchFamily="2" charset="-122"/>
                <a:ea typeface="华光隶变_CNKI" panose="02000500000000000000" pitchFamily="2" charset="-122"/>
              </a:rPr>
              <a:t>通常是打一下或给一拳，或者用皮带抽，有时也用手打</a:t>
            </a:r>
            <a:r>
              <a:rPr lang="zh-CN" altLang="en-US" sz="2400" dirty="0" smtClean="0">
                <a:solidFill>
                  <a:schemeClr val="bg1"/>
                </a:solidFill>
                <a:latin typeface="华光隶变_CNKI" panose="02000500000000000000" pitchFamily="2" charset="-122"/>
                <a:ea typeface="华光隶变_CNKI" panose="02000500000000000000" pitchFamily="2" charset="-122"/>
              </a:rPr>
              <a:t>。</a:t>
            </a:r>
            <a:endParaRPr lang="zh-CN" altLang="en-US" sz="2400" dirty="0">
              <a:solidFill>
                <a:schemeClr val="bg1"/>
              </a:solidFill>
              <a:latin typeface="华光隶变_CNKI" panose="02000500000000000000" pitchFamily="2" charset="-122"/>
              <a:ea typeface="华光隶变_CNKI" panose="02000500000000000000" pitchFamily="2" charset="-122"/>
            </a:endParaRPr>
          </a:p>
          <a:p>
            <a:pPr>
              <a:lnSpc>
                <a:spcPct val="110000"/>
              </a:lnSpc>
            </a:pPr>
            <a:r>
              <a:rPr lang="zh-CN" altLang="en-US" sz="2400" b="1" dirty="0">
                <a:solidFill>
                  <a:schemeClr val="bg1"/>
                </a:solidFill>
                <a:latin typeface="华光隶变_CNKI" panose="02000500000000000000" pitchFamily="2" charset="-122"/>
                <a:ea typeface="华光隶变_CNKI" panose="02000500000000000000" pitchFamily="2" charset="-122"/>
              </a:rPr>
              <a:t>委员会</a:t>
            </a:r>
            <a:r>
              <a:rPr lang="zh-CN" altLang="en-US" sz="2400" b="1" dirty="0" smtClean="0">
                <a:solidFill>
                  <a:schemeClr val="bg1"/>
                </a:solidFill>
                <a:latin typeface="华光隶变_CNKI" panose="02000500000000000000" pitchFamily="2" charset="-122"/>
                <a:ea typeface="华光隶变_CNKI" panose="02000500000000000000" pitchFamily="2" charset="-122"/>
              </a:rPr>
              <a:t>：</a:t>
            </a:r>
            <a:r>
              <a:rPr lang="zh-CN" altLang="en-US" sz="2400" dirty="0">
                <a:solidFill>
                  <a:schemeClr val="bg1"/>
                </a:solidFill>
                <a:latin typeface="华光隶变_CNKI" panose="02000500000000000000" pitchFamily="2" charset="-122"/>
                <a:ea typeface="华光隶变_CNKI" panose="02000500000000000000" pitchFamily="2" charset="-122"/>
              </a:rPr>
              <a:t>你自己曾经被抽过吗</a:t>
            </a:r>
            <a:r>
              <a:rPr lang="en-US" altLang="zh-CN" sz="2400" dirty="0" smtClean="0">
                <a:solidFill>
                  <a:schemeClr val="bg1"/>
                </a:solidFill>
                <a:latin typeface="华光隶变_CNKI" panose="02000500000000000000" pitchFamily="2" charset="-122"/>
                <a:ea typeface="华光隶变_CNKI" panose="02000500000000000000" pitchFamily="2" charset="-122"/>
              </a:rPr>
              <a:t>?</a:t>
            </a:r>
            <a:endParaRPr lang="en-US" altLang="zh-CN" sz="2400" dirty="0">
              <a:solidFill>
                <a:schemeClr val="bg1"/>
              </a:solidFill>
              <a:latin typeface="华光隶变_CNKI" panose="02000500000000000000" pitchFamily="2" charset="-122"/>
              <a:ea typeface="华光隶变_CNKI" panose="02000500000000000000" pitchFamily="2" charset="-122"/>
            </a:endParaRPr>
          </a:p>
          <a:p>
            <a:pPr>
              <a:lnSpc>
                <a:spcPct val="110000"/>
              </a:lnSpc>
            </a:pPr>
            <a:r>
              <a:rPr lang="zh-CN" altLang="en-US" sz="2400" b="1" dirty="0" smtClean="0">
                <a:solidFill>
                  <a:schemeClr val="bg1"/>
                </a:solidFill>
                <a:latin typeface="华光隶变_CNKI" panose="02000500000000000000" pitchFamily="2" charset="-122"/>
                <a:ea typeface="华光隶变_CNKI" panose="02000500000000000000" pitchFamily="2" charset="-122"/>
              </a:rPr>
              <a:t>唐纳：</a:t>
            </a:r>
            <a:r>
              <a:rPr lang="zh-CN" altLang="en-US" sz="2400" dirty="0">
                <a:solidFill>
                  <a:schemeClr val="bg1"/>
                </a:solidFill>
                <a:latin typeface="华光隶变_CNKI" panose="02000500000000000000" pitchFamily="2" charset="-122"/>
                <a:ea typeface="华光隶变_CNKI" panose="02000500000000000000" pitchFamily="2" charset="-122"/>
              </a:rPr>
              <a:t>是的，抽得很重，直到我都站不住了，跌坐在一个凳子</a:t>
            </a:r>
            <a:r>
              <a:rPr lang="zh-CN" altLang="en-US" sz="2400" dirty="0" smtClean="0">
                <a:solidFill>
                  <a:schemeClr val="bg1"/>
                </a:solidFill>
                <a:latin typeface="华光隶变_CNKI" panose="02000500000000000000" pitchFamily="2" charset="-122"/>
                <a:ea typeface="华光隶变_CNKI" panose="02000500000000000000" pitchFamily="2" charset="-122"/>
              </a:rPr>
              <a:t>上。</a:t>
            </a:r>
            <a:r>
              <a:rPr lang="zh-CN" altLang="en-US" sz="2400" dirty="0">
                <a:solidFill>
                  <a:schemeClr val="bg1"/>
                </a:solidFill>
                <a:latin typeface="华光隶变_CNKI" panose="02000500000000000000" pitchFamily="2" charset="-122"/>
                <a:ea typeface="华光隶变_CNKI" panose="02000500000000000000" pitchFamily="2" charset="-122"/>
              </a:rPr>
              <a:t>他抽打我的双腿，后来我又被一个男人捉住</a:t>
            </a:r>
            <a:r>
              <a:rPr lang="zh-CN" altLang="en-US" sz="2400" dirty="0" smtClean="0">
                <a:solidFill>
                  <a:schemeClr val="bg1"/>
                </a:solidFill>
                <a:latin typeface="华光隶变_CNKI" panose="02000500000000000000" pitchFamily="2" charset="-122"/>
                <a:ea typeface="华光隶变_CNKI" panose="02000500000000000000" pitchFamily="2" charset="-122"/>
              </a:rPr>
              <a:t>，用</a:t>
            </a:r>
            <a:r>
              <a:rPr lang="zh-CN" altLang="en-US" sz="2400" dirty="0">
                <a:solidFill>
                  <a:schemeClr val="bg1"/>
                </a:solidFill>
                <a:latin typeface="华光隶变_CNKI" panose="02000500000000000000" pitchFamily="2" charset="-122"/>
                <a:ea typeface="华光隶变_CNKI" panose="02000500000000000000" pitchFamily="2" charset="-122"/>
              </a:rPr>
              <a:t>两条皮带绑在铁柱上，被鞭打</a:t>
            </a:r>
            <a:r>
              <a:rPr lang="en-US" altLang="zh-CN" sz="2400" dirty="0" smtClean="0">
                <a:solidFill>
                  <a:schemeClr val="bg1"/>
                </a:solidFill>
                <a:latin typeface="华光隶变_CNKI" panose="02000500000000000000" pitchFamily="2" charset="-122"/>
                <a:ea typeface="华光隶变_CNKI" panose="02000500000000000000" pitchFamily="2" charset="-122"/>
              </a:rPr>
              <a:t>……</a:t>
            </a:r>
            <a:endParaRPr lang="zh-CN" altLang="en-US" sz="2400" dirty="0">
              <a:solidFill>
                <a:schemeClr val="bg1"/>
              </a:solidFill>
              <a:latin typeface="华光隶变_CNKI" panose="02000500000000000000" pitchFamily="2" charset="-122"/>
              <a:ea typeface="华光隶变_CNKI" panose="02000500000000000000" pitchFamily="2" charset="-122"/>
            </a:endParaRPr>
          </a:p>
          <a:p>
            <a:pPr>
              <a:lnSpc>
                <a:spcPct val="110000"/>
              </a:lnSpc>
            </a:pPr>
            <a:r>
              <a:rPr lang="zh-CN" altLang="en-US" sz="2400" b="1" dirty="0" smtClean="0">
                <a:solidFill>
                  <a:schemeClr val="bg1"/>
                </a:solidFill>
                <a:latin typeface="华光隶变_CNKI" panose="02000500000000000000" pitchFamily="2" charset="-122"/>
                <a:ea typeface="华光隶变_CNKI" panose="02000500000000000000" pitchFamily="2" charset="-122"/>
              </a:rPr>
              <a:t>委员会：</a:t>
            </a:r>
            <a:r>
              <a:rPr lang="zh-CN" altLang="en-US" sz="2400" dirty="0">
                <a:solidFill>
                  <a:schemeClr val="bg1"/>
                </a:solidFill>
                <a:latin typeface="华光隶变_CNKI" panose="02000500000000000000" pitchFamily="2" charset="-122"/>
                <a:ea typeface="华光隶变_CNKI" panose="02000500000000000000" pitchFamily="2" charset="-122"/>
              </a:rPr>
              <a:t>你那时候有多大</a:t>
            </a:r>
            <a:r>
              <a:rPr lang="zh-CN" altLang="en-US" sz="2400" dirty="0" smtClean="0">
                <a:solidFill>
                  <a:schemeClr val="bg1"/>
                </a:solidFill>
                <a:latin typeface="华光隶变_CNKI" panose="02000500000000000000" pitchFamily="2" charset="-122"/>
                <a:ea typeface="华光隶变_CNKI" panose="02000500000000000000" pitchFamily="2" charset="-122"/>
              </a:rPr>
              <a:t>？</a:t>
            </a:r>
            <a:endParaRPr lang="zh-CN" altLang="en-US" sz="2400" dirty="0">
              <a:solidFill>
                <a:schemeClr val="bg1"/>
              </a:solidFill>
              <a:latin typeface="华光隶变_CNKI" panose="02000500000000000000" pitchFamily="2" charset="-122"/>
              <a:ea typeface="华光隶变_CNKI" panose="02000500000000000000" pitchFamily="2" charset="-122"/>
            </a:endParaRPr>
          </a:p>
          <a:p>
            <a:pPr>
              <a:lnSpc>
                <a:spcPct val="110000"/>
              </a:lnSpc>
            </a:pPr>
            <a:r>
              <a:rPr lang="zh-CN" altLang="en-US" sz="2400" b="1" dirty="0">
                <a:solidFill>
                  <a:schemeClr val="bg1"/>
                </a:solidFill>
                <a:latin typeface="华光隶变_CNKI" panose="02000500000000000000" pitchFamily="2" charset="-122"/>
                <a:ea typeface="华光隶变_CNKI" panose="02000500000000000000" pitchFamily="2" charset="-122"/>
              </a:rPr>
              <a:t>唐纳</a:t>
            </a:r>
            <a:r>
              <a:rPr lang="zh-CN" altLang="en-US" sz="2400" b="1" dirty="0" smtClean="0">
                <a:solidFill>
                  <a:schemeClr val="bg1"/>
                </a:solidFill>
                <a:latin typeface="华光隶变_CNKI" panose="02000500000000000000" pitchFamily="2" charset="-122"/>
                <a:ea typeface="华光隶变_CNKI" panose="02000500000000000000" pitchFamily="2" charset="-122"/>
              </a:rPr>
              <a:t>：</a:t>
            </a:r>
            <a:r>
              <a:rPr lang="en-US" altLang="zh-CN" sz="2400" dirty="0">
                <a:solidFill>
                  <a:schemeClr val="bg1"/>
                </a:solidFill>
                <a:latin typeface="华光隶变_CNKI" panose="02000500000000000000" pitchFamily="2" charset="-122"/>
                <a:ea typeface="华光隶变_CNKI" panose="02000500000000000000" pitchFamily="2" charset="-122"/>
              </a:rPr>
              <a:t>10</a:t>
            </a:r>
            <a:r>
              <a:rPr lang="zh-CN" altLang="en-US" sz="2400" dirty="0">
                <a:solidFill>
                  <a:schemeClr val="bg1"/>
                </a:solidFill>
                <a:latin typeface="华光隶变_CNKI" panose="02000500000000000000" pitchFamily="2" charset="-122"/>
                <a:ea typeface="华光隶变_CNKI" panose="02000500000000000000" pitchFamily="2" charset="-122"/>
              </a:rPr>
              <a:t>岁到</a:t>
            </a:r>
            <a:r>
              <a:rPr lang="en-US" altLang="zh-CN" sz="2400" dirty="0">
                <a:solidFill>
                  <a:schemeClr val="bg1"/>
                </a:solidFill>
                <a:latin typeface="华光隶变_CNKI" panose="02000500000000000000" pitchFamily="2" charset="-122"/>
                <a:ea typeface="华光隶变_CNKI" panose="02000500000000000000" pitchFamily="2" charset="-122"/>
              </a:rPr>
              <a:t>11</a:t>
            </a:r>
            <a:r>
              <a:rPr lang="zh-CN" altLang="en-US" sz="2400" dirty="0">
                <a:solidFill>
                  <a:schemeClr val="bg1"/>
                </a:solidFill>
                <a:latin typeface="华光隶变_CNKI" panose="02000500000000000000" pitchFamily="2" charset="-122"/>
                <a:ea typeface="华光隶变_CNKI" panose="02000500000000000000" pitchFamily="2" charset="-122"/>
              </a:rPr>
              <a:t>岁之间吧。</a:t>
            </a:r>
            <a:endParaRPr lang="zh-CN" altLang="en-US" sz="2400" dirty="0">
              <a:solidFill>
                <a:schemeClr val="bg1"/>
              </a:solidFill>
              <a:latin typeface="华光隶变_CNKI" panose="02000500000000000000" pitchFamily="2" charset="-122"/>
              <a:ea typeface="华光隶变_CNKI" panose="02000500000000000000" pitchFamily="2" charset="-122"/>
            </a:endParaRPr>
          </a:p>
          <a:p>
            <a:pPr algn="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a:solidFill>
                  <a:schemeClr val="bg1"/>
                </a:solidFill>
                <a:latin typeface="楷体" panose="02010609060101010101" pitchFamily="49" charset="-122"/>
                <a:ea typeface="楷体" panose="02010609060101010101" pitchFamily="49" charset="-122"/>
              </a:rPr>
              <a:t>萨德勒委员会</a:t>
            </a:r>
            <a:r>
              <a:rPr lang="zh-CN" altLang="en-US" sz="2000" dirty="0" smtClean="0">
                <a:solidFill>
                  <a:schemeClr val="bg1"/>
                </a:solidFill>
                <a:latin typeface="楷体" panose="02010609060101010101" pitchFamily="49" charset="-122"/>
                <a:ea typeface="楷体" panose="02010609060101010101" pitchFamily="49" charset="-122"/>
              </a:rPr>
              <a:t>报告</a:t>
            </a:r>
            <a:r>
              <a:rPr lang="en-US" altLang="zh-CN" sz="2000" dirty="0" smtClean="0">
                <a:solidFill>
                  <a:schemeClr val="bg1"/>
                </a:solidFill>
                <a:latin typeface="楷体" panose="02010609060101010101" pitchFamily="49" charset="-122"/>
                <a:ea typeface="楷体" panose="02010609060101010101" pitchFamily="49" charset="-122"/>
              </a:rPr>
              <a:t>《</a:t>
            </a:r>
            <a:r>
              <a:rPr lang="zh-CN" altLang="en-US" sz="2000" dirty="0">
                <a:solidFill>
                  <a:schemeClr val="bg1"/>
                </a:solidFill>
                <a:latin typeface="楷体" panose="02010609060101010101" pitchFamily="49" charset="-122"/>
                <a:ea typeface="楷体" panose="02010609060101010101" pitchFamily="49" charset="-122"/>
              </a:rPr>
              <a:t>西方文明简史</a:t>
            </a:r>
            <a:r>
              <a:rPr lang="en-US" altLang="zh-CN" sz="2000" dirty="0" smtClean="0">
                <a:solidFill>
                  <a:schemeClr val="bg1"/>
                </a:solidFill>
                <a:latin typeface="楷体" panose="02010609060101010101" pitchFamily="49" charset="-122"/>
                <a:ea typeface="楷体" panose="02010609060101010101" pitchFamily="49" charset="-122"/>
              </a:rPr>
              <a:t>》</a:t>
            </a:r>
            <a:endParaRPr lang="zh-CN" altLang="en-US" sz="2000" dirty="0">
              <a:solidFill>
                <a:schemeClr val="bg1"/>
              </a:solidFill>
              <a:latin typeface="楷体" panose="02010609060101010101" pitchFamily="49" charset="-122"/>
              <a:ea typeface="楷体" panose="02010609060101010101" pitchFamily="49" charset="-122"/>
            </a:endParaRPr>
          </a:p>
        </p:txBody>
      </p:sp>
      <p:sp>
        <p:nvSpPr>
          <p:cNvPr id="3" name="文本框 2"/>
          <p:cNvSpPr txBox="1"/>
          <p:nvPr/>
        </p:nvSpPr>
        <p:spPr>
          <a:xfrm>
            <a:off x="65492" y="4622800"/>
            <a:ext cx="6480242" cy="1754326"/>
          </a:xfrm>
          <a:prstGeom prst="rect">
            <a:avLst/>
          </a:prstGeom>
          <a:noFill/>
        </p:spPr>
        <p:txBody>
          <a:bodyPr wrap="square" rtlCol="0">
            <a:spAutoFit/>
          </a:bodyPr>
          <a:lstStyle/>
          <a:p>
            <a:pPr algn="ctr"/>
            <a:r>
              <a:rPr lang="zh-CN" altLang="en-US" sz="54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空想仍是空想</a:t>
            </a:r>
            <a:endParaRPr lang="en-US" altLang="zh-CN" sz="54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a:p>
            <a:pPr algn="ctr"/>
            <a:r>
              <a:rPr lang="zh-CN" altLang="en-US" sz="54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5400" dirty="0" smtClean="0">
                <a:solidFill>
                  <a:schemeClr val="accent4">
                    <a:lumMod val="60000"/>
                    <a:lumOff val="40000"/>
                  </a:schemeClr>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苦</a:t>
            </a:r>
            <a:r>
              <a:rPr lang="zh-CN" altLang="en-US" sz="54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难</a:t>
            </a:r>
            <a:r>
              <a:rPr lang="zh-CN" altLang="en-US" sz="54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依旧</a:t>
            </a:r>
            <a:r>
              <a:rPr lang="zh-CN" altLang="en-US" sz="5400" dirty="0">
                <a:solidFill>
                  <a:schemeClr val="accent4">
                    <a:lumMod val="60000"/>
                    <a:lumOff val="40000"/>
                  </a:schemeClr>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rPr>
              <a:t>苦</a:t>
            </a:r>
            <a:r>
              <a:rPr lang="zh-CN" altLang="en-US" sz="54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难</a:t>
            </a:r>
            <a:endParaRPr lang="zh-CN" altLang="en-US" sz="54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19.jpgoutput_19"/>
          <p:cNvPicPr>
            <a:picLocks noChangeAspect="1"/>
          </p:cNvPicPr>
          <p:nvPr/>
        </p:nvPicPr>
        <p:blipFill>
          <a:blip r:embed="rId1"/>
          <a:stretch>
            <a:fillRect/>
          </a:stretch>
        </p:blipFill>
        <p:spPr>
          <a:xfrm>
            <a:off x="0" y="0"/>
            <a:ext cx="12192000" cy="6858000"/>
          </a:xfrm>
          <a:prstGeom prst="rect">
            <a:avLst/>
          </a:prstGeom>
        </p:spPr>
      </p:pic>
      <p:pic>
        <p:nvPicPr>
          <p:cNvPr id="9" name="图片 8" descr="C:/Users/zxm197641/AppData/Local/Temp/picturecompress_20210523193235/output_20.pngoutput_20"/>
          <p:cNvPicPr>
            <a:picLocks noChangeAspect="1"/>
          </p:cNvPicPr>
          <p:nvPr/>
        </p:nvPicPr>
        <p:blipFill>
          <a:blip r:embed="rId2"/>
          <a:stretch>
            <a:fillRect/>
          </a:stretch>
        </p:blipFill>
        <p:spPr>
          <a:xfrm>
            <a:off x="5584210" y="0"/>
            <a:ext cx="10263831"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78000">
                <a:srgbClr val="C9C9C9">
                  <a:alpha val="19000"/>
                </a:srgbClr>
              </a:gs>
              <a:gs pos="49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21.jpgoutput_21"/>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8" name="矩形 7"/>
          <p:cNvSpPr/>
          <p:nvPr/>
        </p:nvSpPr>
        <p:spPr>
          <a:xfrm>
            <a:off x="0" y="0"/>
            <a:ext cx="12192000" cy="6858000"/>
          </a:xfrm>
          <a:prstGeom prst="rect">
            <a:avLst/>
          </a:prstGeom>
          <a:gradFill flip="none" rotWithShape="1">
            <a:gsLst>
              <a:gs pos="14000">
                <a:srgbClr val="2A2A2A">
                  <a:alpha val="95000"/>
                </a:srgbClr>
              </a:gs>
              <a:gs pos="100000">
                <a:schemeClr val="tx1">
                  <a:alpha val="59000"/>
                </a:schemeClr>
              </a:gs>
              <a:gs pos="79000">
                <a:srgbClr val="C9C9C9">
                  <a:alpha val="16000"/>
                </a:srgbClr>
              </a:gs>
              <a:gs pos="48000">
                <a:srgbClr val="060606">
                  <a:alpha val="57000"/>
                </a:srgbClr>
              </a:gs>
              <a:gs pos="63000">
                <a:srgbClr val="424242">
                  <a:alpha val="55000"/>
                </a:srgbClr>
              </a:gs>
              <a:gs pos="53000">
                <a:schemeClr val="tx1">
                  <a:alpha val="50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36" name="圆角矩形 35"/>
          <p:cNvSpPr/>
          <p:nvPr/>
        </p:nvSpPr>
        <p:spPr>
          <a:xfrm>
            <a:off x="-250257" y="466138"/>
            <a:ext cx="12896618" cy="4231096"/>
          </a:xfrm>
          <a:prstGeom prst="roundRect">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zxm197641/AppData/Local/Temp/picturecompress_20210523193235/output_22.pngoutput_22"/>
          <p:cNvPicPr>
            <a:picLocks noChangeAspect="1"/>
          </p:cNvPicPr>
          <p:nvPr/>
        </p:nvPicPr>
        <p:blipFill>
          <a:blip r:embed="rId2"/>
          <a:stretch>
            <a:fillRect/>
          </a:stretch>
        </p:blipFill>
        <p:spPr>
          <a:xfrm>
            <a:off x="5584210" y="0"/>
            <a:ext cx="10263831" cy="6858000"/>
          </a:xfrm>
          <a:prstGeom prst="rect">
            <a:avLst/>
          </a:prstGeom>
        </p:spPr>
      </p:pic>
      <p:sp>
        <p:nvSpPr>
          <p:cNvPr id="13" name="文本框 12"/>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5" name="文本框 14"/>
          <p:cNvSpPr txBox="1"/>
          <p:nvPr/>
        </p:nvSpPr>
        <p:spPr>
          <a:xfrm>
            <a:off x="2966840" y="552270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事件</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6" name="文本框 15"/>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4313039" y="555348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进行决策</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26" name="文本框 25"/>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cxnSp>
        <p:nvCxnSpPr>
          <p:cNvPr id="29" name="直接箭头连接符 28"/>
          <p:cNvCxnSpPr/>
          <p:nvPr/>
        </p:nvCxnSpPr>
        <p:spPr>
          <a:xfrm flipV="1">
            <a:off x="2765711" y="5776082"/>
            <a:ext cx="495468"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828306" y="5495074"/>
            <a:ext cx="1712813" cy="584775"/>
          </a:xfrm>
          <a:prstGeom prst="rect">
            <a:avLst/>
          </a:prstGeom>
          <a:noFill/>
        </p:spPr>
        <p:txBody>
          <a:bodyPr wrap="square" rtlCol="0">
            <a:spAutoFit/>
          </a:bodyPr>
          <a:lstStyle/>
          <a:p>
            <a:r>
              <a:rPr lang="zh-CN" altLang="en-US" sz="3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为</a:t>
            </a:r>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人类</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2" name="文本框 31"/>
          <p:cNvSpPr txBox="1"/>
          <p:nvPr/>
        </p:nvSpPr>
        <p:spPr>
          <a:xfrm>
            <a:off x="6947748" y="4922543"/>
            <a:ext cx="1712813" cy="1200329"/>
          </a:xfrm>
          <a:prstGeom prst="rect">
            <a:avLst/>
          </a:prstGeom>
          <a:noFill/>
        </p:spPr>
        <p:txBody>
          <a:bodyPr wrap="square" rtlCol="0">
            <a:spAutoFit/>
          </a:bodyPr>
          <a:lstStyle/>
          <a:p>
            <a:r>
              <a:rPr lang="zh-CN" altLang="en-US" sz="7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幸</a:t>
            </a:r>
            <a:endParaRPr lang="zh-CN" altLang="en-US" sz="7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3" name="文本框 32"/>
          <p:cNvSpPr txBox="1"/>
          <p:nvPr/>
        </p:nvSpPr>
        <p:spPr>
          <a:xfrm>
            <a:off x="7642775" y="5358428"/>
            <a:ext cx="1712813" cy="1107996"/>
          </a:xfrm>
          <a:prstGeom prst="rect">
            <a:avLst/>
          </a:prstGeom>
          <a:noFill/>
        </p:spPr>
        <p:txBody>
          <a:bodyPr wrap="square" rtlCol="0">
            <a:spAutoFit/>
          </a:bodyPr>
          <a:lstStyle/>
          <a:p>
            <a:r>
              <a:rPr lang="zh-CN" altLang="en-US" sz="66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福</a:t>
            </a:r>
            <a:endParaRPr lang="zh-CN" altLang="en-US" sz="66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5" name="文本框 34"/>
          <p:cNvSpPr txBox="1"/>
          <p:nvPr/>
        </p:nvSpPr>
        <p:spPr>
          <a:xfrm>
            <a:off x="8468861" y="5553485"/>
            <a:ext cx="1712813" cy="584775"/>
          </a:xfrm>
          <a:prstGeom prst="rect">
            <a:avLst/>
          </a:prstGeom>
          <a:noFill/>
        </p:spPr>
        <p:txBody>
          <a:bodyPr wrap="square" rtlCol="0">
            <a:spAutoFit/>
          </a:bodyPr>
          <a:lstStyle/>
          <a:p>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工作</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7" name="文本框 36"/>
          <p:cNvSpPr txBox="1"/>
          <p:nvPr/>
        </p:nvSpPr>
        <p:spPr>
          <a:xfrm>
            <a:off x="415137" y="676538"/>
            <a:ext cx="7071641" cy="2677656"/>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资产阶级</a:t>
            </a:r>
            <a:r>
              <a:rPr lang="zh-CN" altLang="en-US" sz="2400" dirty="0">
                <a:latin typeface="黑体" panose="02010609060101010101" pitchFamily="49" charset="-122"/>
                <a:ea typeface="黑体" panose="02010609060101010101" pitchFamily="49" charset="-122"/>
              </a:rPr>
              <a:t>在历史上曾经起</a:t>
            </a:r>
            <a:r>
              <a:rPr lang="zh-CN" altLang="en-US" sz="2400" dirty="0" smtClean="0">
                <a:latin typeface="黑体" panose="02010609060101010101" pitchFamily="49" charset="-122"/>
                <a:ea typeface="黑体" panose="02010609060101010101" pitchFamily="49" charset="-122"/>
              </a:rPr>
              <a:t>过非常革命的作用。它不到一百年的阶级统治中所创造的生产力，比过去一切时代创造的全部生产力还要多，还要大。</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    资本主义</a:t>
            </a:r>
            <a:r>
              <a:rPr lang="zh-CN" altLang="en-US" sz="2400" dirty="0">
                <a:latin typeface="黑体" panose="02010609060101010101" pitchFamily="49" charset="-122"/>
                <a:ea typeface="黑体" panose="02010609060101010101" pitchFamily="49" charset="-122"/>
              </a:rPr>
              <a:t>生产的社会化和生产资料的私人占有之间的固有矛盾使资本主义社会无法再继续发展生产力，逐渐成为生产力发展的桎梏</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gn="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共产党宣言</a:t>
            </a:r>
            <a:r>
              <a:rPr lang="en-US" altLang="zh-CN" sz="2000" dirty="0" smtClean="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sp>
        <p:nvSpPr>
          <p:cNvPr id="38" name="文本框 37"/>
          <p:cNvSpPr txBox="1"/>
          <p:nvPr/>
        </p:nvSpPr>
        <p:spPr>
          <a:xfrm>
            <a:off x="781699" y="3492973"/>
            <a:ext cx="6915779" cy="892552"/>
          </a:xfrm>
          <a:prstGeom prst="rect">
            <a:avLst/>
          </a:prstGeom>
          <a:noFill/>
        </p:spPr>
        <p:txBody>
          <a:bodyPr wrap="square" rtlCol="0">
            <a:spAutoFit/>
          </a:bodyPr>
          <a:lstStyle/>
          <a:p>
            <a:pPr algn="ctr"/>
            <a:r>
              <a:rPr lang="zh-CN" altLang="en-US" sz="2800" dirty="0" smtClean="0">
                <a:solidFill>
                  <a:srgbClr val="C00000"/>
                </a:solidFill>
                <a:latin typeface="方正大黑简体" panose="02010601030101010101" pitchFamily="2" charset="-122"/>
                <a:ea typeface="方正大黑简体" panose="02010601030101010101" pitchFamily="2" charset="-122"/>
              </a:rPr>
              <a:t>研究资本主义社会发展规律</a:t>
            </a:r>
            <a:endParaRPr lang="en-US" altLang="zh-CN" sz="2800" dirty="0" smtClean="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资本主义创造</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幸福</a:t>
            </a:r>
            <a:r>
              <a:rPr lang="zh-CN" altLang="en-US" sz="2400" dirty="0" smtClean="0">
                <a:latin typeface="方正大黑简体" panose="02010601030101010101" pitchFamily="2" charset="-122"/>
                <a:ea typeface="方正大黑简体" panose="02010601030101010101" pitchFamily="2" charset="-122"/>
              </a:rPr>
              <a:t>也创造</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不幸</a:t>
            </a:r>
            <a:endParaRPr lang="zh-CN" altLang="en-US" sz="2400" dirty="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right)">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fade">
                                      <p:cBhvr>
                                        <p:cTn id="31" dur="500"/>
                                        <p:tgtEl>
                                          <p:spTgt spid="38">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xEl>
                                              <p:pRg st="1" end="1"/>
                                            </p:txEl>
                                          </p:spTgt>
                                        </p:tgtEl>
                                        <p:attrNameLst>
                                          <p:attrName>style.visibility</p:attrName>
                                        </p:attrNameLst>
                                      </p:cBhvr>
                                      <p:to>
                                        <p:strVal val="visible"/>
                                      </p:to>
                                    </p:set>
                                    <p:animEffect transition="in" filter="fade">
                                      <p:cBhvr>
                                        <p:cTn id="36"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p:bldP spid="32" grpId="0"/>
      <p:bldP spid="33" grpId="0"/>
      <p:bldP spid="35"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C:/Users/zxm197641/AppData/Local/Temp/picturecompress_20210523193235/output_5.jpgoutput_5"/>
          <p:cNvPicPr>
            <a:picLocks noChangeAspect="1"/>
          </p:cNvPicPr>
          <p:nvPr/>
        </p:nvPicPr>
        <p:blipFill>
          <a:blip r:embed="rId1"/>
          <a:stretch>
            <a:fillRect/>
          </a:stretch>
        </p:blipFill>
        <p:spPr>
          <a:xfrm>
            <a:off x="0" y="0"/>
            <a:ext cx="5633192" cy="6870787"/>
          </a:xfrm>
          <a:prstGeom prst="rect">
            <a:avLst/>
          </a:prstGeom>
        </p:spPr>
      </p:pic>
      <p:sp>
        <p:nvSpPr>
          <p:cNvPr id="4" name="文本框 3"/>
          <p:cNvSpPr txBox="1"/>
          <p:nvPr/>
        </p:nvSpPr>
        <p:spPr>
          <a:xfrm>
            <a:off x="1992656" y="1443790"/>
            <a:ext cx="1655980" cy="769441"/>
          </a:xfrm>
          <a:prstGeom prst="rect">
            <a:avLst/>
          </a:prstGeom>
          <a:noFill/>
        </p:spPr>
        <p:txBody>
          <a:bodyPr wrap="square" rtlCol="0">
            <a:spAutoFit/>
          </a:bodyPr>
          <a:lstStyle/>
          <a:p>
            <a:pPr algn="ctr"/>
            <a:r>
              <a:rPr lang="zh-CN" altLang="en-US" sz="4400" dirty="0">
                <a:solidFill>
                  <a:schemeClr val="tx1">
                    <a:lumMod val="75000"/>
                    <a:lumOff val="25000"/>
                  </a:schemeClr>
                </a:solidFill>
                <a:latin typeface="华光准圆_CNKI" panose="02000500000000000000" pitchFamily="2" charset="-122"/>
                <a:ea typeface="华光准圆_CNKI" panose="02000500000000000000" pitchFamily="2" charset="-122"/>
              </a:rPr>
              <a:t>生  涯</a:t>
            </a:r>
            <a:endParaRPr lang="zh-CN" altLang="en-US" sz="4400" dirty="0">
              <a:solidFill>
                <a:schemeClr val="tx1">
                  <a:lumMod val="75000"/>
                  <a:lumOff val="25000"/>
                </a:schemeClr>
              </a:solidFill>
              <a:latin typeface="华光准圆_CNKI" panose="02000500000000000000" pitchFamily="2" charset="-122"/>
              <a:ea typeface="华光准圆_CNKI" panose="02000500000000000000" pitchFamily="2" charset="-122"/>
            </a:endParaRPr>
          </a:p>
        </p:txBody>
      </p:sp>
      <p:sp>
        <p:nvSpPr>
          <p:cNvPr id="6" name="矩形 5"/>
          <p:cNvSpPr/>
          <p:nvPr/>
        </p:nvSpPr>
        <p:spPr>
          <a:xfrm>
            <a:off x="-1" y="0"/>
            <a:ext cx="12192000" cy="6858000"/>
          </a:xfrm>
          <a:prstGeom prst="rect">
            <a:avLst/>
          </a:prstGeom>
          <a:gradFill flip="none" rotWithShape="1">
            <a:gsLst>
              <a:gs pos="18000">
                <a:srgbClr val="FFFFFF">
                  <a:alpha val="6000"/>
                </a:srgbClr>
              </a:gs>
              <a:gs pos="33000">
                <a:srgbClr val="FFFFFF">
                  <a:alpha val="12000"/>
                </a:srgbClr>
              </a:gs>
              <a:gs pos="46000">
                <a:srgbClr val="FFFFFF"/>
              </a:gs>
              <a:gs pos="0">
                <a:schemeClr val="bg1">
                  <a:alpha val="50000"/>
                </a:schemeClr>
              </a:gs>
              <a:gs pos="67000">
                <a:srgbClr val="FFFFFF">
                  <a:alpha val="0"/>
                </a:srgbClr>
              </a:gs>
              <a:gs pos="100000">
                <a:schemeClr val="tx1">
                  <a:alpha val="19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a:off x="5850465" y="1765466"/>
            <a:ext cx="6121401" cy="1508105"/>
          </a:xfrm>
          <a:prstGeom prst="rect">
            <a:avLst/>
          </a:prstGeom>
          <a:noFill/>
        </p:spPr>
        <p:txBody>
          <a:bodyPr wrap="square" rtlCol="0">
            <a:spAutoFit/>
          </a:bodyPr>
          <a:lstStyle/>
          <a:p>
            <a:r>
              <a:rPr lang="zh-CN" altLang="en-US" sz="2400" dirty="0">
                <a:latin typeface="华光大标宋_CNKI" panose="02000500000000000000" pitchFamily="2" charset="-122"/>
                <a:ea typeface="华光大标宋_CNKI" panose="02000500000000000000" pitchFamily="2" charset="-122"/>
              </a:rPr>
              <a:t>      确定并阐述了个体所涉及的各种角色，所处的各种环境以及在他们生活中所经历的各种有计划或者非计划的事件。</a:t>
            </a:r>
            <a:endParaRPr lang="en-US" altLang="zh-CN" sz="2400" dirty="0">
              <a:latin typeface="华光大标宋_CNKI" panose="02000500000000000000" pitchFamily="2" charset="-122"/>
              <a:ea typeface="华光大标宋_CNKI" panose="02000500000000000000" pitchFamily="2" charset="-122"/>
            </a:endParaRPr>
          </a:p>
          <a:p>
            <a:pPr algn="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金树人：生涯咨询与辅导</a:t>
            </a:r>
            <a:r>
              <a:rPr lang="en-US" altLang="zh-CN" sz="2000" dirty="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cxnSp>
        <p:nvCxnSpPr>
          <p:cNvPr id="8" name="直接连接符 7"/>
          <p:cNvCxnSpPr/>
          <p:nvPr/>
        </p:nvCxnSpPr>
        <p:spPr>
          <a:xfrm>
            <a:off x="10113681" y="2170896"/>
            <a:ext cx="14941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52414" y="2534962"/>
            <a:ext cx="14941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616947" y="2914993"/>
            <a:ext cx="333138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08308" y="4161488"/>
            <a:ext cx="1634066" cy="523220"/>
          </a:xfrm>
          <a:prstGeom prst="rect">
            <a:avLst/>
          </a:prstGeom>
          <a:noFill/>
        </p:spPr>
        <p:txBody>
          <a:bodyPr wrap="square" rtlCol="0">
            <a:spAutoFit/>
          </a:bodyPr>
          <a:lstStyle/>
          <a:p>
            <a:pPr algn="ctr"/>
            <a:r>
              <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rPr>
              <a:t>角色</a:t>
            </a:r>
            <a:endPar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6208308" y="5207928"/>
            <a:ext cx="1634066" cy="523220"/>
          </a:xfrm>
          <a:prstGeom prst="rect">
            <a:avLst/>
          </a:prstGeom>
          <a:noFill/>
        </p:spPr>
        <p:txBody>
          <a:bodyPr wrap="square" rtlCol="0">
            <a:spAutoFit/>
          </a:bodyPr>
          <a:lstStyle/>
          <a:p>
            <a:pPr algn="ctr"/>
            <a:r>
              <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rPr>
              <a:t>环境</a:t>
            </a:r>
            <a:endPar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endParaRPr>
          </a:p>
        </p:txBody>
      </p:sp>
      <p:sp>
        <p:nvSpPr>
          <p:cNvPr id="15" name="文本框 14"/>
          <p:cNvSpPr txBox="1"/>
          <p:nvPr/>
        </p:nvSpPr>
        <p:spPr>
          <a:xfrm>
            <a:off x="8786409" y="4684708"/>
            <a:ext cx="1634066" cy="523220"/>
          </a:xfrm>
          <a:prstGeom prst="rect">
            <a:avLst/>
          </a:prstGeom>
          <a:noFill/>
        </p:spPr>
        <p:txBody>
          <a:bodyPr wrap="square" rtlCol="0">
            <a:spAutoFit/>
          </a:bodyPr>
          <a:lstStyle/>
          <a:p>
            <a:pPr algn="ctr"/>
            <a:r>
              <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rPr>
              <a:t>事件</a:t>
            </a:r>
            <a:endParaRPr lang="zh-CN" altLang="en-US" sz="2800" dirty="0">
              <a:solidFill>
                <a:schemeClr val="bg2">
                  <a:lumMod val="25000"/>
                </a:schemeClr>
              </a:solidFill>
              <a:latin typeface="华光标题宋_CNKI" panose="02000500000000000000" pitchFamily="2" charset="-122"/>
              <a:ea typeface="华光标题宋_CNKI" panose="02000500000000000000" pitchFamily="2" charset="-122"/>
            </a:endParaRPr>
          </a:p>
        </p:txBody>
      </p:sp>
      <p:sp>
        <p:nvSpPr>
          <p:cNvPr id="13" name="文本框 12"/>
          <p:cNvSpPr txBox="1"/>
          <p:nvPr/>
        </p:nvSpPr>
        <p:spPr>
          <a:xfrm>
            <a:off x="7567333" y="4196025"/>
            <a:ext cx="1608667" cy="461665"/>
          </a:xfrm>
          <a:prstGeom prst="rect">
            <a:avLst/>
          </a:prstGeom>
          <a:noFill/>
        </p:spPr>
        <p:txBody>
          <a:bodyPr wrap="square" rtlCol="0">
            <a:spAutoFit/>
          </a:bodyPr>
          <a:lstStyle/>
          <a:p>
            <a:r>
              <a:rPr lang="zh-CN" altLang="en-US" sz="2400" b="1" dirty="0">
                <a:latin typeface="华光行草_CNKI" panose="02000500000000000000" pitchFamily="2" charset="-122"/>
                <a:ea typeface="华光行草_CNKI" panose="02000500000000000000" pitchFamily="2" charset="-122"/>
              </a:rPr>
              <a:t>认识自己</a:t>
            </a:r>
            <a:endParaRPr lang="zh-CN" altLang="en-US" sz="2400" b="1" dirty="0">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7567333" y="5234946"/>
            <a:ext cx="1608667" cy="461665"/>
          </a:xfrm>
          <a:prstGeom prst="rect">
            <a:avLst/>
          </a:prstGeom>
          <a:noFill/>
        </p:spPr>
        <p:txBody>
          <a:bodyPr wrap="square" rtlCol="0">
            <a:spAutoFit/>
          </a:bodyPr>
          <a:lstStyle/>
          <a:p>
            <a:r>
              <a:rPr lang="zh-CN" altLang="en-US" sz="2400" b="1" dirty="0">
                <a:latin typeface="华光行草_CNKI" panose="02000500000000000000" pitchFamily="2" charset="-122"/>
                <a:ea typeface="华光行草_CNKI" panose="02000500000000000000" pitchFamily="2" charset="-122"/>
              </a:rPr>
              <a:t>认识世界</a:t>
            </a:r>
            <a:endParaRPr lang="zh-CN" altLang="en-US" sz="2400" b="1" dirty="0">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10132608" y="4715485"/>
            <a:ext cx="1608667" cy="461665"/>
          </a:xfrm>
          <a:prstGeom prst="rect">
            <a:avLst/>
          </a:prstGeom>
          <a:noFill/>
        </p:spPr>
        <p:txBody>
          <a:bodyPr wrap="square" rtlCol="0">
            <a:spAutoFit/>
          </a:bodyPr>
          <a:lstStyle/>
          <a:p>
            <a:r>
              <a:rPr lang="zh-CN" altLang="en-US" sz="2400" b="1" dirty="0">
                <a:latin typeface="华光行草_CNKI" panose="02000500000000000000" pitchFamily="2" charset="-122"/>
                <a:ea typeface="华光行草_CNKI" panose="02000500000000000000" pitchFamily="2" charset="-122"/>
              </a:rPr>
              <a:t>进行决策</a:t>
            </a:r>
            <a:endParaRPr lang="zh-CN" altLang="en-US" sz="2400" b="1" dirty="0">
              <a:latin typeface="华光行草_CNKI" panose="02000500000000000000" pitchFamily="2" charset="-122"/>
              <a:ea typeface="华光行草_CNKI" panose="02000500000000000000" pitchFamily="2" charset="-122"/>
            </a:endParaRPr>
          </a:p>
        </p:txBody>
      </p:sp>
      <p:cxnSp>
        <p:nvCxnSpPr>
          <p:cNvPr id="19" name="直接连接符 18"/>
          <p:cNvCxnSpPr/>
          <p:nvPr/>
        </p:nvCxnSpPr>
        <p:spPr>
          <a:xfrm>
            <a:off x="9033933" y="4411133"/>
            <a:ext cx="2707342" cy="0"/>
          </a:xfrm>
          <a:prstGeom prst="line">
            <a:avLst/>
          </a:prstGeom>
          <a:ln w="28575">
            <a:gradFill flip="none" rotWithShape="1">
              <a:gsLst>
                <a:gs pos="0">
                  <a:schemeClr val="accent1">
                    <a:lumMod val="5000"/>
                    <a:lumOff val="95000"/>
                  </a:schemeClr>
                </a:gs>
                <a:gs pos="100000">
                  <a:schemeClr val="tx1">
                    <a:lumMod val="65000"/>
                    <a:lumOff val="35000"/>
                  </a:schemeClr>
                </a:gs>
              </a:gsLst>
              <a:lin ang="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033933" y="5469466"/>
            <a:ext cx="2707342" cy="0"/>
          </a:xfrm>
          <a:prstGeom prst="line">
            <a:avLst/>
          </a:prstGeom>
          <a:ln w="28575">
            <a:gradFill flip="none" rotWithShape="1">
              <a:gsLst>
                <a:gs pos="0">
                  <a:schemeClr val="accent1">
                    <a:lumMod val="5000"/>
                    <a:lumOff val="95000"/>
                  </a:schemeClr>
                </a:gs>
                <a:gs pos="100000">
                  <a:schemeClr val="tx1">
                    <a:lumMod val="65000"/>
                    <a:lumOff val="35000"/>
                  </a:schemeClr>
                </a:gs>
              </a:gsLst>
              <a:lin ang="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468658" y="4944533"/>
            <a:ext cx="2707342" cy="0"/>
          </a:xfrm>
          <a:prstGeom prst="line">
            <a:avLst/>
          </a:prstGeom>
          <a:ln w="28575">
            <a:gradFill flip="none" rotWithShape="1">
              <a:gsLst>
                <a:gs pos="100000">
                  <a:schemeClr val="accent1">
                    <a:lumMod val="5000"/>
                    <a:lumOff val="95000"/>
                  </a:schemeClr>
                </a:gs>
                <a:gs pos="0">
                  <a:schemeClr val="tx1">
                    <a:lumMod val="65000"/>
                    <a:lumOff val="35000"/>
                  </a:schemeClr>
                </a:gs>
              </a:gsLst>
              <a:lin ang="0" scaled="1"/>
              <a:tileRect/>
            </a:gra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1000"/>
                            </p:stCondLst>
                            <p:childTnLst>
                              <p:par>
                                <p:cTn id="54" presetID="10"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par>
                          <p:cTn id="57" fill="hold">
                            <p:stCondLst>
                              <p:cond delay="1500"/>
                            </p:stCondLst>
                            <p:childTnLst>
                              <p:par>
                                <p:cTn id="58" presetID="10"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p:bldP spid="15" grpId="0"/>
      <p:bldP spid="13"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23.jpgoutput_23"/>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8" name="矩形 7"/>
          <p:cNvSpPr/>
          <p:nvPr/>
        </p:nvSpPr>
        <p:spPr>
          <a:xfrm>
            <a:off x="0" y="0"/>
            <a:ext cx="12192000" cy="6858000"/>
          </a:xfrm>
          <a:prstGeom prst="rect">
            <a:avLst/>
          </a:prstGeom>
          <a:gradFill flip="none" rotWithShape="1">
            <a:gsLst>
              <a:gs pos="14000">
                <a:srgbClr val="2A2A2A">
                  <a:alpha val="95000"/>
                </a:srgbClr>
              </a:gs>
              <a:gs pos="100000">
                <a:schemeClr val="tx1">
                  <a:alpha val="59000"/>
                </a:schemeClr>
              </a:gs>
              <a:gs pos="79000">
                <a:srgbClr val="C9C9C9">
                  <a:alpha val="16000"/>
                </a:srgbClr>
              </a:gs>
              <a:gs pos="48000">
                <a:srgbClr val="060606">
                  <a:alpha val="57000"/>
                </a:srgbClr>
              </a:gs>
              <a:gs pos="63000">
                <a:srgbClr val="424242">
                  <a:alpha val="55000"/>
                </a:srgbClr>
              </a:gs>
              <a:gs pos="53000">
                <a:schemeClr val="tx1">
                  <a:alpha val="50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36" name="圆角矩形 35"/>
          <p:cNvSpPr/>
          <p:nvPr/>
        </p:nvSpPr>
        <p:spPr>
          <a:xfrm>
            <a:off x="-250257" y="466138"/>
            <a:ext cx="12896618" cy="4231096"/>
          </a:xfrm>
          <a:prstGeom prst="roundRect">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zxm197641/AppData/Local/Temp/picturecompress_20210523193235/output_24.pngoutput_24"/>
          <p:cNvPicPr>
            <a:picLocks noChangeAspect="1"/>
          </p:cNvPicPr>
          <p:nvPr/>
        </p:nvPicPr>
        <p:blipFill>
          <a:blip r:embed="rId2"/>
          <a:stretch>
            <a:fillRect/>
          </a:stretch>
        </p:blipFill>
        <p:spPr>
          <a:xfrm>
            <a:off x="5584210" y="0"/>
            <a:ext cx="10263831" cy="6858000"/>
          </a:xfrm>
          <a:prstGeom prst="rect">
            <a:avLst/>
          </a:prstGeom>
        </p:spPr>
      </p:pic>
      <p:sp>
        <p:nvSpPr>
          <p:cNvPr id="13" name="文本框 12"/>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5" name="文本框 14"/>
          <p:cNvSpPr txBox="1"/>
          <p:nvPr/>
        </p:nvSpPr>
        <p:spPr>
          <a:xfrm>
            <a:off x="2966840" y="552270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事件</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6" name="文本框 15"/>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4313039" y="555348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进行决策</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26" name="文本框 25"/>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cxnSp>
        <p:nvCxnSpPr>
          <p:cNvPr id="29" name="直接箭头连接符 28"/>
          <p:cNvCxnSpPr/>
          <p:nvPr/>
        </p:nvCxnSpPr>
        <p:spPr>
          <a:xfrm flipV="1">
            <a:off x="2765711" y="5776082"/>
            <a:ext cx="495468"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828306" y="5495074"/>
            <a:ext cx="1712813" cy="584775"/>
          </a:xfrm>
          <a:prstGeom prst="rect">
            <a:avLst/>
          </a:prstGeom>
          <a:noFill/>
        </p:spPr>
        <p:txBody>
          <a:bodyPr wrap="square" rtlCol="0">
            <a:spAutoFit/>
          </a:bodyPr>
          <a:lstStyle/>
          <a:p>
            <a:r>
              <a:rPr lang="zh-CN" altLang="en-US" sz="3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为</a:t>
            </a:r>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人类</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2" name="文本框 31"/>
          <p:cNvSpPr txBox="1"/>
          <p:nvPr/>
        </p:nvSpPr>
        <p:spPr>
          <a:xfrm>
            <a:off x="6947748" y="4922543"/>
            <a:ext cx="1712813" cy="1200329"/>
          </a:xfrm>
          <a:prstGeom prst="rect">
            <a:avLst/>
          </a:prstGeom>
          <a:noFill/>
        </p:spPr>
        <p:txBody>
          <a:bodyPr wrap="square" rtlCol="0">
            <a:spAutoFit/>
          </a:bodyPr>
          <a:lstStyle/>
          <a:p>
            <a:r>
              <a:rPr lang="zh-CN" altLang="en-US" sz="7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幸</a:t>
            </a:r>
            <a:endParaRPr lang="zh-CN" altLang="en-US" sz="7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3" name="文本框 32"/>
          <p:cNvSpPr txBox="1"/>
          <p:nvPr/>
        </p:nvSpPr>
        <p:spPr>
          <a:xfrm>
            <a:off x="7642775" y="5358428"/>
            <a:ext cx="1712813" cy="1107996"/>
          </a:xfrm>
          <a:prstGeom prst="rect">
            <a:avLst/>
          </a:prstGeom>
          <a:noFill/>
        </p:spPr>
        <p:txBody>
          <a:bodyPr wrap="square" rtlCol="0">
            <a:spAutoFit/>
          </a:bodyPr>
          <a:lstStyle/>
          <a:p>
            <a:r>
              <a:rPr lang="zh-CN" altLang="en-US" sz="66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福</a:t>
            </a:r>
            <a:endParaRPr lang="zh-CN" altLang="en-US" sz="66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5" name="文本框 34"/>
          <p:cNvSpPr txBox="1"/>
          <p:nvPr/>
        </p:nvSpPr>
        <p:spPr>
          <a:xfrm>
            <a:off x="8468861" y="5553485"/>
            <a:ext cx="1712813" cy="584775"/>
          </a:xfrm>
          <a:prstGeom prst="rect">
            <a:avLst/>
          </a:prstGeom>
          <a:noFill/>
        </p:spPr>
        <p:txBody>
          <a:bodyPr wrap="square" rtlCol="0">
            <a:spAutoFit/>
          </a:bodyPr>
          <a:lstStyle/>
          <a:p>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工作</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7" name="文本框 36"/>
          <p:cNvSpPr txBox="1"/>
          <p:nvPr/>
        </p:nvSpPr>
        <p:spPr>
          <a:xfrm>
            <a:off x="415137" y="1123031"/>
            <a:ext cx="7071641" cy="2246769"/>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共产党人不屑于隐瞒自己的观点和意图。他们公开宣布：他们的目的只有用暴力推翻全部现存的社会制度才能达到。</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无产者在这个革命中失去的只是锁链。他们获得的将是整个世界。全世界无产者，联合起来！</a:t>
            </a:r>
            <a:endParaRPr lang="en-US" altLang="zh-CN" sz="2400" dirty="0" smtClean="0">
              <a:latin typeface="黑体" panose="02010609060101010101" pitchFamily="49" charset="-122"/>
              <a:ea typeface="黑体" panose="02010609060101010101" pitchFamily="49" charset="-122"/>
            </a:endParaRPr>
          </a:p>
          <a:p>
            <a:pPr algn="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共产党宣言</a:t>
            </a:r>
            <a:r>
              <a:rPr lang="en-US" altLang="zh-CN" sz="2000" dirty="0" smtClean="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sp>
        <p:nvSpPr>
          <p:cNvPr id="38" name="文本框 37"/>
          <p:cNvSpPr txBox="1"/>
          <p:nvPr/>
        </p:nvSpPr>
        <p:spPr>
          <a:xfrm>
            <a:off x="781699" y="3492973"/>
            <a:ext cx="6915779" cy="892552"/>
          </a:xfrm>
          <a:prstGeom prst="rect">
            <a:avLst/>
          </a:prstGeom>
          <a:noFill/>
        </p:spPr>
        <p:txBody>
          <a:bodyPr wrap="square" rtlCol="0">
            <a:spAutoFit/>
          </a:bodyPr>
          <a:lstStyle/>
          <a:p>
            <a:pPr algn="ctr"/>
            <a:r>
              <a:rPr lang="zh-CN" altLang="en-US" sz="2800" dirty="0" smtClean="0">
                <a:solidFill>
                  <a:srgbClr val="C00000"/>
                </a:solidFill>
                <a:latin typeface="方正大黑简体" panose="02010601030101010101" pitchFamily="2" charset="-122"/>
                <a:ea typeface="方正大黑简体" panose="02010601030101010101" pitchFamily="2" charset="-122"/>
              </a:rPr>
              <a:t>无产阶级暴力推翻是改造社会的方式</a:t>
            </a:r>
            <a:endParaRPr lang="en-US" altLang="zh-CN" sz="2800" dirty="0" smtClean="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工人</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追求幸福</a:t>
            </a:r>
            <a:r>
              <a:rPr lang="zh-CN" altLang="en-US" sz="2400" dirty="0" smtClean="0">
                <a:latin typeface="方正大黑简体" panose="02010601030101010101" pitchFamily="2" charset="-122"/>
                <a:ea typeface="方正大黑简体" panose="02010601030101010101" pitchFamily="2" charset="-122"/>
              </a:rPr>
              <a:t>的方法</a:t>
            </a:r>
            <a:endParaRPr lang="zh-CN" altLang="en-US" sz="2400" dirty="0">
              <a:latin typeface="方正大黑简体" panose="02010601030101010101" pitchFamily="2" charset="-122"/>
              <a:ea typeface="方正大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fade">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fade">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25.jpgoutput_25"/>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8" name="矩形 7"/>
          <p:cNvSpPr/>
          <p:nvPr/>
        </p:nvSpPr>
        <p:spPr>
          <a:xfrm>
            <a:off x="0" y="0"/>
            <a:ext cx="12192000" cy="6858000"/>
          </a:xfrm>
          <a:prstGeom prst="rect">
            <a:avLst/>
          </a:prstGeom>
          <a:gradFill flip="none" rotWithShape="1">
            <a:gsLst>
              <a:gs pos="14000">
                <a:srgbClr val="2A2A2A">
                  <a:alpha val="95000"/>
                </a:srgbClr>
              </a:gs>
              <a:gs pos="100000">
                <a:schemeClr val="tx1">
                  <a:alpha val="59000"/>
                </a:schemeClr>
              </a:gs>
              <a:gs pos="79000">
                <a:srgbClr val="C9C9C9">
                  <a:alpha val="16000"/>
                </a:srgbClr>
              </a:gs>
              <a:gs pos="48000">
                <a:srgbClr val="060606">
                  <a:alpha val="57000"/>
                </a:srgbClr>
              </a:gs>
              <a:gs pos="63000">
                <a:srgbClr val="424242">
                  <a:alpha val="55000"/>
                </a:srgbClr>
              </a:gs>
              <a:gs pos="53000">
                <a:schemeClr val="tx1">
                  <a:alpha val="50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36" name="圆角矩形 35"/>
          <p:cNvSpPr/>
          <p:nvPr/>
        </p:nvSpPr>
        <p:spPr>
          <a:xfrm>
            <a:off x="-250257" y="466138"/>
            <a:ext cx="12896618" cy="4231096"/>
          </a:xfrm>
          <a:prstGeom prst="roundRect">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zxm197641/AppData/Local/Temp/picturecompress_20210523193235/output_26.pngoutput_26"/>
          <p:cNvPicPr>
            <a:picLocks noChangeAspect="1"/>
          </p:cNvPicPr>
          <p:nvPr/>
        </p:nvPicPr>
        <p:blipFill>
          <a:blip r:embed="rId2"/>
          <a:stretch>
            <a:fillRect/>
          </a:stretch>
        </p:blipFill>
        <p:spPr>
          <a:xfrm>
            <a:off x="5584210" y="0"/>
            <a:ext cx="10263831" cy="6858000"/>
          </a:xfrm>
          <a:prstGeom prst="rect">
            <a:avLst/>
          </a:prstGeom>
        </p:spPr>
      </p:pic>
      <p:sp>
        <p:nvSpPr>
          <p:cNvPr id="13" name="文本框 12"/>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5" name="文本框 14"/>
          <p:cNvSpPr txBox="1"/>
          <p:nvPr/>
        </p:nvSpPr>
        <p:spPr>
          <a:xfrm>
            <a:off x="2966840" y="552270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事件</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6" name="文本框 15"/>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4313039" y="555348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进行决策</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26" name="文本框 25"/>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cxnSp>
        <p:nvCxnSpPr>
          <p:cNvPr id="29" name="直接箭头连接符 28"/>
          <p:cNvCxnSpPr/>
          <p:nvPr/>
        </p:nvCxnSpPr>
        <p:spPr>
          <a:xfrm flipV="1">
            <a:off x="2765711" y="5776082"/>
            <a:ext cx="495468"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828306" y="5495074"/>
            <a:ext cx="1712813" cy="584775"/>
          </a:xfrm>
          <a:prstGeom prst="rect">
            <a:avLst/>
          </a:prstGeom>
          <a:noFill/>
        </p:spPr>
        <p:txBody>
          <a:bodyPr wrap="square" rtlCol="0">
            <a:spAutoFit/>
          </a:bodyPr>
          <a:lstStyle/>
          <a:p>
            <a:r>
              <a:rPr lang="zh-CN" altLang="en-US" sz="3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为</a:t>
            </a:r>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人类</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2" name="文本框 31"/>
          <p:cNvSpPr txBox="1"/>
          <p:nvPr/>
        </p:nvSpPr>
        <p:spPr>
          <a:xfrm>
            <a:off x="6947748" y="4922543"/>
            <a:ext cx="1712813" cy="1200329"/>
          </a:xfrm>
          <a:prstGeom prst="rect">
            <a:avLst/>
          </a:prstGeom>
          <a:noFill/>
        </p:spPr>
        <p:txBody>
          <a:bodyPr wrap="square" rtlCol="0">
            <a:spAutoFit/>
          </a:bodyPr>
          <a:lstStyle/>
          <a:p>
            <a:r>
              <a:rPr lang="zh-CN" altLang="en-US" sz="7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幸</a:t>
            </a:r>
            <a:endParaRPr lang="zh-CN" altLang="en-US" sz="7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3" name="文本框 32"/>
          <p:cNvSpPr txBox="1"/>
          <p:nvPr/>
        </p:nvSpPr>
        <p:spPr>
          <a:xfrm>
            <a:off x="7642775" y="5358428"/>
            <a:ext cx="1712813" cy="1107996"/>
          </a:xfrm>
          <a:prstGeom prst="rect">
            <a:avLst/>
          </a:prstGeom>
          <a:noFill/>
        </p:spPr>
        <p:txBody>
          <a:bodyPr wrap="square" rtlCol="0">
            <a:spAutoFit/>
          </a:bodyPr>
          <a:lstStyle/>
          <a:p>
            <a:r>
              <a:rPr lang="zh-CN" altLang="en-US" sz="66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福</a:t>
            </a:r>
            <a:endParaRPr lang="zh-CN" altLang="en-US" sz="66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5" name="文本框 34"/>
          <p:cNvSpPr txBox="1"/>
          <p:nvPr/>
        </p:nvSpPr>
        <p:spPr>
          <a:xfrm>
            <a:off x="8468861" y="5553485"/>
            <a:ext cx="1712813" cy="584775"/>
          </a:xfrm>
          <a:prstGeom prst="rect">
            <a:avLst/>
          </a:prstGeom>
          <a:noFill/>
        </p:spPr>
        <p:txBody>
          <a:bodyPr wrap="square" rtlCol="0">
            <a:spAutoFit/>
          </a:bodyPr>
          <a:lstStyle/>
          <a:p>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工作</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7" name="文本框 36"/>
          <p:cNvSpPr txBox="1"/>
          <p:nvPr/>
        </p:nvSpPr>
        <p:spPr>
          <a:xfrm>
            <a:off x="415137" y="1565413"/>
            <a:ext cx="7071641" cy="1508105"/>
          </a:xfrm>
          <a:prstGeom prst="rect">
            <a:avLst/>
          </a:prstGeom>
          <a:no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    代替</a:t>
            </a:r>
            <a:r>
              <a:rPr lang="zh-CN" altLang="en-US" sz="2400" dirty="0">
                <a:latin typeface="黑体" panose="02010609060101010101" pitchFamily="49" charset="-122"/>
                <a:ea typeface="黑体" panose="02010609060101010101" pitchFamily="49" charset="-122"/>
              </a:rPr>
              <a:t>那存在着阶级和阶级对立的资产阶级旧社会的，将是这样一个联合体，在那里，每个人的自由发展是一切人自由发展的条件。  </a:t>
            </a:r>
            <a:endParaRPr lang="en-US" altLang="zh-CN" sz="2400" dirty="0">
              <a:latin typeface="黑体" panose="02010609060101010101" pitchFamily="49" charset="-122"/>
              <a:ea typeface="黑体" panose="02010609060101010101" pitchFamily="49" charset="-122"/>
            </a:endParaRPr>
          </a:p>
          <a:p>
            <a:pPr algn="r"/>
            <a:r>
              <a:rPr lang="en-US" altLang="zh-CN" sz="2000" dirty="0">
                <a:solidFill>
                  <a:srgbClr val="000000"/>
                </a:solidFill>
                <a:latin typeface="楷体" panose="02010609060101010101" pitchFamily="49" charset="-122"/>
                <a:ea typeface="楷体" panose="02010609060101010101" pitchFamily="49" charset="-122"/>
              </a:rPr>
              <a:t>---《</a:t>
            </a:r>
            <a:r>
              <a:rPr lang="zh-CN" altLang="en-US" sz="2000" dirty="0">
                <a:solidFill>
                  <a:srgbClr val="000000"/>
                </a:solidFill>
                <a:latin typeface="楷体" panose="02010609060101010101" pitchFamily="49" charset="-122"/>
                <a:ea typeface="楷体" panose="02010609060101010101" pitchFamily="49" charset="-122"/>
              </a:rPr>
              <a:t>共产党宣言</a:t>
            </a:r>
            <a:r>
              <a:rPr lang="en-US" altLang="zh-CN" sz="2000" dirty="0">
                <a:solidFill>
                  <a:srgbClr val="000000"/>
                </a:solidFill>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sp>
        <p:nvSpPr>
          <p:cNvPr id="38" name="文本框 37"/>
          <p:cNvSpPr txBox="1"/>
          <p:nvPr/>
        </p:nvSpPr>
        <p:spPr>
          <a:xfrm>
            <a:off x="781699" y="3492973"/>
            <a:ext cx="6915779" cy="892552"/>
          </a:xfrm>
          <a:prstGeom prst="rect">
            <a:avLst/>
          </a:prstGeom>
          <a:noFill/>
        </p:spPr>
        <p:txBody>
          <a:bodyPr wrap="square" rtlCol="0">
            <a:spAutoFit/>
          </a:bodyPr>
          <a:lstStyle/>
          <a:p>
            <a:pPr algn="ctr"/>
            <a:r>
              <a:rPr lang="zh-CN" altLang="en-US" sz="2800" dirty="0">
                <a:solidFill>
                  <a:srgbClr val="C00000"/>
                </a:solidFill>
                <a:latin typeface="方正大黑简体" panose="02010601030101010101" pitchFamily="2" charset="-122"/>
                <a:ea typeface="方正大黑简体" panose="02010601030101010101" pitchFamily="2" charset="-122"/>
              </a:rPr>
              <a:t>昭示未来共产主义的原则</a:t>
            </a:r>
            <a:endParaRPr lang="en-US" altLang="zh-CN" sz="2800" dirty="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未来</a:t>
            </a:r>
            <a:r>
              <a:rPr lang="zh-CN" altLang="en-US" sz="2400" dirty="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幸福社会</a:t>
            </a:r>
            <a:r>
              <a:rPr lang="zh-CN" altLang="en-US" sz="2400" dirty="0" smtClean="0">
                <a:latin typeface="方正大黑简体" panose="02010601030101010101" pitchFamily="2" charset="-122"/>
                <a:ea typeface="方正大黑简体" panose="02010601030101010101" pitchFamily="2" charset="-122"/>
              </a:rPr>
              <a:t>的模样</a:t>
            </a:r>
            <a:endParaRPr lang="zh-CN" altLang="en-US" sz="2400" dirty="0">
              <a:latin typeface="方正大黑简体" panose="02010601030101010101" pitchFamily="2" charset="-122"/>
              <a:ea typeface="方正大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fade">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fade">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27.jpgoutput_27"/>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8" name="矩形 7"/>
          <p:cNvSpPr/>
          <p:nvPr/>
        </p:nvSpPr>
        <p:spPr>
          <a:xfrm>
            <a:off x="0" y="0"/>
            <a:ext cx="12192000" cy="6858000"/>
          </a:xfrm>
          <a:prstGeom prst="rect">
            <a:avLst/>
          </a:prstGeom>
          <a:gradFill flip="none" rotWithShape="1">
            <a:gsLst>
              <a:gs pos="14000">
                <a:srgbClr val="2A2A2A">
                  <a:alpha val="95000"/>
                </a:srgbClr>
              </a:gs>
              <a:gs pos="100000">
                <a:schemeClr val="tx1">
                  <a:alpha val="59000"/>
                </a:schemeClr>
              </a:gs>
              <a:gs pos="79000">
                <a:srgbClr val="C9C9C9">
                  <a:alpha val="16000"/>
                </a:srgbClr>
              </a:gs>
              <a:gs pos="48000">
                <a:srgbClr val="060606">
                  <a:alpha val="57000"/>
                </a:srgbClr>
              </a:gs>
              <a:gs pos="63000">
                <a:srgbClr val="424242">
                  <a:alpha val="55000"/>
                </a:srgbClr>
              </a:gs>
              <a:gs pos="53000">
                <a:schemeClr val="tx1">
                  <a:alpha val="50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36" name="圆角矩形 35"/>
          <p:cNvSpPr/>
          <p:nvPr/>
        </p:nvSpPr>
        <p:spPr>
          <a:xfrm>
            <a:off x="-250257" y="466138"/>
            <a:ext cx="12896618" cy="4231096"/>
          </a:xfrm>
          <a:prstGeom prst="roundRect">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zxm197641/AppData/Local/Temp/picturecompress_20210523193235/output_28.pngoutput_28"/>
          <p:cNvPicPr>
            <a:picLocks noChangeAspect="1"/>
          </p:cNvPicPr>
          <p:nvPr/>
        </p:nvPicPr>
        <p:blipFill>
          <a:blip r:embed="rId2"/>
          <a:stretch>
            <a:fillRect/>
          </a:stretch>
        </p:blipFill>
        <p:spPr>
          <a:xfrm>
            <a:off x="5584210" y="0"/>
            <a:ext cx="10263831" cy="6858000"/>
          </a:xfrm>
          <a:prstGeom prst="rect">
            <a:avLst/>
          </a:prstGeom>
        </p:spPr>
      </p:pic>
      <p:sp>
        <p:nvSpPr>
          <p:cNvPr id="13" name="文本框 12"/>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5" name="文本框 14"/>
          <p:cNvSpPr txBox="1"/>
          <p:nvPr/>
        </p:nvSpPr>
        <p:spPr>
          <a:xfrm>
            <a:off x="2966840" y="552270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事件</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6" name="文本框 15"/>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4313039" y="555348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进行决策</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26" name="文本框 25"/>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cxnSp>
        <p:nvCxnSpPr>
          <p:cNvPr id="29" name="直接箭头连接符 28"/>
          <p:cNvCxnSpPr/>
          <p:nvPr/>
        </p:nvCxnSpPr>
        <p:spPr>
          <a:xfrm flipV="1">
            <a:off x="2765711" y="5776082"/>
            <a:ext cx="495468"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828306" y="5495074"/>
            <a:ext cx="1712813" cy="584775"/>
          </a:xfrm>
          <a:prstGeom prst="rect">
            <a:avLst/>
          </a:prstGeom>
          <a:noFill/>
        </p:spPr>
        <p:txBody>
          <a:bodyPr wrap="square" rtlCol="0">
            <a:spAutoFit/>
          </a:bodyPr>
          <a:lstStyle/>
          <a:p>
            <a:r>
              <a:rPr lang="zh-CN" altLang="en-US" sz="3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为</a:t>
            </a:r>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人类</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2" name="文本框 31"/>
          <p:cNvSpPr txBox="1"/>
          <p:nvPr/>
        </p:nvSpPr>
        <p:spPr>
          <a:xfrm>
            <a:off x="6947748" y="4922543"/>
            <a:ext cx="1712813" cy="1200329"/>
          </a:xfrm>
          <a:prstGeom prst="rect">
            <a:avLst/>
          </a:prstGeom>
          <a:noFill/>
        </p:spPr>
        <p:txBody>
          <a:bodyPr wrap="square" rtlCol="0">
            <a:spAutoFit/>
          </a:bodyPr>
          <a:lstStyle/>
          <a:p>
            <a:r>
              <a:rPr lang="zh-CN" altLang="en-US" sz="7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幸</a:t>
            </a:r>
            <a:endParaRPr lang="zh-CN" altLang="en-US" sz="7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3" name="文本框 32"/>
          <p:cNvSpPr txBox="1"/>
          <p:nvPr/>
        </p:nvSpPr>
        <p:spPr>
          <a:xfrm>
            <a:off x="7642775" y="5358428"/>
            <a:ext cx="1712813" cy="1107996"/>
          </a:xfrm>
          <a:prstGeom prst="rect">
            <a:avLst/>
          </a:prstGeom>
          <a:noFill/>
        </p:spPr>
        <p:txBody>
          <a:bodyPr wrap="square" rtlCol="0">
            <a:spAutoFit/>
          </a:bodyPr>
          <a:lstStyle/>
          <a:p>
            <a:r>
              <a:rPr lang="zh-CN" altLang="en-US" sz="66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福</a:t>
            </a:r>
            <a:endParaRPr lang="zh-CN" altLang="en-US" sz="66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5" name="文本框 34"/>
          <p:cNvSpPr txBox="1"/>
          <p:nvPr/>
        </p:nvSpPr>
        <p:spPr>
          <a:xfrm>
            <a:off x="8468861" y="5553485"/>
            <a:ext cx="1712813" cy="584775"/>
          </a:xfrm>
          <a:prstGeom prst="rect">
            <a:avLst/>
          </a:prstGeom>
          <a:noFill/>
        </p:spPr>
        <p:txBody>
          <a:bodyPr wrap="square" rtlCol="0">
            <a:spAutoFit/>
          </a:bodyPr>
          <a:lstStyle/>
          <a:p>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工作</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5" name="文本框 24"/>
          <p:cNvSpPr txBox="1"/>
          <p:nvPr/>
        </p:nvSpPr>
        <p:spPr>
          <a:xfrm>
            <a:off x="934099" y="2375878"/>
            <a:ext cx="6788651" cy="892552"/>
          </a:xfrm>
          <a:prstGeom prst="rect">
            <a:avLst/>
          </a:prstGeom>
          <a:noFill/>
        </p:spPr>
        <p:txBody>
          <a:bodyPr wrap="square" rtlCol="0">
            <a:spAutoFit/>
          </a:bodyPr>
          <a:lstStyle/>
          <a:p>
            <a:pPr algn="ctr"/>
            <a:r>
              <a:rPr lang="zh-CN" altLang="en-US" sz="2800" dirty="0" smtClean="0">
                <a:solidFill>
                  <a:srgbClr val="C00000"/>
                </a:solidFill>
                <a:latin typeface="方正大黑简体" panose="02010601030101010101" pitchFamily="2" charset="-122"/>
                <a:ea typeface="方正大黑简体" panose="02010601030101010101" pitchFamily="2" charset="-122"/>
              </a:rPr>
              <a:t>无产阶级暴力推翻是改造社会的方式</a:t>
            </a:r>
            <a:endParaRPr lang="en-US" altLang="zh-CN" sz="2800" dirty="0" smtClean="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工人</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追求幸福</a:t>
            </a:r>
            <a:r>
              <a:rPr lang="zh-CN" altLang="en-US" sz="2400" dirty="0" smtClean="0">
                <a:latin typeface="方正大黑简体" panose="02010601030101010101" pitchFamily="2" charset="-122"/>
                <a:ea typeface="方正大黑简体" panose="02010601030101010101" pitchFamily="2" charset="-122"/>
              </a:rPr>
              <a:t>的方法</a:t>
            </a:r>
            <a:endParaRPr lang="zh-CN" altLang="en-US" sz="2400" dirty="0">
              <a:latin typeface="方正大黑简体" panose="02010601030101010101" pitchFamily="2" charset="-122"/>
              <a:ea typeface="方正大黑简体" panose="02010601030101010101" pitchFamily="2" charset="-122"/>
            </a:endParaRPr>
          </a:p>
        </p:txBody>
      </p:sp>
      <p:sp>
        <p:nvSpPr>
          <p:cNvPr id="27" name="文本框 26"/>
          <p:cNvSpPr txBox="1"/>
          <p:nvPr/>
        </p:nvSpPr>
        <p:spPr>
          <a:xfrm>
            <a:off x="934099" y="1257267"/>
            <a:ext cx="6788651" cy="892552"/>
          </a:xfrm>
          <a:prstGeom prst="rect">
            <a:avLst/>
          </a:prstGeom>
          <a:noFill/>
        </p:spPr>
        <p:txBody>
          <a:bodyPr wrap="square" rtlCol="0">
            <a:spAutoFit/>
          </a:bodyPr>
          <a:lstStyle/>
          <a:p>
            <a:pPr algn="ctr"/>
            <a:r>
              <a:rPr lang="zh-CN" altLang="en-US" sz="2800" dirty="0" smtClean="0">
                <a:solidFill>
                  <a:srgbClr val="C00000"/>
                </a:solidFill>
                <a:latin typeface="方正大黑简体" panose="02010601030101010101" pitchFamily="2" charset="-122"/>
                <a:ea typeface="方正大黑简体" panose="02010601030101010101" pitchFamily="2" charset="-122"/>
              </a:rPr>
              <a:t>研究资本主义社会发展规律</a:t>
            </a:r>
            <a:endParaRPr lang="en-US" altLang="zh-CN" sz="2800" dirty="0" smtClean="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资本主义创造</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幸福</a:t>
            </a:r>
            <a:r>
              <a:rPr lang="zh-CN" altLang="en-US" sz="2400" dirty="0" smtClean="0">
                <a:latin typeface="方正大黑简体" panose="02010601030101010101" pitchFamily="2" charset="-122"/>
                <a:ea typeface="方正大黑简体" panose="02010601030101010101" pitchFamily="2" charset="-122"/>
              </a:rPr>
              <a:t>也创造</a:t>
            </a:r>
            <a:r>
              <a:rPr lang="zh-CN" altLang="en-US" sz="2400" dirty="0" smtClean="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不幸</a:t>
            </a:r>
            <a:endParaRPr lang="zh-CN" altLang="en-US" sz="2400" dirty="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28" name="文本框 27"/>
          <p:cNvSpPr txBox="1"/>
          <p:nvPr/>
        </p:nvSpPr>
        <p:spPr>
          <a:xfrm>
            <a:off x="781699" y="3492973"/>
            <a:ext cx="6915779" cy="892552"/>
          </a:xfrm>
          <a:prstGeom prst="rect">
            <a:avLst/>
          </a:prstGeom>
          <a:noFill/>
        </p:spPr>
        <p:txBody>
          <a:bodyPr wrap="square" rtlCol="0">
            <a:spAutoFit/>
          </a:bodyPr>
          <a:lstStyle/>
          <a:p>
            <a:pPr algn="ctr"/>
            <a:r>
              <a:rPr lang="zh-CN" altLang="en-US" sz="2800" dirty="0">
                <a:solidFill>
                  <a:srgbClr val="C00000"/>
                </a:solidFill>
                <a:latin typeface="方正大黑简体" panose="02010601030101010101" pitchFamily="2" charset="-122"/>
                <a:ea typeface="方正大黑简体" panose="02010601030101010101" pitchFamily="2" charset="-122"/>
              </a:rPr>
              <a:t>昭示未来共产主义的原则</a:t>
            </a:r>
            <a:endParaRPr lang="en-US" altLang="zh-CN" sz="2800" dirty="0">
              <a:solidFill>
                <a:srgbClr val="C00000"/>
              </a:solidFill>
              <a:latin typeface="方正大黑简体" panose="02010601030101010101" pitchFamily="2" charset="-122"/>
              <a:ea typeface="方正大黑简体" panose="02010601030101010101" pitchFamily="2" charset="-122"/>
            </a:endParaRPr>
          </a:p>
          <a:p>
            <a:pPr algn="ctr"/>
            <a:r>
              <a:rPr lang="zh-CN" altLang="en-US" sz="2400" dirty="0" smtClean="0">
                <a:latin typeface="方正大黑简体" panose="02010601030101010101" pitchFamily="2" charset="-122"/>
                <a:ea typeface="方正大黑简体" panose="02010601030101010101" pitchFamily="2" charset="-122"/>
              </a:rPr>
              <a:t>未来</a:t>
            </a:r>
            <a:r>
              <a:rPr lang="zh-CN" altLang="en-US" sz="2400" dirty="0">
                <a:solidFill>
                  <a:srgbClr val="FFD966"/>
                </a:soli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幸福社会</a:t>
            </a:r>
            <a:r>
              <a:rPr lang="zh-CN" altLang="en-US" sz="2400" dirty="0" smtClean="0">
                <a:latin typeface="方正大黑简体" panose="02010601030101010101" pitchFamily="2" charset="-122"/>
                <a:ea typeface="方正大黑简体" panose="02010601030101010101" pitchFamily="2" charset="-122"/>
              </a:rPr>
              <a:t>的模样</a:t>
            </a:r>
            <a:endParaRPr lang="zh-CN" altLang="en-US" sz="2400" dirty="0">
              <a:latin typeface="方正大黑简体" panose="02010601030101010101" pitchFamily="2" charset="-122"/>
              <a:ea typeface="方正大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29.jpgoutput_29"/>
          <p:cNvPicPr>
            <a:picLocks noChangeAspect="1"/>
          </p:cNvPicPr>
          <p:nvPr/>
        </p:nvPicPr>
        <p:blipFill>
          <a:blip r:embed="rId1"/>
          <a:stretch>
            <a:fillRect/>
          </a:stretch>
        </p:blipFill>
        <p:spPr>
          <a:xfrm>
            <a:off x="0" y="0"/>
            <a:ext cx="12192000" cy="6858000"/>
          </a:xfrm>
          <a:prstGeom prst="rect">
            <a:avLst/>
          </a:prstGeom>
        </p:spPr>
      </p:pic>
      <p:pic>
        <p:nvPicPr>
          <p:cNvPr id="9" name="图片 8" descr="C:/Users/zxm197641/AppData/Local/Temp/picturecompress_20210523193235/output_30.pngoutput_30"/>
          <p:cNvPicPr>
            <a:picLocks noChangeAspect="1"/>
          </p:cNvPicPr>
          <p:nvPr/>
        </p:nvPicPr>
        <p:blipFill>
          <a:blip r:embed="rId2"/>
          <a:stretch>
            <a:fillRect/>
          </a:stretch>
        </p:blipFill>
        <p:spPr>
          <a:xfrm>
            <a:off x="5584210" y="0"/>
            <a:ext cx="10263831"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78000">
                <a:srgbClr val="C9C9C9">
                  <a:alpha val="19000"/>
                </a:srgbClr>
              </a:gs>
              <a:gs pos="49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C:/Users/zxm197641/AppData/Local/Temp/picturecompress_20210523193235/output_31.jpgoutput_31"/>
          <p:cNvPicPr>
            <a:picLocks noChangeAspect="1"/>
          </p:cNvPicPr>
          <p:nvPr/>
        </p:nvPicPr>
        <p:blipFill>
          <a:blip r:embed="rId1"/>
          <a:stretch>
            <a:fillRect/>
          </a:stretch>
        </p:blipFill>
        <p:spPr>
          <a:xfrm>
            <a:off x="0" y="-1"/>
            <a:ext cx="12192000" cy="6858001"/>
          </a:xfrm>
          <a:prstGeom prst="rect">
            <a:avLst/>
          </a:prstGeom>
        </p:spPr>
      </p:pic>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928593" y="419100"/>
            <a:ext cx="4863683" cy="6438900"/>
          </a:xfrm>
          <a:prstGeom prst="rect">
            <a:avLst/>
          </a:prstGeom>
        </p:spPr>
      </p:pic>
      <p:sp>
        <p:nvSpPr>
          <p:cNvPr id="8" name="矩形 7"/>
          <p:cNvSpPr/>
          <p:nvPr/>
        </p:nvSpPr>
        <p:spPr>
          <a:xfrm>
            <a:off x="0" y="0"/>
            <a:ext cx="12192000" cy="6858000"/>
          </a:xfrm>
          <a:prstGeom prst="rect">
            <a:avLst/>
          </a:prstGeom>
          <a:gradFill flip="none" rotWithShape="1">
            <a:gsLst>
              <a:gs pos="7000">
                <a:schemeClr val="tx1">
                  <a:alpha val="29000"/>
                </a:schemeClr>
              </a:gs>
              <a:gs pos="100000">
                <a:schemeClr val="tx1">
                  <a:alpha val="20000"/>
                </a:schemeClr>
              </a:gs>
              <a:gs pos="80000">
                <a:srgbClr val="C9C9C9">
                  <a:alpha val="19000"/>
                </a:srgbClr>
              </a:gs>
              <a:gs pos="37000">
                <a:srgbClr val="C7C7C7">
                  <a:alpha val="0"/>
                </a:srgbClr>
              </a:gs>
              <a:gs pos="59000">
                <a:schemeClr val="bg1">
                  <a:alpha val="12000"/>
                </a:schemeClr>
              </a:gs>
            </a:gsLst>
            <a:lin ang="54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5" name="文本框 14"/>
          <p:cNvSpPr txBox="1"/>
          <p:nvPr/>
        </p:nvSpPr>
        <p:spPr>
          <a:xfrm rot="20997249">
            <a:off x="4645294" y="1995018"/>
            <a:ext cx="2898669" cy="646331"/>
          </a:xfrm>
          <a:prstGeom prst="rect">
            <a:avLst/>
          </a:prstGeom>
          <a:noFill/>
        </p:spPr>
        <p:txBody>
          <a:bodyPr wrap="square" rtlCol="0">
            <a:spAutoFit/>
          </a:bodyPr>
          <a:lstStyle/>
          <a:p>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事 业</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6" name="文本框 15"/>
          <p:cNvSpPr txBox="1"/>
          <p:nvPr/>
        </p:nvSpPr>
        <p:spPr>
          <a:xfrm rot="20879165">
            <a:off x="4646665" y="3924038"/>
            <a:ext cx="2898669" cy="646331"/>
          </a:xfrm>
          <a:prstGeom prst="rect">
            <a:avLst/>
          </a:prstGeom>
          <a:noFill/>
        </p:spPr>
        <p:txBody>
          <a:bodyPr wrap="square" rtlCol="0">
            <a:spAutoFit/>
          </a:bodyPr>
          <a:lstStyle/>
          <a:p>
            <a:pPr algn="ctr"/>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学</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7" name="文本框 16"/>
          <p:cNvSpPr txBox="1"/>
          <p:nvPr/>
        </p:nvSpPr>
        <p:spPr>
          <a:xfrm rot="21047040">
            <a:off x="4276994" y="574479"/>
            <a:ext cx="2898669" cy="646331"/>
          </a:xfrm>
          <a:prstGeom prst="rect">
            <a:avLst/>
          </a:prstGeom>
          <a:noFill/>
        </p:spPr>
        <p:txBody>
          <a:bodyPr wrap="square" rtlCol="0">
            <a:spAutoFit/>
          </a:bodyPr>
          <a:lstStyle/>
          <a:p>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共产党宣言</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0" y="-1"/>
            <a:ext cx="12192000" cy="6858001"/>
          </a:xfrm>
          <a:prstGeom prst="rect">
            <a:avLst/>
          </a:prstGeom>
        </p:spPr>
      </p:pic>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928593" y="419100"/>
            <a:ext cx="4863683" cy="6438900"/>
          </a:xfrm>
          <a:prstGeom prst="rect">
            <a:avLst/>
          </a:prstGeom>
        </p:spPr>
      </p:pic>
      <p:sp>
        <p:nvSpPr>
          <p:cNvPr id="15" name="文本框 14"/>
          <p:cNvSpPr txBox="1"/>
          <p:nvPr/>
        </p:nvSpPr>
        <p:spPr>
          <a:xfrm rot="20997249">
            <a:off x="4645294" y="1995018"/>
            <a:ext cx="2898669" cy="646331"/>
          </a:xfrm>
          <a:prstGeom prst="rect">
            <a:avLst/>
          </a:prstGeom>
          <a:noFill/>
        </p:spPr>
        <p:txBody>
          <a:bodyPr wrap="square" rtlCol="0">
            <a:spAutoFit/>
          </a:bodyPr>
          <a:lstStyle/>
          <a:p>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事 业</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6" name="文本框 15"/>
          <p:cNvSpPr txBox="1"/>
          <p:nvPr/>
        </p:nvSpPr>
        <p:spPr>
          <a:xfrm rot="20879165">
            <a:off x="4646665" y="3924038"/>
            <a:ext cx="2898669" cy="646331"/>
          </a:xfrm>
          <a:prstGeom prst="rect">
            <a:avLst/>
          </a:prstGeom>
          <a:noFill/>
        </p:spPr>
        <p:txBody>
          <a:bodyPr wrap="square" rtlCol="0">
            <a:spAutoFit/>
          </a:bodyPr>
          <a:lstStyle/>
          <a:p>
            <a:pPr algn="ctr"/>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学</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矩形 6"/>
          <p:cNvSpPr/>
          <p:nvPr/>
        </p:nvSpPr>
        <p:spPr>
          <a:xfrm>
            <a:off x="0" y="0"/>
            <a:ext cx="12192000" cy="6858000"/>
          </a:xfrm>
          <a:prstGeom prst="rect">
            <a:avLst/>
          </a:prstGeom>
          <a:gradFill flip="none" rotWithShape="1">
            <a:gsLst>
              <a:gs pos="28000">
                <a:srgbClr val="2A2A2A">
                  <a:alpha val="95000"/>
                </a:srgbClr>
              </a:gs>
              <a:gs pos="100000">
                <a:schemeClr val="tx1">
                  <a:alpha val="59000"/>
                </a:schemeClr>
              </a:gs>
              <a:gs pos="79000">
                <a:srgbClr val="C9C9C9">
                  <a:alpha val="16000"/>
                </a:srgbClr>
              </a:gs>
              <a:gs pos="51000">
                <a:srgbClr val="060606">
                  <a:alpha val="70000"/>
                </a:srgbClr>
              </a:gs>
              <a:gs pos="66000">
                <a:srgbClr val="424242">
                  <a:alpha val="76000"/>
                </a:srgbClr>
              </a:gs>
              <a:gs pos="60000">
                <a:schemeClr val="tx1">
                  <a:alpha val="66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文本框 2"/>
          <p:cNvSpPr txBox="1"/>
          <p:nvPr/>
        </p:nvSpPr>
        <p:spPr>
          <a:xfrm>
            <a:off x="835018" y="737005"/>
            <a:ext cx="6553014" cy="3416320"/>
          </a:xfrm>
          <a:prstGeom prst="rect">
            <a:avLst/>
          </a:prstGeom>
          <a:noFill/>
        </p:spPr>
        <p:txBody>
          <a:bodyPr wrap="square" rtlCol="0">
            <a:spAutoFit/>
          </a:bodyPr>
          <a:lstStyle/>
          <a:p>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有</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三本书特别深地铭刻在我的心中，建立起我对马克思主义的信仰</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。这</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三本书是：</a:t>
            </a:r>
            <a:r>
              <a:rPr lang="en-US" altLang="zh-CN"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共产党宣言</a:t>
            </a:r>
            <a:r>
              <a:rPr lang="en-US" altLang="zh-CN"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，陈望道译，这是中文出版的第一本马克思主义的书；</a:t>
            </a:r>
            <a:r>
              <a:rPr lang="en-US" altLang="zh-CN"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阶级斗争</a:t>
            </a:r>
            <a:r>
              <a:rPr lang="en-US" altLang="zh-CN"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，考茨基著；</a:t>
            </a:r>
            <a:r>
              <a:rPr lang="en-US" altLang="zh-CN"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社会主义史</a:t>
            </a:r>
            <a:r>
              <a:rPr lang="en-US" altLang="zh-CN"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，柯卡普著。到了</a:t>
            </a:r>
            <a:r>
              <a:rPr lang="en-US" altLang="zh-CN"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1920</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年夏天，在理论上，而且</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在某种程度的行动上，我已成为一个马克思主义者了</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，而且从此</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我也认为自己是一个马克思主义者了</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endPar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a:p>
            <a:pPr algn="r"/>
            <a:r>
              <a:rPr lang="en-US" altLang="zh-CN"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毛泽东</a:t>
            </a:r>
            <a:endParaRPr lang="zh-CN" altLang="en-US" sz="200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0" name="文本框 9"/>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0" y="-1"/>
            <a:ext cx="12192000" cy="6858001"/>
          </a:xfrm>
          <a:prstGeom prst="rect">
            <a:avLst/>
          </a:prstGeom>
        </p:spPr>
      </p:pic>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928593" y="419100"/>
            <a:ext cx="4863683" cy="6438900"/>
          </a:xfrm>
          <a:prstGeom prst="rect">
            <a:avLst/>
          </a:prstGeom>
        </p:spPr>
      </p:pic>
      <p:sp>
        <p:nvSpPr>
          <p:cNvPr id="15" name="文本框 14"/>
          <p:cNvSpPr txBox="1"/>
          <p:nvPr/>
        </p:nvSpPr>
        <p:spPr>
          <a:xfrm rot="20997249">
            <a:off x="4645294" y="1995018"/>
            <a:ext cx="2898669" cy="646331"/>
          </a:xfrm>
          <a:prstGeom prst="rect">
            <a:avLst/>
          </a:prstGeom>
          <a:noFill/>
        </p:spPr>
        <p:txBody>
          <a:bodyPr wrap="square" rtlCol="0">
            <a:spAutoFit/>
          </a:bodyPr>
          <a:lstStyle/>
          <a:p>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事 业</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6" name="文本框 15"/>
          <p:cNvSpPr txBox="1"/>
          <p:nvPr/>
        </p:nvSpPr>
        <p:spPr>
          <a:xfrm rot="20879165">
            <a:off x="4646665" y="3924038"/>
            <a:ext cx="2898669" cy="646331"/>
          </a:xfrm>
          <a:prstGeom prst="rect">
            <a:avLst/>
          </a:prstGeom>
          <a:noFill/>
        </p:spPr>
        <p:txBody>
          <a:bodyPr wrap="square" rtlCol="0">
            <a:spAutoFit/>
          </a:bodyPr>
          <a:lstStyle/>
          <a:p>
            <a:pPr algn="ctr"/>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学</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矩形 6"/>
          <p:cNvSpPr/>
          <p:nvPr/>
        </p:nvSpPr>
        <p:spPr>
          <a:xfrm>
            <a:off x="0" y="0"/>
            <a:ext cx="12192000" cy="6858000"/>
          </a:xfrm>
          <a:prstGeom prst="rect">
            <a:avLst/>
          </a:prstGeom>
          <a:gradFill flip="none" rotWithShape="1">
            <a:gsLst>
              <a:gs pos="28000">
                <a:srgbClr val="2A2A2A">
                  <a:alpha val="95000"/>
                </a:srgbClr>
              </a:gs>
              <a:gs pos="100000">
                <a:schemeClr val="tx1">
                  <a:alpha val="59000"/>
                </a:schemeClr>
              </a:gs>
              <a:gs pos="79000">
                <a:srgbClr val="C9C9C9">
                  <a:alpha val="16000"/>
                </a:srgbClr>
              </a:gs>
              <a:gs pos="51000">
                <a:srgbClr val="060606">
                  <a:alpha val="70000"/>
                </a:srgbClr>
              </a:gs>
              <a:gs pos="66000">
                <a:srgbClr val="424242">
                  <a:alpha val="76000"/>
                </a:srgbClr>
              </a:gs>
              <a:gs pos="60000">
                <a:schemeClr val="tx1">
                  <a:alpha val="66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文本框 2"/>
          <p:cNvSpPr txBox="1"/>
          <p:nvPr/>
        </p:nvSpPr>
        <p:spPr>
          <a:xfrm>
            <a:off x="835018" y="1636407"/>
            <a:ext cx="6553014" cy="1877437"/>
          </a:xfrm>
          <a:prstGeom prst="rect">
            <a:avLst/>
          </a:prstGeom>
          <a:noFill/>
        </p:spPr>
        <p:txBody>
          <a:bodyPr wrap="square" rtlCol="0">
            <a:spAutoFit/>
          </a:bodyPr>
          <a:lstStyle/>
          <a:p>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马克思</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活着的时候，不能将后来出现的所有问题都看到，也就不能在那时把所有问题都加以解决。俄国的问题只能由列宁解决，</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中国的问题只能由中国人解决</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endPar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a:p>
            <a:pPr algn="r"/>
            <a:r>
              <a:rPr lang="en-US" altLang="zh-CN"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毛泽东</a:t>
            </a:r>
            <a:endParaRPr lang="zh-CN" altLang="en-US" sz="200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0" name="文本框 9"/>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1" name="文本框 10"/>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2" name="文本框 11"/>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C:/Users/zxm197641/AppData/Local/Temp/picturecompress_20210523193235/output_32.jpgoutput_32"/>
          <p:cNvPicPr>
            <a:picLocks noChangeAspect="1"/>
          </p:cNvPicPr>
          <p:nvPr/>
        </p:nvPicPr>
        <p:blipFill>
          <a:blip r:embed="rId1"/>
          <a:stretch>
            <a:fillRect/>
          </a:stretch>
        </p:blipFill>
        <p:spPr>
          <a:xfrm>
            <a:off x="0" y="-1"/>
            <a:ext cx="12192000" cy="6858001"/>
          </a:xfrm>
          <a:prstGeom prst="rect">
            <a:avLst/>
          </a:prstGeom>
        </p:spPr>
      </p:pic>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928593" y="419100"/>
            <a:ext cx="4863683" cy="6438900"/>
          </a:xfrm>
          <a:prstGeom prst="rect">
            <a:avLst/>
          </a:prstGeom>
        </p:spPr>
      </p:pic>
      <p:sp>
        <p:nvSpPr>
          <p:cNvPr id="15" name="文本框 14"/>
          <p:cNvSpPr txBox="1"/>
          <p:nvPr/>
        </p:nvSpPr>
        <p:spPr>
          <a:xfrm rot="20997249">
            <a:off x="4645294" y="1995018"/>
            <a:ext cx="2898669" cy="646331"/>
          </a:xfrm>
          <a:prstGeom prst="rect">
            <a:avLst/>
          </a:prstGeom>
          <a:noFill/>
        </p:spPr>
        <p:txBody>
          <a:bodyPr wrap="square" rtlCol="0">
            <a:spAutoFit/>
          </a:bodyPr>
          <a:lstStyle/>
          <a:p>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事 业</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6" name="文本框 15"/>
          <p:cNvSpPr txBox="1"/>
          <p:nvPr/>
        </p:nvSpPr>
        <p:spPr>
          <a:xfrm rot="20879165">
            <a:off x="4646665" y="3924038"/>
            <a:ext cx="2898669" cy="646331"/>
          </a:xfrm>
          <a:prstGeom prst="rect">
            <a:avLst/>
          </a:prstGeom>
          <a:noFill/>
        </p:spPr>
        <p:txBody>
          <a:bodyPr wrap="square" rtlCol="0">
            <a:spAutoFit/>
          </a:bodyPr>
          <a:lstStyle/>
          <a:p>
            <a:pPr algn="ctr"/>
            <a:r>
              <a:rPr lang="zh-CN" altLang="en-US" sz="3600" dirty="0" smtClean="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教 育 学</a:t>
            </a:r>
            <a:endParaRPr lang="zh-CN" altLang="en-US" sz="3600" dirty="0">
              <a:solidFill>
                <a:srgbClr val="C00000"/>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矩形 6"/>
          <p:cNvSpPr/>
          <p:nvPr/>
        </p:nvSpPr>
        <p:spPr>
          <a:xfrm>
            <a:off x="0" y="0"/>
            <a:ext cx="12192000" cy="6858000"/>
          </a:xfrm>
          <a:prstGeom prst="rect">
            <a:avLst/>
          </a:prstGeom>
          <a:gradFill flip="none" rotWithShape="1">
            <a:gsLst>
              <a:gs pos="28000">
                <a:srgbClr val="2A2A2A">
                  <a:alpha val="95000"/>
                </a:srgbClr>
              </a:gs>
              <a:gs pos="100000">
                <a:schemeClr val="tx1">
                  <a:alpha val="59000"/>
                </a:schemeClr>
              </a:gs>
              <a:gs pos="79000">
                <a:srgbClr val="C9C9C9">
                  <a:alpha val="16000"/>
                </a:srgbClr>
              </a:gs>
              <a:gs pos="51000">
                <a:srgbClr val="060606">
                  <a:alpha val="70000"/>
                </a:srgbClr>
              </a:gs>
              <a:gs pos="66000">
                <a:srgbClr val="424242">
                  <a:alpha val="76000"/>
                </a:srgbClr>
              </a:gs>
              <a:gs pos="60000">
                <a:schemeClr val="tx1">
                  <a:alpha val="66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文本框 9"/>
          <p:cNvSpPr txBox="1"/>
          <p:nvPr/>
        </p:nvSpPr>
        <p:spPr>
          <a:xfrm>
            <a:off x="167359" y="499948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角色</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1" name="文本框 10"/>
          <p:cNvSpPr txBox="1"/>
          <p:nvPr/>
        </p:nvSpPr>
        <p:spPr>
          <a:xfrm>
            <a:off x="167359" y="604592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环境</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2" name="文本框 11"/>
          <p:cNvSpPr txBox="1"/>
          <p:nvPr/>
        </p:nvSpPr>
        <p:spPr>
          <a:xfrm>
            <a:off x="2966840" y="5522708"/>
            <a:ext cx="1634066" cy="523220"/>
          </a:xfrm>
          <a:prstGeom prst="rect">
            <a:avLst/>
          </a:prstGeom>
          <a:noFill/>
        </p:spPr>
        <p:txBody>
          <a:bodyPr wrap="square" rtlCol="0">
            <a:spAutoFit/>
          </a:bodyPr>
          <a:lstStyle/>
          <a:p>
            <a:pPr algn="ctr"/>
            <a:r>
              <a:rPr lang="zh-CN" altLang="en-US" sz="2800" dirty="0">
                <a:solidFill>
                  <a:schemeClr val="bg1"/>
                </a:solidFill>
                <a:latin typeface="华光标题宋_CNKI" panose="02000500000000000000" pitchFamily="2" charset="-122"/>
                <a:ea typeface="华光标题宋_CNKI" panose="02000500000000000000" pitchFamily="2" charset="-122"/>
              </a:rPr>
              <a:t>事件</a:t>
            </a:r>
            <a:endParaRPr lang="zh-CN" altLang="en-US" sz="2800" dirty="0">
              <a:solidFill>
                <a:schemeClr val="bg1"/>
              </a:solidFill>
              <a:latin typeface="华光标题宋_CNKI" panose="02000500000000000000" pitchFamily="2" charset="-122"/>
              <a:ea typeface="华光标题宋_CNKI" panose="02000500000000000000" pitchFamily="2" charset="-122"/>
            </a:endParaRPr>
          </a:p>
        </p:txBody>
      </p:sp>
      <p:sp>
        <p:nvSpPr>
          <p:cNvPr id="14" name="文本框 13"/>
          <p:cNvSpPr txBox="1"/>
          <p:nvPr/>
        </p:nvSpPr>
        <p:spPr>
          <a:xfrm>
            <a:off x="1526384" y="503402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认识自己</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7" name="文本框 16"/>
          <p:cNvSpPr txBox="1"/>
          <p:nvPr/>
        </p:nvSpPr>
        <p:spPr>
          <a:xfrm>
            <a:off x="1526384" y="6072946"/>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认识世界</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8" name="文本框 17"/>
          <p:cNvSpPr txBox="1"/>
          <p:nvPr/>
        </p:nvSpPr>
        <p:spPr>
          <a:xfrm>
            <a:off x="4313039" y="5553485"/>
            <a:ext cx="1608667" cy="461665"/>
          </a:xfrm>
          <a:prstGeom prst="rect">
            <a:avLst/>
          </a:prstGeom>
          <a:noFill/>
        </p:spPr>
        <p:txBody>
          <a:bodyPr wrap="square" rtlCol="0">
            <a:spAutoFit/>
          </a:bodyPr>
          <a:lstStyle/>
          <a:p>
            <a:r>
              <a:rPr lang="zh-CN" altLang="en-US" sz="2400" b="1" dirty="0">
                <a:solidFill>
                  <a:schemeClr val="bg1"/>
                </a:solidFill>
                <a:latin typeface="华光行草_CNKI" panose="02000500000000000000" pitchFamily="2" charset="-122"/>
                <a:ea typeface="华光行草_CNKI" panose="02000500000000000000" pitchFamily="2" charset="-122"/>
              </a:rPr>
              <a:t>进行决策</a:t>
            </a:r>
            <a:endParaRPr lang="zh-CN" altLang="en-US" sz="2400" b="1" dirty="0">
              <a:solidFill>
                <a:schemeClr val="bg1"/>
              </a:solidFill>
              <a:latin typeface="华光行草_CNKI" panose="02000500000000000000" pitchFamily="2" charset="-122"/>
              <a:ea typeface="华光行草_CNKI" panose="02000500000000000000" pitchFamily="2" charset="-122"/>
            </a:endParaRPr>
          </a:p>
        </p:txBody>
      </p:sp>
      <p:sp>
        <p:nvSpPr>
          <p:cNvPr id="19" name="文本框 18"/>
          <p:cNvSpPr txBox="1"/>
          <p:nvPr/>
        </p:nvSpPr>
        <p:spPr>
          <a:xfrm>
            <a:off x="1902223" y="5334058"/>
            <a:ext cx="827772"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cxnSp>
        <p:nvCxnSpPr>
          <p:cNvPr id="20" name="直接箭头连接符 19"/>
          <p:cNvCxnSpPr/>
          <p:nvPr/>
        </p:nvCxnSpPr>
        <p:spPr>
          <a:xfrm flipV="1">
            <a:off x="2765711" y="5776082"/>
            <a:ext cx="495468"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828306" y="5495074"/>
            <a:ext cx="1712813" cy="584775"/>
          </a:xfrm>
          <a:prstGeom prst="rect">
            <a:avLst/>
          </a:prstGeom>
          <a:noFill/>
        </p:spPr>
        <p:txBody>
          <a:bodyPr wrap="square" rtlCol="0">
            <a:spAutoFit/>
          </a:bodyPr>
          <a:lstStyle/>
          <a:p>
            <a:r>
              <a:rPr lang="zh-CN" altLang="en-US" sz="3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为</a:t>
            </a:r>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人类</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2" name="文本框 21"/>
          <p:cNvSpPr txBox="1"/>
          <p:nvPr/>
        </p:nvSpPr>
        <p:spPr>
          <a:xfrm>
            <a:off x="6947748" y="4922543"/>
            <a:ext cx="1712813" cy="1200329"/>
          </a:xfrm>
          <a:prstGeom prst="rect">
            <a:avLst/>
          </a:prstGeom>
          <a:noFill/>
        </p:spPr>
        <p:txBody>
          <a:bodyPr wrap="square" rtlCol="0">
            <a:spAutoFit/>
          </a:bodyPr>
          <a:lstStyle/>
          <a:p>
            <a:r>
              <a:rPr lang="zh-CN" altLang="en-US" sz="72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幸</a:t>
            </a:r>
            <a:endParaRPr lang="zh-CN" altLang="en-US" sz="7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3" name="文本框 22"/>
          <p:cNvSpPr txBox="1"/>
          <p:nvPr/>
        </p:nvSpPr>
        <p:spPr>
          <a:xfrm>
            <a:off x="7642775" y="5358428"/>
            <a:ext cx="1712813" cy="1107996"/>
          </a:xfrm>
          <a:prstGeom prst="rect">
            <a:avLst/>
          </a:prstGeom>
          <a:noFill/>
        </p:spPr>
        <p:txBody>
          <a:bodyPr wrap="square" rtlCol="0">
            <a:spAutoFit/>
          </a:bodyPr>
          <a:lstStyle/>
          <a:p>
            <a:r>
              <a:rPr lang="zh-CN" altLang="en-US" sz="66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福</a:t>
            </a:r>
            <a:endParaRPr lang="zh-CN" altLang="en-US" sz="66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4" name="文本框 23"/>
          <p:cNvSpPr txBox="1"/>
          <p:nvPr/>
        </p:nvSpPr>
        <p:spPr>
          <a:xfrm>
            <a:off x="8468861" y="5553485"/>
            <a:ext cx="1712813" cy="584775"/>
          </a:xfrm>
          <a:prstGeom prst="rect">
            <a:avLst/>
          </a:prstGeom>
          <a:noFill/>
        </p:spPr>
        <p:txBody>
          <a:bodyPr wrap="square" rtlCol="0">
            <a:spAutoFit/>
          </a:bodyPr>
          <a:lstStyle/>
          <a:p>
            <a:r>
              <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工作</a:t>
            </a:r>
            <a:endParaRPr lang="zh-CN" altLang="en-US" sz="32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5" name="文本框 24"/>
          <p:cNvSpPr txBox="1"/>
          <p:nvPr/>
        </p:nvSpPr>
        <p:spPr>
          <a:xfrm>
            <a:off x="835017" y="1633986"/>
            <a:ext cx="6706101" cy="1877437"/>
          </a:xfrm>
          <a:prstGeom prst="rect">
            <a:avLst/>
          </a:prstGeom>
          <a:noFill/>
        </p:spPr>
        <p:txBody>
          <a:bodyPr wrap="square" rtlCol="0">
            <a:spAutoFit/>
          </a:bodyPr>
          <a:lstStyle/>
          <a:p>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共产党员</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是一种特别的人，他们完全不谋私利，而只</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为民族与人民求福利</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。他们生根于人民之中，他们是人民的儿子，又是</a:t>
            </a:r>
            <a:r>
              <a:rPr lang="zh-CN" altLang="en-US" sz="2400" dirty="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人民的</a:t>
            </a:r>
            <a:r>
              <a:rPr lang="zh-CN" altLang="en-US" sz="2400" dirty="0" smtClean="0">
                <a:solidFill>
                  <a:srgbClr val="FFD966"/>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教师</a:t>
            </a:r>
            <a:r>
              <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这</a:t>
            </a:r>
            <a:r>
              <a:rPr lang="zh-CN" altLang="en-US" sz="24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就是他们的事业必然获得胜利的根据。</a:t>
            </a:r>
            <a:endParaRPr lang="en-US" altLang="zh-CN" sz="2400" dirty="0" smtClean="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a:p>
            <a:pPr algn="r"/>
            <a:r>
              <a:rPr lang="en-US" altLang="zh-CN"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0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毛泽东</a:t>
            </a:r>
            <a:endParaRPr lang="zh-CN" altLang="en-US" sz="200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33.jpgoutput_33"/>
          <p:cNvPicPr>
            <a:picLocks noChangeAspect="1"/>
          </p:cNvPicPr>
          <p:nvPr/>
        </p:nvPicPr>
        <p:blipFill>
          <a:blip r:embed="rId1"/>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78000">
                <a:srgbClr val="C9C9C9">
                  <a:alpha val="19000"/>
                </a:srgbClr>
              </a:gs>
              <a:gs pos="49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3" name="文本框 12"/>
          <p:cNvSpPr txBox="1"/>
          <p:nvPr/>
        </p:nvSpPr>
        <p:spPr>
          <a:xfrm>
            <a:off x="6445249" y="4489580"/>
            <a:ext cx="5575300" cy="1015663"/>
          </a:xfrm>
          <a:prstGeom prst="rect">
            <a:avLst/>
          </a:prstGeom>
          <a:noFill/>
        </p:spPr>
        <p:txBody>
          <a:bodyPr wrap="square" rtlCol="0">
            <a:spAutoFit/>
          </a:bodyPr>
          <a:lstStyle/>
          <a:p>
            <a:pPr algn="ctr"/>
            <a:r>
              <a:rPr lang="zh-CN" altLang="en-US" sz="60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认识</a:t>
            </a:r>
            <a:r>
              <a:rPr lang="zh-CN" altLang="en-US" sz="5400" dirty="0" smtClean="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自己</a:t>
            </a:r>
            <a:endPar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gimg2.baidu.com/image_search/src=http%3A%2F%2Fwww.68sign.com%2Fupload%2Fproducts%2Fsignage%2F68sign.com-202151712237410.jpg&amp;refer=http%3A%2F%2Fwww.68sign.com&amp;app=2002&amp;size=f9999,10000&amp;q=a80&amp;n=0&amp;g=0n&amp;fmt=jpeg?sec=1623841060&amp;t=f64d4ba0822d6ba5620a115f117dc4a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12192001" cy="69088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12192000" cy="6858000"/>
          </a:xfrm>
          <a:prstGeom prst="rect">
            <a:avLst/>
          </a:prstGeom>
          <a:gradFill flip="none" rotWithShape="1">
            <a:gsLst>
              <a:gs pos="13000">
                <a:srgbClr val="2A2A2A">
                  <a:alpha val="45000"/>
                </a:srgbClr>
              </a:gs>
              <a:gs pos="100000">
                <a:schemeClr val="tx1">
                  <a:alpha val="0"/>
                </a:schemeClr>
              </a:gs>
              <a:gs pos="78000">
                <a:srgbClr val="C9C9C9">
                  <a:alpha val="0"/>
                </a:srgbClr>
              </a:gs>
              <a:gs pos="42000">
                <a:schemeClr val="bg1">
                  <a:alpha val="23000"/>
                </a:schemeClr>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a:off x="6445249" y="4489580"/>
            <a:ext cx="5575300" cy="1015663"/>
          </a:xfrm>
          <a:prstGeom prst="rect">
            <a:avLst/>
          </a:prstGeom>
          <a:noFill/>
        </p:spPr>
        <p:txBody>
          <a:bodyPr wrap="square" rtlCol="0">
            <a:spAutoFit/>
          </a:bodyPr>
          <a:lstStyle/>
          <a:p>
            <a:pPr algn="ctr"/>
            <a:r>
              <a:rPr lang="zh-CN" altLang="en-US" sz="60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认识</a:t>
            </a: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世界</a:t>
            </a:r>
            <a:endPar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6.jpgoutput_6"/>
          <p:cNvPicPr>
            <a:picLocks noChangeAspect="1"/>
          </p:cNvPicPr>
          <p:nvPr/>
        </p:nvPicPr>
        <p:blipFill>
          <a:blip r:embed="rId1"/>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gradFill flip="none" rotWithShape="1">
            <a:gsLst>
              <a:gs pos="46000">
                <a:srgbClr val="2A2A2A">
                  <a:alpha val="42000"/>
                </a:srgbClr>
              </a:gs>
              <a:gs pos="21000">
                <a:schemeClr val="tx1">
                  <a:alpha val="59000"/>
                </a:schemeClr>
              </a:gs>
              <a:gs pos="88000">
                <a:schemeClr val="bg1">
                  <a:alpha val="33000"/>
                </a:schemeClr>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9" name="文本框 8"/>
          <p:cNvSpPr txBox="1"/>
          <p:nvPr/>
        </p:nvSpPr>
        <p:spPr>
          <a:xfrm>
            <a:off x="6445249" y="4489580"/>
            <a:ext cx="5575300" cy="1015663"/>
          </a:xfrm>
          <a:prstGeom prst="rect">
            <a:avLst/>
          </a:prstGeom>
          <a:noFill/>
        </p:spPr>
        <p:txBody>
          <a:bodyPr wrap="square" rtlCol="0">
            <a:spAutoFit/>
          </a:bodyPr>
          <a:lstStyle/>
          <a:p>
            <a:pPr algn="ct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你</a:t>
            </a:r>
            <a:r>
              <a:rPr lang="zh-CN" altLang="en-US" sz="60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认识</a:t>
            </a: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自己吗？</a:t>
            </a:r>
            <a:endPar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52000"/>
                </a:srgbClr>
              </a:gs>
              <a:gs pos="100000">
                <a:schemeClr val="tx1">
                  <a:alpha val="52000"/>
                </a:schemeClr>
              </a:gs>
              <a:gs pos="78000">
                <a:srgbClr val="C9C9C9">
                  <a:alpha val="21000"/>
                </a:srgbClr>
              </a:gs>
              <a:gs pos="49000">
                <a:schemeClr val="bg1">
                  <a:alpha val="23000"/>
                </a:schemeClr>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a:off x="6445249" y="4489580"/>
            <a:ext cx="5575300" cy="1015663"/>
          </a:xfrm>
          <a:prstGeom prst="rect">
            <a:avLst/>
          </a:prstGeom>
          <a:noFill/>
        </p:spPr>
        <p:txBody>
          <a:bodyPr wrap="square" rtlCol="0">
            <a:spAutoFit/>
          </a:bodyPr>
          <a:lstStyle/>
          <a:p>
            <a:pPr algn="ctr"/>
            <a:r>
              <a:rPr lang="zh-CN" altLang="en-US" sz="6000" dirty="0" smtClean="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认识</a:t>
            </a: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世界</a:t>
            </a:r>
            <a:endPar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zxm197641/AppData/Local/Temp/picturecompress_20210523193235/output_34.jpgoutput_34"/>
          <p:cNvPicPr>
            <a:picLocks noChangeAspect="1"/>
          </p:cNvPicPr>
          <p:nvPr/>
        </p:nvPicPr>
        <p:blipFill>
          <a:blip r:embed="rId1"/>
          <a:stretch>
            <a:fillRect/>
          </a:stretch>
        </p:blipFill>
        <p:spPr>
          <a:xfrm>
            <a:off x="0" y="-1"/>
            <a:ext cx="12192000" cy="6858001"/>
          </a:xfrm>
          <a:prstGeom prst="rect">
            <a:avLst/>
          </a:prstGeom>
        </p:spPr>
      </p:pic>
      <p:sp>
        <p:nvSpPr>
          <p:cNvPr id="8" name="矩形 7"/>
          <p:cNvSpPr/>
          <p:nvPr/>
        </p:nvSpPr>
        <p:spPr>
          <a:xfrm>
            <a:off x="0" y="0"/>
            <a:ext cx="12192000" cy="6858000"/>
          </a:xfrm>
          <a:prstGeom prst="rect">
            <a:avLst/>
          </a:prstGeom>
          <a:gradFill flip="none" rotWithShape="1">
            <a:gsLst>
              <a:gs pos="63000">
                <a:srgbClr val="2A2A2A">
                  <a:alpha val="19000"/>
                </a:srgbClr>
              </a:gs>
              <a:gs pos="100000">
                <a:schemeClr val="tx1">
                  <a:alpha val="50000"/>
                </a:schemeClr>
              </a:gs>
              <a:gs pos="24000">
                <a:schemeClr val="bg1">
                  <a:alpha val="4000"/>
                </a:schemeClr>
              </a:gs>
            </a:gsLst>
            <a:lin ang="108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7" name="图片 6" descr="C:/Users/zxm197641/AppData/Local/Temp/picturecompress_20210523193235/output_35.pngoutput_35"/>
          <p:cNvPicPr>
            <a:picLocks noChangeAspect="1"/>
          </p:cNvPicPr>
          <p:nvPr/>
        </p:nvPicPr>
        <p:blipFill>
          <a:blip r:embed="rId2"/>
          <a:stretch>
            <a:fillRect/>
          </a:stretch>
        </p:blipFill>
        <p:spPr>
          <a:xfrm>
            <a:off x="5584210" y="0"/>
            <a:ext cx="10263831" cy="6858000"/>
          </a:xfrm>
          <a:prstGeom prst="rect">
            <a:avLst/>
          </a:prstGeom>
        </p:spPr>
      </p:pic>
      <p:sp>
        <p:nvSpPr>
          <p:cNvPr id="10" name="圆角矩形标注 9"/>
          <p:cNvSpPr/>
          <p:nvPr/>
        </p:nvSpPr>
        <p:spPr>
          <a:xfrm>
            <a:off x="601053" y="1279782"/>
            <a:ext cx="7145947" cy="4074271"/>
          </a:xfrm>
          <a:prstGeom prst="wedgeRoundRectCallout">
            <a:avLst>
              <a:gd name="adj1" fmla="val 56068"/>
              <a:gd name="adj2" fmla="val -7170"/>
              <a:gd name="adj3" fmla="val 16667"/>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33976" y="1574800"/>
            <a:ext cx="5880100" cy="3539430"/>
          </a:xfrm>
          <a:prstGeom prst="rect">
            <a:avLst/>
          </a:prstGeom>
          <a:noFill/>
        </p:spPr>
        <p:txBody>
          <a:bodyPr wrap="square" rtlCol="0">
            <a:spAutoFit/>
          </a:bodyPr>
          <a:lstStyle/>
          <a:p>
            <a:r>
              <a:rPr lang="zh-CN" altLang="en-US" sz="2800" dirty="0" smtClean="0">
                <a:latin typeface="华光大标宋_CNKI" panose="02000500000000000000" pitchFamily="2" charset="-122"/>
                <a:ea typeface="华光大标宋_CNKI" panose="02000500000000000000" pitchFamily="2" charset="-122"/>
              </a:rPr>
              <a:t>      如果</a:t>
            </a:r>
            <a:r>
              <a:rPr lang="zh-CN" altLang="en-US" sz="2800" dirty="0">
                <a:latin typeface="华光大标宋_CNKI" panose="02000500000000000000" pitchFamily="2" charset="-122"/>
                <a:ea typeface="华光大标宋_CNKI" panose="02000500000000000000" pitchFamily="2" charset="-122"/>
              </a:rPr>
              <a:t>我们选择了最</a:t>
            </a:r>
            <a:r>
              <a:rPr lang="zh-CN" altLang="en-US" sz="2800" dirty="0" smtClean="0">
                <a:latin typeface="华光大标宋_CNKI" panose="02000500000000000000" pitchFamily="2" charset="-122"/>
                <a:ea typeface="华光大标宋_CNKI" panose="02000500000000000000" pitchFamily="2" charset="-122"/>
              </a:rPr>
              <a:t>能为人类福利而劳动的职业，那么，重担就不能把我们压倒，因为这是为大家而献身；我们的幸福将属于千百万人，我们的事业将默默地、但是永恒发挥作用地存在下去，面对我们的骨灰，高尚的人们将洒下热泪。</a:t>
            </a:r>
            <a:endParaRPr lang="en-US" altLang="zh-CN" sz="2800" dirty="0" smtClean="0">
              <a:latin typeface="华光大标宋_CNKI" panose="02000500000000000000" pitchFamily="2" charset="-122"/>
              <a:ea typeface="华光大标宋_CNKI" panose="02000500000000000000" pitchFamily="2" charset="-122"/>
            </a:endParaRPr>
          </a:p>
          <a:p>
            <a:pPr algn="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马克思</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0" y="-1"/>
            <a:ext cx="12192000" cy="6858001"/>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2199" y="1320800"/>
            <a:ext cx="6661884" cy="5676900"/>
          </a:xfrm>
          <a:prstGeom prst="rect">
            <a:avLst/>
          </a:prstGeom>
          <a:effectLst>
            <a:softEdge rad="63500"/>
          </a:effectLst>
        </p:spPr>
      </p:pic>
      <p:sp>
        <p:nvSpPr>
          <p:cNvPr id="8" name="矩形 7"/>
          <p:cNvSpPr/>
          <p:nvPr/>
        </p:nvSpPr>
        <p:spPr>
          <a:xfrm>
            <a:off x="0" y="0"/>
            <a:ext cx="12192000" cy="6858000"/>
          </a:xfrm>
          <a:prstGeom prst="rect">
            <a:avLst/>
          </a:prstGeom>
          <a:gradFill flip="none" rotWithShape="1">
            <a:gsLst>
              <a:gs pos="38000">
                <a:srgbClr val="2A2A2A">
                  <a:alpha val="19000"/>
                </a:srgbClr>
              </a:gs>
              <a:gs pos="0">
                <a:schemeClr val="tx1">
                  <a:alpha val="50000"/>
                </a:schemeClr>
              </a:gs>
              <a:gs pos="76000">
                <a:schemeClr val="bg1">
                  <a:alpha val="4000"/>
                </a:schemeClr>
              </a:gs>
            </a:gsLst>
            <a:lin ang="108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圆角矩形标注 4"/>
          <p:cNvSpPr/>
          <p:nvPr/>
        </p:nvSpPr>
        <p:spPr>
          <a:xfrm>
            <a:off x="4614253" y="1089282"/>
            <a:ext cx="7298347" cy="2682618"/>
          </a:xfrm>
          <a:prstGeom prst="wedgeRoundRectCallout">
            <a:avLst>
              <a:gd name="adj1" fmla="val -53613"/>
              <a:gd name="adj2" fmla="val 36865"/>
              <a:gd name="adj3" fmla="val 16667"/>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29200" y="1384300"/>
            <a:ext cx="6527800" cy="2246769"/>
          </a:xfrm>
          <a:prstGeom prst="rect">
            <a:avLst/>
          </a:prstGeom>
          <a:noFill/>
        </p:spPr>
        <p:txBody>
          <a:bodyPr wrap="square" rtlCol="0">
            <a:spAutoFit/>
          </a:bodyPr>
          <a:lstStyle/>
          <a:p>
            <a:r>
              <a:rPr lang="zh-CN" altLang="en-US" sz="2800" dirty="0" smtClean="0">
                <a:latin typeface="华光大标宋_CNKI" panose="02000500000000000000" pitchFamily="2" charset="-122"/>
                <a:ea typeface="华光大标宋_CNKI" panose="02000500000000000000" pitchFamily="2" charset="-122"/>
              </a:rPr>
              <a:t>      要从小学习立志，一个人要做出一番成就，就要有自己的志向。一个人可以有很多志向，但人生最重要的志向应该同祖国和人民联系在一起。</a:t>
            </a:r>
            <a:endParaRPr lang="en-US" altLang="zh-CN" sz="2800" dirty="0" smtClean="0">
              <a:latin typeface="华光大标宋_CNKI" panose="02000500000000000000" pitchFamily="2" charset="-122"/>
              <a:ea typeface="华光大标宋_CNKI" panose="02000500000000000000" pitchFamily="2" charset="-122"/>
            </a:endParaRPr>
          </a:p>
          <a:p>
            <a:pPr algn="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习近平</a:t>
            </a:r>
            <a:endParaRPr lang="zh-CN" altLang="en-US" sz="2400" dirty="0">
              <a:latin typeface="楷体" panose="02010609060101010101" pitchFamily="49" charset="-122"/>
              <a:ea typeface="楷体" panose="02010609060101010101" pitchFamily="49" charset="-122"/>
            </a:endParaRPr>
          </a:p>
        </p:txBody>
      </p:sp>
      <p:sp>
        <p:nvSpPr>
          <p:cNvPr id="2" name="文本框 1"/>
          <p:cNvSpPr txBox="1"/>
          <p:nvPr/>
        </p:nvSpPr>
        <p:spPr>
          <a:xfrm>
            <a:off x="5690335" y="4653230"/>
            <a:ext cx="5746015" cy="1323439"/>
          </a:xfrm>
          <a:prstGeom prst="rect">
            <a:avLst/>
          </a:prstGeom>
          <a:noFill/>
        </p:spPr>
        <p:txBody>
          <a:bodyPr wrap="square" rtlCol="0">
            <a:spAutoFit/>
          </a:bodyPr>
          <a:lstStyle/>
          <a:p>
            <a:pPr algn="ctr"/>
            <a:r>
              <a:rPr lang="zh-CN" altLang="en-US" sz="4000" dirty="0" smtClean="0">
                <a:gradFill flip="none" rotWithShape="1">
                  <a:gsLst>
                    <a:gs pos="52000">
                      <a:srgbClr val="FFC000">
                        <a:lumMod val="90000"/>
                      </a:srgbClr>
                    </a:gs>
                    <a:gs pos="78000">
                      <a:srgbClr val="FF8D3F"/>
                    </a:gs>
                    <a:gs pos="24000">
                      <a:srgbClr val="FFFF00">
                        <a:lumMod val="92000"/>
                      </a:srgbClr>
                    </a:gs>
                  </a:gsLst>
                  <a:lin ang="10800000" scaled="1"/>
                  <a:tileRect/>
                </a:gra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为中国人民谋幸福   </a:t>
            </a:r>
            <a:endParaRPr lang="en-US" altLang="zh-CN" sz="4000" dirty="0" smtClean="0">
              <a:gradFill flip="none" rotWithShape="1">
                <a:gsLst>
                  <a:gs pos="52000">
                    <a:srgbClr val="FFC000">
                      <a:lumMod val="90000"/>
                    </a:srgbClr>
                  </a:gs>
                  <a:gs pos="78000">
                    <a:srgbClr val="FF8D3F"/>
                  </a:gs>
                  <a:gs pos="24000">
                    <a:srgbClr val="FFFF00">
                      <a:lumMod val="92000"/>
                    </a:srgbClr>
                  </a:gs>
                </a:gsLst>
                <a:lin ang="10800000" scaled="1"/>
                <a:tileRect/>
              </a:gra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a:p>
            <a:pPr algn="ctr"/>
            <a:r>
              <a:rPr lang="zh-CN" altLang="en-US" sz="4000" dirty="0" smtClean="0">
                <a:gradFill flip="none" rotWithShape="1">
                  <a:gsLst>
                    <a:gs pos="52000">
                      <a:srgbClr val="FFC000">
                        <a:lumMod val="90000"/>
                      </a:srgbClr>
                    </a:gs>
                    <a:gs pos="78000">
                      <a:srgbClr val="FF8D3F"/>
                    </a:gs>
                    <a:gs pos="24000">
                      <a:srgbClr val="FFFF00">
                        <a:lumMod val="92000"/>
                      </a:srgbClr>
                    </a:gs>
                  </a:gsLst>
                  <a:lin ang="10800000" scaled="1"/>
                  <a:tileRect/>
                </a:gra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rPr>
              <a:t>        为中华民族谋复兴</a:t>
            </a:r>
            <a:endParaRPr lang="zh-CN" altLang="en-US" sz="4000" dirty="0">
              <a:gradFill flip="none" rotWithShape="1">
                <a:gsLst>
                  <a:gs pos="52000">
                    <a:srgbClr val="FFC000">
                      <a:lumMod val="90000"/>
                    </a:srgbClr>
                  </a:gs>
                  <a:gs pos="78000">
                    <a:srgbClr val="FF8D3F"/>
                  </a:gs>
                  <a:gs pos="24000">
                    <a:srgbClr val="FFFF00">
                      <a:lumMod val="92000"/>
                    </a:srgbClr>
                  </a:gs>
                </a:gsLst>
                <a:lin ang="10800000" scaled="1"/>
                <a:tileRect/>
              </a:gradFill>
              <a:effectLst>
                <a:outerShdw blurRad="38100" dist="38100" dir="2700000" algn="tl">
                  <a:srgbClr val="000000">
                    <a:alpha val="43137"/>
                  </a:srgbClr>
                </a:outerShdw>
              </a:effectLst>
              <a:latin typeface="方正大黑简体" panose="02010601030101010101" pitchFamily="2" charset="-122"/>
              <a:ea typeface="方正大黑简体" panose="02010601030101010101" pitchFamily="2" charset="-122"/>
            </a:endParaRPr>
          </a:p>
        </p:txBody>
      </p:sp>
      <p:sp>
        <p:nvSpPr>
          <p:cNvPr id="9" name="文本框 8"/>
          <p:cNvSpPr txBox="1"/>
          <p:nvPr/>
        </p:nvSpPr>
        <p:spPr>
          <a:xfrm>
            <a:off x="5690335" y="4653229"/>
            <a:ext cx="5746015" cy="1323439"/>
          </a:xfrm>
          <a:prstGeom prst="rect">
            <a:avLst/>
          </a:prstGeom>
          <a:noFill/>
        </p:spPr>
        <p:txBody>
          <a:bodyPr wrap="square" rtlCol="0">
            <a:spAutoFit/>
          </a:bodyPr>
          <a:lstStyle/>
          <a:p>
            <a:pPr algn="ctr"/>
            <a:r>
              <a:rPr lang="zh-CN" altLang="en-US" sz="4000" dirty="0" smtClean="0">
                <a:solidFill>
                  <a:schemeClr val="bg1">
                    <a:alpha val="41000"/>
                  </a:schemeClr>
                </a:solidFill>
                <a:effectLst>
                  <a:glow rad="88900">
                    <a:srgbClr val="FFFF00">
                      <a:alpha val="27000"/>
                    </a:srgbClr>
                  </a:glow>
                  <a:outerShdw blurRad="38100" dist="38100" dir="2700000" algn="tl">
                    <a:srgbClr val="000000">
                      <a:alpha val="43137"/>
                    </a:srgbClr>
                  </a:outerShdw>
                  <a:reflection blurRad="114300" stA="45000" endPos="80000" dist="25400" dir="5400000" sy="-100000" algn="bl" rotWithShape="0"/>
                </a:effectLst>
                <a:latin typeface="方正大黑简体" panose="02010601030101010101" pitchFamily="2" charset="-122"/>
                <a:ea typeface="方正大黑简体" panose="02010601030101010101" pitchFamily="2" charset="-122"/>
              </a:rPr>
              <a:t>为中国人民谋幸福   </a:t>
            </a:r>
            <a:endParaRPr lang="en-US" altLang="zh-CN" sz="4000" dirty="0" smtClean="0">
              <a:solidFill>
                <a:schemeClr val="bg1">
                  <a:alpha val="41000"/>
                </a:schemeClr>
              </a:solidFill>
              <a:effectLst>
                <a:glow rad="88900">
                  <a:srgbClr val="FFFF00">
                    <a:alpha val="27000"/>
                  </a:srgbClr>
                </a:glow>
                <a:outerShdw blurRad="38100" dist="38100" dir="2700000" algn="tl">
                  <a:srgbClr val="000000">
                    <a:alpha val="43137"/>
                  </a:srgbClr>
                </a:outerShdw>
                <a:reflection blurRad="114300" stA="45000" endPos="80000" dist="25400" dir="5400000" sy="-100000" algn="bl" rotWithShape="0"/>
              </a:effectLst>
              <a:latin typeface="方正大黑简体" panose="02010601030101010101" pitchFamily="2" charset="-122"/>
              <a:ea typeface="方正大黑简体" panose="02010601030101010101" pitchFamily="2" charset="-122"/>
            </a:endParaRPr>
          </a:p>
          <a:p>
            <a:pPr algn="ctr"/>
            <a:r>
              <a:rPr lang="zh-CN" altLang="en-US" sz="4000" dirty="0" smtClean="0">
                <a:solidFill>
                  <a:schemeClr val="bg1">
                    <a:alpha val="41000"/>
                  </a:schemeClr>
                </a:solidFill>
                <a:effectLst>
                  <a:glow rad="88900">
                    <a:srgbClr val="FFFF00">
                      <a:alpha val="27000"/>
                    </a:srgbClr>
                  </a:glow>
                  <a:outerShdw blurRad="38100" dist="38100" dir="2700000" algn="tl">
                    <a:srgbClr val="000000">
                      <a:alpha val="43137"/>
                    </a:srgbClr>
                  </a:outerShdw>
                  <a:reflection blurRad="114300" stA="45000" endPos="80000" dist="25400" dir="5400000" sy="-100000" algn="bl" rotWithShape="0"/>
                </a:effectLst>
                <a:latin typeface="方正大黑简体" panose="02010601030101010101" pitchFamily="2" charset="-122"/>
                <a:ea typeface="方正大黑简体" panose="02010601030101010101" pitchFamily="2" charset="-122"/>
              </a:rPr>
              <a:t>        为中华民族谋复兴</a:t>
            </a:r>
            <a:endParaRPr lang="zh-CN" altLang="en-US" sz="4000" dirty="0">
              <a:solidFill>
                <a:schemeClr val="bg1">
                  <a:alpha val="41000"/>
                </a:schemeClr>
              </a:solidFill>
              <a:effectLst>
                <a:glow rad="88900">
                  <a:srgbClr val="FFFF00">
                    <a:alpha val="27000"/>
                  </a:srgbClr>
                </a:glow>
                <a:outerShdw blurRad="38100" dist="38100" dir="2700000" algn="tl">
                  <a:srgbClr val="000000">
                    <a:alpha val="43137"/>
                  </a:srgbClr>
                </a:outerShdw>
                <a:reflection blurRad="114300" stA="45000" endPos="80000" dist="25400" dir="5400000" sy="-100000" algn="bl" rotWithShape="0"/>
              </a:effectLst>
              <a:latin typeface="方正大黑简体" panose="02010601030101010101" pitchFamily="2" charset="-122"/>
              <a:ea typeface="方正大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26" presetClass="emph" presetSubtype="0" repeatCount="indefinite" fill="hold" grpId="1" nodeType="withEffect">
                                  <p:stCondLst>
                                    <p:cond delay="0"/>
                                  </p:stCondLst>
                                  <p:childTnLst>
                                    <p:animEffect transition="out" filter="fade">
                                      <p:cBhvr>
                                        <p:cTn id="24" dur="2000" tmFilter="0, 0; .2, .5; .8, .5; 1, 0"/>
                                        <p:tgtEl>
                                          <p:spTgt spid="9"/>
                                        </p:tgtEl>
                                      </p:cBhvr>
                                    </p:animEffect>
                                    <p:animScale>
                                      <p:cBhvr>
                                        <p:cTn id="25" dur="10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 grpId="0"/>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zxm197641/AppData/Local/Temp/picturecompress_20210523193235/output_7.jpgoutput_7"/>
          <p:cNvPicPr>
            <a:picLocks noChangeAspect="1"/>
          </p:cNvPicPr>
          <p:nvPr/>
        </p:nvPicPr>
        <p:blipFill>
          <a:blip r:embed="rId1"/>
          <a:stretch>
            <a:fillRect/>
          </a:stretch>
        </p:blipFill>
        <p:spPr>
          <a:xfrm>
            <a:off x="0" y="-1"/>
            <a:ext cx="12192000" cy="6858001"/>
          </a:xfrm>
          <a:prstGeom prst="rect">
            <a:avLst/>
          </a:prstGeom>
        </p:spPr>
      </p:pic>
      <p:sp>
        <p:nvSpPr>
          <p:cNvPr id="8" name="矩形 7"/>
          <p:cNvSpPr/>
          <p:nvPr/>
        </p:nvSpPr>
        <p:spPr>
          <a:xfrm>
            <a:off x="0" y="0"/>
            <a:ext cx="12192000" cy="6858000"/>
          </a:xfrm>
          <a:prstGeom prst="rect">
            <a:avLst/>
          </a:prstGeom>
          <a:gradFill flip="none" rotWithShape="1">
            <a:gsLst>
              <a:gs pos="44000">
                <a:srgbClr val="2A2A2A">
                  <a:alpha val="42000"/>
                </a:srgbClr>
              </a:gs>
              <a:gs pos="9000">
                <a:schemeClr val="tx1">
                  <a:alpha val="59000"/>
                </a:schemeClr>
              </a:gs>
              <a:gs pos="77000">
                <a:schemeClr val="bg1">
                  <a:alpha val="33000"/>
                </a:schemeClr>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9" name="文本框 8"/>
          <p:cNvSpPr txBox="1"/>
          <p:nvPr/>
        </p:nvSpPr>
        <p:spPr>
          <a:xfrm>
            <a:off x="6445249" y="4489580"/>
            <a:ext cx="5575300" cy="1015663"/>
          </a:xfrm>
          <a:prstGeom prst="rect">
            <a:avLst/>
          </a:prstGeom>
          <a:noFill/>
        </p:spPr>
        <p:txBody>
          <a:bodyPr wrap="square" rtlCol="0">
            <a:spAutoFit/>
          </a:bodyPr>
          <a:lstStyle/>
          <a:p>
            <a:pPr algn="ct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你</a:t>
            </a:r>
            <a:r>
              <a:rPr lang="zh-CN" altLang="en-US" sz="6000" dirty="0">
                <a:solidFill>
                  <a:schemeClr val="accent4">
                    <a:lumMod val="60000"/>
                    <a:lumOff val="4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认识</a:t>
            </a:r>
            <a:r>
              <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自己吗？</a:t>
            </a:r>
            <a:endParaRPr lang="zh-CN" altLang="en-US" sz="54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zxm197641/AppData/Local/Temp/picturecompress_20210523193235/output_8.jpgoutput_8"/>
          <p:cNvPicPr>
            <a:picLocks noChangeAspect="1"/>
          </p:cNvPicPr>
          <p:nvPr/>
        </p:nvPicPr>
        <p:blipFill>
          <a:blip r:embed="rId1"/>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53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文本框 4"/>
          <p:cNvSpPr txBox="1"/>
          <p:nvPr/>
        </p:nvSpPr>
        <p:spPr>
          <a:xfrm rot="20997249">
            <a:off x="4604389" y="1991717"/>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目 标 始 终 如 一</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6" name="文本框 5"/>
          <p:cNvSpPr txBox="1"/>
          <p:nvPr/>
        </p:nvSpPr>
        <p:spPr>
          <a:xfrm rot="20997249">
            <a:off x="4800667" y="2983673"/>
            <a:ext cx="2898669" cy="523220"/>
          </a:xfrm>
          <a:prstGeom prst="rect">
            <a:avLst/>
          </a:prstGeom>
          <a:noFill/>
        </p:spPr>
        <p:txBody>
          <a:bodyPr wrap="square" rtlCol="0">
            <a:spAutoFit/>
          </a:bodyPr>
          <a:lstStyle/>
          <a:p>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普 罗 米 修 斯</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7" name="文本框 6"/>
          <p:cNvSpPr txBox="1"/>
          <p:nvPr/>
        </p:nvSpPr>
        <p:spPr>
          <a:xfrm rot="21024867">
            <a:off x="6461688" y="844658"/>
            <a:ext cx="2050181" cy="369332"/>
          </a:xfrm>
          <a:prstGeom prst="rect">
            <a:avLst/>
          </a:prstGeom>
          <a:noFill/>
        </p:spPr>
        <p:txBody>
          <a:bodyPr wrap="square" rtlCol="0">
            <a:spAutoFit/>
          </a:bodyPr>
          <a:lstStyle/>
          <a:p>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卡尔</a:t>
            </a:r>
            <a:r>
              <a:rPr lang="en-US" altLang="zh-CN" dirty="0">
                <a:solidFill>
                  <a:schemeClr val="bg2">
                    <a:lumMod val="25000"/>
                  </a:schemeClr>
                </a:solidFill>
                <a:latin typeface="方正启体简体" panose="03000509000000000000" pitchFamily="65" charset="-122"/>
                <a:ea typeface="方正启体简体" panose="03000509000000000000" pitchFamily="65" charset="-122"/>
              </a:rPr>
              <a:t>·</a:t>
            </a:r>
            <a:r>
              <a:rPr lang="zh-CN" altLang="en-US" dirty="0">
                <a:solidFill>
                  <a:schemeClr val="bg2">
                    <a:lumMod val="25000"/>
                  </a:schemeClr>
                </a:solidFill>
                <a:latin typeface="方正启体简体" panose="03000509000000000000" pitchFamily="65" charset="-122"/>
                <a:ea typeface="方正启体简体" panose="03000509000000000000" pitchFamily="65" charset="-122"/>
              </a:rPr>
              <a:t>马克思</a:t>
            </a:r>
            <a:endParaRPr lang="zh-CN" altLang="en-US" dirty="0">
              <a:solidFill>
                <a:schemeClr val="bg2">
                  <a:lumMod val="25000"/>
                </a:schemeClr>
              </a:solidFill>
              <a:latin typeface="方正启体简体" panose="03000509000000000000" pitchFamily="65" charset="-122"/>
              <a:ea typeface="方正启体简体" panose="03000509000000000000" pitchFamily="65" charset="-122"/>
            </a:endParaRPr>
          </a:p>
        </p:txBody>
      </p:sp>
      <p:sp>
        <p:nvSpPr>
          <p:cNvPr id="10" name="文本框 9"/>
          <p:cNvSpPr txBox="1"/>
          <p:nvPr/>
        </p:nvSpPr>
        <p:spPr>
          <a:xfrm rot="20879165">
            <a:off x="4801373" y="4177669"/>
            <a:ext cx="2898669" cy="523220"/>
          </a:xfrm>
          <a:prstGeom prst="rect">
            <a:avLst/>
          </a:prstGeom>
          <a:noFill/>
        </p:spPr>
        <p:txBody>
          <a:bodyPr wrap="square" rtlCol="0">
            <a:spAutoFit/>
          </a:bodyPr>
          <a:lstStyle/>
          <a:p>
            <a:pPr algn="ctr"/>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斗     争</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1" name="文本框 10"/>
          <p:cNvSpPr txBox="1"/>
          <p:nvPr/>
        </p:nvSpPr>
        <p:spPr>
          <a:xfrm rot="20748023">
            <a:off x="5089418" y="5717713"/>
            <a:ext cx="2898669" cy="523220"/>
          </a:xfrm>
          <a:prstGeom prst="rect">
            <a:avLst/>
          </a:prstGeom>
          <a:noFill/>
        </p:spPr>
        <p:txBody>
          <a:bodyPr wrap="square" rtlCol="0">
            <a:spAutoFit/>
          </a:bodyPr>
          <a:lstStyle/>
          <a:p>
            <a:pPr algn="ctr"/>
            <a:r>
              <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屈    服</a:t>
            </a:r>
            <a:endParaRPr lang="zh-CN" altLang="en-US" sz="28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zxm197641/AppData/Local/Temp/picturecompress_20210523193235/output_9.jpgoutput_9"/>
          <p:cNvPicPr>
            <a:picLocks noChangeAspect="1"/>
          </p:cNvPicPr>
          <p:nvPr/>
        </p:nvPicPr>
        <p:blipFill>
          <a:blip r:embed="rId1"/>
          <a:stretch>
            <a:fillRect/>
          </a:stretch>
        </p:blipFill>
        <p:spPr>
          <a:xfrm>
            <a:off x="0" y="-1"/>
            <a:ext cx="12192000" cy="6858001"/>
          </a:xfrm>
          <a:prstGeom prst="rect">
            <a:avLst/>
          </a:prstGeom>
        </p:spPr>
      </p:pic>
      <p:pic>
        <p:nvPicPr>
          <p:cNvPr id="4" name="图片 3" descr="C:/Users/zxm197641/AppData/Local/Temp/picturecompress_20210523193235/output_10.pngoutput_10"/>
          <p:cNvPicPr>
            <a:picLocks noChangeAspect="1"/>
          </p:cNvPicPr>
          <p:nvPr/>
        </p:nvPicPr>
        <p:blipFill>
          <a:blip r:embed="rId2"/>
          <a:stretch>
            <a:fillRect/>
          </a:stretch>
        </p:blipFill>
        <p:spPr>
          <a:xfrm>
            <a:off x="5584210" y="0"/>
            <a:ext cx="10263831" cy="6858000"/>
          </a:xfrm>
          <a:prstGeom prst="rect">
            <a:avLst/>
          </a:prstGeom>
        </p:spPr>
      </p:pic>
      <p:sp>
        <p:nvSpPr>
          <p:cNvPr id="5" name="文本框 4"/>
          <p:cNvSpPr txBox="1"/>
          <p:nvPr/>
        </p:nvSpPr>
        <p:spPr>
          <a:xfrm rot="21127860">
            <a:off x="4429881" y="569754"/>
            <a:ext cx="3966228" cy="584775"/>
          </a:xfrm>
          <a:prstGeom prst="rect">
            <a:avLst/>
          </a:prstGeom>
          <a:noFill/>
        </p:spPr>
        <p:txBody>
          <a:bodyPr wrap="square" rtlCol="0">
            <a:spAutoFit/>
          </a:bodyPr>
          <a:lstStyle/>
          <a:p>
            <a:pPr algn="ctr"/>
            <a:r>
              <a:rPr lang="zh-CN" altLang="en-US" sz="32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rPr>
              <a:t>怀 疑 一 切</a:t>
            </a:r>
            <a:endParaRPr lang="zh-CN" altLang="en-US" sz="3200" dirty="0">
              <a:solidFill>
                <a:schemeClr val="bg2">
                  <a:lumMod val="25000"/>
                </a:schemeClr>
              </a:solidFill>
              <a:effectLst>
                <a:outerShdw blurRad="38100" dist="38100" dir="2700000" algn="tl">
                  <a:srgbClr val="000000">
                    <a:alpha val="43137"/>
                  </a:srgbClr>
                </a:outerShdw>
              </a:effectLst>
              <a:latin typeface="方正启体简体" panose="03000509000000000000" pitchFamily="65" charset="-122"/>
              <a:ea typeface="方正启体简体" panose="03000509000000000000" pitchFamily="65" charset="-122"/>
            </a:endParaRPr>
          </a:p>
        </p:txBody>
      </p:sp>
      <p:sp>
        <p:nvSpPr>
          <p:cNvPr id="16" name="矩形 15"/>
          <p:cNvSpPr/>
          <p:nvPr/>
        </p:nvSpPr>
        <p:spPr>
          <a:xfrm>
            <a:off x="0" y="0"/>
            <a:ext cx="12192000" cy="6858000"/>
          </a:xfrm>
          <a:prstGeom prst="rect">
            <a:avLst/>
          </a:prstGeom>
          <a:gradFill flip="none" rotWithShape="1">
            <a:gsLst>
              <a:gs pos="13000">
                <a:srgbClr val="2A2A2A">
                  <a:alpha val="42000"/>
                </a:srgbClr>
              </a:gs>
              <a:gs pos="100000">
                <a:schemeClr val="tx1">
                  <a:alpha val="59000"/>
                </a:schemeClr>
              </a:gs>
              <a:gs pos="81000">
                <a:srgbClr val="D0D0D0">
                  <a:alpha val="17000"/>
                </a:srgbClr>
              </a:gs>
              <a:gs pos="53000">
                <a:schemeClr val="bg1">
                  <a:alpha val="33000"/>
                </a:schemeClr>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圆角矩形标注 9"/>
          <p:cNvSpPr/>
          <p:nvPr/>
        </p:nvSpPr>
        <p:spPr>
          <a:xfrm>
            <a:off x="601053" y="1279782"/>
            <a:ext cx="7145947" cy="4074271"/>
          </a:xfrm>
          <a:prstGeom prst="wedgeRoundRectCallout">
            <a:avLst>
              <a:gd name="adj1" fmla="val 56068"/>
              <a:gd name="adj2" fmla="val -7170"/>
              <a:gd name="adj3" fmla="val 16667"/>
            </a:avLst>
          </a:prstGeom>
          <a:solidFill>
            <a:srgbClr val="FFFFFF">
              <a:alpha val="8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05376" y="1572920"/>
            <a:ext cx="6337300" cy="3539430"/>
          </a:xfrm>
          <a:prstGeom prst="rect">
            <a:avLst/>
          </a:prstGeom>
          <a:noFill/>
        </p:spPr>
        <p:txBody>
          <a:bodyPr wrap="square" rtlCol="0">
            <a:spAutoFit/>
          </a:bodyPr>
          <a:lstStyle/>
          <a:p>
            <a:r>
              <a:rPr lang="zh-CN" altLang="en-US" sz="2800" dirty="0">
                <a:latin typeface="华光大标宋_CNKI" panose="02000500000000000000" pitchFamily="2" charset="-122"/>
                <a:ea typeface="华光大标宋_CNKI" panose="02000500000000000000" pitchFamily="2" charset="-122"/>
              </a:rPr>
              <a:t>      在选择职业时，我们应该遵循的主要指针是</a:t>
            </a:r>
            <a:r>
              <a:rPr lang="zh-CN" altLang="en-US" sz="2800" dirty="0">
                <a:solidFill>
                  <a:srgbClr val="C00000"/>
                </a:solidFill>
                <a:latin typeface="华光大标宋_CNKI" panose="02000500000000000000" pitchFamily="2" charset="-122"/>
                <a:ea typeface="华光大标宋_CNKI" panose="02000500000000000000" pitchFamily="2" charset="-122"/>
              </a:rPr>
              <a:t>人类的幸福</a:t>
            </a:r>
            <a:r>
              <a:rPr lang="zh-CN" altLang="en-US" sz="2800" dirty="0">
                <a:latin typeface="华光大标宋_CNKI" panose="02000500000000000000" pitchFamily="2" charset="-122"/>
                <a:ea typeface="华光大标宋_CNKI" panose="02000500000000000000" pitchFamily="2" charset="-122"/>
              </a:rPr>
              <a:t>和我们</a:t>
            </a:r>
            <a:r>
              <a:rPr lang="zh-CN" altLang="en-US" sz="2800" dirty="0">
                <a:solidFill>
                  <a:srgbClr val="C00000"/>
                </a:solidFill>
                <a:latin typeface="华光大标宋_CNKI" panose="02000500000000000000" pitchFamily="2" charset="-122"/>
                <a:ea typeface="华光大标宋_CNKI" panose="02000500000000000000" pitchFamily="2" charset="-122"/>
              </a:rPr>
              <a:t>自身的完美</a:t>
            </a:r>
            <a:r>
              <a:rPr lang="zh-CN" altLang="en-US" sz="2800" dirty="0">
                <a:latin typeface="华光大标宋_CNKI" panose="02000500000000000000" pitchFamily="2" charset="-122"/>
                <a:ea typeface="华光大标宋_CNKI" panose="02000500000000000000" pitchFamily="2" charset="-122"/>
              </a:rPr>
              <a:t>。不应认为，这两种利益是敌对的，互相冲突的，一种利益必须消灭另一种的：人类的天性本来就是这样的：人们只有为</a:t>
            </a:r>
            <a:r>
              <a:rPr lang="zh-CN" altLang="en-US" sz="2800" dirty="0">
                <a:solidFill>
                  <a:srgbClr val="C00000"/>
                </a:solidFill>
                <a:latin typeface="华光大标宋_CNKI" panose="02000500000000000000" pitchFamily="2" charset="-122"/>
                <a:ea typeface="华光大标宋_CNKI" panose="02000500000000000000" pitchFamily="2" charset="-122"/>
              </a:rPr>
              <a:t>同时代人</a:t>
            </a:r>
            <a:r>
              <a:rPr lang="zh-CN" altLang="en-US" sz="2800" dirty="0">
                <a:latin typeface="华光大标宋_CNKI" panose="02000500000000000000" pitchFamily="2" charset="-122"/>
                <a:ea typeface="华光大标宋_CNKI" panose="02000500000000000000" pitchFamily="2" charset="-122"/>
              </a:rPr>
              <a:t>的完美、为他们的幸福而工作，才能使自己也达到完美。</a:t>
            </a:r>
            <a:endParaRPr lang="en-US" altLang="zh-CN" sz="2800" dirty="0">
              <a:latin typeface="华光大标宋_CNKI" panose="02000500000000000000" pitchFamily="2" charset="-122"/>
              <a:ea typeface="华光大标宋_CNKI" panose="02000500000000000000" pitchFamily="2" charset="-122"/>
            </a:endParaRPr>
          </a:p>
          <a:p>
            <a:pPr algn="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马克思</a:t>
            </a:r>
            <a:r>
              <a:rPr lang="en-US" altLang="zh-CN" sz="2400" dirty="0">
                <a:latin typeface="楷体" panose="02010609060101010101" pitchFamily="49" charset="-122"/>
                <a:ea typeface="楷体" panose="02010609060101010101" pitchFamily="49" charset="-122"/>
              </a:rPr>
              <a:t>·1835</a:t>
            </a:r>
            <a:endParaRPr lang="zh-CN" altLang="en-US" sz="2400" dirty="0">
              <a:latin typeface="楷体" panose="02010609060101010101" pitchFamily="49" charset="-122"/>
              <a:ea typeface="楷体" panose="02010609060101010101" pitchFamily="49" charset="-122"/>
            </a:endParaRPr>
          </a:p>
        </p:txBody>
      </p:sp>
      <p:cxnSp>
        <p:nvCxnSpPr>
          <p:cNvPr id="11" name="直接连接符 10"/>
          <p:cNvCxnSpPr/>
          <p:nvPr/>
        </p:nvCxnSpPr>
        <p:spPr>
          <a:xfrm>
            <a:off x="5744881" y="3735532"/>
            <a:ext cx="14941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22081" y="4167332"/>
            <a:ext cx="61169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22081" y="4624532"/>
            <a:ext cx="44621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243691" y="5547195"/>
            <a:ext cx="6059277" cy="646331"/>
          </a:xfrm>
          <a:prstGeom prst="rect">
            <a:avLst/>
          </a:prstGeom>
          <a:noFill/>
        </p:spPr>
        <p:txBody>
          <a:bodyPr wrap="square" rtlCol="0">
            <a:spAutoFit/>
          </a:bodyPr>
          <a:lstStyle/>
          <a:p>
            <a:pPr algn="ctr"/>
            <a:r>
              <a:rPr lang="zh-CN" altLang="en-US" sz="3600" dirty="0">
                <a:solidFill>
                  <a:srgbClr val="FFFF00"/>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那是一个怎样的世界呢？</a:t>
            </a:r>
            <a:endParaRPr lang="zh-CN" altLang="en-US" sz="3600" dirty="0">
              <a:solidFill>
                <a:srgbClr val="FFFF00"/>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2" name="文本框 1"/>
          <p:cNvSpPr txBox="1"/>
          <p:nvPr/>
        </p:nvSpPr>
        <p:spPr>
          <a:xfrm>
            <a:off x="956731" y="4760784"/>
            <a:ext cx="4182534" cy="523220"/>
          </a:xfrm>
          <a:prstGeom prst="rect">
            <a:avLst/>
          </a:prstGeom>
          <a:noFill/>
        </p:spPr>
        <p:txBody>
          <a:bodyPr wrap="square" rtlCol="0">
            <a:spAutoFit/>
          </a:bodyPr>
          <a:lstStyle/>
          <a:p>
            <a:pPr algn="ctr"/>
            <a:r>
              <a:rPr lang="zh-CN" altLang="en-US" sz="2800" dirty="0">
                <a:solidFill>
                  <a:srgbClr val="C00000"/>
                </a:solidFill>
                <a:latin typeface="华光行书_CNKI" panose="02000500000000000000" pitchFamily="2" charset="-122"/>
                <a:ea typeface="华光行书_CNKI" panose="02000500000000000000" pitchFamily="2" charset="-122"/>
              </a:rPr>
              <a:t>如此宏大的生涯规划</a:t>
            </a:r>
            <a:endParaRPr lang="zh-CN" altLang="en-US" sz="2800" dirty="0">
              <a:solidFill>
                <a:srgbClr val="C00000"/>
              </a:solidFill>
              <a:latin typeface="华光行书_CNKI" panose="02000500000000000000" pitchFamily="2" charset="-122"/>
              <a:ea typeface="华光行书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14" presetClass="entr" presetSubtype="1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par>
                                <p:cTn id="29" presetID="14" presetClass="entr" presetSubtype="1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7" grpId="0"/>
      <p:bldP spid="1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78613" y="-1498577"/>
            <a:ext cx="16949226" cy="11308813"/>
          </a:xfrm>
          <a:prstGeom prst="rect">
            <a:avLst/>
          </a:prstGeom>
        </p:spPr>
      </p:pic>
      <p:sp>
        <p:nvSpPr>
          <p:cNvPr id="16" name="矩形 15"/>
          <p:cNvSpPr/>
          <p:nvPr/>
        </p:nvSpPr>
        <p:spPr>
          <a:xfrm>
            <a:off x="0" y="0"/>
            <a:ext cx="12192000" cy="6858000"/>
          </a:xfrm>
          <a:prstGeom prst="rect">
            <a:avLst/>
          </a:prstGeom>
          <a:gradFill flip="none" rotWithShape="1">
            <a:gsLst>
              <a:gs pos="45000">
                <a:srgbClr val="2A2A2A">
                  <a:alpha val="27000"/>
                </a:srgbClr>
              </a:gs>
              <a:gs pos="100000">
                <a:schemeClr val="tx1">
                  <a:alpha val="0"/>
                </a:schemeClr>
              </a:gs>
              <a:gs pos="11000">
                <a:schemeClr val="tx1">
                  <a:alpha val="65000"/>
                </a:schemeClr>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17" name="文本框 16"/>
          <p:cNvSpPr txBox="1"/>
          <p:nvPr/>
        </p:nvSpPr>
        <p:spPr>
          <a:xfrm>
            <a:off x="3066361" y="5494794"/>
            <a:ext cx="6059277" cy="707886"/>
          </a:xfrm>
          <a:prstGeom prst="rect">
            <a:avLst/>
          </a:prstGeom>
          <a:noFill/>
        </p:spPr>
        <p:txBody>
          <a:bodyPr wrap="square" rtlCol="0">
            <a:spAutoFit/>
          </a:bodyPr>
          <a:lstStyle/>
          <a:p>
            <a:pPr algn="ctr"/>
            <a:r>
              <a:rPr lang="zh-CN" altLang="en-US" sz="40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英国第一次工业革命</a:t>
            </a:r>
            <a:endParaRPr lang="zh-CN" altLang="en-US" sz="400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9261" y="-1008185"/>
            <a:ext cx="13622216" cy="9964615"/>
          </a:xfrm>
          <a:prstGeom prst="rect">
            <a:avLst/>
          </a:prstGeom>
        </p:spPr>
      </p:pic>
      <p:sp>
        <p:nvSpPr>
          <p:cNvPr id="16" name="矩形 15"/>
          <p:cNvSpPr/>
          <p:nvPr/>
        </p:nvSpPr>
        <p:spPr>
          <a:xfrm>
            <a:off x="0" y="0"/>
            <a:ext cx="12192000" cy="6858000"/>
          </a:xfrm>
          <a:prstGeom prst="rect">
            <a:avLst/>
          </a:prstGeom>
          <a:gradFill flip="none" rotWithShape="1">
            <a:gsLst>
              <a:gs pos="64000">
                <a:srgbClr val="2A2A2A">
                  <a:alpha val="5000"/>
                </a:srgbClr>
              </a:gs>
              <a:gs pos="100000">
                <a:schemeClr val="tx1">
                  <a:alpha val="20000"/>
                </a:schemeClr>
              </a:gs>
              <a:gs pos="6000">
                <a:schemeClr val="tx1"/>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17" name="文本框 16"/>
          <p:cNvSpPr txBox="1"/>
          <p:nvPr/>
        </p:nvSpPr>
        <p:spPr>
          <a:xfrm>
            <a:off x="993919" y="5442860"/>
            <a:ext cx="10555855" cy="954107"/>
          </a:xfrm>
          <a:prstGeom prst="rect">
            <a:avLst/>
          </a:prstGeom>
          <a:noFill/>
        </p:spPr>
        <p:txBody>
          <a:bodyPr wrap="square" rtlCol="0">
            <a:spAutoFit/>
          </a:bodyPr>
          <a:lstStyle/>
          <a:p>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19</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世纪</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30</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一</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40</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年代，英国各主要工业部门都采用了机器生产，尤其是在纺织业中，大机器生产已取得主导地位。</a:t>
            </a:r>
            <a:endPar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99160" y="-1173480"/>
            <a:ext cx="15118080" cy="9448800"/>
          </a:xfrm>
          <a:prstGeom prst="rect">
            <a:avLst/>
          </a:prstGeom>
        </p:spPr>
      </p:pic>
      <p:sp>
        <p:nvSpPr>
          <p:cNvPr id="16" name="矩形 15"/>
          <p:cNvSpPr/>
          <p:nvPr/>
        </p:nvSpPr>
        <p:spPr>
          <a:xfrm>
            <a:off x="0" y="0"/>
            <a:ext cx="12192000" cy="6858000"/>
          </a:xfrm>
          <a:prstGeom prst="rect">
            <a:avLst/>
          </a:prstGeom>
          <a:gradFill flip="none" rotWithShape="1">
            <a:gsLst>
              <a:gs pos="64000">
                <a:srgbClr val="2A2A2A">
                  <a:alpha val="5000"/>
                </a:srgbClr>
              </a:gs>
              <a:gs pos="100000">
                <a:schemeClr val="tx1">
                  <a:alpha val="20000"/>
                </a:schemeClr>
              </a:gs>
              <a:gs pos="6000">
                <a:schemeClr val="tx1"/>
              </a:gs>
            </a:gsLst>
            <a:lin ang="1620000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17" name="文本框 16"/>
          <p:cNvSpPr txBox="1"/>
          <p:nvPr/>
        </p:nvSpPr>
        <p:spPr>
          <a:xfrm>
            <a:off x="993918" y="5122820"/>
            <a:ext cx="10555855" cy="1384995"/>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      德国纺纱方面，</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1800</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年有二千台小型纺纱机，</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1814</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年机械纺锭猛增至二十八万枚。采矿生产从</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1800</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到</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1830</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年增加了百分之五十。</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1835</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年，德国第一条铁路纽伦堡</a:t>
            </a:r>
            <a:r>
              <a:rPr lang="en-US" altLang="zh-CN"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a:t>
            </a:r>
            <a:r>
              <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rPr>
              <a:t>富尔特线正式通车。</a:t>
            </a:r>
            <a:endParaRPr lang="zh-CN" altLang="en-US" sz="2800" dirty="0">
              <a:solidFill>
                <a:schemeClr val="bg1"/>
              </a:solidFill>
              <a:effectLst>
                <a:outerShdw blurRad="38100" dist="38100" dir="2700000" algn="tl">
                  <a:srgbClr val="000000">
                    <a:alpha val="43137"/>
                  </a:srgbClr>
                </a:outerShdw>
              </a:effectLst>
              <a:latin typeface="华光大标宋_CNKI" panose="02000500000000000000" pitchFamily="2" charset="-122"/>
              <a:ea typeface="华光大标宋_CNKI"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2773</Words>
  <Application>WPS 演示</Application>
  <PresentationFormat>自定义</PresentationFormat>
  <Paragraphs>363</Paragraphs>
  <Slides>32</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32</vt:i4>
      </vt:variant>
    </vt:vector>
  </HeadingPairs>
  <TitlesOfParts>
    <vt:vector size="55" baseType="lpstr">
      <vt:lpstr>Arial</vt:lpstr>
      <vt:lpstr>宋体</vt:lpstr>
      <vt:lpstr>Wingdings</vt:lpstr>
      <vt:lpstr>华光标题宋_CNKI</vt:lpstr>
      <vt:lpstr>华光大标宋_CNKI</vt:lpstr>
      <vt:lpstr>华光准圆_CNKI</vt:lpstr>
      <vt:lpstr>楷体</vt:lpstr>
      <vt:lpstr>华光行草_CNKI</vt:lpstr>
      <vt:lpstr>禹卫书法行书简体</vt:lpstr>
      <vt:lpstr>方正启体简体</vt:lpstr>
      <vt:lpstr>华光行书_CNKI</vt:lpstr>
      <vt:lpstr>条幅黑体</vt:lpstr>
      <vt:lpstr>等线</vt:lpstr>
      <vt:lpstr>微软雅黑</vt:lpstr>
      <vt:lpstr>Arial Unicode MS</vt:lpstr>
      <vt:lpstr>等线 Light</vt:lpstr>
      <vt:lpstr>黑体</vt:lpstr>
      <vt:lpstr>MoolBoran</vt:lpstr>
      <vt:lpstr>华光隶变_CNKI</vt:lpstr>
      <vt:lpstr>叶根友刀锋黑草</vt:lpstr>
      <vt:lpstr>方正大黑简体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小明</cp:lastModifiedBy>
  <cp:revision>84</cp:revision>
  <dcterms:created xsi:type="dcterms:W3CDTF">2021-04-20T01:59:00Z</dcterms:created>
  <dcterms:modified xsi:type="dcterms:W3CDTF">2021-05-23T11:32:50Z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45096408</vt:lpwstr>
  </property>
  <property fmtid="{D5CDD505-2E9C-101B-9397-08002B2CF9AE}" pid="3" name="NXPowerLiteSettings">
    <vt:lpwstr>C700052003A000</vt:lpwstr>
  </property>
  <property fmtid="{D5CDD505-2E9C-101B-9397-08002B2CF9AE}" pid="4" name="NXPowerLiteVersion">
    <vt:lpwstr>D8.0.2</vt:lpwstr>
  </property>
  <property fmtid="{D5CDD505-2E9C-101B-9397-08002B2CF9AE}" pid="5" name="ICV">
    <vt:lpwstr>E08049DADFCA459B81239BBFCD5E1752</vt:lpwstr>
  </property>
  <property fmtid="{D5CDD505-2E9C-101B-9397-08002B2CF9AE}" pid="6" name="KSOProductBuildVer">
    <vt:lpwstr>2052-11.1.0.10495</vt:lpwstr>
  </property>
</Properties>
</file>