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82" r:id="rId2"/>
    <p:sldId id="263" r:id="rId3"/>
    <p:sldId id="267" r:id="rId4"/>
    <p:sldId id="278" r:id="rId5"/>
    <p:sldId id="296" r:id="rId6"/>
    <p:sldId id="274" r:id="rId7"/>
    <p:sldId id="297" r:id="rId8"/>
    <p:sldId id="295" r:id="rId9"/>
    <p:sldId id="283" r:id="rId10"/>
    <p:sldId id="298" r:id="rId11"/>
    <p:sldId id="279" r:id="rId12"/>
    <p:sldId id="299"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120" d="100"/>
          <a:sy n="120" d="100"/>
        </p:scale>
        <p:origin x="-1374" y="144"/>
      </p:cViewPr>
      <p:guideLst>
        <p:guide orient="horz" pos="2137"/>
        <p:guide pos="285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AB4AC6-2778-42B7-8E27-A6EBBA4C359F}" type="datetimeFigureOut">
              <a:rPr lang="zh-CN" altLang="en-US" smtClean="0"/>
              <a:pPr/>
              <a:t>2021/5/21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B9819D-EB36-476E-A329-91A3FDD5D90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A2921-E508-4B20-A087-6796B92517D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med" p14:dur="700" advClick="0" advTm="10000">
        <p:fade/>
      </p:transition>
    </mc:Choice>
    <mc:Fallback>
      <p:transition spd="med" advClick="0" advTm="1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2021/5/21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bright="-29000" contrast="44000"/>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09930" y="1114425"/>
            <a:ext cx="7920990" cy="3521075"/>
          </a:xfrm>
        </p:spPr>
        <p:txBody>
          <a:bodyPr>
            <a:normAutofit fontScale="90000"/>
          </a:bodyPr>
          <a:lstStyle/>
          <a:p>
            <a:pPr algn="l">
              <a:lnSpc>
                <a:spcPct val="150000"/>
              </a:lnSpc>
            </a:pPr>
            <a:r>
              <a:rPr lang="zh-CN" altLang="en-US" dirty="0" smtClean="0">
                <a:solidFill>
                  <a:schemeClr val="bg1"/>
                </a:solidFill>
              </a:rPr>
              <a:t>             </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寻路</a:t>
            </a:r>
            <a:b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从董必武的三次转变</a:t>
            </a:r>
            <a:b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看</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中共成立</a:t>
            </a:r>
            <a:r>
              <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r>
            <a:br>
              <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br>
            <a:r>
              <a:rPr lang="en-US" altLang="zh-CN" dirty="0" smtClean="0">
                <a:solidFill>
                  <a:schemeClr val="bg1"/>
                </a:solidFill>
              </a:rPr>
              <a:t>                     </a:t>
            </a:r>
            <a:endParaRPr lang="zh-CN" alt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51520" y="188640"/>
            <a:ext cx="8568690" cy="6408712"/>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Rectangle 42"/>
          <p:cNvSpPr/>
          <p:nvPr/>
        </p:nvSpPr>
        <p:spPr>
          <a:xfrm>
            <a:off x="539552" y="1268760"/>
            <a:ext cx="7992745" cy="4824536"/>
          </a:xfrm>
          <a:prstGeom prst="rect">
            <a:avLst/>
          </a:prstGeom>
          <a:noFill/>
          <a:ln w="25400" cap="flat" cmpd="dbl" algn="ctr">
            <a:solidFill>
              <a:srgbClr val="7030A0"/>
            </a:solidFill>
            <a:prstDash val="solid"/>
          </a:ln>
          <a:effectLst/>
        </p:spPr>
        <p:txBody>
          <a:bodyPr lIns="91440" tIns="0" rIns="91440" bIns="0" rtlCol="0" anchor="t"/>
          <a:lstStyle/>
          <a:p>
            <a:pPr>
              <a:defRPr/>
            </a:pPr>
            <a:r>
              <a:rPr lang="zh-CN" altLang="en-US" sz="2800" dirty="0" smtClean="0">
                <a:latin typeface="黑体" panose="02010609060101010101" charset="-122"/>
                <a:ea typeface="黑体" panose="02010609060101010101" charset="-122"/>
                <a:cs typeface="黑体" panose="02010609060101010101" charset="-122"/>
              </a:rPr>
              <a:t>第三次转变</a:t>
            </a:r>
            <a:endParaRPr lang="en-US" altLang="zh-CN" sz="2800" dirty="0" smtClean="0">
              <a:latin typeface="黑体" panose="02010609060101010101" charset="-122"/>
              <a:ea typeface="黑体" panose="02010609060101010101" charset="-122"/>
              <a:cs typeface="黑体" panose="02010609060101010101" charset="-122"/>
            </a:endParaRPr>
          </a:p>
          <a:p>
            <a:pPr>
              <a:defRPr/>
            </a:pPr>
            <a:endParaRPr lang="en-US" altLang="zh-CN" sz="2800" dirty="0" smtClean="0">
              <a:latin typeface="黑体" panose="02010609060101010101" charset="-122"/>
              <a:ea typeface="黑体" panose="02010609060101010101" charset="-122"/>
              <a:cs typeface="黑体" panose="02010609060101010101" charset="-122"/>
            </a:endParaRPr>
          </a:p>
          <a:p>
            <a:pPr>
              <a:defRPr/>
            </a:pPr>
            <a:r>
              <a:rPr lang="zh-CN" altLang="en-US" sz="2800" dirty="0" smtClean="0">
                <a:latin typeface="黑体" panose="02010609060101010101" charset="-122"/>
                <a:ea typeface="黑体" panose="02010609060101010101" charset="-122"/>
                <a:cs typeface="黑体" panose="02010609060101010101" charset="-122"/>
              </a:rPr>
              <a:t>五四运动和十月革命思潮</a:t>
            </a:r>
            <a:r>
              <a:rPr lang="en-US" altLang="zh-CN" sz="2800" dirty="0" smtClean="0">
                <a:latin typeface="黑体" panose="02010609060101010101" charset="-122"/>
                <a:ea typeface="黑体" panose="02010609060101010101" charset="-122"/>
                <a:cs typeface="黑体" panose="02010609060101010101" charset="-122"/>
              </a:rPr>
              <a:t>——</a:t>
            </a:r>
            <a:r>
              <a:rPr lang="zh-CN" altLang="en-US" sz="2800" dirty="0" smtClean="0">
                <a:latin typeface="黑体" panose="02010609060101010101" charset="-122"/>
                <a:ea typeface="黑体" panose="02010609060101010101" charset="-122"/>
                <a:cs typeface="黑体" panose="02010609060101010101" charset="-122"/>
              </a:rPr>
              <a:t>从旧民主主义革命者变为马克思主义者</a:t>
            </a:r>
            <a:endParaRPr lang="en-US" altLang="zh-CN" sz="2800" dirty="0" smtClean="0">
              <a:latin typeface="黑体" panose="02010609060101010101" charset="-122"/>
              <a:ea typeface="黑体" panose="02010609060101010101" charset="-122"/>
              <a:cs typeface="黑体" panose="02010609060101010101" charset="-122"/>
            </a:endParaRP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r>
              <a:rPr lang="zh-CN" altLang="zh-CN" sz="2800" b="1" dirty="0" smtClean="0">
                <a:latin typeface="华文行楷" pitchFamily="2" charset="-122"/>
                <a:ea typeface="华文行楷" pitchFamily="2" charset="-122"/>
              </a:rPr>
              <a:t>新道路：先进思想——马克思</a:t>
            </a:r>
            <a:r>
              <a:rPr lang="zh-CN" altLang="en-US" sz="2800" b="1" dirty="0" smtClean="0">
                <a:latin typeface="华文行楷" pitchFamily="2" charset="-122"/>
                <a:ea typeface="华文行楷" pitchFamily="2" charset="-122"/>
              </a:rPr>
              <a:t>主义</a:t>
            </a:r>
            <a:endParaRPr lang="zh-CN" altLang="zh-CN" sz="2800" b="1" dirty="0" smtClean="0">
              <a:latin typeface="华文行楷" pitchFamily="2" charset="-122"/>
              <a:ea typeface="华文行楷" pitchFamily="2" charset="-122"/>
            </a:endParaRPr>
          </a:p>
          <a:p>
            <a:r>
              <a:rPr lang="en-US" altLang="zh-CN" sz="2800" b="1" dirty="0" smtClean="0">
                <a:latin typeface="华文行楷" pitchFamily="2" charset="-122"/>
                <a:ea typeface="华文行楷" pitchFamily="2" charset="-122"/>
              </a:rPr>
              <a:t>                 </a:t>
            </a:r>
            <a:r>
              <a:rPr lang="zh-CN" altLang="zh-CN" sz="2800" b="1" dirty="0" smtClean="0">
                <a:latin typeface="华文行楷" pitchFamily="2" charset="-122"/>
                <a:ea typeface="华文行楷" pitchFamily="2" charset="-122"/>
              </a:rPr>
              <a:t>路线——群众路线</a:t>
            </a:r>
          </a:p>
          <a:p>
            <a:r>
              <a:rPr lang="en-US" altLang="zh-CN" sz="2800" b="1" dirty="0" smtClean="0">
                <a:latin typeface="华文行楷" pitchFamily="2" charset="-122"/>
                <a:ea typeface="华文行楷" pitchFamily="2" charset="-122"/>
              </a:rPr>
              <a:t>                 </a:t>
            </a:r>
            <a:r>
              <a:rPr lang="zh-CN" altLang="zh-CN" sz="2800" b="1" dirty="0" smtClean="0">
                <a:latin typeface="华文行楷" pitchFamily="2" charset="-122"/>
                <a:ea typeface="华文行楷" pitchFamily="2" charset="-122"/>
              </a:rPr>
              <a:t>策略——统一战线</a:t>
            </a:r>
            <a:endParaRPr lang="en-US" altLang="zh-CN" sz="2800" b="1" dirty="0" smtClean="0">
              <a:latin typeface="华文行楷" pitchFamily="2" charset="-122"/>
              <a:ea typeface="华文行楷" pitchFamily="2" charset="-122"/>
            </a:endParaRPr>
          </a:p>
          <a:p>
            <a:r>
              <a:rPr lang="en-US" altLang="zh-CN" sz="2800" b="1" dirty="0" smtClean="0">
                <a:latin typeface="华文行楷" pitchFamily="2" charset="-122"/>
                <a:ea typeface="华文行楷" pitchFamily="2" charset="-122"/>
              </a:rPr>
              <a:t>                 </a:t>
            </a:r>
            <a:r>
              <a:rPr lang="zh-CN" altLang="zh-CN" sz="2800" b="1" dirty="0" smtClean="0">
                <a:latin typeface="华文行楷" pitchFamily="2" charset="-122"/>
                <a:ea typeface="华文行楷" pitchFamily="2" charset="-122"/>
              </a:rPr>
              <a:t>任务——反帝反封建</a:t>
            </a: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endParaRPr lang="zh-CN" altLang="zh-CN" sz="2800" dirty="0" smtClean="0">
              <a:latin typeface="华文中宋" pitchFamily="2" charset="-122"/>
              <a:ea typeface="华文中宋" pitchFamily="2" charset="-122"/>
            </a:endParaRPr>
          </a:p>
          <a:p>
            <a:pPr>
              <a:defRPr/>
            </a:pPr>
            <a:endParaRPr lang="zh-CN" altLang="zh-CN" sz="2800" kern="0" spc="600" dirty="0" smtClean="0">
              <a:solidFill>
                <a:schemeClr val="tx1">
                  <a:lumMod val="75000"/>
                  <a:lumOff val="25000"/>
                </a:schemeClr>
              </a:solidFill>
              <a:latin typeface="华文中宋" pitchFamily="2" charset="-122"/>
              <a:ea typeface="华文中宋" pitchFamily="2" charset="-122"/>
              <a:cs typeface="+mn-ea"/>
              <a:sym typeface="Agency FB" panose="020B0503020202020204" pitchFamily="34" charset="0"/>
            </a:endParaRPr>
          </a:p>
        </p:txBody>
      </p:sp>
      <p:sp>
        <p:nvSpPr>
          <p:cNvPr id="3" name="Freeform 6"/>
          <p:cNvSpPr/>
          <p:nvPr/>
        </p:nvSpPr>
        <p:spPr bwMode="auto">
          <a:xfrm>
            <a:off x="453390" y="45720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b="-33000"/>
          </a:stretch>
        </a:blipFill>
        <a:effectLst/>
      </p:bgPr>
    </p:bg>
    <p:spTree>
      <p:nvGrpSpPr>
        <p:cNvPr id="1" name=""/>
        <p:cNvGrpSpPr/>
        <p:nvPr/>
      </p:nvGrpSpPr>
      <p:grpSpPr>
        <a:xfrm>
          <a:off x="0" y="0"/>
          <a:ext cx="0" cy="0"/>
          <a:chOff x="0" y="0"/>
          <a:chExt cx="0" cy="0"/>
        </a:xfrm>
      </p:grpSpPr>
      <p:sp>
        <p:nvSpPr>
          <p:cNvPr id="38" name="Freeform 6"/>
          <p:cNvSpPr/>
          <p:nvPr/>
        </p:nvSpPr>
        <p:spPr bwMode="auto">
          <a:xfrm>
            <a:off x="899592" y="404664"/>
            <a:ext cx="7344816" cy="79208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endParaRPr lang="en-US" sz="1015" dirty="0">
              <a:solidFill>
                <a:schemeClr val="tx2"/>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5849" y="508675"/>
            <a:ext cx="4698722" cy="584775"/>
          </a:xfrm>
          <a:prstGeom prst="rect">
            <a:avLst/>
          </a:prstGeom>
          <a:noFill/>
        </p:spPr>
        <p:txBody>
          <a:bodyPr wrap="none" rtlCol="0">
            <a:spAutoFit/>
          </a:bodyPr>
          <a:lstStyle/>
          <a:p>
            <a:r>
              <a:rPr lang="zh-CN" altLang="en-US" sz="3200" dirty="0" smtClean="0">
                <a:solidFill>
                  <a:schemeClr val="bg1"/>
                </a:solidFill>
              </a:rPr>
              <a:t>传统知识分子的人生抉择</a:t>
            </a:r>
            <a:endParaRPr lang="zh-CN" altLang="en-US" sz="3200" dirty="0">
              <a:solidFill>
                <a:schemeClr val="bg1"/>
              </a:solidFill>
              <a:latin typeface="华文行楷" pitchFamily="2" charset="-122"/>
              <a:ea typeface="华文行楷" pitchFamily="2" charset="-122"/>
            </a:endParaRPr>
          </a:p>
        </p:txBody>
      </p:sp>
      <p:cxnSp>
        <p:nvCxnSpPr>
          <p:cNvPr id="44" name="直接连接符 43"/>
          <p:cNvCxnSpPr/>
          <p:nvPr/>
        </p:nvCxnSpPr>
        <p:spPr>
          <a:xfrm>
            <a:off x="0" y="1196752"/>
            <a:ext cx="651621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076" name="Picture 4" descr="D:\Desktop\src=http___pic.vjshi.com_2018-06-26_7c648081299432a1ffed0d803259cc39_00003.jpg_x-oss-process=style_watermark&amp;refer=http___pic.vjshi.jpg"/>
          <p:cNvPicPr>
            <a:picLocks noChangeAspect="1" noChangeArrowheads="1"/>
          </p:cNvPicPr>
          <p:nvPr/>
        </p:nvPicPr>
        <p:blipFill>
          <a:blip r:embed="rId4" cstate="print"/>
          <a:srcRect/>
          <a:stretch>
            <a:fillRect/>
          </a:stretch>
        </p:blipFill>
        <p:spPr bwMode="auto">
          <a:xfrm>
            <a:off x="1043608" y="1340768"/>
            <a:ext cx="6784754" cy="3816424"/>
          </a:xfrm>
          <a:prstGeom prst="rect">
            <a:avLst/>
          </a:prstGeom>
          <a:noFill/>
        </p:spPr>
      </p:pic>
      <p:sp>
        <p:nvSpPr>
          <p:cNvPr id="11" name="TextBox 10"/>
          <p:cNvSpPr txBox="1"/>
          <p:nvPr/>
        </p:nvSpPr>
        <p:spPr>
          <a:xfrm>
            <a:off x="1331640" y="5373216"/>
            <a:ext cx="6696744" cy="583565"/>
          </a:xfrm>
          <a:prstGeom prst="rect">
            <a:avLst/>
          </a:prstGeom>
          <a:noFill/>
        </p:spPr>
        <p:txBody>
          <a:bodyPr wrap="square" rtlCol="0">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涵养家国情怀，勇做时代的改革者</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med" p14:dur="700" advClick="0" advTm="10000">
        <p:fade/>
      </p:transition>
    </mc:Choice>
    <mc:Fallback>
      <p:transition spd="med" advClick="0" advTm="10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07504" y="116632"/>
            <a:ext cx="8568690" cy="6408712"/>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Rectangle 42"/>
          <p:cNvSpPr/>
          <p:nvPr/>
        </p:nvSpPr>
        <p:spPr>
          <a:xfrm>
            <a:off x="467544" y="1700808"/>
            <a:ext cx="7992745" cy="4248472"/>
          </a:xfrm>
          <a:prstGeom prst="rect">
            <a:avLst/>
          </a:prstGeom>
          <a:noFill/>
          <a:ln w="25400" cap="flat" cmpd="dbl" algn="ctr">
            <a:solidFill>
              <a:srgbClr val="7030A0"/>
            </a:solidFill>
            <a:prstDash val="solid"/>
          </a:ln>
          <a:effectLst/>
        </p:spPr>
        <p:txBody>
          <a:bodyPr lIns="91440" tIns="0" rIns="91440" bIns="0" rtlCol="0" anchor="t"/>
          <a:lstStyle/>
          <a:p>
            <a:r>
              <a:rPr lang="zh-CN" altLang="zh-CN" sz="2400" b="1" dirty="0" smtClean="0">
                <a:latin typeface="+mn-ea"/>
              </a:rPr>
              <a:t>第一次转变</a:t>
            </a:r>
          </a:p>
          <a:p>
            <a:r>
              <a:rPr lang="zh-CN" altLang="zh-CN" sz="2400" b="1" dirty="0" smtClean="0">
                <a:latin typeface="+mn-ea"/>
              </a:rPr>
              <a:t>清政府</a:t>
            </a:r>
            <a:r>
              <a:rPr lang="zh-CN" altLang="en-US" sz="2400" b="1" dirty="0" smtClean="0">
                <a:latin typeface="+mn-ea"/>
              </a:rPr>
              <a:t>腐败无能</a:t>
            </a:r>
            <a:r>
              <a:rPr lang="zh-CN" altLang="zh-CN" sz="2400" b="1" dirty="0" smtClean="0">
                <a:latin typeface="+mn-ea"/>
              </a:rPr>
              <a:t>——从传统知识分子变为革命者</a:t>
            </a:r>
          </a:p>
          <a:p>
            <a:r>
              <a:rPr lang="zh-CN" altLang="zh-CN" sz="2400" b="1" dirty="0" smtClean="0">
                <a:latin typeface="+mn-ea"/>
              </a:rPr>
              <a:t>第二次转变</a:t>
            </a:r>
          </a:p>
          <a:p>
            <a:r>
              <a:rPr lang="zh-CN" altLang="zh-CN" sz="2400" b="1" dirty="0" smtClean="0">
                <a:latin typeface="+mn-ea"/>
              </a:rPr>
              <a:t>革命派</a:t>
            </a:r>
            <a:r>
              <a:rPr lang="zh-CN" altLang="en-US" sz="2400" b="1" dirty="0" smtClean="0">
                <a:latin typeface="+mn-ea"/>
              </a:rPr>
              <a:t>内部涣散，力量不足</a:t>
            </a:r>
            <a:r>
              <a:rPr lang="zh-CN" altLang="zh-CN" sz="2400" b="1" dirty="0" smtClean="0">
                <a:latin typeface="+mn-ea"/>
              </a:rPr>
              <a:t>——反思革命道路</a:t>
            </a:r>
          </a:p>
          <a:p>
            <a:r>
              <a:rPr lang="zh-CN" altLang="zh-CN" sz="2400" b="1" dirty="0" smtClean="0">
                <a:latin typeface="+mn-ea"/>
              </a:rPr>
              <a:t>第三次转变</a:t>
            </a:r>
            <a:endParaRPr lang="en-US" altLang="zh-CN" sz="2400" b="1" dirty="0" smtClean="0">
              <a:latin typeface="+mn-ea"/>
              <a:cs typeface="黑体" panose="02010609060101010101" charset="-122"/>
            </a:endParaRPr>
          </a:p>
          <a:p>
            <a:pPr>
              <a:defRPr/>
            </a:pPr>
            <a:r>
              <a:rPr lang="zh-CN" altLang="en-US" sz="2400" b="1" dirty="0" smtClean="0">
                <a:latin typeface="+mn-ea"/>
                <a:cs typeface="黑体" panose="02010609060101010101" charset="-122"/>
              </a:rPr>
              <a:t>五四运动和十月革命思潮</a:t>
            </a:r>
            <a:r>
              <a:rPr lang="en-US" altLang="zh-CN" sz="2400" b="1" dirty="0" smtClean="0">
                <a:latin typeface="+mn-ea"/>
                <a:cs typeface="黑体" panose="02010609060101010101" charset="-122"/>
              </a:rPr>
              <a:t>——</a:t>
            </a:r>
            <a:r>
              <a:rPr lang="zh-CN" altLang="en-US" sz="2400" b="1" dirty="0" smtClean="0">
                <a:latin typeface="+mn-ea"/>
                <a:cs typeface="黑体" panose="02010609060101010101" charset="-122"/>
              </a:rPr>
              <a:t>从旧民主主义革命者变为马克思主义者</a:t>
            </a:r>
            <a:endParaRPr lang="en-US" altLang="zh-CN" sz="2400" b="1" dirty="0" smtClean="0">
              <a:latin typeface="+mn-ea"/>
              <a:cs typeface="黑体" panose="02010609060101010101" charset="-122"/>
            </a:endParaRPr>
          </a:p>
          <a:p>
            <a:r>
              <a:rPr lang="zh-CN" altLang="zh-CN" sz="2400" b="1" dirty="0" smtClean="0">
                <a:solidFill>
                  <a:srgbClr val="C00000"/>
                </a:solidFill>
                <a:latin typeface="+mn-ea"/>
              </a:rPr>
              <a:t>新道路：先进思想——马克思</a:t>
            </a:r>
            <a:r>
              <a:rPr lang="zh-CN" altLang="en-US" sz="2400" b="1" dirty="0" smtClean="0">
                <a:solidFill>
                  <a:srgbClr val="C00000"/>
                </a:solidFill>
                <a:latin typeface="+mn-ea"/>
              </a:rPr>
              <a:t>主义</a:t>
            </a:r>
            <a:endParaRPr lang="zh-CN" altLang="zh-CN" sz="2400" b="1" dirty="0" smtClean="0">
              <a:solidFill>
                <a:srgbClr val="C00000"/>
              </a:solidFill>
              <a:latin typeface="+mn-ea"/>
            </a:endParaRPr>
          </a:p>
          <a:p>
            <a:r>
              <a:rPr lang="en-US" altLang="zh-CN" sz="2400" b="1" dirty="0" smtClean="0">
                <a:solidFill>
                  <a:srgbClr val="C00000"/>
                </a:solidFill>
                <a:latin typeface="+mn-ea"/>
              </a:rPr>
              <a:t>        </a:t>
            </a:r>
            <a:r>
              <a:rPr lang="zh-CN" altLang="zh-CN" sz="2400" b="1" dirty="0" smtClean="0">
                <a:solidFill>
                  <a:srgbClr val="C00000"/>
                </a:solidFill>
                <a:latin typeface="+mn-ea"/>
              </a:rPr>
              <a:t>路线——群众路线</a:t>
            </a:r>
          </a:p>
          <a:p>
            <a:r>
              <a:rPr lang="en-US" altLang="zh-CN" sz="2400" b="1" dirty="0" smtClean="0">
                <a:solidFill>
                  <a:srgbClr val="C00000"/>
                </a:solidFill>
                <a:latin typeface="+mn-ea"/>
              </a:rPr>
              <a:t>        </a:t>
            </a:r>
            <a:r>
              <a:rPr lang="zh-CN" altLang="zh-CN" sz="2400" b="1" dirty="0" smtClean="0">
                <a:solidFill>
                  <a:srgbClr val="C00000"/>
                </a:solidFill>
                <a:latin typeface="+mn-ea"/>
              </a:rPr>
              <a:t>策略——统一战线</a:t>
            </a:r>
            <a:endParaRPr lang="en-US" altLang="zh-CN" sz="2400" b="1" dirty="0" smtClean="0">
              <a:solidFill>
                <a:srgbClr val="C00000"/>
              </a:solidFill>
              <a:latin typeface="+mn-ea"/>
            </a:endParaRPr>
          </a:p>
          <a:p>
            <a:r>
              <a:rPr lang="en-US" altLang="zh-CN" sz="2400" b="1" dirty="0" smtClean="0">
                <a:solidFill>
                  <a:srgbClr val="C00000"/>
                </a:solidFill>
                <a:latin typeface="+mn-ea"/>
              </a:rPr>
              <a:t>        </a:t>
            </a:r>
            <a:r>
              <a:rPr lang="zh-CN" altLang="zh-CN" sz="2400" b="1" dirty="0" smtClean="0">
                <a:solidFill>
                  <a:srgbClr val="C00000"/>
                </a:solidFill>
                <a:latin typeface="+mn-ea"/>
              </a:rPr>
              <a:t>任务——反帝反封建</a:t>
            </a: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endParaRPr lang="zh-CN" altLang="zh-CN" sz="2800" dirty="0" smtClean="0">
              <a:latin typeface="华文中宋" pitchFamily="2" charset="-122"/>
              <a:ea typeface="华文中宋" pitchFamily="2" charset="-122"/>
            </a:endParaRPr>
          </a:p>
          <a:p>
            <a:pPr>
              <a:defRPr/>
            </a:pPr>
            <a:endParaRPr lang="zh-CN" altLang="zh-CN" sz="2800" kern="0" spc="600" dirty="0" smtClean="0">
              <a:solidFill>
                <a:schemeClr val="tx1">
                  <a:lumMod val="75000"/>
                  <a:lumOff val="25000"/>
                </a:schemeClr>
              </a:solidFill>
              <a:latin typeface="华文中宋" pitchFamily="2" charset="-122"/>
              <a:ea typeface="华文中宋" pitchFamily="2" charset="-122"/>
              <a:cs typeface="+mn-ea"/>
              <a:sym typeface="Agency FB" panose="020B0503020202020204" pitchFamily="34" charset="0"/>
            </a:endParaRPr>
          </a:p>
        </p:txBody>
      </p:sp>
      <p:sp>
        <p:nvSpPr>
          <p:cNvPr id="3" name="Freeform 6"/>
          <p:cNvSpPr/>
          <p:nvPr/>
        </p:nvSpPr>
        <p:spPr bwMode="auto">
          <a:xfrm>
            <a:off x="395536" y="260648"/>
            <a:ext cx="8007042" cy="1387624"/>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寻路</a:t>
            </a:r>
            <a:b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从董必武的三次转变</a:t>
            </a:r>
            <a:b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看</a:t>
            </a:r>
            <a:r>
              <a:rPr lang="zh-CN" altLang="en-US" sz="28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中共成立</a:t>
            </a:r>
            <a:endParaRPr lang="zh-CN" altLang="en-US" sz="28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b="-33000"/>
          </a:stretch>
        </a:blipFill>
        <a:effectLst/>
      </p:bgPr>
    </p:bg>
    <p:spTree>
      <p:nvGrpSpPr>
        <p:cNvPr id="1" name=""/>
        <p:cNvGrpSpPr/>
        <p:nvPr/>
      </p:nvGrpSpPr>
      <p:grpSpPr>
        <a:xfrm>
          <a:off x="0" y="0"/>
          <a:ext cx="0" cy="0"/>
          <a:chOff x="0" y="0"/>
          <a:chExt cx="0" cy="0"/>
        </a:xfrm>
      </p:grpSpPr>
      <p:cxnSp>
        <p:nvCxnSpPr>
          <p:cNvPr id="44" name="直接连接符 43"/>
          <p:cNvCxnSpPr/>
          <p:nvPr/>
        </p:nvCxnSpPr>
        <p:spPr>
          <a:xfrm>
            <a:off x="0" y="1196752"/>
            <a:ext cx="651621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29" name="Picture 5" descr="D:\Desktop\QQ图片20210509113452.png"/>
          <p:cNvPicPr>
            <a:picLocks noChangeAspect="1" noChangeArrowheads="1"/>
          </p:cNvPicPr>
          <p:nvPr/>
        </p:nvPicPr>
        <p:blipFill>
          <a:blip r:embed="rId4" cstate="print"/>
          <a:srcRect/>
          <a:stretch>
            <a:fillRect/>
          </a:stretch>
        </p:blipFill>
        <p:spPr bwMode="auto">
          <a:xfrm>
            <a:off x="6218555" y="1393825"/>
            <a:ext cx="2799080" cy="3772535"/>
          </a:xfrm>
          <a:prstGeom prst="rect">
            <a:avLst/>
          </a:prstGeom>
          <a:noFill/>
        </p:spPr>
      </p:pic>
      <p:sp>
        <p:nvSpPr>
          <p:cNvPr id="100" name="文本框 99"/>
          <p:cNvSpPr txBox="1"/>
          <p:nvPr/>
        </p:nvSpPr>
        <p:spPr>
          <a:xfrm>
            <a:off x="219710" y="1275715"/>
            <a:ext cx="5915025" cy="5015865"/>
          </a:xfrm>
          <a:prstGeom prst="rect">
            <a:avLst/>
          </a:prstGeom>
          <a:noFill/>
          <a:ln w="9525">
            <a:noFill/>
          </a:ln>
        </p:spPr>
        <p:txBody>
          <a:bodyPr wrap="square">
            <a:spAutoFit/>
          </a:bodyPr>
          <a:lstStyle/>
          <a:p>
            <a:pPr indent="266700"/>
            <a:r>
              <a:rPr lang="en-US" sz="3200" b="0" dirty="0">
                <a:latin typeface="微软雅黑" panose="020B0503020204020204" pitchFamily="34" charset="-122"/>
                <a:ea typeface="微软雅黑" panose="020B0503020204020204" pitchFamily="34" charset="-122"/>
                <a:cs typeface="微软雅黑" panose="020B0503020204020204" pitchFamily="34" charset="-122"/>
              </a:rPr>
              <a:t>  </a:t>
            </a:r>
            <a:r>
              <a:rPr sz="3200" b="0" dirty="0">
                <a:latin typeface="微软雅黑" panose="020B0503020204020204" pitchFamily="34" charset="-122"/>
                <a:ea typeface="微软雅黑" panose="020B0503020204020204" pitchFamily="34" charset="-122"/>
                <a:cs typeface="微软雅黑" panose="020B0503020204020204" pitchFamily="34" charset="-122"/>
              </a:rPr>
              <a:t>董必武出生在湖北省黄安县一个秀才家庭，1903年便考取了秀才。</a:t>
            </a:r>
            <a:r>
              <a:rPr sz="3200" b="0" dirty="0" err="1">
                <a:latin typeface="微软雅黑" panose="020B0503020204020204" pitchFamily="34" charset="-122"/>
                <a:ea typeface="微软雅黑" panose="020B0503020204020204" pitchFamily="34" charset="-122"/>
                <a:cs typeface="微软雅黑" panose="020B0503020204020204" pitchFamily="34" charset="-122"/>
              </a:rPr>
              <a:t>但是随后发生的三件大事让他从传统的知识的分子转变为一名中共党员，最终影响了中国革命的走向</a:t>
            </a:r>
            <a:r>
              <a:rPr sz="3200" b="0" dirty="0">
                <a:latin typeface="微软雅黑" panose="020B0503020204020204" pitchFamily="34" charset="-122"/>
                <a:ea typeface="微软雅黑" panose="020B0503020204020204" pitchFamily="34" charset="-122"/>
                <a:cs typeface="微软雅黑" panose="020B0503020204020204" pitchFamily="34" charset="-122"/>
              </a:rPr>
              <a:t>。</a:t>
            </a:r>
          </a:p>
          <a:p>
            <a:pPr indent="266700"/>
            <a:r>
              <a:rPr sz="3200" b="0" dirty="0">
                <a:solidFill>
                  <a:srgbClr val="FF0000"/>
                </a:solidFill>
                <a:latin typeface="宋体" panose="02010600030101010101" pitchFamily="2" charset="-122"/>
                <a:ea typeface="宋体" panose="02010600030101010101" pitchFamily="2" charset="-122"/>
                <a:cs typeface="微软雅黑" panose="020B0503020204020204" pitchFamily="34" charset="-122"/>
              </a:rPr>
              <a:t>★</a:t>
            </a:r>
            <a:r>
              <a:rPr sz="3200" b="0" dirty="0" err="1">
                <a:latin typeface="微软雅黑" panose="020B0503020204020204" pitchFamily="34" charset="-122"/>
                <a:ea typeface="微软雅黑" panose="020B0503020204020204" pitchFamily="34" charset="-122"/>
                <a:cs typeface="微软雅黑" panose="020B0503020204020204" pitchFamily="34" charset="-122"/>
              </a:rPr>
              <a:t>三件大事说明了什么</a:t>
            </a:r>
            <a:r>
              <a:rPr sz="3200" b="0" dirty="0">
                <a:latin typeface="微软雅黑" panose="020B0503020204020204" pitchFamily="34" charset="-122"/>
                <a:ea typeface="微软雅黑" panose="020B0503020204020204" pitchFamily="34" charset="-122"/>
                <a:cs typeface="微软雅黑" panose="020B0503020204020204" pitchFamily="34" charset="-122"/>
              </a:rPr>
              <a:t>？</a:t>
            </a:r>
          </a:p>
          <a:p>
            <a:pPr indent="266700"/>
            <a:r>
              <a:rPr sz="3200" dirty="0">
                <a:solidFill>
                  <a:srgbClr val="FF0000"/>
                </a:solidFill>
                <a:latin typeface="宋体" panose="02010600030101010101" pitchFamily="2" charset="-122"/>
                <a:ea typeface="宋体" panose="02010600030101010101" pitchFamily="2" charset="-122"/>
                <a:cs typeface="微软雅黑" panose="020B0503020204020204" pitchFamily="34" charset="-122"/>
                <a:sym typeface="+mn-ea"/>
              </a:rPr>
              <a:t>★</a:t>
            </a:r>
            <a:r>
              <a:rPr sz="3200" b="0" dirty="0" err="1">
                <a:latin typeface="微软雅黑" panose="020B0503020204020204" pitchFamily="34" charset="-122"/>
                <a:ea typeface="微软雅黑" panose="020B0503020204020204" pitchFamily="34" charset="-122"/>
                <a:cs typeface="微软雅黑" panose="020B0503020204020204" pitchFamily="34" charset="-122"/>
              </a:rPr>
              <a:t>对他产生了怎样的影响</a:t>
            </a:r>
            <a:r>
              <a:rPr sz="3200" b="0" dirty="0">
                <a:latin typeface="微软雅黑" panose="020B0503020204020204" pitchFamily="34" charset="-122"/>
                <a:ea typeface="微软雅黑" panose="020B0503020204020204" pitchFamily="34" charset="-122"/>
                <a:cs typeface="微软雅黑" panose="020B0503020204020204" pitchFamily="34" charset="-122"/>
              </a:rPr>
              <a:t>？</a:t>
            </a:r>
          </a:p>
          <a:p>
            <a:pPr indent="266700"/>
            <a:r>
              <a:rPr sz="3200" dirty="0">
                <a:solidFill>
                  <a:srgbClr val="FF0000"/>
                </a:solidFill>
                <a:latin typeface="宋体" panose="02010600030101010101" pitchFamily="2" charset="-122"/>
                <a:ea typeface="宋体" panose="02010600030101010101" pitchFamily="2" charset="-122"/>
                <a:cs typeface="微软雅黑" panose="020B0503020204020204" pitchFamily="34" charset="-122"/>
                <a:sym typeface="+mn-ea"/>
              </a:rPr>
              <a:t>★</a:t>
            </a:r>
            <a:r>
              <a:rPr sz="3200" b="0" dirty="0" err="1">
                <a:latin typeface="微软雅黑" panose="020B0503020204020204" pitchFamily="34" charset="-122"/>
                <a:ea typeface="微软雅黑" panose="020B0503020204020204" pitchFamily="34" charset="-122"/>
                <a:cs typeface="微软雅黑" panose="020B0503020204020204" pitchFamily="34" charset="-122"/>
              </a:rPr>
              <a:t>他选择的新道路和以往的道路有何不同</a:t>
            </a:r>
            <a:r>
              <a:rPr sz="3200" b="0"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8" name="Freeform 6"/>
          <p:cNvSpPr/>
          <p:nvPr/>
        </p:nvSpPr>
        <p:spPr bwMode="auto">
          <a:xfrm>
            <a:off x="979805" y="536575"/>
            <a:ext cx="6695440" cy="66040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a:t>
            </a:r>
            <a:r>
              <a:rPr lang="zh-CN" altLang="en-US" sz="36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mc:AlternateContent xmlns:mc="http://schemas.openxmlformats.org/markup-compatibility/2006">
    <mc:Choice xmlns="" xmlns:p14="http://schemas.microsoft.com/office/powerpoint/2010/main" Requires="p14">
      <p:transition spd="med" p14:dur="700" advClick="0" advTm="10000">
        <p:fade/>
      </p:transition>
    </mc:Choice>
    <mc:Fallback>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blinds(horizontal)">
                                      <p:cBhvr>
                                        <p:cTn id="7" dur="500"/>
                                        <p:tgtEl>
                                          <p:spTgt spid="10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ox(in)">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51520" y="224835"/>
            <a:ext cx="8568690" cy="6408712"/>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Rectangle 42"/>
          <p:cNvSpPr/>
          <p:nvPr/>
        </p:nvSpPr>
        <p:spPr>
          <a:xfrm>
            <a:off x="539750" y="1617980"/>
            <a:ext cx="7992745" cy="4711065"/>
          </a:xfrm>
          <a:prstGeom prst="rect">
            <a:avLst/>
          </a:prstGeom>
          <a:noFill/>
          <a:ln w="25400" cap="flat" cmpd="dbl" algn="ctr">
            <a:solidFill>
              <a:srgbClr val="7030A0"/>
            </a:solidFill>
            <a:prstDash val="solid"/>
          </a:ln>
          <a:effectLst/>
        </p:spPr>
        <p:txBody>
          <a:bodyPr lIns="91440" tIns="0" rIns="91440" bIns="0" rtlCol="0" anchor="t"/>
          <a:lstStyle/>
          <a:p>
            <a:pPr>
              <a:defRPr/>
            </a:pPr>
            <a:r>
              <a:rPr lang="zh-CN" altLang="zh-CN" sz="2800" dirty="0" smtClean="0">
                <a:solidFill>
                  <a:srgbClr val="FF0000"/>
                </a:solidFill>
                <a:latin typeface="黑体" panose="02010609060101010101" charset="-122"/>
                <a:ea typeface="黑体" panose="02010609060101010101" charset="-122"/>
                <a:cs typeface="黑体" panose="02010609060101010101" charset="-122"/>
              </a:rPr>
              <a:t>“贡院风潮”</a:t>
            </a: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r>
              <a:rPr lang="en-US" altLang="zh-CN" sz="2800" smtClean="0">
                <a:latin typeface="+mn-ea"/>
              </a:rPr>
              <a:t>   </a:t>
            </a:r>
            <a:r>
              <a:rPr lang="en-US" altLang="zh-CN" sz="2800" b="1" smtClean="0">
                <a:solidFill>
                  <a:schemeClr val="tx1"/>
                </a:solidFill>
                <a:latin typeface="+mn-ea"/>
              </a:rPr>
              <a:t>1903</a:t>
            </a:r>
            <a:r>
              <a:rPr lang="en-US" altLang="zh-CN" sz="2800" b="1" smtClean="0">
                <a:latin typeface="+mn-ea"/>
              </a:rPr>
              <a:t>年董必武参加黄州府</a:t>
            </a:r>
          </a:p>
          <a:p>
            <a:pPr>
              <a:defRPr/>
            </a:pPr>
            <a:r>
              <a:rPr lang="en-US" altLang="zh-CN" sz="2800" b="1" smtClean="0">
                <a:latin typeface="+mn-ea"/>
              </a:rPr>
              <a:t>府试，</a:t>
            </a:r>
            <a:r>
              <a:rPr lang="zh-CN" altLang="zh-CN" sz="2800" b="1" smtClean="0">
                <a:latin typeface="+mn-ea"/>
              </a:rPr>
              <a:t>一</a:t>
            </a:r>
            <a:r>
              <a:rPr lang="zh-CN" altLang="zh-CN" sz="2800" b="1" dirty="0" smtClean="0">
                <a:latin typeface="+mn-ea"/>
              </a:rPr>
              <a:t>名拒绝被强行搜身的</a:t>
            </a:r>
          </a:p>
          <a:p>
            <a:pPr>
              <a:defRPr/>
            </a:pPr>
            <a:r>
              <a:rPr lang="zh-CN" altLang="zh-CN" sz="2800" b="1" dirty="0" smtClean="0">
                <a:latin typeface="+mn-ea"/>
              </a:rPr>
              <a:t>考生被差役打死</a:t>
            </a:r>
            <a:r>
              <a:rPr lang="zh-CN" altLang="en-US" sz="2800" b="1" dirty="0" smtClean="0">
                <a:latin typeface="+mn-ea"/>
              </a:rPr>
              <a:t>，后</a:t>
            </a:r>
            <a:r>
              <a:rPr lang="zh-CN" altLang="zh-CN" sz="2800" b="1" dirty="0" smtClean="0">
                <a:latin typeface="+mn-ea"/>
              </a:rPr>
              <a:t>被抛尸灭迹，董必武</a:t>
            </a:r>
            <a:r>
              <a:rPr lang="zh-CN" altLang="en-US" sz="2800" b="1" dirty="0" smtClean="0">
                <a:latin typeface="+mn-ea"/>
              </a:rPr>
              <a:t>和</a:t>
            </a:r>
            <a:r>
              <a:rPr lang="zh-CN" altLang="zh-CN" sz="2800" b="1" dirty="0" smtClean="0">
                <a:latin typeface="+mn-ea"/>
              </a:rPr>
              <a:t>其他考生一怒之下包围了贡院，</a:t>
            </a:r>
            <a:r>
              <a:rPr lang="zh-CN" altLang="en-US" sz="2800" b="1" dirty="0" smtClean="0">
                <a:latin typeface="+mn-ea"/>
              </a:rPr>
              <a:t>切断</a:t>
            </a:r>
            <a:r>
              <a:rPr lang="zh-CN" altLang="zh-CN" sz="2800" b="1" dirty="0" smtClean="0">
                <a:latin typeface="+mn-ea"/>
              </a:rPr>
              <a:t>供应，最后抚台派兵舰镇压，风潮才被平息。</a:t>
            </a:r>
          </a:p>
          <a:p>
            <a:pPr>
              <a:defRPr/>
            </a:pPr>
            <a:r>
              <a:rPr lang="zh-CN" altLang="zh-CN" sz="2800" dirty="0" smtClean="0">
                <a:solidFill>
                  <a:srgbClr val="FF0000"/>
                </a:solidFill>
                <a:latin typeface="黑体" panose="02010609060101010101" charset="-122"/>
                <a:ea typeface="黑体" panose="02010609060101010101" charset="-122"/>
                <a:cs typeface="黑体" panose="02010609060101010101" charset="-122"/>
              </a:rPr>
              <a:t>“窥探挨打”</a:t>
            </a: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r>
              <a:rPr lang="en-US" altLang="zh-CN" sz="2800" dirty="0" smtClean="0">
                <a:latin typeface="+mn-ea"/>
              </a:rPr>
              <a:t>    </a:t>
            </a:r>
            <a:r>
              <a:rPr lang="en-US" altLang="zh-CN" sz="2800" b="1" dirty="0" smtClean="0">
                <a:latin typeface="+mn-ea"/>
              </a:rPr>
              <a:t> </a:t>
            </a:r>
            <a:r>
              <a:rPr lang="zh-CN" altLang="zh-CN" sz="2800" b="1" dirty="0" smtClean="0">
                <a:latin typeface="+mn-ea"/>
              </a:rPr>
              <a:t>董必武到武昌参加乡试，走到衙门前时，他好奇地朝里边张望，一名衙役突然揪住他，见他衣着破旧，土里土气，就以“窥探”的名义</a:t>
            </a:r>
            <a:r>
              <a:rPr lang="zh-CN" altLang="en-US" sz="2800" b="1" dirty="0" smtClean="0">
                <a:latin typeface="+mn-ea"/>
              </a:rPr>
              <a:t>对他</a:t>
            </a:r>
            <a:r>
              <a:rPr lang="zh-CN" altLang="zh-CN" sz="2800" b="1" dirty="0" smtClean="0">
                <a:latin typeface="+mn-ea"/>
              </a:rPr>
              <a:t>拳打脚踢了一顿。</a:t>
            </a:r>
          </a:p>
          <a:p>
            <a:pPr>
              <a:defRPr/>
            </a:pPr>
            <a:endParaRPr lang="zh-CN" altLang="zh-CN" sz="2800" dirty="0" smtClean="0">
              <a:latin typeface="华文中宋" pitchFamily="2" charset="-122"/>
              <a:ea typeface="华文中宋" pitchFamily="2" charset="-122"/>
            </a:endParaRPr>
          </a:p>
          <a:p>
            <a:pPr>
              <a:defRPr/>
            </a:pPr>
            <a:endParaRPr lang="zh-CN" altLang="zh-CN" sz="2800" kern="0" spc="600" dirty="0" smtClean="0">
              <a:solidFill>
                <a:schemeClr val="tx1">
                  <a:lumMod val="75000"/>
                  <a:lumOff val="25000"/>
                </a:schemeClr>
              </a:solidFill>
              <a:latin typeface="华文中宋" pitchFamily="2" charset="-122"/>
              <a:ea typeface="华文中宋" pitchFamily="2" charset="-122"/>
              <a:cs typeface="+mn-ea"/>
              <a:sym typeface="Agency FB" panose="020B0503020202020204" pitchFamily="34" charset="0"/>
            </a:endParaRPr>
          </a:p>
        </p:txBody>
      </p:sp>
      <p:pic>
        <p:nvPicPr>
          <p:cNvPr id="1027" name="Picture 3" descr="D:\Desktop\initpintu_副本.jpg"/>
          <p:cNvPicPr>
            <a:picLocks noChangeAspect="1" noChangeArrowheads="1"/>
          </p:cNvPicPr>
          <p:nvPr/>
        </p:nvPicPr>
        <p:blipFill>
          <a:blip r:embed="rId3" cstate="print"/>
          <a:stretch>
            <a:fillRect/>
          </a:stretch>
        </p:blipFill>
        <p:spPr bwMode="auto">
          <a:xfrm>
            <a:off x="5364088" y="620688"/>
            <a:ext cx="3351849" cy="2232248"/>
          </a:xfrm>
          <a:prstGeom prst="rect">
            <a:avLst/>
          </a:prstGeom>
          <a:noFill/>
          <a:ln>
            <a:noFill/>
          </a:ln>
        </p:spPr>
      </p:pic>
      <p:sp>
        <p:nvSpPr>
          <p:cNvPr id="3" name="Freeform 6"/>
          <p:cNvSpPr/>
          <p:nvPr/>
        </p:nvSpPr>
        <p:spPr bwMode="auto">
          <a:xfrm>
            <a:off x="453390" y="45720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95536" y="260648"/>
            <a:ext cx="8568690" cy="6055360"/>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889" name="Picture 1" descr="D:\Desktop\initpintu_副本.jpg"/>
          <p:cNvPicPr>
            <a:picLocks noChangeAspect="1" noChangeArrowheads="1"/>
          </p:cNvPicPr>
          <p:nvPr/>
        </p:nvPicPr>
        <p:blipFill>
          <a:blip r:embed="rId3" cstate="print"/>
          <a:srcRect/>
          <a:stretch>
            <a:fillRect/>
          </a:stretch>
        </p:blipFill>
        <p:spPr bwMode="auto">
          <a:xfrm>
            <a:off x="755576" y="980728"/>
            <a:ext cx="3528392" cy="3923066"/>
          </a:xfrm>
          <a:prstGeom prst="rect">
            <a:avLst/>
          </a:prstGeom>
          <a:noFill/>
        </p:spPr>
      </p:pic>
      <p:pic>
        <p:nvPicPr>
          <p:cNvPr id="8" name="Picture 3" descr="D:\Desktop\src=http___pic17.nipic.com_20111010_8115374_201630248000_2.jpg&amp;refer=http___pic17.nipic_副本.jpg"/>
          <p:cNvPicPr>
            <a:picLocks noChangeAspect="1" noChangeArrowheads="1"/>
          </p:cNvPicPr>
          <p:nvPr/>
        </p:nvPicPr>
        <p:blipFill>
          <a:blip r:embed="rId4" cstate="print"/>
          <a:srcRect/>
          <a:stretch>
            <a:fillRect/>
          </a:stretch>
        </p:blipFill>
        <p:spPr bwMode="auto">
          <a:xfrm>
            <a:off x="4283968" y="476672"/>
            <a:ext cx="4536504" cy="5328592"/>
          </a:xfrm>
          <a:prstGeom prst="rect">
            <a:avLst/>
          </a:prstGeom>
          <a:noFill/>
        </p:spPr>
      </p:pic>
      <p:sp>
        <p:nvSpPr>
          <p:cNvPr id="11" name="Freeform 6"/>
          <p:cNvSpPr/>
          <p:nvPr/>
        </p:nvSpPr>
        <p:spPr bwMode="auto">
          <a:xfrm>
            <a:off x="467544" y="476672"/>
            <a:ext cx="3744416" cy="504056"/>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董必武的人生抉择</a:t>
            </a:r>
            <a:endParaRPr lang="en-US" sz="2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827584" y="4941168"/>
            <a:ext cx="3168352" cy="953135"/>
          </a:xfrm>
          <a:prstGeom prst="rect">
            <a:avLst/>
          </a:prstGeom>
        </p:spPr>
        <p:txBody>
          <a:bodyPr wrap="square">
            <a:spAutoFit/>
          </a:bodyPr>
          <a:lstStyle/>
          <a:p>
            <a:r>
              <a:rPr lang="zh-CN" altLang="en-US" sz="2000" dirty="0" smtClean="0">
                <a:latin typeface="华文中宋" pitchFamily="2" charset="-122"/>
                <a:ea typeface="华文中宋" pitchFamily="2" charset="-122"/>
              </a:rPr>
              <a:t>     </a:t>
            </a:r>
            <a:r>
              <a:rPr lang="zh-CN" altLang="en-US" sz="2000" b="1" dirty="0" smtClean="0">
                <a:latin typeface="黑体" panose="02010609060101010101" charset="-122"/>
                <a:ea typeface="黑体" panose="02010609060101010101" charset="-122"/>
                <a:cs typeface="黑体" panose="02010609060101010101" charset="-122"/>
              </a:rPr>
              <a:t> </a:t>
            </a:r>
            <a:r>
              <a:rPr lang="zh-CN" altLang="en-US" sz="2800" b="1" dirty="0" smtClean="0">
                <a:latin typeface="黑体" panose="02010609060101010101" charset="-122"/>
                <a:ea typeface="黑体" panose="02010609060101010101" charset="-122"/>
                <a:cs typeface="黑体" panose="02010609060101010101" charset="-122"/>
              </a:rPr>
              <a:t>接受新思想</a:t>
            </a:r>
            <a:endParaRPr lang="en-US" altLang="zh-CN" sz="2800" b="1" dirty="0" smtClean="0">
              <a:latin typeface="黑体" panose="02010609060101010101" charset="-122"/>
              <a:ea typeface="黑体" panose="02010609060101010101" charset="-122"/>
              <a:cs typeface="黑体" panose="02010609060101010101" charset="-122"/>
            </a:endParaRPr>
          </a:p>
          <a:p>
            <a:r>
              <a:rPr lang="zh-CN" altLang="en-US" sz="2800" b="1" dirty="0" smtClean="0">
                <a:solidFill>
                  <a:srgbClr val="FF0000"/>
                </a:solidFill>
                <a:latin typeface="黑体" panose="02010609060101010101" charset="-122"/>
                <a:ea typeface="黑体" panose="02010609060101010101" charset="-122"/>
                <a:cs typeface="黑体" panose="02010609060101010101" charset="-122"/>
              </a:rPr>
              <a:t>   投身于革命</a:t>
            </a:r>
            <a:endParaRPr lang="zh-CN" altLang="en-US" sz="2800" b="1" dirty="0">
              <a:solidFill>
                <a:srgbClr val="FF0000"/>
              </a:solidFill>
              <a:latin typeface="黑体" panose="02010609060101010101" charset="-122"/>
              <a:ea typeface="黑体" panose="02010609060101010101" charset="-122"/>
              <a:cs typeface="黑体" panose="02010609060101010101" charset="-122"/>
            </a:endParaRPr>
          </a:p>
        </p:txBody>
      </p:sp>
      <p:sp>
        <p:nvSpPr>
          <p:cNvPr id="3" name="Freeform 6"/>
          <p:cNvSpPr/>
          <p:nvPr/>
        </p:nvSpPr>
        <p:spPr bwMode="auto">
          <a:xfrm>
            <a:off x="453390" y="45720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mc:AlternateContent xmlns:mc="http://schemas.openxmlformats.org/markup-compatibility/2006">
    <mc:Choice xmlns=""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51520" y="224835"/>
            <a:ext cx="8568690" cy="6408712"/>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Rectangle 42"/>
          <p:cNvSpPr/>
          <p:nvPr/>
        </p:nvSpPr>
        <p:spPr>
          <a:xfrm>
            <a:off x="539750" y="3068961"/>
            <a:ext cx="7992745" cy="1656184"/>
          </a:xfrm>
          <a:prstGeom prst="rect">
            <a:avLst/>
          </a:prstGeom>
          <a:noFill/>
          <a:ln w="25400" cap="flat" cmpd="dbl" algn="ctr">
            <a:solidFill>
              <a:srgbClr val="7030A0"/>
            </a:solidFill>
            <a:prstDash val="solid"/>
          </a:ln>
          <a:effectLst/>
        </p:spPr>
        <p:txBody>
          <a:bodyPr lIns="91440" tIns="0" rIns="91440" bIns="0" rtlCol="0" anchor="t"/>
          <a:lstStyle/>
          <a:p>
            <a:pPr>
              <a:defRPr/>
            </a:pPr>
            <a:r>
              <a:rPr lang="zh-CN" altLang="en-US" sz="2800" b="1" dirty="0" smtClean="0">
                <a:latin typeface="黑体" panose="02010609060101010101" charset="-122"/>
                <a:ea typeface="黑体" panose="02010609060101010101" charset="-122"/>
                <a:cs typeface="黑体" panose="02010609060101010101" charset="-122"/>
              </a:rPr>
              <a:t>第一次转变</a:t>
            </a:r>
            <a:endParaRPr lang="en-US" altLang="zh-CN" sz="2800" b="1" dirty="0" smtClean="0">
              <a:latin typeface="黑体" panose="02010609060101010101" charset="-122"/>
              <a:ea typeface="黑体" panose="02010609060101010101" charset="-122"/>
              <a:cs typeface="黑体" panose="02010609060101010101" charset="-122"/>
            </a:endParaRPr>
          </a:p>
          <a:p>
            <a:pPr>
              <a:defRPr/>
            </a:pPr>
            <a:endParaRPr lang="en-US" altLang="zh-CN" sz="2800" b="1" dirty="0" smtClean="0">
              <a:latin typeface="黑体" panose="02010609060101010101" charset="-122"/>
              <a:ea typeface="黑体" panose="02010609060101010101" charset="-122"/>
              <a:cs typeface="黑体" panose="02010609060101010101" charset="-122"/>
            </a:endParaRPr>
          </a:p>
          <a:p>
            <a:pPr>
              <a:defRPr/>
            </a:pPr>
            <a:r>
              <a:rPr lang="zh-CN" altLang="en-US" sz="2800" b="1" dirty="0" smtClean="0">
                <a:latin typeface="黑体" panose="02010609060101010101" charset="-122"/>
                <a:ea typeface="黑体" panose="02010609060101010101" charset="-122"/>
                <a:cs typeface="黑体" panose="02010609060101010101" charset="-122"/>
              </a:rPr>
              <a:t>清政府腐败无能</a:t>
            </a:r>
            <a:r>
              <a:rPr lang="en-US" altLang="zh-CN" sz="2800" b="1" dirty="0" smtClean="0">
                <a:latin typeface="黑体" panose="02010609060101010101" charset="-122"/>
                <a:ea typeface="黑体" panose="02010609060101010101" charset="-122"/>
                <a:cs typeface="黑体" panose="02010609060101010101" charset="-122"/>
              </a:rPr>
              <a:t>——</a:t>
            </a:r>
            <a:r>
              <a:rPr lang="zh-CN" altLang="en-US" sz="2800" b="1" dirty="0" smtClean="0">
                <a:latin typeface="黑体" panose="02010609060101010101" charset="-122"/>
                <a:ea typeface="黑体" panose="02010609060101010101" charset="-122"/>
                <a:cs typeface="黑体" panose="02010609060101010101" charset="-122"/>
              </a:rPr>
              <a:t>从传统知识分子变为革命者</a:t>
            </a:r>
            <a:endParaRPr lang="en-US" altLang="zh-CN" sz="2800" b="1" dirty="0" smtClean="0">
              <a:latin typeface="黑体" panose="02010609060101010101" charset="-122"/>
              <a:ea typeface="黑体" panose="02010609060101010101" charset="-122"/>
              <a:cs typeface="黑体" panose="02010609060101010101" charset="-122"/>
            </a:endParaRP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endParaRPr lang="zh-CN" altLang="zh-CN" sz="2800" dirty="0" smtClean="0">
              <a:latin typeface="华文中宋" pitchFamily="2" charset="-122"/>
              <a:ea typeface="华文中宋" pitchFamily="2" charset="-122"/>
            </a:endParaRPr>
          </a:p>
          <a:p>
            <a:pPr>
              <a:defRPr/>
            </a:pPr>
            <a:endParaRPr lang="zh-CN" altLang="zh-CN" sz="2800" kern="0" spc="600" dirty="0" smtClean="0">
              <a:solidFill>
                <a:schemeClr val="tx1">
                  <a:lumMod val="75000"/>
                  <a:lumOff val="25000"/>
                </a:schemeClr>
              </a:solidFill>
              <a:latin typeface="华文中宋" pitchFamily="2" charset="-122"/>
              <a:ea typeface="华文中宋" pitchFamily="2" charset="-122"/>
              <a:cs typeface="+mn-ea"/>
              <a:sym typeface="Agency FB" panose="020B0503020202020204" pitchFamily="34" charset="0"/>
            </a:endParaRPr>
          </a:p>
        </p:txBody>
      </p:sp>
      <p:pic>
        <p:nvPicPr>
          <p:cNvPr id="1027" name="Picture 3" descr="D:\Desktop\initpintu_副本.jpg"/>
          <p:cNvPicPr>
            <a:picLocks noChangeAspect="1" noChangeArrowheads="1"/>
          </p:cNvPicPr>
          <p:nvPr/>
        </p:nvPicPr>
        <p:blipFill>
          <a:blip r:embed="rId3" cstate="print"/>
          <a:stretch>
            <a:fillRect/>
          </a:stretch>
        </p:blipFill>
        <p:spPr bwMode="auto">
          <a:xfrm>
            <a:off x="5148064" y="692696"/>
            <a:ext cx="3351849" cy="2232248"/>
          </a:xfrm>
          <a:prstGeom prst="rect">
            <a:avLst/>
          </a:prstGeom>
          <a:noFill/>
          <a:ln>
            <a:noFill/>
          </a:ln>
        </p:spPr>
      </p:pic>
      <p:sp>
        <p:nvSpPr>
          <p:cNvPr id="3" name="Freeform 6"/>
          <p:cNvSpPr/>
          <p:nvPr/>
        </p:nvSpPr>
        <p:spPr bwMode="auto">
          <a:xfrm>
            <a:off x="453390" y="45720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23215" y="191770"/>
            <a:ext cx="8568690" cy="6198235"/>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Rectangle 42"/>
          <p:cNvSpPr/>
          <p:nvPr/>
        </p:nvSpPr>
        <p:spPr>
          <a:xfrm>
            <a:off x="755650" y="1066165"/>
            <a:ext cx="7705090" cy="3519805"/>
          </a:xfrm>
          <a:prstGeom prst="rect">
            <a:avLst/>
          </a:prstGeom>
          <a:noFill/>
          <a:ln w="25400" cap="flat" cmpd="dbl" algn="ctr">
            <a:solidFill>
              <a:schemeClr val="tx1"/>
            </a:solidFill>
            <a:prstDash val="solid"/>
          </a:ln>
          <a:effectLst/>
        </p:spPr>
        <p:txBody>
          <a:bodyPr lIns="91440" tIns="0" rIns="91440" bIns="0" rtlCol="0" anchor="t"/>
          <a:lstStyle/>
          <a:p>
            <a:pPr>
              <a:defRPr/>
            </a:pPr>
            <a:r>
              <a:rPr lang="zh-CN" altLang="en-US" sz="2800" dirty="0" smtClean="0">
                <a:solidFill>
                  <a:srgbClr val="FF0000"/>
                </a:solidFill>
                <a:latin typeface="黑体" panose="02010609060101010101" charset="-122"/>
                <a:ea typeface="黑体" panose="02010609060101010101" charset="-122"/>
                <a:cs typeface="黑体" panose="02010609060101010101" charset="-122"/>
              </a:rPr>
              <a:t>“</a:t>
            </a:r>
            <a:r>
              <a:rPr lang="zh-CN" altLang="zh-CN" sz="2800" dirty="0" smtClean="0">
                <a:solidFill>
                  <a:srgbClr val="FF0000"/>
                </a:solidFill>
                <a:latin typeface="黑体" panose="02010609060101010101" charset="-122"/>
                <a:ea typeface="黑体" panose="02010609060101010101" charset="-122"/>
                <a:cs typeface="黑体" panose="02010609060101010101" charset="-122"/>
              </a:rPr>
              <a:t>蔡济民</a:t>
            </a:r>
            <a:r>
              <a:rPr lang="zh-CN" altLang="en-US" sz="2800" dirty="0" smtClean="0">
                <a:solidFill>
                  <a:srgbClr val="FF0000"/>
                </a:solidFill>
                <a:latin typeface="黑体" panose="02010609060101010101" charset="-122"/>
                <a:ea typeface="黑体" panose="02010609060101010101" charset="-122"/>
                <a:cs typeface="黑体" panose="02010609060101010101" charset="-122"/>
              </a:rPr>
              <a:t>被杀案”</a:t>
            </a: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r>
              <a:rPr lang="zh-CN" altLang="zh-CN" sz="2800" dirty="0" smtClean="0"/>
              <a:t>　</a:t>
            </a:r>
            <a:r>
              <a:rPr lang="en-US" altLang="zh-CN" sz="2800" dirty="0" smtClean="0"/>
              <a:t>  </a:t>
            </a:r>
            <a:r>
              <a:rPr sz="2800" b="1" dirty="0" smtClean="0">
                <a:latin typeface="新宋体" panose="02010609030101010101" charset="-122"/>
                <a:ea typeface="新宋体" panose="02010609030101010101" charset="-122"/>
                <a:cs typeface="新宋体" panose="02010609030101010101" charset="-122"/>
              </a:rPr>
              <a:t> 1919年1月，革命党人为维护临时约法联合西南军阀进行反对北洋军阀的护法战争，期间护法军司令蔡济民被盟军杀害。在军中任职的董必武去上海向孙中山报告此事，并向各方提出申诉，但是“各方要人都会过面，但是解决问题要靠实力，蔡部无实力，所以案子也无结果。” 孙中山也公开表示“</a:t>
            </a:r>
            <a:r>
              <a:rPr sz="2800" b="1" dirty="0" smtClean="0">
                <a:solidFill>
                  <a:srgbClr val="C00000"/>
                </a:solidFill>
                <a:latin typeface="新宋体" panose="02010609030101010101" charset="-122"/>
                <a:ea typeface="新宋体" panose="02010609030101010101" charset="-122"/>
                <a:cs typeface="新宋体" panose="02010609030101010101" charset="-122"/>
              </a:rPr>
              <a:t>毫无办法</a:t>
            </a:r>
            <a:r>
              <a:rPr sz="2800" b="1" dirty="0" smtClean="0">
                <a:latin typeface="新宋体" panose="02010609030101010101" charset="-122"/>
                <a:ea typeface="新宋体" panose="02010609030101010101" charset="-122"/>
                <a:cs typeface="新宋体" panose="02010609030101010101" charset="-122"/>
              </a:rPr>
              <a:t>” 。</a:t>
            </a:r>
          </a:p>
        </p:txBody>
      </p:sp>
      <p:pic>
        <p:nvPicPr>
          <p:cNvPr id="2050" name="Picture 2" descr="D:\Desktop\initpintu_副本.jpg"/>
          <p:cNvPicPr>
            <a:picLocks noChangeAspect="1" noChangeArrowheads="1"/>
          </p:cNvPicPr>
          <p:nvPr/>
        </p:nvPicPr>
        <p:blipFill>
          <a:blip r:embed="rId3" cstate="print"/>
          <a:srcRect/>
          <a:stretch>
            <a:fillRect/>
          </a:stretch>
        </p:blipFill>
        <p:spPr bwMode="auto">
          <a:xfrm>
            <a:off x="683260" y="4585970"/>
            <a:ext cx="7848600" cy="2101215"/>
          </a:xfrm>
          <a:prstGeom prst="rect">
            <a:avLst/>
          </a:prstGeom>
          <a:noFill/>
        </p:spPr>
      </p:pic>
      <p:sp>
        <p:nvSpPr>
          <p:cNvPr id="3" name="Freeform 6"/>
          <p:cNvSpPr/>
          <p:nvPr/>
        </p:nvSpPr>
        <p:spPr bwMode="auto">
          <a:xfrm>
            <a:off x="525145" y="33782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mc:AlternateContent xmlns:mc="http://schemas.openxmlformats.org/markup-compatibility/2006">
    <mc:Choice xmlns=""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51520" y="224835"/>
            <a:ext cx="8568690" cy="6408712"/>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Rectangle 42"/>
          <p:cNvSpPr/>
          <p:nvPr/>
        </p:nvSpPr>
        <p:spPr>
          <a:xfrm>
            <a:off x="539552" y="1556792"/>
            <a:ext cx="7992745" cy="1656184"/>
          </a:xfrm>
          <a:prstGeom prst="rect">
            <a:avLst/>
          </a:prstGeom>
          <a:noFill/>
          <a:ln w="25400" cap="flat" cmpd="dbl" algn="ctr">
            <a:solidFill>
              <a:srgbClr val="7030A0"/>
            </a:solidFill>
            <a:prstDash val="solid"/>
          </a:ln>
          <a:effectLst/>
        </p:spPr>
        <p:txBody>
          <a:bodyPr lIns="91440" tIns="0" rIns="91440" bIns="0" rtlCol="0" anchor="t"/>
          <a:lstStyle/>
          <a:p>
            <a:pPr>
              <a:defRPr/>
            </a:pPr>
            <a:r>
              <a:rPr lang="zh-CN" altLang="en-US" sz="2800" dirty="0" smtClean="0">
                <a:latin typeface="黑体" panose="02010609060101010101" charset="-122"/>
                <a:ea typeface="黑体" panose="02010609060101010101" charset="-122"/>
                <a:cs typeface="黑体" panose="02010609060101010101" charset="-122"/>
              </a:rPr>
              <a:t>第二次转变</a:t>
            </a:r>
            <a:endParaRPr lang="en-US" altLang="zh-CN" sz="2800" dirty="0" smtClean="0">
              <a:latin typeface="黑体" panose="02010609060101010101" charset="-122"/>
              <a:ea typeface="黑体" panose="02010609060101010101" charset="-122"/>
              <a:cs typeface="黑体" panose="02010609060101010101" charset="-122"/>
            </a:endParaRPr>
          </a:p>
          <a:p>
            <a:pPr>
              <a:defRPr/>
            </a:pPr>
            <a:endParaRPr lang="en-US" altLang="zh-CN" sz="2800" dirty="0" smtClean="0">
              <a:latin typeface="黑体" panose="02010609060101010101" charset="-122"/>
              <a:ea typeface="黑体" panose="02010609060101010101" charset="-122"/>
              <a:cs typeface="黑体" panose="02010609060101010101" charset="-122"/>
            </a:endParaRPr>
          </a:p>
          <a:p>
            <a:pPr>
              <a:defRPr/>
            </a:pPr>
            <a:r>
              <a:rPr lang="zh-CN" altLang="en-US" sz="2800" dirty="0" smtClean="0">
                <a:latin typeface="黑体" panose="02010609060101010101" charset="-122"/>
                <a:ea typeface="黑体" panose="02010609060101010101" charset="-122"/>
                <a:cs typeface="黑体" panose="02010609060101010101" charset="-122"/>
              </a:rPr>
              <a:t>革命派内部涣散，力量不足</a:t>
            </a:r>
            <a:r>
              <a:rPr lang="en-US" altLang="zh-CN" sz="2800" dirty="0" smtClean="0">
                <a:latin typeface="黑体" panose="02010609060101010101" charset="-122"/>
                <a:ea typeface="黑体" panose="02010609060101010101" charset="-122"/>
                <a:cs typeface="黑体" panose="02010609060101010101" charset="-122"/>
              </a:rPr>
              <a:t>——</a:t>
            </a:r>
            <a:r>
              <a:rPr lang="zh-CN" altLang="en-US" sz="2800" dirty="0" smtClean="0">
                <a:latin typeface="黑体" panose="02010609060101010101" charset="-122"/>
                <a:ea typeface="黑体" panose="02010609060101010101" charset="-122"/>
                <a:cs typeface="黑体" panose="02010609060101010101" charset="-122"/>
              </a:rPr>
              <a:t>反思革命道路</a:t>
            </a:r>
            <a:endParaRPr lang="en-US" altLang="zh-CN" sz="2800" dirty="0" smtClean="0">
              <a:latin typeface="黑体" panose="02010609060101010101" charset="-122"/>
              <a:ea typeface="黑体" panose="02010609060101010101" charset="-122"/>
              <a:cs typeface="黑体" panose="02010609060101010101" charset="-122"/>
            </a:endParaRPr>
          </a:p>
          <a:p>
            <a:pPr>
              <a:defRPr/>
            </a:pPr>
            <a:endParaRPr lang="en-US" altLang="zh-CN" sz="2800" dirty="0" smtClean="0">
              <a:solidFill>
                <a:srgbClr val="FF0000"/>
              </a:solidFill>
              <a:latin typeface="黑体" panose="02010609060101010101" charset="-122"/>
              <a:ea typeface="黑体" panose="02010609060101010101" charset="-122"/>
              <a:cs typeface="黑体" panose="02010609060101010101" charset="-122"/>
            </a:endParaRPr>
          </a:p>
          <a:p>
            <a:pPr>
              <a:defRPr/>
            </a:pPr>
            <a:endParaRPr lang="zh-CN" altLang="zh-CN" sz="2800" dirty="0" smtClean="0">
              <a:latin typeface="华文中宋" pitchFamily="2" charset="-122"/>
              <a:ea typeface="华文中宋" pitchFamily="2" charset="-122"/>
            </a:endParaRPr>
          </a:p>
          <a:p>
            <a:pPr>
              <a:defRPr/>
            </a:pPr>
            <a:endParaRPr lang="zh-CN" altLang="zh-CN" sz="2800" kern="0" spc="600" dirty="0" smtClean="0">
              <a:solidFill>
                <a:schemeClr val="tx1">
                  <a:lumMod val="75000"/>
                  <a:lumOff val="25000"/>
                </a:schemeClr>
              </a:solidFill>
              <a:latin typeface="华文中宋" pitchFamily="2" charset="-122"/>
              <a:ea typeface="华文中宋" pitchFamily="2" charset="-122"/>
              <a:cs typeface="+mn-ea"/>
              <a:sym typeface="Agency FB" panose="020B0503020202020204" pitchFamily="34" charset="0"/>
            </a:endParaRPr>
          </a:p>
        </p:txBody>
      </p:sp>
      <p:sp>
        <p:nvSpPr>
          <p:cNvPr id="3" name="Freeform 6"/>
          <p:cNvSpPr/>
          <p:nvPr/>
        </p:nvSpPr>
        <p:spPr bwMode="auto">
          <a:xfrm>
            <a:off x="453390" y="45720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pic>
        <p:nvPicPr>
          <p:cNvPr id="8" name="Picture 2" descr="D:\Desktop\initpintu_副本.jpg"/>
          <p:cNvPicPr>
            <a:picLocks noChangeAspect="1" noChangeArrowheads="1"/>
          </p:cNvPicPr>
          <p:nvPr/>
        </p:nvPicPr>
        <p:blipFill>
          <a:blip r:embed="rId3" cstate="print"/>
          <a:srcRect/>
          <a:stretch>
            <a:fillRect/>
          </a:stretch>
        </p:blipFill>
        <p:spPr bwMode="auto">
          <a:xfrm>
            <a:off x="683568" y="4005064"/>
            <a:ext cx="7848600" cy="2101215"/>
          </a:xfrm>
          <a:prstGeom prst="rect">
            <a:avLst/>
          </a:prstGeom>
          <a:noFill/>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407601" y="322329"/>
            <a:ext cx="8568690" cy="6055360"/>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descr="initpintu_副本"/>
          <p:cNvPicPr>
            <a:picLocks noChangeAspect="1"/>
          </p:cNvPicPr>
          <p:nvPr/>
        </p:nvPicPr>
        <p:blipFill>
          <a:blip r:embed="rId3" cstate="print"/>
          <a:stretch>
            <a:fillRect/>
          </a:stretch>
        </p:blipFill>
        <p:spPr>
          <a:xfrm>
            <a:off x="609600" y="1218565"/>
            <a:ext cx="7995285" cy="5067935"/>
          </a:xfrm>
          <a:prstGeom prst="rect">
            <a:avLst/>
          </a:prstGeom>
        </p:spPr>
      </p:pic>
      <p:sp>
        <p:nvSpPr>
          <p:cNvPr id="3" name="Freeform 6"/>
          <p:cNvSpPr/>
          <p:nvPr/>
        </p:nvSpPr>
        <p:spPr bwMode="auto">
          <a:xfrm>
            <a:off x="847090" y="576580"/>
            <a:ext cx="4644390" cy="58928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董必武的三次人生转变</a:t>
            </a:r>
          </a:p>
        </p:txBody>
      </p:sp>
    </p:spTree>
  </p:cSld>
  <p:clrMapOvr>
    <a:masterClrMapping/>
  </p:clrMapOvr>
  <mc:AlternateContent xmlns:mc="http://schemas.openxmlformats.org/markup-compatibility/2006">
    <mc:Choice xmlns=""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323528" y="334394"/>
            <a:ext cx="8568690" cy="6055360"/>
            <a:chOff x="391160" y="406400"/>
            <a:chExt cx="11424920" cy="6055360"/>
          </a:xfrm>
        </p:grpSpPr>
        <p:sp>
          <p:nvSpPr>
            <p:cNvPr id="9" name="矩形 8"/>
            <p:cNvSpPr/>
            <p:nvPr/>
          </p:nvSpPr>
          <p:spPr>
            <a:xfrm>
              <a:off x="391160" y="406400"/>
              <a:ext cx="11424920" cy="6055360"/>
            </a:xfrm>
            <a:prstGeom prst="rect">
              <a:avLst/>
            </a:prstGeom>
            <a:solidFill>
              <a:schemeClr val="bg1"/>
            </a:solidFill>
            <a:ln w="15875">
              <a:noFill/>
            </a:ln>
            <a:effectLst>
              <a:outerShdw blurRad="114300" dist="38100" dir="2700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0400" y="660399"/>
              <a:ext cx="10886440" cy="5547361"/>
            </a:xfrm>
            <a:prstGeom prst="rect">
              <a:avLst/>
            </a:prstGeom>
            <a:noFill/>
            <a:ln w="41275">
              <a:solidFill>
                <a:schemeClr val="tx2">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Rectangle 42"/>
          <p:cNvSpPr/>
          <p:nvPr/>
        </p:nvSpPr>
        <p:spPr>
          <a:xfrm>
            <a:off x="755576" y="1412776"/>
            <a:ext cx="7704856" cy="4680520"/>
          </a:xfrm>
          <a:prstGeom prst="rect">
            <a:avLst/>
          </a:prstGeom>
          <a:noFill/>
          <a:ln w="25400" cap="flat" cmpd="dbl" algn="ctr">
            <a:solidFill>
              <a:schemeClr val="tx1"/>
            </a:solidFill>
            <a:prstDash val="solid"/>
          </a:ln>
          <a:effectLst/>
        </p:spPr>
        <p:txBody>
          <a:bodyPr lIns="91440" tIns="0" rIns="91440" bIns="0" rtlCol="0" anchor="t"/>
          <a:lstStyle/>
          <a:p>
            <a:pPr lvl="0" fontAlgn="base">
              <a:spcBef>
                <a:spcPct val="0"/>
              </a:spcBef>
              <a:spcAft>
                <a:spcPct val="0"/>
              </a:spcAft>
            </a:pPr>
            <a:r>
              <a:rPr lang="en-US" altLang="zh-CN" sz="2800" b="1" dirty="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dirty="0" smtClean="0">
                <a:latin typeface="楷体" panose="02010609060101010101" pitchFamily="49" charset="-122"/>
                <a:ea typeface="楷体" panose="02010609060101010101" pitchFamily="49" charset="-122"/>
                <a:cs typeface="Times New Roman" panose="02020603050405020304" pitchFamily="18" charset="0"/>
              </a:rPr>
              <a:t>新思想正向我们扑面涌来。……参加这场运动，是中国的知识分子的天职。……有人会说，这是很困难的，也不是几个人力所能及的。……我们可以举出今年的“五四”学生运动为例，这个运动迅速发展成为中国人民反对帝国主义和封建主义的伟大革命运动，上海、武汉、九江以及天津、山东等地的工人举行了中国历史上第一次政治罢工，工人阶级的生活随着也有所改善。所以我们说，不要把我们看得分文不值。</a:t>
            </a:r>
            <a:endParaRPr lang="zh-CN" altLang="zh-CN" sz="2800" b="1" dirty="0" smtClean="0">
              <a:latin typeface="楷体" panose="02010609060101010101" pitchFamily="49" charset="-122"/>
              <a:ea typeface="楷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800" b="1" dirty="0" smtClean="0">
                <a:latin typeface="楷体" panose="02010609060101010101" pitchFamily="49" charset="-122"/>
                <a:ea typeface="楷体" panose="02010609060101010101" pitchFamily="49" charset="-122"/>
                <a:cs typeface="Times New Roman" panose="02020603050405020304" pitchFamily="18" charset="0"/>
              </a:rPr>
              <a:t>      </a:t>
            </a:r>
            <a:r>
              <a:rPr lang="en-US" altLang="zh-CN" sz="2800" b="1" dirty="0" smtClean="0">
                <a:latin typeface="楷体" panose="02010609060101010101" pitchFamily="49" charset="-122"/>
                <a:ea typeface="楷体" panose="02010609060101010101" pitchFamily="49" charset="-122"/>
                <a:cs typeface="Times New Roman" panose="02020603050405020304" pitchFamily="18" charset="0"/>
              </a:rPr>
              <a:t>——1920</a:t>
            </a:r>
            <a:r>
              <a:rPr lang="zh-CN" altLang="en-US" sz="2800" b="1" dirty="0" smtClean="0">
                <a:latin typeface="楷体" panose="02010609060101010101" pitchFamily="49" charset="-122"/>
                <a:ea typeface="楷体" panose="02010609060101010101" pitchFamily="49" charset="-122"/>
                <a:cs typeface="Times New Roman" panose="02020603050405020304" pitchFamily="18" charset="0"/>
              </a:rPr>
              <a:t>年董必武在武昌</a:t>
            </a: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社会主义青年团</a:t>
            </a:r>
            <a:r>
              <a:rPr lang="zh-CN" altLang="en-US" sz="2800" b="1" dirty="0" smtClean="0">
                <a:latin typeface="楷体" panose="02010609060101010101" pitchFamily="49" charset="-122"/>
                <a:ea typeface="楷体" panose="02010609060101010101" pitchFamily="49" charset="-122"/>
                <a:cs typeface="Times New Roman" panose="02020603050405020304" pitchFamily="18" charset="0"/>
              </a:rPr>
              <a:t>第一次会议上的讲话</a:t>
            </a:r>
            <a:endParaRPr lang="zh-CN" altLang="en-US" sz="2800" b="1" dirty="0" smtClean="0">
              <a:latin typeface="楷体" panose="02010609060101010101" pitchFamily="49" charset="-122"/>
              <a:ea typeface="楷体" panose="02010609060101010101" pitchFamily="49" charset="-122"/>
              <a:cs typeface="宋体" panose="02010600030101010101" pitchFamily="2" charset="-122"/>
            </a:endParaRPr>
          </a:p>
          <a:p>
            <a:r>
              <a:rPr lang="zh-CN" altLang="zh-CN" sz="2000" dirty="0" smtClean="0"/>
              <a:t>　</a:t>
            </a:r>
            <a:endParaRPr lang="zh-CN" altLang="zh-CN" sz="2400" dirty="0" smtClean="0">
              <a:latin typeface="+mj-ea"/>
              <a:ea typeface="+mj-ea"/>
            </a:endParaRPr>
          </a:p>
        </p:txBody>
      </p:sp>
      <p:sp>
        <p:nvSpPr>
          <p:cNvPr id="8" name="Freeform 6"/>
          <p:cNvSpPr/>
          <p:nvPr/>
        </p:nvSpPr>
        <p:spPr bwMode="auto">
          <a:xfrm>
            <a:off x="467544" y="620688"/>
            <a:ext cx="4104456" cy="504056"/>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68580" tIns="34290" rIns="68580" bIns="34290" numCol="1" anchor="t" anchorCtr="0" compatLnSpc="1"/>
          <a:lstStyle/>
          <a:p>
            <a:r>
              <a:rPr lang="zh-CN" altLang="en-US" sz="2800" dirty="0" smtClean="0">
                <a:solidFill>
                  <a:schemeClr val="bg1"/>
                </a:solidFill>
                <a:latin typeface="微软雅黑" panose="020B0503020204020204" pitchFamily="34" charset="-122"/>
                <a:ea typeface="微软雅黑" panose="020B0503020204020204" pitchFamily="34" charset="-122"/>
              </a:rPr>
              <a:t>     董必武的人生抉择</a:t>
            </a:r>
            <a:endParaRPr 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EAFEA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EAFEA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465</Words>
  <Application>Microsoft Office PowerPoint</Application>
  <PresentationFormat>全屏显示(4:3)</PresentationFormat>
  <Paragraphs>72</Paragraphs>
  <Slides>12</Slides>
  <Notes>12</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             寻路              ——从董必武的三次转变                          看中共成立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中国共产党的成立</dc:title>
  <dc:creator>Administrator</dc:creator>
  <cp:lastModifiedBy>微软用户</cp:lastModifiedBy>
  <cp:revision>111</cp:revision>
  <dcterms:created xsi:type="dcterms:W3CDTF">2021-05-08T15:48:00Z</dcterms:created>
  <dcterms:modified xsi:type="dcterms:W3CDTF">2021-05-21T05:21:05Z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KSOProductBuildVer" pid="2">
    <vt:lpwstr>2052-11.1.0.9208</vt:lpwstr>
  </property>
  <property fmtid="{D5CDD505-2E9C-101B-9397-08002B2CF9AE}" name="NXPowerLiteLastOptimized" pid="3">
    <vt:lpwstr>766833</vt:lpwstr>
  </property>
  <property fmtid="{D5CDD505-2E9C-101B-9397-08002B2CF9AE}" name="NXPowerLiteSettings" pid="4">
    <vt:lpwstr>C700052003A000</vt:lpwstr>
  </property>
  <property fmtid="{D5CDD505-2E9C-101B-9397-08002B2CF9AE}" name="NXPowerLiteVersion" pid="5">
    <vt:lpwstr>D8.0.2</vt:lpwstr>
  </property>
</Properties>
</file>