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0"/>
  </p:handoutMasterIdLst>
  <p:sldIdLst>
    <p:sldId id="266" r:id="rId3"/>
    <p:sldId id="261" r:id="rId4"/>
    <p:sldId id="263" r:id="rId6"/>
    <p:sldId id="265" r:id="rId7"/>
    <p:sldId id="281" r:id="rId8"/>
    <p:sldId id="282" r:id="rId9"/>
    <p:sldId id="283" r:id="rId10"/>
    <p:sldId id="293" r:id="rId11"/>
    <p:sldId id="286" r:id="rId12"/>
    <p:sldId id="287" r:id="rId13"/>
    <p:sldId id="288" r:id="rId14"/>
    <p:sldId id="289" r:id="rId15"/>
    <p:sldId id="290" r:id="rId16"/>
    <p:sldId id="291" r:id="rId17"/>
    <p:sldId id="294" r:id="rId18"/>
    <p:sldId id="292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A1055"/>
    <a:srgbClr val="040C5C"/>
    <a:srgbClr val="B2B2B2"/>
    <a:srgbClr val="202020"/>
    <a:srgbClr val="323232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24" y="114"/>
      </p:cViewPr>
      <p:guideLst>
        <p:guide orient="horz" pos="21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4339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r>
              <a:rPr lang="zh-CN" altLang="en-US" dirty="0"/>
              <a:t>早在</a:t>
            </a:r>
            <a:r>
              <a:rPr lang="en-US" altLang="zh-CN" dirty="0"/>
              <a:t>1949</a:t>
            </a:r>
            <a:r>
              <a:rPr lang="zh-CN" altLang="en-US" dirty="0"/>
              <a:t>年</a:t>
            </a:r>
            <a:r>
              <a:rPr lang="en-US" altLang="zh-CN" dirty="0"/>
              <a:t>3</a:t>
            </a:r>
            <a:r>
              <a:rPr lang="zh-CN" altLang="en-US" dirty="0"/>
              <a:t>月中共七届二中全会上毛泽东就明确提出革命胜利后，党的总任务是迅速恢复和发展生产，使中国稳步地由农业国变为工业国，把中国建设成为一个伟大的社会主义国家。这对中国而言是一项几千年的巨变，这样的历史重要挑战放到了中国共产党的身上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microsoft.com/office/2007/relationships/media" Target="../media/media2.wmv"/><Relationship Id="rId1" Type="http://schemas.openxmlformats.org/officeDocument/2006/relationships/video" Target="../media/media2.wm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8998" y="640909"/>
            <a:ext cx="110754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新中国的社会主义建设道路，主要分为以下三个阶段：</a:t>
            </a:r>
            <a:endParaRPr lang="zh-CN" altLang="en-US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8998" y="1344349"/>
          <a:ext cx="11776362" cy="465957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070578"/>
                <a:gridCol w="2716592"/>
                <a:gridCol w="2529241"/>
                <a:gridCol w="5459951"/>
              </a:tblGrid>
              <a:tr h="10632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r>
                        <a:rPr lang="zh-CN" altLang="en-US" sz="32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阶段</a:t>
                      </a:r>
                      <a:endParaRPr lang="en-US" sz="32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r>
                        <a:rPr lang="zh-CN" altLang="en-US" sz="36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模仿</a:t>
                      </a:r>
                      <a:endParaRPr lang="en-US" altLang="zh-CN" sz="3600" b="1" kern="100" dirty="0">
                        <a:solidFill>
                          <a:srgbClr val="7030A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r>
                        <a:rPr lang="zh-CN" altLang="en-US" sz="24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（</a:t>
                      </a:r>
                      <a:r>
                        <a:rPr lang="en-US" altLang="zh-CN" sz="24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1949</a:t>
                      </a:r>
                      <a:r>
                        <a:rPr lang="zh-CN" altLang="en-US" sz="24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年</a:t>
                      </a:r>
                      <a:r>
                        <a:rPr lang="en-US" altLang="zh-CN" sz="24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-1956</a:t>
                      </a:r>
                      <a:r>
                        <a:rPr lang="zh-CN" altLang="en-US" sz="24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年）</a:t>
                      </a:r>
                      <a:endParaRPr lang="zh-CN" sz="2400" b="1" kern="100" dirty="0">
                        <a:solidFill>
                          <a:srgbClr val="7030A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r>
                        <a:rPr lang="zh-CN" altLang="en-US" sz="36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探索</a:t>
                      </a:r>
                      <a:endParaRPr lang="en-US" altLang="zh-CN" sz="3600" b="1" kern="100" dirty="0">
                        <a:solidFill>
                          <a:srgbClr val="7030A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r>
                        <a:rPr lang="zh-CN" altLang="en-US" sz="24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（</a:t>
                      </a:r>
                      <a:r>
                        <a:rPr lang="en-US" altLang="zh-CN" sz="24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1956</a:t>
                      </a:r>
                      <a:r>
                        <a:rPr lang="zh-CN" altLang="en-US" sz="24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年</a:t>
                      </a:r>
                      <a:r>
                        <a:rPr lang="en-US" altLang="zh-CN" sz="24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-1976</a:t>
                      </a:r>
                      <a:r>
                        <a:rPr lang="zh-CN" altLang="en-US" sz="2400" b="1" kern="1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年）</a:t>
                      </a:r>
                      <a:endParaRPr lang="zh-CN" sz="2400" b="1" kern="100" dirty="0">
                        <a:solidFill>
                          <a:srgbClr val="7030A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r>
                        <a:rPr lang="zh-CN" altLang="en-US" sz="3600" b="1" kern="100" dirty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创新</a:t>
                      </a:r>
                      <a:endParaRPr lang="en-US" altLang="zh-CN" sz="3600" b="1" kern="1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  <a:p>
                      <a:pPr marL="0" marR="0" indent="0" algn="ctr" defTabSz="91376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10485" algn="l"/>
                          <a:tab pos="2700655" algn="l"/>
                        </a:tabLst>
                        <a:defRPr/>
                      </a:pPr>
                      <a:r>
                        <a:rPr lang="zh-CN" altLang="en-US" sz="2400" b="1" kern="100" dirty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（</a:t>
                      </a:r>
                      <a:r>
                        <a:rPr lang="en-US" altLang="zh-CN" sz="2400" b="1" kern="100" dirty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1978</a:t>
                      </a:r>
                      <a:r>
                        <a:rPr lang="zh-CN" altLang="en-US" sz="2400" b="1" kern="100" dirty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年至今）</a:t>
                      </a:r>
                      <a:endParaRPr lang="zh-CN" sz="2400" b="1" kern="1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33737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r>
                        <a:rPr lang="zh-CN" sz="32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sz="32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endParaRPr lang="en-US" altLang="zh-CN" sz="1600" b="1" kern="100" dirty="0">
                        <a:solidFill>
                          <a:srgbClr val="0033CC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endParaRPr lang="en-US" altLang="zh-CN" sz="1600" b="1" kern="100" dirty="0">
                        <a:solidFill>
                          <a:srgbClr val="0033CC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endParaRPr lang="en-US" altLang="zh-CN" sz="1600" b="1" kern="100" dirty="0">
                        <a:solidFill>
                          <a:srgbClr val="0033CC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endParaRPr lang="en-US" altLang="zh-CN" sz="1600" b="1" kern="100" dirty="0">
                        <a:solidFill>
                          <a:srgbClr val="0033CC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r>
                        <a:rPr lang="en-US" altLang="zh-CN" sz="1600" b="1" kern="100" dirty="0">
                          <a:solidFill>
                            <a:srgbClr val="0033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         </a:t>
                      </a:r>
                      <a:r>
                        <a:rPr lang="zh-CN" altLang="en-US" sz="1600" b="1" kern="100" dirty="0">
                          <a:solidFill>
                            <a:srgbClr val="0033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荣毅仁</a:t>
                      </a:r>
                      <a:endParaRPr lang="en-US" altLang="zh-CN" sz="1600" b="1" kern="100" dirty="0">
                        <a:solidFill>
                          <a:srgbClr val="0033CC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r>
                        <a:rPr lang="zh-CN" altLang="en-US" sz="1600" b="1" kern="100" dirty="0">
                          <a:solidFill>
                            <a:srgbClr val="0033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    </a:t>
                      </a:r>
                      <a:r>
                        <a:rPr lang="zh-CN" altLang="en-US" sz="1600" b="1" kern="100" dirty="0">
                          <a:solidFill>
                            <a:srgbClr val="0066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Courier New" panose="02070309020205020404"/>
                        </a:rPr>
                        <a:t>三大改造、一五计划</a:t>
                      </a:r>
                      <a:endParaRPr lang="zh-CN" sz="1600" b="1" kern="100" dirty="0">
                        <a:solidFill>
                          <a:srgbClr val="0066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br>
                        <a:rPr lang="zh-CN" altLang="en-US" sz="16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</a:br>
                      <a:endParaRPr lang="zh-CN" sz="1600" b="1" kern="100" dirty="0">
                        <a:solidFill>
                          <a:srgbClr val="0033CC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10485" algn="l"/>
                          <a:tab pos="2700655" algn="l"/>
                        </a:tabLst>
                      </a:pPr>
                      <a:endParaRPr lang="zh-CN" sz="2400" b="1" kern="100" dirty="0">
                        <a:solidFill>
                          <a:srgbClr val="0033CC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074" name="Picture 2" descr="C:/Users/zxm197641/AppData/Local/Temp/picturecompress_20210523193312/output_1.jpgoutput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2464" y="2933323"/>
            <a:ext cx="1855960" cy="181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7021195" y="3024505"/>
            <a:ext cx="41757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/>
          </a:p>
          <a:p>
            <a:r>
              <a:rPr lang="zh-CN" altLang="en-US" sz="2800" b="1">
                <a:solidFill>
                  <a:srgbClr val="CC3300"/>
                </a:solidFill>
              </a:rPr>
              <a:t>道路：</a:t>
            </a:r>
            <a:r>
              <a:rPr lang="zh-CN" altLang="en-US" sz="2800" b="1"/>
              <a:t>新时期“农村包围城市”经济体制改革</a:t>
            </a:r>
            <a:endParaRPr lang="zh-CN" altLang="en-US"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7021195" y="4694555"/>
            <a:ext cx="4859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C3300"/>
                </a:solidFill>
              </a:rPr>
              <a:t>目标：</a:t>
            </a:r>
            <a:r>
              <a:rPr lang="zh-CN" altLang="en-US" sz="2800" b="1"/>
              <a:t>社会主义市场经济体制</a:t>
            </a:r>
            <a:endParaRPr lang="zh-CN" altLang="en-US" sz="2800" b="1"/>
          </a:p>
        </p:txBody>
      </p:sp>
      <p:pic>
        <p:nvPicPr>
          <p:cNvPr id="11" name="Picture 2" descr="C:/Users/zxm197641/AppData/Local/Temp/picturecompress_20210523193312/output_2.jpgoutput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0849" y="3024502"/>
            <a:ext cx="2137688" cy="181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170849" y="5009563"/>
            <a:ext cx="19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66FF"/>
                </a:solidFill>
              </a:rPr>
              <a:t> 大跃进</a:t>
            </a:r>
            <a:endParaRPr lang="en-US" altLang="zh-CN" b="1" dirty="0">
              <a:solidFill>
                <a:srgbClr val="0066FF"/>
              </a:solidFill>
            </a:endParaRPr>
          </a:p>
          <a:p>
            <a:r>
              <a:rPr lang="zh-CN" altLang="en-US" b="1" dirty="0">
                <a:solidFill>
                  <a:srgbClr val="0066FF"/>
                </a:solidFill>
              </a:rPr>
              <a:t>人民公社化运动</a:t>
            </a:r>
            <a:endParaRPr lang="zh-CN" altLang="en-US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93272" y="979147"/>
            <a:ext cx="609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东方风来满眼春</a:t>
            </a:r>
            <a:r>
              <a:rPr lang="en-US" altLang="zh-CN" sz="2800" b="1"/>
              <a:t>——</a:t>
            </a:r>
            <a:r>
              <a:rPr lang="zh-CN" altLang="en-US" sz="2800" b="1"/>
              <a:t>邓小平南方谈话</a:t>
            </a:r>
            <a:endParaRPr lang="zh-CN" altLang="en-US" sz="2800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37" y="2172710"/>
            <a:ext cx="4381879" cy="359305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60450" y="5895314"/>
            <a:ext cx="2897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邓小平到达深圳</a:t>
            </a:r>
            <a:endParaRPr lang="zh-CN" altLang="en-US" sz="2400" b="1"/>
          </a:p>
        </p:txBody>
      </p:sp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4789721" y="2172919"/>
            <a:ext cx="7005482" cy="3416320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划和市场不是社会主义与资本主义的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本质区别。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划和市场都是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经济手段。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会主义的本质是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解放生产力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，发展生产力，消灭剥削，消除两极分化，最终达到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共同富裕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邓小平南方谈话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要点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112180" y="145337"/>
            <a:ext cx="7939043" cy="65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ea typeface="宋体" panose="02010600030101010101" pitchFamily="2" charset="-122"/>
              </a:rPr>
              <a:t>（三）</a:t>
            </a:r>
            <a:r>
              <a:rPr lang="zh-CN" altLang="en-US" sz="3200" b="1" smtClean="0">
                <a:solidFill>
                  <a:srgbClr val="0070C0"/>
                </a:solidFill>
                <a:ea typeface="宋体" panose="02010600030101010101" pitchFamily="2" charset="-122"/>
              </a:rPr>
              <a:t>解放国家</a:t>
            </a:r>
            <a:r>
              <a:rPr lang="en-US" altLang="zh-CN" sz="3200" b="1" smtClean="0">
                <a:ea typeface="宋体" panose="02010600030101010101" pitchFamily="2" charset="-122"/>
              </a:rPr>
              <a:t>——</a:t>
            </a:r>
            <a:r>
              <a:rPr lang="zh-CN" altLang="en-US" sz="3200" b="1" smtClean="0">
                <a:ea typeface="宋体" panose="02010600030101010101" pitchFamily="2" charset="-122"/>
              </a:rPr>
              <a:t>社会主义市场经</a:t>
            </a:r>
            <a:r>
              <a:rPr lang="zh-CN" altLang="en-US" sz="3200" b="1" dirty="0">
                <a:ea typeface="宋体" panose="02010600030101010101" pitchFamily="2" charset="-122"/>
              </a:rPr>
              <a:t>济体制改革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83405" y="2124074"/>
            <a:ext cx="11129963" cy="2881313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660833" y="1443642"/>
            <a:ext cx="105203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资本主义经济体制＝私有制＋市场配置＋榨取剩余价值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文本框 5"/>
          <p:cNvSpPr txBox="1">
            <a:spLocks noChangeArrowheads="1"/>
          </p:cNvSpPr>
          <p:nvPr/>
        </p:nvSpPr>
        <p:spPr bwMode="auto">
          <a:xfrm>
            <a:off x="9777413" y="5345113"/>
            <a:ext cx="5413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※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文本框 6"/>
          <p:cNvSpPr txBox="1">
            <a:spLocks noChangeArrowheads="1"/>
          </p:cNvSpPr>
          <p:nvPr/>
        </p:nvSpPr>
        <p:spPr bwMode="auto">
          <a:xfrm>
            <a:off x="10048081" y="1405926"/>
            <a:ext cx="1250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生产力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文本框 7"/>
          <p:cNvSpPr txBox="1">
            <a:spLocks noChangeArrowheads="1"/>
          </p:cNvSpPr>
          <p:nvPr/>
        </p:nvSpPr>
        <p:spPr bwMode="auto">
          <a:xfrm>
            <a:off x="10277475" y="5345113"/>
            <a:ext cx="12509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生产力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2" name="文本框 8"/>
          <p:cNvSpPr txBox="1">
            <a:spLocks noChangeArrowheads="1"/>
          </p:cNvSpPr>
          <p:nvPr/>
        </p:nvSpPr>
        <p:spPr bwMode="auto">
          <a:xfrm>
            <a:off x="9472613" y="1407718"/>
            <a:ext cx="5000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Wingdings 2" panose="05020102010507070707" pitchFamily="18" charset="2"/>
              </a:rPr>
              <a:t>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Wingdings 2" panose="05020102010507070707" pitchFamily="18" charset="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4620" y="1286691"/>
            <a:ext cx="11128375" cy="719137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9" name="矩形 8"/>
          <p:cNvSpPr/>
          <p:nvPr/>
        </p:nvSpPr>
        <p:spPr>
          <a:xfrm>
            <a:off x="584200" y="5197475"/>
            <a:ext cx="11128375" cy="720725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9466" name="文本框 2"/>
          <p:cNvSpPr txBox="1">
            <a:spLocks noChangeArrowheads="1"/>
          </p:cNvSpPr>
          <p:nvPr/>
        </p:nvSpPr>
        <p:spPr bwMode="auto">
          <a:xfrm>
            <a:off x="125413" y="5345113"/>
            <a:ext cx="106695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社会主义经济体制＝公有制＋计划配置＋实行按劳分配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8" name="文本框 2"/>
          <p:cNvSpPr txBox="1">
            <a:spLocks noChangeArrowheads="1"/>
          </p:cNvSpPr>
          <p:nvPr/>
        </p:nvSpPr>
        <p:spPr bwMode="auto">
          <a:xfrm>
            <a:off x="582613" y="2973388"/>
            <a:ext cx="106695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社会主义市场经济体制＝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9" name="文本框 10"/>
          <p:cNvSpPr txBox="1">
            <a:spLocks noChangeArrowheads="1"/>
          </p:cNvSpPr>
          <p:nvPr/>
        </p:nvSpPr>
        <p:spPr bwMode="auto">
          <a:xfrm>
            <a:off x="4490965" y="2164628"/>
            <a:ext cx="53403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公有主体 多种所有（所有制度）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70" name="文本框 11"/>
          <p:cNvSpPr txBox="1">
            <a:spLocks noChangeArrowheads="1"/>
          </p:cNvSpPr>
          <p:nvPr/>
        </p:nvSpPr>
        <p:spPr bwMode="auto">
          <a:xfrm>
            <a:off x="4483100" y="2955925"/>
            <a:ext cx="53403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计划配置 市场配置（管理制度）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71" name="文本框 12"/>
          <p:cNvSpPr txBox="1">
            <a:spLocks noChangeArrowheads="1"/>
          </p:cNvSpPr>
          <p:nvPr/>
        </p:nvSpPr>
        <p:spPr bwMode="auto">
          <a:xfrm>
            <a:off x="4483100" y="3783013"/>
            <a:ext cx="53387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按劳为主 多种并存（分配制度）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472" name="文本框 14"/>
          <p:cNvSpPr txBox="1">
            <a:spLocks noChangeArrowheads="1"/>
          </p:cNvSpPr>
          <p:nvPr/>
        </p:nvSpPr>
        <p:spPr bwMode="auto">
          <a:xfrm>
            <a:off x="5815013" y="2508250"/>
            <a:ext cx="53816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473" name="文本框 15"/>
          <p:cNvSpPr txBox="1">
            <a:spLocks noChangeArrowheads="1"/>
          </p:cNvSpPr>
          <p:nvPr/>
        </p:nvSpPr>
        <p:spPr bwMode="auto">
          <a:xfrm>
            <a:off x="5826125" y="3367088"/>
            <a:ext cx="5397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9685337" y="3063875"/>
            <a:ext cx="287338" cy="431800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475" name="文本框 18"/>
          <p:cNvSpPr txBox="1">
            <a:spLocks noChangeArrowheads="1"/>
          </p:cNvSpPr>
          <p:nvPr/>
        </p:nvSpPr>
        <p:spPr bwMode="auto">
          <a:xfrm>
            <a:off x="11181195" y="2244754"/>
            <a:ext cx="8636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中国智慧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77475" y="2415740"/>
            <a:ext cx="677108" cy="1780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特色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0" y="525955"/>
            <a:ext cx="7939043" cy="65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ea typeface="宋体" panose="02010600030101010101" pitchFamily="2" charset="-122"/>
              </a:rPr>
              <a:t>（三）</a:t>
            </a:r>
            <a:r>
              <a:rPr lang="zh-CN" altLang="en-US" sz="3200" b="1" smtClean="0">
                <a:solidFill>
                  <a:srgbClr val="0070C0"/>
                </a:solidFill>
                <a:ea typeface="宋体" panose="02010600030101010101" pitchFamily="2" charset="-122"/>
              </a:rPr>
              <a:t>解放国家</a:t>
            </a:r>
            <a:r>
              <a:rPr lang="en-US" altLang="zh-CN" sz="3200" b="1" smtClean="0">
                <a:ea typeface="宋体" panose="02010600030101010101" pitchFamily="2" charset="-122"/>
              </a:rPr>
              <a:t>——</a:t>
            </a:r>
            <a:r>
              <a:rPr lang="zh-CN" altLang="en-US" sz="3200" b="1" smtClean="0">
                <a:ea typeface="宋体" panose="02010600030101010101" pitchFamily="2" charset="-122"/>
              </a:rPr>
              <a:t>社会主义市场经</a:t>
            </a:r>
            <a:r>
              <a:rPr lang="zh-CN" altLang="en-US" sz="3200" b="1" dirty="0">
                <a:ea typeface="宋体" panose="02010600030101010101" pitchFamily="2" charset="-122"/>
              </a:rPr>
              <a:t>济体制改革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468" grpId="0"/>
      <p:bldP spid="19469" grpId="0"/>
      <p:bldP spid="19470" grpId="0"/>
      <p:bldP spid="19471" grpId="0"/>
      <p:bldP spid="19472" grpId="0"/>
      <p:bldP spid="19473" grpId="0"/>
      <p:bldP spid="18" grpId="0" animBg="1"/>
      <p:bldP spid="19475" grpId="0"/>
      <p:bldP spid="3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>
          <a:xfrm>
            <a:off x="0" y="2805777"/>
            <a:ext cx="8051800" cy="163399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34"/>
          <p:cNvGrpSpPr/>
          <p:nvPr/>
        </p:nvGrpSpPr>
        <p:grpSpPr>
          <a:xfrm>
            <a:off x="500341" y="2310304"/>
            <a:ext cx="2273339" cy="2292176"/>
            <a:chOff x="4677858" y="2649672"/>
            <a:chExt cx="809336" cy="80933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7" name="椭圆 6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4"/>
          <p:cNvGrpSpPr/>
          <p:nvPr/>
        </p:nvGrpSpPr>
        <p:grpSpPr>
          <a:xfrm>
            <a:off x="8072585" y="3364959"/>
            <a:ext cx="1133095" cy="847308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Freeform 133"/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 134"/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Freeform 135"/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Freeform 107"/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107"/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108"/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solidFill>
                <a:srgbClr val="00B0F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0" name="TextBox 26"/>
          <p:cNvSpPr txBox="1"/>
          <p:nvPr/>
        </p:nvSpPr>
        <p:spPr>
          <a:xfrm>
            <a:off x="761963" y="2571744"/>
            <a:ext cx="1838997" cy="1799619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200">
              <a:lnSpc>
                <a:spcPct val="130000"/>
              </a:lnSpc>
              <a:defRPr/>
            </a:pPr>
            <a:r>
              <a:rPr lang="en-US" altLang="zh-CN" sz="4265" kern="0" dirty="0">
                <a:latin typeface="黑体" panose="02010609060101010101" pitchFamily="49" charset="-122"/>
                <a:ea typeface="黑体" panose="02010609060101010101" pitchFamily="49" charset="-122"/>
              </a:rPr>
              <a:t>1978—1984</a:t>
            </a:r>
            <a:endParaRPr lang="zh-CN" altLang="en-US" sz="4265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4723459"/>
            <a:ext cx="3230880" cy="58356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accent2"/>
            </a:solidFill>
          </a:ln>
        </p:spPr>
        <p:txBody>
          <a:bodyPr wrap="none">
            <a:spAutoFit/>
          </a:bodyPr>
          <a:lstStyle/>
          <a:p>
            <a:pPr marL="457200" indent="-457200" eaLnBrk="0" hangingPunct="0">
              <a:spcBef>
                <a:spcPct val="20000"/>
              </a:spcBef>
              <a:defRPr/>
            </a:pPr>
            <a:r>
              <a:rPr lang="en-US" altLang="zh-CN" sz="3200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、局部试点阶段</a:t>
            </a:r>
            <a:endParaRPr lang="zh-CN" altLang="en-US" sz="3200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15"/>
          <p:cNvGrpSpPr/>
          <p:nvPr/>
        </p:nvGrpSpPr>
        <p:grpSpPr>
          <a:xfrm>
            <a:off x="4476739" y="2113280"/>
            <a:ext cx="2476517" cy="2377440"/>
            <a:chOff x="304800" y="673100"/>
            <a:chExt cx="4000500" cy="4000500"/>
          </a:xfrm>
          <a:solidFill>
            <a:schemeClr val="accent4">
              <a:lumMod val="60000"/>
              <a:lumOff val="40000"/>
            </a:schemeClr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826000" y="2562220"/>
            <a:ext cx="2273129" cy="140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265" kern="0" dirty="0">
                <a:solidFill>
                  <a:srgbClr val="000000"/>
                </a:solidFill>
                <a:latin typeface="Arial" panose="020B0604020202020204"/>
              </a:rPr>
              <a:t>1981—1984</a:t>
            </a:r>
            <a:endParaRPr lang="zh-CN" altLang="en-US" sz="4265" dirty="0"/>
          </a:p>
        </p:txBody>
      </p:sp>
      <p:sp>
        <p:nvSpPr>
          <p:cNvPr id="26" name="TextBox 29"/>
          <p:cNvSpPr txBox="1"/>
          <p:nvPr/>
        </p:nvSpPr>
        <p:spPr>
          <a:xfrm>
            <a:off x="3846830" y="4782820"/>
            <a:ext cx="4498975" cy="58356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、在国营企业全面推广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7879" y="1329481"/>
            <a:ext cx="2935181" cy="273706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9348495" y="1848478"/>
            <a:ext cx="2294736" cy="1996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spcBef>
                <a:spcPct val="20000"/>
              </a:spcBef>
              <a:defRPr/>
            </a:pPr>
            <a:r>
              <a:rPr lang="en-US" altLang="zh-CN" sz="4265" kern="0" dirty="0">
                <a:solidFill>
                  <a:srgbClr val="000000"/>
                </a:solidFill>
                <a:latin typeface="Arial" panose="020B0604020202020204"/>
              </a:rPr>
              <a:t>1984—1992</a:t>
            </a:r>
            <a:endParaRPr lang="en-US" altLang="zh-CN" sz="4265" kern="0" dirty="0">
              <a:solidFill>
                <a:srgbClr val="000000"/>
              </a:solidFill>
              <a:latin typeface="Arial" panose="020B0604020202020204"/>
            </a:endParaRPr>
          </a:p>
          <a:p>
            <a:pPr marL="457200" indent="-457200" eaLnBrk="0" hangingPunct="0">
              <a:spcBef>
                <a:spcPct val="20000"/>
              </a:spcBef>
              <a:defRPr/>
            </a:pPr>
            <a:r>
              <a:rPr lang="zh-CN" altLang="en-US" sz="3200" kern="0" dirty="0">
                <a:solidFill>
                  <a:srgbClr val="000000"/>
                </a:solidFill>
                <a:latin typeface="Arial" panose="020B0604020202020204"/>
              </a:rPr>
              <a:t>     至今</a:t>
            </a:r>
            <a:endParaRPr lang="en-US" altLang="zh-CN" sz="3200" kern="0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17305" y="4371340"/>
            <a:ext cx="2865755" cy="107632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marL="457200" indent="-457200" eaLnBrk="0" hangingPunct="0">
              <a:spcBef>
                <a:spcPct val="20000"/>
              </a:spcBef>
              <a:defRPr/>
            </a:pPr>
            <a:r>
              <a:rPr lang="en-US" altLang="zh-CN" sz="3200" kern="0" dirty="0">
                <a:solidFill>
                  <a:srgbClr val="000000"/>
                </a:solidFill>
                <a:latin typeface="Arial" panose="020B0604020202020204"/>
              </a:rPr>
              <a:t>3</a:t>
            </a:r>
            <a:r>
              <a:rPr lang="zh-CN" altLang="en-US" sz="3200" kern="0" dirty="0">
                <a:solidFill>
                  <a:srgbClr val="000000"/>
                </a:solidFill>
                <a:latin typeface="Arial" panose="020B0604020202020204"/>
              </a:rPr>
              <a:t>、</a:t>
            </a:r>
            <a:r>
              <a:rPr lang="zh-CN" altLang="en-US" sz="3200" b="1" kern="0" dirty="0">
                <a:solidFill>
                  <a:srgbClr val="C00000"/>
                </a:solidFill>
                <a:latin typeface="Arial" panose="020B0604020202020204"/>
              </a:rPr>
              <a:t>建立现代企业制度</a:t>
            </a:r>
            <a:endParaRPr lang="zh-CN" altLang="en-US" sz="3200" b="1" kern="0" dirty="0">
              <a:solidFill>
                <a:srgbClr val="C00000"/>
              </a:solidFill>
              <a:latin typeface="Arial" panose="020B0604020202020204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8544561" y="5679441"/>
            <a:ext cx="37753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产权清晰、权责明确、</a:t>
            </a:r>
            <a:endParaRPr lang="en-US" altLang="zh-CN" sz="2800" b="1" dirty="0"/>
          </a:p>
          <a:p>
            <a:r>
              <a:rPr lang="zh-CN" altLang="en-US" sz="2800" b="1" dirty="0"/>
              <a:t>政企分开、管理科学</a:t>
            </a:r>
            <a:endParaRPr lang="zh-CN" altLang="en-US" sz="28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2786320" y="1297847"/>
            <a:ext cx="7278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国家顶层设计：摸着石头过河</a:t>
            </a:r>
            <a:endParaRPr lang="zh-CN" altLang="en-US" sz="2800" b="1" dirty="0"/>
          </a:p>
        </p:txBody>
      </p:sp>
      <p:sp>
        <p:nvSpPr>
          <p:cNvPr id="32" name="标题 1"/>
          <p:cNvSpPr txBox="1"/>
          <p:nvPr/>
        </p:nvSpPr>
        <p:spPr>
          <a:xfrm>
            <a:off x="68365" y="589202"/>
            <a:ext cx="8658119" cy="65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ea typeface="宋体" panose="02010600030101010101" pitchFamily="2" charset="-122"/>
              </a:rPr>
              <a:t>（三）</a:t>
            </a:r>
            <a:r>
              <a:rPr lang="zh-CN" altLang="en-US" sz="3200" b="1" smtClean="0">
                <a:solidFill>
                  <a:srgbClr val="0070C0"/>
                </a:solidFill>
                <a:ea typeface="宋体" panose="02010600030101010101" pitchFamily="2" charset="-122"/>
              </a:rPr>
              <a:t>解放国家</a:t>
            </a:r>
            <a:r>
              <a:rPr lang="en-US" altLang="zh-CN" sz="3200" b="1" smtClean="0">
                <a:ea typeface="宋体" panose="02010600030101010101" pitchFamily="2" charset="-122"/>
              </a:rPr>
              <a:t>——</a:t>
            </a:r>
            <a:r>
              <a:rPr lang="zh-CN" altLang="en-US" sz="3200" b="1" smtClean="0">
                <a:ea typeface="宋体" panose="02010600030101010101" pitchFamily="2" charset="-122"/>
              </a:rPr>
              <a:t>社会主义市场经</a:t>
            </a:r>
            <a:r>
              <a:rPr lang="zh-CN" altLang="en-US" sz="3200" b="1" dirty="0">
                <a:ea typeface="宋体" panose="02010600030101010101" pitchFamily="2" charset="-122"/>
              </a:rPr>
              <a:t>济体制改革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-17220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二、</a:t>
            </a:r>
            <a:r>
              <a:rPr lang="zh-CN" altLang="en-US" sz="2800" b="1" dirty="0">
                <a:solidFill>
                  <a:srgbClr val="C00000"/>
                </a:solidFill>
              </a:rPr>
              <a:t>新方法</a:t>
            </a:r>
            <a:r>
              <a:rPr lang="en-US" altLang="zh-CN" sz="2800" b="1" dirty="0"/>
              <a:t>——</a:t>
            </a:r>
            <a:r>
              <a:rPr lang="zh-CN" altLang="en-US" sz="2800" b="1" dirty="0">
                <a:solidFill>
                  <a:srgbClr val="C00000"/>
                </a:solidFill>
              </a:rPr>
              <a:t>国家</a:t>
            </a:r>
            <a:r>
              <a:rPr lang="zh-CN" altLang="en-US" sz="2800" b="1">
                <a:solidFill>
                  <a:srgbClr val="C00000"/>
                </a:solidFill>
              </a:rPr>
              <a:t>创</a:t>
            </a:r>
            <a:r>
              <a:rPr lang="zh-CN" altLang="en-US" sz="2800" b="1" smtClean="0">
                <a:solidFill>
                  <a:srgbClr val="C00000"/>
                </a:solidFill>
              </a:rPr>
              <a:t>新</a:t>
            </a:r>
            <a:r>
              <a:rPr lang="zh-CN" altLang="en-US" sz="2800" b="1" smtClean="0"/>
              <a:t>（农村包围城市）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2" ac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56" y="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accel="5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/>
      <p:bldP spid="21" grpId="0" bldLvl="0" animBg="1"/>
      <p:bldP spid="25" grpId="0"/>
      <p:bldP spid="26" grpId="0" bldLvl="0" animBg="1"/>
      <p:bldP spid="28" grpId="0"/>
      <p:bldP spid="29" grpId="0" bldLvl="0" animBg="1"/>
      <p:bldP spid="30" grpId="0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7890" y="1934071"/>
            <a:ext cx="4045529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海尔的名牌发展阶段</a:t>
            </a:r>
            <a:endParaRPr lang="en-US" altLang="zh-CN" sz="2800" b="1" dirty="0"/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1984-1991</a:t>
            </a:r>
            <a:r>
              <a:rPr lang="zh-CN" altLang="en-US" sz="2800" b="1" dirty="0"/>
              <a:t>年）</a:t>
            </a:r>
            <a:endParaRPr lang="en-US" altLang="zh-CN" sz="2800" b="1" dirty="0"/>
          </a:p>
          <a:p>
            <a:r>
              <a:rPr lang="zh-CN" altLang="en-US" sz="2800" b="1" dirty="0"/>
              <a:t>             </a:t>
            </a:r>
            <a:r>
              <a:rPr lang="zh-CN" altLang="en-US" sz="2800" b="1" dirty="0">
                <a:solidFill>
                  <a:srgbClr val="FF0000"/>
                </a:solidFill>
              </a:rPr>
              <a:t>砸冰箱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-18490"/>
            <a:ext cx="121920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三、</a:t>
            </a:r>
            <a:r>
              <a:rPr lang="zh-CN" altLang="en-US" sz="2800" b="1" smtClean="0">
                <a:solidFill>
                  <a:srgbClr val="C00000"/>
                </a:solidFill>
              </a:rPr>
              <a:t>新面貌</a:t>
            </a:r>
            <a:r>
              <a:rPr lang="en-US" altLang="zh-CN" sz="2800" b="1" smtClean="0"/>
              <a:t>——</a:t>
            </a:r>
            <a:r>
              <a:rPr lang="zh-CN" altLang="en-US" sz="2800" b="1">
                <a:solidFill>
                  <a:srgbClr val="C00000"/>
                </a:solidFill>
              </a:rPr>
              <a:t>国</a:t>
            </a:r>
            <a:r>
              <a:rPr lang="zh-CN" altLang="en-US" sz="2800" b="1" smtClean="0">
                <a:solidFill>
                  <a:srgbClr val="C00000"/>
                </a:solidFill>
              </a:rPr>
              <a:t>家巨变</a:t>
            </a:r>
            <a:r>
              <a:rPr lang="zh-CN" altLang="en-US" sz="2800" b="1" smtClean="0"/>
              <a:t>（中国制造到中国智造）</a:t>
            </a:r>
            <a:endParaRPr lang="zh-CN" altLang="en-US" sz="28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3660160" y="957790"/>
            <a:ext cx="6461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国有企业与国家改革共呼吸</a:t>
            </a:r>
            <a:endParaRPr lang="zh-CN" altLang="en-US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55" y="1939654"/>
            <a:ext cx="2987964" cy="1939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4188690" y="4619052"/>
            <a:ext cx="3943928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多元化战略发展阶段</a:t>
            </a:r>
            <a:endParaRPr lang="en-US" altLang="zh-CN" sz="2800" b="1" dirty="0"/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1991-1998</a:t>
            </a:r>
            <a:r>
              <a:rPr lang="zh-CN" altLang="en-US" sz="2800" b="1" dirty="0"/>
              <a:t>年）</a:t>
            </a:r>
            <a:endParaRPr lang="en-US" altLang="zh-CN" sz="2800" b="1" dirty="0"/>
          </a:p>
          <a:p>
            <a:r>
              <a:rPr lang="en-US" altLang="zh-CN" sz="2800" b="1" dirty="0"/>
              <a:t>       </a:t>
            </a: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</a:rPr>
              <a:t>跨国经营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箭头: 下 7"/>
          <p:cNvSpPr/>
          <p:nvPr/>
        </p:nvSpPr>
        <p:spPr>
          <a:xfrm>
            <a:off x="5760085" y="3491865"/>
            <a:ext cx="756285" cy="954405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4" descr="https://gimg2.baidu.com/image_search/src=http%3A%2F%2Fdingyue.ws.126.net%2FLGZQmSwa75aSGotaBbbqBHGdbcCnD5J4mCoGWRJFFcuFU1571222089583compressflag.jpg&amp;refer=http%3A%2F%2Fdingyue.ws.126.net&amp;app=2002&amp;size=f9999,10000&amp;q=a80&amp;n=0&amp;g=0n&amp;fmt=jpeg?sec=1624090194&amp;t=437ecee948f79a6c9c1b3a47fb0c66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54" y="4018040"/>
            <a:ext cx="2987964" cy="217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1145" y="915670"/>
            <a:ext cx="3834130" cy="267652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1984</a:t>
            </a:r>
            <a:r>
              <a:rPr lang="zh-CN" altLang="en-US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，一家濒临倒闭的电器厂（职工）上班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点钟来，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点钟就走人，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点钟时随便在大院里扔一个手榴弹也炸不死人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……”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该厂当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年亏损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147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万元。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（青岛电冰箱厂）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3211" y="1100138"/>
            <a:ext cx="5564863" cy="2431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1992</a:t>
            </a:r>
            <a:r>
              <a:rPr lang="zh-CN" altLang="en-US" sz="2400" b="1" dirty="0"/>
              <a:t>年</a:t>
            </a:r>
            <a:r>
              <a:rPr lang="zh-CN" altLang="en-US" sz="3200" b="1" dirty="0">
                <a:solidFill>
                  <a:srgbClr val="0070C0"/>
                </a:solidFill>
                <a:ea typeface="隶书" panose="02010509060101010101" pitchFamily="49" charset="-122"/>
              </a:rPr>
              <a:t>海尔集团</a:t>
            </a:r>
            <a:r>
              <a:rPr lang="zh-CN" altLang="en-US" sz="2400" b="1" dirty="0"/>
              <a:t>利润</a:t>
            </a:r>
            <a:r>
              <a:rPr lang="en-US" altLang="zh-CN" sz="2400" b="1" dirty="0"/>
              <a:t>8</a:t>
            </a:r>
            <a:r>
              <a:rPr lang="zh-CN" altLang="en-US" sz="2400" b="1" dirty="0"/>
              <a:t>亿元</a:t>
            </a:r>
            <a:endParaRPr lang="en-US" altLang="zh-CN" sz="2400" b="1" dirty="0"/>
          </a:p>
          <a:p>
            <a:r>
              <a:rPr lang="en-US" altLang="zh-CN" sz="2400" b="1" dirty="0"/>
              <a:t>2017</a:t>
            </a:r>
            <a:r>
              <a:rPr lang="zh-CN" altLang="en-US" sz="2400" b="1" dirty="0"/>
              <a:t>年全球营业额</a:t>
            </a:r>
            <a:r>
              <a:rPr lang="en-US" altLang="zh-CN" sz="2400" b="1" dirty="0"/>
              <a:t>2419</a:t>
            </a:r>
            <a:r>
              <a:rPr lang="zh-CN" altLang="en-US" sz="2400" b="1" dirty="0"/>
              <a:t>亿元；</a:t>
            </a:r>
            <a:endParaRPr lang="en-US" altLang="zh-CN" sz="2400" b="1" dirty="0"/>
          </a:p>
          <a:p>
            <a:r>
              <a:rPr lang="zh-CN" altLang="en-US" sz="2400" b="1" dirty="0"/>
              <a:t>同比</a:t>
            </a:r>
            <a:r>
              <a:rPr lang="zh-CN" altLang="en-US" sz="2400" b="1" dirty="0">
                <a:solidFill>
                  <a:srgbClr val="C00000"/>
                </a:solidFill>
              </a:rPr>
              <a:t>增长</a:t>
            </a:r>
            <a:r>
              <a:rPr lang="en-US" altLang="zh-CN" sz="2400" b="1" dirty="0">
                <a:solidFill>
                  <a:srgbClr val="C00000"/>
                </a:solidFill>
              </a:rPr>
              <a:t>120%</a:t>
            </a:r>
            <a:r>
              <a:rPr lang="zh-CN" altLang="en-US" sz="2400" b="1" dirty="0"/>
              <a:t>；</a:t>
            </a:r>
            <a:endParaRPr lang="en-US" altLang="zh-CN" sz="2400" b="1" dirty="0"/>
          </a:p>
          <a:p>
            <a:r>
              <a:rPr lang="en-US" altLang="zh-CN" sz="2400" b="1" dirty="0"/>
              <a:t>2017</a:t>
            </a:r>
            <a:r>
              <a:rPr lang="zh-CN" altLang="en-US" sz="2400" b="1" dirty="0"/>
              <a:t>年利税首次突破</a:t>
            </a:r>
            <a:r>
              <a:rPr lang="en-US" altLang="zh-CN" sz="2400" b="1" dirty="0"/>
              <a:t>301</a:t>
            </a:r>
            <a:r>
              <a:rPr lang="zh-CN" altLang="en-US" sz="2400" b="1" dirty="0"/>
              <a:t>亿元；</a:t>
            </a:r>
            <a:endParaRPr lang="en-US" altLang="zh-CN" sz="2400" b="1" dirty="0"/>
          </a:p>
          <a:p>
            <a:r>
              <a:rPr lang="zh-CN" altLang="en-US" sz="2400" b="1" dirty="0"/>
              <a:t>全球经营利润</a:t>
            </a:r>
            <a:r>
              <a:rPr lang="zh-CN" altLang="en-US" sz="2400" b="1" dirty="0">
                <a:solidFill>
                  <a:srgbClr val="C00000"/>
                </a:solidFill>
              </a:rPr>
              <a:t>增幅达</a:t>
            </a:r>
            <a:r>
              <a:rPr lang="en-US" altLang="zh-CN" sz="2400" b="1" dirty="0">
                <a:solidFill>
                  <a:srgbClr val="C00000"/>
                </a:solidFill>
              </a:rPr>
              <a:t>41%</a:t>
            </a:r>
            <a:r>
              <a:rPr lang="zh-CN" altLang="en-US" sz="2400" b="1" dirty="0"/>
              <a:t>；</a:t>
            </a:r>
            <a:endParaRPr lang="en-US" altLang="zh-CN" sz="2400" b="1" dirty="0"/>
          </a:p>
          <a:p>
            <a:r>
              <a:rPr lang="zh-CN" altLang="en-US" sz="2400" b="1" dirty="0"/>
              <a:t>交易额首次突破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万亿元，</a:t>
            </a:r>
            <a:r>
              <a:rPr lang="zh-CN" altLang="en-US" sz="2400" b="1" dirty="0">
                <a:solidFill>
                  <a:srgbClr val="C00000"/>
                </a:solidFill>
              </a:rPr>
              <a:t>增幅</a:t>
            </a:r>
            <a:r>
              <a:rPr lang="en-US" altLang="zh-CN" sz="2400" b="1" dirty="0">
                <a:solidFill>
                  <a:srgbClr val="C00000"/>
                </a:solidFill>
              </a:rPr>
              <a:t>273%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pic>
        <p:nvPicPr>
          <p:cNvPr id="2050" name="Picture 2" descr="https://gimg2.baidu.com/image_search/src=http%3A%2F%2Fess.leju.com%2Ffictitious%2Fphoto%2F32b1d5771eea904c221391dc1ca4ba3btwoP3AlVw3iPg3Vm9t3UeSIwTVDefQVAYO2t7GwzSMsGilJ1ZPrrt7L5ZvGRq1Fu.jpg&amp;refer=http%3A%2F%2Fess.leju.com&amp;app=2002&amp;size=f9999,10000&amp;q=a80&amp;n=0&amp;g=0n&amp;fmt=jpeg?sec=1623906926&amp;t=de36727566914a243eba1cd762ec5a9a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88" t="12045" r="24685" b="6259"/>
          <a:stretch>
            <a:fillRect/>
          </a:stretch>
        </p:blipFill>
        <p:spPr bwMode="auto">
          <a:xfrm>
            <a:off x="4212930" y="1593232"/>
            <a:ext cx="2091350" cy="179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630501" y="1008457"/>
            <a:ext cx="1367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蝶</a:t>
            </a:r>
            <a:r>
              <a:rPr lang="zh-CN" altLang="en-US" sz="3200" b="1" smtClean="0">
                <a:solidFill>
                  <a:srgbClr val="FF0000"/>
                </a:solidFill>
              </a:rPr>
              <a:t>变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8326649" y="4401034"/>
            <a:ext cx="3295462" cy="1753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00206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2020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年中国共有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133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家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企业进入世界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500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强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4741" y="4472412"/>
            <a:ext cx="7292914" cy="1613099"/>
            <a:chOff x="184741" y="4472412"/>
            <a:chExt cx="7292914" cy="1613099"/>
          </a:xfrm>
        </p:grpSpPr>
        <p:pic>
          <p:nvPicPr>
            <p:cNvPr id="14" name="Picture 16" descr="D:\国家电网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92203" y="4472413"/>
              <a:ext cx="1940030" cy="1613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25" descr="D:\中国石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01380" y="4472412"/>
              <a:ext cx="1527295" cy="1613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组合 2"/>
            <p:cNvGrpSpPr/>
            <p:nvPr/>
          </p:nvGrpSpPr>
          <p:grpSpPr>
            <a:xfrm>
              <a:off x="184741" y="4472412"/>
              <a:ext cx="7292914" cy="1613099"/>
              <a:chOff x="176195" y="4472412"/>
              <a:chExt cx="7292914" cy="1613099"/>
            </a:xfrm>
          </p:grpSpPr>
          <p:pic>
            <p:nvPicPr>
              <p:cNvPr id="13" name="Picture 14" descr="D:\中国石化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6195" y="4472412"/>
                <a:ext cx="1661657" cy="16130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" name="Picture 20" descr="D:\中国移动.jp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556031" y="4472413"/>
                <a:ext cx="1913078" cy="16130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0" y="-18490"/>
            <a:ext cx="121920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三、</a:t>
            </a:r>
            <a:r>
              <a:rPr lang="zh-CN" altLang="en-US" sz="2800" b="1" smtClean="0">
                <a:solidFill>
                  <a:srgbClr val="C00000"/>
                </a:solidFill>
              </a:rPr>
              <a:t>新面貌</a:t>
            </a:r>
            <a:r>
              <a:rPr lang="en-US" altLang="zh-CN" sz="2800" b="1" smtClean="0"/>
              <a:t>——</a:t>
            </a:r>
            <a:r>
              <a:rPr lang="zh-CN" altLang="en-US" sz="2800" b="1">
                <a:solidFill>
                  <a:srgbClr val="C00000"/>
                </a:solidFill>
              </a:rPr>
              <a:t>国</a:t>
            </a:r>
            <a:r>
              <a:rPr lang="zh-CN" altLang="en-US" sz="2800" b="1" smtClean="0">
                <a:solidFill>
                  <a:srgbClr val="C00000"/>
                </a:solidFill>
              </a:rPr>
              <a:t>家巨变</a:t>
            </a:r>
            <a:r>
              <a:rPr lang="zh-CN" altLang="en-US" sz="2800" b="1" smtClean="0"/>
              <a:t>（中国</a:t>
            </a:r>
            <a:r>
              <a:rPr lang="zh-CN" altLang="en-US" sz="2800" b="1" smtClean="0">
                <a:solidFill>
                  <a:srgbClr val="FF0000"/>
                </a:solidFill>
              </a:rPr>
              <a:t>制造</a:t>
            </a:r>
            <a:r>
              <a:rPr lang="zh-CN" altLang="en-US" sz="2800" b="1" smtClean="0"/>
              <a:t>到中国</a:t>
            </a:r>
            <a:r>
              <a:rPr lang="zh-CN" altLang="en-US" sz="2800" b="1" smtClean="0">
                <a:solidFill>
                  <a:srgbClr val="FF0000"/>
                </a:solidFill>
              </a:rPr>
              <a:t>智造</a:t>
            </a:r>
            <a:r>
              <a:rPr lang="zh-CN" altLang="en-US" sz="2800" b="1" smtClean="0"/>
              <a:t>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《厉害了，我的国》最终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05854" y="2434654"/>
            <a:ext cx="9648202" cy="442334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02107" y="590148"/>
            <a:ext cx="4407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“企业之</a:t>
            </a:r>
            <a:r>
              <a:rPr lang="zh-CN" altLang="en-US" sz="3600" b="1" smtClean="0"/>
              <a:t>问”</a:t>
            </a:r>
            <a:endParaRPr lang="zh-CN" altLang="en-US" sz="3600" b="1"/>
          </a:p>
        </p:txBody>
      </p:sp>
      <p:sp>
        <p:nvSpPr>
          <p:cNvPr id="7" name="文本框 6"/>
          <p:cNvSpPr txBox="1"/>
          <p:nvPr/>
        </p:nvSpPr>
        <p:spPr>
          <a:xfrm>
            <a:off x="1714489" y="1225272"/>
            <a:ext cx="94121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中国的企业</a:t>
            </a:r>
            <a:r>
              <a:rPr lang="zh-CN" altLang="en-US" sz="3200" b="1" smtClean="0">
                <a:solidFill>
                  <a:srgbClr val="FF0000"/>
                </a:solidFill>
              </a:rPr>
              <a:t>为什么没有</a:t>
            </a:r>
            <a:r>
              <a:rPr lang="zh-CN" altLang="en-US" sz="3200" b="1" smtClean="0"/>
              <a:t>发展成世界性的大企业？         （中国制造到中国智造）</a:t>
            </a:r>
            <a:endParaRPr lang="zh-CN" altLang="en-US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0" y="-18490"/>
            <a:ext cx="121920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三、</a:t>
            </a:r>
            <a:r>
              <a:rPr lang="zh-CN" altLang="en-US" sz="2800" b="1" smtClean="0">
                <a:solidFill>
                  <a:srgbClr val="C00000"/>
                </a:solidFill>
              </a:rPr>
              <a:t>新面貌</a:t>
            </a:r>
            <a:r>
              <a:rPr lang="en-US" altLang="zh-CN" sz="2800" b="1" smtClean="0"/>
              <a:t>——</a:t>
            </a:r>
            <a:r>
              <a:rPr lang="zh-CN" altLang="en-US" sz="2800" b="1">
                <a:solidFill>
                  <a:srgbClr val="C00000"/>
                </a:solidFill>
              </a:rPr>
              <a:t>国</a:t>
            </a:r>
            <a:r>
              <a:rPr lang="zh-CN" altLang="en-US" sz="2800" b="1" smtClean="0">
                <a:solidFill>
                  <a:srgbClr val="C00000"/>
                </a:solidFill>
              </a:rPr>
              <a:t>家巨变</a:t>
            </a:r>
            <a:r>
              <a:rPr lang="zh-CN" altLang="en-US" sz="2800" b="1" smtClean="0"/>
              <a:t>（中国</a:t>
            </a:r>
            <a:r>
              <a:rPr lang="zh-CN" altLang="en-US" sz="2800" b="1" smtClean="0">
                <a:solidFill>
                  <a:srgbClr val="FF0000"/>
                </a:solidFill>
              </a:rPr>
              <a:t>制造</a:t>
            </a:r>
            <a:r>
              <a:rPr lang="zh-CN" altLang="en-US" sz="2800" b="1" smtClean="0"/>
              <a:t>到中国</a:t>
            </a:r>
            <a:r>
              <a:rPr lang="zh-CN" altLang="en-US" sz="2800" b="1" smtClean="0">
                <a:solidFill>
                  <a:srgbClr val="FF0000"/>
                </a:solidFill>
              </a:rPr>
              <a:t>智造</a:t>
            </a:r>
            <a:r>
              <a:rPr lang="zh-CN" altLang="en-US" sz="2800" b="1" smtClean="0"/>
              <a:t>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祝融号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596242" y="2205922"/>
            <a:ext cx="8837041" cy="4095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02107" y="590148"/>
            <a:ext cx="4407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“企业之</a:t>
            </a:r>
            <a:r>
              <a:rPr lang="zh-CN" altLang="en-US" sz="3600" b="1" smtClean="0"/>
              <a:t>问”</a:t>
            </a:r>
            <a:endParaRPr lang="zh-CN" altLang="en-US" sz="3600" b="1"/>
          </a:p>
        </p:txBody>
      </p:sp>
      <p:sp>
        <p:nvSpPr>
          <p:cNvPr id="7" name="文本框 6"/>
          <p:cNvSpPr txBox="1"/>
          <p:nvPr/>
        </p:nvSpPr>
        <p:spPr>
          <a:xfrm>
            <a:off x="1714489" y="1225272"/>
            <a:ext cx="94121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中国的企业</a:t>
            </a:r>
            <a:r>
              <a:rPr lang="zh-CN" altLang="en-US" sz="3200" b="1" smtClean="0">
                <a:solidFill>
                  <a:srgbClr val="FF0000"/>
                </a:solidFill>
              </a:rPr>
              <a:t>为什么没有</a:t>
            </a:r>
            <a:r>
              <a:rPr lang="zh-CN" altLang="en-US" sz="3200" b="1" smtClean="0"/>
              <a:t>发展成世界性的大企业？         （中国制造到中国智造）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0" y="-18490"/>
            <a:ext cx="121920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三、</a:t>
            </a:r>
            <a:r>
              <a:rPr lang="zh-CN" altLang="en-US" sz="2800" b="1" smtClean="0">
                <a:solidFill>
                  <a:srgbClr val="C00000"/>
                </a:solidFill>
              </a:rPr>
              <a:t>新面貌</a:t>
            </a:r>
            <a:r>
              <a:rPr lang="en-US" altLang="zh-CN" sz="2800" b="1" smtClean="0"/>
              <a:t>——</a:t>
            </a:r>
            <a:r>
              <a:rPr lang="zh-CN" altLang="en-US" sz="2800" b="1">
                <a:solidFill>
                  <a:srgbClr val="C00000"/>
                </a:solidFill>
              </a:rPr>
              <a:t>国</a:t>
            </a:r>
            <a:r>
              <a:rPr lang="zh-CN" altLang="en-US" sz="2800" b="1" smtClean="0">
                <a:solidFill>
                  <a:srgbClr val="C00000"/>
                </a:solidFill>
              </a:rPr>
              <a:t>家巨变</a:t>
            </a:r>
            <a:r>
              <a:rPr lang="zh-CN" altLang="en-US" sz="2800" b="1" smtClean="0"/>
              <a:t>（中国</a:t>
            </a:r>
            <a:r>
              <a:rPr lang="zh-CN" altLang="en-US" sz="2800" b="1" smtClean="0">
                <a:solidFill>
                  <a:srgbClr val="FF0000"/>
                </a:solidFill>
              </a:rPr>
              <a:t>制造</a:t>
            </a:r>
            <a:r>
              <a:rPr lang="zh-CN" altLang="en-US" sz="2800" b="1" smtClean="0"/>
              <a:t>到中国</a:t>
            </a:r>
            <a:r>
              <a:rPr lang="zh-CN" altLang="en-US" sz="2800" b="1" smtClean="0">
                <a:solidFill>
                  <a:srgbClr val="FF0000"/>
                </a:solidFill>
              </a:rPr>
              <a:t>智造</a:t>
            </a:r>
            <a:r>
              <a:rPr lang="zh-CN" altLang="en-US" sz="2800" b="1" smtClean="0"/>
              <a:t>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9525" y="0"/>
            <a:ext cx="12201525" cy="874713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-9525" y="6581775"/>
            <a:ext cx="12201525" cy="276225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4" name="TextBox 5"/>
          <p:cNvSpPr txBox="1"/>
          <p:nvPr/>
        </p:nvSpPr>
        <p:spPr>
          <a:xfrm>
            <a:off x="9525" y="177800"/>
            <a:ext cx="65865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人教部编版教材八年级历史下册</a:t>
            </a:r>
            <a:endParaRPr kumimoji="0" lang="zh-CN" altLang="en-US" sz="3200" b="1" kern="1200" cap="none" spc="0" normalizeH="0" baseline="0" noProof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矩形 3"/>
          <p:cNvSpPr/>
          <p:nvPr/>
        </p:nvSpPr>
        <p:spPr>
          <a:xfrm>
            <a:off x="-85725" y="874713"/>
            <a:ext cx="121920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36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200" smtClean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第三单</a:t>
            </a:r>
            <a:r>
              <a:rPr lang="zh-CN" altLang="en-US" sz="32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元 </a:t>
            </a:r>
            <a:r>
              <a:rPr lang="en-US" altLang="zh-CN" sz="3200" smtClean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·</a:t>
            </a:r>
            <a:r>
              <a:rPr lang="zh-CN" altLang="en-US" sz="3200" smtClean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中国特色社会主义道路</a:t>
            </a:r>
            <a:endParaRPr lang="zh-CN" altLang="en-US" sz="2800" dirty="0">
              <a:solidFill>
                <a:srgbClr val="262626"/>
              </a:solidFill>
              <a:latin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0363" y="5224780"/>
            <a:ext cx="6732588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西安</a:t>
            </a:r>
            <a:r>
              <a:rPr kumimoji="0" lang="zh-CN" altLang="en-US" sz="2800" b="1" kern="1200" cap="none" spc="0" normalizeH="0" baseline="0" noProof="1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高新一中初中校区</a:t>
            </a:r>
            <a:r>
              <a:rPr kumimoji="0" lang="en-US" altLang="zh-CN" sz="2800" b="1" kern="1200" cap="none" spc="0" normalizeH="0" baseline="0" noProof="1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kumimoji="0" lang="zh-CN" altLang="en-US" sz="2800" b="1" kern="1200" cap="none" spc="0" normalizeH="0" baseline="0" noProof="1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温广琴</a:t>
            </a:r>
            <a:endParaRPr kumimoji="0" lang="zh-CN" altLang="en-US" sz="2800" b="1" kern="1200" cap="none" spc="0" normalizeH="0" baseline="0" noProof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128" name="文本框 31747"/>
          <p:cNvSpPr txBox="1"/>
          <p:nvPr/>
        </p:nvSpPr>
        <p:spPr>
          <a:xfrm>
            <a:off x="93027" y="2479189"/>
            <a:ext cx="10969625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00000"/>
                </a:solidFill>
                <a:latin typeface="Arial" panose="020B0604020202020204" pitchFamily="34" charset="0"/>
              </a:rPr>
              <a:t>第</a:t>
            </a:r>
            <a:r>
              <a:rPr lang="en-US" altLang="zh-CN" sz="4400" b="1" smtClean="0">
                <a:solidFill>
                  <a:srgbClr val="C00000"/>
                </a:solidFill>
                <a:latin typeface="Arial" panose="020B0604020202020204" pitchFamily="34" charset="0"/>
              </a:rPr>
              <a:t>8</a:t>
            </a:r>
            <a:r>
              <a:rPr lang="zh-CN" altLang="en-US" sz="4400" b="1" smtClean="0">
                <a:solidFill>
                  <a:srgbClr val="C00000"/>
                </a:solidFill>
                <a:latin typeface="Arial" panose="020B0604020202020204" pitchFamily="34" charset="0"/>
              </a:rPr>
              <a:t>课   </a:t>
            </a:r>
            <a:r>
              <a:rPr lang="zh-CN" altLang="en-US" sz="4400" b="1">
                <a:solidFill>
                  <a:srgbClr val="C00000"/>
                </a:solidFill>
                <a:latin typeface="Arial" panose="020B0604020202020204" pitchFamily="34" charset="0"/>
              </a:rPr>
              <a:t>经济体制改革</a:t>
            </a:r>
            <a:endParaRPr lang="zh-CN" altLang="en-US" sz="44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4400" b="1">
                <a:latin typeface="Arial" panose="020B0604020202020204" pitchFamily="34" charset="0"/>
              </a:rPr>
              <a:t>               </a:t>
            </a:r>
            <a:r>
              <a:rPr lang="zh-CN" altLang="en-US" sz="4400" b="1" smtClean="0">
                <a:latin typeface="Arial" panose="020B0604020202020204" pitchFamily="34" charset="0"/>
              </a:rPr>
              <a:t>         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22893" y="4359275"/>
            <a:ext cx="6732588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西安市张洪琪</a:t>
            </a:r>
            <a:r>
              <a:rPr kumimoji="0" lang="en-US" altLang="zh-CN" sz="2800" b="1" kern="1200" cap="none" spc="0" normalizeH="0" baseline="0" noProof="1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kumimoji="0" lang="zh-CN" altLang="en-US" sz="2800" b="1" kern="1200" cap="none" spc="0" normalizeH="0" baseline="0" noProof="1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名师</a:t>
            </a:r>
            <a:r>
              <a:rPr kumimoji="0" lang="en-US" altLang="zh-CN" sz="2800" b="1" kern="1200" cap="none" spc="0" normalizeH="0" baseline="0" noProof="1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+”</a:t>
            </a:r>
            <a:r>
              <a:rPr kumimoji="0" lang="zh-CN" altLang="en-US" sz="2800" b="1" kern="1200" cap="none" spc="0" normalizeH="0" baseline="0" noProof="1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研修共同体</a:t>
            </a:r>
            <a:endParaRPr kumimoji="0" lang="zh-CN" altLang="en-US" sz="2800" b="1" kern="1200" cap="none" spc="0" normalizeH="0" baseline="0" noProof="1">
              <a:solidFill>
                <a:srgbClr val="00206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1"/>
            <a:ext cx="12192000" cy="668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0823" y="84366"/>
            <a:ext cx="9725386" cy="58477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一、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新任务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国家使</a:t>
            </a:r>
            <a:r>
              <a:rPr kumimoji="0" lang="zh-CN" altLang="en-US" sz="3200" b="1" i="0" u="none" strike="noStrike" kern="1200" cap="none" spc="0" normalizeH="0" baseline="0" noProof="1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命</a:t>
            </a:r>
            <a:r>
              <a:rPr kumimoji="0" lang="zh-CN" altLang="en-US" sz="3200" b="1" i="0" u="none" strike="noStrike" kern="1200" cap="none" spc="0" normalizeH="0" baseline="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（探索中国特色发展道路）</a:t>
            </a: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6421" y="842529"/>
            <a:ext cx="11117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阅读材</a:t>
            </a:r>
            <a:r>
              <a:rPr lang="zh-CN" altLang="en-US" sz="2400" b="1"/>
              <a:t>料</a:t>
            </a:r>
            <a:r>
              <a:rPr lang="zh-CN" altLang="en-US" sz="2400" b="1" smtClean="0"/>
              <a:t>，面</a:t>
            </a:r>
            <a:r>
              <a:rPr lang="zh-CN" altLang="en-US" sz="2400" b="1" dirty="0"/>
              <a:t>临新形</a:t>
            </a:r>
            <a:r>
              <a:rPr lang="zh-CN" altLang="en-US" sz="2400" b="1"/>
              <a:t>势，分析我</a:t>
            </a:r>
            <a:r>
              <a:rPr lang="zh-CN" altLang="en-US" sz="2400" b="1" dirty="0"/>
              <a:t>国进行</a:t>
            </a:r>
            <a:r>
              <a:rPr lang="zh-CN" altLang="en-US" sz="2400" b="1" dirty="0">
                <a:solidFill>
                  <a:srgbClr val="FF0000"/>
                </a:solidFill>
              </a:rPr>
              <a:t>国内改革的任务</a:t>
            </a:r>
            <a:r>
              <a:rPr lang="zh-CN" altLang="en-US" sz="2400" b="1" dirty="0"/>
              <a:t>是什么？</a:t>
            </a:r>
            <a:endParaRPr lang="zh-CN" altLang="en-US" sz="2400" b="1" dirty="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375742" y="1501853"/>
            <a:ext cx="2498755" cy="30460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C2F13"/>
                </a:solidFill>
              </a:rPr>
              <a:t>      </a:t>
            </a:r>
            <a:r>
              <a:rPr lang="zh-CN" altLang="en-US" sz="2400" b="1" dirty="0">
                <a:solidFill>
                  <a:srgbClr val="FF0000"/>
                </a:solidFill>
              </a:rPr>
              <a:t>中国农村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早晚天天喝菜粥，</a:t>
            </a:r>
            <a:endParaRPr lang="en-US" altLang="zh-CN" sz="2400" b="1" dirty="0">
              <a:solidFill>
                <a:srgbClr val="0C2F1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中午白薯窝窝头，</a:t>
            </a:r>
            <a:endParaRPr lang="en-US" altLang="zh-CN" sz="2400" b="1" dirty="0">
              <a:solidFill>
                <a:srgbClr val="0C2F1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一天三顿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难见油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0C2F1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一遍哨子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不买账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C2F1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二遍哨子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伸头望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C2F1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三遍四遍哨子才慢慢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跟后逛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0C2F1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73897" y="1491384"/>
            <a:ext cx="3865831" cy="2940340"/>
            <a:chOff x="3395048" y="591053"/>
            <a:chExt cx="3865831" cy="3195808"/>
          </a:xfrm>
        </p:grpSpPr>
        <p:sp>
          <p:nvSpPr>
            <p:cNvPr id="11" name="文本框 10"/>
            <p:cNvSpPr txBox="1"/>
            <p:nvPr/>
          </p:nvSpPr>
          <p:spPr>
            <a:xfrm>
              <a:off x="4582007" y="591053"/>
              <a:ext cx="1892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</a:rPr>
                <a:t>中国城市</a:t>
              </a:r>
              <a:endParaRPr lang="zh-CN" altLang="en-US" sz="2400" b="1">
                <a:solidFill>
                  <a:srgbClr val="FF0000"/>
                </a:solidFill>
              </a:endParaRPr>
            </a:p>
          </p:txBody>
        </p:sp>
        <p:pic>
          <p:nvPicPr>
            <p:cNvPr id="12" name="Picture 2" descr="https://gimg2.baidu.com/image_search/src=http%3A%2F%2F365jia.cn%2Fuploads%2Fnews%2Ffolder_169886%2Fimages%2F58e40a30e25fab0d0f1298ebec7151de.jpg&amp;refer=http%3A%2F%2F365jia.cn&amp;app=2002&amp;size=f9999,10000&amp;q=a80&amp;n=0&amp;g=0n&amp;fmt=jpeg?sec=1624147436&amp;t=faab09df508c9ee3a7633a98741c5fd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5048" y="1167486"/>
              <a:ext cx="3865831" cy="2619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文本框 13"/>
          <p:cNvSpPr txBox="1"/>
          <p:nvPr/>
        </p:nvSpPr>
        <p:spPr>
          <a:xfrm>
            <a:off x="375746" y="4858076"/>
            <a:ext cx="11443742" cy="18148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国内改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革的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第一，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尽快摆脱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我国贫困落后的面貌；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第二，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步提高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综合国力；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第三，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步探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适合我国国情的模式和道路。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38695" y="1516380"/>
            <a:ext cx="4699000" cy="32918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 eaLnBrk="0" hangingPunct="0">
              <a:defRPr/>
            </a:pPr>
            <a:r>
              <a:rPr lang="zh-CN" altLang="en-US" sz="2400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                 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中美对比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 eaLnBrk="0" hangingPunct="0">
              <a:defRPr/>
            </a:pPr>
            <a:r>
              <a:rPr lang="en-US" altLang="zh-CN" sz="2400" b="1" dirty="0">
                <a:solidFill>
                  <a:srgbClr val="0C2F13"/>
                </a:solidFill>
                <a:sym typeface="+mn-ea"/>
              </a:rPr>
              <a:t>    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中国人均创造价值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0.9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万元人民币，</a:t>
            </a:r>
            <a:endParaRPr lang="zh-CN" altLang="en-US" sz="2400" b="1" dirty="0">
              <a:solidFill>
                <a:srgbClr val="0C2F1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 eaLnBrk="0" hangingPunct="0">
              <a:defRPr/>
            </a:pP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美国人均创造价值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11.18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万元人民币。</a:t>
            </a:r>
            <a:endParaRPr lang="en-US" altLang="zh-CN" sz="2400" b="1" dirty="0">
              <a:solidFill>
                <a:srgbClr val="0C2F1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 eaLnBrk="0" hangingPunct="0">
              <a:defRPr/>
            </a:pP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中国</a:t>
            </a:r>
            <a:r>
              <a:rPr lang="en-US" altLang="zh-CN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GDP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1495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亿美元，</a:t>
            </a:r>
            <a:endParaRPr lang="zh-CN" altLang="en-US" sz="2400" b="1" dirty="0">
              <a:solidFill>
                <a:srgbClr val="0C2F1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 eaLnBrk="0" hangingPunct="0">
              <a:defRPr/>
            </a:pP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美国</a:t>
            </a:r>
            <a:r>
              <a:rPr lang="en-US" altLang="zh-CN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GDP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23566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亿美元，</a:t>
            </a:r>
            <a:endParaRPr lang="zh-CN" altLang="en-US" sz="2400" b="1" dirty="0">
              <a:solidFill>
                <a:srgbClr val="0C2F1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 eaLnBrk="0" hangingPunct="0">
              <a:defRPr/>
            </a:pPr>
            <a:r>
              <a:rPr lang="en-US" altLang="zh-CN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只占美国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6.35%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en-US" altLang="zh-CN" sz="2400" b="1" dirty="0">
                <a:solidFill>
                  <a:srgbClr val="0C2F13"/>
                </a:solidFill>
                <a:sym typeface="+mn-ea"/>
              </a:rPr>
              <a:t> </a:t>
            </a:r>
            <a:r>
              <a:rPr lang="zh-CN" altLang="en-US" sz="2400" b="1" dirty="0">
                <a:solidFill>
                  <a:srgbClr val="0C2F13"/>
                </a:solidFill>
                <a:sym typeface="+mn-ea"/>
              </a:rPr>
              <a:t>（</a:t>
            </a:r>
            <a:r>
              <a:rPr lang="en-US" altLang="zh-CN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1978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/>
      <p:bldP spid="14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-4762" y="1588"/>
            <a:ext cx="12201525" cy="5746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0650" y="26988"/>
            <a:ext cx="10017125" cy="5842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二、</a:t>
            </a:r>
            <a:r>
              <a:rPr kumimoji="0" lang="zh-CN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新方法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国家创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新</a:t>
            </a:r>
            <a:r>
              <a:rPr kumimoji="0" lang="en-US" altLang="zh-CN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农村包围城市</a:t>
            </a:r>
            <a:r>
              <a:rPr kumimoji="0" lang="en-US" altLang="zh-CN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0" y="597201"/>
            <a:ext cx="6477000" cy="65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>
                <a:ea typeface="宋体" panose="02010600030101010101" pitchFamily="2" charset="-122"/>
              </a:rPr>
              <a:t>㈠</a:t>
            </a:r>
            <a:r>
              <a:rPr lang="zh-CN" altLang="en-US" sz="3200" b="1">
                <a:solidFill>
                  <a:srgbClr val="0070C0"/>
                </a:solidFill>
                <a:ea typeface="宋体" panose="02010600030101010101" pitchFamily="2" charset="-122"/>
              </a:rPr>
              <a:t>解放农业</a:t>
            </a:r>
            <a:r>
              <a:rPr lang="en-US" altLang="zh-CN" sz="3200" b="1"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ea typeface="宋体" panose="02010600030101010101" pitchFamily="2" charset="-122"/>
              </a:rPr>
              <a:t>农村经济体制改革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9409" y="2357114"/>
            <a:ext cx="3754248" cy="3510828"/>
            <a:chOff x="219547" y="2237473"/>
            <a:chExt cx="3503691" cy="3510828"/>
          </a:xfrm>
        </p:grpSpPr>
        <p:pic>
          <p:nvPicPr>
            <p:cNvPr id="6" name="Picture 5" descr="RE2005030807593883861"/>
            <p:cNvPicPr>
              <a:picLocks noChangeAspect="1" noChangeArrowheads="1"/>
            </p:cNvPicPr>
            <p:nvPr/>
          </p:nvPicPr>
          <p:blipFill>
            <a:blip r:embed="rId2"/>
            <a:srcRect l="2151" t="47113" r="4456" b="3915"/>
            <a:stretch>
              <a:fillRect/>
            </a:stretch>
          </p:blipFill>
          <p:spPr bwMode="auto">
            <a:xfrm>
              <a:off x="269342" y="2237473"/>
              <a:ext cx="3453896" cy="29030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219547" y="5287926"/>
              <a:ext cx="350369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“十八个血手印”的创举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19036" y="1398260"/>
            <a:ext cx="4797674" cy="4371631"/>
            <a:chOff x="3919036" y="1376670"/>
            <a:chExt cx="4151013" cy="4371631"/>
          </a:xfrm>
        </p:grpSpPr>
        <p:sp>
          <p:nvSpPr>
            <p:cNvPr id="9" name="TextBox 2"/>
            <p:cNvSpPr txBox="1"/>
            <p:nvPr/>
          </p:nvSpPr>
          <p:spPr>
            <a:xfrm>
              <a:off x="4101219" y="1376670"/>
              <a:ext cx="3675707" cy="584775"/>
            </a:xfrm>
            <a:prstGeom prst="rect">
              <a:avLst/>
            </a:prstGeom>
          </p:spPr>
          <p:style>
            <a:lnRef idx="0">
              <a:schemeClr val="accent1"/>
            </a:lnRef>
            <a:fillRef idx="1001">
              <a:schemeClr val="lt2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ea typeface="宋体" panose="02010600030101010101" pitchFamily="2" charset="-122"/>
                </a:rPr>
                <a:t>   ②从实践到理论</a:t>
              </a:r>
              <a:endPara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10" name="Picture 2" descr="杜润生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50280" y="2243189"/>
              <a:ext cx="2107994" cy="2234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" name="组合 10"/>
            <p:cNvGrpSpPr/>
            <p:nvPr/>
          </p:nvGrpSpPr>
          <p:grpSpPr>
            <a:xfrm>
              <a:off x="3919036" y="4834093"/>
              <a:ext cx="4151013" cy="914208"/>
              <a:chOff x="3919036" y="4834093"/>
              <a:chExt cx="4151013" cy="914208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3919036" y="5287926"/>
                <a:ext cx="4151013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首次提出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家庭联产承包责任制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291750" y="4834093"/>
                <a:ext cx="13670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/>
                  <a:t>杜润生</a:t>
                </a:r>
                <a:endParaRPr lang="zh-CN" altLang="en-US" sz="2400" b="1" dirty="0"/>
              </a:p>
            </p:txBody>
          </p:sp>
        </p:grpSp>
      </p:grpSp>
      <p:sp>
        <p:nvSpPr>
          <p:cNvPr id="14" name="TextBox 2"/>
          <p:cNvSpPr txBox="1"/>
          <p:nvPr/>
        </p:nvSpPr>
        <p:spPr>
          <a:xfrm>
            <a:off x="8716710" y="1397961"/>
            <a:ext cx="3458424" cy="583565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③从局部到全国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349966" y="1398494"/>
            <a:ext cx="3503691" cy="584775"/>
          </a:xfrm>
          <a:prstGeom prst="rect">
            <a:avLst/>
          </a:prstGeom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   ①农民自我解放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9" name="下箭头标注 18"/>
          <p:cNvSpPr/>
          <p:nvPr/>
        </p:nvSpPr>
        <p:spPr bwMode="auto">
          <a:xfrm>
            <a:off x="8334783" y="2460661"/>
            <a:ext cx="3735563" cy="149875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安徽、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24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川</a:t>
            </a:r>
            <a:r>
              <a:rPr lang="zh-CN" altLang="en-US" sz="2400" b="1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先行先试</a:t>
            </a:r>
            <a:endParaRPr lang="zh-CN" altLang="en-US" sz="2400" b="1" dirty="0" smtClean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8354244" y="3958953"/>
            <a:ext cx="3696840" cy="8104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1983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sz="24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全国推广</a:t>
            </a:r>
            <a:endParaRPr lang="zh-CN" altLang="en-US" sz="2400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4814" y="6013636"/>
            <a:ext cx="11168582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/>
              <a:t>             农村改革</a:t>
            </a:r>
            <a:r>
              <a:rPr lang="zh-CN" altLang="en-US" sz="2800" b="1" dirty="0">
                <a:solidFill>
                  <a:srgbClr val="C00000"/>
                </a:solidFill>
              </a:rPr>
              <a:t>推动了</a:t>
            </a:r>
            <a:r>
              <a:rPr lang="zh-CN" altLang="en-US" sz="2800" b="1" dirty="0"/>
              <a:t>城市经济体制改革。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农村包围城市</a:t>
            </a:r>
            <a:r>
              <a:rPr lang="en-US" altLang="zh-CN" sz="2800" b="1" dirty="0"/>
              <a:t>)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animBg="1"/>
      <p:bldP spid="19" grpId="0" bldLvl="0" animBg="1"/>
      <p:bldP spid="20" grpId="0" bldLvl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-28654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二、</a:t>
            </a:r>
            <a:r>
              <a:rPr lang="zh-CN" altLang="en-US" sz="2800" b="1" dirty="0">
                <a:solidFill>
                  <a:srgbClr val="C00000"/>
                </a:solidFill>
              </a:rPr>
              <a:t>新方法</a:t>
            </a:r>
            <a:r>
              <a:rPr lang="en-US" altLang="zh-CN" sz="2800" b="1" dirty="0"/>
              <a:t>——</a:t>
            </a:r>
            <a:r>
              <a:rPr lang="zh-CN" altLang="en-US" sz="2800" b="1" dirty="0">
                <a:solidFill>
                  <a:srgbClr val="C00000"/>
                </a:solidFill>
              </a:rPr>
              <a:t>国家</a:t>
            </a:r>
            <a:r>
              <a:rPr lang="zh-CN" altLang="en-US" sz="2800" b="1">
                <a:solidFill>
                  <a:srgbClr val="C00000"/>
                </a:solidFill>
              </a:rPr>
              <a:t>创</a:t>
            </a:r>
            <a:r>
              <a:rPr lang="zh-CN" altLang="en-US" sz="2800" b="1" smtClean="0">
                <a:solidFill>
                  <a:srgbClr val="C00000"/>
                </a:solidFill>
              </a:rPr>
              <a:t>新</a:t>
            </a:r>
            <a:r>
              <a:rPr lang="zh-CN" altLang="en-US" sz="2800" b="1" smtClean="0"/>
              <a:t>（农村包围城市）</a:t>
            </a:r>
            <a:endParaRPr lang="zh-CN" altLang="en-US" sz="2800" b="1" dirty="0"/>
          </a:p>
        </p:txBody>
      </p:sp>
      <p:sp>
        <p:nvSpPr>
          <p:cNvPr id="6" name="标题 1"/>
          <p:cNvSpPr txBox="1"/>
          <p:nvPr/>
        </p:nvSpPr>
        <p:spPr>
          <a:xfrm>
            <a:off x="90535" y="494566"/>
            <a:ext cx="6477000" cy="65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ea typeface="宋体" panose="02010600030101010101" pitchFamily="2" charset="-122"/>
              </a:rPr>
              <a:t>（</a:t>
            </a:r>
            <a:r>
              <a:rPr lang="zh-CN" altLang="en-US" sz="3200" b="1">
                <a:ea typeface="宋体" panose="02010600030101010101" pitchFamily="2" charset="-122"/>
              </a:rPr>
              <a:t>二</a:t>
            </a:r>
            <a:r>
              <a:rPr lang="zh-CN" altLang="en-US" sz="3200" b="1" smtClean="0">
                <a:ea typeface="宋体" panose="02010600030101010101" pitchFamily="2" charset="-122"/>
              </a:rPr>
              <a:t>）</a:t>
            </a:r>
            <a:r>
              <a:rPr lang="zh-CN" altLang="en-US" sz="3200" b="1" smtClean="0">
                <a:solidFill>
                  <a:srgbClr val="0070C0"/>
                </a:solidFill>
                <a:ea typeface="宋体" panose="02010600030101010101" pitchFamily="2" charset="-122"/>
              </a:rPr>
              <a:t>解</a:t>
            </a:r>
            <a:r>
              <a:rPr lang="zh-CN" altLang="en-US" sz="3200" b="1" dirty="0">
                <a:solidFill>
                  <a:srgbClr val="0070C0"/>
                </a:solidFill>
                <a:ea typeface="宋体" panose="02010600030101010101" pitchFamily="2" charset="-122"/>
              </a:rPr>
              <a:t>放企业</a:t>
            </a:r>
            <a:r>
              <a:rPr lang="en-US" altLang="zh-CN" sz="3200" b="1" dirty="0"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ea typeface="宋体" panose="02010600030101010101" pitchFamily="2" charset="-122"/>
              </a:rPr>
              <a:t>城市经济体制改革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09359" y="1328109"/>
            <a:ext cx="5513371" cy="2676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en-US" altLang="zh-CN" sz="2400" b="1" dirty="0">
                <a:solidFill>
                  <a:srgbClr val="0C2F13"/>
                </a:solidFill>
              </a:rPr>
              <a:t>                  </a:t>
            </a:r>
            <a:r>
              <a:rPr lang="zh-CN" altLang="en-US" sz="2400" b="1" dirty="0">
                <a:solidFill>
                  <a:srgbClr val="C00000"/>
                </a:solidFill>
              </a:rPr>
              <a:t>中国人眼中</a:t>
            </a:r>
            <a:r>
              <a:rPr lang="zh-CN" altLang="en-US" sz="2400" b="1" dirty="0">
                <a:solidFill>
                  <a:srgbClr val="0070C0"/>
                </a:solidFill>
              </a:rPr>
              <a:t>的中国企业</a:t>
            </a:r>
            <a:endParaRPr lang="en-US" altLang="zh-CN" sz="2400" b="1" dirty="0">
              <a:solidFill>
                <a:srgbClr val="0070C0"/>
              </a:solidFill>
            </a:endParaRPr>
          </a:p>
          <a:p>
            <a:pPr algn="just" eaLnBrk="0" hangingPunct="0">
              <a:defRPr/>
            </a:pPr>
            <a:r>
              <a:rPr lang="en-US" altLang="zh-CN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年代初，一家濒临倒闭的电器厂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（青岛冰箱厂）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职工上班</a:t>
            </a:r>
            <a:r>
              <a:rPr lang="en-US" altLang="zh-CN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点钟来，</a:t>
            </a:r>
            <a:r>
              <a:rPr lang="en-US" altLang="zh-CN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点钟就走人，</a:t>
            </a:r>
            <a:r>
              <a:rPr lang="en-US" altLang="zh-CN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点钟时随便在大院里扔一个手榴弹也炸不死人</a:t>
            </a:r>
            <a:r>
              <a:rPr lang="en-US" altLang="zh-CN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……”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该厂当年亏损</a:t>
            </a:r>
            <a:r>
              <a:rPr lang="en-US" altLang="zh-CN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147</a:t>
            </a:r>
            <a:r>
              <a:rPr lang="zh-CN" altLang="en-US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万元。</a:t>
            </a:r>
            <a:r>
              <a:rPr lang="en-US" altLang="zh-CN" sz="2400" b="1" dirty="0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</a:t>
            </a:r>
            <a:endParaRPr lang="en-US" altLang="zh-CN" sz="2400" b="1" dirty="0">
              <a:solidFill>
                <a:srgbClr val="0C2F1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 eaLnBrk="0" hangingPunct="0">
              <a:defRPr/>
            </a:pPr>
            <a:r>
              <a:rPr lang="en-US" altLang="zh-CN" sz="2400" b="1">
                <a:solidFill>
                  <a:srgbClr val="0C2F1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en-US" altLang="zh-CN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吴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晓波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激荡三十年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188701" y="1328704"/>
            <a:ext cx="5195514" cy="2676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C2F13"/>
                </a:solidFill>
                <a:latin typeface="+mn-lt"/>
                <a:ea typeface="+mn-ea"/>
              </a:rPr>
              <a:t>               </a:t>
            </a:r>
            <a:r>
              <a:rPr lang="zh-CN" altLang="en-US" sz="2400" b="1" dirty="0">
                <a:solidFill>
                  <a:srgbClr val="C00000"/>
                </a:solidFill>
                <a:latin typeface="+mn-lt"/>
                <a:ea typeface="+mn-ea"/>
              </a:rPr>
              <a:t>外国人眼中</a:t>
            </a:r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n-ea"/>
              </a:rPr>
              <a:t>的中国企业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年代末，一位日本记者访问重庆炼钢厂，看到两台正在使用的机器。他惊奇地发现这两台机器，一台生产于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1887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年，一台生产于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1905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——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吴晓波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激荡三十年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522" y="4015078"/>
            <a:ext cx="11614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80</a:t>
            </a:r>
            <a:r>
              <a:rPr lang="zh-CN" altLang="en-US" sz="2400" b="1" dirty="0"/>
              <a:t>年代初</a:t>
            </a:r>
            <a:r>
              <a:rPr lang="zh-CN" altLang="en-US" sz="2400" b="1"/>
              <a:t>，</a:t>
            </a:r>
            <a:r>
              <a:rPr lang="zh-CN" altLang="en-US" sz="2400" b="1" smtClean="0"/>
              <a:t>这些企业面</a:t>
            </a:r>
            <a:r>
              <a:rPr lang="zh-CN" altLang="en-US" sz="2400" b="1" dirty="0"/>
              <a:t>临着</a:t>
            </a:r>
            <a:r>
              <a:rPr lang="zh-CN" altLang="en-US" sz="2400" b="1" dirty="0">
                <a:solidFill>
                  <a:srgbClr val="0070C0"/>
                </a:solidFill>
              </a:rPr>
              <a:t>什么问题</a:t>
            </a:r>
            <a:r>
              <a:rPr lang="zh-CN" altLang="en-US" sz="2400" b="1" dirty="0"/>
              <a:t>？结合所学知识，分析这些问题产生的</a:t>
            </a:r>
            <a:r>
              <a:rPr lang="zh-CN" altLang="en-US" sz="2400" b="1" dirty="0">
                <a:solidFill>
                  <a:srgbClr val="0070C0"/>
                </a:solidFill>
              </a:rPr>
              <a:t>原因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289242" y="4726675"/>
            <a:ext cx="11614786" cy="138366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：企业职工的积极性不高；管理松散；企业亏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损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器设备陈旧等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：分配中平均主义，打击了企业和职工的生产积极性；企业没有自主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权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；国家发展缓慢，生产力低下；计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划经济体制的弊端。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 bldLvl="0" animBg="1"/>
      <p:bldP spid="2" grpId="0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-18490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二、</a:t>
            </a:r>
            <a:r>
              <a:rPr lang="zh-CN" altLang="en-US" sz="2800" b="1" dirty="0">
                <a:solidFill>
                  <a:srgbClr val="C00000"/>
                </a:solidFill>
              </a:rPr>
              <a:t>新方法</a:t>
            </a:r>
            <a:r>
              <a:rPr lang="en-US" altLang="zh-CN" sz="2800" b="1" dirty="0"/>
              <a:t>——</a:t>
            </a:r>
            <a:r>
              <a:rPr lang="zh-CN" altLang="en-US" sz="2800" b="1" dirty="0">
                <a:solidFill>
                  <a:srgbClr val="C00000"/>
                </a:solidFill>
              </a:rPr>
              <a:t>国家</a:t>
            </a:r>
            <a:r>
              <a:rPr lang="zh-CN" altLang="en-US" sz="2800" b="1">
                <a:solidFill>
                  <a:srgbClr val="C00000"/>
                </a:solidFill>
              </a:rPr>
              <a:t>创</a:t>
            </a:r>
            <a:r>
              <a:rPr lang="zh-CN" altLang="en-US" sz="2800" b="1" smtClean="0">
                <a:solidFill>
                  <a:srgbClr val="C00000"/>
                </a:solidFill>
              </a:rPr>
              <a:t>新</a:t>
            </a:r>
            <a:r>
              <a:rPr lang="zh-CN" altLang="en-US" sz="2800" b="1" smtClean="0"/>
              <a:t>（农村包围城市）</a:t>
            </a:r>
            <a:endParaRPr lang="zh-CN" altLang="en-US" sz="2800" b="1" dirty="0"/>
          </a:p>
        </p:txBody>
      </p:sp>
      <p:sp>
        <p:nvSpPr>
          <p:cNvPr id="5" name="Freeform 7"/>
          <p:cNvSpPr/>
          <p:nvPr/>
        </p:nvSpPr>
        <p:spPr>
          <a:xfrm>
            <a:off x="0" y="2805777"/>
            <a:ext cx="8051800" cy="163399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34"/>
          <p:cNvGrpSpPr/>
          <p:nvPr/>
        </p:nvGrpSpPr>
        <p:grpSpPr>
          <a:xfrm>
            <a:off x="500341" y="2310304"/>
            <a:ext cx="2273339" cy="2292176"/>
            <a:chOff x="4677858" y="2649672"/>
            <a:chExt cx="809336" cy="80933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7" name="椭圆 6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4"/>
          <p:cNvGrpSpPr/>
          <p:nvPr/>
        </p:nvGrpSpPr>
        <p:grpSpPr>
          <a:xfrm>
            <a:off x="8072585" y="3364959"/>
            <a:ext cx="1133095" cy="847308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Freeform 133"/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 134"/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Freeform 135"/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Freeform 107"/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107"/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108"/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solidFill>
                <a:srgbClr val="00B0F0"/>
              </a:solidFill>
            </a:ln>
          </p:spPr>
          <p:txBody>
            <a:bodyPr/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solidFill>
                <a:srgbClr val="00B0F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0" name="TextBox 26"/>
          <p:cNvSpPr txBox="1"/>
          <p:nvPr/>
        </p:nvSpPr>
        <p:spPr>
          <a:xfrm>
            <a:off x="761963" y="2571744"/>
            <a:ext cx="1838997" cy="1799619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200">
              <a:lnSpc>
                <a:spcPct val="130000"/>
              </a:lnSpc>
              <a:defRPr/>
            </a:pPr>
            <a:r>
              <a:rPr lang="en-US" altLang="zh-CN" sz="4265" kern="0" dirty="0">
                <a:latin typeface="黑体" panose="02010609060101010101" pitchFamily="49" charset="-122"/>
                <a:ea typeface="黑体" panose="02010609060101010101" pitchFamily="49" charset="-122"/>
              </a:rPr>
              <a:t>1978—1984</a:t>
            </a:r>
            <a:endParaRPr lang="zh-CN" altLang="en-US" sz="4265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295" y="4841569"/>
            <a:ext cx="4285147" cy="748988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accent2"/>
            </a:solidFill>
          </a:ln>
        </p:spPr>
        <p:txBody>
          <a:bodyPr wrap="none">
            <a:spAutoFit/>
          </a:bodyPr>
          <a:lstStyle/>
          <a:p>
            <a:pPr marL="457200" indent="-457200" eaLnBrk="0" hangingPunct="0">
              <a:spcBef>
                <a:spcPct val="20000"/>
              </a:spcBef>
              <a:defRPr/>
            </a:pPr>
            <a:r>
              <a:rPr lang="en-US" altLang="zh-CN" sz="4265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265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265" kern="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局部试点</a:t>
            </a:r>
            <a:r>
              <a:rPr lang="zh-CN" altLang="en-US" sz="4265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阶段</a:t>
            </a:r>
            <a:endParaRPr lang="zh-CN" altLang="en-US" sz="4265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15"/>
          <p:cNvGrpSpPr/>
          <p:nvPr/>
        </p:nvGrpSpPr>
        <p:grpSpPr>
          <a:xfrm>
            <a:off x="4476739" y="2113280"/>
            <a:ext cx="2476517" cy="2377440"/>
            <a:chOff x="304800" y="673100"/>
            <a:chExt cx="4000500" cy="4000500"/>
          </a:xfrm>
          <a:solidFill>
            <a:schemeClr val="accent4">
              <a:lumMod val="60000"/>
              <a:lumOff val="40000"/>
            </a:schemeClr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826000" y="2562220"/>
            <a:ext cx="2273129" cy="140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265" kern="0" dirty="0">
                <a:solidFill>
                  <a:srgbClr val="000000"/>
                </a:solidFill>
                <a:latin typeface="Arial" panose="020B0604020202020204"/>
              </a:rPr>
              <a:t>1981—1984</a:t>
            </a:r>
            <a:endParaRPr lang="zh-CN" altLang="en-US" sz="4265" dirty="0"/>
          </a:p>
        </p:txBody>
      </p:sp>
      <p:sp>
        <p:nvSpPr>
          <p:cNvPr id="26" name="TextBox 29"/>
          <p:cNvSpPr txBox="1"/>
          <p:nvPr/>
        </p:nvSpPr>
        <p:spPr>
          <a:xfrm>
            <a:off x="5212080" y="4843145"/>
            <a:ext cx="6215380" cy="74803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、在国营企业</a:t>
            </a:r>
            <a:r>
              <a:rPr lang="zh-CN" altLang="en-US" sz="4265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全面推广</a:t>
            </a:r>
            <a:endParaRPr lang="zh-CN" altLang="en-US" sz="4265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107627" y="661782"/>
            <a:ext cx="6477000" cy="65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ea typeface="宋体" panose="02010600030101010101" pitchFamily="2" charset="-122"/>
              </a:rPr>
              <a:t>（</a:t>
            </a:r>
            <a:r>
              <a:rPr lang="zh-CN" altLang="en-US" sz="3200" b="1">
                <a:ea typeface="宋体" panose="02010600030101010101" pitchFamily="2" charset="-122"/>
              </a:rPr>
              <a:t>二</a:t>
            </a:r>
            <a:r>
              <a:rPr lang="zh-CN" altLang="en-US" sz="3200" b="1" smtClean="0">
                <a:ea typeface="宋体" panose="02010600030101010101" pitchFamily="2" charset="-122"/>
              </a:rPr>
              <a:t>）</a:t>
            </a:r>
            <a:r>
              <a:rPr lang="zh-CN" altLang="en-US" sz="3200" b="1" smtClean="0">
                <a:solidFill>
                  <a:srgbClr val="0070C0"/>
                </a:solidFill>
                <a:ea typeface="宋体" panose="02010600030101010101" pitchFamily="2" charset="-122"/>
              </a:rPr>
              <a:t>解</a:t>
            </a:r>
            <a:r>
              <a:rPr lang="zh-CN" altLang="en-US" sz="3200" b="1" dirty="0">
                <a:solidFill>
                  <a:srgbClr val="0070C0"/>
                </a:solidFill>
                <a:ea typeface="宋体" panose="02010600030101010101" pitchFamily="2" charset="-122"/>
              </a:rPr>
              <a:t>放企业</a:t>
            </a:r>
            <a:r>
              <a:rPr lang="en-US" altLang="zh-CN" sz="3200" b="1" dirty="0"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ea typeface="宋体" panose="02010600030101010101" pitchFamily="2" charset="-122"/>
              </a:rPr>
              <a:t>城市经济体制改革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ac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56" y="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accel="5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0" grpId="0"/>
      <p:bldP spid="21" grpId="0" bldLvl="0" animBg="1"/>
      <p:bldP spid="25" grpId="0"/>
      <p:bldP spid="26" grpId="0" bldLvl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b="46133"/>
          <a:stretch>
            <a:fillRect/>
          </a:stretch>
        </p:blipFill>
        <p:spPr>
          <a:xfrm>
            <a:off x="222250" y="1554480"/>
            <a:ext cx="5152390" cy="26625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2511" y="4298069"/>
            <a:ext cx="5152361" cy="19380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1984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）我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们都想干一番事业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然而，现有体制的条条框框捆住了我们手脚，企业处在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只有压力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没有动力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，也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谈不上活力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的境遇，真是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心有余而力不足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7224666" y="3097528"/>
            <a:ext cx="1801639" cy="589148"/>
          </a:xfrm>
          <a:prstGeom prst="homePlate">
            <a:avLst/>
          </a:prstGeom>
          <a:solidFill>
            <a:srgbClr val="B8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zh-CN" altLang="en-US" sz="2400">
                <a:solidFill>
                  <a:prstClr val="white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国家通过</a:t>
            </a:r>
            <a:endParaRPr lang="zh-CN" altLang="en-US" sz="2400" dirty="0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7559643" y="1947772"/>
            <a:ext cx="977774" cy="1020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 flipH="1">
            <a:off x="7098274" y="1438487"/>
            <a:ext cx="1644650" cy="360363"/>
          </a:xfrm>
          <a:prstGeom prst="homePlate">
            <a:avLst/>
          </a:prstGeom>
          <a:solidFill>
            <a:srgbClr val="B8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>
                <a:solidFill>
                  <a:prstClr val="white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企业呼吁</a:t>
            </a:r>
            <a:endParaRPr lang="zh-CN" altLang="en-US" sz="2400" dirty="0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1" name="Picture 5" descr="timg?image&amp;quality=80&amp;size=b9999_10000&amp;sec=1492400167412&amp;di=dcf8273ff4c5fd1acd9c7698ecca1b13&amp;imgtype=0&amp;src=http%3A%2F%2Fw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58004" y="3965419"/>
            <a:ext cx="5857592" cy="2892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标题 1"/>
          <p:cNvSpPr txBox="1"/>
          <p:nvPr/>
        </p:nvSpPr>
        <p:spPr>
          <a:xfrm>
            <a:off x="68366" y="587976"/>
            <a:ext cx="7491277" cy="65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ea typeface="宋体" panose="02010600030101010101" pitchFamily="2" charset="-122"/>
              </a:rPr>
              <a:t>（</a:t>
            </a:r>
            <a:r>
              <a:rPr lang="zh-CN" altLang="en-US" sz="3200" b="1">
                <a:ea typeface="宋体" panose="02010600030101010101" pitchFamily="2" charset="-122"/>
              </a:rPr>
              <a:t>二</a:t>
            </a:r>
            <a:r>
              <a:rPr lang="zh-CN" altLang="en-US" sz="3200" b="1" smtClean="0">
                <a:ea typeface="宋体" panose="02010600030101010101" pitchFamily="2" charset="-122"/>
              </a:rPr>
              <a:t>）</a:t>
            </a:r>
            <a:r>
              <a:rPr lang="zh-CN" altLang="en-US" sz="3200" b="1" smtClean="0">
                <a:solidFill>
                  <a:srgbClr val="0070C0"/>
                </a:solidFill>
                <a:ea typeface="宋体" panose="02010600030101010101" pitchFamily="2" charset="-122"/>
              </a:rPr>
              <a:t>解</a:t>
            </a:r>
            <a:r>
              <a:rPr lang="zh-CN" altLang="en-US" sz="3200" b="1" dirty="0">
                <a:solidFill>
                  <a:srgbClr val="0070C0"/>
                </a:solidFill>
                <a:ea typeface="宋体" panose="02010600030101010101" pitchFamily="2" charset="-122"/>
              </a:rPr>
              <a:t>放企业</a:t>
            </a:r>
            <a:r>
              <a:rPr lang="en-US" altLang="zh-CN" sz="3200" b="1" dirty="0"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ea typeface="宋体" panose="02010600030101010101" pitchFamily="2" charset="-122"/>
              </a:rPr>
              <a:t>城市经济体制改革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-18490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二、</a:t>
            </a:r>
            <a:r>
              <a:rPr lang="zh-CN" altLang="en-US" sz="2800" b="1" dirty="0">
                <a:solidFill>
                  <a:srgbClr val="C00000"/>
                </a:solidFill>
              </a:rPr>
              <a:t>新方法</a:t>
            </a:r>
            <a:r>
              <a:rPr lang="en-US" altLang="zh-CN" sz="2800" b="1" dirty="0"/>
              <a:t>——</a:t>
            </a:r>
            <a:r>
              <a:rPr lang="zh-CN" altLang="en-US" sz="2800" b="1" dirty="0">
                <a:solidFill>
                  <a:srgbClr val="C00000"/>
                </a:solidFill>
              </a:rPr>
              <a:t>国家</a:t>
            </a:r>
            <a:r>
              <a:rPr lang="zh-CN" altLang="en-US" sz="2800" b="1">
                <a:solidFill>
                  <a:srgbClr val="C00000"/>
                </a:solidFill>
              </a:rPr>
              <a:t>创</a:t>
            </a:r>
            <a:r>
              <a:rPr lang="zh-CN" altLang="en-US" sz="2800" b="1" smtClean="0">
                <a:solidFill>
                  <a:srgbClr val="C00000"/>
                </a:solidFill>
              </a:rPr>
              <a:t>新</a:t>
            </a:r>
            <a:r>
              <a:rPr lang="zh-CN" altLang="en-US" sz="2800" b="1" smtClean="0"/>
              <a:t>（农村包围城市）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29310" y="1952004"/>
            <a:ext cx="516312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 政企不分，行政命令管理经济，企业没有自主权。</a:t>
            </a:r>
            <a:endParaRPr lang="zh-CN" altLang="en-US" sz="2400" b="1" dirty="0"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0900" y="3139635"/>
            <a:ext cx="4941454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平均主义分配，职工缺乏生产积极性；企业缺乏活力。</a:t>
            </a:r>
            <a:endParaRPr lang="en-US" altLang="zh-CN" sz="2400" b="1" dirty="0">
              <a:solidFill>
                <a:srgbClr val="0000FF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0255" y="911184"/>
            <a:ext cx="4650509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国有企业“</a:t>
            </a:r>
            <a:r>
              <a:rPr lang="zh-CN" altLang="en-US" sz="3200" b="1" dirty="0">
                <a:solidFill>
                  <a:srgbClr val="FF0000"/>
                </a:solidFill>
              </a:rPr>
              <a:t>病情诊断书</a:t>
            </a:r>
            <a:r>
              <a:rPr lang="zh-CN" altLang="en-US" sz="3200" b="1" dirty="0"/>
              <a:t>”</a:t>
            </a:r>
            <a:endParaRPr lang="zh-CN" altLang="en-US" sz="32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129310" y="4454537"/>
            <a:ext cx="494145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24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 物资匮乏，人民的生活水平低下</a:t>
            </a:r>
            <a:r>
              <a:rPr lang="zh-CN" altLang="en-US" sz="2400" dirty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114" y="5526290"/>
            <a:ext cx="48029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4.</a:t>
            </a:r>
            <a:r>
              <a:rPr lang="zh-CN" altLang="en-US" sz="24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国家综合国力低，竞争力不强。</a:t>
            </a:r>
            <a:endParaRPr lang="zh-CN" altLang="en-US" sz="2400" b="1" dirty="0">
              <a:solidFill>
                <a:srgbClr val="0000FF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7740" y="912495"/>
            <a:ext cx="4970145" cy="5835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国有企业的好“</a:t>
            </a:r>
            <a:r>
              <a:rPr lang="zh-CN" altLang="en-US" sz="3200" b="1" dirty="0">
                <a:solidFill>
                  <a:srgbClr val="FF0000"/>
                </a:solidFill>
              </a:rPr>
              <a:t>处方</a:t>
            </a:r>
            <a:r>
              <a:rPr lang="zh-CN" altLang="en-US" sz="3200" b="1" dirty="0"/>
              <a:t>”</a:t>
            </a:r>
            <a:endParaRPr lang="zh-CN" altLang="en-US" sz="3200" b="1" dirty="0"/>
          </a:p>
        </p:txBody>
      </p:sp>
      <p:sp>
        <p:nvSpPr>
          <p:cNvPr id="16" name="箭头: 右 15"/>
          <p:cNvSpPr/>
          <p:nvPr/>
        </p:nvSpPr>
        <p:spPr>
          <a:xfrm>
            <a:off x="5384800" y="2187266"/>
            <a:ext cx="785091" cy="35916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右 16"/>
          <p:cNvSpPr/>
          <p:nvPr/>
        </p:nvSpPr>
        <p:spPr>
          <a:xfrm>
            <a:off x="5384800" y="3265929"/>
            <a:ext cx="785091" cy="35916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箭头: 右 17"/>
          <p:cNvSpPr/>
          <p:nvPr/>
        </p:nvSpPr>
        <p:spPr>
          <a:xfrm>
            <a:off x="5430982" y="4454582"/>
            <a:ext cx="785091" cy="35916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箭头: 右 18"/>
          <p:cNvSpPr/>
          <p:nvPr/>
        </p:nvSpPr>
        <p:spPr>
          <a:xfrm>
            <a:off x="5435600" y="5526211"/>
            <a:ext cx="785091" cy="35916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382327" y="3779540"/>
            <a:ext cx="5237018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有制：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把原来的单一公有制经济，变为</a:t>
            </a:r>
            <a:r>
              <a:rPr lang="zh-CN" altLang="en-US" sz="2400" b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公有制经济为主体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 b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多种所有制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经济共同发展。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07567" y="1845287"/>
            <a:ext cx="53343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Clr>
                <a:schemeClr val="bg2"/>
              </a:buClr>
              <a:buSzPct val="75000"/>
            </a:pP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</a:rPr>
              <a:t>政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</a:rPr>
              <a:t>府管理方面：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</a:rPr>
              <a:t>实行</a:t>
            </a:r>
            <a:r>
              <a:rPr lang="zh-CN" altLang="en-US" sz="2400" b="1" dirty="0">
                <a:solidFill>
                  <a:srgbClr val="CC3300"/>
                </a:solidFill>
                <a:latin typeface="黑体" panose="02010609060101010101" pitchFamily="49" charset="-122"/>
              </a:rPr>
              <a:t>政企分开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</a:rPr>
              <a:t>，逐步扩大企业自主权、实行经营负责制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21" name="TextBox 18"/>
          <p:cNvSpPr txBox="1"/>
          <p:nvPr/>
        </p:nvSpPr>
        <p:spPr>
          <a:xfrm>
            <a:off x="6407567" y="2779142"/>
            <a:ext cx="547716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配制度：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实行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以按劳分配为主体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多种分配方式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并存的制度。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82327" y="5203667"/>
            <a:ext cx="580967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r>
              <a:rPr lang="en-US" alt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配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套改革：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实行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社会保障制度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，兼顾社会公平与效率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-17220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二、</a:t>
            </a:r>
            <a:r>
              <a:rPr lang="zh-CN" altLang="en-US" sz="2800" b="1" dirty="0">
                <a:solidFill>
                  <a:srgbClr val="C00000"/>
                </a:solidFill>
              </a:rPr>
              <a:t>新方法</a:t>
            </a:r>
            <a:r>
              <a:rPr lang="en-US" altLang="zh-CN" sz="2800" b="1" dirty="0"/>
              <a:t>——</a:t>
            </a:r>
            <a:r>
              <a:rPr lang="zh-CN" altLang="en-US" sz="2800" b="1" dirty="0">
                <a:solidFill>
                  <a:srgbClr val="C00000"/>
                </a:solidFill>
              </a:rPr>
              <a:t>国家</a:t>
            </a:r>
            <a:r>
              <a:rPr lang="zh-CN" altLang="en-US" sz="2800" b="1">
                <a:solidFill>
                  <a:srgbClr val="C00000"/>
                </a:solidFill>
              </a:rPr>
              <a:t>创</a:t>
            </a:r>
            <a:r>
              <a:rPr lang="zh-CN" altLang="en-US" sz="2800" b="1" smtClean="0">
                <a:solidFill>
                  <a:srgbClr val="C00000"/>
                </a:solidFill>
              </a:rPr>
              <a:t>新</a:t>
            </a:r>
            <a:r>
              <a:rPr lang="zh-CN" altLang="en-US" sz="2800" b="1" smtClean="0"/>
              <a:t>（农村包围城市）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3" grpId="0"/>
      <p:bldP spid="5" grpId="0" bldLvl="0" animBg="1"/>
      <p:bldP spid="20" grpId="0" bldLvl="0" animBg="1"/>
      <p:bldP spid="15" grpId="0"/>
      <p:bldP spid="21" grpId="0"/>
      <p:bldP spid="22" grpId="0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79515" y="2273710"/>
            <a:ext cx="4096921" cy="2585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1989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年政府整顿私营企业，部分私营企业主主动</a:t>
            </a:r>
            <a:r>
              <a:rPr lang="en-US" altLang="zh-CN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私企归公</a:t>
            </a:r>
            <a:r>
              <a:rPr lang="en-US" altLang="zh-CN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，部分私营企业家携巨款外逃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…</a:t>
            </a:r>
            <a:r>
              <a:rPr lang="en-US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…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国营企业渐入困境，工业产值创改革开放来最低记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录</a:t>
            </a:r>
            <a:r>
              <a:rPr lang="zh-CN" altLang="en-US" sz="24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en-US" altLang="zh-CN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据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国家整合下的私营企业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整理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533" y="2273710"/>
            <a:ext cx="2344594" cy="161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533" y="4071282"/>
            <a:ext cx="2344594" cy="161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1368104" y="1324947"/>
            <a:ext cx="100456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回到计划经济？</a:t>
            </a: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VS 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坚定市场方向？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64755" y="2728039"/>
            <a:ext cx="1856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1989</a:t>
            </a:r>
            <a:r>
              <a:rPr lang="zh-CN" altLang="en-US" b="1" dirty="0"/>
              <a:t>年东欧剧变</a:t>
            </a:r>
            <a:endParaRPr lang="zh-CN" altLang="en-US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0243127" y="4625492"/>
            <a:ext cx="1856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1991</a:t>
            </a:r>
            <a:r>
              <a:rPr lang="zh-CN" altLang="en-US" b="1" dirty="0"/>
              <a:t>年苏联解体</a:t>
            </a:r>
            <a:endParaRPr lang="zh-CN" altLang="en-US" b="1" dirty="0"/>
          </a:p>
        </p:txBody>
      </p:sp>
      <p:grpSp>
        <p:nvGrpSpPr>
          <p:cNvPr id="5" name="组合 4"/>
          <p:cNvGrpSpPr/>
          <p:nvPr/>
        </p:nvGrpSpPr>
        <p:grpSpPr>
          <a:xfrm>
            <a:off x="4396449" y="2162812"/>
            <a:ext cx="3116254" cy="3268783"/>
            <a:chOff x="4407176" y="2280991"/>
            <a:chExt cx="2943256" cy="2580719"/>
          </a:xfrm>
        </p:grpSpPr>
        <p:pic>
          <p:nvPicPr>
            <p:cNvPr id="10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7176" y="2280991"/>
              <a:ext cx="2943256" cy="2580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4538891" y="4377452"/>
              <a:ext cx="2679826" cy="3693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b="1" smtClean="0"/>
                <a:t>中国在远离马克思主义</a:t>
              </a:r>
              <a:endParaRPr lang="zh-CN" altLang="en-US" b="1"/>
            </a:p>
          </p:txBody>
        </p:sp>
      </p:grpSp>
      <p:sp>
        <p:nvSpPr>
          <p:cNvPr id="15" name="标题 1"/>
          <p:cNvSpPr txBox="1"/>
          <p:nvPr/>
        </p:nvSpPr>
        <p:spPr>
          <a:xfrm>
            <a:off x="68366" y="589202"/>
            <a:ext cx="7093010" cy="6512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ea typeface="宋体" panose="02010600030101010101" pitchFamily="2" charset="-122"/>
              </a:rPr>
              <a:t>（</a:t>
            </a:r>
            <a:r>
              <a:rPr lang="zh-CN" altLang="en-US" sz="3200" b="1">
                <a:ea typeface="宋体" panose="02010600030101010101" pitchFamily="2" charset="-122"/>
              </a:rPr>
              <a:t>二</a:t>
            </a:r>
            <a:r>
              <a:rPr lang="zh-CN" altLang="en-US" sz="3200" b="1" smtClean="0">
                <a:ea typeface="宋体" panose="02010600030101010101" pitchFamily="2" charset="-122"/>
              </a:rPr>
              <a:t>）</a:t>
            </a:r>
            <a:r>
              <a:rPr lang="zh-CN" altLang="en-US" sz="3200" b="1" smtClean="0">
                <a:solidFill>
                  <a:srgbClr val="0070C0"/>
                </a:solidFill>
                <a:ea typeface="宋体" panose="02010600030101010101" pitchFamily="2" charset="-122"/>
              </a:rPr>
              <a:t>解</a:t>
            </a:r>
            <a:r>
              <a:rPr lang="zh-CN" altLang="en-US" sz="3200" b="1" dirty="0">
                <a:solidFill>
                  <a:srgbClr val="0070C0"/>
                </a:solidFill>
                <a:ea typeface="宋体" panose="02010600030101010101" pitchFamily="2" charset="-122"/>
              </a:rPr>
              <a:t>放企业</a:t>
            </a:r>
            <a:r>
              <a:rPr lang="en-US" altLang="zh-CN" sz="3200" b="1" dirty="0"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ea typeface="宋体" panose="02010600030101010101" pitchFamily="2" charset="-122"/>
              </a:rPr>
              <a:t>城市经济体制改革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-17220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二、</a:t>
            </a:r>
            <a:r>
              <a:rPr lang="zh-CN" altLang="en-US" sz="2800" b="1" dirty="0">
                <a:solidFill>
                  <a:srgbClr val="C00000"/>
                </a:solidFill>
              </a:rPr>
              <a:t>新方法</a:t>
            </a:r>
            <a:r>
              <a:rPr lang="en-US" altLang="zh-CN" sz="2800" b="1" dirty="0"/>
              <a:t>——</a:t>
            </a:r>
            <a:r>
              <a:rPr lang="zh-CN" altLang="en-US" sz="2800" b="1" dirty="0">
                <a:solidFill>
                  <a:srgbClr val="C00000"/>
                </a:solidFill>
              </a:rPr>
              <a:t>国家</a:t>
            </a:r>
            <a:r>
              <a:rPr lang="zh-CN" altLang="en-US" sz="2800" b="1">
                <a:solidFill>
                  <a:srgbClr val="C00000"/>
                </a:solidFill>
              </a:rPr>
              <a:t>创</a:t>
            </a:r>
            <a:r>
              <a:rPr lang="zh-CN" altLang="en-US" sz="2800" b="1" smtClean="0">
                <a:solidFill>
                  <a:srgbClr val="C00000"/>
                </a:solidFill>
              </a:rPr>
              <a:t>新</a:t>
            </a:r>
            <a:r>
              <a:rPr lang="zh-CN" altLang="en-US" sz="2800" b="1" smtClean="0"/>
              <a:t>（农村包围城市）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2" grpId="0"/>
      <p:bldP spid="3" grpId="0"/>
      <p:bldP spid="7" grpId="0" bldLvl="0" animBg="1"/>
    </p:bldLst>
  </p:timing>
</p:sld>
</file>

<file path=ppt/tags/tag1.xml><?xml version="1.0" encoding="utf-8"?>
<p:tagLst xmlns:p="http://schemas.openxmlformats.org/presentationml/2006/main">
  <p:tag name="KSO_WM_UNIT_TABLE_BEAUTIFY" val="smartTable{4f72ce4a-6465-4b50-a085-30732ee68e67}"/>
</p:tagLst>
</file>

<file path=ppt/tags/tag2.xml><?xml version="1.0" encoding="utf-8"?>
<p:tagLst xmlns:p="http://schemas.openxmlformats.org/presentationml/2006/main">
  <p:tag name="KSO_WM_FULL_TEXT_BEAUTIFY_COPY_ID" val="3"/>
</p:tagLst>
</file>

<file path=ppt/tags/tag3.xml><?xml version="1.0" encoding="utf-8"?>
<p:tagLst xmlns:p="http://schemas.openxmlformats.org/presentationml/2006/main">
  <p:tag name="KSO_WM_FULL_TEXT_BEAUTIFY_COPY_ID" val="3"/>
</p:tagLst>
</file>

<file path=ppt/tags/tag4.xml><?xml version="1.0" encoding="utf-8"?>
<p:tagLst xmlns:p="http://schemas.openxmlformats.org/presentationml/2006/main">
  <p:tag name="KSO_WM_FULL_TEXT_BEAUTIFY_COPY_ID" val="150995360"/>
</p:tagLst>
</file>

<file path=ppt/tags/tag5.xml><?xml version="1.0" encoding="utf-8"?>
<p:tagLst xmlns:p="http://schemas.openxmlformats.org/presentationml/2006/main">
  <p:tag name="KSO_WM_FULL_TEXT_BEAUTIFY_COPY_ID" val="3"/>
</p:tagLst>
</file>

<file path=ppt/tags/tag6.xml><?xml version="1.0" encoding="utf-8"?>
<p:tagLst xmlns:p="http://schemas.openxmlformats.org/presentationml/2006/main">
  <p:tag name="KSO_WM_FULL_TEXT_BEAUTIFY_COPY_ID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2562</Words>
  <Application>WPS 演示</Application>
  <PresentationFormat>宽屏</PresentationFormat>
  <Paragraphs>267</Paragraphs>
  <Slides>16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楷体</vt:lpstr>
      <vt:lpstr>黑体</vt:lpstr>
      <vt:lpstr>Courier New</vt:lpstr>
      <vt:lpstr>微软雅黑</vt:lpstr>
      <vt:lpstr>隶书</vt:lpstr>
      <vt:lpstr>Arial</vt:lpstr>
      <vt:lpstr>华文中宋</vt:lpstr>
      <vt:lpstr>Wingdings 2</vt:lpstr>
      <vt:lpstr>Wingdings</vt:lpstr>
      <vt:lpstr>Arial Unicode MS</vt:lpstr>
      <vt:lpstr>Arial Black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greatwall</dc:creator>
  <cp:lastModifiedBy>小明</cp:lastModifiedBy>
  <cp:revision>25</cp:revision>
  <dcterms:created xsi:type="dcterms:W3CDTF">2021-05-21T00:49:00Z</dcterms:created>
  <dcterms:modified xsi:type="dcterms:W3CDTF">2021-05-23T11:33:20Z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097580BFD63046AFA978ADB4CC7D7FD4</vt:lpwstr>
  </property>
  <property fmtid="{D5CDD505-2E9C-101B-9397-08002B2CF9AE}" pid="3" name="KSOProductBuildVer">
    <vt:lpwstr>2052-11.1.0.10495</vt:lpwstr>
  </property>
  <property fmtid="{D5CDD505-2E9C-101B-9397-08002B2CF9AE}" pid="4" name="NXPowerLiteLastOptimized">
    <vt:lpwstr>36381956</vt:lpwstr>
  </property>
  <property fmtid="{D5CDD505-2E9C-101B-9397-08002B2CF9AE}" pid="5" name="NXPowerLiteSettings">
    <vt:lpwstr>C700052003A000</vt:lpwstr>
  </property>
  <property fmtid="{D5CDD505-2E9C-101B-9397-08002B2CF9AE}" pid="6" name="NXPowerLiteVersion">
    <vt:lpwstr>D8.0.2</vt:lpwstr>
  </property>
</Properties>
</file>