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1" r:id="rId3"/>
    <p:sldId id="320" r:id="rId4"/>
    <p:sldId id="321" r:id="rId5"/>
    <p:sldId id="322" r:id="rId6"/>
    <p:sldId id="323" r:id="rId7"/>
    <p:sldId id="324" r:id="rId8"/>
    <p:sldId id="327" r:id="rId9"/>
    <p:sldId id="325" r:id="rId10"/>
    <p:sldId id="328" r:id="rId11"/>
    <p:sldId id="287" r:id="rId12"/>
    <p:sldId id="330" r:id="rId13"/>
    <p:sldId id="326" r:id="rId14"/>
    <p:sldId id="329" r:id="rId15"/>
    <p:sldId id="331" r:id="rId16"/>
    <p:sldId id="333" r:id="rId17"/>
    <p:sldId id="334" r:id="rId18"/>
    <p:sldId id="335" r:id="rId19"/>
    <p:sldId id="332" r:id="rId20"/>
    <p:sldId id="336" r:id="rId21"/>
    <p:sldId id="292" r:id="rId22"/>
    <p:sldId id="385" r:id="rId23"/>
  </p:sldIdLst>
  <p:sldSz cx="12192000" cy="6858000"/>
  <p:notesSz cx="6760845" cy="99421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44C7-4BCE-4DF0-96E0-164068D73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7982-4AB6-4794-97A3-FE9167CA7E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B7ABD0-C8E9-4D17-BA42-20902E868B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C18521-FD36-4203-A208-01093580925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25.GIF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55734" y="1091433"/>
            <a:ext cx="9668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8000" dirty="0">
                <a:solidFill>
                  <a:srgbClr val="FF0000"/>
                </a:solidFill>
              </a:rPr>
              <a:t>明确问题    提高效率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04975" y="2785110"/>
            <a:ext cx="8700770" cy="32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</a:t>
            </a:r>
            <a:endParaRPr lang="en-US" altLang="zh-CN" sz="60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>
              <a:spcBef>
                <a:spcPct val="50000"/>
              </a:spcBef>
            </a:pPr>
            <a:r>
              <a:rPr lang="en-US" altLang="zh-CN" sz="72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</a:t>
            </a:r>
            <a:r>
              <a:rPr lang="zh-CN" altLang="en-US" sz="4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冯强</a:t>
            </a:r>
            <a:r>
              <a:rPr lang="en-US" altLang="zh-CN" sz="72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                  </a:t>
            </a:r>
            <a:r>
              <a:rPr lang="en-US" altLang="zh-CN" sz="3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2021.3.6</a:t>
            </a:r>
            <a:endParaRPr lang="en-US" altLang="zh-CN" sz="36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98528" y="2414588"/>
            <a:ext cx="1257300" cy="3487737"/>
            <a:chOff x="496294" y="1778000"/>
            <a:chExt cx="1092200" cy="3029132"/>
          </a:xfrm>
        </p:grpSpPr>
        <p:sp>
          <p:nvSpPr>
            <p:cNvPr id="10" name="任意多边形 9"/>
            <p:cNvSpPr/>
            <p:nvPr>
              <p:custDataLst>
                <p:tags r:id="rId1"/>
              </p:custDataLst>
            </p:nvPr>
          </p:nvSpPr>
          <p:spPr>
            <a:xfrm>
              <a:off x="496294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壹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2"/>
              </p:custDataLst>
            </p:nvPr>
          </p:nvSpPr>
          <p:spPr>
            <a:xfrm>
              <a:off x="496294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重基础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5088908" y="2414588"/>
            <a:ext cx="1257300" cy="3487737"/>
            <a:chOff x="1908136" y="1778000"/>
            <a:chExt cx="1092200" cy="3029132"/>
          </a:xfrm>
        </p:grpSpPr>
        <p:sp>
          <p:nvSpPr>
            <p:cNvPr id="13" name="任意多边形 12"/>
            <p:cNvSpPr/>
            <p:nvPr>
              <p:custDataLst>
                <p:tags r:id="rId3"/>
              </p:custDataLst>
            </p:nvPr>
          </p:nvSpPr>
          <p:spPr>
            <a:xfrm>
              <a:off x="1908136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贰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4"/>
              </p:custDataLst>
            </p:nvPr>
          </p:nvSpPr>
          <p:spPr>
            <a:xfrm>
              <a:off x="1908136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侧综合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9227851" y="2414588"/>
            <a:ext cx="1257300" cy="3487737"/>
            <a:chOff x="3319978" y="1778000"/>
            <a:chExt cx="1092200" cy="3029132"/>
          </a:xfrm>
        </p:grpSpPr>
        <p:sp>
          <p:nvSpPr>
            <p:cNvPr id="16" name="任意多边形 15"/>
            <p:cNvSpPr/>
            <p:nvPr>
              <p:custDataLst>
                <p:tags r:id="rId5"/>
              </p:custDataLst>
            </p:nvPr>
          </p:nvSpPr>
          <p:spPr>
            <a:xfrm>
              <a:off x="3319978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7F96B7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叁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3319978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精训练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4841" name="文本框 2"/>
          <p:cNvSpPr txBox="1">
            <a:spLocks noChangeArrowheads="1"/>
          </p:cNvSpPr>
          <p:nvPr/>
        </p:nvSpPr>
        <p:spPr bwMode="auto">
          <a:xfrm>
            <a:off x="2045808" y="682725"/>
            <a:ext cx="71135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rgbClr val="7030A0"/>
                </a:solidFill>
                <a:latin typeface="+mn-ea"/>
                <a:ea typeface="+mn-ea"/>
              </a:rPr>
              <a:t>药方</a:t>
            </a:r>
            <a:endParaRPr lang="zh-CN" altLang="zh-CN" sz="72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053197" y="2509181"/>
            <a:ext cx="1257300" cy="3487737"/>
            <a:chOff x="496294" y="1778000"/>
            <a:chExt cx="1092200" cy="3029132"/>
          </a:xfrm>
        </p:grpSpPr>
        <p:sp>
          <p:nvSpPr>
            <p:cNvPr id="10" name="任意多边形 9"/>
            <p:cNvSpPr/>
            <p:nvPr>
              <p:custDataLst>
                <p:tags r:id="rId1"/>
              </p:custDataLst>
            </p:nvPr>
          </p:nvSpPr>
          <p:spPr>
            <a:xfrm>
              <a:off x="496294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壹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2"/>
              </p:custDataLst>
            </p:nvPr>
          </p:nvSpPr>
          <p:spPr>
            <a:xfrm>
              <a:off x="496294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重基础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4841" name="文本框 2"/>
          <p:cNvSpPr txBox="1">
            <a:spLocks noChangeArrowheads="1"/>
          </p:cNvSpPr>
          <p:nvPr/>
        </p:nvSpPr>
        <p:spPr bwMode="auto">
          <a:xfrm>
            <a:off x="2045808" y="682725"/>
            <a:ext cx="71135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rgbClr val="7030A0"/>
                </a:solidFill>
                <a:latin typeface="+mn-ea"/>
                <a:ea typeface="+mn-ea"/>
              </a:rPr>
              <a:t>药方一：</a:t>
            </a:r>
            <a:endParaRPr lang="zh-CN" altLang="zh-CN" sz="72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368" y="165539"/>
            <a:ext cx="10178322" cy="3593591"/>
          </a:xfrm>
        </p:spPr>
        <p:txBody>
          <a:bodyPr>
            <a:norm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①整理：</a:t>
            </a:r>
            <a:r>
              <a:rPr lang="zh-CN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理：师生共同整理、归纳出重点知识和专题知识。在一轮复习中我们就渗透了周年热点问题复习和专题史复习，学生在背诵课本的同时，配合使用历史复习提纲和周年热点大事提纲，全面提升一轮复习的效率性。</a:t>
            </a:r>
            <a:endParaRPr lang="zh-CN" altLang="zh-CN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2357" y="1911086"/>
            <a:ext cx="3593593" cy="6300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7891" y="2958546"/>
            <a:ext cx="1726326" cy="5903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24671" y="1169819"/>
            <a:ext cx="1901948" cy="5852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745" y="181303"/>
            <a:ext cx="11303876" cy="6582104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②记忆：</a:t>
            </a:r>
            <a:r>
              <a:rPr lang="zh-CN" altLang="zh-CN" sz="39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提前布置早读任务，学生默写展示，上课时再进行巩固。</a:t>
            </a:r>
            <a:endParaRPr lang="zh-CN" altLang="zh-CN" sz="39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③检查：</a:t>
            </a:r>
            <a:r>
              <a:rPr lang="zh-CN" altLang="zh-CN" sz="39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课堂上出示历史材料进行提问，引导学生思考，唤醒记忆，活学活用。</a:t>
            </a:r>
            <a:r>
              <a:rPr lang="en-US" altLang="zh-CN" sz="39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endParaRPr lang="zh-CN" altLang="zh-CN" sz="39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④练习：</a:t>
            </a:r>
            <a:r>
              <a:rPr lang="zh-CN" altLang="zh-CN" sz="3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训练题要精益求精，课上“中考热点模拟训练”和周末单元自测相辅相成，内容选取时政大事，突出周年纪念，如中美、中俄、中日、中印关系或五四运动、建国</a:t>
            </a:r>
            <a:r>
              <a:rPr lang="en-US" altLang="zh-CN" sz="3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zh-CN" sz="3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周年共和国艰苦探索、创业、成就等。每周对合格生及合格边缘生进行周周抽测，以题带练，巩固基础知识。同时加强对优秀生及优秀边缘生的课下辅导，让他们不仅“吃得饱”，还要“吃得好”。</a:t>
            </a:r>
            <a:endParaRPr lang="zh-CN" altLang="zh-CN" sz="3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088908" y="2414588"/>
            <a:ext cx="1257300" cy="3487737"/>
            <a:chOff x="1908136" y="1778000"/>
            <a:chExt cx="1092200" cy="3029132"/>
          </a:xfrm>
        </p:grpSpPr>
        <p:sp>
          <p:nvSpPr>
            <p:cNvPr id="13" name="任意多边形 12"/>
            <p:cNvSpPr/>
            <p:nvPr>
              <p:custDataLst>
                <p:tags r:id="rId1"/>
              </p:custDataLst>
            </p:nvPr>
          </p:nvSpPr>
          <p:spPr>
            <a:xfrm>
              <a:off x="1908136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贰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2"/>
              </p:custDataLst>
            </p:nvPr>
          </p:nvSpPr>
          <p:spPr>
            <a:xfrm>
              <a:off x="1908136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侧综合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4841" name="文本框 2"/>
          <p:cNvSpPr txBox="1">
            <a:spLocks noChangeArrowheads="1"/>
          </p:cNvSpPr>
          <p:nvPr/>
        </p:nvSpPr>
        <p:spPr bwMode="auto">
          <a:xfrm>
            <a:off x="2045808" y="682725"/>
            <a:ext cx="71135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rgbClr val="7030A0"/>
                </a:solidFill>
                <a:latin typeface="+mn-ea"/>
                <a:ea typeface="+mn-ea"/>
              </a:rPr>
              <a:t>药方二：</a:t>
            </a:r>
            <a:endParaRPr lang="zh-CN" altLang="zh-CN" sz="72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8048" y="402022"/>
            <a:ext cx="11253952" cy="6298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     </a:t>
            </a:r>
            <a:r>
              <a:rPr lang="zh-CN" altLang="zh-CN" sz="3200" b="1" dirty="0">
                <a:solidFill>
                  <a:srgbClr val="FF0000"/>
                </a:solidFill>
              </a:rPr>
              <a:t>这是由点到面的过程，学生学会自主梳理事件脉络，不仅便于记忆，更便于理解。梳理线索的方法有很多：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①类似于语文记叙文，梳理事件的时间地点人物，事件的起因经过结果；</a:t>
            </a: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②以某个或几个历史人物为线索，从各个时期或某些角度梳理；</a:t>
            </a: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③以历史年份为线索，梳理时代的更迭及特征等；</a:t>
            </a: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 dirty="0">
                <a:solidFill>
                  <a:schemeClr val="tx1"/>
                </a:solidFill>
              </a:rPr>
              <a:t>    </a:t>
            </a:r>
            <a:r>
              <a:rPr lang="zh-CN" altLang="zh-CN" sz="3600" b="1" dirty="0">
                <a:solidFill>
                  <a:schemeClr val="tx1"/>
                </a:solidFill>
              </a:rPr>
              <a:t>我们以七年级下册为例，七年级下册我们主要以时、人、事为线索贯穿全册，在梳理课本知识的同时，整合要点、建构网络。</a:t>
            </a:r>
            <a:endParaRPr lang="zh-CN" altLang="zh-CN" sz="3600" b="1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" y="0"/>
            <a:ext cx="3849508" cy="3123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18" y="-34185"/>
            <a:ext cx="4240924" cy="31576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42" y="-1"/>
            <a:ext cx="4081158" cy="30821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25" y="3123483"/>
            <a:ext cx="6082018" cy="37345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41" y="3116342"/>
            <a:ext cx="6041760" cy="34901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56659" cy="6858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16" y="0"/>
            <a:ext cx="62564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5034224" y="2469767"/>
            <a:ext cx="1257300" cy="3487737"/>
            <a:chOff x="3319978" y="1778000"/>
            <a:chExt cx="1092200" cy="3029132"/>
          </a:xfrm>
        </p:grpSpPr>
        <p:sp>
          <p:nvSpPr>
            <p:cNvPr id="16" name="任意多边形 15"/>
            <p:cNvSpPr/>
            <p:nvPr>
              <p:custDataLst>
                <p:tags r:id="rId1"/>
              </p:custDataLst>
            </p:nvPr>
          </p:nvSpPr>
          <p:spPr>
            <a:xfrm>
              <a:off x="3319978" y="1778000"/>
              <a:ext cx="1092200" cy="105612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7F96B7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bIns="432000" anchor="ctr">
              <a:normAutofit/>
            </a:bodyPr>
            <a:lstStyle/>
            <a:p>
              <a:pPr algn="ctr"/>
              <a:r>
                <a:rPr lang="zh-CN" altLang="en-US" sz="2000" noProof="1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rPr>
                <a:t>叁</a:t>
              </a:r>
              <a:endParaRPr lang="zh-CN" altLang="en-US" sz="2000" noProof="1">
                <a:solidFill>
                  <a:srgbClr val="FFFFFF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2"/>
              </p:custDataLst>
            </p:nvPr>
          </p:nvSpPr>
          <p:spPr>
            <a:xfrm>
              <a:off x="3319978" y="2380517"/>
              <a:ext cx="1092200" cy="242661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lIns="72000" tIns="432000" rIns="7200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noProof="1">
                  <a:solidFill>
                    <a:schemeClr val="tx1"/>
                  </a:solidFill>
                  <a:sym typeface="Arial" panose="020B0604020202020204" pitchFamily="34" charset="0"/>
                </a:rPr>
                <a:t>精训练</a:t>
              </a:r>
              <a:endParaRPr lang="zh-CN" altLang="en-US" sz="4400" b="1" noProof="1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4841" name="文本框 2"/>
          <p:cNvSpPr txBox="1">
            <a:spLocks noChangeArrowheads="1"/>
          </p:cNvSpPr>
          <p:nvPr/>
        </p:nvSpPr>
        <p:spPr bwMode="auto">
          <a:xfrm>
            <a:off x="2045808" y="682725"/>
            <a:ext cx="71135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rgbClr val="7030A0"/>
                </a:solidFill>
                <a:latin typeface="+mn-ea"/>
                <a:ea typeface="+mn-ea"/>
              </a:rPr>
              <a:t>药方三：</a:t>
            </a:r>
            <a:endParaRPr lang="zh-CN" altLang="zh-CN" sz="72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6559"/>
            <a:ext cx="5588876" cy="286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42" y="3996559"/>
            <a:ext cx="6795858" cy="28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927537" y="400584"/>
            <a:ext cx="111777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通过反思此次期末考试，在今后的教学中，我们要做到：</a:t>
            </a:r>
            <a:endParaRPr lang="zh-CN" altLang="zh-CN" sz="32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答题要规范，书写认真，做到答案要点化、序号化、段落化</a:t>
            </a:r>
            <a:r>
              <a:rPr lang="zh-CN" altLang="zh-CN" sz="32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3200" b="1" kern="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在训练时，强调关键词培养学生的审题能力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800" b="1" kern="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明确“提问语”，如“是什么，有哪些，怎么样，原因、背景”等；</a:t>
            </a:r>
            <a:endParaRPr lang="zh-CN" altLang="zh-CN" sz="2800" b="1" kern="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明确限定语，如地域限定语、时间限定语等； </a:t>
            </a:r>
            <a:endParaRPr lang="zh-CN" altLang="zh-CN" sz="2800" b="1" kern="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明确答题方向词，一是“依据材料”回答；二是“结合学过的知识”回答；三是“依据材料并结合学过的知识”回答；</a:t>
            </a:r>
            <a:endParaRPr lang="zh-CN" altLang="zh-CN" sz="2800" b="1" kern="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3573294" y="1185775"/>
            <a:ext cx="4959350" cy="471487"/>
          </a:xfrm>
          <a:custGeom>
            <a:avLst/>
            <a:gdLst>
              <a:gd name="T0" fmla="*/ 3032 w 13637"/>
              <a:gd name="T1" fmla="*/ 0 h 1286"/>
              <a:gd name="T2" fmla="*/ 10605 w 13637"/>
              <a:gd name="T3" fmla="*/ 0 h 1286"/>
              <a:gd name="T4" fmla="*/ 12105 w 13637"/>
              <a:gd name="T5" fmla="*/ 402 h 1286"/>
              <a:gd name="T6" fmla="*/ 13637 w 13637"/>
              <a:gd name="T7" fmla="*/ 1286 h 1286"/>
              <a:gd name="T8" fmla="*/ 0 w 13637"/>
              <a:gd name="T9" fmla="*/ 1286 h 1286"/>
              <a:gd name="T10" fmla="*/ 1532 w 13637"/>
              <a:gd name="T11" fmla="*/ 402 h 1286"/>
              <a:gd name="T12" fmla="*/ 3032 w 13637"/>
              <a:gd name="T13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37" h="1286">
                <a:moveTo>
                  <a:pt x="3032" y="0"/>
                </a:moveTo>
                <a:lnTo>
                  <a:pt x="10605" y="0"/>
                </a:lnTo>
                <a:cubicBezTo>
                  <a:pt x="11156" y="0"/>
                  <a:pt x="11628" y="127"/>
                  <a:pt x="12105" y="402"/>
                </a:cubicBezTo>
                <a:lnTo>
                  <a:pt x="13637" y="1286"/>
                </a:lnTo>
                <a:lnTo>
                  <a:pt x="0" y="1286"/>
                </a:lnTo>
                <a:lnTo>
                  <a:pt x="1532" y="402"/>
                </a:lnTo>
                <a:cubicBezTo>
                  <a:pt x="2009" y="127"/>
                  <a:pt x="2481" y="0"/>
                  <a:pt x="3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圆角矩形 3"/>
          <p:cNvSpPr>
            <a:spLocks noChangeAspect="1"/>
          </p:cNvSpPr>
          <p:nvPr/>
        </p:nvSpPr>
        <p:spPr>
          <a:xfrm>
            <a:off x="1056000" y="1629000"/>
            <a:ext cx="10080000" cy="3600000"/>
          </a:xfrm>
          <a:prstGeom prst="roundRect">
            <a:avLst>
              <a:gd name="adj" fmla="val 50000"/>
            </a:avLst>
          </a:prstGeom>
          <a:solidFill>
            <a:schemeClr val="bg2">
              <a:lumMod val="85000"/>
            </a:schemeClr>
          </a:solidFill>
          <a:ln w="635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54000" dist="1524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>
            <a:spLocks noChangeAspect="1"/>
          </p:cNvSpPr>
          <p:nvPr/>
        </p:nvSpPr>
        <p:spPr>
          <a:xfrm>
            <a:off x="1469788" y="1988999"/>
            <a:ext cx="9360000" cy="28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  <a:ln w="12700">
            <a:noFill/>
          </a:ln>
          <a:effectLst>
            <a:outerShdw blurRad="254000" dist="152400" dir="27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965"/>
            <a:endParaRPr lang="zh-CN" altLang="en-US" sz="900">
              <a:latin typeface="微软雅黑" panose="020B0503020204020204" pitchFamily="3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1665090" y="2205000"/>
            <a:ext cx="2448000" cy="2448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4445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52400" dir="2700000" algn="tl" rotWithShape="0">
              <a:prstClr val="black">
                <a:alpha val="8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53192" y="2400939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FF0000"/>
                </a:solidFill>
                <a:latin typeface="Agency FB" panose="020B0503020202020204" pitchFamily="34" charset="0"/>
              </a:rPr>
              <a:t>一</a:t>
            </a:r>
            <a:endParaRPr lang="zh-CN" altLang="en-US" sz="100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61" name="圆角矩形 60"/>
          <p:cNvSpPr>
            <a:spLocks noChangeAspect="1"/>
          </p:cNvSpPr>
          <p:nvPr/>
        </p:nvSpPr>
        <p:spPr>
          <a:xfrm>
            <a:off x="4462379" y="3481694"/>
            <a:ext cx="5760000" cy="144000"/>
          </a:xfrm>
          <a:prstGeom prst="roundRect">
            <a:avLst>
              <a:gd name="adj" fmla="val 50000"/>
            </a:avLst>
          </a:prstGeom>
          <a:solidFill>
            <a:schemeClr val="bg2">
              <a:lumMod val="85000"/>
            </a:schemeClr>
          </a:solidFill>
          <a:ln w="25400"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52400" dist="1016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30850" y="2406786"/>
            <a:ext cx="64811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b="1" dirty="0">
                <a:ea typeface="锐字工房云字库小标宋GBK" panose="02010604000000000000" charset="-122"/>
              </a:rPr>
              <a:t>潜心钻研</a:t>
            </a:r>
            <a:r>
              <a:rPr lang="zh-CN" altLang="en-US" sz="5400" b="1" dirty="0">
                <a:latin typeface="锐字工房云字库小标宋GBK" panose="02010604000000000000" charset="-122"/>
                <a:ea typeface="锐字工房云字库小标宋GBK" panose="02010604000000000000" charset="-122"/>
                <a:cs typeface="黑体" panose="02010609060101010101" pitchFamily="49" charset="-122"/>
              </a:rPr>
              <a:t>，明确问题</a:t>
            </a:r>
            <a:endParaRPr lang="en-US" altLang="zh-CN" sz="5400" b="1" dirty="0">
              <a:latin typeface="锐字工房云字库小标宋GBK" panose="02010604000000000000" charset="-122"/>
              <a:ea typeface="锐字工房云字库小标宋GBK" panose="02010604000000000000" charset="-122"/>
              <a:cs typeface="黑体" panose="02010609060101010101" pitchFamily="49" charset="-122"/>
            </a:endParaRPr>
          </a:p>
          <a:p>
            <a:r>
              <a:rPr lang="en-US" altLang="zh-CN" sz="4000" b="1" dirty="0">
                <a:latin typeface="锐字工房云字库小标宋GBK" panose="02010604000000000000" charset="-122"/>
                <a:ea typeface="锐字工房云字库小标宋GBK" panose="02010604000000000000" charset="-122"/>
                <a:cs typeface="黑体" panose="02010609060101010101" pitchFamily="49" charset="-122"/>
              </a:rPr>
              <a:t>   </a:t>
            </a:r>
            <a:endParaRPr lang="zh-CN" altLang="en-US" sz="4000" b="1" dirty="0">
              <a:latin typeface="锐字工房云字库小标宋GBK" panose="02010604000000000000" charset="-122"/>
              <a:ea typeface="锐字工房云字库小标宋GBK" panose="02010604000000000000" charset="-122"/>
              <a:cs typeface="黑体" panose="02010609060101010101" pitchFamily="49" charset="-122"/>
            </a:endParaRPr>
          </a:p>
          <a:p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3" name="圆角矩形 12"/>
          <p:cNvSpPr>
            <a:spLocks noChangeAspect="1"/>
          </p:cNvSpPr>
          <p:nvPr/>
        </p:nvSpPr>
        <p:spPr>
          <a:xfrm>
            <a:off x="4462379" y="3481694"/>
            <a:ext cx="5760000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52400" dist="1016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301625"/>
            <a:ext cx="12547600" cy="74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文本框 4"/>
          <p:cNvSpPr txBox="1">
            <a:spLocks noChangeArrowheads="1"/>
          </p:cNvSpPr>
          <p:nvPr/>
        </p:nvSpPr>
        <p:spPr bwMode="auto">
          <a:xfrm>
            <a:off x="819150" y="1709738"/>
            <a:ext cx="5303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距离</a:t>
            </a:r>
            <a:r>
              <a:rPr lang="en-US" altLang="zh-CN" sz="4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2021</a:t>
            </a:r>
            <a:r>
              <a:rPr lang="zh-CN" altLang="en-US" sz="4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年中考还有</a:t>
            </a:r>
            <a:endParaRPr lang="zh-CN" altLang="en-US" sz="4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09025" y="2478088"/>
            <a:ext cx="20510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天</a:t>
            </a:r>
            <a:endParaRPr lang="zh-CN" altLang="en-US" sz="9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3600" y="2092325"/>
            <a:ext cx="2457450" cy="221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38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58</a:t>
            </a:r>
            <a:endParaRPr lang="en-US" altLang="zh-CN" sz="138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01" y="187960"/>
            <a:ext cx="1905000" cy="1905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0966" name="文本框 9"/>
          <p:cNvSpPr txBox="1">
            <a:spLocks noChangeArrowheads="1"/>
          </p:cNvSpPr>
          <p:nvPr/>
        </p:nvSpPr>
        <p:spPr bwMode="auto">
          <a:xfrm>
            <a:off x="765175" y="4306888"/>
            <a:ext cx="9994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chemeClr val="bg1"/>
                </a:solidFill>
                <a:latin typeface="方正硬笔楷书简体" charset="-122"/>
                <a:ea typeface="方正硬笔楷书简体" charset="-122"/>
              </a:rPr>
              <a:t>撸起袖子加油干！</a:t>
            </a:r>
            <a:endParaRPr lang="zh-CN" altLang="en-US" sz="5400" b="1">
              <a:solidFill>
                <a:schemeClr val="bg1"/>
              </a:solidFill>
              <a:latin typeface="方正硬笔楷书简体" charset="-122"/>
              <a:ea typeface="方正硬笔楷书简体" charset="-122"/>
            </a:endParaRPr>
          </a:p>
          <a:p>
            <a:r>
              <a:rPr lang="zh-CN" altLang="en-US" sz="5400" b="1">
                <a:solidFill>
                  <a:schemeClr val="bg1"/>
                </a:solidFill>
                <a:latin typeface="方正硬笔楷书简体" charset="-122"/>
                <a:ea typeface="方正硬笔楷书简体" charset="-122"/>
              </a:rPr>
              <a:t>幸福都是奋斗出来的！</a:t>
            </a:r>
            <a:endParaRPr lang="zh-CN" altLang="en-US" sz="5400" b="1">
              <a:solidFill>
                <a:schemeClr val="bg1"/>
              </a:solidFill>
              <a:latin typeface="方正硬笔楷书简体" charset="-122"/>
              <a:ea typeface="方正硬笔楷书简体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http://p3.so.qhmsg.com/bdr/_240_/t019e8b4c2e1dd38ca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内容占位符 2"/>
          <p:cNvSpPr>
            <a:spLocks noGrp="1"/>
          </p:cNvSpPr>
          <p:nvPr>
            <p:ph idx="4294967295"/>
          </p:nvPr>
        </p:nvSpPr>
        <p:spPr>
          <a:xfrm>
            <a:off x="1952625" y="1000126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/>
              <a:t>                                        </a:t>
            </a:r>
            <a:endParaRPr lang="zh-CN" altLang="en-US"/>
          </a:p>
        </p:txBody>
      </p:sp>
      <p:pic>
        <p:nvPicPr>
          <p:cNvPr id="4198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263213"/>
            <a:ext cx="77501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023" y="705178"/>
            <a:ext cx="11253383" cy="5447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锐字工房云字库隶书GBK" panose="02010604000000000000" charset="-122"/>
                <a:ea typeface="锐字工房云字库隶书GBK" panose="02010604000000000000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solidFill>
                  <a:srgbClr val="FF0000"/>
                </a:solidFill>
              </a:rPr>
              <a:t>通过对近几年中考题的</a:t>
            </a:r>
            <a:r>
              <a:rPr lang="zh-CN" altLang="en-US" sz="4000" b="1" dirty="0">
                <a:solidFill>
                  <a:srgbClr val="FF0000"/>
                </a:solidFill>
              </a:rPr>
              <a:t>学习和</a:t>
            </a:r>
            <a:r>
              <a:rPr lang="zh-CN" altLang="zh-CN" sz="4000" b="1" dirty="0">
                <a:solidFill>
                  <a:srgbClr val="FF0000"/>
                </a:solidFill>
              </a:rPr>
              <a:t>研究，其总体特点如下：</a:t>
            </a:r>
            <a:endParaRPr lang="zh-CN" altLang="zh-CN" sz="4000" b="1" dirty="0">
              <a:solidFill>
                <a:srgbClr val="FF0000"/>
              </a:solidFill>
            </a:endParaRPr>
          </a:p>
          <a:p>
            <a:endParaRPr lang="en-US" altLang="zh-CN" sz="4000" b="1" dirty="0"/>
          </a:p>
          <a:p>
            <a:r>
              <a:rPr lang="zh-CN" altLang="zh-CN" sz="4000" b="1" dirty="0">
                <a:solidFill>
                  <a:srgbClr val="002060"/>
                </a:solidFill>
              </a:rPr>
              <a:t>（</a:t>
            </a:r>
            <a:r>
              <a:rPr lang="en-US" altLang="zh-CN" sz="4000" b="1" dirty="0">
                <a:solidFill>
                  <a:srgbClr val="002060"/>
                </a:solidFill>
              </a:rPr>
              <a:t>1</a:t>
            </a:r>
            <a:r>
              <a:rPr lang="zh-CN" altLang="zh-CN" sz="4000" b="1" dirty="0">
                <a:solidFill>
                  <a:srgbClr val="002060"/>
                </a:solidFill>
              </a:rPr>
              <a:t>）突出历史重点内容和主干知识的考查，弱化死记硬背知识点的考查。</a:t>
            </a:r>
            <a:endParaRPr lang="zh-CN" altLang="zh-CN" sz="4000" b="1" dirty="0">
              <a:solidFill>
                <a:srgbClr val="002060"/>
              </a:solidFill>
            </a:endParaRPr>
          </a:p>
          <a:p>
            <a:r>
              <a:rPr lang="zh-CN" altLang="zh-CN" sz="4000" b="1" dirty="0">
                <a:solidFill>
                  <a:srgbClr val="002060"/>
                </a:solidFill>
              </a:rPr>
              <a:t>（</a:t>
            </a:r>
            <a:r>
              <a:rPr lang="en-US" altLang="zh-CN" sz="4000" b="1" dirty="0">
                <a:solidFill>
                  <a:srgbClr val="002060"/>
                </a:solidFill>
              </a:rPr>
              <a:t>2</a:t>
            </a:r>
            <a:r>
              <a:rPr lang="zh-CN" altLang="zh-CN" sz="4000" b="1" dirty="0">
                <a:solidFill>
                  <a:srgbClr val="002060"/>
                </a:solidFill>
              </a:rPr>
              <a:t>）试题中时政大事和周年热点密切联系，凸显历史的“时代性”。</a:t>
            </a:r>
            <a:endParaRPr lang="zh-CN" altLang="zh-CN" sz="4000" b="1" dirty="0">
              <a:solidFill>
                <a:srgbClr val="002060"/>
              </a:solidFill>
            </a:endParaRPr>
          </a:p>
          <a:p>
            <a:r>
              <a:rPr lang="zh-CN" altLang="zh-CN" sz="4000" b="1" dirty="0">
                <a:solidFill>
                  <a:srgbClr val="002060"/>
                </a:solidFill>
              </a:rPr>
              <a:t>（</a:t>
            </a:r>
            <a:r>
              <a:rPr lang="en-US" altLang="zh-CN" sz="4000" b="1" dirty="0">
                <a:solidFill>
                  <a:srgbClr val="002060"/>
                </a:solidFill>
              </a:rPr>
              <a:t>3</a:t>
            </a:r>
            <a:r>
              <a:rPr lang="zh-CN" altLang="zh-CN" sz="4000" b="1" dirty="0">
                <a:solidFill>
                  <a:srgbClr val="002060"/>
                </a:solidFill>
              </a:rPr>
              <a:t>）注重学生历史观念和学科素养的形成。</a:t>
            </a:r>
            <a:endParaRPr lang="zh-CN" altLang="zh-CN" sz="4000" b="1" dirty="0">
              <a:solidFill>
                <a:srgbClr val="002060"/>
              </a:solidFill>
            </a:endParaRPr>
          </a:p>
          <a:p>
            <a:pPr indent="266700" eaLnBrk="0" hangingPunct="0"/>
            <a:endParaRPr lang="zh-CN" altLang="en-US" sz="2800" b="1" dirty="0">
              <a:latin typeface="锐字工房云字库隶书GBK" panose="02010604000000000000" charset="-122"/>
              <a:ea typeface="锐字工房云字库隶书GBK" panose="02010604000000000000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193" y="0"/>
            <a:ext cx="11485763" cy="3880773"/>
          </a:xfrm>
        </p:spPr>
        <p:txBody>
          <a:bodyPr/>
          <a:lstStyle/>
          <a:p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注重对基础知识的考查，特别是重点的主干知识。</a:t>
            </a:r>
            <a:r>
              <a:rPr lang="zh-CN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题，华佗的医学创作；第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题，马克思主义最早传播者；第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题，和平共处五项原则等。</a:t>
            </a:r>
            <a:endParaRPr lang="zh-CN" altLang="zh-CN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8" y="3628397"/>
            <a:ext cx="10781279" cy="1619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9" y="1847445"/>
            <a:ext cx="10852224" cy="17809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7" y="5095095"/>
            <a:ext cx="10931054" cy="1828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066" y="212835"/>
            <a:ext cx="11030133" cy="3593591"/>
          </a:xfrm>
        </p:spPr>
        <p:txBody>
          <a:bodyPr>
            <a:norm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利用图片，表格等历史信息，通过对这些信息的处理达到认识历史的目的。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题，台儿庄战役形势图；第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题，一五成就；第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题，四大文明古国；第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题，一战形势图等。</a:t>
            </a:r>
            <a:endParaRPr lang="zh-CN" altLang="en-US" sz="32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0" y="4275461"/>
            <a:ext cx="6521061" cy="2582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78" y="1827843"/>
            <a:ext cx="6498622" cy="2447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275461"/>
            <a:ext cx="6096000" cy="25825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0" y="1917600"/>
            <a:ext cx="5819868" cy="2425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8030" y="599091"/>
            <a:ext cx="10178322" cy="3593591"/>
          </a:xfrm>
        </p:spPr>
        <p:txBody>
          <a:bodyPr/>
          <a:lstStyle/>
          <a:p>
            <a:pPr marL="0" defTabSz="457200"/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注重培养学生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家国情怀</a:t>
            </a: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题，优秀传统文化等。</a:t>
            </a:r>
            <a:endParaRPr lang="zh-CN" altLang="zh-CN" sz="4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30" y="2268252"/>
            <a:ext cx="10309471" cy="40537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6838" y="110359"/>
            <a:ext cx="11093195" cy="3593591"/>
          </a:xfrm>
        </p:spPr>
        <p:txBody>
          <a:bodyPr/>
          <a:lstStyle/>
          <a:p>
            <a:pPr marL="0" defTabSz="457200"/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注重考查基础知识。</a:t>
            </a:r>
            <a:r>
              <a:rPr lang="zh-CN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题第一问，赤壁之战交战双方与交战过程；第</a:t>
            </a:r>
            <a:r>
              <a:rPr lang="en-US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zh-CN" sz="4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题第二问，科举制诞生与废除等。</a:t>
            </a:r>
            <a:endParaRPr lang="zh-CN" altLang="zh-CN" sz="4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58" y="1513488"/>
            <a:ext cx="6609542" cy="5344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090"/>
            <a:ext cx="5510048" cy="4800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5308" y="78829"/>
            <a:ext cx="10604464" cy="4627178"/>
          </a:xfrm>
        </p:spPr>
        <p:txBody>
          <a:bodyPr>
            <a:normAutofit/>
          </a:bodyPr>
          <a:lstStyle/>
          <a:p>
            <a:pPr marL="0" defTabSz="457200"/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试题注重考查周年热点问题。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题，赤壁之战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1810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周年；第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题，改革开放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周年；第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题，马克思诞辰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等。</a:t>
            </a:r>
            <a:endParaRPr lang="en-US" altLang="zh-CN" sz="32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defTabSz="457200"/>
            <a:r>
              <a:rPr lang="zh-CN" altLang="zh-CN" sz="3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重视考查学生阅读材料、分析归纳、陈述表达的能力，需要学生从材料中发现答案。</a:t>
            </a:r>
            <a:r>
              <a:rPr lang="zh-CN" altLang="zh-CN" sz="33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如第</a:t>
            </a:r>
            <a:r>
              <a:rPr lang="en-US" altLang="zh-CN" sz="33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zh-CN" sz="33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题第二问赤壁之战省份，地点，争执原因；第</a:t>
            </a:r>
            <a:r>
              <a:rPr lang="en-US" altLang="zh-CN" sz="33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zh-CN" sz="33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题第一问变法主张共同之处，实现途径等。</a:t>
            </a:r>
            <a:endParaRPr lang="zh-CN" altLang="zh-CN" sz="33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9" y="4042730"/>
            <a:ext cx="11071336" cy="2815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3573294" y="1185775"/>
            <a:ext cx="4959350" cy="471487"/>
          </a:xfrm>
          <a:custGeom>
            <a:avLst/>
            <a:gdLst>
              <a:gd name="T0" fmla="*/ 3032 w 13637"/>
              <a:gd name="T1" fmla="*/ 0 h 1286"/>
              <a:gd name="T2" fmla="*/ 10605 w 13637"/>
              <a:gd name="T3" fmla="*/ 0 h 1286"/>
              <a:gd name="T4" fmla="*/ 12105 w 13637"/>
              <a:gd name="T5" fmla="*/ 402 h 1286"/>
              <a:gd name="T6" fmla="*/ 13637 w 13637"/>
              <a:gd name="T7" fmla="*/ 1286 h 1286"/>
              <a:gd name="T8" fmla="*/ 0 w 13637"/>
              <a:gd name="T9" fmla="*/ 1286 h 1286"/>
              <a:gd name="T10" fmla="*/ 1532 w 13637"/>
              <a:gd name="T11" fmla="*/ 402 h 1286"/>
              <a:gd name="T12" fmla="*/ 3032 w 13637"/>
              <a:gd name="T13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37" h="1286">
                <a:moveTo>
                  <a:pt x="3032" y="0"/>
                </a:moveTo>
                <a:lnTo>
                  <a:pt x="10605" y="0"/>
                </a:lnTo>
                <a:cubicBezTo>
                  <a:pt x="11156" y="0"/>
                  <a:pt x="11628" y="127"/>
                  <a:pt x="12105" y="402"/>
                </a:cubicBezTo>
                <a:lnTo>
                  <a:pt x="13637" y="1286"/>
                </a:lnTo>
                <a:lnTo>
                  <a:pt x="0" y="1286"/>
                </a:lnTo>
                <a:lnTo>
                  <a:pt x="1532" y="402"/>
                </a:lnTo>
                <a:cubicBezTo>
                  <a:pt x="2009" y="127"/>
                  <a:pt x="2481" y="0"/>
                  <a:pt x="3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圆角矩形 3"/>
          <p:cNvSpPr>
            <a:spLocks noChangeAspect="1"/>
          </p:cNvSpPr>
          <p:nvPr/>
        </p:nvSpPr>
        <p:spPr>
          <a:xfrm>
            <a:off x="1056000" y="1629000"/>
            <a:ext cx="10080000" cy="3600000"/>
          </a:xfrm>
          <a:prstGeom prst="roundRect">
            <a:avLst>
              <a:gd name="adj" fmla="val 50000"/>
            </a:avLst>
          </a:prstGeom>
          <a:solidFill>
            <a:schemeClr val="bg2">
              <a:lumMod val="85000"/>
            </a:schemeClr>
          </a:solidFill>
          <a:ln w="635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54000" dist="1524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>
            <a:spLocks noChangeAspect="1"/>
          </p:cNvSpPr>
          <p:nvPr/>
        </p:nvSpPr>
        <p:spPr>
          <a:xfrm>
            <a:off x="1469788" y="1988999"/>
            <a:ext cx="9360000" cy="28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  <a:ln w="12700">
            <a:noFill/>
          </a:ln>
          <a:effectLst>
            <a:outerShdw blurRad="254000" dist="152400" dir="27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965"/>
            <a:endParaRPr lang="zh-CN" altLang="en-US" sz="900">
              <a:latin typeface="微软雅黑" panose="020B0503020204020204" pitchFamily="3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1665090" y="2205000"/>
            <a:ext cx="2448000" cy="2448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4445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52400" dir="2700000" algn="tl" rotWithShape="0">
              <a:prstClr val="black">
                <a:alpha val="8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79510" y="2409781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FF0000"/>
                </a:solidFill>
                <a:latin typeface="Agency FB" panose="020B0503020202020204" pitchFamily="34" charset="0"/>
              </a:rPr>
              <a:t>二</a:t>
            </a:r>
            <a:endParaRPr lang="zh-CN" altLang="en-US" sz="100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61" name="圆角矩形 60"/>
          <p:cNvSpPr>
            <a:spLocks noChangeAspect="1"/>
          </p:cNvSpPr>
          <p:nvPr/>
        </p:nvSpPr>
        <p:spPr>
          <a:xfrm>
            <a:off x="4462379" y="3481694"/>
            <a:ext cx="5760000" cy="144000"/>
          </a:xfrm>
          <a:prstGeom prst="roundRect">
            <a:avLst>
              <a:gd name="adj" fmla="val 50000"/>
            </a:avLst>
          </a:prstGeom>
          <a:solidFill>
            <a:schemeClr val="bg2">
              <a:lumMod val="85000"/>
            </a:schemeClr>
          </a:solidFill>
          <a:ln w="25400"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52400" dist="1016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48593" y="2505386"/>
            <a:ext cx="64811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锐字工房云字库小标宋GBK" panose="02010604000000000000" charset="-122"/>
                <a:ea typeface="锐字工房云字库小标宋GBK" panose="02010604000000000000" charset="-122"/>
                <a:cs typeface="黑体" panose="02010609060101010101" pitchFamily="49" charset="-122"/>
              </a:rPr>
              <a:t>针对问题，对症下药</a:t>
            </a:r>
            <a:endParaRPr lang="en-US" altLang="zh-CN" sz="5400" b="1" dirty="0">
              <a:latin typeface="锐字工房云字库小标宋GBK" panose="02010604000000000000" charset="-122"/>
              <a:ea typeface="锐字工房云字库小标宋GBK" panose="02010604000000000000" charset="-122"/>
              <a:cs typeface="黑体" panose="02010609060101010101" pitchFamily="49" charset="-122"/>
            </a:endParaRPr>
          </a:p>
          <a:p>
            <a:r>
              <a:rPr lang="en-US" altLang="zh-CN" sz="4000" b="1" dirty="0">
                <a:latin typeface="锐字工房云字库小标宋GBK" panose="02010604000000000000" charset="-122"/>
                <a:ea typeface="锐字工房云字库小标宋GBK" panose="02010604000000000000" charset="-122"/>
                <a:cs typeface="黑体" panose="02010609060101010101" pitchFamily="49" charset="-122"/>
              </a:rPr>
              <a:t>   </a:t>
            </a:r>
            <a:endParaRPr lang="zh-CN" altLang="en-US" sz="4000" b="1" dirty="0">
              <a:latin typeface="锐字工房云字库小标宋GBK" panose="02010604000000000000" charset="-122"/>
              <a:ea typeface="锐字工房云字库小标宋GBK" panose="02010604000000000000" charset="-122"/>
              <a:cs typeface="黑体" panose="02010609060101010101" pitchFamily="49" charset="-122"/>
            </a:endParaRPr>
          </a:p>
          <a:p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3" name="圆角矩形 12"/>
          <p:cNvSpPr>
            <a:spLocks noChangeAspect="1"/>
          </p:cNvSpPr>
          <p:nvPr/>
        </p:nvSpPr>
        <p:spPr>
          <a:xfrm>
            <a:off x="4354802" y="3460179"/>
            <a:ext cx="5760000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52400" dist="1016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1_1"/>
  <p:tag name="KSO_WM_UNIT_ID" val="150995266*l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3_1"/>
  <p:tag name="KSO_WM_UNIT_ID" val="150995266*l_h_a*1_3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7"/>
  <p:tag name="KSO_WM_UNI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3_1"/>
  <p:tag name="KSO_WM_UNIT_ID" val="150995266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507"/>
</p:tagLst>
</file>

<file path=ppt/tags/tag2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1_1"/>
  <p:tag name="KSO_WM_UNIT_ID" val="150995266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3_1"/>
  <p:tag name="KSO_WM_UNIT_ID" val="150995266*l_h_a*1_3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7"/>
  <p:tag name="KSO_WM_UNI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3_1"/>
  <p:tag name="KSO_WM_UNIT_ID" val="150995266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1_1"/>
  <p:tag name="KSO_WM_UNIT_ID" val="150995266*l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160103"/>
  <p:tag name="KSO_WM_UNIT_TYPE" val="l_h_f"/>
  <p:tag name="KSO_WM_UNIT_INDEX" val="1_1_1"/>
  <p:tag name="KSO_WM_UNIT_ID" val="150995266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160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</p:tagLst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0</TotalTime>
  <Words>1393</Words>
  <PresentationFormat>宽屏</PresentationFormat>
  <Paragraphs>106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Gill Sans MT</vt:lpstr>
      <vt:lpstr>隶书</vt:lpstr>
      <vt:lpstr>微软雅黑</vt:lpstr>
      <vt:lpstr>Calibri</vt:lpstr>
      <vt:lpstr>Agency FB</vt:lpstr>
      <vt:lpstr>锐字工房云字库小标宋GBK</vt:lpstr>
      <vt:lpstr>黑体</vt:lpstr>
      <vt:lpstr>Aharoni</vt:lpstr>
      <vt:lpstr>锐字工房云字库隶书GBK</vt:lpstr>
      <vt:lpstr>Times New Roman</vt:lpstr>
      <vt:lpstr>Calibri Light</vt:lpstr>
      <vt:lpstr>Calibri</vt:lpstr>
      <vt:lpstr>华文中宋</vt:lpstr>
      <vt:lpstr>Arial Unicode MS</vt:lpstr>
      <vt:lpstr>Impact</vt:lpstr>
      <vt:lpstr>等线</vt:lpstr>
      <vt:lpstr>方正姚体</vt:lpstr>
      <vt:lpstr>方正硬笔楷书简体</vt:lpstr>
      <vt:lpstr>Yu Gothic UI Semibold</vt:lpstr>
      <vt:lpstr>徽章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2019-02-28T08:20:00Z</cp:lastPrinted>
  <dcterms:created xsi:type="dcterms:W3CDTF">2019-02-27T10:35:00Z</dcterms:created>
  <dcterms:modified xsi:type="dcterms:W3CDTF">2021-05-27T00:07:10Z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0F5788CF46E24C87B8CE624974F28C37</vt:lpwstr>
  </property>
  <property fmtid="{D5CDD505-2E9C-101B-9397-08002B2CF9AE}" pid="3" name="KSOProductBuildVer">
    <vt:lpwstr>2052-11.1.0.10495</vt:lpwstr>
  </property>
</Properties>
</file>