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929" r:id="rId3"/>
    <p:sldId id="930" r:id="rId4"/>
    <p:sldId id="971" r:id="rId5"/>
    <p:sldId id="973" r:id="rId6"/>
    <p:sldId id="990" r:id="rId7"/>
    <p:sldId id="981" r:id="rId8"/>
    <p:sldId id="984" r:id="rId9"/>
    <p:sldId id="985" r:id="rId10"/>
    <p:sldId id="980" r:id="rId11"/>
    <p:sldId id="986" r:id="rId12"/>
    <p:sldId id="987" r:id="rId13"/>
    <p:sldId id="989" r:id="rId14"/>
    <p:sldId id="974" r:id="rId15"/>
    <p:sldId id="993" r:id="rId16"/>
    <p:sldId id="977" r:id="rId17"/>
    <p:sldId id="975" r:id="rId18"/>
    <p:sldId id="991" r:id="rId19"/>
    <p:sldId id="992" r:id="rId20"/>
    <p:sldId id="978" r:id="rId21"/>
    <p:sldId id="995" r:id="rId22"/>
    <p:sldId id="996" r:id="rId23"/>
    <p:sldId id="999" r:id="rId24"/>
    <p:sldId id="994" r:id="rId25"/>
    <p:sldId id="997" r:id="rId26"/>
    <p:sldId id="998" r:id="rId27"/>
    <p:sldId id="36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A39"/>
    <a:srgbClr val="C1242F"/>
    <a:srgbClr val="E6E6E6"/>
    <a:srgbClr val="FF0066"/>
    <a:srgbClr val="595959"/>
    <a:srgbClr val="C22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F6200-832B-4CE5-948B-146A77762659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4B182-474D-450C-9F74-57D0F18DF7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15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C4E1E3-BFC8-4FAC-9764-5E98EEC1C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ABAFDC-5C79-4675-A51A-2FADD6899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C128CD-F3B0-403C-9A88-FB799AA8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B8AA9E-C55C-4556-AC2D-C5FBDE8A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35F838-AC1D-4D34-8204-FDF06AE3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01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B7A236-8CFE-42C0-AB48-3EC58E05D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2994C81-B7B9-423F-8CFF-B0AEF5C84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24B9E5-1640-435A-82D5-B4D40E24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F73AA3-A333-4F28-97E6-069D1C8D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28FA57-35C1-48EA-8EBB-AE1F2856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3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AD7A7D-0C26-48A0-89E8-8FD01144F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3CBEB5-9A3F-4684-9FC9-6F659B91D9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EA0FB9-E506-4BF9-AADA-02E307A4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BEAA1A-4631-4C21-BA54-D196220E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76A1F7-7A2E-45A3-B6EC-6569A5CB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36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37525-3B8F-4F19-BF30-F07DB9470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31CBC-1CA1-44EA-98FD-6E1708C03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E2623C-BA6B-41CE-A510-E56C7BF5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CD826-9DD2-4CB3-812F-03490F6A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E4A359-9065-451D-98EC-9E908706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24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E44BB5-D2C9-41C8-9202-27B521ED3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FA8ADC-74CF-4AB9-A3FA-B1AD51BF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2F3E40-D0DE-4DF1-908A-E2D76AD6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4C42F-A499-4F4E-9A06-59A91B83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B864E3-37E4-4E53-A3BD-E9E09515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59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9B50E-9457-42AC-9999-A3A6BBCD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A38D96-45EF-45DC-B0FF-77BD8AB5B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0C2381-D9C9-4964-A827-3E94897C5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AB72AE-803A-47C2-9286-29373CA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EB96E3-E165-4304-BC39-3B38E15F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064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E35EE8-2D34-44BC-9CDB-26B14F81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CE34AD-770B-4C53-998E-24384A340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F8E2CC3-7C98-45C0-BBA3-6524EF828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B10609-7ADE-4D6E-B5E8-030D0A62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8E1B78-952C-471C-913E-8F31DA90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F59AD5-E4F7-45E0-9078-4B271DD6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60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0D94D-5D0F-4562-97C6-13736ABB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7D573-0864-485B-ADE5-39DBF3468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A2BA1B-8648-4D35-AAC8-DC3A92334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B25BDE-BC31-4714-9D0D-7977158D4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EDED464-AA5F-4F35-8FBE-4FDCDF07D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229B87-641D-474E-9D38-B076E36C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20628E-4959-4BB5-8053-D07518FD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C3E19A8-E40B-453D-9B58-CD230F3AE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081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24BE7-0AF1-42C9-85CC-7B752F99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F381C8D-1B3D-4B04-AAEF-9D47F9E7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4199DF-7BBA-4EBF-903F-069F3294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DC1264-106D-430E-BD1E-0B3EB1FD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285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8D5BD4-B38B-4707-9A9A-7E2CA519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7EBEA5-1085-411E-A689-980D0DD4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DC10A5-93A3-4584-8693-C53B7150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785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5C4974-C41F-4828-A801-70ABD209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59FAD1-D113-4247-B068-E713D2A7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3DD6A1-4A5D-4322-9D4E-CE7DB4DDF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E72B4A-5818-454A-BACB-FFE5863B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B9D7E8-8848-43A3-A323-843F1813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6F630F-C26B-466B-BA0B-B6F2E694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8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E127F5-E81A-4E91-9A03-5C72D5EBA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A1AF66-D1C1-4BCC-910D-31705144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85A613-9317-4EFD-9737-C9E22FD9C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B03820-0507-415C-8AFA-917CA9CE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25DB8C-9648-4B24-8B50-DAA66B69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145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520532-5538-422B-8815-B2854A53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7671EA-0578-4F04-8898-16A43FCAD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E9D907-F7DB-42E7-B8B3-7BCF3A2C9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349761-C770-4D4B-AC16-9390AD18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932D0F-5398-4B84-8253-89790DA8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B52124-144C-4D92-AB2E-69C029DC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373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FF6A1-1B42-45B6-A301-379E5188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25F2B7-002C-4110-A7E0-4FA06C641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E6FBE4-C0F1-466F-B983-F85381B73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167FBC-D350-495D-989B-9F96BF2CE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5F2E29-C70D-49B3-984E-BCAD453A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610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FD9C5C-15BE-45F3-97E8-9CB50ADAA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3D9B8E-D9DC-40F4-B1BC-2E05392BA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E6278-0507-441E-A315-BE4102E08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CD9BB8-E5C0-4BE5-A225-6290A02E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64F2B6-355E-420D-8F32-99E500E3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4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89255-2B55-4498-BFA7-7DA7098FB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F9B178-3C30-4138-9E59-C29CF1202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6FE0DD-A9E9-4394-A954-06101EE9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B92F9B-2246-46B2-96A3-98A89470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55F85-D0D7-4292-9EA1-9F913EB0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75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2088F-F608-4B5B-9C04-0367AE99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08DEA7-4C3D-4C5B-869B-9BD0B1C28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6C9A01-001D-4BD1-B963-4C1AFE431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1EF4E-4338-42CC-8CE2-955179D1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06A073-1BE3-4C1E-8F78-EEFC02A3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9FBFC6-F6B0-487C-9E38-373C41F0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44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F5BD6-CD06-4944-A34D-D6D71B2E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CC1770-CFCB-44C9-B857-3FEF2DF81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B19D23-6595-400E-94F8-C53CEB8C4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766BD13-9659-400E-A304-281A4BD0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EC698E-9DFB-4126-AFB0-2B5F4BD36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3F2E463-42E8-43ED-9A9B-945C58BA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0F07F1-6AC3-4A45-AD46-D267F4C7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E6CF1D7-D1F7-4B47-A960-82F55728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1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9DCFC-5020-4FEA-9B6E-F3F372A6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FAF027-2693-4B60-88AC-F397E739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CF109DF-6974-42F3-AEDF-C937F8F8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EF524D-9896-4E06-A0D1-4E69AA9B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76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0892D3-1E79-4AAC-A7B8-1B6243B6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484AF5-138E-469B-8066-7E43C697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CD35D1-C10C-4FF9-ABB7-C213D8FF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63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B55A0F-7BE6-41AE-8444-EA40F272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A3454D-8F3B-41A1-9750-9E232411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5B8158-0E81-475C-9999-0C1F8BC3C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95935B-BA3C-4F67-BF8E-F3B50DA4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6D3777-1EB7-4926-96D1-3F50E63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144848-242A-40EA-BC02-32358A69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84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65B2D-0D4B-423E-857D-469A5B585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297AD18-4363-44AE-8E3D-A10606D52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6AAAD3-464B-4C3C-8C41-8663F16BD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7AF13B-CD5B-46F3-B14B-CF7387AE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A79A18-0FD2-49D1-8C78-1A0DAB50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78D669-F503-4468-B190-0F4BA217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9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82B006-94C4-4F54-BE90-7A385451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D91519-A2E8-453A-9275-938CBA362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E0D193-D0C4-4B87-ABA7-EB55FB4BD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F48AA-A1A1-4F54-ABEB-5DDD8DEDB96D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3BAA4B-9640-498E-8B4A-3F3199C3F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44705-EF67-43C8-96FA-2D4907DC1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144A-6260-456F-9215-4DFE58AA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392A5B-A414-47B3-887E-01A69633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8B946A-1AD2-4A14-8358-DB8112262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D9751E-4084-4D2C-BA22-3CC807D15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431C-18C8-43B6-B322-34CF8FB3BDF8}" type="datetimeFigureOut">
              <a:rPr lang="zh-CN" altLang="en-US" smtClean="0"/>
              <a:t>2021/5/23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5111CE-DDB6-452E-969D-78736FAFA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B66DDA-6045-4EE6-A315-DD50FBED2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5D39-3BBB-41D4-9EC4-418031F877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3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286A390-C204-4F2A-B44C-6C5296FD42B8}"/>
              </a:ext>
            </a:extLst>
          </p:cNvPr>
          <p:cNvSpPr txBox="1"/>
          <p:nvPr/>
        </p:nvSpPr>
        <p:spPr>
          <a:xfrm>
            <a:off x="1438017" y="1489576"/>
            <a:ext cx="9801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chemeClr val="bg1">
                    <a:lumMod val="95000"/>
                  </a:schemeClr>
                </a:solidFill>
              </a:rPr>
              <a:t>历史如何考</a:t>
            </a:r>
            <a:r>
              <a:rPr lang="zh-CN" altLang="en-US" sz="9600" b="1" dirty="0">
                <a:solidFill>
                  <a:srgbClr val="FFC000"/>
                </a:solidFill>
              </a:rPr>
              <a:t>低</a:t>
            </a:r>
            <a:r>
              <a:rPr lang="zh-CN" altLang="en-US" sz="9600" b="1" dirty="0">
                <a:solidFill>
                  <a:schemeClr val="bg1">
                    <a:lumMod val="95000"/>
                  </a:schemeClr>
                </a:solidFill>
              </a:rPr>
              <a:t>分？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554816-9C49-4967-80BF-A723BAC28D33}"/>
              </a:ext>
            </a:extLst>
          </p:cNvPr>
          <p:cNvSpPr txBox="1"/>
          <p:nvPr/>
        </p:nvSpPr>
        <p:spPr>
          <a:xfrm>
            <a:off x="7787301" y="5970986"/>
            <a:ext cx="389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东莞市虎门中学 丁家文</a:t>
            </a:r>
          </a:p>
        </p:txBody>
      </p:sp>
    </p:spTree>
    <p:extLst>
      <p:ext uri="{BB962C8B-B14F-4D97-AF65-F5344CB8AC3E}">
        <p14:creationId xmlns:p14="http://schemas.microsoft.com/office/powerpoint/2010/main" val="70000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D69342FB-5FDB-43DA-BE64-E5462F1A9705}"/>
              </a:ext>
            </a:extLst>
          </p:cNvPr>
          <p:cNvSpPr txBox="1"/>
          <p:nvPr/>
        </p:nvSpPr>
        <p:spPr>
          <a:xfrm>
            <a:off x="260186" y="673524"/>
            <a:ext cx="11931813" cy="3996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如果老师问你，为什么要选它，把这个高考题翻给他看：</a:t>
            </a:r>
            <a:endParaRPr lang="en-US" altLang="zh-CN" sz="3200" b="1" dirty="0">
              <a:solidFill>
                <a:srgbClr val="FFC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宋代东南沿海地区出现了一些民间崇拜，如后来被视为海上保护神的妈祖、被视为妇幼保护神的临水夫人等，这些崇拜得到朝廷认可，后世影响不断扩大。这反映出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　  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．朝廷不断鼓励海洋开发               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B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．女性地位逐渐得到提高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．东南沿海经济社会影响力上升</a:t>
            </a:r>
            <a:r>
              <a:rPr lang="zh-CN" altLang="en-US" sz="2800" b="0" i="0" dirty="0">
                <a:solidFill>
                  <a:srgbClr val="BA2A39"/>
                </a:solidFill>
                <a:effectLst/>
                <a:latin typeface="Arial" panose="020B0604020202020204" pitchFamily="34" charset="0"/>
              </a:rPr>
              <a:t>✓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．统治思想与民众观念趋向一致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B472437-4D35-425B-9D83-82E3563F7BEC}"/>
              </a:ext>
            </a:extLst>
          </p:cNvPr>
          <p:cNvSpPr txBox="1"/>
          <p:nvPr/>
        </p:nvSpPr>
        <p:spPr>
          <a:xfrm>
            <a:off x="384474" y="5146725"/>
            <a:ext cx="11706912" cy="14945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latin typeface="等线" panose="020F0502020204030204"/>
                <a:ea typeface="等线" panose="02010600030101010101" pitchFamily="2" charset="-122"/>
              </a:rPr>
              <a:t>然后对老师说：看，高考题选东南沿海经济社会影响力上升，和“闽粤社会影响力大”是同一个意思。</a:t>
            </a:r>
            <a:endParaRPr lang="en-US" altLang="zh-CN" sz="3200" b="1" dirty="0"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515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08552D6-335E-4BB0-9944-27E2EB587C92}"/>
              </a:ext>
            </a:extLst>
          </p:cNvPr>
          <p:cNvSpPr txBox="1"/>
          <p:nvPr/>
        </p:nvSpPr>
        <p:spPr>
          <a:xfrm>
            <a:off x="231092" y="2582659"/>
            <a:ext cx="11884787" cy="1965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/>
              <a:t>宋元时期，在部分地区的人们心目中，四海龙王（传说其主要职责是在人间司风管雨）的地位每况愈下，逐渐为妈祖（海神，流行于福建、广东、台湾一带）所取代。</a:t>
            </a:r>
            <a:endParaRPr lang="en-US" altLang="zh-CN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3C8A647-2F4E-4066-99BC-5329EE374581}"/>
              </a:ext>
            </a:extLst>
          </p:cNvPr>
          <p:cNvSpPr txBox="1"/>
          <p:nvPr/>
        </p:nvSpPr>
        <p:spPr>
          <a:xfrm>
            <a:off x="231092" y="4856821"/>
            <a:ext cx="11884787" cy="1965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宋代东南沿海地区出现了一些民间崇拜，如后来被视为海上保护神的妈祖、被视为妇幼保护神的临水夫人等，这些崇拜得到朝廷认可，后世影响不断扩大。</a:t>
            </a:r>
            <a:endParaRPr lang="en-US" altLang="zh-CN" sz="2800" b="1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CFB7F92-2282-46CD-A5BF-E3B8D23CA29F}"/>
              </a:ext>
            </a:extLst>
          </p:cNvPr>
          <p:cNvCxnSpPr>
            <a:cxnSpLocks/>
          </p:cNvCxnSpPr>
          <p:nvPr/>
        </p:nvCxnSpPr>
        <p:spPr>
          <a:xfrm>
            <a:off x="2107785" y="3228732"/>
            <a:ext cx="383515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A01B8F3-9B7E-45FB-B671-C2347A00514E}"/>
              </a:ext>
            </a:extLst>
          </p:cNvPr>
          <p:cNvCxnSpPr>
            <a:cxnSpLocks/>
          </p:cNvCxnSpPr>
          <p:nvPr/>
        </p:nvCxnSpPr>
        <p:spPr>
          <a:xfrm>
            <a:off x="5678088" y="6186475"/>
            <a:ext cx="60202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0DB6B4D-3FCD-43C0-ACAB-D2862828296A}"/>
              </a:ext>
            </a:extLst>
          </p:cNvPr>
          <p:cNvCxnSpPr>
            <a:cxnSpLocks/>
          </p:cNvCxnSpPr>
          <p:nvPr/>
        </p:nvCxnSpPr>
        <p:spPr>
          <a:xfrm>
            <a:off x="310992" y="6758865"/>
            <a:ext cx="80759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BE4EEAB1-C3B3-4337-A180-732C54096FF7}"/>
              </a:ext>
            </a:extLst>
          </p:cNvPr>
          <p:cNvSpPr txBox="1"/>
          <p:nvPr/>
        </p:nvSpPr>
        <p:spPr>
          <a:xfrm>
            <a:off x="192349" y="76435"/>
            <a:ext cx="11807301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千万不要去分析两则材料的差异，第一则是在部分地区妈祖取代了龙王；第二则是东南沿海的妈祖得到朝廷认可，后世影响不断扩大。仔细分析你就会选出正确的选项了，千万不能这样做。</a:t>
            </a:r>
            <a:endParaRPr lang="en-US" altLang="zh-CN" sz="3200" b="1" dirty="0">
              <a:solidFill>
                <a:srgbClr val="FFC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90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307213" y="397699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5.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剥离背景法：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A92FBD-5D29-491F-9A89-E9A4802A809A}"/>
              </a:ext>
            </a:extLst>
          </p:cNvPr>
          <p:cNvSpPr txBox="1"/>
          <p:nvPr/>
        </p:nvSpPr>
        <p:spPr>
          <a:xfrm>
            <a:off x="307213" y="1243811"/>
            <a:ext cx="11884787" cy="390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创作于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1943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年的木版画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减租会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，描绘了农民与地主激烈争论的场景。该木版画反映的历史事件（     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改变了农村落后的生产关系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90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B.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废除了封建剥削的土地制度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90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C.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巩固了革命根据地群众基础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90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适应了民族革命战争的需要</a:t>
            </a:r>
            <a:r>
              <a:rPr lang="zh-CN" altLang="en-US" sz="2800" b="0" i="0" dirty="0">
                <a:solidFill>
                  <a:srgbClr val="BA2A39"/>
                </a:solidFill>
                <a:effectLst/>
                <a:latin typeface="Arial" panose="020B0604020202020204" pitchFamily="34" charset="0"/>
              </a:rPr>
              <a:t>✓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90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8C9388-969A-45C3-98D2-DDEDF62A7DD1}"/>
              </a:ext>
            </a:extLst>
          </p:cNvPr>
          <p:cNvSpPr txBox="1"/>
          <p:nvPr/>
        </p:nvSpPr>
        <p:spPr>
          <a:xfrm>
            <a:off x="230229" y="5363424"/>
            <a:ext cx="11671626" cy="149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技巧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不要看时间，不要看背景，根据最直接的信息选。“减租”，农民会支持，果断选</a:t>
            </a: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C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。这种技法十之六七能错。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3FEF4B-6A59-488A-B87D-444577248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35" y="2062494"/>
            <a:ext cx="439956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6D1243-A4BE-4655-907C-206F14EF89E2}"/>
              </a:ext>
            </a:extLst>
          </p:cNvPr>
          <p:cNvSpPr txBox="1"/>
          <p:nvPr/>
        </p:nvSpPr>
        <p:spPr>
          <a:xfrm>
            <a:off x="511742" y="1653362"/>
            <a:ext cx="10070440" cy="2083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《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材料题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低分攻略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》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69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298678" y="564912"/>
            <a:ext cx="11748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C000"/>
                </a:solidFill>
              </a:rPr>
              <a:t>1.</a:t>
            </a:r>
            <a:r>
              <a:rPr lang="zh-CN" altLang="en-US" sz="4800" b="1" dirty="0">
                <a:solidFill>
                  <a:srgbClr val="FFC000"/>
                </a:solidFill>
              </a:rPr>
              <a:t>答题不要分点，用满屏的知识点震撼老师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DBE754-068E-4C01-87E7-EF4B43C2B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6" y="1828799"/>
            <a:ext cx="10575894" cy="499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298678" y="564912"/>
            <a:ext cx="1189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C000"/>
                </a:solidFill>
              </a:rPr>
              <a:t>2.</a:t>
            </a:r>
            <a:r>
              <a:rPr lang="zh-CN" altLang="en-US" sz="4800" b="1" dirty="0">
                <a:solidFill>
                  <a:srgbClr val="FFC000"/>
                </a:solidFill>
              </a:rPr>
              <a:t>分点了，但是决不让老师看清写的是啥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433556-431E-4B6D-9A9C-4F9B3B2DD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5" y="1510684"/>
            <a:ext cx="8915523" cy="51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2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280924" y="245315"/>
            <a:ext cx="11819340" cy="306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FC000"/>
                </a:solidFill>
              </a:rPr>
              <a:t>3.</a:t>
            </a:r>
            <a:r>
              <a:rPr lang="zh-CN" altLang="en-US" sz="3600" b="1" dirty="0">
                <a:solidFill>
                  <a:srgbClr val="FFC000"/>
                </a:solidFill>
              </a:rPr>
              <a:t>不标注问题，让阅卷老师自己去分析我答的是哪一问。</a:t>
            </a:r>
            <a:endParaRPr lang="en-US" altLang="zh-CN" sz="3600" b="1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</a:rPr>
              <a:t>某次考试，有设问如下：</a:t>
            </a:r>
            <a:endParaRPr lang="en-US" altLang="zh-CN" sz="3200" b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根据材料二并结合所学知识，指出美国对华“援助”的变化趋势并进行评析。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FED248-08FA-4053-A0AD-7916F7AD3C86}"/>
              </a:ext>
            </a:extLst>
          </p:cNvPr>
          <p:cNvSpPr txBox="1"/>
          <p:nvPr/>
        </p:nvSpPr>
        <p:spPr>
          <a:xfrm>
            <a:off x="1436703" y="3777096"/>
            <a:ext cx="3311371" cy="755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）指出趋势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664D4C5-14B3-4F4D-B029-E6F79D1180EC}"/>
              </a:ext>
            </a:extLst>
          </p:cNvPr>
          <p:cNvSpPr txBox="1"/>
          <p:nvPr/>
        </p:nvSpPr>
        <p:spPr>
          <a:xfrm>
            <a:off x="6007221" y="3777096"/>
            <a:ext cx="3545151" cy="755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）进行评析</a:t>
            </a:r>
          </a:p>
        </p:txBody>
      </p:sp>
    </p:spTree>
    <p:extLst>
      <p:ext uri="{BB962C8B-B14F-4D97-AF65-F5344CB8AC3E}">
        <p14:creationId xmlns:p14="http://schemas.microsoft.com/office/powerpoint/2010/main" val="75234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482C0B2-988A-4EA0-B709-4E663546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2" y="2781266"/>
            <a:ext cx="11609556" cy="2953708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3F7A6DA-9CEB-455C-AD1B-C2B97A81D611}"/>
              </a:ext>
            </a:extLst>
          </p:cNvPr>
          <p:cNvSpPr/>
          <p:nvPr/>
        </p:nvSpPr>
        <p:spPr>
          <a:xfrm>
            <a:off x="1571347" y="2781266"/>
            <a:ext cx="1873188" cy="647734"/>
          </a:xfrm>
          <a:prstGeom prst="ellipse">
            <a:avLst/>
          </a:prstGeom>
          <a:noFill/>
          <a:ln w="38100">
            <a:solidFill>
              <a:srgbClr val="BA2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E4CFCC6-CF08-4550-9C88-CCE26B59512A}"/>
              </a:ext>
            </a:extLst>
          </p:cNvPr>
          <p:cNvSpPr/>
          <p:nvPr/>
        </p:nvSpPr>
        <p:spPr>
          <a:xfrm>
            <a:off x="791592" y="3936842"/>
            <a:ext cx="1125985" cy="510870"/>
          </a:xfrm>
          <a:prstGeom prst="ellipse">
            <a:avLst/>
          </a:prstGeom>
          <a:noFill/>
          <a:ln w="38100">
            <a:solidFill>
              <a:srgbClr val="BA2A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7F77F4-23CD-4B0D-B118-691BB2A99C98}"/>
              </a:ext>
            </a:extLst>
          </p:cNvPr>
          <p:cNvSpPr txBox="1"/>
          <p:nvPr/>
        </p:nvSpPr>
        <p:spPr>
          <a:xfrm>
            <a:off x="329345" y="944582"/>
            <a:ext cx="11533309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高分的答卷是这样的：明确让阅卷老师知道你在答哪一个部分。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2242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4B0AE3-56EF-4853-9762-F709C1F3A7EC}"/>
              </a:ext>
            </a:extLst>
          </p:cNvPr>
          <p:cNvSpPr txBox="1"/>
          <p:nvPr/>
        </p:nvSpPr>
        <p:spPr>
          <a:xfrm>
            <a:off x="329345" y="741285"/>
            <a:ext cx="11533309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低分攻略：混在一起写，让阅卷老师自己去找。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3D1EE4-D64D-41BB-BCAA-3642306AF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4" y="2328766"/>
            <a:ext cx="10978631" cy="378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7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298679" y="564912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4.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雌雄莫辨，把“原因”写得像“影响”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1B2413-8527-45CD-95C4-36E0962370A3}"/>
              </a:ext>
            </a:extLst>
          </p:cNvPr>
          <p:cNvSpPr txBox="1"/>
          <p:nvPr/>
        </p:nvSpPr>
        <p:spPr>
          <a:xfrm>
            <a:off x="307213" y="1494288"/>
            <a:ext cx="11884787" cy="261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题目问</a:t>
            </a: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XXXX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的原因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回答：有利于促进资本主义经济的发展；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</a:rPr>
              <a:t>有利于社会长治久安；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</a:rPr>
              <a:t>有利于促进科学技术的发展。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B6A5E9-9CB7-4475-B201-2D35D37B2A58}"/>
              </a:ext>
            </a:extLst>
          </p:cNvPr>
          <p:cNvSpPr txBox="1"/>
          <p:nvPr/>
        </p:nvSpPr>
        <p:spPr>
          <a:xfrm>
            <a:off x="298679" y="4703987"/>
            <a:ext cx="11671626" cy="1743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如果老师问你为什么要这么写，别慌，理直气壮地回答：</a:t>
            </a:r>
            <a:endParaRPr lang="en-US" altLang="zh-CN" sz="3200" b="1" dirty="0">
              <a:solidFill>
                <a:srgbClr val="FFC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rPr>
              <a:t>因为它有这些好处，所以才要这样啊。</a:t>
            </a:r>
            <a:endParaRPr lang="en-US" altLang="zh-CN" sz="4400" b="1" dirty="0">
              <a:solidFill>
                <a:schemeClr val="bg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522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2B02867-29FD-4CDD-834D-7FD3EC6B2DBC}"/>
              </a:ext>
            </a:extLst>
          </p:cNvPr>
          <p:cNvSpPr txBox="1"/>
          <p:nvPr/>
        </p:nvSpPr>
        <p:spPr>
          <a:xfrm>
            <a:off x="1661180" y="2231784"/>
            <a:ext cx="6176534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不能留空，每题都要写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决策 7">
            <a:extLst>
              <a:ext uri="{FF2B5EF4-FFF2-40B4-BE49-F238E27FC236}">
                <a16:creationId xmlns:a16="http://schemas.microsoft.com/office/drawing/2014/main" id="{F570E26A-9C1A-44D7-AF7F-1D53ADE242AD}"/>
              </a:ext>
            </a:extLst>
          </p:cNvPr>
          <p:cNvSpPr/>
          <p:nvPr/>
        </p:nvSpPr>
        <p:spPr>
          <a:xfrm rot="5400000">
            <a:off x="1105593" y="2634559"/>
            <a:ext cx="438076" cy="29351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决策 8">
            <a:extLst>
              <a:ext uri="{FF2B5EF4-FFF2-40B4-BE49-F238E27FC236}">
                <a16:creationId xmlns:a16="http://schemas.microsoft.com/office/drawing/2014/main" id="{75DE220B-6900-4526-BEEA-0D4369FAB880}"/>
              </a:ext>
            </a:extLst>
          </p:cNvPr>
          <p:cNvSpPr/>
          <p:nvPr/>
        </p:nvSpPr>
        <p:spPr>
          <a:xfrm rot="5400000">
            <a:off x="1088388" y="3870525"/>
            <a:ext cx="438076" cy="29351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C0B1444-E874-4FE7-BD71-6FB5E1BB4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71" b="98478" l="1148" r="95574">
                        <a14:foregroundMark x1="46885" y1="5152" x2="16885" y2="31030"/>
                        <a14:foregroundMark x1="16885" y1="31030" x2="13443" y2="39344"/>
                        <a14:foregroundMark x1="37705" y1="1522" x2="42131" y2="1288"/>
                        <a14:foregroundMark x1="7541" y1="19789" x2="7541" y2="30211"/>
                        <a14:foregroundMark x1="2951" y1="28220" x2="1311" y2="30796"/>
                        <a14:foregroundMark x1="40820" y1="60304" x2="35902" y2="63115"/>
                        <a14:foregroundMark x1="46066" y1="64988" x2="39016" y2="66745"/>
                        <a14:foregroundMark x1="67213" y1="51991" x2="69836" y2="53513"/>
                        <a14:foregroundMark x1="86557" y1="73653" x2="25082" y2="77283"/>
                        <a14:foregroundMark x1="95574" y1="63817" x2="95574" y2="64520"/>
                        <a14:foregroundMark x1="88689" y1="90984" x2="89672" y2="96487"/>
                        <a14:foregroundMark x1="31311" y1="96838" x2="30820" y2="98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59" y="1553592"/>
            <a:ext cx="3436926" cy="481169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14BDCAA-4DDF-4B81-922D-DF40EB86DF88}"/>
              </a:ext>
            </a:extLst>
          </p:cNvPr>
          <p:cNvSpPr txBox="1"/>
          <p:nvPr/>
        </p:nvSpPr>
        <p:spPr>
          <a:xfrm>
            <a:off x="1661180" y="3526971"/>
            <a:ext cx="6176534" cy="90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不能乱做，要错得有理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50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298679" y="564912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5.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分析聚焦在一个层面，拒绝进行发散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1B2413-8527-45CD-95C4-36E0962370A3}"/>
              </a:ext>
            </a:extLst>
          </p:cNvPr>
          <p:cNvSpPr txBox="1"/>
          <p:nvPr/>
        </p:nvSpPr>
        <p:spPr>
          <a:xfrm>
            <a:off x="307213" y="1494288"/>
            <a:ext cx="11884787" cy="4550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题目问</a:t>
            </a: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XXXX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的影响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回答：促进了商品经济的发展；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</a:rPr>
              <a:t>促进了农业经济的发展；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</a:rPr>
              <a:t>促进了资本主义经济的发展；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</a:rPr>
              <a:t>促进了社会经济的发展；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</a:rPr>
              <a:t>促进了经济水平的提高；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……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B6A5E9-9CB7-4475-B201-2D35D37B2A58}"/>
              </a:ext>
            </a:extLst>
          </p:cNvPr>
          <p:cNvSpPr txBox="1"/>
          <p:nvPr/>
        </p:nvSpPr>
        <p:spPr>
          <a:xfrm>
            <a:off x="413793" y="5790707"/>
            <a:ext cx="11671626" cy="100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rPr>
              <a:t>写的条目多，丰富但专一，显得特别深刻。</a:t>
            </a:r>
            <a:endParaRPr lang="en-US" altLang="zh-CN" sz="4400" b="1" dirty="0">
              <a:solidFill>
                <a:schemeClr val="bg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842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298679" y="564912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6.</a:t>
            </a:r>
            <a:r>
              <a:rPr lang="zh-CN" altLang="en-US" sz="48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互相矛盾的答案混一起，迷惑阅卷老师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1B2413-8527-45CD-95C4-36E0962370A3}"/>
              </a:ext>
            </a:extLst>
          </p:cNvPr>
          <p:cNvSpPr txBox="1"/>
          <p:nvPr/>
        </p:nvSpPr>
        <p:spPr>
          <a:xfrm>
            <a:off x="307213" y="1494288"/>
            <a:ext cx="11884787" cy="4550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题目要求分析明清时期妇女“烈女”形象得以强化的原因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回答：君主专制强化，皇权达到顶峰；</a:t>
            </a:r>
            <a:r>
              <a:rPr lang="zh-CN" altLang="en-US" sz="2800" b="0" i="0" dirty="0">
                <a:solidFill>
                  <a:srgbClr val="BA2A39"/>
                </a:solidFill>
                <a:effectLst/>
                <a:latin typeface="Arial" panose="020B0604020202020204" pitchFamily="34" charset="0"/>
              </a:rPr>
              <a:t> ✓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</a:rPr>
              <a:t>小农经济占主体，男尊女卑的思想；</a:t>
            </a:r>
            <a:r>
              <a:rPr lang="zh-CN" altLang="en-US" sz="2800" b="0" i="0" dirty="0">
                <a:solidFill>
                  <a:srgbClr val="BA2A39"/>
                </a:solidFill>
                <a:effectLst/>
                <a:latin typeface="Arial" panose="020B0604020202020204" pitchFamily="34" charset="0"/>
              </a:rPr>
              <a:t> ✓</a:t>
            </a:r>
            <a:endParaRPr lang="en-US" altLang="zh-CN" sz="2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</a:rPr>
              <a:t>商品经济繁荣，市民阶层壮大；</a:t>
            </a:r>
            <a:r>
              <a:rPr lang="en-US" altLang="zh-CN" sz="2400" b="1" dirty="0">
                <a:solidFill>
                  <a:srgbClr val="BA2A39"/>
                </a:solidFill>
              </a:rPr>
              <a:t>X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           程朱理学成为官方哲学</a:t>
            </a:r>
            <a:r>
              <a:rPr lang="en-US" altLang="zh-CN" sz="2800" b="1" dirty="0">
                <a:solidFill>
                  <a:schemeClr val="bg1"/>
                </a:solidFill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</a:rPr>
              <a:t>；</a:t>
            </a:r>
            <a:r>
              <a:rPr lang="zh-CN" altLang="en-US" sz="2800" b="0" i="0" dirty="0">
                <a:solidFill>
                  <a:srgbClr val="BA2A39"/>
                </a:solidFill>
                <a:effectLst/>
                <a:latin typeface="Arial" panose="020B0604020202020204" pitchFamily="34" charset="0"/>
              </a:rPr>
              <a:t> ✓</a:t>
            </a:r>
            <a:r>
              <a:rPr lang="en-US" altLang="zh-CN" sz="2800" b="1" dirty="0">
                <a:solidFill>
                  <a:schemeClr val="bg1"/>
                </a:solidFill>
              </a:rPr>
              <a:t>         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</a:t>
            </a:r>
            <a:r>
              <a:rPr lang="zh-CN" altLang="en-US" sz="2800" b="1" dirty="0">
                <a:solidFill>
                  <a:schemeClr val="bg1"/>
                </a:solidFill>
              </a:rPr>
              <a:t>明末清初早期启蒙思潮的影响。</a:t>
            </a:r>
            <a:r>
              <a:rPr lang="en-US" altLang="zh-CN" sz="2400" b="1" dirty="0">
                <a:solidFill>
                  <a:srgbClr val="BA2A39"/>
                </a:solidFill>
              </a:rPr>
              <a:t>X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</a:rPr>
              <a:t>           ……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B6A5E9-9CB7-4475-B201-2D35D37B2A58}"/>
              </a:ext>
            </a:extLst>
          </p:cNvPr>
          <p:cNvSpPr txBox="1"/>
          <p:nvPr/>
        </p:nvSpPr>
        <p:spPr>
          <a:xfrm>
            <a:off x="413793" y="5790707"/>
            <a:ext cx="11671626" cy="100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等线" panose="020F0502020204030204"/>
                <a:ea typeface="等线" panose="02010600030101010101" pitchFamily="2" charset="-122"/>
              </a:rPr>
              <a:t>有正有反，矛盾地回答问题。</a:t>
            </a:r>
            <a:endParaRPr lang="en-US" altLang="zh-CN" sz="4400" b="1" dirty="0">
              <a:solidFill>
                <a:schemeClr val="bg1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948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298679" y="564912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7.</a:t>
            </a:r>
            <a:r>
              <a:rPr lang="zh-CN" altLang="en-US" sz="4800" b="1" dirty="0">
                <a:solidFill>
                  <a:srgbClr val="FFC000"/>
                </a:solidFill>
              </a:rPr>
              <a:t>张冠李戴，笑死阅卷老师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A582FD-4472-415E-BB81-49F440B81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970"/>
            <a:ext cx="12192000" cy="47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67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298679" y="893386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8.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不结合材料，机械记忆万金油答案。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9D20C6-F829-4C3A-A887-68678D31693D}"/>
              </a:ext>
            </a:extLst>
          </p:cNvPr>
          <p:cNvSpPr txBox="1"/>
          <p:nvPr/>
        </p:nvSpPr>
        <p:spPr>
          <a:xfrm>
            <a:off x="298679" y="2341925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9.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抛开所学， 完全照搬材料内容。</a:t>
            </a:r>
          </a:p>
        </p:txBody>
      </p:sp>
    </p:spTree>
    <p:extLst>
      <p:ext uri="{BB962C8B-B14F-4D97-AF65-F5344CB8AC3E}">
        <p14:creationId xmlns:p14="http://schemas.microsoft.com/office/powerpoint/2010/main" val="96606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E09B4A-46DE-497E-BC7B-8E5C4F2A5573}"/>
              </a:ext>
            </a:extLst>
          </p:cNvPr>
          <p:cNvSpPr txBox="1"/>
          <p:nvPr/>
        </p:nvSpPr>
        <p:spPr>
          <a:xfrm>
            <a:off x="604738" y="1672960"/>
            <a:ext cx="11335728" cy="18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noProof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这几种技法反复练习、运用，就可以合情合理的考低分啦。我确实做了，只是分不高而已。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1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9E09B4A-46DE-497E-BC7B-8E5C4F2A5573}"/>
              </a:ext>
            </a:extLst>
          </p:cNvPr>
          <p:cNvSpPr txBox="1"/>
          <p:nvPr/>
        </p:nvSpPr>
        <p:spPr>
          <a:xfrm>
            <a:off x="2042920" y="1379997"/>
            <a:ext cx="8450485" cy="322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以上都是正话反说，</a:t>
            </a:r>
            <a:endParaRPr lang="en-US" altLang="zh-CN" sz="7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7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希望大家引以为戒！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EAA891F-915C-4B14-A4A5-74E1C425259D}"/>
              </a:ext>
            </a:extLst>
          </p:cNvPr>
          <p:cNvSpPr txBox="1"/>
          <p:nvPr/>
        </p:nvSpPr>
        <p:spPr>
          <a:xfrm>
            <a:off x="1337366" y="5478003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高考加油啊，考神护体，心想事成！</a:t>
            </a:r>
          </a:p>
        </p:txBody>
      </p:sp>
    </p:spTree>
    <p:extLst>
      <p:ext uri="{BB962C8B-B14F-4D97-AF65-F5344CB8AC3E}">
        <p14:creationId xmlns:p14="http://schemas.microsoft.com/office/powerpoint/2010/main" val="30656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6765FE5-AAF0-49AF-A816-14959D962AF8}"/>
              </a:ext>
            </a:extLst>
          </p:cNvPr>
          <p:cNvSpPr txBox="1"/>
          <p:nvPr/>
        </p:nvSpPr>
        <p:spPr>
          <a:xfrm>
            <a:off x="1433361" y="1931967"/>
            <a:ext cx="5061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欢迎关注公众号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历史教学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PPT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04A186-6263-401B-B99E-B8FA99256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85" y="978298"/>
            <a:ext cx="4964242" cy="49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86D1243-A4BE-4655-907C-206F14EF89E2}"/>
              </a:ext>
            </a:extLst>
          </p:cNvPr>
          <p:cNvSpPr txBox="1"/>
          <p:nvPr/>
        </p:nvSpPr>
        <p:spPr>
          <a:xfrm>
            <a:off x="511742" y="1653362"/>
            <a:ext cx="10070440" cy="2083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600" b="1" dirty="0">
                <a:solidFill>
                  <a:schemeClr val="bg1">
                    <a:lumMod val="95000"/>
                  </a:schemeClr>
                </a:solidFill>
              </a:rPr>
              <a:t>《</a:t>
            </a:r>
            <a:r>
              <a:rPr lang="zh-CN" altLang="en-US" sz="9600" b="1" dirty="0">
                <a:solidFill>
                  <a:srgbClr val="FFC000"/>
                </a:solidFill>
              </a:rPr>
              <a:t>选择题</a:t>
            </a:r>
            <a:r>
              <a:rPr lang="zh-CN" altLang="en-US" sz="9600" b="1" dirty="0">
                <a:solidFill>
                  <a:schemeClr val="bg1">
                    <a:lumMod val="95000"/>
                  </a:schemeClr>
                </a:solidFill>
              </a:rPr>
              <a:t>低分攻略</a:t>
            </a:r>
            <a:r>
              <a:rPr lang="en-US" altLang="zh-CN" sz="9600" b="1" dirty="0">
                <a:solidFill>
                  <a:schemeClr val="bg1">
                    <a:lumMod val="95000"/>
                  </a:schemeClr>
                </a:solidFill>
              </a:rPr>
              <a:t>》</a:t>
            </a:r>
            <a:endParaRPr lang="zh-CN" altLang="en-US" sz="96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24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9F5D384-BF07-41BC-AB7D-76BFB900C516}"/>
              </a:ext>
            </a:extLst>
          </p:cNvPr>
          <p:cNvSpPr/>
          <p:nvPr/>
        </p:nvSpPr>
        <p:spPr>
          <a:xfrm>
            <a:off x="7166693" y="4246590"/>
            <a:ext cx="698378" cy="47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491BB0C-08EC-4168-81FC-4ED7D780834D}"/>
              </a:ext>
            </a:extLst>
          </p:cNvPr>
          <p:cNvSpPr/>
          <p:nvPr/>
        </p:nvSpPr>
        <p:spPr>
          <a:xfrm>
            <a:off x="9710085" y="1726774"/>
            <a:ext cx="767920" cy="47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195352" y="456458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C000"/>
                </a:solidFill>
              </a:rPr>
              <a:t>1.</a:t>
            </a:r>
            <a:r>
              <a:rPr lang="zh-CN" altLang="en-US" sz="4800" b="1" dirty="0">
                <a:solidFill>
                  <a:srgbClr val="FFC000"/>
                </a:solidFill>
              </a:rPr>
              <a:t>以管窥豹法：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A92FBD-5D29-491F-9A89-E9A4802A809A}"/>
              </a:ext>
            </a:extLst>
          </p:cNvPr>
          <p:cNvSpPr txBox="1"/>
          <p:nvPr/>
        </p:nvSpPr>
        <p:spPr>
          <a:xfrm>
            <a:off x="307213" y="1543645"/>
            <a:ext cx="11884787" cy="325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</a:rPr>
              <a:t>据史料记载，在清代，“土地则屡易其主，耕种不时”；“人之</a:t>
            </a:r>
            <a:r>
              <a:rPr lang="zh-CN" altLang="en-US" sz="2800" b="1" dirty="0"/>
              <a:t>贫富</a:t>
            </a: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</a:rPr>
              <a:t>不定，则田之来去无常”；“有田者或自有而之（到）无，无田者或自无而之有。”这反映出了清代（     ）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A.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土地兼并日趋合法化                 </a:t>
            </a: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B.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农业生产出现衰退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  C.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土地私有制高度发达 </a:t>
            </a:r>
            <a:r>
              <a:rPr lang="zh-CN" altLang="en-US" sz="2800" b="0" i="0" dirty="0">
                <a:solidFill>
                  <a:srgbClr val="BA2A39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                </a:t>
            </a: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D.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农村</a:t>
            </a:r>
            <a:r>
              <a:rPr lang="zh-CN" altLang="en-US" sz="2800" b="1" dirty="0">
                <a:solidFill>
                  <a:schemeClr val="tx2"/>
                </a:solidFill>
              </a:rPr>
              <a:t>贫富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差距加大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8C9388-969A-45C3-98D2-DDEDF62A7DD1}"/>
              </a:ext>
            </a:extLst>
          </p:cNvPr>
          <p:cNvSpPr txBox="1"/>
          <p:nvPr/>
        </p:nvSpPr>
        <p:spPr>
          <a:xfrm>
            <a:off x="402005" y="5163713"/>
            <a:ext cx="11387989" cy="149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C000"/>
                </a:solidFill>
              </a:rPr>
              <a:t>技巧：</a:t>
            </a:r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</a:rPr>
              <a:t>不要去读整体意思。都有“贫富”，选</a:t>
            </a:r>
            <a:r>
              <a:rPr lang="en-US" altLang="zh-CN" sz="3200" b="1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</a:rPr>
              <a:t>，管它</a:t>
            </a:r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</a:rPr>
              <a:t>“贫富不定”</a:t>
            </a:r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</a:rPr>
              <a:t>是不是</a:t>
            </a:r>
            <a:r>
              <a:rPr lang="zh-CN" altLang="en-US" sz="3200" b="1" dirty="0">
                <a:solidFill>
                  <a:schemeClr val="bg2">
                    <a:lumMod val="50000"/>
                  </a:schemeClr>
                </a:solidFill>
              </a:rPr>
              <a:t>“贫富差距”</a:t>
            </a:r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</a:rPr>
              <a:t>，按这种方法选，十有八九能错。</a:t>
            </a:r>
          </a:p>
        </p:txBody>
      </p:sp>
    </p:spTree>
    <p:extLst>
      <p:ext uri="{BB962C8B-B14F-4D97-AF65-F5344CB8AC3E}">
        <p14:creationId xmlns:p14="http://schemas.microsoft.com/office/powerpoint/2010/main" val="294724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307213" y="397699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2.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以偏概全法：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A92FBD-5D29-491F-9A89-E9A4802A809A}"/>
              </a:ext>
            </a:extLst>
          </p:cNvPr>
          <p:cNvSpPr txBox="1"/>
          <p:nvPr/>
        </p:nvSpPr>
        <p:spPr>
          <a:xfrm>
            <a:off x="290145" y="1157675"/>
            <a:ext cx="11884787" cy="325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在古代雅典，官员就职前须宣誓保证依法履行职责，陪审员须宣誓保证公正审判，年满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岁的青年男子须参加成人宣誓仪式才拥有公民的权利和义务。这些宣誓旨在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　   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  A</a:t>
            </a:r>
            <a:r>
              <a:rPr lang="zh-CN" altLang="en-US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．限制权力滥用                     </a:t>
            </a:r>
            <a:r>
              <a:rPr lang="en-US" altLang="zh-CN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B</a:t>
            </a:r>
            <a:r>
              <a:rPr lang="zh-CN" altLang="en-US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．防止官员腐败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  C</a:t>
            </a:r>
            <a:r>
              <a:rPr lang="zh-CN" altLang="en-US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．培育权利观念                     </a:t>
            </a:r>
            <a:r>
              <a:rPr lang="en-US" altLang="zh-CN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D</a:t>
            </a:r>
            <a:r>
              <a:rPr lang="zh-CN" altLang="en-US" sz="2800" b="1" dirty="0">
                <a:solidFill>
                  <a:srgbClr val="FBEEC9">
                    <a:lumMod val="90000"/>
                  </a:srgbClr>
                </a:solidFill>
                <a:latin typeface="等线" panose="020F0502020204030204"/>
                <a:ea typeface="等线" panose="02010600030101010101" pitchFamily="2" charset="-122"/>
              </a:rPr>
              <a:t>．增强责任意识</a:t>
            </a:r>
            <a:r>
              <a:rPr lang="zh-CN" altLang="en-US" sz="2800" b="0" i="0" dirty="0">
                <a:solidFill>
                  <a:srgbClr val="BA2A39"/>
                </a:solidFill>
                <a:effectLst/>
                <a:latin typeface="Arial" panose="020B0604020202020204" pitchFamily="34" charset="0"/>
              </a:rPr>
              <a:t>✓</a:t>
            </a:r>
            <a:endParaRPr lang="zh-CN" altLang="en-US" sz="2800" b="1" dirty="0">
              <a:solidFill>
                <a:srgbClr val="FBEEC9">
                  <a:lumMod val="90000"/>
                </a:srgb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8C9388-969A-45C3-98D2-DDEDF62A7DD1}"/>
              </a:ext>
            </a:extLst>
          </p:cNvPr>
          <p:cNvSpPr txBox="1"/>
          <p:nvPr/>
        </p:nvSpPr>
        <p:spPr>
          <a:xfrm>
            <a:off x="290145" y="4553065"/>
            <a:ext cx="11671626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技巧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题干信息是“并列”式的，涉及多个事件、多个角色、多个时段，不用综合起来看，选择符合其中一条的答案即可，这题选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B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C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都行。按这种方法选，十有八九能错。</a:t>
            </a:r>
          </a:p>
        </p:txBody>
      </p:sp>
    </p:spTree>
    <p:extLst>
      <p:ext uri="{BB962C8B-B14F-4D97-AF65-F5344CB8AC3E}">
        <p14:creationId xmlns:p14="http://schemas.microsoft.com/office/powerpoint/2010/main" val="405494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307213" y="397699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3.</a:t>
            </a: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避重就轻法：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A92FBD-5D29-491F-9A89-E9A4802A809A}"/>
              </a:ext>
            </a:extLst>
          </p:cNvPr>
          <p:cNvSpPr txBox="1"/>
          <p:nvPr/>
        </p:nvSpPr>
        <p:spPr>
          <a:xfrm>
            <a:off x="307213" y="1423266"/>
            <a:ext cx="11884787" cy="325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在宋代海外贸易中，瓷器、丝织品和书籍等大宗出口商品产地主要集中在浙江、福建和广东等地；被称为“香药犀象”的海外商品，主要的销售地是京城、四川和东南地区。上述现象出现的背景是（     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海外贸易的拓展              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B.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经济重心的南移</a:t>
            </a:r>
            <a:r>
              <a:rPr lang="zh-CN" altLang="en-US" sz="2800" b="0" i="0" dirty="0">
                <a:solidFill>
                  <a:srgbClr val="BA2A39"/>
                </a:solidFill>
                <a:effectLst/>
                <a:latin typeface="Arial" panose="020B0604020202020204" pitchFamily="34" charset="0"/>
              </a:rPr>
              <a:t>✓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90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C.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经济结构的变化              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BEEC9">
                    <a:lumMod val="90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消费市场的扩大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8C9388-969A-45C3-98D2-DDEDF62A7DD1}"/>
              </a:ext>
            </a:extLst>
          </p:cNvPr>
          <p:cNvSpPr txBox="1"/>
          <p:nvPr/>
        </p:nvSpPr>
        <p:spPr>
          <a:xfrm>
            <a:off x="307213" y="5112359"/>
            <a:ext cx="11671626" cy="149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技巧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不要去分析材料侧重点。宋代海外贸易、出口产地、海外商品，综合起来选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8453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AAC8514-8BBC-46F4-B24E-66893112F0DF}"/>
              </a:ext>
            </a:extLst>
          </p:cNvPr>
          <p:cNvSpPr txBox="1"/>
          <p:nvPr/>
        </p:nvSpPr>
        <p:spPr>
          <a:xfrm>
            <a:off x="260187" y="673524"/>
            <a:ext cx="11671626" cy="2971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如果老师问你，为什么要选它，别慌，怼回去：</a:t>
            </a:r>
            <a:endParaRPr lang="en-US" altLang="zh-CN" sz="3200" b="1" dirty="0">
              <a:solidFill>
                <a:srgbClr val="FFC000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“没有海外贸易的拓展，哪里来的大宗商品对外出口和进口？”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chemeClr val="bg1">
                    <a:lumMod val="75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“你不是说宋代重农抑商政策有所松动，海外贸易繁荣吗？”</a:t>
            </a:r>
            <a:endParaRPr lang="en-US" altLang="zh-CN" sz="3200" b="1" dirty="0">
              <a:solidFill>
                <a:schemeClr val="bg1">
                  <a:lumMod val="75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“结合时代背景，宋代，题目是讲海外贸易，选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有错吗？”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ED30BA-59A9-4608-80AB-48D302909751}"/>
              </a:ext>
            </a:extLst>
          </p:cNvPr>
          <p:cNvSpPr txBox="1"/>
          <p:nvPr/>
        </p:nvSpPr>
        <p:spPr>
          <a:xfrm>
            <a:off x="375596" y="4418756"/>
            <a:ext cx="8262377" cy="755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latin typeface="等线" panose="020F0502020204030204"/>
                <a:ea typeface="等线" panose="02010600030101010101" pitchFamily="2" charset="-122"/>
              </a:rPr>
              <a:t>对，就这样，三连击，让历史老师一时语塞！</a:t>
            </a:r>
            <a:endParaRPr lang="en-US" altLang="zh-CN" sz="3200" b="1" dirty="0"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041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8ED30BA-59A9-4608-80AB-48D302909751}"/>
              </a:ext>
            </a:extLst>
          </p:cNvPr>
          <p:cNvSpPr txBox="1"/>
          <p:nvPr/>
        </p:nvSpPr>
        <p:spPr>
          <a:xfrm>
            <a:off x="348914" y="450437"/>
            <a:ext cx="11671626" cy="2233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千万不能仔细去分析题干，因为一旦你仔细分析，你就发现“现象”指的是：出口商品的产地和进口商品的销售地主要在南方。这样就会选出正确选项</a:t>
            </a:r>
            <a:r>
              <a:rPr lang="en-US" altLang="zh-CN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B</a:t>
            </a:r>
            <a:r>
              <a:rPr lang="zh-CN" altLang="en-US" sz="3200" b="1" dirty="0">
                <a:solidFill>
                  <a:srgbClr val="FFC000"/>
                </a:solidFill>
                <a:latin typeface="等线" panose="020F0502020204030204"/>
                <a:ea typeface="等线" panose="02010600030101010101" pitchFamily="2" charset="-122"/>
              </a:rPr>
              <a:t>了。</a:t>
            </a:r>
            <a:endParaRPr lang="en-US" altLang="zh-CN" sz="3200" b="1" dirty="0">
              <a:solidFill>
                <a:srgbClr val="FFC000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8F6CDDA-B98D-48B7-9E83-3DFBA9792C6F}"/>
              </a:ext>
            </a:extLst>
          </p:cNvPr>
          <p:cNvSpPr txBox="1"/>
          <p:nvPr/>
        </p:nvSpPr>
        <p:spPr>
          <a:xfrm>
            <a:off x="348914" y="3003491"/>
            <a:ext cx="11884787" cy="2611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在宋代海外贸易中，瓷器、丝织品和书籍等大宗出口商品产地主要集中在浙江、福建和广东等地；被称为“香药犀象”的海外商品，主要的销售地是京城、四川和东南地区。上述现象出现的背景是（     ）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BEEC9">
                  <a:lumMod val="90000"/>
                </a:srgb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4CFA7806-E4B6-490C-BC22-80BE61B6771A}"/>
              </a:ext>
            </a:extLst>
          </p:cNvPr>
          <p:cNvCxnSpPr>
            <a:cxnSpLocks/>
          </p:cNvCxnSpPr>
          <p:nvPr/>
        </p:nvCxnSpPr>
        <p:spPr>
          <a:xfrm>
            <a:off x="7951705" y="3630967"/>
            <a:ext cx="38351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37C9A09-8A5E-4438-935A-1ACA71FD7E2A}"/>
              </a:ext>
            </a:extLst>
          </p:cNvPr>
          <p:cNvCxnSpPr>
            <a:cxnSpLocks/>
          </p:cNvCxnSpPr>
          <p:nvPr/>
        </p:nvCxnSpPr>
        <p:spPr>
          <a:xfrm>
            <a:off x="7553690" y="4307149"/>
            <a:ext cx="42331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04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C97ABC5-7FD6-4448-8EA1-7BF288032552}"/>
              </a:ext>
            </a:extLst>
          </p:cNvPr>
          <p:cNvSpPr/>
          <p:nvPr/>
        </p:nvSpPr>
        <p:spPr>
          <a:xfrm>
            <a:off x="11068190" y="5285578"/>
            <a:ext cx="905030" cy="47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4052100-B64B-4C03-AF0B-EF34E02A09F6}"/>
              </a:ext>
            </a:extLst>
          </p:cNvPr>
          <p:cNvSpPr txBox="1"/>
          <p:nvPr/>
        </p:nvSpPr>
        <p:spPr>
          <a:xfrm>
            <a:off x="298679" y="467698"/>
            <a:ext cx="1159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C000"/>
                </a:solidFill>
              </a:rPr>
              <a:t>4.</a:t>
            </a:r>
            <a:r>
              <a:rPr lang="zh-CN" altLang="en-US" sz="4800" b="1" dirty="0">
                <a:solidFill>
                  <a:srgbClr val="FFC000"/>
                </a:solidFill>
              </a:rPr>
              <a:t>刻舟求剑法：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5A92FBD-5D29-491F-9A89-E9A4802A809A}"/>
              </a:ext>
            </a:extLst>
          </p:cNvPr>
          <p:cNvSpPr txBox="1"/>
          <p:nvPr/>
        </p:nvSpPr>
        <p:spPr>
          <a:xfrm>
            <a:off x="307213" y="1467655"/>
            <a:ext cx="11884787" cy="3258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</a:rPr>
              <a:t>宋元时期，在部分地区的人们心目中，四海龙王（传说其主要职责是在人间司风管雨）的地位每况愈下，逐渐为妈祖（海神，流行于福建、广东、台湾一带）所取代。能够和这一情景联系起来的是宋元时期（   ）</a:t>
            </a:r>
            <a:endParaRPr lang="en-US" altLang="zh-CN" sz="2800" b="1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A.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商品经济提升女性地位             </a:t>
            </a: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B.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航海事业得到发展</a:t>
            </a:r>
            <a:r>
              <a:rPr lang="zh-CN" altLang="en-US" sz="2800" b="0" i="0" dirty="0">
                <a:solidFill>
                  <a:srgbClr val="BA2A39"/>
                </a:solidFill>
                <a:effectLst/>
                <a:latin typeface="Arial" panose="020B0604020202020204" pitchFamily="34" charset="0"/>
              </a:rPr>
              <a:t>✓</a:t>
            </a:r>
            <a:endParaRPr lang="en-US" altLang="zh-CN" sz="2800" b="1" dirty="0">
              <a:solidFill>
                <a:schemeClr val="bg2">
                  <a:lumMod val="9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  C.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程朱理学成为官方哲学             </a:t>
            </a:r>
            <a:r>
              <a:rPr lang="en-US" altLang="zh-CN" sz="2800" b="1" dirty="0">
                <a:solidFill>
                  <a:schemeClr val="bg2">
                    <a:lumMod val="90000"/>
                  </a:schemeClr>
                </a:solidFill>
              </a:rPr>
              <a:t>D.</a:t>
            </a:r>
            <a:r>
              <a:rPr lang="zh-CN" altLang="en-US" sz="2800" b="1" dirty="0">
                <a:solidFill>
                  <a:schemeClr val="bg2">
                    <a:lumMod val="90000"/>
                  </a:schemeClr>
                </a:solidFill>
              </a:rPr>
              <a:t>闽粤社会影响力大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8C9388-969A-45C3-98D2-DDEDF62A7DD1}"/>
              </a:ext>
            </a:extLst>
          </p:cNvPr>
          <p:cNvSpPr txBox="1"/>
          <p:nvPr/>
        </p:nvSpPr>
        <p:spPr>
          <a:xfrm>
            <a:off x="404915" y="5012388"/>
            <a:ext cx="11689381" cy="149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C000"/>
                </a:solidFill>
              </a:rPr>
              <a:t>技巧：</a:t>
            </a:r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</a:rPr>
              <a:t>不要分析材料的变化，以曾经做过的题为准，有做过</a:t>
            </a:r>
            <a:r>
              <a:rPr lang="zh-CN" altLang="en-US" sz="3200" b="1" dirty="0"/>
              <a:t>妈祖</a:t>
            </a:r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</a:rPr>
              <a:t>的题，南方经济社会影响力大，选</a:t>
            </a:r>
            <a:r>
              <a:rPr lang="en-US" altLang="zh-CN" sz="3200" b="1" dirty="0">
                <a:solidFill>
                  <a:schemeClr val="bg1">
                    <a:lumMod val="85000"/>
                  </a:schemeClr>
                </a:solidFill>
              </a:rPr>
              <a:t>D</a:t>
            </a:r>
            <a:r>
              <a:rPr lang="zh-CN" altLang="en-US" sz="3200" b="1" dirty="0">
                <a:solidFill>
                  <a:schemeClr val="bg1">
                    <a:lumMod val="85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8162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7559</TotalTime>
  <Words>1524</Words>
  <PresentationFormat>宽屏</PresentationFormat>
  <Paragraphs>93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2020-03-16T07:29:56Z</dcterms:created>
  <dcterms:modified xsi:type="dcterms:W3CDTF">2021-05-23T12:27:00Z</dcterms:modified>
</cp:coreProperties>
</file>