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6" r:id="rId3"/>
    <p:sldId id="257" r:id="rId4"/>
    <p:sldId id="258" r:id="rId5"/>
    <p:sldId id="277" r:id="rId6"/>
    <p:sldId id="303" r:id="rId7"/>
    <p:sldId id="304" r:id="rId8"/>
    <p:sldId id="305" r:id="rId9"/>
    <p:sldId id="306" r:id="rId10"/>
    <p:sldId id="259" r:id="rId11"/>
    <p:sldId id="260" r:id="rId12"/>
    <p:sldId id="261" r:id="rId13"/>
    <p:sldId id="262" r:id="rId14"/>
    <p:sldId id="292" r:id="rId15"/>
    <p:sldId id="263" r:id="rId16"/>
    <p:sldId id="293" r:id="rId17"/>
    <p:sldId id="264" r:id="rId18"/>
    <p:sldId id="294" r:id="rId19"/>
    <p:sldId id="265" r:id="rId20"/>
    <p:sldId id="297" r:id="rId21"/>
    <p:sldId id="298" r:id="rId22"/>
    <p:sldId id="266" r:id="rId23"/>
    <p:sldId id="267" r:id="rId24"/>
    <p:sldId id="268" r:id="rId25"/>
    <p:sldId id="269" r:id="rId26"/>
    <p:sldId id="270" r:id="rId27"/>
    <p:sldId id="271" r:id="rId28"/>
    <p:sldId id="296" r:id="rId29"/>
    <p:sldId id="272" r:id="rId30"/>
    <p:sldId id="295" r:id="rId31"/>
    <p:sldId id="273" r:id="rId32"/>
    <p:sldId id="274" r:id="rId33"/>
    <p:sldId id="275" r:id="rId34"/>
    <p:sldId id="299" r:id="rId35"/>
    <p:sldId id="300" r:id="rId36"/>
    <p:sldId id="279" r:id="rId37"/>
    <p:sldId id="302" r:id="rId38"/>
    <p:sldId id="278" r:id="rId39"/>
    <p:sldId id="301" r:id="rId40"/>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55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E7B63FBC-F569-45E5-B80D-8CA47A6895FA}" type="datetimeFigureOut">
              <a:rPr lang="zh-CN" altLang="en-US" smtClean="0"/>
              <a:pPr/>
              <a:t>2021/4/27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B67766C-1D85-4BE2-932F-7759152AF224}"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E7B63FBC-F569-45E5-B80D-8CA47A6895FA}" type="datetimeFigureOut">
              <a:rPr lang="zh-CN" altLang="en-US" smtClean="0"/>
              <a:pPr/>
              <a:t>2021/4/27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B67766C-1D85-4BE2-932F-7759152AF224}"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E7B63FBC-F569-45E5-B80D-8CA47A6895FA}" type="datetimeFigureOut">
              <a:rPr lang="zh-CN" altLang="en-US" smtClean="0"/>
              <a:pPr/>
              <a:t>2021/4/27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B67766C-1D85-4BE2-932F-7759152AF224}" type="slidenum">
              <a:rPr lang="zh-CN" altLang="en-US" smtClean="0"/>
              <a:pPr/>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301625" y="685800"/>
            <a:ext cx="8543925" cy="5181600"/>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3" name="日期占位符 2"/>
          <p:cNvSpPr>
            <a:spLocks noGrp="1"/>
          </p:cNvSpPr>
          <p:nvPr>
            <p:ph type="dt" sz="half" idx="10"/>
          </p:nvPr>
        </p:nvSpPr>
        <p:spPr>
          <a:xfrm>
            <a:off x="301625" y="6019800"/>
            <a:ext cx="2289175" cy="476250"/>
          </a:xfrm>
        </p:spPr>
        <p:txBody>
          <a:bodyPr/>
          <a:lstStyle>
            <a:lvl1pPr>
              <a:defRPr/>
            </a:lvl1pPr>
          </a:lstStyle>
          <a:p>
            <a:endParaRPr lang="en-US" altLang="zh-CN"/>
          </a:p>
        </p:txBody>
      </p:sp>
      <p:sp>
        <p:nvSpPr>
          <p:cNvPr id="4" name="页脚占位符 3"/>
          <p:cNvSpPr>
            <a:spLocks noGrp="1"/>
          </p:cNvSpPr>
          <p:nvPr>
            <p:ph type="ftr" sz="quarter" idx="11"/>
          </p:nvPr>
        </p:nvSpPr>
        <p:spPr>
          <a:xfrm>
            <a:off x="3124200" y="6019800"/>
            <a:ext cx="2895600" cy="476250"/>
          </a:xfrm>
        </p:spPr>
        <p:txBody>
          <a:bodyPr/>
          <a:lstStyle>
            <a:lvl1pPr>
              <a:defRPr/>
            </a:lvl1pPr>
          </a:lstStyle>
          <a:p>
            <a:endParaRPr lang="en-US" altLang="zh-CN"/>
          </a:p>
        </p:txBody>
      </p:sp>
      <p:sp>
        <p:nvSpPr>
          <p:cNvPr id="5" name="灯片编号占位符 4"/>
          <p:cNvSpPr>
            <a:spLocks noGrp="1"/>
          </p:cNvSpPr>
          <p:nvPr>
            <p:ph type="sldNum" sz="quarter" idx="12"/>
          </p:nvPr>
        </p:nvSpPr>
        <p:spPr>
          <a:xfrm>
            <a:off x="6553200" y="6019800"/>
            <a:ext cx="2289175" cy="476250"/>
          </a:xfrm>
        </p:spPr>
        <p:txBody>
          <a:bodyPr/>
          <a:lstStyle>
            <a:lvl1pPr>
              <a:defRPr/>
            </a:lvl1pPr>
          </a:lstStyle>
          <a:p>
            <a:fld id="{9801C31C-DD47-4537-A727-F32CE65B65A2}" type="slidenum">
              <a:rPr lang="en-US" altLang="zh-CN"/>
              <a:pPr/>
              <a:t>‹#›</a:t>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E7B63FBC-F569-45E5-B80D-8CA47A6895FA}" type="datetimeFigureOut">
              <a:rPr lang="zh-CN" altLang="en-US" smtClean="0"/>
              <a:pPr/>
              <a:t>2021/4/27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B67766C-1D85-4BE2-932F-7759152AF224}"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E7B63FBC-F569-45E5-B80D-8CA47A6895FA}" type="datetimeFigureOut">
              <a:rPr lang="zh-CN" altLang="en-US" smtClean="0"/>
              <a:pPr/>
              <a:t>2021/4/27</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B67766C-1D85-4BE2-932F-7759152AF224}"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E7B63FBC-F569-45E5-B80D-8CA47A6895FA}" type="datetimeFigureOut">
              <a:rPr lang="zh-CN" altLang="en-US" smtClean="0"/>
              <a:pPr/>
              <a:t>2021/4/27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B67766C-1D85-4BE2-932F-7759152AF224}"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E7B63FBC-F569-45E5-B80D-8CA47A6895FA}" type="datetimeFigureOut">
              <a:rPr lang="zh-CN" altLang="en-US" smtClean="0"/>
              <a:pPr/>
              <a:t>2021/4/27</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1B67766C-1D85-4BE2-932F-7759152AF224}"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E7B63FBC-F569-45E5-B80D-8CA47A6895FA}" type="datetimeFigureOut">
              <a:rPr lang="zh-CN" altLang="en-US" smtClean="0"/>
              <a:pPr/>
              <a:t>2021/4/27</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1B67766C-1D85-4BE2-932F-7759152AF224}"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E7B63FBC-F569-45E5-B80D-8CA47A6895FA}" type="datetimeFigureOut">
              <a:rPr lang="zh-CN" altLang="en-US" smtClean="0"/>
              <a:pPr/>
              <a:t>2021/4/27</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B67766C-1D85-4BE2-932F-7759152AF224}"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E7B63FBC-F569-45E5-B80D-8CA47A6895FA}" type="datetimeFigureOut">
              <a:rPr lang="zh-CN" altLang="en-US" smtClean="0"/>
              <a:pPr/>
              <a:t>2021/4/27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B67766C-1D85-4BE2-932F-7759152AF224}"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E7B63FBC-F569-45E5-B80D-8CA47A6895FA}" type="datetimeFigureOut">
              <a:rPr lang="zh-CN" altLang="en-US" smtClean="0"/>
              <a:pPr/>
              <a:t>2021/4/27</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B67766C-1D85-4BE2-932F-7759152AF224}"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B63FBC-F569-45E5-B80D-8CA47A6895FA}" type="datetimeFigureOut">
              <a:rPr lang="zh-CN" altLang="en-US" smtClean="0"/>
              <a:pPr/>
              <a:t>2021/4/27</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67766C-1D85-4BE2-932F-7759152AF224}"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539552" y="225515"/>
            <a:ext cx="7992888"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zh-CN" sz="28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第十三单元</a:t>
            </a:r>
            <a:r>
              <a:rPr kumimoji="0" lang="zh-CN" altLang="en-US" sz="28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   两次世界大战之间的东西方世界</a:t>
            </a:r>
            <a:endParaRPr kumimoji="0" lang="en-US" altLang="zh-CN" sz="28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endParaRPr>
          </a:p>
          <a:p>
            <a:pPr marL="0" marR="0" lvl="0" indent="0" algn="ctr" defTabSz="914400" rtl="0" eaLnBrk="1" fontAlgn="base" latinLnBrk="0" hangingPunct="1">
              <a:lnSpc>
                <a:spcPct val="150000"/>
              </a:lnSpc>
              <a:spcBef>
                <a:spcPct val="0"/>
              </a:spcBef>
              <a:spcAft>
                <a:spcPct val="0"/>
              </a:spcAft>
              <a:buClrTx/>
              <a:buSzTx/>
              <a:buFontTx/>
              <a:buNone/>
              <a:tabLst/>
            </a:pPr>
            <a:r>
              <a:rPr lang="en-US" altLang="zh-CN" sz="2800" b="1" dirty="0" smtClean="0">
                <a:latin typeface="黑体" pitchFamily="49" charset="-122"/>
                <a:ea typeface="黑体" pitchFamily="49" charset="-122"/>
                <a:cs typeface="Times New Roman" pitchFamily="18" charset="0"/>
              </a:rPr>
              <a:t>     </a:t>
            </a:r>
            <a:r>
              <a:rPr kumimoji="0" lang="en-US" altLang="zh-CN" sz="28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8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两种世界现代化模式的创新与调整（</a:t>
            </a:r>
            <a:r>
              <a:rPr kumimoji="0" lang="en-US" altLang="zh-CN" sz="28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1914—1945</a:t>
            </a:r>
            <a:r>
              <a:rPr kumimoji="0" lang="zh-CN" altLang="en-US" sz="28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endParaRPr kumimoji="0" lang="zh-CN" altLang="en-US" sz="28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p:txBody>
      </p:sp>
      <p:sp>
        <p:nvSpPr>
          <p:cNvPr id="30722" name="Rectangle 2"/>
          <p:cNvSpPr>
            <a:spLocks noChangeArrowheads="1"/>
          </p:cNvSpPr>
          <p:nvPr/>
        </p:nvSpPr>
        <p:spPr bwMode="auto">
          <a:xfrm>
            <a:off x="539552" y="2305599"/>
            <a:ext cx="8208912"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zh-CN" altLang="zh-CN" sz="2400" b="1" i="0" u="none" strike="noStrike" cap="none" normalizeH="0" baseline="0" dirty="0" smtClean="0">
                <a:ln>
                  <a:noFill/>
                </a:ln>
                <a:solidFill>
                  <a:srgbClr val="FF0000"/>
                </a:solidFill>
                <a:effectLst/>
                <a:latin typeface="黑体" pitchFamily="49" charset="-122"/>
                <a:ea typeface="黑体" pitchFamily="49" charset="-122"/>
                <a:cs typeface="Times New Roman" pitchFamily="18" charset="0"/>
              </a:rPr>
              <a:t>【</a:t>
            </a:r>
            <a:r>
              <a:rPr kumimoji="0" lang="zh-CN" sz="2400" b="1" i="0" u="none" strike="noStrike" cap="none" normalizeH="0" baseline="0" dirty="0" smtClean="0">
                <a:ln>
                  <a:noFill/>
                </a:ln>
                <a:solidFill>
                  <a:srgbClr val="FF0000"/>
                </a:solidFill>
                <a:effectLst/>
                <a:latin typeface="黑体" pitchFamily="49" charset="-122"/>
                <a:ea typeface="黑体" pitchFamily="49" charset="-122"/>
                <a:cs typeface="Times New Roman" pitchFamily="18" charset="0"/>
              </a:rPr>
              <a:t>考纲考点</a:t>
            </a:r>
            <a:r>
              <a:rPr kumimoji="0" lang="zh-CN" altLang="zh-CN" sz="2400" b="1" i="0" u="none" strike="noStrike" cap="none" normalizeH="0" baseline="0" dirty="0" smtClean="0">
                <a:ln>
                  <a:noFill/>
                </a:ln>
                <a:solidFill>
                  <a:srgbClr val="FF0000"/>
                </a:solidFill>
                <a:effectLst/>
                <a:latin typeface="黑体" pitchFamily="49" charset="-122"/>
                <a:ea typeface="黑体" pitchFamily="49" charset="-122"/>
                <a:cs typeface="Times New Roman" pitchFamily="18" charset="0"/>
              </a:rPr>
              <a:t>】</a:t>
            </a:r>
            <a:r>
              <a:rPr kumimoji="0" lang="zh-CN"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 </a:t>
            </a:r>
            <a:endPar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endParaRPr>
          </a:p>
          <a:p>
            <a:pPr marL="0" marR="0" lvl="0" indent="0" algn="l" defTabSz="914400" rtl="0" eaLnBrk="1" fontAlgn="base" latinLnBrk="0" hangingPunct="1">
              <a:lnSpc>
                <a:spcPct val="150000"/>
              </a:lnSpc>
              <a:spcBef>
                <a:spcPct val="0"/>
              </a:spcBef>
              <a:spcAft>
                <a:spcPct val="0"/>
              </a:spcAft>
              <a:buClrTx/>
              <a:buSzTx/>
              <a:buFontTx/>
              <a:buNone/>
              <a:tabLst/>
            </a:pPr>
            <a:r>
              <a:rPr kumimoji="0" 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俄国十月革命的背景、过程及影响；战时共产主义政策；新经济政策；斯大林模式；资本主义世界经济危机爆发的原因、特点及影响；罗斯福新政的背景、内容、特点及影响； </a:t>
            </a:r>
            <a:endParaRPr kumimoji="0" lang="zh-CN"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107504" y="168151"/>
            <a:ext cx="8892480" cy="613668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10000"/>
              </a:lnSpc>
              <a:spcBef>
                <a:spcPct val="0"/>
              </a:spcBef>
              <a:spcAft>
                <a:spcPct val="0"/>
              </a:spcAft>
              <a:buClrTx/>
              <a:buSzTx/>
              <a:buFontTx/>
              <a:buNone/>
              <a:tabLst/>
            </a:pPr>
            <a:r>
              <a:rPr kumimoji="0" lang="zh-CN" altLang="zh-CN" sz="2400" b="1" i="0" u="none" strike="noStrike" cap="none" normalizeH="0" baseline="0" dirty="0" smtClean="0">
                <a:ln>
                  <a:noFill/>
                </a:ln>
                <a:solidFill>
                  <a:srgbClr val="FF0000"/>
                </a:solidFill>
                <a:effectLst/>
                <a:latin typeface="黑体" pitchFamily="49" charset="-122"/>
                <a:ea typeface="黑体" pitchFamily="49" charset="-122"/>
                <a:cs typeface="Times New Roman" pitchFamily="18" charset="0"/>
              </a:rPr>
              <a:t>【</a:t>
            </a:r>
            <a:r>
              <a:rPr kumimoji="0" lang="zh-CN" sz="2400" b="1" i="0" u="none" strike="noStrike" cap="none" normalizeH="0" baseline="0" dirty="0" smtClean="0">
                <a:ln>
                  <a:noFill/>
                </a:ln>
                <a:solidFill>
                  <a:srgbClr val="FF0000"/>
                </a:solidFill>
                <a:effectLst/>
                <a:latin typeface="黑体" pitchFamily="49" charset="-122"/>
                <a:ea typeface="黑体" pitchFamily="49" charset="-122"/>
                <a:cs typeface="Times New Roman" pitchFamily="18" charset="0"/>
              </a:rPr>
              <a:t>知识能力提升</a:t>
            </a:r>
            <a:r>
              <a:rPr kumimoji="0" lang="zh-CN" altLang="zh-CN" sz="2400" b="1" i="0" u="none" strike="noStrike" cap="none" normalizeH="0" baseline="0" dirty="0" smtClean="0">
                <a:ln>
                  <a:noFill/>
                </a:ln>
                <a:solidFill>
                  <a:srgbClr val="FF0000"/>
                </a:solidFill>
                <a:effectLst/>
                <a:latin typeface="黑体" pitchFamily="49" charset="-122"/>
                <a:ea typeface="黑体" pitchFamily="49" charset="-122"/>
                <a:cs typeface="Times New Roman" pitchFamily="18" charset="0"/>
              </a:rPr>
              <a:t>】</a:t>
            </a:r>
            <a:endParaRPr kumimoji="0" lang="zh-CN" altLang="zh-CN" sz="2400" b="1" i="0" u="none" strike="noStrike" cap="none" normalizeH="0" baseline="0" dirty="0" smtClean="0">
              <a:ln>
                <a:noFill/>
              </a:ln>
              <a:solidFill>
                <a:srgbClr val="FF0000"/>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10000"/>
              </a:lnSpc>
              <a:spcBef>
                <a:spcPct val="0"/>
              </a:spcBef>
              <a:spcAft>
                <a:spcPct val="0"/>
              </a:spcAft>
              <a:buClrTx/>
              <a:buSzTx/>
              <a:buFontTx/>
              <a:buNone/>
              <a:tabLst/>
            </a:pPr>
            <a:r>
              <a:rPr kumimoji="0" lang="zh-CN" sz="2400" b="1" i="0" u="none" strike="noStrike" cap="none" normalizeH="0" baseline="0" dirty="0" smtClean="0">
                <a:ln>
                  <a:noFill/>
                </a:ln>
                <a:solidFill>
                  <a:srgbClr val="0033CC"/>
                </a:solidFill>
                <a:effectLst/>
                <a:latin typeface="黑体" pitchFamily="49" charset="-122"/>
                <a:ea typeface="黑体" pitchFamily="49" charset="-122"/>
                <a:cs typeface="Times New Roman" pitchFamily="18" charset="0"/>
              </a:rPr>
              <a:t>一、十月革命的“四个变化”和“四个特点”</a:t>
            </a:r>
            <a:endParaRPr kumimoji="0" lang="zh-CN" sz="2400" b="1" i="0" u="none" strike="noStrike" cap="none" normalizeH="0" baseline="0" dirty="0" smtClean="0">
              <a:ln>
                <a:noFill/>
              </a:ln>
              <a:solidFill>
                <a:srgbClr val="0033CC"/>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10000"/>
              </a:lnSpc>
              <a:spcBef>
                <a:spcPct val="0"/>
              </a:spcBef>
              <a:spcAft>
                <a:spcPct val="0"/>
              </a:spcAft>
              <a:buClrTx/>
              <a:buSzTx/>
              <a:buFontTx/>
              <a:buNone/>
              <a:tabLst/>
            </a:pPr>
            <a:r>
              <a:rPr kumimoji="0" lang="en-US" altLang="zh-CN" sz="2400" b="1" i="0" u="none" strike="noStrike" cap="none" normalizeH="0" baseline="0" dirty="0" smtClean="0">
                <a:ln>
                  <a:noFill/>
                </a:ln>
                <a:solidFill>
                  <a:srgbClr val="FF0000"/>
                </a:solidFill>
                <a:effectLst/>
                <a:latin typeface="黑体" pitchFamily="49" charset="-122"/>
                <a:ea typeface="黑体" pitchFamily="49" charset="-122"/>
                <a:cs typeface="Times New Roman" pitchFamily="18" charset="0"/>
              </a:rPr>
              <a:t>1</a:t>
            </a:r>
            <a:r>
              <a:rPr kumimoji="0" lang="zh-CN" altLang="en-US" sz="2400" b="1" i="0" u="none" strike="noStrike" cap="none" normalizeH="0" baseline="0" dirty="0" smtClean="0">
                <a:ln>
                  <a:noFill/>
                </a:ln>
                <a:solidFill>
                  <a:srgbClr val="FF0000"/>
                </a:solidFill>
                <a:effectLst/>
                <a:latin typeface="黑体" pitchFamily="49" charset="-122"/>
                <a:ea typeface="黑体" pitchFamily="49" charset="-122"/>
                <a:cs typeface="Times New Roman" pitchFamily="18" charset="0"/>
              </a:rPr>
              <a:t>、四个变化：</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二月革命到十月革命期间俄国社会发生的变化。</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1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⑴政权：两个政权并存→资产阶级临时政府→工兵苏维埃政府。</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1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⑵革命任务：资产阶级民主革命→社会主义革命。</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1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⑶革命策略：和平夺权→武装起义。</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1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⑷国家性质：资本主义→社会主义。</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10000"/>
              </a:lnSpc>
              <a:spcBef>
                <a:spcPct val="0"/>
              </a:spcBef>
              <a:spcAft>
                <a:spcPct val="0"/>
              </a:spcAft>
              <a:buClrTx/>
              <a:buSzTx/>
              <a:buFontTx/>
              <a:buNone/>
              <a:tabLst/>
            </a:pPr>
            <a:r>
              <a:rPr kumimoji="0" lang="en-US" altLang="zh-CN" sz="2400" b="1" i="0" u="none" strike="noStrike" cap="none" normalizeH="0" baseline="0" dirty="0" smtClean="0">
                <a:ln>
                  <a:noFill/>
                </a:ln>
                <a:solidFill>
                  <a:srgbClr val="FF0000"/>
                </a:solidFill>
                <a:effectLst/>
                <a:latin typeface="黑体" pitchFamily="49" charset="-122"/>
                <a:ea typeface="黑体" pitchFamily="49" charset="-122"/>
                <a:cs typeface="Times New Roman" pitchFamily="18" charset="0"/>
              </a:rPr>
              <a:t>2</a:t>
            </a:r>
            <a:r>
              <a:rPr kumimoji="0" lang="zh-CN" altLang="en-US" sz="2400" b="1" i="0" u="none" strike="noStrike" cap="none" normalizeH="0" baseline="0" dirty="0" smtClean="0">
                <a:ln>
                  <a:noFill/>
                </a:ln>
                <a:solidFill>
                  <a:srgbClr val="FF0000"/>
                </a:solidFill>
                <a:effectLst/>
                <a:latin typeface="黑体" pitchFamily="49" charset="-122"/>
                <a:ea typeface="黑体" pitchFamily="49" charset="-122"/>
                <a:cs typeface="Times New Roman" pitchFamily="18" charset="0"/>
              </a:rPr>
              <a:t>、四个特点：</a:t>
            </a:r>
            <a:endParaRPr kumimoji="0" lang="zh-CN" altLang="en-US" sz="2400" b="1" i="0" u="none" strike="noStrike" cap="none" normalizeH="0" baseline="0" dirty="0" smtClean="0">
              <a:ln>
                <a:noFill/>
              </a:ln>
              <a:solidFill>
                <a:srgbClr val="FF0000"/>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1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⑴理论创新：列宁继承并发展了马克思主义，创立了无产阶级革</a:t>
            </a:r>
            <a:endPar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endParaRPr>
          </a:p>
          <a:p>
            <a:pPr marL="0" marR="0" lvl="0" indent="0" algn="l" defTabSz="914400" rtl="0" eaLnBrk="0" fontAlgn="base" latinLnBrk="0" hangingPunct="0">
              <a:lnSpc>
                <a:spcPct val="110000"/>
              </a:lnSpc>
              <a:spcBef>
                <a:spcPct val="0"/>
              </a:spcBef>
              <a:spcAft>
                <a:spcPct val="0"/>
              </a:spcAft>
              <a:buClrTx/>
              <a:buSzTx/>
              <a:buFontTx/>
              <a:buNone/>
              <a:tabLst/>
            </a:pPr>
            <a:r>
              <a:rPr lang="en-US" altLang="zh-CN" sz="2400" b="1" dirty="0" smtClean="0">
                <a:latin typeface="黑体" pitchFamily="49" charset="-122"/>
                <a:ea typeface="黑体" pitchFamily="49" charset="-122"/>
                <a:cs typeface="Times New Roman" pitchFamily="18" charset="0"/>
              </a:rPr>
              <a:t>            </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命首先在一个国家取得胜利的学说。</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1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⑵革命道路：走的是由中心城市武装起义扩展到中小城镇和农村</a:t>
            </a:r>
            <a:endPar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endParaRPr>
          </a:p>
          <a:p>
            <a:pPr marL="0" marR="0" lvl="0" indent="0" algn="l" defTabSz="914400" rtl="0" eaLnBrk="0" fontAlgn="base" latinLnBrk="0" hangingPunct="0">
              <a:lnSpc>
                <a:spcPct val="110000"/>
              </a:lnSpc>
              <a:spcBef>
                <a:spcPct val="0"/>
              </a:spcBef>
              <a:spcAft>
                <a:spcPct val="0"/>
              </a:spcAft>
              <a:buClrTx/>
              <a:buSzTx/>
              <a:buFontTx/>
              <a:buNone/>
              <a:tabLst/>
            </a:pPr>
            <a:r>
              <a:rPr lang="en-US" altLang="zh-CN" sz="2400" b="1" dirty="0" smtClean="0">
                <a:latin typeface="黑体" pitchFamily="49" charset="-122"/>
                <a:ea typeface="黑体" pitchFamily="49" charset="-122"/>
                <a:cs typeface="Times New Roman" pitchFamily="18" charset="0"/>
              </a:rPr>
              <a:t>            </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地区的革命道路。</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1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⑶发展阶段：经历了资产阶级民主革命和社会主义革命两个紧密</a:t>
            </a:r>
            <a:endPar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endParaRPr>
          </a:p>
          <a:p>
            <a:pPr marL="0" marR="0" lvl="0" indent="0" algn="l" defTabSz="914400" rtl="0" eaLnBrk="0" fontAlgn="base" latinLnBrk="0" hangingPunct="0">
              <a:lnSpc>
                <a:spcPct val="110000"/>
              </a:lnSpc>
              <a:spcBef>
                <a:spcPct val="0"/>
              </a:spcBef>
              <a:spcAft>
                <a:spcPct val="0"/>
              </a:spcAft>
              <a:buClrTx/>
              <a:buSzTx/>
              <a:buFontTx/>
              <a:buNone/>
              <a:tabLst/>
            </a:pPr>
            <a:r>
              <a:rPr lang="en-US" altLang="zh-CN" sz="2400" b="1" dirty="0" smtClean="0">
                <a:latin typeface="黑体" pitchFamily="49" charset="-122"/>
                <a:ea typeface="黑体" pitchFamily="49" charset="-122"/>
                <a:cs typeface="Times New Roman" pitchFamily="18" charset="0"/>
              </a:rPr>
              <a:t>            </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相连不同性质的阶段</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1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⑷斗争方式：由设想和平夺权到运用暴力革命形式夺取政权。</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114646" y="87015"/>
            <a:ext cx="5969522"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sz="2400" b="1" i="0" u="none" strike="noStrike" cap="none" normalizeH="0" baseline="0" dirty="0" smtClean="0">
                <a:ln>
                  <a:noFill/>
                </a:ln>
                <a:solidFill>
                  <a:srgbClr val="0033CC"/>
                </a:solidFill>
                <a:effectLst/>
                <a:latin typeface="黑体" pitchFamily="49" charset="-122"/>
                <a:ea typeface="黑体" pitchFamily="49" charset="-122"/>
                <a:cs typeface="宋体" pitchFamily="2" charset="-122"/>
              </a:rPr>
              <a:t>二、俄国十月革命与中国革命道路的比较</a:t>
            </a:r>
            <a:r>
              <a:rPr kumimoji="0" lang="zh-CN" altLang="en-US" sz="2400" b="1" i="0" u="none" strike="noStrike" cap="none" normalizeH="0" baseline="0" dirty="0" smtClean="0">
                <a:ln>
                  <a:noFill/>
                </a:ln>
                <a:solidFill>
                  <a:srgbClr val="0033CC"/>
                </a:solidFill>
                <a:effectLst/>
                <a:latin typeface="黑体" pitchFamily="49" charset="-122"/>
                <a:ea typeface="黑体" pitchFamily="49" charset="-122"/>
                <a:cs typeface="宋体" pitchFamily="2" charset="-122"/>
              </a:rPr>
              <a:t>：</a:t>
            </a:r>
            <a:endParaRPr kumimoji="0" lang="zh-CN" sz="2400" b="0" i="0" u="none" strike="noStrike" cap="none" normalizeH="0" baseline="0" dirty="0" smtClean="0">
              <a:ln>
                <a:noFill/>
              </a:ln>
              <a:solidFill>
                <a:srgbClr val="0033CC"/>
              </a:solidFill>
              <a:effectLst/>
              <a:latin typeface="黑体" pitchFamily="49" charset="-122"/>
              <a:ea typeface="黑体" pitchFamily="49" charset="-122"/>
              <a:cs typeface="宋体" pitchFamily="2" charset="-122"/>
            </a:endParaRPr>
          </a:p>
        </p:txBody>
      </p:sp>
      <p:pic>
        <p:nvPicPr>
          <p:cNvPr id="3" name="图片 2" descr="01"/>
          <p:cNvPicPr/>
          <p:nvPr/>
        </p:nvPicPr>
        <p:blipFill>
          <a:blip r:embed="rId2" cstate="print">
            <a:grayscl/>
          </a:blip>
          <a:stretch>
            <a:fillRect/>
          </a:stretch>
        </p:blipFill>
        <p:spPr>
          <a:xfrm>
            <a:off x="395536" y="836712"/>
            <a:ext cx="8352927" cy="5616624"/>
          </a:xfrm>
          <a:prstGeom prst="rect">
            <a:avLst/>
          </a:prstGeom>
          <a:ln>
            <a:solidFill>
              <a:schemeClr val="tx1"/>
            </a:solid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395536" y="361383"/>
            <a:ext cx="8388424"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zh-CN" sz="2400" b="1" i="0" u="none" strike="noStrike" cap="none" normalizeH="0" baseline="0" dirty="0" smtClean="0">
                <a:ln>
                  <a:noFill/>
                </a:ln>
                <a:solidFill>
                  <a:srgbClr val="0033CC"/>
                </a:solidFill>
                <a:effectLst/>
                <a:latin typeface="黑体" pitchFamily="49" charset="-122"/>
                <a:ea typeface="黑体" pitchFamily="49" charset="-122"/>
                <a:cs typeface="Times New Roman" pitchFamily="18" charset="0"/>
              </a:rPr>
              <a:t>三、十月革命对中国革命的影响：</a:t>
            </a:r>
            <a:endParaRPr kumimoji="0" lang="zh-CN" sz="2400" b="1" i="0" u="none" strike="noStrike" cap="none" normalizeH="0" baseline="0" dirty="0" smtClean="0">
              <a:ln>
                <a:noFill/>
              </a:ln>
              <a:solidFill>
                <a:srgbClr val="0033CC"/>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Calibri" pitchFamily="34" charset="0"/>
              </a:rPr>
              <a:t>1.</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Calibri" pitchFamily="34" charset="0"/>
              </a:rPr>
              <a:t>使中国人民首先是先进知识分子受到极大的鼓舞，看到了中华民族解放的新希望。</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Calibri" pitchFamily="34" charset="0"/>
              </a:rPr>
              <a:t>2.</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Calibri" pitchFamily="34" charset="0"/>
              </a:rPr>
              <a:t>帮助中国的先进知识分子提高了对工农群众伟大力量和组织群众进行直接斗争的认识，从而推动了知识分子同现实政治斗争结合、同工农群众结合的进程。</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Calibri" pitchFamily="34" charset="0"/>
              </a:rPr>
              <a:t>3.</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Calibri" pitchFamily="34" charset="0"/>
              </a:rPr>
              <a:t>给中国人民送来了马克思主义，帮助中国的先进知识分子用无产阶级的宇宙观作为观察国家命运的工具，重新考虑自己的问题。</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nvSpPr>
        <p:spPr bwMode="auto">
          <a:xfrm>
            <a:off x="251520" y="793431"/>
            <a:ext cx="864096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zh-CN" sz="2400" b="1" i="0" u="none" strike="noStrike" cap="none" normalizeH="0" baseline="0" dirty="0" smtClean="0">
                <a:ln>
                  <a:noFill/>
                </a:ln>
                <a:solidFill>
                  <a:srgbClr val="0033CC"/>
                </a:solidFill>
                <a:effectLst/>
                <a:latin typeface="黑体" pitchFamily="49" charset="-122"/>
                <a:ea typeface="黑体" pitchFamily="49" charset="-122"/>
                <a:cs typeface="Times New Roman" pitchFamily="18" charset="0"/>
              </a:rPr>
              <a:t>四、社会主义制度的确立及社会主义道路的探索：</a:t>
            </a:r>
            <a:endParaRPr kumimoji="0" lang="zh-CN" sz="2400" b="1" i="0" u="none" strike="noStrike" cap="none" normalizeH="0" baseline="0" dirty="0" smtClean="0">
              <a:ln>
                <a:noFill/>
              </a:ln>
              <a:solidFill>
                <a:srgbClr val="0033CC"/>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．政治上：社会主义由理论变为现实</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俄国十月革命。</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2</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．经济上：社会主义现代化模式的形成。</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           战时共产主义政策、新经济政策与斯大林模式</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nvSpPr>
        <p:spPr bwMode="auto">
          <a:xfrm>
            <a:off x="107504" y="44624"/>
            <a:ext cx="864096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●战时共产主义政策、新经济政策与斯大林模式的不同</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p:txBody>
      </p:sp>
      <p:graphicFrame>
        <p:nvGraphicFramePr>
          <p:cNvPr id="3" name="表格 2"/>
          <p:cNvGraphicFramePr>
            <a:graphicFrameLocks noGrp="1"/>
          </p:cNvGraphicFramePr>
          <p:nvPr/>
        </p:nvGraphicFramePr>
        <p:xfrm>
          <a:off x="251520" y="548680"/>
          <a:ext cx="8352927" cy="6355080"/>
        </p:xfrm>
        <a:graphic>
          <a:graphicData uri="http://schemas.openxmlformats.org/drawingml/2006/table">
            <a:tbl>
              <a:tblPr/>
              <a:tblGrid>
                <a:gridCol w="394670"/>
                <a:gridCol w="1045490"/>
                <a:gridCol w="2232248"/>
                <a:gridCol w="1944216"/>
                <a:gridCol w="2736303"/>
              </a:tblGrid>
              <a:tr h="199629">
                <a:tc>
                  <a:txBody>
                    <a:bodyPr/>
                    <a:lstStyle/>
                    <a:p>
                      <a:pPr algn="just">
                        <a:lnSpc>
                          <a:spcPct val="139000"/>
                        </a:lnSpc>
                        <a:spcAft>
                          <a:spcPts val="0"/>
                        </a:spcAft>
                      </a:pPr>
                      <a:endParaRPr lang="zh-CN" sz="2000" b="1" kern="100" dirty="0">
                        <a:latin typeface="黑体" pitchFamily="49" charset="-122"/>
                        <a:ea typeface="黑体" pitchFamily="49" charset="-122"/>
                        <a:cs typeface="Times New Roman"/>
                      </a:endParaRPr>
                    </a:p>
                  </a:txBody>
                  <a:tcPr marL="61547" marR="615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9000"/>
                        </a:lnSpc>
                        <a:spcAft>
                          <a:spcPts val="0"/>
                        </a:spcAft>
                      </a:pPr>
                      <a:endParaRPr lang="zh-CN" sz="2000" b="1" kern="100" dirty="0">
                        <a:latin typeface="黑体" pitchFamily="49" charset="-122"/>
                        <a:ea typeface="黑体" pitchFamily="49" charset="-122"/>
                        <a:cs typeface="Times New Roman"/>
                      </a:endParaRPr>
                    </a:p>
                  </a:txBody>
                  <a:tcPr marL="61547" marR="615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9000"/>
                        </a:lnSpc>
                        <a:spcAft>
                          <a:spcPts val="0"/>
                        </a:spcAft>
                      </a:pPr>
                      <a:r>
                        <a:rPr lang="zh-CN" sz="2000" b="1" kern="100" dirty="0">
                          <a:latin typeface="黑体" pitchFamily="49" charset="-122"/>
                          <a:ea typeface="黑体" pitchFamily="49" charset="-122"/>
                          <a:cs typeface="Times New Roman"/>
                        </a:rPr>
                        <a:t>战时共产主义政策</a:t>
                      </a:r>
                    </a:p>
                  </a:txBody>
                  <a:tcPr marL="61547" marR="615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9000"/>
                        </a:lnSpc>
                        <a:spcAft>
                          <a:spcPts val="0"/>
                        </a:spcAft>
                      </a:pPr>
                      <a:r>
                        <a:rPr lang="zh-CN" sz="2000" b="1" kern="100">
                          <a:latin typeface="黑体" pitchFamily="49" charset="-122"/>
                          <a:ea typeface="黑体" pitchFamily="49" charset="-122"/>
                          <a:cs typeface="Times New Roman"/>
                        </a:rPr>
                        <a:t>新经济政策</a:t>
                      </a:r>
                    </a:p>
                  </a:txBody>
                  <a:tcPr marL="61547" marR="615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9000"/>
                        </a:lnSpc>
                        <a:spcAft>
                          <a:spcPts val="0"/>
                        </a:spcAft>
                      </a:pPr>
                      <a:r>
                        <a:rPr lang="zh-CN" sz="2000" b="1" kern="100">
                          <a:latin typeface="黑体" pitchFamily="49" charset="-122"/>
                          <a:ea typeface="黑体" pitchFamily="49" charset="-122"/>
                          <a:cs typeface="Times New Roman"/>
                        </a:rPr>
                        <a:t>斯大林模式</a:t>
                      </a:r>
                    </a:p>
                  </a:txBody>
                  <a:tcPr marL="61547" marR="615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99629">
                <a:tc rowSpan="4">
                  <a:txBody>
                    <a:bodyPr/>
                    <a:lstStyle/>
                    <a:p>
                      <a:pPr algn="just">
                        <a:lnSpc>
                          <a:spcPct val="139000"/>
                        </a:lnSpc>
                        <a:spcAft>
                          <a:spcPts val="0"/>
                        </a:spcAft>
                      </a:pPr>
                      <a:r>
                        <a:rPr lang="zh-CN" sz="2000" b="1" kern="100">
                          <a:latin typeface="黑体" pitchFamily="49" charset="-122"/>
                          <a:ea typeface="黑体" pitchFamily="49" charset="-122"/>
                          <a:cs typeface="Times New Roman"/>
                        </a:rPr>
                        <a:t>内容</a:t>
                      </a:r>
                    </a:p>
                  </a:txBody>
                  <a:tcPr marL="61547" marR="615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9000"/>
                        </a:lnSpc>
                        <a:spcAft>
                          <a:spcPts val="0"/>
                        </a:spcAft>
                      </a:pPr>
                      <a:r>
                        <a:rPr lang="zh-CN" sz="2000" b="1" kern="100" dirty="0">
                          <a:latin typeface="黑体" pitchFamily="49" charset="-122"/>
                          <a:ea typeface="黑体" pitchFamily="49" charset="-122"/>
                          <a:cs typeface="Times New Roman"/>
                        </a:rPr>
                        <a:t>农业</a:t>
                      </a:r>
                    </a:p>
                  </a:txBody>
                  <a:tcPr marL="61547" marR="615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9000"/>
                        </a:lnSpc>
                        <a:spcAft>
                          <a:spcPts val="0"/>
                        </a:spcAft>
                      </a:pPr>
                      <a:r>
                        <a:rPr lang="zh-CN" sz="2000" b="1" kern="100" dirty="0">
                          <a:latin typeface="黑体" pitchFamily="49" charset="-122"/>
                          <a:ea typeface="黑体" pitchFamily="49" charset="-122"/>
                          <a:cs typeface="Times New Roman"/>
                        </a:rPr>
                        <a:t>余粮收集制</a:t>
                      </a:r>
                    </a:p>
                  </a:txBody>
                  <a:tcPr marL="61547" marR="615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9000"/>
                        </a:lnSpc>
                        <a:spcAft>
                          <a:spcPts val="0"/>
                        </a:spcAft>
                      </a:pPr>
                      <a:r>
                        <a:rPr lang="zh-CN" sz="2000" b="1" kern="100" dirty="0">
                          <a:latin typeface="黑体" pitchFamily="49" charset="-122"/>
                          <a:ea typeface="黑体" pitchFamily="49" charset="-122"/>
                          <a:cs typeface="Times New Roman"/>
                        </a:rPr>
                        <a:t>固定粮食税</a:t>
                      </a:r>
                    </a:p>
                  </a:txBody>
                  <a:tcPr marL="61547" marR="615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9000"/>
                        </a:lnSpc>
                        <a:spcAft>
                          <a:spcPts val="0"/>
                        </a:spcAft>
                      </a:pPr>
                      <a:r>
                        <a:rPr lang="zh-CN" sz="2000" b="1" kern="100">
                          <a:latin typeface="黑体" pitchFamily="49" charset="-122"/>
                          <a:ea typeface="黑体" pitchFamily="49" charset="-122"/>
                          <a:cs typeface="Times New Roman"/>
                        </a:rPr>
                        <a:t>集体化、农业税很重</a:t>
                      </a:r>
                    </a:p>
                  </a:txBody>
                  <a:tcPr marL="61547" marR="615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98887">
                <a:tc vMerge="1">
                  <a:txBody>
                    <a:bodyPr/>
                    <a:lstStyle/>
                    <a:p>
                      <a:endParaRPr lang="zh-CN" altLang="en-US"/>
                    </a:p>
                  </a:txBody>
                  <a:tcPr/>
                </a:tc>
                <a:tc>
                  <a:txBody>
                    <a:bodyPr/>
                    <a:lstStyle/>
                    <a:p>
                      <a:pPr algn="just">
                        <a:lnSpc>
                          <a:spcPct val="139000"/>
                        </a:lnSpc>
                        <a:spcAft>
                          <a:spcPts val="0"/>
                        </a:spcAft>
                      </a:pPr>
                      <a:r>
                        <a:rPr lang="zh-CN" sz="2000" b="1" kern="100">
                          <a:latin typeface="黑体" pitchFamily="49" charset="-122"/>
                          <a:ea typeface="黑体" pitchFamily="49" charset="-122"/>
                          <a:cs typeface="Times New Roman"/>
                        </a:rPr>
                        <a:t>工业</a:t>
                      </a:r>
                    </a:p>
                  </a:txBody>
                  <a:tcPr marL="61547" marR="615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9000"/>
                        </a:lnSpc>
                        <a:spcAft>
                          <a:spcPts val="0"/>
                        </a:spcAft>
                      </a:pPr>
                      <a:r>
                        <a:rPr lang="zh-CN" sz="2000" b="1" kern="100" dirty="0">
                          <a:latin typeface="黑体" pitchFamily="49" charset="-122"/>
                          <a:ea typeface="黑体" pitchFamily="49" charset="-122"/>
                          <a:cs typeface="Times New Roman"/>
                        </a:rPr>
                        <a:t>工业国有化</a:t>
                      </a:r>
                    </a:p>
                    <a:p>
                      <a:pPr algn="just">
                        <a:lnSpc>
                          <a:spcPct val="139000"/>
                        </a:lnSpc>
                        <a:spcAft>
                          <a:spcPts val="0"/>
                        </a:spcAft>
                      </a:pPr>
                      <a:r>
                        <a:rPr lang="zh-CN" sz="2000" b="1" kern="100" dirty="0">
                          <a:latin typeface="黑体" pitchFamily="49" charset="-122"/>
                          <a:ea typeface="黑体" pitchFamily="49" charset="-122"/>
                          <a:cs typeface="Times New Roman"/>
                        </a:rPr>
                        <a:t>（单一的公有制，高度集中管理）</a:t>
                      </a:r>
                    </a:p>
                  </a:txBody>
                  <a:tcPr marL="61547" marR="615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9000"/>
                        </a:lnSpc>
                        <a:spcAft>
                          <a:spcPts val="0"/>
                        </a:spcAft>
                      </a:pPr>
                      <a:r>
                        <a:rPr lang="zh-CN" sz="2000" b="1" kern="100" dirty="0">
                          <a:latin typeface="黑体" pitchFamily="49" charset="-122"/>
                          <a:ea typeface="黑体" pitchFamily="49" charset="-122"/>
                          <a:cs typeface="Times New Roman"/>
                        </a:rPr>
                        <a:t>国家资本主义</a:t>
                      </a:r>
                    </a:p>
                  </a:txBody>
                  <a:tcPr marL="61547" marR="615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9000"/>
                        </a:lnSpc>
                        <a:spcAft>
                          <a:spcPts val="0"/>
                        </a:spcAft>
                      </a:pPr>
                      <a:r>
                        <a:rPr lang="zh-CN" sz="2000" b="1" kern="100" dirty="0">
                          <a:latin typeface="黑体" pitchFamily="49" charset="-122"/>
                          <a:ea typeface="黑体" pitchFamily="49" charset="-122"/>
                          <a:cs typeface="Times New Roman"/>
                        </a:rPr>
                        <a:t>高度集中的国家计划模式，直接管理</a:t>
                      </a:r>
                    </a:p>
                  </a:txBody>
                  <a:tcPr marL="61547" marR="615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9258">
                <a:tc vMerge="1">
                  <a:txBody>
                    <a:bodyPr/>
                    <a:lstStyle/>
                    <a:p>
                      <a:endParaRPr lang="zh-CN" altLang="en-US"/>
                    </a:p>
                  </a:txBody>
                  <a:tcPr/>
                </a:tc>
                <a:tc>
                  <a:txBody>
                    <a:bodyPr/>
                    <a:lstStyle/>
                    <a:p>
                      <a:pPr algn="just">
                        <a:lnSpc>
                          <a:spcPct val="139000"/>
                        </a:lnSpc>
                        <a:spcAft>
                          <a:spcPts val="0"/>
                        </a:spcAft>
                      </a:pPr>
                      <a:r>
                        <a:rPr lang="zh-CN" sz="2000" b="1" kern="100">
                          <a:latin typeface="黑体" pitchFamily="49" charset="-122"/>
                          <a:ea typeface="黑体" pitchFamily="49" charset="-122"/>
                          <a:cs typeface="Times New Roman"/>
                        </a:rPr>
                        <a:t>贸易</a:t>
                      </a:r>
                    </a:p>
                  </a:txBody>
                  <a:tcPr marL="61547" marR="615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9000"/>
                        </a:lnSpc>
                        <a:spcAft>
                          <a:spcPts val="0"/>
                        </a:spcAft>
                      </a:pPr>
                      <a:r>
                        <a:rPr lang="zh-CN" sz="2000" b="1" kern="100">
                          <a:latin typeface="黑体" pitchFamily="49" charset="-122"/>
                          <a:ea typeface="黑体" pitchFamily="49" charset="-122"/>
                          <a:cs typeface="Times New Roman"/>
                        </a:rPr>
                        <a:t>取消自由贸易</a:t>
                      </a:r>
                    </a:p>
                  </a:txBody>
                  <a:tcPr marL="61547" marR="615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9000"/>
                        </a:lnSpc>
                        <a:spcAft>
                          <a:spcPts val="0"/>
                        </a:spcAft>
                      </a:pPr>
                      <a:r>
                        <a:rPr lang="zh-CN" sz="2000" b="1" kern="100" dirty="0">
                          <a:latin typeface="黑体" pitchFamily="49" charset="-122"/>
                          <a:ea typeface="黑体" pitchFamily="49" charset="-122"/>
                          <a:cs typeface="Times New Roman"/>
                        </a:rPr>
                        <a:t>恢复自由贸易，</a:t>
                      </a:r>
                    </a:p>
                    <a:p>
                      <a:pPr algn="just">
                        <a:lnSpc>
                          <a:spcPct val="139000"/>
                        </a:lnSpc>
                        <a:spcAft>
                          <a:spcPts val="0"/>
                        </a:spcAft>
                      </a:pPr>
                      <a:r>
                        <a:rPr lang="zh-CN" sz="2000" b="1" kern="100" dirty="0">
                          <a:latin typeface="黑体" pitchFamily="49" charset="-122"/>
                          <a:ea typeface="黑体" pitchFamily="49" charset="-122"/>
                          <a:cs typeface="Times New Roman"/>
                        </a:rPr>
                        <a:t>允许商品买卖</a:t>
                      </a:r>
                    </a:p>
                  </a:txBody>
                  <a:tcPr marL="61547" marR="615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9000"/>
                        </a:lnSpc>
                        <a:spcAft>
                          <a:spcPts val="0"/>
                        </a:spcAft>
                      </a:pPr>
                      <a:r>
                        <a:rPr lang="zh-CN" sz="2000" b="1" kern="100" dirty="0">
                          <a:latin typeface="黑体" pitchFamily="49" charset="-122"/>
                          <a:ea typeface="黑体" pitchFamily="49" charset="-122"/>
                          <a:cs typeface="Times New Roman"/>
                        </a:rPr>
                        <a:t>排斥市场调节，国家统调拨、计划供应</a:t>
                      </a:r>
                    </a:p>
                  </a:txBody>
                  <a:tcPr marL="61547" marR="615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9258">
                <a:tc vMerge="1">
                  <a:txBody>
                    <a:bodyPr/>
                    <a:lstStyle/>
                    <a:p>
                      <a:endParaRPr lang="zh-CN" altLang="en-US"/>
                    </a:p>
                  </a:txBody>
                  <a:tcPr/>
                </a:tc>
                <a:tc>
                  <a:txBody>
                    <a:bodyPr/>
                    <a:lstStyle/>
                    <a:p>
                      <a:pPr algn="just">
                        <a:lnSpc>
                          <a:spcPct val="139000"/>
                        </a:lnSpc>
                        <a:spcAft>
                          <a:spcPts val="0"/>
                        </a:spcAft>
                      </a:pPr>
                      <a:r>
                        <a:rPr lang="zh-CN" sz="2000" b="1" kern="100">
                          <a:latin typeface="黑体" pitchFamily="49" charset="-122"/>
                          <a:ea typeface="黑体" pitchFamily="49" charset="-122"/>
                          <a:cs typeface="Times New Roman"/>
                        </a:rPr>
                        <a:t>分配</a:t>
                      </a:r>
                    </a:p>
                  </a:txBody>
                  <a:tcPr marL="61547" marR="615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9000"/>
                        </a:lnSpc>
                        <a:spcAft>
                          <a:spcPts val="0"/>
                        </a:spcAft>
                      </a:pPr>
                      <a:r>
                        <a:rPr lang="zh-CN" sz="2000" b="1" kern="100" dirty="0">
                          <a:latin typeface="黑体" pitchFamily="49" charset="-122"/>
                          <a:ea typeface="黑体" pitchFamily="49" charset="-122"/>
                          <a:cs typeface="Times New Roman"/>
                        </a:rPr>
                        <a:t>实物配给制</a:t>
                      </a:r>
                    </a:p>
                    <a:p>
                      <a:pPr algn="just">
                        <a:lnSpc>
                          <a:spcPct val="139000"/>
                        </a:lnSpc>
                        <a:spcAft>
                          <a:spcPts val="0"/>
                        </a:spcAft>
                      </a:pPr>
                      <a:r>
                        <a:rPr lang="zh-CN" sz="2000" b="1" kern="100" dirty="0">
                          <a:latin typeface="黑体" pitchFamily="49" charset="-122"/>
                          <a:ea typeface="黑体" pitchFamily="49" charset="-122"/>
                          <a:cs typeface="Times New Roman"/>
                        </a:rPr>
                        <a:t>（平均主义）</a:t>
                      </a:r>
                    </a:p>
                  </a:txBody>
                  <a:tcPr marL="61547" marR="615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9000"/>
                        </a:lnSpc>
                        <a:spcAft>
                          <a:spcPts val="0"/>
                        </a:spcAft>
                      </a:pPr>
                      <a:r>
                        <a:rPr lang="zh-CN" sz="2000" b="1" kern="100" dirty="0">
                          <a:latin typeface="黑体" pitchFamily="49" charset="-122"/>
                          <a:ea typeface="黑体" pitchFamily="49" charset="-122"/>
                          <a:cs typeface="Times New Roman"/>
                        </a:rPr>
                        <a:t>按劳分配制</a:t>
                      </a:r>
                    </a:p>
                  </a:txBody>
                  <a:tcPr marL="61547" marR="615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9000"/>
                        </a:lnSpc>
                        <a:spcAft>
                          <a:spcPts val="0"/>
                        </a:spcAft>
                      </a:pPr>
                      <a:r>
                        <a:rPr lang="zh-CN" sz="2000" b="1" kern="100" dirty="0">
                          <a:latin typeface="黑体" pitchFamily="49" charset="-122"/>
                          <a:ea typeface="黑体" pitchFamily="49" charset="-122"/>
                          <a:cs typeface="Times New Roman"/>
                        </a:rPr>
                        <a:t>工资制（平均主义）</a:t>
                      </a:r>
                    </a:p>
                  </a:txBody>
                  <a:tcPr marL="61547" marR="615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9258">
                <a:tc rowSpan="2">
                  <a:txBody>
                    <a:bodyPr/>
                    <a:lstStyle/>
                    <a:p>
                      <a:pPr algn="just">
                        <a:lnSpc>
                          <a:spcPct val="139000"/>
                        </a:lnSpc>
                        <a:spcAft>
                          <a:spcPts val="0"/>
                        </a:spcAft>
                      </a:pPr>
                      <a:r>
                        <a:rPr lang="zh-CN" sz="2000" b="1" kern="100">
                          <a:latin typeface="黑体" pitchFamily="49" charset="-122"/>
                          <a:ea typeface="黑体" pitchFamily="49" charset="-122"/>
                          <a:cs typeface="Times New Roman"/>
                        </a:rPr>
                        <a:t>特点</a:t>
                      </a:r>
                    </a:p>
                  </a:txBody>
                  <a:tcPr marL="61547" marR="615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9000"/>
                        </a:lnSpc>
                        <a:spcAft>
                          <a:spcPts val="0"/>
                        </a:spcAft>
                      </a:pPr>
                      <a:r>
                        <a:rPr lang="zh-CN" sz="2000" b="1" kern="100">
                          <a:latin typeface="黑体" pitchFamily="49" charset="-122"/>
                          <a:ea typeface="黑体" pitchFamily="49" charset="-122"/>
                          <a:cs typeface="Times New Roman"/>
                        </a:rPr>
                        <a:t>管理方法</a:t>
                      </a:r>
                    </a:p>
                  </a:txBody>
                  <a:tcPr marL="61547" marR="615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9000"/>
                        </a:lnSpc>
                        <a:spcAft>
                          <a:spcPts val="0"/>
                        </a:spcAft>
                      </a:pPr>
                      <a:r>
                        <a:rPr lang="zh-CN" sz="2000" b="1" kern="100">
                          <a:latin typeface="黑体" pitchFamily="49" charset="-122"/>
                          <a:ea typeface="黑体" pitchFamily="49" charset="-122"/>
                          <a:cs typeface="Times New Roman"/>
                        </a:rPr>
                        <a:t>高度集中</a:t>
                      </a:r>
                    </a:p>
                    <a:p>
                      <a:pPr algn="just">
                        <a:lnSpc>
                          <a:spcPct val="139000"/>
                        </a:lnSpc>
                        <a:spcAft>
                          <a:spcPts val="0"/>
                        </a:spcAft>
                      </a:pPr>
                      <a:r>
                        <a:rPr lang="zh-CN" sz="2000" b="1" kern="100">
                          <a:latin typeface="黑体" pitchFamily="49" charset="-122"/>
                          <a:ea typeface="黑体" pitchFamily="49" charset="-122"/>
                          <a:cs typeface="Times New Roman"/>
                        </a:rPr>
                        <a:t>行政管理</a:t>
                      </a:r>
                    </a:p>
                  </a:txBody>
                  <a:tcPr marL="61547" marR="615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9000"/>
                        </a:lnSpc>
                        <a:spcAft>
                          <a:spcPts val="0"/>
                        </a:spcAft>
                      </a:pPr>
                      <a:r>
                        <a:rPr lang="zh-CN" sz="2000" b="1" kern="100">
                          <a:latin typeface="黑体" pitchFamily="49" charset="-122"/>
                          <a:ea typeface="黑体" pitchFamily="49" charset="-122"/>
                          <a:cs typeface="Times New Roman"/>
                        </a:rPr>
                        <a:t>利用商品货币关系进行社会主义建设</a:t>
                      </a:r>
                    </a:p>
                  </a:txBody>
                  <a:tcPr marL="61547" marR="615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9000"/>
                        </a:lnSpc>
                        <a:spcAft>
                          <a:spcPts val="0"/>
                        </a:spcAft>
                      </a:pPr>
                      <a:r>
                        <a:rPr lang="zh-CN" sz="2000" b="1" kern="100" dirty="0">
                          <a:latin typeface="黑体" pitchFamily="49" charset="-122"/>
                          <a:ea typeface="黑体" pitchFamily="49" charset="-122"/>
                          <a:cs typeface="Times New Roman"/>
                        </a:rPr>
                        <a:t>高度集中行政管理</a:t>
                      </a:r>
                    </a:p>
                    <a:p>
                      <a:pPr algn="just">
                        <a:lnSpc>
                          <a:spcPct val="139000"/>
                        </a:lnSpc>
                        <a:spcAft>
                          <a:spcPts val="0"/>
                        </a:spcAft>
                      </a:pPr>
                      <a:r>
                        <a:rPr lang="zh-CN" sz="2000" b="1" kern="100" dirty="0">
                          <a:latin typeface="黑体" pitchFamily="49" charset="-122"/>
                          <a:ea typeface="黑体" pitchFamily="49" charset="-122"/>
                          <a:cs typeface="Times New Roman"/>
                        </a:rPr>
                        <a:t>指令计划</a:t>
                      </a:r>
                    </a:p>
                  </a:txBody>
                  <a:tcPr marL="61547" marR="615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99258">
                <a:tc vMerge="1">
                  <a:txBody>
                    <a:bodyPr/>
                    <a:lstStyle/>
                    <a:p>
                      <a:endParaRPr lang="zh-CN" altLang="en-US"/>
                    </a:p>
                  </a:txBody>
                  <a:tcPr/>
                </a:tc>
                <a:tc>
                  <a:txBody>
                    <a:bodyPr/>
                    <a:lstStyle/>
                    <a:p>
                      <a:pPr algn="just">
                        <a:lnSpc>
                          <a:spcPct val="139000"/>
                        </a:lnSpc>
                        <a:spcAft>
                          <a:spcPts val="0"/>
                        </a:spcAft>
                      </a:pPr>
                      <a:r>
                        <a:rPr lang="zh-CN" sz="2000" b="1" kern="100">
                          <a:latin typeface="黑体" pitchFamily="49" charset="-122"/>
                          <a:ea typeface="黑体" pitchFamily="49" charset="-122"/>
                          <a:cs typeface="Times New Roman"/>
                        </a:rPr>
                        <a:t>所有制</a:t>
                      </a:r>
                    </a:p>
                  </a:txBody>
                  <a:tcPr marL="61547" marR="615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9000"/>
                        </a:lnSpc>
                        <a:spcAft>
                          <a:spcPts val="0"/>
                        </a:spcAft>
                      </a:pPr>
                      <a:r>
                        <a:rPr lang="zh-CN" sz="2000" b="1" kern="100">
                          <a:latin typeface="黑体" pitchFamily="49" charset="-122"/>
                          <a:ea typeface="黑体" pitchFamily="49" charset="-122"/>
                          <a:cs typeface="Times New Roman"/>
                        </a:rPr>
                        <a:t>单一的公有制</a:t>
                      </a:r>
                    </a:p>
                  </a:txBody>
                  <a:tcPr marL="61547" marR="615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9000"/>
                        </a:lnSpc>
                        <a:spcAft>
                          <a:spcPts val="0"/>
                        </a:spcAft>
                      </a:pPr>
                      <a:r>
                        <a:rPr lang="zh-CN" sz="2000" b="1" kern="100">
                          <a:latin typeface="黑体" pitchFamily="49" charset="-122"/>
                          <a:ea typeface="黑体" pitchFamily="49" charset="-122"/>
                          <a:cs typeface="Times New Roman"/>
                        </a:rPr>
                        <a:t>在公有制的前提下，允许多种所有制形式存在</a:t>
                      </a:r>
                    </a:p>
                  </a:txBody>
                  <a:tcPr marL="61547" marR="615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39000"/>
                        </a:lnSpc>
                        <a:spcAft>
                          <a:spcPts val="0"/>
                        </a:spcAft>
                      </a:pPr>
                      <a:r>
                        <a:rPr lang="zh-CN" sz="2000" b="1" kern="100" dirty="0">
                          <a:latin typeface="黑体" pitchFamily="49" charset="-122"/>
                          <a:ea typeface="黑体" pitchFamily="49" charset="-122"/>
                          <a:cs typeface="Times New Roman"/>
                        </a:rPr>
                        <a:t>单一的公有制</a:t>
                      </a:r>
                    </a:p>
                  </a:txBody>
                  <a:tcPr marL="61547" marR="6154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nvSpPr>
        <p:spPr bwMode="auto">
          <a:xfrm>
            <a:off x="179512" y="272286"/>
            <a:ext cx="8496944" cy="62530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20000"/>
              </a:lnSpc>
              <a:spcBef>
                <a:spcPct val="0"/>
              </a:spcBef>
              <a:spcAft>
                <a:spcPct val="0"/>
              </a:spcAft>
              <a:buClrTx/>
              <a:buSzTx/>
              <a:buFontTx/>
              <a:buNone/>
              <a:tabLst/>
            </a:pPr>
            <a:r>
              <a:rPr kumimoji="0" lang="zh-CN" sz="2400" b="1" i="0" u="none" strike="noStrike" cap="none" normalizeH="0" baseline="0" dirty="0" smtClean="0">
                <a:ln>
                  <a:noFill/>
                </a:ln>
                <a:solidFill>
                  <a:srgbClr val="0033CC"/>
                </a:solidFill>
                <a:effectLst/>
                <a:latin typeface="黑体" pitchFamily="49" charset="-122"/>
                <a:ea typeface="黑体" pitchFamily="49" charset="-122"/>
                <a:cs typeface="Times New Roman" pitchFamily="18" charset="0"/>
              </a:rPr>
              <a:t>五、苏联模式对中国社会主义建设的影响</a:t>
            </a:r>
            <a:endParaRPr kumimoji="0" lang="zh-CN" sz="2400" b="0" i="0" u="none" strike="noStrike" cap="none" normalizeH="0" baseline="0" dirty="0" smtClean="0">
              <a:ln>
                <a:noFill/>
              </a:ln>
              <a:solidFill>
                <a:srgbClr val="0033CC"/>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20000"/>
              </a:lnSpc>
              <a:spcBef>
                <a:spcPct val="0"/>
              </a:spcBef>
              <a:spcAft>
                <a:spcPct val="0"/>
              </a:spcAft>
              <a:buClrTx/>
              <a:buSzTx/>
              <a:buFontTx/>
              <a:buNone/>
              <a:tabLst/>
            </a:pPr>
            <a:r>
              <a:rPr kumimoji="0" lang="en-US" altLang="zh-CN" sz="2400" b="1" i="0" u="none" strike="noStrike" cap="none" normalizeH="0" baseline="0" dirty="0" smtClean="0">
                <a:ln>
                  <a:noFill/>
                </a:ln>
                <a:solidFill>
                  <a:srgbClr val="FF0000"/>
                </a:solidFill>
                <a:effectLst/>
                <a:latin typeface="黑体" pitchFamily="49" charset="-122"/>
                <a:ea typeface="黑体" pitchFamily="49" charset="-122"/>
                <a:cs typeface="Times New Roman" pitchFamily="18" charset="0"/>
              </a:rPr>
              <a:t>1</a:t>
            </a:r>
            <a:r>
              <a:rPr kumimoji="0" lang="zh-CN" altLang="en-US" sz="2400" b="1" i="0" u="none" strike="noStrike" cap="none" normalizeH="0" baseline="0" dirty="0" smtClean="0">
                <a:ln>
                  <a:noFill/>
                </a:ln>
                <a:solidFill>
                  <a:srgbClr val="FF0000"/>
                </a:solidFill>
                <a:effectLst/>
                <a:latin typeface="黑体" pitchFamily="49" charset="-122"/>
                <a:ea typeface="黑体" pitchFamily="49" charset="-122"/>
                <a:cs typeface="Times New Roman" pitchFamily="18" charset="0"/>
              </a:rPr>
              <a:t>．改革开放前：</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中华人民共和国成立初期</a:t>
            </a:r>
            <a:r>
              <a:rPr kumimoji="0" lang="zh-CN" altLang="en-US" sz="2400" b="1" i="0" u="none" strike="noStrike" cap="none" normalizeH="0" baseline="0" dirty="0" smtClean="0">
                <a:ln>
                  <a:noFill/>
                </a:ln>
                <a:solidFill>
                  <a:srgbClr val="FF0000"/>
                </a:solidFill>
                <a:effectLst/>
                <a:latin typeface="黑体" pitchFamily="49" charset="-122"/>
                <a:ea typeface="黑体" pitchFamily="49" charset="-122"/>
                <a:cs typeface="Times New Roman" pitchFamily="18" charset="0"/>
              </a:rPr>
              <a:t>照搬了苏联模式，形成了高度集中的计划经济体制</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，取得了一定的成就，但是也导致了一些问题。</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2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中华人民共和国成立初期，在苏联的帮助下，我国实行第一个五年计划，集中力量发展重工业，奠定了我国工业化的初步基础。但是优先发展重工业，造成国民经济比例失调，与民生相关的轻工业得不到相应的发展，消费资料得不到满足，最终又制约了经济的发展。</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2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(2)</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受苏联模式的影响，中国从开始探索社会主义发展道路时，直到改革开放前，一直实行计划经济的运行机制。但是计划经济排斥市场在商品货币关系中的调节作用，用行政命令手段管理经济，把一切经济活动置于指令性计划之下，造成经济效益低下，阻碍了劳动者生产积极性和创造性的发挥。</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ChangeArrowheads="1"/>
          </p:cNvSpPr>
          <p:nvPr/>
        </p:nvSpPr>
        <p:spPr bwMode="auto">
          <a:xfrm>
            <a:off x="179512" y="217367"/>
            <a:ext cx="8712968"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zh-CN" sz="2400" b="1" i="0" u="none" strike="noStrike" cap="none" normalizeH="0" baseline="0" dirty="0" smtClean="0">
                <a:ln>
                  <a:noFill/>
                </a:ln>
                <a:solidFill>
                  <a:srgbClr val="FF0000"/>
                </a:solidFill>
                <a:effectLst/>
                <a:latin typeface="黑体" pitchFamily="49" charset="-122"/>
                <a:ea typeface="黑体" pitchFamily="49" charset="-122"/>
                <a:cs typeface="Times New Roman" pitchFamily="18" charset="0"/>
              </a:rPr>
              <a:t>2</a:t>
            </a:r>
            <a:r>
              <a:rPr kumimoji="0" lang="zh-CN" altLang="en-US" sz="2400" b="1" i="0" u="none" strike="noStrike" cap="none" normalizeH="0" baseline="0" dirty="0" smtClean="0">
                <a:ln>
                  <a:noFill/>
                </a:ln>
                <a:solidFill>
                  <a:srgbClr val="FF0000"/>
                </a:solidFill>
                <a:effectLst/>
                <a:latin typeface="黑体" pitchFamily="49" charset="-122"/>
                <a:ea typeface="黑体" pitchFamily="49" charset="-122"/>
                <a:cs typeface="Times New Roman" pitchFamily="18" charset="0"/>
              </a:rPr>
              <a:t>．新时期：</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中共十一届三中全会后，中国共产党根据我国国情创立并</a:t>
            </a:r>
            <a:r>
              <a:rPr kumimoji="0" lang="zh-CN" altLang="en-US" sz="2400" b="1" i="0" u="none" strike="noStrike" cap="none" normalizeH="0" baseline="0" dirty="0" smtClean="0">
                <a:ln>
                  <a:noFill/>
                </a:ln>
                <a:solidFill>
                  <a:srgbClr val="FF0000"/>
                </a:solidFill>
                <a:effectLst/>
                <a:latin typeface="黑体" pitchFamily="49" charset="-122"/>
                <a:ea typeface="黑体" pitchFamily="49" charset="-122"/>
                <a:cs typeface="Times New Roman" pitchFamily="18" charset="0"/>
              </a:rPr>
              <a:t>实践了中国特色社会主义</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，对苏联模式进行了超越，有力推动了国家的现代化建设。</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以公有制为主体、多种所有制经济共同发展模式是对苏联单一所有制经济的超越。</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(2)</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社会主义市场经济体制是对苏联计划经济体制的超越。</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(3)</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以按劳分配为主体、多种分配方式并存的分配制度是对苏联单纯按劳分配制度的超越。</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(4)</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在经济全球化的大背景下，我国的改革开放及经济多元化是对苏联模式的封闭及一元化的超越。</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nvSpPr>
        <p:spPr bwMode="auto">
          <a:xfrm>
            <a:off x="287016" y="687473"/>
            <a:ext cx="8856984"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zh-CN" sz="2400" b="1" i="0" u="none" strike="noStrike" cap="none" normalizeH="0" baseline="0" dirty="0" smtClean="0">
                <a:ln>
                  <a:noFill/>
                </a:ln>
                <a:solidFill>
                  <a:srgbClr val="0033CC"/>
                </a:solidFill>
                <a:effectLst/>
                <a:latin typeface="黑体" pitchFamily="49" charset="-122"/>
                <a:ea typeface="黑体" pitchFamily="49" charset="-122"/>
                <a:cs typeface="Times New Roman" pitchFamily="18" charset="0"/>
              </a:rPr>
              <a:t>六、比较苏联与中国的社会主义建设</a:t>
            </a:r>
            <a:r>
              <a:rPr kumimoji="0" lang="zh-CN" altLang="en-US" sz="2400" b="1" i="0" u="none" strike="noStrike" cap="none" normalizeH="0" baseline="0" dirty="0" smtClean="0">
                <a:ln>
                  <a:noFill/>
                </a:ln>
                <a:solidFill>
                  <a:srgbClr val="0033CC"/>
                </a:solidFill>
                <a:effectLst/>
                <a:latin typeface="黑体" pitchFamily="49" charset="-122"/>
                <a:ea typeface="黑体" pitchFamily="49" charset="-122"/>
                <a:cs typeface="Times New Roman" pitchFamily="18" charset="0"/>
              </a:rPr>
              <a:t>：</a:t>
            </a:r>
            <a:endParaRPr kumimoji="0" lang="zh-CN" sz="2400" b="0" i="0" u="none" strike="noStrike" cap="none" normalizeH="0" baseline="0" dirty="0" smtClean="0">
              <a:ln>
                <a:noFill/>
              </a:ln>
              <a:solidFill>
                <a:srgbClr val="0033CC"/>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相似之处：</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都面临由农业国过渡到工业国的任务。</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(2)</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都对高度集权的体制进行过改革。</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(3)</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工业化建设都是优先发展重工业；</a:t>
            </a:r>
            <a:endPar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lang="en-US" altLang="zh-CN" sz="2400" b="1" dirty="0">
                <a:latin typeface="黑体" pitchFamily="49" charset="-122"/>
                <a:ea typeface="黑体" pitchFamily="49" charset="-122"/>
                <a:cs typeface="Times New Roman" pitchFamily="18" charset="0"/>
              </a:rPr>
              <a:t> </a:t>
            </a:r>
            <a:r>
              <a:rPr lang="en-US" altLang="zh-CN" sz="2400" b="1" dirty="0" smtClean="0">
                <a:latin typeface="黑体" pitchFamily="49" charset="-122"/>
                <a:ea typeface="黑体" pitchFamily="49" charset="-122"/>
                <a:cs typeface="Times New Roman" pitchFamily="18" charset="0"/>
              </a:rPr>
              <a:t>  </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实施五年计划；</a:t>
            </a:r>
            <a:endPar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lang="en-US" altLang="zh-CN" sz="2400" b="1" dirty="0">
                <a:latin typeface="黑体" pitchFamily="49" charset="-122"/>
                <a:ea typeface="黑体" pitchFamily="49" charset="-122"/>
                <a:cs typeface="Times New Roman" pitchFamily="18" charset="0"/>
              </a:rPr>
              <a:t> </a:t>
            </a:r>
            <a:r>
              <a:rPr lang="en-US" altLang="zh-CN" sz="2400" b="1" dirty="0" smtClean="0">
                <a:latin typeface="黑体" pitchFamily="49" charset="-122"/>
                <a:ea typeface="黑体" pitchFamily="49" charset="-122"/>
                <a:cs typeface="Times New Roman" pitchFamily="18" charset="0"/>
              </a:rPr>
              <a:t>  </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改革农村生产关系。</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p:cNvSpPr>
            <a:spLocks noChangeArrowheads="1"/>
          </p:cNvSpPr>
          <p:nvPr/>
        </p:nvSpPr>
        <p:spPr bwMode="auto">
          <a:xfrm>
            <a:off x="251520" y="-12084"/>
            <a:ext cx="8712968" cy="668144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2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2.</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不同之处</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2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工业化方针提出：中国是在</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1953</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年的过渡时期总路线 中提出的</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苏联是在</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1925 </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年的联共</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布</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十四大上提出的。</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2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(2)</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开始改革</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中国是在</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1978</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年中共十一届三中全会以后</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苏联是在</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1956</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年苏共二十大以后。</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2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(3)</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改革结果：中国改革成功，形成了中国特色社会主义建设道路</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苏联几位领导人的改革相继失败，苏联解体。</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2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(4)</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结果不同的原因：</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2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①指导思想不同。中国有邓小平理论的正确指导</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苏联缺乏科学的理论指导。</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2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②具体做法不同。中国经济改革力度比较大，完全突破了“高度集中的计划经济体制”</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苏联经济改革是对苏联模式的小修小补，政治改革背离社会主义方向，引起思想混乱。</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2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③对改革认识不同。中国把改革当作党和国家的中心工作</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苏联把改革当作缓和国内矛盾、对外争霸的工具。</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ChangeArrowheads="1"/>
          </p:cNvSpPr>
          <p:nvPr/>
        </p:nvSpPr>
        <p:spPr bwMode="auto">
          <a:xfrm>
            <a:off x="35496" y="24917"/>
            <a:ext cx="8928992"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20000"/>
              </a:lnSpc>
              <a:spcBef>
                <a:spcPct val="0"/>
              </a:spcBef>
              <a:spcAft>
                <a:spcPct val="0"/>
              </a:spcAft>
              <a:buClrTx/>
              <a:buSzTx/>
              <a:buFontTx/>
              <a:buNone/>
              <a:tabLst/>
            </a:pPr>
            <a:r>
              <a:rPr kumimoji="0" 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七、</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1929—1933</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年经济大危机的影响</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2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．世界经济：生产力遭到极大破坏，资本主义世界损失惨重。</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2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2</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．国际关系：主要资本主义国家纷纷提高关税，货币贬值，转嫁危机，导致国际关系紧张；资本主义国家加紧殖民掠夺，进一步加剧各列强同殖民地、半殖民地的矛盾。</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2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3</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．政治危机：法西斯开始泛滥，促使德日建立法西斯政权；国内矛盾激化，资本主义民主制度摇摇欲坠。</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2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4</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．经济政策：自由主义经济政策破产，推动资本主义国家加强对经济的干预。</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2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5</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．文学艺术：人们感到焦虑、悲观，推动现代主义文学艺术发展</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2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6</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．对苏联的影响：苏联利用经济危机的时机，引进西方资金、技术和机器，加速工业化建设；促进了美苏关系的改善。</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2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7</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．对中国的影响：各资本主义国家为转嫁危机，对华倾销商品，日本加剧侵华，冲击了中国民族工业的发展；国民政府采取了一些促进经济发展的措施。</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251520" y="271985"/>
            <a:ext cx="8784976"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zh-CN" altLang="zh-CN" sz="2400" b="1" i="0" u="none" strike="noStrike" cap="none" normalizeH="0" baseline="0" dirty="0" smtClean="0">
                <a:ln>
                  <a:noFill/>
                </a:ln>
                <a:solidFill>
                  <a:srgbClr val="FF0000"/>
                </a:solidFill>
                <a:effectLst/>
                <a:latin typeface="黑体" pitchFamily="49" charset="-122"/>
                <a:ea typeface="黑体" pitchFamily="49" charset="-122"/>
                <a:cs typeface="Times New Roman" pitchFamily="18" charset="0"/>
              </a:rPr>
              <a:t>【</a:t>
            </a:r>
            <a:r>
              <a:rPr kumimoji="0" lang="zh-CN" sz="2400" b="1" i="0" u="none" strike="noStrike" cap="none" normalizeH="0" baseline="0" dirty="0" smtClean="0">
                <a:ln>
                  <a:noFill/>
                </a:ln>
                <a:solidFill>
                  <a:srgbClr val="FF0000"/>
                </a:solidFill>
                <a:effectLst/>
                <a:latin typeface="黑体" pitchFamily="49" charset="-122"/>
                <a:ea typeface="黑体" pitchFamily="49" charset="-122"/>
                <a:cs typeface="Times New Roman" pitchFamily="18" charset="0"/>
              </a:rPr>
              <a:t>阶段特征</a:t>
            </a:r>
            <a:r>
              <a:rPr kumimoji="0" lang="zh-CN" altLang="zh-CN" sz="2400" b="1" i="0" u="none" strike="noStrike" cap="none" normalizeH="0" baseline="0" dirty="0" smtClean="0">
                <a:ln>
                  <a:noFill/>
                </a:ln>
                <a:solidFill>
                  <a:srgbClr val="FF0000"/>
                </a:solidFill>
                <a:effectLst/>
                <a:latin typeface="黑体" pitchFamily="49" charset="-122"/>
                <a:ea typeface="黑体" pitchFamily="49" charset="-122"/>
                <a:cs typeface="Times New Roman" pitchFamily="18" charset="0"/>
              </a:rPr>
              <a:t>】</a:t>
            </a:r>
            <a:endParaRPr kumimoji="0" lang="zh-CN" altLang="zh-CN" sz="2400" b="1" i="0" u="none" strike="noStrike" cap="none" normalizeH="0" baseline="0" dirty="0" smtClean="0">
              <a:ln>
                <a:noFill/>
              </a:ln>
              <a:solidFill>
                <a:srgbClr val="FF0000"/>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zh-CN" sz="2400" b="1" i="0" u="none" strike="noStrike" cap="none" normalizeH="0" baseline="0" dirty="0" smtClean="0">
                <a:ln>
                  <a:noFill/>
                </a:ln>
                <a:solidFill>
                  <a:srgbClr val="0033CC"/>
                </a:solidFill>
                <a:effectLst/>
                <a:latin typeface="黑体" pitchFamily="49" charset="-122"/>
                <a:ea typeface="黑体" pitchFamily="49" charset="-122"/>
                <a:cs typeface="Times New Roman" pitchFamily="18" charset="0"/>
              </a:rPr>
              <a:t>时段：</a:t>
            </a:r>
            <a:endParaRPr kumimoji="0" lang="en-US" altLang="zh-CN" sz="2400" b="1" i="0" u="none" strike="noStrike" cap="none" normalizeH="0" baseline="0" dirty="0" smtClean="0">
              <a:ln>
                <a:noFill/>
              </a:ln>
              <a:solidFill>
                <a:srgbClr val="0033CC"/>
              </a:solidFill>
              <a:effectLst/>
              <a:latin typeface="黑体" pitchFamily="49" charset="-122"/>
              <a:ea typeface="黑体" pitchFamily="49" charset="-122"/>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lang="en-US" altLang="zh-CN" sz="2400" b="1" dirty="0">
                <a:latin typeface="黑体" pitchFamily="49" charset="-122"/>
                <a:ea typeface="黑体" pitchFamily="49" charset="-122"/>
                <a:cs typeface="Times New Roman" pitchFamily="18" charset="0"/>
              </a:rPr>
              <a:t> </a:t>
            </a:r>
            <a:r>
              <a:rPr lang="en-US" altLang="zh-CN" sz="2400" b="1" dirty="0" smtClean="0">
                <a:latin typeface="黑体" pitchFamily="49" charset="-122"/>
                <a:ea typeface="黑体" pitchFamily="49" charset="-122"/>
                <a:cs typeface="Times New Roman" pitchFamily="18" charset="0"/>
              </a:rPr>
              <a:t>  </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1917</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年俄国十月革命至</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1945</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年第二次世界大战结束</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zh-CN" altLang="en-US" sz="2400" b="1" i="0" u="none" strike="noStrike" cap="none" normalizeH="0" baseline="0" dirty="0" smtClean="0">
                <a:ln>
                  <a:noFill/>
                </a:ln>
                <a:solidFill>
                  <a:srgbClr val="0033CC"/>
                </a:solidFill>
                <a:effectLst/>
                <a:latin typeface="黑体" pitchFamily="49" charset="-122"/>
                <a:ea typeface="黑体" pitchFamily="49" charset="-122"/>
                <a:cs typeface="Times New Roman" pitchFamily="18" charset="0"/>
              </a:rPr>
              <a:t>总特征：</a:t>
            </a:r>
            <a:endParaRPr kumimoji="0" lang="en-US" altLang="zh-CN" sz="2400" b="1" i="0" u="none" strike="noStrike" cap="none" normalizeH="0" baseline="0" dirty="0" smtClean="0">
              <a:ln>
                <a:noFill/>
              </a:ln>
              <a:solidFill>
                <a:srgbClr val="0033CC"/>
              </a:solidFill>
              <a:effectLst/>
              <a:latin typeface="黑体" pitchFamily="49" charset="-122"/>
              <a:ea typeface="黑体" pitchFamily="49" charset="-122"/>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   1917</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年俄国十月革命至</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1945</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年第二次世界大战结束是世界现代史的第一阶段，动荡、战争、革命和危机交织；两种社会制度并存、两种现代化模式调整与创新是该时期典型的特征。</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9457">
                                            <p:txEl>
                                              <p:pRg st="2" end="2"/>
                                            </p:txEl>
                                          </p:spTgt>
                                        </p:tgtEl>
                                        <p:attrNameLst>
                                          <p:attrName>style.visibility</p:attrName>
                                        </p:attrNameLst>
                                      </p:cBhvr>
                                      <p:to>
                                        <p:strVal val="visible"/>
                                      </p:to>
                                    </p:set>
                                    <p:animEffect transition="in" filter="checkerboard(across)">
                                      <p:cBhvr>
                                        <p:cTn id="7" dur="500"/>
                                        <p:tgtEl>
                                          <p:spTgt spid="19457">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19457">
                                            <p:txEl>
                                              <p:pRg st="4" end="4"/>
                                            </p:txEl>
                                          </p:spTgt>
                                        </p:tgtEl>
                                        <p:attrNameLst>
                                          <p:attrName>style.visibility</p:attrName>
                                        </p:attrNameLst>
                                      </p:cBhvr>
                                      <p:to>
                                        <p:strVal val="visible"/>
                                      </p:to>
                                    </p:set>
                                    <p:animEffect transition="in" filter="checkerboard(across)">
                                      <p:cBhvr>
                                        <p:cTn id="12" dur="500"/>
                                        <p:tgtEl>
                                          <p:spTgt spid="1945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矩形 12"/>
          <p:cNvSpPr/>
          <p:nvPr/>
        </p:nvSpPr>
        <p:spPr>
          <a:xfrm>
            <a:off x="73819" y="96838"/>
            <a:ext cx="8996363" cy="6661150"/>
          </a:xfrm>
          <a:prstGeom prst="rect">
            <a:avLst/>
          </a:prstGeom>
          <a:noFill/>
          <a:ln w="63500" cmpd="thickThi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noProof="1"/>
          </a:p>
        </p:txBody>
      </p:sp>
      <p:sp>
        <p:nvSpPr>
          <p:cNvPr id="30724" name="文本框 99"/>
          <p:cNvSpPr txBox="1">
            <a:spLocks noChangeArrowheads="1"/>
          </p:cNvSpPr>
          <p:nvPr/>
        </p:nvSpPr>
        <p:spPr bwMode="auto">
          <a:xfrm>
            <a:off x="1464469" y="116632"/>
            <a:ext cx="5195763" cy="461665"/>
          </a:xfrm>
          <a:prstGeom prst="rect">
            <a:avLst/>
          </a:prstGeom>
          <a:noFill/>
          <a:ln w="9525">
            <a:noFill/>
            <a:miter lim="800000"/>
            <a:headEnd/>
            <a:tailEnd/>
          </a:ln>
        </p:spPr>
        <p:txBody>
          <a:bodyPr wrap="square">
            <a:spAutoFit/>
          </a:bodyPr>
          <a:lstStyle/>
          <a:p>
            <a:r>
              <a:rPr lang="zh-CN" altLang="zh-CN" sz="2400" b="1" dirty="0">
                <a:latin typeface="微软雅黑" pitchFamily="34" charset="-122"/>
                <a:ea typeface="微软雅黑" pitchFamily="34" charset="-122"/>
              </a:rPr>
              <a:t>胡佛的反危机措施</a:t>
            </a:r>
          </a:p>
        </p:txBody>
      </p:sp>
      <p:sp>
        <p:nvSpPr>
          <p:cNvPr id="32772" name="文本框 1"/>
          <p:cNvSpPr txBox="1">
            <a:spLocks noChangeArrowheads="1"/>
          </p:cNvSpPr>
          <p:nvPr/>
        </p:nvSpPr>
        <p:spPr bwMode="auto">
          <a:xfrm>
            <a:off x="159816" y="666563"/>
            <a:ext cx="8804672" cy="6002797"/>
          </a:xfrm>
          <a:prstGeom prst="rect">
            <a:avLst/>
          </a:prstGeom>
          <a:noFill/>
          <a:ln w="9525">
            <a:noFill/>
            <a:miter lim="800000"/>
            <a:headEnd/>
            <a:tailEnd/>
          </a:ln>
        </p:spPr>
        <p:txBody>
          <a:bodyPr>
            <a:spAutoFit/>
          </a:bodyPr>
          <a:lstStyle/>
          <a:p>
            <a:pPr algn="just">
              <a:lnSpc>
                <a:spcPct val="135000"/>
              </a:lnSpc>
            </a:pPr>
            <a:r>
              <a:rPr lang="en-US" altLang="zh-CN" sz="2400" b="1" dirty="0">
                <a:latin typeface="楷体" pitchFamily="49" charset="-122"/>
                <a:ea typeface="楷体" pitchFamily="49" charset="-122"/>
              </a:rPr>
              <a:t>(1)</a:t>
            </a:r>
            <a:r>
              <a:rPr lang="en-US" altLang="zh-CN" sz="2400" b="1" dirty="0" err="1">
                <a:latin typeface="楷体" pitchFamily="49" charset="-122"/>
                <a:ea typeface="楷体" pitchFamily="49" charset="-122"/>
              </a:rPr>
              <a:t>继续奉行</a:t>
            </a:r>
            <a:r>
              <a:rPr lang="en-US" altLang="zh-CN" sz="2400" b="1" dirty="0" err="1">
                <a:solidFill>
                  <a:srgbClr val="FF0000"/>
                </a:solidFill>
                <a:latin typeface="楷体" pitchFamily="49" charset="-122"/>
                <a:ea typeface="楷体" pitchFamily="49" charset="-122"/>
              </a:rPr>
              <a:t>自由放任主义政策</a:t>
            </a:r>
            <a:r>
              <a:rPr lang="en-US" altLang="zh-CN" sz="2400" b="1" dirty="0" err="1">
                <a:latin typeface="楷体" pitchFamily="49" charset="-122"/>
                <a:ea typeface="楷体" pitchFamily="49" charset="-122"/>
              </a:rPr>
              <a:t>，让经济进行“自我治疗</a:t>
            </a:r>
            <a:r>
              <a:rPr lang="en-US" altLang="zh-CN" sz="2400" b="1" dirty="0">
                <a:latin typeface="楷体" pitchFamily="49" charset="-122"/>
                <a:ea typeface="楷体" pitchFamily="49" charset="-122"/>
              </a:rPr>
              <a:t>”。</a:t>
            </a:r>
          </a:p>
          <a:p>
            <a:pPr algn="just">
              <a:lnSpc>
                <a:spcPct val="135000"/>
              </a:lnSpc>
            </a:pPr>
            <a:r>
              <a:rPr lang="en-US" altLang="zh-CN" sz="2400" b="1" dirty="0">
                <a:latin typeface="楷体" pitchFamily="49" charset="-122"/>
                <a:ea typeface="楷体" pitchFamily="49" charset="-122"/>
              </a:rPr>
              <a:t>(2)</a:t>
            </a:r>
            <a:r>
              <a:rPr lang="en-US" altLang="zh-CN" sz="2400" b="1" dirty="0" err="1">
                <a:solidFill>
                  <a:srgbClr val="FF0000"/>
                </a:solidFill>
                <a:latin typeface="楷体" pitchFamily="49" charset="-122"/>
                <a:ea typeface="楷体" pitchFamily="49" charset="-122"/>
              </a:rPr>
              <a:t>要求工商界和劳工组织自愿联合</a:t>
            </a:r>
            <a:r>
              <a:rPr lang="en-US" altLang="zh-CN" sz="2400" b="1" dirty="0" err="1">
                <a:latin typeface="楷体" pitchFamily="49" charset="-122"/>
                <a:ea typeface="楷体" pitchFamily="49" charset="-122"/>
              </a:rPr>
              <a:t>起来，共同维护生产和投资，稳定工资和物价，通过邻里之间的互相帮助扩大就业，维护社会安定</a:t>
            </a:r>
            <a:r>
              <a:rPr lang="en-US" altLang="zh-CN" sz="2400" b="1" dirty="0">
                <a:latin typeface="楷体" pitchFamily="49" charset="-122"/>
                <a:ea typeface="楷体" pitchFamily="49" charset="-122"/>
              </a:rPr>
              <a:t>。</a:t>
            </a:r>
            <a:r>
              <a:rPr lang="en-US" altLang="zh-CN" sz="2400" b="1" dirty="0" err="1">
                <a:latin typeface="楷体" pitchFamily="49" charset="-122"/>
                <a:ea typeface="楷体" pitchFamily="49" charset="-122"/>
              </a:rPr>
              <a:t>并削减个人和公司所得税，以</a:t>
            </a:r>
            <a:r>
              <a:rPr lang="en-US" altLang="zh-CN" sz="2400" b="1" dirty="0" err="1">
                <a:solidFill>
                  <a:srgbClr val="FF0000"/>
                </a:solidFill>
                <a:latin typeface="楷体" pitchFamily="49" charset="-122"/>
                <a:ea typeface="楷体" pitchFamily="49" charset="-122"/>
              </a:rPr>
              <a:t>鼓励企业投资</a:t>
            </a:r>
            <a:r>
              <a:rPr lang="en-US" altLang="zh-CN" sz="2400" b="1" dirty="0">
                <a:latin typeface="楷体" pitchFamily="49" charset="-122"/>
                <a:ea typeface="楷体" pitchFamily="49" charset="-122"/>
              </a:rPr>
              <a:t>。</a:t>
            </a:r>
          </a:p>
          <a:p>
            <a:pPr algn="just">
              <a:lnSpc>
                <a:spcPct val="135000"/>
              </a:lnSpc>
            </a:pPr>
            <a:r>
              <a:rPr lang="en-US" altLang="zh-CN" sz="2400" b="1" dirty="0">
                <a:latin typeface="楷体" pitchFamily="49" charset="-122"/>
                <a:ea typeface="楷体" pitchFamily="49" charset="-122"/>
              </a:rPr>
              <a:t>(3)</a:t>
            </a:r>
            <a:r>
              <a:rPr lang="en-US" altLang="zh-CN" sz="2400" b="1" dirty="0">
                <a:latin typeface="楷体" pitchFamily="49" charset="-122"/>
                <a:ea typeface="楷体" pitchFamily="49" charset="-122"/>
                <a:sym typeface="宋体" pitchFamily="2" charset="-122"/>
              </a:rPr>
              <a:t>1930年6月国会通过霍利—斯穆特法，</a:t>
            </a:r>
            <a:r>
              <a:rPr lang="en-US" altLang="zh-CN" sz="2400" b="1" dirty="0">
                <a:latin typeface="楷体" pitchFamily="49" charset="-122"/>
                <a:ea typeface="楷体" pitchFamily="49" charset="-122"/>
              </a:rPr>
              <a:t>大幅度</a:t>
            </a:r>
            <a:r>
              <a:rPr lang="en-US" altLang="zh-CN" sz="2400" b="1" dirty="0">
                <a:solidFill>
                  <a:srgbClr val="FF0000"/>
                </a:solidFill>
                <a:latin typeface="楷体" pitchFamily="49" charset="-122"/>
                <a:ea typeface="楷体" pitchFamily="49" charset="-122"/>
              </a:rPr>
              <a:t>提高关税</a:t>
            </a:r>
            <a:r>
              <a:rPr lang="en-US" altLang="zh-CN" sz="2400" b="1" dirty="0">
                <a:latin typeface="楷体" pitchFamily="49" charset="-122"/>
                <a:ea typeface="楷体" pitchFamily="49" charset="-122"/>
              </a:rPr>
              <a:t>。</a:t>
            </a:r>
          </a:p>
          <a:p>
            <a:pPr algn="just">
              <a:lnSpc>
                <a:spcPct val="135000"/>
              </a:lnSpc>
            </a:pPr>
            <a:r>
              <a:rPr lang="en-US" altLang="zh-CN" sz="2400" b="1" dirty="0">
                <a:latin typeface="楷体" pitchFamily="49" charset="-122"/>
                <a:ea typeface="楷体" pitchFamily="49" charset="-122"/>
              </a:rPr>
              <a:t>(4)</a:t>
            </a:r>
            <a:r>
              <a:rPr lang="en-US" altLang="zh-CN" sz="2400" b="1" dirty="0" err="1">
                <a:latin typeface="楷体" pitchFamily="49" charset="-122"/>
                <a:ea typeface="楷体" pitchFamily="49" charset="-122"/>
              </a:rPr>
              <a:t>成立复兴金融公司，</a:t>
            </a:r>
            <a:r>
              <a:rPr lang="en-US" altLang="zh-CN" sz="2400" b="1" dirty="0" err="1">
                <a:solidFill>
                  <a:srgbClr val="FF0000"/>
                </a:solidFill>
                <a:latin typeface="楷体" pitchFamily="49" charset="-122"/>
                <a:ea typeface="楷体" pitchFamily="49" charset="-122"/>
              </a:rPr>
              <a:t>向大银行、大企业、大农场提供贷款</a:t>
            </a:r>
            <a:r>
              <a:rPr lang="en-US" altLang="zh-CN" sz="2400" b="1" dirty="0">
                <a:latin typeface="楷体" pitchFamily="49" charset="-122"/>
                <a:ea typeface="楷体" pitchFamily="49" charset="-122"/>
              </a:rPr>
              <a:t>。</a:t>
            </a:r>
            <a:r>
              <a:rPr lang="zh-CN" altLang="en-US" sz="2400" b="1" dirty="0">
                <a:latin typeface="宋体" pitchFamily="2" charset="-122"/>
              </a:rPr>
              <a:t>（</a:t>
            </a:r>
            <a:r>
              <a:rPr lang="zh-CN" altLang="zh-CN" sz="2400" b="1" dirty="0">
                <a:latin typeface="宋体" pitchFamily="2" charset="-122"/>
              </a:rPr>
              <a:t>把</a:t>
            </a:r>
            <a:r>
              <a:rPr lang="en-US" altLang="zh-CN" sz="2400" b="1" dirty="0">
                <a:latin typeface="宋体" pitchFamily="2" charset="-122"/>
              </a:rPr>
              <a:t>35</a:t>
            </a:r>
            <a:r>
              <a:rPr lang="zh-CN" altLang="zh-CN" sz="2400" b="1" dirty="0">
                <a:latin typeface="宋体" pitchFamily="2" charset="-122"/>
              </a:rPr>
              <a:t>亿美元借贷给银行、工业和铁路企业，帮助资本家渡过难关。收购农产品，以提高农产品市场价格，减少</a:t>
            </a:r>
            <a:r>
              <a:rPr lang="en-US" altLang="zh-CN" sz="2400" b="1" dirty="0">
                <a:latin typeface="宋体" pitchFamily="2" charset="-122"/>
              </a:rPr>
              <a:t>“</a:t>
            </a:r>
            <a:r>
              <a:rPr lang="zh-CN" altLang="zh-CN" sz="2400" b="1" dirty="0">
                <a:latin typeface="宋体" pitchFamily="2" charset="-122"/>
              </a:rPr>
              <a:t>过剩</a:t>
            </a:r>
            <a:r>
              <a:rPr lang="en-US" altLang="zh-CN" sz="2400" b="1" dirty="0">
                <a:latin typeface="宋体" pitchFamily="2" charset="-122"/>
              </a:rPr>
              <a:t>”</a:t>
            </a:r>
            <a:r>
              <a:rPr lang="zh-CN" altLang="zh-CN" sz="2400" b="1" dirty="0">
                <a:latin typeface="宋体" pitchFamily="2" charset="-122"/>
              </a:rPr>
              <a:t>农产品，缓和农业危机。再有一项就是通过复兴金融公司向农场主贷款。）</a:t>
            </a:r>
            <a:endParaRPr lang="en-US" altLang="zh-CN" sz="2400" b="1" dirty="0">
              <a:latin typeface="宋体" pitchFamily="2" charset="-122"/>
            </a:endParaRPr>
          </a:p>
          <a:p>
            <a:pPr algn="just">
              <a:lnSpc>
                <a:spcPct val="135000"/>
              </a:lnSpc>
            </a:pPr>
            <a:r>
              <a:rPr lang="en-US" altLang="zh-CN" sz="2400" b="1" dirty="0">
                <a:latin typeface="楷体" pitchFamily="49" charset="-122"/>
                <a:ea typeface="楷体" pitchFamily="49" charset="-122"/>
              </a:rPr>
              <a:t>(5)</a:t>
            </a:r>
            <a:r>
              <a:rPr lang="en-US" altLang="zh-CN" sz="2400" b="1" dirty="0" err="1">
                <a:latin typeface="楷体" pitchFamily="49" charset="-122"/>
                <a:ea typeface="楷体" pitchFamily="49" charset="-122"/>
              </a:rPr>
              <a:t>签署紧急救济与工程建设法，</a:t>
            </a:r>
            <a:r>
              <a:rPr lang="en-US" altLang="zh-CN" sz="2400" b="1" dirty="0" err="1">
                <a:solidFill>
                  <a:srgbClr val="FF0000"/>
                </a:solidFill>
                <a:latin typeface="楷体" pitchFamily="49" charset="-122"/>
                <a:ea typeface="楷体" pitchFamily="49" charset="-122"/>
              </a:rPr>
              <a:t>扩大公共工程项目</a:t>
            </a:r>
            <a:r>
              <a:rPr lang="en-US" altLang="zh-CN" sz="2400" b="1" dirty="0">
                <a:latin typeface="楷体" pitchFamily="49" charset="-122"/>
                <a:ea typeface="楷体" pitchFamily="49" charset="-122"/>
              </a:rPr>
              <a:t>。</a:t>
            </a:r>
          </a:p>
          <a:p>
            <a:pPr algn="just">
              <a:lnSpc>
                <a:spcPct val="135000"/>
              </a:lnSpc>
            </a:pPr>
            <a:r>
              <a:rPr lang="en-US" altLang="zh-CN" sz="2400" b="1" dirty="0">
                <a:latin typeface="楷体" pitchFamily="49" charset="-122"/>
                <a:ea typeface="楷体" pitchFamily="49" charset="-122"/>
              </a:rPr>
              <a:t>(6)</a:t>
            </a:r>
            <a:r>
              <a:rPr lang="en-US" altLang="zh-CN" sz="2400" b="1" dirty="0" err="1">
                <a:latin typeface="楷体" pitchFamily="49" charset="-122"/>
                <a:ea typeface="楷体" pitchFamily="49" charset="-122"/>
              </a:rPr>
              <a:t>胡佛依然实行通货紧缩政策，削减政府开支，</a:t>
            </a:r>
            <a:r>
              <a:rPr lang="en-US" altLang="zh-CN" sz="2400" b="1" dirty="0" err="1">
                <a:solidFill>
                  <a:srgbClr val="FF0000"/>
                </a:solidFill>
                <a:latin typeface="楷体" pitchFamily="49" charset="-122"/>
                <a:ea typeface="楷体" pitchFamily="49" charset="-122"/>
              </a:rPr>
              <a:t>反对联邦政府进行救济</a:t>
            </a:r>
            <a:r>
              <a:rPr lang="en-US" altLang="zh-CN" sz="2400" b="1" dirty="0">
                <a:latin typeface="楷体" pitchFamily="49" charset="-122"/>
                <a:ea typeface="楷体" pitchFamily="49" charset="-122"/>
              </a:rPr>
              <a:t>。</a:t>
            </a:r>
          </a:p>
        </p:txBody>
      </p:sp>
    </p:spTree>
  </p:cSld>
  <p:clrMapOvr>
    <a:masterClrMapping/>
  </p:clrMapOvr>
  <p:transition spd="slow">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2772"/>
                                        </p:tgtEl>
                                        <p:attrNameLst>
                                          <p:attrName>style.visibility</p:attrName>
                                        </p:attrNameLst>
                                      </p:cBhvr>
                                      <p:to>
                                        <p:strVal val="visible"/>
                                      </p:to>
                                    </p:set>
                                    <p:anim calcmode="lin" valueType="num">
                                      <p:cBhvr additive="base">
                                        <p:cTn id="7" dur="500" fill="hold"/>
                                        <p:tgtEl>
                                          <p:spTgt spid="32772"/>
                                        </p:tgtEl>
                                        <p:attrNameLst>
                                          <p:attrName>ppt_x</p:attrName>
                                        </p:attrNameLst>
                                      </p:cBhvr>
                                      <p:tavLst>
                                        <p:tav tm="0">
                                          <p:val>
                                            <p:strVal val="#ppt_x"/>
                                          </p:val>
                                        </p:tav>
                                        <p:tav tm="100000">
                                          <p:val>
                                            <p:strVal val="#ppt_x"/>
                                          </p:val>
                                        </p:tav>
                                      </p:tavLst>
                                    </p:anim>
                                    <p:anim calcmode="lin" valueType="num">
                                      <p:cBhvr additive="base">
                                        <p:cTn id="8" dur="500" fill="hold"/>
                                        <p:tgtEl>
                                          <p:spTgt spid="3277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矩形 12"/>
          <p:cNvSpPr/>
          <p:nvPr/>
        </p:nvSpPr>
        <p:spPr>
          <a:xfrm>
            <a:off x="73819" y="96838"/>
            <a:ext cx="8996363" cy="6661150"/>
          </a:xfrm>
          <a:prstGeom prst="rect">
            <a:avLst/>
          </a:prstGeom>
          <a:noFill/>
          <a:ln w="63500" cmpd="thickThin">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noProof="1"/>
          </a:p>
        </p:txBody>
      </p:sp>
      <p:cxnSp>
        <p:nvCxnSpPr>
          <p:cNvPr id="6146" name="直接连接符 4"/>
          <p:cNvCxnSpPr/>
          <p:nvPr/>
        </p:nvCxnSpPr>
        <p:spPr>
          <a:xfrm>
            <a:off x="266700" y="841375"/>
            <a:ext cx="8496300" cy="0"/>
          </a:xfrm>
          <a:prstGeom prst="line">
            <a:avLst/>
          </a:prstGeom>
          <a:ln w="57150" cmpd="thickThin">
            <a:solidFill>
              <a:schemeClr val="accent2">
                <a:lumMod val="75000"/>
              </a:schemeClr>
            </a:solidFill>
            <a:prstDash val="solid"/>
            <a:headEnd type="none" w="med" len="med"/>
            <a:tailEnd type="none" w="med" len="med"/>
          </a:ln>
        </p:spPr>
        <p:style>
          <a:lnRef idx="3">
            <a:schemeClr val="accent2"/>
          </a:lnRef>
          <a:fillRef idx="0">
            <a:schemeClr val="accent2"/>
          </a:fillRef>
          <a:effectRef idx="2">
            <a:schemeClr val="accent2"/>
          </a:effectRef>
          <a:fontRef idx="minor">
            <a:schemeClr val="tx1"/>
          </a:fontRef>
        </p:style>
      </p:cxnSp>
      <p:sp>
        <p:nvSpPr>
          <p:cNvPr id="31748" name="文本框 1"/>
          <p:cNvSpPr txBox="1">
            <a:spLocks noChangeArrowheads="1"/>
          </p:cNvSpPr>
          <p:nvPr/>
        </p:nvSpPr>
        <p:spPr bwMode="auto">
          <a:xfrm>
            <a:off x="257175" y="1036638"/>
            <a:ext cx="8629650" cy="3952364"/>
          </a:xfrm>
          <a:prstGeom prst="rect">
            <a:avLst/>
          </a:prstGeom>
          <a:noFill/>
          <a:ln w="9525">
            <a:noFill/>
            <a:miter lim="800000"/>
            <a:headEnd/>
            <a:tailEnd/>
          </a:ln>
        </p:spPr>
        <p:txBody>
          <a:bodyPr>
            <a:spAutoFit/>
          </a:bodyPr>
          <a:lstStyle/>
          <a:p>
            <a:pPr algn="just">
              <a:lnSpc>
                <a:spcPts val="4325"/>
              </a:lnSpc>
            </a:pPr>
            <a:r>
              <a:rPr lang="en-US" altLang="zh-CN" sz="2800" b="1">
                <a:solidFill>
                  <a:srgbClr val="0000FF"/>
                </a:solidFill>
                <a:latin typeface="微软雅黑" pitchFamily="34" charset="-122"/>
                <a:ea typeface="微软雅黑" pitchFamily="34" charset="-122"/>
              </a:rPr>
              <a:t>结果：</a:t>
            </a:r>
          </a:p>
          <a:p>
            <a:pPr algn="just">
              <a:lnSpc>
                <a:spcPts val="4325"/>
              </a:lnSpc>
            </a:pPr>
            <a:r>
              <a:rPr lang="en-US" altLang="zh-CN" sz="2800" b="1">
                <a:latin typeface="楷体" pitchFamily="49" charset="-122"/>
                <a:ea typeface="楷体" pitchFamily="49" charset="-122"/>
              </a:rPr>
              <a:t>    胡佛以上反危机措施，使美国的经济危机得到一定程度的减缓，有效遏制了法西斯势力。这为美国经济的复兴创造了一个相对稳定的政治局面。但是，胡佛由于未能采取政府大规模干预经济等政策，使反危机措施不能明显奏效，但这恰恰给罗斯福新政提供了经验。</a:t>
            </a:r>
          </a:p>
        </p:txBody>
      </p:sp>
      <p:sp>
        <p:nvSpPr>
          <p:cNvPr id="31749" name="文本框 99"/>
          <p:cNvSpPr txBox="1">
            <a:spLocks noChangeArrowheads="1"/>
          </p:cNvSpPr>
          <p:nvPr/>
        </p:nvSpPr>
        <p:spPr bwMode="auto">
          <a:xfrm>
            <a:off x="1464469" y="142875"/>
            <a:ext cx="5771827" cy="707886"/>
          </a:xfrm>
          <a:prstGeom prst="rect">
            <a:avLst/>
          </a:prstGeom>
          <a:noFill/>
          <a:ln w="9525">
            <a:noFill/>
            <a:miter lim="800000"/>
            <a:headEnd/>
            <a:tailEnd/>
          </a:ln>
        </p:spPr>
        <p:txBody>
          <a:bodyPr wrap="square">
            <a:spAutoFit/>
          </a:bodyPr>
          <a:lstStyle/>
          <a:p>
            <a:r>
              <a:rPr lang="zh-CN" altLang="zh-CN" sz="4000" b="1" dirty="0">
                <a:latin typeface="微软雅黑" pitchFamily="34" charset="-122"/>
                <a:ea typeface="微软雅黑" pitchFamily="34" charset="-122"/>
                <a:sym typeface="宋体" pitchFamily="2" charset="-122"/>
              </a:rPr>
              <a:t>胡佛的反危机措施</a:t>
            </a:r>
          </a:p>
        </p:txBody>
      </p:sp>
      <p:sp>
        <p:nvSpPr>
          <p:cNvPr id="31751" name="文本框 1"/>
          <p:cNvSpPr txBox="1">
            <a:spLocks noChangeArrowheads="1"/>
          </p:cNvSpPr>
          <p:nvPr/>
        </p:nvSpPr>
        <p:spPr bwMode="auto">
          <a:xfrm>
            <a:off x="200025" y="5303838"/>
            <a:ext cx="8629650" cy="1200150"/>
          </a:xfrm>
          <a:prstGeom prst="rect">
            <a:avLst/>
          </a:prstGeom>
          <a:noFill/>
          <a:ln w="9525">
            <a:noFill/>
            <a:miter lim="800000"/>
            <a:headEnd/>
            <a:tailEnd/>
          </a:ln>
        </p:spPr>
        <p:txBody>
          <a:bodyPr>
            <a:spAutoFit/>
          </a:bodyPr>
          <a:lstStyle/>
          <a:p>
            <a:pPr algn="just">
              <a:lnSpc>
                <a:spcPts val="4325"/>
              </a:lnSpc>
            </a:pPr>
            <a:r>
              <a:rPr lang="zh-CN" altLang="en-US" sz="2800" b="1">
                <a:solidFill>
                  <a:srgbClr val="0000FF"/>
                </a:solidFill>
                <a:latin typeface="微软雅黑" pitchFamily="34" charset="-122"/>
                <a:ea typeface="微软雅黑" pitchFamily="34" charset="-122"/>
              </a:rPr>
              <a:t>中国的应对措施</a:t>
            </a:r>
            <a:r>
              <a:rPr lang="en-US" altLang="zh-CN" sz="2800" b="1">
                <a:solidFill>
                  <a:srgbClr val="0000FF"/>
                </a:solidFill>
                <a:latin typeface="微软雅黑" pitchFamily="34" charset="-122"/>
                <a:ea typeface="微软雅黑" pitchFamily="34" charset="-122"/>
              </a:rPr>
              <a:t>：</a:t>
            </a:r>
          </a:p>
          <a:p>
            <a:pPr algn="just">
              <a:lnSpc>
                <a:spcPts val="4325"/>
              </a:lnSpc>
            </a:pPr>
            <a:r>
              <a:rPr lang="zh-CN" altLang="en-US" sz="2800" b="1">
                <a:solidFill>
                  <a:srgbClr val="0000FF"/>
                </a:solidFill>
                <a:latin typeface="微软雅黑" pitchFamily="34" charset="-122"/>
                <a:ea typeface="微软雅黑" pitchFamily="34" charset="-122"/>
              </a:rPr>
              <a:t>苏联的应对措施：</a:t>
            </a:r>
          </a:p>
        </p:txBody>
      </p:sp>
    </p:spTree>
  </p:cSld>
  <p:clrMapOvr>
    <a:masterClrMapping/>
  </p:clrMapOvr>
  <p:transition spd="slow">
    <p:random/>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ChangeArrowheads="1"/>
          </p:cNvSpPr>
          <p:nvPr/>
        </p:nvSpPr>
        <p:spPr bwMode="auto">
          <a:xfrm>
            <a:off x="179512" y="-130751"/>
            <a:ext cx="8964488" cy="71096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八、罗斯福新政其他改革：</a:t>
            </a:r>
            <a:endParaRPr kumimoji="0" lang="zh-CN"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zh-CN" sz="2400" b="1" i="0" u="none" strike="noStrike" cap="none" normalizeH="0" baseline="0" dirty="0" smtClean="0">
                <a:ln>
                  <a:noFill/>
                </a:ln>
                <a:solidFill>
                  <a:schemeClr val="tx1"/>
                </a:solidFill>
                <a:effectLst/>
                <a:latin typeface="黑体" pitchFamily="49" charset="-122"/>
                <a:ea typeface="黑体" pitchFamily="49" charset="-122"/>
                <a:cs typeface="楷体" pitchFamily="49" charset="-122"/>
              </a:rPr>
              <a:t>⑴政治体制新政</a:t>
            </a:r>
            <a:endParaRPr kumimoji="0" lang="zh-CN"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zh-CN" sz="2400" b="1" i="0" u="none" strike="noStrike" cap="none" normalizeH="0" baseline="0" dirty="0" smtClean="0">
                <a:ln>
                  <a:noFill/>
                </a:ln>
                <a:solidFill>
                  <a:schemeClr val="tx1"/>
                </a:solidFill>
                <a:effectLst/>
                <a:latin typeface="黑体" pitchFamily="49" charset="-122"/>
                <a:ea typeface="黑体" pitchFamily="49" charset="-122"/>
                <a:cs typeface="楷体" pitchFamily="49" charset="-122"/>
              </a:rPr>
              <a:t>①措施：积极扩充总统的权力；构建“大政府”，设立新的总统办公室；扮演“议长”角色，频频使用否决权；使最高法院成为“罗斯福法院”。</a:t>
            </a:r>
            <a:endParaRPr kumimoji="0" lang="zh-CN"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zh-CN" sz="2400" b="1" i="0" u="none" strike="noStrike" cap="none" normalizeH="0" baseline="0" dirty="0" smtClean="0">
                <a:ln>
                  <a:noFill/>
                </a:ln>
                <a:solidFill>
                  <a:schemeClr val="tx1"/>
                </a:solidFill>
                <a:effectLst/>
                <a:latin typeface="黑体" pitchFamily="49" charset="-122"/>
                <a:ea typeface="黑体" pitchFamily="49" charset="-122"/>
                <a:cs typeface="楷体" pitchFamily="49" charset="-122"/>
              </a:rPr>
              <a:t>②作用：使美国国家体制发生重要变化，将“总统中心”或“总统主导”巩固下来并制度化，使以国会为中心的近代总统制向以总统为中心的现代总统制过渡得以实现。</a:t>
            </a:r>
            <a:endParaRPr kumimoji="0" lang="zh-CN"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zh-CN" sz="2400" b="1" i="0" u="none" strike="noStrike" cap="none" normalizeH="0" baseline="0" dirty="0" smtClean="0">
                <a:ln>
                  <a:noFill/>
                </a:ln>
                <a:solidFill>
                  <a:schemeClr val="tx1"/>
                </a:solidFill>
                <a:effectLst/>
                <a:latin typeface="黑体" pitchFamily="49" charset="-122"/>
                <a:ea typeface="黑体" pitchFamily="49" charset="-122"/>
                <a:cs typeface="楷体" pitchFamily="49" charset="-122"/>
              </a:rPr>
              <a:t>⑵外交新政</a:t>
            </a:r>
            <a:endParaRPr kumimoji="0" lang="zh-CN"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zh-CN" sz="2400" b="1" i="0" u="none" strike="noStrike" cap="none" normalizeH="0" baseline="0" dirty="0" smtClean="0">
                <a:ln>
                  <a:noFill/>
                </a:ln>
                <a:solidFill>
                  <a:schemeClr val="tx1"/>
                </a:solidFill>
                <a:effectLst/>
                <a:latin typeface="黑体" pitchFamily="49" charset="-122"/>
                <a:ea typeface="黑体" pitchFamily="49" charset="-122"/>
                <a:cs typeface="楷体" pitchFamily="49" charset="-122"/>
              </a:rPr>
              <a:t>①措施：从拒绝承认苏联到美苏建交；同拉美国家 “睦邻外交”；从孤立主义到加入反法西斯同盟并在其中发挥不可替代的作用</a:t>
            </a:r>
            <a:endParaRPr kumimoji="0" lang="zh-CN"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zh-CN" sz="2400" b="1" i="0" u="none" strike="noStrike" cap="none" normalizeH="0" baseline="0" dirty="0" smtClean="0">
                <a:ln>
                  <a:noFill/>
                </a:ln>
                <a:solidFill>
                  <a:schemeClr val="tx1"/>
                </a:solidFill>
                <a:effectLst/>
                <a:latin typeface="黑体" pitchFamily="49" charset="-122"/>
                <a:ea typeface="黑体" pitchFamily="49" charset="-122"/>
                <a:cs typeface="楷体" pitchFamily="49" charset="-122"/>
              </a:rPr>
              <a:t>②作用：美国与苏联建交，既有抵制德、日、意法西斯的考虑，又有向苏联出售农产品的考虑。</a:t>
            </a:r>
            <a:endParaRPr kumimoji="0" lang="zh-CN"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zh-CN" sz="2400" b="1" i="0" u="none" strike="noStrike" cap="none" normalizeH="0" baseline="0" dirty="0" smtClean="0">
                <a:ln>
                  <a:noFill/>
                </a:ln>
                <a:solidFill>
                  <a:schemeClr val="tx1"/>
                </a:solidFill>
                <a:effectLst/>
                <a:latin typeface="黑体" pitchFamily="49" charset="-122"/>
                <a:ea typeface="黑体" pitchFamily="49" charset="-122"/>
                <a:cs typeface="楷体" pitchFamily="49" charset="-122"/>
              </a:rPr>
              <a:t>美国对拉美实行“睦邻外交”，既有防止法西斯渗入和影响拉美的目的，又有更好控制拉美这一重要的原料供应、商品输出和投资市场的目的。</a:t>
            </a:r>
            <a:endParaRPr kumimoji="0" lang="zh-CN"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zh-CN" sz="2400" b="1" i="0" u="none" strike="noStrike" cap="none" normalizeH="0" baseline="0" dirty="0" smtClean="0">
                <a:ln>
                  <a:noFill/>
                </a:ln>
                <a:solidFill>
                  <a:schemeClr val="tx1"/>
                </a:solidFill>
                <a:effectLst/>
                <a:latin typeface="黑体" pitchFamily="49" charset="-122"/>
                <a:ea typeface="黑体" pitchFamily="49" charset="-122"/>
                <a:cs typeface="楷体" pitchFamily="49" charset="-122"/>
              </a:rPr>
              <a:t>美国介入反法西斯战争，成为“民主国家兵工厂”，全速开动军事工业和相关民用工业，既可达到支援反法西斯国家的目的，又可达到彻底解决国内失业问题的目的。</a:t>
            </a:r>
            <a:endParaRPr kumimoji="0" lang="zh-CN"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p:cNvSpPr>
            <a:spLocks noChangeArrowheads="1"/>
          </p:cNvSpPr>
          <p:nvPr/>
        </p:nvSpPr>
        <p:spPr bwMode="auto">
          <a:xfrm>
            <a:off x="72008" y="149980"/>
            <a:ext cx="8964488" cy="64075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14000"/>
              </a:lnSpc>
              <a:spcBef>
                <a:spcPct val="0"/>
              </a:spcBef>
              <a:spcAft>
                <a:spcPct val="0"/>
              </a:spcAft>
              <a:buClrTx/>
              <a:buSzTx/>
              <a:buFontTx/>
              <a:buNone/>
              <a:tabLst/>
            </a:pPr>
            <a:r>
              <a:rPr kumimoji="0" 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九、罗斯福新政在资本主义自我调节机制中的作用</a:t>
            </a:r>
            <a:endParaRPr kumimoji="0" lang="zh-CN"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14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政治机制上：罗斯福新政在很大程度上缓和了美国的社会矛盾，稳定了资本主义民主自由体制，使美国避免走上法西斯道路。新政也使美国总统的行政权力急剧膨胀。联邦政府的影响进一步渗透到美国的日常社会生活中。</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14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2</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．经济机制上：罗斯福新政初步开创了国家干预经济的新模式，标志着资本主义告别了自由放任的时代，形成了国家垄断资本主义。</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14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3</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．社会保障机制上：社会保障体系初步建立，社会弱势群体开始享有法定的经济保护。</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14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4</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．经济思想机制：资本主义国家告别了“自由放任”的时代，凯恩斯主义学说被广泛运用。</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14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5</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．文明互鉴机制：借鉴苏联计划经济的某些文明成果，挽救和巩固了资本主义文明，体现了文明的发展与交融。也为其他资本主义国家所借鉴，对二战后各国的社会改革产生了深远的影响。</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ChangeArrowheads="1"/>
          </p:cNvSpPr>
          <p:nvPr/>
        </p:nvSpPr>
        <p:spPr bwMode="auto">
          <a:xfrm>
            <a:off x="144016" y="-144813"/>
            <a:ext cx="8892480" cy="681417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30000"/>
              </a:lnSpc>
              <a:spcBef>
                <a:spcPct val="0"/>
              </a:spcBef>
              <a:spcAft>
                <a:spcPct val="0"/>
              </a:spcAft>
              <a:buClrTx/>
              <a:buSzTx/>
              <a:buFontTx/>
              <a:buNone/>
              <a:tabLst/>
            </a:pPr>
            <a:r>
              <a:rPr kumimoji="0" 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十、罗斯福新政时期政治、经济、思想文化的变化</a:t>
            </a:r>
            <a:endParaRPr kumimoji="0" lang="zh-CN"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3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Calibri" pitchFamily="34" charset="0"/>
              </a:rPr>
              <a:t>①政治上：</a:t>
            </a:r>
            <a:endPar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Calibri" pitchFamily="34" charset="0"/>
            </a:endParaRPr>
          </a:p>
          <a:p>
            <a:pPr marL="0" marR="0" lvl="0" indent="0" algn="l" defTabSz="914400" rtl="0" eaLnBrk="0" fontAlgn="base" latinLnBrk="0" hangingPunct="0">
              <a:lnSpc>
                <a:spcPct val="13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Calibri" pitchFamily="34" charset="0"/>
              </a:rPr>
              <a:t>1787</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Calibri" pitchFamily="34" charset="0"/>
              </a:rPr>
              <a:t>年宪法确立了国会、总统、最高法院三权分立、相互制约的美国政治体制。但是，在美国建国以后一个很长时间里，“国会明显居于支配地位”。从美国罗斯福新政开始，在宪法框架内，总统越来越起着主导作用，强化了政府的主导作用。</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3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Calibri" pitchFamily="34" charset="0"/>
              </a:rPr>
              <a:t>②经济上：</a:t>
            </a:r>
            <a:endPar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Calibri" pitchFamily="34" charset="0"/>
            </a:endParaRPr>
          </a:p>
          <a:p>
            <a:pPr marL="0" marR="0" lvl="0" indent="0" algn="l" defTabSz="914400" rtl="0" eaLnBrk="0" fontAlgn="base" latinLnBrk="0" hangingPunct="0">
              <a:lnSpc>
                <a:spcPct val="13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Calibri" pitchFamily="34" charset="0"/>
              </a:rPr>
              <a:t>20</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Calibri" pitchFamily="34" charset="0"/>
              </a:rPr>
              <a:t>世纪</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Calibri" pitchFamily="34" charset="0"/>
              </a:rPr>
              <a:t>30</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Calibri" pitchFamily="34" charset="0"/>
              </a:rPr>
              <a:t>年代大危机、大萧条背景下的罗斯福新政，开创了国家干预经济的新模式，对后世影响深远。</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3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Calibri" pitchFamily="34" charset="0"/>
              </a:rPr>
              <a:t>③思想文化：</a:t>
            </a:r>
            <a:endPar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Calibri" pitchFamily="34" charset="0"/>
            </a:endParaRPr>
          </a:p>
          <a:p>
            <a:pPr marL="0" marR="0" lvl="0" indent="0" algn="l" defTabSz="914400" rtl="0" eaLnBrk="0" fontAlgn="base" latinLnBrk="0" hangingPunct="0">
              <a:lnSpc>
                <a:spcPct val="13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Calibri" pitchFamily="34" charset="0"/>
              </a:rPr>
              <a:t>国家干预经济成为经济发展中的主要指导思想；罗斯福新政加强社会救济，采取“以工代赈”的社会福利思想萌发，推动了注重环保思想意识的形成和发展；具有反传统、反理性，追求人类精神的彻底解放的现代主义流派盛行。</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ChangeArrowheads="1"/>
          </p:cNvSpPr>
          <p:nvPr/>
        </p:nvSpPr>
        <p:spPr bwMode="auto">
          <a:xfrm>
            <a:off x="0" y="-2232"/>
            <a:ext cx="5444119"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十一、罗斯福新政与新经济政策的不同</a:t>
            </a:r>
            <a:endParaRPr kumimoji="0" lang="zh-CN"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p:txBody>
      </p:sp>
      <p:graphicFrame>
        <p:nvGraphicFramePr>
          <p:cNvPr id="3" name="表格 2"/>
          <p:cNvGraphicFramePr>
            <a:graphicFrameLocks noGrp="1"/>
          </p:cNvGraphicFramePr>
          <p:nvPr/>
        </p:nvGraphicFramePr>
        <p:xfrm>
          <a:off x="107504" y="620688"/>
          <a:ext cx="8964488" cy="6144768"/>
        </p:xfrm>
        <a:graphic>
          <a:graphicData uri="http://schemas.openxmlformats.org/drawingml/2006/table">
            <a:tbl>
              <a:tblPr/>
              <a:tblGrid>
                <a:gridCol w="847038"/>
                <a:gridCol w="3948046"/>
                <a:gridCol w="4169404"/>
              </a:tblGrid>
              <a:tr h="0">
                <a:tc>
                  <a:txBody>
                    <a:bodyPr/>
                    <a:lstStyle/>
                    <a:p>
                      <a:pPr algn="just">
                        <a:lnSpc>
                          <a:spcPct val="120000"/>
                        </a:lnSpc>
                        <a:spcAft>
                          <a:spcPts val="0"/>
                        </a:spcAft>
                      </a:pPr>
                      <a:r>
                        <a:rPr lang="zh-CN" sz="2400" b="1" kern="100" dirty="0">
                          <a:latin typeface="黑体" pitchFamily="49" charset="-122"/>
                          <a:ea typeface="黑体" pitchFamily="49" charset="-122"/>
                          <a:cs typeface="Times New Roman"/>
                        </a:rPr>
                        <a:t>内容</a:t>
                      </a:r>
                      <a:endParaRPr lang="zh-CN" sz="2400" kern="100" dirty="0">
                        <a:latin typeface="黑体" pitchFamily="49" charset="-122"/>
                        <a:ea typeface="黑体" pitchFamily="49" charset="-122"/>
                        <a:cs typeface="Times New Roman"/>
                      </a:endParaRPr>
                    </a:p>
                    <a:p>
                      <a:pPr algn="just">
                        <a:lnSpc>
                          <a:spcPct val="120000"/>
                        </a:lnSpc>
                        <a:spcAft>
                          <a:spcPts val="0"/>
                        </a:spcAft>
                      </a:pPr>
                      <a:r>
                        <a:rPr lang="zh-CN" sz="2400" b="1" kern="100" dirty="0">
                          <a:latin typeface="黑体" pitchFamily="49" charset="-122"/>
                          <a:ea typeface="黑体" pitchFamily="49" charset="-122"/>
                          <a:cs typeface="Times New Roman"/>
                        </a:rPr>
                        <a:t>项目</a:t>
                      </a:r>
                      <a:endParaRPr lang="zh-CN" sz="2400" kern="100" dirty="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6350" cap="flat" cmpd="sng" algn="ctr">
                      <a:solidFill>
                        <a:srgbClr val="000000"/>
                      </a:solidFill>
                      <a:prstDash val="solid"/>
                      <a:round/>
                      <a:headEnd type="none" w="med" len="med"/>
                      <a:tailEnd type="none" w="med" len="med"/>
                    </a:lnTlToBr>
                  </a:tcPr>
                </a:tc>
                <a:tc>
                  <a:txBody>
                    <a:bodyPr/>
                    <a:lstStyle/>
                    <a:p>
                      <a:pPr algn="just">
                        <a:lnSpc>
                          <a:spcPct val="120000"/>
                        </a:lnSpc>
                        <a:spcAft>
                          <a:spcPts val="0"/>
                        </a:spcAft>
                      </a:pPr>
                      <a:r>
                        <a:rPr lang="zh-CN" sz="2400" b="1" kern="100" dirty="0">
                          <a:latin typeface="黑体" pitchFamily="49" charset="-122"/>
                          <a:ea typeface="黑体" pitchFamily="49" charset="-122"/>
                          <a:cs typeface="Times New Roman"/>
                        </a:rPr>
                        <a:t>罗斯福新政</a:t>
                      </a:r>
                      <a:endParaRPr lang="zh-CN" sz="2400" kern="100" dirty="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zh-CN" sz="2400" b="1" kern="100">
                          <a:latin typeface="黑体" pitchFamily="49" charset="-122"/>
                          <a:ea typeface="黑体" pitchFamily="49" charset="-122"/>
                          <a:cs typeface="Times New Roman"/>
                        </a:rPr>
                        <a:t>新经济政策</a:t>
                      </a:r>
                      <a:endParaRPr lang="zh-CN" sz="2400" kern="10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20000"/>
                        </a:lnSpc>
                        <a:spcAft>
                          <a:spcPts val="0"/>
                        </a:spcAft>
                      </a:pPr>
                      <a:r>
                        <a:rPr lang="zh-CN" sz="2400" b="1" kern="100">
                          <a:latin typeface="黑体" pitchFamily="49" charset="-122"/>
                          <a:ea typeface="黑体" pitchFamily="49" charset="-122"/>
                          <a:cs typeface="Times New Roman"/>
                        </a:rPr>
                        <a:t>背景</a:t>
                      </a:r>
                      <a:endParaRPr lang="zh-CN" sz="2400" kern="10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zh-CN" sz="2400" b="1" kern="100" dirty="0">
                          <a:latin typeface="黑体" pitchFamily="49" charset="-122"/>
                          <a:ea typeface="黑体" pitchFamily="49" charset="-122"/>
                          <a:cs typeface="Times New Roman"/>
                        </a:rPr>
                        <a:t>资本主义基本矛盾和政府推行的</a:t>
                      </a:r>
                      <a:r>
                        <a:rPr lang="en-US" sz="2400" b="1" kern="100" dirty="0">
                          <a:latin typeface="黑体" pitchFamily="49" charset="-122"/>
                          <a:ea typeface="黑体" pitchFamily="49" charset="-122"/>
                          <a:cs typeface="Times New Roman"/>
                        </a:rPr>
                        <a:t>“</a:t>
                      </a:r>
                      <a:r>
                        <a:rPr lang="zh-CN" sz="2400" b="1" kern="100" dirty="0">
                          <a:latin typeface="黑体" pitchFamily="49" charset="-122"/>
                          <a:ea typeface="黑体" pitchFamily="49" charset="-122"/>
                          <a:cs typeface="Times New Roman"/>
                        </a:rPr>
                        <a:t>自由放任</a:t>
                      </a:r>
                      <a:r>
                        <a:rPr lang="en-US" sz="2400" b="1" kern="100" dirty="0">
                          <a:latin typeface="黑体" pitchFamily="49" charset="-122"/>
                          <a:ea typeface="黑体" pitchFamily="49" charset="-122"/>
                          <a:cs typeface="Times New Roman"/>
                        </a:rPr>
                        <a:t>”</a:t>
                      </a:r>
                      <a:r>
                        <a:rPr lang="zh-CN" sz="2400" b="1" kern="100" dirty="0">
                          <a:latin typeface="黑体" pitchFamily="49" charset="-122"/>
                          <a:ea typeface="黑体" pitchFamily="49" charset="-122"/>
                          <a:cs typeface="Times New Roman"/>
                        </a:rPr>
                        <a:t>政策，导致了严重的经济危机</a:t>
                      </a:r>
                      <a:endParaRPr lang="zh-CN" sz="2400" kern="100" dirty="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en-US" sz="2400" b="1" kern="100" dirty="0">
                          <a:latin typeface="黑体" pitchFamily="49" charset="-122"/>
                          <a:ea typeface="黑体" pitchFamily="49" charset="-122"/>
                          <a:cs typeface="Times New Roman"/>
                        </a:rPr>
                        <a:t>“</a:t>
                      </a:r>
                      <a:r>
                        <a:rPr lang="zh-CN" sz="2400" b="1" kern="100" dirty="0">
                          <a:latin typeface="黑体" pitchFamily="49" charset="-122"/>
                          <a:ea typeface="黑体" pitchFamily="49" charset="-122"/>
                          <a:cs typeface="Times New Roman"/>
                        </a:rPr>
                        <a:t>战时共产主义</a:t>
                      </a:r>
                      <a:r>
                        <a:rPr lang="en-US" sz="2400" b="1" kern="100" dirty="0">
                          <a:latin typeface="黑体" pitchFamily="49" charset="-122"/>
                          <a:ea typeface="黑体" pitchFamily="49" charset="-122"/>
                          <a:cs typeface="Times New Roman"/>
                        </a:rPr>
                        <a:t>”</a:t>
                      </a:r>
                      <a:r>
                        <a:rPr lang="zh-CN" sz="2400" b="1" kern="100" dirty="0">
                          <a:latin typeface="黑体" pitchFamily="49" charset="-122"/>
                          <a:ea typeface="黑体" pitchFamily="49" charset="-122"/>
                          <a:cs typeface="Times New Roman"/>
                        </a:rPr>
                        <a:t>政策严重脱离了生产力发展的实际，导致了严重的经济政治危机</a:t>
                      </a:r>
                      <a:endParaRPr lang="zh-CN" sz="2400" kern="100" dirty="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20000"/>
                        </a:lnSpc>
                        <a:spcAft>
                          <a:spcPts val="0"/>
                        </a:spcAft>
                      </a:pPr>
                      <a:r>
                        <a:rPr lang="zh-CN" sz="2400" b="1" kern="100">
                          <a:latin typeface="黑体" pitchFamily="49" charset="-122"/>
                          <a:ea typeface="黑体" pitchFamily="49" charset="-122"/>
                          <a:cs typeface="Times New Roman"/>
                        </a:rPr>
                        <a:t>目的</a:t>
                      </a:r>
                      <a:endParaRPr lang="zh-CN" sz="2400" kern="10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zh-CN" sz="2400" b="1" kern="100" dirty="0">
                          <a:latin typeface="黑体" pitchFamily="49" charset="-122"/>
                          <a:ea typeface="黑体" pitchFamily="49" charset="-122"/>
                          <a:cs typeface="Times New Roman"/>
                        </a:rPr>
                        <a:t>美国要维护资本主义统治秩序</a:t>
                      </a:r>
                      <a:endParaRPr lang="zh-CN" sz="2400" kern="100" dirty="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zh-CN" sz="2400" b="1" kern="100" dirty="0">
                          <a:latin typeface="黑体" pitchFamily="49" charset="-122"/>
                          <a:ea typeface="黑体" pitchFamily="49" charset="-122"/>
                          <a:cs typeface="Times New Roman"/>
                        </a:rPr>
                        <a:t>苏俄要建立社会主义经济基础</a:t>
                      </a:r>
                      <a:endParaRPr lang="zh-CN" sz="2400" kern="100" dirty="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20000"/>
                        </a:lnSpc>
                        <a:spcAft>
                          <a:spcPts val="0"/>
                        </a:spcAft>
                      </a:pPr>
                      <a:r>
                        <a:rPr lang="zh-CN" sz="2400" b="1" kern="100">
                          <a:latin typeface="黑体" pitchFamily="49" charset="-122"/>
                          <a:ea typeface="黑体" pitchFamily="49" charset="-122"/>
                          <a:cs typeface="Times New Roman"/>
                        </a:rPr>
                        <a:t>措施</a:t>
                      </a:r>
                      <a:endParaRPr lang="zh-CN" sz="2400" kern="10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zh-CN" sz="2400" b="1" kern="100">
                          <a:latin typeface="黑体" pitchFamily="49" charset="-122"/>
                          <a:ea typeface="黑体" pitchFamily="49" charset="-122"/>
                          <a:cs typeface="Times New Roman"/>
                        </a:rPr>
                        <a:t>缩减农业，部分地控制企业的经营自主权，整顿金融</a:t>
                      </a:r>
                      <a:endParaRPr lang="zh-CN" sz="2400" kern="10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zh-CN" sz="2400" b="1" kern="100" dirty="0">
                          <a:latin typeface="黑体" pitchFamily="49" charset="-122"/>
                          <a:ea typeface="黑体" pitchFamily="49" charset="-122"/>
                          <a:cs typeface="Times New Roman"/>
                        </a:rPr>
                        <a:t>恢复发展农业，</a:t>
                      </a:r>
                      <a:r>
                        <a:rPr lang="zh-CN" sz="2400" b="1" kern="100" dirty="0" smtClean="0">
                          <a:latin typeface="黑体" pitchFamily="49" charset="-122"/>
                          <a:ea typeface="黑体" pitchFamily="49" charset="-122"/>
                          <a:cs typeface="Times New Roman"/>
                        </a:rPr>
                        <a:t>部分扩大</a:t>
                      </a:r>
                      <a:r>
                        <a:rPr lang="zh-CN" sz="2400" b="1" kern="100" dirty="0">
                          <a:latin typeface="黑体" pitchFamily="49" charset="-122"/>
                          <a:ea typeface="黑体" pitchFamily="49" charset="-122"/>
                          <a:cs typeface="Times New Roman"/>
                        </a:rPr>
                        <a:t>企业的经营自主权，实行自由贸易</a:t>
                      </a:r>
                      <a:endParaRPr lang="zh-CN" sz="2400" kern="100" dirty="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20000"/>
                        </a:lnSpc>
                        <a:spcAft>
                          <a:spcPts val="0"/>
                        </a:spcAft>
                      </a:pPr>
                      <a:r>
                        <a:rPr lang="zh-CN" sz="2400" b="1" kern="100">
                          <a:latin typeface="黑体" pitchFamily="49" charset="-122"/>
                          <a:ea typeface="黑体" pitchFamily="49" charset="-122"/>
                          <a:cs typeface="Times New Roman"/>
                        </a:rPr>
                        <a:t>手段</a:t>
                      </a:r>
                      <a:endParaRPr lang="zh-CN" sz="2400" kern="10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zh-CN" sz="2400" b="1" kern="100">
                          <a:latin typeface="黑体" pitchFamily="49" charset="-122"/>
                          <a:ea typeface="黑体" pitchFamily="49" charset="-122"/>
                          <a:cs typeface="Times New Roman"/>
                        </a:rPr>
                        <a:t>强化国家对经济的干预</a:t>
                      </a:r>
                      <a:endParaRPr lang="zh-CN" sz="2400" kern="10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zh-CN" sz="2400" b="1" kern="100" dirty="0">
                          <a:latin typeface="黑体" pitchFamily="49" charset="-122"/>
                          <a:ea typeface="黑体" pitchFamily="49" charset="-122"/>
                          <a:cs typeface="Times New Roman"/>
                        </a:rPr>
                        <a:t>减少国家对经济的干预</a:t>
                      </a:r>
                      <a:endParaRPr lang="zh-CN" sz="2400" kern="100" dirty="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20000"/>
                        </a:lnSpc>
                        <a:spcAft>
                          <a:spcPts val="0"/>
                        </a:spcAft>
                      </a:pPr>
                      <a:r>
                        <a:rPr lang="zh-CN" sz="2400" b="1" kern="100">
                          <a:latin typeface="黑体" pitchFamily="49" charset="-122"/>
                          <a:ea typeface="黑体" pitchFamily="49" charset="-122"/>
                          <a:cs typeface="Times New Roman"/>
                        </a:rPr>
                        <a:t>特点</a:t>
                      </a:r>
                      <a:endParaRPr lang="zh-CN" sz="2400" kern="10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zh-CN" sz="2400" b="1" kern="100">
                          <a:latin typeface="黑体" pitchFamily="49" charset="-122"/>
                          <a:ea typeface="黑体" pitchFamily="49" charset="-122"/>
                          <a:cs typeface="Times New Roman"/>
                        </a:rPr>
                        <a:t>在保证私有制经济的前提下，强调计划经济，发展资本主义</a:t>
                      </a:r>
                      <a:endParaRPr lang="zh-CN" sz="2400" kern="10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zh-CN" sz="2400" b="1" kern="100" dirty="0">
                          <a:latin typeface="黑体" pitchFamily="49" charset="-122"/>
                          <a:ea typeface="黑体" pitchFamily="49" charset="-122"/>
                          <a:cs typeface="Times New Roman"/>
                        </a:rPr>
                        <a:t>在国营经济占主导地位的情况下，强调市场经济，多种经济成分并举，发展社会主义经济</a:t>
                      </a:r>
                      <a:endParaRPr lang="zh-CN" sz="2400" kern="100" dirty="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20000"/>
                        </a:lnSpc>
                        <a:spcAft>
                          <a:spcPts val="0"/>
                        </a:spcAft>
                      </a:pPr>
                      <a:r>
                        <a:rPr lang="zh-CN" sz="2400" b="1" kern="100">
                          <a:latin typeface="黑体" pitchFamily="49" charset="-122"/>
                          <a:ea typeface="黑体" pitchFamily="49" charset="-122"/>
                          <a:cs typeface="Times New Roman"/>
                        </a:rPr>
                        <a:t>性质</a:t>
                      </a:r>
                      <a:endParaRPr lang="zh-CN" sz="2400" kern="10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zh-CN" sz="2400" b="1" kern="100">
                          <a:latin typeface="黑体" pitchFamily="49" charset="-122"/>
                          <a:ea typeface="黑体" pitchFamily="49" charset="-122"/>
                          <a:cs typeface="Times New Roman"/>
                        </a:rPr>
                        <a:t>资本主义的经济改革</a:t>
                      </a:r>
                      <a:endParaRPr lang="zh-CN" sz="2400" kern="10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20000"/>
                        </a:lnSpc>
                        <a:spcAft>
                          <a:spcPts val="0"/>
                        </a:spcAft>
                      </a:pPr>
                      <a:r>
                        <a:rPr lang="zh-CN" sz="2400" b="1" kern="100" dirty="0">
                          <a:latin typeface="黑体" pitchFamily="49" charset="-122"/>
                          <a:ea typeface="黑体" pitchFamily="49" charset="-122"/>
                          <a:cs typeface="Times New Roman"/>
                        </a:rPr>
                        <a:t>社会主义的经济改革</a:t>
                      </a:r>
                      <a:endParaRPr lang="zh-CN" sz="2400" kern="100" dirty="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101264" y="31430"/>
            <a:ext cx="6991016" cy="97872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20000"/>
              </a:lnSpc>
              <a:spcBef>
                <a:spcPct val="0"/>
              </a:spcBef>
              <a:spcAft>
                <a:spcPct val="0"/>
              </a:spcAft>
              <a:buClrTx/>
              <a:buSzTx/>
              <a:buFontTx/>
              <a:buNone/>
              <a:tabLst/>
            </a:pPr>
            <a:r>
              <a:rPr kumimoji="0" 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十二、世界三大现代化经济发展模式的不同及联系</a:t>
            </a:r>
            <a:endParaRPr kumimoji="0" lang="zh-CN"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2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．不同：</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p:txBody>
      </p:sp>
      <p:graphicFrame>
        <p:nvGraphicFramePr>
          <p:cNvPr id="3" name="表格 2"/>
          <p:cNvGraphicFramePr>
            <a:graphicFrameLocks noGrp="1"/>
          </p:cNvGraphicFramePr>
          <p:nvPr/>
        </p:nvGraphicFramePr>
        <p:xfrm>
          <a:off x="251520" y="1259542"/>
          <a:ext cx="8640960" cy="5632704"/>
        </p:xfrm>
        <a:graphic>
          <a:graphicData uri="http://schemas.openxmlformats.org/drawingml/2006/table">
            <a:tbl>
              <a:tblPr/>
              <a:tblGrid>
                <a:gridCol w="1080120"/>
                <a:gridCol w="2246016"/>
                <a:gridCol w="3226592"/>
                <a:gridCol w="2088232"/>
              </a:tblGrid>
              <a:tr h="0">
                <a:tc>
                  <a:txBody>
                    <a:bodyPr/>
                    <a:lstStyle/>
                    <a:p>
                      <a:pPr algn="just">
                        <a:lnSpc>
                          <a:spcPct val="110000"/>
                        </a:lnSpc>
                        <a:spcAft>
                          <a:spcPts val="0"/>
                        </a:spcAft>
                      </a:pPr>
                      <a:r>
                        <a:rPr lang="zh-CN" sz="2400" b="1" kern="100" dirty="0">
                          <a:latin typeface="黑体" pitchFamily="49" charset="-122"/>
                          <a:ea typeface="黑体" pitchFamily="49" charset="-122"/>
                          <a:cs typeface="Times New Roman"/>
                        </a:rPr>
                        <a:t>类型</a:t>
                      </a:r>
                      <a:endParaRPr lang="zh-CN" sz="2400" kern="100" dirty="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0000"/>
                        </a:lnSpc>
                        <a:spcAft>
                          <a:spcPts val="0"/>
                        </a:spcAft>
                      </a:pPr>
                      <a:r>
                        <a:rPr lang="zh-CN" sz="2400" b="1" kern="100" dirty="0">
                          <a:latin typeface="黑体" pitchFamily="49" charset="-122"/>
                          <a:ea typeface="黑体" pitchFamily="49" charset="-122"/>
                          <a:cs typeface="Times New Roman"/>
                        </a:rPr>
                        <a:t>苏联模式</a:t>
                      </a:r>
                      <a:endParaRPr lang="zh-CN" sz="2400" kern="100" dirty="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0000"/>
                        </a:lnSpc>
                        <a:spcAft>
                          <a:spcPts val="0"/>
                        </a:spcAft>
                      </a:pPr>
                      <a:r>
                        <a:rPr lang="zh-CN" sz="2400" b="1" kern="100">
                          <a:latin typeface="黑体" pitchFamily="49" charset="-122"/>
                          <a:ea typeface="黑体" pitchFamily="49" charset="-122"/>
                          <a:cs typeface="Times New Roman"/>
                        </a:rPr>
                        <a:t>中国特色社会主义模式</a:t>
                      </a:r>
                      <a:endParaRPr lang="zh-CN" sz="2400" kern="10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0000"/>
                        </a:lnSpc>
                        <a:spcAft>
                          <a:spcPts val="0"/>
                        </a:spcAft>
                      </a:pPr>
                      <a:r>
                        <a:rPr lang="zh-CN" sz="2400" b="1" kern="100">
                          <a:latin typeface="黑体" pitchFamily="49" charset="-122"/>
                          <a:ea typeface="黑体" pitchFamily="49" charset="-122"/>
                          <a:cs typeface="Times New Roman"/>
                        </a:rPr>
                        <a:t>罗斯福新政</a:t>
                      </a:r>
                      <a:endParaRPr lang="zh-CN" sz="2400" kern="10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10000"/>
                        </a:lnSpc>
                        <a:spcAft>
                          <a:spcPts val="0"/>
                        </a:spcAft>
                      </a:pPr>
                      <a:r>
                        <a:rPr lang="zh-CN" sz="2400" b="1" kern="100" dirty="0">
                          <a:latin typeface="黑体" pitchFamily="49" charset="-122"/>
                          <a:ea typeface="黑体" pitchFamily="49" charset="-122"/>
                          <a:cs typeface="Times New Roman"/>
                        </a:rPr>
                        <a:t>生产</a:t>
                      </a:r>
                      <a:r>
                        <a:rPr lang="zh-CN" sz="2400" b="1" kern="100" dirty="0" smtClean="0">
                          <a:latin typeface="黑体" pitchFamily="49" charset="-122"/>
                          <a:ea typeface="黑体" pitchFamily="49" charset="-122"/>
                          <a:cs typeface="Times New Roman"/>
                        </a:rPr>
                        <a:t>资</a:t>
                      </a:r>
                      <a:endParaRPr lang="en-US" altLang="zh-CN" sz="2400" b="1" kern="100" dirty="0" smtClean="0">
                        <a:latin typeface="黑体" pitchFamily="49" charset="-122"/>
                        <a:ea typeface="黑体" pitchFamily="49" charset="-122"/>
                        <a:cs typeface="Times New Roman"/>
                      </a:endParaRPr>
                    </a:p>
                    <a:p>
                      <a:pPr algn="just">
                        <a:lnSpc>
                          <a:spcPct val="110000"/>
                        </a:lnSpc>
                        <a:spcAft>
                          <a:spcPts val="0"/>
                        </a:spcAft>
                      </a:pPr>
                      <a:r>
                        <a:rPr lang="zh-CN" sz="2400" b="1" kern="100" dirty="0" smtClean="0">
                          <a:latin typeface="黑体" pitchFamily="49" charset="-122"/>
                          <a:ea typeface="黑体" pitchFamily="49" charset="-122"/>
                          <a:cs typeface="Times New Roman"/>
                        </a:rPr>
                        <a:t>料所有</a:t>
                      </a:r>
                      <a:endParaRPr lang="en-US" altLang="zh-CN" sz="2400" b="1" kern="100" dirty="0" smtClean="0">
                        <a:latin typeface="黑体" pitchFamily="49" charset="-122"/>
                        <a:ea typeface="黑体" pitchFamily="49" charset="-122"/>
                        <a:cs typeface="Times New Roman"/>
                      </a:endParaRPr>
                    </a:p>
                    <a:p>
                      <a:pPr algn="just">
                        <a:lnSpc>
                          <a:spcPct val="110000"/>
                        </a:lnSpc>
                        <a:spcAft>
                          <a:spcPts val="0"/>
                        </a:spcAft>
                      </a:pPr>
                      <a:r>
                        <a:rPr lang="zh-CN" sz="2400" b="1" kern="100" dirty="0" smtClean="0">
                          <a:latin typeface="黑体" pitchFamily="49" charset="-122"/>
                          <a:ea typeface="黑体" pitchFamily="49" charset="-122"/>
                          <a:cs typeface="Times New Roman"/>
                        </a:rPr>
                        <a:t>制</a:t>
                      </a:r>
                      <a:endParaRPr lang="zh-CN" sz="2400" kern="100" dirty="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0000"/>
                        </a:lnSpc>
                        <a:spcAft>
                          <a:spcPts val="0"/>
                        </a:spcAft>
                      </a:pPr>
                      <a:r>
                        <a:rPr lang="zh-CN" sz="2400" b="1" kern="100" dirty="0" smtClean="0">
                          <a:latin typeface="黑体" pitchFamily="49" charset="-122"/>
                          <a:ea typeface="黑体" pitchFamily="49" charset="-122"/>
                          <a:cs typeface="Times New Roman"/>
                        </a:rPr>
                        <a:t>生产资料</a:t>
                      </a:r>
                      <a:endParaRPr lang="en-US" altLang="zh-CN" sz="2400" b="1" kern="100" dirty="0" smtClean="0">
                        <a:latin typeface="黑体" pitchFamily="49" charset="-122"/>
                        <a:ea typeface="黑体" pitchFamily="49" charset="-122"/>
                        <a:cs typeface="Times New Roman"/>
                      </a:endParaRPr>
                    </a:p>
                    <a:p>
                      <a:pPr algn="just">
                        <a:lnSpc>
                          <a:spcPct val="110000"/>
                        </a:lnSpc>
                        <a:spcAft>
                          <a:spcPts val="0"/>
                        </a:spcAft>
                      </a:pPr>
                      <a:r>
                        <a:rPr lang="zh-CN" sz="2400" b="1" kern="100" dirty="0" smtClean="0">
                          <a:latin typeface="黑体" pitchFamily="49" charset="-122"/>
                          <a:ea typeface="黑体" pitchFamily="49" charset="-122"/>
                          <a:cs typeface="Times New Roman"/>
                        </a:rPr>
                        <a:t>公有制</a:t>
                      </a:r>
                      <a:endParaRPr lang="zh-CN" sz="2400" kern="100" dirty="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0000"/>
                        </a:lnSpc>
                        <a:spcAft>
                          <a:spcPts val="0"/>
                        </a:spcAft>
                      </a:pPr>
                      <a:r>
                        <a:rPr lang="zh-CN" sz="2400" b="1" kern="100" dirty="0">
                          <a:latin typeface="黑体" pitchFamily="49" charset="-122"/>
                          <a:ea typeface="黑体" pitchFamily="49" charset="-122"/>
                          <a:cs typeface="Times New Roman"/>
                        </a:rPr>
                        <a:t>以公有制为主体</a:t>
                      </a:r>
                      <a:r>
                        <a:rPr lang="zh-CN" sz="2400" b="1" kern="100" dirty="0" smtClean="0">
                          <a:latin typeface="黑体" pitchFamily="49" charset="-122"/>
                          <a:ea typeface="黑体" pitchFamily="49" charset="-122"/>
                          <a:cs typeface="Times New Roman"/>
                        </a:rPr>
                        <a:t>，多种</a:t>
                      </a:r>
                      <a:r>
                        <a:rPr lang="zh-CN" sz="2400" b="1" kern="100" dirty="0">
                          <a:latin typeface="黑体" pitchFamily="49" charset="-122"/>
                          <a:ea typeface="黑体" pitchFamily="49" charset="-122"/>
                          <a:cs typeface="Times New Roman"/>
                        </a:rPr>
                        <a:t>所有制经济共同发展</a:t>
                      </a:r>
                      <a:endParaRPr lang="zh-CN" sz="2400" kern="100" dirty="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0000"/>
                        </a:lnSpc>
                        <a:spcAft>
                          <a:spcPts val="0"/>
                        </a:spcAft>
                      </a:pPr>
                      <a:r>
                        <a:rPr lang="zh-CN" sz="2400" b="1" kern="100" dirty="0" smtClean="0">
                          <a:latin typeface="黑体" pitchFamily="49" charset="-122"/>
                          <a:ea typeface="黑体" pitchFamily="49" charset="-122"/>
                          <a:cs typeface="Times New Roman"/>
                        </a:rPr>
                        <a:t>生产资料</a:t>
                      </a:r>
                      <a:endParaRPr lang="en-US" altLang="zh-CN" sz="2400" b="1" kern="100" dirty="0" smtClean="0">
                        <a:latin typeface="黑体" pitchFamily="49" charset="-122"/>
                        <a:ea typeface="黑体" pitchFamily="49" charset="-122"/>
                        <a:cs typeface="Times New Roman"/>
                      </a:endParaRPr>
                    </a:p>
                    <a:p>
                      <a:pPr algn="just">
                        <a:lnSpc>
                          <a:spcPct val="110000"/>
                        </a:lnSpc>
                        <a:spcAft>
                          <a:spcPts val="0"/>
                        </a:spcAft>
                      </a:pPr>
                      <a:r>
                        <a:rPr lang="zh-CN" sz="2400" b="1" kern="100" dirty="0" smtClean="0">
                          <a:latin typeface="黑体" pitchFamily="49" charset="-122"/>
                          <a:ea typeface="黑体" pitchFamily="49" charset="-122"/>
                          <a:cs typeface="Times New Roman"/>
                        </a:rPr>
                        <a:t>私有制</a:t>
                      </a:r>
                      <a:endParaRPr lang="zh-CN" sz="2400" kern="100" dirty="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10000"/>
                        </a:lnSpc>
                        <a:spcAft>
                          <a:spcPts val="0"/>
                        </a:spcAft>
                      </a:pPr>
                      <a:r>
                        <a:rPr lang="zh-CN" sz="2400" b="1" kern="100" dirty="0" smtClean="0">
                          <a:latin typeface="黑体" pitchFamily="49" charset="-122"/>
                          <a:ea typeface="黑体" pitchFamily="49" charset="-122"/>
                          <a:cs typeface="Times New Roman"/>
                        </a:rPr>
                        <a:t>工业化</a:t>
                      </a:r>
                      <a:endParaRPr lang="en-US" altLang="zh-CN" sz="2400" b="1" kern="100" dirty="0" smtClean="0">
                        <a:latin typeface="黑体" pitchFamily="49" charset="-122"/>
                        <a:ea typeface="黑体" pitchFamily="49" charset="-122"/>
                        <a:cs typeface="Times New Roman"/>
                      </a:endParaRPr>
                    </a:p>
                    <a:p>
                      <a:pPr algn="just">
                        <a:lnSpc>
                          <a:spcPct val="110000"/>
                        </a:lnSpc>
                        <a:spcAft>
                          <a:spcPts val="0"/>
                        </a:spcAft>
                      </a:pPr>
                      <a:r>
                        <a:rPr lang="zh-CN" sz="2400" b="1" kern="100" dirty="0" smtClean="0">
                          <a:latin typeface="黑体" pitchFamily="49" charset="-122"/>
                          <a:ea typeface="黑体" pitchFamily="49" charset="-122"/>
                          <a:cs typeface="Times New Roman"/>
                        </a:rPr>
                        <a:t>道路</a:t>
                      </a:r>
                      <a:endParaRPr lang="zh-CN" sz="2400" kern="100" dirty="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0000"/>
                        </a:lnSpc>
                        <a:spcAft>
                          <a:spcPts val="0"/>
                        </a:spcAft>
                      </a:pPr>
                      <a:r>
                        <a:rPr lang="zh-CN" sz="2400" b="1" kern="100" dirty="0" smtClean="0">
                          <a:latin typeface="黑体" pitchFamily="49" charset="-122"/>
                          <a:ea typeface="黑体" pitchFamily="49" charset="-122"/>
                          <a:cs typeface="Times New Roman"/>
                        </a:rPr>
                        <a:t>优先发展</a:t>
                      </a:r>
                      <a:endParaRPr lang="en-US" altLang="zh-CN" sz="2400" b="1" kern="100" dirty="0" smtClean="0">
                        <a:latin typeface="黑体" pitchFamily="49" charset="-122"/>
                        <a:ea typeface="黑体" pitchFamily="49" charset="-122"/>
                        <a:cs typeface="Times New Roman"/>
                      </a:endParaRPr>
                    </a:p>
                    <a:p>
                      <a:pPr algn="just">
                        <a:lnSpc>
                          <a:spcPct val="110000"/>
                        </a:lnSpc>
                        <a:spcAft>
                          <a:spcPts val="0"/>
                        </a:spcAft>
                      </a:pPr>
                      <a:r>
                        <a:rPr lang="zh-CN" sz="2400" b="1" kern="100" dirty="0" smtClean="0">
                          <a:latin typeface="黑体" pitchFamily="49" charset="-122"/>
                          <a:ea typeface="黑体" pitchFamily="49" charset="-122"/>
                          <a:cs typeface="Times New Roman"/>
                        </a:rPr>
                        <a:t>重工业</a:t>
                      </a:r>
                      <a:endParaRPr lang="zh-CN" sz="2400" kern="100" dirty="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0000"/>
                        </a:lnSpc>
                        <a:spcAft>
                          <a:spcPts val="0"/>
                        </a:spcAft>
                      </a:pPr>
                      <a:r>
                        <a:rPr lang="zh-CN" sz="2400" b="1" kern="100" dirty="0">
                          <a:latin typeface="黑体" pitchFamily="49" charset="-122"/>
                          <a:ea typeface="黑体" pitchFamily="49" charset="-122"/>
                          <a:cs typeface="Times New Roman"/>
                        </a:rPr>
                        <a:t>农</a:t>
                      </a:r>
                      <a:r>
                        <a:rPr lang="zh-CN" sz="2400" b="1" kern="100" dirty="0" smtClean="0">
                          <a:latin typeface="黑体" pitchFamily="49" charset="-122"/>
                          <a:ea typeface="黑体" pitchFamily="49" charset="-122"/>
                          <a:cs typeface="Times New Roman"/>
                        </a:rPr>
                        <a:t>轻重</a:t>
                      </a:r>
                      <a:endParaRPr lang="en-US" altLang="zh-CN" sz="2400" b="1" kern="100" dirty="0" smtClean="0">
                        <a:latin typeface="黑体" pitchFamily="49" charset="-122"/>
                        <a:ea typeface="黑体" pitchFamily="49" charset="-122"/>
                        <a:cs typeface="Times New Roman"/>
                      </a:endParaRPr>
                    </a:p>
                    <a:p>
                      <a:pPr algn="just">
                        <a:lnSpc>
                          <a:spcPct val="110000"/>
                        </a:lnSpc>
                        <a:spcAft>
                          <a:spcPts val="0"/>
                        </a:spcAft>
                      </a:pPr>
                      <a:r>
                        <a:rPr lang="zh-CN" sz="2400" b="1" kern="100" dirty="0" smtClean="0">
                          <a:latin typeface="黑体" pitchFamily="49" charset="-122"/>
                          <a:ea typeface="黑体" pitchFamily="49" charset="-122"/>
                          <a:cs typeface="Times New Roman"/>
                        </a:rPr>
                        <a:t>按</a:t>
                      </a:r>
                      <a:r>
                        <a:rPr lang="zh-CN" sz="2400" b="1" kern="100" dirty="0">
                          <a:latin typeface="黑体" pitchFamily="49" charset="-122"/>
                          <a:ea typeface="黑体" pitchFamily="49" charset="-122"/>
                          <a:cs typeface="Times New Roman"/>
                        </a:rPr>
                        <a:t>比例协调发展</a:t>
                      </a:r>
                      <a:endParaRPr lang="zh-CN" sz="2400" kern="100" dirty="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0000"/>
                        </a:lnSpc>
                        <a:spcAft>
                          <a:spcPts val="0"/>
                        </a:spcAft>
                      </a:pPr>
                      <a:r>
                        <a:rPr lang="zh-CN" sz="2400" b="1" kern="100" dirty="0">
                          <a:latin typeface="黑体" pitchFamily="49" charset="-122"/>
                          <a:ea typeface="黑体" pitchFamily="49" charset="-122"/>
                          <a:cs typeface="Times New Roman"/>
                        </a:rPr>
                        <a:t>先</a:t>
                      </a:r>
                      <a:r>
                        <a:rPr lang="zh-CN" sz="2400" b="1" kern="100" dirty="0" smtClean="0">
                          <a:latin typeface="黑体" pitchFamily="49" charset="-122"/>
                          <a:ea typeface="黑体" pitchFamily="49" charset="-122"/>
                          <a:cs typeface="Times New Roman"/>
                        </a:rPr>
                        <a:t>轻工业</a:t>
                      </a:r>
                      <a:endParaRPr lang="en-US" altLang="zh-CN" sz="2400" b="1" kern="100" dirty="0" smtClean="0">
                        <a:latin typeface="黑体" pitchFamily="49" charset="-122"/>
                        <a:ea typeface="黑体" pitchFamily="49" charset="-122"/>
                        <a:cs typeface="Times New Roman"/>
                      </a:endParaRPr>
                    </a:p>
                    <a:p>
                      <a:pPr algn="just">
                        <a:lnSpc>
                          <a:spcPct val="110000"/>
                        </a:lnSpc>
                        <a:spcAft>
                          <a:spcPts val="0"/>
                        </a:spcAft>
                      </a:pPr>
                      <a:r>
                        <a:rPr lang="zh-CN" sz="2400" b="1" kern="100" dirty="0" smtClean="0">
                          <a:latin typeface="黑体" pitchFamily="49" charset="-122"/>
                          <a:ea typeface="黑体" pitchFamily="49" charset="-122"/>
                          <a:cs typeface="Times New Roman"/>
                        </a:rPr>
                        <a:t>后</a:t>
                      </a:r>
                      <a:r>
                        <a:rPr lang="zh-CN" sz="2400" b="1" kern="100" dirty="0">
                          <a:latin typeface="黑体" pitchFamily="49" charset="-122"/>
                          <a:ea typeface="黑体" pitchFamily="49" charset="-122"/>
                          <a:cs typeface="Times New Roman"/>
                        </a:rPr>
                        <a:t>重工业</a:t>
                      </a:r>
                      <a:endParaRPr lang="zh-CN" sz="2400" kern="100" dirty="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10000"/>
                        </a:lnSpc>
                        <a:spcAft>
                          <a:spcPts val="0"/>
                        </a:spcAft>
                      </a:pPr>
                      <a:r>
                        <a:rPr lang="zh-CN" sz="2400" b="1" kern="100" dirty="0" smtClean="0">
                          <a:latin typeface="黑体" pitchFamily="49" charset="-122"/>
                          <a:ea typeface="黑体" pitchFamily="49" charset="-122"/>
                          <a:cs typeface="Times New Roman"/>
                        </a:rPr>
                        <a:t>农业</a:t>
                      </a:r>
                      <a:endParaRPr lang="en-US" altLang="zh-CN" sz="2400" b="1" kern="100" dirty="0" smtClean="0">
                        <a:latin typeface="黑体" pitchFamily="49" charset="-122"/>
                        <a:ea typeface="黑体" pitchFamily="49" charset="-122"/>
                        <a:cs typeface="Times New Roman"/>
                      </a:endParaRPr>
                    </a:p>
                    <a:p>
                      <a:pPr algn="just">
                        <a:lnSpc>
                          <a:spcPct val="110000"/>
                        </a:lnSpc>
                        <a:spcAft>
                          <a:spcPts val="0"/>
                        </a:spcAft>
                      </a:pPr>
                      <a:r>
                        <a:rPr lang="zh-CN" sz="2400" b="1" kern="100" dirty="0" smtClean="0">
                          <a:latin typeface="黑体" pitchFamily="49" charset="-122"/>
                          <a:ea typeface="黑体" pitchFamily="49" charset="-122"/>
                          <a:cs typeface="Times New Roman"/>
                        </a:rPr>
                        <a:t>制度</a:t>
                      </a:r>
                      <a:endParaRPr lang="zh-CN" sz="2400" kern="100" dirty="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0000"/>
                        </a:lnSpc>
                        <a:spcAft>
                          <a:spcPts val="0"/>
                        </a:spcAft>
                      </a:pPr>
                      <a:r>
                        <a:rPr lang="zh-CN" sz="2400" b="1" kern="100" dirty="0">
                          <a:latin typeface="黑体" pitchFamily="49" charset="-122"/>
                          <a:ea typeface="黑体" pitchFamily="49" charset="-122"/>
                          <a:cs typeface="Times New Roman"/>
                        </a:rPr>
                        <a:t>集体化农庄</a:t>
                      </a:r>
                      <a:endParaRPr lang="zh-CN" sz="2400" kern="100" dirty="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0000"/>
                        </a:lnSpc>
                        <a:spcAft>
                          <a:spcPts val="0"/>
                        </a:spcAft>
                      </a:pPr>
                      <a:r>
                        <a:rPr lang="zh-CN" sz="2400" b="1" kern="100" dirty="0">
                          <a:latin typeface="黑体" pitchFamily="49" charset="-122"/>
                          <a:ea typeface="黑体" pitchFamily="49" charset="-122"/>
                          <a:cs typeface="Times New Roman"/>
                        </a:rPr>
                        <a:t>家庭联产承包责任制</a:t>
                      </a:r>
                      <a:endParaRPr lang="zh-CN" sz="2400" kern="100" dirty="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0000"/>
                        </a:lnSpc>
                        <a:spcAft>
                          <a:spcPts val="0"/>
                        </a:spcAft>
                      </a:pPr>
                      <a:r>
                        <a:rPr lang="zh-CN" sz="2400" b="1" kern="100" dirty="0" smtClean="0">
                          <a:latin typeface="黑体" pitchFamily="49" charset="-122"/>
                          <a:ea typeface="黑体" pitchFamily="49" charset="-122"/>
                          <a:cs typeface="Times New Roman"/>
                        </a:rPr>
                        <a:t>资本主义</a:t>
                      </a:r>
                      <a:endParaRPr lang="en-US" altLang="zh-CN" sz="2400" b="1" kern="100" dirty="0" smtClean="0">
                        <a:latin typeface="黑体" pitchFamily="49" charset="-122"/>
                        <a:ea typeface="黑体" pitchFamily="49" charset="-122"/>
                        <a:cs typeface="Times New Roman"/>
                      </a:endParaRPr>
                    </a:p>
                    <a:p>
                      <a:pPr algn="just">
                        <a:lnSpc>
                          <a:spcPct val="110000"/>
                        </a:lnSpc>
                        <a:spcAft>
                          <a:spcPts val="0"/>
                        </a:spcAft>
                      </a:pPr>
                      <a:r>
                        <a:rPr lang="zh-CN" sz="2400" b="1" kern="100" dirty="0" smtClean="0">
                          <a:latin typeface="黑体" pitchFamily="49" charset="-122"/>
                          <a:ea typeface="黑体" pitchFamily="49" charset="-122"/>
                          <a:cs typeface="Times New Roman"/>
                        </a:rPr>
                        <a:t>大</a:t>
                      </a:r>
                      <a:r>
                        <a:rPr lang="zh-CN" sz="2400" b="1" kern="100" dirty="0">
                          <a:latin typeface="黑体" pitchFamily="49" charset="-122"/>
                          <a:ea typeface="黑体" pitchFamily="49" charset="-122"/>
                          <a:cs typeface="Times New Roman"/>
                        </a:rPr>
                        <a:t>农场</a:t>
                      </a:r>
                      <a:endParaRPr lang="zh-CN" sz="2400" kern="100" dirty="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10000"/>
                        </a:lnSpc>
                        <a:spcAft>
                          <a:spcPts val="0"/>
                        </a:spcAft>
                      </a:pPr>
                      <a:r>
                        <a:rPr lang="zh-CN" sz="2400" b="1" kern="100" dirty="0" smtClean="0">
                          <a:latin typeface="黑体" pitchFamily="49" charset="-122"/>
                          <a:ea typeface="黑体" pitchFamily="49" charset="-122"/>
                          <a:cs typeface="Times New Roman"/>
                        </a:rPr>
                        <a:t>经济</a:t>
                      </a:r>
                      <a:endParaRPr lang="en-US" altLang="zh-CN" sz="2400" b="1" kern="100" dirty="0" smtClean="0">
                        <a:latin typeface="黑体" pitchFamily="49" charset="-122"/>
                        <a:ea typeface="黑体" pitchFamily="49" charset="-122"/>
                        <a:cs typeface="Times New Roman"/>
                      </a:endParaRPr>
                    </a:p>
                    <a:p>
                      <a:pPr algn="just">
                        <a:lnSpc>
                          <a:spcPct val="110000"/>
                        </a:lnSpc>
                        <a:spcAft>
                          <a:spcPts val="0"/>
                        </a:spcAft>
                      </a:pPr>
                      <a:r>
                        <a:rPr lang="zh-CN" sz="2400" b="1" kern="100" dirty="0" smtClean="0">
                          <a:latin typeface="黑体" pitchFamily="49" charset="-122"/>
                          <a:ea typeface="黑体" pitchFamily="49" charset="-122"/>
                          <a:cs typeface="Times New Roman"/>
                        </a:rPr>
                        <a:t>体制</a:t>
                      </a:r>
                      <a:endParaRPr lang="zh-CN" sz="2400" kern="100" dirty="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0000"/>
                        </a:lnSpc>
                        <a:spcAft>
                          <a:spcPts val="0"/>
                        </a:spcAft>
                      </a:pPr>
                      <a:r>
                        <a:rPr lang="zh-CN" sz="2400" b="1" kern="100">
                          <a:latin typeface="黑体" pitchFamily="49" charset="-122"/>
                          <a:ea typeface="黑体" pitchFamily="49" charset="-122"/>
                          <a:cs typeface="Times New Roman"/>
                        </a:rPr>
                        <a:t>高度集中的计划经济体制</a:t>
                      </a:r>
                      <a:endParaRPr lang="zh-CN" sz="2400" kern="10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0000"/>
                        </a:lnSpc>
                        <a:spcAft>
                          <a:spcPts val="0"/>
                        </a:spcAft>
                      </a:pPr>
                      <a:r>
                        <a:rPr lang="zh-CN" sz="2400" b="1" kern="100" dirty="0">
                          <a:latin typeface="黑体" pitchFamily="49" charset="-122"/>
                          <a:ea typeface="黑体" pitchFamily="49" charset="-122"/>
                          <a:cs typeface="Times New Roman"/>
                        </a:rPr>
                        <a:t>宏观调控下的社会主义市场经济体制</a:t>
                      </a:r>
                      <a:endParaRPr lang="zh-CN" sz="2400" kern="100" dirty="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0000"/>
                        </a:lnSpc>
                        <a:spcAft>
                          <a:spcPts val="0"/>
                        </a:spcAft>
                      </a:pPr>
                      <a:r>
                        <a:rPr lang="zh-CN" sz="2400" b="1" kern="100" dirty="0">
                          <a:latin typeface="黑体" pitchFamily="49" charset="-122"/>
                          <a:ea typeface="黑体" pitchFamily="49" charset="-122"/>
                          <a:cs typeface="Times New Roman"/>
                        </a:rPr>
                        <a:t>国家干预下的资本主义市场经济体制</a:t>
                      </a:r>
                      <a:endParaRPr lang="zh-CN" sz="2400" kern="100" dirty="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just">
                        <a:lnSpc>
                          <a:spcPct val="110000"/>
                        </a:lnSpc>
                        <a:spcAft>
                          <a:spcPts val="0"/>
                        </a:spcAft>
                      </a:pPr>
                      <a:r>
                        <a:rPr lang="zh-CN" sz="2400" b="1" kern="100" dirty="0" smtClean="0">
                          <a:latin typeface="黑体" pitchFamily="49" charset="-122"/>
                          <a:ea typeface="黑体" pitchFamily="49" charset="-122"/>
                          <a:cs typeface="Times New Roman"/>
                        </a:rPr>
                        <a:t>政治</a:t>
                      </a:r>
                      <a:endParaRPr lang="en-US" altLang="zh-CN" sz="2400" b="1" kern="100" dirty="0" smtClean="0">
                        <a:latin typeface="黑体" pitchFamily="49" charset="-122"/>
                        <a:ea typeface="黑体" pitchFamily="49" charset="-122"/>
                        <a:cs typeface="Times New Roman"/>
                      </a:endParaRPr>
                    </a:p>
                    <a:p>
                      <a:pPr algn="just">
                        <a:lnSpc>
                          <a:spcPct val="110000"/>
                        </a:lnSpc>
                        <a:spcAft>
                          <a:spcPts val="0"/>
                        </a:spcAft>
                      </a:pPr>
                      <a:r>
                        <a:rPr lang="zh-CN" sz="2400" b="1" kern="100" dirty="0" smtClean="0">
                          <a:latin typeface="黑体" pitchFamily="49" charset="-122"/>
                          <a:ea typeface="黑体" pitchFamily="49" charset="-122"/>
                          <a:cs typeface="Times New Roman"/>
                        </a:rPr>
                        <a:t>制度</a:t>
                      </a:r>
                      <a:endParaRPr lang="zh-CN" sz="2400" kern="100" dirty="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0000"/>
                        </a:lnSpc>
                        <a:spcAft>
                          <a:spcPts val="0"/>
                        </a:spcAft>
                      </a:pPr>
                      <a:r>
                        <a:rPr lang="zh-CN" sz="2400" b="1" kern="100">
                          <a:latin typeface="黑体" pitchFamily="49" charset="-122"/>
                          <a:ea typeface="黑体" pitchFamily="49" charset="-122"/>
                          <a:cs typeface="Times New Roman"/>
                        </a:rPr>
                        <a:t>苏维埃代表大会制，一党制，终身制</a:t>
                      </a:r>
                      <a:endParaRPr lang="zh-CN" sz="2400" kern="10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0000"/>
                        </a:lnSpc>
                        <a:spcAft>
                          <a:spcPts val="0"/>
                        </a:spcAft>
                      </a:pPr>
                      <a:r>
                        <a:rPr lang="zh-CN" sz="2400" b="1" kern="100" dirty="0">
                          <a:latin typeface="黑体" pitchFamily="49" charset="-122"/>
                          <a:ea typeface="黑体" pitchFamily="49" charset="-122"/>
                          <a:cs typeface="Times New Roman"/>
                        </a:rPr>
                        <a:t>人民代表大会制度，中共领导的多党合作和政治协商制度</a:t>
                      </a:r>
                      <a:endParaRPr lang="zh-CN" sz="2400" kern="100" dirty="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0000"/>
                        </a:lnSpc>
                        <a:spcAft>
                          <a:spcPts val="0"/>
                        </a:spcAft>
                      </a:pPr>
                      <a:r>
                        <a:rPr lang="zh-CN" sz="2400" b="1" kern="100" dirty="0">
                          <a:latin typeface="黑体" pitchFamily="49" charset="-122"/>
                          <a:ea typeface="黑体" pitchFamily="49" charset="-122"/>
                          <a:cs typeface="Times New Roman"/>
                        </a:rPr>
                        <a:t>两党制</a:t>
                      </a:r>
                      <a:endParaRPr lang="zh-CN" sz="2400" kern="100" dirty="0">
                        <a:latin typeface="黑体" pitchFamily="49" charset="-122"/>
                        <a:ea typeface="黑体" pitchFamily="49" charset="-122"/>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ChangeArrowheads="1"/>
          </p:cNvSpPr>
          <p:nvPr/>
        </p:nvSpPr>
        <p:spPr bwMode="auto">
          <a:xfrm>
            <a:off x="179512" y="73451"/>
            <a:ext cx="8784976"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25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2</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．联系：</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25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美国罗斯福新政借鉴苏联模式，采取国家干预经济的方法，使美国逐步摆脱经济危机；</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25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中国是在吸取苏联模式弊端的教训下，借鉴资本主义市场经济，对苏联模式进行了超越，形成中国特色社会主义模式。</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25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3.</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特点：</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25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苏</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使</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联</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在国家掌握经济命脉的前提下，在一定范围内恢复和发展资本主义经济</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逐步向社会主义过渡，后形成高度集中的政治经济体制。</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25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(2)</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中国</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在坚持社会主义制度的前提下</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改革生产关系中不适应生产力发展的环节</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解放生产力</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最终建立社会主义市场经济体制</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25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(3)</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西方</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在不触动资本主义制度的前提下，对资本主义生产关系的局部调整。</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国家干预经济</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调节资本主义供给与需求之间的矛盾</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 </a:t>
            </a:r>
            <a:endPar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2338" name="Group 2"/>
          <p:cNvGraphicFramePr>
            <a:graphicFrameLocks noGrp="1"/>
          </p:cNvGraphicFramePr>
          <p:nvPr>
            <p:ph/>
          </p:nvPr>
        </p:nvGraphicFramePr>
        <p:xfrm>
          <a:off x="152400" y="609600"/>
          <a:ext cx="8839200" cy="5715001"/>
        </p:xfrm>
        <a:graphic>
          <a:graphicData uri="http://schemas.openxmlformats.org/drawingml/2006/table">
            <a:tbl>
              <a:tblPr/>
              <a:tblGrid>
                <a:gridCol w="1143000"/>
                <a:gridCol w="2133600"/>
                <a:gridCol w="2514600"/>
                <a:gridCol w="3048000"/>
              </a:tblGrid>
              <a:tr h="657225">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zh-CN" altLang="zh-CN" sz="2400" b="1" i="0" u="none" strike="noStrike" cap="none" normalizeH="0" baseline="0" smtClean="0">
                        <a:ln>
                          <a:noFill/>
                        </a:ln>
                        <a:solidFill>
                          <a:schemeClr val="tx1"/>
                        </a:solidFill>
                        <a:effectLst/>
                        <a:latin typeface="Arial" charset="0"/>
                        <a:ea typeface="宋体"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zh-CN" altLang="en-US" sz="2400" b="1" i="0" u="none" strike="noStrike" cap="none" normalizeH="0" baseline="0" smtClean="0">
                          <a:ln>
                            <a:noFill/>
                          </a:ln>
                          <a:solidFill>
                            <a:schemeClr val="tx1"/>
                          </a:solidFill>
                          <a:effectLst/>
                          <a:latin typeface="Arial" charset="0"/>
                          <a:ea typeface="宋体" pitchFamily="2" charset="-122"/>
                        </a:rPr>
                        <a:t>改    革</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zh-CN" altLang="en-US" sz="2400" b="1" i="0" u="none" strike="noStrike" cap="none" normalizeH="0" baseline="0" smtClean="0">
                          <a:ln>
                            <a:noFill/>
                          </a:ln>
                          <a:solidFill>
                            <a:schemeClr val="tx1"/>
                          </a:solidFill>
                          <a:effectLst/>
                          <a:latin typeface="Arial" charset="0"/>
                          <a:ea typeface="宋体" pitchFamily="2" charset="-122"/>
                        </a:rPr>
                        <a:t>特    点</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zh-CN" altLang="en-US" sz="2400" b="1" i="0" u="none" strike="noStrike" cap="none" normalizeH="0" baseline="0" smtClean="0">
                          <a:ln>
                            <a:noFill/>
                          </a:ln>
                          <a:solidFill>
                            <a:schemeClr val="tx1"/>
                          </a:solidFill>
                          <a:effectLst/>
                          <a:latin typeface="Arial" charset="0"/>
                          <a:ea typeface="宋体" pitchFamily="2" charset="-122"/>
                        </a:rPr>
                        <a:t>作       用</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46200">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zh-CN" altLang="en-US" sz="2400" b="1" i="0" u="none" strike="noStrike" cap="none" normalizeH="0" baseline="0" smtClean="0">
                          <a:ln>
                            <a:noFill/>
                          </a:ln>
                          <a:solidFill>
                            <a:schemeClr val="tx1"/>
                          </a:solidFill>
                          <a:effectLst/>
                          <a:latin typeface="Arial" charset="0"/>
                          <a:ea typeface="宋体" pitchFamily="2" charset="-122"/>
                        </a:rPr>
                        <a:t>苏俄的新经济政策</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zh-CN" altLang="zh-CN" sz="2400" b="1"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zh-CN" altLang="zh-CN" sz="2400" b="1"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zh-CN" altLang="zh-CN" sz="2400" b="1"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9861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zh-CN" altLang="en-US" sz="2400" b="1" i="0" u="none" strike="noStrike" cap="none" normalizeH="0" baseline="0" smtClean="0">
                          <a:ln>
                            <a:noFill/>
                          </a:ln>
                          <a:solidFill>
                            <a:schemeClr val="tx1"/>
                          </a:solidFill>
                          <a:effectLst/>
                          <a:latin typeface="Arial" charset="0"/>
                          <a:ea typeface="宋体" pitchFamily="2" charset="-122"/>
                        </a:rPr>
                        <a:t>美国的罗斯福新政</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zh-CN" altLang="zh-CN" sz="2400" b="1"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zh-CN" altLang="zh-CN" sz="2400" b="1"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zh-CN" altLang="zh-CN" sz="2400" b="1"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112963">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en-US" altLang="zh-CN" sz="2400" b="1" i="0" u="none" strike="noStrike" cap="none" normalizeH="0" baseline="0" smtClean="0">
                        <a:ln>
                          <a:noFill/>
                        </a:ln>
                        <a:solidFill>
                          <a:schemeClr val="tx1"/>
                        </a:solidFill>
                        <a:effectLst/>
                        <a:latin typeface="Arial" charset="0"/>
                        <a:ea typeface="宋体" pitchFamily="2" charset="-122"/>
                      </a:endParaRP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zh-CN" altLang="en-US" sz="2400" b="1" i="0" u="none" strike="noStrike" cap="none" normalizeH="0" baseline="0" smtClean="0">
                          <a:ln>
                            <a:noFill/>
                          </a:ln>
                          <a:solidFill>
                            <a:schemeClr val="tx1"/>
                          </a:solidFill>
                          <a:effectLst/>
                          <a:latin typeface="Arial" charset="0"/>
                          <a:ea typeface="宋体" pitchFamily="2" charset="-122"/>
                        </a:rPr>
                        <a:t>中国的经济体制改革</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zh-CN" altLang="zh-CN" sz="2400" b="1"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zh-CN" altLang="zh-CN" sz="2400" b="1" i="0" u="none" strike="noStrike" cap="none" normalizeH="0" baseline="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zh-CN" altLang="zh-CN" sz="2400" b="1" i="0" u="none" strike="noStrike" cap="none" normalizeH="0" baseline="0" dirty="0" smtClean="0">
                        <a:ln>
                          <a:noFill/>
                        </a:ln>
                        <a:solidFill>
                          <a:schemeClr val="tx1"/>
                        </a:solidFill>
                        <a:effectLst/>
                        <a:latin typeface="Arial" charset="0"/>
                        <a:ea typeface="宋体"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142365" name="Picture 29" descr="蜻蜓和小花"/>
          <p:cNvPicPr>
            <a:picLocks noChangeAspect="1" noChangeArrowheads="1" noCrop="1"/>
          </p:cNvPicPr>
          <p:nvPr/>
        </p:nvPicPr>
        <p:blipFill>
          <a:blip r:embed="rId2" cstate="print"/>
          <a:srcRect/>
          <a:stretch>
            <a:fillRect/>
          </a:stretch>
        </p:blipFill>
        <p:spPr bwMode="auto">
          <a:xfrm>
            <a:off x="0" y="6021388"/>
            <a:ext cx="8459788" cy="836612"/>
          </a:xfrm>
          <a:prstGeom prst="rect">
            <a:avLst/>
          </a:prstGeom>
          <a:noFill/>
        </p:spPr>
      </p:pic>
      <p:sp>
        <p:nvSpPr>
          <p:cNvPr id="142366" name="Text Box 30"/>
          <p:cNvSpPr txBox="1">
            <a:spLocks noChangeArrowheads="1"/>
          </p:cNvSpPr>
          <p:nvPr/>
        </p:nvSpPr>
        <p:spPr bwMode="auto">
          <a:xfrm>
            <a:off x="0" y="0"/>
            <a:ext cx="9144000" cy="579438"/>
          </a:xfrm>
          <a:prstGeom prst="rect">
            <a:avLst/>
          </a:prstGeom>
          <a:solidFill>
            <a:schemeClr val="accent1"/>
          </a:solidFill>
          <a:ln w="9525">
            <a:noFill/>
            <a:miter lim="800000"/>
            <a:headEnd/>
            <a:tailEnd/>
          </a:ln>
          <a:effectLst/>
        </p:spPr>
        <p:txBody>
          <a:bodyPr>
            <a:spAutoFit/>
          </a:bodyPr>
          <a:lstStyle/>
          <a:p>
            <a:r>
              <a:rPr lang="zh-CN" altLang="en-US" sz="3200" b="1"/>
              <a:t>比较苏、美、中三国农业经济政策的调整</a:t>
            </a:r>
          </a:p>
        </p:txBody>
      </p:sp>
      <p:sp>
        <p:nvSpPr>
          <p:cNvPr id="142367" name="Text Box 31"/>
          <p:cNvSpPr txBox="1">
            <a:spLocks noChangeArrowheads="1"/>
          </p:cNvSpPr>
          <p:nvPr/>
        </p:nvSpPr>
        <p:spPr bwMode="auto">
          <a:xfrm>
            <a:off x="1524000" y="1371600"/>
            <a:ext cx="1981200" cy="822325"/>
          </a:xfrm>
          <a:prstGeom prst="rect">
            <a:avLst/>
          </a:prstGeom>
          <a:noFill/>
          <a:ln w="9525">
            <a:noFill/>
            <a:miter lim="800000"/>
            <a:headEnd/>
            <a:tailEnd/>
          </a:ln>
          <a:effectLst/>
        </p:spPr>
        <p:txBody>
          <a:bodyPr>
            <a:spAutoFit/>
          </a:bodyPr>
          <a:lstStyle/>
          <a:p>
            <a:r>
              <a:rPr lang="zh-CN" altLang="en-US" sz="2400" b="1"/>
              <a:t>粮食税代替余粮收集制</a:t>
            </a:r>
          </a:p>
        </p:txBody>
      </p:sp>
      <p:sp>
        <p:nvSpPr>
          <p:cNvPr id="142368" name="Text Box 32"/>
          <p:cNvSpPr txBox="1">
            <a:spLocks noChangeArrowheads="1"/>
          </p:cNvSpPr>
          <p:nvPr/>
        </p:nvSpPr>
        <p:spPr bwMode="auto">
          <a:xfrm>
            <a:off x="3886200" y="1295400"/>
            <a:ext cx="1752600" cy="1187450"/>
          </a:xfrm>
          <a:prstGeom prst="rect">
            <a:avLst/>
          </a:prstGeom>
          <a:noFill/>
          <a:ln w="9525">
            <a:noFill/>
            <a:miter lim="800000"/>
            <a:headEnd/>
            <a:tailEnd/>
          </a:ln>
          <a:effectLst/>
        </p:spPr>
        <p:txBody>
          <a:bodyPr>
            <a:spAutoFit/>
          </a:bodyPr>
          <a:lstStyle/>
          <a:p>
            <a:r>
              <a:rPr lang="zh-CN" altLang="en-US" sz="2400" b="1"/>
              <a:t>利用市场和商品货币关系</a:t>
            </a:r>
          </a:p>
        </p:txBody>
      </p:sp>
      <p:sp>
        <p:nvSpPr>
          <p:cNvPr id="142369" name="Text Box 33"/>
          <p:cNvSpPr txBox="1">
            <a:spLocks noChangeArrowheads="1"/>
          </p:cNvSpPr>
          <p:nvPr/>
        </p:nvSpPr>
        <p:spPr bwMode="auto">
          <a:xfrm>
            <a:off x="6019800" y="1143000"/>
            <a:ext cx="2819400" cy="1187450"/>
          </a:xfrm>
          <a:prstGeom prst="rect">
            <a:avLst/>
          </a:prstGeom>
          <a:noFill/>
          <a:ln w="9525">
            <a:noFill/>
            <a:miter lim="800000"/>
            <a:headEnd/>
            <a:tailEnd/>
          </a:ln>
          <a:effectLst/>
        </p:spPr>
        <p:txBody>
          <a:bodyPr>
            <a:spAutoFit/>
          </a:bodyPr>
          <a:lstStyle/>
          <a:p>
            <a:r>
              <a:rPr lang="zh-CN" altLang="en-US" sz="2400" b="1"/>
              <a:t>改善工农联盟；生产恢复；政权得到巩固</a:t>
            </a:r>
          </a:p>
        </p:txBody>
      </p:sp>
      <p:sp>
        <p:nvSpPr>
          <p:cNvPr id="142370" name="Text Box 34"/>
          <p:cNvSpPr txBox="1">
            <a:spLocks noChangeArrowheads="1"/>
          </p:cNvSpPr>
          <p:nvPr/>
        </p:nvSpPr>
        <p:spPr bwMode="auto">
          <a:xfrm>
            <a:off x="1447800" y="2514600"/>
            <a:ext cx="1905000" cy="1616075"/>
          </a:xfrm>
          <a:prstGeom prst="rect">
            <a:avLst/>
          </a:prstGeom>
          <a:noFill/>
          <a:ln w="9525">
            <a:noFill/>
            <a:miter lim="800000"/>
            <a:headEnd/>
            <a:tailEnd/>
          </a:ln>
          <a:effectLst/>
        </p:spPr>
        <p:txBody>
          <a:bodyPr>
            <a:spAutoFit/>
          </a:bodyPr>
          <a:lstStyle/>
          <a:p>
            <a:r>
              <a:rPr lang="zh-CN" altLang="en-US" sz="2000" b="1"/>
              <a:t>成立农业调整署，减少耕地面积和农产品产量，提高农产品价格</a:t>
            </a:r>
          </a:p>
        </p:txBody>
      </p:sp>
      <p:sp>
        <p:nvSpPr>
          <p:cNvPr id="142371" name="Text Box 35"/>
          <p:cNvSpPr txBox="1">
            <a:spLocks noChangeArrowheads="1"/>
          </p:cNvSpPr>
          <p:nvPr/>
        </p:nvSpPr>
        <p:spPr bwMode="auto">
          <a:xfrm>
            <a:off x="4114800" y="2895600"/>
            <a:ext cx="1600200" cy="822325"/>
          </a:xfrm>
          <a:prstGeom prst="rect">
            <a:avLst/>
          </a:prstGeom>
          <a:noFill/>
          <a:ln w="9525">
            <a:noFill/>
            <a:miter lim="800000"/>
            <a:headEnd/>
            <a:tailEnd/>
          </a:ln>
          <a:effectLst/>
        </p:spPr>
        <p:txBody>
          <a:bodyPr>
            <a:spAutoFit/>
          </a:bodyPr>
          <a:lstStyle/>
          <a:p>
            <a:r>
              <a:rPr lang="zh-CN" altLang="en-US" sz="2400" b="1"/>
              <a:t>国家干预经济</a:t>
            </a:r>
          </a:p>
        </p:txBody>
      </p:sp>
      <p:sp>
        <p:nvSpPr>
          <p:cNvPr id="142372" name="Text Box 36"/>
          <p:cNvSpPr txBox="1">
            <a:spLocks noChangeArrowheads="1"/>
          </p:cNvSpPr>
          <p:nvPr/>
        </p:nvSpPr>
        <p:spPr bwMode="auto">
          <a:xfrm>
            <a:off x="6019800" y="2514600"/>
            <a:ext cx="2895600" cy="1552575"/>
          </a:xfrm>
          <a:prstGeom prst="rect">
            <a:avLst/>
          </a:prstGeom>
          <a:noFill/>
          <a:ln w="9525">
            <a:noFill/>
            <a:miter lim="800000"/>
            <a:headEnd/>
            <a:tailEnd/>
          </a:ln>
          <a:effectLst/>
        </p:spPr>
        <p:txBody>
          <a:bodyPr>
            <a:spAutoFit/>
          </a:bodyPr>
          <a:lstStyle/>
          <a:p>
            <a:r>
              <a:rPr lang="zh-CN" altLang="en-US" sz="2400" b="1"/>
              <a:t>社会生产力得到恢复；遏制了法西斯，保护了民主制，开创了新模式</a:t>
            </a:r>
          </a:p>
        </p:txBody>
      </p:sp>
      <p:sp>
        <p:nvSpPr>
          <p:cNvPr id="142373" name="Text Box 37"/>
          <p:cNvSpPr txBox="1">
            <a:spLocks noChangeArrowheads="1"/>
          </p:cNvSpPr>
          <p:nvPr/>
        </p:nvSpPr>
        <p:spPr bwMode="auto">
          <a:xfrm>
            <a:off x="1447800" y="4800600"/>
            <a:ext cx="1981200" cy="822325"/>
          </a:xfrm>
          <a:prstGeom prst="rect">
            <a:avLst/>
          </a:prstGeom>
          <a:noFill/>
          <a:ln w="9525">
            <a:noFill/>
            <a:miter lim="800000"/>
            <a:headEnd/>
            <a:tailEnd/>
          </a:ln>
          <a:effectLst/>
        </p:spPr>
        <p:txBody>
          <a:bodyPr>
            <a:spAutoFit/>
          </a:bodyPr>
          <a:lstStyle/>
          <a:p>
            <a:r>
              <a:rPr lang="zh-CN" altLang="en-US" sz="2400" b="1"/>
              <a:t>家庭联产承包责任制</a:t>
            </a:r>
          </a:p>
        </p:txBody>
      </p:sp>
      <p:sp>
        <p:nvSpPr>
          <p:cNvPr id="142374" name="Text Box 38"/>
          <p:cNvSpPr txBox="1">
            <a:spLocks noChangeArrowheads="1"/>
          </p:cNvSpPr>
          <p:nvPr/>
        </p:nvSpPr>
        <p:spPr bwMode="auto">
          <a:xfrm>
            <a:off x="3429000" y="4267200"/>
            <a:ext cx="2590800" cy="1920875"/>
          </a:xfrm>
          <a:prstGeom prst="rect">
            <a:avLst/>
          </a:prstGeom>
          <a:noFill/>
          <a:ln w="9525">
            <a:noFill/>
            <a:miter lim="800000"/>
            <a:headEnd/>
            <a:tailEnd/>
          </a:ln>
          <a:effectLst/>
        </p:spPr>
        <p:txBody>
          <a:bodyPr>
            <a:spAutoFit/>
          </a:bodyPr>
          <a:lstStyle/>
          <a:p>
            <a:r>
              <a:rPr lang="zh-CN" altLang="en-US" sz="2000" b="1"/>
              <a:t>公有制前提下，改革生产关系中不适应生产力发展的环节，解放生产力，最终建立社会主义的市场经济体制</a:t>
            </a:r>
          </a:p>
        </p:txBody>
      </p:sp>
      <p:sp>
        <p:nvSpPr>
          <p:cNvPr id="142375" name="Text Box 39"/>
          <p:cNvSpPr txBox="1">
            <a:spLocks noChangeArrowheads="1"/>
          </p:cNvSpPr>
          <p:nvPr/>
        </p:nvSpPr>
        <p:spPr bwMode="auto">
          <a:xfrm>
            <a:off x="6019800" y="4267200"/>
            <a:ext cx="2682875" cy="1917700"/>
          </a:xfrm>
          <a:prstGeom prst="rect">
            <a:avLst/>
          </a:prstGeom>
          <a:noFill/>
          <a:ln w="9525">
            <a:noFill/>
            <a:miter lim="800000"/>
            <a:headEnd/>
            <a:tailEnd/>
          </a:ln>
          <a:effectLst/>
        </p:spPr>
        <p:txBody>
          <a:bodyPr>
            <a:spAutoFit/>
          </a:bodyPr>
          <a:lstStyle/>
          <a:p>
            <a:r>
              <a:rPr lang="zh-CN" altLang="en-US" sz="2400" b="1"/>
              <a:t>调动农民的生产积极性，根本上改变了农村的经济形势和社会面貌，推动经济发展</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42367"/>
                                        </p:tgtEl>
                                        <p:attrNameLst>
                                          <p:attrName>style.visibility</p:attrName>
                                        </p:attrNameLst>
                                      </p:cBhvr>
                                      <p:to>
                                        <p:strVal val="visible"/>
                                      </p:to>
                                    </p:set>
                                    <p:animEffect transition="in" filter="blinds(horizontal)">
                                      <p:cBhvr>
                                        <p:cTn id="7" dur="500"/>
                                        <p:tgtEl>
                                          <p:spTgt spid="14236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42368"/>
                                        </p:tgtEl>
                                        <p:attrNameLst>
                                          <p:attrName>style.visibility</p:attrName>
                                        </p:attrNameLst>
                                      </p:cBhvr>
                                      <p:to>
                                        <p:strVal val="visible"/>
                                      </p:to>
                                    </p:set>
                                    <p:animEffect transition="in" filter="wipe(down)">
                                      <p:cBhvr>
                                        <p:cTn id="12" dur="500"/>
                                        <p:tgtEl>
                                          <p:spTgt spid="142368"/>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42369"/>
                                        </p:tgtEl>
                                        <p:attrNameLst>
                                          <p:attrName>style.visibility</p:attrName>
                                        </p:attrNameLst>
                                      </p:cBhvr>
                                      <p:to>
                                        <p:strVal val="visible"/>
                                      </p:to>
                                    </p:set>
                                    <p:animEffect transition="in" filter="box(in)">
                                      <p:cBhvr>
                                        <p:cTn id="17" dur="500"/>
                                        <p:tgtEl>
                                          <p:spTgt spid="142369"/>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42370"/>
                                        </p:tgtEl>
                                        <p:attrNameLst>
                                          <p:attrName>style.visibility</p:attrName>
                                        </p:attrNameLst>
                                      </p:cBhvr>
                                      <p:to>
                                        <p:strVal val="visible"/>
                                      </p:to>
                                    </p:set>
                                    <p:animEffect transition="in" filter="blinds(horizontal)">
                                      <p:cBhvr>
                                        <p:cTn id="22" dur="500"/>
                                        <p:tgtEl>
                                          <p:spTgt spid="142370"/>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142371"/>
                                        </p:tgtEl>
                                        <p:attrNameLst>
                                          <p:attrName>style.visibility</p:attrName>
                                        </p:attrNameLst>
                                      </p:cBhvr>
                                      <p:to>
                                        <p:strVal val="visible"/>
                                      </p:to>
                                    </p:set>
                                    <p:animEffect transition="in" filter="diamond(in)">
                                      <p:cBhvr>
                                        <p:cTn id="27" dur="2000"/>
                                        <p:tgtEl>
                                          <p:spTgt spid="142371"/>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142372"/>
                                        </p:tgtEl>
                                        <p:attrNameLst>
                                          <p:attrName>style.visibility</p:attrName>
                                        </p:attrNameLst>
                                      </p:cBhvr>
                                      <p:to>
                                        <p:strVal val="visible"/>
                                      </p:to>
                                    </p:set>
                                    <p:animEffect transition="in" filter="diamond(in)">
                                      <p:cBhvr>
                                        <p:cTn id="32" dur="2000"/>
                                        <p:tgtEl>
                                          <p:spTgt spid="142372"/>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grpId="0" nodeType="clickEffect">
                                  <p:stCondLst>
                                    <p:cond delay="0"/>
                                  </p:stCondLst>
                                  <p:childTnLst>
                                    <p:set>
                                      <p:cBhvr>
                                        <p:cTn id="36" dur="1" fill="hold">
                                          <p:stCondLst>
                                            <p:cond delay="0"/>
                                          </p:stCondLst>
                                        </p:cTn>
                                        <p:tgtEl>
                                          <p:spTgt spid="142373"/>
                                        </p:tgtEl>
                                        <p:attrNameLst>
                                          <p:attrName>style.visibility</p:attrName>
                                        </p:attrNameLst>
                                      </p:cBhvr>
                                      <p:to>
                                        <p:strVal val="visible"/>
                                      </p:to>
                                    </p:set>
                                    <p:animEffect transition="in" filter="diamond(in)">
                                      <p:cBhvr>
                                        <p:cTn id="37" dur="2000"/>
                                        <p:tgtEl>
                                          <p:spTgt spid="142373"/>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42374"/>
                                        </p:tgtEl>
                                        <p:attrNameLst>
                                          <p:attrName>style.visibility</p:attrName>
                                        </p:attrNameLst>
                                      </p:cBhvr>
                                      <p:to>
                                        <p:strVal val="visible"/>
                                      </p:to>
                                    </p:set>
                                    <p:animEffect transition="in" filter="blinds(horizontal)">
                                      <p:cBhvr>
                                        <p:cTn id="42" dur="500"/>
                                        <p:tgtEl>
                                          <p:spTgt spid="142374"/>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42375"/>
                                        </p:tgtEl>
                                        <p:attrNameLst>
                                          <p:attrName>style.visibility</p:attrName>
                                        </p:attrNameLst>
                                      </p:cBhvr>
                                      <p:to>
                                        <p:strVal val="visible"/>
                                      </p:to>
                                    </p:set>
                                    <p:animEffect transition="in" filter="blinds(horizontal)">
                                      <p:cBhvr>
                                        <p:cTn id="47" dur="500"/>
                                        <p:tgtEl>
                                          <p:spTgt spid="1423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2367" grpId="0"/>
      <p:bldP spid="142368" grpId="0"/>
      <p:bldP spid="142369" grpId="0"/>
      <p:bldP spid="142370" grpId="0"/>
      <p:bldP spid="142371" grpId="0"/>
      <p:bldP spid="142372" grpId="0"/>
      <p:bldP spid="142373" grpId="0"/>
      <p:bldP spid="142374" grpId="0"/>
      <p:bldP spid="142375"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179512" y="380808"/>
            <a:ext cx="8820472" cy="58539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20000"/>
              </a:lnSpc>
              <a:spcBef>
                <a:spcPct val="0"/>
              </a:spcBef>
              <a:spcAft>
                <a:spcPct val="0"/>
              </a:spcAft>
              <a:buClrTx/>
              <a:buSzTx/>
              <a:buFontTx/>
              <a:buNone/>
              <a:tabLst/>
            </a:pPr>
            <a:r>
              <a:rPr kumimoji="0" 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十三、</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20</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世纪</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30</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年代历史阶段特征：</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2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．经济方面：</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2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西方主要资本主义国家出现了经济大危机及危机之后的持续萧条，各国纷纷加强了对经济的干预，国家垄断资本主义的经济模式开始形成。</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2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(2)</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社会主义国家苏联确立了高度集中、集权的斯大林体制</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计划经济体制</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，经过工业化和农业集体化运动，迅速实现了工业化</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2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2</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．政治方面：</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2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西方资本主义国家严重的经济危机引发了社会危机，整个社会动荡不安；面对社会危机，各国选择了不同的政治体制应对危机：一种是以美国罗斯福新政为代表的自由主义改革运动，一种是德国、日本建立的法西斯专制。</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2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(2)</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社会主义国家苏联这一阶段的典型特征则是高度集权。</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107504" y="1061"/>
            <a:ext cx="8784976"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zh-CN" sz="2400" b="1" i="0" u="none" strike="noStrike" cap="none" normalizeH="0" baseline="0" dirty="0" smtClean="0">
                <a:ln>
                  <a:noFill/>
                </a:ln>
                <a:solidFill>
                  <a:srgbClr val="0033CC"/>
                </a:solidFill>
                <a:effectLst/>
                <a:latin typeface="黑体" pitchFamily="49" charset="-122"/>
                <a:ea typeface="黑体" pitchFamily="49" charset="-122"/>
                <a:cs typeface="Times New Roman" pitchFamily="18" charset="0"/>
              </a:rPr>
              <a:t>1</a:t>
            </a:r>
            <a:r>
              <a:rPr kumimoji="0" lang="zh-CN" altLang="en-US" sz="2400" b="1" i="0" u="none" strike="noStrike" cap="none" normalizeH="0" baseline="0" dirty="0" smtClean="0">
                <a:ln>
                  <a:noFill/>
                </a:ln>
                <a:solidFill>
                  <a:srgbClr val="0033CC"/>
                </a:solidFill>
                <a:effectLst/>
                <a:latin typeface="黑体" pitchFamily="49" charset="-122"/>
                <a:ea typeface="黑体" pitchFamily="49" charset="-122"/>
                <a:cs typeface="Times New Roman" pitchFamily="18" charset="0"/>
              </a:rPr>
              <a:t>．政治上：两种社会制度并存。</a:t>
            </a:r>
            <a:endParaRPr kumimoji="0" lang="zh-CN" altLang="en-US" sz="2400" b="1" i="0" u="none" strike="noStrike" cap="none" normalizeH="0" baseline="0" dirty="0" smtClean="0">
              <a:ln>
                <a:noFill/>
              </a:ln>
              <a:solidFill>
                <a:srgbClr val="0033CC"/>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十月革命的胜利使马克思主义从理想变为现实，人类历史上第一个社会主义国家产生，改变了世界政治格局；为社会主义现代化模式的探索奠定了基础，开创了两种社会制度并存与竞争的时代。在</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20</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世纪二三十年代经济大危机的影响下，第二次世界大战爆发，给人类带来空前浩劫，引起国际政治格局的根本性变化。</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zh-CN" sz="2400" b="1" i="0" u="none" strike="noStrike" cap="none" normalizeH="0" baseline="0" dirty="0" smtClean="0">
                <a:ln>
                  <a:noFill/>
                </a:ln>
                <a:solidFill>
                  <a:srgbClr val="0033CC"/>
                </a:solidFill>
                <a:effectLst/>
                <a:latin typeface="黑体" pitchFamily="49" charset="-122"/>
                <a:ea typeface="黑体" pitchFamily="49" charset="-122"/>
                <a:cs typeface="Times New Roman" pitchFamily="18" charset="0"/>
              </a:rPr>
              <a:t>2</a:t>
            </a:r>
            <a:r>
              <a:rPr kumimoji="0" lang="zh-CN" altLang="en-US" sz="2400" b="1" i="0" u="none" strike="noStrike" cap="none" normalizeH="0" baseline="0" dirty="0" smtClean="0">
                <a:ln>
                  <a:noFill/>
                </a:ln>
                <a:solidFill>
                  <a:srgbClr val="0033CC"/>
                </a:solidFill>
                <a:effectLst/>
                <a:latin typeface="黑体" pitchFamily="49" charset="-122"/>
                <a:ea typeface="黑体" pitchFamily="49" charset="-122"/>
                <a:cs typeface="Times New Roman" pitchFamily="18" charset="0"/>
              </a:rPr>
              <a:t>．经济上：社会主义经济体制与资本主义生产关系的调整。</a:t>
            </a:r>
            <a:endParaRPr kumimoji="0" lang="zh-CN" altLang="en-US" sz="2400" b="1" i="0" u="none" strike="noStrike" cap="none" normalizeH="0" baseline="0" dirty="0" smtClean="0">
              <a:ln>
                <a:noFill/>
              </a:ln>
              <a:solidFill>
                <a:srgbClr val="0033CC"/>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zh-CN" altLang="en-US" sz="2400" b="1" i="0" u="none" strike="noStrike" cap="none" normalizeH="0" baseline="0" dirty="0" smtClean="0">
                <a:ln>
                  <a:noFill/>
                </a:ln>
                <a:solidFill>
                  <a:srgbClr val="FF0000"/>
                </a:solidFill>
                <a:effectLst/>
                <a:latin typeface="黑体" pitchFamily="49" charset="-122"/>
                <a:ea typeface="黑体" pitchFamily="49" charset="-122"/>
                <a:cs typeface="Times New Roman" pitchFamily="18" charset="0"/>
              </a:rPr>
              <a:t>社会主义经济体制建立：</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十月革命后，苏俄</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联</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开始探索社会主义建设道路，先后经历了战时共产主义政策、新经济政策和苏联模式等，社会主义建设历经曲折，取得巨大成就；</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zh-CN" altLang="en-US" sz="2400" b="1" i="0" u="none" strike="noStrike" cap="none" normalizeH="0" baseline="0" dirty="0" smtClean="0">
                <a:ln>
                  <a:noFill/>
                </a:ln>
                <a:solidFill>
                  <a:srgbClr val="FF0000"/>
                </a:solidFill>
                <a:effectLst/>
                <a:latin typeface="黑体" pitchFamily="49" charset="-122"/>
                <a:ea typeface="黑体" pitchFamily="49" charset="-122"/>
                <a:cs typeface="Times New Roman" pitchFamily="18" charset="0"/>
              </a:rPr>
              <a:t>资本主义生产关系调整：</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面对</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1929</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1933</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年的经济危机，</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20</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世纪</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30</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年代，美国实行罗斯福新政，加强国家对经济的干预，罗开创了国家干预经济的现代化模式。资本主义经济思想凯恩斯主义为国家干预经济奠定了理论基础。</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zh-CN" sz="2400" b="1" i="0" u="none" strike="noStrike" cap="none" normalizeH="0" baseline="0" dirty="0" smtClean="0">
                <a:ln>
                  <a:noFill/>
                </a:ln>
                <a:solidFill>
                  <a:srgbClr val="0033CC"/>
                </a:solidFill>
                <a:effectLst/>
                <a:latin typeface="黑体" pitchFamily="49" charset="-122"/>
                <a:ea typeface="黑体" pitchFamily="49" charset="-122"/>
                <a:cs typeface="Times New Roman" pitchFamily="18" charset="0"/>
              </a:rPr>
              <a:t>3</a:t>
            </a:r>
            <a:r>
              <a:rPr kumimoji="0" lang="zh-CN" altLang="en-US" sz="2400" b="1" i="0" u="none" strike="noStrike" cap="none" normalizeH="0" baseline="0" dirty="0" smtClean="0">
                <a:ln>
                  <a:noFill/>
                </a:ln>
                <a:solidFill>
                  <a:srgbClr val="0033CC"/>
                </a:solidFill>
                <a:effectLst/>
                <a:latin typeface="黑体" pitchFamily="49" charset="-122"/>
                <a:ea typeface="黑体" pitchFamily="49" charset="-122"/>
                <a:cs typeface="Times New Roman" pitchFamily="18" charset="0"/>
              </a:rPr>
              <a:t>．科技文化上：现代主义文学和艺术兴起，</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突出表现了生产力高度发展背景下人类精神世界的空虚和迷茫，着力描述人类非理性的一面。苏联文学高度繁荣，影视艺术获得迅速发展，电影进入有声电影阶段，电视发明。</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9457">
                                            <p:txEl>
                                              <p:pRg st="0" end="0"/>
                                            </p:txEl>
                                          </p:spTgt>
                                        </p:tgtEl>
                                        <p:attrNameLst>
                                          <p:attrName>style.visibility</p:attrName>
                                        </p:attrNameLst>
                                      </p:cBhvr>
                                      <p:to>
                                        <p:strVal val="visible"/>
                                      </p:to>
                                    </p:set>
                                    <p:animEffect transition="in" filter="checkerboard(across)">
                                      <p:cBhvr>
                                        <p:cTn id="7" dur="500"/>
                                        <p:tgtEl>
                                          <p:spTgt spid="1945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19457">
                                            <p:txEl>
                                              <p:pRg st="1" end="1"/>
                                            </p:txEl>
                                          </p:spTgt>
                                        </p:tgtEl>
                                        <p:attrNameLst>
                                          <p:attrName>style.visibility</p:attrName>
                                        </p:attrNameLst>
                                      </p:cBhvr>
                                      <p:to>
                                        <p:strVal val="visible"/>
                                      </p:to>
                                    </p:set>
                                    <p:animEffect transition="in" filter="box(in)">
                                      <p:cBhvr>
                                        <p:cTn id="12" dur="500"/>
                                        <p:tgtEl>
                                          <p:spTgt spid="1945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19457">
                                            <p:txEl>
                                              <p:pRg st="2" end="2"/>
                                            </p:txEl>
                                          </p:spTgt>
                                        </p:tgtEl>
                                        <p:attrNameLst>
                                          <p:attrName>style.visibility</p:attrName>
                                        </p:attrNameLst>
                                      </p:cBhvr>
                                      <p:to>
                                        <p:strVal val="visible"/>
                                      </p:to>
                                    </p:set>
                                    <p:animEffect transition="in" filter="checkerboard(across)">
                                      <p:cBhvr>
                                        <p:cTn id="17" dur="500"/>
                                        <p:tgtEl>
                                          <p:spTgt spid="1945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19457">
                                            <p:txEl>
                                              <p:pRg st="3" end="3"/>
                                            </p:txEl>
                                          </p:spTgt>
                                        </p:tgtEl>
                                        <p:attrNameLst>
                                          <p:attrName>style.visibility</p:attrName>
                                        </p:attrNameLst>
                                      </p:cBhvr>
                                      <p:to>
                                        <p:strVal val="visible"/>
                                      </p:to>
                                    </p:set>
                                    <p:animEffect transition="in" filter="box(in)">
                                      <p:cBhvr>
                                        <p:cTn id="22" dur="500"/>
                                        <p:tgtEl>
                                          <p:spTgt spid="19457">
                                            <p:txEl>
                                              <p:pRg st="3" end="3"/>
                                            </p:txEl>
                                          </p:spTgt>
                                        </p:tgtEl>
                                      </p:cBhvr>
                                    </p:animEffect>
                                  </p:childTnLst>
                                </p:cTn>
                              </p:par>
                              <p:par>
                                <p:cTn id="23" presetID="4" presetClass="entr" presetSubtype="16" fill="hold" nodeType="withEffect">
                                  <p:stCondLst>
                                    <p:cond delay="0"/>
                                  </p:stCondLst>
                                  <p:childTnLst>
                                    <p:set>
                                      <p:cBhvr>
                                        <p:cTn id="24" dur="1" fill="hold">
                                          <p:stCondLst>
                                            <p:cond delay="0"/>
                                          </p:stCondLst>
                                        </p:cTn>
                                        <p:tgtEl>
                                          <p:spTgt spid="19457">
                                            <p:txEl>
                                              <p:pRg st="4" end="4"/>
                                            </p:txEl>
                                          </p:spTgt>
                                        </p:tgtEl>
                                        <p:attrNameLst>
                                          <p:attrName>style.visibility</p:attrName>
                                        </p:attrNameLst>
                                      </p:cBhvr>
                                      <p:to>
                                        <p:strVal val="visible"/>
                                      </p:to>
                                    </p:set>
                                    <p:animEffect transition="in" filter="box(in)">
                                      <p:cBhvr>
                                        <p:cTn id="25" dur="500"/>
                                        <p:tgtEl>
                                          <p:spTgt spid="19457">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5" presetClass="entr" presetSubtype="10" fill="hold" nodeType="clickEffect">
                                  <p:stCondLst>
                                    <p:cond delay="0"/>
                                  </p:stCondLst>
                                  <p:childTnLst>
                                    <p:set>
                                      <p:cBhvr>
                                        <p:cTn id="29" dur="1" fill="hold">
                                          <p:stCondLst>
                                            <p:cond delay="0"/>
                                          </p:stCondLst>
                                        </p:cTn>
                                        <p:tgtEl>
                                          <p:spTgt spid="19457">
                                            <p:txEl>
                                              <p:pRg st="5" end="5"/>
                                            </p:txEl>
                                          </p:spTgt>
                                        </p:tgtEl>
                                        <p:attrNameLst>
                                          <p:attrName>style.visibility</p:attrName>
                                        </p:attrNameLst>
                                      </p:cBhvr>
                                      <p:to>
                                        <p:strVal val="visible"/>
                                      </p:to>
                                    </p:set>
                                    <p:animEffect transition="in" filter="checkerboard(across)">
                                      <p:cBhvr>
                                        <p:cTn id="30" dur="500"/>
                                        <p:tgtEl>
                                          <p:spTgt spid="1945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179512" y="764704"/>
            <a:ext cx="8820472" cy="49917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3</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．从国际关系上看：</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这十年可被称作“走向大战的十年”，方面德、意、日法西斯国家打着“反共”的幌子疯狂侵略；另一方面英、法、美等国采取了纵容侵略的绥靖政策，苏联也“避战自保”，客观上加速了第二次世界大战的爆发。</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4</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．文化方面：</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文学、艺术、思想流派纷呈，社会主义文化、资本主义文化与殖民地半殖地文化各显成就。</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179512" y="695327"/>
            <a:ext cx="8820472" cy="3329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zh-CN"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rPr>
              <a:t>十五、近现代史上文学艺术的四大流派</a:t>
            </a:r>
            <a:endParaRPr kumimoji="0" lang="zh-CN"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Calibri" pitchFamily="34" charset="0"/>
              </a:rPr>
              <a:t>①</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rPr>
              <a:t>古典主义：强调形式，注重理性，颂扬革命。</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Calibri" pitchFamily="34" charset="0"/>
              </a:rPr>
              <a:t>②</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rPr>
              <a:t>浪漫主义：重点描绘人的情感和理想，是对古典主义的反叛。</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Calibri" pitchFamily="34" charset="0"/>
              </a:rPr>
              <a:t>③</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rPr>
              <a:t>现实主义：批判现实，客观反映社会，是对工业文明的反思。</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Calibri" pitchFamily="34" charset="0"/>
              </a:rPr>
              <a:t>④</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rPr>
              <a:t>现代主义：反传统、反理性，追求人类精神的彻底解放。</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179512" y="-9209"/>
            <a:ext cx="8640960" cy="62659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30000"/>
              </a:lnSpc>
              <a:spcBef>
                <a:spcPct val="0"/>
              </a:spcBef>
              <a:spcAft>
                <a:spcPct val="0"/>
              </a:spcAft>
              <a:buClrTx/>
              <a:buSzTx/>
              <a:buFontTx/>
              <a:buNone/>
              <a:tabLst/>
            </a:pPr>
            <a:r>
              <a:rPr kumimoji="0" 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十四、两次世界大战对中国的影响</a:t>
            </a:r>
            <a:endParaRPr kumimoji="0" lang="zh-CN"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3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、一战（</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1914—1918</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）对中国民族工业的影响</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3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  第一次世界大战期间，资本主义国家放松了对中国经济的控制，给中国提供了一个发展良机，民族工业蓬勃发展，呈现出“短暂的春天”。民族工业的发展主要在纺织业、面粉业等领域最为显著。虽然中国的民族资本主义有其自身的弱点，但在大战期间及以后的几年时间里勃兴的民族工业对中国的发展具有进步作用，首先大大提高了社会生产力，培养了大批技术员工，对提高全民的科学文化素质有很大意义；其次，生产走向集中，以前许多分散的集体开始联合，对于社会生产力的提高、工人阶级团结的加强、革命的发动，都有重要意义；最重要的是，随着民族资本主义发展而发展的工人阶级队伍日益壮大，使中国的阶级结构、阶级关系发生了明显的变化。    </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07504" y="215090"/>
            <a:ext cx="8784976" cy="62382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2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(2)</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二战（</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1939—1945</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）对中国民族工业的影响    </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2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①战时：抗战爆发后，不少民族资本家出于爱国热情和使企业免遭日本的掠夺，历尽艰险将企业迁往内地，并尽快恢复生产，对大后方经济发展，对支持抗战，发挥了重要作用。在沦陷区，来不及内迁的厂矿，或被日本毁灭，或被日军以“委托经营”“军管理”“租赁”等形式吞并。在国统区，国民政府出于抗战的需要，实施战时体制，强化经济的全面统制，加强工业垄断和商业专卖，造成官僚资本的膨胀和民族资本的萎缩，到</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1941</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年，官僚资本已占全国资本总额的一半。</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2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②战后：美国的经济掠夺。美国与国民政府签订</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中美友好通商航海条约</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攫取了大量在华政治、经济等特权。之后，美国大量对华进行商品输出，排挤了国货。有人称这一条约为“新二十一条”。官僚资本进行经济垄断，残酷挤压民族工业。国民政府的苛捐杂税不断增加，通货膨胀，原料昂贵而产品滞销。</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0" name="文本框 99"/>
          <p:cNvSpPr txBox="1">
            <a:spLocks noChangeArrowheads="1"/>
          </p:cNvSpPr>
          <p:nvPr/>
        </p:nvSpPr>
        <p:spPr bwMode="auto">
          <a:xfrm>
            <a:off x="152400" y="404664"/>
            <a:ext cx="8822531" cy="6735177"/>
          </a:xfrm>
          <a:prstGeom prst="rect">
            <a:avLst/>
          </a:prstGeom>
          <a:noFill/>
          <a:ln w="9525">
            <a:noFill/>
            <a:miter lim="800000"/>
            <a:headEnd/>
            <a:tailEnd/>
          </a:ln>
        </p:spPr>
        <p:txBody>
          <a:bodyPr>
            <a:spAutoFit/>
          </a:bodyPr>
          <a:lstStyle/>
          <a:p>
            <a:pPr algn="just">
              <a:lnSpc>
                <a:spcPts val="3425"/>
              </a:lnSpc>
            </a:pPr>
            <a:r>
              <a:rPr lang="zh-CN" altLang="zh-CN" sz="2400" b="1" dirty="0">
                <a:solidFill>
                  <a:srgbClr val="0000FF"/>
                </a:solidFill>
                <a:latin typeface="微软雅黑" pitchFamily="34" charset="-122"/>
                <a:ea typeface="微软雅黑" pitchFamily="34" charset="-122"/>
              </a:rPr>
              <a:t>(1)含义：</a:t>
            </a:r>
            <a:r>
              <a:rPr lang="en-US" altLang="zh-CN" sz="2400" b="1" dirty="0" err="1">
                <a:latin typeface="楷体" pitchFamily="49" charset="-122"/>
                <a:ea typeface="楷体" pitchFamily="49" charset="-122"/>
              </a:rPr>
              <a:t>国家垄断资本主义是私人垄断与资产阶级国家相结合的资本主义</a:t>
            </a:r>
            <a:r>
              <a:rPr lang="en-US" altLang="zh-CN" sz="2400" b="1" dirty="0">
                <a:latin typeface="楷体" pitchFamily="49" charset="-122"/>
                <a:ea typeface="楷体" pitchFamily="49" charset="-122"/>
              </a:rPr>
              <a:t>。</a:t>
            </a:r>
          </a:p>
          <a:p>
            <a:pPr algn="just">
              <a:lnSpc>
                <a:spcPts val="4163"/>
              </a:lnSpc>
            </a:pPr>
            <a:r>
              <a:rPr lang="zh-CN" altLang="zh-CN" sz="2400" b="1" dirty="0">
                <a:solidFill>
                  <a:srgbClr val="0000FF"/>
                </a:solidFill>
                <a:latin typeface="微软雅黑" pitchFamily="34" charset="-122"/>
                <a:ea typeface="微软雅黑" pitchFamily="34" charset="-122"/>
              </a:rPr>
              <a:t>(2)出现原因</a:t>
            </a:r>
          </a:p>
          <a:p>
            <a:pPr algn="just">
              <a:lnSpc>
                <a:spcPts val="3425"/>
              </a:lnSpc>
            </a:pPr>
            <a:r>
              <a:rPr lang="en-US" altLang="zh-CN" sz="2400" b="1" dirty="0">
                <a:latin typeface="楷体" pitchFamily="49" charset="-122"/>
                <a:ea typeface="楷体" pitchFamily="49" charset="-122"/>
              </a:rPr>
              <a:t>  ①</a:t>
            </a:r>
            <a:r>
              <a:rPr lang="en-US" altLang="zh-CN" sz="2400" b="1" dirty="0" err="1">
                <a:latin typeface="楷体" pitchFamily="49" charset="-122"/>
                <a:ea typeface="楷体" pitchFamily="49" charset="-122"/>
              </a:rPr>
              <a:t>它是资本主义</a:t>
            </a:r>
            <a:r>
              <a:rPr lang="en-US" altLang="zh-CN" sz="2400" b="1" dirty="0" err="1">
                <a:solidFill>
                  <a:srgbClr val="FF0000"/>
                </a:solidFill>
                <a:latin typeface="楷体" pitchFamily="49" charset="-122"/>
                <a:ea typeface="楷体" pitchFamily="49" charset="-122"/>
              </a:rPr>
              <a:t>私人垄断资本发展</a:t>
            </a:r>
            <a:r>
              <a:rPr lang="en-US" altLang="zh-CN" sz="2400" b="1" dirty="0" err="1">
                <a:latin typeface="楷体" pitchFamily="49" charset="-122"/>
                <a:ea typeface="楷体" pitchFamily="49" charset="-122"/>
              </a:rPr>
              <a:t>的必然结果</a:t>
            </a:r>
            <a:r>
              <a:rPr lang="en-US" altLang="zh-CN" sz="2400" b="1" dirty="0">
                <a:latin typeface="楷体" pitchFamily="49" charset="-122"/>
                <a:ea typeface="楷体" pitchFamily="49" charset="-122"/>
              </a:rPr>
              <a:t>。</a:t>
            </a:r>
          </a:p>
          <a:p>
            <a:pPr algn="just">
              <a:lnSpc>
                <a:spcPts val="3425"/>
              </a:lnSpc>
            </a:pPr>
            <a:r>
              <a:rPr lang="en-US" altLang="zh-CN" sz="2400" b="1" dirty="0">
                <a:latin typeface="楷体" pitchFamily="49" charset="-122"/>
                <a:ea typeface="楷体" pitchFamily="49" charset="-122"/>
              </a:rPr>
              <a:t>  ②</a:t>
            </a:r>
            <a:r>
              <a:rPr lang="en-US" altLang="zh-CN" sz="2400" b="1" dirty="0" err="1">
                <a:solidFill>
                  <a:srgbClr val="FF0000"/>
                </a:solidFill>
                <a:latin typeface="楷体" pitchFamily="49" charset="-122"/>
                <a:ea typeface="楷体" pitchFamily="49" charset="-122"/>
              </a:rPr>
              <a:t>战争</a:t>
            </a:r>
            <a:r>
              <a:rPr lang="en-US" altLang="zh-CN" sz="2400" b="1" dirty="0" err="1">
                <a:latin typeface="楷体" pitchFamily="49" charset="-122"/>
                <a:ea typeface="楷体" pitchFamily="49" charset="-122"/>
              </a:rPr>
              <a:t>的特殊作用促进了国家垄断资本主义的形成</a:t>
            </a:r>
            <a:r>
              <a:rPr lang="en-US" altLang="zh-CN" sz="2400" b="1" dirty="0">
                <a:latin typeface="楷体" pitchFamily="49" charset="-122"/>
                <a:ea typeface="楷体" pitchFamily="49" charset="-122"/>
              </a:rPr>
              <a:t>。</a:t>
            </a:r>
          </a:p>
          <a:p>
            <a:pPr algn="just">
              <a:lnSpc>
                <a:spcPts val="3425"/>
              </a:lnSpc>
            </a:pPr>
            <a:r>
              <a:rPr lang="en-US" altLang="zh-CN" sz="2400" b="1" dirty="0">
                <a:latin typeface="楷体" pitchFamily="49" charset="-122"/>
                <a:ea typeface="楷体" pitchFamily="49" charset="-122"/>
              </a:rPr>
              <a:t>  ③</a:t>
            </a:r>
            <a:r>
              <a:rPr lang="en-US" altLang="zh-CN" sz="2400" b="1" dirty="0" err="1">
                <a:solidFill>
                  <a:srgbClr val="FF0000"/>
                </a:solidFill>
                <a:latin typeface="楷体" pitchFamily="49" charset="-122"/>
                <a:ea typeface="楷体" pitchFamily="49" charset="-122"/>
              </a:rPr>
              <a:t>经济危机</a:t>
            </a:r>
            <a:r>
              <a:rPr lang="en-US" altLang="zh-CN" sz="2400" b="1" dirty="0" err="1">
                <a:latin typeface="楷体" pitchFamily="49" charset="-122"/>
                <a:ea typeface="楷体" pitchFamily="49" charset="-122"/>
              </a:rPr>
              <a:t>呼唤国家垄断资本主义发挥干预和调节作用</a:t>
            </a:r>
            <a:r>
              <a:rPr lang="en-US" altLang="zh-CN" sz="2400" b="1" dirty="0">
                <a:latin typeface="楷体" pitchFamily="49" charset="-122"/>
                <a:ea typeface="楷体" pitchFamily="49" charset="-122"/>
              </a:rPr>
              <a:t>。</a:t>
            </a:r>
          </a:p>
          <a:p>
            <a:pPr algn="just">
              <a:lnSpc>
                <a:spcPts val="3425"/>
              </a:lnSpc>
            </a:pPr>
            <a:r>
              <a:rPr lang="en-US" altLang="zh-CN" sz="2400" b="1" dirty="0">
                <a:latin typeface="楷体" pitchFamily="49" charset="-122"/>
                <a:ea typeface="楷体" pitchFamily="49" charset="-122"/>
              </a:rPr>
              <a:t>  ④</a:t>
            </a:r>
            <a:r>
              <a:rPr lang="en-US" altLang="zh-CN" sz="2400" b="1" dirty="0" err="1">
                <a:latin typeface="楷体" pitchFamily="49" charset="-122"/>
                <a:ea typeface="楷体" pitchFamily="49" charset="-122"/>
              </a:rPr>
              <a:t>战后出现的</a:t>
            </a:r>
            <a:r>
              <a:rPr lang="en-US" altLang="zh-CN" sz="2400" b="1" dirty="0" err="1">
                <a:solidFill>
                  <a:srgbClr val="FF0000"/>
                </a:solidFill>
                <a:latin typeface="楷体" pitchFamily="49" charset="-122"/>
                <a:ea typeface="楷体" pitchFamily="49" charset="-122"/>
              </a:rPr>
              <a:t>高科技产业需要</a:t>
            </a:r>
            <a:r>
              <a:rPr lang="en-US" altLang="zh-CN" sz="2400" b="1" dirty="0" err="1">
                <a:latin typeface="楷体" pitchFamily="49" charset="-122"/>
                <a:ea typeface="楷体" pitchFamily="49" charset="-122"/>
              </a:rPr>
              <a:t>国家投巨资并进行有效管理</a:t>
            </a:r>
            <a:r>
              <a:rPr lang="en-US" altLang="zh-CN" sz="2400" b="1" dirty="0">
                <a:latin typeface="楷体" pitchFamily="49" charset="-122"/>
                <a:ea typeface="楷体" pitchFamily="49" charset="-122"/>
              </a:rPr>
              <a:t>。</a:t>
            </a:r>
          </a:p>
          <a:p>
            <a:pPr algn="just">
              <a:lnSpc>
                <a:spcPts val="3425"/>
              </a:lnSpc>
            </a:pPr>
            <a:r>
              <a:rPr lang="en-US" altLang="zh-CN" sz="2400" b="1" dirty="0">
                <a:latin typeface="楷体" pitchFamily="49" charset="-122"/>
                <a:ea typeface="楷体" pitchFamily="49" charset="-122"/>
              </a:rPr>
              <a:t>  ⑤</a:t>
            </a:r>
            <a:r>
              <a:rPr lang="en-US" altLang="zh-CN" sz="2400" b="1" dirty="0" err="1">
                <a:solidFill>
                  <a:srgbClr val="FF0000"/>
                </a:solidFill>
                <a:latin typeface="楷体" pitchFamily="49" charset="-122"/>
                <a:ea typeface="楷体" pitchFamily="49" charset="-122"/>
              </a:rPr>
              <a:t>凯恩斯主义</a:t>
            </a:r>
            <a:r>
              <a:rPr lang="en-US" altLang="zh-CN" sz="2400" b="1" dirty="0" err="1">
                <a:latin typeface="楷体" pitchFamily="49" charset="-122"/>
                <a:ea typeface="楷体" pitchFamily="49" charset="-122"/>
              </a:rPr>
              <a:t>的理论支撑、</a:t>
            </a:r>
            <a:r>
              <a:rPr lang="en-US" altLang="zh-CN" sz="2400" b="1" dirty="0" err="1">
                <a:solidFill>
                  <a:srgbClr val="FF0000"/>
                </a:solidFill>
                <a:latin typeface="楷体" pitchFamily="49" charset="-122"/>
                <a:ea typeface="楷体" pitchFamily="49" charset="-122"/>
              </a:rPr>
              <a:t>罗斯福新政</a:t>
            </a:r>
            <a:r>
              <a:rPr lang="en-US" altLang="zh-CN" sz="2400" b="1" dirty="0" err="1">
                <a:latin typeface="楷体" pitchFamily="49" charset="-122"/>
                <a:ea typeface="楷体" pitchFamily="49" charset="-122"/>
              </a:rPr>
              <a:t>的示范作用也对二战后国家垄断资本主义的发展产生了深刻的影响</a:t>
            </a:r>
            <a:r>
              <a:rPr lang="en-US" altLang="zh-CN" sz="2400" b="1" dirty="0">
                <a:latin typeface="楷体" pitchFamily="49" charset="-122"/>
                <a:ea typeface="楷体" pitchFamily="49" charset="-122"/>
              </a:rPr>
              <a:t>。</a:t>
            </a:r>
          </a:p>
          <a:p>
            <a:pPr algn="just">
              <a:lnSpc>
                <a:spcPts val="3425"/>
              </a:lnSpc>
            </a:pPr>
            <a:r>
              <a:rPr lang="zh-CN" altLang="zh-CN" sz="2400" b="1" dirty="0">
                <a:solidFill>
                  <a:srgbClr val="0000FF"/>
                </a:solidFill>
                <a:latin typeface="微软雅黑" pitchFamily="34" charset="-122"/>
                <a:ea typeface="微软雅黑" pitchFamily="34" charset="-122"/>
              </a:rPr>
              <a:t>(3)发展历程：</a:t>
            </a:r>
          </a:p>
          <a:p>
            <a:pPr algn="just">
              <a:lnSpc>
                <a:spcPts val="3425"/>
              </a:lnSpc>
            </a:pPr>
            <a:r>
              <a:rPr lang="zh-CN" altLang="zh-CN" sz="2400" b="1" dirty="0">
                <a:solidFill>
                  <a:srgbClr val="0000FF"/>
                </a:solidFill>
                <a:latin typeface="微软雅黑" pitchFamily="34" charset="-122"/>
                <a:ea typeface="微软雅黑" pitchFamily="34" charset="-122"/>
              </a:rPr>
              <a:t>    </a:t>
            </a:r>
            <a:r>
              <a:rPr lang="en-US" altLang="zh-CN" sz="2400" b="1" dirty="0">
                <a:latin typeface="楷体" pitchFamily="49" charset="-122"/>
                <a:ea typeface="楷体" pitchFamily="49" charset="-122"/>
              </a:rPr>
              <a:t>产生于19世纪末资本主义向帝国主义过渡时期。20世纪30年代各国为了尽快摆脱危机，纷纷加强对经济的干预，国家垄断资本主义有了进一步的发展。二战后，国家垄断资本主义获得了长足发展，成为50～70年代主要资本主义国家经济高速发展的主要原因之一。</a:t>
            </a:r>
          </a:p>
        </p:txBody>
      </p:sp>
      <p:sp>
        <p:nvSpPr>
          <p:cNvPr id="39941" name="文本框 1"/>
          <p:cNvSpPr txBox="1">
            <a:spLocks noChangeArrowheads="1"/>
          </p:cNvSpPr>
          <p:nvPr/>
        </p:nvSpPr>
        <p:spPr bwMode="auto">
          <a:xfrm>
            <a:off x="1043608" y="0"/>
            <a:ext cx="4488656" cy="523220"/>
          </a:xfrm>
          <a:prstGeom prst="rect">
            <a:avLst/>
          </a:prstGeom>
          <a:noFill/>
          <a:ln w="9525">
            <a:noFill/>
            <a:miter lim="800000"/>
            <a:headEnd/>
            <a:tailEnd/>
          </a:ln>
        </p:spPr>
        <p:txBody>
          <a:bodyPr>
            <a:spAutoFit/>
          </a:bodyPr>
          <a:lstStyle/>
          <a:p>
            <a:r>
              <a:rPr lang="zh-CN" altLang="zh-CN" sz="2800" b="1" dirty="0">
                <a:latin typeface="微软雅黑" pitchFamily="34" charset="-122"/>
                <a:ea typeface="微软雅黑" pitchFamily="34" charset="-122"/>
              </a:rPr>
              <a:t>国家垄断资本主义</a:t>
            </a:r>
          </a:p>
        </p:txBody>
      </p:sp>
    </p:spTree>
  </p:cSld>
  <p:clrMapOvr>
    <a:masterClrMapping/>
  </p:clrMapOvr>
  <p:transition spd="slow">
    <p:random/>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4" name="文本框 99"/>
          <p:cNvSpPr txBox="1">
            <a:spLocks noChangeArrowheads="1"/>
          </p:cNvSpPr>
          <p:nvPr/>
        </p:nvSpPr>
        <p:spPr bwMode="auto">
          <a:xfrm>
            <a:off x="166688" y="404664"/>
            <a:ext cx="8803481" cy="6481583"/>
          </a:xfrm>
          <a:prstGeom prst="rect">
            <a:avLst/>
          </a:prstGeom>
          <a:noFill/>
          <a:ln w="9525">
            <a:noFill/>
            <a:miter lim="800000"/>
            <a:headEnd/>
            <a:tailEnd/>
          </a:ln>
        </p:spPr>
        <p:txBody>
          <a:bodyPr>
            <a:spAutoFit/>
          </a:bodyPr>
          <a:lstStyle/>
          <a:p>
            <a:pPr algn="just">
              <a:lnSpc>
                <a:spcPts val="4175"/>
              </a:lnSpc>
            </a:pPr>
            <a:r>
              <a:rPr lang="zh-CN" altLang="zh-CN" sz="2400" b="1" dirty="0">
                <a:solidFill>
                  <a:srgbClr val="0000FF"/>
                </a:solidFill>
                <a:latin typeface="微软雅黑" pitchFamily="34" charset="-122"/>
                <a:ea typeface="微软雅黑" pitchFamily="34" charset="-122"/>
                <a:sym typeface="宋体" pitchFamily="2" charset="-122"/>
              </a:rPr>
              <a:t>(4)内容：</a:t>
            </a:r>
          </a:p>
          <a:p>
            <a:pPr algn="just">
              <a:lnSpc>
                <a:spcPts val="4175"/>
              </a:lnSpc>
            </a:pPr>
            <a:r>
              <a:rPr lang="zh-CN" altLang="zh-CN" sz="2400" b="1" dirty="0">
                <a:solidFill>
                  <a:srgbClr val="0000FF"/>
                </a:solidFill>
                <a:latin typeface="微软雅黑" pitchFamily="34" charset="-122"/>
                <a:ea typeface="微软雅黑" pitchFamily="34" charset="-122"/>
                <a:sym typeface="宋体" pitchFamily="2" charset="-122"/>
              </a:rPr>
              <a:t>    </a:t>
            </a:r>
            <a:r>
              <a:rPr lang="en-US" altLang="zh-CN" sz="2400" b="1" dirty="0">
                <a:latin typeface="楷体" pitchFamily="49" charset="-122"/>
                <a:ea typeface="楷体" pitchFamily="49" charset="-122"/>
                <a:sym typeface="宋体" pitchFamily="2" charset="-122"/>
              </a:rPr>
              <a:t>国有企业的发展；国家财政开支在国民经济中的比重逐年升高；实行中央银行国有化，加强中央银行对国家金融的干预和调节作用；加强国家对社会经济的管理和调节作用。</a:t>
            </a:r>
          </a:p>
          <a:p>
            <a:pPr algn="just">
              <a:lnSpc>
                <a:spcPts val="4175"/>
              </a:lnSpc>
            </a:pPr>
            <a:r>
              <a:rPr lang="zh-CN" altLang="zh-CN" sz="2400" b="1" dirty="0">
                <a:solidFill>
                  <a:srgbClr val="0000FF"/>
                </a:solidFill>
                <a:latin typeface="微软雅黑" pitchFamily="34" charset="-122"/>
                <a:ea typeface="微软雅黑" pitchFamily="34" charset="-122"/>
                <a:sym typeface="宋体" pitchFamily="2" charset="-122"/>
              </a:rPr>
              <a:t>(5)实质： </a:t>
            </a:r>
            <a:r>
              <a:rPr lang="en-US" altLang="zh-CN" sz="2400" b="1" dirty="0" err="1">
                <a:latin typeface="楷体" pitchFamily="49" charset="-122"/>
                <a:ea typeface="楷体" pitchFamily="49" charset="-122"/>
                <a:sym typeface="宋体" pitchFamily="2" charset="-122"/>
              </a:rPr>
              <a:t>资本主义生产关系的局部调整</a:t>
            </a:r>
            <a:r>
              <a:rPr lang="en-US" altLang="zh-CN" sz="2400" b="1" dirty="0">
                <a:latin typeface="楷体" pitchFamily="49" charset="-122"/>
                <a:ea typeface="楷体" pitchFamily="49" charset="-122"/>
                <a:sym typeface="宋体" pitchFamily="2" charset="-122"/>
              </a:rPr>
              <a:t>。</a:t>
            </a:r>
          </a:p>
          <a:p>
            <a:pPr algn="just">
              <a:lnSpc>
                <a:spcPts val="4175"/>
              </a:lnSpc>
            </a:pPr>
            <a:r>
              <a:rPr lang="zh-CN" altLang="zh-CN" sz="2400" b="1" dirty="0">
                <a:solidFill>
                  <a:srgbClr val="0000FF"/>
                </a:solidFill>
                <a:latin typeface="微软雅黑" pitchFamily="34" charset="-122"/>
                <a:ea typeface="微软雅黑" pitchFamily="34" charset="-122"/>
                <a:sym typeface="宋体" pitchFamily="2" charset="-122"/>
              </a:rPr>
              <a:t>(6)作用</a:t>
            </a:r>
          </a:p>
          <a:p>
            <a:pPr algn="just">
              <a:lnSpc>
                <a:spcPts val="4175"/>
              </a:lnSpc>
            </a:pPr>
            <a:r>
              <a:rPr lang="en-US" altLang="zh-CN" sz="2400" b="1" dirty="0">
                <a:latin typeface="楷体" pitchFamily="49" charset="-122"/>
                <a:ea typeface="楷体" pitchFamily="49" charset="-122"/>
                <a:sym typeface="宋体" pitchFamily="2" charset="-122"/>
              </a:rPr>
              <a:t>  ①</a:t>
            </a:r>
            <a:r>
              <a:rPr lang="en-US" altLang="zh-CN" sz="2400" b="1" dirty="0" err="1">
                <a:latin typeface="楷体" pitchFamily="49" charset="-122"/>
                <a:ea typeface="楷体" pitchFamily="49" charset="-122"/>
                <a:sym typeface="宋体" pitchFamily="2" charset="-122"/>
              </a:rPr>
              <a:t>它</a:t>
            </a:r>
            <a:r>
              <a:rPr lang="en-US" altLang="zh-CN" sz="2400" b="1" dirty="0" err="1">
                <a:solidFill>
                  <a:srgbClr val="FF0000"/>
                </a:solidFill>
                <a:latin typeface="楷体" pitchFamily="49" charset="-122"/>
                <a:ea typeface="楷体" pitchFamily="49" charset="-122"/>
                <a:sym typeface="宋体" pitchFamily="2" charset="-122"/>
              </a:rPr>
              <a:t>突破了私人垄断的局限性</a:t>
            </a:r>
            <a:r>
              <a:rPr lang="en-US" altLang="zh-CN" sz="2400" b="1" dirty="0" err="1">
                <a:latin typeface="楷体" pitchFamily="49" charset="-122"/>
                <a:ea typeface="楷体" pitchFamily="49" charset="-122"/>
                <a:sym typeface="宋体" pitchFamily="2" charset="-122"/>
              </a:rPr>
              <a:t>，使生产、技术改造以及劳动力再生产过程社会化，从而可在更大程度上容纳生产力的发展</a:t>
            </a:r>
            <a:r>
              <a:rPr lang="en-US" altLang="zh-CN" sz="2400" b="1" dirty="0">
                <a:latin typeface="楷体" pitchFamily="49" charset="-122"/>
                <a:ea typeface="楷体" pitchFamily="49" charset="-122"/>
                <a:sym typeface="宋体" pitchFamily="2" charset="-122"/>
              </a:rPr>
              <a:t>。</a:t>
            </a:r>
          </a:p>
          <a:p>
            <a:pPr algn="just">
              <a:lnSpc>
                <a:spcPts val="4175"/>
              </a:lnSpc>
            </a:pPr>
            <a:r>
              <a:rPr lang="en-US" altLang="zh-CN" sz="2400" b="1" dirty="0">
                <a:latin typeface="楷体" pitchFamily="49" charset="-122"/>
                <a:ea typeface="楷体" pitchFamily="49" charset="-122"/>
                <a:sym typeface="宋体" pitchFamily="2" charset="-122"/>
              </a:rPr>
              <a:t>  ②它在一定程度上克服了私人垄断资本的有限性以及它同现代化巨额投资的矛盾，在一定程度上缓和了生产和消费的矛盾，使资本主义市场问题得到缓解，从而在一定时期内</a:t>
            </a:r>
            <a:r>
              <a:rPr lang="en-US" altLang="zh-CN" sz="2400" b="1" dirty="0">
                <a:solidFill>
                  <a:srgbClr val="FF0000"/>
                </a:solidFill>
                <a:latin typeface="楷体" pitchFamily="49" charset="-122"/>
                <a:ea typeface="楷体" pitchFamily="49" charset="-122"/>
                <a:sym typeface="宋体" pitchFamily="2" charset="-122"/>
              </a:rPr>
              <a:t>减轻经济危机，促进生产的发展</a:t>
            </a:r>
            <a:r>
              <a:rPr lang="en-US" altLang="zh-CN" sz="2800" b="1" dirty="0">
                <a:solidFill>
                  <a:srgbClr val="FF0000"/>
                </a:solidFill>
                <a:latin typeface="楷体" pitchFamily="49" charset="-122"/>
                <a:ea typeface="楷体" pitchFamily="49" charset="-122"/>
                <a:sym typeface="宋体" pitchFamily="2" charset="-122"/>
              </a:rPr>
              <a:t>。</a:t>
            </a:r>
          </a:p>
        </p:txBody>
      </p:sp>
      <p:sp>
        <p:nvSpPr>
          <p:cNvPr id="40965" name="文本框 1"/>
          <p:cNvSpPr txBox="1">
            <a:spLocks noChangeArrowheads="1"/>
          </p:cNvSpPr>
          <p:nvPr/>
        </p:nvSpPr>
        <p:spPr bwMode="auto">
          <a:xfrm>
            <a:off x="3851920" y="260648"/>
            <a:ext cx="3373934" cy="523220"/>
          </a:xfrm>
          <a:prstGeom prst="rect">
            <a:avLst/>
          </a:prstGeom>
          <a:noFill/>
          <a:ln w="9525">
            <a:noFill/>
            <a:miter lim="800000"/>
            <a:headEnd/>
            <a:tailEnd/>
          </a:ln>
        </p:spPr>
        <p:txBody>
          <a:bodyPr wrap="square">
            <a:spAutoFit/>
          </a:bodyPr>
          <a:lstStyle/>
          <a:p>
            <a:r>
              <a:rPr lang="zh-CN" altLang="zh-CN" sz="2800" b="1" dirty="0">
                <a:latin typeface="微软雅黑" pitchFamily="34" charset="-122"/>
                <a:ea typeface="微软雅黑" pitchFamily="34" charset="-122"/>
                <a:sym typeface="宋体" pitchFamily="2" charset="-122"/>
              </a:rPr>
              <a:t>国家垄断资本主义</a:t>
            </a:r>
          </a:p>
        </p:txBody>
      </p:sp>
    </p:spTree>
  </p:cSld>
  <p:clrMapOvr>
    <a:masterClrMapping/>
  </p:clrMapOvr>
  <p:transition spd="slow">
    <p:random/>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107504" y="39595"/>
            <a:ext cx="8784976" cy="655775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10000"/>
              </a:lnSpc>
              <a:spcBef>
                <a:spcPct val="0"/>
              </a:spcBef>
              <a:spcAft>
                <a:spcPct val="0"/>
              </a:spcAft>
              <a:tabLst>
                <a:tab pos="2628900" algn="l"/>
              </a:tabLst>
            </a:pPr>
            <a:r>
              <a:rPr lang="en-US" altLang="zh-CN" sz="2400" b="1" dirty="0" smtClean="0">
                <a:latin typeface="Arial" pitchFamily="34" charset="0"/>
                <a:ea typeface="IPAPANNEW"/>
                <a:cs typeface="Times New Roman" pitchFamily="18" charset="0"/>
              </a:rPr>
              <a:t>[</a:t>
            </a:r>
            <a:r>
              <a:rPr lang="zh-CN" altLang="en-US" sz="2400" b="1" dirty="0" smtClean="0">
                <a:latin typeface="黑体" pitchFamily="49" charset="-122"/>
                <a:ea typeface="黑体" pitchFamily="49" charset="-122"/>
                <a:cs typeface="Times New Roman" pitchFamily="18" charset="0"/>
              </a:rPr>
              <a:t>新材料</a:t>
            </a:r>
            <a:r>
              <a:rPr lang="en-US" altLang="zh-CN" sz="2400" b="1" dirty="0" smtClean="0">
                <a:latin typeface="Arial" pitchFamily="34" charset="0"/>
                <a:ea typeface="IPAPANNEW"/>
                <a:cs typeface="Times New Roman" pitchFamily="18" charset="0"/>
              </a:rPr>
              <a:t>]     </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美国总统胡佛的反危机政策</a:t>
            </a:r>
            <a:endParaRPr kumimoji="0" lang="zh-CN" altLang="en-US" sz="24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a:p>
            <a:pPr marL="0" marR="0" lvl="0" algn="l" defTabSz="914400" rtl="0" eaLnBrk="0" fontAlgn="base" latinLnBrk="0" hangingPunct="0">
              <a:lnSpc>
                <a:spcPct val="110000"/>
              </a:lnSpc>
              <a:spcBef>
                <a:spcPct val="0"/>
              </a:spcBef>
              <a:spcAft>
                <a:spcPct val="0"/>
              </a:spcAft>
              <a:buClrTx/>
              <a:buSzTx/>
              <a:buFontTx/>
              <a:buNone/>
              <a:tabLst>
                <a:tab pos="2628900" algn="l"/>
              </a:tabLst>
            </a:pPr>
            <a:r>
              <a:rPr kumimoji="0" lang="zh-CN" altLang="en-US" sz="2400" b="1" i="0" u="none" strike="noStrike" cap="none" normalizeH="0" baseline="0" dirty="0" smtClean="0">
                <a:ln>
                  <a:noFill/>
                </a:ln>
                <a:solidFill>
                  <a:schemeClr val="tx1"/>
                </a:solidFill>
                <a:effectLst/>
                <a:latin typeface="Times New Roman" pitchFamily="18" charset="0"/>
                <a:ea typeface="楷体_GB2312"/>
                <a:cs typeface="Times New Roman" pitchFamily="18" charset="0"/>
              </a:rPr>
              <a:t>     长期以来，胡佛处于这种阴影的笼罩下，备受国内外学术界的指责和误解，历史教科书充斥着这位</a:t>
            </a:r>
            <a:r>
              <a:rPr kumimoji="0" lang="zh-CN" altLang="en-US" sz="2400" b="1" i="0" u="none" strike="noStrike" cap="none" normalizeH="0" baseline="0" dirty="0" smtClean="0">
                <a:ln>
                  <a:noFill/>
                </a:ln>
                <a:solidFill>
                  <a:schemeClr val="tx1"/>
                </a:solidFill>
                <a:effectLst/>
                <a:latin typeface="宋体"/>
                <a:ea typeface="宋体" pitchFamily="2" charset="-122"/>
                <a:cs typeface="Times New Roman" pitchFamily="18" charset="0"/>
              </a:rPr>
              <a:t>“</a:t>
            </a:r>
            <a:r>
              <a:rPr kumimoji="0" lang="zh-CN" altLang="en-US" sz="2400" b="1" i="0" u="none" strike="noStrike" cap="none" normalizeH="0" baseline="0" dirty="0" smtClean="0">
                <a:ln>
                  <a:noFill/>
                </a:ln>
                <a:solidFill>
                  <a:schemeClr val="tx1"/>
                </a:solidFill>
                <a:effectLst/>
                <a:latin typeface="Times New Roman" pitchFamily="18" charset="0"/>
                <a:ea typeface="楷体_GB2312"/>
                <a:cs typeface="Times New Roman" pitchFamily="18" charset="0"/>
              </a:rPr>
              <a:t>无能总统</a:t>
            </a:r>
            <a:r>
              <a:rPr kumimoji="0" lang="zh-CN" altLang="en-US" sz="2400" b="1" i="0" u="none" strike="noStrike" cap="none" normalizeH="0" baseline="0" dirty="0" smtClean="0">
                <a:ln>
                  <a:noFill/>
                </a:ln>
                <a:solidFill>
                  <a:schemeClr val="tx1"/>
                </a:solidFill>
                <a:effectLst/>
                <a:latin typeface="宋体"/>
                <a:ea typeface="宋体" pitchFamily="2" charset="-122"/>
                <a:cs typeface="Times New Roman" pitchFamily="18" charset="0"/>
              </a:rPr>
              <a:t>”</a:t>
            </a:r>
            <a:r>
              <a:rPr kumimoji="0" lang="zh-CN" altLang="en-US" sz="2400" b="1" i="0" u="none" strike="noStrike" cap="none" normalizeH="0" baseline="0" dirty="0" smtClean="0">
                <a:ln>
                  <a:noFill/>
                </a:ln>
                <a:solidFill>
                  <a:schemeClr val="tx1"/>
                </a:solidFill>
                <a:effectLst/>
                <a:latin typeface="Times New Roman" pitchFamily="18" charset="0"/>
                <a:ea typeface="楷体_GB2312"/>
                <a:cs typeface="Times New Roman" pitchFamily="18" charset="0"/>
              </a:rPr>
              <a:t>的惨淡形象。有学者认为，胡佛虽然在大萧条中思想准备不足，但还是有所为的，在主观上企图力挽狂澜，主张政府干预，而非完全地自由放任。他在自己的经济哲学和治国经验的指导下，从一开始就为控制经济衰退采取了一系列的措施，但还是以失败而告终。胡佛并非是一位无能、无为的总统，也不是自由放任主义的典型代表，并且他的反危机措施和罗斯福</a:t>
            </a:r>
            <a:r>
              <a:rPr kumimoji="0" lang="zh-CN" altLang="en-US" sz="2400" b="1" i="0" u="none" strike="noStrike" cap="none" normalizeH="0" baseline="0" dirty="0" smtClean="0">
                <a:ln>
                  <a:noFill/>
                </a:ln>
                <a:solidFill>
                  <a:schemeClr val="tx1"/>
                </a:solidFill>
                <a:effectLst/>
                <a:latin typeface="宋体"/>
                <a:ea typeface="宋体" pitchFamily="2" charset="-122"/>
                <a:cs typeface="Times New Roman" pitchFamily="18" charset="0"/>
              </a:rPr>
              <a:t>“</a:t>
            </a:r>
            <a:r>
              <a:rPr kumimoji="0" lang="zh-CN" altLang="en-US" sz="2400" b="1" i="0" u="none" strike="noStrike" cap="none" normalizeH="0" baseline="0" dirty="0" smtClean="0">
                <a:ln>
                  <a:noFill/>
                </a:ln>
                <a:solidFill>
                  <a:schemeClr val="tx1"/>
                </a:solidFill>
                <a:effectLst/>
                <a:latin typeface="Times New Roman" pitchFamily="18" charset="0"/>
                <a:ea typeface="楷体_GB2312"/>
                <a:cs typeface="Times New Roman" pitchFamily="18" charset="0"/>
              </a:rPr>
              <a:t>新政</a:t>
            </a:r>
            <a:r>
              <a:rPr kumimoji="0" lang="zh-CN" altLang="en-US" sz="2400" b="1" i="0" u="none" strike="noStrike" cap="none" normalizeH="0" baseline="0" dirty="0" smtClean="0">
                <a:ln>
                  <a:noFill/>
                </a:ln>
                <a:solidFill>
                  <a:schemeClr val="tx1"/>
                </a:solidFill>
                <a:effectLst/>
                <a:latin typeface="宋体"/>
                <a:ea typeface="宋体" pitchFamily="2" charset="-122"/>
                <a:cs typeface="Times New Roman" pitchFamily="18" charset="0"/>
              </a:rPr>
              <a:t>”</a:t>
            </a:r>
            <a:r>
              <a:rPr kumimoji="0" lang="zh-CN" altLang="en-US" sz="2400" b="1" i="0" u="none" strike="noStrike" cap="none" normalizeH="0" baseline="0" dirty="0" smtClean="0">
                <a:ln>
                  <a:noFill/>
                </a:ln>
                <a:solidFill>
                  <a:schemeClr val="tx1"/>
                </a:solidFill>
                <a:effectLst/>
                <a:latin typeface="Times New Roman" pitchFamily="18" charset="0"/>
                <a:ea typeface="楷体_GB2312"/>
                <a:cs typeface="Times New Roman" pitchFamily="18" charset="0"/>
              </a:rPr>
              <a:t>有多方面的联系。胡佛的反危机措施的失败为罗斯福</a:t>
            </a:r>
            <a:r>
              <a:rPr kumimoji="0" lang="zh-CN" altLang="en-US" sz="2400" b="1" i="0" u="none" strike="noStrike" cap="none" normalizeH="0" baseline="0" dirty="0" smtClean="0">
                <a:ln>
                  <a:noFill/>
                </a:ln>
                <a:solidFill>
                  <a:schemeClr val="tx1"/>
                </a:solidFill>
                <a:effectLst/>
                <a:latin typeface="宋体"/>
                <a:ea typeface="宋体" pitchFamily="2" charset="-122"/>
                <a:cs typeface="Times New Roman" pitchFamily="18" charset="0"/>
              </a:rPr>
              <a:t>“</a:t>
            </a:r>
            <a:r>
              <a:rPr kumimoji="0" lang="zh-CN" altLang="en-US" sz="2400" b="1" i="0" u="none" strike="noStrike" cap="none" normalizeH="0" baseline="0" dirty="0" smtClean="0">
                <a:ln>
                  <a:noFill/>
                </a:ln>
                <a:solidFill>
                  <a:schemeClr val="tx1"/>
                </a:solidFill>
                <a:effectLst/>
                <a:latin typeface="Times New Roman" pitchFamily="18" charset="0"/>
                <a:ea typeface="楷体_GB2312"/>
                <a:cs typeface="Times New Roman" pitchFamily="18" charset="0"/>
              </a:rPr>
              <a:t>新政</a:t>
            </a:r>
            <a:r>
              <a:rPr kumimoji="0" lang="zh-CN" altLang="en-US" sz="2400" b="1" i="0" u="none" strike="noStrike" cap="none" normalizeH="0" baseline="0" dirty="0" smtClean="0">
                <a:ln>
                  <a:noFill/>
                </a:ln>
                <a:solidFill>
                  <a:schemeClr val="tx1"/>
                </a:solidFill>
                <a:effectLst/>
                <a:latin typeface="宋体"/>
                <a:ea typeface="宋体" pitchFamily="2" charset="-122"/>
                <a:cs typeface="Times New Roman" pitchFamily="18" charset="0"/>
              </a:rPr>
              <a:t>”</a:t>
            </a:r>
            <a:r>
              <a:rPr kumimoji="0" lang="zh-CN" altLang="en-US" sz="2400" b="1" i="0" u="none" strike="noStrike" cap="none" normalizeH="0" baseline="0" dirty="0" smtClean="0">
                <a:ln>
                  <a:noFill/>
                </a:ln>
                <a:solidFill>
                  <a:schemeClr val="tx1"/>
                </a:solidFill>
                <a:effectLst/>
                <a:latin typeface="Times New Roman" pitchFamily="18" charset="0"/>
                <a:ea typeface="楷体_GB2312"/>
                <a:cs typeface="Times New Roman" pitchFamily="18" charset="0"/>
              </a:rPr>
              <a:t>提供了重要的借鉴，以免使其重蹈覆辙。</a:t>
            </a:r>
            <a:endParaRPr kumimoji="0" lang="zh-CN" altLang="en-US" sz="24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a:p>
            <a:pPr marL="0" marR="0" lvl="0" algn="l" defTabSz="914400" rtl="0" eaLnBrk="0" fontAlgn="base" latinLnBrk="0" hangingPunct="0">
              <a:lnSpc>
                <a:spcPct val="110000"/>
              </a:lnSpc>
              <a:spcBef>
                <a:spcPct val="0"/>
              </a:spcBef>
              <a:spcAft>
                <a:spcPct val="0"/>
              </a:spcAft>
              <a:buClrTx/>
              <a:buSzTx/>
              <a:buFontTx/>
              <a:buNone/>
              <a:tabLst>
                <a:tab pos="2628900" algn="l"/>
              </a:tabLst>
            </a:pPr>
            <a:r>
              <a:rPr kumimoji="0" lang="en-US" altLang="zh-CN" sz="2400" b="1" i="0" u="none" strike="noStrike" cap="none" normalizeH="0" baseline="0" dirty="0" smtClean="0">
                <a:ln>
                  <a:noFill/>
                </a:ln>
                <a:solidFill>
                  <a:schemeClr val="tx1"/>
                </a:solidFill>
                <a:effectLst/>
                <a:latin typeface="Courier New"/>
                <a:ea typeface="宋体" pitchFamily="2" charset="-122"/>
                <a:cs typeface="Times New Roman" pitchFamily="18" charset="0"/>
              </a:rPr>
              <a:t>            ——</a:t>
            </a:r>
            <a:r>
              <a:rPr kumimoji="0" lang="zh-CN" altLang="en-US" sz="24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王霞</a:t>
            </a:r>
            <a:r>
              <a:rPr kumimoji="0" lang="en-US" altLang="zh-CN" sz="24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a:t>
            </a:r>
            <a:r>
              <a:rPr kumimoji="0" lang="zh-CN" altLang="en-US" sz="24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论美国总统胡佛的反危机政策</a:t>
            </a:r>
            <a:r>
              <a:rPr kumimoji="0" lang="en-US" altLang="zh-CN" sz="24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a:t>
            </a:r>
            <a:endParaRPr kumimoji="0" lang="en-US" altLang="zh-CN" sz="24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a:p>
            <a:pPr marL="0" marR="0" lvl="0" algn="l" defTabSz="914400" rtl="0" eaLnBrk="0" fontAlgn="base" latinLnBrk="0" hangingPunct="0">
              <a:lnSpc>
                <a:spcPct val="110000"/>
              </a:lnSpc>
              <a:spcBef>
                <a:spcPct val="0"/>
              </a:spcBef>
              <a:spcAft>
                <a:spcPct val="0"/>
              </a:spcAft>
              <a:buClrTx/>
              <a:buSzTx/>
              <a:buFontTx/>
              <a:buNone/>
              <a:tabLst>
                <a:tab pos="2628900" algn="l"/>
              </a:tabLst>
            </a:pPr>
            <a:r>
              <a:rPr kumimoji="0" lang="en-US" altLang="zh-CN" sz="2400" b="1" i="0" u="none" strike="noStrike" cap="none" normalizeH="0" baseline="0" dirty="0" smtClean="0">
                <a:ln>
                  <a:noFill/>
                </a:ln>
                <a:solidFill>
                  <a:schemeClr val="tx1"/>
                </a:solidFill>
                <a:effectLst/>
                <a:latin typeface="Arial" pitchFamily="34" charset="0"/>
                <a:ea typeface="IPAPANNEW"/>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新视角</a:t>
            </a:r>
            <a:r>
              <a:rPr kumimoji="0" lang="en-US" altLang="zh-CN" sz="2400" b="1" i="0" u="none" strike="noStrike" cap="none" normalizeH="0" baseline="0" dirty="0" smtClean="0">
                <a:ln>
                  <a:noFill/>
                </a:ln>
                <a:solidFill>
                  <a:schemeClr val="tx1"/>
                </a:solidFill>
                <a:effectLst/>
                <a:latin typeface="Arial" pitchFamily="34" charset="0"/>
                <a:ea typeface="IPAPANNEW"/>
                <a:cs typeface="Times New Roman" pitchFamily="18" charset="0"/>
              </a:rPr>
              <a:t>]</a:t>
            </a:r>
            <a:endParaRPr kumimoji="0" lang="en-US" altLang="zh-CN" sz="24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a:p>
            <a:pPr marL="0" marR="0" lvl="0" algn="l" defTabSz="914400" rtl="0" eaLnBrk="0" fontAlgn="base" latinLnBrk="0" hangingPunct="0">
              <a:lnSpc>
                <a:spcPct val="110000"/>
              </a:lnSpc>
              <a:spcBef>
                <a:spcPct val="0"/>
              </a:spcBef>
              <a:spcAft>
                <a:spcPct val="0"/>
              </a:spcAft>
              <a:buClrTx/>
              <a:buSzTx/>
              <a:buFontTx/>
              <a:buNone/>
              <a:tabLst>
                <a:tab pos="2628900" algn="l"/>
              </a:tabLst>
            </a:pPr>
            <a:r>
              <a:rPr kumimoji="0" lang="zh-CN" altLang="en-US" sz="24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     长期以来史学界对于胡佛总统应对危机持否定态度。材料中作者不仅肯定了胡佛总统反危机的措施，也认为他的反危机措施和罗斯福</a:t>
            </a:r>
            <a:r>
              <a:rPr kumimoji="0" lang="zh-CN" altLang="en-US" sz="2400" b="1" i="0" u="none" strike="noStrike" cap="none" normalizeH="0" baseline="0" dirty="0" smtClean="0">
                <a:ln>
                  <a:noFill/>
                </a:ln>
                <a:solidFill>
                  <a:schemeClr val="tx1"/>
                </a:solidFill>
                <a:effectLst/>
                <a:latin typeface="宋体"/>
                <a:ea typeface="宋体" pitchFamily="2" charset="-122"/>
                <a:cs typeface="Times New Roman" pitchFamily="18" charset="0"/>
              </a:rPr>
              <a:t>“</a:t>
            </a:r>
            <a:r>
              <a:rPr kumimoji="0" lang="zh-CN" altLang="en-US" sz="24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新政</a:t>
            </a:r>
            <a:r>
              <a:rPr kumimoji="0" lang="zh-CN" altLang="en-US" sz="2400" b="1" i="0" u="none" strike="noStrike" cap="none" normalizeH="0" baseline="0" dirty="0" smtClean="0">
                <a:ln>
                  <a:noFill/>
                </a:ln>
                <a:solidFill>
                  <a:schemeClr val="tx1"/>
                </a:solidFill>
                <a:effectLst/>
                <a:latin typeface="宋体"/>
                <a:ea typeface="宋体" pitchFamily="2" charset="-122"/>
                <a:cs typeface="Times New Roman" pitchFamily="18" charset="0"/>
              </a:rPr>
              <a:t>”</a:t>
            </a:r>
            <a:r>
              <a:rPr kumimoji="0" lang="zh-CN" altLang="en-US" sz="24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有多方面的联系。</a:t>
            </a:r>
            <a:endParaRPr kumimoji="0" lang="zh-CN" altLang="en-US" sz="24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7409">
                                            <p:txEl>
                                              <p:pRg st="3" end="3"/>
                                            </p:txEl>
                                          </p:spTgt>
                                        </p:tgtEl>
                                        <p:attrNameLst>
                                          <p:attrName>style.visibility</p:attrName>
                                        </p:attrNameLst>
                                      </p:cBhvr>
                                      <p:to>
                                        <p:strVal val="visible"/>
                                      </p:to>
                                    </p:set>
                                    <p:animEffect transition="in" filter="checkerboard(across)">
                                      <p:cBhvr>
                                        <p:cTn id="7" dur="500"/>
                                        <p:tgtEl>
                                          <p:spTgt spid="17409">
                                            <p:txEl>
                                              <p:pRg st="3" end="3"/>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17409">
                                            <p:txEl>
                                              <p:pRg st="4" end="4"/>
                                            </p:txEl>
                                          </p:spTgt>
                                        </p:tgtEl>
                                        <p:attrNameLst>
                                          <p:attrName>style.visibility</p:attrName>
                                        </p:attrNameLst>
                                      </p:cBhvr>
                                      <p:to>
                                        <p:strVal val="visible"/>
                                      </p:to>
                                    </p:set>
                                    <p:animEffect transition="in" filter="checkerboard(across)">
                                      <p:cBhvr>
                                        <p:cTn id="10" dur="500"/>
                                        <p:tgtEl>
                                          <p:spTgt spid="1740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179512" y="924018"/>
            <a:ext cx="8784976" cy="27922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268288" algn="l" defTabSz="914400" rtl="0" eaLnBrk="0" fontAlgn="base" latinLnBrk="0" hangingPunct="0">
              <a:lnSpc>
                <a:spcPct val="150000"/>
              </a:lnSpc>
              <a:spcBef>
                <a:spcPct val="0"/>
              </a:spcBef>
              <a:spcAft>
                <a:spcPct val="0"/>
              </a:spcAft>
              <a:buClrTx/>
              <a:buSzTx/>
              <a:buFontTx/>
              <a:buNone/>
              <a:tabLst>
                <a:tab pos="2628900" algn="l"/>
              </a:tabLst>
            </a:pPr>
            <a:r>
              <a:rPr kumimoji="0" lang="en-US" altLang="zh-CN" sz="2400" b="1" i="0" u="none" strike="noStrike" cap="none" normalizeH="0" baseline="0" dirty="0" smtClean="0">
                <a:ln>
                  <a:noFill/>
                </a:ln>
                <a:solidFill>
                  <a:schemeClr val="tx1"/>
                </a:solidFill>
                <a:effectLst/>
                <a:latin typeface="Arial" pitchFamily="34" charset="0"/>
                <a:ea typeface="IPAPANNEW"/>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新思维</a:t>
            </a:r>
            <a:r>
              <a:rPr kumimoji="0" lang="en-US" altLang="zh-CN" sz="2400" b="1" i="0" u="none" strike="noStrike" cap="none" normalizeH="0" baseline="0" dirty="0" smtClean="0">
                <a:ln>
                  <a:noFill/>
                </a:ln>
                <a:solidFill>
                  <a:schemeClr val="tx1"/>
                </a:solidFill>
                <a:effectLst/>
                <a:latin typeface="Arial" pitchFamily="34" charset="0"/>
                <a:ea typeface="IPAPANNEW"/>
                <a:cs typeface="Times New Roman" pitchFamily="18" charset="0"/>
              </a:rPr>
              <a:t>]</a:t>
            </a:r>
            <a:endParaRPr kumimoji="0" lang="en-US" altLang="zh-CN" sz="24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a:p>
            <a:pPr marL="0" marR="0" lvl="0" indent="268288" algn="l" defTabSz="914400" rtl="0" eaLnBrk="0" fontAlgn="base" latinLnBrk="0" hangingPunct="0">
              <a:lnSpc>
                <a:spcPct val="150000"/>
              </a:lnSpc>
              <a:spcBef>
                <a:spcPct val="0"/>
              </a:spcBef>
              <a:spcAft>
                <a:spcPct val="0"/>
              </a:spcAft>
              <a:buClrTx/>
              <a:buSzTx/>
              <a:buFontTx/>
              <a:buNone/>
              <a:tabLst>
                <a:tab pos="2628900" algn="l"/>
              </a:tabLst>
            </a:pPr>
            <a:r>
              <a:rPr kumimoji="0" lang="zh-CN" altLang="en-US" sz="24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胡佛反危机政策措施的核心是</a:t>
            </a:r>
            <a:r>
              <a:rPr kumimoji="0" lang="zh-CN" altLang="en-US" sz="2400" b="1" i="0" u="none" strike="noStrike" cap="none" normalizeH="0" baseline="0" dirty="0" smtClean="0">
                <a:ln>
                  <a:noFill/>
                </a:ln>
                <a:solidFill>
                  <a:schemeClr val="tx1"/>
                </a:solidFill>
                <a:effectLst/>
                <a:latin typeface="宋体"/>
                <a:ea typeface="宋体" pitchFamily="2" charset="-122"/>
                <a:cs typeface="Times New Roman" pitchFamily="18" charset="0"/>
              </a:rPr>
              <a:t>“</a:t>
            </a:r>
            <a:r>
              <a:rPr kumimoji="0" lang="zh-CN" altLang="en-US" sz="24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自愿联合政策</a:t>
            </a:r>
            <a:r>
              <a:rPr kumimoji="0" lang="zh-CN" altLang="en-US" sz="2400" b="1" i="0" u="none" strike="noStrike" cap="none" normalizeH="0" baseline="0" dirty="0" smtClean="0">
                <a:ln>
                  <a:noFill/>
                </a:ln>
                <a:solidFill>
                  <a:schemeClr val="tx1"/>
                </a:solidFill>
                <a:effectLst/>
                <a:latin typeface="宋体"/>
                <a:ea typeface="宋体" pitchFamily="2" charset="-122"/>
                <a:cs typeface="Times New Roman" pitchFamily="18" charset="0"/>
              </a:rPr>
              <a:t>”</a:t>
            </a:r>
            <a:r>
              <a:rPr kumimoji="0" lang="zh-CN" altLang="en-US" sz="24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，该政策的形成除了受其本人</a:t>
            </a:r>
            <a:r>
              <a:rPr kumimoji="0" lang="zh-CN" altLang="en-US" sz="2400" b="1" i="0" u="none" strike="noStrike" cap="none" normalizeH="0" baseline="0" dirty="0" smtClean="0">
                <a:ln>
                  <a:noFill/>
                </a:ln>
                <a:solidFill>
                  <a:schemeClr val="tx1"/>
                </a:solidFill>
                <a:effectLst/>
                <a:latin typeface="宋体"/>
                <a:ea typeface="宋体" pitchFamily="2" charset="-122"/>
                <a:cs typeface="Times New Roman" pitchFamily="18" charset="0"/>
              </a:rPr>
              <a:t>“</a:t>
            </a:r>
            <a:r>
              <a:rPr kumimoji="0" lang="zh-CN" altLang="en-US" sz="24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自由放任主义哲学</a:t>
            </a:r>
            <a:r>
              <a:rPr kumimoji="0" lang="zh-CN" altLang="en-US" sz="2400" b="1" i="0" u="none" strike="noStrike" cap="none" normalizeH="0" baseline="0" dirty="0" smtClean="0">
                <a:ln>
                  <a:noFill/>
                </a:ln>
                <a:solidFill>
                  <a:schemeClr val="tx1"/>
                </a:solidFill>
                <a:effectLst/>
                <a:latin typeface="宋体"/>
                <a:ea typeface="宋体" pitchFamily="2" charset="-122"/>
                <a:cs typeface="Times New Roman" pitchFamily="18" charset="0"/>
              </a:rPr>
              <a:t>”</a:t>
            </a:r>
            <a:r>
              <a:rPr kumimoji="0" lang="zh-CN" altLang="en-US" sz="24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思想影响之外，还与当时美国社会经济、历史背景及经济思潮相联系。同时，也为后来成功对付大危机的罗斯福新政提供了重要的借鉴。 </a:t>
            </a:r>
            <a:endParaRPr kumimoji="0" lang="zh-CN" altLang="en-US" sz="24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格 1"/>
          <p:cNvGraphicFramePr>
            <a:graphicFrameLocks noGrp="1"/>
          </p:cNvGraphicFramePr>
          <p:nvPr/>
        </p:nvGraphicFramePr>
        <p:xfrm>
          <a:off x="144018" y="2468880"/>
          <a:ext cx="8892478" cy="4023360"/>
        </p:xfrm>
        <a:graphic>
          <a:graphicData uri="http://schemas.openxmlformats.org/drawingml/2006/table">
            <a:tbl>
              <a:tblPr/>
              <a:tblGrid>
                <a:gridCol w="1492400"/>
                <a:gridCol w="3700039"/>
                <a:gridCol w="3700039"/>
              </a:tblGrid>
              <a:tr h="0">
                <a:tc>
                  <a:txBody>
                    <a:bodyPr/>
                    <a:lstStyle/>
                    <a:p>
                      <a:pPr algn="ctr">
                        <a:lnSpc>
                          <a:spcPct val="100000"/>
                        </a:lnSpc>
                        <a:spcAft>
                          <a:spcPts val="0"/>
                        </a:spcAft>
                        <a:tabLst>
                          <a:tab pos="2628900" algn="l"/>
                        </a:tabLst>
                      </a:pPr>
                      <a:endParaRPr lang="zh-CN" sz="2400" kern="100" dirty="0">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2628900" algn="l"/>
                        </a:tabLst>
                      </a:pPr>
                      <a:r>
                        <a:rPr lang="zh-CN" sz="2400" b="1" kern="100" dirty="0">
                          <a:latin typeface="Times New Roman"/>
                          <a:cs typeface="Times New Roman"/>
                        </a:rPr>
                        <a:t>罗斯福新政</a:t>
                      </a:r>
                      <a:endParaRPr lang="zh-CN" sz="2400" kern="100" dirty="0">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2628900" algn="l"/>
                        </a:tabLst>
                      </a:pPr>
                      <a:r>
                        <a:rPr lang="zh-CN" sz="2400" b="1" kern="100">
                          <a:latin typeface="Times New Roman"/>
                          <a:cs typeface="Times New Roman"/>
                        </a:rPr>
                        <a:t>胡佛反危机政策</a:t>
                      </a:r>
                      <a:endParaRPr lang="zh-CN" sz="2400" kern="100">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00000"/>
                        </a:lnSpc>
                        <a:spcAft>
                          <a:spcPts val="0"/>
                        </a:spcAft>
                        <a:tabLst>
                          <a:tab pos="2628900" algn="l"/>
                        </a:tabLst>
                      </a:pPr>
                      <a:r>
                        <a:rPr lang="zh-CN" sz="2400" b="1" kern="100">
                          <a:latin typeface="Times New Roman"/>
                          <a:cs typeface="Times New Roman"/>
                        </a:rPr>
                        <a:t>救济对象</a:t>
                      </a:r>
                      <a:endParaRPr lang="zh-CN" sz="2400" kern="100">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2628900" algn="l"/>
                        </a:tabLst>
                      </a:pPr>
                      <a:r>
                        <a:rPr lang="en-US" sz="2400" b="1" kern="100" dirty="0">
                          <a:latin typeface="宋体"/>
                          <a:cs typeface="Times New Roman"/>
                        </a:rPr>
                        <a:t>“</a:t>
                      </a:r>
                      <a:r>
                        <a:rPr lang="zh-CN" sz="2400" b="1" kern="100" dirty="0">
                          <a:latin typeface="Times New Roman"/>
                          <a:cs typeface="Times New Roman"/>
                        </a:rPr>
                        <a:t>被遗忘</a:t>
                      </a:r>
                      <a:r>
                        <a:rPr lang="en-US" sz="2400" b="1" kern="100" dirty="0">
                          <a:latin typeface="宋体"/>
                          <a:cs typeface="Times New Roman"/>
                        </a:rPr>
                        <a:t>”</a:t>
                      </a:r>
                      <a:r>
                        <a:rPr lang="zh-CN" sz="2400" b="1" kern="100" dirty="0">
                          <a:latin typeface="Times New Roman"/>
                          <a:cs typeface="Times New Roman"/>
                        </a:rPr>
                        <a:t>的中下层民众</a:t>
                      </a:r>
                      <a:endParaRPr lang="zh-CN" sz="2400" kern="100" dirty="0">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2628900" algn="l"/>
                        </a:tabLst>
                      </a:pPr>
                      <a:r>
                        <a:rPr lang="zh-CN" sz="2400" b="1" kern="100">
                          <a:latin typeface="Times New Roman"/>
                          <a:cs typeface="Times New Roman"/>
                        </a:rPr>
                        <a:t>大资产者、大农场主</a:t>
                      </a:r>
                      <a:endParaRPr lang="zh-CN" sz="2400" kern="100">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00000"/>
                        </a:lnSpc>
                        <a:spcAft>
                          <a:spcPts val="0"/>
                        </a:spcAft>
                        <a:tabLst>
                          <a:tab pos="2628900" algn="l"/>
                        </a:tabLst>
                      </a:pPr>
                      <a:r>
                        <a:rPr lang="zh-CN" sz="2400" b="1" kern="100">
                          <a:latin typeface="Times New Roman"/>
                          <a:cs typeface="Times New Roman"/>
                        </a:rPr>
                        <a:t>谁来救济</a:t>
                      </a:r>
                      <a:endParaRPr lang="zh-CN" sz="2400" kern="100">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2628900" algn="l"/>
                        </a:tabLst>
                      </a:pPr>
                      <a:r>
                        <a:rPr lang="zh-CN" sz="2400" b="1" kern="100" dirty="0">
                          <a:latin typeface="Times New Roman"/>
                          <a:cs typeface="Times New Roman"/>
                        </a:rPr>
                        <a:t>联邦政府主持救济</a:t>
                      </a:r>
                      <a:endParaRPr lang="zh-CN" sz="2400" kern="100" dirty="0">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2628900" algn="l"/>
                        </a:tabLst>
                      </a:pPr>
                      <a:r>
                        <a:rPr lang="zh-CN" sz="2400" b="1" kern="100" dirty="0">
                          <a:latin typeface="Times New Roman"/>
                          <a:cs typeface="Times New Roman"/>
                        </a:rPr>
                        <a:t>地方政府、州政府及企业自行救济</a:t>
                      </a:r>
                      <a:endParaRPr lang="zh-CN" sz="2400" kern="100" dirty="0">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00000"/>
                        </a:lnSpc>
                        <a:spcAft>
                          <a:spcPts val="0"/>
                        </a:spcAft>
                        <a:tabLst>
                          <a:tab pos="2628900" algn="l"/>
                        </a:tabLst>
                      </a:pPr>
                      <a:r>
                        <a:rPr lang="zh-CN" sz="2400" b="1" kern="100">
                          <a:latin typeface="Times New Roman"/>
                          <a:cs typeface="Times New Roman"/>
                        </a:rPr>
                        <a:t>救济措施</a:t>
                      </a:r>
                      <a:endParaRPr lang="zh-CN" sz="2400" kern="100">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0000"/>
                        </a:lnSpc>
                        <a:spcAft>
                          <a:spcPts val="0"/>
                        </a:spcAft>
                        <a:tabLst>
                          <a:tab pos="2628900" algn="l"/>
                        </a:tabLst>
                      </a:pPr>
                      <a:r>
                        <a:rPr lang="zh-CN" sz="2400" b="1" kern="100" dirty="0">
                          <a:latin typeface="Times New Roman"/>
                          <a:cs typeface="Times New Roman"/>
                        </a:rPr>
                        <a:t>以工代赈，举办并扩大公共工程规模；全面整顿工农业</a:t>
                      </a:r>
                      <a:endParaRPr lang="zh-CN" sz="2400" kern="100" dirty="0">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0000"/>
                        </a:lnSpc>
                        <a:spcAft>
                          <a:spcPts val="0"/>
                        </a:spcAft>
                        <a:tabLst>
                          <a:tab pos="2628900" algn="l"/>
                        </a:tabLst>
                      </a:pPr>
                      <a:r>
                        <a:rPr lang="zh-CN" sz="2400" b="1" kern="100" dirty="0">
                          <a:latin typeface="Times New Roman"/>
                          <a:cs typeface="Times New Roman"/>
                        </a:rPr>
                        <a:t>缩小公共工程规模，单纯性救济；局部调整工农业</a:t>
                      </a:r>
                      <a:endParaRPr lang="zh-CN" sz="2400" kern="100" dirty="0">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00000"/>
                        </a:lnSpc>
                        <a:spcAft>
                          <a:spcPts val="0"/>
                        </a:spcAft>
                        <a:tabLst>
                          <a:tab pos="2628900" algn="l"/>
                        </a:tabLst>
                      </a:pPr>
                      <a:r>
                        <a:rPr lang="zh-CN" sz="2400" b="1" kern="100" dirty="0">
                          <a:latin typeface="Times New Roman"/>
                          <a:cs typeface="Times New Roman"/>
                        </a:rPr>
                        <a:t>金融改革</a:t>
                      </a:r>
                      <a:endParaRPr lang="zh-CN" sz="2400" kern="100" dirty="0">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0000"/>
                        </a:lnSpc>
                        <a:spcAft>
                          <a:spcPts val="0"/>
                        </a:spcAft>
                        <a:tabLst>
                          <a:tab pos="2628900" algn="l"/>
                        </a:tabLst>
                      </a:pPr>
                      <a:r>
                        <a:rPr lang="zh-CN" sz="2400" b="1" kern="100">
                          <a:latin typeface="Times New Roman"/>
                          <a:cs typeface="Times New Roman"/>
                        </a:rPr>
                        <a:t>平衡预算，废除金本位，全面整顿金融财政</a:t>
                      </a:r>
                      <a:endParaRPr lang="zh-CN" sz="2400" kern="100">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0000"/>
                        </a:lnSpc>
                        <a:spcAft>
                          <a:spcPts val="0"/>
                        </a:spcAft>
                        <a:tabLst>
                          <a:tab pos="2628900" algn="l"/>
                        </a:tabLst>
                      </a:pPr>
                      <a:r>
                        <a:rPr lang="zh-CN" sz="2400" b="1" kern="100" dirty="0">
                          <a:latin typeface="Times New Roman"/>
                          <a:cs typeface="Times New Roman"/>
                        </a:rPr>
                        <a:t>赤字财政，保留金本位，局部调整金融财政</a:t>
                      </a:r>
                      <a:endParaRPr lang="zh-CN" sz="2400" kern="100" dirty="0">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gn="ctr">
                        <a:lnSpc>
                          <a:spcPct val="100000"/>
                        </a:lnSpc>
                        <a:spcAft>
                          <a:spcPts val="0"/>
                        </a:spcAft>
                        <a:tabLst>
                          <a:tab pos="2628900" algn="l"/>
                        </a:tabLst>
                      </a:pPr>
                      <a:r>
                        <a:rPr lang="zh-CN" sz="2400" b="1" kern="100">
                          <a:latin typeface="Times New Roman"/>
                          <a:cs typeface="Times New Roman"/>
                        </a:rPr>
                        <a:t>政府职能</a:t>
                      </a:r>
                      <a:endParaRPr lang="zh-CN" sz="2400" kern="100">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2628900" algn="l"/>
                        </a:tabLst>
                      </a:pPr>
                      <a:r>
                        <a:rPr lang="zh-CN" sz="2400" b="1" kern="100" dirty="0">
                          <a:latin typeface="Times New Roman"/>
                          <a:cs typeface="Times New Roman"/>
                        </a:rPr>
                        <a:t>改变管理体制</a:t>
                      </a:r>
                      <a:r>
                        <a:rPr lang="zh-CN" sz="2400" b="1" kern="100" dirty="0" smtClean="0">
                          <a:latin typeface="Times New Roman"/>
                          <a:cs typeface="Times New Roman"/>
                        </a:rPr>
                        <a:t>，</a:t>
                      </a:r>
                      <a:endParaRPr lang="en-US" altLang="zh-CN" sz="2400" b="1" kern="100" dirty="0" smtClean="0">
                        <a:latin typeface="Times New Roman"/>
                        <a:cs typeface="Times New Roman"/>
                      </a:endParaRPr>
                    </a:p>
                    <a:p>
                      <a:pPr algn="ctr">
                        <a:lnSpc>
                          <a:spcPct val="100000"/>
                        </a:lnSpc>
                        <a:spcAft>
                          <a:spcPts val="0"/>
                        </a:spcAft>
                        <a:tabLst>
                          <a:tab pos="2628900" algn="l"/>
                        </a:tabLst>
                      </a:pPr>
                      <a:r>
                        <a:rPr lang="zh-CN" sz="2400" b="1" kern="100" dirty="0" smtClean="0">
                          <a:latin typeface="Times New Roman"/>
                          <a:cs typeface="Times New Roman"/>
                        </a:rPr>
                        <a:t>扩大</a:t>
                      </a:r>
                      <a:r>
                        <a:rPr lang="zh-CN" sz="2400" b="1" kern="100" dirty="0">
                          <a:latin typeface="Times New Roman"/>
                          <a:cs typeface="Times New Roman"/>
                        </a:rPr>
                        <a:t>政府干预职能</a:t>
                      </a:r>
                      <a:endParaRPr lang="zh-CN" sz="2400" kern="100" dirty="0">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tabLst>
                          <a:tab pos="2628900" algn="l"/>
                        </a:tabLst>
                      </a:pPr>
                      <a:r>
                        <a:rPr lang="zh-CN" sz="2400" b="1" kern="100" dirty="0">
                          <a:latin typeface="Times New Roman"/>
                          <a:cs typeface="Times New Roman"/>
                        </a:rPr>
                        <a:t>管理体制不变</a:t>
                      </a:r>
                      <a:r>
                        <a:rPr lang="zh-CN" sz="2400" b="1" kern="100" dirty="0" smtClean="0">
                          <a:latin typeface="Times New Roman"/>
                          <a:cs typeface="Times New Roman"/>
                        </a:rPr>
                        <a:t>，</a:t>
                      </a:r>
                      <a:endParaRPr lang="en-US" altLang="zh-CN" sz="2400" b="1" kern="100" dirty="0" smtClean="0">
                        <a:latin typeface="Times New Roman"/>
                        <a:cs typeface="Times New Roman"/>
                      </a:endParaRPr>
                    </a:p>
                    <a:p>
                      <a:pPr algn="ctr">
                        <a:lnSpc>
                          <a:spcPct val="100000"/>
                        </a:lnSpc>
                        <a:spcAft>
                          <a:spcPts val="0"/>
                        </a:spcAft>
                        <a:tabLst>
                          <a:tab pos="2628900" algn="l"/>
                        </a:tabLst>
                      </a:pPr>
                      <a:r>
                        <a:rPr lang="zh-CN" sz="2400" b="1" kern="100" dirty="0" smtClean="0">
                          <a:latin typeface="Times New Roman"/>
                          <a:cs typeface="Times New Roman"/>
                        </a:rPr>
                        <a:t>减少</a:t>
                      </a:r>
                      <a:r>
                        <a:rPr lang="zh-CN" sz="2400" b="1" kern="100" dirty="0">
                          <a:latin typeface="Times New Roman"/>
                          <a:cs typeface="Times New Roman"/>
                        </a:rPr>
                        <a:t>政府干预</a:t>
                      </a:r>
                      <a:endParaRPr lang="zh-CN" sz="2400" kern="100" dirty="0">
                        <a:latin typeface="宋体"/>
                        <a:cs typeface="Courier New"/>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8433" name="Rectangle 1"/>
          <p:cNvSpPr>
            <a:spLocks noChangeArrowheads="1"/>
          </p:cNvSpPr>
          <p:nvPr/>
        </p:nvSpPr>
        <p:spPr bwMode="auto">
          <a:xfrm>
            <a:off x="179512" y="25166"/>
            <a:ext cx="8784976" cy="22659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algn="l" defTabSz="914400" rtl="0" eaLnBrk="1" fontAlgn="base" latinLnBrk="0" hangingPunct="1">
              <a:lnSpc>
                <a:spcPct val="120000"/>
              </a:lnSpc>
              <a:spcBef>
                <a:spcPct val="0"/>
              </a:spcBef>
              <a:spcAft>
                <a:spcPct val="0"/>
              </a:spcAft>
              <a:buClrTx/>
              <a:buSzTx/>
              <a:buFontTx/>
              <a:buNone/>
              <a:tabLst>
                <a:tab pos="2628900" algn="l"/>
              </a:tabLst>
            </a:pPr>
            <a:r>
              <a:rPr kumimoji="0" lang="zh-CN" sz="24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罗斯福新政和胡佛</a:t>
            </a:r>
            <a:r>
              <a:rPr kumimoji="0" lang="zh-CN" altLang="en-US" sz="2400" b="1" i="0" u="none" strike="noStrike" cap="none" normalizeH="0" baseline="0" dirty="0" smtClean="0">
                <a:ln>
                  <a:noFill/>
                </a:ln>
                <a:solidFill>
                  <a:schemeClr val="tx1"/>
                </a:solidFill>
                <a:effectLst/>
                <a:latin typeface="宋体"/>
                <a:ea typeface="宋体" pitchFamily="2" charset="-122"/>
                <a:cs typeface="Times New Roman" pitchFamily="18" charset="0"/>
              </a:rPr>
              <a:t>“</a:t>
            </a:r>
            <a:r>
              <a:rPr kumimoji="0" lang="zh-CN" altLang="en-US" sz="24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自愿联合政策</a:t>
            </a:r>
            <a:r>
              <a:rPr kumimoji="0" lang="zh-CN" altLang="en-US" sz="2400" b="1" i="0" u="none" strike="noStrike" cap="none" normalizeH="0" baseline="0" dirty="0" smtClean="0">
                <a:ln>
                  <a:noFill/>
                </a:ln>
                <a:solidFill>
                  <a:schemeClr val="tx1"/>
                </a:solidFill>
                <a:effectLst/>
                <a:latin typeface="宋体"/>
                <a:ea typeface="宋体" pitchFamily="2" charset="-122"/>
                <a:cs typeface="Times New Roman" pitchFamily="18" charset="0"/>
              </a:rPr>
              <a:t>”</a:t>
            </a:r>
            <a:r>
              <a:rPr kumimoji="0" lang="zh-CN" altLang="en-US" sz="24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的比较：</a:t>
            </a:r>
            <a:endParaRPr kumimoji="0" lang="zh-CN" altLang="en-US" sz="24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a:p>
            <a:pPr marL="0" marR="0" lvl="0" algn="l" defTabSz="914400" rtl="0" eaLnBrk="0" fontAlgn="base" latinLnBrk="0" hangingPunct="0">
              <a:lnSpc>
                <a:spcPct val="120000"/>
              </a:lnSpc>
              <a:spcBef>
                <a:spcPct val="0"/>
              </a:spcBef>
              <a:spcAft>
                <a:spcPct val="0"/>
              </a:spcAft>
              <a:buClrTx/>
              <a:buSzTx/>
              <a:buFontTx/>
              <a:buNone/>
              <a:tabLst>
                <a:tab pos="2628900" algn="l"/>
              </a:tabLst>
            </a:pPr>
            <a:r>
              <a:rPr kumimoji="0" lang="en-US" altLang="zh-CN" sz="24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1</a:t>
            </a:r>
            <a:r>
              <a:rPr kumimoji="0" lang="zh-CN" altLang="en-US" sz="24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反危机措施的比较研究</a:t>
            </a:r>
            <a:endParaRPr kumimoji="0" lang="zh-CN" altLang="en-US" sz="24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a:p>
            <a:pPr marL="0" marR="0" lvl="0" algn="l" defTabSz="914400" rtl="0" eaLnBrk="0" fontAlgn="base" latinLnBrk="0" hangingPunct="0">
              <a:lnSpc>
                <a:spcPct val="120000"/>
              </a:lnSpc>
              <a:spcBef>
                <a:spcPct val="0"/>
              </a:spcBef>
              <a:spcAft>
                <a:spcPct val="0"/>
              </a:spcAft>
              <a:buClrTx/>
              <a:buSzTx/>
              <a:buFontTx/>
              <a:buNone/>
              <a:tabLst>
                <a:tab pos="2628900" algn="l"/>
              </a:tabLst>
            </a:pPr>
            <a:r>
              <a:rPr kumimoji="0" lang="en-US" altLang="zh-CN" sz="24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(1)</a:t>
            </a:r>
            <a:r>
              <a:rPr kumimoji="0" lang="zh-CN" altLang="en-US" sz="24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共同点：都实行联邦政府的救济；都由联邦政府资助濒于破产的工业和农业；都由联邦政府管制对外贸易。</a:t>
            </a:r>
            <a:endParaRPr kumimoji="0" lang="zh-CN" altLang="en-US" sz="24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a:p>
            <a:pPr marL="0" marR="0" lvl="0" algn="l" defTabSz="914400" rtl="0" eaLnBrk="0" fontAlgn="base" latinLnBrk="0" hangingPunct="0">
              <a:lnSpc>
                <a:spcPct val="120000"/>
              </a:lnSpc>
              <a:spcBef>
                <a:spcPct val="0"/>
              </a:spcBef>
              <a:spcAft>
                <a:spcPct val="0"/>
              </a:spcAft>
              <a:buClrTx/>
              <a:buSzTx/>
              <a:buFontTx/>
              <a:buNone/>
              <a:tabLst>
                <a:tab pos="2628900" algn="l"/>
              </a:tabLst>
            </a:pPr>
            <a:r>
              <a:rPr kumimoji="0" lang="en-US" altLang="zh-CN" sz="24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(2)</a:t>
            </a:r>
            <a:r>
              <a:rPr kumimoji="0" lang="zh-CN" altLang="en-US" sz="24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不同点</a:t>
            </a:r>
            <a:endParaRPr kumimoji="0" lang="zh-CN" altLang="en-US" sz="24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251520" y="-41447"/>
            <a:ext cx="8712968" cy="69988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algn="l" defTabSz="914400" rtl="0" eaLnBrk="0" fontAlgn="base" latinLnBrk="0" hangingPunct="0">
              <a:lnSpc>
                <a:spcPct val="110000"/>
              </a:lnSpc>
              <a:spcBef>
                <a:spcPct val="0"/>
              </a:spcBef>
              <a:spcAft>
                <a:spcPct val="0"/>
              </a:spcAft>
              <a:buClrTx/>
              <a:buSzTx/>
              <a:buFontTx/>
              <a:buNone/>
              <a:tabLst>
                <a:tab pos="2628900" algn="l"/>
              </a:tabLst>
            </a:pPr>
            <a:r>
              <a:rPr kumimoji="0" lang="en-US" altLang="zh-CN" sz="2400" b="1" i="0" u="none" strike="noStrike" cap="none" normalizeH="0" baseline="0" dirty="0" smtClean="0">
                <a:ln>
                  <a:noFill/>
                </a:ln>
                <a:solidFill>
                  <a:schemeClr val="tx1"/>
                </a:solidFill>
                <a:effectLst/>
                <a:latin typeface="Times New Roman" pitchFamily="18" charset="0"/>
                <a:ea typeface="黑体" pitchFamily="49" charset="-122"/>
                <a:cs typeface="Times New Roman" pitchFamily="18" charset="0"/>
              </a:rPr>
              <a:t>2.</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反危机后果的比较研究</a:t>
            </a:r>
            <a:endParaRPr kumimoji="0" lang="zh-CN" altLang="en-US" sz="24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a:p>
            <a:pPr marL="0" marR="0" lvl="0" algn="l" defTabSz="914400" rtl="0" eaLnBrk="0" fontAlgn="base" latinLnBrk="0" hangingPunct="0">
              <a:lnSpc>
                <a:spcPct val="110000"/>
              </a:lnSpc>
              <a:spcBef>
                <a:spcPct val="0"/>
              </a:spcBef>
              <a:spcAft>
                <a:spcPct val="0"/>
              </a:spcAft>
              <a:buClrTx/>
              <a:buSzTx/>
              <a:buFontTx/>
              <a:buNone/>
              <a:tabLst>
                <a:tab pos="2628900" algn="l"/>
              </a:tabLst>
            </a:pPr>
            <a:r>
              <a:rPr kumimoji="0" lang="en-US" altLang="zh-CN" sz="24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(1)</a:t>
            </a:r>
            <a:r>
              <a:rPr kumimoji="0" lang="zh-CN" altLang="en-US" sz="24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共同点：</a:t>
            </a:r>
            <a:endParaRPr kumimoji="0" lang="en-US" altLang="zh-CN" sz="24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endParaRPr>
          </a:p>
          <a:p>
            <a:pPr marL="0" marR="0" lvl="0" algn="l" defTabSz="914400" rtl="0" eaLnBrk="0" fontAlgn="base" latinLnBrk="0" hangingPunct="0">
              <a:lnSpc>
                <a:spcPct val="110000"/>
              </a:lnSpc>
              <a:spcBef>
                <a:spcPct val="0"/>
              </a:spcBef>
              <a:spcAft>
                <a:spcPct val="0"/>
              </a:spcAft>
              <a:buClrTx/>
              <a:buSzTx/>
              <a:buFontTx/>
              <a:buNone/>
              <a:tabLst>
                <a:tab pos="2628900" algn="l"/>
              </a:tabLst>
            </a:pPr>
            <a:r>
              <a:rPr kumimoji="0" lang="zh-CN" altLang="en-US" sz="24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两位总统的反危机措施都不同程度地影响着危机；</a:t>
            </a:r>
            <a:endParaRPr kumimoji="0" lang="en-US" altLang="zh-CN" sz="24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endParaRPr>
          </a:p>
          <a:p>
            <a:pPr marL="0" marR="0" lvl="0" algn="l" defTabSz="914400" rtl="0" eaLnBrk="0" fontAlgn="base" latinLnBrk="0" hangingPunct="0">
              <a:lnSpc>
                <a:spcPct val="110000"/>
              </a:lnSpc>
              <a:spcBef>
                <a:spcPct val="0"/>
              </a:spcBef>
              <a:spcAft>
                <a:spcPct val="0"/>
              </a:spcAft>
              <a:buClrTx/>
              <a:buSzTx/>
              <a:buFontTx/>
              <a:buNone/>
              <a:tabLst>
                <a:tab pos="2628900" algn="l"/>
              </a:tabLst>
            </a:pPr>
            <a:r>
              <a:rPr kumimoji="0" lang="zh-CN" altLang="en-US" sz="24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都对战后的美国历史产生重要的影响。</a:t>
            </a:r>
            <a:endParaRPr kumimoji="0" lang="zh-CN" altLang="en-US" sz="24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a:p>
            <a:pPr marL="0" marR="0" lvl="0" algn="l" defTabSz="914400" rtl="0" eaLnBrk="0" fontAlgn="base" latinLnBrk="0" hangingPunct="0">
              <a:lnSpc>
                <a:spcPct val="110000"/>
              </a:lnSpc>
              <a:spcBef>
                <a:spcPct val="0"/>
              </a:spcBef>
              <a:spcAft>
                <a:spcPct val="0"/>
              </a:spcAft>
              <a:buClrTx/>
              <a:buSzTx/>
              <a:buFontTx/>
              <a:buNone/>
              <a:tabLst>
                <a:tab pos="2628900" algn="l"/>
              </a:tabLst>
            </a:pPr>
            <a:r>
              <a:rPr kumimoji="0" lang="en-US" altLang="zh-CN" sz="24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(2)</a:t>
            </a:r>
            <a:r>
              <a:rPr kumimoji="0" lang="zh-CN" altLang="en-US" sz="24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不同点</a:t>
            </a:r>
            <a:endParaRPr kumimoji="0" lang="zh-CN" altLang="en-US" sz="24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a:p>
            <a:pPr marL="0" marR="0" lvl="0" algn="l" defTabSz="914400" rtl="0" eaLnBrk="0" fontAlgn="base" latinLnBrk="0" hangingPunct="0">
              <a:lnSpc>
                <a:spcPct val="110000"/>
              </a:lnSpc>
              <a:spcBef>
                <a:spcPct val="0"/>
              </a:spcBef>
              <a:spcAft>
                <a:spcPct val="0"/>
              </a:spcAft>
              <a:buClrTx/>
              <a:buSzTx/>
              <a:buFontTx/>
              <a:buNone/>
              <a:tabLst>
                <a:tab pos="2628900" algn="l"/>
              </a:tabLst>
            </a:pPr>
            <a:r>
              <a:rPr kumimoji="0" lang="zh-CN" altLang="en-US" sz="2400" b="1" i="0" u="none" strike="noStrike" cap="none" normalizeH="0" baseline="0" dirty="0" smtClean="0">
                <a:ln>
                  <a:noFill/>
                </a:ln>
                <a:solidFill>
                  <a:schemeClr val="tx1"/>
                </a:solidFill>
                <a:effectLst/>
                <a:latin typeface="Arial" pitchFamily="34" charset="0"/>
                <a:ea typeface="宋体" pitchFamily="2" charset="-122"/>
                <a:cs typeface="Times New Roman" pitchFamily="18" charset="0"/>
              </a:rPr>
              <a:t>①</a:t>
            </a:r>
            <a:r>
              <a:rPr kumimoji="0" lang="zh-CN" altLang="en-US" sz="24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在抑制危机的作用上两者有着明显不同。 胡佛的措施犹如杯水车薪， 无济于事， 从而错过了宝贵机遇， 但也为后人提供了极为宝贵的教训。罗斯福新政对于治理危机的恶果起了重要作用， 事实上罗斯福执政后的政策调整对于取得随之而来的在第二次世界大战中的有利地位是至关重要的。</a:t>
            </a:r>
            <a:endParaRPr kumimoji="0" lang="zh-CN" altLang="en-US" sz="24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a:p>
            <a:pPr marL="0" marR="0" lvl="0" algn="l" defTabSz="914400" rtl="0" eaLnBrk="0" fontAlgn="base" latinLnBrk="0" hangingPunct="0">
              <a:lnSpc>
                <a:spcPct val="110000"/>
              </a:lnSpc>
              <a:spcBef>
                <a:spcPct val="0"/>
              </a:spcBef>
              <a:spcAft>
                <a:spcPct val="0"/>
              </a:spcAft>
              <a:buClrTx/>
              <a:buSzTx/>
              <a:buFontTx/>
              <a:buNone/>
              <a:tabLst>
                <a:tab pos="2628900" algn="l"/>
              </a:tabLst>
            </a:pPr>
            <a:r>
              <a:rPr kumimoji="0" lang="zh-CN" altLang="en-US" sz="2400" b="1" i="0" u="none" strike="noStrike" cap="none" normalizeH="0" baseline="0" dirty="0" smtClean="0">
                <a:ln>
                  <a:noFill/>
                </a:ln>
                <a:solidFill>
                  <a:schemeClr val="tx1"/>
                </a:solidFill>
                <a:effectLst/>
                <a:latin typeface="Arial" pitchFamily="34" charset="0"/>
                <a:ea typeface="宋体" pitchFamily="2" charset="-122"/>
                <a:cs typeface="Times New Roman" pitchFamily="18" charset="0"/>
              </a:rPr>
              <a:t>②</a:t>
            </a:r>
            <a:r>
              <a:rPr kumimoji="0" lang="zh-CN" altLang="en-US" sz="24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在美国现代垄断资本主义发展史上两者的地位不同。</a:t>
            </a:r>
            <a:endParaRPr kumimoji="0" lang="en-US" altLang="zh-CN" sz="24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endParaRPr>
          </a:p>
          <a:p>
            <a:pPr marL="0" marR="0" lvl="0" algn="l" defTabSz="914400" rtl="0" eaLnBrk="0" fontAlgn="base" latinLnBrk="0" hangingPunct="0">
              <a:lnSpc>
                <a:spcPct val="110000"/>
              </a:lnSpc>
              <a:spcBef>
                <a:spcPct val="0"/>
              </a:spcBef>
              <a:spcAft>
                <a:spcPct val="0"/>
              </a:spcAft>
              <a:buClrTx/>
              <a:buSzTx/>
              <a:buFontTx/>
              <a:buNone/>
              <a:tabLst>
                <a:tab pos="2628900" algn="l"/>
              </a:tabLst>
            </a:pPr>
            <a:r>
              <a:rPr kumimoji="0" lang="zh-CN" altLang="en-US" sz="24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 罗斯福是开创国家垄断资本主义全面干预经济的第一位总统， 而胡佛则是固守自由放任主义优先的末代总统。</a:t>
            </a:r>
            <a:endParaRPr kumimoji="0" lang="zh-CN" altLang="en-US" sz="24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a:p>
            <a:pPr marL="0" marR="0" lvl="0" algn="l" defTabSz="914400" rtl="0" eaLnBrk="0" fontAlgn="base" latinLnBrk="0" hangingPunct="0">
              <a:lnSpc>
                <a:spcPct val="110000"/>
              </a:lnSpc>
              <a:spcBef>
                <a:spcPct val="0"/>
              </a:spcBef>
              <a:spcAft>
                <a:spcPct val="0"/>
              </a:spcAft>
              <a:buClrTx/>
              <a:buSzTx/>
              <a:buFontTx/>
              <a:buNone/>
              <a:tabLst>
                <a:tab pos="2628900" algn="l"/>
              </a:tabLst>
            </a:pPr>
            <a:r>
              <a:rPr kumimoji="0" lang="zh-CN" altLang="en-US" sz="2400" b="1" i="0" u="none" strike="noStrike" cap="none" normalizeH="0" baseline="0" dirty="0" smtClean="0">
                <a:ln>
                  <a:noFill/>
                </a:ln>
                <a:solidFill>
                  <a:schemeClr val="tx1"/>
                </a:solidFill>
                <a:effectLst/>
                <a:latin typeface="Arial" pitchFamily="34" charset="0"/>
                <a:ea typeface="宋体" pitchFamily="2" charset="-122"/>
                <a:cs typeface="Times New Roman" pitchFamily="18" charset="0"/>
              </a:rPr>
              <a:t>③</a:t>
            </a:r>
            <a:r>
              <a:rPr kumimoji="0" lang="zh-CN" altLang="en-US" sz="24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他们对美国两党政治的影响也明显不同。胡佛的政策主张对战后艾森豪威尔、尼克松、福特、里根和布什共和党政府有着重要影响， 在战后的</a:t>
            </a:r>
            <a:r>
              <a:rPr kumimoji="0" lang="en-US" altLang="zh-CN" sz="24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50</a:t>
            </a:r>
            <a:r>
              <a:rPr kumimoji="0" lang="zh-CN" altLang="en-US" sz="24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年间， 共和党执政</a:t>
            </a:r>
            <a:r>
              <a:rPr kumimoji="0" lang="en-US" altLang="zh-CN" sz="24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27</a:t>
            </a:r>
            <a:r>
              <a:rPr kumimoji="0" lang="zh-CN" altLang="en-US" sz="2400" b="1" i="0" u="none" strike="noStrike" cap="none" normalizeH="0" baseline="0" dirty="0" smtClean="0">
                <a:ln>
                  <a:noFill/>
                </a:ln>
                <a:solidFill>
                  <a:schemeClr val="tx1"/>
                </a:solidFill>
                <a:effectLst/>
                <a:latin typeface="Times New Roman" pitchFamily="18" charset="0"/>
                <a:ea typeface="宋体" pitchFamily="2" charset="-122"/>
                <a:cs typeface="Times New Roman" pitchFamily="18" charset="0"/>
              </a:rPr>
              <a:t>年；罗斯福对战后历届民主党政府产生重大影响。</a:t>
            </a:r>
            <a:endParaRPr kumimoji="0" lang="zh-CN" altLang="en-US" sz="2400" b="0" i="0" u="none" strike="noStrike" cap="none" normalizeH="0" baseline="0" dirty="0" smtClean="0">
              <a:ln>
                <a:noFill/>
              </a:ln>
              <a:solidFill>
                <a:schemeClr val="tx1"/>
              </a:solidFill>
              <a:effectLst/>
              <a:latin typeface="Arial" pitchFamily="34" charset="0"/>
              <a:ea typeface="宋体" pitchFamily="2" charset="-122"/>
              <a:cs typeface="宋体" pitchFamily="2" charset="-122"/>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144016" y="44624"/>
            <a:ext cx="889248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zh-CN" altLang="zh-CN" sz="2400" b="1" i="0" u="none" strike="noStrike" cap="none" normalizeH="0" baseline="0" dirty="0" smtClean="0">
                <a:ln>
                  <a:noFill/>
                </a:ln>
                <a:solidFill>
                  <a:srgbClr val="FF0000"/>
                </a:solidFill>
                <a:effectLst/>
                <a:latin typeface="黑体" pitchFamily="49" charset="-122"/>
                <a:ea typeface="黑体" pitchFamily="49" charset="-122"/>
                <a:cs typeface="Times New Roman" pitchFamily="18" charset="0"/>
              </a:rPr>
              <a:t>【</a:t>
            </a:r>
            <a:r>
              <a:rPr kumimoji="0" lang="zh-CN" sz="2400" b="1" i="0" u="none" strike="noStrike" cap="none" normalizeH="0" baseline="0" dirty="0" smtClean="0">
                <a:ln>
                  <a:noFill/>
                </a:ln>
                <a:solidFill>
                  <a:srgbClr val="FF0000"/>
                </a:solidFill>
                <a:effectLst/>
                <a:latin typeface="黑体" pitchFamily="49" charset="-122"/>
                <a:ea typeface="黑体" pitchFamily="49" charset="-122"/>
                <a:cs typeface="Times New Roman" pitchFamily="18" charset="0"/>
              </a:rPr>
              <a:t>知识</a:t>
            </a:r>
            <a:r>
              <a:rPr kumimoji="0" lang="zh-CN" altLang="en-US" sz="2400" b="1" i="0" u="none" strike="noStrike" cap="none" normalizeH="0" baseline="0" dirty="0" smtClean="0">
                <a:ln>
                  <a:noFill/>
                </a:ln>
                <a:solidFill>
                  <a:srgbClr val="FF0000"/>
                </a:solidFill>
                <a:effectLst/>
                <a:latin typeface="黑体" pitchFamily="49" charset="-122"/>
                <a:ea typeface="黑体" pitchFamily="49" charset="-122"/>
                <a:cs typeface="Times New Roman" pitchFamily="18" charset="0"/>
              </a:rPr>
              <a:t>框架</a:t>
            </a:r>
            <a:r>
              <a:rPr kumimoji="0" lang="zh-CN" altLang="zh-CN" sz="2400" b="1" i="0" u="none" strike="noStrike" cap="none" normalizeH="0" baseline="0" dirty="0" smtClean="0">
                <a:ln>
                  <a:noFill/>
                </a:ln>
                <a:solidFill>
                  <a:srgbClr val="FF0000"/>
                </a:solidFill>
                <a:effectLst/>
                <a:latin typeface="黑体" pitchFamily="49" charset="-122"/>
                <a:ea typeface="黑体" pitchFamily="49" charset="-122"/>
                <a:cs typeface="Times New Roman" pitchFamily="18" charset="0"/>
              </a:rPr>
              <a:t>】</a:t>
            </a:r>
            <a:endParaRPr kumimoji="0" lang="zh-CN" altLang="zh-CN" sz="2400" b="1" i="0" u="none" strike="noStrike" cap="none" normalizeH="0" baseline="0" dirty="0" smtClean="0">
              <a:ln>
                <a:noFill/>
              </a:ln>
              <a:solidFill>
                <a:srgbClr val="FF0000"/>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zh-CN" sz="2400" b="1" i="0" u="none" strike="noStrike" cap="none" normalizeH="0" baseline="0" dirty="0" smtClean="0">
                <a:ln>
                  <a:noFill/>
                </a:ln>
                <a:solidFill>
                  <a:srgbClr val="0033CC"/>
                </a:solidFill>
                <a:effectLst/>
                <a:latin typeface="黑体" pitchFamily="49" charset="-122"/>
                <a:ea typeface="黑体" pitchFamily="49" charset="-122"/>
                <a:cs typeface="Times New Roman" pitchFamily="18" charset="0"/>
              </a:rPr>
              <a:t>一、十月革命与苏（俄）的社会主义建设：</a:t>
            </a:r>
            <a:endParaRPr kumimoji="0" lang="zh-CN" sz="2400" b="1" i="0" u="none" strike="noStrike" cap="none" normalizeH="0" baseline="0" dirty="0" smtClean="0">
              <a:ln>
                <a:noFill/>
              </a:ln>
              <a:solidFill>
                <a:srgbClr val="0033CC"/>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㈠、俄国十月革命：（背景、进程、意义）</a:t>
            </a:r>
            <a:endParaRPr kumimoji="0" lang="zh-CN"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㈡、苏（俄）的社会主义建设：</a:t>
            </a:r>
            <a:endParaRPr kumimoji="0" lang="zh-CN"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、追随“理想”的实验：战时共产主义政策</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(1918</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1921</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年</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endPar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（背景、目的、措施、特点、实质、评价）</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2</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、面对现实的实验：新经济政策</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(1921</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1928</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年</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endPar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（背景、目的、措施、特点、实质、评价）</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3</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、回归“理想”的实验：“苏联模式”</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（背景、目的、形成过程、特征、评价，教训）</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㈢俄国无产阶级革命导师</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列宁：（主要事迹、评价）</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8433">
                                            <p:txEl>
                                              <p:pRg st="2" end="2"/>
                                            </p:txEl>
                                          </p:spTgt>
                                        </p:tgtEl>
                                        <p:attrNameLst>
                                          <p:attrName>style.visibility</p:attrName>
                                        </p:attrNameLst>
                                      </p:cBhvr>
                                      <p:to>
                                        <p:strVal val="visible"/>
                                      </p:to>
                                    </p:set>
                                    <p:animEffect transition="in" filter="checkerboard(across)">
                                      <p:cBhvr>
                                        <p:cTn id="7" dur="500"/>
                                        <p:tgtEl>
                                          <p:spTgt spid="1843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18433">
                                            <p:txEl>
                                              <p:pRg st="3" end="3"/>
                                            </p:txEl>
                                          </p:spTgt>
                                        </p:tgtEl>
                                        <p:attrNameLst>
                                          <p:attrName>style.visibility</p:attrName>
                                        </p:attrNameLst>
                                      </p:cBhvr>
                                      <p:to>
                                        <p:strVal val="visible"/>
                                      </p:to>
                                    </p:set>
                                    <p:animEffect transition="in" filter="checkerboard(across)">
                                      <p:cBhvr>
                                        <p:cTn id="12" dur="500"/>
                                        <p:tgtEl>
                                          <p:spTgt spid="1843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18433">
                                            <p:txEl>
                                              <p:pRg st="4" end="4"/>
                                            </p:txEl>
                                          </p:spTgt>
                                        </p:tgtEl>
                                        <p:attrNameLst>
                                          <p:attrName>style.visibility</p:attrName>
                                        </p:attrNameLst>
                                      </p:cBhvr>
                                      <p:to>
                                        <p:strVal val="visible"/>
                                      </p:to>
                                    </p:set>
                                    <p:animEffect transition="in" filter="box(in)">
                                      <p:cBhvr>
                                        <p:cTn id="17" dur="500"/>
                                        <p:tgtEl>
                                          <p:spTgt spid="18433">
                                            <p:txEl>
                                              <p:pRg st="4" end="4"/>
                                            </p:txEl>
                                          </p:spTgt>
                                        </p:tgtEl>
                                      </p:cBhvr>
                                    </p:animEffect>
                                  </p:childTnLst>
                                </p:cTn>
                              </p:par>
                              <p:par>
                                <p:cTn id="18" presetID="4" presetClass="entr" presetSubtype="16" fill="hold" nodeType="withEffect">
                                  <p:stCondLst>
                                    <p:cond delay="0"/>
                                  </p:stCondLst>
                                  <p:childTnLst>
                                    <p:set>
                                      <p:cBhvr>
                                        <p:cTn id="19" dur="1" fill="hold">
                                          <p:stCondLst>
                                            <p:cond delay="0"/>
                                          </p:stCondLst>
                                        </p:cTn>
                                        <p:tgtEl>
                                          <p:spTgt spid="18433">
                                            <p:txEl>
                                              <p:pRg st="5" end="5"/>
                                            </p:txEl>
                                          </p:spTgt>
                                        </p:tgtEl>
                                        <p:attrNameLst>
                                          <p:attrName>style.visibility</p:attrName>
                                        </p:attrNameLst>
                                      </p:cBhvr>
                                      <p:to>
                                        <p:strVal val="visible"/>
                                      </p:to>
                                    </p:set>
                                    <p:animEffect transition="in" filter="box(in)">
                                      <p:cBhvr>
                                        <p:cTn id="20" dur="500"/>
                                        <p:tgtEl>
                                          <p:spTgt spid="18433">
                                            <p:txEl>
                                              <p:pRg st="5" end="5"/>
                                            </p:txEl>
                                          </p:spTgt>
                                        </p:tgtEl>
                                      </p:cBhvr>
                                    </p:animEffect>
                                  </p:childTnLst>
                                </p:cTn>
                              </p:par>
                              <p:par>
                                <p:cTn id="21" presetID="4" presetClass="entr" presetSubtype="16" fill="hold" nodeType="withEffect">
                                  <p:stCondLst>
                                    <p:cond delay="0"/>
                                  </p:stCondLst>
                                  <p:childTnLst>
                                    <p:set>
                                      <p:cBhvr>
                                        <p:cTn id="22" dur="1" fill="hold">
                                          <p:stCondLst>
                                            <p:cond delay="0"/>
                                          </p:stCondLst>
                                        </p:cTn>
                                        <p:tgtEl>
                                          <p:spTgt spid="18433">
                                            <p:txEl>
                                              <p:pRg st="6" end="6"/>
                                            </p:txEl>
                                          </p:spTgt>
                                        </p:tgtEl>
                                        <p:attrNameLst>
                                          <p:attrName>style.visibility</p:attrName>
                                        </p:attrNameLst>
                                      </p:cBhvr>
                                      <p:to>
                                        <p:strVal val="visible"/>
                                      </p:to>
                                    </p:set>
                                    <p:animEffect transition="in" filter="box(in)">
                                      <p:cBhvr>
                                        <p:cTn id="23" dur="500"/>
                                        <p:tgtEl>
                                          <p:spTgt spid="18433">
                                            <p:txEl>
                                              <p:pRg st="6" end="6"/>
                                            </p:txEl>
                                          </p:spTgt>
                                        </p:tgtEl>
                                      </p:cBhvr>
                                    </p:animEffect>
                                  </p:childTnLst>
                                </p:cTn>
                              </p:par>
                              <p:par>
                                <p:cTn id="24" presetID="4" presetClass="entr" presetSubtype="16" fill="hold" nodeType="withEffect">
                                  <p:stCondLst>
                                    <p:cond delay="0"/>
                                  </p:stCondLst>
                                  <p:childTnLst>
                                    <p:set>
                                      <p:cBhvr>
                                        <p:cTn id="25" dur="1" fill="hold">
                                          <p:stCondLst>
                                            <p:cond delay="0"/>
                                          </p:stCondLst>
                                        </p:cTn>
                                        <p:tgtEl>
                                          <p:spTgt spid="18433">
                                            <p:txEl>
                                              <p:pRg st="7" end="7"/>
                                            </p:txEl>
                                          </p:spTgt>
                                        </p:tgtEl>
                                        <p:attrNameLst>
                                          <p:attrName>style.visibility</p:attrName>
                                        </p:attrNameLst>
                                      </p:cBhvr>
                                      <p:to>
                                        <p:strVal val="visible"/>
                                      </p:to>
                                    </p:set>
                                    <p:animEffect transition="in" filter="box(in)">
                                      <p:cBhvr>
                                        <p:cTn id="26" dur="500"/>
                                        <p:tgtEl>
                                          <p:spTgt spid="18433">
                                            <p:txEl>
                                              <p:pRg st="7" end="7"/>
                                            </p:txEl>
                                          </p:spTgt>
                                        </p:tgtEl>
                                      </p:cBhvr>
                                    </p:animEffect>
                                  </p:childTnLst>
                                </p:cTn>
                              </p:par>
                              <p:par>
                                <p:cTn id="27" presetID="4" presetClass="entr" presetSubtype="16" fill="hold" nodeType="withEffect">
                                  <p:stCondLst>
                                    <p:cond delay="0"/>
                                  </p:stCondLst>
                                  <p:childTnLst>
                                    <p:set>
                                      <p:cBhvr>
                                        <p:cTn id="28" dur="1" fill="hold">
                                          <p:stCondLst>
                                            <p:cond delay="0"/>
                                          </p:stCondLst>
                                        </p:cTn>
                                        <p:tgtEl>
                                          <p:spTgt spid="18433">
                                            <p:txEl>
                                              <p:pRg st="8" end="8"/>
                                            </p:txEl>
                                          </p:spTgt>
                                        </p:tgtEl>
                                        <p:attrNameLst>
                                          <p:attrName>style.visibility</p:attrName>
                                        </p:attrNameLst>
                                      </p:cBhvr>
                                      <p:to>
                                        <p:strVal val="visible"/>
                                      </p:to>
                                    </p:set>
                                    <p:animEffect transition="in" filter="box(in)">
                                      <p:cBhvr>
                                        <p:cTn id="29" dur="500"/>
                                        <p:tgtEl>
                                          <p:spTgt spid="18433">
                                            <p:txEl>
                                              <p:pRg st="8" end="8"/>
                                            </p:txEl>
                                          </p:spTgt>
                                        </p:tgtEl>
                                      </p:cBhvr>
                                    </p:animEffect>
                                  </p:childTnLst>
                                </p:cTn>
                              </p:par>
                              <p:par>
                                <p:cTn id="30" presetID="4" presetClass="entr" presetSubtype="16" fill="hold" nodeType="withEffect">
                                  <p:stCondLst>
                                    <p:cond delay="0"/>
                                  </p:stCondLst>
                                  <p:childTnLst>
                                    <p:set>
                                      <p:cBhvr>
                                        <p:cTn id="31" dur="1" fill="hold">
                                          <p:stCondLst>
                                            <p:cond delay="0"/>
                                          </p:stCondLst>
                                        </p:cTn>
                                        <p:tgtEl>
                                          <p:spTgt spid="18433">
                                            <p:txEl>
                                              <p:pRg st="9" end="9"/>
                                            </p:txEl>
                                          </p:spTgt>
                                        </p:tgtEl>
                                        <p:attrNameLst>
                                          <p:attrName>style.visibility</p:attrName>
                                        </p:attrNameLst>
                                      </p:cBhvr>
                                      <p:to>
                                        <p:strVal val="visible"/>
                                      </p:to>
                                    </p:set>
                                    <p:animEffect transition="in" filter="box(in)">
                                      <p:cBhvr>
                                        <p:cTn id="32" dur="500"/>
                                        <p:tgtEl>
                                          <p:spTgt spid="18433">
                                            <p:txEl>
                                              <p:pRg st="9" end="9"/>
                                            </p:txEl>
                                          </p:spTgt>
                                        </p:tgtEl>
                                      </p:cBhvr>
                                    </p:animEffect>
                                  </p:childTnLst>
                                </p:cTn>
                              </p:par>
                              <p:par>
                                <p:cTn id="33" presetID="4" presetClass="entr" presetSubtype="16" fill="hold" nodeType="withEffect">
                                  <p:stCondLst>
                                    <p:cond delay="0"/>
                                  </p:stCondLst>
                                  <p:childTnLst>
                                    <p:set>
                                      <p:cBhvr>
                                        <p:cTn id="34" dur="1" fill="hold">
                                          <p:stCondLst>
                                            <p:cond delay="0"/>
                                          </p:stCondLst>
                                        </p:cTn>
                                        <p:tgtEl>
                                          <p:spTgt spid="18433">
                                            <p:txEl>
                                              <p:pRg st="10" end="10"/>
                                            </p:txEl>
                                          </p:spTgt>
                                        </p:tgtEl>
                                        <p:attrNameLst>
                                          <p:attrName>style.visibility</p:attrName>
                                        </p:attrNameLst>
                                      </p:cBhvr>
                                      <p:to>
                                        <p:strVal val="visible"/>
                                      </p:to>
                                    </p:set>
                                    <p:animEffect transition="in" filter="box(in)">
                                      <p:cBhvr>
                                        <p:cTn id="35" dur="500"/>
                                        <p:tgtEl>
                                          <p:spTgt spid="1843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179512" y="311394"/>
            <a:ext cx="8784976" cy="58539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20000"/>
              </a:lnSpc>
              <a:spcBef>
                <a:spcPct val="0"/>
              </a:spcBef>
              <a:spcAft>
                <a:spcPct val="0"/>
              </a:spcAft>
              <a:buClrTx/>
              <a:buSzTx/>
              <a:buFontTx/>
              <a:buNone/>
              <a:tabLst/>
            </a:pPr>
            <a:r>
              <a:rPr kumimoji="0" lang="zh-CN" altLang="en-US" sz="2400" b="1" i="0" u="none" strike="noStrike" cap="none" normalizeH="0" baseline="0" dirty="0" smtClean="0">
                <a:ln>
                  <a:noFill/>
                </a:ln>
                <a:solidFill>
                  <a:srgbClr val="0033CC"/>
                </a:solidFill>
                <a:effectLst/>
                <a:latin typeface="黑体" pitchFamily="49" charset="-122"/>
                <a:ea typeface="黑体" pitchFamily="49" charset="-122"/>
                <a:cs typeface="Times New Roman" pitchFamily="18" charset="0"/>
              </a:rPr>
              <a:t>二、世界资本主义经济政策的调整</a:t>
            </a:r>
            <a:r>
              <a:rPr kumimoji="0" lang="en-US" altLang="zh-CN" sz="2400" b="1" i="0" u="none" strike="noStrike" cap="none" normalizeH="0" baseline="0" dirty="0" smtClean="0">
                <a:ln>
                  <a:noFill/>
                </a:ln>
                <a:solidFill>
                  <a:srgbClr val="0033CC"/>
                </a:solidFill>
                <a:effectLst/>
                <a:latin typeface="黑体" pitchFamily="49" charset="-122"/>
                <a:ea typeface="黑体" pitchFamily="49" charset="-122"/>
                <a:cs typeface="Times New Roman" pitchFamily="18" charset="0"/>
              </a:rPr>
              <a:t>(1929</a:t>
            </a:r>
            <a:r>
              <a:rPr kumimoji="0" lang="zh-CN" altLang="en-US" sz="2400" b="1" i="0" u="none" strike="noStrike" cap="none" normalizeH="0" baseline="0" dirty="0" smtClean="0">
                <a:ln>
                  <a:noFill/>
                </a:ln>
                <a:solidFill>
                  <a:srgbClr val="0033CC"/>
                </a:solidFill>
                <a:effectLst/>
                <a:latin typeface="黑体" pitchFamily="49" charset="-122"/>
                <a:ea typeface="黑体" pitchFamily="49" charset="-122"/>
                <a:cs typeface="Times New Roman" pitchFamily="18" charset="0"/>
              </a:rPr>
              <a:t>～</a:t>
            </a:r>
            <a:r>
              <a:rPr kumimoji="0" lang="en-US" altLang="zh-CN" sz="2400" b="1" i="0" u="none" strike="noStrike" cap="none" normalizeH="0" baseline="0" dirty="0" smtClean="0">
                <a:ln>
                  <a:noFill/>
                </a:ln>
                <a:solidFill>
                  <a:srgbClr val="0033CC"/>
                </a:solidFill>
                <a:effectLst/>
                <a:latin typeface="黑体" pitchFamily="49" charset="-122"/>
                <a:ea typeface="黑体" pitchFamily="49" charset="-122"/>
                <a:cs typeface="Times New Roman" pitchFamily="18" charset="0"/>
              </a:rPr>
              <a:t>1945</a:t>
            </a:r>
            <a:r>
              <a:rPr kumimoji="0" lang="zh-CN" altLang="en-US" sz="2400" b="1" i="0" u="none" strike="noStrike" cap="none" normalizeH="0" baseline="0" dirty="0" smtClean="0">
                <a:ln>
                  <a:noFill/>
                </a:ln>
                <a:solidFill>
                  <a:srgbClr val="0033CC"/>
                </a:solidFill>
                <a:effectLst/>
                <a:latin typeface="黑体" pitchFamily="49" charset="-122"/>
                <a:ea typeface="黑体" pitchFamily="49" charset="-122"/>
                <a:cs typeface="Times New Roman" pitchFamily="18" charset="0"/>
              </a:rPr>
              <a:t>年</a:t>
            </a:r>
            <a:r>
              <a:rPr kumimoji="0" lang="en-US" altLang="zh-CN" sz="2400" b="1" i="0" u="none" strike="noStrike" cap="none" normalizeH="0" baseline="0" dirty="0" smtClean="0">
                <a:ln>
                  <a:noFill/>
                </a:ln>
                <a:solidFill>
                  <a:srgbClr val="0033CC"/>
                </a:solidFill>
                <a:effectLst/>
                <a:latin typeface="黑体" pitchFamily="49" charset="-122"/>
                <a:ea typeface="黑体" pitchFamily="49" charset="-122"/>
                <a:cs typeface="Times New Roman" pitchFamily="18" charset="0"/>
              </a:rPr>
              <a:t>)</a:t>
            </a:r>
            <a:endParaRPr kumimoji="0" lang="en-US" altLang="zh-CN" sz="2400" b="1" i="0" u="none" strike="noStrike" cap="none" normalizeH="0" baseline="0" dirty="0" smtClean="0">
              <a:ln>
                <a:noFill/>
              </a:ln>
              <a:solidFill>
                <a:srgbClr val="0033CC"/>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2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（一）、</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1929—1933</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年资本主义世界经济危机：</a:t>
            </a:r>
            <a:endPar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endParaRPr>
          </a:p>
          <a:p>
            <a:pPr marL="0" marR="0" lvl="0" indent="0" algn="l" defTabSz="914400" rtl="0" eaLnBrk="0" fontAlgn="base" latinLnBrk="0" hangingPunct="0">
              <a:lnSpc>
                <a:spcPct val="120000"/>
              </a:lnSpc>
              <a:spcBef>
                <a:spcPct val="0"/>
              </a:spcBef>
              <a:spcAft>
                <a:spcPct val="0"/>
              </a:spcAft>
              <a:buClrTx/>
              <a:buSzTx/>
              <a:buFontTx/>
              <a:buNone/>
              <a:tabLst/>
            </a:pPr>
            <a:r>
              <a:rPr lang="en-US" altLang="zh-CN" sz="2400" b="1" dirty="0">
                <a:latin typeface="黑体" pitchFamily="49" charset="-122"/>
                <a:ea typeface="黑体" pitchFamily="49" charset="-122"/>
                <a:cs typeface="Times New Roman" pitchFamily="18" charset="0"/>
              </a:rPr>
              <a:t> </a:t>
            </a:r>
            <a:r>
              <a:rPr lang="en-US" altLang="zh-CN" sz="2400" b="1" dirty="0" smtClean="0">
                <a:latin typeface="黑体" pitchFamily="49" charset="-122"/>
                <a:ea typeface="黑体" pitchFamily="49" charset="-122"/>
                <a:cs typeface="Times New Roman" pitchFamily="18" charset="0"/>
              </a:rPr>
              <a:t>      </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（原因、特点、影响）</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2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（二）、 罗斯福新政：</a:t>
            </a:r>
            <a:endPar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endParaRPr>
          </a:p>
          <a:p>
            <a:pPr marL="0" marR="0" lvl="0" indent="0" algn="l" defTabSz="914400" rtl="0" eaLnBrk="0" fontAlgn="base" latinLnBrk="0" hangingPunct="0">
              <a:lnSpc>
                <a:spcPct val="120000"/>
              </a:lnSpc>
              <a:spcBef>
                <a:spcPct val="0"/>
              </a:spcBef>
              <a:spcAft>
                <a:spcPct val="0"/>
              </a:spcAft>
              <a:buClrTx/>
              <a:buSzTx/>
              <a:buFontTx/>
              <a:buNone/>
              <a:tabLst/>
            </a:pPr>
            <a:r>
              <a:rPr lang="en-US" altLang="zh-CN" sz="2400" b="1" dirty="0">
                <a:latin typeface="黑体" pitchFamily="49" charset="-122"/>
                <a:ea typeface="黑体" pitchFamily="49" charset="-122"/>
                <a:cs typeface="Times New Roman" pitchFamily="18" charset="0"/>
              </a:rPr>
              <a:t> </a:t>
            </a:r>
            <a:r>
              <a:rPr lang="en-US" altLang="zh-CN" sz="2400" b="1" dirty="0" smtClean="0">
                <a:latin typeface="黑体" pitchFamily="49" charset="-122"/>
                <a:ea typeface="黑体" pitchFamily="49" charset="-122"/>
                <a:cs typeface="Times New Roman" pitchFamily="18" charset="0"/>
              </a:rPr>
              <a:t>      </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（背景、目的、内容、特点、评价）</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20000"/>
              </a:lnSpc>
              <a:spcBef>
                <a:spcPct val="0"/>
              </a:spcBef>
              <a:spcAft>
                <a:spcPct val="0"/>
              </a:spcAft>
              <a:buClrTx/>
              <a:buSzTx/>
              <a:buFontTx/>
              <a:buNone/>
              <a:tabLst/>
            </a:pPr>
            <a:endPar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endParaRPr>
          </a:p>
          <a:p>
            <a:pPr marL="0" marR="0" lvl="0" indent="0" algn="l" defTabSz="914400" rtl="0" eaLnBrk="0" fontAlgn="base" latinLnBrk="0" hangingPunct="0">
              <a:lnSpc>
                <a:spcPct val="120000"/>
              </a:lnSpc>
              <a:spcBef>
                <a:spcPct val="0"/>
              </a:spcBef>
              <a:spcAft>
                <a:spcPct val="0"/>
              </a:spcAft>
              <a:buClrTx/>
              <a:buSzTx/>
              <a:buFontTx/>
              <a:buNone/>
              <a:tabLst/>
            </a:pPr>
            <a:r>
              <a:rPr kumimoji="0" lang="zh-CN" altLang="en-US" sz="2400" b="1" i="0" u="none" strike="noStrike" cap="none" normalizeH="0" baseline="0" dirty="0" smtClean="0">
                <a:ln>
                  <a:noFill/>
                </a:ln>
                <a:solidFill>
                  <a:srgbClr val="0033CC"/>
                </a:solidFill>
                <a:effectLst/>
                <a:latin typeface="黑体" pitchFamily="49" charset="-122"/>
                <a:ea typeface="黑体" pitchFamily="49" charset="-122"/>
                <a:cs typeface="Times New Roman" pitchFamily="18" charset="0"/>
              </a:rPr>
              <a:t>三、现代世界的文学艺术：</a:t>
            </a:r>
            <a:endParaRPr kumimoji="0" lang="zh-CN" altLang="en-US" sz="2400" b="1" i="0" u="none" strike="noStrike" cap="none" normalizeH="0" baseline="0" dirty="0" smtClean="0">
              <a:ln>
                <a:noFill/>
              </a:ln>
              <a:solidFill>
                <a:srgbClr val="0033CC"/>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2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（一）、现代文学艺术的诞生：</a:t>
            </a:r>
            <a:endPar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endParaRPr>
          </a:p>
          <a:p>
            <a:pPr marL="0" marR="0" lvl="0" indent="0" algn="l" defTabSz="914400" rtl="0" eaLnBrk="0" fontAlgn="base" latinLnBrk="0" hangingPunct="0">
              <a:lnSpc>
                <a:spcPct val="120000"/>
              </a:lnSpc>
              <a:spcBef>
                <a:spcPct val="0"/>
              </a:spcBef>
              <a:spcAft>
                <a:spcPct val="0"/>
              </a:spcAft>
              <a:buClrTx/>
              <a:buSzTx/>
              <a:buFontTx/>
              <a:buNone/>
              <a:tabLst/>
            </a:pPr>
            <a:r>
              <a:rPr lang="en-US" altLang="zh-CN" sz="2400" b="1" dirty="0">
                <a:latin typeface="黑体" pitchFamily="49" charset="-122"/>
                <a:ea typeface="黑体" pitchFamily="49" charset="-122"/>
                <a:cs typeface="Times New Roman" pitchFamily="18" charset="0"/>
              </a:rPr>
              <a:t> </a:t>
            </a:r>
            <a:r>
              <a:rPr lang="en-US" altLang="zh-CN" sz="2400" b="1" dirty="0" smtClean="0">
                <a:latin typeface="黑体" pitchFamily="49" charset="-122"/>
                <a:ea typeface="黑体" pitchFamily="49" charset="-122"/>
                <a:cs typeface="Times New Roman" pitchFamily="18" charset="0"/>
              </a:rPr>
              <a:t>     </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（背景、特点、成就）</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2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（二）、影视艺术：</a:t>
            </a:r>
            <a:endPar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endParaRPr>
          </a:p>
          <a:p>
            <a:pPr marL="0" marR="0" lvl="0" indent="0" algn="l" defTabSz="914400" rtl="0" eaLnBrk="0" fontAlgn="base" latinLnBrk="0" hangingPunct="0">
              <a:lnSpc>
                <a:spcPct val="120000"/>
              </a:lnSpc>
              <a:spcBef>
                <a:spcPct val="0"/>
              </a:spcBef>
              <a:spcAft>
                <a:spcPct val="0"/>
              </a:spcAft>
              <a:buClrTx/>
              <a:buSzTx/>
              <a:buFontTx/>
              <a:buNone/>
              <a:tabLst/>
            </a:pPr>
            <a:r>
              <a:rPr lang="en-US" altLang="zh-CN" sz="2400" b="1" dirty="0">
                <a:latin typeface="黑体" pitchFamily="49" charset="-122"/>
                <a:ea typeface="黑体" pitchFamily="49" charset="-122"/>
                <a:cs typeface="Times New Roman" pitchFamily="18" charset="0"/>
              </a:rPr>
              <a:t> </a:t>
            </a:r>
            <a:r>
              <a:rPr lang="en-US" altLang="zh-CN" sz="2400" b="1" dirty="0" smtClean="0">
                <a:latin typeface="黑体" pitchFamily="49" charset="-122"/>
                <a:ea typeface="黑体" pitchFamily="49" charset="-122"/>
                <a:cs typeface="Times New Roman" pitchFamily="18" charset="0"/>
              </a:rPr>
              <a:t>     </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（成就、影响）</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2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（三）、苏联文学</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社会主义文化：（</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rPr>
              <a:t>20</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rPr>
              <a:t>世纪</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rPr>
              <a:t>50</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rPr>
              <a:t>年代前</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endPar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endParaRPr>
          </a:p>
          <a:p>
            <a:pPr marL="0" marR="0" lvl="0" indent="0" algn="l" defTabSz="914400" rtl="0" eaLnBrk="0" fontAlgn="base" latinLnBrk="0" hangingPunct="0">
              <a:lnSpc>
                <a:spcPct val="120000"/>
              </a:lnSpc>
              <a:spcBef>
                <a:spcPct val="0"/>
              </a:spcBef>
              <a:spcAft>
                <a:spcPct val="0"/>
              </a:spcAft>
              <a:buClrTx/>
              <a:buSzTx/>
              <a:buFontTx/>
              <a:buNone/>
              <a:tabLst/>
            </a:pPr>
            <a:r>
              <a:rPr lang="en-US" altLang="zh-CN" sz="2400" b="1" dirty="0">
                <a:latin typeface="黑体" pitchFamily="49" charset="-122"/>
                <a:ea typeface="黑体" pitchFamily="49" charset="-122"/>
                <a:cs typeface="Times New Roman" pitchFamily="18" charset="0"/>
              </a:rPr>
              <a:t> </a:t>
            </a:r>
            <a:r>
              <a:rPr lang="en-US" altLang="zh-CN" sz="2400" b="1" dirty="0" smtClean="0">
                <a:latin typeface="黑体" pitchFamily="49" charset="-122"/>
                <a:ea typeface="黑体" pitchFamily="49" charset="-122"/>
                <a:cs typeface="Times New Roman" pitchFamily="18" charset="0"/>
              </a:rPr>
              <a:t>      </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（特点、代表）</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8433">
                                            <p:txEl>
                                              <p:pRg st="1" end="1"/>
                                            </p:txEl>
                                          </p:spTgt>
                                        </p:tgtEl>
                                        <p:attrNameLst>
                                          <p:attrName>style.visibility</p:attrName>
                                        </p:attrNameLst>
                                      </p:cBhvr>
                                      <p:to>
                                        <p:strVal val="visible"/>
                                      </p:to>
                                    </p:set>
                                    <p:animEffect transition="in" filter="checkerboard(across)">
                                      <p:cBhvr>
                                        <p:cTn id="7" dur="500"/>
                                        <p:tgtEl>
                                          <p:spTgt spid="18433">
                                            <p:txEl>
                                              <p:pRg st="1" end="1"/>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18433">
                                            <p:txEl>
                                              <p:pRg st="2" end="2"/>
                                            </p:txEl>
                                          </p:spTgt>
                                        </p:tgtEl>
                                        <p:attrNameLst>
                                          <p:attrName>style.visibility</p:attrName>
                                        </p:attrNameLst>
                                      </p:cBhvr>
                                      <p:to>
                                        <p:strVal val="visible"/>
                                      </p:to>
                                    </p:set>
                                    <p:animEffect transition="in" filter="checkerboard(across)">
                                      <p:cBhvr>
                                        <p:cTn id="10" dur="500"/>
                                        <p:tgtEl>
                                          <p:spTgt spid="18433">
                                            <p:txEl>
                                              <p:pRg st="2" end="2"/>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18433">
                                            <p:txEl>
                                              <p:pRg st="3" end="3"/>
                                            </p:txEl>
                                          </p:spTgt>
                                        </p:tgtEl>
                                        <p:attrNameLst>
                                          <p:attrName>style.visibility</p:attrName>
                                        </p:attrNameLst>
                                      </p:cBhvr>
                                      <p:to>
                                        <p:strVal val="visible"/>
                                      </p:to>
                                    </p:set>
                                    <p:animEffect transition="in" filter="checkerboard(across)">
                                      <p:cBhvr>
                                        <p:cTn id="13" dur="500"/>
                                        <p:tgtEl>
                                          <p:spTgt spid="18433">
                                            <p:txEl>
                                              <p:pRg st="3" end="3"/>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18433">
                                            <p:txEl>
                                              <p:pRg st="4" end="4"/>
                                            </p:txEl>
                                          </p:spTgt>
                                        </p:tgtEl>
                                        <p:attrNameLst>
                                          <p:attrName>style.visibility</p:attrName>
                                        </p:attrNameLst>
                                      </p:cBhvr>
                                      <p:to>
                                        <p:strVal val="visible"/>
                                      </p:to>
                                    </p:set>
                                    <p:animEffect transition="in" filter="checkerboard(across)">
                                      <p:cBhvr>
                                        <p:cTn id="16" dur="500"/>
                                        <p:tgtEl>
                                          <p:spTgt spid="18433">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 presetClass="entr" presetSubtype="16" fill="hold" nodeType="clickEffect">
                                  <p:stCondLst>
                                    <p:cond delay="0"/>
                                  </p:stCondLst>
                                  <p:childTnLst>
                                    <p:set>
                                      <p:cBhvr>
                                        <p:cTn id="20" dur="1" fill="hold">
                                          <p:stCondLst>
                                            <p:cond delay="0"/>
                                          </p:stCondLst>
                                        </p:cTn>
                                        <p:tgtEl>
                                          <p:spTgt spid="18433">
                                            <p:txEl>
                                              <p:pRg st="7" end="7"/>
                                            </p:txEl>
                                          </p:spTgt>
                                        </p:tgtEl>
                                        <p:attrNameLst>
                                          <p:attrName>style.visibility</p:attrName>
                                        </p:attrNameLst>
                                      </p:cBhvr>
                                      <p:to>
                                        <p:strVal val="visible"/>
                                      </p:to>
                                    </p:set>
                                    <p:animEffect transition="in" filter="box(in)">
                                      <p:cBhvr>
                                        <p:cTn id="21" dur="500"/>
                                        <p:tgtEl>
                                          <p:spTgt spid="18433">
                                            <p:txEl>
                                              <p:pRg st="7" end="7"/>
                                            </p:txEl>
                                          </p:spTgt>
                                        </p:tgtEl>
                                      </p:cBhvr>
                                    </p:animEffect>
                                  </p:childTnLst>
                                </p:cTn>
                              </p:par>
                              <p:par>
                                <p:cTn id="22" presetID="4" presetClass="entr" presetSubtype="16" fill="hold" nodeType="withEffect">
                                  <p:stCondLst>
                                    <p:cond delay="0"/>
                                  </p:stCondLst>
                                  <p:childTnLst>
                                    <p:set>
                                      <p:cBhvr>
                                        <p:cTn id="23" dur="1" fill="hold">
                                          <p:stCondLst>
                                            <p:cond delay="0"/>
                                          </p:stCondLst>
                                        </p:cTn>
                                        <p:tgtEl>
                                          <p:spTgt spid="18433">
                                            <p:txEl>
                                              <p:pRg st="8" end="8"/>
                                            </p:txEl>
                                          </p:spTgt>
                                        </p:tgtEl>
                                        <p:attrNameLst>
                                          <p:attrName>style.visibility</p:attrName>
                                        </p:attrNameLst>
                                      </p:cBhvr>
                                      <p:to>
                                        <p:strVal val="visible"/>
                                      </p:to>
                                    </p:set>
                                    <p:animEffect transition="in" filter="box(in)">
                                      <p:cBhvr>
                                        <p:cTn id="24" dur="500"/>
                                        <p:tgtEl>
                                          <p:spTgt spid="18433">
                                            <p:txEl>
                                              <p:pRg st="8" end="8"/>
                                            </p:txEl>
                                          </p:spTgt>
                                        </p:tgtEl>
                                      </p:cBhvr>
                                    </p:animEffect>
                                  </p:childTnLst>
                                </p:cTn>
                              </p:par>
                              <p:par>
                                <p:cTn id="25" presetID="4" presetClass="entr" presetSubtype="16" fill="hold" nodeType="withEffect">
                                  <p:stCondLst>
                                    <p:cond delay="0"/>
                                  </p:stCondLst>
                                  <p:childTnLst>
                                    <p:set>
                                      <p:cBhvr>
                                        <p:cTn id="26" dur="1" fill="hold">
                                          <p:stCondLst>
                                            <p:cond delay="0"/>
                                          </p:stCondLst>
                                        </p:cTn>
                                        <p:tgtEl>
                                          <p:spTgt spid="18433">
                                            <p:txEl>
                                              <p:pRg st="9" end="9"/>
                                            </p:txEl>
                                          </p:spTgt>
                                        </p:tgtEl>
                                        <p:attrNameLst>
                                          <p:attrName>style.visibility</p:attrName>
                                        </p:attrNameLst>
                                      </p:cBhvr>
                                      <p:to>
                                        <p:strVal val="visible"/>
                                      </p:to>
                                    </p:set>
                                    <p:animEffect transition="in" filter="box(in)">
                                      <p:cBhvr>
                                        <p:cTn id="27" dur="500"/>
                                        <p:tgtEl>
                                          <p:spTgt spid="18433">
                                            <p:txEl>
                                              <p:pRg st="9" end="9"/>
                                            </p:txEl>
                                          </p:spTgt>
                                        </p:tgtEl>
                                      </p:cBhvr>
                                    </p:animEffect>
                                  </p:childTnLst>
                                </p:cTn>
                              </p:par>
                              <p:par>
                                <p:cTn id="28" presetID="4" presetClass="entr" presetSubtype="16" fill="hold" nodeType="withEffect">
                                  <p:stCondLst>
                                    <p:cond delay="0"/>
                                  </p:stCondLst>
                                  <p:childTnLst>
                                    <p:set>
                                      <p:cBhvr>
                                        <p:cTn id="29" dur="1" fill="hold">
                                          <p:stCondLst>
                                            <p:cond delay="0"/>
                                          </p:stCondLst>
                                        </p:cTn>
                                        <p:tgtEl>
                                          <p:spTgt spid="18433">
                                            <p:txEl>
                                              <p:pRg st="10" end="10"/>
                                            </p:txEl>
                                          </p:spTgt>
                                        </p:tgtEl>
                                        <p:attrNameLst>
                                          <p:attrName>style.visibility</p:attrName>
                                        </p:attrNameLst>
                                      </p:cBhvr>
                                      <p:to>
                                        <p:strVal val="visible"/>
                                      </p:to>
                                    </p:set>
                                    <p:animEffect transition="in" filter="box(in)">
                                      <p:cBhvr>
                                        <p:cTn id="30" dur="500"/>
                                        <p:tgtEl>
                                          <p:spTgt spid="18433">
                                            <p:txEl>
                                              <p:pRg st="10" end="10"/>
                                            </p:txEl>
                                          </p:spTgt>
                                        </p:tgtEl>
                                      </p:cBhvr>
                                    </p:animEffect>
                                  </p:childTnLst>
                                </p:cTn>
                              </p:par>
                              <p:par>
                                <p:cTn id="31" presetID="4" presetClass="entr" presetSubtype="16" fill="hold" nodeType="withEffect">
                                  <p:stCondLst>
                                    <p:cond delay="0"/>
                                  </p:stCondLst>
                                  <p:childTnLst>
                                    <p:set>
                                      <p:cBhvr>
                                        <p:cTn id="32" dur="1" fill="hold">
                                          <p:stCondLst>
                                            <p:cond delay="0"/>
                                          </p:stCondLst>
                                        </p:cTn>
                                        <p:tgtEl>
                                          <p:spTgt spid="18433">
                                            <p:txEl>
                                              <p:pRg st="11" end="11"/>
                                            </p:txEl>
                                          </p:spTgt>
                                        </p:tgtEl>
                                        <p:attrNameLst>
                                          <p:attrName>style.visibility</p:attrName>
                                        </p:attrNameLst>
                                      </p:cBhvr>
                                      <p:to>
                                        <p:strVal val="visible"/>
                                      </p:to>
                                    </p:set>
                                    <p:animEffect transition="in" filter="box(in)">
                                      <p:cBhvr>
                                        <p:cTn id="33" dur="500"/>
                                        <p:tgtEl>
                                          <p:spTgt spid="18433">
                                            <p:txEl>
                                              <p:pRg st="11" end="11"/>
                                            </p:txEl>
                                          </p:spTgt>
                                        </p:tgtEl>
                                      </p:cBhvr>
                                    </p:animEffect>
                                  </p:childTnLst>
                                </p:cTn>
                              </p:par>
                              <p:par>
                                <p:cTn id="34" presetID="4" presetClass="entr" presetSubtype="16" fill="hold" nodeType="withEffect">
                                  <p:stCondLst>
                                    <p:cond delay="0"/>
                                  </p:stCondLst>
                                  <p:childTnLst>
                                    <p:set>
                                      <p:cBhvr>
                                        <p:cTn id="35" dur="1" fill="hold">
                                          <p:stCondLst>
                                            <p:cond delay="0"/>
                                          </p:stCondLst>
                                        </p:cTn>
                                        <p:tgtEl>
                                          <p:spTgt spid="18433">
                                            <p:txEl>
                                              <p:pRg st="12" end="12"/>
                                            </p:txEl>
                                          </p:spTgt>
                                        </p:tgtEl>
                                        <p:attrNameLst>
                                          <p:attrName>style.visibility</p:attrName>
                                        </p:attrNameLst>
                                      </p:cBhvr>
                                      <p:to>
                                        <p:strVal val="visible"/>
                                      </p:to>
                                    </p:set>
                                    <p:animEffect transition="in" filter="box(in)">
                                      <p:cBhvr>
                                        <p:cTn id="36" dur="500"/>
                                        <p:tgtEl>
                                          <p:spTgt spid="1843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79512" y="185727"/>
            <a:ext cx="8820472"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三</a:t>
            </a:r>
            <a:r>
              <a:rPr kumimoji="0" 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、现代世界的 文学艺术与：</a:t>
            </a:r>
            <a:endParaRPr kumimoji="0" lang="zh-CN"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（一）、现代文学艺术的诞生</a:t>
            </a:r>
            <a:endParaRPr kumimoji="0" lang="zh-CN"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背景</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两次世界大战和世界性经济危机和严重的社会问题造成了人们的精神危机。</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(2)</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科学技术的发展拓展了艺术家认识世界的视野。</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2.</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成就</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现代文学</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①特点：内容上集中表现自我；表现手法上怪诞，反传统，</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Calibri" pitchFamily="34" charset="0"/>
              </a:rPr>
              <a:t>反映了现代西方人心灵的迷惘和痛苦。</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②成就：美国作家海明威的</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老人与海</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 </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(2)</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现代美术</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Arial" pitchFamily="34" charset="0"/>
              </a:rPr>
              <a:t>立体画派（</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Arial" pitchFamily="34" charset="0"/>
              </a:rPr>
              <a:t>20</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Arial" pitchFamily="34" charset="0"/>
              </a:rPr>
              <a:t>世纪）</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lvl="0" eaLnBrk="0" fontAlgn="base" hangingPunct="0">
              <a:spcBef>
                <a:spcPct val="0"/>
              </a:spcBef>
              <a:spcAft>
                <a:spcPct val="0"/>
              </a:spcAf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①特征：反传统，</a:t>
            </a:r>
            <a:r>
              <a:rPr lang="zh-CN" altLang="en-US" sz="2400" b="1" dirty="0" smtClean="0">
                <a:latin typeface="黑体" pitchFamily="49" charset="-122"/>
                <a:ea typeface="黑体" pitchFamily="49" charset="-122"/>
                <a:cs typeface="Times New Roman" pitchFamily="18" charset="0"/>
              </a:rPr>
              <a:t>画面变形、支离破碎</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②代表作：西班牙画家毕加索的</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格尔尼卡</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格尔尼卡</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通过一系列变形的图案组合，控诉了西班牙内战期间，法西斯德国空军轰炸西班牙城市格尔尼卡的罪行。</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(3)</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现代音乐：流行音乐的主流是摇滚乐。</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ChangeArrowheads="1"/>
          </p:cNvSpPr>
          <p:nvPr/>
        </p:nvSpPr>
        <p:spPr bwMode="auto">
          <a:xfrm>
            <a:off x="107504" y="36936"/>
            <a:ext cx="8964488"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（二）、影视艺术</a:t>
            </a:r>
            <a:endParaRPr kumimoji="0" lang="zh-CN"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Arial" pitchFamily="34" charset="0"/>
              </a:rPr>
              <a:t>1</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Arial" pitchFamily="34" charset="0"/>
              </a:rPr>
              <a:t>、电影</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rPr>
              <a:t>第七艺术”</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rPr>
              <a:t>)</a:t>
            </a: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Arial" pitchFamily="34" charset="0"/>
              </a:rPr>
              <a:t>1895</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Arial" pitchFamily="34" charset="0"/>
              </a:rPr>
              <a:t>年，法国卢米埃尔兄弟放映了人类第一部电影，标志着电影的诞生。</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Arial" pitchFamily="34" charset="0"/>
              </a:rPr>
              <a:t>1927</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Arial" pitchFamily="34" charset="0"/>
              </a:rPr>
              <a:t>年，美国首次拍摄成功有声电影，电影进入有声片时期；</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Arial" pitchFamily="34" charset="0"/>
              </a:rPr>
              <a:t>1935</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Arial" pitchFamily="34" charset="0"/>
              </a:rPr>
              <a:t>年，世界上第一部彩色电影</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Arial" pitchFamily="34"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Arial" pitchFamily="34" charset="0"/>
              </a:rPr>
              <a:t>浮华世家</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Arial" pitchFamily="34" charset="0"/>
              </a:rPr>
              <a:t>》</a:t>
            </a:r>
            <a:endPar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Arial" pitchFamily="34" charset="0"/>
              </a:rPr>
              <a:t>2</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Arial" pitchFamily="34" charset="0"/>
              </a:rPr>
              <a:t>、电视（“第八艺术”）</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1926</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年，英国工程师贝尔德发明成功电视机。</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1929</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年，英国伦敦首次播送了电视节目，宣告了电视艺术的诞生</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3</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、影响：</a:t>
            </a:r>
            <a:endPar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影视艺术影响文明的发展和社会风尚的变化，对社会生活的影响日益深刻、广泛。</a:t>
            </a:r>
            <a:endPar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1"/>
          <p:cNvSpPr>
            <a:spLocks noChangeArrowheads="1"/>
          </p:cNvSpPr>
          <p:nvPr/>
        </p:nvSpPr>
        <p:spPr bwMode="auto">
          <a:xfrm>
            <a:off x="144016" y="383402"/>
            <a:ext cx="8892480" cy="6297108"/>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20000"/>
              </a:lnSpc>
              <a:spcBef>
                <a:spcPct val="0"/>
              </a:spcBef>
              <a:spcAft>
                <a:spcPct val="0"/>
              </a:spcAft>
              <a:buClrTx/>
              <a:buSzTx/>
              <a:buFontTx/>
              <a:buNone/>
              <a:tabLst/>
            </a:pPr>
            <a:r>
              <a:rPr kumimoji="0" 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（三）、苏联文学</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社会主义文化：（</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rPr>
              <a:t>20</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rPr>
              <a:t>世纪</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rPr>
              <a:t>50</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rPr>
              <a:t>年代前</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2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rPr>
              <a:t>1.</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rPr>
              <a:t>特点：</a:t>
            </a:r>
            <a:endPar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2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rPr>
              <a:t>社会主义文学繁荣，反映了苏联社会的巨大变革。</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2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2.</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代表人物：</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2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⑴高尔基（</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1868</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一</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1936</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）被誉为“无产阶级艺术最伟大的代表者”、社会主义现实文学奠基人以及无产阶级革命文学的导师。</a:t>
            </a:r>
            <a:endPar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endParaRPr>
          </a:p>
          <a:p>
            <a:pPr marL="0" marR="0" lvl="0" indent="0" algn="l" defTabSz="914400" rtl="0" eaLnBrk="0" fontAlgn="base" latinLnBrk="0" hangingPunct="0">
              <a:lnSpc>
                <a:spcPct val="12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散文诗</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海燕</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，是无产阶级革命的战斗檄文与颂歌。</a:t>
            </a:r>
            <a:endPar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endParaRPr>
          </a:p>
          <a:p>
            <a:pPr marL="0" marR="0" lvl="0" indent="0" algn="l" defTabSz="914400" rtl="0" eaLnBrk="0" fontAlgn="base" latinLnBrk="0" hangingPunct="0">
              <a:lnSpc>
                <a:spcPct val="12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母亲</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则塑造了世界文学史上第一批自觉为社会主义斗争的无产阶级革命者的英雄形象，被公认为社会主义现实文学的奠基之作，被列宁称赞为“一本非常及时的书”。</a:t>
            </a:r>
            <a:endPar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endParaRPr>
          </a:p>
          <a:p>
            <a:pPr marL="0" marR="0" lvl="0" indent="0" algn="l" defTabSz="914400" rtl="0" eaLnBrk="0" fontAlgn="base" latinLnBrk="0" hangingPunct="0">
              <a:lnSpc>
                <a:spcPct val="12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自传三部曲（</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童年</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在人间</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和</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我的大学</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），概括了</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19</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世纪</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70</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年代至</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80</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年代的俄国社会，描写了劳动人民的悲惨生活和遭遇。</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20000"/>
              </a:lnSpc>
              <a:spcBef>
                <a:spcPct val="0"/>
              </a:spcBef>
              <a:spcAft>
                <a:spcPct val="0"/>
              </a:spcAft>
              <a:buClrTx/>
              <a:buSzTx/>
              <a:buFontTx/>
              <a:buNone/>
              <a:tabLst/>
            </a:pP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rPr>
              <a:t>⑵奥斯特洛夫斯基 ：</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rPr>
              <a:t>钢铁是怎样炼成的</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宋体" pitchFamily="2" charset="-122"/>
              </a:rPr>
              <a:t>》  </a:t>
            </a:r>
            <a:endParaRPr kumimoji="0" lang="en-US" altLang="zh-CN"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1"/>
          <p:cNvSpPr>
            <a:spLocks noChangeArrowheads="1"/>
          </p:cNvSpPr>
          <p:nvPr/>
        </p:nvSpPr>
        <p:spPr bwMode="auto">
          <a:xfrm>
            <a:off x="251520" y="476672"/>
            <a:ext cx="864096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（四）、亚非拉</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殖民地半殖地文化：</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涌现出一批杰出的文学家和文学作品，反映了反帝反殖和爱国主义精神。</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2</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、泰戈尔：印度的伟大诗人，代表作有诗集</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吉檀迦利</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和长篇小说</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戈拉</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。亚洲第一位诺贝尔文学奖获得者。</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3</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、川端康成：日本现代著名小说家，代表着有</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雪国</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千纸鹤</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伊豆的舞女</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1968</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年被授予诺贝尔文学奖。</a:t>
            </a:r>
            <a:endParaRPr kumimoji="0" lang="zh-CN" altLang="en-US"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4</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、鲁迅：</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1918</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年发表了</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狂人日记</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是中国现代文学史上第一篇白话小说。中篇小说</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阿</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Q</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正传</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r>
              <a:rPr kumimoji="0" lang="zh-CN" altLang="en-US"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是中国现代文化史上的不朽杰作</a:t>
            </a:r>
            <a:r>
              <a:rPr kumimoji="0" lang="en-US" altLang="zh-CN" sz="2400" b="1" i="0" u="none" strike="noStrike" cap="none" normalizeH="0" baseline="0" dirty="0" smtClean="0">
                <a:ln>
                  <a:noFill/>
                </a:ln>
                <a:solidFill>
                  <a:schemeClr val="tx1"/>
                </a:solidFill>
                <a:effectLst/>
                <a:latin typeface="黑体" pitchFamily="49" charset="-122"/>
                <a:ea typeface="黑体" pitchFamily="49" charset="-122"/>
                <a:cs typeface="Times New Roman" pitchFamily="18" charset="0"/>
              </a:rPr>
              <a:t>.</a:t>
            </a:r>
            <a:endParaRPr kumimoji="0" lang="en-US" altLang="zh-CN" sz="2400" b="0" i="0" u="none" strike="noStrike" cap="none" normalizeH="0" baseline="0" dirty="0" smtClean="0">
              <a:ln>
                <a:noFill/>
              </a:ln>
              <a:solidFill>
                <a:schemeClr val="tx1"/>
              </a:solidFill>
              <a:effectLst/>
              <a:latin typeface="黑体" pitchFamily="49" charset="-122"/>
              <a:ea typeface="黑体" pitchFamily="49" charset="-122"/>
              <a:cs typeface="宋体" pitchFamily="2" charset="-122"/>
            </a:endParaRPr>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TotalTime>
  <Words>4982</Words>
  <Application>Microsoft Office PowerPoint</Application>
  <PresentationFormat>全屏显示(4:3)</PresentationFormat>
  <Paragraphs>365</Paragraphs>
  <Slides>39</Slides>
  <Notes>0</Notes>
  <HiddenSlides>0</HiddenSlides>
  <MMClips>0</MMClips>
  <ScaleCrop>false</ScaleCrop>
  <HeadingPairs>
    <vt:vector size="4" baseType="variant">
      <vt:variant>
        <vt:lpstr>主题</vt:lpstr>
      </vt:variant>
      <vt:variant>
        <vt:i4>1</vt:i4>
      </vt:variant>
      <vt:variant>
        <vt:lpstr>幻灯片标题</vt:lpstr>
      </vt:variant>
      <vt:variant>
        <vt:i4>39</vt:i4>
      </vt:variant>
    </vt:vector>
  </HeadingPairs>
  <TitlesOfParts>
    <vt:vector size="40" baseType="lpstr">
      <vt:lpstr>Office 主题</vt:lpstr>
      <vt:lpstr>幻灯片 1</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lpstr>幻灯片 14</vt:lpstr>
      <vt:lpstr>幻灯片 15</vt:lpstr>
      <vt:lpstr>幻灯片 16</vt:lpstr>
      <vt:lpstr>幻灯片 17</vt:lpstr>
      <vt:lpstr>幻灯片 18</vt:lpstr>
      <vt:lpstr>幻灯片 19</vt:lpstr>
      <vt:lpstr>幻灯片 20</vt:lpstr>
      <vt:lpstr>幻灯片 21</vt:lpstr>
      <vt:lpstr>幻灯片 22</vt:lpstr>
      <vt:lpstr>幻灯片 23</vt:lpstr>
      <vt:lpstr>幻灯片 24</vt:lpstr>
      <vt:lpstr>幻灯片 25</vt:lpstr>
      <vt:lpstr>幻灯片 26</vt:lpstr>
      <vt:lpstr>幻灯片 27</vt:lpstr>
      <vt:lpstr>幻灯片 28</vt:lpstr>
      <vt:lpstr>幻灯片 29</vt:lpstr>
      <vt:lpstr>幻灯片 30</vt:lpstr>
      <vt:lpstr>幻灯片 31</vt:lpstr>
      <vt:lpstr>幻灯片 32</vt:lpstr>
      <vt:lpstr>幻灯片 33</vt:lpstr>
      <vt:lpstr>幻灯片 34</vt:lpstr>
      <vt:lpstr>幻灯片 35</vt:lpstr>
      <vt:lpstr>幻灯片 36</vt:lpstr>
      <vt:lpstr>幻灯片 37</vt:lpstr>
      <vt:lpstr>幻灯片 38</vt:lpstr>
      <vt:lpstr>幻灯片 39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lenovo</dc:creator>
  <cp:lastModifiedBy>lenovo</cp:lastModifiedBy>
  <cp:revision>30</cp:revision>
  <dcterms:created xsi:type="dcterms:W3CDTF">2021-03-31T06:21:35Z</dcterms:created>
  <dcterms:modified xsi:type="dcterms:W3CDTF">2021-04-27T00:49:11Z</dcterms:modified>
</cp:coreProperties>
</file>