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7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Lst>
  <p:sldSz cx="12192000" cy="6858000"/>
  <p:notesSz cx="6858000" cy="9144000"/>
  <p:custDataLst>
    <p:tags r:id="rId7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 xmlns:p1710="http://schemas.microsoft.com/office/powerpoint/2017/10/main" val="0"/>
    </p:ext>
  </p:extLst>
</p:presentationPr>
</file>

<file path=ppt/tableStyles.xml><?xml version="1.0" encoding="utf-8"?>
<a:tblStyleLst xmlns:a="http://schemas.openxmlformats.org/drawingml/2006/main" def="{5C22544A-7EE6-4342-B048-85BDC9FD1C3A}">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3" d="100"/>
          <a:sy n="73" d="100"/>
        </p:scale>
        <p:origin x="582" y="66"/>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2021/4/22 Thursday</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3889140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altLang="zh-CN"/>
              <a:t>PPT</a:t>
            </a:r>
            <a:r>
              <a:rPr lang="zh-CN" altLang="en-US"/>
              <a:t>背景使用了幻灯片母版制作。如果需要修改，点击</a:t>
            </a:r>
            <a:r>
              <a:rPr lang="en-US" altLang="zh-CN"/>
              <a:t>-</a:t>
            </a:r>
            <a:r>
              <a:rPr lang="zh-CN" altLang="en-US"/>
              <a:t>视图</a:t>
            </a:r>
            <a:r>
              <a:rPr lang="en-US" altLang="zh-CN"/>
              <a:t>-</a:t>
            </a:r>
            <a:r>
              <a:rPr lang="zh-CN" altLang="en-US"/>
              <a:t>幻灯片母版</a:t>
            </a:r>
            <a:r>
              <a:rPr lang="en-US" altLang="zh-CN"/>
              <a:t>-</a:t>
            </a:r>
            <a:r>
              <a:rPr lang="zh-CN" altLang="en-US"/>
              <a:t>修改 完成后关闭编辑母版即可。</a:t>
            </a:r>
          </a:p>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a:t>
            </a:fld>
            <a:endParaRPr lang="zh-CN" altLang="en-US"/>
          </a:p>
        </p:txBody>
      </p:sp>
    </p:spTree>
    <p:extLst>
      <p:ext uri="{BB962C8B-B14F-4D97-AF65-F5344CB8AC3E}">
        <p14:creationId xmlns:p14="http://schemas.microsoft.com/office/powerpoint/2010/main" val="3803516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10</a:t>
            </a:fld>
            <a:endParaRPr lang="zh-CN" altLang="en-US"/>
          </a:p>
        </p:txBody>
      </p:sp>
    </p:spTree>
    <p:extLst>
      <p:ext uri="{BB962C8B-B14F-4D97-AF65-F5344CB8AC3E}">
        <p14:creationId xmlns:p14="http://schemas.microsoft.com/office/powerpoint/2010/main" val="4108080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11</a:t>
            </a:fld>
            <a:endParaRPr lang="zh-CN" altLang="en-US"/>
          </a:p>
        </p:txBody>
      </p:sp>
    </p:spTree>
    <p:extLst>
      <p:ext uri="{BB962C8B-B14F-4D97-AF65-F5344CB8AC3E}">
        <p14:creationId xmlns:p14="http://schemas.microsoft.com/office/powerpoint/2010/main" val="3884088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12</a:t>
            </a:fld>
            <a:endParaRPr lang="zh-CN" altLang="en-US"/>
          </a:p>
        </p:txBody>
      </p:sp>
    </p:spTree>
    <p:extLst>
      <p:ext uri="{BB962C8B-B14F-4D97-AF65-F5344CB8AC3E}">
        <p14:creationId xmlns:p14="http://schemas.microsoft.com/office/powerpoint/2010/main" val="9090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13</a:t>
            </a:fld>
            <a:endParaRPr lang="zh-CN" altLang="en-US"/>
          </a:p>
        </p:txBody>
      </p:sp>
    </p:spTree>
    <p:extLst>
      <p:ext uri="{BB962C8B-B14F-4D97-AF65-F5344CB8AC3E}">
        <p14:creationId xmlns:p14="http://schemas.microsoft.com/office/powerpoint/2010/main" val="3982909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14</a:t>
            </a:fld>
            <a:endParaRPr lang="zh-CN" altLang="en-US"/>
          </a:p>
        </p:txBody>
      </p:sp>
    </p:spTree>
    <p:extLst>
      <p:ext uri="{BB962C8B-B14F-4D97-AF65-F5344CB8AC3E}">
        <p14:creationId xmlns:p14="http://schemas.microsoft.com/office/powerpoint/2010/main" val="742880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15</a:t>
            </a:fld>
            <a:endParaRPr lang="zh-CN" altLang="en-US"/>
          </a:p>
        </p:txBody>
      </p:sp>
    </p:spTree>
    <p:extLst>
      <p:ext uri="{BB962C8B-B14F-4D97-AF65-F5344CB8AC3E}">
        <p14:creationId xmlns:p14="http://schemas.microsoft.com/office/powerpoint/2010/main" val="1840178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16</a:t>
            </a:fld>
            <a:endParaRPr lang="zh-CN" altLang="en-US"/>
          </a:p>
        </p:txBody>
      </p:sp>
    </p:spTree>
    <p:extLst>
      <p:ext uri="{BB962C8B-B14F-4D97-AF65-F5344CB8AC3E}">
        <p14:creationId xmlns:p14="http://schemas.microsoft.com/office/powerpoint/2010/main" val="2751612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17</a:t>
            </a:fld>
            <a:endParaRPr lang="zh-CN" altLang="en-US"/>
          </a:p>
        </p:txBody>
      </p:sp>
    </p:spTree>
    <p:extLst>
      <p:ext uri="{BB962C8B-B14F-4D97-AF65-F5344CB8AC3E}">
        <p14:creationId xmlns:p14="http://schemas.microsoft.com/office/powerpoint/2010/main" val="1790571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18</a:t>
            </a:fld>
            <a:endParaRPr lang="zh-CN" altLang="en-US"/>
          </a:p>
        </p:txBody>
      </p:sp>
    </p:spTree>
    <p:extLst>
      <p:ext uri="{BB962C8B-B14F-4D97-AF65-F5344CB8AC3E}">
        <p14:creationId xmlns:p14="http://schemas.microsoft.com/office/powerpoint/2010/main" val="41548755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19</a:t>
            </a:fld>
            <a:endParaRPr lang="zh-CN" altLang="en-US"/>
          </a:p>
        </p:txBody>
      </p:sp>
    </p:spTree>
    <p:extLst>
      <p:ext uri="{BB962C8B-B14F-4D97-AF65-F5344CB8AC3E}">
        <p14:creationId xmlns:p14="http://schemas.microsoft.com/office/powerpoint/2010/main" val="3374829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zh-CN" altLang="en-US"/>
              <a:t>使用说明：请使用</a:t>
            </a:r>
            <a:r>
              <a:rPr lang="en-US" altLang="zh-CN"/>
              <a:t>office2010</a:t>
            </a:r>
            <a:r>
              <a:rPr lang="zh-CN" altLang="en-US"/>
              <a:t>打开文件，</a:t>
            </a:r>
            <a:endParaRPr lang="en-US" altLang="zh-CN"/>
          </a:p>
          <a:p>
            <a:pPr marL="0" marR="0" indent="0" algn="l" defTabSz="914400" rtl="0" eaLnBrk="1" fontAlgn="auto" latinLnBrk="0" hangingPunct="1">
              <a:lnSpc>
                <a:spcPct val="100000"/>
              </a:lnSpc>
              <a:spcBef>
                <a:spcPct val="0"/>
              </a:spcBef>
              <a:spcAft>
                <a:spcPct val="0"/>
              </a:spcAft>
              <a:buClrTx/>
              <a:buSzTx/>
              <a:buFontTx/>
              <a:buNone/>
              <a:defRPr/>
            </a:pPr>
            <a:r>
              <a:rPr lang="zh-CN" altLang="en-US"/>
              <a:t>文件中的照片文字可修改。图片修改方法：右击照片</a:t>
            </a:r>
            <a:r>
              <a:rPr lang="en-US" altLang="zh-CN"/>
              <a:t>-</a:t>
            </a:r>
            <a:r>
              <a:rPr lang="zh-CN" altLang="en-US"/>
              <a:t>更改图片。选择照片即可修改。</a:t>
            </a:r>
          </a:p>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a:t>
            </a:fld>
            <a:endParaRPr lang="zh-CN" altLang="en-US"/>
          </a:p>
        </p:txBody>
      </p:sp>
    </p:spTree>
    <p:extLst>
      <p:ext uri="{BB962C8B-B14F-4D97-AF65-F5344CB8AC3E}">
        <p14:creationId xmlns:p14="http://schemas.microsoft.com/office/powerpoint/2010/main" val="17293518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20</a:t>
            </a:fld>
            <a:endParaRPr lang="zh-CN" altLang="en-US"/>
          </a:p>
        </p:txBody>
      </p:sp>
    </p:spTree>
    <p:extLst>
      <p:ext uri="{BB962C8B-B14F-4D97-AF65-F5344CB8AC3E}">
        <p14:creationId xmlns:p14="http://schemas.microsoft.com/office/powerpoint/2010/main" val="35610037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21</a:t>
            </a:fld>
            <a:endParaRPr lang="zh-CN" altLang="en-US"/>
          </a:p>
        </p:txBody>
      </p:sp>
    </p:spTree>
    <p:extLst>
      <p:ext uri="{BB962C8B-B14F-4D97-AF65-F5344CB8AC3E}">
        <p14:creationId xmlns:p14="http://schemas.microsoft.com/office/powerpoint/2010/main" val="11670959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22</a:t>
            </a:fld>
            <a:endParaRPr lang="zh-CN" altLang="en-US"/>
          </a:p>
        </p:txBody>
      </p:sp>
    </p:spTree>
    <p:extLst>
      <p:ext uri="{BB962C8B-B14F-4D97-AF65-F5344CB8AC3E}">
        <p14:creationId xmlns:p14="http://schemas.microsoft.com/office/powerpoint/2010/main" val="37944857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23</a:t>
            </a:fld>
            <a:endParaRPr lang="zh-CN" altLang="en-US"/>
          </a:p>
        </p:txBody>
      </p:sp>
    </p:spTree>
    <p:extLst>
      <p:ext uri="{BB962C8B-B14F-4D97-AF65-F5344CB8AC3E}">
        <p14:creationId xmlns:p14="http://schemas.microsoft.com/office/powerpoint/2010/main" val="16342595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24</a:t>
            </a:fld>
            <a:endParaRPr lang="zh-CN" altLang="en-US"/>
          </a:p>
        </p:txBody>
      </p:sp>
    </p:spTree>
    <p:extLst>
      <p:ext uri="{BB962C8B-B14F-4D97-AF65-F5344CB8AC3E}">
        <p14:creationId xmlns:p14="http://schemas.microsoft.com/office/powerpoint/2010/main" val="26339509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25</a:t>
            </a:fld>
            <a:endParaRPr lang="zh-CN" altLang="en-US"/>
          </a:p>
        </p:txBody>
      </p:sp>
    </p:spTree>
    <p:extLst>
      <p:ext uri="{BB962C8B-B14F-4D97-AF65-F5344CB8AC3E}">
        <p14:creationId xmlns:p14="http://schemas.microsoft.com/office/powerpoint/2010/main" val="23348944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26</a:t>
            </a:fld>
            <a:endParaRPr lang="zh-CN" altLang="en-US"/>
          </a:p>
        </p:txBody>
      </p:sp>
    </p:spTree>
    <p:extLst>
      <p:ext uri="{BB962C8B-B14F-4D97-AF65-F5344CB8AC3E}">
        <p14:creationId xmlns:p14="http://schemas.microsoft.com/office/powerpoint/2010/main" val="1884770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27</a:t>
            </a:fld>
            <a:endParaRPr lang="zh-CN" altLang="en-US"/>
          </a:p>
        </p:txBody>
      </p:sp>
    </p:spTree>
    <p:extLst>
      <p:ext uri="{BB962C8B-B14F-4D97-AF65-F5344CB8AC3E}">
        <p14:creationId xmlns:p14="http://schemas.microsoft.com/office/powerpoint/2010/main" val="37864446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28</a:t>
            </a:fld>
            <a:endParaRPr lang="zh-CN" altLang="en-US"/>
          </a:p>
        </p:txBody>
      </p:sp>
    </p:spTree>
    <p:extLst>
      <p:ext uri="{BB962C8B-B14F-4D97-AF65-F5344CB8AC3E}">
        <p14:creationId xmlns:p14="http://schemas.microsoft.com/office/powerpoint/2010/main" val="29467360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29</a:t>
            </a:fld>
            <a:endParaRPr lang="zh-CN" altLang="en-US"/>
          </a:p>
        </p:txBody>
      </p:sp>
    </p:spTree>
    <p:extLst>
      <p:ext uri="{BB962C8B-B14F-4D97-AF65-F5344CB8AC3E}">
        <p14:creationId xmlns:p14="http://schemas.microsoft.com/office/powerpoint/2010/main" val="2249623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zh-CN" altLang="en-US"/>
              <a:t>使用说明：请使用</a:t>
            </a:r>
            <a:r>
              <a:rPr lang="en-US" altLang="zh-CN"/>
              <a:t>office2010</a:t>
            </a:r>
            <a:r>
              <a:rPr lang="zh-CN" altLang="en-US"/>
              <a:t>打开文件，</a:t>
            </a:r>
            <a:endParaRPr lang="en-US" altLang="zh-CN"/>
          </a:p>
          <a:p>
            <a:pPr marL="0" marR="0" indent="0" algn="l" defTabSz="914400" rtl="0" eaLnBrk="1" fontAlgn="auto" latinLnBrk="0" hangingPunct="1">
              <a:lnSpc>
                <a:spcPct val="100000"/>
              </a:lnSpc>
              <a:spcBef>
                <a:spcPct val="0"/>
              </a:spcBef>
              <a:spcAft>
                <a:spcPct val="0"/>
              </a:spcAft>
              <a:buClrTx/>
              <a:buSzTx/>
              <a:buFontTx/>
              <a:buNone/>
              <a:defRPr/>
            </a:pPr>
            <a:r>
              <a:rPr lang="zh-CN" altLang="en-US"/>
              <a:t>文件中的照片文字可修改。图片修改方法：右击照片</a:t>
            </a:r>
            <a:r>
              <a:rPr lang="en-US" altLang="zh-CN"/>
              <a:t>-</a:t>
            </a:r>
            <a:r>
              <a:rPr lang="zh-CN" altLang="en-US"/>
              <a:t>更改图片。选择照片即可修改。</a:t>
            </a:r>
          </a:p>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3</a:t>
            </a:fld>
            <a:endParaRPr lang="zh-CN" altLang="en-US"/>
          </a:p>
        </p:txBody>
      </p:sp>
    </p:spTree>
    <p:extLst>
      <p:ext uri="{BB962C8B-B14F-4D97-AF65-F5344CB8AC3E}">
        <p14:creationId xmlns:p14="http://schemas.microsoft.com/office/powerpoint/2010/main" val="38478070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30</a:t>
            </a:fld>
            <a:endParaRPr lang="zh-CN" altLang="en-US"/>
          </a:p>
        </p:txBody>
      </p:sp>
    </p:spTree>
    <p:extLst>
      <p:ext uri="{BB962C8B-B14F-4D97-AF65-F5344CB8AC3E}">
        <p14:creationId xmlns:p14="http://schemas.microsoft.com/office/powerpoint/2010/main" val="25951398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31</a:t>
            </a:fld>
            <a:endParaRPr lang="zh-CN" altLang="en-US"/>
          </a:p>
        </p:txBody>
      </p:sp>
    </p:spTree>
    <p:extLst>
      <p:ext uri="{BB962C8B-B14F-4D97-AF65-F5344CB8AC3E}">
        <p14:creationId xmlns:p14="http://schemas.microsoft.com/office/powerpoint/2010/main" val="18909122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32</a:t>
            </a:fld>
            <a:endParaRPr lang="zh-CN" altLang="en-US"/>
          </a:p>
        </p:txBody>
      </p:sp>
    </p:spTree>
    <p:extLst>
      <p:ext uri="{BB962C8B-B14F-4D97-AF65-F5344CB8AC3E}">
        <p14:creationId xmlns:p14="http://schemas.microsoft.com/office/powerpoint/2010/main" val="26536671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33</a:t>
            </a:fld>
            <a:endParaRPr lang="zh-CN" altLang="en-US"/>
          </a:p>
        </p:txBody>
      </p:sp>
    </p:spTree>
    <p:extLst>
      <p:ext uri="{BB962C8B-B14F-4D97-AF65-F5344CB8AC3E}">
        <p14:creationId xmlns:p14="http://schemas.microsoft.com/office/powerpoint/2010/main" val="19278351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34</a:t>
            </a:fld>
            <a:endParaRPr lang="zh-CN" altLang="en-US"/>
          </a:p>
        </p:txBody>
      </p:sp>
    </p:spTree>
    <p:extLst>
      <p:ext uri="{BB962C8B-B14F-4D97-AF65-F5344CB8AC3E}">
        <p14:creationId xmlns:p14="http://schemas.microsoft.com/office/powerpoint/2010/main" val="38081910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35</a:t>
            </a:fld>
            <a:endParaRPr lang="zh-CN" altLang="en-US"/>
          </a:p>
        </p:txBody>
      </p:sp>
    </p:spTree>
    <p:extLst>
      <p:ext uri="{BB962C8B-B14F-4D97-AF65-F5344CB8AC3E}">
        <p14:creationId xmlns:p14="http://schemas.microsoft.com/office/powerpoint/2010/main" val="15860082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36</a:t>
            </a:fld>
            <a:endParaRPr lang="zh-CN" altLang="en-US"/>
          </a:p>
        </p:txBody>
      </p:sp>
    </p:spTree>
    <p:extLst>
      <p:ext uri="{BB962C8B-B14F-4D97-AF65-F5344CB8AC3E}">
        <p14:creationId xmlns:p14="http://schemas.microsoft.com/office/powerpoint/2010/main" val="28081870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37</a:t>
            </a:fld>
            <a:endParaRPr lang="zh-CN" altLang="en-US"/>
          </a:p>
        </p:txBody>
      </p:sp>
    </p:spTree>
    <p:extLst>
      <p:ext uri="{BB962C8B-B14F-4D97-AF65-F5344CB8AC3E}">
        <p14:creationId xmlns:p14="http://schemas.microsoft.com/office/powerpoint/2010/main" val="7913613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38</a:t>
            </a:fld>
            <a:endParaRPr lang="zh-CN" altLang="en-US"/>
          </a:p>
        </p:txBody>
      </p:sp>
    </p:spTree>
    <p:extLst>
      <p:ext uri="{BB962C8B-B14F-4D97-AF65-F5344CB8AC3E}">
        <p14:creationId xmlns:p14="http://schemas.microsoft.com/office/powerpoint/2010/main" val="40019157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39</a:t>
            </a:fld>
            <a:endParaRPr lang="zh-CN" altLang="en-US"/>
          </a:p>
        </p:txBody>
      </p:sp>
    </p:spTree>
    <p:extLst>
      <p:ext uri="{BB962C8B-B14F-4D97-AF65-F5344CB8AC3E}">
        <p14:creationId xmlns:p14="http://schemas.microsoft.com/office/powerpoint/2010/main" val="4124232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zh-CN" altLang="en-US"/>
              <a:t>使用说明：请使用</a:t>
            </a:r>
            <a:r>
              <a:rPr lang="en-US" altLang="zh-CN"/>
              <a:t>office2010</a:t>
            </a:r>
            <a:r>
              <a:rPr lang="zh-CN" altLang="en-US"/>
              <a:t>打开文件，</a:t>
            </a:r>
            <a:endParaRPr lang="en-US" altLang="zh-CN"/>
          </a:p>
          <a:p>
            <a:pPr marL="0" marR="0" indent="0" algn="l" defTabSz="914400" rtl="0" eaLnBrk="1" fontAlgn="auto" latinLnBrk="0" hangingPunct="1">
              <a:lnSpc>
                <a:spcPct val="100000"/>
              </a:lnSpc>
              <a:spcBef>
                <a:spcPct val="0"/>
              </a:spcBef>
              <a:spcAft>
                <a:spcPct val="0"/>
              </a:spcAft>
              <a:buClrTx/>
              <a:buSzTx/>
              <a:buFontTx/>
              <a:buNone/>
              <a:defRPr/>
            </a:pPr>
            <a:r>
              <a:rPr lang="zh-CN" altLang="en-US"/>
              <a:t>文件中的照片文字可修改。图片修改方法：右击照片</a:t>
            </a:r>
            <a:r>
              <a:rPr lang="en-US" altLang="zh-CN"/>
              <a:t>-</a:t>
            </a:r>
            <a:r>
              <a:rPr lang="zh-CN" altLang="en-US"/>
              <a:t>更改图片。选择照片即可修改。</a:t>
            </a:r>
          </a:p>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4</a:t>
            </a:fld>
            <a:endParaRPr lang="zh-CN" altLang="en-US"/>
          </a:p>
        </p:txBody>
      </p:sp>
    </p:spTree>
    <p:extLst>
      <p:ext uri="{BB962C8B-B14F-4D97-AF65-F5344CB8AC3E}">
        <p14:creationId xmlns:p14="http://schemas.microsoft.com/office/powerpoint/2010/main" val="42455095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40</a:t>
            </a:fld>
            <a:endParaRPr lang="zh-CN" altLang="en-US"/>
          </a:p>
        </p:txBody>
      </p:sp>
    </p:spTree>
    <p:extLst>
      <p:ext uri="{BB962C8B-B14F-4D97-AF65-F5344CB8AC3E}">
        <p14:creationId xmlns:p14="http://schemas.microsoft.com/office/powerpoint/2010/main" val="2441126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41</a:t>
            </a:fld>
            <a:endParaRPr lang="zh-CN" altLang="en-US"/>
          </a:p>
        </p:txBody>
      </p:sp>
    </p:spTree>
    <p:extLst>
      <p:ext uri="{BB962C8B-B14F-4D97-AF65-F5344CB8AC3E}">
        <p14:creationId xmlns:p14="http://schemas.microsoft.com/office/powerpoint/2010/main" val="17604261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zh-CN" altLang="en-US"/>
              <a:t>使用说明：请使用</a:t>
            </a:r>
            <a:r>
              <a:rPr lang="en-US" altLang="zh-CN"/>
              <a:t>office2010</a:t>
            </a:r>
            <a:r>
              <a:rPr lang="zh-CN" altLang="en-US"/>
              <a:t>打开文件，</a:t>
            </a:r>
            <a:endParaRPr lang="en-US" altLang="zh-CN"/>
          </a:p>
          <a:p>
            <a:pPr marL="0" marR="0" indent="0" algn="l" defTabSz="914400" rtl="0" eaLnBrk="1" fontAlgn="auto" latinLnBrk="0" hangingPunct="1">
              <a:lnSpc>
                <a:spcPct val="100000"/>
              </a:lnSpc>
              <a:spcBef>
                <a:spcPct val="0"/>
              </a:spcBef>
              <a:spcAft>
                <a:spcPct val="0"/>
              </a:spcAft>
              <a:buClrTx/>
              <a:buSzTx/>
              <a:buFontTx/>
              <a:buNone/>
              <a:defRPr/>
            </a:pPr>
            <a:r>
              <a:rPr lang="zh-CN" altLang="en-US"/>
              <a:t>文件中的照片文字可修改。图片修改方法：右击照片</a:t>
            </a:r>
            <a:r>
              <a:rPr lang="en-US" altLang="zh-CN"/>
              <a:t>-</a:t>
            </a:r>
            <a:r>
              <a:rPr lang="zh-CN" altLang="en-US"/>
              <a:t>更改图片。选择照片即可修改。</a:t>
            </a:r>
          </a:p>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42</a:t>
            </a:fld>
            <a:endParaRPr lang="zh-CN" altLang="en-US"/>
          </a:p>
        </p:txBody>
      </p:sp>
    </p:spTree>
    <p:extLst>
      <p:ext uri="{BB962C8B-B14F-4D97-AF65-F5344CB8AC3E}">
        <p14:creationId xmlns:p14="http://schemas.microsoft.com/office/powerpoint/2010/main" val="9024574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43</a:t>
            </a:fld>
            <a:endParaRPr lang="zh-CN" altLang="en-US"/>
          </a:p>
        </p:txBody>
      </p:sp>
    </p:spTree>
    <p:extLst>
      <p:ext uri="{BB962C8B-B14F-4D97-AF65-F5344CB8AC3E}">
        <p14:creationId xmlns:p14="http://schemas.microsoft.com/office/powerpoint/2010/main" val="1406133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44</a:t>
            </a:fld>
            <a:endParaRPr lang="zh-CN" altLang="en-US"/>
          </a:p>
        </p:txBody>
      </p:sp>
    </p:spTree>
    <p:extLst>
      <p:ext uri="{BB962C8B-B14F-4D97-AF65-F5344CB8AC3E}">
        <p14:creationId xmlns:p14="http://schemas.microsoft.com/office/powerpoint/2010/main" val="1124421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45</a:t>
            </a:fld>
            <a:endParaRPr lang="zh-CN" altLang="en-US"/>
          </a:p>
        </p:txBody>
      </p:sp>
    </p:spTree>
    <p:extLst>
      <p:ext uri="{BB962C8B-B14F-4D97-AF65-F5344CB8AC3E}">
        <p14:creationId xmlns:p14="http://schemas.microsoft.com/office/powerpoint/2010/main" val="17201288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46</a:t>
            </a:fld>
            <a:endParaRPr lang="zh-CN" altLang="en-US"/>
          </a:p>
        </p:txBody>
      </p:sp>
    </p:spTree>
    <p:extLst>
      <p:ext uri="{BB962C8B-B14F-4D97-AF65-F5344CB8AC3E}">
        <p14:creationId xmlns:p14="http://schemas.microsoft.com/office/powerpoint/2010/main" val="20809249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47</a:t>
            </a:fld>
            <a:endParaRPr lang="zh-CN" altLang="en-US"/>
          </a:p>
        </p:txBody>
      </p:sp>
    </p:spTree>
    <p:extLst>
      <p:ext uri="{BB962C8B-B14F-4D97-AF65-F5344CB8AC3E}">
        <p14:creationId xmlns:p14="http://schemas.microsoft.com/office/powerpoint/2010/main" val="11813988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48</a:t>
            </a:fld>
            <a:endParaRPr lang="zh-CN" altLang="en-US"/>
          </a:p>
        </p:txBody>
      </p:sp>
    </p:spTree>
    <p:extLst>
      <p:ext uri="{BB962C8B-B14F-4D97-AF65-F5344CB8AC3E}">
        <p14:creationId xmlns:p14="http://schemas.microsoft.com/office/powerpoint/2010/main" val="19604379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49</a:t>
            </a:fld>
            <a:endParaRPr lang="zh-CN" altLang="en-US"/>
          </a:p>
        </p:txBody>
      </p:sp>
    </p:spTree>
    <p:extLst>
      <p:ext uri="{BB962C8B-B14F-4D97-AF65-F5344CB8AC3E}">
        <p14:creationId xmlns:p14="http://schemas.microsoft.com/office/powerpoint/2010/main" val="3052710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zh-CN" altLang="en-US"/>
              <a:t>使用说明：请使用</a:t>
            </a:r>
            <a:r>
              <a:rPr lang="en-US" altLang="zh-CN"/>
              <a:t>office2010</a:t>
            </a:r>
            <a:r>
              <a:rPr lang="zh-CN" altLang="en-US"/>
              <a:t>打开文件，</a:t>
            </a:r>
            <a:endParaRPr lang="en-US" altLang="zh-CN"/>
          </a:p>
          <a:p>
            <a:pPr marL="0" marR="0" indent="0" algn="l" defTabSz="914400" rtl="0" eaLnBrk="1" fontAlgn="auto" latinLnBrk="0" hangingPunct="1">
              <a:lnSpc>
                <a:spcPct val="100000"/>
              </a:lnSpc>
              <a:spcBef>
                <a:spcPct val="0"/>
              </a:spcBef>
              <a:spcAft>
                <a:spcPct val="0"/>
              </a:spcAft>
              <a:buClrTx/>
              <a:buSzTx/>
              <a:buFontTx/>
              <a:buNone/>
              <a:defRPr/>
            </a:pPr>
            <a:r>
              <a:rPr lang="zh-CN" altLang="en-US"/>
              <a:t>文件中的照片文字可修改。图片修改方法：右击照片</a:t>
            </a:r>
            <a:r>
              <a:rPr lang="en-US" altLang="zh-CN"/>
              <a:t>-</a:t>
            </a:r>
            <a:r>
              <a:rPr lang="zh-CN" altLang="en-US"/>
              <a:t>更改图片。选择照片即可修改。</a:t>
            </a:r>
          </a:p>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5</a:t>
            </a:fld>
            <a:endParaRPr lang="zh-CN" altLang="en-US"/>
          </a:p>
        </p:txBody>
      </p:sp>
    </p:spTree>
    <p:extLst>
      <p:ext uri="{BB962C8B-B14F-4D97-AF65-F5344CB8AC3E}">
        <p14:creationId xmlns:p14="http://schemas.microsoft.com/office/powerpoint/2010/main" val="35012876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zh-CN" altLang="en-US"/>
              <a:t>使用说明：请使用</a:t>
            </a:r>
            <a:r>
              <a:rPr lang="en-US" altLang="zh-CN"/>
              <a:t>office2010</a:t>
            </a:r>
            <a:r>
              <a:rPr lang="zh-CN" altLang="en-US"/>
              <a:t>打开文件，</a:t>
            </a:r>
            <a:endParaRPr lang="en-US" altLang="zh-CN"/>
          </a:p>
          <a:p>
            <a:pPr marL="0" marR="0" indent="0" algn="l" defTabSz="914400" rtl="0" eaLnBrk="1" fontAlgn="auto" latinLnBrk="0" hangingPunct="1">
              <a:lnSpc>
                <a:spcPct val="100000"/>
              </a:lnSpc>
              <a:spcBef>
                <a:spcPct val="0"/>
              </a:spcBef>
              <a:spcAft>
                <a:spcPct val="0"/>
              </a:spcAft>
              <a:buClrTx/>
              <a:buSzTx/>
              <a:buFontTx/>
              <a:buNone/>
              <a:defRPr/>
            </a:pPr>
            <a:r>
              <a:rPr lang="zh-CN" altLang="en-US"/>
              <a:t>文件中的照片文字可修改。图片修改方法：右击照片</a:t>
            </a:r>
            <a:r>
              <a:rPr lang="en-US" altLang="zh-CN"/>
              <a:t>-</a:t>
            </a:r>
            <a:r>
              <a:rPr lang="zh-CN" altLang="en-US"/>
              <a:t>更改图片。选择照片即可修改。</a:t>
            </a:r>
          </a:p>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50</a:t>
            </a:fld>
            <a:endParaRPr lang="zh-CN" altLang="en-US"/>
          </a:p>
        </p:txBody>
      </p:sp>
    </p:spTree>
    <p:extLst>
      <p:ext uri="{BB962C8B-B14F-4D97-AF65-F5344CB8AC3E}">
        <p14:creationId xmlns:p14="http://schemas.microsoft.com/office/powerpoint/2010/main" val="15713852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51</a:t>
            </a:fld>
            <a:endParaRPr lang="zh-CN" altLang="en-US"/>
          </a:p>
        </p:txBody>
      </p:sp>
    </p:spTree>
    <p:extLst>
      <p:ext uri="{BB962C8B-B14F-4D97-AF65-F5344CB8AC3E}">
        <p14:creationId xmlns:p14="http://schemas.microsoft.com/office/powerpoint/2010/main" val="5267084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52</a:t>
            </a:fld>
            <a:endParaRPr lang="zh-CN" altLang="en-US"/>
          </a:p>
        </p:txBody>
      </p:sp>
    </p:spTree>
    <p:extLst>
      <p:ext uri="{BB962C8B-B14F-4D97-AF65-F5344CB8AC3E}">
        <p14:creationId xmlns:p14="http://schemas.microsoft.com/office/powerpoint/2010/main" val="18056792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53</a:t>
            </a:fld>
            <a:endParaRPr lang="zh-CN" altLang="en-US"/>
          </a:p>
        </p:txBody>
      </p:sp>
    </p:spTree>
    <p:extLst>
      <p:ext uri="{BB962C8B-B14F-4D97-AF65-F5344CB8AC3E}">
        <p14:creationId xmlns:p14="http://schemas.microsoft.com/office/powerpoint/2010/main" val="21983769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54</a:t>
            </a:fld>
            <a:endParaRPr lang="zh-CN" altLang="en-US"/>
          </a:p>
        </p:txBody>
      </p:sp>
    </p:spTree>
    <p:extLst>
      <p:ext uri="{BB962C8B-B14F-4D97-AF65-F5344CB8AC3E}">
        <p14:creationId xmlns:p14="http://schemas.microsoft.com/office/powerpoint/2010/main" val="26129117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55</a:t>
            </a:fld>
            <a:endParaRPr lang="zh-CN" altLang="en-US"/>
          </a:p>
        </p:txBody>
      </p:sp>
    </p:spTree>
    <p:extLst>
      <p:ext uri="{BB962C8B-B14F-4D97-AF65-F5344CB8AC3E}">
        <p14:creationId xmlns:p14="http://schemas.microsoft.com/office/powerpoint/2010/main" val="17321746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56</a:t>
            </a:fld>
            <a:endParaRPr lang="zh-CN" altLang="en-US"/>
          </a:p>
        </p:txBody>
      </p:sp>
    </p:spTree>
    <p:extLst>
      <p:ext uri="{BB962C8B-B14F-4D97-AF65-F5344CB8AC3E}">
        <p14:creationId xmlns:p14="http://schemas.microsoft.com/office/powerpoint/2010/main" val="21600230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57</a:t>
            </a:fld>
            <a:endParaRPr lang="zh-CN" altLang="en-US"/>
          </a:p>
        </p:txBody>
      </p:sp>
    </p:spTree>
    <p:extLst>
      <p:ext uri="{BB962C8B-B14F-4D97-AF65-F5344CB8AC3E}">
        <p14:creationId xmlns:p14="http://schemas.microsoft.com/office/powerpoint/2010/main" val="13719860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58</a:t>
            </a:fld>
            <a:endParaRPr lang="zh-CN" altLang="en-US"/>
          </a:p>
        </p:txBody>
      </p:sp>
    </p:spTree>
    <p:extLst>
      <p:ext uri="{BB962C8B-B14F-4D97-AF65-F5344CB8AC3E}">
        <p14:creationId xmlns:p14="http://schemas.microsoft.com/office/powerpoint/2010/main" val="10221841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59</a:t>
            </a:fld>
            <a:endParaRPr lang="zh-CN" altLang="en-US"/>
          </a:p>
        </p:txBody>
      </p:sp>
    </p:spTree>
    <p:extLst>
      <p:ext uri="{BB962C8B-B14F-4D97-AF65-F5344CB8AC3E}">
        <p14:creationId xmlns:p14="http://schemas.microsoft.com/office/powerpoint/2010/main" val="2568206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PPT</a:t>
            </a:r>
            <a:r>
              <a:rPr lang="zh-CN" altLang="en-US"/>
              <a:t>背景使用了幻灯片母版制作。如果需要修改，点击</a:t>
            </a:r>
            <a:r>
              <a:rPr lang="en-US" altLang="zh-CN"/>
              <a:t>-</a:t>
            </a:r>
            <a:r>
              <a:rPr lang="zh-CN" altLang="en-US"/>
              <a:t>视图</a:t>
            </a:r>
            <a:r>
              <a:rPr lang="en-US" altLang="zh-CN"/>
              <a:t>-</a:t>
            </a:r>
            <a:r>
              <a:rPr lang="zh-CN" altLang="en-US"/>
              <a:t>幻灯片母版</a:t>
            </a:r>
            <a:r>
              <a:rPr lang="en-US" altLang="zh-CN"/>
              <a:t>-</a:t>
            </a:r>
            <a:r>
              <a:rPr lang="zh-CN" altLang="en-US"/>
              <a:t>修改 完成后关闭编辑母版即可。</a:t>
            </a:r>
          </a:p>
        </p:txBody>
      </p:sp>
      <p:sp>
        <p:nvSpPr>
          <p:cNvPr id="4" name="灯片编号占位符 3"/>
          <p:cNvSpPr>
            <a:spLocks noGrp="1"/>
          </p:cNvSpPr>
          <p:nvPr>
            <p:ph type="sldNum" sz="quarter" idx="10"/>
          </p:nvPr>
        </p:nvSpPr>
        <p:spPr/>
        <p:txBody>
          <a:bodyPr/>
          <a:lstStyle/>
          <a:p>
            <a:fld id="{7392B679-AE23-4750-8FB0-6513430B8953}" type="slidenum">
              <a:rPr lang="zh-CN" altLang="en-US" smtClean="0"/>
              <a:t>6</a:t>
            </a:fld>
            <a:endParaRPr lang="zh-CN" altLang="en-US"/>
          </a:p>
        </p:txBody>
      </p:sp>
    </p:spTree>
    <p:extLst>
      <p:ext uri="{BB962C8B-B14F-4D97-AF65-F5344CB8AC3E}">
        <p14:creationId xmlns:p14="http://schemas.microsoft.com/office/powerpoint/2010/main" val="32851958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60</a:t>
            </a:fld>
            <a:endParaRPr lang="zh-CN" altLang="en-US"/>
          </a:p>
        </p:txBody>
      </p:sp>
    </p:spTree>
    <p:extLst>
      <p:ext uri="{BB962C8B-B14F-4D97-AF65-F5344CB8AC3E}">
        <p14:creationId xmlns:p14="http://schemas.microsoft.com/office/powerpoint/2010/main" val="22120988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61</a:t>
            </a:fld>
            <a:endParaRPr lang="zh-CN" altLang="en-US"/>
          </a:p>
        </p:txBody>
      </p:sp>
    </p:spTree>
    <p:extLst>
      <p:ext uri="{BB962C8B-B14F-4D97-AF65-F5344CB8AC3E}">
        <p14:creationId xmlns:p14="http://schemas.microsoft.com/office/powerpoint/2010/main" val="7909257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62</a:t>
            </a:fld>
            <a:endParaRPr lang="zh-CN" altLang="en-US"/>
          </a:p>
        </p:txBody>
      </p:sp>
    </p:spTree>
    <p:extLst>
      <p:ext uri="{BB962C8B-B14F-4D97-AF65-F5344CB8AC3E}">
        <p14:creationId xmlns:p14="http://schemas.microsoft.com/office/powerpoint/2010/main" val="18550140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63</a:t>
            </a:fld>
            <a:endParaRPr lang="zh-CN" altLang="en-US"/>
          </a:p>
        </p:txBody>
      </p:sp>
    </p:spTree>
    <p:extLst>
      <p:ext uri="{BB962C8B-B14F-4D97-AF65-F5344CB8AC3E}">
        <p14:creationId xmlns:p14="http://schemas.microsoft.com/office/powerpoint/2010/main" val="37518097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64</a:t>
            </a:fld>
            <a:endParaRPr lang="zh-CN" altLang="en-US"/>
          </a:p>
        </p:txBody>
      </p:sp>
    </p:spTree>
    <p:extLst>
      <p:ext uri="{BB962C8B-B14F-4D97-AF65-F5344CB8AC3E}">
        <p14:creationId xmlns:p14="http://schemas.microsoft.com/office/powerpoint/2010/main" val="2010006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65</a:t>
            </a:fld>
            <a:endParaRPr lang="zh-CN" altLang="en-US"/>
          </a:p>
        </p:txBody>
      </p:sp>
    </p:spTree>
    <p:extLst>
      <p:ext uri="{BB962C8B-B14F-4D97-AF65-F5344CB8AC3E}">
        <p14:creationId xmlns:p14="http://schemas.microsoft.com/office/powerpoint/2010/main" val="8040079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66</a:t>
            </a:fld>
            <a:endParaRPr lang="zh-CN" altLang="en-US"/>
          </a:p>
        </p:txBody>
      </p:sp>
    </p:spTree>
    <p:extLst>
      <p:ext uri="{BB962C8B-B14F-4D97-AF65-F5344CB8AC3E}">
        <p14:creationId xmlns:p14="http://schemas.microsoft.com/office/powerpoint/2010/main" val="21272409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zh-CN" altLang="en-US"/>
              <a:t>使用说明：请使用</a:t>
            </a:r>
            <a:r>
              <a:rPr lang="en-US" altLang="zh-CN"/>
              <a:t>office2010</a:t>
            </a:r>
            <a:r>
              <a:rPr lang="zh-CN" altLang="en-US"/>
              <a:t>打开文件，</a:t>
            </a:r>
            <a:endParaRPr lang="en-US" altLang="zh-CN"/>
          </a:p>
          <a:p>
            <a:pPr marL="0" marR="0" indent="0" algn="l" defTabSz="914400" rtl="0" eaLnBrk="1" fontAlgn="auto" latinLnBrk="0" hangingPunct="1">
              <a:lnSpc>
                <a:spcPct val="100000"/>
              </a:lnSpc>
              <a:spcBef>
                <a:spcPct val="0"/>
              </a:spcBef>
              <a:spcAft>
                <a:spcPct val="0"/>
              </a:spcAft>
              <a:buClrTx/>
              <a:buSzTx/>
              <a:buFontTx/>
              <a:buNone/>
              <a:defRPr/>
            </a:pPr>
            <a:r>
              <a:rPr lang="zh-CN" altLang="en-US"/>
              <a:t>文件中的照片文字可修改。图片修改方法：右击照片</a:t>
            </a:r>
            <a:r>
              <a:rPr lang="en-US" altLang="zh-CN"/>
              <a:t>-</a:t>
            </a:r>
            <a:r>
              <a:rPr lang="zh-CN" altLang="en-US"/>
              <a:t>更改图片。选择照片即可修改。</a:t>
            </a:r>
          </a:p>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67</a:t>
            </a:fld>
            <a:endParaRPr lang="zh-CN" altLang="en-US"/>
          </a:p>
        </p:txBody>
      </p:sp>
    </p:spTree>
    <p:extLst>
      <p:ext uri="{BB962C8B-B14F-4D97-AF65-F5344CB8AC3E}">
        <p14:creationId xmlns:p14="http://schemas.microsoft.com/office/powerpoint/2010/main" val="124990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7</a:t>
            </a:fld>
            <a:endParaRPr lang="zh-CN" altLang="en-US"/>
          </a:p>
        </p:txBody>
      </p:sp>
    </p:spTree>
    <p:extLst>
      <p:ext uri="{BB962C8B-B14F-4D97-AF65-F5344CB8AC3E}">
        <p14:creationId xmlns:p14="http://schemas.microsoft.com/office/powerpoint/2010/main" val="223585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8</a:t>
            </a:fld>
            <a:endParaRPr lang="zh-CN" altLang="en-US"/>
          </a:p>
        </p:txBody>
      </p:sp>
    </p:spTree>
    <p:extLst>
      <p:ext uri="{BB962C8B-B14F-4D97-AF65-F5344CB8AC3E}">
        <p14:creationId xmlns:p14="http://schemas.microsoft.com/office/powerpoint/2010/main" val="1620466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9</a:t>
            </a:fld>
            <a:endParaRPr lang="zh-CN" altLang="en-US"/>
          </a:p>
        </p:txBody>
      </p:sp>
    </p:spTree>
    <p:extLst>
      <p:ext uri="{BB962C8B-B14F-4D97-AF65-F5344CB8AC3E}">
        <p14:creationId xmlns:p14="http://schemas.microsoft.com/office/powerpoint/2010/main" val="1406119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2021/4/22 Thursday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2021/4/22 Thursday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2021/4/22 Thursday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1027" name="Picture 3" descr="L:\下载\十款牛皮纸合成高清背景纹理素材\567f33e3e186c\牛皮纸\b.jpg"/>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2116"/>
            <a:ext cx="12192001" cy="6862233"/>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2"/>
          <p:cNvSpPr txBox="1"/>
          <p:nvPr userDrawn="1"/>
        </p:nvSpPr>
        <p:spPr>
          <a:xfrm>
            <a:off x="1007435" y="192623"/>
            <a:ext cx="3648405" cy="686759"/>
          </a:xfrm>
          <a:prstGeom prst="rect">
            <a:avLst/>
          </a:prstGeom>
          <a:ln>
            <a:noFill/>
          </a:ln>
          <a:effectLst>
            <a:softEdge rad="63500"/>
          </a:effectLst>
        </p:spPr>
        <p:txBody>
          <a:bodyPr vert="horz" lIns="0" tIns="60960" rIns="0" bIns="60960" rtlCol="0" anchor="ctr">
            <a:noAutofit/>
          </a:bodyPr>
          <a:lstStyle>
            <a:defPPr>
              <a:defRPr lang="zh-CN"/>
            </a:defPPr>
            <a:lvl1pPr marL="0" indent="0" algn="ctr" defTabSz="914400" rtl="0" eaLnBrk="1" latinLnBrk="0" hangingPunct="1">
              <a:buNone/>
              <a:defRPr sz="3000" b="0" kern="1200" baseline="0">
                <a:solidFill>
                  <a:schemeClr val="accent1"/>
                </a:solidFill>
                <a:latin typeface="U.S. 101" pitchFamily="2" charset="0"/>
                <a:ea typeface="Roboto" pitchFamily="2" charset="0"/>
                <a:cs typeface="+mn-cs"/>
              </a:defRPr>
            </a:lvl1pPr>
            <a:lvl2pPr marL="342900" indent="0" algn="l" defTabSz="914400" rtl="0" eaLnBrk="1" latinLnBrk="0" hangingPunct="1">
              <a:buNone/>
              <a:defRPr sz="1800" kern="1200">
                <a:solidFill>
                  <a:schemeClr val="tx1"/>
                </a:solidFill>
                <a:latin typeface="+mn-lt"/>
                <a:ea typeface="+mn-ea"/>
                <a:cs typeface="+mn-cs"/>
              </a:defRPr>
            </a:lvl2pPr>
            <a:lvl3pPr marL="685800" indent="0" algn="l" defTabSz="914400" rtl="0" eaLnBrk="1" latinLnBrk="0" hangingPunct="1">
              <a:buNone/>
              <a:defRPr sz="1800" kern="1200">
                <a:solidFill>
                  <a:schemeClr val="tx1"/>
                </a:solidFill>
                <a:latin typeface="+mn-lt"/>
                <a:ea typeface="+mn-ea"/>
                <a:cs typeface="+mn-cs"/>
              </a:defRPr>
            </a:lvl3pPr>
            <a:lvl4pPr marL="1028700" indent="0" algn="l" defTabSz="914400" rtl="0" eaLnBrk="1" latinLnBrk="0" hangingPunct="1">
              <a:buNone/>
              <a:defRPr sz="1800" kern="1200">
                <a:solidFill>
                  <a:schemeClr val="tx1"/>
                </a:solidFill>
                <a:latin typeface="+mn-lt"/>
                <a:ea typeface="+mn-ea"/>
                <a:cs typeface="+mn-cs"/>
              </a:defRPr>
            </a:lvl4pPr>
            <a:lvl5pPr marL="1371600" indent="0" algn="l" defTabSz="914400" rtl="0" eaLnBrk="1" latinLnBrk="0" hangingPunct="1">
              <a:buNone/>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665">
                <a:solidFill>
                  <a:srgbClr val="C00000"/>
                </a:solidFill>
                <a:effectLst/>
                <a:latin typeface="李旭科书法" panose="02000603000000000000" pitchFamily="2" charset="-122"/>
                <a:ea typeface="李旭科书法" panose="02000603000000000000" pitchFamily="2" charset="-122"/>
              </a:rPr>
              <a:t>中国共产党的光辉历程</a:t>
            </a:r>
            <a:endParaRPr lang="en-GB" sz="2665">
              <a:solidFill>
                <a:srgbClr val="C00000"/>
              </a:solidFill>
              <a:effectLst/>
              <a:latin typeface="李旭科书法" panose="02000603000000000000" pitchFamily="2" charset="-122"/>
              <a:ea typeface="李旭科书法" panose="02000603000000000000" pitchFamily="2" charset="-122"/>
            </a:endParaRPr>
          </a:p>
        </p:txBody>
      </p:sp>
      <p:sp>
        <p:nvSpPr>
          <p:cNvPr id="6" name="Freeform 5"/>
          <p:cNvSpPr/>
          <p:nvPr userDrawn="1"/>
        </p:nvSpPr>
        <p:spPr bwMode="auto">
          <a:xfrm>
            <a:off x="239349" y="192623"/>
            <a:ext cx="672075" cy="685384"/>
          </a:xfrm>
          <a:custGeom>
            <a:avLst/>
            <a:gdLst>
              <a:gd name="T0" fmla="*/ 9730 w 15756"/>
              <a:gd name="T1" fmla="*/ 253 h 16068"/>
              <a:gd name="T2" fmla="*/ 11826 w 15756"/>
              <a:gd name="T3" fmla="*/ 1108 h 16068"/>
              <a:gd name="T4" fmla="*/ 13508 w 15756"/>
              <a:gd name="T5" fmla="*/ 2441 h 16068"/>
              <a:gd name="T6" fmla="*/ 14743 w 15756"/>
              <a:gd name="T7" fmla="*/ 4133 h 16068"/>
              <a:gd name="T8" fmla="*/ 15503 w 15756"/>
              <a:gd name="T9" fmla="*/ 6065 h 16068"/>
              <a:gd name="T10" fmla="*/ 15755 w 15756"/>
              <a:gd name="T11" fmla="*/ 8111 h 16068"/>
              <a:gd name="T12" fmla="*/ 15467 w 15756"/>
              <a:gd name="T13" fmla="*/ 10154 h 16068"/>
              <a:gd name="T14" fmla="*/ 14610 w 15756"/>
              <a:gd name="T15" fmla="*/ 12071 h 16068"/>
              <a:gd name="T16" fmla="*/ 12376 w 15756"/>
              <a:gd name="T17" fmla="*/ 14520 h 16068"/>
              <a:gd name="T18" fmla="*/ 11170 w 15756"/>
              <a:gd name="T19" fmla="*/ 15175 h 16068"/>
              <a:gd name="T20" fmla="*/ 9951 w 15756"/>
              <a:gd name="T21" fmla="*/ 15641 h 16068"/>
              <a:gd name="T22" fmla="*/ 8725 w 15756"/>
              <a:gd name="T23" fmla="*/ 15912 h 16068"/>
              <a:gd name="T24" fmla="*/ 7497 w 15756"/>
              <a:gd name="T25" fmla="*/ 15989 h 16068"/>
              <a:gd name="T26" fmla="*/ 6270 w 15756"/>
              <a:gd name="T27" fmla="*/ 15865 h 16068"/>
              <a:gd name="T28" fmla="*/ 5050 w 15756"/>
              <a:gd name="T29" fmla="*/ 15539 h 16068"/>
              <a:gd name="T30" fmla="*/ 3842 w 15756"/>
              <a:gd name="T31" fmla="*/ 15007 h 16068"/>
              <a:gd name="T32" fmla="*/ 2649 w 15756"/>
              <a:gd name="T33" fmla="*/ 14265 h 16068"/>
              <a:gd name="T34" fmla="*/ 2450 w 15756"/>
              <a:gd name="T35" fmla="*/ 14829 h 16068"/>
              <a:gd name="T36" fmla="*/ 2374 w 15756"/>
              <a:gd name="T37" fmla="*/ 15238 h 16068"/>
              <a:gd name="T38" fmla="*/ 2200 w 15756"/>
              <a:gd name="T39" fmla="*/ 15581 h 16068"/>
              <a:gd name="T40" fmla="*/ 1942 w 15756"/>
              <a:gd name="T41" fmla="*/ 15842 h 16068"/>
              <a:gd name="T42" fmla="*/ 1620 w 15756"/>
              <a:gd name="T43" fmla="*/ 16009 h 16068"/>
              <a:gd name="T44" fmla="*/ 1252 w 15756"/>
              <a:gd name="T45" fmla="*/ 16068 h 16068"/>
              <a:gd name="T46" fmla="*/ 856 w 15756"/>
              <a:gd name="T47" fmla="*/ 16008 h 16068"/>
              <a:gd name="T48" fmla="*/ 451 w 15756"/>
              <a:gd name="T49" fmla="*/ 15816 h 16068"/>
              <a:gd name="T50" fmla="*/ 175 w 15756"/>
              <a:gd name="T51" fmla="*/ 15467 h 16068"/>
              <a:gd name="T52" fmla="*/ 35 w 15756"/>
              <a:gd name="T53" fmla="*/ 15094 h 16068"/>
              <a:gd name="T54" fmla="*/ 1 w 15756"/>
              <a:gd name="T55" fmla="*/ 14729 h 16068"/>
              <a:gd name="T56" fmla="*/ 66 w 15756"/>
              <a:gd name="T57" fmla="*/ 14388 h 16068"/>
              <a:gd name="T58" fmla="*/ 228 w 15756"/>
              <a:gd name="T59" fmla="*/ 14085 h 16068"/>
              <a:gd name="T60" fmla="*/ 481 w 15756"/>
              <a:gd name="T61" fmla="*/ 13834 h 16068"/>
              <a:gd name="T62" fmla="*/ 820 w 15756"/>
              <a:gd name="T63" fmla="*/ 13651 h 16068"/>
              <a:gd name="T64" fmla="*/ 1242 w 15756"/>
              <a:gd name="T65" fmla="*/ 13548 h 16068"/>
              <a:gd name="T66" fmla="*/ 1687 w 15756"/>
              <a:gd name="T67" fmla="*/ 10896 h 16068"/>
              <a:gd name="T68" fmla="*/ 2594 w 15756"/>
              <a:gd name="T69" fmla="*/ 11657 h 16068"/>
              <a:gd name="T70" fmla="*/ 3570 w 15756"/>
              <a:gd name="T71" fmla="*/ 12297 h 16068"/>
              <a:gd name="T72" fmla="*/ 4603 w 15756"/>
              <a:gd name="T73" fmla="*/ 12795 h 16068"/>
              <a:gd name="T74" fmla="*/ 5684 w 15756"/>
              <a:gd name="T75" fmla="*/ 13133 h 16068"/>
              <a:gd name="T76" fmla="*/ 6802 w 15756"/>
              <a:gd name="T77" fmla="*/ 13290 h 16068"/>
              <a:gd name="T78" fmla="*/ 7947 w 15756"/>
              <a:gd name="T79" fmla="*/ 13248 h 16068"/>
              <a:gd name="T80" fmla="*/ 9108 w 15756"/>
              <a:gd name="T81" fmla="*/ 12988 h 16068"/>
              <a:gd name="T82" fmla="*/ 10277 w 15756"/>
              <a:gd name="T83" fmla="*/ 12489 h 16068"/>
              <a:gd name="T84" fmla="*/ 5331 w 15756"/>
              <a:gd name="T85" fmla="*/ 2506 h 16068"/>
              <a:gd name="T86" fmla="*/ 5685 w 15756"/>
              <a:gd name="T87" fmla="*/ 2576 h 16068"/>
              <a:gd name="T88" fmla="*/ 6027 w 15756"/>
              <a:gd name="T89" fmla="*/ 2611 h 16068"/>
              <a:gd name="T90" fmla="*/ 6359 w 15756"/>
              <a:gd name="T91" fmla="*/ 2608 h 16068"/>
              <a:gd name="T92" fmla="*/ 6676 w 15756"/>
              <a:gd name="T93" fmla="*/ 2565 h 16068"/>
              <a:gd name="T94" fmla="*/ 6981 w 15756"/>
              <a:gd name="T95" fmla="*/ 2479 h 16068"/>
              <a:gd name="T96" fmla="*/ 7272 w 15756"/>
              <a:gd name="T97" fmla="*/ 2350 h 16068"/>
              <a:gd name="T98" fmla="*/ 7549 w 15756"/>
              <a:gd name="T99" fmla="*/ 2174 h 16068"/>
              <a:gd name="T100" fmla="*/ 7811 w 15756"/>
              <a:gd name="T101" fmla="*/ 1951 h 16068"/>
              <a:gd name="T102" fmla="*/ 12510 w 15756"/>
              <a:gd name="T103" fmla="*/ 10286 h 16068"/>
              <a:gd name="T104" fmla="*/ 12943 w 15756"/>
              <a:gd name="T105" fmla="*/ 8938 h 16068"/>
              <a:gd name="T106" fmla="*/ 13043 w 15756"/>
              <a:gd name="T107" fmla="*/ 7449 h 16068"/>
              <a:gd name="T108" fmla="*/ 12826 w 15756"/>
              <a:gd name="T109" fmla="*/ 5893 h 16068"/>
              <a:gd name="T110" fmla="*/ 12305 w 15756"/>
              <a:gd name="T111" fmla="*/ 4349 h 16068"/>
              <a:gd name="T112" fmla="*/ 11495 w 15756"/>
              <a:gd name="T113" fmla="*/ 2896 h 16068"/>
              <a:gd name="T114" fmla="*/ 10412 w 15756"/>
              <a:gd name="T115" fmla="*/ 1611 h 16068"/>
              <a:gd name="T116" fmla="*/ 9070 w 15756"/>
              <a:gd name="T117" fmla="*/ 571 h 16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756" h="16068">
                <a:moveTo>
                  <a:pt x="7903" y="0"/>
                </a:moveTo>
                <a:lnTo>
                  <a:pt x="8535" y="43"/>
                </a:lnTo>
                <a:lnTo>
                  <a:pt x="9143" y="129"/>
                </a:lnTo>
                <a:lnTo>
                  <a:pt x="9730" y="253"/>
                </a:lnTo>
                <a:lnTo>
                  <a:pt x="10291" y="415"/>
                </a:lnTo>
                <a:lnTo>
                  <a:pt x="10827" y="613"/>
                </a:lnTo>
                <a:lnTo>
                  <a:pt x="11339" y="844"/>
                </a:lnTo>
                <a:lnTo>
                  <a:pt x="11826" y="1108"/>
                </a:lnTo>
                <a:lnTo>
                  <a:pt x="12287" y="1400"/>
                </a:lnTo>
                <a:lnTo>
                  <a:pt x="12720" y="1722"/>
                </a:lnTo>
                <a:lnTo>
                  <a:pt x="13128" y="2070"/>
                </a:lnTo>
                <a:lnTo>
                  <a:pt x="13508" y="2441"/>
                </a:lnTo>
                <a:lnTo>
                  <a:pt x="13859" y="2835"/>
                </a:lnTo>
                <a:lnTo>
                  <a:pt x="14183" y="3251"/>
                </a:lnTo>
                <a:lnTo>
                  <a:pt x="14478" y="3684"/>
                </a:lnTo>
                <a:lnTo>
                  <a:pt x="14743" y="4133"/>
                </a:lnTo>
                <a:lnTo>
                  <a:pt x="14979" y="4599"/>
                </a:lnTo>
                <a:lnTo>
                  <a:pt x="15185" y="5077"/>
                </a:lnTo>
                <a:lnTo>
                  <a:pt x="15360" y="5567"/>
                </a:lnTo>
                <a:lnTo>
                  <a:pt x="15503" y="6065"/>
                </a:lnTo>
                <a:lnTo>
                  <a:pt x="15614" y="6570"/>
                </a:lnTo>
                <a:lnTo>
                  <a:pt x="15695" y="7081"/>
                </a:lnTo>
                <a:lnTo>
                  <a:pt x="15741" y="7595"/>
                </a:lnTo>
                <a:lnTo>
                  <a:pt x="15755" y="8111"/>
                </a:lnTo>
                <a:lnTo>
                  <a:pt x="15735" y="8628"/>
                </a:lnTo>
                <a:lnTo>
                  <a:pt x="15681" y="9141"/>
                </a:lnTo>
                <a:lnTo>
                  <a:pt x="15591" y="9651"/>
                </a:lnTo>
                <a:lnTo>
                  <a:pt x="15467" y="10154"/>
                </a:lnTo>
                <a:lnTo>
                  <a:pt x="15307" y="10650"/>
                </a:lnTo>
                <a:lnTo>
                  <a:pt x="15112" y="11136"/>
                </a:lnTo>
                <a:lnTo>
                  <a:pt x="14880" y="11610"/>
                </a:lnTo>
                <a:lnTo>
                  <a:pt x="14610" y="12071"/>
                </a:lnTo>
                <a:lnTo>
                  <a:pt x="14303" y="12517"/>
                </a:lnTo>
                <a:lnTo>
                  <a:pt x="15756" y="13901"/>
                </a:lnTo>
                <a:lnTo>
                  <a:pt x="13807" y="15935"/>
                </a:lnTo>
                <a:lnTo>
                  <a:pt x="12376" y="14520"/>
                </a:lnTo>
                <a:lnTo>
                  <a:pt x="12076" y="14702"/>
                </a:lnTo>
                <a:lnTo>
                  <a:pt x="11775" y="14872"/>
                </a:lnTo>
                <a:lnTo>
                  <a:pt x="11473" y="15030"/>
                </a:lnTo>
                <a:lnTo>
                  <a:pt x="11170" y="15175"/>
                </a:lnTo>
                <a:lnTo>
                  <a:pt x="10866" y="15310"/>
                </a:lnTo>
                <a:lnTo>
                  <a:pt x="10562" y="15432"/>
                </a:lnTo>
                <a:lnTo>
                  <a:pt x="10256" y="15543"/>
                </a:lnTo>
                <a:lnTo>
                  <a:pt x="9951" y="15641"/>
                </a:lnTo>
                <a:lnTo>
                  <a:pt x="9645" y="15727"/>
                </a:lnTo>
                <a:lnTo>
                  <a:pt x="9339" y="15801"/>
                </a:lnTo>
                <a:lnTo>
                  <a:pt x="9032" y="15863"/>
                </a:lnTo>
                <a:lnTo>
                  <a:pt x="8725" y="15912"/>
                </a:lnTo>
                <a:lnTo>
                  <a:pt x="8418" y="15951"/>
                </a:lnTo>
                <a:lnTo>
                  <a:pt x="8111" y="15976"/>
                </a:lnTo>
                <a:lnTo>
                  <a:pt x="7804" y="15988"/>
                </a:lnTo>
                <a:lnTo>
                  <a:pt x="7497" y="15989"/>
                </a:lnTo>
                <a:lnTo>
                  <a:pt x="7190" y="15977"/>
                </a:lnTo>
                <a:lnTo>
                  <a:pt x="6883" y="15952"/>
                </a:lnTo>
                <a:lnTo>
                  <a:pt x="6576" y="15914"/>
                </a:lnTo>
                <a:lnTo>
                  <a:pt x="6270" y="15865"/>
                </a:lnTo>
                <a:lnTo>
                  <a:pt x="5964" y="15802"/>
                </a:lnTo>
                <a:lnTo>
                  <a:pt x="5659" y="15727"/>
                </a:lnTo>
                <a:lnTo>
                  <a:pt x="5354" y="15639"/>
                </a:lnTo>
                <a:lnTo>
                  <a:pt x="5050" y="15539"/>
                </a:lnTo>
                <a:lnTo>
                  <a:pt x="4747" y="15424"/>
                </a:lnTo>
                <a:lnTo>
                  <a:pt x="4445" y="15298"/>
                </a:lnTo>
                <a:lnTo>
                  <a:pt x="4143" y="15159"/>
                </a:lnTo>
                <a:lnTo>
                  <a:pt x="3842" y="15007"/>
                </a:lnTo>
                <a:lnTo>
                  <a:pt x="3543" y="14841"/>
                </a:lnTo>
                <a:lnTo>
                  <a:pt x="3244" y="14662"/>
                </a:lnTo>
                <a:lnTo>
                  <a:pt x="2945" y="14470"/>
                </a:lnTo>
                <a:lnTo>
                  <a:pt x="2649" y="14265"/>
                </a:lnTo>
                <a:lnTo>
                  <a:pt x="2428" y="14483"/>
                </a:lnTo>
                <a:lnTo>
                  <a:pt x="2443" y="14602"/>
                </a:lnTo>
                <a:lnTo>
                  <a:pt x="2450" y="14716"/>
                </a:lnTo>
                <a:lnTo>
                  <a:pt x="2450" y="14829"/>
                </a:lnTo>
                <a:lnTo>
                  <a:pt x="2441" y="14937"/>
                </a:lnTo>
                <a:lnTo>
                  <a:pt x="2426" y="15042"/>
                </a:lnTo>
                <a:lnTo>
                  <a:pt x="2404" y="15142"/>
                </a:lnTo>
                <a:lnTo>
                  <a:pt x="2374" y="15238"/>
                </a:lnTo>
                <a:lnTo>
                  <a:pt x="2340" y="15331"/>
                </a:lnTo>
                <a:lnTo>
                  <a:pt x="2299" y="15419"/>
                </a:lnTo>
                <a:lnTo>
                  <a:pt x="2252" y="15503"/>
                </a:lnTo>
                <a:lnTo>
                  <a:pt x="2200" y="15581"/>
                </a:lnTo>
                <a:lnTo>
                  <a:pt x="2143" y="15654"/>
                </a:lnTo>
                <a:lnTo>
                  <a:pt x="2080" y="15723"/>
                </a:lnTo>
                <a:lnTo>
                  <a:pt x="2013" y="15785"/>
                </a:lnTo>
                <a:lnTo>
                  <a:pt x="1942" y="15842"/>
                </a:lnTo>
                <a:lnTo>
                  <a:pt x="1867" y="15892"/>
                </a:lnTo>
                <a:lnTo>
                  <a:pt x="1788" y="15937"/>
                </a:lnTo>
                <a:lnTo>
                  <a:pt x="1706" y="15977"/>
                </a:lnTo>
                <a:lnTo>
                  <a:pt x="1620" y="16009"/>
                </a:lnTo>
                <a:lnTo>
                  <a:pt x="1531" y="16034"/>
                </a:lnTo>
                <a:lnTo>
                  <a:pt x="1441" y="16052"/>
                </a:lnTo>
                <a:lnTo>
                  <a:pt x="1348" y="16064"/>
                </a:lnTo>
                <a:lnTo>
                  <a:pt x="1252" y="16068"/>
                </a:lnTo>
                <a:lnTo>
                  <a:pt x="1155" y="16065"/>
                </a:lnTo>
                <a:lnTo>
                  <a:pt x="1057" y="16054"/>
                </a:lnTo>
                <a:lnTo>
                  <a:pt x="956" y="16035"/>
                </a:lnTo>
                <a:lnTo>
                  <a:pt x="856" y="16008"/>
                </a:lnTo>
                <a:lnTo>
                  <a:pt x="755" y="15973"/>
                </a:lnTo>
                <a:lnTo>
                  <a:pt x="653" y="15929"/>
                </a:lnTo>
                <a:lnTo>
                  <a:pt x="552" y="15877"/>
                </a:lnTo>
                <a:lnTo>
                  <a:pt x="451" y="15816"/>
                </a:lnTo>
                <a:lnTo>
                  <a:pt x="349" y="15746"/>
                </a:lnTo>
                <a:lnTo>
                  <a:pt x="284" y="15653"/>
                </a:lnTo>
                <a:lnTo>
                  <a:pt x="226" y="15561"/>
                </a:lnTo>
                <a:lnTo>
                  <a:pt x="175" y="15467"/>
                </a:lnTo>
                <a:lnTo>
                  <a:pt x="129" y="15374"/>
                </a:lnTo>
                <a:lnTo>
                  <a:pt x="91" y="15281"/>
                </a:lnTo>
                <a:lnTo>
                  <a:pt x="60" y="15187"/>
                </a:lnTo>
                <a:lnTo>
                  <a:pt x="35" y="15094"/>
                </a:lnTo>
                <a:lnTo>
                  <a:pt x="17" y="15001"/>
                </a:lnTo>
                <a:lnTo>
                  <a:pt x="5" y="14909"/>
                </a:lnTo>
                <a:lnTo>
                  <a:pt x="0" y="14819"/>
                </a:lnTo>
                <a:lnTo>
                  <a:pt x="1" y="14729"/>
                </a:lnTo>
                <a:lnTo>
                  <a:pt x="8" y="14641"/>
                </a:lnTo>
                <a:lnTo>
                  <a:pt x="21" y="14555"/>
                </a:lnTo>
                <a:lnTo>
                  <a:pt x="41" y="14470"/>
                </a:lnTo>
                <a:lnTo>
                  <a:pt x="66" y="14388"/>
                </a:lnTo>
                <a:lnTo>
                  <a:pt x="98" y="14308"/>
                </a:lnTo>
                <a:lnTo>
                  <a:pt x="135" y="14230"/>
                </a:lnTo>
                <a:lnTo>
                  <a:pt x="179" y="14156"/>
                </a:lnTo>
                <a:lnTo>
                  <a:pt x="228" y="14085"/>
                </a:lnTo>
                <a:lnTo>
                  <a:pt x="283" y="14016"/>
                </a:lnTo>
                <a:lnTo>
                  <a:pt x="343" y="13952"/>
                </a:lnTo>
                <a:lnTo>
                  <a:pt x="409" y="13891"/>
                </a:lnTo>
                <a:lnTo>
                  <a:pt x="481" y="13834"/>
                </a:lnTo>
                <a:lnTo>
                  <a:pt x="558" y="13781"/>
                </a:lnTo>
                <a:lnTo>
                  <a:pt x="640" y="13733"/>
                </a:lnTo>
                <a:lnTo>
                  <a:pt x="728" y="13689"/>
                </a:lnTo>
                <a:lnTo>
                  <a:pt x="820" y="13651"/>
                </a:lnTo>
                <a:lnTo>
                  <a:pt x="918" y="13617"/>
                </a:lnTo>
                <a:lnTo>
                  <a:pt x="1021" y="13589"/>
                </a:lnTo>
                <a:lnTo>
                  <a:pt x="1129" y="13565"/>
                </a:lnTo>
                <a:lnTo>
                  <a:pt x="1242" y="13548"/>
                </a:lnTo>
                <a:lnTo>
                  <a:pt x="1360" y="13538"/>
                </a:lnTo>
                <a:lnTo>
                  <a:pt x="1517" y="13402"/>
                </a:lnTo>
                <a:lnTo>
                  <a:pt x="481" y="12137"/>
                </a:lnTo>
                <a:lnTo>
                  <a:pt x="1687" y="10896"/>
                </a:lnTo>
                <a:lnTo>
                  <a:pt x="1907" y="11097"/>
                </a:lnTo>
                <a:lnTo>
                  <a:pt x="2132" y="11291"/>
                </a:lnTo>
                <a:lnTo>
                  <a:pt x="2360" y="11478"/>
                </a:lnTo>
                <a:lnTo>
                  <a:pt x="2594" y="11657"/>
                </a:lnTo>
                <a:lnTo>
                  <a:pt x="2832" y="11829"/>
                </a:lnTo>
                <a:lnTo>
                  <a:pt x="3075" y="11994"/>
                </a:lnTo>
                <a:lnTo>
                  <a:pt x="3321" y="12149"/>
                </a:lnTo>
                <a:lnTo>
                  <a:pt x="3570" y="12297"/>
                </a:lnTo>
                <a:lnTo>
                  <a:pt x="3824" y="12436"/>
                </a:lnTo>
                <a:lnTo>
                  <a:pt x="4081" y="12565"/>
                </a:lnTo>
                <a:lnTo>
                  <a:pt x="4340" y="12685"/>
                </a:lnTo>
                <a:lnTo>
                  <a:pt x="4603" y="12795"/>
                </a:lnTo>
                <a:lnTo>
                  <a:pt x="4869" y="12896"/>
                </a:lnTo>
                <a:lnTo>
                  <a:pt x="5138" y="12985"/>
                </a:lnTo>
                <a:lnTo>
                  <a:pt x="5410" y="13064"/>
                </a:lnTo>
                <a:lnTo>
                  <a:pt x="5684" y="13133"/>
                </a:lnTo>
                <a:lnTo>
                  <a:pt x="5961" y="13190"/>
                </a:lnTo>
                <a:lnTo>
                  <a:pt x="6239" y="13235"/>
                </a:lnTo>
                <a:lnTo>
                  <a:pt x="6520" y="13269"/>
                </a:lnTo>
                <a:lnTo>
                  <a:pt x="6802" y="13290"/>
                </a:lnTo>
                <a:lnTo>
                  <a:pt x="7086" y="13299"/>
                </a:lnTo>
                <a:lnTo>
                  <a:pt x="7372" y="13295"/>
                </a:lnTo>
                <a:lnTo>
                  <a:pt x="7659" y="13279"/>
                </a:lnTo>
                <a:lnTo>
                  <a:pt x="7947" y="13248"/>
                </a:lnTo>
                <a:lnTo>
                  <a:pt x="8236" y="13205"/>
                </a:lnTo>
                <a:lnTo>
                  <a:pt x="8526" y="13147"/>
                </a:lnTo>
                <a:lnTo>
                  <a:pt x="8817" y="13074"/>
                </a:lnTo>
                <a:lnTo>
                  <a:pt x="9108" y="12988"/>
                </a:lnTo>
                <a:lnTo>
                  <a:pt x="9400" y="12887"/>
                </a:lnTo>
                <a:lnTo>
                  <a:pt x="9692" y="12769"/>
                </a:lnTo>
                <a:lnTo>
                  <a:pt x="9984" y="12637"/>
                </a:lnTo>
                <a:lnTo>
                  <a:pt x="10277" y="12489"/>
                </a:lnTo>
                <a:lnTo>
                  <a:pt x="5111" y="7485"/>
                </a:lnTo>
                <a:lnTo>
                  <a:pt x="3687" y="8967"/>
                </a:lnTo>
                <a:lnTo>
                  <a:pt x="1395" y="6670"/>
                </a:lnTo>
                <a:lnTo>
                  <a:pt x="5331" y="2506"/>
                </a:lnTo>
                <a:lnTo>
                  <a:pt x="5420" y="2527"/>
                </a:lnTo>
                <a:lnTo>
                  <a:pt x="5510" y="2545"/>
                </a:lnTo>
                <a:lnTo>
                  <a:pt x="5598" y="2562"/>
                </a:lnTo>
                <a:lnTo>
                  <a:pt x="5685" y="2576"/>
                </a:lnTo>
                <a:lnTo>
                  <a:pt x="5772" y="2589"/>
                </a:lnTo>
                <a:lnTo>
                  <a:pt x="5858" y="2598"/>
                </a:lnTo>
                <a:lnTo>
                  <a:pt x="5943" y="2606"/>
                </a:lnTo>
                <a:lnTo>
                  <a:pt x="6027" y="2611"/>
                </a:lnTo>
                <a:lnTo>
                  <a:pt x="6112" y="2614"/>
                </a:lnTo>
                <a:lnTo>
                  <a:pt x="6194" y="2614"/>
                </a:lnTo>
                <a:lnTo>
                  <a:pt x="6276" y="2612"/>
                </a:lnTo>
                <a:lnTo>
                  <a:pt x="6359" y="2608"/>
                </a:lnTo>
                <a:lnTo>
                  <a:pt x="6439" y="2601"/>
                </a:lnTo>
                <a:lnTo>
                  <a:pt x="6519" y="2591"/>
                </a:lnTo>
                <a:lnTo>
                  <a:pt x="6597" y="2579"/>
                </a:lnTo>
                <a:lnTo>
                  <a:pt x="6676" y="2565"/>
                </a:lnTo>
                <a:lnTo>
                  <a:pt x="6754" y="2547"/>
                </a:lnTo>
                <a:lnTo>
                  <a:pt x="6830" y="2527"/>
                </a:lnTo>
                <a:lnTo>
                  <a:pt x="6907" y="2505"/>
                </a:lnTo>
                <a:lnTo>
                  <a:pt x="6981" y="2479"/>
                </a:lnTo>
                <a:lnTo>
                  <a:pt x="7055" y="2451"/>
                </a:lnTo>
                <a:lnTo>
                  <a:pt x="7128" y="2420"/>
                </a:lnTo>
                <a:lnTo>
                  <a:pt x="7201" y="2386"/>
                </a:lnTo>
                <a:lnTo>
                  <a:pt x="7272" y="2350"/>
                </a:lnTo>
                <a:lnTo>
                  <a:pt x="7343" y="2310"/>
                </a:lnTo>
                <a:lnTo>
                  <a:pt x="7412" y="2268"/>
                </a:lnTo>
                <a:lnTo>
                  <a:pt x="7482" y="2222"/>
                </a:lnTo>
                <a:lnTo>
                  <a:pt x="7549" y="2174"/>
                </a:lnTo>
                <a:lnTo>
                  <a:pt x="7616" y="2123"/>
                </a:lnTo>
                <a:lnTo>
                  <a:pt x="7682" y="2069"/>
                </a:lnTo>
                <a:lnTo>
                  <a:pt x="7747" y="2012"/>
                </a:lnTo>
                <a:lnTo>
                  <a:pt x="7811" y="1951"/>
                </a:lnTo>
                <a:lnTo>
                  <a:pt x="9056" y="3228"/>
                </a:lnTo>
                <a:lnTo>
                  <a:pt x="7078" y="5349"/>
                </a:lnTo>
                <a:lnTo>
                  <a:pt x="12349" y="10590"/>
                </a:lnTo>
                <a:lnTo>
                  <a:pt x="12510" y="10286"/>
                </a:lnTo>
                <a:lnTo>
                  <a:pt x="12651" y="9966"/>
                </a:lnTo>
                <a:lnTo>
                  <a:pt x="12769" y="9635"/>
                </a:lnTo>
                <a:lnTo>
                  <a:pt x="12867" y="9291"/>
                </a:lnTo>
                <a:lnTo>
                  <a:pt x="12943" y="8938"/>
                </a:lnTo>
                <a:lnTo>
                  <a:pt x="12999" y="8576"/>
                </a:lnTo>
                <a:lnTo>
                  <a:pt x="13034" y="8207"/>
                </a:lnTo>
                <a:lnTo>
                  <a:pt x="13049" y="7830"/>
                </a:lnTo>
                <a:lnTo>
                  <a:pt x="13043" y="7449"/>
                </a:lnTo>
                <a:lnTo>
                  <a:pt x="13018" y="7063"/>
                </a:lnTo>
                <a:lnTo>
                  <a:pt x="12973" y="6674"/>
                </a:lnTo>
                <a:lnTo>
                  <a:pt x="12909" y="6284"/>
                </a:lnTo>
                <a:lnTo>
                  <a:pt x="12826" y="5893"/>
                </a:lnTo>
                <a:lnTo>
                  <a:pt x="12723" y="5503"/>
                </a:lnTo>
                <a:lnTo>
                  <a:pt x="12602" y="5115"/>
                </a:lnTo>
                <a:lnTo>
                  <a:pt x="12462" y="4730"/>
                </a:lnTo>
                <a:lnTo>
                  <a:pt x="12305" y="4349"/>
                </a:lnTo>
                <a:lnTo>
                  <a:pt x="12128" y="3975"/>
                </a:lnTo>
                <a:lnTo>
                  <a:pt x="11934" y="3607"/>
                </a:lnTo>
                <a:lnTo>
                  <a:pt x="11724" y="3247"/>
                </a:lnTo>
                <a:lnTo>
                  <a:pt x="11495" y="2896"/>
                </a:lnTo>
                <a:lnTo>
                  <a:pt x="11249" y="2557"/>
                </a:lnTo>
                <a:lnTo>
                  <a:pt x="10986" y="2228"/>
                </a:lnTo>
                <a:lnTo>
                  <a:pt x="10707" y="1912"/>
                </a:lnTo>
                <a:lnTo>
                  <a:pt x="10412" y="1611"/>
                </a:lnTo>
                <a:lnTo>
                  <a:pt x="10100" y="1326"/>
                </a:lnTo>
                <a:lnTo>
                  <a:pt x="9773" y="1055"/>
                </a:lnTo>
                <a:lnTo>
                  <a:pt x="9430" y="804"/>
                </a:lnTo>
                <a:lnTo>
                  <a:pt x="9070" y="571"/>
                </a:lnTo>
                <a:lnTo>
                  <a:pt x="8696" y="360"/>
                </a:lnTo>
                <a:lnTo>
                  <a:pt x="8308" y="169"/>
                </a:lnTo>
                <a:lnTo>
                  <a:pt x="7903" y="0"/>
                </a:lnTo>
                <a:close/>
              </a:path>
            </a:pathLst>
          </a:custGeom>
          <a:solidFill>
            <a:srgbClr val="C00000"/>
          </a:solidFill>
          <a:ln>
            <a:noFill/>
          </a:ln>
        </p:spPr>
        <p:txBody>
          <a:bodyPr vert="horz" wrap="square" lIns="121920" tIns="60960" rIns="121920" bIns="60960" numCol="1" anchor="t" anchorCtr="0" compatLnSpc="1"/>
          <a:lstStyle/>
          <a:p>
            <a:endParaRPr lang="zh-CN" altLang="en-US" sz="2400"/>
          </a:p>
        </p:txBody>
      </p:sp>
      <p:cxnSp>
        <p:nvCxnSpPr>
          <p:cNvPr id="7" name="直接连接符 6"/>
          <p:cNvCxnSpPr/>
          <p:nvPr userDrawn="1"/>
        </p:nvCxnSpPr>
        <p:spPr>
          <a:xfrm flipH="1">
            <a:off x="1007435" y="878007"/>
            <a:ext cx="11184567"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图片 1"/>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0" y="6021288"/>
            <a:ext cx="12192000" cy="8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1027" name="Picture 3" descr="L:\下载\十款牛皮纸合成高清背景纹理素材\567f33e3e186c\牛皮纸\b.jpg"/>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2116"/>
            <a:ext cx="12192001" cy="68622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1027" name="Picture 3" descr="L:\下载\十款牛皮纸合成高清背景纹理素材\567f33e3e186c\牛皮纸\b.jpg"/>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2116"/>
            <a:ext cx="12192001" cy="6862233"/>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2"/>
          <p:cNvSpPr txBox="1"/>
          <p:nvPr userDrawn="1"/>
        </p:nvSpPr>
        <p:spPr>
          <a:xfrm>
            <a:off x="1007435" y="192623"/>
            <a:ext cx="3648405" cy="686759"/>
          </a:xfrm>
          <a:prstGeom prst="rect">
            <a:avLst/>
          </a:prstGeom>
          <a:ln>
            <a:noFill/>
          </a:ln>
          <a:effectLst>
            <a:softEdge rad="63500"/>
          </a:effectLst>
        </p:spPr>
        <p:txBody>
          <a:bodyPr vert="horz" lIns="0" tIns="45720" rIns="0" bIns="45720" rtlCol="0" anchor="ctr">
            <a:noAutofit/>
          </a:bodyPr>
          <a:lstStyle>
            <a:defPPr>
              <a:defRPr lang="zh-CN"/>
            </a:defPPr>
            <a:lvl1pPr marL="0" indent="0" algn="ctr" defTabSz="914400" rtl="0" eaLnBrk="1" latinLnBrk="0" hangingPunct="1">
              <a:buNone/>
              <a:defRPr sz="3000" b="0" kern="1200" baseline="0">
                <a:solidFill>
                  <a:schemeClr val="accent1"/>
                </a:solidFill>
                <a:latin typeface="U.S. 101" pitchFamily="2" charset="0"/>
                <a:ea typeface="Roboto" pitchFamily="2" charset="0"/>
                <a:cs typeface="+mn-cs"/>
              </a:defRPr>
            </a:lvl1pPr>
            <a:lvl2pPr marL="342900" indent="0" algn="l" defTabSz="914400" rtl="0" eaLnBrk="1" latinLnBrk="0" hangingPunct="1">
              <a:buNone/>
              <a:defRPr sz="1800" kern="1200">
                <a:solidFill>
                  <a:schemeClr val="tx1"/>
                </a:solidFill>
                <a:latin typeface="+mn-lt"/>
                <a:ea typeface="+mn-ea"/>
                <a:cs typeface="+mn-cs"/>
              </a:defRPr>
            </a:lvl2pPr>
            <a:lvl3pPr marL="685800" indent="0" algn="l" defTabSz="914400" rtl="0" eaLnBrk="1" latinLnBrk="0" hangingPunct="1">
              <a:buNone/>
              <a:defRPr sz="1800" kern="1200">
                <a:solidFill>
                  <a:schemeClr val="tx1"/>
                </a:solidFill>
                <a:latin typeface="+mn-lt"/>
                <a:ea typeface="+mn-ea"/>
                <a:cs typeface="+mn-cs"/>
              </a:defRPr>
            </a:lvl3pPr>
            <a:lvl4pPr marL="1028700" indent="0" algn="l" defTabSz="914400" rtl="0" eaLnBrk="1" latinLnBrk="0" hangingPunct="1">
              <a:buNone/>
              <a:defRPr sz="1800" kern="1200">
                <a:solidFill>
                  <a:schemeClr val="tx1"/>
                </a:solidFill>
                <a:latin typeface="+mn-lt"/>
                <a:ea typeface="+mn-ea"/>
                <a:cs typeface="+mn-cs"/>
              </a:defRPr>
            </a:lvl4pPr>
            <a:lvl5pPr marL="1371600" indent="0" algn="l" defTabSz="914400" rtl="0" eaLnBrk="1" latinLnBrk="0" hangingPunct="1">
              <a:buNone/>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000">
                <a:solidFill>
                  <a:srgbClr val="C00000"/>
                </a:solidFill>
                <a:effectLst/>
                <a:latin typeface="李旭科书法" panose="02000603000000000000" pitchFamily="2" charset="-122"/>
                <a:ea typeface="李旭科书法" panose="02000603000000000000" pitchFamily="2" charset="-122"/>
              </a:rPr>
              <a:t>中国共产党的光辉历程</a:t>
            </a:r>
            <a:endParaRPr lang="en-GB" sz="2000">
              <a:solidFill>
                <a:srgbClr val="C00000"/>
              </a:solidFill>
              <a:effectLst/>
              <a:latin typeface="李旭科书法" panose="02000603000000000000" pitchFamily="2" charset="-122"/>
              <a:ea typeface="李旭科书法" panose="02000603000000000000" pitchFamily="2" charset="-122"/>
            </a:endParaRPr>
          </a:p>
        </p:txBody>
      </p:sp>
      <p:sp>
        <p:nvSpPr>
          <p:cNvPr id="6" name="Freeform 5"/>
          <p:cNvSpPr/>
          <p:nvPr userDrawn="1"/>
        </p:nvSpPr>
        <p:spPr bwMode="auto">
          <a:xfrm>
            <a:off x="239349" y="192623"/>
            <a:ext cx="672075" cy="685384"/>
          </a:xfrm>
          <a:custGeom>
            <a:avLst/>
            <a:gdLst>
              <a:gd name="T0" fmla="*/ 9730 w 15756"/>
              <a:gd name="T1" fmla="*/ 253 h 16068"/>
              <a:gd name="T2" fmla="*/ 11826 w 15756"/>
              <a:gd name="T3" fmla="*/ 1108 h 16068"/>
              <a:gd name="T4" fmla="*/ 13508 w 15756"/>
              <a:gd name="T5" fmla="*/ 2441 h 16068"/>
              <a:gd name="T6" fmla="*/ 14743 w 15756"/>
              <a:gd name="T7" fmla="*/ 4133 h 16068"/>
              <a:gd name="T8" fmla="*/ 15503 w 15756"/>
              <a:gd name="T9" fmla="*/ 6065 h 16068"/>
              <a:gd name="T10" fmla="*/ 15755 w 15756"/>
              <a:gd name="T11" fmla="*/ 8111 h 16068"/>
              <a:gd name="T12" fmla="*/ 15467 w 15756"/>
              <a:gd name="T13" fmla="*/ 10154 h 16068"/>
              <a:gd name="T14" fmla="*/ 14610 w 15756"/>
              <a:gd name="T15" fmla="*/ 12071 h 16068"/>
              <a:gd name="T16" fmla="*/ 12376 w 15756"/>
              <a:gd name="T17" fmla="*/ 14520 h 16068"/>
              <a:gd name="T18" fmla="*/ 11170 w 15756"/>
              <a:gd name="T19" fmla="*/ 15175 h 16068"/>
              <a:gd name="T20" fmla="*/ 9951 w 15756"/>
              <a:gd name="T21" fmla="*/ 15641 h 16068"/>
              <a:gd name="T22" fmla="*/ 8725 w 15756"/>
              <a:gd name="T23" fmla="*/ 15912 h 16068"/>
              <a:gd name="T24" fmla="*/ 7497 w 15756"/>
              <a:gd name="T25" fmla="*/ 15989 h 16068"/>
              <a:gd name="T26" fmla="*/ 6270 w 15756"/>
              <a:gd name="T27" fmla="*/ 15865 h 16068"/>
              <a:gd name="T28" fmla="*/ 5050 w 15756"/>
              <a:gd name="T29" fmla="*/ 15539 h 16068"/>
              <a:gd name="T30" fmla="*/ 3842 w 15756"/>
              <a:gd name="T31" fmla="*/ 15007 h 16068"/>
              <a:gd name="T32" fmla="*/ 2649 w 15756"/>
              <a:gd name="T33" fmla="*/ 14265 h 16068"/>
              <a:gd name="T34" fmla="*/ 2450 w 15756"/>
              <a:gd name="T35" fmla="*/ 14829 h 16068"/>
              <a:gd name="T36" fmla="*/ 2374 w 15756"/>
              <a:gd name="T37" fmla="*/ 15238 h 16068"/>
              <a:gd name="T38" fmla="*/ 2200 w 15756"/>
              <a:gd name="T39" fmla="*/ 15581 h 16068"/>
              <a:gd name="T40" fmla="*/ 1942 w 15756"/>
              <a:gd name="T41" fmla="*/ 15842 h 16068"/>
              <a:gd name="T42" fmla="*/ 1620 w 15756"/>
              <a:gd name="T43" fmla="*/ 16009 h 16068"/>
              <a:gd name="T44" fmla="*/ 1252 w 15756"/>
              <a:gd name="T45" fmla="*/ 16068 h 16068"/>
              <a:gd name="T46" fmla="*/ 856 w 15756"/>
              <a:gd name="T47" fmla="*/ 16008 h 16068"/>
              <a:gd name="T48" fmla="*/ 451 w 15756"/>
              <a:gd name="T49" fmla="*/ 15816 h 16068"/>
              <a:gd name="T50" fmla="*/ 175 w 15756"/>
              <a:gd name="T51" fmla="*/ 15467 h 16068"/>
              <a:gd name="T52" fmla="*/ 35 w 15756"/>
              <a:gd name="T53" fmla="*/ 15094 h 16068"/>
              <a:gd name="T54" fmla="*/ 1 w 15756"/>
              <a:gd name="T55" fmla="*/ 14729 h 16068"/>
              <a:gd name="T56" fmla="*/ 66 w 15756"/>
              <a:gd name="T57" fmla="*/ 14388 h 16068"/>
              <a:gd name="T58" fmla="*/ 228 w 15756"/>
              <a:gd name="T59" fmla="*/ 14085 h 16068"/>
              <a:gd name="T60" fmla="*/ 481 w 15756"/>
              <a:gd name="T61" fmla="*/ 13834 h 16068"/>
              <a:gd name="T62" fmla="*/ 820 w 15756"/>
              <a:gd name="T63" fmla="*/ 13651 h 16068"/>
              <a:gd name="T64" fmla="*/ 1242 w 15756"/>
              <a:gd name="T65" fmla="*/ 13548 h 16068"/>
              <a:gd name="T66" fmla="*/ 1687 w 15756"/>
              <a:gd name="T67" fmla="*/ 10896 h 16068"/>
              <a:gd name="T68" fmla="*/ 2594 w 15756"/>
              <a:gd name="T69" fmla="*/ 11657 h 16068"/>
              <a:gd name="T70" fmla="*/ 3570 w 15756"/>
              <a:gd name="T71" fmla="*/ 12297 h 16068"/>
              <a:gd name="T72" fmla="*/ 4603 w 15756"/>
              <a:gd name="T73" fmla="*/ 12795 h 16068"/>
              <a:gd name="T74" fmla="*/ 5684 w 15756"/>
              <a:gd name="T75" fmla="*/ 13133 h 16068"/>
              <a:gd name="T76" fmla="*/ 6802 w 15756"/>
              <a:gd name="T77" fmla="*/ 13290 h 16068"/>
              <a:gd name="T78" fmla="*/ 7947 w 15756"/>
              <a:gd name="T79" fmla="*/ 13248 h 16068"/>
              <a:gd name="T80" fmla="*/ 9108 w 15756"/>
              <a:gd name="T81" fmla="*/ 12988 h 16068"/>
              <a:gd name="T82" fmla="*/ 10277 w 15756"/>
              <a:gd name="T83" fmla="*/ 12489 h 16068"/>
              <a:gd name="T84" fmla="*/ 5331 w 15756"/>
              <a:gd name="T85" fmla="*/ 2506 h 16068"/>
              <a:gd name="T86" fmla="*/ 5685 w 15756"/>
              <a:gd name="T87" fmla="*/ 2576 h 16068"/>
              <a:gd name="T88" fmla="*/ 6027 w 15756"/>
              <a:gd name="T89" fmla="*/ 2611 h 16068"/>
              <a:gd name="T90" fmla="*/ 6359 w 15756"/>
              <a:gd name="T91" fmla="*/ 2608 h 16068"/>
              <a:gd name="T92" fmla="*/ 6676 w 15756"/>
              <a:gd name="T93" fmla="*/ 2565 h 16068"/>
              <a:gd name="T94" fmla="*/ 6981 w 15756"/>
              <a:gd name="T95" fmla="*/ 2479 h 16068"/>
              <a:gd name="T96" fmla="*/ 7272 w 15756"/>
              <a:gd name="T97" fmla="*/ 2350 h 16068"/>
              <a:gd name="T98" fmla="*/ 7549 w 15756"/>
              <a:gd name="T99" fmla="*/ 2174 h 16068"/>
              <a:gd name="T100" fmla="*/ 7811 w 15756"/>
              <a:gd name="T101" fmla="*/ 1951 h 16068"/>
              <a:gd name="T102" fmla="*/ 12510 w 15756"/>
              <a:gd name="T103" fmla="*/ 10286 h 16068"/>
              <a:gd name="T104" fmla="*/ 12943 w 15756"/>
              <a:gd name="T105" fmla="*/ 8938 h 16068"/>
              <a:gd name="T106" fmla="*/ 13043 w 15756"/>
              <a:gd name="T107" fmla="*/ 7449 h 16068"/>
              <a:gd name="T108" fmla="*/ 12826 w 15756"/>
              <a:gd name="T109" fmla="*/ 5893 h 16068"/>
              <a:gd name="T110" fmla="*/ 12305 w 15756"/>
              <a:gd name="T111" fmla="*/ 4349 h 16068"/>
              <a:gd name="T112" fmla="*/ 11495 w 15756"/>
              <a:gd name="T113" fmla="*/ 2896 h 16068"/>
              <a:gd name="T114" fmla="*/ 10412 w 15756"/>
              <a:gd name="T115" fmla="*/ 1611 h 16068"/>
              <a:gd name="T116" fmla="*/ 9070 w 15756"/>
              <a:gd name="T117" fmla="*/ 571 h 16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756" h="16068">
                <a:moveTo>
                  <a:pt x="7903" y="0"/>
                </a:moveTo>
                <a:lnTo>
                  <a:pt x="8535" y="43"/>
                </a:lnTo>
                <a:lnTo>
                  <a:pt x="9143" y="129"/>
                </a:lnTo>
                <a:lnTo>
                  <a:pt x="9730" y="253"/>
                </a:lnTo>
                <a:lnTo>
                  <a:pt x="10291" y="415"/>
                </a:lnTo>
                <a:lnTo>
                  <a:pt x="10827" y="613"/>
                </a:lnTo>
                <a:lnTo>
                  <a:pt x="11339" y="844"/>
                </a:lnTo>
                <a:lnTo>
                  <a:pt x="11826" y="1108"/>
                </a:lnTo>
                <a:lnTo>
                  <a:pt x="12287" y="1400"/>
                </a:lnTo>
                <a:lnTo>
                  <a:pt x="12720" y="1722"/>
                </a:lnTo>
                <a:lnTo>
                  <a:pt x="13128" y="2070"/>
                </a:lnTo>
                <a:lnTo>
                  <a:pt x="13508" y="2441"/>
                </a:lnTo>
                <a:lnTo>
                  <a:pt x="13859" y="2835"/>
                </a:lnTo>
                <a:lnTo>
                  <a:pt x="14183" y="3251"/>
                </a:lnTo>
                <a:lnTo>
                  <a:pt x="14478" y="3684"/>
                </a:lnTo>
                <a:lnTo>
                  <a:pt x="14743" y="4133"/>
                </a:lnTo>
                <a:lnTo>
                  <a:pt x="14979" y="4599"/>
                </a:lnTo>
                <a:lnTo>
                  <a:pt x="15185" y="5077"/>
                </a:lnTo>
                <a:lnTo>
                  <a:pt x="15360" y="5567"/>
                </a:lnTo>
                <a:lnTo>
                  <a:pt x="15503" y="6065"/>
                </a:lnTo>
                <a:lnTo>
                  <a:pt x="15614" y="6570"/>
                </a:lnTo>
                <a:lnTo>
                  <a:pt x="15695" y="7081"/>
                </a:lnTo>
                <a:lnTo>
                  <a:pt x="15741" y="7595"/>
                </a:lnTo>
                <a:lnTo>
                  <a:pt x="15755" y="8111"/>
                </a:lnTo>
                <a:lnTo>
                  <a:pt x="15735" y="8628"/>
                </a:lnTo>
                <a:lnTo>
                  <a:pt x="15681" y="9141"/>
                </a:lnTo>
                <a:lnTo>
                  <a:pt x="15591" y="9651"/>
                </a:lnTo>
                <a:lnTo>
                  <a:pt x="15467" y="10154"/>
                </a:lnTo>
                <a:lnTo>
                  <a:pt x="15307" y="10650"/>
                </a:lnTo>
                <a:lnTo>
                  <a:pt x="15112" y="11136"/>
                </a:lnTo>
                <a:lnTo>
                  <a:pt x="14880" y="11610"/>
                </a:lnTo>
                <a:lnTo>
                  <a:pt x="14610" y="12071"/>
                </a:lnTo>
                <a:lnTo>
                  <a:pt x="14303" y="12517"/>
                </a:lnTo>
                <a:lnTo>
                  <a:pt x="15756" y="13901"/>
                </a:lnTo>
                <a:lnTo>
                  <a:pt x="13807" y="15935"/>
                </a:lnTo>
                <a:lnTo>
                  <a:pt x="12376" y="14520"/>
                </a:lnTo>
                <a:lnTo>
                  <a:pt x="12076" y="14702"/>
                </a:lnTo>
                <a:lnTo>
                  <a:pt x="11775" y="14872"/>
                </a:lnTo>
                <a:lnTo>
                  <a:pt x="11473" y="15030"/>
                </a:lnTo>
                <a:lnTo>
                  <a:pt x="11170" y="15175"/>
                </a:lnTo>
                <a:lnTo>
                  <a:pt x="10866" y="15310"/>
                </a:lnTo>
                <a:lnTo>
                  <a:pt x="10562" y="15432"/>
                </a:lnTo>
                <a:lnTo>
                  <a:pt x="10256" y="15543"/>
                </a:lnTo>
                <a:lnTo>
                  <a:pt x="9951" y="15641"/>
                </a:lnTo>
                <a:lnTo>
                  <a:pt x="9645" y="15727"/>
                </a:lnTo>
                <a:lnTo>
                  <a:pt x="9339" y="15801"/>
                </a:lnTo>
                <a:lnTo>
                  <a:pt x="9032" y="15863"/>
                </a:lnTo>
                <a:lnTo>
                  <a:pt x="8725" y="15912"/>
                </a:lnTo>
                <a:lnTo>
                  <a:pt x="8418" y="15951"/>
                </a:lnTo>
                <a:lnTo>
                  <a:pt x="8111" y="15976"/>
                </a:lnTo>
                <a:lnTo>
                  <a:pt x="7804" y="15988"/>
                </a:lnTo>
                <a:lnTo>
                  <a:pt x="7497" y="15989"/>
                </a:lnTo>
                <a:lnTo>
                  <a:pt x="7190" y="15977"/>
                </a:lnTo>
                <a:lnTo>
                  <a:pt x="6883" y="15952"/>
                </a:lnTo>
                <a:lnTo>
                  <a:pt x="6576" y="15914"/>
                </a:lnTo>
                <a:lnTo>
                  <a:pt x="6270" y="15865"/>
                </a:lnTo>
                <a:lnTo>
                  <a:pt x="5964" y="15802"/>
                </a:lnTo>
                <a:lnTo>
                  <a:pt x="5659" y="15727"/>
                </a:lnTo>
                <a:lnTo>
                  <a:pt x="5354" y="15639"/>
                </a:lnTo>
                <a:lnTo>
                  <a:pt x="5050" y="15539"/>
                </a:lnTo>
                <a:lnTo>
                  <a:pt x="4747" y="15424"/>
                </a:lnTo>
                <a:lnTo>
                  <a:pt x="4445" y="15298"/>
                </a:lnTo>
                <a:lnTo>
                  <a:pt x="4143" y="15159"/>
                </a:lnTo>
                <a:lnTo>
                  <a:pt x="3842" y="15007"/>
                </a:lnTo>
                <a:lnTo>
                  <a:pt x="3543" y="14841"/>
                </a:lnTo>
                <a:lnTo>
                  <a:pt x="3244" y="14662"/>
                </a:lnTo>
                <a:lnTo>
                  <a:pt x="2945" y="14470"/>
                </a:lnTo>
                <a:lnTo>
                  <a:pt x="2649" y="14265"/>
                </a:lnTo>
                <a:lnTo>
                  <a:pt x="2428" y="14483"/>
                </a:lnTo>
                <a:lnTo>
                  <a:pt x="2443" y="14602"/>
                </a:lnTo>
                <a:lnTo>
                  <a:pt x="2450" y="14716"/>
                </a:lnTo>
                <a:lnTo>
                  <a:pt x="2450" y="14829"/>
                </a:lnTo>
                <a:lnTo>
                  <a:pt x="2441" y="14937"/>
                </a:lnTo>
                <a:lnTo>
                  <a:pt x="2426" y="15042"/>
                </a:lnTo>
                <a:lnTo>
                  <a:pt x="2404" y="15142"/>
                </a:lnTo>
                <a:lnTo>
                  <a:pt x="2374" y="15238"/>
                </a:lnTo>
                <a:lnTo>
                  <a:pt x="2340" y="15331"/>
                </a:lnTo>
                <a:lnTo>
                  <a:pt x="2299" y="15419"/>
                </a:lnTo>
                <a:lnTo>
                  <a:pt x="2252" y="15503"/>
                </a:lnTo>
                <a:lnTo>
                  <a:pt x="2200" y="15581"/>
                </a:lnTo>
                <a:lnTo>
                  <a:pt x="2143" y="15654"/>
                </a:lnTo>
                <a:lnTo>
                  <a:pt x="2080" y="15723"/>
                </a:lnTo>
                <a:lnTo>
                  <a:pt x="2013" y="15785"/>
                </a:lnTo>
                <a:lnTo>
                  <a:pt x="1942" y="15842"/>
                </a:lnTo>
                <a:lnTo>
                  <a:pt x="1867" y="15892"/>
                </a:lnTo>
                <a:lnTo>
                  <a:pt x="1788" y="15937"/>
                </a:lnTo>
                <a:lnTo>
                  <a:pt x="1706" y="15977"/>
                </a:lnTo>
                <a:lnTo>
                  <a:pt x="1620" y="16009"/>
                </a:lnTo>
                <a:lnTo>
                  <a:pt x="1531" y="16034"/>
                </a:lnTo>
                <a:lnTo>
                  <a:pt x="1441" y="16052"/>
                </a:lnTo>
                <a:lnTo>
                  <a:pt x="1348" y="16064"/>
                </a:lnTo>
                <a:lnTo>
                  <a:pt x="1252" y="16068"/>
                </a:lnTo>
                <a:lnTo>
                  <a:pt x="1155" y="16065"/>
                </a:lnTo>
                <a:lnTo>
                  <a:pt x="1057" y="16054"/>
                </a:lnTo>
                <a:lnTo>
                  <a:pt x="956" y="16035"/>
                </a:lnTo>
                <a:lnTo>
                  <a:pt x="856" y="16008"/>
                </a:lnTo>
                <a:lnTo>
                  <a:pt x="755" y="15973"/>
                </a:lnTo>
                <a:lnTo>
                  <a:pt x="653" y="15929"/>
                </a:lnTo>
                <a:lnTo>
                  <a:pt x="552" y="15877"/>
                </a:lnTo>
                <a:lnTo>
                  <a:pt x="451" y="15816"/>
                </a:lnTo>
                <a:lnTo>
                  <a:pt x="349" y="15746"/>
                </a:lnTo>
                <a:lnTo>
                  <a:pt x="284" y="15653"/>
                </a:lnTo>
                <a:lnTo>
                  <a:pt x="226" y="15561"/>
                </a:lnTo>
                <a:lnTo>
                  <a:pt x="175" y="15467"/>
                </a:lnTo>
                <a:lnTo>
                  <a:pt x="129" y="15374"/>
                </a:lnTo>
                <a:lnTo>
                  <a:pt x="91" y="15281"/>
                </a:lnTo>
                <a:lnTo>
                  <a:pt x="60" y="15187"/>
                </a:lnTo>
                <a:lnTo>
                  <a:pt x="35" y="15094"/>
                </a:lnTo>
                <a:lnTo>
                  <a:pt x="17" y="15001"/>
                </a:lnTo>
                <a:lnTo>
                  <a:pt x="5" y="14909"/>
                </a:lnTo>
                <a:lnTo>
                  <a:pt x="0" y="14819"/>
                </a:lnTo>
                <a:lnTo>
                  <a:pt x="1" y="14729"/>
                </a:lnTo>
                <a:lnTo>
                  <a:pt x="8" y="14641"/>
                </a:lnTo>
                <a:lnTo>
                  <a:pt x="21" y="14555"/>
                </a:lnTo>
                <a:lnTo>
                  <a:pt x="41" y="14470"/>
                </a:lnTo>
                <a:lnTo>
                  <a:pt x="66" y="14388"/>
                </a:lnTo>
                <a:lnTo>
                  <a:pt x="98" y="14308"/>
                </a:lnTo>
                <a:lnTo>
                  <a:pt x="135" y="14230"/>
                </a:lnTo>
                <a:lnTo>
                  <a:pt x="179" y="14156"/>
                </a:lnTo>
                <a:lnTo>
                  <a:pt x="228" y="14085"/>
                </a:lnTo>
                <a:lnTo>
                  <a:pt x="283" y="14016"/>
                </a:lnTo>
                <a:lnTo>
                  <a:pt x="343" y="13952"/>
                </a:lnTo>
                <a:lnTo>
                  <a:pt x="409" y="13891"/>
                </a:lnTo>
                <a:lnTo>
                  <a:pt x="481" y="13834"/>
                </a:lnTo>
                <a:lnTo>
                  <a:pt x="558" y="13781"/>
                </a:lnTo>
                <a:lnTo>
                  <a:pt x="640" y="13733"/>
                </a:lnTo>
                <a:lnTo>
                  <a:pt x="728" y="13689"/>
                </a:lnTo>
                <a:lnTo>
                  <a:pt x="820" y="13651"/>
                </a:lnTo>
                <a:lnTo>
                  <a:pt x="918" y="13617"/>
                </a:lnTo>
                <a:lnTo>
                  <a:pt x="1021" y="13589"/>
                </a:lnTo>
                <a:lnTo>
                  <a:pt x="1129" y="13565"/>
                </a:lnTo>
                <a:lnTo>
                  <a:pt x="1242" y="13548"/>
                </a:lnTo>
                <a:lnTo>
                  <a:pt x="1360" y="13538"/>
                </a:lnTo>
                <a:lnTo>
                  <a:pt x="1517" y="13402"/>
                </a:lnTo>
                <a:lnTo>
                  <a:pt x="481" y="12137"/>
                </a:lnTo>
                <a:lnTo>
                  <a:pt x="1687" y="10896"/>
                </a:lnTo>
                <a:lnTo>
                  <a:pt x="1907" y="11097"/>
                </a:lnTo>
                <a:lnTo>
                  <a:pt x="2132" y="11291"/>
                </a:lnTo>
                <a:lnTo>
                  <a:pt x="2360" y="11478"/>
                </a:lnTo>
                <a:lnTo>
                  <a:pt x="2594" y="11657"/>
                </a:lnTo>
                <a:lnTo>
                  <a:pt x="2832" y="11829"/>
                </a:lnTo>
                <a:lnTo>
                  <a:pt x="3075" y="11994"/>
                </a:lnTo>
                <a:lnTo>
                  <a:pt x="3321" y="12149"/>
                </a:lnTo>
                <a:lnTo>
                  <a:pt x="3570" y="12297"/>
                </a:lnTo>
                <a:lnTo>
                  <a:pt x="3824" y="12436"/>
                </a:lnTo>
                <a:lnTo>
                  <a:pt x="4081" y="12565"/>
                </a:lnTo>
                <a:lnTo>
                  <a:pt x="4340" y="12685"/>
                </a:lnTo>
                <a:lnTo>
                  <a:pt x="4603" y="12795"/>
                </a:lnTo>
                <a:lnTo>
                  <a:pt x="4869" y="12896"/>
                </a:lnTo>
                <a:lnTo>
                  <a:pt x="5138" y="12985"/>
                </a:lnTo>
                <a:lnTo>
                  <a:pt x="5410" y="13064"/>
                </a:lnTo>
                <a:lnTo>
                  <a:pt x="5684" y="13133"/>
                </a:lnTo>
                <a:lnTo>
                  <a:pt x="5961" y="13190"/>
                </a:lnTo>
                <a:lnTo>
                  <a:pt x="6239" y="13235"/>
                </a:lnTo>
                <a:lnTo>
                  <a:pt x="6520" y="13269"/>
                </a:lnTo>
                <a:lnTo>
                  <a:pt x="6802" y="13290"/>
                </a:lnTo>
                <a:lnTo>
                  <a:pt x="7086" y="13299"/>
                </a:lnTo>
                <a:lnTo>
                  <a:pt x="7372" y="13295"/>
                </a:lnTo>
                <a:lnTo>
                  <a:pt x="7659" y="13279"/>
                </a:lnTo>
                <a:lnTo>
                  <a:pt x="7947" y="13248"/>
                </a:lnTo>
                <a:lnTo>
                  <a:pt x="8236" y="13205"/>
                </a:lnTo>
                <a:lnTo>
                  <a:pt x="8526" y="13147"/>
                </a:lnTo>
                <a:lnTo>
                  <a:pt x="8817" y="13074"/>
                </a:lnTo>
                <a:lnTo>
                  <a:pt x="9108" y="12988"/>
                </a:lnTo>
                <a:lnTo>
                  <a:pt x="9400" y="12887"/>
                </a:lnTo>
                <a:lnTo>
                  <a:pt x="9692" y="12769"/>
                </a:lnTo>
                <a:lnTo>
                  <a:pt x="9984" y="12637"/>
                </a:lnTo>
                <a:lnTo>
                  <a:pt x="10277" y="12489"/>
                </a:lnTo>
                <a:lnTo>
                  <a:pt x="5111" y="7485"/>
                </a:lnTo>
                <a:lnTo>
                  <a:pt x="3687" y="8967"/>
                </a:lnTo>
                <a:lnTo>
                  <a:pt x="1395" y="6670"/>
                </a:lnTo>
                <a:lnTo>
                  <a:pt x="5331" y="2506"/>
                </a:lnTo>
                <a:lnTo>
                  <a:pt x="5420" y="2527"/>
                </a:lnTo>
                <a:lnTo>
                  <a:pt x="5510" y="2545"/>
                </a:lnTo>
                <a:lnTo>
                  <a:pt x="5598" y="2562"/>
                </a:lnTo>
                <a:lnTo>
                  <a:pt x="5685" y="2576"/>
                </a:lnTo>
                <a:lnTo>
                  <a:pt x="5772" y="2589"/>
                </a:lnTo>
                <a:lnTo>
                  <a:pt x="5858" y="2598"/>
                </a:lnTo>
                <a:lnTo>
                  <a:pt x="5943" y="2606"/>
                </a:lnTo>
                <a:lnTo>
                  <a:pt x="6027" y="2611"/>
                </a:lnTo>
                <a:lnTo>
                  <a:pt x="6112" y="2614"/>
                </a:lnTo>
                <a:lnTo>
                  <a:pt x="6194" y="2614"/>
                </a:lnTo>
                <a:lnTo>
                  <a:pt x="6276" y="2612"/>
                </a:lnTo>
                <a:lnTo>
                  <a:pt x="6359" y="2608"/>
                </a:lnTo>
                <a:lnTo>
                  <a:pt x="6439" y="2601"/>
                </a:lnTo>
                <a:lnTo>
                  <a:pt x="6519" y="2591"/>
                </a:lnTo>
                <a:lnTo>
                  <a:pt x="6597" y="2579"/>
                </a:lnTo>
                <a:lnTo>
                  <a:pt x="6676" y="2565"/>
                </a:lnTo>
                <a:lnTo>
                  <a:pt x="6754" y="2547"/>
                </a:lnTo>
                <a:lnTo>
                  <a:pt x="6830" y="2527"/>
                </a:lnTo>
                <a:lnTo>
                  <a:pt x="6907" y="2505"/>
                </a:lnTo>
                <a:lnTo>
                  <a:pt x="6981" y="2479"/>
                </a:lnTo>
                <a:lnTo>
                  <a:pt x="7055" y="2451"/>
                </a:lnTo>
                <a:lnTo>
                  <a:pt x="7128" y="2420"/>
                </a:lnTo>
                <a:lnTo>
                  <a:pt x="7201" y="2386"/>
                </a:lnTo>
                <a:lnTo>
                  <a:pt x="7272" y="2350"/>
                </a:lnTo>
                <a:lnTo>
                  <a:pt x="7343" y="2310"/>
                </a:lnTo>
                <a:lnTo>
                  <a:pt x="7412" y="2268"/>
                </a:lnTo>
                <a:lnTo>
                  <a:pt x="7482" y="2222"/>
                </a:lnTo>
                <a:lnTo>
                  <a:pt x="7549" y="2174"/>
                </a:lnTo>
                <a:lnTo>
                  <a:pt x="7616" y="2123"/>
                </a:lnTo>
                <a:lnTo>
                  <a:pt x="7682" y="2069"/>
                </a:lnTo>
                <a:lnTo>
                  <a:pt x="7747" y="2012"/>
                </a:lnTo>
                <a:lnTo>
                  <a:pt x="7811" y="1951"/>
                </a:lnTo>
                <a:lnTo>
                  <a:pt x="9056" y="3228"/>
                </a:lnTo>
                <a:lnTo>
                  <a:pt x="7078" y="5349"/>
                </a:lnTo>
                <a:lnTo>
                  <a:pt x="12349" y="10590"/>
                </a:lnTo>
                <a:lnTo>
                  <a:pt x="12510" y="10286"/>
                </a:lnTo>
                <a:lnTo>
                  <a:pt x="12651" y="9966"/>
                </a:lnTo>
                <a:lnTo>
                  <a:pt x="12769" y="9635"/>
                </a:lnTo>
                <a:lnTo>
                  <a:pt x="12867" y="9291"/>
                </a:lnTo>
                <a:lnTo>
                  <a:pt x="12943" y="8938"/>
                </a:lnTo>
                <a:lnTo>
                  <a:pt x="12999" y="8576"/>
                </a:lnTo>
                <a:lnTo>
                  <a:pt x="13034" y="8207"/>
                </a:lnTo>
                <a:lnTo>
                  <a:pt x="13049" y="7830"/>
                </a:lnTo>
                <a:lnTo>
                  <a:pt x="13043" y="7449"/>
                </a:lnTo>
                <a:lnTo>
                  <a:pt x="13018" y="7063"/>
                </a:lnTo>
                <a:lnTo>
                  <a:pt x="12973" y="6674"/>
                </a:lnTo>
                <a:lnTo>
                  <a:pt x="12909" y="6284"/>
                </a:lnTo>
                <a:lnTo>
                  <a:pt x="12826" y="5893"/>
                </a:lnTo>
                <a:lnTo>
                  <a:pt x="12723" y="5503"/>
                </a:lnTo>
                <a:lnTo>
                  <a:pt x="12602" y="5115"/>
                </a:lnTo>
                <a:lnTo>
                  <a:pt x="12462" y="4730"/>
                </a:lnTo>
                <a:lnTo>
                  <a:pt x="12305" y="4349"/>
                </a:lnTo>
                <a:lnTo>
                  <a:pt x="12128" y="3975"/>
                </a:lnTo>
                <a:lnTo>
                  <a:pt x="11934" y="3607"/>
                </a:lnTo>
                <a:lnTo>
                  <a:pt x="11724" y="3247"/>
                </a:lnTo>
                <a:lnTo>
                  <a:pt x="11495" y="2896"/>
                </a:lnTo>
                <a:lnTo>
                  <a:pt x="11249" y="2557"/>
                </a:lnTo>
                <a:lnTo>
                  <a:pt x="10986" y="2228"/>
                </a:lnTo>
                <a:lnTo>
                  <a:pt x="10707" y="1912"/>
                </a:lnTo>
                <a:lnTo>
                  <a:pt x="10412" y="1611"/>
                </a:lnTo>
                <a:lnTo>
                  <a:pt x="10100" y="1326"/>
                </a:lnTo>
                <a:lnTo>
                  <a:pt x="9773" y="1055"/>
                </a:lnTo>
                <a:lnTo>
                  <a:pt x="9430" y="804"/>
                </a:lnTo>
                <a:lnTo>
                  <a:pt x="9070" y="571"/>
                </a:lnTo>
                <a:lnTo>
                  <a:pt x="8696" y="360"/>
                </a:lnTo>
                <a:lnTo>
                  <a:pt x="8308" y="169"/>
                </a:lnTo>
                <a:lnTo>
                  <a:pt x="7903" y="0"/>
                </a:lnTo>
                <a:close/>
              </a:path>
            </a:pathLst>
          </a:custGeom>
          <a:solidFill>
            <a:srgbClr val="C00000"/>
          </a:solidFill>
          <a:ln>
            <a:noFill/>
          </a:ln>
        </p:spPr>
        <p:txBody>
          <a:bodyPr vert="horz" wrap="square" lIns="91440" tIns="45720" rIns="91440" bIns="45720" numCol="1" anchor="t" anchorCtr="0" compatLnSpc="1"/>
          <a:lstStyle/>
          <a:p>
            <a:endParaRPr lang="zh-CN" altLang="en-US"/>
          </a:p>
        </p:txBody>
      </p:sp>
      <p:cxnSp>
        <p:nvCxnSpPr>
          <p:cNvPr id="7" name="直接连接符 6"/>
          <p:cNvCxnSpPr/>
          <p:nvPr userDrawn="1"/>
        </p:nvCxnSpPr>
        <p:spPr>
          <a:xfrm flipH="1">
            <a:off x="1007435" y="878007"/>
            <a:ext cx="11184567"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图片 1"/>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0" y="6021288"/>
            <a:ext cx="12192000" cy="8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2021/4/22 Thursday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2021/4/22 Thursday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2021/4/22 Thursday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t>2021/4/22 Thursday</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t>2021/4/22 Thursday</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2021/4/22 Thursday</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2021/4/22 Thursday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2021/4/22 Thursday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2021/4/22 Thursday</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4"/>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2" r:id="rId1"/>
    <p:sldLayoutId id="2147483663" r:id="rId2"/>
  </p:sldLayoutIdLst>
  <p:transition/>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50.png"/><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55.jpeg"/><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64.gif"/><Relationship Id="rId5" Type="http://schemas.openxmlformats.org/officeDocument/2006/relationships/image" Target="../media/image63.jpeg"/><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image" Target="../media/image67.png"/><Relationship Id="rId4" Type="http://schemas.openxmlformats.org/officeDocument/2006/relationships/image" Target="../media/image66.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69.jpe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72.png"/><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83.png"/></Relationships>
</file>

<file path=ppt/slides/_rels/slide4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86.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87.png"/></Relationships>
</file>

<file path=ppt/slides/_rels/slide5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image" Target="../media/image90.jpeg"/></Relationships>
</file>

<file path=ppt/slides/_rels/slide5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openxmlformats.org/officeDocument/2006/relationships/image" Target="../media/image104.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966484"/>
            <a:ext cx="12192000" cy="2891517"/>
          </a:xfrm>
          <a:prstGeom prst="rect">
            <a:avLst/>
          </a:prstGeom>
        </p:spPr>
      </p:pic>
      <p:sp>
        <p:nvSpPr>
          <p:cNvPr id="6" name="Text Placeholder 12"/>
          <p:cNvSpPr txBox="1"/>
          <p:nvPr/>
        </p:nvSpPr>
        <p:spPr>
          <a:xfrm>
            <a:off x="2495600" y="1169004"/>
            <a:ext cx="7200800" cy="1343761"/>
          </a:xfrm>
          <a:prstGeom prst="rect">
            <a:avLst/>
          </a:prstGeom>
        </p:spPr>
        <p:txBody>
          <a:bodyPr vert="horz" lIns="0" tIns="60960" rIns="0" bIns="60960" rtlCol="0" anchor="ctr">
            <a:noAutofit/>
          </a:bodyPr>
          <a:lstStyle>
            <a:defPPr>
              <a:defRPr lang="zh-CN"/>
            </a:defPPr>
            <a:lvl1pPr marL="0" indent="0" algn="ctr" defTabSz="914400" rtl="0" eaLnBrk="1" latinLnBrk="0" hangingPunct="1">
              <a:buNone/>
              <a:defRPr sz="3000" b="0" kern="1200" baseline="0">
                <a:solidFill>
                  <a:schemeClr val="accent1"/>
                </a:solidFill>
                <a:latin typeface="U.S. 101" pitchFamily="2" charset="0"/>
                <a:ea typeface="Roboto" pitchFamily="2" charset="0"/>
                <a:cs typeface="+mn-cs"/>
              </a:defRPr>
            </a:lvl1pPr>
            <a:lvl2pPr marL="342900" indent="0" algn="l" defTabSz="914400" rtl="0" eaLnBrk="1" latinLnBrk="0" hangingPunct="1">
              <a:buNone/>
              <a:defRPr sz="1800" kern="1200">
                <a:solidFill>
                  <a:schemeClr val="tx1"/>
                </a:solidFill>
                <a:latin typeface="+mn-lt"/>
                <a:ea typeface="+mn-ea"/>
                <a:cs typeface="+mn-cs"/>
              </a:defRPr>
            </a:lvl2pPr>
            <a:lvl3pPr marL="685800" indent="0" algn="l" defTabSz="914400" rtl="0" eaLnBrk="1" latinLnBrk="0" hangingPunct="1">
              <a:buNone/>
              <a:defRPr sz="1800" kern="1200">
                <a:solidFill>
                  <a:schemeClr val="tx1"/>
                </a:solidFill>
                <a:latin typeface="+mn-lt"/>
                <a:ea typeface="+mn-ea"/>
                <a:cs typeface="+mn-cs"/>
              </a:defRPr>
            </a:lvl3pPr>
            <a:lvl4pPr marL="1028700" indent="0" algn="l" defTabSz="914400" rtl="0" eaLnBrk="1" latinLnBrk="0" hangingPunct="1">
              <a:buNone/>
              <a:defRPr sz="1800" kern="1200">
                <a:solidFill>
                  <a:schemeClr val="tx1"/>
                </a:solidFill>
                <a:latin typeface="+mn-lt"/>
                <a:ea typeface="+mn-ea"/>
                <a:cs typeface="+mn-cs"/>
              </a:defRPr>
            </a:lvl4pPr>
            <a:lvl5pPr marL="1371600" indent="0" algn="l" defTabSz="914400" rtl="0" eaLnBrk="1" latinLnBrk="0" hangingPunct="1">
              <a:buNone/>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9335">
                <a:solidFill>
                  <a:srgbClr val="AE0E16"/>
                </a:solidFill>
                <a:latin typeface="李旭科书法" panose="02000603000000000000" pitchFamily="2" charset="-122"/>
                <a:ea typeface="李旭科书法" panose="02000603000000000000" pitchFamily="2" charset="-122"/>
              </a:rPr>
              <a:t>党史学习</a:t>
            </a:r>
          </a:p>
        </p:txBody>
      </p:sp>
      <p:sp>
        <p:nvSpPr>
          <p:cNvPr id="7" name="Freeform 5"/>
          <p:cNvSpPr/>
          <p:nvPr/>
        </p:nvSpPr>
        <p:spPr bwMode="auto">
          <a:xfrm>
            <a:off x="1007435" y="836216"/>
            <a:ext cx="1536171" cy="1566591"/>
          </a:xfrm>
          <a:custGeom>
            <a:avLst/>
            <a:gdLst>
              <a:gd name="T0" fmla="*/ 9730 w 15756"/>
              <a:gd name="T1" fmla="*/ 253 h 16068"/>
              <a:gd name="T2" fmla="*/ 11826 w 15756"/>
              <a:gd name="T3" fmla="*/ 1108 h 16068"/>
              <a:gd name="T4" fmla="*/ 13508 w 15756"/>
              <a:gd name="T5" fmla="*/ 2441 h 16068"/>
              <a:gd name="T6" fmla="*/ 14743 w 15756"/>
              <a:gd name="T7" fmla="*/ 4133 h 16068"/>
              <a:gd name="T8" fmla="*/ 15503 w 15756"/>
              <a:gd name="T9" fmla="*/ 6065 h 16068"/>
              <a:gd name="T10" fmla="*/ 15755 w 15756"/>
              <a:gd name="T11" fmla="*/ 8111 h 16068"/>
              <a:gd name="T12" fmla="*/ 15467 w 15756"/>
              <a:gd name="T13" fmla="*/ 10154 h 16068"/>
              <a:gd name="T14" fmla="*/ 14610 w 15756"/>
              <a:gd name="T15" fmla="*/ 12071 h 16068"/>
              <a:gd name="T16" fmla="*/ 12376 w 15756"/>
              <a:gd name="T17" fmla="*/ 14520 h 16068"/>
              <a:gd name="T18" fmla="*/ 11170 w 15756"/>
              <a:gd name="T19" fmla="*/ 15175 h 16068"/>
              <a:gd name="T20" fmla="*/ 9951 w 15756"/>
              <a:gd name="T21" fmla="*/ 15641 h 16068"/>
              <a:gd name="T22" fmla="*/ 8725 w 15756"/>
              <a:gd name="T23" fmla="*/ 15912 h 16068"/>
              <a:gd name="T24" fmla="*/ 7497 w 15756"/>
              <a:gd name="T25" fmla="*/ 15989 h 16068"/>
              <a:gd name="T26" fmla="*/ 6270 w 15756"/>
              <a:gd name="T27" fmla="*/ 15865 h 16068"/>
              <a:gd name="T28" fmla="*/ 5050 w 15756"/>
              <a:gd name="T29" fmla="*/ 15539 h 16068"/>
              <a:gd name="T30" fmla="*/ 3842 w 15756"/>
              <a:gd name="T31" fmla="*/ 15007 h 16068"/>
              <a:gd name="T32" fmla="*/ 2649 w 15756"/>
              <a:gd name="T33" fmla="*/ 14265 h 16068"/>
              <a:gd name="T34" fmla="*/ 2450 w 15756"/>
              <a:gd name="T35" fmla="*/ 14829 h 16068"/>
              <a:gd name="T36" fmla="*/ 2374 w 15756"/>
              <a:gd name="T37" fmla="*/ 15238 h 16068"/>
              <a:gd name="T38" fmla="*/ 2200 w 15756"/>
              <a:gd name="T39" fmla="*/ 15581 h 16068"/>
              <a:gd name="T40" fmla="*/ 1942 w 15756"/>
              <a:gd name="T41" fmla="*/ 15842 h 16068"/>
              <a:gd name="T42" fmla="*/ 1620 w 15756"/>
              <a:gd name="T43" fmla="*/ 16009 h 16068"/>
              <a:gd name="T44" fmla="*/ 1252 w 15756"/>
              <a:gd name="T45" fmla="*/ 16068 h 16068"/>
              <a:gd name="T46" fmla="*/ 856 w 15756"/>
              <a:gd name="T47" fmla="*/ 16008 h 16068"/>
              <a:gd name="T48" fmla="*/ 451 w 15756"/>
              <a:gd name="T49" fmla="*/ 15816 h 16068"/>
              <a:gd name="T50" fmla="*/ 175 w 15756"/>
              <a:gd name="T51" fmla="*/ 15467 h 16068"/>
              <a:gd name="T52" fmla="*/ 35 w 15756"/>
              <a:gd name="T53" fmla="*/ 15094 h 16068"/>
              <a:gd name="T54" fmla="*/ 1 w 15756"/>
              <a:gd name="T55" fmla="*/ 14729 h 16068"/>
              <a:gd name="T56" fmla="*/ 66 w 15756"/>
              <a:gd name="T57" fmla="*/ 14388 h 16068"/>
              <a:gd name="T58" fmla="*/ 228 w 15756"/>
              <a:gd name="T59" fmla="*/ 14085 h 16068"/>
              <a:gd name="T60" fmla="*/ 481 w 15756"/>
              <a:gd name="T61" fmla="*/ 13834 h 16068"/>
              <a:gd name="T62" fmla="*/ 820 w 15756"/>
              <a:gd name="T63" fmla="*/ 13651 h 16068"/>
              <a:gd name="T64" fmla="*/ 1242 w 15756"/>
              <a:gd name="T65" fmla="*/ 13548 h 16068"/>
              <a:gd name="T66" fmla="*/ 1687 w 15756"/>
              <a:gd name="T67" fmla="*/ 10896 h 16068"/>
              <a:gd name="T68" fmla="*/ 2594 w 15756"/>
              <a:gd name="T69" fmla="*/ 11657 h 16068"/>
              <a:gd name="T70" fmla="*/ 3570 w 15756"/>
              <a:gd name="T71" fmla="*/ 12297 h 16068"/>
              <a:gd name="T72" fmla="*/ 4603 w 15756"/>
              <a:gd name="T73" fmla="*/ 12795 h 16068"/>
              <a:gd name="T74" fmla="*/ 5684 w 15756"/>
              <a:gd name="T75" fmla="*/ 13133 h 16068"/>
              <a:gd name="T76" fmla="*/ 6802 w 15756"/>
              <a:gd name="T77" fmla="*/ 13290 h 16068"/>
              <a:gd name="T78" fmla="*/ 7947 w 15756"/>
              <a:gd name="T79" fmla="*/ 13248 h 16068"/>
              <a:gd name="T80" fmla="*/ 9108 w 15756"/>
              <a:gd name="T81" fmla="*/ 12988 h 16068"/>
              <a:gd name="T82" fmla="*/ 10277 w 15756"/>
              <a:gd name="T83" fmla="*/ 12489 h 16068"/>
              <a:gd name="T84" fmla="*/ 5331 w 15756"/>
              <a:gd name="T85" fmla="*/ 2506 h 16068"/>
              <a:gd name="T86" fmla="*/ 5685 w 15756"/>
              <a:gd name="T87" fmla="*/ 2576 h 16068"/>
              <a:gd name="T88" fmla="*/ 6027 w 15756"/>
              <a:gd name="T89" fmla="*/ 2611 h 16068"/>
              <a:gd name="T90" fmla="*/ 6359 w 15756"/>
              <a:gd name="T91" fmla="*/ 2608 h 16068"/>
              <a:gd name="T92" fmla="*/ 6676 w 15756"/>
              <a:gd name="T93" fmla="*/ 2565 h 16068"/>
              <a:gd name="T94" fmla="*/ 6981 w 15756"/>
              <a:gd name="T95" fmla="*/ 2479 h 16068"/>
              <a:gd name="T96" fmla="*/ 7272 w 15756"/>
              <a:gd name="T97" fmla="*/ 2350 h 16068"/>
              <a:gd name="T98" fmla="*/ 7549 w 15756"/>
              <a:gd name="T99" fmla="*/ 2174 h 16068"/>
              <a:gd name="T100" fmla="*/ 7811 w 15756"/>
              <a:gd name="T101" fmla="*/ 1951 h 16068"/>
              <a:gd name="T102" fmla="*/ 12510 w 15756"/>
              <a:gd name="T103" fmla="*/ 10286 h 16068"/>
              <a:gd name="T104" fmla="*/ 12943 w 15756"/>
              <a:gd name="T105" fmla="*/ 8938 h 16068"/>
              <a:gd name="T106" fmla="*/ 13043 w 15756"/>
              <a:gd name="T107" fmla="*/ 7449 h 16068"/>
              <a:gd name="T108" fmla="*/ 12826 w 15756"/>
              <a:gd name="T109" fmla="*/ 5893 h 16068"/>
              <a:gd name="T110" fmla="*/ 12305 w 15756"/>
              <a:gd name="T111" fmla="*/ 4349 h 16068"/>
              <a:gd name="T112" fmla="*/ 11495 w 15756"/>
              <a:gd name="T113" fmla="*/ 2896 h 16068"/>
              <a:gd name="T114" fmla="*/ 10412 w 15756"/>
              <a:gd name="T115" fmla="*/ 1611 h 16068"/>
              <a:gd name="T116" fmla="*/ 9070 w 15756"/>
              <a:gd name="T117" fmla="*/ 571 h 16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756" h="16068">
                <a:moveTo>
                  <a:pt x="7903" y="0"/>
                </a:moveTo>
                <a:lnTo>
                  <a:pt x="8535" y="43"/>
                </a:lnTo>
                <a:lnTo>
                  <a:pt x="9143" y="129"/>
                </a:lnTo>
                <a:lnTo>
                  <a:pt x="9730" y="253"/>
                </a:lnTo>
                <a:lnTo>
                  <a:pt x="10291" y="415"/>
                </a:lnTo>
                <a:lnTo>
                  <a:pt x="10827" y="613"/>
                </a:lnTo>
                <a:lnTo>
                  <a:pt x="11339" y="844"/>
                </a:lnTo>
                <a:lnTo>
                  <a:pt x="11826" y="1108"/>
                </a:lnTo>
                <a:lnTo>
                  <a:pt x="12287" y="1400"/>
                </a:lnTo>
                <a:lnTo>
                  <a:pt x="12720" y="1722"/>
                </a:lnTo>
                <a:lnTo>
                  <a:pt x="13128" y="2070"/>
                </a:lnTo>
                <a:lnTo>
                  <a:pt x="13508" y="2441"/>
                </a:lnTo>
                <a:lnTo>
                  <a:pt x="13859" y="2835"/>
                </a:lnTo>
                <a:lnTo>
                  <a:pt x="14183" y="3251"/>
                </a:lnTo>
                <a:lnTo>
                  <a:pt x="14478" y="3684"/>
                </a:lnTo>
                <a:lnTo>
                  <a:pt x="14743" y="4133"/>
                </a:lnTo>
                <a:lnTo>
                  <a:pt x="14979" y="4599"/>
                </a:lnTo>
                <a:lnTo>
                  <a:pt x="15185" y="5077"/>
                </a:lnTo>
                <a:lnTo>
                  <a:pt x="15360" y="5567"/>
                </a:lnTo>
                <a:lnTo>
                  <a:pt x="15503" y="6065"/>
                </a:lnTo>
                <a:lnTo>
                  <a:pt x="15614" y="6570"/>
                </a:lnTo>
                <a:lnTo>
                  <a:pt x="15695" y="7081"/>
                </a:lnTo>
                <a:lnTo>
                  <a:pt x="15741" y="7595"/>
                </a:lnTo>
                <a:lnTo>
                  <a:pt x="15755" y="8111"/>
                </a:lnTo>
                <a:lnTo>
                  <a:pt x="15735" y="8628"/>
                </a:lnTo>
                <a:lnTo>
                  <a:pt x="15681" y="9141"/>
                </a:lnTo>
                <a:lnTo>
                  <a:pt x="15591" y="9651"/>
                </a:lnTo>
                <a:lnTo>
                  <a:pt x="15467" y="10154"/>
                </a:lnTo>
                <a:lnTo>
                  <a:pt x="15307" y="10650"/>
                </a:lnTo>
                <a:lnTo>
                  <a:pt x="15112" y="11136"/>
                </a:lnTo>
                <a:lnTo>
                  <a:pt x="14880" y="11610"/>
                </a:lnTo>
                <a:lnTo>
                  <a:pt x="14610" y="12071"/>
                </a:lnTo>
                <a:lnTo>
                  <a:pt x="14303" y="12517"/>
                </a:lnTo>
                <a:lnTo>
                  <a:pt x="15756" y="13901"/>
                </a:lnTo>
                <a:lnTo>
                  <a:pt x="13807" y="15935"/>
                </a:lnTo>
                <a:lnTo>
                  <a:pt x="12376" y="14520"/>
                </a:lnTo>
                <a:lnTo>
                  <a:pt x="12076" y="14702"/>
                </a:lnTo>
                <a:lnTo>
                  <a:pt x="11775" y="14872"/>
                </a:lnTo>
                <a:lnTo>
                  <a:pt x="11473" y="15030"/>
                </a:lnTo>
                <a:lnTo>
                  <a:pt x="11170" y="15175"/>
                </a:lnTo>
                <a:lnTo>
                  <a:pt x="10866" y="15310"/>
                </a:lnTo>
                <a:lnTo>
                  <a:pt x="10562" y="15432"/>
                </a:lnTo>
                <a:lnTo>
                  <a:pt x="10256" y="15543"/>
                </a:lnTo>
                <a:lnTo>
                  <a:pt x="9951" y="15641"/>
                </a:lnTo>
                <a:lnTo>
                  <a:pt x="9645" y="15727"/>
                </a:lnTo>
                <a:lnTo>
                  <a:pt x="9339" y="15801"/>
                </a:lnTo>
                <a:lnTo>
                  <a:pt x="9032" y="15863"/>
                </a:lnTo>
                <a:lnTo>
                  <a:pt x="8725" y="15912"/>
                </a:lnTo>
                <a:lnTo>
                  <a:pt x="8418" y="15951"/>
                </a:lnTo>
                <a:lnTo>
                  <a:pt x="8111" y="15976"/>
                </a:lnTo>
                <a:lnTo>
                  <a:pt x="7804" y="15988"/>
                </a:lnTo>
                <a:lnTo>
                  <a:pt x="7497" y="15989"/>
                </a:lnTo>
                <a:lnTo>
                  <a:pt x="7190" y="15977"/>
                </a:lnTo>
                <a:lnTo>
                  <a:pt x="6883" y="15952"/>
                </a:lnTo>
                <a:lnTo>
                  <a:pt x="6576" y="15914"/>
                </a:lnTo>
                <a:lnTo>
                  <a:pt x="6270" y="15865"/>
                </a:lnTo>
                <a:lnTo>
                  <a:pt x="5964" y="15802"/>
                </a:lnTo>
                <a:lnTo>
                  <a:pt x="5659" y="15727"/>
                </a:lnTo>
                <a:lnTo>
                  <a:pt x="5354" y="15639"/>
                </a:lnTo>
                <a:lnTo>
                  <a:pt x="5050" y="15539"/>
                </a:lnTo>
                <a:lnTo>
                  <a:pt x="4747" y="15424"/>
                </a:lnTo>
                <a:lnTo>
                  <a:pt x="4445" y="15298"/>
                </a:lnTo>
                <a:lnTo>
                  <a:pt x="4143" y="15159"/>
                </a:lnTo>
                <a:lnTo>
                  <a:pt x="3842" y="15007"/>
                </a:lnTo>
                <a:lnTo>
                  <a:pt x="3543" y="14841"/>
                </a:lnTo>
                <a:lnTo>
                  <a:pt x="3244" y="14662"/>
                </a:lnTo>
                <a:lnTo>
                  <a:pt x="2945" y="14470"/>
                </a:lnTo>
                <a:lnTo>
                  <a:pt x="2649" y="14265"/>
                </a:lnTo>
                <a:lnTo>
                  <a:pt x="2428" y="14483"/>
                </a:lnTo>
                <a:lnTo>
                  <a:pt x="2443" y="14602"/>
                </a:lnTo>
                <a:lnTo>
                  <a:pt x="2450" y="14716"/>
                </a:lnTo>
                <a:lnTo>
                  <a:pt x="2450" y="14829"/>
                </a:lnTo>
                <a:lnTo>
                  <a:pt x="2441" y="14937"/>
                </a:lnTo>
                <a:lnTo>
                  <a:pt x="2426" y="15042"/>
                </a:lnTo>
                <a:lnTo>
                  <a:pt x="2404" y="15142"/>
                </a:lnTo>
                <a:lnTo>
                  <a:pt x="2374" y="15238"/>
                </a:lnTo>
                <a:lnTo>
                  <a:pt x="2340" y="15331"/>
                </a:lnTo>
                <a:lnTo>
                  <a:pt x="2299" y="15419"/>
                </a:lnTo>
                <a:lnTo>
                  <a:pt x="2252" y="15503"/>
                </a:lnTo>
                <a:lnTo>
                  <a:pt x="2200" y="15581"/>
                </a:lnTo>
                <a:lnTo>
                  <a:pt x="2143" y="15654"/>
                </a:lnTo>
                <a:lnTo>
                  <a:pt x="2080" y="15723"/>
                </a:lnTo>
                <a:lnTo>
                  <a:pt x="2013" y="15785"/>
                </a:lnTo>
                <a:lnTo>
                  <a:pt x="1942" y="15842"/>
                </a:lnTo>
                <a:lnTo>
                  <a:pt x="1867" y="15892"/>
                </a:lnTo>
                <a:lnTo>
                  <a:pt x="1788" y="15937"/>
                </a:lnTo>
                <a:lnTo>
                  <a:pt x="1706" y="15977"/>
                </a:lnTo>
                <a:lnTo>
                  <a:pt x="1620" y="16009"/>
                </a:lnTo>
                <a:lnTo>
                  <a:pt x="1531" y="16034"/>
                </a:lnTo>
                <a:lnTo>
                  <a:pt x="1441" y="16052"/>
                </a:lnTo>
                <a:lnTo>
                  <a:pt x="1348" y="16064"/>
                </a:lnTo>
                <a:lnTo>
                  <a:pt x="1252" y="16068"/>
                </a:lnTo>
                <a:lnTo>
                  <a:pt x="1155" y="16065"/>
                </a:lnTo>
                <a:lnTo>
                  <a:pt x="1057" y="16054"/>
                </a:lnTo>
                <a:lnTo>
                  <a:pt x="956" y="16035"/>
                </a:lnTo>
                <a:lnTo>
                  <a:pt x="856" y="16008"/>
                </a:lnTo>
                <a:lnTo>
                  <a:pt x="755" y="15973"/>
                </a:lnTo>
                <a:lnTo>
                  <a:pt x="653" y="15929"/>
                </a:lnTo>
                <a:lnTo>
                  <a:pt x="552" y="15877"/>
                </a:lnTo>
                <a:lnTo>
                  <a:pt x="451" y="15816"/>
                </a:lnTo>
                <a:lnTo>
                  <a:pt x="349" y="15746"/>
                </a:lnTo>
                <a:lnTo>
                  <a:pt x="284" y="15653"/>
                </a:lnTo>
                <a:lnTo>
                  <a:pt x="226" y="15561"/>
                </a:lnTo>
                <a:lnTo>
                  <a:pt x="175" y="15467"/>
                </a:lnTo>
                <a:lnTo>
                  <a:pt x="129" y="15374"/>
                </a:lnTo>
                <a:lnTo>
                  <a:pt x="91" y="15281"/>
                </a:lnTo>
                <a:lnTo>
                  <a:pt x="60" y="15187"/>
                </a:lnTo>
                <a:lnTo>
                  <a:pt x="35" y="15094"/>
                </a:lnTo>
                <a:lnTo>
                  <a:pt x="17" y="15001"/>
                </a:lnTo>
                <a:lnTo>
                  <a:pt x="5" y="14909"/>
                </a:lnTo>
                <a:lnTo>
                  <a:pt x="0" y="14819"/>
                </a:lnTo>
                <a:lnTo>
                  <a:pt x="1" y="14729"/>
                </a:lnTo>
                <a:lnTo>
                  <a:pt x="8" y="14641"/>
                </a:lnTo>
                <a:lnTo>
                  <a:pt x="21" y="14555"/>
                </a:lnTo>
                <a:lnTo>
                  <a:pt x="41" y="14470"/>
                </a:lnTo>
                <a:lnTo>
                  <a:pt x="66" y="14388"/>
                </a:lnTo>
                <a:lnTo>
                  <a:pt x="98" y="14308"/>
                </a:lnTo>
                <a:lnTo>
                  <a:pt x="135" y="14230"/>
                </a:lnTo>
                <a:lnTo>
                  <a:pt x="179" y="14156"/>
                </a:lnTo>
                <a:lnTo>
                  <a:pt x="228" y="14085"/>
                </a:lnTo>
                <a:lnTo>
                  <a:pt x="283" y="14016"/>
                </a:lnTo>
                <a:lnTo>
                  <a:pt x="343" y="13952"/>
                </a:lnTo>
                <a:lnTo>
                  <a:pt x="409" y="13891"/>
                </a:lnTo>
                <a:lnTo>
                  <a:pt x="481" y="13834"/>
                </a:lnTo>
                <a:lnTo>
                  <a:pt x="558" y="13781"/>
                </a:lnTo>
                <a:lnTo>
                  <a:pt x="640" y="13733"/>
                </a:lnTo>
                <a:lnTo>
                  <a:pt x="728" y="13689"/>
                </a:lnTo>
                <a:lnTo>
                  <a:pt x="820" y="13651"/>
                </a:lnTo>
                <a:lnTo>
                  <a:pt x="918" y="13617"/>
                </a:lnTo>
                <a:lnTo>
                  <a:pt x="1021" y="13589"/>
                </a:lnTo>
                <a:lnTo>
                  <a:pt x="1129" y="13565"/>
                </a:lnTo>
                <a:lnTo>
                  <a:pt x="1242" y="13548"/>
                </a:lnTo>
                <a:lnTo>
                  <a:pt x="1360" y="13538"/>
                </a:lnTo>
                <a:lnTo>
                  <a:pt x="1517" y="13402"/>
                </a:lnTo>
                <a:lnTo>
                  <a:pt x="481" y="12137"/>
                </a:lnTo>
                <a:lnTo>
                  <a:pt x="1687" y="10896"/>
                </a:lnTo>
                <a:lnTo>
                  <a:pt x="1907" y="11097"/>
                </a:lnTo>
                <a:lnTo>
                  <a:pt x="2132" y="11291"/>
                </a:lnTo>
                <a:lnTo>
                  <a:pt x="2360" y="11478"/>
                </a:lnTo>
                <a:lnTo>
                  <a:pt x="2594" y="11657"/>
                </a:lnTo>
                <a:lnTo>
                  <a:pt x="2832" y="11829"/>
                </a:lnTo>
                <a:lnTo>
                  <a:pt x="3075" y="11994"/>
                </a:lnTo>
                <a:lnTo>
                  <a:pt x="3321" y="12149"/>
                </a:lnTo>
                <a:lnTo>
                  <a:pt x="3570" y="12297"/>
                </a:lnTo>
                <a:lnTo>
                  <a:pt x="3824" y="12436"/>
                </a:lnTo>
                <a:lnTo>
                  <a:pt x="4081" y="12565"/>
                </a:lnTo>
                <a:lnTo>
                  <a:pt x="4340" y="12685"/>
                </a:lnTo>
                <a:lnTo>
                  <a:pt x="4603" y="12795"/>
                </a:lnTo>
                <a:lnTo>
                  <a:pt x="4869" y="12896"/>
                </a:lnTo>
                <a:lnTo>
                  <a:pt x="5138" y="12985"/>
                </a:lnTo>
                <a:lnTo>
                  <a:pt x="5410" y="13064"/>
                </a:lnTo>
                <a:lnTo>
                  <a:pt x="5684" y="13133"/>
                </a:lnTo>
                <a:lnTo>
                  <a:pt x="5961" y="13190"/>
                </a:lnTo>
                <a:lnTo>
                  <a:pt x="6239" y="13235"/>
                </a:lnTo>
                <a:lnTo>
                  <a:pt x="6520" y="13269"/>
                </a:lnTo>
                <a:lnTo>
                  <a:pt x="6802" y="13290"/>
                </a:lnTo>
                <a:lnTo>
                  <a:pt x="7086" y="13299"/>
                </a:lnTo>
                <a:lnTo>
                  <a:pt x="7372" y="13295"/>
                </a:lnTo>
                <a:lnTo>
                  <a:pt x="7659" y="13279"/>
                </a:lnTo>
                <a:lnTo>
                  <a:pt x="7947" y="13248"/>
                </a:lnTo>
                <a:lnTo>
                  <a:pt x="8236" y="13205"/>
                </a:lnTo>
                <a:lnTo>
                  <a:pt x="8526" y="13147"/>
                </a:lnTo>
                <a:lnTo>
                  <a:pt x="8817" y="13074"/>
                </a:lnTo>
                <a:lnTo>
                  <a:pt x="9108" y="12988"/>
                </a:lnTo>
                <a:lnTo>
                  <a:pt x="9400" y="12887"/>
                </a:lnTo>
                <a:lnTo>
                  <a:pt x="9692" y="12769"/>
                </a:lnTo>
                <a:lnTo>
                  <a:pt x="9984" y="12637"/>
                </a:lnTo>
                <a:lnTo>
                  <a:pt x="10277" y="12489"/>
                </a:lnTo>
                <a:lnTo>
                  <a:pt x="5111" y="7485"/>
                </a:lnTo>
                <a:lnTo>
                  <a:pt x="3687" y="8967"/>
                </a:lnTo>
                <a:lnTo>
                  <a:pt x="1395" y="6670"/>
                </a:lnTo>
                <a:lnTo>
                  <a:pt x="5331" y="2506"/>
                </a:lnTo>
                <a:lnTo>
                  <a:pt x="5420" y="2527"/>
                </a:lnTo>
                <a:lnTo>
                  <a:pt x="5510" y="2545"/>
                </a:lnTo>
                <a:lnTo>
                  <a:pt x="5598" y="2562"/>
                </a:lnTo>
                <a:lnTo>
                  <a:pt x="5685" y="2576"/>
                </a:lnTo>
                <a:lnTo>
                  <a:pt x="5772" y="2589"/>
                </a:lnTo>
                <a:lnTo>
                  <a:pt x="5858" y="2598"/>
                </a:lnTo>
                <a:lnTo>
                  <a:pt x="5943" y="2606"/>
                </a:lnTo>
                <a:lnTo>
                  <a:pt x="6027" y="2611"/>
                </a:lnTo>
                <a:lnTo>
                  <a:pt x="6112" y="2614"/>
                </a:lnTo>
                <a:lnTo>
                  <a:pt x="6194" y="2614"/>
                </a:lnTo>
                <a:lnTo>
                  <a:pt x="6276" y="2612"/>
                </a:lnTo>
                <a:lnTo>
                  <a:pt x="6359" y="2608"/>
                </a:lnTo>
                <a:lnTo>
                  <a:pt x="6439" y="2601"/>
                </a:lnTo>
                <a:lnTo>
                  <a:pt x="6519" y="2591"/>
                </a:lnTo>
                <a:lnTo>
                  <a:pt x="6597" y="2579"/>
                </a:lnTo>
                <a:lnTo>
                  <a:pt x="6676" y="2565"/>
                </a:lnTo>
                <a:lnTo>
                  <a:pt x="6754" y="2547"/>
                </a:lnTo>
                <a:lnTo>
                  <a:pt x="6830" y="2527"/>
                </a:lnTo>
                <a:lnTo>
                  <a:pt x="6907" y="2505"/>
                </a:lnTo>
                <a:lnTo>
                  <a:pt x="6981" y="2479"/>
                </a:lnTo>
                <a:lnTo>
                  <a:pt x="7055" y="2451"/>
                </a:lnTo>
                <a:lnTo>
                  <a:pt x="7128" y="2420"/>
                </a:lnTo>
                <a:lnTo>
                  <a:pt x="7201" y="2386"/>
                </a:lnTo>
                <a:lnTo>
                  <a:pt x="7272" y="2350"/>
                </a:lnTo>
                <a:lnTo>
                  <a:pt x="7343" y="2310"/>
                </a:lnTo>
                <a:lnTo>
                  <a:pt x="7412" y="2268"/>
                </a:lnTo>
                <a:lnTo>
                  <a:pt x="7482" y="2222"/>
                </a:lnTo>
                <a:lnTo>
                  <a:pt x="7549" y="2174"/>
                </a:lnTo>
                <a:lnTo>
                  <a:pt x="7616" y="2123"/>
                </a:lnTo>
                <a:lnTo>
                  <a:pt x="7682" y="2069"/>
                </a:lnTo>
                <a:lnTo>
                  <a:pt x="7747" y="2012"/>
                </a:lnTo>
                <a:lnTo>
                  <a:pt x="7811" y="1951"/>
                </a:lnTo>
                <a:lnTo>
                  <a:pt x="9056" y="3228"/>
                </a:lnTo>
                <a:lnTo>
                  <a:pt x="7078" y="5349"/>
                </a:lnTo>
                <a:lnTo>
                  <a:pt x="12349" y="10590"/>
                </a:lnTo>
                <a:lnTo>
                  <a:pt x="12510" y="10286"/>
                </a:lnTo>
                <a:lnTo>
                  <a:pt x="12651" y="9966"/>
                </a:lnTo>
                <a:lnTo>
                  <a:pt x="12769" y="9635"/>
                </a:lnTo>
                <a:lnTo>
                  <a:pt x="12867" y="9291"/>
                </a:lnTo>
                <a:lnTo>
                  <a:pt x="12943" y="8938"/>
                </a:lnTo>
                <a:lnTo>
                  <a:pt x="12999" y="8576"/>
                </a:lnTo>
                <a:lnTo>
                  <a:pt x="13034" y="8207"/>
                </a:lnTo>
                <a:lnTo>
                  <a:pt x="13049" y="7830"/>
                </a:lnTo>
                <a:lnTo>
                  <a:pt x="13043" y="7449"/>
                </a:lnTo>
                <a:lnTo>
                  <a:pt x="13018" y="7063"/>
                </a:lnTo>
                <a:lnTo>
                  <a:pt x="12973" y="6674"/>
                </a:lnTo>
                <a:lnTo>
                  <a:pt x="12909" y="6284"/>
                </a:lnTo>
                <a:lnTo>
                  <a:pt x="12826" y="5893"/>
                </a:lnTo>
                <a:lnTo>
                  <a:pt x="12723" y="5503"/>
                </a:lnTo>
                <a:lnTo>
                  <a:pt x="12602" y="5115"/>
                </a:lnTo>
                <a:lnTo>
                  <a:pt x="12462" y="4730"/>
                </a:lnTo>
                <a:lnTo>
                  <a:pt x="12305" y="4349"/>
                </a:lnTo>
                <a:lnTo>
                  <a:pt x="12128" y="3975"/>
                </a:lnTo>
                <a:lnTo>
                  <a:pt x="11934" y="3607"/>
                </a:lnTo>
                <a:lnTo>
                  <a:pt x="11724" y="3247"/>
                </a:lnTo>
                <a:lnTo>
                  <a:pt x="11495" y="2896"/>
                </a:lnTo>
                <a:lnTo>
                  <a:pt x="11249" y="2557"/>
                </a:lnTo>
                <a:lnTo>
                  <a:pt x="10986" y="2228"/>
                </a:lnTo>
                <a:lnTo>
                  <a:pt x="10707" y="1912"/>
                </a:lnTo>
                <a:lnTo>
                  <a:pt x="10412" y="1611"/>
                </a:lnTo>
                <a:lnTo>
                  <a:pt x="10100" y="1326"/>
                </a:lnTo>
                <a:lnTo>
                  <a:pt x="9773" y="1055"/>
                </a:lnTo>
                <a:lnTo>
                  <a:pt x="9430" y="804"/>
                </a:lnTo>
                <a:lnTo>
                  <a:pt x="9070" y="571"/>
                </a:lnTo>
                <a:lnTo>
                  <a:pt x="8696" y="360"/>
                </a:lnTo>
                <a:lnTo>
                  <a:pt x="8308" y="169"/>
                </a:lnTo>
                <a:lnTo>
                  <a:pt x="7903" y="0"/>
                </a:lnTo>
                <a:close/>
              </a:path>
            </a:pathLst>
          </a:custGeom>
          <a:solidFill>
            <a:srgbClr val="AE0E16"/>
          </a:solidFill>
          <a:ln>
            <a:noFill/>
          </a:ln>
        </p:spPr>
        <p:txBody>
          <a:bodyPr vert="horz" wrap="square" lIns="121920" tIns="60960" rIns="121920" bIns="60960" numCol="1" anchor="t" anchorCtr="0" compatLnSpc="1"/>
          <a:lstStyle/>
          <a:p>
            <a:endParaRPr lang="zh-CN" altLang="en-US" sz="240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3000" fill="hold"/>
                                        <p:tgtEl>
                                          <p:spTgt spid="4"/>
                                        </p:tgtEl>
                                        <p:attrNameLst>
                                          <p:attrName>ppt_x</p:attrName>
                                        </p:attrNameLst>
                                      </p:cBhvr>
                                      <p:tavLst>
                                        <p:tav tm="0">
                                          <p:val>
                                            <p:strVal val="#ppt_x"/>
                                          </p:val>
                                        </p:tav>
                                        <p:tav tm="100000">
                                          <p:val>
                                            <p:strVal val="#ppt_x"/>
                                          </p:val>
                                        </p:tav>
                                      </p:tavLst>
                                    </p:anim>
                                    <p:anim calcmode="lin" valueType="num">
                                      <p:cBhvr additive="base">
                                        <p:cTn id="8" dur="3000" fill="hold"/>
                                        <p:tgtEl>
                                          <p:spTgt spid="4"/>
                                        </p:tgtEl>
                                        <p:attrNameLst>
                                          <p:attrName>ppt_y</p:attrName>
                                        </p:attrNameLst>
                                      </p:cBhvr>
                                      <p:tavLst>
                                        <p:tav tm="0">
                                          <p:val>
                                            <p:strVal val="1+#ppt_h/2"/>
                                          </p:val>
                                        </p:tav>
                                        <p:tav tm="100000">
                                          <p:val>
                                            <p:strVal val="#ppt_y"/>
                                          </p:val>
                                        </p:tav>
                                      </p:tavLst>
                                    </p:anim>
                                  </p:childTnLst>
                                </p:cTn>
                              </p:par>
                              <p:par>
                                <p:cTn id="9" presetID="31" presetClass="entr" presetSubtype="0" fill="hold" grpId="0" nodeType="withEffect">
                                  <p:stCondLst>
                                    <p:cond delay="300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par>
                                <p:cTn id="15" presetID="41" presetClass="entr" presetSubtype="0" fill="hold" grpId="0" nodeType="withEffect">
                                  <p:stCondLst>
                                    <p:cond delay="9000"/>
                                  </p:stCondLst>
                                  <p:iterate type="lt">
                                    <p:tmPct val="20000"/>
                                  </p:iterate>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p:cTn id="17" dur="2000" fill="hold"/>
                                        <p:tgtEl>
                                          <p:spTgt spid="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8" dur="200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19" dur="2000" fill="hold"/>
                                        <p:tgtEl>
                                          <p:spTgt spid="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0" dur="2000" fill="hold"/>
                                        <p:tgtEl>
                                          <p:spTgt spid="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1" dur="2000" tmFilter="0,0; .5, 1; 1, 1"/>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p:cNvSpPr txBox="1"/>
          <p:nvPr/>
        </p:nvSpPr>
        <p:spPr>
          <a:xfrm>
            <a:off x="1871531" y="1796819"/>
            <a:ext cx="8448939" cy="1324814"/>
          </a:xfrm>
          <a:prstGeom prst="roundRect">
            <a:avLst/>
          </a:prstGeom>
          <a:gradFill>
            <a:gsLst>
              <a:gs pos="0">
                <a:srgbClr val="E30000"/>
              </a:gs>
              <a:gs pos="100000">
                <a:srgbClr val="760303"/>
              </a:gs>
            </a:gsLst>
            <a:lin ang="5400000" scaled="0"/>
          </a:grad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marL="171450" indent="-171450">
              <a:buFont typeface="Wingdings" panose="05000000000000000000" pitchFamily="2" charset="2"/>
              <a:buChar char="l"/>
            </a:pPr>
            <a:r>
              <a:rPr lang="zh-CN" altLang="en-US" sz="2400">
                <a:solidFill>
                  <a:schemeClr val="bg1"/>
                </a:solidFill>
              </a:rPr>
              <a:t>工人阶级的成长和工人运动的发展为中国共产党的成立奠定了阶级基础。</a:t>
            </a:r>
            <a:endParaRPr lang="en-US" altLang="zh-CN" sz="2400">
              <a:solidFill>
                <a:schemeClr val="bg1"/>
              </a:solidFill>
            </a:endParaRPr>
          </a:p>
        </p:txBody>
      </p:sp>
      <p:sp>
        <p:nvSpPr>
          <p:cNvPr id="14" name="TextBox 13"/>
          <p:cNvSpPr txBox="1"/>
          <p:nvPr/>
        </p:nvSpPr>
        <p:spPr>
          <a:xfrm>
            <a:off x="1871531" y="3525011"/>
            <a:ext cx="8448939" cy="1939012"/>
          </a:xfrm>
          <a:prstGeom prst="roundRect">
            <a:avLst/>
          </a:prstGeom>
          <a:gradFill>
            <a:gsLst>
              <a:gs pos="0">
                <a:srgbClr val="E30000"/>
              </a:gs>
              <a:gs pos="100000">
                <a:srgbClr val="760303"/>
              </a:gs>
            </a:gsLst>
            <a:lin ang="5400000" scaled="0"/>
          </a:grad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marL="171450" indent="-171450">
              <a:buFont typeface="Wingdings" panose="05000000000000000000" pitchFamily="2" charset="2"/>
              <a:buChar char="l"/>
            </a:pPr>
            <a:r>
              <a:rPr lang="zh-CN" altLang="en-US" sz="2400">
                <a:solidFill>
                  <a:schemeClr val="bg1"/>
                </a:solidFill>
              </a:rPr>
              <a:t>具有初步共产主义思想的革命知识分子，到工人群众中宣传马克思主义和进行组织工作，进一步推动了马克思主义与工人运动的结合。</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圆角矩形 11"/>
          <p:cNvSpPr/>
          <p:nvPr/>
        </p:nvSpPr>
        <p:spPr>
          <a:xfrm>
            <a:off x="1583499" y="1289240"/>
            <a:ext cx="9025003" cy="682613"/>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p>
        </p:txBody>
      </p:sp>
      <p:sp>
        <p:nvSpPr>
          <p:cNvPr id="6" name="TextBox 5"/>
          <p:cNvSpPr txBox="1"/>
          <p:nvPr/>
        </p:nvSpPr>
        <p:spPr>
          <a:xfrm>
            <a:off x="3187211" y="1328139"/>
            <a:ext cx="5817579" cy="553085"/>
          </a:xfrm>
          <a:prstGeom prst="rect">
            <a:avLst/>
          </a:prstGeom>
          <a:noFill/>
        </p:spPr>
        <p:txBody>
          <a:bodyPr vert="horz" wrap="square" rtlCol="0">
            <a:spAutoFit/>
          </a:bodyPr>
          <a:lstStyle>
            <a:defPPr>
              <a:defRPr lang="zh-CN"/>
            </a:defPPr>
            <a:lvl1pPr algn="just">
              <a:lnSpc>
                <a:spcPct val="150000"/>
              </a:lnSpc>
              <a:defRPr sz="1500">
                <a:solidFill>
                  <a:schemeClr val="bg1"/>
                </a:solidFill>
                <a:latin typeface="微软雅黑" panose="020B0503020204020204" pitchFamily="34" charset="-122"/>
                <a:ea typeface="微软雅黑" panose="020B0503020204020204" pitchFamily="34" charset="-122"/>
              </a:defRPr>
            </a:lvl1pPr>
          </a:lstStyle>
          <a:p>
            <a:pPr algn="ctr"/>
            <a:r>
              <a:rPr lang="zh-CN" altLang="en-US" sz="2000"/>
              <a:t>中国共产党的成立</a:t>
            </a:r>
            <a:r>
              <a:rPr lang="en-US" altLang="zh-CN" sz="2000"/>
              <a:t>——</a:t>
            </a:r>
            <a:r>
              <a:rPr lang="zh-CN" altLang="en-US" sz="2000"/>
              <a:t>各地共产主义小组的成立</a:t>
            </a:r>
          </a:p>
        </p:txBody>
      </p:sp>
      <p:sp>
        <p:nvSpPr>
          <p:cNvPr id="4" name="TextBox 3"/>
          <p:cNvSpPr txBox="1"/>
          <p:nvPr/>
        </p:nvSpPr>
        <p:spPr>
          <a:xfrm>
            <a:off x="3671731" y="2295085"/>
            <a:ext cx="4848539" cy="478536"/>
          </a:xfrm>
          <a:prstGeom prst="hexagon">
            <a:avLst/>
          </a:prstGeom>
          <a:gradFill>
            <a:gsLst>
              <a:gs pos="0">
                <a:srgbClr val="E30000"/>
              </a:gs>
              <a:gs pos="100000">
                <a:srgbClr val="760303"/>
              </a:gs>
            </a:gsLst>
            <a:lin ang="5400000" scaled="0"/>
          </a:gradFill>
        </p:spPr>
        <p:txBody>
          <a:bodyPr wrap="square" rtlCol="0">
            <a:spAutoFit/>
          </a:bodyPr>
          <a:lstStyle/>
          <a:p>
            <a:pPr algn="ctr"/>
            <a:r>
              <a:rPr lang="zh-CN" altLang="en-US" sz="2000" b="1">
                <a:solidFill>
                  <a:schemeClr val="bg1"/>
                </a:solidFill>
                <a:latin typeface="微软雅黑" panose="020B0503020204020204" pitchFamily="34" charset="-122"/>
                <a:ea typeface="微软雅黑" panose="020B0503020204020204" pitchFamily="34" charset="-122"/>
              </a:rPr>
              <a:t>南陈北李相约建党</a:t>
            </a:r>
          </a:p>
        </p:txBody>
      </p:sp>
      <p:sp>
        <p:nvSpPr>
          <p:cNvPr id="11" name="TextBox 10"/>
          <p:cNvSpPr txBox="1"/>
          <p:nvPr/>
        </p:nvSpPr>
        <p:spPr>
          <a:xfrm>
            <a:off x="3680919" y="3173303"/>
            <a:ext cx="4830164" cy="478536"/>
          </a:xfrm>
          <a:prstGeom prst="hexagon">
            <a:avLst/>
          </a:prstGeom>
          <a:gradFill>
            <a:gsLst>
              <a:gs pos="0">
                <a:srgbClr val="E30000"/>
              </a:gs>
              <a:gs pos="100000">
                <a:srgbClr val="760303"/>
              </a:gs>
            </a:gsLst>
            <a:lin ang="5400000" scaled="0"/>
          </a:gradFill>
        </p:spPr>
        <p:txBody>
          <a:bodyPr wrap="square" rtlCol="0">
            <a:spAutoFit/>
          </a:bodyPr>
          <a:lstStyle/>
          <a:p>
            <a:pPr algn="ctr"/>
            <a:r>
              <a:rPr lang="zh-CN" altLang="en-US" sz="2000" b="1">
                <a:solidFill>
                  <a:schemeClr val="bg1"/>
                </a:solidFill>
                <a:latin typeface="微软雅黑" panose="020B0503020204020204" pitchFamily="34" charset="-122"/>
                <a:ea typeface="微软雅黑" panose="020B0503020204020204" pitchFamily="34" charset="-122"/>
              </a:rPr>
              <a:t>俄共远东局派维经斯基等人来华</a:t>
            </a:r>
          </a:p>
        </p:txBody>
      </p:sp>
      <p:sp>
        <p:nvSpPr>
          <p:cNvPr id="13" name="TextBox 12"/>
          <p:cNvSpPr txBox="1"/>
          <p:nvPr/>
        </p:nvSpPr>
        <p:spPr>
          <a:xfrm>
            <a:off x="1489075" y="4051300"/>
            <a:ext cx="9309735" cy="1938020"/>
          </a:xfrm>
          <a:prstGeom prst="rect">
            <a:avLst/>
          </a:prstGeom>
          <a:gradFill>
            <a:gsLst>
              <a:gs pos="0">
                <a:srgbClr val="E30000"/>
              </a:gs>
              <a:gs pos="100000">
                <a:srgbClr val="760303"/>
              </a:gs>
            </a:gsLst>
            <a:lin ang="5400000" scaled="0"/>
          </a:grad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2000" b="1">
                <a:solidFill>
                  <a:schemeClr val="bg1"/>
                </a:solidFill>
              </a:rPr>
              <a:t>上海共产党发起组于</a:t>
            </a:r>
            <a:r>
              <a:rPr lang="en-US" altLang="zh-CN" sz="2000" b="1">
                <a:solidFill>
                  <a:schemeClr val="bg1"/>
                </a:solidFill>
              </a:rPr>
              <a:t>1920.8</a:t>
            </a:r>
            <a:r>
              <a:rPr lang="zh-CN" altLang="en-US" sz="2000" b="1">
                <a:solidFill>
                  <a:schemeClr val="bg1"/>
                </a:solidFill>
              </a:rPr>
              <a:t>正式建立毛泽东、何叔衡在湖南进行了建党活动。</a:t>
            </a:r>
          </a:p>
          <a:p>
            <a:pPr>
              <a:lnSpc>
                <a:spcPct val="100000"/>
              </a:lnSpc>
            </a:pPr>
            <a:r>
              <a:rPr lang="en-US" altLang="zh-CN" sz="2000" b="1">
                <a:solidFill>
                  <a:schemeClr val="bg1"/>
                </a:solidFill>
              </a:rPr>
              <a:t>1920</a:t>
            </a:r>
            <a:r>
              <a:rPr lang="zh-CN" altLang="en-US" sz="2000" b="1">
                <a:solidFill>
                  <a:schemeClr val="bg1"/>
                </a:solidFill>
              </a:rPr>
              <a:t>年秋，董必武、陈谭秋、包惠僧等在武昌成立武汉共产党。</a:t>
            </a:r>
          </a:p>
          <a:p>
            <a:pPr>
              <a:lnSpc>
                <a:spcPct val="100000"/>
              </a:lnSpc>
            </a:pPr>
            <a:r>
              <a:rPr lang="zh-CN" altLang="en-US" sz="2000" b="1">
                <a:solidFill>
                  <a:schemeClr val="bg1"/>
                </a:solidFill>
              </a:rPr>
              <a:t>同年冬，王烬美、邓恩铭等建立山东共产党小组。</a:t>
            </a:r>
          </a:p>
          <a:p>
            <a:pPr>
              <a:lnSpc>
                <a:spcPct val="100000"/>
              </a:lnSpc>
            </a:pPr>
            <a:r>
              <a:rPr lang="en-US" altLang="zh-CN" sz="2000" b="1">
                <a:solidFill>
                  <a:schemeClr val="bg1"/>
                </a:solidFill>
              </a:rPr>
              <a:t>1921</a:t>
            </a:r>
            <a:r>
              <a:rPr lang="zh-CN" altLang="en-US" sz="2000" b="1">
                <a:solidFill>
                  <a:schemeClr val="bg1"/>
                </a:solidFill>
              </a:rPr>
              <a:t>年春，广州建立共产党小组。</a:t>
            </a:r>
          </a:p>
          <a:p>
            <a:pPr>
              <a:lnSpc>
                <a:spcPct val="100000"/>
              </a:lnSpc>
            </a:pPr>
            <a:r>
              <a:rPr lang="en-US" altLang="zh-CN" sz="2000" b="1">
                <a:solidFill>
                  <a:schemeClr val="bg1"/>
                </a:solidFill>
              </a:rPr>
              <a:t>1921</a:t>
            </a:r>
            <a:r>
              <a:rPr lang="zh-CN" altLang="en-US" sz="2000" b="1">
                <a:solidFill>
                  <a:schemeClr val="bg1"/>
                </a:solidFill>
              </a:rPr>
              <a:t>年</a:t>
            </a:r>
            <a:r>
              <a:rPr lang="en-US" altLang="zh-CN" sz="2000" b="1">
                <a:solidFill>
                  <a:schemeClr val="bg1"/>
                </a:solidFill>
              </a:rPr>
              <a:t>3</a:t>
            </a:r>
            <a:r>
              <a:rPr lang="zh-CN" altLang="en-US" sz="2000" b="1">
                <a:solidFill>
                  <a:schemeClr val="bg1"/>
                </a:solidFill>
              </a:rPr>
              <a:t>、</a:t>
            </a:r>
            <a:r>
              <a:rPr lang="en-US" altLang="zh-CN" sz="2000" b="1">
                <a:solidFill>
                  <a:schemeClr val="bg1"/>
                </a:solidFill>
              </a:rPr>
              <a:t>4</a:t>
            </a:r>
            <a:r>
              <a:rPr lang="zh-CN" altLang="en-US" sz="2000" b="1">
                <a:solidFill>
                  <a:schemeClr val="bg1"/>
                </a:solidFill>
              </a:rPr>
              <a:t>月间，在法国的中国留学生中也建立了旅欧共产党巴黎小组。</a:t>
            </a:r>
          </a:p>
          <a:p>
            <a:pPr>
              <a:lnSpc>
                <a:spcPct val="100000"/>
              </a:lnSpc>
            </a:pPr>
            <a:r>
              <a:rPr lang="zh-CN" altLang="en-US" sz="2000" b="1">
                <a:solidFill>
                  <a:schemeClr val="bg1"/>
                </a:solidFill>
              </a:rPr>
              <a:t>日本留学生中也建立了共产党小组，成员有施存统、周佛海两人。</a:t>
            </a:r>
          </a:p>
        </p:txBody>
      </p:sp>
      <p:sp>
        <p:nvSpPr>
          <p:cNvPr id="7" name="下箭头 6"/>
          <p:cNvSpPr/>
          <p:nvPr/>
        </p:nvSpPr>
        <p:spPr>
          <a:xfrm>
            <a:off x="6001221" y="2857003"/>
            <a:ext cx="189559" cy="276948"/>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下箭头 16"/>
          <p:cNvSpPr/>
          <p:nvPr/>
        </p:nvSpPr>
        <p:spPr>
          <a:xfrm>
            <a:off x="6001221" y="3735220"/>
            <a:ext cx="189559" cy="276948"/>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nodeType="afterGroup">
                            <p:stCondLst>
                              <p:cond delay="500"/>
                            </p:stCondLst>
                            <p:childTnLst>
                              <p:par>
                                <p:cTn id="16" presetID="47"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par>
                          <p:cTn id="25" fill="hold" nodeType="afterGroup">
                            <p:stCondLst>
                              <p:cond delay="2000"/>
                            </p:stCondLst>
                            <p:childTnLst>
                              <p:par>
                                <p:cTn id="26" presetID="47"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par>
                          <p:cTn id="31" fill="hold" nodeType="afterGroup">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par>
                          <p:cTn id="35" fill="hold" nodeType="afterGroup">
                            <p:stCondLst>
                              <p:cond delay="3500"/>
                            </p:stCondLst>
                            <p:childTnLst>
                              <p:par>
                                <p:cTn id="36" presetID="47" presetClass="entr" presetSubtype="0"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p:bldP spid="4" grpId="0" animBg="1"/>
      <p:bldP spid="11" grpId="0" animBg="1"/>
      <p:bldP spid="13" grpId="0" animBg="1"/>
      <p:bldP spid="7"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圆角矩形 4"/>
          <p:cNvSpPr/>
          <p:nvPr/>
        </p:nvSpPr>
        <p:spPr>
          <a:xfrm>
            <a:off x="1043101" y="1422283"/>
            <a:ext cx="4608512" cy="492443"/>
          </a:xfrm>
          <a:prstGeom prst="roundRect">
            <a:avLst/>
          </a:prstGeom>
          <a:gradFill>
            <a:gsLst>
              <a:gs pos="0">
                <a:srgbClr val="FE4444"/>
              </a:gs>
              <a:gs pos="100000">
                <a:srgbClr val="832B2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TextBox 9"/>
          <p:cNvSpPr txBox="1"/>
          <p:nvPr/>
        </p:nvSpPr>
        <p:spPr>
          <a:xfrm>
            <a:off x="1043305" y="3341370"/>
            <a:ext cx="5116830" cy="2861310"/>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2000" b="1">
                <a:solidFill>
                  <a:srgbClr val="AE0E16"/>
                </a:solidFill>
              </a:rPr>
              <a:t>出席代表：</a:t>
            </a:r>
            <a:r>
              <a:rPr lang="en-US" altLang="zh-CN" sz="2000" b="1">
                <a:solidFill>
                  <a:schemeClr val="tx1"/>
                </a:solidFill>
              </a:rPr>
              <a:t>12</a:t>
            </a:r>
            <a:r>
              <a:rPr lang="zh-CN" altLang="en-US" sz="2000" b="1">
                <a:solidFill>
                  <a:schemeClr val="tx1"/>
                </a:solidFill>
              </a:rPr>
              <a:t>人，上海李达、李汉俊；北京张国焘、刘仁静；长沙毛泽东、何叔衡；武汉董必武、陈潭秋；济南王烬美、邓恩铭；广州陈公博，日本东京周佛海以及陈独秀委派的代表包惠僧。共产国际代表马林，尼可尔斯基也出席了大会。代表全国</a:t>
            </a:r>
            <a:r>
              <a:rPr lang="en-US" altLang="zh-CN" sz="2000" b="1">
                <a:solidFill>
                  <a:schemeClr val="tx1"/>
                </a:solidFill>
              </a:rPr>
              <a:t>53</a:t>
            </a:r>
            <a:r>
              <a:rPr lang="zh-CN" altLang="en-US" sz="2000" b="1">
                <a:solidFill>
                  <a:schemeClr val="tx1"/>
                </a:solidFill>
              </a:rPr>
              <a:t>位党员。</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59961" y="1278184"/>
            <a:ext cx="3603881" cy="188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864931" y="1278185"/>
            <a:ext cx="1390760" cy="188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024057" y="3320277"/>
            <a:ext cx="3303785" cy="1388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611720" y="4869160"/>
            <a:ext cx="4128459" cy="1388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95699" y="2222744"/>
            <a:ext cx="2991819" cy="663702"/>
          </a:xfrm>
          <a:prstGeom prst="hexagon">
            <a:avLst/>
          </a:prstGeom>
          <a:gradFill>
            <a:gsLst>
              <a:gs pos="0">
                <a:srgbClr val="FE4444"/>
              </a:gs>
              <a:gs pos="100000">
                <a:srgbClr val="832B2B"/>
              </a:gs>
            </a:gsLst>
            <a:lin ang="5400000" scaled="0"/>
          </a:grad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ts val="1800"/>
              </a:lnSpc>
            </a:pPr>
            <a:r>
              <a:rPr lang="zh-CN" altLang="en-US" sz="1600">
                <a:solidFill>
                  <a:schemeClr val="bg1"/>
                </a:solidFill>
              </a:rPr>
              <a:t>时间：</a:t>
            </a:r>
            <a:r>
              <a:rPr lang="en-US" altLang="zh-CN" sz="1600">
                <a:solidFill>
                  <a:schemeClr val="bg1"/>
                </a:solidFill>
              </a:rPr>
              <a:t>1921.7.23-8.3</a:t>
            </a:r>
            <a:endParaRPr lang="zh-CN" altLang="en-US" sz="1600">
              <a:solidFill>
                <a:schemeClr val="bg1"/>
              </a:solidFill>
            </a:endParaRPr>
          </a:p>
          <a:p>
            <a:pPr>
              <a:lnSpc>
                <a:spcPts val="1800"/>
              </a:lnSpc>
            </a:pPr>
            <a:r>
              <a:rPr lang="zh-CN" altLang="en-US" sz="1600">
                <a:solidFill>
                  <a:schemeClr val="bg1"/>
                </a:solidFill>
              </a:rPr>
              <a:t>地点：上海、嘉兴南湖</a:t>
            </a:r>
          </a:p>
        </p:txBody>
      </p:sp>
      <p:grpSp>
        <p:nvGrpSpPr>
          <p:cNvPr id="2" name="组合 1"/>
          <p:cNvGrpSpPr/>
          <p:nvPr/>
        </p:nvGrpSpPr>
        <p:grpSpPr>
          <a:xfrm>
            <a:off x="1290144" y="1398560"/>
            <a:ext cx="4303448" cy="553085"/>
            <a:chOff x="796842" y="1082439"/>
            <a:chExt cx="3227586" cy="414814"/>
          </a:xfrm>
        </p:grpSpPr>
        <p:sp>
          <p:nvSpPr>
            <p:cNvPr id="6" name="TextBox 5"/>
            <p:cNvSpPr txBox="1"/>
            <p:nvPr/>
          </p:nvSpPr>
          <p:spPr>
            <a:xfrm>
              <a:off x="1144108" y="1082439"/>
              <a:ext cx="2880320" cy="414814"/>
            </a:xfrm>
            <a:prstGeom prst="rect">
              <a:avLst/>
            </a:prstGeom>
            <a:gradFill>
              <a:gsLst>
                <a:gs pos="0">
                  <a:srgbClr val="FE4444"/>
                </a:gs>
                <a:gs pos="100000">
                  <a:srgbClr val="832B2B"/>
                </a:gs>
              </a:gsLst>
              <a:lin ang="5400000" scaled="0"/>
            </a:grad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2000" b="1">
                  <a:solidFill>
                    <a:schemeClr val="accent3">
                      <a:lumMod val="40000"/>
                      <a:lumOff val="60000"/>
                    </a:schemeClr>
                  </a:solidFill>
                </a:rPr>
                <a:t>中国共产党第一次全国代表大会</a:t>
              </a:r>
            </a:p>
          </p:txBody>
        </p:sp>
        <p:sp>
          <p:nvSpPr>
            <p:cNvPr id="15" name="Freeform 4"/>
            <p:cNvSpPr/>
            <p:nvPr/>
          </p:nvSpPr>
          <p:spPr bwMode="auto">
            <a:xfrm>
              <a:off x="796842" y="1131590"/>
              <a:ext cx="297016" cy="302607"/>
            </a:xfrm>
            <a:custGeom>
              <a:avLst/>
              <a:gdLst>
                <a:gd name="T0" fmla="*/ 9973 w 16150"/>
                <a:gd name="T1" fmla="*/ 259 h 16454"/>
                <a:gd name="T2" fmla="*/ 12122 w 16150"/>
                <a:gd name="T3" fmla="*/ 1134 h 16454"/>
                <a:gd name="T4" fmla="*/ 13846 w 16150"/>
                <a:gd name="T5" fmla="*/ 2500 h 16454"/>
                <a:gd name="T6" fmla="*/ 15112 w 16150"/>
                <a:gd name="T7" fmla="*/ 4233 h 16454"/>
                <a:gd name="T8" fmla="*/ 15891 w 16150"/>
                <a:gd name="T9" fmla="*/ 6210 h 16454"/>
                <a:gd name="T10" fmla="*/ 16149 w 16150"/>
                <a:gd name="T11" fmla="*/ 8306 h 16454"/>
                <a:gd name="T12" fmla="*/ 15854 w 16150"/>
                <a:gd name="T13" fmla="*/ 10398 h 16454"/>
                <a:gd name="T14" fmla="*/ 14975 w 16150"/>
                <a:gd name="T15" fmla="*/ 12361 h 16454"/>
                <a:gd name="T16" fmla="*/ 12685 w 16150"/>
                <a:gd name="T17" fmla="*/ 14869 h 16454"/>
                <a:gd name="T18" fmla="*/ 11449 w 16150"/>
                <a:gd name="T19" fmla="*/ 15540 h 16454"/>
                <a:gd name="T20" fmla="*/ 10200 w 16150"/>
                <a:gd name="T21" fmla="*/ 16017 h 16454"/>
                <a:gd name="T22" fmla="*/ 8943 w 16150"/>
                <a:gd name="T23" fmla="*/ 16295 h 16454"/>
                <a:gd name="T24" fmla="*/ 7684 w 16150"/>
                <a:gd name="T25" fmla="*/ 16373 h 16454"/>
                <a:gd name="T26" fmla="*/ 6427 w 16150"/>
                <a:gd name="T27" fmla="*/ 16246 h 16454"/>
                <a:gd name="T28" fmla="*/ 5176 w 16150"/>
                <a:gd name="T29" fmla="*/ 15912 h 16454"/>
                <a:gd name="T30" fmla="*/ 3938 w 16150"/>
                <a:gd name="T31" fmla="*/ 15367 h 16454"/>
                <a:gd name="T32" fmla="*/ 2716 w 16150"/>
                <a:gd name="T33" fmla="*/ 14608 h 16454"/>
                <a:gd name="T34" fmla="*/ 2511 w 16150"/>
                <a:gd name="T35" fmla="*/ 15185 h 16454"/>
                <a:gd name="T36" fmla="*/ 2434 w 16150"/>
                <a:gd name="T37" fmla="*/ 15605 h 16454"/>
                <a:gd name="T38" fmla="*/ 2255 w 16150"/>
                <a:gd name="T39" fmla="*/ 15955 h 16454"/>
                <a:gd name="T40" fmla="*/ 1990 w 16150"/>
                <a:gd name="T41" fmla="*/ 16223 h 16454"/>
                <a:gd name="T42" fmla="*/ 1660 w 16150"/>
                <a:gd name="T43" fmla="*/ 16393 h 16454"/>
                <a:gd name="T44" fmla="*/ 1284 w 16150"/>
                <a:gd name="T45" fmla="*/ 16454 h 16454"/>
                <a:gd name="T46" fmla="*/ 877 w 16150"/>
                <a:gd name="T47" fmla="*/ 16392 h 16454"/>
                <a:gd name="T48" fmla="*/ 462 w 16150"/>
                <a:gd name="T49" fmla="*/ 16196 h 16454"/>
                <a:gd name="T50" fmla="*/ 179 w 16150"/>
                <a:gd name="T51" fmla="*/ 15839 h 16454"/>
                <a:gd name="T52" fmla="*/ 36 w 16150"/>
                <a:gd name="T53" fmla="*/ 15456 h 16454"/>
                <a:gd name="T54" fmla="*/ 1 w 16150"/>
                <a:gd name="T55" fmla="*/ 15083 h 16454"/>
                <a:gd name="T56" fmla="*/ 68 w 16150"/>
                <a:gd name="T57" fmla="*/ 14734 h 16454"/>
                <a:gd name="T58" fmla="*/ 234 w 16150"/>
                <a:gd name="T59" fmla="*/ 14423 h 16454"/>
                <a:gd name="T60" fmla="*/ 493 w 16150"/>
                <a:gd name="T61" fmla="*/ 14166 h 16454"/>
                <a:gd name="T62" fmla="*/ 840 w 16150"/>
                <a:gd name="T63" fmla="*/ 13979 h 16454"/>
                <a:gd name="T64" fmla="*/ 1273 w 16150"/>
                <a:gd name="T65" fmla="*/ 13874 h 16454"/>
                <a:gd name="T66" fmla="*/ 1729 w 16150"/>
                <a:gd name="T67" fmla="*/ 11158 h 16454"/>
                <a:gd name="T68" fmla="*/ 2659 w 16150"/>
                <a:gd name="T69" fmla="*/ 11937 h 16454"/>
                <a:gd name="T70" fmla="*/ 3659 w 16150"/>
                <a:gd name="T71" fmla="*/ 12592 h 16454"/>
                <a:gd name="T72" fmla="*/ 4718 w 16150"/>
                <a:gd name="T73" fmla="*/ 13103 h 16454"/>
                <a:gd name="T74" fmla="*/ 5826 w 16150"/>
                <a:gd name="T75" fmla="*/ 13448 h 16454"/>
                <a:gd name="T76" fmla="*/ 6972 w 16150"/>
                <a:gd name="T77" fmla="*/ 13610 h 16454"/>
                <a:gd name="T78" fmla="*/ 8146 w 16150"/>
                <a:gd name="T79" fmla="*/ 13566 h 16454"/>
                <a:gd name="T80" fmla="*/ 9336 w 16150"/>
                <a:gd name="T81" fmla="*/ 13300 h 16454"/>
                <a:gd name="T82" fmla="*/ 10534 w 16150"/>
                <a:gd name="T83" fmla="*/ 12789 h 16454"/>
                <a:gd name="T84" fmla="*/ 5464 w 16150"/>
                <a:gd name="T85" fmla="*/ 2566 h 16454"/>
                <a:gd name="T86" fmla="*/ 5827 w 16150"/>
                <a:gd name="T87" fmla="*/ 2638 h 16454"/>
                <a:gd name="T88" fmla="*/ 6178 w 16150"/>
                <a:gd name="T89" fmla="*/ 2674 h 16454"/>
                <a:gd name="T90" fmla="*/ 6518 w 16150"/>
                <a:gd name="T91" fmla="*/ 2671 h 16454"/>
                <a:gd name="T92" fmla="*/ 6843 w 16150"/>
                <a:gd name="T93" fmla="*/ 2626 h 16454"/>
                <a:gd name="T94" fmla="*/ 7155 w 16150"/>
                <a:gd name="T95" fmla="*/ 2539 h 16454"/>
                <a:gd name="T96" fmla="*/ 7454 w 16150"/>
                <a:gd name="T97" fmla="*/ 2406 h 16454"/>
                <a:gd name="T98" fmla="*/ 7738 w 16150"/>
                <a:gd name="T99" fmla="*/ 2226 h 16454"/>
                <a:gd name="T100" fmla="*/ 8006 w 16150"/>
                <a:gd name="T101" fmla="*/ 1998 h 16454"/>
                <a:gd name="T102" fmla="*/ 12823 w 16150"/>
                <a:gd name="T103" fmla="*/ 10533 h 16454"/>
                <a:gd name="T104" fmla="*/ 13267 w 16150"/>
                <a:gd name="T105" fmla="*/ 9153 h 16454"/>
                <a:gd name="T106" fmla="*/ 13370 w 16150"/>
                <a:gd name="T107" fmla="*/ 7627 h 16454"/>
                <a:gd name="T108" fmla="*/ 13146 w 16150"/>
                <a:gd name="T109" fmla="*/ 6035 h 16454"/>
                <a:gd name="T110" fmla="*/ 12612 w 16150"/>
                <a:gd name="T111" fmla="*/ 4454 h 16454"/>
                <a:gd name="T112" fmla="*/ 11782 w 16150"/>
                <a:gd name="T113" fmla="*/ 2966 h 16454"/>
                <a:gd name="T114" fmla="*/ 10672 w 16150"/>
                <a:gd name="T115" fmla="*/ 1650 h 16454"/>
                <a:gd name="T116" fmla="*/ 9297 w 16150"/>
                <a:gd name="T117" fmla="*/ 585 h 16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50" h="16454">
                  <a:moveTo>
                    <a:pt x="8101" y="0"/>
                  </a:moveTo>
                  <a:lnTo>
                    <a:pt x="8749" y="44"/>
                  </a:lnTo>
                  <a:lnTo>
                    <a:pt x="9372" y="132"/>
                  </a:lnTo>
                  <a:lnTo>
                    <a:pt x="9973" y="259"/>
                  </a:lnTo>
                  <a:lnTo>
                    <a:pt x="10548" y="425"/>
                  </a:lnTo>
                  <a:lnTo>
                    <a:pt x="11098" y="627"/>
                  </a:lnTo>
                  <a:lnTo>
                    <a:pt x="11623" y="864"/>
                  </a:lnTo>
                  <a:lnTo>
                    <a:pt x="12122" y="1134"/>
                  </a:lnTo>
                  <a:lnTo>
                    <a:pt x="12594" y="1434"/>
                  </a:lnTo>
                  <a:lnTo>
                    <a:pt x="13038" y="1764"/>
                  </a:lnTo>
                  <a:lnTo>
                    <a:pt x="13456" y="2119"/>
                  </a:lnTo>
                  <a:lnTo>
                    <a:pt x="13846" y="2500"/>
                  </a:lnTo>
                  <a:lnTo>
                    <a:pt x="14206" y="2903"/>
                  </a:lnTo>
                  <a:lnTo>
                    <a:pt x="14538" y="3329"/>
                  </a:lnTo>
                  <a:lnTo>
                    <a:pt x="14841" y="3772"/>
                  </a:lnTo>
                  <a:lnTo>
                    <a:pt x="15112" y="4233"/>
                  </a:lnTo>
                  <a:lnTo>
                    <a:pt x="15354" y="4710"/>
                  </a:lnTo>
                  <a:lnTo>
                    <a:pt x="15565" y="5199"/>
                  </a:lnTo>
                  <a:lnTo>
                    <a:pt x="15744" y="5700"/>
                  </a:lnTo>
                  <a:lnTo>
                    <a:pt x="15891" y="6210"/>
                  </a:lnTo>
                  <a:lnTo>
                    <a:pt x="16005" y="6728"/>
                  </a:lnTo>
                  <a:lnTo>
                    <a:pt x="16087" y="7251"/>
                  </a:lnTo>
                  <a:lnTo>
                    <a:pt x="16135" y="7778"/>
                  </a:lnTo>
                  <a:lnTo>
                    <a:pt x="16149" y="8306"/>
                  </a:lnTo>
                  <a:lnTo>
                    <a:pt x="16128" y="8835"/>
                  </a:lnTo>
                  <a:lnTo>
                    <a:pt x="16073" y="9360"/>
                  </a:lnTo>
                  <a:lnTo>
                    <a:pt x="15981" y="9883"/>
                  </a:lnTo>
                  <a:lnTo>
                    <a:pt x="15854" y="10398"/>
                  </a:lnTo>
                  <a:lnTo>
                    <a:pt x="15690" y="10906"/>
                  </a:lnTo>
                  <a:lnTo>
                    <a:pt x="15490" y="11404"/>
                  </a:lnTo>
                  <a:lnTo>
                    <a:pt x="15252" y="11889"/>
                  </a:lnTo>
                  <a:lnTo>
                    <a:pt x="14975" y="12361"/>
                  </a:lnTo>
                  <a:lnTo>
                    <a:pt x="14660" y="12818"/>
                  </a:lnTo>
                  <a:lnTo>
                    <a:pt x="16150" y="14235"/>
                  </a:lnTo>
                  <a:lnTo>
                    <a:pt x="14152" y="16318"/>
                  </a:lnTo>
                  <a:lnTo>
                    <a:pt x="12685" y="14869"/>
                  </a:lnTo>
                  <a:lnTo>
                    <a:pt x="12378" y="15055"/>
                  </a:lnTo>
                  <a:lnTo>
                    <a:pt x="12069" y="15229"/>
                  </a:lnTo>
                  <a:lnTo>
                    <a:pt x="11760" y="15391"/>
                  </a:lnTo>
                  <a:lnTo>
                    <a:pt x="11449" y="15540"/>
                  </a:lnTo>
                  <a:lnTo>
                    <a:pt x="11137" y="15678"/>
                  </a:lnTo>
                  <a:lnTo>
                    <a:pt x="10826" y="15803"/>
                  </a:lnTo>
                  <a:lnTo>
                    <a:pt x="10513" y="15916"/>
                  </a:lnTo>
                  <a:lnTo>
                    <a:pt x="10200" y="16017"/>
                  </a:lnTo>
                  <a:lnTo>
                    <a:pt x="9886" y="16104"/>
                  </a:lnTo>
                  <a:lnTo>
                    <a:pt x="9573" y="16180"/>
                  </a:lnTo>
                  <a:lnTo>
                    <a:pt x="9258" y="16244"/>
                  </a:lnTo>
                  <a:lnTo>
                    <a:pt x="8943" y="16295"/>
                  </a:lnTo>
                  <a:lnTo>
                    <a:pt x="8628" y="16334"/>
                  </a:lnTo>
                  <a:lnTo>
                    <a:pt x="8314" y="16359"/>
                  </a:lnTo>
                  <a:lnTo>
                    <a:pt x="7999" y="16372"/>
                  </a:lnTo>
                  <a:lnTo>
                    <a:pt x="7684" y="16373"/>
                  </a:lnTo>
                  <a:lnTo>
                    <a:pt x="7369" y="16360"/>
                  </a:lnTo>
                  <a:lnTo>
                    <a:pt x="7056" y="16335"/>
                  </a:lnTo>
                  <a:lnTo>
                    <a:pt x="6741" y="16297"/>
                  </a:lnTo>
                  <a:lnTo>
                    <a:pt x="6427" y="16246"/>
                  </a:lnTo>
                  <a:lnTo>
                    <a:pt x="6113" y="16181"/>
                  </a:lnTo>
                  <a:lnTo>
                    <a:pt x="5801" y="16104"/>
                  </a:lnTo>
                  <a:lnTo>
                    <a:pt x="5488" y="16015"/>
                  </a:lnTo>
                  <a:lnTo>
                    <a:pt x="5176" y="15912"/>
                  </a:lnTo>
                  <a:lnTo>
                    <a:pt x="4866" y="15795"/>
                  </a:lnTo>
                  <a:lnTo>
                    <a:pt x="4556" y="15665"/>
                  </a:lnTo>
                  <a:lnTo>
                    <a:pt x="4246" y="15523"/>
                  </a:lnTo>
                  <a:lnTo>
                    <a:pt x="3938" y="15367"/>
                  </a:lnTo>
                  <a:lnTo>
                    <a:pt x="3631" y="15197"/>
                  </a:lnTo>
                  <a:lnTo>
                    <a:pt x="3325" y="15014"/>
                  </a:lnTo>
                  <a:lnTo>
                    <a:pt x="3019" y="14818"/>
                  </a:lnTo>
                  <a:lnTo>
                    <a:pt x="2716" y="14608"/>
                  </a:lnTo>
                  <a:lnTo>
                    <a:pt x="2488" y="14831"/>
                  </a:lnTo>
                  <a:lnTo>
                    <a:pt x="2504" y="14953"/>
                  </a:lnTo>
                  <a:lnTo>
                    <a:pt x="2511" y="15070"/>
                  </a:lnTo>
                  <a:lnTo>
                    <a:pt x="2511" y="15185"/>
                  </a:lnTo>
                  <a:lnTo>
                    <a:pt x="2502" y="15296"/>
                  </a:lnTo>
                  <a:lnTo>
                    <a:pt x="2486" y="15403"/>
                  </a:lnTo>
                  <a:lnTo>
                    <a:pt x="2464" y="15506"/>
                  </a:lnTo>
                  <a:lnTo>
                    <a:pt x="2434" y="15605"/>
                  </a:lnTo>
                  <a:lnTo>
                    <a:pt x="2399" y="15699"/>
                  </a:lnTo>
                  <a:lnTo>
                    <a:pt x="2357" y="15790"/>
                  </a:lnTo>
                  <a:lnTo>
                    <a:pt x="2308" y="15875"/>
                  </a:lnTo>
                  <a:lnTo>
                    <a:pt x="2255" y="15955"/>
                  </a:lnTo>
                  <a:lnTo>
                    <a:pt x="2196" y="16030"/>
                  </a:lnTo>
                  <a:lnTo>
                    <a:pt x="2132" y="16100"/>
                  </a:lnTo>
                  <a:lnTo>
                    <a:pt x="2063" y="16164"/>
                  </a:lnTo>
                  <a:lnTo>
                    <a:pt x="1990" y="16223"/>
                  </a:lnTo>
                  <a:lnTo>
                    <a:pt x="1913" y="16274"/>
                  </a:lnTo>
                  <a:lnTo>
                    <a:pt x="1833" y="16320"/>
                  </a:lnTo>
                  <a:lnTo>
                    <a:pt x="1749" y="16360"/>
                  </a:lnTo>
                  <a:lnTo>
                    <a:pt x="1660" y="16393"/>
                  </a:lnTo>
                  <a:lnTo>
                    <a:pt x="1570" y="16419"/>
                  </a:lnTo>
                  <a:lnTo>
                    <a:pt x="1477" y="16438"/>
                  </a:lnTo>
                  <a:lnTo>
                    <a:pt x="1381" y="16450"/>
                  </a:lnTo>
                  <a:lnTo>
                    <a:pt x="1284" y="16454"/>
                  </a:lnTo>
                  <a:lnTo>
                    <a:pt x="1184" y="16451"/>
                  </a:lnTo>
                  <a:lnTo>
                    <a:pt x="1083" y="16440"/>
                  </a:lnTo>
                  <a:lnTo>
                    <a:pt x="980" y="16420"/>
                  </a:lnTo>
                  <a:lnTo>
                    <a:pt x="877" y="16392"/>
                  </a:lnTo>
                  <a:lnTo>
                    <a:pt x="774" y="16356"/>
                  </a:lnTo>
                  <a:lnTo>
                    <a:pt x="670" y="16312"/>
                  </a:lnTo>
                  <a:lnTo>
                    <a:pt x="566" y="16259"/>
                  </a:lnTo>
                  <a:lnTo>
                    <a:pt x="462" y="16196"/>
                  </a:lnTo>
                  <a:lnTo>
                    <a:pt x="358" y="16124"/>
                  </a:lnTo>
                  <a:lnTo>
                    <a:pt x="291" y="16029"/>
                  </a:lnTo>
                  <a:lnTo>
                    <a:pt x="231" y="15935"/>
                  </a:lnTo>
                  <a:lnTo>
                    <a:pt x="179" y="15839"/>
                  </a:lnTo>
                  <a:lnTo>
                    <a:pt x="133" y="15743"/>
                  </a:lnTo>
                  <a:lnTo>
                    <a:pt x="94" y="15648"/>
                  </a:lnTo>
                  <a:lnTo>
                    <a:pt x="62" y="15552"/>
                  </a:lnTo>
                  <a:lnTo>
                    <a:pt x="36" y="15456"/>
                  </a:lnTo>
                  <a:lnTo>
                    <a:pt x="17" y="15362"/>
                  </a:lnTo>
                  <a:lnTo>
                    <a:pt x="5" y="15267"/>
                  </a:lnTo>
                  <a:lnTo>
                    <a:pt x="0" y="15175"/>
                  </a:lnTo>
                  <a:lnTo>
                    <a:pt x="1" y="15083"/>
                  </a:lnTo>
                  <a:lnTo>
                    <a:pt x="8" y="14993"/>
                  </a:lnTo>
                  <a:lnTo>
                    <a:pt x="22" y="14904"/>
                  </a:lnTo>
                  <a:lnTo>
                    <a:pt x="42" y="14818"/>
                  </a:lnTo>
                  <a:lnTo>
                    <a:pt x="68" y="14734"/>
                  </a:lnTo>
                  <a:lnTo>
                    <a:pt x="101" y="14651"/>
                  </a:lnTo>
                  <a:lnTo>
                    <a:pt x="139" y="14572"/>
                  </a:lnTo>
                  <a:lnTo>
                    <a:pt x="183" y="14496"/>
                  </a:lnTo>
                  <a:lnTo>
                    <a:pt x="234" y="14423"/>
                  </a:lnTo>
                  <a:lnTo>
                    <a:pt x="290" y="14353"/>
                  </a:lnTo>
                  <a:lnTo>
                    <a:pt x="352" y="14287"/>
                  </a:lnTo>
                  <a:lnTo>
                    <a:pt x="420" y="14224"/>
                  </a:lnTo>
                  <a:lnTo>
                    <a:pt x="493" y="14166"/>
                  </a:lnTo>
                  <a:lnTo>
                    <a:pt x="572" y="14112"/>
                  </a:lnTo>
                  <a:lnTo>
                    <a:pt x="656" y="14063"/>
                  </a:lnTo>
                  <a:lnTo>
                    <a:pt x="746" y="14018"/>
                  </a:lnTo>
                  <a:lnTo>
                    <a:pt x="840" y="13979"/>
                  </a:lnTo>
                  <a:lnTo>
                    <a:pt x="941" y="13944"/>
                  </a:lnTo>
                  <a:lnTo>
                    <a:pt x="1046" y="13915"/>
                  </a:lnTo>
                  <a:lnTo>
                    <a:pt x="1157" y="13891"/>
                  </a:lnTo>
                  <a:lnTo>
                    <a:pt x="1273" y="13874"/>
                  </a:lnTo>
                  <a:lnTo>
                    <a:pt x="1394" y="13864"/>
                  </a:lnTo>
                  <a:lnTo>
                    <a:pt x="1555" y="13724"/>
                  </a:lnTo>
                  <a:lnTo>
                    <a:pt x="493" y="12429"/>
                  </a:lnTo>
                  <a:lnTo>
                    <a:pt x="1729" y="11158"/>
                  </a:lnTo>
                  <a:lnTo>
                    <a:pt x="1954" y="11364"/>
                  </a:lnTo>
                  <a:lnTo>
                    <a:pt x="2185" y="11562"/>
                  </a:lnTo>
                  <a:lnTo>
                    <a:pt x="2419" y="11753"/>
                  </a:lnTo>
                  <a:lnTo>
                    <a:pt x="2659" y="11937"/>
                  </a:lnTo>
                  <a:lnTo>
                    <a:pt x="2903" y="12113"/>
                  </a:lnTo>
                  <a:lnTo>
                    <a:pt x="3152" y="12282"/>
                  </a:lnTo>
                  <a:lnTo>
                    <a:pt x="3404" y="12441"/>
                  </a:lnTo>
                  <a:lnTo>
                    <a:pt x="3659" y="12592"/>
                  </a:lnTo>
                  <a:lnTo>
                    <a:pt x="3919" y="12734"/>
                  </a:lnTo>
                  <a:lnTo>
                    <a:pt x="4183" y="12867"/>
                  </a:lnTo>
                  <a:lnTo>
                    <a:pt x="4449" y="12989"/>
                  </a:lnTo>
                  <a:lnTo>
                    <a:pt x="4718" y="13103"/>
                  </a:lnTo>
                  <a:lnTo>
                    <a:pt x="4991" y="13205"/>
                  </a:lnTo>
                  <a:lnTo>
                    <a:pt x="5267" y="13297"/>
                  </a:lnTo>
                  <a:lnTo>
                    <a:pt x="5546" y="13378"/>
                  </a:lnTo>
                  <a:lnTo>
                    <a:pt x="5826" y="13448"/>
                  </a:lnTo>
                  <a:lnTo>
                    <a:pt x="6110" y="13507"/>
                  </a:lnTo>
                  <a:lnTo>
                    <a:pt x="6395" y="13553"/>
                  </a:lnTo>
                  <a:lnTo>
                    <a:pt x="6683" y="13588"/>
                  </a:lnTo>
                  <a:lnTo>
                    <a:pt x="6972" y="13610"/>
                  </a:lnTo>
                  <a:lnTo>
                    <a:pt x="7263" y="13619"/>
                  </a:lnTo>
                  <a:lnTo>
                    <a:pt x="7557" y="13615"/>
                  </a:lnTo>
                  <a:lnTo>
                    <a:pt x="7851" y="13598"/>
                  </a:lnTo>
                  <a:lnTo>
                    <a:pt x="8146" y="13566"/>
                  </a:lnTo>
                  <a:lnTo>
                    <a:pt x="8442" y="13522"/>
                  </a:lnTo>
                  <a:lnTo>
                    <a:pt x="8740" y="13462"/>
                  </a:lnTo>
                  <a:lnTo>
                    <a:pt x="9038" y="13388"/>
                  </a:lnTo>
                  <a:lnTo>
                    <a:pt x="9336" y="13300"/>
                  </a:lnTo>
                  <a:lnTo>
                    <a:pt x="9635" y="13196"/>
                  </a:lnTo>
                  <a:lnTo>
                    <a:pt x="9935" y="13076"/>
                  </a:lnTo>
                  <a:lnTo>
                    <a:pt x="10234" y="12941"/>
                  </a:lnTo>
                  <a:lnTo>
                    <a:pt x="10534" y="12789"/>
                  </a:lnTo>
                  <a:lnTo>
                    <a:pt x="5239" y="7664"/>
                  </a:lnTo>
                  <a:lnTo>
                    <a:pt x="3779" y="9182"/>
                  </a:lnTo>
                  <a:lnTo>
                    <a:pt x="1430" y="6830"/>
                  </a:lnTo>
                  <a:lnTo>
                    <a:pt x="5464" y="2566"/>
                  </a:lnTo>
                  <a:lnTo>
                    <a:pt x="5556" y="2587"/>
                  </a:lnTo>
                  <a:lnTo>
                    <a:pt x="5647" y="2606"/>
                  </a:lnTo>
                  <a:lnTo>
                    <a:pt x="5738" y="2623"/>
                  </a:lnTo>
                  <a:lnTo>
                    <a:pt x="5827" y="2638"/>
                  </a:lnTo>
                  <a:lnTo>
                    <a:pt x="5916" y="2651"/>
                  </a:lnTo>
                  <a:lnTo>
                    <a:pt x="6004" y="2660"/>
                  </a:lnTo>
                  <a:lnTo>
                    <a:pt x="6092" y="2669"/>
                  </a:lnTo>
                  <a:lnTo>
                    <a:pt x="6178" y="2674"/>
                  </a:lnTo>
                  <a:lnTo>
                    <a:pt x="6265" y="2677"/>
                  </a:lnTo>
                  <a:lnTo>
                    <a:pt x="6349" y="2677"/>
                  </a:lnTo>
                  <a:lnTo>
                    <a:pt x="6433" y="2675"/>
                  </a:lnTo>
                  <a:lnTo>
                    <a:pt x="6518" y="2671"/>
                  </a:lnTo>
                  <a:lnTo>
                    <a:pt x="6600" y="2663"/>
                  </a:lnTo>
                  <a:lnTo>
                    <a:pt x="6682" y="2653"/>
                  </a:lnTo>
                  <a:lnTo>
                    <a:pt x="6762" y="2641"/>
                  </a:lnTo>
                  <a:lnTo>
                    <a:pt x="6843" y="2626"/>
                  </a:lnTo>
                  <a:lnTo>
                    <a:pt x="6923" y="2608"/>
                  </a:lnTo>
                  <a:lnTo>
                    <a:pt x="7001" y="2587"/>
                  </a:lnTo>
                  <a:lnTo>
                    <a:pt x="7079" y="2565"/>
                  </a:lnTo>
                  <a:lnTo>
                    <a:pt x="7155" y="2539"/>
                  </a:lnTo>
                  <a:lnTo>
                    <a:pt x="7231" y="2510"/>
                  </a:lnTo>
                  <a:lnTo>
                    <a:pt x="7307" y="2478"/>
                  </a:lnTo>
                  <a:lnTo>
                    <a:pt x="7381" y="2443"/>
                  </a:lnTo>
                  <a:lnTo>
                    <a:pt x="7454" y="2406"/>
                  </a:lnTo>
                  <a:lnTo>
                    <a:pt x="7527" y="2365"/>
                  </a:lnTo>
                  <a:lnTo>
                    <a:pt x="7598" y="2322"/>
                  </a:lnTo>
                  <a:lnTo>
                    <a:pt x="7669" y="2276"/>
                  </a:lnTo>
                  <a:lnTo>
                    <a:pt x="7738" y="2226"/>
                  </a:lnTo>
                  <a:lnTo>
                    <a:pt x="7807" y="2174"/>
                  </a:lnTo>
                  <a:lnTo>
                    <a:pt x="7874" y="2118"/>
                  </a:lnTo>
                  <a:lnTo>
                    <a:pt x="7940" y="2060"/>
                  </a:lnTo>
                  <a:lnTo>
                    <a:pt x="8006" y="1998"/>
                  </a:lnTo>
                  <a:lnTo>
                    <a:pt x="9283" y="3305"/>
                  </a:lnTo>
                  <a:lnTo>
                    <a:pt x="7255" y="5477"/>
                  </a:lnTo>
                  <a:lnTo>
                    <a:pt x="12658" y="10844"/>
                  </a:lnTo>
                  <a:lnTo>
                    <a:pt x="12823" y="10533"/>
                  </a:lnTo>
                  <a:lnTo>
                    <a:pt x="12967" y="10206"/>
                  </a:lnTo>
                  <a:lnTo>
                    <a:pt x="13089" y="9866"/>
                  </a:lnTo>
                  <a:lnTo>
                    <a:pt x="13188" y="9515"/>
                  </a:lnTo>
                  <a:lnTo>
                    <a:pt x="13267" y="9153"/>
                  </a:lnTo>
                  <a:lnTo>
                    <a:pt x="13324" y="8782"/>
                  </a:lnTo>
                  <a:lnTo>
                    <a:pt x="13360" y="8404"/>
                  </a:lnTo>
                  <a:lnTo>
                    <a:pt x="13376" y="8018"/>
                  </a:lnTo>
                  <a:lnTo>
                    <a:pt x="13370" y="7627"/>
                  </a:lnTo>
                  <a:lnTo>
                    <a:pt x="13344" y="7233"/>
                  </a:lnTo>
                  <a:lnTo>
                    <a:pt x="13298" y="6835"/>
                  </a:lnTo>
                  <a:lnTo>
                    <a:pt x="13232" y="6435"/>
                  </a:lnTo>
                  <a:lnTo>
                    <a:pt x="13146" y="6035"/>
                  </a:lnTo>
                  <a:lnTo>
                    <a:pt x="13041" y="5635"/>
                  </a:lnTo>
                  <a:lnTo>
                    <a:pt x="12917" y="5238"/>
                  </a:lnTo>
                  <a:lnTo>
                    <a:pt x="12774" y="4844"/>
                  </a:lnTo>
                  <a:lnTo>
                    <a:pt x="12612" y="4454"/>
                  </a:lnTo>
                  <a:lnTo>
                    <a:pt x="12431" y="4070"/>
                  </a:lnTo>
                  <a:lnTo>
                    <a:pt x="12233" y="3694"/>
                  </a:lnTo>
                  <a:lnTo>
                    <a:pt x="12017" y="3325"/>
                  </a:lnTo>
                  <a:lnTo>
                    <a:pt x="11782" y="2966"/>
                  </a:lnTo>
                  <a:lnTo>
                    <a:pt x="11530" y="2618"/>
                  </a:lnTo>
                  <a:lnTo>
                    <a:pt x="11261" y="2282"/>
                  </a:lnTo>
                  <a:lnTo>
                    <a:pt x="10975" y="1958"/>
                  </a:lnTo>
                  <a:lnTo>
                    <a:pt x="10672" y="1650"/>
                  </a:lnTo>
                  <a:lnTo>
                    <a:pt x="10352" y="1357"/>
                  </a:lnTo>
                  <a:lnTo>
                    <a:pt x="10017" y="1081"/>
                  </a:lnTo>
                  <a:lnTo>
                    <a:pt x="9665" y="824"/>
                  </a:lnTo>
                  <a:lnTo>
                    <a:pt x="9297" y="585"/>
                  </a:lnTo>
                  <a:lnTo>
                    <a:pt x="8913" y="368"/>
                  </a:lnTo>
                  <a:lnTo>
                    <a:pt x="8515" y="173"/>
                  </a:lnTo>
                  <a:lnTo>
                    <a:pt x="8101" y="0"/>
                  </a:lnTo>
                  <a:close/>
                </a:path>
              </a:pathLst>
            </a:custGeom>
            <a:solidFill>
              <a:schemeClr val="accent3">
                <a:lumMod val="40000"/>
                <a:lumOff val="60000"/>
              </a:schemeClr>
            </a:solidFill>
            <a:ln>
              <a:noFill/>
            </a:ln>
          </p:spPr>
          <p:txBody>
            <a:bodyPr vert="horz" wrap="square" lIns="121920" tIns="60960" rIns="121920" bIns="60960" numCol="1" anchor="t" anchorCtr="0" compatLnSpc="1"/>
            <a:lstStyle/>
            <a:p>
              <a:endParaRPr lang="zh-CN" altLang="en-US" sz="240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nodeType="afterGroup">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par>
                          <p:cTn id="19" fill="hold" nodeType="afterGroup">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par>
                          <p:cTn id="25" fill="hold" nodeType="afterGroup">
                            <p:stCondLst>
                              <p:cond delay="2000"/>
                            </p:stCondLst>
                            <p:childTnLst>
                              <p:par>
                                <p:cTn id="26" presetID="14" presetClass="entr" presetSubtype="10" fill="hold" nodeType="afterEffect">
                                  <p:stCondLst>
                                    <p:cond delay="0"/>
                                  </p:stCondLst>
                                  <p:childTnLst>
                                    <p:set>
                                      <p:cBhvr>
                                        <p:cTn id="27" dur="1" fill="hold">
                                          <p:stCondLst>
                                            <p:cond delay="0"/>
                                          </p:stCondLst>
                                        </p:cTn>
                                        <p:tgtEl>
                                          <p:spTgt spid="3074"/>
                                        </p:tgtEl>
                                        <p:attrNameLst>
                                          <p:attrName>style.visibility</p:attrName>
                                        </p:attrNameLst>
                                      </p:cBhvr>
                                      <p:to>
                                        <p:strVal val="visible"/>
                                      </p:to>
                                    </p:set>
                                    <p:animEffect transition="in" filter="randombar(horizontal)">
                                      <p:cBhvr>
                                        <p:cTn id="28" dur="500"/>
                                        <p:tgtEl>
                                          <p:spTgt spid="3074"/>
                                        </p:tgtEl>
                                      </p:cBhvr>
                                    </p:animEffect>
                                  </p:childTnLst>
                                </p:cTn>
                              </p:par>
                            </p:childTnLst>
                          </p:cTn>
                        </p:par>
                        <p:par>
                          <p:cTn id="29" fill="hold" nodeType="afterGroup">
                            <p:stCondLst>
                              <p:cond delay="2500"/>
                            </p:stCondLst>
                            <p:childTnLst>
                              <p:par>
                                <p:cTn id="30" presetID="14" presetClass="entr" presetSubtype="10" fill="hold" nodeType="afterEffect">
                                  <p:stCondLst>
                                    <p:cond delay="0"/>
                                  </p:stCondLst>
                                  <p:childTnLst>
                                    <p:set>
                                      <p:cBhvr>
                                        <p:cTn id="31" dur="1" fill="hold">
                                          <p:stCondLst>
                                            <p:cond delay="0"/>
                                          </p:stCondLst>
                                        </p:cTn>
                                        <p:tgtEl>
                                          <p:spTgt spid="3075"/>
                                        </p:tgtEl>
                                        <p:attrNameLst>
                                          <p:attrName>style.visibility</p:attrName>
                                        </p:attrNameLst>
                                      </p:cBhvr>
                                      <p:to>
                                        <p:strVal val="visible"/>
                                      </p:to>
                                    </p:set>
                                    <p:animEffect transition="in" filter="randombar(horizontal)">
                                      <p:cBhvr>
                                        <p:cTn id="32" dur="500"/>
                                        <p:tgtEl>
                                          <p:spTgt spid="3075"/>
                                        </p:tgtEl>
                                      </p:cBhvr>
                                    </p:animEffect>
                                  </p:childTnLst>
                                </p:cTn>
                              </p:par>
                            </p:childTnLst>
                          </p:cTn>
                        </p:par>
                        <p:par>
                          <p:cTn id="33" fill="hold" nodeType="afterGroup">
                            <p:stCondLst>
                              <p:cond delay="3000"/>
                            </p:stCondLst>
                            <p:childTnLst>
                              <p:par>
                                <p:cTn id="34" presetID="14" presetClass="entr" presetSubtype="10" fill="hold" nodeType="afterEffect">
                                  <p:stCondLst>
                                    <p:cond delay="0"/>
                                  </p:stCondLst>
                                  <p:childTnLst>
                                    <p:set>
                                      <p:cBhvr>
                                        <p:cTn id="35" dur="1" fill="hold">
                                          <p:stCondLst>
                                            <p:cond delay="0"/>
                                          </p:stCondLst>
                                        </p:cTn>
                                        <p:tgtEl>
                                          <p:spTgt spid="3076"/>
                                        </p:tgtEl>
                                        <p:attrNameLst>
                                          <p:attrName>style.visibility</p:attrName>
                                        </p:attrNameLst>
                                      </p:cBhvr>
                                      <p:to>
                                        <p:strVal val="visible"/>
                                      </p:to>
                                    </p:set>
                                    <p:animEffect transition="in" filter="randombar(horizontal)">
                                      <p:cBhvr>
                                        <p:cTn id="36" dur="500"/>
                                        <p:tgtEl>
                                          <p:spTgt spid="3076"/>
                                        </p:tgtEl>
                                      </p:cBhvr>
                                    </p:animEffect>
                                  </p:childTnLst>
                                </p:cTn>
                              </p:par>
                            </p:childTnLst>
                          </p:cTn>
                        </p:par>
                        <p:par>
                          <p:cTn id="37" fill="hold" nodeType="afterGroup">
                            <p:stCondLst>
                              <p:cond delay="3500"/>
                            </p:stCondLst>
                            <p:childTnLst>
                              <p:par>
                                <p:cTn id="38" presetID="14" presetClass="entr" presetSubtype="10" fill="hold" nodeType="afterEffect">
                                  <p:stCondLst>
                                    <p:cond delay="0"/>
                                  </p:stCondLst>
                                  <p:childTnLst>
                                    <p:set>
                                      <p:cBhvr>
                                        <p:cTn id="39" dur="1" fill="hold">
                                          <p:stCondLst>
                                            <p:cond delay="0"/>
                                          </p:stCondLst>
                                        </p:cTn>
                                        <p:tgtEl>
                                          <p:spTgt spid="3077"/>
                                        </p:tgtEl>
                                        <p:attrNameLst>
                                          <p:attrName>style.visibility</p:attrName>
                                        </p:attrNameLst>
                                      </p:cBhvr>
                                      <p:to>
                                        <p:strVal val="visible"/>
                                      </p:to>
                                    </p:set>
                                    <p:animEffect transition="in" filter="randombar(horizontal)">
                                      <p:cBhvr>
                                        <p:cTn id="40" dur="5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471170" y="1326515"/>
            <a:ext cx="5556250" cy="4707890"/>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2000" b="1">
                <a:solidFill>
                  <a:schemeClr val="tx1"/>
                </a:solidFill>
              </a:rPr>
              <a:t>一大通过了中国共产党的党纲全文十五条目，吸取了（上海党小组北京党支部，和陈独秀在广州起草案上海征求党内的同志意见和李汉俊起草寄予广州陈独秀的四个纲领）国内四个党纲和参考俄、英、美共的纲领，规定了党的奋斗目标、民主集中制的组织原则和党的纪律。大会还通过关于当前实际工作的决议，确定党成立后的中心任务是组织工人阶级，领导工人运动。大会选举陈独秀、张国焘、李达组成中央局，陈独秀为中央局书记。 </a:t>
            </a:r>
          </a:p>
        </p:txBody>
      </p:sp>
      <p:sp>
        <p:nvSpPr>
          <p:cNvPr id="11" name="TextBox 10"/>
          <p:cNvSpPr txBox="1"/>
          <p:nvPr/>
        </p:nvSpPr>
        <p:spPr>
          <a:xfrm>
            <a:off x="6261735" y="4108450"/>
            <a:ext cx="4385310" cy="2306955"/>
          </a:xfrm>
          <a:prstGeom prst="rect">
            <a:avLst/>
          </a:prstGeom>
          <a:gradFill>
            <a:gsLst>
              <a:gs pos="0">
                <a:srgbClr val="E30000"/>
              </a:gs>
              <a:gs pos="100000">
                <a:srgbClr val="760303"/>
              </a:gs>
            </a:gsLst>
            <a:lin ang="5400000" scaled="0"/>
          </a:grad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ct val="100000"/>
              </a:lnSpc>
              <a:spcBef>
                <a:spcPct val="0"/>
              </a:spcBef>
              <a:spcAft>
                <a:spcPct val="0"/>
              </a:spcAft>
            </a:pPr>
            <a:r>
              <a:rPr lang="zh-CN" altLang="en-US" sz="2400">
                <a:solidFill>
                  <a:schemeClr val="bg1"/>
                </a:solidFill>
              </a:rPr>
              <a:t>中共一大的召开，标志着中国有了一个完全新式的、以马克思列宁主义为行动指南、以实现共产主义为目标、全国统一的工人阶级政党，自此我国的革命面貌就焕然一新了。</a:t>
            </a:r>
          </a:p>
        </p:txBody>
      </p:sp>
      <p:pic>
        <p:nvPicPr>
          <p:cNvPr id="44034" name="Picture 2" descr="http://www.gcdy.gov.cn/Article/UploadFiles/201211/20121109163357819.jpg"/>
          <p:cNvPicPr>
            <a:picLocks noChangeAspect="1" noChangeArrowheads="1"/>
          </p:cNvPicPr>
          <p:nvPr/>
        </p:nvPicPr>
        <p:blipFill>
          <a:blip r:embed="rId3">
            <a:extLst>
              <a:ext uri="{28A0092B-C50C-407E-A947-70E740481C1C}">
                <a14:useLocalDpi xmlns:a14="http://schemas.microsoft.com/office/drawing/2010/main" val="0"/>
              </a:ext>
            </a:extLst>
          </a:blip>
          <a:srcRect t="15090"/>
          <a:stretch>
            <a:fillRect/>
          </a:stretch>
        </p:blipFill>
        <p:spPr bwMode="auto">
          <a:xfrm>
            <a:off x="6261563" y="1604797"/>
            <a:ext cx="4250928" cy="23315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53" presetClass="entr" presetSubtype="0" fill="hold" nodeType="afterEffect">
                                  <p:stCondLst>
                                    <p:cond delay="0"/>
                                  </p:stCondLst>
                                  <p:childTnLst>
                                    <p:set>
                                      <p:cBhvr>
                                        <p:cTn id="12" dur="1" fill="hold">
                                          <p:stCondLst>
                                            <p:cond delay="0"/>
                                          </p:stCondLst>
                                        </p:cTn>
                                        <p:tgtEl>
                                          <p:spTgt spid="44034"/>
                                        </p:tgtEl>
                                        <p:attrNameLst>
                                          <p:attrName>style.visibility</p:attrName>
                                        </p:attrNameLst>
                                      </p:cBhvr>
                                      <p:to>
                                        <p:strVal val="visible"/>
                                      </p:to>
                                    </p:set>
                                    <p:anim calcmode="lin" valueType="num">
                                      <p:cBhvr>
                                        <p:cTn id="13" dur="500" fill="hold"/>
                                        <p:tgtEl>
                                          <p:spTgt spid="44034"/>
                                        </p:tgtEl>
                                        <p:attrNameLst>
                                          <p:attrName>ppt_w</p:attrName>
                                        </p:attrNameLst>
                                      </p:cBhvr>
                                      <p:tavLst>
                                        <p:tav tm="0">
                                          <p:val>
                                            <p:fltVal val="0"/>
                                          </p:val>
                                        </p:tav>
                                        <p:tav tm="100000">
                                          <p:val>
                                            <p:strVal val="#ppt_w"/>
                                          </p:val>
                                        </p:tav>
                                      </p:tavLst>
                                    </p:anim>
                                    <p:anim calcmode="lin" valueType="num">
                                      <p:cBhvr>
                                        <p:cTn id="14" dur="500" fill="hold"/>
                                        <p:tgtEl>
                                          <p:spTgt spid="44034"/>
                                        </p:tgtEl>
                                        <p:attrNameLst>
                                          <p:attrName>ppt_h</p:attrName>
                                        </p:attrNameLst>
                                      </p:cBhvr>
                                      <p:tavLst>
                                        <p:tav tm="0">
                                          <p:val>
                                            <p:fltVal val="0"/>
                                          </p:val>
                                        </p:tav>
                                        <p:tav tm="100000">
                                          <p:val>
                                            <p:strVal val="#ppt_h"/>
                                          </p:val>
                                        </p:tav>
                                      </p:tavLst>
                                    </p:anim>
                                    <p:animEffect transition="in" filter="fade">
                                      <p:cBhvr>
                                        <p:cTn id="15" dur="500"/>
                                        <p:tgtEl>
                                          <p:spTgt spid="44034"/>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圆角矩形 7"/>
          <p:cNvSpPr/>
          <p:nvPr/>
        </p:nvSpPr>
        <p:spPr>
          <a:xfrm>
            <a:off x="1583499" y="1289240"/>
            <a:ext cx="9025003" cy="682613"/>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TextBox 5"/>
          <p:cNvSpPr txBox="1"/>
          <p:nvPr/>
        </p:nvSpPr>
        <p:spPr>
          <a:xfrm>
            <a:off x="4084477" y="1316765"/>
            <a:ext cx="4023045" cy="553085"/>
          </a:xfrm>
          <a:prstGeom prst="rect">
            <a:avLst/>
          </a:prstGeom>
          <a:noFill/>
        </p:spPr>
        <p:txBody>
          <a:bodyPr vert="horz" wrap="square" rtlCol="0">
            <a:spAutoFit/>
          </a:bodyPr>
          <a:lstStyle>
            <a:defPPr>
              <a:defRPr lang="zh-CN"/>
            </a:defPPr>
            <a:lvl1pPr algn="ctr">
              <a:lnSpc>
                <a:spcPct val="150000"/>
              </a:lnSpc>
              <a:defRPr sz="1500">
                <a:solidFill>
                  <a:schemeClr val="bg1"/>
                </a:solidFill>
                <a:latin typeface="微软雅黑" panose="020B0503020204020204" pitchFamily="34" charset="-122"/>
                <a:ea typeface="微软雅黑" panose="020B0503020204020204" pitchFamily="34" charset="-122"/>
              </a:defRPr>
            </a:lvl1pPr>
          </a:lstStyle>
          <a:p>
            <a:r>
              <a:rPr lang="zh-CN" altLang="en-US" sz="2000"/>
              <a:t>中国共产党成立的伟大意义</a:t>
            </a:r>
          </a:p>
        </p:txBody>
      </p:sp>
      <p:sp>
        <p:nvSpPr>
          <p:cNvPr id="7" name="TextBox 6"/>
          <p:cNvSpPr txBox="1"/>
          <p:nvPr/>
        </p:nvSpPr>
        <p:spPr>
          <a:xfrm>
            <a:off x="1583499" y="2084851"/>
            <a:ext cx="9025003" cy="645160"/>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800" b="1">
                <a:solidFill>
                  <a:schemeClr val="tx1"/>
                </a:solidFill>
              </a:rPr>
              <a:t>中国共产党的产生是中国社会政治经济发展的必然结果，是近代中国革命的一个转折点，是中国共产主义运动的伟大开端，它的成立具有伟大的历史意义。</a:t>
            </a:r>
          </a:p>
        </p:txBody>
      </p:sp>
      <p:sp>
        <p:nvSpPr>
          <p:cNvPr id="9" name="TextBox 8"/>
          <p:cNvSpPr txBox="1"/>
          <p:nvPr/>
        </p:nvSpPr>
        <p:spPr>
          <a:xfrm>
            <a:off x="1583499" y="2948947"/>
            <a:ext cx="9025003" cy="645160"/>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800" b="1">
                <a:solidFill>
                  <a:schemeClr val="tx1"/>
                </a:solidFill>
              </a:rPr>
              <a:t>首先，中国革命从此有了一个新的领导力量和领导核心。中国革命不再由资产阶级领导，而是无产阶级及其政党来领导了。</a:t>
            </a:r>
          </a:p>
        </p:txBody>
      </p:sp>
      <p:sp>
        <p:nvSpPr>
          <p:cNvPr id="10" name="TextBox 9"/>
          <p:cNvSpPr txBox="1"/>
          <p:nvPr/>
        </p:nvSpPr>
        <p:spPr>
          <a:xfrm>
            <a:off x="1583499" y="3805433"/>
            <a:ext cx="9025003" cy="645160"/>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800" b="1">
                <a:solidFill>
                  <a:schemeClr val="tx1"/>
                </a:solidFill>
              </a:rPr>
              <a:t>其次，有了新的指导思想和新的革命纲领。有了马克思马克思主义这个锐利的思想武器，有了明确的奋斗目标。</a:t>
            </a:r>
          </a:p>
        </p:txBody>
      </p:sp>
      <p:sp>
        <p:nvSpPr>
          <p:cNvPr id="11" name="TextBox 10"/>
          <p:cNvSpPr txBox="1"/>
          <p:nvPr/>
        </p:nvSpPr>
        <p:spPr>
          <a:xfrm>
            <a:off x="1583499" y="4661920"/>
            <a:ext cx="9025003" cy="645160"/>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800" b="1">
                <a:solidFill>
                  <a:schemeClr val="tx1"/>
                </a:solidFill>
              </a:rPr>
              <a:t>再次，有了发动群众的好方法。有了在中国共产党领导下的联合一切革命人民的战略和策略。</a:t>
            </a:r>
          </a:p>
        </p:txBody>
      </p:sp>
      <p:sp>
        <p:nvSpPr>
          <p:cNvPr id="12" name="TextBox 11"/>
          <p:cNvSpPr txBox="1"/>
          <p:nvPr/>
        </p:nvSpPr>
        <p:spPr>
          <a:xfrm>
            <a:off x="1583499" y="5411101"/>
            <a:ext cx="9025003" cy="645160"/>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800" b="1">
                <a:solidFill>
                  <a:schemeClr val="tx1"/>
                </a:solidFill>
              </a:rPr>
              <a:t>最后，有了新的道路和前途。通过建立人民民主专政，走社会主义和共产主义的道路，中国革命从此进入了一个崭新的时期。</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nodeType="afterGroup">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nodeType="afterGroup">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par>
                          <p:cTn id="25" fill="hold" nodeType="afterGroup">
                            <p:stCondLst>
                              <p:cond delay="2000"/>
                            </p:stCondLst>
                            <p:childTnLst>
                              <p:par>
                                <p:cTn id="26" presetID="42"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par>
                          <p:cTn id="31" fill="hold" nodeType="afterGroup">
                            <p:stCondLst>
                              <p:cond delay="3000"/>
                            </p:stCondLst>
                            <p:childTnLst>
                              <p:par>
                                <p:cTn id="32" presetID="42" presetClass="entr" presetSubtype="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par>
                          <p:cTn id="37" fill="hold" nodeType="afterGroup">
                            <p:stCondLst>
                              <p:cond delay="4000"/>
                            </p:stCondLst>
                            <p:childTnLst>
                              <p:par>
                                <p:cTn id="38" presetID="42" presetClass="entr" presetSubtype="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7" grpId="0"/>
      <p:bldP spid="9" grpId="0"/>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圆角矩形 7"/>
          <p:cNvSpPr/>
          <p:nvPr/>
        </p:nvSpPr>
        <p:spPr>
          <a:xfrm>
            <a:off x="1113627" y="1554819"/>
            <a:ext cx="5174395" cy="492443"/>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TextBox 6"/>
          <p:cNvSpPr txBox="1"/>
          <p:nvPr/>
        </p:nvSpPr>
        <p:spPr>
          <a:xfrm>
            <a:off x="1008757" y="3486911"/>
            <a:ext cx="9500355" cy="70675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2000" b="1">
                <a:solidFill>
                  <a:srgbClr val="FF0000"/>
                </a:solidFill>
              </a:rPr>
              <a:t>出席代表：</a:t>
            </a:r>
            <a:r>
              <a:rPr lang="zh-CN" altLang="en-US" sz="2000" b="1">
                <a:solidFill>
                  <a:schemeClr val="tx1"/>
                </a:solidFill>
              </a:rPr>
              <a:t>陈独秀、李达、张国焘、邓中夏、蔡和森、张太雷、向警予、罗章龙等，代表党员</a:t>
            </a:r>
            <a:r>
              <a:rPr lang="en-US" altLang="zh-CN" sz="2000" b="1">
                <a:solidFill>
                  <a:schemeClr val="tx1"/>
                </a:solidFill>
              </a:rPr>
              <a:t>195</a:t>
            </a:r>
            <a:r>
              <a:rPr lang="zh-CN" altLang="en-US" sz="2000" b="1">
                <a:solidFill>
                  <a:schemeClr val="tx1"/>
                </a:solidFill>
              </a:rPr>
              <a:t>人。</a:t>
            </a:r>
          </a:p>
        </p:txBody>
      </p:sp>
      <p:sp>
        <p:nvSpPr>
          <p:cNvPr id="9" name="TextBox 8"/>
          <p:cNvSpPr txBox="1"/>
          <p:nvPr/>
        </p:nvSpPr>
        <p:spPr>
          <a:xfrm>
            <a:off x="2389192" y="2372883"/>
            <a:ext cx="2746701" cy="663702"/>
          </a:xfrm>
          <a:prstGeom prst="hexagon">
            <a:avLst/>
          </a:prstGeom>
          <a:gradFill>
            <a:gsLst>
              <a:gs pos="0">
                <a:srgbClr val="E30000"/>
              </a:gs>
              <a:gs pos="100000">
                <a:srgbClr val="760303"/>
              </a:gs>
            </a:gsLst>
            <a:lin ang="5400000" scaled="0"/>
          </a:grad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ts val="1800"/>
              </a:lnSpc>
            </a:pPr>
            <a:r>
              <a:rPr lang="zh-CN" altLang="en-US" sz="1600">
                <a:solidFill>
                  <a:schemeClr val="bg1"/>
                </a:solidFill>
              </a:rPr>
              <a:t>时间：</a:t>
            </a:r>
            <a:r>
              <a:rPr lang="en-US" altLang="zh-CN" sz="1600">
                <a:solidFill>
                  <a:schemeClr val="bg1"/>
                </a:solidFill>
              </a:rPr>
              <a:t>1922.7.16-23 </a:t>
            </a:r>
          </a:p>
          <a:p>
            <a:pPr>
              <a:lnSpc>
                <a:spcPts val="1800"/>
              </a:lnSpc>
            </a:pPr>
            <a:r>
              <a:rPr lang="zh-CN" altLang="en-US" sz="1600">
                <a:solidFill>
                  <a:schemeClr val="bg1"/>
                </a:solidFill>
              </a:rPr>
              <a:t>地点：上海 </a:t>
            </a:r>
          </a:p>
        </p:txBody>
      </p:sp>
      <p:sp>
        <p:nvSpPr>
          <p:cNvPr id="10" name="TextBox 9"/>
          <p:cNvSpPr txBox="1"/>
          <p:nvPr/>
        </p:nvSpPr>
        <p:spPr>
          <a:xfrm>
            <a:off x="1008757" y="4567205"/>
            <a:ext cx="10172429" cy="1014730"/>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2000" b="1">
                <a:solidFill>
                  <a:schemeClr val="tx1"/>
                </a:solidFill>
              </a:rPr>
              <a:t>大会规定了党的最高纲领是实现共产主义；最低纲领是打倒军阀，推翻国际帝国主义的压迫，统一中国为真正的民主共和国，大会还指出了工人阶级、农民阶级、小资产阶级和民族资产阶级是民主革命的动力。 </a:t>
            </a:r>
          </a:p>
        </p:txBody>
      </p:sp>
      <p:sp>
        <p:nvSpPr>
          <p:cNvPr id="11" name="TextBox 10"/>
          <p:cNvSpPr txBox="1"/>
          <p:nvPr/>
        </p:nvSpPr>
        <p:spPr>
          <a:xfrm>
            <a:off x="1008757" y="5548478"/>
            <a:ext cx="10172429" cy="70675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2000" b="1">
                <a:solidFill>
                  <a:srgbClr val="FF0000"/>
                </a:solidFill>
              </a:rPr>
              <a:t>历史意义：</a:t>
            </a:r>
            <a:r>
              <a:rPr lang="zh-CN" altLang="en-US" sz="2000" b="1">
                <a:solidFill>
                  <a:schemeClr val="tx1"/>
                </a:solidFill>
              </a:rPr>
              <a:t>党就在中国近代革命史上第一次明确的提出了彻底反帝反封建的民主革命纲领，为中国各族人民的革命斗争指明了方向。</a:t>
            </a:r>
          </a:p>
        </p:txBody>
      </p:sp>
      <p:sp>
        <p:nvSpPr>
          <p:cNvPr id="12" name="TextBox 11"/>
          <p:cNvSpPr txBox="1"/>
          <p:nvPr/>
        </p:nvSpPr>
        <p:spPr>
          <a:xfrm>
            <a:off x="1008757" y="4169933"/>
            <a:ext cx="9500355" cy="398780"/>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2000" b="1">
                <a:solidFill>
                  <a:srgbClr val="FF0000"/>
                </a:solidFill>
              </a:rPr>
              <a:t>中心议题：</a:t>
            </a:r>
            <a:r>
              <a:rPr lang="zh-CN" altLang="en-US" sz="2000" b="1">
                <a:solidFill>
                  <a:schemeClr val="tx1"/>
                </a:solidFill>
              </a:rPr>
              <a:t>进一步讨论和确定党在民主革命阶段的纲领。</a:t>
            </a:r>
          </a:p>
        </p:txBody>
      </p:sp>
      <p:pic>
        <p:nvPicPr>
          <p:cNvPr id="51202" name="Picture 2" descr="http://img1.cache.netease.com/catchpic/1/17/174C23713B480181ACC7C8025D3B411F.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56107" y="1220320"/>
            <a:ext cx="3254904" cy="21075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 name="组合 1"/>
          <p:cNvGrpSpPr/>
          <p:nvPr/>
        </p:nvGrpSpPr>
        <p:grpSpPr>
          <a:xfrm>
            <a:off x="1620112" y="1487673"/>
            <a:ext cx="4379877" cy="553085"/>
            <a:chOff x="1160944" y="1115755"/>
            <a:chExt cx="3284908" cy="414814"/>
          </a:xfrm>
        </p:grpSpPr>
        <p:sp>
          <p:nvSpPr>
            <p:cNvPr id="6" name="TextBox 5"/>
            <p:cNvSpPr txBox="1"/>
            <p:nvPr/>
          </p:nvSpPr>
          <p:spPr>
            <a:xfrm>
              <a:off x="1500576" y="1115755"/>
              <a:ext cx="2945276" cy="414814"/>
            </a:xfrm>
            <a:prstGeom prst="rect">
              <a:avLst/>
            </a:prstGeom>
            <a:noFill/>
          </p:spPr>
          <p:txBody>
            <a:bodyPr wrap="square" rtlCol="0">
              <a:spAutoFit/>
            </a:bodyPr>
            <a:lstStyle>
              <a:defPPr>
                <a:defRPr lang="zh-CN"/>
              </a:defPPr>
              <a:lvl1pPr algn="just">
                <a:lnSpc>
                  <a:spcPct val="150000"/>
                </a:lnSpc>
                <a:defRPr sz="1500">
                  <a:solidFill>
                    <a:schemeClr val="bg1"/>
                  </a:solidFill>
                  <a:latin typeface="微软雅黑" panose="020B0503020204020204" pitchFamily="34" charset="-122"/>
                  <a:ea typeface="微软雅黑" panose="020B0503020204020204" pitchFamily="34" charset="-122"/>
                </a:defRPr>
              </a:lvl1pPr>
            </a:lstStyle>
            <a:p>
              <a:r>
                <a:rPr lang="zh-CN" altLang="en-US" sz="2000" b="1">
                  <a:solidFill>
                    <a:schemeClr val="accent3">
                      <a:lumMod val="40000"/>
                      <a:lumOff val="60000"/>
                    </a:schemeClr>
                  </a:solidFill>
                </a:rPr>
                <a:t>中国共产党第二次全国代表大会 </a:t>
              </a:r>
            </a:p>
          </p:txBody>
        </p:sp>
        <p:sp>
          <p:nvSpPr>
            <p:cNvPr id="13" name="Freeform 4"/>
            <p:cNvSpPr/>
            <p:nvPr/>
          </p:nvSpPr>
          <p:spPr bwMode="auto">
            <a:xfrm>
              <a:off x="1160944" y="1200423"/>
              <a:ext cx="297016" cy="302607"/>
            </a:xfrm>
            <a:custGeom>
              <a:avLst/>
              <a:gdLst>
                <a:gd name="T0" fmla="*/ 9973 w 16150"/>
                <a:gd name="T1" fmla="*/ 259 h 16454"/>
                <a:gd name="T2" fmla="*/ 12122 w 16150"/>
                <a:gd name="T3" fmla="*/ 1134 h 16454"/>
                <a:gd name="T4" fmla="*/ 13846 w 16150"/>
                <a:gd name="T5" fmla="*/ 2500 h 16454"/>
                <a:gd name="T6" fmla="*/ 15112 w 16150"/>
                <a:gd name="T7" fmla="*/ 4233 h 16454"/>
                <a:gd name="T8" fmla="*/ 15891 w 16150"/>
                <a:gd name="T9" fmla="*/ 6210 h 16454"/>
                <a:gd name="T10" fmla="*/ 16149 w 16150"/>
                <a:gd name="T11" fmla="*/ 8306 h 16454"/>
                <a:gd name="T12" fmla="*/ 15854 w 16150"/>
                <a:gd name="T13" fmla="*/ 10398 h 16454"/>
                <a:gd name="T14" fmla="*/ 14975 w 16150"/>
                <a:gd name="T15" fmla="*/ 12361 h 16454"/>
                <a:gd name="T16" fmla="*/ 12685 w 16150"/>
                <a:gd name="T17" fmla="*/ 14869 h 16454"/>
                <a:gd name="T18" fmla="*/ 11449 w 16150"/>
                <a:gd name="T19" fmla="*/ 15540 h 16454"/>
                <a:gd name="T20" fmla="*/ 10200 w 16150"/>
                <a:gd name="T21" fmla="*/ 16017 h 16454"/>
                <a:gd name="T22" fmla="*/ 8943 w 16150"/>
                <a:gd name="T23" fmla="*/ 16295 h 16454"/>
                <a:gd name="T24" fmla="*/ 7684 w 16150"/>
                <a:gd name="T25" fmla="*/ 16373 h 16454"/>
                <a:gd name="T26" fmla="*/ 6427 w 16150"/>
                <a:gd name="T27" fmla="*/ 16246 h 16454"/>
                <a:gd name="T28" fmla="*/ 5176 w 16150"/>
                <a:gd name="T29" fmla="*/ 15912 h 16454"/>
                <a:gd name="T30" fmla="*/ 3938 w 16150"/>
                <a:gd name="T31" fmla="*/ 15367 h 16454"/>
                <a:gd name="T32" fmla="*/ 2716 w 16150"/>
                <a:gd name="T33" fmla="*/ 14608 h 16454"/>
                <a:gd name="T34" fmla="*/ 2511 w 16150"/>
                <a:gd name="T35" fmla="*/ 15185 h 16454"/>
                <a:gd name="T36" fmla="*/ 2434 w 16150"/>
                <a:gd name="T37" fmla="*/ 15605 h 16454"/>
                <a:gd name="T38" fmla="*/ 2255 w 16150"/>
                <a:gd name="T39" fmla="*/ 15955 h 16454"/>
                <a:gd name="T40" fmla="*/ 1990 w 16150"/>
                <a:gd name="T41" fmla="*/ 16223 h 16454"/>
                <a:gd name="T42" fmla="*/ 1660 w 16150"/>
                <a:gd name="T43" fmla="*/ 16393 h 16454"/>
                <a:gd name="T44" fmla="*/ 1284 w 16150"/>
                <a:gd name="T45" fmla="*/ 16454 h 16454"/>
                <a:gd name="T46" fmla="*/ 877 w 16150"/>
                <a:gd name="T47" fmla="*/ 16392 h 16454"/>
                <a:gd name="T48" fmla="*/ 462 w 16150"/>
                <a:gd name="T49" fmla="*/ 16196 h 16454"/>
                <a:gd name="T50" fmla="*/ 179 w 16150"/>
                <a:gd name="T51" fmla="*/ 15839 h 16454"/>
                <a:gd name="T52" fmla="*/ 36 w 16150"/>
                <a:gd name="T53" fmla="*/ 15456 h 16454"/>
                <a:gd name="T54" fmla="*/ 1 w 16150"/>
                <a:gd name="T55" fmla="*/ 15083 h 16454"/>
                <a:gd name="T56" fmla="*/ 68 w 16150"/>
                <a:gd name="T57" fmla="*/ 14734 h 16454"/>
                <a:gd name="T58" fmla="*/ 234 w 16150"/>
                <a:gd name="T59" fmla="*/ 14423 h 16454"/>
                <a:gd name="T60" fmla="*/ 493 w 16150"/>
                <a:gd name="T61" fmla="*/ 14166 h 16454"/>
                <a:gd name="T62" fmla="*/ 840 w 16150"/>
                <a:gd name="T63" fmla="*/ 13979 h 16454"/>
                <a:gd name="T64" fmla="*/ 1273 w 16150"/>
                <a:gd name="T65" fmla="*/ 13874 h 16454"/>
                <a:gd name="T66" fmla="*/ 1729 w 16150"/>
                <a:gd name="T67" fmla="*/ 11158 h 16454"/>
                <a:gd name="T68" fmla="*/ 2659 w 16150"/>
                <a:gd name="T69" fmla="*/ 11937 h 16454"/>
                <a:gd name="T70" fmla="*/ 3659 w 16150"/>
                <a:gd name="T71" fmla="*/ 12592 h 16454"/>
                <a:gd name="T72" fmla="*/ 4718 w 16150"/>
                <a:gd name="T73" fmla="*/ 13103 h 16454"/>
                <a:gd name="T74" fmla="*/ 5826 w 16150"/>
                <a:gd name="T75" fmla="*/ 13448 h 16454"/>
                <a:gd name="T76" fmla="*/ 6972 w 16150"/>
                <a:gd name="T77" fmla="*/ 13610 h 16454"/>
                <a:gd name="T78" fmla="*/ 8146 w 16150"/>
                <a:gd name="T79" fmla="*/ 13566 h 16454"/>
                <a:gd name="T80" fmla="*/ 9336 w 16150"/>
                <a:gd name="T81" fmla="*/ 13300 h 16454"/>
                <a:gd name="T82" fmla="*/ 10534 w 16150"/>
                <a:gd name="T83" fmla="*/ 12789 h 16454"/>
                <a:gd name="T84" fmla="*/ 5464 w 16150"/>
                <a:gd name="T85" fmla="*/ 2566 h 16454"/>
                <a:gd name="T86" fmla="*/ 5827 w 16150"/>
                <a:gd name="T87" fmla="*/ 2638 h 16454"/>
                <a:gd name="T88" fmla="*/ 6178 w 16150"/>
                <a:gd name="T89" fmla="*/ 2674 h 16454"/>
                <a:gd name="T90" fmla="*/ 6518 w 16150"/>
                <a:gd name="T91" fmla="*/ 2671 h 16454"/>
                <a:gd name="T92" fmla="*/ 6843 w 16150"/>
                <a:gd name="T93" fmla="*/ 2626 h 16454"/>
                <a:gd name="T94" fmla="*/ 7155 w 16150"/>
                <a:gd name="T95" fmla="*/ 2539 h 16454"/>
                <a:gd name="T96" fmla="*/ 7454 w 16150"/>
                <a:gd name="T97" fmla="*/ 2406 h 16454"/>
                <a:gd name="T98" fmla="*/ 7738 w 16150"/>
                <a:gd name="T99" fmla="*/ 2226 h 16454"/>
                <a:gd name="T100" fmla="*/ 8006 w 16150"/>
                <a:gd name="T101" fmla="*/ 1998 h 16454"/>
                <a:gd name="T102" fmla="*/ 12823 w 16150"/>
                <a:gd name="T103" fmla="*/ 10533 h 16454"/>
                <a:gd name="T104" fmla="*/ 13267 w 16150"/>
                <a:gd name="T105" fmla="*/ 9153 h 16454"/>
                <a:gd name="T106" fmla="*/ 13370 w 16150"/>
                <a:gd name="T107" fmla="*/ 7627 h 16454"/>
                <a:gd name="T108" fmla="*/ 13146 w 16150"/>
                <a:gd name="T109" fmla="*/ 6035 h 16454"/>
                <a:gd name="T110" fmla="*/ 12612 w 16150"/>
                <a:gd name="T111" fmla="*/ 4454 h 16454"/>
                <a:gd name="T112" fmla="*/ 11782 w 16150"/>
                <a:gd name="T113" fmla="*/ 2966 h 16454"/>
                <a:gd name="T114" fmla="*/ 10672 w 16150"/>
                <a:gd name="T115" fmla="*/ 1650 h 16454"/>
                <a:gd name="T116" fmla="*/ 9297 w 16150"/>
                <a:gd name="T117" fmla="*/ 585 h 16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50" h="16454">
                  <a:moveTo>
                    <a:pt x="8101" y="0"/>
                  </a:moveTo>
                  <a:lnTo>
                    <a:pt x="8749" y="44"/>
                  </a:lnTo>
                  <a:lnTo>
                    <a:pt x="9372" y="132"/>
                  </a:lnTo>
                  <a:lnTo>
                    <a:pt x="9973" y="259"/>
                  </a:lnTo>
                  <a:lnTo>
                    <a:pt x="10548" y="425"/>
                  </a:lnTo>
                  <a:lnTo>
                    <a:pt x="11098" y="627"/>
                  </a:lnTo>
                  <a:lnTo>
                    <a:pt x="11623" y="864"/>
                  </a:lnTo>
                  <a:lnTo>
                    <a:pt x="12122" y="1134"/>
                  </a:lnTo>
                  <a:lnTo>
                    <a:pt x="12594" y="1434"/>
                  </a:lnTo>
                  <a:lnTo>
                    <a:pt x="13038" y="1764"/>
                  </a:lnTo>
                  <a:lnTo>
                    <a:pt x="13456" y="2119"/>
                  </a:lnTo>
                  <a:lnTo>
                    <a:pt x="13846" y="2500"/>
                  </a:lnTo>
                  <a:lnTo>
                    <a:pt x="14206" y="2903"/>
                  </a:lnTo>
                  <a:lnTo>
                    <a:pt x="14538" y="3329"/>
                  </a:lnTo>
                  <a:lnTo>
                    <a:pt x="14841" y="3772"/>
                  </a:lnTo>
                  <a:lnTo>
                    <a:pt x="15112" y="4233"/>
                  </a:lnTo>
                  <a:lnTo>
                    <a:pt x="15354" y="4710"/>
                  </a:lnTo>
                  <a:lnTo>
                    <a:pt x="15565" y="5199"/>
                  </a:lnTo>
                  <a:lnTo>
                    <a:pt x="15744" y="5700"/>
                  </a:lnTo>
                  <a:lnTo>
                    <a:pt x="15891" y="6210"/>
                  </a:lnTo>
                  <a:lnTo>
                    <a:pt x="16005" y="6728"/>
                  </a:lnTo>
                  <a:lnTo>
                    <a:pt x="16087" y="7251"/>
                  </a:lnTo>
                  <a:lnTo>
                    <a:pt x="16135" y="7778"/>
                  </a:lnTo>
                  <a:lnTo>
                    <a:pt x="16149" y="8306"/>
                  </a:lnTo>
                  <a:lnTo>
                    <a:pt x="16128" y="8835"/>
                  </a:lnTo>
                  <a:lnTo>
                    <a:pt x="16073" y="9360"/>
                  </a:lnTo>
                  <a:lnTo>
                    <a:pt x="15981" y="9883"/>
                  </a:lnTo>
                  <a:lnTo>
                    <a:pt x="15854" y="10398"/>
                  </a:lnTo>
                  <a:lnTo>
                    <a:pt x="15690" y="10906"/>
                  </a:lnTo>
                  <a:lnTo>
                    <a:pt x="15490" y="11404"/>
                  </a:lnTo>
                  <a:lnTo>
                    <a:pt x="15252" y="11889"/>
                  </a:lnTo>
                  <a:lnTo>
                    <a:pt x="14975" y="12361"/>
                  </a:lnTo>
                  <a:lnTo>
                    <a:pt x="14660" y="12818"/>
                  </a:lnTo>
                  <a:lnTo>
                    <a:pt x="16150" y="14235"/>
                  </a:lnTo>
                  <a:lnTo>
                    <a:pt x="14152" y="16318"/>
                  </a:lnTo>
                  <a:lnTo>
                    <a:pt x="12685" y="14869"/>
                  </a:lnTo>
                  <a:lnTo>
                    <a:pt x="12378" y="15055"/>
                  </a:lnTo>
                  <a:lnTo>
                    <a:pt x="12069" y="15229"/>
                  </a:lnTo>
                  <a:lnTo>
                    <a:pt x="11760" y="15391"/>
                  </a:lnTo>
                  <a:lnTo>
                    <a:pt x="11449" y="15540"/>
                  </a:lnTo>
                  <a:lnTo>
                    <a:pt x="11137" y="15678"/>
                  </a:lnTo>
                  <a:lnTo>
                    <a:pt x="10826" y="15803"/>
                  </a:lnTo>
                  <a:lnTo>
                    <a:pt x="10513" y="15916"/>
                  </a:lnTo>
                  <a:lnTo>
                    <a:pt x="10200" y="16017"/>
                  </a:lnTo>
                  <a:lnTo>
                    <a:pt x="9886" y="16104"/>
                  </a:lnTo>
                  <a:lnTo>
                    <a:pt x="9573" y="16180"/>
                  </a:lnTo>
                  <a:lnTo>
                    <a:pt x="9258" y="16244"/>
                  </a:lnTo>
                  <a:lnTo>
                    <a:pt x="8943" y="16295"/>
                  </a:lnTo>
                  <a:lnTo>
                    <a:pt x="8628" y="16334"/>
                  </a:lnTo>
                  <a:lnTo>
                    <a:pt x="8314" y="16359"/>
                  </a:lnTo>
                  <a:lnTo>
                    <a:pt x="7999" y="16372"/>
                  </a:lnTo>
                  <a:lnTo>
                    <a:pt x="7684" y="16373"/>
                  </a:lnTo>
                  <a:lnTo>
                    <a:pt x="7369" y="16360"/>
                  </a:lnTo>
                  <a:lnTo>
                    <a:pt x="7056" y="16335"/>
                  </a:lnTo>
                  <a:lnTo>
                    <a:pt x="6741" y="16297"/>
                  </a:lnTo>
                  <a:lnTo>
                    <a:pt x="6427" y="16246"/>
                  </a:lnTo>
                  <a:lnTo>
                    <a:pt x="6113" y="16181"/>
                  </a:lnTo>
                  <a:lnTo>
                    <a:pt x="5801" y="16104"/>
                  </a:lnTo>
                  <a:lnTo>
                    <a:pt x="5488" y="16015"/>
                  </a:lnTo>
                  <a:lnTo>
                    <a:pt x="5176" y="15912"/>
                  </a:lnTo>
                  <a:lnTo>
                    <a:pt x="4866" y="15795"/>
                  </a:lnTo>
                  <a:lnTo>
                    <a:pt x="4556" y="15665"/>
                  </a:lnTo>
                  <a:lnTo>
                    <a:pt x="4246" y="15523"/>
                  </a:lnTo>
                  <a:lnTo>
                    <a:pt x="3938" y="15367"/>
                  </a:lnTo>
                  <a:lnTo>
                    <a:pt x="3631" y="15197"/>
                  </a:lnTo>
                  <a:lnTo>
                    <a:pt x="3325" y="15014"/>
                  </a:lnTo>
                  <a:lnTo>
                    <a:pt x="3019" y="14818"/>
                  </a:lnTo>
                  <a:lnTo>
                    <a:pt x="2716" y="14608"/>
                  </a:lnTo>
                  <a:lnTo>
                    <a:pt x="2488" y="14831"/>
                  </a:lnTo>
                  <a:lnTo>
                    <a:pt x="2504" y="14953"/>
                  </a:lnTo>
                  <a:lnTo>
                    <a:pt x="2511" y="15070"/>
                  </a:lnTo>
                  <a:lnTo>
                    <a:pt x="2511" y="15185"/>
                  </a:lnTo>
                  <a:lnTo>
                    <a:pt x="2502" y="15296"/>
                  </a:lnTo>
                  <a:lnTo>
                    <a:pt x="2486" y="15403"/>
                  </a:lnTo>
                  <a:lnTo>
                    <a:pt x="2464" y="15506"/>
                  </a:lnTo>
                  <a:lnTo>
                    <a:pt x="2434" y="15605"/>
                  </a:lnTo>
                  <a:lnTo>
                    <a:pt x="2399" y="15699"/>
                  </a:lnTo>
                  <a:lnTo>
                    <a:pt x="2357" y="15790"/>
                  </a:lnTo>
                  <a:lnTo>
                    <a:pt x="2308" y="15875"/>
                  </a:lnTo>
                  <a:lnTo>
                    <a:pt x="2255" y="15955"/>
                  </a:lnTo>
                  <a:lnTo>
                    <a:pt x="2196" y="16030"/>
                  </a:lnTo>
                  <a:lnTo>
                    <a:pt x="2132" y="16100"/>
                  </a:lnTo>
                  <a:lnTo>
                    <a:pt x="2063" y="16164"/>
                  </a:lnTo>
                  <a:lnTo>
                    <a:pt x="1990" y="16223"/>
                  </a:lnTo>
                  <a:lnTo>
                    <a:pt x="1913" y="16274"/>
                  </a:lnTo>
                  <a:lnTo>
                    <a:pt x="1833" y="16320"/>
                  </a:lnTo>
                  <a:lnTo>
                    <a:pt x="1749" y="16360"/>
                  </a:lnTo>
                  <a:lnTo>
                    <a:pt x="1660" y="16393"/>
                  </a:lnTo>
                  <a:lnTo>
                    <a:pt x="1570" y="16419"/>
                  </a:lnTo>
                  <a:lnTo>
                    <a:pt x="1477" y="16438"/>
                  </a:lnTo>
                  <a:lnTo>
                    <a:pt x="1381" y="16450"/>
                  </a:lnTo>
                  <a:lnTo>
                    <a:pt x="1284" y="16454"/>
                  </a:lnTo>
                  <a:lnTo>
                    <a:pt x="1184" y="16451"/>
                  </a:lnTo>
                  <a:lnTo>
                    <a:pt x="1083" y="16440"/>
                  </a:lnTo>
                  <a:lnTo>
                    <a:pt x="980" y="16420"/>
                  </a:lnTo>
                  <a:lnTo>
                    <a:pt x="877" y="16392"/>
                  </a:lnTo>
                  <a:lnTo>
                    <a:pt x="774" y="16356"/>
                  </a:lnTo>
                  <a:lnTo>
                    <a:pt x="670" y="16312"/>
                  </a:lnTo>
                  <a:lnTo>
                    <a:pt x="566" y="16259"/>
                  </a:lnTo>
                  <a:lnTo>
                    <a:pt x="462" y="16196"/>
                  </a:lnTo>
                  <a:lnTo>
                    <a:pt x="358" y="16124"/>
                  </a:lnTo>
                  <a:lnTo>
                    <a:pt x="291" y="16029"/>
                  </a:lnTo>
                  <a:lnTo>
                    <a:pt x="231" y="15935"/>
                  </a:lnTo>
                  <a:lnTo>
                    <a:pt x="179" y="15839"/>
                  </a:lnTo>
                  <a:lnTo>
                    <a:pt x="133" y="15743"/>
                  </a:lnTo>
                  <a:lnTo>
                    <a:pt x="94" y="15648"/>
                  </a:lnTo>
                  <a:lnTo>
                    <a:pt x="62" y="15552"/>
                  </a:lnTo>
                  <a:lnTo>
                    <a:pt x="36" y="15456"/>
                  </a:lnTo>
                  <a:lnTo>
                    <a:pt x="17" y="15362"/>
                  </a:lnTo>
                  <a:lnTo>
                    <a:pt x="5" y="15267"/>
                  </a:lnTo>
                  <a:lnTo>
                    <a:pt x="0" y="15175"/>
                  </a:lnTo>
                  <a:lnTo>
                    <a:pt x="1" y="15083"/>
                  </a:lnTo>
                  <a:lnTo>
                    <a:pt x="8" y="14993"/>
                  </a:lnTo>
                  <a:lnTo>
                    <a:pt x="22" y="14904"/>
                  </a:lnTo>
                  <a:lnTo>
                    <a:pt x="42" y="14818"/>
                  </a:lnTo>
                  <a:lnTo>
                    <a:pt x="68" y="14734"/>
                  </a:lnTo>
                  <a:lnTo>
                    <a:pt x="101" y="14651"/>
                  </a:lnTo>
                  <a:lnTo>
                    <a:pt x="139" y="14572"/>
                  </a:lnTo>
                  <a:lnTo>
                    <a:pt x="183" y="14496"/>
                  </a:lnTo>
                  <a:lnTo>
                    <a:pt x="234" y="14423"/>
                  </a:lnTo>
                  <a:lnTo>
                    <a:pt x="290" y="14353"/>
                  </a:lnTo>
                  <a:lnTo>
                    <a:pt x="352" y="14287"/>
                  </a:lnTo>
                  <a:lnTo>
                    <a:pt x="420" y="14224"/>
                  </a:lnTo>
                  <a:lnTo>
                    <a:pt x="493" y="14166"/>
                  </a:lnTo>
                  <a:lnTo>
                    <a:pt x="572" y="14112"/>
                  </a:lnTo>
                  <a:lnTo>
                    <a:pt x="656" y="14063"/>
                  </a:lnTo>
                  <a:lnTo>
                    <a:pt x="746" y="14018"/>
                  </a:lnTo>
                  <a:lnTo>
                    <a:pt x="840" y="13979"/>
                  </a:lnTo>
                  <a:lnTo>
                    <a:pt x="941" y="13944"/>
                  </a:lnTo>
                  <a:lnTo>
                    <a:pt x="1046" y="13915"/>
                  </a:lnTo>
                  <a:lnTo>
                    <a:pt x="1157" y="13891"/>
                  </a:lnTo>
                  <a:lnTo>
                    <a:pt x="1273" y="13874"/>
                  </a:lnTo>
                  <a:lnTo>
                    <a:pt x="1394" y="13864"/>
                  </a:lnTo>
                  <a:lnTo>
                    <a:pt x="1555" y="13724"/>
                  </a:lnTo>
                  <a:lnTo>
                    <a:pt x="493" y="12429"/>
                  </a:lnTo>
                  <a:lnTo>
                    <a:pt x="1729" y="11158"/>
                  </a:lnTo>
                  <a:lnTo>
                    <a:pt x="1954" y="11364"/>
                  </a:lnTo>
                  <a:lnTo>
                    <a:pt x="2185" y="11562"/>
                  </a:lnTo>
                  <a:lnTo>
                    <a:pt x="2419" y="11753"/>
                  </a:lnTo>
                  <a:lnTo>
                    <a:pt x="2659" y="11937"/>
                  </a:lnTo>
                  <a:lnTo>
                    <a:pt x="2903" y="12113"/>
                  </a:lnTo>
                  <a:lnTo>
                    <a:pt x="3152" y="12282"/>
                  </a:lnTo>
                  <a:lnTo>
                    <a:pt x="3404" y="12441"/>
                  </a:lnTo>
                  <a:lnTo>
                    <a:pt x="3659" y="12592"/>
                  </a:lnTo>
                  <a:lnTo>
                    <a:pt x="3919" y="12734"/>
                  </a:lnTo>
                  <a:lnTo>
                    <a:pt x="4183" y="12867"/>
                  </a:lnTo>
                  <a:lnTo>
                    <a:pt x="4449" y="12989"/>
                  </a:lnTo>
                  <a:lnTo>
                    <a:pt x="4718" y="13103"/>
                  </a:lnTo>
                  <a:lnTo>
                    <a:pt x="4991" y="13205"/>
                  </a:lnTo>
                  <a:lnTo>
                    <a:pt x="5267" y="13297"/>
                  </a:lnTo>
                  <a:lnTo>
                    <a:pt x="5546" y="13378"/>
                  </a:lnTo>
                  <a:lnTo>
                    <a:pt x="5826" y="13448"/>
                  </a:lnTo>
                  <a:lnTo>
                    <a:pt x="6110" y="13507"/>
                  </a:lnTo>
                  <a:lnTo>
                    <a:pt x="6395" y="13553"/>
                  </a:lnTo>
                  <a:lnTo>
                    <a:pt x="6683" y="13588"/>
                  </a:lnTo>
                  <a:lnTo>
                    <a:pt x="6972" y="13610"/>
                  </a:lnTo>
                  <a:lnTo>
                    <a:pt x="7263" y="13619"/>
                  </a:lnTo>
                  <a:lnTo>
                    <a:pt x="7557" y="13615"/>
                  </a:lnTo>
                  <a:lnTo>
                    <a:pt x="7851" y="13598"/>
                  </a:lnTo>
                  <a:lnTo>
                    <a:pt x="8146" y="13566"/>
                  </a:lnTo>
                  <a:lnTo>
                    <a:pt x="8442" y="13522"/>
                  </a:lnTo>
                  <a:lnTo>
                    <a:pt x="8740" y="13462"/>
                  </a:lnTo>
                  <a:lnTo>
                    <a:pt x="9038" y="13388"/>
                  </a:lnTo>
                  <a:lnTo>
                    <a:pt x="9336" y="13300"/>
                  </a:lnTo>
                  <a:lnTo>
                    <a:pt x="9635" y="13196"/>
                  </a:lnTo>
                  <a:lnTo>
                    <a:pt x="9935" y="13076"/>
                  </a:lnTo>
                  <a:lnTo>
                    <a:pt x="10234" y="12941"/>
                  </a:lnTo>
                  <a:lnTo>
                    <a:pt x="10534" y="12789"/>
                  </a:lnTo>
                  <a:lnTo>
                    <a:pt x="5239" y="7664"/>
                  </a:lnTo>
                  <a:lnTo>
                    <a:pt x="3779" y="9182"/>
                  </a:lnTo>
                  <a:lnTo>
                    <a:pt x="1430" y="6830"/>
                  </a:lnTo>
                  <a:lnTo>
                    <a:pt x="5464" y="2566"/>
                  </a:lnTo>
                  <a:lnTo>
                    <a:pt x="5556" y="2587"/>
                  </a:lnTo>
                  <a:lnTo>
                    <a:pt x="5647" y="2606"/>
                  </a:lnTo>
                  <a:lnTo>
                    <a:pt x="5738" y="2623"/>
                  </a:lnTo>
                  <a:lnTo>
                    <a:pt x="5827" y="2638"/>
                  </a:lnTo>
                  <a:lnTo>
                    <a:pt x="5916" y="2651"/>
                  </a:lnTo>
                  <a:lnTo>
                    <a:pt x="6004" y="2660"/>
                  </a:lnTo>
                  <a:lnTo>
                    <a:pt x="6092" y="2669"/>
                  </a:lnTo>
                  <a:lnTo>
                    <a:pt x="6178" y="2674"/>
                  </a:lnTo>
                  <a:lnTo>
                    <a:pt x="6265" y="2677"/>
                  </a:lnTo>
                  <a:lnTo>
                    <a:pt x="6349" y="2677"/>
                  </a:lnTo>
                  <a:lnTo>
                    <a:pt x="6433" y="2675"/>
                  </a:lnTo>
                  <a:lnTo>
                    <a:pt x="6518" y="2671"/>
                  </a:lnTo>
                  <a:lnTo>
                    <a:pt x="6600" y="2663"/>
                  </a:lnTo>
                  <a:lnTo>
                    <a:pt x="6682" y="2653"/>
                  </a:lnTo>
                  <a:lnTo>
                    <a:pt x="6762" y="2641"/>
                  </a:lnTo>
                  <a:lnTo>
                    <a:pt x="6843" y="2626"/>
                  </a:lnTo>
                  <a:lnTo>
                    <a:pt x="6923" y="2608"/>
                  </a:lnTo>
                  <a:lnTo>
                    <a:pt x="7001" y="2587"/>
                  </a:lnTo>
                  <a:lnTo>
                    <a:pt x="7079" y="2565"/>
                  </a:lnTo>
                  <a:lnTo>
                    <a:pt x="7155" y="2539"/>
                  </a:lnTo>
                  <a:lnTo>
                    <a:pt x="7231" y="2510"/>
                  </a:lnTo>
                  <a:lnTo>
                    <a:pt x="7307" y="2478"/>
                  </a:lnTo>
                  <a:lnTo>
                    <a:pt x="7381" y="2443"/>
                  </a:lnTo>
                  <a:lnTo>
                    <a:pt x="7454" y="2406"/>
                  </a:lnTo>
                  <a:lnTo>
                    <a:pt x="7527" y="2365"/>
                  </a:lnTo>
                  <a:lnTo>
                    <a:pt x="7598" y="2322"/>
                  </a:lnTo>
                  <a:lnTo>
                    <a:pt x="7669" y="2276"/>
                  </a:lnTo>
                  <a:lnTo>
                    <a:pt x="7738" y="2226"/>
                  </a:lnTo>
                  <a:lnTo>
                    <a:pt x="7807" y="2174"/>
                  </a:lnTo>
                  <a:lnTo>
                    <a:pt x="7874" y="2118"/>
                  </a:lnTo>
                  <a:lnTo>
                    <a:pt x="7940" y="2060"/>
                  </a:lnTo>
                  <a:lnTo>
                    <a:pt x="8006" y="1998"/>
                  </a:lnTo>
                  <a:lnTo>
                    <a:pt x="9283" y="3305"/>
                  </a:lnTo>
                  <a:lnTo>
                    <a:pt x="7255" y="5477"/>
                  </a:lnTo>
                  <a:lnTo>
                    <a:pt x="12658" y="10844"/>
                  </a:lnTo>
                  <a:lnTo>
                    <a:pt x="12823" y="10533"/>
                  </a:lnTo>
                  <a:lnTo>
                    <a:pt x="12967" y="10206"/>
                  </a:lnTo>
                  <a:lnTo>
                    <a:pt x="13089" y="9866"/>
                  </a:lnTo>
                  <a:lnTo>
                    <a:pt x="13188" y="9515"/>
                  </a:lnTo>
                  <a:lnTo>
                    <a:pt x="13267" y="9153"/>
                  </a:lnTo>
                  <a:lnTo>
                    <a:pt x="13324" y="8782"/>
                  </a:lnTo>
                  <a:lnTo>
                    <a:pt x="13360" y="8404"/>
                  </a:lnTo>
                  <a:lnTo>
                    <a:pt x="13376" y="8018"/>
                  </a:lnTo>
                  <a:lnTo>
                    <a:pt x="13370" y="7627"/>
                  </a:lnTo>
                  <a:lnTo>
                    <a:pt x="13344" y="7233"/>
                  </a:lnTo>
                  <a:lnTo>
                    <a:pt x="13298" y="6835"/>
                  </a:lnTo>
                  <a:lnTo>
                    <a:pt x="13232" y="6435"/>
                  </a:lnTo>
                  <a:lnTo>
                    <a:pt x="13146" y="6035"/>
                  </a:lnTo>
                  <a:lnTo>
                    <a:pt x="13041" y="5635"/>
                  </a:lnTo>
                  <a:lnTo>
                    <a:pt x="12917" y="5238"/>
                  </a:lnTo>
                  <a:lnTo>
                    <a:pt x="12774" y="4844"/>
                  </a:lnTo>
                  <a:lnTo>
                    <a:pt x="12612" y="4454"/>
                  </a:lnTo>
                  <a:lnTo>
                    <a:pt x="12431" y="4070"/>
                  </a:lnTo>
                  <a:lnTo>
                    <a:pt x="12233" y="3694"/>
                  </a:lnTo>
                  <a:lnTo>
                    <a:pt x="12017" y="3325"/>
                  </a:lnTo>
                  <a:lnTo>
                    <a:pt x="11782" y="2966"/>
                  </a:lnTo>
                  <a:lnTo>
                    <a:pt x="11530" y="2618"/>
                  </a:lnTo>
                  <a:lnTo>
                    <a:pt x="11261" y="2282"/>
                  </a:lnTo>
                  <a:lnTo>
                    <a:pt x="10975" y="1958"/>
                  </a:lnTo>
                  <a:lnTo>
                    <a:pt x="10672" y="1650"/>
                  </a:lnTo>
                  <a:lnTo>
                    <a:pt x="10352" y="1357"/>
                  </a:lnTo>
                  <a:lnTo>
                    <a:pt x="10017" y="1081"/>
                  </a:lnTo>
                  <a:lnTo>
                    <a:pt x="9665" y="824"/>
                  </a:lnTo>
                  <a:lnTo>
                    <a:pt x="9297" y="585"/>
                  </a:lnTo>
                  <a:lnTo>
                    <a:pt x="8913" y="368"/>
                  </a:lnTo>
                  <a:lnTo>
                    <a:pt x="8515" y="173"/>
                  </a:lnTo>
                  <a:lnTo>
                    <a:pt x="8101" y="0"/>
                  </a:lnTo>
                  <a:close/>
                </a:path>
              </a:pathLst>
            </a:custGeom>
            <a:solidFill>
              <a:schemeClr val="accent3">
                <a:lumMod val="40000"/>
                <a:lumOff val="60000"/>
              </a:schemeClr>
            </a:solidFill>
            <a:ln>
              <a:noFill/>
            </a:ln>
          </p:spPr>
          <p:txBody>
            <a:bodyPr vert="horz" wrap="square" lIns="121920" tIns="60960" rIns="121920" bIns="60960" numCol="1" anchor="t" anchorCtr="0" compatLnSpc="1"/>
            <a:lstStyle/>
            <a:p>
              <a:endParaRPr lang="zh-CN" altLang="en-US" sz="240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nodeType="afterGroup">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par>
                          <p:cTn id="39" fill="hold" nodeType="afterGroup">
                            <p:stCondLst>
                              <p:cond delay="1500"/>
                            </p:stCondLst>
                            <p:childTnLst>
                              <p:par>
                                <p:cTn id="40" presetID="31" presetClass="entr" presetSubtype="0" fill="hold" nodeType="afterEffect">
                                  <p:stCondLst>
                                    <p:cond delay="0"/>
                                  </p:stCondLst>
                                  <p:childTnLst>
                                    <p:set>
                                      <p:cBhvr>
                                        <p:cTn id="41" dur="1" fill="hold">
                                          <p:stCondLst>
                                            <p:cond delay="0"/>
                                          </p:stCondLst>
                                        </p:cTn>
                                        <p:tgtEl>
                                          <p:spTgt spid="51202"/>
                                        </p:tgtEl>
                                        <p:attrNameLst>
                                          <p:attrName>style.visibility</p:attrName>
                                        </p:attrNameLst>
                                      </p:cBhvr>
                                      <p:to>
                                        <p:strVal val="visible"/>
                                      </p:to>
                                    </p:set>
                                    <p:anim calcmode="lin" valueType="num">
                                      <p:cBhvr>
                                        <p:cTn id="42" dur="1000" fill="hold"/>
                                        <p:tgtEl>
                                          <p:spTgt spid="51202"/>
                                        </p:tgtEl>
                                        <p:attrNameLst>
                                          <p:attrName>ppt_w</p:attrName>
                                        </p:attrNameLst>
                                      </p:cBhvr>
                                      <p:tavLst>
                                        <p:tav tm="0">
                                          <p:val>
                                            <p:fltVal val="0"/>
                                          </p:val>
                                        </p:tav>
                                        <p:tav tm="100000">
                                          <p:val>
                                            <p:strVal val="#ppt_w"/>
                                          </p:val>
                                        </p:tav>
                                      </p:tavLst>
                                    </p:anim>
                                    <p:anim calcmode="lin" valueType="num">
                                      <p:cBhvr>
                                        <p:cTn id="43" dur="1000" fill="hold"/>
                                        <p:tgtEl>
                                          <p:spTgt spid="51202"/>
                                        </p:tgtEl>
                                        <p:attrNameLst>
                                          <p:attrName>ppt_h</p:attrName>
                                        </p:attrNameLst>
                                      </p:cBhvr>
                                      <p:tavLst>
                                        <p:tav tm="0">
                                          <p:val>
                                            <p:fltVal val="0"/>
                                          </p:val>
                                        </p:tav>
                                        <p:tav tm="100000">
                                          <p:val>
                                            <p:strVal val="#ppt_h"/>
                                          </p:val>
                                        </p:tav>
                                      </p:tavLst>
                                    </p:anim>
                                    <p:anim calcmode="lin" valueType="num">
                                      <p:cBhvr>
                                        <p:cTn id="44" dur="1000" fill="hold"/>
                                        <p:tgtEl>
                                          <p:spTgt spid="51202"/>
                                        </p:tgtEl>
                                        <p:attrNameLst>
                                          <p:attrName>style.rotation</p:attrName>
                                        </p:attrNameLst>
                                      </p:cBhvr>
                                      <p:tavLst>
                                        <p:tav tm="0">
                                          <p:val>
                                            <p:fltVal val="90"/>
                                          </p:val>
                                        </p:tav>
                                        <p:tav tm="100000">
                                          <p:val>
                                            <p:fltVal val="0"/>
                                          </p:val>
                                        </p:tav>
                                      </p:tavLst>
                                    </p:anim>
                                    <p:animEffect transition="in" filter="fade">
                                      <p:cBhvr>
                                        <p:cTn id="45" dur="1000"/>
                                        <p:tgtEl>
                                          <p:spTgt spid="51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9" grpId="0" animBg="1"/>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圆角矩形 7"/>
          <p:cNvSpPr/>
          <p:nvPr/>
        </p:nvSpPr>
        <p:spPr>
          <a:xfrm>
            <a:off x="5941219" y="1554819"/>
            <a:ext cx="5270405" cy="492443"/>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TextBox 5"/>
          <p:cNvSpPr txBox="1"/>
          <p:nvPr/>
        </p:nvSpPr>
        <p:spPr>
          <a:xfrm>
            <a:off x="6905307" y="1492807"/>
            <a:ext cx="3346304" cy="553085"/>
          </a:xfrm>
          <a:prstGeom prst="rect">
            <a:avLst/>
          </a:prstGeom>
          <a:noFill/>
        </p:spPr>
        <p:txBody>
          <a:bodyPr wrap="square" rtlCol="0">
            <a:spAutoFit/>
          </a:bodyPr>
          <a:lstStyle>
            <a:defPPr>
              <a:defRPr lang="zh-CN"/>
            </a:defPPr>
            <a:lvl1pPr algn="just">
              <a:lnSpc>
                <a:spcPct val="150000"/>
              </a:lnSpc>
              <a:defRPr sz="1500">
                <a:solidFill>
                  <a:schemeClr val="bg1"/>
                </a:solidFill>
                <a:latin typeface="微软雅黑" panose="020B0503020204020204" pitchFamily="34" charset="-122"/>
                <a:ea typeface="微软雅黑" panose="020B0503020204020204" pitchFamily="34" charset="-122"/>
              </a:defRPr>
            </a:lvl1pPr>
          </a:lstStyle>
          <a:p>
            <a:pPr algn="ctr"/>
            <a:r>
              <a:rPr lang="zh-CN" altLang="en-US" sz="2000"/>
              <a:t>中国工人运动的第一次高潮 </a:t>
            </a:r>
          </a:p>
        </p:txBody>
      </p:sp>
      <p:sp>
        <p:nvSpPr>
          <p:cNvPr id="7" name="TextBox 6"/>
          <p:cNvSpPr txBox="1"/>
          <p:nvPr/>
        </p:nvSpPr>
        <p:spPr>
          <a:xfrm>
            <a:off x="5945293" y="2084851"/>
            <a:ext cx="5266331" cy="2584450"/>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1800" b="1">
                <a:solidFill>
                  <a:schemeClr val="tx1"/>
                </a:solidFill>
              </a:rPr>
              <a:t>中国共产党成立后，就把领导工人运动作为党的中心工作，并建立了中国劳动组合书记部，在党的领导下，以</a:t>
            </a:r>
            <a:r>
              <a:rPr lang="en-US" altLang="zh-CN" sz="1800" b="1">
                <a:solidFill>
                  <a:schemeClr val="tx1"/>
                </a:solidFill>
              </a:rPr>
              <a:t>1922</a:t>
            </a:r>
            <a:r>
              <a:rPr lang="zh-CN" altLang="en-US" sz="1800" b="1">
                <a:solidFill>
                  <a:schemeClr val="tx1"/>
                </a:solidFill>
              </a:rPr>
              <a:t>年</a:t>
            </a:r>
            <a:r>
              <a:rPr lang="en-US" altLang="zh-CN" sz="1800" b="1">
                <a:solidFill>
                  <a:schemeClr val="tx1"/>
                </a:solidFill>
              </a:rPr>
              <a:t>1</a:t>
            </a:r>
            <a:r>
              <a:rPr lang="zh-CN" altLang="en-US" sz="1800" b="1">
                <a:solidFill>
                  <a:schemeClr val="tx1"/>
                </a:solidFill>
              </a:rPr>
              <a:t>月香港海员罢工为起点，掀起了中国工人运动的第一个高潮，在持续十三个月，罢工斗争达</a:t>
            </a:r>
            <a:r>
              <a:rPr lang="en-US" altLang="zh-CN" sz="1800" b="1">
                <a:solidFill>
                  <a:schemeClr val="tx1"/>
                </a:solidFill>
              </a:rPr>
              <a:t>187</a:t>
            </a:r>
            <a:r>
              <a:rPr lang="zh-CN" altLang="en-US" sz="1800" b="1">
                <a:solidFill>
                  <a:schemeClr val="tx1"/>
                </a:solidFill>
              </a:rPr>
              <a:t>次之多，参加罢工人数</a:t>
            </a:r>
            <a:r>
              <a:rPr lang="en-US" altLang="zh-CN" sz="1800" b="1">
                <a:solidFill>
                  <a:schemeClr val="tx1"/>
                </a:solidFill>
              </a:rPr>
              <a:t>30</a:t>
            </a:r>
            <a:r>
              <a:rPr lang="zh-CN" altLang="en-US" sz="1800" b="1">
                <a:solidFill>
                  <a:schemeClr val="tx1"/>
                </a:solidFill>
              </a:rPr>
              <a:t>万人以上，在这期间，各地先后建立</a:t>
            </a:r>
            <a:r>
              <a:rPr lang="en-US" altLang="zh-CN" sz="1800" b="1">
                <a:solidFill>
                  <a:schemeClr val="tx1"/>
                </a:solidFill>
              </a:rPr>
              <a:t>100</a:t>
            </a:r>
            <a:r>
              <a:rPr lang="zh-CN" altLang="en-US" sz="1800" b="1">
                <a:solidFill>
                  <a:schemeClr val="tx1"/>
                </a:solidFill>
              </a:rPr>
              <a:t>多个工会。</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641036" y="3429000"/>
            <a:ext cx="1926599" cy="25755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40771" y="3429000"/>
            <a:ext cx="2114151" cy="25329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5945505" y="4684395"/>
            <a:ext cx="5860415" cy="147637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2000" b="1">
                <a:solidFill>
                  <a:srgbClr val="FF0000"/>
                </a:solidFill>
              </a:rPr>
              <a:t>但工人运动受到了北洋军阀和帝国主义的勾结镇压，尤其是震惊中外的二七惨案，林祥谦、施洋烈士宁死不屈慷慨就义，工人运动也从此转入了低潮。 </a:t>
            </a:r>
          </a:p>
        </p:txBody>
      </p:sp>
      <p:pic>
        <p:nvPicPr>
          <p:cNvPr id="53250" name="Picture 2" descr="http://www.zgdsw.org.cn/mediafile/ccpc/zgds/dsBook201zhgylgcd0031.jpg"/>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240771" y="1506240"/>
            <a:ext cx="2114151" cy="1684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3252" name="Picture 4" descr="http://www.zgdsw.org.cn/mediafile/ccpc/zgds/dsBook201zhgylgcd0034.jpg"/>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641037" y="1513055"/>
            <a:ext cx="1926597" cy="16849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nodeType="afterGroup">
                            <p:stCondLst>
                              <p:cond delay="500"/>
                            </p:stCondLst>
                            <p:childTnLst>
                              <p:par>
                                <p:cTn id="16" presetID="22" presetClass="entr" presetSubtype="1"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nodeType="afterGroup">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par>
                          <p:cTn id="25" fill="hold" nodeType="afterGroup">
                            <p:stCondLst>
                              <p:cond delay="2000"/>
                            </p:stCondLst>
                            <p:childTnLst>
                              <p:par>
                                <p:cTn id="26" presetID="31" presetClass="entr" presetSubtype="0" fill="hold" nodeType="afterEffect">
                                  <p:stCondLst>
                                    <p:cond delay="0"/>
                                  </p:stCondLst>
                                  <p:childTnLst>
                                    <p:set>
                                      <p:cBhvr>
                                        <p:cTn id="27" dur="1" fill="hold">
                                          <p:stCondLst>
                                            <p:cond delay="0"/>
                                          </p:stCondLst>
                                        </p:cTn>
                                        <p:tgtEl>
                                          <p:spTgt spid="53250"/>
                                        </p:tgtEl>
                                        <p:attrNameLst>
                                          <p:attrName>style.visibility</p:attrName>
                                        </p:attrNameLst>
                                      </p:cBhvr>
                                      <p:to>
                                        <p:strVal val="visible"/>
                                      </p:to>
                                    </p:set>
                                    <p:anim calcmode="lin" valueType="num">
                                      <p:cBhvr>
                                        <p:cTn id="28" dur="1000" fill="hold"/>
                                        <p:tgtEl>
                                          <p:spTgt spid="53250"/>
                                        </p:tgtEl>
                                        <p:attrNameLst>
                                          <p:attrName>ppt_w</p:attrName>
                                        </p:attrNameLst>
                                      </p:cBhvr>
                                      <p:tavLst>
                                        <p:tav tm="0">
                                          <p:val>
                                            <p:fltVal val="0"/>
                                          </p:val>
                                        </p:tav>
                                        <p:tav tm="100000">
                                          <p:val>
                                            <p:strVal val="#ppt_w"/>
                                          </p:val>
                                        </p:tav>
                                      </p:tavLst>
                                    </p:anim>
                                    <p:anim calcmode="lin" valueType="num">
                                      <p:cBhvr>
                                        <p:cTn id="29" dur="1000" fill="hold"/>
                                        <p:tgtEl>
                                          <p:spTgt spid="53250"/>
                                        </p:tgtEl>
                                        <p:attrNameLst>
                                          <p:attrName>ppt_h</p:attrName>
                                        </p:attrNameLst>
                                      </p:cBhvr>
                                      <p:tavLst>
                                        <p:tav tm="0">
                                          <p:val>
                                            <p:fltVal val="0"/>
                                          </p:val>
                                        </p:tav>
                                        <p:tav tm="100000">
                                          <p:val>
                                            <p:strVal val="#ppt_h"/>
                                          </p:val>
                                        </p:tav>
                                      </p:tavLst>
                                    </p:anim>
                                    <p:anim calcmode="lin" valueType="num">
                                      <p:cBhvr>
                                        <p:cTn id="30" dur="1000" fill="hold"/>
                                        <p:tgtEl>
                                          <p:spTgt spid="53250"/>
                                        </p:tgtEl>
                                        <p:attrNameLst>
                                          <p:attrName>style.rotation</p:attrName>
                                        </p:attrNameLst>
                                      </p:cBhvr>
                                      <p:tavLst>
                                        <p:tav tm="0">
                                          <p:val>
                                            <p:fltVal val="90"/>
                                          </p:val>
                                        </p:tav>
                                        <p:tav tm="100000">
                                          <p:val>
                                            <p:fltVal val="0"/>
                                          </p:val>
                                        </p:tav>
                                      </p:tavLst>
                                    </p:anim>
                                    <p:animEffect transition="in" filter="fade">
                                      <p:cBhvr>
                                        <p:cTn id="31" dur="1000"/>
                                        <p:tgtEl>
                                          <p:spTgt spid="53250"/>
                                        </p:tgtEl>
                                      </p:cBhvr>
                                    </p:animEffect>
                                  </p:childTnLst>
                                </p:cTn>
                              </p:par>
                            </p:childTnLst>
                          </p:cTn>
                        </p:par>
                        <p:par>
                          <p:cTn id="32" fill="hold" nodeType="afterGroup">
                            <p:stCondLst>
                              <p:cond delay="3000"/>
                            </p:stCondLst>
                            <p:childTnLst>
                              <p:par>
                                <p:cTn id="33" presetID="31" presetClass="entr" presetSubtype="0" fill="hold" nodeType="afterEffect">
                                  <p:stCondLst>
                                    <p:cond delay="0"/>
                                  </p:stCondLst>
                                  <p:childTnLst>
                                    <p:set>
                                      <p:cBhvr>
                                        <p:cTn id="34" dur="1" fill="hold">
                                          <p:stCondLst>
                                            <p:cond delay="0"/>
                                          </p:stCondLst>
                                        </p:cTn>
                                        <p:tgtEl>
                                          <p:spTgt spid="53252"/>
                                        </p:tgtEl>
                                        <p:attrNameLst>
                                          <p:attrName>style.visibility</p:attrName>
                                        </p:attrNameLst>
                                      </p:cBhvr>
                                      <p:to>
                                        <p:strVal val="visible"/>
                                      </p:to>
                                    </p:set>
                                    <p:anim calcmode="lin" valueType="num">
                                      <p:cBhvr>
                                        <p:cTn id="35" dur="1000" fill="hold"/>
                                        <p:tgtEl>
                                          <p:spTgt spid="53252"/>
                                        </p:tgtEl>
                                        <p:attrNameLst>
                                          <p:attrName>ppt_w</p:attrName>
                                        </p:attrNameLst>
                                      </p:cBhvr>
                                      <p:tavLst>
                                        <p:tav tm="0">
                                          <p:val>
                                            <p:fltVal val="0"/>
                                          </p:val>
                                        </p:tav>
                                        <p:tav tm="100000">
                                          <p:val>
                                            <p:strVal val="#ppt_w"/>
                                          </p:val>
                                        </p:tav>
                                      </p:tavLst>
                                    </p:anim>
                                    <p:anim calcmode="lin" valueType="num">
                                      <p:cBhvr>
                                        <p:cTn id="36" dur="1000" fill="hold"/>
                                        <p:tgtEl>
                                          <p:spTgt spid="53252"/>
                                        </p:tgtEl>
                                        <p:attrNameLst>
                                          <p:attrName>ppt_h</p:attrName>
                                        </p:attrNameLst>
                                      </p:cBhvr>
                                      <p:tavLst>
                                        <p:tav tm="0">
                                          <p:val>
                                            <p:fltVal val="0"/>
                                          </p:val>
                                        </p:tav>
                                        <p:tav tm="100000">
                                          <p:val>
                                            <p:strVal val="#ppt_h"/>
                                          </p:val>
                                        </p:tav>
                                      </p:tavLst>
                                    </p:anim>
                                    <p:anim calcmode="lin" valueType="num">
                                      <p:cBhvr>
                                        <p:cTn id="37" dur="1000" fill="hold"/>
                                        <p:tgtEl>
                                          <p:spTgt spid="53252"/>
                                        </p:tgtEl>
                                        <p:attrNameLst>
                                          <p:attrName>style.rotation</p:attrName>
                                        </p:attrNameLst>
                                      </p:cBhvr>
                                      <p:tavLst>
                                        <p:tav tm="0">
                                          <p:val>
                                            <p:fltVal val="90"/>
                                          </p:val>
                                        </p:tav>
                                        <p:tav tm="100000">
                                          <p:val>
                                            <p:fltVal val="0"/>
                                          </p:val>
                                        </p:tav>
                                      </p:tavLst>
                                    </p:anim>
                                    <p:animEffect transition="in" filter="fade">
                                      <p:cBhvr>
                                        <p:cTn id="38" dur="1000"/>
                                        <p:tgtEl>
                                          <p:spTgt spid="53252"/>
                                        </p:tgtEl>
                                      </p:cBhvr>
                                    </p:animEffect>
                                  </p:childTnLst>
                                </p:cTn>
                              </p:par>
                            </p:childTnLst>
                          </p:cTn>
                        </p:par>
                        <p:par>
                          <p:cTn id="39" fill="hold" nodeType="afterGroup">
                            <p:stCondLst>
                              <p:cond delay="4000"/>
                            </p:stCondLst>
                            <p:childTnLst>
                              <p:par>
                                <p:cTn id="40" presetID="31" presetClass="entr" presetSubtype="0" fill="hold" nodeType="afterEffect">
                                  <p:stCondLst>
                                    <p:cond delay="0"/>
                                  </p:stCondLst>
                                  <p:childTnLst>
                                    <p:set>
                                      <p:cBhvr>
                                        <p:cTn id="41" dur="1" fill="hold">
                                          <p:stCondLst>
                                            <p:cond delay="0"/>
                                          </p:stCondLst>
                                        </p:cTn>
                                        <p:tgtEl>
                                          <p:spTgt spid="5123"/>
                                        </p:tgtEl>
                                        <p:attrNameLst>
                                          <p:attrName>style.visibility</p:attrName>
                                        </p:attrNameLst>
                                      </p:cBhvr>
                                      <p:to>
                                        <p:strVal val="visible"/>
                                      </p:to>
                                    </p:set>
                                    <p:anim calcmode="lin" valueType="num">
                                      <p:cBhvr>
                                        <p:cTn id="42" dur="1000" fill="hold"/>
                                        <p:tgtEl>
                                          <p:spTgt spid="5123"/>
                                        </p:tgtEl>
                                        <p:attrNameLst>
                                          <p:attrName>ppt_w</p:attrName>
                                        </p:attrNameLst>
                                      </p:cBhvr>
                                      <p:tavLst>
                                        <p:tav tm="0">
                                          <p:val>
                                            <p:fltVal val="0"/>
                                          </p:val>
                                        </p:tav>
                                        <p:tav tm="100000">
                                          <p:val>
                                            <p:strVal val="#ppt_w"/>
                                          </p:val>
                                        </p:tav>
                                      </p:tavLst>
                                    </p:anim>
                                    <p:anim calcmode="lin" valueType="num">
                                      <p:cBhvr>
                                        <p:cTn id="43" dur="1000" fill="hold"/>
                                        <p:tgtEl>
                                          <p:spTgt spid="5123"/>
                                        </p:tgtEl>
                                        <p:attrNameLst>
                                          <p:attrName>ppt_h</p:attrName>
                                        </p:attrNameLst>
                                      </p:cBhvr>
                                      <p:tavLst>
                                        <p:tav tm="0">
                                          <p:val>
                                            <p:fltVal val="0"/>
                                          </p:val>
                                        </p:tav>
                                        <p:tav tm="100000">
                                          <p:val>
                                            <p:strVal val="#ppt_h"/>
                                          </p:val>
                                        </p:tav>
                                      </p:tavLst>
                                    </p:anim>
                                    <p:anim calcmode="lin" valueType="num">
                                      <p:cBhvr>
                                        <p:cTn id="44" dur="1000" fill="hold"/>
                                        <p:tgtEl>
                                          <p:spTgt spid="5123"/>
                                        </p:tgtEl>
                                        <p:attrNameLst>
                                          <p:attrName>style.rotation</p:attrName>
                                        </p:attrNameLst>
                                      </p:cBhvr>
                                      <p:tavLst>
                                        <p:tav tm="0">
                                          <p:val>
                                            <p:fltVal val="90"/>
                                          </p:val>
                                        </p:tav>
                                        <p:tav tm="100000">
                                          <p:val>
                                            <p:fltVal val="0"/>
                                          </p:val>
                                        </p:tav>
                                      </p:tavLst>
                                    </p:anim>
                                    <p:animEffect transition="in" filter="fade">
                                      <p:cBhvr>
                                        <p:cTn id="45" dur="1000"/>
                                        <p:tgtEl>
                                          <p:spTgt spid="5123"/>
                                        </p:tgtEl>
                                      </p:cBhvr>
                                    </p:animEffect>
                                  </p:childTnLst>
                                </p:cTn>
                              </p:par>
                            </p:childTnLst>
                          </p:cTn>
                        </p:par>
                        <p:par>
                          <p:cTn id="46" fill="hold" nodeType="afterGroup">
                            <p:stCondLst>
                              <p:cond delay="5000"/>
                            </p:stCondLst>
                            <p:childTnLst>
                              <p:par>
                                <p:cTn id="47" presetID="31" presetClass="entr" presetSubtype="0" fill="hold" nodeType="afterEffect">
                                  <p:stCondLst>
                                    <p:cond delay="0"/>
                                  </p:stCondLst>
                                  <p:childTnLst>
                                    <p:set>
                                      <p:cBhvr>
                                        <p:cTn id="48" dur="1" fill="hold">
                                          <p:stCondLst>
                                            <p:cond delay="0"/>
                                          </p:stCondLst>
                                        </p:cTn>
                                        <p:tgtEl>
                                          <p:spTgt spid="5122"/>
                                        </p:tgtEl>
                                        <p:attrNameLst>
                                          <p:attrName>style.visibility</p:attrName>
                                        </p:attrNameLst>
                                      </p:cBhvr>
                                      <p:to>
                                        <p:strVal val="visible"/>
                                      </p:to>
                                    </p:set>
                                    <p:anim calcmode="lin" valueType="num">
                                      <p:cBhvr>
                                        <p:cTn id="49" dur="1000" fill="hold"/>
                                        <p:tgtEl>
                                          <p:spTgt spid="5122"/>
                                        </p:tgtEl>
                                        <p:attrNameLst>
                                          <p:attrName>ppt_w</p:attrName>
                                        </p:attrNameLst>
                                      </p:cBhvr>
                                      <p:tavLst>
                                        <p:tav tm="0">
                                          <p:val>
                                            <p:fltVal val="0"/>
                                          </p:val>
                                        </p:tav>
                                        <p:tav tm="100000">
                                          <p:val>
                                            <p:strVal val="#ppt_w"/>
                                          </p:val>
                                        </p:tav>
                                      </p:tavLst>
                                    </p:anim>
                                    <p:anim calcmode="lin" valueType="num">
                                      <p:cBhvr>
                                        <p:cTn id="50" dur="1000" fill="hold"/>
                                        <p:tgtEl>
                                          <p:spTgt spid="5122"/>
                                        </p:tgtEl>
                                        <p:attrNameLst>
                                          <p:attrName>ppt_h</p:attrName>
                                        </p:attrNameLst>
                                      </p:cBhvr>
                                      <p:tavLst>
                                        <p:tav tm="0">
                                          <p:val>
                                            <p:fltVal val="0"/>
                                          </p:val>
                                        </p:tav>
                                        <p:tav tm="100000">
                                          <p:val>
                                            <p:strVal val="#ppt_h"/>
                                          </p:val>
                                        </p:tav>
                                      </p:tavLst>
                                    </p:anim>
                                    <p:anim calcmode="lin" valueType="num">
                                      <p:cBhvr>
                                        <p:cTn id="51" dur="1000" fill="hold"/>
                                        <p:tgtEl>
                                          <p:spTgt spid="5122"/>
                                        </p:tgtEl>
                                        <p:attrNameLst>
                                          <p:attrName>style.rotation</p:attrName>
                                        </p:attrNameLst>
                                      </p:cBhvr>
                                      <p:tavLst>
                                        <p:tav tm="0">
                                          <p:val>
                                            <p:fltVal val="90"/>
                                          </p:val>
                                        </p:tav>
                                        <p:tav tm="100000">
                                          <p:val>
                                            <p:fltVal val="0"/>
                                          </p:val>
                                        </p:tav>
                                      </p:tavLst>
                                    </p:anim>
                                    <p:animEffect transition="in" filter="fade">
                                      <p:cBhvr>
                                        <p:cTn id="52"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7"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圆角矩形 7"/>
          <p:cNvSpPr/>
          <p:nvPr/>
        </p:nvSpPr>
        <p:spPr>
          <a:xfrm>
            <a:off x="1017616" y="1526968"/>
            <a:ext cx="6134501" cy="492443"/>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TextBox 6"/>
          <p:cNvSpPr txBox="1"/>
          <p:nvPr/>
        </p:nvSpPr>
        <p:spPr>
          <a:xfrm>
            <a:off x="1017617" y="3305139"/>
            <a:ext cx="6134501" cy="506730"/>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1800" b="1">
                <a:solidFill>
                  <a:srgbClr val="FF0000"/>
                </a:solidFill>
              </a:rPr>
              <a:t>中心议题：</a:t>
            </a:r>
            <a:r>
              <a:rPr lang="zh-CN" altLang="en-US" sz="1800" b="1">
                <a:solidFill>
                  <a:schemeClr val="tx1"/>
                </a:solidFill>
              </a:rPr>
              <a:t>大会的中心议题是国共合作的问题。</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725575" y="1349740"/>
            <a:ext cx="3555001" cy="25311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725575" y="4152516"/>
            <a:ext cx="3555001" cy="19484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2711516" y="2240853"/>
            <a:ext cx="2746701" cy="663702"/>
          </a:xfrm>
          <a:prstGeom prst="hexagon">
            <a:avLst/>
          </a:prstGeom>
          <a:gradFill>
            <a:gsLst>
              <a:gs pos="0">
                <a:srgbClr val="E30000"/>
              </a:gs>
              <a:gs pos="100000">
                <a:srgbClr val="760303"/>
              </a:gs>
            </a:gsLst>
            <a:lin ang="5400000" scaled="0"/>
          </a:grad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ts val="1800"/>
              </a:lnSpc>
            </a:pPr>
            <a:r>
              <a:rPr lang="zh-CN" altLang="en-US" sz="1600">
                <a:solidFill>
                  <a:schemeClr val="bg1"/>
                </a:solidFill>
              </a:rPr>
              <a:t>时间：</a:t>
            </a:r>
            <a:r>
              <a:rPr lang="en-US" altLang="zh-CN" sz="1600">
                <a:solidFill>
                  <a:schemeClr val="bg1"/>
                </a:solidFill>
              </a:rPr>
              <a:t>1923.6.12-20</a:t>
            </a:r>
          </a:p>
          <a:p>
            <a:pPr>
              <a:lnSpc>
                <a:spcPts val="1800"/>
              </a:lnSpc>
            </a:pPr>
            <a:r>
              <a:rPr lang="zh-CN" altLang="en-US" sz="1600">
                <a:solidFill>
                  <a:schemeClr val="bg1"/>
                </a:solidFill>
              </a:rPr>
              <a:t>地点：广州 </a:t>
            </a:r>
          </a:p>
        </p:txBody>
      </p:sp>
      <p:sp>
        <p:nvSpPr>
          <p:cNvPr id="11" name="TextBox 10"/>
          <p:cNvSpPr txBox="1"/>
          <p:nvPr/>
        </p:nvSpPr>
        <p:spPr>
          <a:xfrm>
            <a:off x="1017617" y="3750347"/>
            <a:ext cx="6134501" cy="2584450"/>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1800" b="1">
                <a:solidFill>
                  <a:srgbClr val="FF0000"/>
                </a:solidFill>
              </a:rPr>
              <a:t>历史意义：</a:t>
            </a:r>
            <a:r>
              <a:rPr lang="zh-CN" altLang="en-US" sz="1800" b="1">
                <a:solidFill>
                  <a:schemeClr val="tx1"/>
                </a:solidFill>
              </a:rPr>
              <a:t>大会接受共产国际执委会关于在中国实行国共合作的决议，正确地分析了孙中山反对帝国主义和封建军阀的民主主义立场，以及把国民党改造为工人、农民、小资产阶级和资产阶级的民主革命联盟的可能性。党的“三大”关于实行国共合作的政策是正确的。它对于加速中国革命的步伐，促进反帝反封建的人民大革命的高潮，具有重大的意义。 </a:t>
            </a:r>
          </a:p>
        </p:txBody>
      </p:sp>
      <p:grpSp>
        <p:nvGrpSpPr>
          <p:cNvPr id="2" name="组合 1"/>
          <p:cNvGrpSpPr/>
          <p:nvPr/>
        </p:nvGrpSpPr>
        <p:grpSpPr>
          <a:xfrm>
            <a:off x="2033048" y="1444576"/>
            <a:ext cx="4350984" cy="553085"/>
            <a:chOff x="1344957" y="1104320"/>
            <a:chExt cx="3263238" cy="414814"/>
          </a:xfrm>
        </p:grpSpPr>
        <p:sp>
          <p:nvSpPr>
            <p:cNvPr id="6" name="TextBox 5"/>
            <p:cNvSpPr txBox="1"/>
            <p:nvPr/>
          </p:nvSpPr>
          <p:spPr>
            <a:xfrm>
              <a:off x="1663121" y="1104320"/>
              <a:ext cx="2945074" cy="414814"/>
            </a:xfrm>
            <a:prstGeom prst="rect">
              <a:avLst/>
            </a:prstGeom>
            <a:noFill/>
          </p:spPr>
          <p:txBody>
            <a:bodyPr wrap="square" rtlCol="0">
              <a:spAutoFit/>
            </a:bodyPr>
            <a:lstStyle>
              <a:defPPr>
                <a:defRPr lang="zh-CN"/>
              </a:defPPr>
              <a:lvl1pPr algn="just">
                <a:lnSpc>
                  <a:spcPct val="150000"/>
                </a:lnSpc>
                <a:defRPr sz="1500">
                  <a:solidFill>
                    <a:schemeClr val="bg1"/>
                  </a:solidFill>
                  <a:latin typeface="微软雅黑" panose="020B0503020204020204" pitchFamily="34" charset="-122"/>
                  <a:ea typeface="微软雅黑" panose="020B0503020204020204" pitchFamily="34" charset="-122"/>
                </a:defRPr>
              </a:lvl1pPr>
            </a:lstStyle>
            <a:p>
              <a:pPr algn="ctr"/>
              <a:r>
                <a:rPr lang="zh-CN" altLang="en-US" sz="2000" b="1">
                  <a:solidFill>
                    <a:schemeClr val="accent3">
                      <a:lumMod val="40000"/>
                      <a:lumOff val="60000"/>
                    </a:schemeClr>
                  </a:solidFill>
                </a:rPr>
                <a:t>中国共产党第三次全国代表大会 </a:t>
              </a:r>
            </a:p>
          </p:txBody>
        </p:sp>
        <p:sp>
          <p:nvSpPr>
            <p:cNvPr id="12" name="Freeform 4"/>
            <p:cNvSpPr/>
            <p:nvPr/>
          </p:nvSpPr>
          <p:spPr bwMode="auto">
            <a:xfrm>
              <a:off x="1344957" y="1200423"/>
              <a:ext cx="297016" cy="302607"/>
            </a:xfrm>
            <a:custGeom>
              <a:avLst/>
              <a:gdLst>
                <a:gd name="T0" fmla="*/ 9973 w 16150"/>
                <a:gd name="T1" fmla="*/ 259 h 16454"/>
                <a:gd name="T2" fmla="*/ 12122 w 16150"/>
                <a:gd name="T3" fmla="*/ 1134 h 16454"/>
                <a:gd name="T4" fmla="*/ 13846 w 16150"/>
                <a:gd name="T5" fmla="*/ 2500 h 16454"/>
                <a:gd name="T6" fmla="*/ 15112 w 16150"/>
                <a:gd name="T7" fmla="*/ 4233 h 16454"/>
                <a:gd name="T8" fmla="*/ 15891 w 16150"/>
                <a:gd name="T9" fmla="*/ 6210 h 16454"/>
                <a:gd name="T10" fmla="*/ 16149 w 16150"/>
                <a:gd name="T11" fmla="*/ 8306 h 16454"/>
                <a:gd name="T12" fmla="*/ 15854 w 16150"/>
                <a:gd name="T13" fmla="*/ 10398 h 16454"/>
                <a:gd name="T14" fmla="*/ 14975 w 16150"/>
                <a:gd name="T15" fmla="*/ 12361 h 16454"/>
                <a:gd name="T16" fmla="*/ 12685 w 16150"/>
                <a:gd name="T17" fmla="*/ 14869 h 16454"/>
                <a:gd name="T18" fmla="*/ 11449 w 16150"/>
                <a:gd name="T19" fmla="*/ 15540 h 16454"/>
                <a:gd name="T20" fmla="*/ 10200 w 16150"/>
                <a:gd name="T21" fmla="*/ 16017 h 16454"/>
                <a:gd name="T22" fmla="*/ 8943 w 16150"/>
                <a:gd name="T23" fmla="*/ 16295 h 16454"/>
                <a:gd name="T24" fmla="*/ 7684 w 16150"/>
                <a:gd name="T25" fmla="*/ 16373 h 16454"/>
                <a:gd name="T26" fmla="*/ 6427 w 16150"/>
                <a:gd name="T27" fmla="*/ 16246 h 16454"/>
                <a:gd name="T28" fmla="*/ 5176 w 16150"/>
                <a:gd name="T29" fmla="*/ 15912 h 16454"/>
                <a:gd name="T30" fmla="*/ 3938 w 16150"/>
                <a:gd name="T31" fmla="*/ 15367 h 16454"/>
                <a:gd name="T32" fmla="*/ 2716 w 16150"/>
                <a:gd name="T33" fmla="*/ 14608 h 16454"/>
                <a:gd name="T34" fmla="*/ 2511 w 16150"/>
                <a:gd name="T35" fmla="*/ 15185 h 16454"/>
                <a:gd name="T36" fmla="*/ 2434 w 16150"/>
                <a:gd name="T37" fmla="*/ 15605 h 16454"/>
                <a:gd name="T38" fmla="*/ 2255 w 16150"/>
                <a:gd name="T39" fmla="*/ 15955 h 16454"/>
                <a:gd name="T40" fmla="*/ 1990 w 16150"/>
                <a:gd name="T41" fmla="*/ 16223 h 16454"/>
                <a:gd name="T42" fmla="*/ 1660 w 16150"/>
                <a:gd name="T43" fmla="*/ 16393 h 16454"/>
                <a:gd name="T44" fmla="*/ 1284 w 16150"/>
                <a:gd name="T45" fmla="*/ 16454 h 16454"/>
                <a:gd name="T46" fmla="*/ 877 w 16150"/>
                <a:gd name="T47" fmla="*/ 16392 h 16454"/>
                <a:gd name="T48" fmla="*/ 462 w 16150"/>
                <a:gd name="T49" fmla="*/ 16196 h 16454"/>
                <a:gd name="T50" fmla="*/ 179 w 16150"/>
                <a:gd name="T51" fmla="*/ 15839 h 16454"/>
                <a:gd name="T52" fmla="*/ 36 w 16150"/>
                <a:gd name="T53" fmla="*/ 15456 h 16454"/>
                <a:gd name="T54" fmla="*/ 1 w 16150"/>
                <a:gd name="T55" fmla="*/ 15083 h 16454"/>
                <a:gd name="T56" fmla="*/ 68 w 16150"/>
                <a:gd name="T57" fmla="*/ 14734 h 16454"/>
                <a:gd name="T58" fmla="*/ 234 w 16150"/>
                <a:gd name="T59" fmla="*/ 14423 h 16454"/>
                <a:gd name="T60" fmla="*/ 493 w 16150"/>
                <a:gd name="T61" fmla="*/ 14166 h 16454"/>
                <a:gd name="T62" fmla="*/ 840 w 16150"/>
                <a:gd name="T63" fmla="*/ 13979 h 16454"/>
                <a:gd name="T64" fmla="*/ 1273 w 16150"/>
                <a:gd name="T65" fmla="*/ 13874 h 16454"/>
                <a:gd name="T66" fmla="*/ 1729 w 16150"/>
                <a:gd name="T67" fmla="*/ 11158 h 16454"/>
                <a:gd name="T68" fmla="*/ 2659 w 16150"/>
                <a:gd name="T69" fmla="*/ 11937 h 16454"/>
                <a:gd name="T70" fmla="*/ 3659 w 16150"/>
                <a:gd name="T71" fmla="*/ 12592 h 16454"/>
                <a:gd name="T72" fmla="*/ 4718 w 16150"/>
                <a:gd name="T73" fmla="*/ 13103 h 16454"/>
                <a:gd name="T74" fmla="*/ 5826 w 16150"/>
                <a:gd name="T75" fmla="*/ 13448 h 16454"/>
                <a:gd name="T76" fmla="*/ 6972 w 16150"/>
                <a:gd name="T77" fmla="*/ 13610 h 16454"/>
                <a:gd name="T78" fmla="*/ 8146 w 16150"/>
                <a:gd name="T79" fmla="*/ 13566 h 16454"/>
                <a:gd name="T80" fmla="*/ 9336 w 16150"/>
                <a:gd name="T81" fmla="*/ 13300 h 16454"/>
                <a:gd name="T82" fmla="*/ 10534 w 16150"/>
                <a:gd name="T83" fmla="*/ 12789 h 16454"/>
                <a:gd name="T84" fmla="*/ 5464 w 16150"/>
                <a:gd name="T85" fmla="*/ 2566 h 16454"/>
                <a:gd name="T86" fmla="*/ 5827 w 16150"/>
                <a:gd name="T87" fmla="*/ 2638 h 16454"/>
                <a:gd name="T88" fmla="*/ 6178 w 16150"/>
                <a:gd name="T89" fmla="*/ 2674 h 16454"/>
                <a:gd name="T90" fmla="*/ 6518 w 16150"/>
                <a:gd name="T91" fmla="*/ 2671 h 16454"/>
                <a:gd name="T92" fmla="*/ 6843 w 16150"/>
                <a:gd name="T93" fmla="*/ 2626 h 16454"/>
                <a:gd name="T94" fmla="*/ 7155 w 16150"/>
                <a:gd name="T95" fmla="*/ 2539 h 16454"/>
                <a:gd name="T96" fmla="*/ 7454 w 16150"/>
                <a:gd name="T97" fmla="*/ 2406 h 16454"/>
                <a:gd name="T98" fmla="*/ 7738 w 16150"/>
                <a:gd name="T99" fmla="*/ 2226 h 16454"/>
                <a:gd name="T100" fmla="*/ 8006 w 16150"/>
                <a:gd name="T101" fmla="*/ 1998 h 16454"/>
                <a:gd name="T102" fmla="*/ 12823 w 16150"/>
                <a:gd name="T103" fmla="*/ 10533 h 16454"/>
                <a:gd name="T104" fmla="*/ 13267 w 16150"/>
                <a:gd name="T105" fmla="*/ 9153 h 16454"/>
                <a:gd name="T106" fmla="*/ 13370 w 16150"/>
                <a:gd name="T107" fmla="*/ 7627 h 16454"/>
                <a:gd name="T108" fmla="*/ 13146 w 16150"/>
                <a:gd name="T109" fmla="*/ 6035 h 16454"/>
                <a:gd name="T110" fmla="*/ 12612 w 16150"/>
                <a:gd name="T111" fmla="*/ 4454 h 16454"/>
                <a:gd name="T112" fmla="*/ 11782 w 16150"/>
                <a:gd name="T113" fmla="*/ 2966 h 16454"/>
                <a:gd name="T114" fmla="*/ 10672 w 16150"/>
                <a:gd name="T115" fmla="*/ 1650 h 16454"/>
                <a:gd name="T116" fmla="*/ 9297 w 16150"/>
                <a:gd name="T117" fmla="*/ 585 h 16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50" h="16454">
                  <a:moveTo>
                    <a:pt x="8101" y="0"/>
                  </a:moveTo>
                  <a:lnTo>
                    <a:pt x="8749" y="44"/>
                  </a:lnTo>
                  <a:lnTo>
                    <a:pt x="9372" y="132"/>
                  </a:lnTo>
                  <a:lnTo>
                    <a:pt x="9973" y="259"/>
                  </a:lnTo>
                  <a:lnTo>
                    <a:pt x="10548" y="425"/>
                  </a:lnTo>
                  <a:lnTo>
                    <a:pt x="11098" y="627"/>
                  </a:lnTo>
                  <a:lnTo>
                    <a:pt x="11623" y="864"/>
                  </a:lnTo>
                  <a:lnTo>
                    <a:pt x="12122" y="1134"/>
                  </a:lnTo>
                  <a:lnTo>
                    <a:pt x="12594" y="1434"/>
                  </a:lnTo>
                  <a:lnTo>
                    <a:pt x="13038" y="1764"/>
                  </a:lnTo>
                  <a:lnTo>
                    <a:pt x="13456" y="2119"/>
                  </a:lnTo>
                  <a:lnTo>
                    <a:pt x="13846" y="2500"/>
                  </a:lnTo>
                  <a:lnTo>
                    <a:pt x="14206" y="2903"/>
                  </a:lnTo>
                  <a:lnTo>
                    <a:pt x="14538" y="3329"/>
                  </a:lnTo>
                  <a:lnTo>
                    <a:pt x="14841" y="3772"/>
                  </a:lnTo>
                  <a:lnTo>
                    <a:pt x="15112" y="4233"/>
                  </a:lnTo>
                  <a:lnTo>
                    <a:pt x="15354" y="4710"/>
                  </a:lnTo>
                  <a:lnTo>
                    <a:pt x="15565" y="5199"/>
                  </a:lnTo>
                  <a:lnTo>
                    <a:pt x="15744" y="5700"/>
                  </a:lnTo>
                  <a:lnTo>
                    <a:pt x="15891" y="6210"/>
                  </a:lnTo>
                  <a:lnTo>
                    <a:pt x="16005" y="6728"/>
                  </a:lnTo>
                  <a:lnTo>
                    <a:pt x="16087" y="7251"/>
                  </a:lnTo>
                  <a:lnTo>
                    <a:pt x="16135" y="7778"/>
                  </a:lnTo>
                  <a:lnTo>
                    <a:pt x="16149" y="8306"/>
                  </a:lnTo>
                  <a:lnTo>
                    <a:pt x="16128" y="8835"/>
                  </a:lnTo>
                  <a:lnTo>
                    <a:pt x="16073" y="9360"/>
                  </a:lnTo>
                  <a:lnTo>
                    <a:pt x="15981" y="9883"/>
                  </a:lnTo>
                  <a:lnTo>
                    <a:pt x="15854" y="10398"/>
                  </a:lnTo>
                  <a:lnTo>
                    <a:pt x="15690" y="10906"/>
                  </a:lnTo>
                  <a:lnTo>
                    <a:pt x="15490" y="11404"/>
                  </a:lnTo>
                  <a:lnTo>
                    <a:pt x="15252" y="11889"/>
                  </a:lnTo>
                  <a:lnTo>
                    <a:pt x="14975" y="12361"/>
                  </a:lnTo>
                  <a:lnTo>
                    <a:pt x="14660" y="12818"/>
                  </a:lnTo>
                  <a:lnTo>
                    <a:pt x="16150" y="14235"/>
                  </a:lnTo>
                  <a:lnTo>
                    <a:pt x="14152" y="16318"/>
                  </a:lnTo>
                  <a:lnTo>
                    <a:pt x="12685" y="14869"/>
                  </a:lnTo>
                  <a:lnTo>
                    <a:pt x="12378" y="15055"/>
                  </a:lnTo>
                  <a:lnTo>
                    <a:pt x="12069" y="15229"/>
                  </a:lnTo>
                  <a:lnTo>
                    <a:pt x="11760" y="15391"/>
                  </a:lnTo>
                  <a:lnTo>
                    <a:pt x="11449" y="15540"/>
                  </a:lnTo>
                  <a:lnTo>
                    <a:pt x="11137" y="15678"/>
                  </a:lnTo>
                  <a:lnTo>
                    <a:pt x="10826" y="15803"/>
                  </a:lnTo>
                  <a:lnTo>
                    <a:pt x="10513" y="15916"/>
                  </a:lnTo>
                  <a:lnTo>
                    <a:pt x="10200" y="16017"/>
                  </a:lnTo>
                  <a:lnTo>
                    <a:pt x="9886" y="16104"/>
                  </a:lnTo>
                  <a:lnTo>
                    <a:pt x="9573" y="16180"/>
                  </a:lnTo>
                  <a:lnTo>
                    <a:pt x="9258" y="16244"/>
                  </a:lnTo>
                  <a:lnTo>
                    <a:pt x="8943" y="16295"/>
                  </a:lnTo>
                  <a:lnTo>
                    <a:pt x="8628" y="16334"/>
                  </a:lnTo>
                  <a:lnTo>
                    <a:pt x="8314" y="16359"/>
                  </a:lnTo>
                  <a:lnTo>
                    <a:pt x="7999" y="16372"/>
                  </a:lnTo>
                  <a:lnTo>
                    <a:pt x="7684" y="16373"/>
                  </a:lnTo>
                  <a:lnTo>
                    <a:pt x="7369" y="16360"/>
                  </a:lnTo>
                  <a:lnTo>
                    <a:pt x="7056" y="16335"/>
                  </a:lnTo>
                  <a:lnTo>
                    <a:pt x="6741" y="16297"/>
                  </a:lnTo>
                  <a:lnTo>
                    <a:pt x="6427" y="16246"/>
                  </a:lnTo>
                  <a:lnTo>
                    <a:pt x="6113" y="16181"/>
                  </a:lnTo>
                  <a:lnTo>
                    <a:pt x="5801" y="16104"/>
                  </a:lnTo>
                  <a:lnTo>
                    <a:pt x="5488" y="16015"/>
                  </a:lnTo>
                  <a:lnTo>
                    <a:pt x="5176" y="15912"/>
                  </a:lnTo>
                  <a:lnTo>
                    <a:pt x="4866" y="15795"/>
                  </a:lnTo>
                  <a:lnTo>
                    <a:pt x="4556" y="15665"/>
                  </a:lnTo>
                  <a:lnTo>
                    <a:pt x="4246" y="15523"/>
                  </a:lnTo>
                  <a:lnTo>
                    <a:pt x="3938" y="15367"/>
                  </a:lnTo>
                  <a:lnTo>
                    <a:pt x="3631" y="15197"/>
                  </a:lnTo>
                  <a:lnTo>
                    <a:pt x="3325" y="15014"/>
                  </a:lnTo>
                  <a:lnTo>
                    <a:pt x="3019" y="14818"/>
                  </a:lnTo>
                  <a:lnTo>
                    <a:pt x="2716" y="14608"/>
                  </a:lnTo>
                  <a:lnTo>
                    <a:pt x="2488" y="14831"/>
                  </a:lnTo>
                  <a:lnTo>
                    <a:pt x="2504" y="14953"/>
                  </a:lnTo>
                  <a:lnTo>
                    <a:pt x="2511" y="15070"/>
                  </a:lnTo>
                  <a:lnTo>
                    <a:pt x="2511" y="15185"/>
                  </a:lnTo>
                  <a:lnTo>
                    <a:pt x="2502" y="15296"/>
                  </a:lnTo>
                  <a:lnTo>
                    <a:pt x="2486" y="15403"/>
                  </a:lnTo>
                  <a:lnTo>
                    <a:pt x="2464" y="15506"/>
                  </a:lnTo>
                  <a:lnTo>
                    <a:pt x="2434" y="15605"/>
                  </a:lnTo>
                  <a:lnTo>
                    <a:pt x="2399" y="15699"/>
                  </a:lnTo>
                  <a:lnTo>
                    <a:pt x="2357" y="15790"/>
                  </a:lnTo>
                  <a:lnTo>
                    <a:pt x="2308" y="15875"/>
                  </a:lnTo>
                  <a:lnTo>
                    <a:pt x="2255" y="15955"/>
                  </a:lnTo>
                  <a:lnTo>
                    <a:pt x="2196" y="16030"/>
                  </a:lnTo>
                  <a:lnTo>
                    <a:pt x="2132" y="16100"/>
                  </a:lnTo>
                  <a:lnTo>
                    <a:pt x="2063" y="16164"/>
                  </a:lnTo>
                  <a:lnTo>
                    <a:pt x="1990" y="16223"/>
                  </a:lnTo>
                  <a:lnTo>
                    <a:pt x="1913" y="16274"/>
                  </a:lnTo>
                  <a:lnTo>
                    <a:pt x="1833" y="16320"/>
                  </a:lnTo>
                  <a:lnTo>
                    <a:pt x="1749" y="16360"/>
                  </a:lnTo>
                  <a:lnTo>
                    <a:pt x="1660" y="16393"/>
                  </a:lnTo>
                  <a:lnTo>
                    <a:pt x="1570" y="16419"/>
                  </a:lnTo>
                  <a:lnTo>
                    <a:pt x="1477" y="16438"/>
                  </a:lnTo>
                  <a:lnTo>
                    <a:pt x="1381" y="16450"/>
                  </a:lnTo>
                  <a:lnTo>
                    <a:pt x="1284" y="16454"/>
                  </a:lnTo>
                  <a:lnTo>
                    <a:pt x="1184" y="16451"/>
                  </a:lnTo>
                  <a:lnTo>
                    <a:pt x="1083" y="16440"/>
                  </a:lnTo>
                  <a:lnTo>
                    <a:pt x="980" y="16420"/>
                  </a:lnTo>
                  <a:lnTo>
                    <a:pt x="877" y="16392"/>
                  </a:lnTo>
                  <a:lnTo>
                    <a:pt x="774" y="16356"/>
                  </a:lnTo>
                  <a:lnTo>
                    <a:pt x="670" y="16312"/>
                  </a:lnTo>
                  <a:lnTo>
                    <a:pt x="566" y="16259"/>
                  </a:lnTo>
                  <a:lnTo>
                    <a:pt x="462" y="16196"/>
                  </a:lnTo>
                  <a:lnTo>
                    <a:pt x="358" y="16124"/>
                  </a:lnTo>
                  <a:lnTo>
                    <a:pt x="291" y="16029"/>
                  </a:lnTo>
                  <a:lnTo>
                    <a:pt x="231" y="15935"/>
                  </a:lnTo>
                  <a:lnTo>
                    <a:pt x="179" y="15839"/>
                  </a:lnTo>
                  <a:lnTo>
                    <a:pt x="133" y="15743"/>
                  </a:lnTo>
                  <a:lnTo>
                    <a:pt x="94" y="15648"/>
                  </a:lnTo>
                  <a:lnTo>
                    <a:pt x="62" y="15552"/>
                  </a:lnTo>
                  <a:lnTo>
                    <a:pt x="36" y="15456"/>
                  </a:lnTo>
                  <a:lnTo>
                    <a:pt x="17" y="15362"/>
                  </a:lnTo>
                  <a:lnTo>
                    <a:pt x="5" y="15267"/>
                  </a:lnTo>
                  <a:lnTo>
                    <a:pt x="0" y="15175"/>
                  </a:lnTo>
                  <a:lnTo>
                    <a:pt x="1" y="15083"/>
                  </a:lnTo>
                  <a:lnTo>
                    <a:pt x="8" y="14993"/>
                  </a:lnTo>
                  <a:lnTo>
                    <a:pt x="22" y="14904"/>
                  </a:lnTo>
                  <a:lnTo>
                    <a:pt x="42" y="14818"/>
                  </a:lnTo>
                  <a:lnTo>
                    <a:pt x="68" y="14734"/>
                  </a:lnTo>
                  <a:lnTo>
                    <a:pt x="101" y="14651"/>
                  </a:lnTo>
                  <a:lnTo>
                    <a:pt x="139" y="14572"/>
                  </a:lnTo>
                  <a:lnTo>
                    <a:pt x="183" y="14496"/>
                  </a:lnTo>
                  <a:lnTo>
                    <a:pt x="234" y="14423"/>
                  </a:lnTo>
                  <a:lnTo>
                    <a:pt x="290" y="14353"/>
                  </a:lnTo>
                  <a:lnTo>
                    <a:pt x="352" y="14287"/>
                  </a:lnTo>
                  <a:lnTo>
                    <a:pt x="420" y="14224"/>
                  </a:lnTo>
                  <a:lnTo>
                    <a:pt x="493" y="14166"/>
                  </a:lnTo>
                  <a:lnTo>
                    <a:pt x="572" y="14112"/>
                  </a:lnTo>
                  <a:lnTo>
                    <a:pt x="656" y="14063"/>
                  </a:lnTo>
                  <a:lnTo>
                    <a:pt x="746" y="14018"/>
                  </a:lnTo>
                  <a:lnTo>
                    <a:pt x="840" y="13979"/>
                  </a:lnTo>
                  <a:lnTo>
                    <a:pt x="941" y="13944"/>
                  </a:lnTo>
                  <a:lnTo>
                    <a:pt x="1046" y="13915"/>
                  </a:lnTo>
                  <a:lnTo>
                    <a:pt x="1157" y="13891"/>
                  </a:lnTo>
                  <a:lnTo>
                    <a:pt x="1273" y="13874"/>
                  </a:lnTo>
                  <a:lnTo>
                    <a:pt x="1394" y="13864"/>
                  </a:lnTo>
                  <a:lnTo>
                    <a:pt x="1555" y="13724"/>
                  </a:lnTo>
                  <a:lnTo>
                    <a:pt x="493" y="12429"/>
                  </a:lnTo>
                  <a:lnTo>
                    <a:pt x="1729" y="11158"/>
                  </a:lnTo>
                  <a:lnTo>
                    <a:pt x="1954" y="11364"/>
                  </a:lnTo>
                  <a:lnTo>
                    <a:pt x="2185" y="11562"/>
                  </a:lnTo>
                  <a:lnTo>
                    <a:pt x="2419" y="11753"/>
                  </a:lnTo>
                  <a:lnTo>
                    <a:pt x="2659" y="11937"/>
                  </a:lnTo>
                  <a:lnTo>
                    <a:pt x="2903" y="12113"/>
                  </a:lnTo>
                  <a:lnTo>
                    <a:pt x="3152" y="12282"/>
                  </a:lnTo>
                  <a:lnTo>
                    <a:pt x="3404" y="12441"/>
                  </a:lnTo>
                  <a:lnTo>
                    <a:pt x="3659" y="12592"/>
                  </a:lnTo>
                  <a:lnTo>
                    <a:pt x="3919" y="12734"/>
                  </a:lnTo>
                  <a:lnTo>
                    <a:pt x="4183" y="12867"/>
                  </a:lnTo>
                  <a:lnTo>
                    <a:pt x="4449" y="12989"/>
                  </a:lnTo>
                  <a:lnTo>
                    <a:pt x="4718" y="13103"/>
                  </a:lnTo>
                  <a:lnTo>
                    <a:pt x="4991" y="13205"/>
                  </a:lnTo>
                  <a:lnTo>
                    <a:pt x="5267" y="13297"/>
                  </a:lnTo>
                  <a:lnTo>
                    <a:pt x="5546" y="13378"/>
                  </a:lnTo>
                  <a:lnTo>
                    <a:pt x="5826" y="13448"/>
                  </a:lnTo>
                  <a:lnTo>
                    <a:pt x="6110" y="13507"/>
                  </a:lnTo>
                  <a:lnTo>
                    <a:pt x="6395" y="13553"/>
                  </a:lnTo>
                  <a:lnTo>
                    <a:pt x="6683" y="13588"/>
                  </a:lnTo>
                  <a:lnTo>
                    <a:pt x="6972" y="13610"/>
                  </a:lnTo>
                  <a:lnTo>
                    <a:pt x="7263" y="13619"/>
                  </a:lnTo>
                  <a:lnTo>
                    <a:pt x="7557" y="13615"/>
                  </a:lnTo>
                  <a:lnTo>
                    <a:pt x="7851" y="13598"/>
                  </a:lnTo>
                  <a:lnTo>
                    <a:pt x="8146" y="13566"/>
                  </a:lnTo>
                  <a:lnTo>
                    <a:pt x="8442" y="13522"/>
                  </a:lnTo>
                  <a:lnTo>
                    <a:pt x="8740" y="13462"/>
                  </a:lnTo>
                  <a:lnTo>
                    <a:pt x="9038" y="13388"/>
                  </a:lnTo>
                  <a:lnTo>
                    <a:pt x="9336" y="13300"/>
                  </a:lnTo>
                  <a:lnTo>
                    <a:pt x="9635" y="13196"/>
                  </a:lnTo>
                  <a:lnTo>
                    <a:pt x="9935" y="13076"/>
                  </a:lnTo>
                  <a:lnTo>
                    <a:pt x="10234" y="12941"/>
                  </a:lnTo>
                  <a:lnTo>
                    <a:pt x="10534" y="12789"/>
                  </a:lnTo>
                  <a:lnTo>
                    <a:pt x="5239" y="7664"/>
                  </a:lnTo>
                  <a:lnTo>
                    <a:pt x="3779" y="9182"/>
                  </a:lnTo>
                  <a:lnTo>
                    <a:pt x="1430" y="6830"/>
                  </a:lnTo>
                  <a:lnTo>
                    <a:pt x="5464" y="2566"/>
                  </a:lnTo>
                  <a:lnTo>
                    <a:pt x="5556" y="2587"/>
                  </a:lnTo>
                  <a:lnTo>
                    <a:pt x="5647" y="2606"/>
                  </a:lnTo>
                  <a:lnTo>
                    <a:pt x="5738" y="2623"/>
                  </a:lnTo>
                  <a:lnTo>
                    <a:pt x="5827" y="2638"/>
                  </a:lnTo>
                  <a:lnTo>
                    <a:pt x="5916" y="2651"/>
                  </a:lnTo>
                  <a:lnTo>
                    <a:pt x="6004" y="2660"/>
                  </a:lnTo>
                  <a:lnTo>
                    <a:pt x="6092" y="2669"/>
                  </a:lnTo>
                  <a:lnTo>
                    <a:pt x="6178" y="2674"/>
                  </a:lnTo>
                  <a:lnTo>
                    <a:pt x="6265" y="2677"/>
                  </a:lnTo>
                  <a:lnTo>
                    <a:pt x="6349" y="2677"/>
                  </a:lnTo>
                  <a:lnTo>
                    <a:pt x="6433" y="2675"/>
                  </a:lnTo>
                  <a:lnTo>
                    <a:pt x="6518" y="2671"/>
                  </a:lnTo>
                  <a:lnTo>
                    <a:pt x="6600" y="2663"/>
                  </a:lnTo>
                  <a:lnTo>
                    <a:pt x="6682" y="2653"/>
                  </a:lnTo>
                  <a:lnTo>
                    <a:pt x="6762" y="2641"/>
                  </a:lnTo>
                  <a:lnTo>
                    <a:pt x="6843" y="2626"/>
                  </a:lnTo>
                  <a:lnTo>
                    <a:pt x="6923" y="2608"/>
                  </a:lnTo>
                  <a:lnTo>
                    <a:pt x="7001" y="2587"/>
                  </a:lnTo>
                  <a:lnTo>
                    <a:pt x="7079" y="2565"/>
                  </a:lnTo>
                  <a:lnTo>
                    <a:pt x="7155" y="2539"/>
                  </a:lnTo>
                  <a:lnTo>
                    <a:pt x="7231" y="2510"/>
                  </a:lnTo>
                  <a:lnTo>
                    <a:pt x="7307" y="2478"/>
                  </a:lnTo>
                  <a:lnTo>
                    <a:pt x="7381" y="2443"/>
                  </a:lnTo>
                  <a:lnTo>
                    <a:pt x="7454" y="2406"/>
                  </a:lnTo>
                  <a:lnTo>
                    <a:pt x="7527" y="2365"/>
                  </a:lnTo>
                  <a:lnTo>
                    <a:pt x="7598" y="2322"/>
                  </a:lnTo>
                  <a:lnTo>
                    <a:pt x="7669" y="2276"/>
                  </a:lnTo>
                  <a:lnTo>
                    <a:pt x="7738" y="2226"/>
                  </a:lnTo>
                  <a:lnTo>
                    <a:pt x="7807" y="2174"/>
                  </a:lnTo>
                  <a:lnTo>
                    <a:pt x="7874" y="2118"/>
                  </a:lnTo>
                  <a:lnTo>
                    <a:pt x="7940" y="2060"/>
                  </a:lnTo>
                  <a:lnTo>
                    <a:pt x="8006" y="1998"/>
                  </a:lnTo>
                  <a:lnTo>
                    <a:pt x="9283" y="3305"/>
                  </a:lnTo>
                  <a:lnTo>
                    <a:pt x="7255" y="5477"/>
                  </a:lnTo>
                  <a:lnTo>
                    <a:pt x="12658" y="10844"/>
                  </a:lnTo>
                  <a:lnTo>
                    <a:pt x="12823" y="10533"/>
                  </a:lnTo>
                  <a:lnTo>
                    <a:pt x="12967" y="10206"/>
                  </a:lnTo>
                  <a:lnTo>
                    <a:pt x="13089" y="9866"/>
                  </a:lnTo>
                  <a:lnTo>
                    <a:pt x="13188" y="9515"/>
                  </a:lnTo>
                  <a:lnTo>
                    <a:pt x="13267" y="9153"/>
                  </a:lnTo>
                  <a:lnTo>
                    <a:pt x="13324" y="8782"/>
                  </a:lnTo>
                  <a:lnTo>
                    <a:pt x="13360" y="8404"/>
                  </a:lnTo>
                  <a:lnTo>
                    <a:pt x="13376" y="8018"/>
                  </a:lnTo>
                  <a:lnTo>
                    <a:pt x="13370" y="7627"/>
                  </a:lnTo>
                  <a:lnTo>
                    <a:pt x="13344" y="7233"/>
                  </a:lnTo>
                  <a:lnTo>
                    <a:pt x="13298" y="6835"/>
                  </a:lnTo>
                  <a:lnTo>
                    <a:pt x="13232" y="6435"/>
                  </a:lnTo>
                  <a:lnTo>
                    <a:pt x="13146" y="6035"/>
                  </a:lnTo>
                  <a:lnTo>
                    <a:pt x="13041" y="5635"/>
                  </a:lnTo>
                  <a:lnTo>
                    <a:pt x="12917" y="5238"/>
                  </a:lnTo>
                  <a:lnTo>
                    <a:pt x="12774" y="4844"/>
                  </a:lnTo>
                  <a:lnTo>
                    <a:pt x="12612" y="4454"/>
                  </a:lnTo>
                  <a:lnTo>
                    <a:pt x="12431" y="4070"/>
                  </a:lnTo>
                  <a:lnTo>
                    <a:pt x="12233" y="3694"/>
                  </a:lnTo>
                  <a:lnTo>
                    <a:pt x="12017" y="3325"/>
                  </a:lnTo>
                  <a:lnTo>
                    <a:pt x="11782" y="2966"/>
                  </a:lnTo>
                  <a:lnTo>
                    <a:pt x="11530" y="2618"/>
                  </a:lnTo>
                  <a:lnTo>
                    <a:pt x="11261" y="2282"/>
                  </a:lnTo>
                  <a:lnTo>
                    <a:pt x="10975" y="1958"/>
                  </a:lnTo>
                  <a:lnTo>
                    <a:pt x="10672" y="1650"/>
                  </a:lnTo>
                  <a:lnTo>
                    <a:pt x="10352" y="1357"/>
                  </a:lnTo>
                  <a:lnTo>
                    <a:pt x="10017" y="1081"/>
                  </a:lnTo>
                  <a:lnTo>
                    <a:pt x="9665" y="824"/>
                  </a:lnTo>
                  <a:lnTo>
                    <a:pt x="9297" y="585"/>
                  </a:lnTo>
                  <a:lnTo>
                    <a:pt x="8913" y="368"/>
                  </a:lnTo>
                  <a:lnTo>
                    <a:pt x="8515" y="173"/>
                  </a:lnTo>
                  <a:lnTo>
                    <a:pt x="8101" y="0"/>
                  </a:lnTo>
                  <a:close/>
                </a:path>
              </a:pathLst>
            </a:custGeom>
            <a:solidFill>
              <a:schemeClr val="accent3">
                <a:lumMod val="40000"/>
                <a:lumOff val="60000"/>
              </a:schemeClr>
            </a:solidFill>
            <a:ln>
              <a:noFill/>
            </a:ln>
          </p:spPr>
          <p:txBody>
            <a:bodyPr vert="horz" wrap="square" lIns="121920" tIns="60960" rIns="121920" bIns="60960" numCol="1" anchor="t" anchorCtr="0" compatLnSpc="1"/>
            <a:lstStyle/>
            <a:p>
              <a:endParaRPr lang="zh-CN" altLang="en-US" sz="240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nodeType="afterGroup">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par>
                          <p:cTn id="19" fill="hold" nodeType="afterGroup">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2000"/>
                            </p:stCondLst>
                            <p:childTnLst>
                              <p:par>
                                <p:cTn id="31" presetID="16" presetClass="entr" presetSubtype="21" fill="hold" nodeType="afterEffect">
                                  <p:stCondLst>
                                    <p:cond delay="0"/>
                                  </p:stCondLst>
                                  <p:childTnLst>
                                    <p:set>
                                      <p:cBhvr>
                                        <p:cTn id="32" dur="1" fill="hold">
                                          <p:stCondLst>
                                            <p:cond delay="0"/>
                                          </p:stCondLst>
                                        </p:cTn>
                                        <p:tgtEl>
                                          <p:spTgt spid="6146"/>
                                        </p:tgtEl>
                                        <p:attrNameLst>
                                          <p:attrName>style.visibility</p:attrName>
                                        </p:attrNameLst>
                                      </p:cBhvr>
                                      <p:to>
                                        <p:strVal val="visible"/>
                                      </p:to>
                                    </p:set>
                                    <p:animEffect transition="in" filter="barn(inVertical)">
                                      <p:cBhvr>
                                        <p:cTn id="33" dur="500"/>
                                        <p:tgtEl>
                                          <p:spTgt spid="6146"/>
                                        </p:tgtEl>
                                      </p:cBhvr>
                                    </p:animEffect>
                                  </p:childTnLst>
                                </p:cTn>
                              </p:par>
                            </p:childTnLst>
                          </p:cTn>
                        </p:par>
                        <p:par>
                          <p:cTn id="34" fill="hold" nodeType="afterGroup">
                            <p:stCondLst>
                              <p:cond delay="2500"/>
                            </p:stCondLst>
                            <p:childTnLst>
                              <p:par>
                                <p:cTn id="35" presetID="16" presetClass="entr" presetSubtype="21" fill="hold" nodeType="afterEffect">
                                  <p:stCondLst>
                                    <p:cond delay="0"/>
                                  </p:stCondLst>
                                  <p:childTnLst>
                                    <p:set>
                                      <p:cBhvr>
                                        <p:cTn id="36" dur="1" fill="hold">
                                          <p:stCondLst>
                                            <p:cond delay="0"/>
                                          </p:stCondLst>
                                        </p:cTn>
                                        <p:tgtEl>
                                          <p:spTgt spid="6147"/>
                                        </p:tgtEl>
                                        <p:attrNameLst>
                                          <p:attrName>style.visibility</p:attrName>
                                        </p:attrNameLst>
                                      </p:cBhvr>
                                      <p:to>
                                        <p:strVal val="visible"/>
                                      </p:to>
                                    </p:set>
                                    <p:animEffect transition="in" filter="barn(inVertical)">
                                      <p:cBhvr>
                                        <p:cTn id="37"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10"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圆角矩形 8"/>
          <p:cNvSpPr/>
          <p:nvPr/>
        </p:nvSpPr>
        <p:spPr>
          <a:xfrm>
            <a:off x="5467925" y="1447303"/>
            <a:ext cx="6078272" cy="492443"/>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TextBox 5"/>
          <p:cNvSpPr txBox="1"/>
          <p:nvPr/>
        </p:nvSpPr>
        <p:spPr>
          <a:xfrm>
            <a:off x="6879581" y="1382975"/>
            <a:ext cx="3254960" cy="553085"/>
          </a:xfrm>
          <a:prstGeom prst="rect">
            <a:avLst/>
          </a:prstGeom>
          <a:noFill/>
        </p:spPr>
        <p:txBody>
          <a:bodyPr wrap="square" rtlCol="0">
            <a:spAutoFit/>
          </a:bodyPr>
          <a:lstStyle>
            <a:defPPr>
              <a:defRPr lang="zh-CN"/>
            </a:defPPr>
            <a:lvl1pPr algn="ctr">
              <a:lnSpc>
                <a:spcPct val="150000"/>
              </a:lnSpc>
              <a:defRPr sz="1500">
                <a:solidFill>
                  <a:schemeClr val="bg1"/>
                </a:solidFill>
                <a:latin typeface="微软雅黑" panose="020B0503020204020204" pitchFamily="34" charset="-122"/>
                <a:ea typeface="微软雅黑" panose="020B0503020204020204" pitchFamily="34" charset="-122"/>
              </a:defRPr>
            </a:lvl1pPr>
          </a:lstStyle>
          <a:p>
            <a:r>
              <a:rPr lang="zh-CN" altLang="en-US" sz="2000"/>
              <a:t>第一次国共合作的实现</a:t>
            </a:r>
          </a:p>
        </p:txBody>
      </p:sp>
      <p:sp>
        <p:nvSpPr>
          <p:cNvPr id="8" name="TextBox 7"/>
          <p:cNvSpPr txBox="1"/>
          <p:nvPr/>
        </p:nvSpPr>
        <p:spPr>
          <a:xfrm>
            <a:off x="5579432" y="1988771"/>
            <a:ext cx="5855259" cy="1014730"/>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marL="171450" indent="-171450">
              <a:buFont typeface="Wingdings" panose="05000000000000000000" pitchFamily="2" charset="2"/>
              <a:buChar char="l"/>
            </a:pPr>
            <a:r>
              <a:rPr lang="zh-CN" altLang="en-US" sz="2000" b="1">
                <a:solidFill>
                  <a:srgbClr val="FF0000"/>
                </a:solidFill>
              </a:rPr>
              <a:t>党积极帮助国民党改组</a:t>
            </a:r>
            <a:endParaRPr lang="en-US" altLang="zh-CN" sz="2000" b="1">
              <a:solidFill>
                <a:srgbClr val="FF0000"/>
              </a:solidFill>
            </a:endParaRPr>
          </a:p>
          <a:p>
            <a:pPr marL="171450" indent="-171450">
              <a:buFont typeface="Wingdings" panose="05000000000000000000" pitchFamily="2" charset="2"/>
              <a:buChar char="l"/>
            </a:pPr>
            <a:r>
              <a:rPr lang="zh-CN" altLang="en-US" sz="2000" b="1">
                <a:solidFill>
                  <a:srgbClr val="FF0000"/>
                </a:solidFill>
              </a:rPr>
              <a:t>国民党第一次全国代表大会</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2712" y="1827316"/>
            <a:ext cx="4172764" cy="27424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1000027" y="4746589"/>
            <a:ext cx="3798133" cy="1014730"/>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ctr"/>
            <a:r>
              <a:rPr lang="zh-CN" altLang="en-US" sz="2000" b="1">
                <a:solidFill>
                  <a:schemeClr val="tx1"/>
                </a:solidFill>
              </a:rPr>
              <a:t>孙中山与国民党第一次全国代表大会代表们步出会场</a:t>
            </a:r>
          </a:p>
        </p:txBody>
      </p:sp>
      <p:sp>
        <p:nvSpPr>
          <p:cNvPr id="11" name="TextBox 10"/>
          <p:cNvSpPr txBox="1"/>
          <p:nvPr/>
        </p:nvSpPr>
        <p:spPr>
          <a:xfrm>
            <a:off x="5370537" y="3012444"/>
            <a:ext cx="6175660" cy="203009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800" b="1">
                <a:solidFill>
                  <a:schemeClr val="tx1"/>
                </a:solidFill>
              </a:rPr>
              <a:t>第一次国共合作于</a:t>
            </a:r>
            <a:r>
              <a:rPr lang="en-US" altLang="zh-CN" sz="1800" b="1">
                <a:solidFill>
                  <a:schemeClr val="tx1"/>
                </a:solidFill>
              </a:rPr>
              <a:t>1924</a:t>
            </a:r>
            <a:r>
              <a:rPr lang="zh-CN" altLang="en-US" sz="1800" b="1">
                <a:solidFill>
                  <a:schemeClr val="tx1"/>
                </a:solidFill>
              </a:rPr>
              <a:t>年</a:t>
            </a:r>
            <a:r>
              <a:rPr lang="en-US" altLang="zh-CN" sz="1800" b="1">
                <a:solidFill>
                  <a:schemeClr val="tx1"/>
                </a:solidFill>
              </a:rPr>
              <a:t>1</a:t>
            </a:r>
            <a:r>
              <a:rPr lang="zh-CN" altLang="en-US" sz="1800" b="1">
                <a:solidFill>
                  <a:schemeClr val="tx1"/>
                </a:solidFill>
              </a:rPr>
              <a:t>月</a:t>
            </a:r>
            <a:r>
              <a:rPr lang="en-US" altLang="zh-CN" sz="1800" b="1">
                <a:solidFill>
                  <a:schemeClr val="tx1"/>
                </a:solidFill>
              </a:rPr>
              <a:t>12</a:t>
            </a:r>
            <a:r>
              <a:rPr lang="zh-CN" altLang="en-US" sz="1800" b="1">
                <a:solidFill>
                  <a:schemeClr val="tx1"/>
                </a:solidFill>
              </a:rPr>
              <a:t>日在广州开幕。共产党人李大钊、毛泽东、谭平山等出席了会议。大会通过了</a:t>
            </a:r>
            <a:r>
              <a:rPr lang="en-US" altLang="zh-CN" sz="1800" b="1">
                <a:solidFill>
                  <a:schemeClr val="tx1"/>
                </a:solidFill>
              </a:rPr>
              <a:t>《</a:t>
            </a:r>
            <a:r>
              <a:rPr lang="zh-CN" altLang="en-US" sz="1800" b="1">
                <a:solidFill>
                  <a:schemeClr val="tx1"/>
                </a:solidFill>
              </a:rPr>
              <a:t>中国国民党第一次全国代表大会宣言</a:t>
            </a:r>
            <a:r>
              <a:rPr lang="en-US" altLang="zh-CN" sz="1800" b="1">
                <a:solidFill>
                  <a:schemeClr val="tx1"/>
                </a:solidFill>
              </a:rPr>
              <a:t>》</a:t>
            </a:r>
            <a:r>
              <a:rPr lang="zh-CN" altLang="en-US" sz="1800" b="1">
                <a:solidFill>
                  <a:schemeClr val="tx1"/>
                </a:solidFill>
              </a:rPr>
              <a:t>，确定了联俄、联共、扶助农工的三大政策，从而把旧三民主义发展为新三民主义，成为国共合作的政治基础。这样，国民党就由资产阶级的政党开始转变为工人、农民、城市小资产阶级和资产阶级的民主联盟。大会同意共产党员以个人身份加入国民党。</a:t>
            </a:r>
          </a:p>
        </p:txBody>
      </p:sp>
      <p:sp>
        <p:nvSpPr>
          <p:cNvPr id="12" name="TextBox 11"/>
          <p:cNvSpPr txBox="1"/>
          <p:nvPr/>
        </p:nvSpPr>
        <p:spPr>
          <a:xfrm>
            <a:off x="5370537" y="5274421"/>
            <a:ext cx="6175660" cy="1014730"/>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2000" b="1">
                <a:solidFill>
                  <a:srgbClr val="FF0000"/>
                </a:solidFill>
              </a:rPr>
              <a:t>国民党第一次全国代表大会，标志着以国共合作为核心的各革命阶级的统一战线的正式建立，成为革命高涨的起点。</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nodeType="afterGroup">
                            <p:stCondLst>
                              <p:cond delay="500"/>
                            </p:stCondLst>
                            <p:childTnLst>
                              <p:par>
                                <p:cTn id="16" presetID="22" presetClass="entr" presetSubtype="1" fill="hold" grpId="0" nodeType="afterEffect">
                                  <p:stCondLst>
                                    <p:cond delay="0"/>
                                  </p:stCondLst>
                                  <p:iterate type="wd">
                                    <p:tmPct val="10000"/>
                                  </p:iterate>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par>
                          <p:cTn id="19" fill="hold" nodeType="afterGroup">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par>
                          <p:cTn id="25" fill="hold" nodeType="afterGroup">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par>
                          <p:cTn id="29" fill="hold" nodeType="afterGroup">
                            <p:stCondLst>
                              <p:cond delay="2500"/>
                            </p:stCondLst>
                            <p:childTnLst>
                              <p:par>
                                <p:cTn id="30" presetID="14" presetClass="entr" presetSubtype="10" fill="hold" nodeType="afterEffect">
                                  <p:stCondLst>
                                    <p:cond delay="0"/>
                                  </p:stCondLst>
                                  <p:childTnLst>
                                    <p:set>
                                      <p:cBhvr>
                                        <p:cTn id="31" dur="1" fill="hold">
                                          <p:stCondLst>
                                            <p:cond delay="0"/>
                                          </p:stCondLst>
                                        </p:cTn>
                                        <p:tgtEl>
                                          <p:spTgt spid="7170"/>
                                        </p:tgtEl>
                                        <p:attrNameLst>
                                          <p:attrName>style.visibility</p:attrName>
                                        </p:attrNameLst>
                                      </p:cBhvr>
                                      <p:to>
                                        <p:strVal val="visible"/>
                                      </p:to>
                                    </p:set>
                                    <p:animEffect transition="in" filter="randombar(horizontal)">
                                      <p:cBhvr>
                                        <p:cTn id="32" dur="500"/>
                                        <p:tgtEl>
                                          <p:spTgt spid="7170"/>
                                        </p:tgtEl>
                                      </p:cBhvr>
                                    </p:animEffect>
                                  </p:childTnLst>
                                </p:cTn>
                              </p:par>
                            </p:childTnLst>
                          </p:cTn>
                        </p:par>
                        <p:par>
                          <p:cTn id="33" fill="hold" nodeType="afterGroup">
                            <p:stCondLst>
                              <p:cond delay="3000"/>
                            </p:stCondLst>
                            <p:childTnLst>
                              <p:par>
                                <p:cTn id="34" presetID="42"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p:bldP spid="8" grpId="0"/>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圆角矩形 9"/>
          <p:cNvSpPr/>
          <p:nvPr/>
        </p:nvSpPr>
        <p:spPr>
          <a:xfrm>
            <a:off x="1156360" y="1558892"/>
            <a:ext cx="6004869" cy="492443"/>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TextBox 5"/>
          <p:cNvSpPr txBox="1"/>
          <p:nvPr/>
        </p:nvSpPr>
        <p:spPr>
          <a:xfrm>
            <a:off x="2046560" y="1494564"/>
            <a:ext cx="4224469" cy="553085"/>
          </a:xfrm>
          <a:prstGeom prst="rect">
            <a:avLst/>
          </a:prstGeom>
          <a:noFill/>
        </p:spPr>
        <p:txBody>
          <a:bodyPr wrap="square" rtlCol="0">
            <a:spAutoFit/>
          </a:bodyPr>
          <a:lstStyle>
            <a:defPPr>
              <a:defRPr lang="zh-CN"/>
            </a:defPPr>
            <a:lvl1pPr algn="ctr">
              <a:lnSpc>
                <a:spcPct val="150000"/>
              </a:lnSpc>
              <a:defRPr sz="1500">
                <a:solidFill>
                  <a:schemeClr val="bg1"/>
                </a:solidFill>
                <a:latin typeface="微软雅黑" panose="020B0503020204020204" pitchFamily="34" charset="-122"/>
                <a:ea typeface="微软雅黑" panose="020B0503020204020204" pitchFamily="34" charset="-122"/>
              </a:defRPr>
            </a:lvl1pPr>
          </a:lstStyle>
          <a:p>
            <a:r>
              <a:rPr lang="zh-CN" altLang="en-US" sz="2000"/>
              <a:t>国民革命运动的兴起和高潮</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48211" y="3570760"/>
            <a:ext cx="3068521" cy="17824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376920" y="3570760"/>
            <a:ext cx="2784309" cy="17838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632171" y="1333523"/>
            <a:ext cx="3360373" cy="4287373"/>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345936" y="2107471"/>
            <a:ext cx="5600667" cy="133794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1800" b="1">
                <a:solidFill>
                  <a:schemeClr val="tx1"/>
                </a:solidFill>
              </a:rPr>
              <a:t>广东海陆丰农民大发展并组织了农民自卫军。湘区党委派人在湖南衡山、毛泽东在湖南韶山也开展了农民运动。这一切都预示着全国性革命高潮的到来。 </a:t>
            </a:r>
          </a:p>
        </p:txBody>
      </p:sp>
      <p:sp>
        <p:nvSpPr>
          <p:cNvPr id="12" name="TextBox 11"/>
          <p:cNvSpPr txBox="1"/>
          <p:nvPr/>
        </p:nvSpPr>
        <p:spPr>
          <a:xfrm>
            <a:off x="7912191" y="5652308"/>
            <a:ext cx="2800333" cy="46037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1600" b="1">
                <a:solidFill>
                  <a:schemeClr val="tx1"/>
                </a:solidFill>
              </a:rPr>
              <a:t>海陆丰农民运动领导人 澎湃</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nodeType="afterGroup">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1500"/>
                            </p:stCondLst>
                            <p:childTnLst>
                              <p:par>
                                <p:cTn id="22" presetID="53" presetClass="entr" presetSubtype="0" fill="hold" nodeType="afterEffect">
                                  <p:stCondLst>
                                    <p:cond delay="0"/>
                                  </p:stCondLst>
                                  <p:childTnLst>
                                    <p:set>
                                      <p:cBhvr>
                                        <p:cTn id="23" dur="1" fill="hold">
                                          <p:stCondLst>
                                            <p:cond delay="0"/>
                                          </p:stCondLst>
                                        </p:cTn>
                                        <p:tgtEl>
                                          <p:spTgt spid="8194"/>
                                        </p:tgtEl>
                                        <p:attrNameLst>
                                          <p:attrName>style.visibility</p:attrName>
                                        </p:attrNameLst>
                                      </p:cBhvr>
                                      <p:to>
                                        <p:strVal val="visible"/>
                                      </p:to>
                                    </p:set>
                                    <p:anim calcmode="lin" valueType="num">
                                      <p:cBhvr>
                                        <p:cTn id="24" dur="500" fill="hold"/>
                                        <p:tgtEl>
                                          <p:spTgt spid="8194"/>
                                        </p:tgtEl>
                                        <p:attrNameLst>
                                          <p:attrName>ppt_w</p:attrName>
                                        </p:attrNameLst>
                                      </p:cBhvr>
                                      <p:tavLst>
                                        <p:tav tm="0">
                                          <p:val>
                                            <p:fltVal val="0"/>
                                          </p:val>
                                        </p:tav>
                                        <p:tav tm="100000">
                                          <p:val>
                                            <p:strVal val="#ppt_w"/>
                                          </p:val>
                                        </p:tav>
                                      </p:tavLst>
                                    </p:anim>
                                    <p:anim calcmode="lin" valueType="num">
                                      <p:cBhvr>
                                        <p:cTn id="25" dur="500" fill="hold"/>
                                        <p:tgtEl>
                                          <p:spTgt spid="8194"/>
                                        </p:tgtEl>
                                        <p:attrNameLst>
                                          <p:attrName>ppt_h</p:attrName>
                                        </p:attrNameLst>
                                      </p:cBhvr>
                                      <p:tavLst>
                                        <p:tav tm="0">
                                          <p:val>
                                            <p:fltVal val="0"/>
                                          </p:val>
                                        </p:tav>
                                        <p:tav tm="100000">
                                          <p:val>
                                            <p:strVal val="#ppt_h"/>
                                          </p:val>
                                        </p:tav>
                                      </p:tavLst>
                                    </p:anim>
                                    <p:animEffect transition="in" filter="fade">
                                      <p:cBhvr>
                                        <p:cTn id="26" dur="500"/>
                                        <p:tgtEl>
                                          <p:spTgt spid="8194"/>
                                        </p:tgtEl>
                                      </p:cBhvr>
                                    </p:animEffect>
                                  </p:childTnLst>
                                </p:cTn>
                              </p:par>
                            </p:childTnLst>
                          </p:cTn>
                        </p:par>
                        <p:par>
                          <p:cTn id="27" fill="hold" nodeType="afterGroup">
                            <p:stCondLst>
                              <p:cond delay="2000"/>
                            </p:stCondLst>
                            <p:childTnLst>
                              <p:par>
                                <p:cTn id="28" presetID="53" presetClass="entr" presetSubtype="0" fill="hold" nodeType="afterEffect">
                                  <p:stCondLst>
                                    <p:cond delay="0"/>
                                  </p:stCondLst>
                                  <p:childTnLst>
                                    <p:set>
                                      <p:cBhvr>
                                        <p:cTn id="29" dur="1" fill="hold">
                                          <p:stCondLst>
                                            <p:cond delay="0"/>
                                          </p:stCondLst>
                                        </p:cTn>
                                        <p:tgtEl>
                                          <p:spTgt spid="8195"/>
                                        </p:tgtEl>
                                        <p:attrNameLst>
                                          <p:attrName>style.visibility</p:attrName>
                                        </p:attrNameLst>
                                      </p:cBhvr>
                                      <p:to>
                                        <p:strVal val="visible"/>
                                      </p:to>
                                    </p:set>
                                    <p:anim calcmode="lin" valueType="num">
                                      <p:cBhvr>
                                        <p:cTn id="30" dur="500" fill="hold"/>
                                        <p:tgtEl>
                                          <p:spTgt spid="8195"/>
                                        </p:tgtEl>
                                        <p:attrNameLst>
                                          <p:attrName>ppt_w</p:attrName>
                                        </p:attrNameLst>
                                      </p:cBhvr>
                                      <p:tavLst>
                                        <p:tav tm="0">
                                          <p:val>
                                            <p:fltVal val="0"/>
                                          </p:val>
                                        </p:tav>
                                        <p:tav tm="100000">
                                          <p:val>
                                            <p:strVal val="#ppt_w"/>
                                          </p:val>
                                        </p:tav>
                                      </p:tavLst>
                                    </p:anim>
                                    <p:anim calcmode="lin" valueType="num">
                                      <p:cBhvr>
                                        <p:cTn id="31" dur="500" fill="hold"/>
                                        <p:tgtEl>
                                          <p:spTgt spid="8195"/>
                                        </p:tgtEl>
                                        <p:attrNameLst>
                                          <p:attrName>ppt_h</p:attrName>
                                        </p:attrNameLst>
                                      </p:cBhvr>
                                      <p:tavLst>
                                        <p:tav tm="0">
                                          <p:val>
                                            <p:fltVal val="0"/>
                                          </p:val>
                                        </p:tav>
                                        <p:tav tm="100000">
                                          <p:val>
                                            <p:strVal val="#ppt_h"/>
                                          </p:val>
                                        </p:tav>
                                      </p:tavLst>
                                    </p:anim>
                                    <p:animEffect transition="in" filter="fade">
                                      <p:cBhvr>
                                        <p:cTn id="32" dur="500"/>
                                        <p:tgtEl>
                                          <p:spTgt spid="8195"/>
                                        </p:tgtEl>
                                      </p:cBhvr>
                                    </p:animEffect>
                                  </p:childTnLst>
                                </p:cTn>
                              </p:par>
                            </p:childTnLst>
                          </p:cTn>
                        </p:par>
                        <p:par>
                          <p:cTn id="33" fill="hold" nodeType="afterGroup">
                            <p:stCondLst>
                              <p:cond delay="2500"/>
                            </p:stCondLst>
                            <p:childTnLst>
                              <p:par>
                                <p:cTn id="34" presetID="31" presetClass="entr" presetSubtype="0" fill="hold" nodeType="afterEffect">
                                  <p:stCondLst>
                                    <p:cond delay="0"/>
                                  </p:stCondLst>
                                  <p:childTnLst>
                                    <p:set>
                                      <p:cBhvr>
                                        <p:cTn id="35" dur="1" fill="hold">
                                          <p:stCondLst>
                                            <p:cond delay="0"/>
                                          </p:stCondLst>
                                        </p:cTn>
                                        <p:tgtEl>
                                          <p:spTgt spid="8196"/>
                                        </p:tgtEl>
                                        <p:attrNameLst>
                                          <p:attrName>style.visibility</p:attrName>
                                        </p:attrNameLst>
                                      </p:cBhvr>
                                      <p:to>
                                        <p:strVal val="visible"/>
                                      </p:to>
                                    </p:set>
                                    <p:anim calcmode="lin" valueType="num">
                                      <p:cBhvr>
                                        <p:cTn id="36" dur="1000" fill="hold"/>
                                        <p:tgtEl>
                                          <p:spTgt spid="8196"/>
                                        </p:tgtEl>
                                        <p:attrNameLst>
                                          <p:attrName>ppt_w</p:attrName>
                                        </p:attrNameLst>
                                      </p:cBhvr>
                                      <p:tavLst>
                                        <p:tav tm="0">
                                          <p:val>
                                            <p:fltVal val="0"/>
                                          </p:val>
                                        </p:tav>
                                        <p:tav tm="100000">
                                          <p:val>
                                            <p:strVal val="#ppt_w"/>
                                          </p:val>
                                        </p:tav>
                                      </p:tavLst>
                                    </p:anim>
                                    <p:anim calcmode="lin" valueType="num">
                                      <p:cBhvr>
                                        <p:cTn id="37" dur="1000" fill="hold"/>
                                        <p:tgtEl>
                                          <p:spTgt spid="8196"/>
                                        </p:tgtEl>
                                        <p:attrNameLst>
                                          <p:attrName>ppt_h</p:attrName>
                                        </p:attrNameLst>
                                      </p:cBhvr>
                                      <p:tavLst>
                                        <p:tav tm="0">
                                          <p:val>
                                            <p:fltVal val="0"/>
                                          </p:val>
                                        </p:tav>
                                        <p:tav tm="100000">
                                          <p:val>
                                            <p:strVal val="#ppt_h"/>
                                          </p:val>
                                        </p:tav>
                                      </p:tavLst>
                                    </p:anim>
                                    <p:anim calcmode="lin" valueType="num">
                                      <p:cBhvr>
                                        <p:cTn id="38" dur="1000" fill="hold"/>
                                        <p:tgtEl>
                                          <p:spTgt spid="8196"/>
                                        </p:tgtEl>
                                        <p:attrNameLst>
                                          <p:attrName>style.rotation</p:attrName>
                                        </p:attrNameLst>
                                      </p:cBhvr>
                                      <p:tavLst>
                                        <p:tav tm="0">
                                          <p:val>
                                            <p:fltVal val="90"/>
                                          </p:val>
                                        </p:tav>
                                        <p:tav tm="100000">
                                          <p:val>
                                            <p:fltVal val="0"/>
                                          </p:val>
                                        </p:tav>
                                      </p:tavLst>
                                    </p:anim>
                                    <p:animEffect transition="in" filter="fade">
                                      <p:cBhvr>
                                        <p:cTn id="39" dur="1000"/>
                                        <p:tgtEl>
                                          <p:spTgt spid="8196"/>
                                        </p:tgtEl>
                                      </p:cBhvr>
                                    </p:animEffect>
                                  </p:childTnLst>
                                </p:cTn>
                              </p:par>
                            </p:childTnLst>
                          </p:cTn>
                        </p:par>
                        <p:par>
                          <p:cTn id="40" fill="hold" nodeType="afterGroup">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5" name="矩形 14"/>
          <p:cNvSpPr/>
          <p:nvPr/>
        </p:nvSpPr>
        <p:spPr>
          <a:xfrm>
            <a:off x="1360521" y="2251293"/>
            <a:ext cx="9949509" cy="2713877"/>
          </a:xfrm>
          <a:prstGeom prst="rect">
            <a:avLst/>
          </a:prstGeom>
          <a:solidFill>
            <a:srgbClr val="AE0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 name="TextBox 4"/>
          <p:cNvSpPr txBox="1"/>
          <p:nvPr/>
        </p:nvSpPr>
        <p:spPr>
          <a:xfrm>
            <a:off x="5061321" y="1086653"/>
            <a:ext cx="3738880" cy="706755"/>
          </a:xfrm>
          <a:prstGeom prst="rect">
            <a:avLst/>
          </a:prstGeom>
          <a:noFill/>
        </p:spPr>
        <p:txBody>
          <a:bodyPr wrap="none" rtlCol="0">
            <a:spAutoFit/>
          </a:bodyPr>
          <a:lstStyle/>
          <a:p>
            <a:r>
              <a:rPr lang="zh-CN" altLang="en-US" sz="4000" b="1">
                <a:solidFill>
                  <a:srgbClr val="AE0E16"/>
                </a:solidFill>
                <a:latin typeface="微软雅黑" panose="020B0503020204020204" pitchFamily="34" charset="-122"/>
                <a:ea typeface="微软雅黑" panose="020B0503020204020204" pitchFamily="34" charset="-122"/>
              </a:rPr>
              <a:t>学习党史的意义</a:t>
            </a:r>
          </a:p>
        </p:txBody>
      </p:sp>
      <p:sp>
        <p:nvSpPr>
          <p:cNvPr id="6" name="TextBox 5"/>
          <p:cNvSpPr txBox="1"/>
          <p:nvPr/>
        </p:nvSpPr>
        <p:spPr>
          <a:xfrm>
            <a:off x="1590835" y="2443315"/>
            <a:ext cx="9488884" cy="2335530"/>
          </a:xfrm>
          <a:prstGeom prst="rect">
            <a:avLst/>
          </a:prstGeom>
          <a:noFill/>
        </p:spPr>
        <p:txBody>
          <a:bodyPr wrap="square" rtlCol="0">
            <a:spAutoFit/>
          </a:bodyPr>
          <a:lstStyle/>
          <a:p>
            <a:pPr algn="just">
              <a:lnSpc>
                <a:spcPts val="2500"/>
              </a:lnSpc>
              <a:spcBef>
                <a:spcPct val="0"/>
              </a:spcBef>
              <a:spcAft>
                <a:spcPct val="0"/>
              </a:spcAft>
            </a:pPr>
            <a:r>
              <a:rPr lang="zh-CN" altLang="en-US" sz="2000">
                <a:solidFill>
                  <a:schemeClr val="bg1"/>
                </a:solidFill>
                <a:latin typeface="微软雅黑" panose="020B0503020204020204" pitchFamily="34" charset="-122"/>
                <a:ea typeface="微软雅黑" panose="020B0503020204020204" pitchFamily="34" charset="-122"/>
              </a:rPr>
              <a:t>中国共产党的历史本身就是一部具有丰富内容的教科书。由</a:t>
            </a:r>
            <a:r>
              <a:rPr lang="en-US" altLang="zh-CN" sz="2000">
                <a:solidFill>
                  <a:schemeClr val="bg1"/>
                </a:solidFill>
                <a:latin typeface="微软雅黑" panose="020B0503020204020204" pitchFamily="34" charset="-122"/>
                <a:ea typeface="微软雅黑" panose="020B0503020204020204" pitchFamily="34" charset="-122"/>
              </a:rPr>
              <a:t>1921</a:t>
            </a:r>
            <a:r>
              <a:rPr lang="zh-CN" altLang="en-US" sz="2000">
                <a:solidFill>
                  <a:schemeClr val="bg1"/>
                </a:solidFill>
                <a:latin typeface="微软雅黑" panose="020B0503020204020204" pitchFamily="34" charset="-122"/>
                <a:ea typeface="微软雅黑" panose="020B0503020204020204" pitchFamily="34" charset="-122"/>
              </a:rPr>
              <a:t>年第一次全国代表大会时的</a:t>
            </a:r>
            <a:r>
              <a:rPr lang="en-US" altLang="zh-CN" sz="2000">
                <a:solidFill>
                  <a:schemeClr val="bg1"/>
                </a:solidFill>
                <a:latin typeface="微软雅黑" panose="020B0503020204020204" pitchFamily="34" charset="-122"/>
                <a:ea typeface="微软雅黑" panose="020B0503020204020204" pitchFamily="34" charset="-122"/>
              </a:rPr>
              <a:t>50</a:t>
            </a:r>
            <a:r>
              <a:rPr lang="zh-CN" altLang="en-US" sz="2000">
                <a:solidFill>
                  <a:schemeClr val="bg1"/>
                </a:solidFill>
                <a:latin typeface="微软雅黑" panose="020B0503020204020204" pitchFamily="34" charset="-122"/>
                <a:ea typeface="微软雅黑" panose="020B0503020204020204" pitchFamily="34" charset="-122"/>
              </a:rPr>
              <a:t>多名党员，发展为具有近</a:t>
            </a:r>
            <a:r>
              <a:rPr lang="en-US" altLang="zh-CN" sz="2000">
                <a:solidFill>
                  <a:schemeClr val="bg1"/>
                </a:solidFill>
                <a:latin typeface="微软雅黑" panose="020B0503020204020204" pitchFamily="34" charset="-122"/>
                <a:ea typeface="微软雅黑" panose="020B0503020204020204" pitchFamily="34" charset="-122"/>
              </a:rPr>
              <a:t>8000</a:t>
            </a:r>
            <a:r>
              <a:rPr lang="zh-CN" altLang="en-US" sz="2000">
                <a:solidFill>
                  <a:schemeClr val="bg1"/>
                </a:solidFill>
                <a:latin typeface="微软雅黑" panose="020B0503020204020204" pitchFamily="34" charset="-122"/>
                <a:ea typeface="微软雅黑" panose="020B0503020204020204" pitchFamily="34" charset="-122"/>
              </a:rPr>
              <a:t>多万党员的世界上最大的政党。这足以见证我党生命力的强大和号召力的强大。</a:t>
            </a:r>
          </a:p>
          <a:p>
            <a:pPr algn="just">
              <a:lnSpc>
                <a:spcPts val="2500"/>
              </a:lnSpc>
              <a:spcBef>
                <a:spcPct val="0"/>
              </a:spcBef>
              <a:spcAft>
                <a:spcPct val="0"/>
              </a:spcAft>
            </a:pPr>
            <a:r>
              <a:rPr lang="zh-CN" altLang="en-US" sz="2000">
                <a:solidFill>
                  <a:schemeClr val="bg1"/>
                </a:solidFill>
                <a:latin typeface="微软雅黑" panose="020B0503020204020204" pitchFamily="34" charset="-122"/>
                <a:ea typeface="微软雅黑" panose="020B0503020204020204" pitchFamily="34" charset="-122"/>
              </a:rPr>
              <a:t>党史中有很多成功的经验：党的建设的经验、领导武装斗争的经验、执政的经验、搞社会主义建设的经验等等，以及经受挫折失败的教训，这都是我们宝贵的财富。作为年青的一代，认真学习党的历史，对继承和发扬光大革命传统、党的优良作风，对提高自己的认识能力和处理实际问题的能力都是十分必要和有益的。</a:t>
            </a:r>
          </a:p>
        </p:txBody>
      </p:sp>
      <p:sp>
        <p:nvSpPr>
          <p:cNvPr id="14" name="Freeform 5"/>
          <p:cNvSpPr/>
          <p:nvPr/>
        </p:nvSpPr>
        <p:spPr bwMode="auto">
          <a:xfrm>
            <a:off x="3887755" y="836712"/>
            <a:ext cx="1033277" cy="1053739"/>
          </a:xfrm>
          <a:custGeom>
            <a:avLst/>
            <a:gdLst>
              <a:gd name="T0" fmla="*/ 9730 w 15756"/>
              <a:gd name="T1" fmla="*/ 253 h 16068"/>
              <a:gd name="T2" fmla="*/ 11826 w 15756"/>
              <a:gd name="T3" fmla="*/ 1108 h 16068"/>
              <a:gd name="T4" fmla="*/ 13508 w 15756"/>
              <a:gd name="T5" fmla="*/ 2441 h 16068"/>
              <a:gd name="T6" fmla="*/ 14743 w 15756"/>
              <a:gd name="T7" fmla="*/ 4133 h 16068"/>
              <a:gd name="T8" fmla="*/ 15503 w 15756"/>
              <a:gd name="T9" fmla="*/ 6065 h 16068"/>
              <a:gd name="T10" fmla="*/ 15755 w 15756"/>
              <a:gd name="T11" fmla="*/ 8111 h 16068"/>
              <a:gd name="T12" fmla="*/ 15467 w 15756"/>
              <a:gd name="T13" fmla="*/ 10154 h 16068"/>
              <a:gd name="T14" fmla="*/ 14610 w 15756"/>
              <a:gd name="T15" fmla="*/ 12071 h 16068"/>
              <a:gd name="T16" fmla="*/ 12376 w 15756"/>
              <a:gd name="T17" fmla="*/ 14520 h 16068"/>
              <a:gd name="T18" fmla="*/ 11170 w 15756"/>
              <a:gd name="T19" fmla="*/ 15175 h 16068"/>
              <a:gd name="T20" fmla="*/ 9951 w 15756"/>
              <a:gd name="T21" fmla="*/ 15641 h 16068"/>
              <a:gd name="T22" fmla="*/ 8725 w 15756"/>
              <a:gd name="T23" fmla="*/ 15912 h 16068"/>
              <a:gd name="T24" fmla="*/ 7497 w 15756"/>
              <a:gd name="T25" fmla="*/ 15989 h 16068"/>
              <a:gd name="T26" fmla="*/ 6270 w 15756"/>
              <a:gd name="T27" fmla="*/ 15865 h 16068"/>
              <a:gd name="T28" fmla="*/ 5050 w 15756"/>
              <a:gd name="T29" fmla="*/ 15539 h 16068"/>
              <a:gd name="T30" fmla="*/ 3842 w 15756"/>
              <a:gd name="T31" fmla="*/ 15007 h 16068"/>
              <a:gd name="T32" fmla="*/ 2649 w 15756"/>
              <a:gd name="T33" fmla="*/ 14265 h 16068"/>
              <a:gd name="T34" fmla="*/ 2450 w 15756"/>
              <a:gd name="T35" fmla="*/ 14829 h 16068"/>
              <a:gd name="T36" fmla="*/ 2374 w 15756"/>
              <a:gd name="T37" fmla="*/ 15238 h 16068"/>
              <a:gd name="T38" fmla="*/ 2200 w 15756"/>
              <a:gd name="T39" fmla="*/ 15581 h 16068"/>
              <a:gd name="T40" fmla="*/ 1942 w 15756"/>
              <a:gd name="T41" fmla="*/ 15842 h 16068"/>
              <a:gd name="T42" fmla="*/ 1620 w 15756"/>
              <a:gd name="T43" fmla="*/ 16009 h 16068"/>
              <a:gd name="T44" fmla="*/ 1252 w 15756"/>
              <a:gd name="T45" fmla="*/ 16068 h 16068"/>
              <a:gd name="T46" fmla="*/ 856 w 15756"/>
              <a:gd name="T47" fmla="*/ 16008 h 16068"/>
              <a:gd name="T48" fmla="*/ 451 w 15756"/>
              <a:gd name="T49" fmla="*/ 15816 h 16068"/>
              <a:gd name="T50" fmla="*/ 175 w 15756"/>
              <a:gd name="T51" fmla="*/ 15467 h 16068"/>
              <a:gd name="T52" fmla="*/ 35 w 15756"/>
              <a:gd name="T53" fmla="*/ 15094 h 16068"/>
              <a:gd name="T54" fmla="*/ 1 w 15756"/>
              <a:gd name="T55" fmla="*/ 14729 h 16068"/>
              <a:gd name="T56" fmla="*/ 66 w 15756"/>
              <a:gd name="T57" fmla="*/ 14388 h 16068"/>
              <a:gd name="T58" fmla="*/ 228 w 15756"/>
              <a:gd name="T59" fmla="*/ 14085 h 16068"/>
              <a:gd name="T60" fmla="*/ 481 w 15756"/>
              <a:gd name="T61" fmla="*/ 13834 h 16068"/>
              <a:gd name="T62" fmla="*/ 820 w 15756"/>
              <a:gd name="T63" fmla="*/ 13651 h 16068"/>
              <a:gd name="T64" fmla="*/ 1242 w 15756"/>
              <a:gd name="T65" fmla="*/ 13548 h 16068"/>
              <a:gd name="T66" fmla="*/ 1687 w 15756"/>
              <a:gd name="T67" fmla="*/ 10896 h 16068"/>
              <a:gd name="T68" fmla="*/ 2594 w 15756"/>
              <a:gd name="T69" fmla="*/ 11657 h 16068"/>
              <a:gd name="T70" fmla="*/ 3570 w 15756"/>
              <a:gd name="T71" fmla="*/ 12297 h 16068"/>
              <a:gd name="T72" fmla="*/ 4603 w 15756"/>
              <a:gd name="T73" fmla="*/ 12795 h 16068"/>
              <a:gd name="T74" fmla="*/ 5684 w 15756"/>
              <a:gd name="T75" fmla="*/ 13133 h 16068"/>
              <a:gd name="T76" fmla="*/ 6802 w 15756"/>
              <a:gd name="T77" fmla="*/ 13290 h 16068"/>
              <a:gd name="T78" fmla="*/ 7947 w 15756"/>
              <a:gd name="T79" fmla="*/ 13248 h 16068"/>
              <a:gd name="T80" fmla="*/ 9108 w 15756"/>
              <a:gd name="T81" fmla="*/ 12988 h 16068"/>
              <a:gd name="T82" fmla="*/ 10277 w 15756"/>
              <a:gd name="T83" fmla="*/ 12489 h 16068"/>
              <a:gd name="T84" fmla="*/ 5331 w 15756"/>
              <a:gd name="T85" fmla="*/ 2506 h 16068"/>
              <a:gd name="T86" fmla="*/ 5685 w 15756"/>
              <a:gd name="T87" fmla="*/ 2576 h 16068"/>
              <a:gd name="T88" fmla="*/ 6027 w 15756"/>
              <a:gd name="T89" fmla="*/ 2611 h 16068"/>
              <a:gd name="T90" fmla="*/ 6359 w 15756"/>
              <a:gd name="T91" fmla="*/ 2608 h 16068"/>
              <a:gd name="T92" fmla="*/ 6676 w 15756"/>
              <a:gd name="T93" fmla="*/ 2565 h 16068"/>
              <a:gd name="T94" fmla="*/ 6981 w 15756"/>
              <a:gd name="T95" fmla="*/ 2479 h 16068"/>
              <a:gd name="T96" fmla="*/ 7272 w 15756"/>
              <a:gd name="T97" fmla="*/ 2350 h 16068"/>
              <a:gd name="T98" fmla="*/ 7549 w 15756"/>
              <a:gd name="T99" fmla="*/ 2174 h 16068"/>
              <a:gd name="T100" fmla="*/ 7811 w 15756"/>
              <a:gd name="T101" fmla="*/ 1951 h 16068"/>
              <a:gd name="T102" fmla="*/ 12510 w 15756"/>
              <a:gd name="T103" fmla="*/ 10286 h 16068"/>
              <a:gd name="T104" fmla="*/ 12943 w 15756"/>
              <a:gd name="T105" fmla="*/ 8938 h 16068"/>
              <a:gd name="T106" fmla="*/ 13043 w 15756"/>
              <a:gd name="T107" fmla="*/ 7449 h 16068"/>
              <a:gd name="T108" fmla="*/ 12826 w 15756"/>
              <a:gd name="T109" fmla="*/ 5893 h 16068"/>
              <a:gd name="T110" fmla="*/ 12305 w 15756"/>
              <a:gd name="T111" fmla="*/ 4349 h 16068"/>
              <a:gd name="T112" fmla="*/ 11495 w 15756"/>
              <a:gd name="T113" fmla="*/ 2896 h 16068"/>
              <a:gd name="T114" fmla="*/ 10412 w 15756"/>
              <a:gd name="T115" fmla="*/ 1611 h 16068"/>
              <a:gd name="T116" fmla="*/ 9070 w 15756"/>
              <a:gd name="T117" fmla="*/ 571 h 16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756" h="16068">
                <a:moveTo>
                  <a:pt x="7903" y="0"/>
                </a:moveTo>
                <a:lnTo>
                  <a:pt x="8535" y="43"/>
                </a:lnTo>
                <a:lnTo>
                  <a:pt x="9143" y="129"/>
                </a:lnTo>
                <a:lnTo>
                  <a:pt x="9730" y="253"/>
                </a:lnTo>
                <a:lnTo>
                  <a:pt x="10291" y="415"/>
                </a:lnTo>
                <a:lnTo>
                  <a:pt x="10827" y="613"/>
                </a:lnTo>
                <a:lnTo>
                  <a:pt x="11339" y="844"/>
                </a:lnTo>
                <a:lnTo>
                  <a:pt x="11826" y="1108"/>
                </a:lnTo>
                <a:lnTo>
                  <a:pt x="12287" y="1400"/>
                </a:lnTo>
                <a:lnTo>
                  <a:pt x="12720" y="1722"/>
                </a:lnTo>
                <a:lnTo>
                  <a:pt x="13128" y="2070"/>
                </a:lnTo>
                <a:lnTo>
                  <a:pt x="13508" y="2441"/>
                </a:lnTo>
                <a:lnTo>
                  <a:pt x="13859" y="2835"/>
                </a:lnTo>
                <a:lnTo>
                  <a:pt x="14183" y="3251"/>
                </a:lnTo>
                <a:lnTo>
                  <a:pt x="14478" y="3684"/>
                </a:lnTo>
                <a:lnTo>
                  <a:pt x="14743" y="4133"/>
                </a:lnTo>
                <a:lnTo>
                  <a:pt x="14979" y="4599"/>
                </a:lnTo>
                <a:lnTo>
                  <a:pt x="15185" y="5077"/>
                </a:lnTo>
                <a:lnTo>
                  <a:pt x="15360" y="5567"/>
                </a:lnTo>
                <a:lnTo>
                  <a:pt x="15503" y="6065"/>
                </a:lnTo>
                <a:lnTo>
                  <a:pt x="15614" y="6570"/>
                </a:lnTo>
                <a:lnTo>
                  <a:pt x="15695" y="7081"/>
                </a:lnTo>
                <a:lnTo>
                  <a:pt x="15741" y="7595"/>
                </a:lnTo>
                <a:lnTo>
                  <a:pt x="15755" y="8111"/>
                </a:lnTo>
                <a:lnTo>
                  <a:pt x="15735" y="8628"/>
                </a:lnTo>
                <a:lnTo>
                  <a:pt x="15681" y="9141"/>
                </a:lnTo>
                <a:lnTo>
                  <a:pt x="15591" y="9651"/>
                </a:lnTo>
                <a:lnTo>
                  <a:pt x="15467" y="10154"/>
                </a:lnTo>
                <a:lnTo>
                  <a:pt x="15307" y="10650"/>
                </a:lnTo>
                <a:lnTo>
                  <a:pt x="15112" y="11136"/>
                </a:lnTo>
                <a:lnTo>
                  <a:pt x="14880" y="11610"/>
                </a:lnTo>
                <a:lnTo>
                  <a:pt x="14610" y="12071"/>
                </a:lnTo>
                <a:lnTo>
                  <a:pt x="14303" y="12517"/>
                </a:lnTo>
                <a:lnTo>
                  <a:pt x="15756" y="13901"/>
                </a:lnTo>
                <a:lnTo>
                  <a:pt x="13807" y="15935"/>
                </a:lnTo>
                <a:lnTo>
                  <a:pt x="12376" y="14520"/>
                </a:lnTo>
                <a:lnTo>
                  <a:pt x="12076" y="14702"/>
                </a:lnTo>
                <a:lnTo>
                  <a:pt x="11775" y="14872"/>
                </a:lnTo>
                <a:lnTo>
                  <a:pt x="11473" y="15030"/>
                </a:lnTo>
                <a:lnTo>
                  <a:pt x="11170" y="15175"/>
                </a:lnTo>
                <a:lnTo>
                  <a:pt x="10866" y="15310"/>
                </a:lnTo>
                <a:lnTo>
                  <a:pt x="10562" y="15432"/>
                </a:lnTo>
                <a:lnTo>
                  <a:pt x="10256" y="15543"/>
                </a:lnTo>
                <a:lnTo>
                  <a:pt x="9951" y="15641"/>
                </a:lnTo>
                <a:lnTo>
                  <a:pt x="9645" y="15727"/>
                </a:lnTo>
                <a:lnTo>
                  <a:pt x="9339" y="15801"/>
                </a:lnTo>
                <a:lnTo>
                  <a:pt x="9032" y="15863"/>
                </a:lnTo>
                <a:lnTo>
                  <a:pt x="8725" y="15912"/>
                </a:lnTo>
                <a:lnTo>
                  <a:pt x="8418" y="15951"/>
                </a:lnTo>
                <a:lnTo>
                  <a:pt x="8111" y="15976"/>
                </a:lnTo>
                <a:lnTo>
                  <a:pt x="7804" y="15988"/>
                </a:lnTo>
                <a:lnTo>
                  <a:pt x="7497" y="15989"/>
                </a:lnTo>
                <a:lnTo>
                  <a:pt x="7190" y="15977"/>
                </a:lnTo>
                <a:lnTo>
                  <a:pt x="6883" y="15952"/>
                </a:lnTo>
                <a:lnTo>
                  <a:pt x="6576" y="15914"/>
                </a:lnTo>
                <a:lnTo>
                  <a:pt x="6270" y="15865"/>
                </a:lnTo>
                <a:lnTo>
                  <a:pt x="5964" y="15802"/>
                </a:lnTo>
                <a:lnTo>
                  <a:pt x="5659" y="15727"/>
                </a:lnTo>
                <a:lnTo>
                  <a:pt x="5354" y="15639"/>
                </a:lnTo>
                <a:lnTo>
                  <a:pt x="5050" y="15539"/>
                </a:lnTo>
                <a:lnTo>
                  <a:pt x="4747" y="15424"/>
                </a:lnTo>
                <a:lnTo>
                  <a:pt x="4445" y="15298"/>
                </a:lnTo>
                <a:lnTo>
                  <a:pt x="4143" y="15159"/>
                </a:lnTo>
                <a:lnTo>
                  <a:pt x="3842" y="15007"/>
                </a:lnTo>
                <a:lnTo>
                  <a:pt x="3543" y="14841"/>
                </a:lnTo>
                <a:lnTo>
                  <a:pt x="3244" y="14662"/>
                </a:lnTo>
                <a:lnTo>
                  <a:pt x="2945" y="14470"/>
                </a:lnTo>
                <a:lnTo>
                  <a:pt x="2649" y="14265"/>
                </a:lnTo>
                <a:lnTo>
                  <a:pt x="2428" y="14483"/>
                </a:lnTo>
                <a:lnTo>
                  <a:pt x="2443" y="14602"/>
                </a:lnTo>
                <a:lnTo>
                  <a:pt x="2450" y="14716"/>
                </a:lnTo>
                <a:lnTo>
                  <a:pt x="2450" y="14829"/>
                </a:lnTo>
                <a:lnTo>
                  <a:pt x="2441" y="14937"/>
                </a:lnTo>
                <a:lnTo>
                  <a:pt x="2426" y="15042"/>
                </a:lnTo>
                <a:lnTo>
                  <a:pt x="2404" y="15142"/>
                </a:lnTo>
                <a:lnTo>
                  <a:pt x="2374" y="15238"/>
                </a:lnTo>
                <a:lnTo>
                  <a:pt x="2340" y="15331"/>
                </a:lnTo>
                <a:lnTo>
                  <a:pt x="2299" y="15419"/>
                </a:lnTo>
                <a:lnTo>
                  <a:pt x="2252" y="15503"/>
                </a:lnTo>
                <a:lnTo>
                  <a:pt x="2200" y="15581"/>
                </a:lnTo>
                <a:lnTo>
                  <a:pt x="2143" y="15654"/>
                </a:lnTo>
                <a:lnTo>
                  <a:pt x="2080" y="15723"/>
                </a:lnTo>
                <a:lnTo>
                  <a:pt x="2013" y="15785"/>
                </a:lnTo>
                <a:lnTo>
                  <a:pt x="1942" y="15842"/>
                </a:lnTo>
                <a:lnTo>
                  <a:pt x="1867" y="15892"/>
                </a:lnTo>
                <a:lnTo>
                  <a:pt x="1788" y="15937"/>
                </a:lnTo>
                <a:lnTo>
                  <a:pt x="1706" y="15977"/>
                </a:lnTo>
                <a:lnTo>
                  <a:pt x="1620" y="16009"/>
                </a:lnTo>
                <a:lnTo>
                  <a:pt x="1531" y="16034"/>
                </a:lnTo>
                <a:lnTo>
                  <a:pt x="1441" y="16052"/>
                </a:lnTo>
                <a:lnTo>
                  <a:pt x="1348" y="16064"/>
                </a:lnTo>
                <a:lnTo>
                  <a:pt x="1252" y="16068"/>
                </a:lnTo>
                <a:lnTo>
                  <a:pt x="1155" y="16065"/>
                </a:lnTo>
                <a:lnTo>
                  <a:pt x="1057" y="16054"/>
                </a:lnTo>
                <a:lnTo>
                  <a:pt x="956" y="16035"/>
                </a:lnTo>
                <a:lnTo>
                  <a:pt x="856" y="16008"/>
                </a:lnTo>
                <a:lnTo>
                  <a:pt x="755" y="15973"/>
                </a:lnTo>
                <a:lnTo>
                  <a:pt x="653" y="15929"/>
                </a:lnTo>
                <a:lnTo>
                  <a:pt x="552" y="15877"/>
                </a:lnTo>
                <a:lnTo>
                  <a:pt x="451" y="15816"/>
                </a:lnTo>
                <a:lnTo>
                  <a:pt x="349" y="15746"/>
                </a:lnTo>
                <a:lnTo>
                  <a:pt x="284" y="15653"/>
                </a:lnTo>
                <a:lnTo>
                  <a:pt x="226" y="15561"/>
                </a:lnTo>
                <a:lnTo>
                  <a:pt x="175" y="15467"/>
                </a:lnTo>
                <a:lnTo>
                  <a:pt x="129" y="15374"/>
                </a:lnTo>
                <a:lnTo>
                  <a:pt x="91" y="15281"/>
                </a:lnTo>
                <a:lnTo>
                  <a:pt x="60" y="15187"/>
                </a:lnTo>
                <a:lnTo>
                  <a:pt x="35" y="15094"/>
                </a:lnTo>
                <a:lnTo>
                  <a:pt x="17" y="15001"/>
                </a:lnTo>
                <a:lnTo>
                  <a:pt x="5" y="14909"/>
                </a:lnTo>
                <a:lnTo>
                  <a:pt x="0" y="14819"/>
                </a:lnTo>
                <a:lnTo>
                  <a:pt x="1" y="14729"/>
                </a:lnTo>
                <a:lnTo>
                  <a:pt x="8" y="14641"/>
                </a:lnTo>
                <a:lnTo>
                  <a:pt x="21" y="14555"/>
                </a:lnTo>
                <a:lnTo>
                  <a:pt x="41" y="14470"/>
                </a:lnTo>
                <a:lnTo>
                  <a:pt x="66" y="14388"/>
                </a:lnTo>
                <a:lnTo>
                  <a:pt x="98" y="14308"/>
                </a:lnTo>
                <a:lnTo>
                  <a:pt x="135" y="14230"/>
                </a:lnTo>
                <a:lnTo>
                  <a:pt x="179" y="14156"/>
                </a:lnTo>
                <a:lnTo>
                  <a:pt x="228" y="14085"/>
                </a:lnTo>
                <a:lnTo>
                  <a:pt x="283" y="14016"/>
                </a:lnTo>
                <a:lnTo>
                  <a:pt x="343" y="13952"/>
                </a:lnTo>
                <a:lnTo>
                  <a:pt x="409" y="13891"/>
                </a:lnTo>
                <a:lnTo>
                  <a:pt x="481" y="13834"/>
                </a:lnTo>
                <a:lnTo>
                  <a:pt x="558" y="13781"/>
                </a:lnTo>
                <a:lnTo>
                  <a:pt x="640" y="13733"/>
                </a:lnTo>
                <a:lnTo>
                  <a:pt x="728" y="13689"/>
                </a:lnTo>
                <a:lnTo>
                  <a:pt x="820" y="13651"/>
                </a:lnTo>
                <a:lnTo>
                  <a:pt x="918" y="13617"/>
                </a:lnTo>
                <a:lnTo>
                  <a:pt x="1021" y="13589"/>
                </a:lnTo>
                <a:lnTo>
                  <a:pt x="1129" y="13565"/>
                </a:lnTo>
                <a:lnTo>
                  <a:pt x="1242" y="13548"/>
                </a:lnTo>
                <a:lnTo>
                  <a:pt x="1360" y="13538"/>
                </a:lnTo>
                <a:lnTo>
                  <a:pt x="1517" y="13402"/>
                </a:lnTo>
                <a:lnTo>
                  <a:pt x="481" y="12137"/>
                </a:lnTo>
                <a:lnTo>
                  <a:pt x="1687" y="10896"/>
                </a:lnTo>
                <a:lnTo>
                  <a:pt x="1907" y="11097"/>
                </a:lnTo>
                <a:lnTo>
                  <a:pt x="2132" y="11291"/>
                </a:lnTo>
                <a:lnTo>
                  <a:pt x="2360" y="11478"/>
                </a:lnTo>
                <a:lnTo>
                  <a:pt x="2594" y="11657"/>
                </a:lnTo>
                <a:lnTo>
                  <a:pt x="2832" y="11829"/>
                </a:lnTo>
                <a:lnTo>
                  <a:pt x="3075" y="11994"/>
                </a:lnTo>
                <a:lnTo>
                  <a:pt x="3321" y="12149"/>
                </a:lnTo>
                <a:lnTo>
                  <a:pt x="3570" y="12297"/>
                </a:lnTo>
                <a:lnTo>
                  <a:pt x="3824" y="12436"/>
                </a:lnTo>
                <a:lnTo>
                  <a:pt x="4081" y="12565"/>
                </a:lnTo>
                <a:lnTo>
                  <a:pt x="4340" y="12685"/>
                </a:lnTo>
                <a:lnTo>
                  <a:pt x="4603" y="12795"/>
                </a:lnTo>
                <a:lnTo>
                  <a:pt x="4869" y="12896"/>
                </a:lnTo>
                <a:lnTo>
                  <a:pt x="5138" y="12985"/>
                </a:lnTo>
                <a:lnTo>
                  <a:pt x="5410" y="13064"/>
                </a:lnTo>
                <a:lnTo>
                  <a:pt x="5684" y="13133"/>
                </a:lnTo>
                <a:lnTo>
                  <a:pt x="5961" y="13190"/>
                </a:lnTo>
                <a:lnTo>
                  <a:pt x="6239" y="13235"/>
                </a:lnTo>
                <a:lnTo>
                  <a:pt x="6520" y="13269"/>
                </a:lnTo>
                <a:lnTo>
                  <a:pt x="6802" y="13290"/>
                </a:lnTo>
                <a:lnTo>
                  <a:pt x="7086" y="13299"/>
                </a:lnTo>
                <a:lnTo>
                  <a:pt x="7372" y="13295"/>
                </a:lnTo>
                <a:lnTo>
                  <a:pt x="7659" y="13279"/>
                </a:lnTo>
                <a:lnTo>
                  <a:pt x="7947" y="13248"/>
                </a:lnTo>
                <a:lnTo>
                  <a:pt x="8236" y="13205"/>
                </a:lnTo>
                <a:lnTo>
                  <a:pt x="8526" y="13147"/>
                </a:lnTo>
                <a:lnTo>
                  <a:pt x="8817" y="13074"/>
                </a:lnTo>
                <a:lnTo>
                  <a:pt x="9108" y="12988"/>
                </a:lnTo>
                <a:lnTo>
                  <a:pt x="9400" y="12887"/>
                </a:lnTo>
                <a:lnTo>
                  <a:pt x="9692" y="12769"/>
                </a:lnTo>
                <a:lnTo>
                  <a:pt x="9984" y="12637"/>
                </a:lnTo>
                <a:lnTo>
                  <a:pt x="10277" y="12489"/>
                </a:lnTo>
                <a:lnTo>
                  <a:pt x="5111" y="7485"/>
                </a:lnTo>
                <a:lnTo>
                  <a:pt x="3687" y="8967"/>
                </a:lnTo>
                <a:lnTo>
                  <a:pt x="1395" y="6670"/>
                </a:lnTo>
                <a:lnTo>
                  <a:pt x="5331" y="2506"/>
                </a:lnTo>
                <a:lnTo>
                  <a:pt x="5420" y="2527"/>
                </a:lnTo>
                <a:lnTo>
                  <a:pt x="5510" y="2545"/>
                </a:lnTo>
                <a:lnTo>
                  <a:pt x="5598" y="2562"/>
                </a:lnTo>
                <a:lnTo>
                  <a:pt x="5685" y="2576"/>
                </a:lnTo>
                <a:lnTo>
                  <a:pt x="5772" y="2589"/>
                </a:lnTo>
                <a:lnTo>
                  <a:pt x="5858" y="2598"/>
                </a:lnTo>
                <a:lnTo>
                  <a:pt x="5943" y="2606"/>
                </a:lnTo>
                <a:lnTo>
                  <a:pt x="6027" y="2611"/>
                </a:lnTo>
                <a:lnTo>
                  <a:pt x="6112" y="2614"/>
                </a:lnTo>
                <a:lnTo>
                  <a:pt x="6194" y="2614"/>
                </a:lnTo>
                <a:lnTo>
                  <a:pt x="6276" y="2612"/>
                </a:lnTo>
                <a:lnTo>
                  <a:pt x="6359" y="2608"/>
                </a:lnTo>
                <a:lnTo>
                  <a:pt x="6439" y="2601"/>
                </a:lnTo>
                <a:lnTo>
                  <a:pt x="6519" y="2591"/>
                </a:lnTo>
                <a:lnTo>
                  <a:pt x="6597" y="2579"/>
                </a:lnTo>
                <a:lnTo>
                  <a:pt x="6676" y="2565"/>
                </a:lnTo>
                <a:lnTo>
                  <a:pt x="6754" y="2547"/>
                </a:lnTo>
                <a:lnTo>
                  <a:pt x="6830" y="2527"/>
                </a:lnTo>
                <a:lnTo>
                  <a:pt x="6907" y="2505"/>
                </a:lnTo>
                <a:lnTo>
                  <a:pt x="6981" y="2479"/>
                </a:lnTo>
                <a:lnTo>
                  <a:pt x="7055" y="2451"/>
                </a:lnTo>
                <a:lnTo>
                  <a:pt x="7128" y="2420"/>
                </a:lnTo>
                <a:lnTo>
                  <a:pt x="7201" y="2386"/>
                </a:lnTo>
                <a:lnTo>
                  <a:pt x="7272" y="2350"/>
                </a:lnTo>
                <a:lnTo>
                  <a:pt x="7343" y="2310"/>
                </a:lnTo>
                <a:lnTo>
                  <a:pt x="7412" y="2268"/>
                </a:lnTo>
                <a:lnTo>
                  <a:pt x="7482" y="2222"/>
                </a:lnTo>
                <a:lnTo>
                  <a:pt x="7549" y="2174"/>
                </a:lnTo>
                <a:lnTo>
                  <a:pt x="7616" y="2123"/>
                </a:lnTo>
                <a:lnTo>
                  <a:pt x="7682" y="2069"/>
                </a:lnTo>
                <a:lnTo>
                  <a:pt x="7747" y="2012"/>
                </a:lnTo>
                <a:lnTo>
                  <a:pt x="7811" y="1951"/>
                </a:lnTo>
                <a:lnTo>
                  <a:pt x="9056" y="3228"/>
                </a:lnTo>
                <a:lnTo>
                  <a:pt x="7078" y="5349"/>
                </a:lnTo>
                <a:lnTo>
                  <a:pt x="12349" y="10590"/>
                </a:lnTo>
                <a:lnTo>
                  <a:pt x="12510" y="10286"/>
                </a:lnTo>
                <a:lnTo>
                  <a:pt x="12651" y="9966"/>
                </a:lnTo>
                <a:lnTo>
                  <a:pt x="12769" y="9635"/>
                </a:lnTo>
                <a:lnTo>
                  <a:pt x="12867" y="9291"/>
                </a:lnTo>
                <a:lnTo>
                  <a:pt x="12943" y="8938"/>
                </a:lnTo>
                <a:lnTo>
                  <a:pt x="12999" y="8576"/>
                </a:lnTo>
                <a:lnTo>
                  <a:pt x="13034" y="8207"/>
                </a:lnTo>
                <a:lnTo>
                  <a:pt x="13049" y="7830"/>
                </a:lnTo>
                <a:lnTo>
                  <a:pt x="13043" y="7449"/>
                </a:lnTo>
                <a:lnTo>
                  <a:pt x="13018" y="7063"/>
                </a:lnTo>
                <a:lnTo>
                  <a:pt x="12973" y="6674"/>
                </a:lnTo>
                <a:lnTo>
                  <a:pt x="12909" y="6284"/>
                </a:lnTo>
                <a:lnTo>
                  <a:pt x="12826" y="5893"/>
                </a:lnTo>
                <a:lnTo>
                  <a:pt x="12723" y="5503"/>
                </a:lnTo>
                <a:lnTo>
                  <a:pt x="12602" y="5115"/>
                </a:lnTo>
                <a:lnTo>
                  <a:pt x="12462" y="4730"/>
                </a:lnTo>
                <a:lnTo>
                  <a:pt x="12305" y="4349"/>
                </a:lnTo>
                <a:lnTo>
                  <a:pt x="12128" y="3975"/>
                </a:lnTo>
                <a:lnTo>
                  <a:pt x="11934" y="3607"/>
                </a:lnTo>
                <a:lnTo>
                  <a:pt x="11724" y="3247"/>
                </a:lnTo>
                <a:lnTo>
                  <a:pt x="11495" y="2896"/>
                </a:lnTo>
                <a:lnTo>
                  <a:pt x="11249" y="2557"/>
                </a:lnTo>
                <a:lnTo>
                  <a:pt x="10986" y="2228"/>
                </a:lnTo>
                <a:lnTo>
                  <a:pt x="10707" y="1912"/>
                </a:lnTo>
                <a:lnTo>
                  <a:pt x="10412" y="1611"/>
                </a:lnTo>
                <a:lnTo>
                  <a:pt x="10100" y="1326"/>
                </a:lnTo>
                <a:lnTo>
                  <a:pt x="9773" y="1055"/>
                </a:lnTo>
                <a:lnTo>
                  <a:pt x="9430" y="804"/>
                </a:lnTo>
                <a:lnTo>
                  <a:pt x="9070" y="571"/>
                </a:lnTo>
                <a:lnTo>
                  <a:pt x="8696" y="360"/>
                </a:lnTo>
                <a:lnTo>
                  <a:pt x="8308" y="169"/>
                </a:lnTo>
                <a:lnTo>
                  <a:pt x="7903" y="0"/>
                </a:lnTo>
                <a:close/>
              </a:path>
            </a:pathLst>
          </a:custGeom>
          <a:solidFill>
            <a:srgbClr val="AE0E16"/>
          </a:solidFill>
          <a:ln>
            <a:noFill/>
          </a:ln>
        </p:spPr>
        <p:txBody>
          <a:bodyPr vert="horz" wrap="square" lIns="121920" tIns="60960" rIns="121920" bIns="60960" numCol="1" anchor="t" anchorCtr="0" compatLnSpc="1"/>
          <a:lstStyle/>
          <a:p>
            <a:endParaRPr lang="zh-CN" altLang="en-US" sz="2400"/>
          </a:p>
        </p:txBody>
      </p:sp>
      <p:pic>
        <p:nvPicPr>
          <p:cNvPr id="10" name="图片 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5734839"/>
            <a:ext cx="12192000" cy="1123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checke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400"/>
                                        <p:tgtEl>
                                          <p:spTgt spid="10"/>
                                        </p:tgtEl>
                                      </p:cBhvr>
                                    </p:animEffect>
                                  </p:childTnLst>
                                </p:cTn>
                              </p:par>
                            </p:childTnLst>
                          </p:cTn>
                        </p:par>
                        <p:par>
                          <p:cTn id="8" fill="hold" nodeType="afterGroup">
                            <p:stCondLst>
                              <p:cond delay="400"/>
                            </p:stCondLst>
                            <p:childTnLst>
                              <p:par>
                                <p:cTn id="9" presetID="47"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14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nodeType="afterGroup">
                            <p:stCondLst>
                              <p:cond delay="1900"/>
                            </p:stCondLst>
                            <p:childTnLst>
                              <p:par>
                                <p:cTn id="19" presetID="2" presetClass="entr" presetSubtype="8"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0-#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1+#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 grpId="0"/>
      <p:bldP spid="6" grpId="0"/>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圆角矩形 10"/>
          <p:cNvSpPr/>
          <p:nvPr/>
        </p:nvSpPr>
        <p:spPr>
          <a:xfrm>
            <a:off x="1365221" y="1713141"/>
            <a:ext cx="6134501" cy="492443"/>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TextBox 11"/>
          <p:cNvSpPr txBox="1"/>
          <p:nvPr/>
        </p:nvSpPr>
        <p:spPr>
          <a:xfrm>
            <a:off x="617855" y="3533140"/>
            <a:ext cx="6882130" cy="2584450"/>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1800" b="1">
                <a:solidFill>
                  <a:srgbClr val="FF0000"/>
                </a:solidFill>
              </a:rPr>
              <a:t>出席代表：</a:t>
            </a:r>
            <a:r>
              <a:rPr lang="zh-CN" altLang="en-US" sz="1800" b="1">
                <a:solidFill>
                  <a:schemeClr val="tx1"/>
                </a:solidFill>
              </a:rPr>
              <a:t>陈独秀、蔡和森、瞿秋白、陈潭秋、张太雷、周恩来、彭述之、李立三、罗章龙等</a:t>
            </a:r>
            <a:r>
              <a:rPr lang="en-US" altLang="zh-CN" sz="1800" b="1">
                <a:solidFill>
                  <a:schemeClr val="tx1"/>
                </a:solidFill>
              </a:rPr>
              <a:t>20</a:t>
            </a:r>
            <a:r>
              <a:rPr lang="zh-CN" altLang="en-US" sz="1800" b="1">
                <a:solidFill>
                  <a:schemeClr val="tx1"/>
                </a:solidFill>
              </a:rPr>
              <a:t>人（其中有表决权者</a:t>
            </a:r>
            <a:r>
              <a:rPr lang="en-US" altLang="zh-CN" sz="1800" b="1">
                <a:solidFill>
                  <a:schemeClr val="tx1"/>
                </a:solidFill>
              </a:rPr>
              <a:t>14</a:t>
            </a:r>
            <a:r>
              <a:rPr lang="zh-CN" altLang="en-US" sz="1800" b="1">
                <a:solidFill>
                  <a:schemeClr val="tx1"/>
                </a:solidFill>
              </a:rPr>
              <a:t>人），代表全国</a:t>
            </a:r>
            <a:r>
              <a:rPr lang="en-US" altLang="zh-CN" sz="1800" b="1">
                <a:solidFill>
                  <a:schemeClr val="tx1"/>
                </a:solidFill>
              </a:rPr>
              <a:t>994</a:t>
            </a:r>
            <a:r>
              <a:rPr lang="zh-CN" altLang="en-US" sz="1800" b="1">
                <a:solidFill>
                  <a:schemeClr val="tx1"/>
                </a:solidFill>
              </a:rPr>
              <a:t>名党员。共产国际代表维经斯基参加了大会。</a:t>
            </a:r>
            <a:endParaRPr lang="en-US" altLang="zh-CN" sz="1800" b="1">
              <a:solidFill>
                <a:schemeClr val="tx1"/>
              </a:solidFill>
            </a:endParaRPr>
          </a:p>
          <a:p>
            <a:r>
              <a:rPr lang="zh-CN" altLang="en-US" sz="1800" b="1">
                <a:solidFill>
                  <a:srgbClr val="FF0000"/>
                </a:solidFill>
              </a:rPr>
              <a:t>中心议题：</a:t>
            </a:r>
            <a:r>
              <a:rPr lang="zh-CN" altLang="en-US" sz="1800" b="1">
                <a:solidFill>
                  <a:schemeClr val="tx1"/>
                </a:solidFill>
              </a:rPr>
              <a:t>研究和讨论中国共产党如何加强对日益高涨的革命运动的领导、工人阶级如何参加民族革命运动以及党在组织上和群众工作上如何进行准备的问题。</a:t>
            </a:r>
          </a:p>
        </p:txBody>
      </p:sp>
      <p:grpSp>
        <p:nvGrpSpPr>
          <p:cNvPr id="2" name="组合 1"/>
          <p:cNvGrpSpPr/>
          <p:nvPr/>
        </p:nvGrpSpPr>
        <p:grpSpPr>
          <a:xfrm>
            <a:off x="2351584" y="1654451"/>
            <a:ext cx="4374579" cy="553085"/>
            <a:chOff x="1579098" y="1240838"/>
            <a:chExt cx="3280934" cy="414814"/>
          </a:xfrm>
        </p:grpSpPr>
        <p:sp>
          <p:nvSpPr>
            <p:cNvPr id="6" name="TextBox 5"/>
            <p:cNvSpPr txBox="1"/>
            <p:nvPr/>
          </p:nvSpPr>
          <p:spPr>
            <a:xfrm>
              <a:off x="1876114" y="1240838"/>
              <a:ext cx="2983918" cy="414814"/>
            </a:xfrm>
            <a:prstGeom prst="rect">
              <a:avLst/>
            </a:prstGeom>
            <a:noFill/>
          </p:spPr>
          <p:txBody>
            <a:bodyPr wrap="square" rtlCol="0">
              <a:spAutoFit/>
            </a:bodyPr>
            <a:lstStyle>
              <a:defPPr>
                <a:defRPr lang="zh-CN"/>
              </a:defPPr>
              <a:lvl1pPr algn="ctr">
                <a:lnSpc>
                  <a:spcPct val="150000"/>
                </a:lnSpc>
                <a:defRPr sz="1500" b="1">
                  <a:solidFill>
                    <a:srgbClr val="FFFF00"/>
                  </a:solidFill>
                  <a:latin typeface="微软雅黑" panose="020B0503020204020204" pitchFamily="34" charset="-122"/>
                  <a:ea typeface="微软雅黑" panose="020B0503020204020204" pitchFamily="34" charset="-122"/>
                </a:defRPr>
              </a:lvl1pPr>
            </a:lstStyle>
            <a:p>
              <a:r>
                <a:rPr lang="zh-CN" altLang="en-US" sz="2000">
                  <a:solidFill>
                    <a:schemeClr val="accent3">
                      <a:lumMod val="40000"/>
                      <a:lumOff val="60000"/>
                    </a:schemeClr>
                  </a:solidFill>
                </a:rPr>
                <a:t>中国共产党第四次全国代表大会</a:t>
              </a:r>
            </a:p>
          </p:txBody>
        </p:sp>
        <p:sp>
          <p:nvSpPr>
            <p:cNvPr id="8" name="Freeform 4"/>
            <p:cNvSpPr/>
            <p:nvPr/>
          </p:nvSpPr>
          <p:spPr bwMode="auto">
            <a:xfrm>
              <a:off x="1579098" y="1310256"/>
              <a:ext cx="297016" cy="302607"/>
            </a:xfrm>
            <a:custGeom>
              <a:avLst/>
              <a:gdLst>
                <a:gd name="T0" fmla="*/ 9973 w 16150"/>
                <a:gd name="T1" fmla="*/ 259 h 16454"/>
                <a:gd name="T2" fmla="*/ 12122 w 16150"/>
                <a:gd name="T3" fmla="*/ 1134 h 16454"/>
                <a:gd name="T4" fmla="*/ 13846 w 16150"/>
                <a:gd name="T5" fmla="*/ 2500 h 16454"/>
                <a:gd name="T6" fmla="*/ 15112 w 16150"/>
                <a:gd name="T7" fmla="*/ 4233 h 16454"/>
                <a:gd name="T8" fmla="*/ 15891 w 16150"/>
                <a:gd name="T9" fmla="*/ 6210 h 16454"/>
                <a:gd name="T10" fmla="*/ 16149 w 16150"/>
                <a:gd name="T11" fmla="*/ 8306 h 16454"/>
                <a:gd name="T12" fmla="*/ 15854 w 16150"/>
                <a:gd name="T13" fmla="*/ 10398 h 16454"/>
                <a:gd name="T14" fmla="*/ 14975 w 16150"/>
                <a:gd name="T15" fmla="*/ 12361 h 16454"/>
                <a:gd name="T16" fmla="*/ 12685 w 16150"/>
                <a:gd name="T17" fmla="*/ 14869 h 16454"/>
                <a:gd name="T18" fmla="*/ 11449 w 16150"/>
                <a:gd name="T19" fmla="*/ 15540 h 16454"/>
                <a:gd name="T20" fmla="*/ 10200 w 16150"/>
                <a:gd name="T21" fmla="*/ 16017 h 16454"/>
                <a:gd name="T22" fmla="*/ 8943 w 16150"/>
                <a:gd name="T23" fmla="*/ 16295 h 16454"/>
                <a:gd name="T24" fmla="*/ 7684 w 16150"/>
                <a:gd name="T25" fmla="*/ 16373 h 16454"/>
                <a:gd name="T26" fmla="*/ 6427 w 16150"/>
                <a:gd name="T27" fmla="*/ 16246 h 16454"/>
                <a:gd name="T28" fmla="*/ 5176 w 16150"/>
                <a:gd name="T29" fmla="*/ 15912 h 16454"/>
                <a:gd name="T30" fmla="*/ 3938 w 16150"/>
                <a:gd name="T31" fmla="*/ 15367 h 16454"/>
                <a:gd name="T32" fmla="*/ 2716 w 16150"/>
                <a:gd name="T33" fmla="*/ 14608 h 16454"/>
                <a:gd name="T34" fmla="*/ 2511 w 16150"/>
                <a:gd name="T35" fmla="*/ 15185 h 16454"/>
                <a:gd name="T36" fmla="*/ 2434 w 16150"/>
                <a:gd name="T37" fmla="*/ 15605 h 16454"/>
                <a:gd name="T38" fmla="*/ 2255 w 16150"/>
                <a:gd name="T39" fmla="*/ 15955 h 16454"/>
                <a:gd name="T40" fmla="*/ 1990 w 16150"/>
                <a:gd name="T41" fmla="*/ 16223 h 16454"/>
                <a:gd name="T42" fmla="*/ 1660 w 16150"/>
                <a:gd name="T43" fmla="*/ 16393 h 16454"/>
                <a:gd name="T44" fmla="*/ 1284 w 16150"/>
                <a:gd name="T45" fmla="*/ 16454 h 16454"/>
                <a:gd name="T46" fmla="*/ 877 w 16150"/>
                <a:gd name="T47" fmla="*/ 16392 h 16454"/>
                <a:gd name="T48" fmla="*/ 462 w 16150"/>
                <a:gd name="T49" fmla="*/ 16196 h 16454"/>
                <a:gd name="T50" fmla="*/ 179 w 16150"/>
                <a:gd name="T51" fmla="*/ 15839 h 16454"/>
                <a:gd name="T52" fmla="*/ 36 w 16150"/>
                <a:gd name="T53" fmla="*/ 15456 h 16454"/>
                <a:gd name="T54" fmla="*/ 1 w 16150"/>
                <a:gd name="T55" fmla="*/ 15083 h 16454"/>
                <a:gd name="T56" fmla="*/ 68 w 16150"/>
                <a:gd name="T57" fmla="*/ 14734 h 16454"/>
                <a:gd name="T58" fmla="*/ 234 w 16150"/>
                <a:gd name="T59" fmla="*/ 14423 h 16454"/>
                <a:gd name="T60" fmla="*/ 493 w 16150"/>
                <a:gd name="T61" fmla="*/ 14166 h 16454"/>
                <a:gd name="T62" fmla="*/ 840 w 16150"/>
                <a:gd name="T63" fmla="*/ 13979 h 16454"/>
                <a:gd name="T64" fmla="*/ 1273 w 16150"/>
                <a:gd name="T65" fmla="*/ 13874 h 16454"/>
                <a:gd name="T66" fmla="*/ 1729 w 16150"/>
                <a:gd name="T67" fmla="*/ 11158 h 16454"/>
                <a:gd name="T68" fmla="*/ 2659 w 16150"/>
                <a:gd name="T69" fmla="*/ 11937 h 16454"/>
                <a:gd name="T70" fmla="*/ 3659 w 16150"/>
                <a:gd name="T71" fmla="*/ 12592 h 16454"/>
                <a:gd name="T72" fmla="*/ 4718 w 16150"/>
                <a:gd name="T73" fmla="*/ 13103 h 16454"/>
                <a:gd name="T74" fmla="*/ 5826 w 16150"/>
                <a:gd name="T75" fmla="*/ 13448 h 16454"/>
                <a:gd name="T76" fmla="*/ 6972 w 16150"/>
                <a:gd name="T77" fmla="*/ 13610 h 16454"/>
                <a:gd name="T78" fmla="*/ 8146 w 16150"/>
                <a:gd name="T79" fmla="*/ 13566 h 16454"/>
                <a:gd name="T80" fmla="*/ 9336 w 16150"/>
                <a:gd name="T81" fmla="*/ 13300 h 16454"/>
                <a:gd name="T82" fmla="*/ 10534 w 16150"/>
                <a:gd name="T83" fmla="*/ 12789 h 16454"/>
                <a:gd name="T84" fmla="*/ 5464 w 16150"/>
                <a:gd name="T85" fmla="*/ 2566 h 16454"/>
                <a:gd name="T86" fmla="*/ 5827 w 16150"/>
                <a:gd name="T87" fmla="*/ 2638 h 16454"/>
                <a:gd name="T88" fmla="*/ 6178 w 16150"/>
                <a:gd name="T89" fmla="*/ 2674 h 16454"/>
                <a:gd name="T90" fmla="*/ 6518 w 16150"/>
                <a:gd name="T91" fmla="*/ 2671 h 16454"/>
                <a:gd name="T92" fmla="*/ 6843 w 16150"/>
                <a:gd name="T93" fmla="*/ 2626 h 16454"/>
                <a:gd name="T94" fmla="*/ 7155 w 16150"/>
                <a:gd name="T95" fmla="*/ 2539 h 16454"/>
                <a:gd name="T96" fmla="*/ 7454 w 16150"/>
                <a:gd name="T97" fmla="*/ 2406 h 16454"/>
                <a:gd name="T98" fmla="*/ 7738 w 16150"/>
                <a:gd name="T99" fmla="*/ 2226 h 16454"/>
                <a:gd name="T100" fmla="*/ 8006 w 16150"/>
                <a:gd name="T101" fmla="*/ 1998 h 16454"/>
                <a:gd name="T102" fmla="*/ 12823 w 16150"/>
                <a:gd name="T103" fmla="*/ 10533 h 16454"/>
                <a:gd name="T104" fmla="*/ 13267 w 16150"/>
                <a:gd name="T105" fmla="*/ 9153 h 16454"/>
                <a:gd name="T106" fmla="*/ 13370 w 16150"/>
                <a:gd name="T107" fmla="*/ 7627 h 16454"/>
                <a:gd name="T108" fmla="*/ 13146 w 16150"/>
                <a:gd name="T109" fmla="*/ 6035 h 16454"/>
                <a:gd name="T110" fmla="*/ 12612 w 16150"/>
                <a:gd name="T111" fmla="*/ 4454 h 16454"/>
                <a:gd name="T112" fmla="*/ 11782 w 16150"/>
                <a:gd name="T113" fmla="*/ 2966 h 16454"/>
                <a:gd name="T114" fmla="*/ 10672 w 16150"/>
                <a:gd name="T115" fmla="*/ 1650 h 16454"/>
                <a:gd name="T116" fmla="*/ 9297 w 16150"/>
                <a:gd name="T117" fmla="*/ 585 h 16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50" h="16454">
                  <a:moveTo>
                    <a:pt x="8101" y="0"/>
                  </a:moveTo>
                  <a:lnTo>
                    <a:pt x="8749" y="44"/>
                  </a:lnTo>
                  <a:lnTo>
                    <a:pt x="9372" y="132"/>
                  </a:lnTo>
                  <a:lnTo>
                    <a:pt x="9973" y="259"/>
                  </a:lnTo>
                  <a:lnTo>
                    <a:pt x="10548" y="425"/>
                  </a:lnTo>
                  <a:lnTo>
                    <a:pt x="11098" y="627"/>
                  </a:lnTo>
                  <a:lnTo>
                    <a:pt x="11623" y="864"/>
                  </a:lnTo>
                  <a:lnTo>
                    <a:pt x="12122" y="1134"/>
                  </a:lnTo>
                  <a:lnTo>
                    <a:pt x="12594" y="1434"/>
                  </a:lnTo>
                  <a:lnTo>
                    <a:pt x="13038" y="1764"/>
                  </a:lnTo>
                  <a:lnTo>
                    <a:pt x="13456" y="2119"/>
                  </a:lnTo>
                  <a:lnTo>
                    <a:pt x="13846" y="2500"/>
                  </a:lnTo>
                  <a:lnTo>
                    <a:pt x="14206" y="2903"/>
                  </a:lnTo>
                  <a:lnTo>
                    <a:pt x="14538" y="3329"/>
                  </a:lnTo>
                  <a:lnTo>
                    <a:pt x="14841" y="3772"/>
                  </a:lnTo>
                  <a:lnTo>
                    <a:pt x="15112" y="4233"/>
                  </a:lnTo>
                  <a:lnTo>
                    <a:pt x="15354" y="4710"/>
                  </a:lnTo>
                  <a:lnTo>
                    <a:pt x="15565" y="5199"/>
                  </a:lnTo>
                  <a:lnTo>
                    <a:pt x="15744" y="5700"/>
                  </a:lnTo>
                  <a:lnTo>
                    <a:pt x="15891" y="6210"/>
                  </a:lnTo>
                  <a:lnTo>
                    <a:pt x="16005" y="6728"/>
                  </a:lnTo>
                  <a:lnTo>
                    <a:pt x="16087" y="7251"/>
                  </a:lnTo>
                  <a:lnTo>
                    <a:pt x="16135" y="7778"/>
                  </a:lnTo>
                  <a:lnTo>
                    <a:pt x="16149" y="8306"/>
                  </a:lnTo>
                  <a:lnTo>
                    <a:pt x="16128" y="8835"/>
                  </a:lnTo>
                  <a:lnTo>
                    <a:pt x="16073" y="9360"/>
                  </a:lnTo>
                  <a:lnTo>
                    <a:pt x="15981" y="9883"/>
                  </a:lnTo>
                  <a:lnTo>
                    <a:pt x="15854" y="10398"/>
                  </a:lnTo>
                  <a:lnTo>
                    <a:pt x="15690" y="10906"/>
                  </a:lnTo>
                  <a:lnTo>
                    <a:pt x="15490" y="11404"/>
                  </a:lnTo>
                  <a:lnTo>
                    <a:pt x="15252" y="11889"/>
                  </a:lnTo>
                  <a:lnTo>
                    <a:pt x="14975" y="12361"/>
                  </a:lnTo>
                  <a:lnTo>
                    <a:pt x="14660" y="12818"/>
                  </a:lnTo>
                  <a:lnTo>
                    <a:pt x="16150" y="14235"/>
                  </a:lnTo>
                  <a:lnTo>
                    <a:pt x="14152" y="16318"/>
                  </a:lnTo>
                  <a:lnTo>
                    <a:pt x="12685" y="14869"/>
                  </a:lnTo>
                  <a:lnTo>
                    <a:pt x="12378" y="15055"/>
                  </a:lnTo>
                  <a:lnTo>
                    <a:pt x="12069" y="15229"/>
                  </a:lnTo>
                  <a:lnTo>
                    <a:pt x="11760" y="15391"/>
                  </a:lnTo>
                  <a:lnTo>
                    <a:pt x="11449" y="15540"/>
                  </a:lnTo>
                  <a:lnTo>
                    <a:pt x="11137" y="15678"/>
                  </a:lnTo>
                  <a:lnTo>
                    <a:pt x="10826" y="15803"/>
                  </a:lnTo>
                  <a:lnTo>
                    <a:pt x="10513" y="15916"/>
                  </a:lnTo>
                  <a:lnTo>
                    <a:pt x="10200" y="16017"/>
                  </a:lnTo>
                  <a:lnTo>
                    <a:pt x="9886" y="16104"/>
                  </a:lnTo>
                  <a:lnTo>
                    <a:pt x="9573" y="16180"/>
                  </a:lnTo>
                  <a:lnTo>
                    <a:pt x="9258" y="16244"/>
                  </a:lnTo>
                  <a:lnTo>
                    <a:pt x="8943" y="16295"/>
                  </a:lnTo>
                  <a:lnTo>
                    <a:pt x="8628" y="16334"/>
                  </a:lnTo>
                  <a:lnTo>
                    <a:pt x="8314" y="16359"/>
                  </a:lnTo>
                  <a:lnTo>
                    <a:pt x="7999" y="16372"/>
                  </a:lnTo>
                  <a:lnTo>
                    <a:pt x="7684" y="16373"/>
                  </a:lnTo>
                  <a:lnTo>
                    <a:pt x="7369" y="16360"/>
                  </a:lnTo>
                  <a:lnTo>
                    <a:pt x="7056" y="16335"/>
                  </a:lnTo>
                  <a:lnTo>
                    <a:pt x="6741" y="16297"/>
                  </a:lnTo>
                  <a:lnTo>
                    <a:pt x="6427" y="16246"/>
                  </a:lnTo>
                  <a:lnTo>
                    <a:pt x="6113" y="16181"/>
                  </a:lnTo>
                  <a:lnTo>
                    <a:pt x="5801" y="16104"/>
                  </a:lnTo>
                  <a:lnTo>
                    <a:pt x="5488" y="16015"/>
                  </a:lnTo>
                  <a:lnTo>
                    <a:pt x="5176" y="15912"/>
                  </a:lnTo>
                  <a:lnTo>
                    <a:pt x="4866" y="15795"/>
                  </a:lnTo>
                  <a:lnTo>
                    <a:pt x="4556" y="15665"/>
                  </a:lnTo>
                  <a:lnTo>
                    <a:pt x="4246" y="15523"/>
                  </a:lnTo>
                  <a:lnTo>
                    <a:pt x="3938" y="15367"/>
                  </a:lnTo>
                  <a:lnTo>
                    <a:pt x="3631" y="15197"/>
                  </a:lnTo>
                  <a:lnTo>
                    <a:pt x="3325" y="15014"/>
                  </a:lnTo>
                  <a:lnTo>
                    <a:pt x="3019" y="14818"/>
                  </a:lnTo>
                  <a:lnTo>
                    <a:pt x="2716" y="14608"/>
                  </a:lnTo>
                  <a:lnTo>
                    <a:pt x="2488" y="14831"/>
                  </a:lnTo>
                  <a:lnTo>
                    <a:pt x="2504" y="14953"/>
                  </a:lnTo>
                  <a:lnTo>
                    <a:pt x="2511" y="15070"/>
                  </a:lnTo>
                  <a:lnTo>
                    <a:pt x="2511" y="15185"/>
                  </a:lnTo>
                  <a:lnTo>
                    <a:pt x="2502" y="15296"/>
                  </a:lnTo>
                  <a:lnTo>
                    <a:pt x="2486" y="15403"/>
                  </a:lnTo>
                  <a:lnTo>
                    <a:pt x="2464" y="15506"/>
                  </a:lnTo>
                  <a:lnTo>
                    <a:pt x="2434" y="15605"/>
                  </a:lnTo>
                  <a:lnTo>
                    <a:pt x="2399" y="15699"/>
                  </a:lnTo>
                  <a:lnTo>
                    <a:pt x="2357" y="15790"/>
                  </a:lnTo>
                  <a:lnTo>
                    <a:pt x="2308" y="15875"/>
                  </a:lnTo>
                  <a:lnTo>
                    <a:pt x="2255" y="15955"/>
                  </a:lnTo>
                  <a:lnTo>
                    <a:pt x="2196" y="16030"/>
                  </a:lnTo>
                  <a:lnTo>
                    <a:pt x="2132" y="16100"/>
                  </a:lnTo>
                  <a:lnTo>
                    <a:pt x="2063" y="16164"/>
                  </a:lnTo>
                  <a:lnTo>
                    <a:pt x="1990" y="16223"/>
                  </a:lnTo>
                  <a:lnTo>
                    <a:pt x="1913" y="16274"/>
                  </a:lnTo>
                  <a:lnTo>
                    <a:pt x="1833" y="16320"/>
                  </a:lnTo>
                  <a:lnTo>
                    <a:pt x="1749" y="16360"/>
                  </a:lnTo>
                  <a:lnTo>
                    <a:pt x="1660" y="16393"/>
                  </a:lnTo>
                  <a:lnTo>
                    <a:pt x="1570" y="16419"/>
                  </a:lnTo>
                  <a:lnTo>
                    <a:pt x="1477" y="16438"/>
                  </a:lnTo>
                  <a:lnTo>
                    <a:pt x="1381" y="16450"/>
                  </a:lnTo>
                  <a:lnTo>
                    <a:pt x="1284" y="16454"/>
                  </a:lnTo>
                  <a:lnTo>
                    <a:pt x="1184" y="16451"/>
                  </a:lnTo>
                  <a:lnTo>
                    <a:pt x="1083" y="16440"/>
                  </a:lnTo>
                  <a:lnTo>
                    <a:pt x="980" y="16420"/>
                  </a:lnTo>
                  <a:lnTo>
                    <a:pt x="877" y="16392"/>
                  </a:lnTo>
                  <a:lnTo>
                    <a:pt x="774" y="16356"/>
                  </a:lnTo>
                  <a:lnTo>
                    <a:pt x="670" y="16312"/>
                  </a:lnTo>
                  <a:lnTo>
                    <a:pt x="566" y="16259"/>
                  </a:lnTo>
                  <a:lnTo>
                    <a:pt x="462" y="16196"/>
                  </a:lnTo>
                  <a:lnTo>
                    <a:pt x="358" y="16124"/>
                  </a:lnTo>
                  <a:lnTo>
                    <a:pt x="291" y="16029"/>
                  </a:lnTo>
                  <a:lnTo>
                    <a:pt x="231" y="15935"/>
                  </a:lnTo>
                  <a:lnTo>
                    <a:pt x="179" y="15839"/>
                  </a:lnTo>
                  <a:lnTo>
                    <a:pt x="133" y="15743"/>
                  </a:lnTo>
                  <a:lnTo>
                    <a:pt x="94" y="15648"/>
                  </a:lnTo>
                  <a:lnTo>
                    <a:pt x="62" y="15552"/>
                  </a:lnTo>
                  <a:lnTo>
                    <a:pt x="36" y="15456"/>
                  </a:lnTo>
                  <a:lnTo>
                    <a:pt x="17" y="15362"/>
                  </a:lnTo>
                  <a:lnTo>
                    <a:pt x="5" y="15267"/>
                  </a:lnTo>
                  <a:lnTo>
                    <a:pt x="0" y="15175"/>
                  </a:lnTo>
                  <a:lnTo>
                    <a:pt x="1" y="15083"/>
                  </a:lnTo>
                  <a:lnTo>
                    <a:pt x="8" y="14993"/>
                  </a:lnTo>
                  <a:lnTo>
                    <a:pt x="22" y="14904"/>
                  </a:lnTo>
                  <a:lnTo>
                    <a:pt x="42" y="14818"/>
                  </a:lnTo>
                  <a:lnTo>
                    <a:pt x="68" y="14734"/>
                  </a:lnTo>
                  <a:lnTo>
                    <a:pt x="101" y="14651"/>
                  </a:lnTo>
                  <a:lnTo>
                    <a:pt x="139" y="14572"/>
                  </a:lnTo>
                  <a:lnTo>
                    <a:pt x="183" y="14496"/>
                  </a:lnTo>
                  <a:lnTo>
                    <a:pt x="234" y="14423"/>
                  </a:lnTo>
                  <a:lnTo>
                    <a:pt x="290" y="14353"/>
                  </a:lnTo>
                  <a:lnTo>
                    <a:pt x="352" y="14287"/>
                  </a:lnTo>
                  <a:lnTo>
                    <a:pt x="420" y="14224"/>
                  </a:lnTo>
                  <a:lnTo>
                    <a:pt x="493" y="14166"/>
                  </a:lnTo>
                  <a:lnTo>
                    <a:pt x="572" y="14112"/>
                  </a:lnTo>
                  <a:lnTo>
                    <a:pt x="656" y="14063"/>
                  </a:lnTo>
                  <a:lnTo>
                    <a:pt x="746" y="14018"/>
                  </a:lnTo>
                  <a:lnTo>
                    <a:pt x="840" y="13979"/>
                  </a:lnTo>
                  <a:lnTo>
                    <a:pt x="941" y="13944"/>
                  </a:lnTo>
                  <a:lnTo>
                    <a:pt x="1046" y="13915"/>
                  </a:lnTo>
                  <a:lnTo>
                    <a:pt x="1157" y="13891"/>
                  </a:lnTo>
                  <a:lnTo>
                    <a:pt x="1273" y="13874"/>
                  </a:lnTo>
                  <a:lnTo>
                    <a:pt x="1394" y="13864"/>
                  </a:lnTo>
                  <a:lnTo>
                    <a:pt x="1555" y="13724"/>
                  </a:lnTo>
                  <a:lnTo>
                    <a:pt x="493" y="12429"/>
                  </a:lnTo>
                  <a:lnTo>
                    <a:pt x="1729" y="11158"/>
                  </a:lnTo>
                  <a:lnTo>
                    <a:pt x="1954" y="11364"/>
                  </a:lnTo>
                  <a:lnTo>
                    <a:pt x="2185" y="11562"/>
                  </a:lnTo>
                  <a:lnTo>
                    <a:pt x="2419" y="11753"/>
                  </a:lnTo>
                  <a:lnTo>
                    <a:pt x="2659" y="11937"/>
                  </a:lnTo>
                  <a:lnTo>
                    <a:pt x="2903" y="12113"/>
                  </a:lnTo>
                  <a:lnTo>
                    <a:pt x="3152" y="12282"/>
                  </a:lnTo>
                  <a:lnTo>
                    <a:pt x="3404" y="12441"/>
                  </a:lnTo>
                  <a:lnTo>
                    <a:pt x="3659" y="12592"/>
                  </a:lnTo>
                  <a:lnTo>
                    <a:pt x="3919" y="12734"/>
                  </a:lnTo>
                  <a:lnTo>
                    <a:pt x="4183" y="12867"/>
                  </a:lnTo>
                  <a:lnTo>
                    <a:pt x="4449" y="12989"/>
                  </a:lnTo>
                  <a:lnTo>
                    <a:pt x="4718" y="13103"/>
                  </a:lnTo>
                  <a:lnTo>
                    <a:pt x="4991" y="13205"/>
                  </a:lnTo>
                  <a:lnTo>
                    <a:pt x="5267" y="13297"/>
                  </a:lnTo>
                  <a:lnTo>
                    <a:pt x="5546" y="13378"/>
                  </a:lnTo>
                  <a:lnTo>
                    <a:pt x="5826" y="13448"/>
                  </a:lnTo>
                  <a:lnTo>
                    <a:pt x="6110" y="13507"/>
                  </a:lnTo>
                  <a:lnTo>
                    <a:pt x="6395" y="13553"/>
                  </a:lnTo>
                  <a:lnTo>
                    <a:pt x="6683" y="13588"/>
                  </a:lnTo>
                  <a:lnTo>
                    <a:pt x="6972" y="13610"/>
                  </a:lnTo>
                  <a:lnTo>
                    <a:pt x="7263" y="13619"/>
                  </a:lnTo>
                  <a:lnTo>
                    <a:pt x="7557" y="13615"/>
                  </a:lnTo>
                  <a:lnTo>
                    <a:pt x="7851" y="13598"/>
                  </a:lnTo>
                  <a:lnTo>
                    <a:pt x="8146" y="13566"/>
                  </a:lnTo>
                  <a:lnTo>
                    <a:pt x="8442" y="13522"/>
                  </a:lnTo>
                  <a:lnTo>
                    <a:pt x="8740" y="13462"/>
                  </a:lnTo>
                  <a:lnTo>
                    <a:pt x="9038" y="13388"/>
                  </a:lnTo>
                  <a:lnTo>
                    <a:pt x="9336" y="13300"/>
                  </a:lnTo>
                  <a:lnTo>
                    <a:pt x="9635" y="13196"/>
                  </a:lnTo>
                  <a:lnTo>
                    <a:pt x="9935" y="13076"/>
                  </a:lnTo>
                  <a:lnTo>
                    <a:pt x="10234" y="12941"/>
                  </a:lnTo>
                  <a:lnTo>
                    <a:pt x="10534" y="12789"/>
                  </a:lnTo>
                  <a:lnTo>
                    <a:pt x="5239" y="7664"/>
                  </a:lnTo>
                  <a:lnTo>
                    <a:pt x="3779" y="9182"/>
                  </a:lnTo>
                  <a:lnTo>
                    <a:pt x="1430" y="6830"/>
                  </a:lnTo>
                  <a:lnTo>
                    <a:pt x="5464" y="2566"/>
                  </a:lnTo>
                  <a:lnTo>
                    <a:pt x="5556" y="2587"/>
                  </a:lnTo>
                  <a:lnTo>
                    <a:pt x="5647" y="2606"/>
                  </a:lnTo>
                  <a:lnTo>
                    <a:pt x="5738" y="2623"/>
                  </a:lnTo>
                  <a:lnTo>
                    <a:pt x="5827" y="2638"/>
                  </a:lnTo>
                  <a:lnTo>
                    <a:pt x="5916" y="2651"/>
                  </a:lnTo>
                  <a:lnTo>
                    <a:pt x="6004" y="2660"/>
                  </a:lnTo>
                  <a:lnTo>
                    <a:pt x="6092" y="2669"/>
                  </a:lnTo>
                  <a:lnTo>
                    <a:pt x="6178" y="2674"/>
                  </a:lnTo>
                  <a:lnTo>
                    <a:pt x="6265" y="2677"/>
                  </a:lnTo>
                  <a:lnTo>
                    <a:pt x="6349" y="2677"/>
                  </a:lnTo>
                  <a:lnTo>
                    <a:pt x="6433" y="2675"/>
                  </a:lnTo>
                  <a:lnTo>
                    <a:pt x="6518" y="2671"/>
                  </a:lnTo>
                  <a:lnTo>
                    <a:pt x="6600" y="2663"/>
                  </a:lnTo>
                  <a:lnTo>
                    <a:pt x="6682" y="2653"/>
                  </a:lnTo>
                  <a:lnTo>
                    <a:pt x="6762" y="2641"/>
                  </a:lnTo>
                  <a:lnTo>
                    <a:pt x="6843" y="2626"/>
                  </a:lnTo>
                  <a:lnTo>
                    <a:pt x="6923" y="2608"/>
                  </a:lnTo>
                  <a:lnTo>
                    <a:pt x="7001" y="2587"/>
                  </a:lnTo>
                  <a:lnTo>
                    <a:pt x="7079" y="2565"/>
                  </a:lnTo>
                  <a:lnTo>
                    <a:pt x="7155" y="2539"/>
                  </a:lnTo>
                  <a:lnTo>
                    <a:pt x="7231" y="2510"/>
                  </a:lnTo>
                  <a:lnTo>
                    <a:pt x="7307" y="2478"/>
                  </a:lnTo>
                  <a:lnTo>
                    <a:pt x="7381" y="2443"/>
                  </a:lnTo>
                  <a:lnTo>
                    <a:pt x="7454" y="2406"/>
                  </a:lnTo>
                  <a:lnTo>
                    <a:pt x="7527" y="2365"/>
                  </a:lnTo>
                  <a:lnTo>
                    <a:pt x="7598" y="2322"/>
                  </a:lnTo>
                  <a:lnTo>
                    <a:pt x="7669" y="2276"/>
                  </a:lnTo>
                  <a:lnTo>
                    <a:pt x="7738" y="2226"/>
                  </a:lnTo>
                  <a:lnTo>
                    <a:pt x="7807" y="2174"/>
                  </a:lnTo>
                  <a:lnTo>
                    <a:pt x="7874" y="2118"/>
                  </a:lnTo>
                  <a:lnTo>
                    <a:pt x="7940" y="2060"/>
                  </a:lnTo>
                  <a:lnTo>
                    <a:pt x="8006" y="1998"/>
                  </a:lnTo>
                  <a:lnTo>
                    <a:pt x="9283" y="3305"/>
                  </a:lnTo>
                  <a:lnTo>
                    <a:pt x="7255" y="5477"/>
                  </a:lnTo>
                  <a:lnTo>
                    <a:pt x="12658" y="10844"/>
                  </a:lnTo>
                  <a:lnTo>
                    <a:pt x="12823" y="10533"/>
                  </a:lnTo>
                  <a:lnTo>
                    <a:pt x="12967" y="10206"/>
                  </a:lnTo>
                  <a:lnTo>
                    <a:pt x="13089" y="9866"/>
                  </a:lnTo>
                  <a:lnTo>
                    <a:pt x="13188" y="9515"/>
                  </a:lnTo>
                  <a:lnTo>
                    <a:pt x="13267" y="9153"/>
                  </a:lnTo>
                  <a:lnTo>
                    <a:pt x="13324" y="8782"/>
                  </a:lnTo>
                  <a:lnTo>
                    <a:pt x="13360" y="8404"/>
                  </a:lnTo>
                  <a:lnTo>
                    <a:pt x="13376" y="8018"/>
                  </a:lnTo>
                  <a:lnTo>
                    <a:pt x="13370" y="7627"/>
                  </a:lnTo>
                  <a:lnTo>
                    <a:pt x="13344" y="7233"/>
                  </a:lnTo>
                  <a:lnTo>
                    <a:pt x="13298" y="6835"/>
                  </a:lnTo>
                  <a:lnTo>
                    <a:pt x="13232" y="6435"/>
                  </a:lnTo>
                  <a:lnTo>
                    <a:pt x="13146" y="6035"/>
                  </a:lnTo>
                  <a:lnTo>
                    <a:pt x="13041" y="5635"/>
                  </a:lnTo>
                  <a:lnTo>
                    <a:pt x="12917" y="5238"/>
                  </a:lnTo>
                  <a:lnTo>
                    <a:pt x="12774" y="4844"/>
                  </a:lnTo>
                  <a:lnTo>
                    <a:pt x="12612" y="4454"/>
                  </a:lnTo>
                  <a:lnTo>
                    <a:pt x="12431" y="4070"/>
                  </a:lnTo>
                  <a:lnTo>
                    <a:pt x="12233" y="3694"/>
                  </a:lnTo>
                  <a:lnTo>
                    <a:pt x="12017" y="3325"/>
                  </a:lnTo>
                  <a:lnTo>
                    <a:pt x="11782" y="2966"/>
                  </a:lnTo>
                  <a:lnTo>
                    <a:pt x="11530" y="2618"/>
                  </a:lnTo>
                  <a:lnTo>
                    <a:pt x="11261" y="2282"/>
                  </a:lnTo>
                  <a:lnTo>
                    <a:pt x="10975" y="1958"/>
                  </a:lnTo>
                  <a:lnTo>
                    <a:pt x="10672" y="1650"/>
                  </a:lnTo>
                  <a:lnTo>
                    <a:pt x="10352" y="1357"/>
                  </a:lnTo>
                  <a:lnTo>
                    <a:pt x="10017" y="1081"/>
                  </a:lnTo>
                  <a:lnTo>
                    <a:pt x="9665" y="824"/>
                  </a:lnTo>
                  <a:lnTo>
                    <a:pt x="9297" y="585"/>
                  </a:lnTo>
                  <a:lnTo>
                    <a:pt x="8913" y="368"/>
                  </a:lnTo>
                  <a:lnTo>
                    <a:pt x="8515" y="173"/>
                  </a:lnTo>
                  <a:lnTo>
                    <a:pt x="8101" y="0"/>
                  </a:lnTo>
                  <a:close/>
                </a:path>
              </a:pathLst>
            </a:custGeom>
            <a:solidFill>
              <a:schemeClr val="accent3">
                <a:lumMod val="40000"/>
                <a:lumOff val="60000"/>
              </a:schemeClr>
            </a:solidFill>
            <a:ln>
              <a:noFill/>
            </a:ln>
          </p:spPr>
          <p:txBody>
            <a:bodyPr vert="horz" wrap="square" lIns="121920" tIns="60960" rIns="121920" bIns="60960" numCol="1" anchor="t" anchorCtr="0" compatLnSpc="1"/>
            <a:lstStyle/>
            <a:p>
              <a:endParaRPr lang="zh-CN" altLang="en-US" sz="2400"/>
            </a:p>
          </p:txBody>
        </p:sp>
      </p:grpSp>
      <p:sp>
        <p:nvSpPr>
          <p:cNvPr id="13" name="TextBox 12"/>
          <p:cNvSpPr txBox="1"/>
          <p:nvPr/>
        </p:nvSpPr>
        <p:spPr>
          <a:xfrm>
            <a:off x="3120840" y="2466472"/>
            <a:ext cx="2879149" cy="663702"/>
          </a:xfrm>
          <a:prstGeom prst="hexagon">
            <a:avLst/>
          </a:prstGeom>
          <a:gradFill>
            <a:gsLst>
              <a:gs pos="0">
                <a:srgbClr val="E30000"/>
              </a:gs>
              <a:gs pos="100000">
                <a:srgbClr val="760303"/>
              </a:gs>
            </a:gsLst>
            <a:lin ang="5400000" scaled="0"/>
          </a:grad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ts val="1800"/>
              </a:lnSpc>
            </a:pPr>
            <a:r>
              <a:rPr lang="zh-CN" altLang="en-US" sz="1600">
                <a:solidFill>
                  <a:schemeClr val="bg1"/>
                </a:solidFill>
              </a:rPr>
              <a:t>时间：</a:t>
            </a:r>
            <a:r>
              <a:rPr lang="en-US" altLang="zh-CN" sz="1600">
                <a:solidFill>
                  <a:schemeClr val="bg1"/>
                </a:solidFill>
              </a:rPr>
              <a:t>1925.1.11—22</a:t>
            </a:r>
          </a:p>
          <a:p>
            <a:pPr>
              <a:lnSpc>
                <a:spcPts val="1800"/>
              </a:lnSpc>
            </a:pPr>
            <a:r>
              <a:rPr lang="zh-CN" altLang="en-US" sz="1600">
                <a:solidFill>
                  <a:schemeClr val="bg1"/>
                </a:solidFill>
              </a:rPr>
              <a:t>地点：上海</a:t>
            </a:r>
          </a:p>
        </p:txBody>
      </p:sp>
      <p:pic>
        <p:nvPicPr>
          <p:cNvPr id="5427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33195" y="1316765"/>
            <a:ext cx="3151371" cy="48039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nodeType="afterGroup">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par>
                          <p:cTn id="19" fill="hold" nodeType="afterGroup">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par>
                          <p:cTn id="25" fill="hold" nodeType="afterGroup">
                            <p:stCondLst>
                              <p:cond delay="2000"/>
                            </p:stCondLst>
                            <p:childTnLst>
                              <p:par>
                                <p:cTn id="26" presetID="12" presetClass="entr" presetSubtype="8" fill="hold" nodeType="afterEffect">
                                  <p:stCondLst>
                                    <p:cond delay="0"/>
                                  </p:stCondLst>
                                  <p:childTnLst>
                                    <p:set>
                                      <p:cBhvr>
                                        <p:cTn id="27" dur="1" fill="hold">
                                          <p:stCondLst>
                                            <p:cond delay="0"/>
                                          </p:stCondLst>
                                        </p:cTn>
                                        <p:tgtEl>
                                          <p:spTgt spid="54275"/>
                                        </p:tgtEl>
                                        <p:attrNameLst>
                                          <p:attrName>style.visibility</p:attrName>
                                        </p:attrNameLst>
                                      </p:cBhvr>
                                      <p:to>
                                        <p:strVal val="visible"/>
                                      </p:to>
                                    </p:set>
                                    <p:anim calcmode="lin" valueType="num">
                                      <p:cBhvr additive="base">
                                        <p:cTn id="28" dur="500"/>
                                        <p:tgtEl>
                                          <p:spTgt spid="54275"/>
                                        </p:tgtEl>
                                        <p:attrNameLst>
                                          <p:attrName>ppt_x</p:attrName>
                                        </p:attrNameLst>
                                      </p:cBhvr>
                                      <p:tavLst>
                                        <p:tav tm="0">
                                          <p:val>
                                            <p:strVal val="#ppt_x-#ppt_w*1.125000"/>
                                          </p:val>
                                        </p:tav>
                                        <p:tav tm="100000">
                                          <p:val>
                                            <p:strVal val="#ppt_x"/>
                                          </p:val>
                                        </p:tav>
                                      </p:tavLst>
                                    </p:anim>
                                    <p:animEffect transition="in" filter="wipe(right)">
                                      <p:cBhvr>
                                        <p:cTn id="29" dur="500"/>
                                        <p:tgtEl>
                                          <p:spTgt spid="54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p:cNvSpPr txBox="1"/>
          <p:nvPr/>
        </p:nvSpPr>
        <p:spPr>
          <a:xfrm>
            <a:off x="815790" y="1115596"/>
            <a:ext cx="10273141" cy="163004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2000" b="1">
                <a:solidFill>
                  <a:schemeClr val="tx1"/>
                </a:solidFill>
              </a:rPr>
              <a:t>大会分析了中国社会各阶级在民族革命运动中的地位，明确地提出了无产阶级领导权和农民同盟军问题。大会总结了一年来国共合作的经验教训，制定了开展群众运动的计划，并决定在全国积极建立和加强党的组织，以适应革命发展的需要。大会选出新的中央执行委员会，陈独秀为总书记。</a:t>
            </a:r>
            <a:endParaRPr lang="en-US" altLang="zh-CN" sz="2000" b="1">
              <a:solidFill>
                <a:schemeClr val="tx1"/>
              </a:solidFill>
            </a:endParaRPr>
          </a:p>
          <a:p>
            <a:pPr>
              <a:lnSpc>
                <a:spcPct val="100000"/>
              </a:lnSpc>
            </a:pPr>
            <a:r>
              <a:rPr lang="zh-CN" altLang="en-US" sz="2000" b="1">
                <a:solidFill>
                  <a:srgbClr val="FF0000"/>
                </a:solidFill>
              </a:rPr>
              <a:t>党的“四大”为革命斗争的新高涨作了思想上和组织上的准备。</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44277" y="2867191"/>
            <a:ext cx="2255601" cy="334611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039883" y="2867192"/>
            <a:ext cx="5280587" cy="334611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 presetClass="entr" presetSubtype="4" decel="60000" fill="hold" nodeType="afterEffect">
                                  <p:stCondLst>
                                    <p:cond delay="0"/>
                                  </p:stCondLst>
                                  <p:childTnLst>
                                    <p:set>
                                      <p:cBhvr>
                                        <p:cTn id="12" dur="1" fill="hold">
                                          <p:stCondLst>
                                            <p:cond delay="0"/>
                                          </p:stCondLst>
                                        </p:cTn>
                                        <p:tgtEl>
                                          <p:spTgt spid="9218"/>
                                        </p:tgtEl>
                                        <p:attrNameLst>
                                          <p:attrName>style.visibility</p:attrName>
                                        </p:attrNameLst>
                                      </p:cBhvr>
                                      <p:to>
                                        <p:strVal val="visible"/>
                                      </p:to>
                                    </p:set>
                                    <p:anim calcmode="lin" valueType="num">
                                      <p:cBhvr additive="base">
                                        <p:cTn id="13" dur="500" fill="hold"/>
                                        <p:tgtEl>
                                          <p:spTgt spid="9218"/>
                                        </p:tgtEl>
                                        <p:attrNameLst>
                                          <p:attrName>ppt_x</p:attrName>
                                        </p:attrNameLst>
                                      </p:cBhvr>
                                      <p:tavLst>
                                        <p:tav tm="0">
                                          <p:val>
                                            <p:strVal val="#ppt_x"/>
                                          </p:val>
                                        </p:tav>
                                        <p:tav tm="100000">
                                          <p:val>
                                            <p:strVal val="#ppt_x"/>
                                          </p:val>
                                        </p:tav>
                                      </p:tavLst>
                                    </p:anim>
                                    <p:anim calcmode="lin" valueType="num">
                                      <p:cBhvr additive="base">
                                        <p:cTn id="14" dur="500" fill="hold"/>
                                        <p:tgtEl>
                                          <p:spTgt spid="9218"/>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1500"/>
                            </p:stCondLst>
                            <p:childTnLst>
                              <p:par>
                                <p:cTn id="16" presetID="2" presetClass="entr" presetSubtype="4" decel="60000" fill="hold" nodeType="afterEffect">
                                  <p:stCondLst>
                                    <p:cond delay="0"/>
                                  </p:stCondLst>
                                  <p:childTnLst>
                                    <p:set>
                                      <p:cBhvr>
                                        <p:cTn id="17" dur="1" fill="hold">
                                          <p:stCondLst>
                                            <p:cond delay="0"/>
                                          </p:stCondLst>
                                        </p:cTn>
                                        <p:tgtEl>
                                          <p:spTgt spid="9219"/>
                                        </p:tgtEl>
                                        <p:attrNameLst>
                                          <p:attrName>style.visibility</p:attrName>
                                        </p:attrNameLst>
                                      </p:cBhvr>
                                      <p:to>
                                        <p:strVal val="visible"/>
                                      </p:to>
                                    </p:set>
                                    <p:anim calcmode="lin" valueType="num">
                                      <p:cBhvr additive="base">
                                        <p:cTn id="18" dur="500" fill="hold"/>
                                        <p:tgtEl>
                                          <p:spTgt spid="9219"/>
                                        </p:tgtEl>
                                        <p:attrNameLst>
                                          <p:attrName>ppt_x</p:attrName>
                                        </p:attrNameLst>
                                      </p:cBhvr>
                                      <p:tavLst>
                                        <p:tav tm="0">
                                          <p:val>
                                            <p:strVal val="#ppt_x"/>
                                          </p:val>
                                        </p:tav>
                                        <p:tav tm="100000">
                                          <p:val>
                                            <p:strVal val="#ppt_x"/>
                                          </p:val>
                                        </p:tav>
                                      </p:tavLst>
                                    </p:anim>
                                    <p:anim calcmode="lin" valueType="num">
                                      <p:cBhvr additive="base">
                                        <p:cTn id="19" dur="500" fill="hold"/>
                                        <p:tgtEl>
                                          <p:spTgt spid="92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圆角矩形 14"/>
          <p:cNvSpPr/>
          <p:nvPr/>
        </p:nvSpPr>
        <p:spPr>
          <a:xfrm>
            <a:off x="1000396" y="1556441"/>
            <a:ext cx="4086723" cy="492443"/>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TextBox 5"/>
          <p:cNvSpPr txBox="1"/>
          <p:nvPr/>
        </p:nvSpPr>
        <p:spPr>
          <a:xfrm>
            <a:off x="1651603" y="1484875"/>
            <a:ext cx="2784309" cy="553085"/>
          </a:xfrm>
          <a:prstGeom prst="rect">
            <a:avLst/>
          </a:prstGeom>
          <a:noFill/>
        </p:spPr>
        <p:txBody>
          <a:bodyPr wrap="square" rtlCol="0">
            <a:spAutoFit/>
          </a:bodyPr>
          <a:lstStyle>
            <a:defPPr>
              <a:defRPr lang="zh-CN"/>
            </a:defPPr>
            <a:lvl1pPr algn="ctr">
              <a:lnSpc>
                <a:spcPct val="150000"/>
              </a:lnSpc>
              <a:defRPr sz="1500">
                <a:solidFill>
                  <a:schemeClr val="bg1"/>
                </a:solidFill>
                <a:latin typeface="微软雅黑" panose="020B0503020204020204" pitchFamily="34" charset="-122"/>
                <a:ea typeface="微软雅黑" panose="020B0503020204020204" pitchFamily="34" charset="-122"/>
              </a:defRPr>
            </a:lvl1pPr>
          </a:lstStyle>
          <a:p>
            <a:r>
              <a:rPr lang="zh-CN" altLang="en-US" sz="2000"/>
              <a:t>国民大革命高潮的到来 </a:t>
            </a: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807968" y="1412776"/>
            <a:ext cx="3610767" cy="20795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44251" y="2206195"/>
            <a:ext cx="3608207" cy="37626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087037" y="3717032"/>
            <a:ext cx="3928269" cy="24002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nodeType="afterGroup">
                            <p:stCondLst>
                              <p:cond delay="500"/>
                            </p:stCondLst>
                            <p:childTnLst>
                              <p:par>
                                <p:cTn id="16" presetID="42" presetClass="entr" presetSubtype="0" fill="hold" nodeType="afterEffect">
                                  <p:stCondLst>
                                    <p:cond delay="0"/>
                                  </p:stCondLst>
                                  <p:childTnLst>
                                    <p:set>
                                      <p:cBhvr>
                                        <p:cTn id="17" dur="1" fill="hold">
                                          <p:stCondLst>
                                            <p:cond delay="0"/>
                                          </p:stCondLst>
                                        </p:cTn>
                                        <p:tgtEl>
                                          <p:spTgt spid="10244"/>
                                        </p:tgtEl>
                                        <p:attrNameLst>
                                          <p:attrName>style.visibility</p:attrName>
                                        </p:attrNameLst>
                                      </p:cBhvr>
                                      <p:to>
                                        <p:strVal val="visible"/>
                                      </p:to>
                                    </p:set>
                                    <p:animEffect transition="in" filter="fade">
                                      <p:cBhvr>
                                        <p:cTn id="18" dur="1000"/>
                                        <p:tgtEl>
                                          <p:spTgt spid="10244"/>
                                        </p:tgtEl>
                                      </p:cBhvr>
                                    </p:animEffect>
                                    <p:anim calcmode="lin" valueType="num">
                                      <p:cBhvr>
                                        <p:cTn id="19" dur="1000" fill="hold"/>
                                        <p:tgtEl>
                                          <p:spTgt spid="10244"/>
                                        </p:tgtEl>
                                        <p:attrNameLst>
                                          <p:attrName>ppt_x</p:attrName>
                                        </p:attrNameLst>
                                      </p:cBhvr>
                                      <p:tavLst>
                                        <p:tav tm="0">
                                          <p:val>
                                            <p:strVal val="#ppt_x"/>
                                          </p:val>
                                        </p:tav>
                                        <p:tav tm="100000">
                                          <p:val>
                                            <p:strVal val="#ppt_x"/>
                                          </p:val>
                                        </p:tav>
                                      </p:tavLst>
                                    </p:anim>
                                    <p:anim calcmode="lin" valueType="num">
                                      <p:cBhvr>
                                        <p:cTn id="20" dur="1000" fill="hold"/>
                                        <p:tgtEl>
                                          <p:spTgt spid="10244"/>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1500"/>
                            </p:stCondLst>
                            <p:childTnLst>
                              <p:par>
                                <p:cTn id="22" presetID="25" presetClass="entr" presetSubtype="0" fill="hold" nodeType="afterEffect">
                                  <p:stCondLst>
                                    <p:cond delay="0"/>
                                  </p:stCondLst>
                                  <p:childTnLst>
                                    <p:set>
                                      <p:cBhvr>
                                        <p:cTn id="23" dur="1" fill="hold">
                                          <p:stCondLst>
                                            <p:cond delay="0"/>
                                          </p:stCondLst>
                                        </p:cTn>
                                        <p:tgtEl>
                                          <p:spTgt spid="10243"/>
                                        </p:tgtEl>
                                        <p:attrNameLst>
                                          <p:attrName>style.visibility</p:attrName>
                                        </p:attrNameLst>
                                      </p:cBhvr>
                                      <p:to>
                                        <p:strVal val="visible"/>
                                      </p:to>
                                    </p:set>
                                    <p:anim calcmode="lin" valueType="num">
                                      <p:cBhvr>
                                        <p:cTn id="24" dur="500" decel="50000" fill="hold">
                                          <p:stCondLst>
                                            <p:cond delay="0"/>
                                          </p:stCondLst>
                                        </p:cTn>
                                        <p:tgtEl>
                                          <p:spTgt spid="10243"/>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10243"/>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10243"/>
                                        </p:tgtEl>
                                        <p:attrNameLst>
                                          <p:attrName>ppt_w</p:attrName>
                                        </p:attrNameLst>
                                      </p:cBhvr>
                                      <p:tavLst>
                                        <p:tav tm="0">
                                          <p:val>
                                            <p:strVal val="#ppt_w*.05"/>
                                          </p:val>
                                        </p:tav>
                                        <p:tav tm="100000">
                                          <p:val>
                                            <p:strVal val="#ppt_w"/>
                                          </p:val>
                                        </p:tav>
                                      </p:tavLst>
                                    </p:anim>
                                    <p:anim calcmode="lin" valueType="num">
                                      <p:cBhvr>
                                        <p:cTn id="27" dur="1000" fill="hold"/>
                                        <p:tgtEl>
                                          <p:spTgt spid="10243"/>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10243"/>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10243"/>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10243"/>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10243"/>
                                        </p:tgtEl>
                                      </p:cBhvr>
                                    </p:animEffect>
                                  </p:childTnLst>
                                </p:cTn>
                              </p:par>
                            </p:childTnLst>
                          </p:cTn>
                        </p:par>
                        <p:par>
                          <p:cTn id="32" fill="hold" nodeType="afterGroup">
                            <p:stCondLst>
                              <p:cond delay="2500"/>
                            </p:stCondLst>
                            <p:childTnLst>
                              <p:par>
                                <p:cTn id="33" presetID="25" presetClass="entr" presetSubtype="0" fill="hold" nodeType="afterEffect">
                                  <p:stCondLst>
                                    <p:cond delay="0"/>
                                  </p:stCondLst>
                                  <p:childTnLst>
                                    <p:set>
                                      <p:cBhvr>
                                        <p:cTn id="34" dur="1" fill="hold">
                                          <p:stCondLst>
                                            <p:cond delay="0"/>
                                          </p:stCondLst>
                                        </p:cTn>
                                        <p:tgtEl>
                                          <p:spTgt spid="10242"/>
                                        </p:tgtEl>
                                        <p:attrNameLst>
                                          <p:attrName>style.visibility</p:attrName>
                                        </p:attrNameLst>
                                      </p:cBhvr>
                                      <p:to>
                                        <p:strVal val="visible"/>
                                      </p:to>
                                    </p:set>
                                    <p:anim calcmode="lin" valueType="num">
                                      <p:cBhvr>
                                        <p:cTn id="35" dur="500" decel="50000" fill="hold">
                                          <p:stCondLst>
                                            <p:cond delay="0"/>
                                          </p:stCondLst>
                                        </p:cTn>
                                        <p:tgtEl>
                                          <p:spTgt spid="10242"/>
                                        </p:tgtEl>
                                        <p:attrNameLst>
                                          <p:attrName>style.rotation</p:attrName>
                                        </p:attrNameLst>
                                      </p:cBhvr>
                                      <p:tavLst>
                                        <p:tav tm="0">
                                          <p:val>
                                            <p:fltVal val="-90"/>
                                          </p:val>
                                        </p:tav>
                                        <p:tav tm="100000">
                                          <p:val>
                                            <p:fltVal val="0"/>
                                          </p:val>
                                        </p:tav>
                                      </p:tavLst>
                                    </p:anim>
                                    <p:anim calcmode="lin" valueType="num">
                                      <p:cBhvr>
                                        <p:cTn id="36" dur="500" decel="50000" fill="hold">
                                          <p:stCondLst>
                                            <p:cond delay="0"/>
                                          </p:stCondLst>
                                        </p:cTn>
                                        <p:tgtEl>
                                          <p:spTgt spid="10242"/>
                                        </p:tgtEl>
                                        <p:attrNameLst>
                                          <p:attrName>ppt_w</p:attrName>
                                        </p:attrNameLst>
                                      </p:cBhvr>
                                      <p:tavLst>
                                        <p:tav tm="0">
                                          <p:val>
                                            <p:strVal val="#ppt_w"/>
                                          </p:val>
                                        </p:tav>
                                        <p:tav tm="100000">
                                          <p:val>
                                            <p:strVal val="#ppt_w*.05"/>
                                          </p:val>
                                        </p:tav>
                                      </p:tavLst>
                                    </p:anim>
                                    <p:anim calcmode="lin" valueType="num">
                                      <p:cBhvr>
                                        <p:cTn id="37" dur="500" accel="50000" fill="hold">
                                          <p:stCondLst>
                                            <p:cond delay="500"/>
                                          </p:stCondLst>
                                        </p:cTn>
                                        <p:tgtEl>
                                          <p:spTgt spid="10242"/>
                                        </p:tgtEl>
                                        <p:attrNameLst>
                                          <p:attrName>ppt_w</p:attrName>
                                        </p:attrNameLst>
                                      </p:cBhvr>
                                      <p:tavLst>
                                        <p:tav tm="0">
                                          <p:val>
                                            <p:strVal val="#ppt_w*.05"/>
                                          </p:val>
                                        </p:tav>
                                        <p:tav tm="100000">
                                          <p:val>
                                            <p:strVal val="#ppt_w"/>
                                          </p:val>
                                        </p:tav>
                                      </p:tavLst>
                                    </p:anim>
                                    <p:anim calcmode="lin" valueType="num">
                                      <p:cBhvr>
                                        <p:cTn id="38" dur="1000" fill="hold"/>
                                        <p:tgtEl>
                                          <p:spTgt spid="10242"/>
                                        </p:tgtEl>
                                        <p:attrNameLst>
                                          <p:attrName>ppt_h</p:attrName>
                                        </p:attrNameLst>
                                      </p:cBhvr>
                                      <p:tavLst>
                                        <p:tav tm="0">
                                          <p:val>
                                            <p:strVal val="#ppt_h"/>
                                          </p:val>
                                        </p:tav>
                                        <p:tav tm="100000">
                                          <p:val>
                                            <p:strVal val="#ppt_h"/>
                                          </p:val>
                                        </p:tav>
                                      </p:tavLst>
                                    </p:anim>
                                    <p:anim calcmode="lin" valueType="num">
                                      <p:cBhvr>
                                        <p:cTn id="39" dur="500" decel="50000" fill="hold">
                                          <p:stCondLst>
                                            <p:cond delay="0"/>
                                          </p:stCondLst>
                                        </p:cTn>
                                        <p:tgtEl>
                                          <p:spTgt spid="10242"/>
                                        </p:tgtEl>
                                        <p:attrNameLst>
                                          <p:attrName>ppt_x</p:attrName>
                                        </p:attrNameLst>
                                      </p:cBhvr>
                                      <p:tavLst>
                                        <p:tav tm="0">
                                          <p:val>
                                            <p:strVal val="#ppt_x+.4"/>
                                          </p:val>
                                        </p:tav>
                                        <p:tav tm="100000">
                                          <p:val>
                                            <p:strVal val="#ppt_x"/>
                                          </p:val>
                                        </p:tav>
                                      </p:tavLst>
                                    </p:anim>
                                    <p:anim calcmode="lin" valueType="num">
                                      <p:cBhvr>
                                        <p:cTn id="40" dur="500" decel="50000" fill="hold">
                                          <p:stCondLst>
                                            <p:cond delay="0"/>
                                          </p:stCondLst>
                                        </p:cTn>
                                        <p:tgtEl>
                                          <p:spTgt spid="10242"/>
                                        </p:tgtEl>
                                        <p:attrNameLst>
                                          <p:attrName>ppt_y</p:attrName>
                                        </p:attrNameLst>
                                      </p:cBhvr>
                                      <p:tavLst>
                                        <p:tav tm="0">
                                          <p:val>
                                            <p:strVal val="#ppt_y-.2"/>
                                          </p:val>
                                        </p:tav>
                                        <p:tav tm="100000">
                                          <p:val>
                                            <p:strVal val="#ppt_y+.1"/>
                                          </p:val>
                                        </p:tav>
                                      </p:tavLst>
                                    </p:anim>
                                    <p:anim calcmode="lin" valueType="num">
                                      <p:cBhvr>
                                        <p:cTn id="41" dur="500" accel="50000" fill="hold">
                                          <p:stCondLst>
                                            <p:cond delay="500"/>
                                          </p:stCondLst>
                                        </p:cTn>
                                        <p:tgtEl>
                                          <p:spTgt spid="10242"/>
                                        </p:tgtEl>
                                        <p:attrNameLst>
                                          <p:attrName>ppt_y</p:attrName>
                                        </p:attrNameLst>
                                      </p:cBhvr>
                                      <p:tavLst>
                                        <p:tav tm="0">
                                          <p:val>
                                            <p:strVal val="#ppt_y+.1"/>
                                          </p:val>
                                        </p:tav>
                                        <p:tav tm="100000">
                                          <p:val>
                                            <p:strVal val="#ppt_y"/>
                                          </p:val>
                                        </p:tav>
                                      </p:tavLst>
                                    </p:anim>
                                    <p:animEffect transition="in" filter="fade">
                                      <p:cBhvr>
                                        <p:cTn id="42" dur="1000" decel="50000">
                                          <p:stCondLst>
                                            <p:cond delay="0"/>
                                          </p:stCondLst>
                                        </p:cTn>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extBox 13"/>
          <p:cNvSpPr txBox="1"/>
          <p:nvPr/>
        </p:nvSpPr>
        <p:spPr>
          <a:xfrm>
            <a:off x="6645971" y="2497413"/>
            <a:ext cx="4895216" cy="1322070"/>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marL="171450" indent="-171450">
              <a:lnSpc>
                <a:spcPct val="100000"/>
              </a:lnSpc>
              <a:buFont typeface="Wingdings" panose="05000000000000000000" pitchFamily="2" charset="2"/>
              <a:buChar char="l"/>
            </a:pPr>
            <a:r>
              <a:rPr lang="zh-CN" altLang="en-US" sz="2000" b="1">
                <a:solidFill>
                  <a:schemeClr val="tx1"/>
                </a:solidFill>
              </a:rPr>
              <a:t>戴季陶主义的出现，西山会议派的出现，蒋介石在广州制造的中山舰事件和</a:t>
            </a:r>
            <a:r>
              <a:rPr lang="en-US" altLang="zh-CN" sz="2000" b="1">
                <a:solidFill>
                  <a:schemeClr val="tx1"/>
                </a:solidFill>
              </a:rPr>
              <a:t>《</a:t>
            </a:r>
            <a:r>
              <a:rPr lang="zh-CN" altLang="en-US" sz="2000" b="1">
                <a:solidFill>
                  <a:schemeClr val="tx1"/>
                </a:solidFill>
              </a:rPr>
              <a:t>整理党务案</a:t>
            </a:r>
            <a:r>
              <a:rPr lang="en-US" altLang="zh-CN" sz="2000" b="1">
                <a:solidFill>
                  <a:schemeClr val="tx1"/>
                </a:solidFill>
              </a:rPr>
              <a:t>》</a:t>
            </a:r>
            <a:r>
              <a:rPr lang="zh-CN" altLang="en-US" sz="2000" b="1">
                <a:solidFill>
                  <a:schemeClr val="tx1"/>
                </a:solidFill>
              </a:rPr>
              <a:t>，都预示着国共统一战线开始遭到破坏。 </a:t>
            </a:r>
          </a:p>
        </p:txBody>
      </p:sp>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70891" y="1449057"/>
            <a:ext cx="2449683" cy="28106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46"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464509" y="2497413"/>
            <a:ext cx="2784903" cy="28106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圆角矩形 16"/>
          <p:cNvSpPr/>
          <p:nvPr/>
        </p:nvSpPr>
        <p:spPr>
          <a:xfrm>
            <a:off x="6645971" y="1844981"/>
            <a:ext cx="4895216" cy="492443"/>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TextBox 9"/>
          <p:cNvSpPr txBox="1"/>
          <p:nvPr/>
        </p:nvSpPr>
        <p:spPr>
          <a:xfrm>
            <a:off x="7816823" y="1773415"/>
            <a:ext cx="2984225" cy="553085"/>
          </a:xfrm>
          <a:prstGeom prst="rect">
            <a:avLst/>
          </a:prstGeom>
          <a:noFill/>
        </p:spPr>
        <p:txBody>
          <a:bodyPr wrap="square" rtlCol="0">
            <a:spAutoFit/>
          </a:bodyPr>
          <a:lstStyle>
            <a:defPPr>
              <a:defRPr lang="zh-CN"/>
            </a:defPPr>
            <a:lvl1pPr algn="ctr">
              <a:lnSpc>
                <a:spcPct val="150000"/>
              </a:lnSpc>
              <a:defRPr sz="1500">
                <a:solidFill>
                  <a:schemeClr val="bg1"/>
                </a:solidFill>
                <a:latin typeface="微软雅黑" panose="020B0503020204020204" pitchFamily="34" charset="-122"/>
                <a:ea typeface="微软雅黑" panose="020B0503020204020204" pitchFamily="34" charset="-122"/>
              </a:defRPr>
            </a:lvl1pPr>
          </a:lstStyle>
          <a:p>
            <a:r>
              <a:rPr lang="zh-CN" altLang="en-US" sz="2000"/>
              <a:t>国民革命的中途夭折</a:t>
            </a:r>
          </a:p>
        </p:txBody>
      </p:sp>
      <p:sp>
        <p:nvSpPr>
          <p:cNvPr id="18" name="TextBox 17"/>
          <p:cNvSpPr txBox="1"/>
          <p:nvPr/>
        </p:nvSpPr>
        <p:spPr>
          <a:xfrm>
            <a:off x="6645971" y="3998041"/>
            <a:ext cx="4895216" cy="163004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marL="171450" indent="-171450">
              <a:lnSpc>
                <a:spcPct val="100000"/>
              </a:lnSpc>
              <a:buFont typeface="Wingdings" panose="05000000000000000000" pitchFamily="2" charset="2"/>
              <a:buChar char="l"/>
            </a:pPr>
            <a:r>
              <a:rPr lang="zh-CN" altLang="en-US" sz="2000" b="1">
                <a:solidFill>
                  <a:schemeClr val="tx1"/>
                </a:solidFill>
              </a:rPr>
              <a:t>在</a:t>
            </a:r>
            <a:r>
              <a:rPr lang="en-US" altLang="zh-CN" sz="2000" b="1">
                <a:solidFill>
                  <a:schemeClr val="tx1"/>
                </a:solidFill>
              </a:rPr>
              <a:t>1927</a:t>
            </a:r>
            <a:r>
              <a:rPr lang="zh-CN" altLang="en-US" sz="2000" b="1">
                <a:solidFill>
                  <a:schemeClr val="tx1"/>
                </a:solidFill>
              </a:rPr>
              <a:t>年，蒋介石和汪精卫先后发动的四一二和七一五反革命政变，血腥屠杀共产党人和革命群众，公然背叛革命，这也标志着国共合作因此正是破裂，轰轰烈烈的大革命中途夭折。 </a:t>
            </a:r>
          </a:p>
        </p:txBody>
      </p:sp>
      <p:sp>
        <p:nvSpPr>
          <p:cNvPr id="19" name="TextBox 18"/>
          <p:cNvSpPr txBox="1"/>
          <p:nvPr/>
        </p:nvSpPr>
        <p:spPr>
          <a:xfrm>
            <a:off x="770891" y="4343192"/>
            <a:ext cx="2449683" cy="46037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ctr"/>
            <a:r>
              <a:rPr lang="zh-CN" altLang="en-US" sz="1600" b="1">
                <a:solidFill>
                  <a:schemeClr val="tx1"/>
                </a:solidFill>
              </a:rPr>
              <a:t>中山舰事件</a:t>
            </a:r>
          </a:p>
        </p:txBody>
      </p:sp>
      <p:sp>
        <p:nvSpPr>
          <p:cNvPr id="20" name="TextBox 19"/>
          <p:cNvSpPr txBox="1"/>
          <p:nvPr/>
        </p:nvSpPr>
        <p:spPr>
          <a:xfrm>
            <a:off x="3632119" y="5352952"/>
            <a:ext cx="2449683" cy="46037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ctr"/>
            <a:r>
              <a:rPr lang="zh-CN" altLang="en-US" sz="1600" b="1">
                <a:solidFill>
                  <a:schemeClr val="tx1"/>
                </a:solidFill>
              </a:rPr>
              <a:t>七一五反革命政变</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nodeType="afterGroup">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par>
                          <p:cTn id="26" fill="hold" nodeType="afterGroup">
                            <p:stCondLst>
                              <p:cond delay="1500"/>
                            </p:stCondLst>
                            <p:childTnLst>
                              <p:par>
                                <p:cTn id="27" presetID="14" presetClass="entr" presetSubtype="10" fill="hold" nodeType="afterEffect">
                                  <p:stCondLst>
                                    <p:cond delay="0"/>
                                  </p:stCondLst>
                                  <p:childTnLst>
                                    <p:set>
                                      <p:cBhvr>
                                        <p:cTn id="28" dur="1" fill="hold">
                                          <p:stCondLst>
                                            <p:cond delay="0"/>
                                          </p:stCondLst>
                                        </p:cTn>
                                        <p:tgtEl>
                                          <p:spTgt spid="10245"/>
                                        </p:tgtEl>
                                        <p:attrNameLst>
                                          <p:attrName>style.visibility</p:attrName>
                                        </p:attrNameLst>
                                      </p:cBhvr>
                                      <p:to>
                                        <p:strVal val="visible"/>
                                      </p:to>
                                    </p:set>
                                    <p:animEffect transition="in" filter="randombar(horizontal)">
                                      <p:cBhvr>
                                        <p:cTn id="29" dur="500"/>
                                        <p:tgtEl>
                                          <p:spTgt spid="1024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par>
                          <p:cTn id="33" fill="hold" nodeType="afterGroup">
                            <p:stCondLst>
                              <p:cond delay="2000"/>
                            </p:stCondLst>
                            <p:childTnLst>
                              <p:par>
                                <p:cTn id="34" presetID="14" presetClass="entr" presetSubtype="10" fill="hold" nodeType="afterEffect">
                                  <p:stCondLst>
                                    <p:cond delay="0"/>
                                  </p:stCondLst>
                                  <p:childTnLst>
                                    <p:set>
                                      <p:cBhvr>
                                        <p:cTn id="35" dur="1" fill="hold">
                                          <p:stCondLst>
                                            <p:cond delay="0"/>
                                          </p:stCondLst>
                                        </p:cTn>
                                        <p:tgtEl>
                                          <p:spTgt spid="10246"/>
                                        </p:tgtEl>
                                        <p:attrNameLst>
                                          <p:attrName>style.visibility</p:attrName>
                                        </p:attrNameLst>
                                      </p:cBhvr>
                                      <p:to>
                                        <p:strVal val="visible"/>
                                      </p:to>
                                    </p:set>
                                    <p:animEffect transition="in" filter="randombar(horizontal)">
                                      <p:cBhvr>
                                        <p:cTn id="36" dur="500"/>
                                        <p:tgtEl>
                                          <p:spTgt spid="10246"/>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P spid="10" grpId="0"/>
      <p:bldP spid="18" grpId="0"/>
      <p:bldP spid="19"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圆角矩形 14"/>
          <p:cNvSpPr/>
          <p:nvPr/>
        </p:nvSpPr>
        <p:spPr>
          <a:xfrm>
            <a:off x="990403" y="1436152"/>
            <a:ext cx="6134501" cy="492443"/>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TextBox 13"/>
          <p:cNvSpPr txBox="1"/>
          <p:nvPr/>
        </p:nvSpPr>
        <p:spPr>
          <a:xfrm>
            <a:off x="990600" y="3237230"/>
            <a:ext cx="6487160" cy="316928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2000" b="1">
                <a:solidFill>
                  <a:srgbClr val="FF0000"/>
                </a:solidFill>
              </a:rPr>
              <a:t>出席代表：</a:t>
            </a:r>
            <a:r>
              <a:rPr lang="zh-CN" altLang="en-US" sz="2000" b="1">
                <a:solidFill>
                  <a:schemeClr val="tx1"/>
                </a:solidFill>
              </a:rPr>
              <a:t>陈独秀、瞿秋白、李维汉、毛泽东、张国焘、李立三等</a:t>
            </a:r>
            <a:r>
              <a:rPr lang="en-US" altLang="zh-CN" sz="2000" b="1">
                <a:solidFill>
                  <a:schemeClr val="tx1"/>
                </a:solidFill>
              </a:rPr>
              <a:t>82</a:t>
            </a:r>
            <a:r>
              <a:rPr lang="zh-CN" altLang="en-US" sz="2000" b="1">
                <a:solidFill>
                  <a:schemeClr val="tx1"/>
                </a:solidFill>
              </a:rPr>
              <a:t>人，代表全国</a:t>
            </a:r>
            <a:r>
              <a:rPr lang="en-US" altLang="zh-CN" sz="2000" b="1">
                <a:solidFill>
                  <a:schemeClr val="tx1"/>
                </a:solidFill>
              </a:rPr>
              <a:t>57967</a:t>
            </a:r>
            <a:r>
              <a:rPr lang="zh-CN" altLang="en-US" sz="2000" b="1">
                <a:solidFill>
                  <a:schemeClr val="tx1"/>
                </a:solidFill>
              </a:rPr>
              <a:t>名党员。共产国际代表罗易、鲍罗廷、维经斯基金等也出席了大会。</a:t>
            </a:r>
            <a:endParaRPr lang="en-US" altLang="zh-CN" sz="2000" b="1">
              <a:solidFill>
                <a:schemeClr val="tx1"/>
              </a:solidFill>
            </a:endParaRPr>
          </a:p>
          <a:p>
            <a:pPr>
              <a:lnSpc>
                <a:spcPct val="100000"/>
              </a:lnSpc>
            </a:pPr>
            <a:r>
              <a:rPr lang="zh-CN" altLang="en-US" sz="2000" b="1">
                <a:solidFill>
                  <a:srgbClr val="FF0000"/>
                </a:solidFill>
              </a:rPr>
              <a:t>主要内容：</a:t>
            </a:r>
            <a:r>
              <a:rPr lang="zh-CN" altLang="en-US" sz="2000" b="1">
                <a:solidFill>
                  <a:schemeClr val="tx1"/>
                </a:solidFill>
              </a:rPr>
              <a:t>会议总结了大革命失败的经验教训，结束了陈独秀右倾投降主义在中央的统治，撤销了陈独秀总书记的职务，选举了临时中央政治局；确定了土地革命和武装反抗国民党反动派的总方针，并把发动农民举行秋收起义作为当前党的最主要的任务。</a:t>
            </a:r>
          </a:p>
          <a:p>
            <a:pPr>
              <a:lnSpc>
                <a:spcPct val="100000"/>
              </a:lnSpc>
            </a:pPr>
            <a:r>
              <a:rPr lang="zh-CN" altLang="en-US" sz="2000" b="1">
                <a:solidFill>
                  <a:srgbClr val="FF0000"/>
                </a:solidFill>
              </a:rPr>
              <a:t>意义：</a:t>
            </a:r>
            <a:r>
              <a:rPr lang="zh-CN" altLang="en-US" sz="2000" b="1">
                <a:solidFill>
                  <a:schemeClr val="tx1"/>
                </a:solidFill>
              </a:rPr>
              <a:t>这就给处于思想混乱和组织涣散的中国共产党指明了方向。</a:t>
            </a:r>
          </a:p>
        </p:txBody>
      </p:sp>
      <p:grpSp>
        <p:nvGrpSpPr>
          <p:cNvPr id="2" name="组合 1"/>
          <p:cNvGrpSpPr/>
          <p:nvPr/>
        </p:nvGrpSpPr>
        <p:grpSpPr>
          <a:xfrm>
            <a:off x="1867435" y="1356239"/>
            <a:ext cx="4422480" cy="553085"/>
            <a:chOff x="1400576" y="1017179"/>
            <a:chExt cx="3316860" cy="414814"/>
          </a:xfrm>
        </p:grpSpPr>
        <p:sp>
          <p:nvSpPr>
            <p:cNvPr id="13" name="TextBox 12"/>
            <p:cNvSpPr txBox="1"/>
            <p:nvPr/>
          </p:nvSpPr>
          <p:spPr>
            <a:xfrm>
              <a:off x="1794272" y="1017179"/>
              <a:ext cx="2923164" cy="414814"/>
            </a:xfrm>
            <a:prstGeom prst="rect">
              <a:avLst/>
            </a:prstGeom>
            <a:noFill/>
          </p:spPr>
          <p:txBody>
            <a:bodyPr wrap="square" rtlCol="0">
              <a:spAutoFit/>
            </a:bodyPr>
            <a:lstStyle>
              <a:defPPr>
                <a:defRPr lang="zh-CN"/>
              </a:defPPr>
              <a:lvl1pPr algn="ctr">
                <a:lnSpc>
                  <a:spcPct val="150000"/>
                </a:lnSpc>
                <a:defRPr sz="1500" b="1">
                  <a:solidFill>
                    <a:srgbClr val="FFFF00"/>
                  </a:solidFill>
                  <a:latin typeface="微软雅黑" panose="020B0503020204020204" pitchFamily="34" charset="-122"/>
                  <a:ea typeface="微软雅黑" panose="020B0503020204020204" pitchFamily="34" charset="-122"/>
                </a:defRPr>
              </a:lvl1pPr>
            </a:lstStyle>
            <a:p>
              <a:r>
                <a:rPr lang="zh-CN" altLang="en-US" sz="2000">
                  <a:solidFill>
                    <a:schemeClr val="accent3">
                      <a:lumMod val="40000"/>
                      <a:lumOff val="60000"/>
                    </a:schemeClr>
                  </a:solidFill>
                </a:rPr>
                <a:t>中国共产党第五次全国代表大会</a:t>
              </a:r>
            </a:p>
          </p:txBody>
        </p:sp>
        <p:sp>
          <p:nvSpPr>
            <p:cNvPr id="18" name="Freeform 4"/>
            <p:cNvSpPr/>
            <p:nvPr/>
          </p:nvSpPr>
          <p:spPr bwMode="auto">
            <a:xfrm>
              <a:off x="1400576" y="1102514"/>
              <a:ext cx="297016" cy="302607"/>
            </a:xfrm>
            <a:custGeom>
              <a:avLst/>
              <a:gdLst>
                <a:gd name="T0" fmla="*/ 9973 w 16150"/>
                <a:gd name="T1" fmla="*/ 259 h 16454"/>
                <a:gd name="T2" fmla="*/ 12122 w 16150"/>
                <a:gd name="T3" fmla="*/ 1134 h 16454"/>
                <a:gd name="T4" fmla="*/ 13846 w 16150"/>
                <a:gd name="T5" fmla="*/ 2500 h 16454"/>
                <a:gd name="T6" fmla="*/ 15112 w 16150"/>
                <a:gd name="T7" fmla="*/ 4233 h 16454"/>
                <a:gd name="T8" fmla="*/ 15891 w 16150"/>
                <a:gd name="T9" fmla="*/ 6210 h 16454"/>
                <a:gd name="T10" fmla="*/ 16149 w 16150"/>
                <a:gd name="T11" fmla="*/ 8306 h 16454"/>
                <a:gd name="T12" fmla="*/ 15854 w 16150"/>
                <a:gd name="T13" fmla="*/ 10398 h 16454"/>
                <a:gd name="T14" fmla="*/ 14975 w 16150"/>
                <a:gd name="T15" fmla="*/ 12361 h 16454"/>
                <a:gd name="T16" fmla="*/ 12685 w 16150"/>
                <a:gd name="T17" fmla="*/ 14869 h 16454"/>
                <a:gd name="T18" fmla="*/ 11449 w 16150"/>
                <a:gd name="T19" fmla="*/ 15540 h 16454"/>
                <a:gd name="T20" fmla="*/ 10200 w 16150"/>
                <a:gd name="T21" fmla="*/ 16017 h 16454"/>
                <a:gd name="T22" fmla="*/ 8943 w 16150"/>
                <a:gd name="T23" fmla="*/ 16295 h 16454"/>
                <a:gd name="T24" fmla="*/ 7684 w 16150"/>
                <a:gd name="T25" fmla="*/ 16373 h 16454"/>
                <a:gd name="T26" fmla="*/ 6427 w 16150"/>
                <a:gd name="T27" fmla="*/ 16246 h 16454"/>
                <a:gd name="T28" fmla="*/ 5176 w 16150"/>
                <a:gd name="T29" fmla="*/ 15912 h 16454"/>
                <a:gd name="T30" fmla="*/ 3938 w 16150"/>
                <a:gd name="T31" fmla="*/ 15367 h 16454"/>
                <a:gd name="T32" fmla="*/ 2716 w 16150"/>
                <a:gd name="T33" fmla="*/ 14608 h 16454"/>
                <a:gd name="T34" fmla="*/ 2511 w 16150"/>
                <a:gd name="T35" fmla="*/ 15185 h 16454"/>
                <a:gd name="T36" fmla="*/ 2434 w 16150"/>
                <a:gd name="T37" fmla="*/ 15605 h 16454"/>
                <a:gd name="T38" fmla="*/ 2255 w 16150"/>
                <a:gd name="T39" fmla="*/ 15955 h 16454"/>
                <a:gd name="T40" fmla="*/ 1990 w 16150"/>
                <a:gd name="T41" fmla="*/ 16223 h 16454"/>
                <a:gd name="T42" fmla="*/ 1660 w 16150"/>
                <a:gd name="T43" fmla="*/ 16393 h 16454"/>
                <a:gd name="T44" fmla="*/ 1284 w 16150"/>
                <a:gd name="T45" fmla="*/ 16454 h 16454"/>
                <a:gd name="T46" fmla="*/ 877 w 16150"/>
                <a:gd name="T47" fmla="*/ 16392 h 16454"/>
                <a:gd name="T48" fmla="*/ 462 w 16150"/>
                <a:gd name="T49" fmla="*/ 16196 h 16454"/>
                <a:gd name="T50" fmla="*/ 179 w 16150"/>
                <a:gd name="T51" fmla="*/ 15839 h 16454"/>
                <a:gd name="T52" fmla="*/ 36 w 16150"/>
                <a:gd name="T53" fmla="*/ 15456 h 16454"/>
                <a:gd name="T54" fmla="*/ 1 w 16150"/>
                <a:gd name="T55" fmla="*/ 15083 h 16454"/>
                <a:gd name="T56" fmla="*/ 68 w 16150"/>
                <a:gd name="T57" fmla="*/ 14734 h 16454"/>
                <a:gd name="T58" fmla="*/ 234 w 16150"/>
                <a:gd name="T59" fmla="*/ 14423 h 16454"/>
                <a:gd name="T60" fmla="*/ 493 w 16150"/>
                <a:gd name="T61" fmla="*/ 14166 h 16454"/>
                <a:gd name="T62" fmla="*/ 840 w 16150"/>
                <a:gd name="T63" fmla="*/ 13979 h 16454"/>
                <a:gd name="T64" fmla="*/ 1273 w 16150"/>
                <a:gd name="T65" fmla="*/ 13874 h 16454"/>
                <a:gd name="T66" fmla="*/ 1729 w 16150"/>
                <a:gd name="T67" fmla="*/ 11158 h 16454"/>
                <a:gd name="T68" fmla="*/ 2659 w 16150"/>
                <a:gd name="T69" fmla="*/ 11937 h 16454"/>
                <a:gd name="T70" fmla="*/ 3659 w 16150"/>
                <a:gd name="T71" fmla="*/ 12592 h 16454"/>
                <a:gd name="T72" fmla="*/ 4718 w 16150"/>
                <a:gd name="T73" fmla="*/ 13103 h 16454"/>
                <a:gd name="T74" fmla="*/ 5826 w 16150"/>
                <a:gd name="T75" fmla="*/ 13448 h 16454"/>
                <a:gd name="T76" fmla="*/ 6972 w 16150"/>
                <a:gd name="T77" fmla="*/ 13610 h 16454"/>
                <a:gd name="T78" fmla="*/ 8146 w 16150"/>
                <a:gd name="T79" fmla="*/ 13566 h 16454"/>
                <a:gd name="T80" fmla="*/ 9336 w 16150"/>
                <a:gd name="T81" fmla="*/ 13300 h 16454"/>
                <a:gd name="T82" fmla="*/ 10534 w 16150"/>
                <a:gd name="T83" fmla="*/ 12789 h 16454"/>
                <a:gd name="T84" fmla="*/ 5464 w 16150"/>
                <a:gd name="T85" fmla="*/ 2566 h 16454"/>
                <a:gd name="T86" fmla="*/ 5827 w 16150"/>
                <a:gd name="T87" fmla="*/ 2638 h 16454"/>
                <a:gd name="T88" fmla="*/ 6178 w 16150"/>
                <a:gd name="T89" fmla="*/ 2674 h 16454"/>
                <a:gd name="T90" fmla="*/ 6518 w 16150"/>
                <a:gd name="T91" fmla="*/ 2671 h 16454"/>
                <a:gd name="T92" fmla="*/ 6843 w 16150"/>
                <a:gd name="T93" fmla="*/ 2626 h 16454"/>
                <a:gd name="T94" fmla="*/ 7155 w 16150"/>
                <a:gd name="T95" fmla="*/ 2539 h 16454"/>
                <a:gd name="T96" fmla="*/ 7454 w 16150"/>
                <a:gd name="T97" fmla="*/ 2406 h 16454"/>
                <a:gd name="T98" fmla="*/ 7738 w 16150"/>
                <a:gd name="T99" fmla="*/ 2226 h 16454"/>
                <a:gd name="T100" fmla="*/ 8006 w 16150"/>
                <a:gd name="T101" fmla="*/ 1998 h 16454"/>
                <a:gd name="T102" fmla="*/ 12823 w 16150"/>
                <a:gd name="T103" fmla="*/ 10533 h 16454"/>
                <a:gd name="T104" fmla="*/ 13267 w 16150"/>
                <a:gd name="T105" fmla="*/ 9153 h 16454"/>
                <a:gd name="T106" fmla="*/ 13370 w 16150"/>
                <a:gd name="T107" fmla="*/ 7627 h 16454"/>
                <a:gd name="T108" fmla="*/ 13146 w 16150"/>
                <a:gd name="T109" fmla="*/ 6035 h 16454"/>
                <a:gd name="T110" fmla="*/ 12612 w 16150"/>
                <a:gd name="T111" fmla="*/ 4454 h 16454"/>
                <a:gd name="T112" fmla="*/ 11782 w 16150"/>
                <a:gd name="T113" fmla="*/ 2966 h 16454"/>
                <a:gd name="T114" fmla="*/ 10672 w 16150"/>
                <a:gd name="T115" fmla="*/ 1650 h 16454"/>
                <a:gd name="T116" fmla="*/ 9297 w 16150"/>
                <a:gd name="T117" fmla="*/ 585 h 16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50" h="16454">
                  <a:moveTo>
                    <a:pt x="8101" y="0"/>
                  </a:moveTo>
                  <a:lnTo>
                    <a:pt x="8749" y="44"/>
                  </a:lnTo>
                  <a:lnTo>
                    <a:pt x="9372" y="132"/>
                  </a:lnTo>
                  <a:lnTo>
                    <a:pt x="9973" y="259"/>
                  </a:lnTo>
                  <a:lnTo>
                    <a:pt x="10548" y="425"/>
                  </a:lnTo>
                  <a:lnTo>
                    <a:pt x="11098" y="627"/>
                  </a:lnTo>
                  <a:lnTo>
                    <a:pt x="11623" y="864"/>
                  </a:lnTo>
                  <a:lnTo>
                    <a:pt x="12122" y="1134"/>
                  </a:lnTo>
                  <a:lnTo>
                    <a:pt x="12594" y="1434"/>
                  </a:lnTo>
                  <a:lnTo>
                    <a:pt x="13038" y="1764"/>
                  </a:lnTo>
                  <a:lnTo>
                    <a:pt x="13456" y="2119"/>
                  </a:lnTo>
                  <a:lnTo>
                    <a:pt x="13846" y="2500"/>
                  </a:lnTo>
                  <a:lnTo>
                    <a:pt x="14206" y="2903"/>
                  </a:lnTo>
                  <a:lnTo>
                    <a:pt x="14538" y="3329"/>
                  </a:lnTo>
                  <a:lnTo>
                    <a:pt x="14841" y="3772"/>
                  </a:lnTo>
                  <a:lnTo>
                    <a:pt x="15112" y="4233"/>
                  </a:lnTo>
                  <a:lnTo>
                    <a:pt x="15354" y="4710"/>
                  </a:lnTo>
                  <a:lnTo>
                    <a:pt x="15565" y="5199"/>
                  </a:lnTo>
                  <a:lnTo>
                    <a:pt x="15744" y="5700"/>
                  </a:lnTo>
                  <a:lnTo>
                    <a:pt x="15891" y="6210"/>
                  </a:lnTo>
                  <a:lnTo>
                    <a:pt x="16005" y="6728"/>
                  </a:lnTo>
                  <a:lnTo>
                    <a:pt x="16087" y="7251"/>
                  </a:lnTo>
                  <a:lnTo>
                    <a:pt x="16135" y="7778"/>
                  </a:lnTo>
                  <a:lnTo>
                    <a:pt x="16149" y="8306"/>
                  </a:lnTo>
                  <a:lnTo>
                    <a:pt x="16128" y="8835"/>
                  </a:lnTo>
                  <a:lnTo>
                    <a:pt x="16073" y="9360"/>
                  </a:lnTo>
                  <a:lnTo>
                    <a:pt x="15981" y="9883"/>
                  </a:lnTo>
                  <a:lnTo>
                    <a:pt x="15854" y="10398"/>
                  </a:lnTo>
                  <a:lnTo>
                    <a:pt x="15690" y="10906"/>
                  </a:lnTo>
                  <a:lnTo>
                    <a:pt x="15490" y="11404"/>
                  </a:lnTo>
                  <a:lnTo>
                    <a:pt x="15252" y="11889"/>
                  </a:lnTo>
                  <a:lnTo>
                    <a:pt x="14975" y="12361"/>
                  </a:lnTo>
                  <a:lnTo>
                    <a:pt x="14660" y="12818"/>
                  </a:lnTo>
                  <a:lnTo>
                    <a:pt x="16150" y="14235"/>
                  </a:lnTo>
                  <a:lnTo>
                    <a:pt x="14152" y="16318"/>
                  </a:lnTo>
                  <a:lnTo>
                    <a:pt x="12685" y="14869"/>
                  </a:lnTo>
                  <a:lnTo>
                    <a:pt x="12378" y="15055"/>
                  </a:lnTo>
                  <a:lnTo>
                    <a:pt x="12069" y="15229"/>
                  </a:lnTo>
                  <a:lnTo>
                    <a:pt x="11760" y="15391"/>
                  </a:lnTo>
                  <a:lnTo>
                    <a:pt x="11449" y="15540"/>
                  </a:lnTo>
                  <a:lnTo>
                    <a:pt x="11137" y="15678"/>
                  </a:lnTo>
                  <a:lnTo>
                    <a:pt x="10826" y="15803"/>
                  </a:lnTo>
                  <a:lnTo>
                    <a:pt x="10513" y="15916"/>
                  </a:lnTo>
                  <a:lnTo>
                    <a:pt x="10200" y="16017"/>
                  </a:lnTo>
                  <a:lnTo>
                    <a:pt x="9886" y="16104"/>
                  </a:lnTo>
                  <a:lnTo>
                    <a:pt x="9573" y="16180"/>
                  </a:lnTo>
                  <a:lnTo>
                    <a:pt x="9258" y="16244"/>
                  </a:lnTo>
                  <a:lnTo>
                    <a:pt x="8943" y="16295"/>
                  </a:lnTo>
                  <a:lnTo>
                    <a:pt x="8628" y="16334"/>
                  </a:lnTo>
                  <a:lnTo>
                    <a:pt x="8314" y="16359"/>
                  </a:lnTo>
                  <a:lnTo>
                    <a:pt x="7999" y="16372"/>
                  </a:lnTo>
                  <a:lnTo>
                    <a:pt x="7684" y="16373"/>
                  </a:lnTo>
                  <a:lnTo>
                    <a:pt x="7369" y="16360"/>
                  </a:lnTo>
                  <a:lnTo>
                    <a:pt x="7056" y="16335"/>
                  </a:lnTo>
                  <a:lnTo>
                    <a:pt x="6741" y="16297"/>
                  </a:lnTo>
                  <a:lnTo>
                    <a:pt x="6427" y="16246"/>
                  </a:lnTo>
                  <a:lnTo>
                    <a:pt x="6113" y="16181"/>
                  </a:lnTo>
                  <a:lnTo>
                    <a:pt x="5801" y="16104"/>
                  </a:lnTo>
                  <a:lnTo>
                    <a:pt x="5488" y="16015"/>
                  </a:lnTo>
                  <a:lnTo>
                    <a:pt x="5176" y="15912"/>
                  </a:lnTo>
                  <a:lnTo>
                    <a:pt x="4866" y="15795"/>
                  </a:lnTo>
                  <a:lnTo>
                    <a:pt x="4556" y="15665"/>
                  </a:lnTo>
                  <a:lnTo>
                    <a:pt x="4246" y="15523"/>
                  </a:lnTo>
                  <a:lnTo>
                    <a:pt x="3938" y="15367"/>
                  </a:lnTo>
                  <a:lnTo>
                    <a:pt x="3631" y="15197"/>
                  </a:lnTo>
                  <a:lnTo>
                    <a:pt x="3325" y="15014"/>
                  </a:lnTo>
                  <a:lnTo>
                    <a:pt x="3019" y="14818"/>
                  </a:lnTo>
                  <a:lnTo>
                    <a:pt x="2716" y="14608"/>
                  </a:lnTo>
                  <a:lnTo>
                    <a:pt x="2488" y="14831"/>
                  </a:lnTo>
                  <a:lnTo>
                    <a:pt x="2504" y="14953"/>
                  </a:lnTo>
                  <a:lnTo>
                    <a:pt x="2511" y="15070"/>
                  </a:lnTo>
                  <a:lnTo>
                    <a:pt x="2511" y="15185"/>
                  </a:lnTo>
                  <a:lnTo>
                    <a:pt x="2502" y="15296"/>
                  </a:lnTo>
                  <a:lnTo>
                    <a:pt x="2486" y="15403"/>
                  </a:lnTo>
                  <a:lnTo>
                    <a:pt x="2464" y="15506"/>
                  </a:lnTo>
                  <a:lnTo>
                    <a:pt x="2434" y="15605"/>
                  </a:lnTo>
                  <a:lnTo>
                    <a:pt x="2399" y="15699"/>
                  </a:lnTo>
                  <a:lnTo>
                    <a:pt x="2357" y="15790"/>
                  </a:lnTo>
                  <a:lnTo>
                    <a:pt x="2308" y="15875"/>
                  </a:lnTo>
                  <a:lnTo>
                    <a:pt x="2255" y="15955"/>
                  </a:lnTo>
                  <a:lnTo>
                    <a:pt x="2196" y="16030"/>
                  </a:lnTo>
                  <a:lnTo>
                    <a:pt x="2132" y="16100"/>
                  </a:lnTo>
                  <a:lnTo>
                    <a:pt x="2063" y="16164"/>
                  </a:lnTo>
                  <a:lnTo>
                    <a:pt x="1990" y="16223"/>
                  </a:lnTo>
                  <a:lnTo>
                    <a:pt x="1913" y="16274"/>
                  </a:lnTo>
                  <a:lnTo>
                    <a:pt x="1833" y="16320"/>
                  </a:lnTo>
                  <a:lnTo>
                    <a:pt x="1749" y="16360"/>
                  </a:lnTo>
                  <a:lnTo>
                    <a:pt x="1660" y="16393"/>
                  </a:lnTo>
                  <a:lnTo>
                    <a:pt x="1570" y="16419"/>
                  </a:lnTo>
                  <a:lnTo>
                    <a:pt x="1477" y="16438"/>
                  </a:lnTo>
                  <a:lnTo>
                    <a:pt x="1381" y="16450"/>
                  </a:lnTo>
                  <a:lnTo>
                    <a:pt x="1284" y="16454"/>
                  </a:lnTo>
                  <a:lnTo>
                    <a:pt x="1184" y="16451"/>
                  </a:lnTo>
                  <a:lnTo>
                    <a:pt x="1083" y="16440"/>
                  </a:lnTo>
                  <a:lnTo>
                    <a:pt x="980" y="16420"/>
                  </a:lnTo>
                  <a:lnTo>
                    <a:pt x="877" y="16392"/>
                  </a:lnTo>
                  <a:lnTo>
                    <a:pt x="774" y="16356"/>
                  </a:lnTo>
                  <a:lnTo>
                    <a:pt x="670" y="16312"/>
                  </a:lnTo>
                  <a:lnTo>
                    <a:pt x="566" y="16259"/>
                  </a:lnTo>
                  <a:lnTo>
                    <a:pt x="462" y="16196"/>
                  </a:lnTo>
                  <a:lnTo>
                    <a:pt x="358" y="16124"/>
                  </a:lnTo>
                  <a:lnTo>
                    <a:pt x="291" y="16029"/>
                  </a:lnTo>
                  <a:lnTo>
                    <a:pt x="231" y="15935"/>
                  </a:lnTo>
                  <a:lnTo>
                    <a:pt x="179" y="15839"/>
                  </a:lnTo>
                  <a:lnTo>
                    <a:pt x="133" y="15743"/>
                  </a:lnTo>
                  <a:lnTo>
                    <a:pt x="94" y="15648"/>
                  </a:lnTo>
                  <a:lnTo>
                    <a:pt x="62" y="15552"/>
                  </a:lnTo>
                  <a:lnTo>
                    <a:pt x="36" y="15456"/>
                  </a:lnTo>
                  <a:lnTo>
                    <a:pt x="17" y="15362"/>
                  </a:lnTo>
                  <a:lnTo>
                    <a:pt x="5" y="15267"/>
                  </a:lnTo>
                  <a:lnTo>
                    <a:pt x="0" y="15175"/>
                  </a:lnTo>
                  <a:lnTo>
                    <a:pt x="1" y="15083"/>
                  </a:lnTo>
                  <a:lnTo>
                    <a:pt x="8" y="14993"/>
                  </a:lnTo>
                  <a:lnTo>
                    <a:pt x="22" y="14904"/>
                  </a:lnTo>
                  <a:lnTo>
                    <a:pt x="42" y="14818"/>
                  </a:lnTo>
                  <a:lnTo>
                    <a:pt x="68" y="14734"/>
                  </a:lnTo>
                  <a:lnTo>
                    <a:pt x="101" y="14651"/>
                  </a:lnTo>
                  <a:lnTo>
                    <a:pt x="139" y="14572"/>
                  </a:lnTo>
                  <a:lnTo>
                    <a:pt x="183" y="14496"/>
                  </a:lnTo>
                  <a:lnTo>
                    <a:pt x="234" y="14423"/>
                  </a:lnTo>
                  <a:lnTo>
                    <a:pt x="290" y="14353"/>
                  </a:lnTo>
                  <a:lnTo>
                    <a:pt x="352" y="14287"/>
                  </a:lnTo>
                  <a:lnTo>
                    <a:pt x="420" y="14224"/>
                  </a:lnTo>
                  <a:lnTo>
                    <a:pt x="493" y="14166"/>
                  </a:lnTo>
                  <a:lnTo>
                    <a:pt x="572" y="14112"/>
                  </a:lnTo>
                  <a:lnTo>
                    <a:pt x="656" y="14063"/>
                  </a:lnTo>
                  <a:lnTo>
                    <a:pt x="746" y="14018"/>
                  </a:lnTo>
                  <a:lnTo>
                    <a:pt x="840" y="13979"/>
                  </a:lnTo>
                  <a:lnTo>
                    <a:pt x="941" y="13944"/>
                  </a:lnTo>
                  <a:lnTo>
                    <a:pt x="1046" y="13915"/>
                  </a:lnTo>
                  <a:lnTo>
                    <a:pt x="1157" y="13891"/>
                  </a:lnTo>
                  <a:lnTo>
                    <a:pt x="1273" y="13874"/>
                  </a:lnTo>
                  <a:lnTo>
                    <a:pt x="1394" y="13864"/>
                  </a:lnTo>
                  <a:lnTo>
                    <a:pt x="1555" y="13724"/>
                  </a:lnTo>
                  <a:lnTo>
                    <a:pt x="493" y="12429"/>
                  </a:lnTo>
                  <a:lnTo>
                    <a:pt x="1729" y="11158"/>
                  </a:lnTo>
                  <a:lnTo>
                    <a:pt x="1954" y="11364"/>
                  </a:lnTo>
                  <a:lnTo>
                    <a:pt x="2185" y="11562"/>
                  </a:lnTo>
                  <a:lnTo>
                    <a:pt x="2419" y="11753"/>
                  </a:lnTo>
                  <a:lnTo>
                    <a:pt x="2659" y="11937"/>
                  </a:lnTo>
                  <a:lnTo>
                    <a:pt x="2903" y="12113"/>
                  </a:lnTo>
                  <a:lnTo>
                    <a:pt x="3152" y="12282"/>
                  </a:lnTo>
                  <a:lnTo>
                    <a:pt x="3404" y="12441"/>
                  </a:lnTo>
                  <a:lnTo>
                    <a:pt x="3659" y="12592"/>
                  </a:lnTo>
                  <a:lnTo>
                    <a:pt x="3919" y="12734"/>
                  </a:lnTo>
                  <a:lnTo>
                    <a:pt x="4183" y="12867"/>
                  </a:lnTo>
                  <a:lnTo>
                    <a:pt x="4449" y="12989"/>
                  </a:lnTo>
                  <a:lnTo>
                    <a:pt x="4718" y="13103"/>
                  </a:lnTo>
                  <a:lnTo>
                    <a:pt x="4991" y="13205"/>
                  </a:lnTo>
                  <a:lnTo>
                    <a:pt x="5267" y="13297"/>
                  </a:lnTo>
                  <a:lnTo>
                    <a:pt x="5546" y="13378"/>
                  </a:lnTo>
                  <a:lnTo>
                    <a:pt x="5826" y="13448"/>
                  </a:lnTo>
                  <a:lnTo>
                    <a:pt x="6110" y="13507"/>
                  </a:lnTo>
                  <a:lnTo>
                    <a:pt x="6395" y="13553"/>
                  </a:lnTo>
                  <a:lnTo>
                    <a:pt x="6683" y="13588"/>
                  </a:lnTo>
                  <a:lnTo>
                    <a:pt x="6972" y="13610"/>
                  </a:lnTo>
                  <a:lnTo>
                    <a:pt x="7263" y="13619"/>
                  </a:lnTo>
                  <a:lnTo>
                    <a:pt x="7557" y="13615"/>
                  </a:lnTo>
                  <a:lnTo>
                    <a:pt x="7851" y="13598"/>
                  </a:lnTo>
                  <a:lnTo>
                    <a:pt x="8146" y="13566"/>
                  </a:lnTo>
                  <a:lnTo>
                    <a:pt x="8442" y="13522"/>
                  </a:lnTo>
                  <a:lnTo>
                    <a:pt x="8740" y="13462"/>
                  </a:lnTo>
                  <a:lnTo>
                    <a:pt x="9038" y="13388"/>
                  </a:lnTo>
                  <a:lnTo>
                    <a:pt x="9336" y="13300"/>
                  </a:lnTo>
                  <a:lnTo>
                    <a:pt x="9635" y="13196"/>
                  </a:lnTo>
                  <a:lnTo>
                    <a:pt x="9935" y="13076"/>
                  </a:lnTo>
                  <a:lnTo>
                    <a:pt x="10234" y="12941"/>
                  </a:lnTo>
                  <a:lnTo>
                    <a:pt x="10534" y="12789"/>
                  </a:lnTo>
                  <a:lnTo>
                    <a:pt x="5239" y="7664"/>
                  </a:lnTo>
                  <a:lnTo>
                    <a:pt x="3779" y="9182"/>
                  </a:lnTo>
                  <a:lnTo>
                    <a:pt x="1430" y="6830"/>
                  </a:lnTo>
                  <a:lnTo>
                    <a:pt x="5464" y="2566"/>
                  </a:lnTo>
                  <a:lnTo>
                    <a:pt x="5556" y="2587"/>
                  </a:lnTo>
                  <a:lnTo>
                    <a:pt x="5647" y="2606"/>
                  </a:lnTo>
                  <a:lnTo>
                    <a:pt x="5738" y="2623"/>
                  </a:lnTo>
                  <a:lnTo>
                    <a:pt x="5827" y="2638"/>
                  </a:lnTo>
                  <a:lnTo>
                    <a:pt x="5916" y="2651"/>
                  </a:lnTo>
                  <a:lnTo>
                    <a:pt x="6004" y="2660"/>
                  </a:lnTo>
                  <a:lnTo>
                    <a:pt x="6092" y="2669"/>
                  </a:lnTo>
                  <a:lnTo>
                    <a:pt x="6178" y="2674"/>
                  </a:lnTo>
                  <a:lnTo>
                    <a:pt x="6265" y="2677"/>
                  </a:lnTo>
                  <a:lnTo>
                    <a:pt x="6349" y="2677"/>
                  </a:lnTo>
                  <a:lnTo>
                    <a:pt x="6433" y="2675"/>
                  </a:lnTo>
                  <a:lnTo>
                    <a:pt x="6518" y="2671"/>
                  </a:lnTo>
                  <a:lnTo>
                    <a:pt x="6600" y="2663"/>
                  </a:lnTo>
                  <a:lnTo>
                    <a:pt x="6682" y="2653"/>
                  </a:lnTo>
                  <a:lnTo>
                    <a:pt x="6762" y="2641"/>
                  </a:lnTo>
                  <a:lnTo>
                    <a:pt x="6843" y="2626"/>
                  </a:lnTo>
                  <a:lnTo>
                    <a:pt x="6923" y="2608"/>
                  </a:lnTo>
                  <a:lnTo>
                    <a:pt x="7001" y="2587"/>
                  </a:lnTo>
                  <a:lnTo>
                    <a:pt x="7079" y="2565"/>
                  </a:lnTo>
                  <a:lnTo>
                    <a:pt x="7155" y="2539"/>
                  </a:lnTo>
                  <a:lnTo>
                    <a:pt x="7231" y="2510"/>
                  </a:lnTo>
                  <a:lnTo>
                    <a:pt x="7307" y="2478"/>
                  </a:lnTo>
                  <a:lnTo>
                    <a:pt x="7381" y="2443"/>
                  </a:lnTo>
                  <a:lnTo>
                    <a:pt x="7454" y="2406"/>
                  </a:lnTo>
                  <a:lnTo>
                    <a:pt x="7527" y="2365"/>
                  </a:lnTo>
                  <a:lnTo>
                    <a:pt x="7598" y="2322"/>
                  </a:lnTo>
                  <a:lnTo>
                    <a:pt x="7669" y="2276"/>
                  </a:lnTo>
                  <a:lnTo>
                    <a:pt x="7738" y="2226"/>
                  </a:lnTo>
                  <a:lnTo>
                    <a:pt x="7807" y="2174"/>
                  </a:lnTo>
                  <a:lnTo>
                    <a:pt x="7874" y="2118"/>
                  </a:lnTo>
                  <a:lnTo>
                    <a:pt x="7940" y="2060"/>
                  </a:lnTo>
                  <a:lnTo>
                    <a:pt x="8006" y="1998"/>
                  </a:lnTo>
                  <a:lnTo>
                    <a:pt x="9283" y="3305"/>
                  </a:lnTo>
                  <a:lnTo>
                    <a:pt x="7255" y="5477"/>
                  </a:lnTo>
                  <a:lnTo>
                    <a:pt x="12658" y="10844"/>
                  </a:lnTo>
                  <a:lnTo>
                    <a:pt x="12823" y="10533"/>
                  </a:lnTo>
                  <a:lnTo>
                    <a:pt x="12967" y="10206"/>
                  </a:lnTo>
                  <a:lnTo>
                    <a:pt x="13089" y="9866"/>
                  </a:lnTo>
                  <a:lnTo>
                    <a:pt x="13188" y="9515"/>
                  </a:lnTo>
                  <a:lnTo>
                    <a:pt x="13267" y="9153"/>
                  </a:lnTo>
                  <a:lnTo>
                    <a:pt x="13324" y="8782"/>
                  </a:lnTo>
                  <a:lnTo>
                    <a:pt x="13360" y="8404"/>
                  </a:lnTo>
                  <a:lnTo>
                    <a:pt x="13376" y="8018"/>
                  </a:lnTo>
                  <a:lnTo>
                    <a:pt x="13370" y="7627"/>
                  </a:lnTo>
                  <a:lnTo>
                    <a:pt x="13344" y="7233"/>
                  </a:lnTo>
                  <a:lnTo>
                    <a:pt x="13298" y="6835"/>
                  </a:lnTo>
                  <a:lnTo>
                    <a:pt x="13232" y="6435"/>
                  </a:lnTo>
                  <a:lnTo>
                    <a:pt x="13146" y="6035"/>
                  </a:lnTo>
                  <a:lnTo>
                    <a:pt x="13041" y="5635"/>
                  </a:lnTo>
                  <a:lnTo>
                    <a:pt x="12917" y="5238"/>
                  </a:lnTo>
                  <a:lnTo>
                    <a:pt x="12774" y="4844"/>
                  </a:lnTo>
                  <a:lnTo>
                    <a:pt x="12612" y="4454"/>
                  </a:lnTo>
                  <a:lnTo>
                    <a:pt x="12431" y="4070"/>
                  </a:lnTo>
                  <a:lnTo>
                    <a:pt x="12233" y="3694"/>
                  </a:lnTo>
                  <a:lnTo>
                    <a:pt x="12017" y="3325"/>
                  </a:lnTo>
                  <a:lnTo>
                    <a:pt x="11782" y="2966"/>
                  </a:lnTo>
                  <a:lnTo>
                    <a:pt x="11530" y="2618"/>
                  </a:lnTo>
                  <a:lnTo>
                    <a:pt x="11261" y="2282"/>
                  </a:lnTo>
                  <a:lnTo>
                    <a:pt x="10975" y="1958"/>
                  </a:lnTo>
                  <a:lnTo>
                    <a:pt x="10672" y="1650"/>
                  </a:lnTo>
                  <a:lnTo>
                    <a:pt x="10352" y="1357"/>
                  </a:lnTo>
                  <a:lnTo>
                    <a:pt x="10017" y="1081"/>
                  </a:lnTo>
                  <a:lnTo>
                    <a:pt x="9665" y="824"/>
                  </a:lnTo>
                  <a:lnTo>
                    <a:pt x="9297" y="585"/>
                  </a:lnTo>
                  <a:lnTo>
                    <a:pt x="8913" y="368"/>
                  </a:lnTo>
                  <a:lnTo>
                    <a:pt x="8515" y="173"/>
                  </a:lnTo>
                  <a:lnTo>
                    <a:pt x="8101" y="0"/>
                  </a:lnTo>
                  <a:close/>
                </a:path>
              </a:pathLst>
            </a:custGeom>
            <a:solidFill>
              <a:schemeClr val="accent3">
                <a:lumMod val="40000"/>
                <a:lumOff val="60000"/>
              </a:schemeClr>
            </a:solidFill>
            <a:ln>
              <a:noFill/>
            </a:ln>
          </p:spPr>
          <p:txBody>
            <a:bodyPr vert="horz" wrap="square" lIns="121920" tIns="60960" rIns="121920" bIns="60960" numCol="1" anchor="t" anchorCtr="0" compatLnSpc="1"/>
            <a:lstStyle/>
            <a:p>
              <a:endParaRPr lang="zh-CN" altLang="en-US" sz="2400"/>
            </a:p>
          </p:txBody>
        </p:sp>
      </p:grpSp>
      <p:sp>
        <p:nvSpPr>
          <p:cNvPr id="19" name="TextBox 18"/>
          <p:cNvSpPr txBox="1"/>
          <p:nvPr/>
        </p:nvSpPr>
        <p:spPr>
          <a:xfrm>
            <a:off x="2639616" y="2134652"/>
            <a:ext cx="2784309" cy="663702"/>
          </a:xfrm>
          <a:prstGeom prst="hexagon">
            <a:avLst/>
          </a:prstGeom>
          <a:gradFill>
            <a:gsLst>
              <a:gs pos="0">
                <a:srgbClr val="E30000"/>
              </a:gs>
              <a:gs pos="100000">
                <a:srgbClr val="760303"/>
              </a:gs>
            </a:gsLst>
            <a:lin ang="5400000" scaled="0"/>
          </a:grad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ts val="1800"/>
              </a:lnSpc>
            </a:pPr>
            <a:r>
              <a:rPr lang="zh-CN" altLang="en-US" sz="1600">
                <a:solidFill>
                  <a:schemeClr val="bg1"/>
                </a:solidFill>
              </a:rPr>
              <a:t>时间：</a:t>
            </a:r>
            <a:r>
              <a:rPr lang="en-US" altLang="zh-CN" sz="1600">
                <a:solidFill>
                  <a:schemeClr val="bg1"/>
                </a:solidFill>
              </a:rPr>
              <a:t>1927.4.27-5.9</a:t>
            </a:r>
          </a:p>
          <a:p>
            <a:pPr>
              <a:lnSpc>
                <a:spcPts val="1800"/>
              </a:lnSpc>
            </a:pPr>
            <a:r>
              <a:rPr lang="zh-CN" altLang="en-US" sz="1600">
                <a:solidFill>
                  <a:schemeClr val="bg1"/>
                </a:solidFill>
              </a:rPr>
              <a:t>地点：武汉</a:t>
            </a:r>
          </a:p>
        </p:txBody>
      </p:sp>
      <p:pic>
        <p:nvPicPr>
          <p:cNvPr id="1026" name="Picture 2" descr="http://d.hiphotos.baidu.com/baike/c0%3Dbaike80%2C5%2C5%2C80%2C26/sign=8c26d15fcafcc3cea0cdc161f32cbded/279759ee3d6d55fb79cd2b5b6f224f4a20a4dd40.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77600" y="1377056"/>
            <a:ext cx="3471188" cy="22040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perspectiveHeroicExtremeLeftFacing">
              <a:rot lat="21188488" lon="2113117" rev="21425976"/>
            </a:camera>
            <a:lightRig rig="twoPt" dir="t">
              <a:rot lat="0" lon="0" rev="7200000"/>
            </a:lightRig>
          </a:scene3d>
          <a:sp3d>
            <a:bevelT w="25400" h="19050"/>
            <a:contourClr>
              <a:srgbClr val="FFFFFF"/>
            </a:contourClr>
          </a:sp3d>
        </p:spPr>
      </p:pic>
      <p:pic>
        <p:nvPicPr>
          <p:cNvPr id="1028" name="Picture 4" descr="http://www.crt.com.cn/2012images/hs28259.jp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381591" y="3785785"/>
            <a:ext cx="3377853" cy="22519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perspectiveHeroicExtremeLeftFacing"/>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nodeType="afterGroup">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childTnLst>
                          </p:cTn>
                        </p:par>
                        <p:par>
                          <p:cTn id="19" fill="hold" nodeType="afterGroup">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par>
                          <p:cTn id="25" fill="hold" nodeType="afterGroup">
                            <p:stCondLst>
                              <p:cond delay="2000"/>
                            </p:stCondLst>
                            <p:childTnLst>
                              <p:par>
                                <p:cTn id="26" presetID="2" presetClass="entr" presetSubtype="2" decel="60000" fill="hold" nodeType="afterEffect">
                                  <p:stCondLst>
                                    <p:cond delay="0"/>
                                  </p:stCondLst>
                                  <p:childTnLst>
                                    <p:set>
                                      <p:cBhvr>
                                        <p:cTn id="27" dur="1" fill="hold">
                                          <p:stCondLst>
                                            <p:cond delay="0"/>
                                          </p:stCondLst>
                                        </p:cTn>
                                        <p:tgtEl>
                                          <p:spTgt spid="1026"/>
                                        </p:tgtEl>
                                        <p:attrNameLst>
                                          <p:attrName>style.visibility</p:attrName>
                                        </p:attrNameLst>
                                      </p:cBhvr>
                                      <p:to>
                                        <p:strVal val="visible"/>
                                      </p:to>
                                    </p:set>
                                    <p:anim calcmode="lin" valueType="num">
                                      <p:cBhvr additive="base">
                                        <p:cTn id="28" dur="500" fill="hold"/>
                                        <p:tgtEl>
                                          <p:spTgt spid="1026"/>
                                        </p:tgtEl>
                                        <p:attrNameLst>
                                          <p:attrName>ppt_x</p:attrName>
                                        </p:attrNameLst>
                                      </p:cBhvr>
                                      <p:tavLst>
                                        <p:tav tm="0">
                                          <p:val>
                                            <p:strVal val="1+#ppt_w/2"/>
                                          </p:val>
                                        </p:tav>
                                        <p:tav tm="100000">
                                          <p:val>
                                            <p:strVal val="#ppt_x"/>
                                          </p:val>
                                        </p:tav>
                                      </p:tavLst>
                                    </p:anim>
                                    <p:anim calcmode="lin" valueType="num">
                                      <p:cBhvr additive="base">
                                        <p:cTn id="29" dur="500" fill="hold"/>
                                        <p:tgtEl>
                                          <p:spTgt spid="1026"/>
                                        </p:tgtEl>
                                        <p:attrNameLst>
                                          <p:attrName>ppt_y</p:attrName>
                                        </p:attrNameLst>
                                      </p:cBhvr>
                                      <p:tavLst>
                                        <p:tav tm="0">
                                          <p:val>
                                            <p:strVal val="#ppt_y"/>
                                          </p:val>
                                        </p:tav>
                                        <p:tav tm="100000">
                                          <p:val>
                                            <p:strVal val="#ppt_y"/>
                                          </p:val>
                                        </p:tav>
                                      </p:tavLst>
                                    </p:anim>
                                  </p:childTnLst>
                                </p:cTn>
                              </p:par>
                            </p:childTnLst>
                          </p:cTn>
                        </p:par>
                        <p:par>
                          <p:cTn id="30" fill="hold" nodeType="afterGroup">
                            <p:stCondLst>
                              <p:cond delay="2500"/>
                            </p:stCondLst>
                            <p:childTnLst>
                              <p:par>
                                <p:cTn id="31" presetID="2" presetClass="entr" presetSubtype="2" decel="60000" fill="hold" nodeType="afterEffect">
                                  <p:stCondLst>
                                    <p:cond delay="0"/>
                                  </p:stCondLst>
                                  <p:childTnLst>
                                    <p:set>
                                      <p:cBhvr>
                                        <p:cTn id="32" dur="1" fill="hold">
                                          <p:stCondLst>
                                            <p:cond delay="0"/>
                                          </p:stCondLst>
                                        </p:cTn>
                                        <p:tgtEl>
                                          <p:spTgt spid="1028"/>
                                        </p:tgtEl>
                                        <p:attrNameLst>
                                          <p:attrName>style.visibility</p:attrName>
                                        </p:attrNameLst>
                                      </p:cBhvr>
                                      <p:to>
                                        <p:strVal val="visible"/>
                                      </p:to>
                                    </p:set>
                                    <p:anim calcmode="lin" valueType="num">
                                      <p:cBhvr additive="base">
                                        <p:cTn id="33" dur="500" fill="hold"/>
                                        <p:tgtEl>
                                          <p:spTgt spid="1028"/>
                                        </p:tgtEl>
                                        <p:attrNameLst>
                                          <p:attrName>ppt_x</p:attrName>
                                        </p:attrNameLst>
                                      </p:cBhvr>
                                      <p:tavLst>
                                        <p:tav tm="0">
                                          <p:val>
                                            <p:strVal val="1+#ppt_w/2"/>
                                          </p:val>
                                        </p:tav>
                                        <p:tav tm="100000">
                                          <p:val>
                                            <p:strVal val="#ppt_x"/>
                                          </p:val>
                                        </p:tav>
                                      </p:tavLst>
                                    </p:anim>
                                    <p:anim calcmode="lin" valueType="num">
                                      <p:cBhvr additive="base">
                                        <p:cTn id="34" dur="500" fill="hold"/>
                                        <p:tgtEl>
                                          <p:spTgt spid="10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圆角矩形 15"/>
          <p:cNvSpPr/>
          <p:nvPr/>
        </p:nvSpPr>
        <p:spPr>
          <a:xfrm>
            <a:off x="6416821" y="1645855"/>
            <a:ext cx="4895216" cy="492443"/>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TextBox 9"/>
          <p:cNvSpPr txBox="1"/>
          <p:nvPr/>
        </p:nvSpPr>
        <p:spPr>
          <a:xfrm>
            <a:off x="6992221" y="1557067"/>
            <a:ext cx="3744416" cy="553085"/>
          </a:xfrm>
          <a:prstGeom prst="rect">
            <a:avLst/>
          </a:prstGeom>
          <a:noFill/>
        </p:spPr>
        <p:txBody>
          <a:bodyPr wrap="square" rtlCol="0">
            <a:spAutoFit/>
          </a:bodyPr>
          <a:lstStyle>
            <a:defPPr>
              <a:defRPr lang="zh-CN"/>
            </a:defPPr>
            <a:lvl1pPr algn="ctr">
              <a:lnSpc>
                <a:spcPct val="150000"/>
              </a:lnSpc>
              <a:defRPr sz="1500">
                <a:solidFill>
                  <a:schemeClr val="bg1"/>
                </a:solidFill>
                <a:latin typeface="微软雅黑" panose="020B0503020204020204" pitchFamily="34" charset="-122"/>
                <a:ea typeface="微软雅黑" panose="020B0503020204020204" pitchFamily="34" charset="-122"/>
              </a:defRPr>
            </a:lvl1pPr>
          </a:lstStyle>
          <a:p>
            <a:r>
              <a:rPr lang="zh-CN" altLang="en-US" sz="2000"/>
              <a:t>宝贵的经验教训</a:t>
            </a:r>
          </a:p>
        </p:txBody>
      </p:sp>
      <p:sp>
        <p:nvSpPr>
          <p:cNvPr id="12" name="TextBox 11"/>
          <p:cNvSpPr txBox="1"/>
          <p:nvPr/>
        </p:nvSpPr>
        <p:spPr>
          <a:xfrm>
            <a:off x="6416821" y="2356525"/>
            <a:ext cx="4849144" cy="163004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marL="171450" indent="-171450">
              <a:lnSpc>
                <a:spcPct val="100000"/>
              </a:lnSpc>
              <a:buFont typeface="Wingdings" panose="05000000000000000000" pitchFamily="2" charset="2"/>
              <a:buChar char="l"/>
            </a:pPr>
            <a:r>
              <a:rPr lang="zh-CN" altLang="en-US" sz="2000" b="1">
                <a:solidFill>
                  <a:schemeClr val="tx1"/>
                </a:solidFill>
              </a:rPr>
              <a:t>中国民主革命必须建立包括工人、农民、小资产阶级和民族资产阶级在内的革命统一战线，在统一战线中，必须坚持无产阶及的领导权，必须对资产阶级实行又联合又斗争的政策；</a:t>
            </a:r>
          </a:p>
        </p:txBody>
      </p:sp>
      <p:sp>
        <p:nvSpPr>
          <p:cNvPr id="20" name="TextBox 19"/>
          <p:cNvSpPr txBox="1"/>
          <p:nvPr/>
        </p:nvSpPr>
        <p:spPr>
          <a:xfrm>
            <a:off x="6416821" y="4006584"/>
            <a:ext cx="4849144" cy="1014730"/>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marL="171450" indent="-171450">
              <a:lnSpc>
                <a:spcPct val="100000"/>
              </a:lnSpc>
              <a:buFont typeface="Wingdings" panose="05000000000000000000" pitchFamily="2" charset="2"/>
              <a:buChar char="l"/>
            </a:pPr>
            <a:r>
              <a:rPr lang="zh-CN" altLang="en-US" sz="2000" b="1">
                <a:solidFill>
                  <a:schemeClr val="tx1"/>
                </a:solidFill>
              </a:rPr>
              <a:t>坚持无产阶级领导权的中心问题是农民问题，必须放手发动和坚决依靠广大的农民作为自己的主要同盟军；</a:t>
            </a:r>
          </a:p>
        </p:txBody>
      </p:sp>
      <p:sp>
        <p:nvSpPr>
          <p:cNvPr id="21" name="TextBox 20"/>
          <p:cNvSpPr txBox="1"/>
          <p:nvPr/>
        </p:nvSpPr>
        <p:spPr>
          <a:xfrm>
            <a:off x="6416821" y="5044063"/>
            <a:ext cx="4849144" cy="1014730"/>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marL="171450" indent="-171450">
              <a:lnSpc>
                <a:spcPct val="100000"/>
              </a:lnSpc>
              <a:buFont typeface="Wingdings" panose="05000000000000000000" pitchFamily="2" charset="2"/>
              <a:buChar char="l"/>
            </a:pPr>
            <a:r>
              <a:rPr lang="zh-CN" altLang="en-US" sz="2000" b="1">
                <a:solidFill>
                  <a:schemeClr val="tx1"/>
                </a:solidFill>
              </a:rPr>
              <a:t>中国革命主要形式是武装的革命反对武装的反革命，没有革命的军队就没有人民的一切。 </a:t>
            </a:r>
          </a:p>
        </p:txBody>
      </p:sp>
      <p:pic>
        <p:nvPicPr>
          <p:cNvPr id="2052" name="Picture 4" descr="http://www.dxbei.com/uploads/allimg/130906/15-130Z61F01cE.jpg"/>
          <p:cNvPicPr>
            <a:picLocks noChangeAspect="1" noChangeArrowheads="1"/>
          </p:cNvPicPr>
          <p:nvPr/>
        </p:nvPicPr>
        <p:blipFill>
          <a:blip r:embed="rId3">
            <a:extLst>
              <a:ext uri="{28A0092B-C50C-407E-A947-70E740481C1C}">
                <a14:useLocalDpi xmlns:a14="http://schemas.microsoft.com/office/drawing/2010/main" val="0"/>
              </a:ext>
            </a:extLst>
          </a:blip>
          <a:srcRect b="8477"/>
          <a:stretch>
            <a:fillRect/>
          </a:stretch>
        </p:blipFill>
        <p:spPr bwMode="auto">
          <a:xfrm>
            <a:off x="1209325" y="2077760"/>
            <a:ext cx="4896544" cy="29670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TextBox 23"/>
          <p:cNvSpPr txBox="1"/>
          <p:nvPr/>
        </p:nvSpPr>
        <p:spPr>
          <a:xfrm>
            <a:off x="2432756" y="5113032"/>
            <a:ext cx="2449683" cy="46037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ctr"/>
            <a:r>
              <a:rPr lang="zh-CN" altLang="en-US" sz="1600" b="1">
                <a:solidFill>
                  <a:schemeClr val="tx1"/>
                </a:solidFill>
              </a:rPr>
              <a:t>发动农民举行秋收起义</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nodeType="afterGroup">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80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par>
                          <p:cTn id="31" fill="hold" nodeType="afterGroup">
                            <p:stCondLst>
                              <p:cond delay="2300"/>
                            </p:stCondLst>
                            <p:childTnLst>
                              <p:par>
                                <p:cTn id="32" presetID="31" presetClass="entr" presetSubtype="0" fill="hold" nodeType="afterEffect">
                                  <p:stCondLst>
                                    <p:cond delay="0"/>
                                  </p:stCondLst>
                                  <p:childTnLst>
                                    <p:set>
                                      <p:cBhvr>
                                        <p:cTn id="33" dur="1" fill="hold">
                                          <p:stCondLst>
                                            <p:cond delay="0"/>
                                          </p:stCondLst>
                                        </p:cTn>
                                        <p:tgtEl>
                                          <p:spTgt spid="2052"/>
                                        </p:tgtEl>
                                        <p:attrNameLst>
                                          <p:attrName>style.visibility</p:attrName>
                                        </p:attrNameLst>
                                      </p:cBhvr>
                                      <p:to>
                                        <p:strVal val="visible"/>
                                      </p:to>
                                    </p:set>
                                    <p:anim calcmode="lin" valueType="num">
                                      <p:cBhvr>
                                        <p:cTn id="34" dur="1000" fill="hold"/>
                                        <p:tgtEl>
                                          <p:spTgt spid="2052"/>
                                        </p:tgtEl>
                                        <p:attrNameLst>
                                          <p:attrName>ppt_w</p:attrName>
                                        </p:attrNameLst>
                                      </p:cBhvr>
                                      <p:tavLst>
                                        <p:tav tm="0">
                                          <p:val>
                                            <p:fltVal val="0"/>
                                          </p:val>
                                        </p:tav>
                                        <p:tav tm="100000">
                                          <p:val>
                                            <p:strVal val="#ppt_w"/>
                                          </p:val>
                                        </p:tav>
                                      </p:tavLst>
                                    </p:anim>
                                    <p:anim calcmode="lin" valueType="num">
                                      <p:cBhvr>
                                        <p:cTn id="35" dur="1000" fill="hold"/>
                                        <p:tgtEl>
                                          <p:spTgt spid="2052"/>
                                        </p:tgtEl>
                                        <p:attrNameLst>
                                          <p:attrName>ppt_h</p:attrName>
                                        </p:attrNameLst>
                                      </p:cBhvr>
                                      <p:tavLst>
                                        <p:tav tm="0">
                                          <p:val>
                                            <p:fltVal val="0"/>
                                          </p:val>
                                        </p:tav>
                                        <p:tav tm="100000">
                                          <p:val>
                                            <p:strVal val="#ppt_h"/>
                                          </p:val>
                                        </p:tav>
                                      </p:tavLst>
                                    </p:anim>
                                    <p:anim calcmode="lin" valueType="num">
                                      <p:cBhvr>
                                        <p:cTn id="36" dur="1000" fill="hold"/>
                                        <p:tgtEl>
                                          <p:spTgt spid="2052"/>
                                        </p:tgtEl>
                                        <p:attrNameLst>
                                          <p:attrName>style.rotation</p:attrName>
                                        </p:attrNameLst>
                                      </p:cBhvr>
                                      <p:tavLst>
                                        <p:tav tm="0">
                                          <p:val>
                                            <p:fltVal val="90"/>
                                          </p:val>
                                        </p:tav>
                                        <p:tav tm="100000">
                                          <p:val>
                                            <p:fltVal val="0"/>
                                          </p:val>
                                        </p:tav>
                                      </p:tavLst>
                                    </p:anim>
                                    <p:animEffect transition="in" filter="fade">
                                      <p:cBhvr>
                                        <p:cTn id="37" dur="1000"/>
                                        <p:tgtEl>
                                          <p:spTgt spid="2052"/>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0" grpId="0"/>
      <p:bldP spid="12" grpId="0"/>
      <p:bldP spid="20" grpId="0"/>
      <p:bldP spid="21" grpId="0"/>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圆角矩形 11"/>
          <p:cNvSpPr/>
          <p:nvPr/>
        </p:nvSpPr>
        <p:spPr>
          <a:xfrm>
            <a:off x="990403" y="1436152"/>
            <a:ext cx="6134501" cy="492443"/>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TextBox 13"/>
          <p:cNvSpPr txBox="1"/>
          <p:nvPr/>
        </p:nvSpPr>
        <p:spPr>
          <a:xfrm>
            <a:off x="990403" y="3236979"/>
            <a:ext cx="6134501" cy="239966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2000" b="1">
                <a:solidFill>
                  <a:srgbClr val="FF0000"/>
                </a:solidFill>
              </a:rPr>
              <a:t>出席代表：</a:t>
            </a:r>
            <a:r>
              <a:rPr lang="zh-CN" altLang="en-US" sz="2000" b="1">
                <a:solidFill>
                  <a:schemeClr val="tx1"/>
                </a:solidFill>
              </a:rPr>
              <a:t>出席这次大会的各地代表</a:t>
            </a:r>
            <a:r>
              <a:rPr lang="en-US" altLang="zh-CN" sz="2000" b="1">
                <a:solidFill>
                  <a:schemeClr val="tx1"/>
                </a:solidFill>
              </a:rPr>
              <a:t>142</a:t>
            </a:r>
            <a:r>
              <a:rPr lang="zh-CN" altLang="en-US" sz="2000" b="1">
                <a:solidFill>
                  <a:schemeClr val="tx1"/>
                </a:solidFill>
              </a:rPr>
              <a:t>人（其中有表决权者</a:t>
            </a:r>
            <a:r>
              <a:rPr lang="en-US" altLang="zh-CN" sz="2000" b="1">
                <a:solidFill>
                  <a:schemeClr val="tx1"/>
                </a:solidFill>
              </a:rPr>
              <a:t>84</a:t>
            </a:r>
            <a:r>
              <a:rPr lang="zh-CN" altLang="en-US" sz="2000" b="1">
                <a:solidFill>
                  <a:schemeClr val="tx1"/>
                </a:solidFill>
              </a:rPr>
              <a:t>人），代表全国党员</a:t>
            </a:r>
            <a:r>
              <a:rPr lang="en-US" altLang="zh-CN" sz="2000" b="1">
                <a:solidFill>
                  <a:schemeClr val="tx1"/>
                </a:solidFill>
              </a:rPr>
              <a:t>4</a:t>
            </a:r>
            <a:r>
              <a:rPr lang="zh-CN" altLang="en-US" sz="2000" b="1">
                <a:solidFill>
                  <a:schemeClr val="tx1"/>
                </a:solidFill>
              </a:rPr>
              <a:t>万多人。共产国际负责人布哈林和国际东方部负责人米夫也参加了大会。此外，参加开幕大会的还有少共国际、赤色职工国际的代表以及意大利、苏联等国共产党的代表。</a:t>
            </a:r>
            <a:endParaRPr lang="en-US" altLang="zh-CN" sz="2000" b="1">
              <a:solidFill>
                <a:schemeClr val="tx1"/>
              </a:solidFill>
            </a:endParaRPr>
          </a:p>
        </p:txBody>
      </p:sp>
      <p:grpSp>
        <p:nvGrpSpPr>
          <p:cNvPr id="2" name="组合 1"/>
          <p:cNvGrpSpPr/>
          <p:nvPr/>
        </p:nvGrpSpPr>
        <p:grpSpPr>
          <a:xfrm>
            <a:off x="2003547" y="1379368"/>
            <a:ext cx="4324576" cy="553085"/>
            <a:chOff x="1502660" y="1034526"/>
            <a:chExt cx="3243432" cy="414814"/>
          </a:xfrm>
        </p:grpSpPr>
        <p:sp>
          <p:nvSpPr>
            <p:cNvPr id="13" name="TextBox 12"/>
            <p:cNvSpPr txBox="1"/>
            <p:nvPr/>
          </p:nvSpPr>
          <p:spPr>
            <a:xfrm>
              <a:off x="1867667" y="1034526"/>
              <a:ext cx="2878425" cy="414814"/>
            </a:xfrm>
            <a:prstGeom prst="rect">
              <a:avLst/>
            </a:prstGeom>
            <a:noFill/>
          </p:spPr>
          <p:txBody>
            <a:bodyPr wrap="square" rtlCol="0">
              <a:spAutoFit/>
            </a:bodyPr>
            <a:lstStyle>
              <a:defPPr>
                <a:defRPr lang="zh-CN"/>
              </a:defPPr>
              <a:lvl1pPr algn="ctr">
                <a:lnSpc>
                  <a:spcPct val="150000"/>
                </a:lnSpc>
                <a:defRPr sz="1500" b="1">
                  <a:solidFill>
                    <a:srgbClr val="FFFF00"/>
                  </a:solidFill>
                  <a:latin typeface="微软雅黑" panose="020B0503020204020204" pitchFamily="34" charset="-122"/>
                  <a:ea typeface="微软雅黑" panose="020B0503020204020204" pitchFamily="34" charset="-122"/>
                </a:defRPr>
              </a:lvl1pPr>
            </a:lstStyle>
            <a:p>
              <a:r>
                <a:rPr lang="zh-CN" altLang="en-US" sz="2000">
                  <a:solidFill>
                    <a:schemeClr val="accent3">
                      <a:lumMod val="40000"/>
                      <a:lumOff val="60000"/>
                    </a:schemeClr>
                  </a:solidFill>
                </a:rPr>
                <a:t>中国共产党第六次全国代表大会</a:t>
              </a:r>
            </a:p>
          </p:txBody>
        </p:sp>
        <p:sp>
          <p:nvSpPr>
            <p:cNvPr id="16" name="Freeform 4"/>
            <p:cNvSpPr/>
            <p:nvPr/>
          </p:nvSpPr>
          <p:spPr bwMode="auto">
            <a:xfrm>
              <a:off x="1502660" y="1102514"/>
              <a:ext cx="297016" cy="302607"/>
            </a:xfrm>
            <a:custGeom>
              <a:avLst/>
              <a:gdLst>
                <a:gd name="T0" fmla="*/ 9973 w 16150"/>
                <a:gd name="T1" fmla="*/ 259 h 16454"/>
                <a:gd name="T2" fmla="*/ 12122 w 16150"/>
                <a:gd name="T3" fmla="*/ 1134 h 16454"/>
                <a:gd name="T4" fmla="*/ 13846 w 16150"/>
                <a:gd name="T5" fmla="*/ 2500 h 16454"/>
                <a:gd name="T6" fmla="*/ 15112 w 16150"/>
                <a:gd name="T7" fmla="*/ 4233 h 16454"/>
                <a:gd name="T8" fmla="*/ 15891 w 16150"/>
                <a:gd name="T9" fmla="*/ 6210 h 16454"/>
                <a:gd name="T10" fmla="*/ 16149 w 16150"/>
                <a:gd name="T11" fmla="*/ 8306 h 16454"/>
                <a:gd name="T12" fmla="*/ 15854 w 16150"/>
                <a:gd name="T13" fmla="*/ 10398 h 16454"/>
                <a:gd name="T14" fmla="*/ 14975 w 16150"/>
                <a:gd name="T15" fmla="*/ 12361 h 16454"/>
                <a:gd name="T16" fmla="*/ 12685 w 16150"/>
                <a:gd name="T17" fmla="*/ 14869 h 16454"/>
                <a:gd name="T18" fmla="*/ 11449 w 16150"/>
                <a:gd name="T19" fmla="*/ 15540 h 16454"/>
                <a:gd name="T20" fmla="*/ 10200 w 16150"/>
                <a:gd name="T21" fmla="*/ 16017 h 16454"/>
                <a:gd name="T22" fmla="*/ 8943 w 16150"/>
                <a:gd name="T23" fmla="*/ 16295 h 16454"/>
                <a:gd name="T24" fmla="*/ 7684 w 16150"/>
                <a:gd name="T25" fmla="*/ 16373 h 16454"/>
                <a:gd name="T26" fmla="*/ 6427 w 16150"/>
                <a:gd name="T27" fmla="*/ 16246 h 16454"/>
                <a:gd name="T28" fmla="*/ 5176 w 16150"/>
                <a:gd name="T29" fmla="*/ 15912 h 16454"/>
                <a:gd name="T30" fmla="*/ 3938 w 16150"/>
                <a:gd name="T31" fmla="*/ 15367 h 16454"/>
                <a:gd name="T32" fmla="*/ 2716 w 16150"/>
                <a:gd name="T33" fmla="*/ 14608 h 16454"/>
                <a:gd name="T34" fmla="*/ 2511 w 16150"/>
                <a:gd name="T35" fmla="*/ 15185 h 16454"/>
                <a:gd name="T36" fmla="*/ 2434 w 16150"/>
                <a:gd name="T37" fmla="*/ 15605 h 16454"/>
                <a:gd name="T38" fmla="*/ 2255 w 16150"/>
                <a:gd name="T39" fmla="*/ 15955 h 16454"/>
                <a:gd name="T40" fmla="*/ 1990 w 16150"/>
                <a:gd name="T41" fmla="*/ 16223 h 16454"/>
                <a:gd name="T42" fmla="*/ 1660 w 16150"/>
                <a:gd name="T43" fmla="*/ 16393 h 16454"/>
                <a:gd name="T44" fmla="*/ 1284 w 16150"/>
                <a:gd name="T45" fmla="*/ 16454 h 16454"/>
                <a:gd name="T46" fmla="*/ 877 w 16150"/>
                <a:gd name="T47" fmla="*/ 16392 h 16454"/>
                <a:gd name="T48" fmla="*/ 462 w 16150"/>
                <a:gd name="T49" fmla="*/ 16196 h 16454"/>
                <a:gd name="T50" fmla="*/ 179 w 16150"/>
                <a:gd name="T51" fmla="*/ 15839 h 16454"/>
                <a:gd name="T52" fmla="*/ 36 w 16150"/>
                <a:gd name="T53" fmla="*/ 15456 h 16454"/>
                <a:gd name="T54" fmla="*/ 1 w 16150"/>
                <a:gd name="T55" fmla="*/ 15083 h 16454"/>
                <a:gd name="T56" fmla="*/ 68 w 16150"/>
                <a:gd name="T57" fmla="*/ 14734 h 16454"/>
                <a:gd name="T58" fmla="*/ 234 w 16150"/>
                <a:gd name="T59" fmla="*/ 14423 h 16454"/>
                <a:gd name="T60" fmla="*/ 493 w 16150"/>
                <a:gd name="T61" fmla="*/ 14166 h 16454"/>
                <a:gd name="T62" fmla="*/ 840 w 16150"/>
                <a:gd name="T63" fmla="*/ 13979 h 16454"/>
                <a:gd name="T64" fmla="*/ 1273 w 16150"/>
                <a:gd name="T65" fmla="*/ 13874 h 16454"/>
                <a:gd name="T66" fmla="*/ 1729 w 16150"/>
                <a:gd name="T67" fmla="*/ 11158 h 16454"/>
                <a:gd name="T68" fmla="*/ 2659 w 16150"/>
                <a:gd name="T69" fmla="*/ 11937 h 16454"/>
                <a:gd name="T70" fmla="*/ 3659 w 16150"/>
                <a:gd name="T71" fmla="*/ 12592 h 16454"/>
                <a:gd name="T72" fmla="*/ 4718 w 16150"/>
                <a:gd name="T73" fmla="*/ 13103 h 16454"/>
                <a:gd name="T74" fmla="*/ 5826 w 16150"/>
                <a:gd name="T75" fmla="*/ 13448 h 16454"/>
                <a:gd name="T76" fmla="*/ 6972 w 16150"/>
                <a:gd name="T77" fmla="*/ 13610 h 16454"/>
                <a:gd name="T78" fmla="*/ 8146 w 16150"/>
                <a:gd name="T79" fmla="*/ 13566 h 16454"/>
                <a:gd name="T80" fmla="*/ 9336 w 16150"/>
                <a:gd name="T81" fmla="*/ 13300 h 16454"/>
                <a:gd name="T82" fmla="*/ 10534 w 16150"/>
                <a:gd name="T83" fmla="*/ 12789 h 16454"/>
                <a:gd name="T84" fmla="*/ 5464 w 16150"/>
                <a:gd name="T85" fmla="*/ 2566 h 16454"/>
                <a:gd name="T86" fmla="*/ 5827 w 16150"/>
                <a:gd name="T87" fmla="*/ 2638 h 16454"/>
                <a:gd name="T88" fmla="*/ 6178 w 16150"/>
                <a:gd name="T89" fmla="*/ 2674 h 16454"/>
                <a:gd name="T90" fmla="*/ 6518 w 16150"/>
                <a:gd name="T91" fmla="*/ 2671 h 16454"/>
                <a:gd name="T92" fmla="*/ 6843 w 16150"/>
                <a:gd name="T93" fmla="*/ 2626 h 16454"/>
                <a:gd name="T94" fmla="*/ 7155 w 16150"/>
                <a:gd name="T95" fmla="*/ 2539 h 16454"/>
                <a:gd name="T96" fmla="*/ 7454 w 16150"/>
                <a:gd name="T97" fmla="*/ 2406 h 16454"/>
                <a:gd name="T98" fmla="*/ 7738 w 16150"/>
                <a:gd name="T99" fmla="*/ 2226 h 16454"/>
                <a:gd name="T100" fmla="*/ 8006 w 16150"/>
                <a:gd name="T101" fmla="*/ 1998 h 16454"/>
                <a:gd name="T102" fmla="*/ 12823 w 16150"/>
                <a:gd name="T103" fmla="*/ 10533 h 16454"/>
                <a:gd name="T104" fmla="*/ 13267 w 16150"/>
                <a:gd name="T105" fmla="*/ 9153 h 16454"/>
                <a:gd name="T106" fmla="*/ 13370 w 16150"/>
                <a:gd name="T107" fmla="*/ 7627 h 16454"/>
                <a:gd name="T108" fmla="*/ 13146 w 16150"/>
                <a:gd name="T109" fmla="*/ 6035 h 16454"/>
                <a:gd name="T110" fmla="*/ 12612 w 16150"/>
                <a:gd name="T111" fmla="*/ 4454 h 16454"/>
                <a:gd name="T112" fmla="*/ 11782 w 16150"/>
                <a:gd name="T113" fmla="*/ 2966 h 16454"/>
                <a:gd name="T114" fmla="*/ 10672 w 16150"/>
                <a:gd name="T115" fmla="*/ 1650 h 16454"/>
                <a:gd name="T116" fmla="*/ 9297 w 16150"/>
                <a:gd name="T117" fmla="*/ 585 h 16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50" h="16454">
                  <a:moveTo>
                    <a:pt x="8101" y="0"/>
                  </a:moveTo>
                  <a:lnTo>
                    <a:pt x="8749" y="44"/>
                  </a:lnTo>
                  <a:lnTo>
                    <a:pt x="9372" y="132"/>
                  </a:lnTo>
                  <a:lnTo>
                    <a:pt x="9973" y="259"/>
                  </a:lnTo>
                  <a:lnTo>
                    <a:pt x="10548" y="425"/>
                  </a:lnTo>
                  <a:lnTo>
                    <a:pt x="11098" y="627"/>
                  </a:lnTo>
                  <a:lnTo>
                    <a:pt x="11623" y="864"/>
                  </a:lnTo>
                  <a:lnTo>
                    <a:pt x="12122" y="1134"/>
                  </a:lnTo>
                  <a:lnTo>
                    <a:pt x="12594" y="1434"/>
                  </a:lnTo>
                  <a:lnTo>
                    <a:pt x="13038" y="1764"/>
                  </a:lnTo>
                  <a:lnTo>
                    <a:pt x="13456" y="2119"/>
                  </a:lnTo>
                  <a:lnTo>
                    <a:pt x="13846" y="2500"/>
                  </a:lnTo>
                  <a:lnTo>
                    <a:pt x="14206" y="2903"/>
                  </a:lnTo>
                  <a:lnTo>
                    <a:pt x="14538" y="3329"/>
                  </a:lnTo>
                  <a:lnTo>
                    <a:pt x="14841" y="3772"/>
                  </a:lnTo>
                  <a:lnTo>
                    <a:pt x="15112" y="4233"/>
                  </a:lnTo>
                  <a:lnTo>
                    <a:pt x="15354" y="4710"/>
                  </a:lnTo>
                  <a:lnTo>
                    <a:pt x="15565" y="5199"/>
                  </a:lnTo>
                  <a:lnTo>
                    <a:pt x="15744" y="5700"/>
                  </a:lnTo>
                  <a:lnTo>
                    <a:pt x="15891" y="6210"/>
                  </a:lnTo>
                  <a:lnTo>
                    <a:pt x="16005" y="6728"/>
                  </a:lnTo>
                  <a:lnTo>
                    <a:pt x="16087" y="7251"/>
                  </a:lnTo>
                  <a:lnTo>
                    <a:pt x="16135" y="7778"/>
                  </a:lnTo>
                  <a:lnTo>
                    <a:pt x="16149" y="8306"/>
                  </a:lnTo>
                  <a:lnTo>
                    <a:pt x="16128" y="8835"/>
                  </a:lnTo>
                  <a:lnTo>
                    <a:pt x="16073" y="9360"/>
                  </a:lnTo>
                  <a:lnTo>
                    <a:pt x="15981" y="9883"/>
                  </a:lnTo>
                  <a:lnTo>
                    <a:pt x="15854" y="10398"/>
                  </a:lnTo>
                  <a:lnTo>
                    <a:pt x="15690" y="10906"/>
                  </a:lnTo>
                  <a:lnTo>
                    <a:pt x="15490" y="11404"/>
                  </a:lnTo>
                  <a:lnTo>
                    <a:pt x="15252" y="11889"/>
                  </a:lnTo>
                  <a:lnTo>
                    <a:pt x="14975" y="12361"/>
                  </a:lnTo>
                  <a:lnTo>
                    <a:pt x="14660" y="12818"/>
                  </a:lnTo>
                  <a:lnTo>
                    <a:pt x="16150" y="14235"/>
                  </a:lnTo>
                  <a:lnTo>
                    <a:pt x="14152" y="16318"/>
                  </a:lnTo>
                  <a:lnTo>
                    <a:pt x="12685" y="14869"/>
                  </a:lnTo>
                  <a:lnTo>
                    <a:pt x="12378" y="15055"/>
                  </a:lnTo>
                  <a:lnTo>
                    <a:pt x="12069" y="15229"/>
                  </a:lnTo>
                  <a:lnTo>
                    <a:pt x="11760" y="15391"/>
                  </a:lnTo>
                  <a:lnTo>
                    <a:pt x="11449" y="15540"/>
                  </a:lnTo>
                  <a:lnTo>
                    <a:pt x="11137" y="15678"/>
                  </a:lnTo>
                  <a:lnTo>
                    <a:pt x="10826" y="15803"/>
                  </a:lnTo>
                  <a:lnTo>
                    <a:pt x="10513" y="15916"/>
                  </a:lnTo>
                  <a:lnTo>
                    <a:pt x="10200" y="16017"/>
                  </a:lnTo>
                  <a:lnTo>
                    <a:pt x="9886" y="16104"/>
                  </a:lnTo>
                  <a:lnTo>
                    <a:pt x="9573" y="16180"/>
                  </a:lnTo>
                  <a:lnTo>
                    <a:pt x="9258" y="16244"/>
                  </a:lnTo>
                  <a:lnTo>
                    <a:pt x="8943" y="16295"/>
                  </a:lnTo>
                  <a:lnTo>
                    <a:pt x="8628" y="16334"/>
                  </a:lnTo>
                  <a:lnTo>
                    <a:pt x="8314" y="16359"/>
                  </a:lnTo>
                  <a:lnTo>
                    <a:pt x="7999" y="16372"/>
                  </a:lnTo>
                  <a:lnTo>
                    <a:pt x="7684" y="16373"/>
                  </a:lnTo>
                  <a:lnTo>
                    <a:pt x="7369" y="16360"/>
                  </a:lnTo>
                  <a:lnTo>
                    <a:pt x="7056" y="16335"/>
                  </a:lnTo>
                  <a:lnTo>
                    <a:pt x="6741" y="16297"/>
                  </a:lnTo>
                  <a:lnTo>
                    <a:pt x="6427" y="16246"/>
                  </a:lnTo>
                  <a:lnTo>
                    <a:pt x="6113" y="16181"/>
                  </a:lnTo>
                  <a:lnTo>
                    <a:pt x="5801" y="16104"/>
                  </a:lnTo>
                  <a:lnTo>
                    <a:pt x="5488" y="16015"/>
                  </a:lnTo>
                  <a:lnTo>
                    <a:pt x="5176" y="15912"/>
                  </a:lnTo>
                  <a:lnTo>
                    <a:pt x="4866" y="15795"/>
                  </a:lnTo>
                  <a:lnTo>
                    <a:pt x="4556" y="15665"/>
                  </a:lnTo>
                  <a:lnTo>
                    <a:pt x="4246" y="15523"/>
                  </a:lnTo>
                  <a:lnTo>
                    <a:pt x="3938" y="15367"/>
                  </a:lnTo>
                  <a:lnTo>
                    <a:pt x="3631" y="15197"/>
                  </a:lnTo>
                  <a:lnTo>
                    <a:pt x="3325" y="15014"/>
                  </a:lnTo>
                  <a:lnTo>
                    <a:pt x="3019" y="14818"/>
                  </a:lnTo>
                  <a:lnTo>
                    <a:pt x="2716" y="14608"/>
                  </a:lnTo>
                  <a:lnTo>
                    <a:pt x="2488" y="14831"/>
                  </a:lnTo>
                  <a:lnTo>
                    <a:pt x="2504" y="14953"/>
                  </a:lnTo>
                  <a:lnTo>
                    <a:pt x="2511" y="15070"/>
                  </a:lnTo>
                  <a:lnTo>
                    <a:pt x="2511" y="15185"/>
                  </a:lnTo>
                  <a:lnTo>
                    <a:pt x="2502" y="15296"/>
                  </a:lnTo>
                  <a:lnTo>
                    <a:pt x="2486" y="15403"/>
                  </a:lnTo>
                  <a:lnTo>
                    <a:pt x="2464" y="15506"/>
                  </a:lnTo>
                  <a:lnTo>
                    <a:pt x="2434" y="15605"/>
                  </a:lnTo>
                  <a:lnTo>
                    <a:pt x="2399" y="15699"/>
                  </a:lnTo>
                  <a:lnTo>
                    <a:pt x="2357" y="15790"/>
                  </a:lnTo>
                  <a:lnTo>
                    <a:pt x="2308" y="15875"/>
                  </a:lnTo>
                  <a:lnTo>
                    <a:pt x="2255" y="15955"/>
                  </a:lnTo>
                  <a:lnTo>
                    <a:pt x="2196" y="16030"/>
                  </a:lnTo>
                  <a:lnTo>
                    <a:pt x="2132" y="16100"/>
                  </a:lnTo>
                  <a:lnTo>
                    <a:pt x="2063" y="16164"/>
                  </a:lnTo>
                  <a:lnTo>
                    <a:pt x="1990" y="16223"/>
                  </a:lnTo>
                  <a:lnTo>
                    <a:pt x="1913" y="16274"/>
                  </a:lnTo>
                  <a:lnTo>
                    <a:pt x="1833" y="16320"/>
                  </a:lnTo>
                  <a:lnTo>
                    <a:pt x="1749" y="16360"/>
                  </a:lnTo>
                  <a:lnTo>
                    <a:pt x="1660" y="16393"/>
                  </a:lnTo>
                  <a:lnTo>
                    <a:pt x="1570" y="16419"/>
                  </a:lnTo>
                  <a:lnTo>
                    <a:pt x="1477" y="16438"/>
                  </a:lnTo>
                  <a:lnTo>
                    <a:pt x="1381" y="16450"/>
                  </a:lnTo>
                  <a:lnTo>
                    <a:pt x="1284" y="16454"/>
                  </a:lnTo>
                  <a:lnTo>
                    <a:pt x="1184" y="16451"/>
                  </a:lnTo>
                  <a:lnTo>
                    <a:pt x="1083" y="16440"/>
                  </a:lnTo>
                  <a:lnTo>
                    <a:pt x="980" y="16420"/>
                  </a:lnTo>
                  <a:lnTo>
                    <a:pt x="877" y="16392"/>
                  </a:lnTo>
                  <a:lnTo>
                    <a:pt x="774" y="16356"/>
                  </a:lnTo>
                  <a:lnTo>
                    <a:pt x="670" y="16312"/>
                  </a:lnTo>
                  <a:lnTo>
                    <a:pt x="566" y="16259"/>
                  </a:lnTo>
                  <a:lnTo>
                    <a:pt x="462" y="16196"/>
                  </a:lnTo>
                  <a:lnTo>
                    <a:pt x="358" y="16124"/>
                  </a:lnTo>
                  <a:lnTo>
                    <a:pt x="291" y="16029"/>
                  </a:lnTo>
                  <a:lnTo>
                    <a:pt x="231" y="15935"/>
                  </a:lnTo>
                  <a:lnTo>
                    <a:pt x="179" y="15839"/>
                  </a:lnTo>
                  <a:lnTo>
                    <a:pt x="133" y="15743"/>
                  </a:lnTo>
                  <a:lnTo>
                    <a:pt x="94" y="15648"/>
                  </a:lnTo>
                  <a:lnTo>
                    <a:pt x="62" y="15552"/>
                  </a:lnTo>
                  <a:lnTo>
                    <a:pt x="36" y="15456"/>
                  </a:lnTo>
                  <a:lnTo>
                    <a:pt x="17" y="15362"/>
                  </a:lnTo>
                  <a:lnTo>
                    <a:pt x="5" y="15267"/>
                  </a:lnTo>
                  <a:lnTo>
                    <a:pt x="0" y="15175"/>
                  </a:lnTo>
                  <a:lnTo>
                    <a:pt x="1" y="15083"/>
                  </a:lnTo>
                  <a:lnTo>
                    <a:pt x="8" y="14993"/>
                  </a:lnTo>
                  <a:lnTo>
                    <a:pt x="22" y="14904"/>
                  </a:lnTo>
                  <a:lnTo>
                    <a:pt x="42" y="14818"/>
                  </a:lnTo>
                  <a:lnTo>
                    <a:pt x="68" y="14734"/>
                  </a:lnTo>
                  <a:lnTo>
                    <a:pt x="101" y="14651"/>
                  </a:lnTo>
                  <a:lnTo>
                    <a:pt x="139" y="14572"/>
                  </a:lnTo>
                  <a:lnTo>
                    <a:pt x="183" y="14496"/>
                  </a:lnTo>
                  <a:lnTo>
                    <a:pt x="234" y="14423"/>
                  </a:lnTo>
                  <a:lnTo>
                    <a:pt x="290" y="14353"/>
                  </a:lnTo>
                  <a:lnTo>
                    <a:pt x="352" y="14287"/>
                  </a:lnTo>
                  <a:lnTo>
                    <a:pt x="420" y="14224"/>
                  </a:lnTo>
                  <a:lnTo>
                    <a:pt x="493" y="14166"/>
                  </a:lnTo>
                  <a:lnTo>
                    <a:pt x="572" y="14112"/>
                  </a:lnTo>
                  <a:lnTo>
                    <a:pt x="656" y="14063"/>
                  </a:lnTo>
                  <a:lnTo>
                    <a:pt x="746" y="14018"/>
                  </a:lnTo>
                  <a:lnTo>
                    <a:pt x="840" y="13979"/>
                  </a:lnTo>
                  <a:lnTo>
                    <a:pt x="941" y="13944"/>
                  </a:lnTo>
                  <a:lnTo>
                    <a:pt x="1046" y="13915"/>
                  </a:lnTo>
                  <a:lnTo>
                    <a:pt x="1157" y="13891"/>
                  </a:lnTo>
                  <a:lnTo>
                    <a:pt x="1273" y="13874"/>
                  </a:lnTo>
                  <a:lnTo>
                    <a:pt x="1394" y="13864"/>
                  </a:lnTo>
                  <a:lnTo>
                    <a:pt x="1555" y="13724"/>
                  </a:lnTo>
                  <a:lnTo>
                    <a:pt x="493" y="12429"/>
                  </a:lnTo>
                  <a:lnTo>
                    <a:pt x="1729" y="11158"/>
                  </a:lnTo>
                  <a:lnTo>
                    <a:pt x="1954" y="11364"/>
                  </a:lnTo>
                  <a:lnTo>
                    <a:pt x="2185" y="11562"/>
                  </a:lnTo>
                  <a:lnTo>
                    <a:pt x="2419" y="11753"/>
                  </a:lnTo>
                  <a:lnTo>
                    <a:pt x="2659" y="11937"/>
                  </a:lnTo>
                  <a:lnTo>
                    <a:pt x="2903" y="12113"/>
                  </a:lnTo>
                  <a:lnTo>
                    <a:pt x="3152" y="12282"/>
                  </a:lnTo>
                  <a:lnTo>
                    <a:pt x="3404" y="12441"/>
                  </a:lnTo>
                  <a:lnTo>
                    <a:pt x="3659" y="12592"/>
                  </a:lnTo>
                  <a:lnTo>
                    <a:pt x="3919" y="12734"/>
                  </a:lnTo>
                  <a:lnTo>
                    <a:pt x="4183" y="12867"/>
                  </a:lnTo>
                  <a:lnTo>
                    <a:pt x="4449" y="12989"/>
                  </a:lnTo>
                  <a:lnTo>
                    <a:pt x="4718" y="13103"/>
                  </a:lnTo>
                  <a:lnTo>
                    <a:pt x="4991" y="13205"/>
                  </a:lnTo>
                  <a:lnTo>
                    <a:pt x="5267" y="13297"/>
                  </a:lnTo>
                  <a:lnTo>
                    <a:pt x="5546" y="13378"/>
                  </a:lnTo>
                  <a:lnTo>
                    <a:pt x="5826" y="13448"/>
                  </a:lnTo>
                  <a:lnTo>
                    <a:pt x="6110" y="13507"/>
                  </a:lnTo>
                  <a:lnTo>
                    <a:pt x="6395" y="13553"/>
                  </a:lnTo>
                  <a:lnTo>
                    <a:pt x="6683" y="13588"/>
                  </a:lnTo>
                  <a:lnTo>
                    <a:pt x="6972" y="13610"/>
                  </a:lnTo>
                  <a:lnTo>
                    <a:pt x="7263" y="13619"/>
                  </a:lnTo>
                  <a:lnTo>
                    <a:pt x="7557" y="13615"/>
                  </a:lnTo>
                  <a:lnTo>
                    <a:pt x="7851" y="13598"/>
                  </a:lnTo>
                  <a:lnTo>
                    <a:pt x="8146" y="13566"/>
                  </a:lnTo>
                  <a:lnTo>
                    <a:pt x="8442" y="13522"/>
                  </a:lnTo>
                  <a:lnTo>
                    <a:pt x="8740" y="13462"/>
                  </a:lnTo>
                  <a:lnTo>
                    <a:pt x="9038" y="13388"/>
                  </a:lnTo>
                  <a:lnTo>
                    <a:pt x="9336" y="13300"/>
                  </a:lnTo>
                  <a:lnTo>
                    <a:pt x="9635" y="13196"/>
                  </a:lnTo>
                  <a:lnTo>
                    <a:pt x="9935" y="13076"/>
                  </a:lnTo>
                  <a:lnTo>
                    <a:pt x="10234" y="12941"/>
                  </a:lnTo>
                  <a:lnTo>
                    <a:pt x="10534" y="12789"/>
                  </a:lnTo>
                  <a:lnTo>
                    <a:pt x="5239" y="7664"/>
                  </a:lnTo>
                  <a:lnTo>
                    <a:pt x="3779" y="9182"/>
                  </a:lnTo>
                  <a:lnTo>
                    <a:pt x="1430" y="6830"/>
                  </a:lnTo>
                  <a:lnTo>
                    <a:pt x="5464" y="2566"/>
                  </a:lnTo>
                  <a:lnTo>
                    <a:pt x="5556" y="2587"/>
                  </a:lnTo>
                  <a:lnTo>
                    <a:pt x="5647" y="2606"/>
                  </a:lnTo>
                  <a:lnTo>
                    <a:pt x="5738" y="2623"/>
                  </a:lnTo>
                  <a:lnTo>
                    <a:pt x="5827" y="2638"/>
                  </a:lnTo>
                  <a:lnTo>
                    <a:pt x="5916" y="2651"/>
                  </a:lnTo>
                  <a:lnTo>
                    <a:pt x="6004" y="2660"/>
                  </a:lnTo>
                  <a:lnTo>
                    <a:pt x="6092" y="2669"/>
                  </a:lnTo>
                  <a:lnTo>
                    <a:pt x="6178" y="2674"/>
                  </a:lnTo>
                  <a:lnTo>
                    <a:pt x="6265" y="2677"/>
                  </a:lnTo>
                  <a:lnTo>
                    <a:pt x="6349" y="2677"/>
                  </a:lnTo>
                  <a:lnTo>
                    <a:pt x="6433" y="2675"/>
                  </a:lnTo>
                  <a:lnTo>
                    <a:pt x="6518" y="2671"/>
                  </a:lnTo>
                  <a:lnTo>
                    <a:pt x="6600" y="2663"/>
                  </a:lnTo>
                  <a:lnTo>
                    <a:pt x="6682" y="2653"/>
                  </a:lnTo>
                  <a:lnTo>
                    <a:pt x="6762" y="2641"/>
                  </a:lnTo>
                  <a:lnTo>
                    <a:pt x="6843" y="2626"/>
                  </a:lnTo>
                  <a:lnTo>
                    <a:pt x="6923" y="2608"/>
                  </a:lnTo>
                  <a:lnTo>
                    <a:pt x="7001" y="2587"/>
                  </a:lnTo>
                  <a:lnTo>
                    <a:pt x="7079" y="2565"/>
                  </a:lnTo>
                  <a:lnTo>
                    <a:pt x="7155" y="2539"/>
                  </a:lnTo>
                  <a:lnTo>
                    <a:pt x="7231" y="2510"/>
                  </a:lnTo>
                  <a:lnTo>
                    <a:pt x="7307" y="2478"/>
                  </a:lnTo>
                  <a:lnTo>
                    <a:pt x="7381" y="2443"/>
                  </a:lnTo>
                  <a:lnTo>
                    <a:pt x="7454" y="2406"/>
                  </a:lnTo>
                  <a:lnTo>
                    <a:pt x="7527" y="2365"/>
                  </a:lnTo>
                  <a:lnTo>
                    <a:pt x="7598" y="2322"/>
                  </a:lnTo>
                  <a:lnTo>
                    <a:pt x="7669" y="2276"/>
                  </a:lnTo>
                  <a:lnTo>
                    <a:pt x="7738" y="2226"/>
                  </a:lnTo>
                  <a:lnTo>
                    <a:pt x="7807" y="2174"/>
                  </a:lnTo>
                  <a:lnTo>
                    <a:pt x="7874" y="2118"/>
                  </a:lnTo>
                  <a:lnTo>
                    <a:pt x="7940" y="2060"/>
                  </a:lnTo>
                  <a:lnTo>
                    <a:pt x="8006" y="1998"/>
                  </a:lnTo>
                  <a:lnTo>
                    <a:pt x="9283" y="3305"/>
                  </a:lnTo>
                  <a:lnTo>
                    <a:pt x="7255" y="5477"/>
                  </a:lnTo>
                  <a:lnTo>
                    <a:pt x="12658" y="10844"/>
                  </a:lnTo>
                  <a:lnTo>
                    <a:pt x="12823" y="10533"/>
                  </a:lnTo>
                  <a:lnTo>
                    <a:pt x="12967" y="10206"/>
                  </a:lnTo>
                  <a:lnTo>
                    <a:pt x="13089" y="9866"/>
                  </a:lnTo>
                  <a:lnTo>
                    <a:pt x="13188" y="9515"/>
                  </a:lnTo>
                  <a:lnTo>
                    <a:pt x="13267" y="9153"/>
                  </a:lnTo>
                  <a:lnTo>
                    <a:pt x="13324" y="8782"/>
                  </a:lnTo>
                  <a:lnTo>
                    <a:pt x="13360" y="8404"/>
                  </a:lnTo>
                  <a:lnTo>
                    <a:pt x="13376" y="8018"/>
                  </a:lnTo>
                  <a:lnTo>
                    <a:pt x="13370" y="7627"/>
                  </a:lnTo>
                  <a:lnTo>
                    <a:pt x="13344" y="7233"/>
                  </a:lnTo>
                  <a:lnTo>
                    <a:pt x="13298" y="6835"/>
                  </a:lnTo>
                  <a:lnTo>
                    <a:pt x="13232" y="6435"/>
                  </a:lnTo>
                  <a:lnTo>
                    <a:pt x="13146" y="6035"/>
                  </a:lnTo>
                  <a:lnTo>
                    <a:pt x="13041" y="5635"/>
                  </a:lnTo>
                  <a:lnTo>
                    <a:pt x="12917" y="5238"/>
                  </a:lnTo>
                  <a:lnTo>
                    <a:pt x="12774" y="4844"/>
                  </a:lnTo>
                  <a:lnTo>
                    <a:pt x="12612" y="4454"/>
                  </a:lnTo>
                  <a:lnTo>
                    <a:pt x="12431" y="4070"/>
                  </a:lnTo>
                  <a:lnTo>
                    <a:pt x="12233" y="3694"/>
                  </a:lnTo>
                  <a:lnTo>
                    <a:pt x="12017" y="3325"/>
                  </a:lnTo>
                  <a:lnTo>
                    <a:pt x="11782" y="2966"/>
                  </a:lnTo>
                  <a:lnTo>
                    <a:pt x="11530" y="2618"/>
                  </a:lnTo>
                  <a:lnTo>
                    <a:pt x="11261" y="2282"/>
                  </a:lnTo>
                  <a:lnTo>
                    <a:pt x="10975" y="1958"/>
                  </a:lnTo>
                  <a:lnTo>
                    <a:pt x="10672" y="1650"/>
                  </a:lnTo>
                  <a:lnTo>
                    <a:pt x="10352" y="1357"/>
                  </a:lnTo>
                  <a:lnTo>
                    <a:pt x="10017" y="1081"/>
                  </a:lnTo>
                  <a:lnTo>
                    <a:pt x="9665" y="824"/>
                  </a:lnTo>
                  <a:lnTo>
                    <a:pt x="9297" y="585"/>
                  </a:lnTo>
                  <a:lnTo>
                    <a:pt x="8913" y="368"/>
                  </a:lnTo>
                  <a:lnTo>
                    <a:pt x="8515" y="173"/>
                  </a:lnTo>
                  <a:lnTo>
                    <a:pt x="8101" y="0"/>
                  </a:lnTo>
                  <a:close/>
                </a:path>
              </a:pathLst>
            </a:custGeom>
            <a:solidFill>
              <a:schemeClr val="accent3">
                <a:lumMod val="40000"/>
                <a:lumOff val="60000"/>
              </a:schemeClr>
            </a:solidFill>
            <a:ln>
              <a:noFill/>
            </a:ln>
          </p:spPr>
          <p:txBody>
            <a:bodyPr vert="horz" wrap="square" lIns="121920" tIns="60960" rIns="121920" bIns="60960" numCol="1" anchor="t" anchorCtr="0" compatLnSpc="1"/>
            <a:lstStyle/>
            <a:p>
              <a:endParaRPr lang="zh-CN" altLang="en-US" sz="2400"/>
            </a:p>
          </p:txBody>
        </p:sp>
      </p:grpSp>
      <p:sp>
        <p:nvSpPr>
          <p:cNvPr id="17" name="TextBox 16"/>
          <p:cNvSpPr txBox="1"/>
          <p:nvPr/>
        </p:nvSpPr>
        <p:spPr>
          <a:xfrm>
            <a:off x="2521483" y="2183033"/>
            <a:ext cx="3072341" cy="663702"/>
          </a:xfrm>
          <a:prstGeom prst="hexagon">
            <a:avLst/>
          </a:prstGeom>
          <a:gradFill>
            <a:gsLst>
              <a:gs pos="0">
                <a:srgbClr val="E30000"/>
              </a:gs>
              <a:gs pos="100000">
                <a:srgbClr val="760303"/>
              </a:gs>
            </a:gsLst>
            <a:lin ang="5400000" scaled="0"/>
          </a:grad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ts val="1800"/>
              </a:lnSpc>
            </a:pPr>
            <a:r>
              <a:rPr lang="zh-CN" altLang="en-US" sz="1600">
                <a:solidFill>
                  <a:schemeClr val="bg1"/>
                </a:solidFill>
              </a:rPr>
              <a:t>时间：</a:t>
            </a:r>
            <a:r>
              <a:rPr lang="en-US" altLang="zh-CN" sz="1600">
                <a:solidFill>
                  <a:schemeClr val="bg1"/>
                </a:solidFill>
              </a:rPr>
              <a:t> 1928.6.18-7.11</a:t>
            </a:r>
          </a:p>
          <a:p>
            <a:pPr>
              <a:lnSpc>
                <a:spcPts val="1800"/>
              </a:lnSpc>
            </a:pPr>
            <a:r>
              <a:rPr lang="zh-CN" altLang="en-US" sz="1600">
                <a:solidFill>
                  <a:schemeClr val="bg1"/>
                </a:solidFill>
              </a:rPr>
              <a:t>地点：莫斯科</a:t>
            </a:r>
          </a:p>
        </p:txBody>
      </p:sp>
      <p:pic>
        <p:nvPicPr>
          <p:cNvPr id="3074" name="Picture 2" descr="http://photo.sohu.com/79/78/Img147867879.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32171" y="1604796"/>
            <a:ext cx="3744416" cy="43630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nodeType="afterGroup">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par>
                          <p:cTn id="19" fill="hold" nodeType="afterGroup">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par>
                          <p:cTn id="25" fill="hold" nodeType="afterGroup">
                            <p:stCondLst>
                              <p:cond delay="2000"/>
                            </p:stCondLst>
                            <p:childTnLst>
                              <p:par>
                                <p:cTn id="26" presetID="2" presetClass="entr" presetSubtype="4" fill="hold" nodeType="afterEffect">
                                  <p:stCondLst>
                                    <p:cond delay="0"/>
                                  </p:stCondLst>
                                  <p:childTnLst>
                                    <p:set>
                                      <p:cBhvr>
                                        <p:cTn id="27" dur="1" fill="hold">
                                          <p:stCondLst>
                                            <p:cond delay="0"/>
                                          </p:stCondLst>
                                        </p:cTn>
                                        <p:tgtEl>
                                          <p:spTgt spid="3074"/>
                                        </p:tgtEl>
                                        <p:attrNameLst>
                                          <p:attrName>style.visibility</p:attrName>
                                        </p:attrNameLst>
                                      </p:cBhvr>
                                      <p:to>
                                        <p:strVal val="visible"/>
                                      </p:to>
                                    </p:set>
                                    <p:anim calcmode="lin" valueType="num">
                                      <p:cBhvr additive="base">
                                        <p:cTn id="28" dur="500" fill="hold"/>
                                        <p:tgtEl>
                                          <p:spTgt spid="3074"/>
                                        </p:tgtEl>
                                        <p:attrNameLst>
                                          <p:attrName>ppt_x</p:attrName>
                                        </p:attrNameLst>
                                      </p:cBhvr>
                                      <p:tavLst>
                                        <p:tav tm="0">
                                          <p:val>
                                            <p:strVal val="#ppt_x"/>
                                          </p:val>
                                        </p:tav>
                                        <p:tav tm="100000">
                                          <p:val>
                                            <p:strVal val="#ppt_x"/>
                                          </p:val>
                                        </p:tav>
                                      </p:tavLst>
                                    </p:anim>
                                    <p:anim calcmode="lin" valueType="num">
                                      <p:cBhvr additive="base">
                                        <p:cTn id="29"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圆角矩形 11"/>
          <p:cNvSpPr/>
          <p:nvPr/>
        </p:nvSpPr>
        <p:spPr>
          <a:xfrm>
            <a:off x="990403" y="1436152"/>
            <a:ext cx="6134501" cy="492443"/>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TextBox 13"/>
          <p:cNvSpPr txBox="1"/>
          <p:nvPr/>
        </p:nvSpPr>
        <p:spPr>
          <a:xfrm>
            <a:off x="589280" y="3022600"/>
            <a:ext cx="6708140" cy="316928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2000" b="1">
                <a:solidFill>
                  <a:srgbClr val="FF0000"/>
                </a:solidFill>
              </a:rPr>
              <a:t>主要内容：</a:t>
            </a:r>
            <a:r>
              <a:rPr lang="zh-CN" altLang="en-US" sz="2000" b="1">
                <a:solidFill>
                  <a:schemeClr val="tx1"/>
                </a:solidFill>
              </a:rPr>
              <a:t>大会指出中国的社会性质仍然是半殖民地半封建社会；中国现在阶段的革命性质，是资产阶级民主革命；政治形势是处于两个革命高潮之间的低潮；党的总任务不是进攻，而是争取群众，准备暴动，大会制定了反对帝国主义封建主义、实行土地革命、建立工农民主专政的革命纲领，并批评了左、右倾机会主义，特别是盲动主义的错误。</a:t>
            </a:r>
          </a:p>
          <a:p>
            <a:pPr>
              <a:lnSpc>
                <a:spcPct val="100000"/>
              </a:lnSpc>
            </a:pPr>
            <a:r>
              <a:rPr lang="zh-CN" altLang="en-US" sz="2000" b="1">
                <a:solidFill>
                  <a:srgbClr val="FF0000"/>
                </a:solidFill>
              </a:rPr>
              <a:t>基本意义：</a:t>
            </a:r>
            <a:r>
              <a:rPr lang="zh-CN" altLang="en-US" sz="2000" b="1">
                <a:solidFill>
                  <a:schemeClr val="tx1"/>
                </a:solidFill>
              </a:rPr>
              <a:t>党的六大路线基本上是正确的，对后来中国革命的发展起了积极的作用。但大会对中国革命的长期性和农村革命根据地的重要意义等问题认识不足。</a:t>
            </a:r>
            <a:endParaRPr lang="en-US" altLang="zh-CN" sz="2000" b="1">
              <a:solidFill>
                <a:schemeClr val="tx1"/>
              </a:solidFill>
            </a:endParaRPr>
          </a:p>
        </p:txBody>
      </p:sp>
      <p:sp>
        <p:nvSpPr>
          <p:cNvPr id="13" name="TextBox 12"/>
          <p:cNvSpPr txBox="1"/>
          <p:nvPr/>
        </p:nvSpPr>
        <p:spPr>
          <a:xfrm>
            <a:off x="2490223" y="1379368"/>
            <a:ext cx="3837900" cy="553085"/>
          </a:xfrm>
          <a:prstGeom prst="rect">
            <a:avLst/>
          </a:prstGeom>
          <a:noFill/>
        </p:spPr>
        <p:txBody>
          <a:bodyPr wrap="square" rtlCol="0">
            <a:spAutoFit/>
          </a:bodyPr>
          <a:lstStyle>
            <a:defPPr>
              <a:defRPr lang="zh-CN"/>
            </a:defPPr>
            <a:lvl1pPr algn="ctr">
              <a:lnSpc>
                <a:spcPct val="150000"/>
              </a:lnSpc>
              <a:defRPr sz="1500" b="1">
                <a:solidFill>
                  <a:srgbClr val="FFFF00"/>
                </a:solidFill>
                <a:latin typeface="微软雅黑" panose="020B0503020204020204" pitchFamily="34" charset="-122"/>
                <a:ea typeface="微软雅黑" panose="020B0503020204020204" pitchFamily="34" charset="-122"/>
              </a:defRPr>
            </a:lvl1pPr>
          </a:lstStyle>
          <a:p>
            <a:r>
              <a:rPr lang="zh-CN" altLang="en-US" sz="2000">
                <a:solidFill>
                  <a:schemeClr val="accent3">
                    <a:lumMod val="40000"/>
                    <a:lumOff val="60000"/>
                  </a:schemeClr>
                </a:solidFill>
              </a:rPr>
              <a:t>中国共产党第六次全国代表大会</a:t>
            </a:r>
          </a:p>
        </p:txBody>
      </p:sp>
      <p:sp>
        <p:nvSpPr>
          <p:cNvPr id="16" name="Freeform 4"/>
          <p:cNvSpPr/>
          <p:nvPr/>
        </p:nvSpPr>
        <p:spPr bwMode="auto">
          <a:xfrm>
            <a:off x="2003547" y="1470019"/>
            <a:ext cx="396021" cy="403476"/>
          </a:xfrm>
          <a:custGeom>
            <a:avLst/>
            <a:gdLst>
              <a:gd name="T0" fmla="*/ 9973 w 16150"/>
              <a:gd name="T1" fmla="*/ 259 h 16454"/>
              <a:gd name="T2" fmla="*/ 12122 w 16150"/>
              <a:gd name="T3" fmla="*/ 1134 h 16454"/>
              <a:gd name="T4" fmla="*/ 13846 w 16150"/>
              <a:gd name="T5" fmla="*/ 2500 h 16454"/>
              <a:gd name="T6" fmla="*/ 15112 w 16150"/>
              <a:gd name="T7" fmla="*/ 4233 h 16454"/>
              <a:gd name="T8" fmla="*/ 15891 w 16150"/>
              <a:gd name="T9" fmla="*/ 6210 h 16454"/>
              <a:gd name="T10" fmla="*/ 16149 w 16150"/>
              <a:gd name="T11" fmla="*/ 8306 h 16454"/>
              <a:gd name="T12" fmla="*/ 15854 w 16150"/>
              <a:gd name="T13" fmla="*/ 10398 h 16454"/>
              <a:gd name="T14" fmla="*/ 14975 w 16150"/>
              <a:gd name="T15" fmla="*/ 12361 h 16454"/>
              <a:gd name="T16" fmla="*/ 12685 w 16150"/>
              <a:gd name="T17" fmla="*/ 14869 h 16454"/>
              <a:gd name="T18" fmla="*/ 11449 w 16150"/>
              <a:gd name="T19" fmla="*/ 15540 h 16454"/>
              <a:gd name="T20" fmla="*/ 10200 w 16150"/>
              <a:gd name="T21" fmla="*/ 16017 h 16454"/>
              <a:gd name="T22" fmla="*/ 8943 w 16150"/>
              <a:gd name="T23" fmla="*/ 16295 h 16454"/>
              <a:gd name="T24" fmla="*/ 7684 w 16150"/>
              <a:gd name="T25" fmla="*/ 16373 h 16454"/>
              <a:gd name="T26" fmla="*/ 6427 w 16150"/>
              <a:gd name="T27" fmla="*/ 16246 h 16454"/>
              <a:gd name="T28" fmla="*/ 5176 w 16150"/>
              <a:gd name="T29" fmla="*/ 15912 h 16454"/>
              <a:gd name="T30" fmla="*/ 3938 w 16150"/>
              <a:gd name="T31" fmla="*/ 15367 h 16454"/>
              <a:gd name="T32" fmla="*/ 2716 w 16150"/>
              <a:gd name="T33" fmla="*/ 14608 h 16454"/>
              <a:gd name="T34" fmla="*/ 2511 w 16150"/>
              <a:gd name="T35" fmla="*/ 15185 h 16454"/>
              <a:gd name="T36" fmla="*/ 2434 w 16150"/>
              <a:gd name="T37" fmla="*/ 15605 h 16454"/>
              <a:gd name="T38" fmla="*/ 2255 w 16150"/>
              <a:gd name="T39" fmla="*/ 15955 h 16454"/>
              <a:gd name="T40" fmla="*/ 1990 w 16150"/>
              <a:gd name="T41" fmla="*/ 16223 h 16454"/>
              <a:gd name="T42" fmla="*/ 1660 w 16150"/>
              <a:gd name="T43" fmla="*/ 16393 h 16454"/>
              <a:gd name="T44" fmla="*/ 1284 w 16150"/>
              <a:gd name="T45" fmla="*/ 16454 h 16454"/>
              <a:gd name="T46" fmla="*/ 877 w 16150"/>
              <a:gd name="T47" fmla="*/ 16392 h 16454"/>
              <a:gd name="T48" fmla="*/ 462 w 16150"/>
              <a:gd name="T49" fmla="*/ 16196 h 16454"/>
              <a:gd name="T50" fmla="*/ 179 w 16150"/>
              <a:gd name="T51" fmla="*/ 15839 h 16454"/>
              <a:gd name="T52" fmla="*/ 36 w 16150"/>
              <a:gd name="T53" fmla="*/ 15456 h 16454"/>
              <a:gd name="T54" fmla="*/ 1 w 16150"/>
              <a:gd name="T55" fmla="*/ 15083 h 16454"/>
              <a:gd name="T56" fmla="*/ 68 w 16150"/>
              <a:gd name="T57" fmla="*/ 14734 h 16454"/>
              <a:gd name="T58" fmla="*/ 234 w 16150"/>
              <a:gd name="T59" fmla="*/ 14423 h 16454"/>
              <a:gd name="T60" fmla="*/ 493 w 16150"/>
              <a:gd name="T61" fmla="*/ 14166 h 16454"/>
              <a:gd name="T62" fmla="*/ 840 w 16150"/>
              <a:gd name="T63" fmla="*/ 13979 h 16454"/>
              <a:gd name="T64" fmla="*/ 1273 w 16150"/>
              <a:gd name="T65" fmla="*/ 13874 h 16454"/>
              <a:gd name="T66" fmla="*/ 1729 w 16150"/>
              <a:gd name="T67" fmla="*/ 11158 h 16454"/>
              <a:gd name="T68" fmla="*/ 2659 w 16150"/>
              <a:gd name="T69" fmla="*/ 11937 h 16454"/>
              <a:gd name="T70" fmla="*/ 3659 w 16150"/>
              <a:gd name="T71" fmla="*/ 12592 h 16454"/>
              <a:gd name="T72" fmla="*/ 4718 w 16150"/>
              <a:gd name="T73" fmla="*/ 13103 h 16454"/>
              <a:gd name="T74" fmla="*/ 5826 w 16150"/>
              <a:gd name="T75" fmla="*/ 13448 h 16454"/>
              <a:gd name="T76" fmla="*/ 6972 w 16150"/>
              <a:gd name="T77" fmla="*/ 13610 h 16454"/>
              <a:gd name="T78" fmla="*/ 8146 w 16150"/>
              <a:gd name="T79" fmla="*/ 13566 h 16454"/>
              <a:gd name="T80" fmla="*/ 9336 w 16150"/>
              <a:gd name="T81" fmla="*/ 13300 h 16454"/>
              <a:gd name="T82" fmla="*/ 10534 w 16150"/>
              <a:gd name="T83" fmla="*/ 12789 h 16454"/>
              <a:gd name="T84" fmla="*/ 5464 w 16150"/>
              <a:gd name="T85" fmla="*/ 2566 h 16454"/>
              <a:gd name="T86" fmla="*/ 5827 w 16150"/>
              <a:gd name="T87" fmla="*/ 2638 h 16454"/>
              <a:gd name="T88" fmla="*/ 6178 w 16150"/>
              <a:gd name="T89" fmla="*/ 2674 h 16454"/>
              <a:gd name="T90" fmla="*/ 6518 w 16150"/>
              <a:gd name="T91" fmla="*/ 2671 h 16454"/>
              <a:gd name="T92" fmla="*/ 6843 w 16150"/>
              <a:gd name="T93" fmla="*/ 2626 h 16454"/>
              <a:gd name="T94" fmla="*/ 7155 w 16150"/>
              <a:gd name="T95" fmla="*/ 2539 h 16454"/>
              <a:gd name="T96" fmla="*/ 7454 w 16150"/>
              <a:gd name="T97" fmla="*/ 2406 h 16454"/>
              <a:gd name="T98" fmla="*/ 7738 w 16150"/>
              <a:gd name="T99" fmla="*/ 2226 h 16454"/>
              <a:gd name="T100" fmla="*/ 8006 w 16150"/>
              <a:gd name="T101" fmla="*/ 1998 h 16454"/>
              <a:gd name="T102" fmla="*/ 12823 w 16150"/>
              <a:gd name="T103" fmla="*/ 10533 h 16454"/>
              <a:gd name="T104" fmla="*/ 13267 w 16150"/>
              <a:gd name="T105" fmla="*/ 9153 h 16454"/>
              <a:gd name="T106" fmla="*/ 13370 w 16150"/>
              <a:gd name="T107" fmla="*/ 7627 h 16454"/>
              <a:gd name="T108" fmla="*/ 13146 w 16150"/>
              <a:gd name="T109" fmla="*/ 6035 h 16454"/>
              <a:gd name="T110" fmla="*/ 12612 w 16150"/>
              <a:gd name="T111" fmla="*/ 4454 h 16454"/>
              <a:gd name="T112" fmla="*/ 11782 w 16150"/>
              <a:gd name="T113" fmla="*/ 2966 h 16454"/>
              <a:gd name="T114" fmla="*/ 10672 w 16150"/>
              <a:gd name="T115" fmla="*/ 1650 h 16454"/>
              <a:gd name="T116" fmla="*/ 9297 w 16150"/>
              <a:gd name="T117" fmla="*/ 585 h 16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50" h="16454">
                <a:moveTo>
                  <a:pt x="8101" y="0"/>
                </a:moveTo>
                <a:lnTo>
                  <a:pt x="8749" y="44"/>
                </a:lnTo>
                <a:lnTo>
                  <a:pt x="9372" y="132"/>
                </a:lnTo>
                <a:lnTo>
                  <a:pt x="9973" y="259"/>
                </a:lnTo>
                <a:lnTo>
                  <a:pt x="10548" y="425"/>
                </a:lnTo>
                <a:lnTo>
                  <a:pt x="11098" y="627"/>
                </a:lnTo>
                <a:lnTo>
                  <a:pt x="11623" y="864"/>
                </a:lnTo>
                <a:lnTo>
                  <a:pt x="12122" y="1134"/>
                </a:lnTo>
                <a:lnTo>
                  <a:pt x="12594" y="1434"/>
                </a:lnTo>
                <a:lnTo>
                  <a:pt x="13038" y="1764"/>
                </a:lnTo>
                <a:lnTo>
                  <a:pt x="13456" y="2119"/>
                </a:lnTo>
                <a:lnTo>
                  <a:pt x="13846" y="2500"/>
                </a:lnTo>
                <a:lnTo>
                  <a:pt x="14206" y="2903"/>
                </a:lnTo>
                <a:lnTo>
                  <a:pt x="14538" y="3329"/>
                </a:lnTo>
                <a:lnTo>
                  <a:pt x="14841" y="3772"/>
                </a:lnTo>
                <a:lnTo>
                  <a:pt x="15112" y="4233"/>
                </a:lnTo>
                <a:lnTo>
                  <a:pt x="15354" y="4710"/>
                </a:lnTo>
                <a:lnTo>
                  <a:pt x="15565" y="5199"/>
                </a:lnTo>
                <a:lnTo>
                  <a:pt x="15744" y="5700"/>
                </a:lnTo>
                <a:lnTo>
                  <a:pt x="15891" y="6210"/>
                </a:lnTo>
                <a:lnTo>
                  <a:pt x="16005" y="6728"/>
                </a:lnTo>
                <a:lnTo>
                  <a:pt x="16087" y="7251"/>
                </a:lnTo>
                <a:lnTo>
                  <a:pt x="16135" y="7778"/>
                </a:lnTo>
                <a:lnTo>
                  <a:pt x="16149" y="8306"/>
                </a:lnTo>
                <a:lnTo>
                  <a:pt x="16128" y="8835"/>
                </a:lnTo>
                <a:lnTo>
                  <a:pt x="16073" y="9360"/>
                </a:lnTo>
                <a:lnTo>
                  <a:pt x="15981" y="9883"/>
                </a:lnTo>
                <a:lnTo>
                  <a:pt x="15854" y="10398"/>
                </a:lnTo>
                <a:lnTo>
                  <a:pt x="15690" y="10906"/>
                </a:lnTo>
                <a:lnTo>
                  <a:pt x="15490" y="11404"/>
                </a:lnTo>
                <a:lnTo>
                  <a:pt x="15252" y="11889"/>
                </a:lnTo>
                <a:lnTo>
                  <a:pt x="14975" y="12361"/>
                </a:lnTo>
                <a:lnTo>
                  <a:pt x="14660" y="12818"/>
                </a:lnTo>
                <a:lnTo>
                  <a:pt x="16150" y="14235"/>
                </a:lnTo>
                <a:lnTo>
                  <a:pt x="14152" y="16318"/>
                </a:lnTo>
                <a:lnTo>
                  <a:pt x="12685" y="14869"/>
                </a:lnTo>
                <a:lnTo>
                  <a:pt x="12378" y="15055"/>
                </a:lnTo>
                <a:lnTo>
                  <a:pt x="12069" y="15229"/>
                </a:lnTo>
                <a:lnTo>
                  <a:pt x="11760" y="15391"/>
                </a:lnTo>
                <a:lnTo>
                  <a:pt x="11449" y="15540"/>
                </a:lnTo>
                <a:lnTo>
                  <a:pt x="11137" y="15678"/>
                </a:lnTo>
                <a:lnTo>
                  <a:pt x="10826" y="15803"/>
                </a:lnTo>
                <a:lnTo>
                  <a:pt x="10513" y="15916"/>
                </a:lnTo>
                <a:lnTo>
                  <a:pt x="10200" y="16017"/>
                </a:lnTo>
                <a:lnTo>
                  <a:pt x="9886" y="16104"/>
                </a:lnTo>
                <a:lnTo>
                  <a:pt x="9573" y="16180"/>
                </a:lnTo>
                <a:lnTo>
                  <a:pt x="9258" y="16244"/>
                </a:lnTo>
                <a:lnTo>
                  <a:pt x="8943" y="16295"/>
                </a:lnTo>
                <a:lnTo>
                  <a:pt x="8628" y="16334"/>
                </a:lnTo>
                <a:lnTo>
                  <a:pt x="8314" y="16359"/>
                </a:lnTo>
                <a:lnTo>
                  <a:pt x="7999" y="16372"/>
                </a:lnTo>
                <a:lnTo>
                  <a:pt x="7684" y="16373"/>
                </a:lnTo>
                <a:lnTo>
                  <a:pt x="7369" y="16360"/>
                </a:lnTo>
                <a:lnTo>
                  <a:pt x="7056" y="16335"/>
                </a:lnTo>
                <a:lnTo>
                  <a:pt x="6741" y="16297"/>
                </a:lnTo>
                <a:lnTo>
                  <a:pt x="6427" y="16246"/>
                </a:lnTo>
                <a:lnTo>
                  <a:pt x="6113" y="16181"/>
                </a:lnTo>
                <a:lnTo>
                  <a:pt x="5801" y="16104"/>
                </a:lnTo>
                <a:lnTo>
                  <a:pt x="5488" y="16015"/>
                </a:lnTo>
                <a:lnTo>
                  <a:pt x="5176" y="15912"/>
                </a:lnTo>
                <a:lnTo>
                  <a:pt x="4866" y="15795"/>
                </a:lnTo>
                <a:lnTo>
                  <a:pt x="4556" y="15665"/>
                </a:lnTo>
                <a:lnTo>
                  <a:pt x="4246" y="15523"/>
                </a:lnTo>
                <a:lnTo>
                  <a:pt x="3938" y="15367"/>
                </a:lnTo>
                <a:lnTo>
                  <a:pt x="3631" y="15197"/>
                </a:lnTo>
                <a:lnTo>
                  <a:pt x="3325" y="15014"/>
                </a:lnTo>
                <a:lnTo>
                  <a:pt x="3019" y="14818"/>
                </a:lnTo>
                <a:lnTo>
                  <a:pt x="2716" y="14608"/>
                </a:lnTo>
                <a:lnTo>
                  <a:pt x="2488" y="14831"/>
                </a:lnTo>
                <a:lnTo>
                  <a:pt x="2504" y="14953"/>
                </a:lnTo>
                <a:lnTo>
                  <a:pt x="2511" y="15070"/>
                </a:lnTo>
                <a:lnTo>
                  <a:pt x="2511" y="15185"/>
                </a:lnTo>
                <a:lnTo>
                  <a:pt x="2502" y="15296"/>
                </a:lnTo>
                <a:lnTo>
                  <a:pt x="2486" y="15403"/>
                </a:lnTo>
                <a:lnTo>
                  <a:pt x="2464" y="15506"/>
                </a:lnTo>
                <a:lnTo>
                  <a:pt x="2434" y="15605"/>
                </a:lnTo>
                <a:lnTo>
                  <a:pt x="2399" y="15699"/>
                </a:lnTo>
                <a:lnTo>
                  <a:pt x="2357" y="15790"/>
                </a:lnTo>
                <a:lnTo>
                  <a:pt x="2308" y="15875"/>
                </a:lnTo>
                <a:lnTo>
                  <a:pt x="2255" y="15955"/>
                </a:lnTo>
                <a:lnTo>
                  <a:pt x="2196" y="16030"/>
                </a:lnTo>
                <a:lnTo>
                  <a:pt x="2132" y="16100"/>
                </a:lnTo>
                <a:lnTo>
                  <a:pt x="2063" y="16164"/>
                </a:lnTo>
                <a:lnTo>
                  <a:pt x="1990" y="16223"/>
                </a:lnTo>
                <a:lnTo>
                  <a:pt x="1913" y="16274"/>
                </a:lnTo>
                <a:lnTo>
                  <a:pt x="1833" y="16320"/>
                </a:lnTo>
                <a:lnTo>
                  <a:pt x="1749" y="16360"/>
                </a:lnTo>
                <a:lnTo>
                  <a:pt x="1660" y="16393"/>
                </a:lnTo>
                <a:lnTo>
                  <a:pt x="1570" y="16419"/>
                </a:lnTo>
                <a:lnTo>
                  <a:pt x="1477" y="16438"/>
                </a:lnTo>
                <a:lnTo>
                  <a:pt x="1381" y="16450"/>
                </a:lnTo>
                <a:lnTo>
                  <a:pt x="1284" y="16454"/>
                </a:lnTo>
                <a:lnTo>
                  <a:pt x="1184" y="16451"/>
                </a:lnTo>
                <a:lnTo>
                  <a:pt x="1083" y="16440"/>
                </a:lnTo>
                <a:lnTo>
                  <a:pt x="980" y="16420"/>
                </a:lnTo>
                <a:lnTo>
                  <a:pt x="877" y="16392"/>
                </a:lnTo>
                <a:lnTo>
                  <a:pt x="774" y="16356"/>
                </a:lnTo>
                <a:lnTo>
                  <a:pt x="670" y="16312"/>
                </a:lnTo>
                <a:lnTo>
                  <a:pt x="566" y="16259"/>
                </a:lnTo>
                <a:lnTo>
                  <a:pt x="462" y="16196"/>
                </a:lnTo>
                <a:lnTo>
                  <a:pt x="358" y="16124"/>
                </a:lnTo>
                <a:lnTo>
                  <a:pt x="291" y="16029"/>
                </a:lnTo>
                <a:lnTo>
                  <a:pt x="231" y="15935"/>
                </a:lnTo>
                <a:lnTo>
                  <a:pt x="179" y="15839"/>
                </a:lnTo>
                <a:lnTo>
                  <a:pt x="133" y="15743"/>
                </a:lnTo>
                <a:lnTo>
                  <a:pt x="94" y="15648"/>
                </a:lnTo>
                <a:lnTo>
                  <a:pt x="62" y="15552"/>
                </a:lnTo>
                <a:lnTo>
                  <a:pt x="36" y="15456"/>
                </a:lnTo>
                <a:lnTo>
                  <a:pt x="17" y="15362"/>
                </a:lnTo>
                <a:lnTo>
                  <a:pt x="5" y="15267"/>
                </a:lnTo>
                <a:lnTo>
                  <a:pt x="0" y="15175"/>
                </a:lnTo>
                <a:lnTo>
                  <a:pt x="1" y="15083"/>
                </a:lnTo>
                <a:lnTo>
                  <a:pt x="8" y="14993"/>
                </a:lnTo>
                <a:lnTo>
                  <a:pt x="22" y="14904"/>
                </a:lnTo>
                <a:lnTo>
                  <a:pt x="42" y="14818"/>
                </a:lnTo>
                <a:lnTo>
                  <a:pt x="68" y="14734"/>
                </a:lnTo>
                <a:lnTo>
                  <a:pt x="101" y="14651"/>
                </a:lnTo>
                <a:lnTo>
                  <a:pt x="139" y="14572"/>
                </a:lnTo>
                <a:lnTo>
                  <a:pt x="183" y="14496"/>
                </a:lnTo>
                <a:lnTo>
                  <a:pt x="234" y="14423"/>
                </a:lnTo>
                <a:lnTo>
                  <a:pt x="290" y="14353"/>
                </a:lnTo>
                <a:lnTo>
                  <a:pt x="352" y="14287"/>
                </a:lnTo>
                <a:lnTo>
                  <a:pt x="420" y="14224"/>
                </a:lnTo>
                <a:lnTo>
                  <a:pt x="493" y="14166"/>
                </a:lnTo>
                <a:lnTo>
                  <a:pt x="572" y="14112"/>
                </a:lnTo>
                <a:lnTo>
                  <a:pt x="656" y="14063"/>
                </a:lnTo>
                <a:lnTo>
                  <a:pt x="746" y="14018"/>
                </a:lnTo>
                <a:lnTo>
                  <a:pt x="840" y="13979"/>
                </a:lnTo>
                <a:lnTo>
                  <a:pt x="941" y="13944"/>
                </a:lnTo>
                <a:lnTo>
                  <a:pt x="1046" y="13915"/>
                </a:lnTo>
                <a:lnTo>
                  <a:pt x="1157" y="13891"/>
                </a:lnTo>
                <a:lnTo>
                  <a:pt x="1273" y="13874"/>
                </a:lnTo>
                <a:lnTo>
                  <a:pt x="1394" y="13864"/>
                </a:lnTo>
                <a:lnTo>
                  <a:pt x="1555" y="13724"/>
                </a:lnTo>
                <a:lnTo>
                  <a:pt x="493" y="12429"/>
                </a:lnTo>
                <a:lnTo>
                  <a:pt x="1729" y="11158"/>
                </a:lnTo>
                <a:lnTo>
                  <a:pt x="1954" y="11364"/>
                </a:lnTo>
                <a:lnTo>
                  <a:pt x="2185" y="11562"/>
                </a:lnTo>
                <a:lnTo>
                  <a:pt x="2419" y="11753"/>
                </a:lnTo>
                <a:lnTo>
                  <a:pt x="2659" y="11937"/>
                </a:lnTo>
                <a:lnTo>
                  <a:pt x="2903" y="12113"/>
                </a:lnTo>
                <a:lnTo>
                  <a:pt x="3152" y="12282"/>
                </a:lnTo>
                <a:lnTo>
                  <a:pt x="3404" y="12441"/>
                </a:lnTo>
                <a:lnTo>
                  <a:pt x="3659" y="12592"/>
                </a:lnTo>
                <a:lnTo>
                  <a:pt x="3919" y="12734"/>
                </a:lnTo>
                <a:lnTo>
                  <a:pt x="4183" y="12867"/>
                </a:lnTo>
                <a:lnTo>
                  <a:pt x="4449" y="12989"/>
                </a:lnTo>
                <a:lnTo>
                  <a:pt x="4718" y="13103"/>
                </a:lnTo>
                <a:lnTo>
                  <a:pt x="4991" y="13205"/>
                </a:lnTo>
                <a:lnTo>
                  <a:pt x="5267" y="13297"/>
                </a:lnTo>
                <a:lnTo>
                  <a:pt x="5546" y="13378"/>
                </a:lnTo>
                <a:lnTo>
                  <a:pt x="5826" y="13448"/>
                </a:lnTo>
                <a:lnTo>
                  <a:pt x="6110" y="13507"/>
                </a:lnTo>
                <a:lnTo>
                  <a:pt x="6395" y="13553"/>
                </a:lnTo>
                <a:lnTo>
                  <a:pt x="6683" y="13588"/>
                </a:lnTo>
                <a:lnTo>
                  <a:pt x="6972" y="13610"/>
                </a:lnTo>
                <a:lnTo>
                  <a:pt x="7263" y="13619"/>
                </a:lnTo>
                <a:lnTo>
                  <a:pt x="7557" y="13615"/>
                </a:lnTo>
                <a:lnTo>
                  <a:pt x="7851" y="13598"/>
                </a:lnTo>
                <a:lnTo>
                  <a:pt x="8146" y="13566"/>
                </a:lnTo>
                <a:lnTo>
                  <a:pt x="8442" y="13522"/>
                </a:lnTo>
                <a:lnTo>
                  <a:pt x="8740" y="13462"/>
                </a:lnTo>
                <a:lnTo>
                  <a:pt x="9038" y="13388"/>
                </a:lnTo>
                <a:lnTo>
                  <a:pt x="9336" y="13300"/>
                </a:lnTo>
                <a:lnTo>
                  <a:pt x="9635" y="13196"/>
                </a:lnTo>
                <a:lnTo>
                  <a:pt x="9935" y="13076"/>
                </a:lnTo>
                <a:lnTo>
                  <a:pt x="10234" y="12941"/>
                </a:lnTo>
                <a:lnTo>
                  <a:pt x="10534" y="12789"/>
                </a:lnTo>
                <a:lnTo>
                  <a:pt x="5239" y="7664"/>
                </a:lnTo>
                <a:lnTo>
                  <a:pt x="3779" y="9182"/>
                </a:lnTo>
                <a:lnTo>
                  <a:pt x="1430" y="6830"/>
                </a:lnTo>
                <a:lnTo>
                  <a:pt x="5464" y="2566"/>
                </a:lnTo>
                <a:lnTo>
                  <a:pt x="5556" y="2587"/>
                </a:lnTo>
                <a:lnTo>
                  <a:pt x="5647" y="2606"/>
                </a:lnTo>
                <a:lnTo>
                  <a:pt x="5738" y="2623"/>
                </a:lnTo>
                <a:lnTo>
                  <a:pt x="5827" y="2638"/>
                </a:lnTo>
                <a:lnTo>
                  <a:pt x="5916" y="2651"/>
                </a:lnTo>
                <a:lnTo>
                  <a:pt x="6004" y="2660"/>
                </a:lnTo>
                <a:lnTo>
                  <a:pt x="6092" y="2669"/>
                </a:lnTo>
                <a:lnTo>
                  <a:pt x="6178" y="2674"/>
                </a:lnTo>
                <a:lnTo>
                  <a:pt x="6265" y="2677"/>
                </a:lnTo>
                <a:lnTo>
                  <a:pt x="6349" y="2677"/>
                </a:lnTo>
                <a:lnTo>
                  <a:pt x="6433" y="2675"/>
                </a:lnTo>
                <a:lnTo>
                  <a:pt x="6518" y="2671"/>
                </a:lnTo>
                <a:lnTo>
                  <a:pt x="6600" y="2663"/>
                </a:lnTo>
                <a:lnTo>
                  <a:pt x="6682" y="2653"/>
                </a:lnTo>
                <a:lnTo>
                  <a:pt x="6762" y="2641"/>
                </a:lnTo>
                <a:lnTo>
                  <a:pt x="6843" y="2626"/>
                </a:lnTo>
                <a:lnTo>
                  <a:pt x="6923" y="2608"/>
                </a:lnTo>
                <a:lnTo>
                  <a:pt x="7001" y="2587"/>
                </a:lnTo>
                <a:lnTo>
                  <a:pt x="7079" y="2565"/>
                </a:lnTo>
                <a:lnTo>
                  <a:pt x="7155" y="2539"/>
                </a:lnTo>
                <a:lnTo>
                  <a:pt x="7231" y="2510"/>
                </a:lnTo>
                <a:lnTo>
                  <a:pt x="7307" y="2478"/>
                </a:lnTo>
                <a:lnTo>
                  <a:pt x="7381" y="2443"/>
                </a:lnTo>
                <a:lnTo>
                  <a:pt x="7454" y="2406"/>
                </a:lnTo>
                <a:lnTo>
                  <a:pt x="7527" y="2365"/>
                </a:lnTo>
                <a:lnTo>
                  <a:pt x="7598" y="2322"/>
                </a:lnTo>
                <a:lnTo>
                  <a:pt x="7669" y="2276"/>
                </a:lnTo>
                <a:lnTo>
                  <a:pt x="7738" y="2226"/>
                </a:lnTo>
                <a:lnTo>
                  <a:pt x="7807" y="2174"/>
                </a:lnTo>
                <a:lnTo>
                  <a:pt x="7874" y="2118"/>
                </a:lnTo>
                <a:lnTo>
                  <a:pt x="7940" y="2060"/>
                </a:lnTo>
                <a:lnTo>
                  <a:pt x="8006" y="1998"/>
                </a:lnTo>
                <a:lnTo>
                  <a:pt x="9283" y="3305"/>
                </a:lnTo>
                <a:lnTo>
                  <a:pt x="7255" y="5477"/>
                </a:lnTo>
                <a:lnTo>
                  <a:pt x="12658" y="10844"/>
                </a:lnTo>
                <a:lnTo>
                  <a:pt x="12823" y="10533"/>
                </a:lnTo>
                <a:lnTo>
                  <a:pt x="12967" y="10206"/>
                </a:lnTo>
                <a:lnTo>
                  <a:pt x="13089" y="9866"/>
                </a:lnTo>
                <a:lnTo>
                  <a:pt x="13188" y="9515"/>
                </a:lnTo>
                <a:lnTo>
                  <a:pt x="13267" y="9153"/>
                </a:lnTo>
                <a:lnTo>
                  <a:pt x="13324" y="8782"/>
                </a:lnTo>
                <a:lnTo>
                  <a:pt x="13360" y="8404"/>
                </a:lnTo>
                <a:lnTo>
                  <a:pt x="13376" y="8018"/>
                </a:lnTo>
                <a:lnTo>
                  <a:pt x="13370" y="7627"/>
                </a:lnTo>
                <a:lnTo>
                  <a:pt x="13344" y="7233"/>
                </a:lnTo>
                <a:lnTo>
                  <a:pt x="13298" y="6835"/>
                </a:lnTo>
                <a:lnTo>
                  <a:pt x="13232" y="6435"/>
                </a:lnTo>
                <a:lnTo>
                  <a:pt x="13146" y="6035"/>
                </a:lnTo>
                <a:lnTo>
                  <a:pt x="13041" y="5635"/>
                </a:lnTo>
                <a:lnTo>
                  <a:pt x="12917" y="5238"/>
                </a:lnTo>
                <a:lnTo>
                  <a:pt x="12774" y="4844"/>
                </a:lnTo>
                <a:lnTo>
                  <a:pt x="12612" y="4454"/>
                </a:lnTo>
                <a:lnTo>
                  <a:pt x="12431" y="4070"/>
                </a:lnTo>
                <a:lnTo>
                  <a:pt x="12233" y="3694"/>
                </a:lnTo>
                <a:lnTo>
                  <a:pt x="12017" y="3325"/>
                </a:lnTo>
                <a:lnTo>
                  <a:pt x="11782" y="2966"/>
                </a:lnTo>
                <a:lnTo>
                  <a:pt x="11530" y="2618"/>
                </a:lnTo>
                <a:lnTo>
                  <a:pt x="11261" y="2282"/>
                </a:lnTo>
                <a:lnTo>
                  <a:pt x="10975" y="1958"/>
                </a:lnTo>
                <a:lnTo>
                  <a:pt x="10672" y="1650"/>
                </a:lnTo>
                <a:lnTo>
                  <a:pt x="10352" y="1357"/>
                </a:lnTo>
                <a:lnTo>
                  <a:pt x="10017" y="1081"/>
                </a:lnTo>
                <a:lnTo>
                  <a:pt x="9665" y="824"/>
                </a:lnTo>
                <a:lnTo>
                  <a:pt x="9297" y="585"/>
                </a:lnTo>
                <a:lnTo>
                  <a:pt x="8913" y="368"/>
                </a:lnTo>
                <a:lnTo>
                  <a:pt x="8515" y="173"/>
                </a:lnTo>
                <a:lnTo>
                  <a:pt x="8101" y="0"/>
                </a:lnTo>
                <a:close/>
              </a:path>
            </a:pathLst>
          </a:custGeom>
          <a:solidFill>
            <a:schemeClr val="accent3">
              <a:lumMod val="40000"/>
              <a:lumOff val="60000"/>
            </a:schemeClr>
          </a:solidFill>
          <a:ln>
            <a:noFill/>
          </a:ln>
        </p:spPr>
        <p:txBody>
          <a:bodyPr vert="horz" wrap="square" lIns="121920" tIns="60960" rIns="121920" bIns="60960" numCol="1" anchor="t" anchorCtr="0" compatLnSpc="1"/>
          <a:lstStyle/>
          <a:p>
            <a:endParaRPr lang="zh-CN" altLang="en-US" sz="2400"/>
          </a:p>
        </p:txBody>
      </p:sp>
      <p:sp>
        <p:nvSpPr>
          <p:cNvPr id="8" name="TextBox 7"/>
          <p:cNvSpPr txBox="1"/>
          <p:nvPr/>
        </p:nvSpPr>
        <p:spPr>
          <a:xfrm>
            <a:off x="2521483" y="2183033"/>
            <a:ext cx="3072341" cy="663702"/>
          </a:xfrm>
          <a:prstGeom prst="hexagon">
            <a:avLst/>
          </a:prstGeom>
          <a:gradFill>
            <a:gsLst>
              <a:gs pos="0">
                <a:srgbClr val="E30000"/>
              </a:gs>
              <a:gs pos="100000">
                <a:srgbClr val="760303"/>
              </a:gs>
            </a:gsLst>
            <a:lin ang="5400000" scaled="0"/>
          </a:grad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ts val="1800"/>
              </a:lnSpc>
            </a:pPr>
            <a:r>
              <a:rPr lang="zh-CN" altLang="en-US" sz="1600">
                <a:solidFill>
                  <a:schemeClr val="bg1"/>
                </a:solidFill>
              </a:rPr>
              <a:t>时间：</a:t>
            </a:r>
            <a:r>
              <a:rPr lang="en-US" altLang="zh-CN" sz="1600">
                <a:solidFill>
                  <a:schemeClr val="bg1"/>
                </a:solidFill>
              </a:rPr>
              <a:t> 1928.6.18-7.11</a:t>
            </a:r>
          </a:p>
          <a:p>
            <a:pPr>
              <a:lnSpc>
                <a:spcPts val="1800"/>
              </a:lnSpc>
            </a:pPr>
            <a:r>
              <a:rPr lang="zh-CN" altLang="en-US" sz="1600">
                <a:solidFill>
                  <a:schemeClr val="bg1"/>
                </a:solidFill>
              </a:rPr>
              <a:t>地点：莫斯科</a:t>
            </a:r>
          </a:p>
        </p:txBody>
      </p:sp>
      <p:pic>
        <p:nvPicPr>
          <p:cNvPr id="9" name="Picture 2" descr="http://photo.sohu.com/79/78/Img147867879.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32171" y="1604796"/>
            <a:ext cx="3744416" cy="43630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b="53398"/>
          <a:stretch>
            <a:fillRect/>
          </a:stretch>
        </p:blipFill>
        <p:spPr bwMode="auto">
          <a:xfrm>
            <a:off x="766803" y="4177091"/>
            <a:ext cx="4903364" cy="1632181"/>
          </a:xfrm>
          <a:prstGeom prst="rect">
            <a:avLst/>
          </a:prstGeom>
          <a:noFill/>
          <a:ln>
            <a:noFill/>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192011" y="4929385"/>
            <a:ext cx="5280587" cy="55308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ts val="1800"/>
              </a:lnSpc>
            </a:pPr>
            <a:r>
              <a:rPr lang="zh-CN" altLang="en-US" sz="1600" b="1">
                <a:solidFill>
                  <a:schemeClr val="tx1"/>
                </a:solidFill>
              </a:rPr>
              <a:t>从</a:t>
            </a:r>
            <a:r>
              <a:rPr lang="en-US" altLang="zh-CN" sz="1600" b="1">
                <a:solidFill>
                  <a:schemeClr val="tx1"/>
                </a:solidFill>
              </a:rPr>
              <a:t>1930</a:t>
            </a:r>
            <a:r>
              <a:rPr lang="zh-CN" altLang="en-US" sz="1600" b="1">
                <a:solidFill>
                  <a:schemeClr val="tx1"/>
                </a:solidFill>
              </a:rPr>
              <a:t>年底到</a:t>
            </a:r>
            <a:r>
              <a:rPr lang="en-US" altLang="zh-CN" sz="1600" b="1">
                <a:solidFill>
                  <a:schemeClr val="tx1"/>
                </a:solidFill>
              </a:rPr>
              <a:t>1931</a:t>
            </a:r>
            <a:r>
              <a:rPr lang="zh-CN" altLang="en-US" sz="1600" b="1">
                <a:solidFill>
                  <a:schemeClr val="tx1"/>
                </a:solidFill>
              </a:rPr>
              <a:t>年秋，毛泽东、朱德以灵活的作战方针粉碎了国民党的三次围剿。</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192011" y="1707725"/>
            <a:ext cx="5280587" cy="3176145"/>
          </a:xfrm>
          <a:prstGeom prst="rect">
            <a:avLst/>
          </a:prstGeom>
          <a:noFill/>
          <a:ln>
            <a:noFill/>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419735" y="2171065"/>
            <a:ext cx="5501005" cy="1938020"/>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2000" b="1">
                <a:solidFill>
                  <a:schemeClr val="tx1"/>
                </a:solidFill>
              </a:rPr>
              <a:t>在创建井冈山革命根据地，特别是在红四军转战赣南、闽西的实践中，毛泽东逐渐形成了农村包围城市的理论，它是马克思列宁主义的普遍真理同中国革命具体实践相结合的典范，是对马克思列宁主义关于武装夺取政权的理论的重大发展，标志着毛泽东思想的初步形成。</a:t>
            </a:r>
          </a:p>
        </p:txBody>
      </p:sp>
      <p:sp>
        <p:nvSpPr>
          <p:cNvPr id="12" name="圆角矩形 11"/>
          <p:cNvSpPr/>
          <p:nvPr/>
        </p:nvSpPr>
        <p:spPr>
          <a:xfrm>
            <a:off x="766803" y="1662212"/>
            <a:ext cx="4895216" cy="492443"/>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TextBox 14"/>
          <p:cNvSpPr txBox="1"/>
          <p:nvPr/>
        </p:nvSpPr>
        <p:spPr>
          <a:xfrm>
            <a:off x="1583499" y="1564157"/>
            <a:ext cx="3744416" cy="553085"/>
          </a:xfrm>
          <a:prstGeom prst="rect">
            <a:avLst/>
          </a:prstGeom>
          <a:noFill/>
        </p:spPr>
        <p:txBody>
          <a:bodyPr wrap="square" rtlCol="0">
            <a:spAutoFit/>
          </a:bodyPr>
          <a:lstStyle>
            <a:defPPr>
              <a:defRPr lang="zh-CN"/>
            </a:defPPr>
            <a:lvl1pPr algn="ctr">
              <a:lnSpc>
                <a:spcPct val="150000"/>
              </a:lnSpc>
              <a:defRPr sz="1500">
                <a:solidFill>
                  <a:schemeClr val="bg1"/>
                </a:solidFill>
                <a:latin typeface="微软雅黑" panose="020B0503020204020204" pitchFamily="34" charset="-122"/>
                <a:ea typeface="微软雅黑" panose="020B0503020204020204" pitchFamily="34" charset="-122"/>
              </a:defRPr>
            </a:lvl1pPr>
          </a:lstStyle>
          <a:p>
            <a:r>
              <a:rPr lang="zh-CN" altLang="en-US" sz="2000"/>
              <a:t>星星之火可以燎原</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nodeType="afterGroup">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1500"/>
                            </p:stCondLst>
                            <p:childTnLst>
                              <p:par>
                                <p:cTn id="22" presetID="14" presetClass="entr" presetSubtype="10" fill="hold" nodeType="after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randombar(horizontal)">
                                      <p:cBhvr>
                                        <p:cTn id="24" dur="500"/>
                                        <p:tgtEl>
                                          <p:spTgt spid="1026"/>
                                        </p:tgtEl>
                                      </p:cBhvr>
                                    </p:animEffect>
                                  </p:childTnLst>
                                </p:cTn>
                              </p:par>
                            </p:childTnLst>
                          </p:cTn>
                        </p:par>
                        <p:par>
                          <p:cTn id="25" fill="hold" nodeType="afterGroup">
                            <p:stCondLst>
                              <p:cond delay="2000"/>
                            </p:stCondLst>
                            <p:childTnLst>
                              <p:par>
                                <p:cTn id="26" presetID="14" presetClass="entr" presetSubtype="10" fill="hold" nodeType="afterEffect">
                                  <p:stCondLst>
                                    <p:cond delay="0"/>
                                  </p:stCondLst>
                                  <p:childTnLst>
                                    <p:set>
                                      <p:cBhvr>
                                        <p:cTn id="27" dur="1" fill="hold">
                                          <p:stCondLst>
                                            <p:cond delay="0"/>
                                          </p:stCondLst>
                                        </p:cTn>
                                        <p:tgtEl>
                                          <p:spTgt spid="1027"/>
                                        </p:tgtEl>
                                        <p:attrNameLst>
                                          <p:attrName>style.visibility</p:attrName>
                                        </p:attrNameLst>
                                      </p:cBhvr>
                                      <p:to>
                                        <p:strVal val="visible"/>
                                      </p:to>
                                    </p:set>
                                    <p:animEffect transition="in" filter="randombar(horizontal)">
                                      <p:cBhvr>
                                        <p:cTn id="28" dur="500"/>
                                        <p:tgtEl>
                                          <p:spTgt spid="1027"/>
                                        </p:tgtEl>
                                      </p:cBhvr>
                                    </p:animEffect>
                                  </p:childTnLst>
                                </p:cTn>
                              </p:par>
                            </p:childTnLst>
                          </p:cTn>
                        </p:par>
                        <p:par>
                          <p:cTn id="29" fill="hold" nodeType="afterGroup">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animBg="1"/>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extBox 13"/>
          <p:cNvSpPr txBox="1"/>
          <p:nvPr/>
        </p:nvSpPr>
        <p:spPr>
          <a:xfrm>
            <a:off x="6158865" y="2134870"/>
            <a:ext cx="5816600" cy="175323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1800" b="1">
                <a:solidFill>
                  <a:schemeClr val="tx1"/>
                </a:solidFill>
              </a:rPr>
              <a:t>在</a:t>
            </a:r>
            <a:r>
              <a:rPr lang="en-US" altLang="zh-CN" sz="1800" b="1">
                <a:solidFill>
                  <a:schemeClr val="tx1"/>
                </a:solidFill>
              </a:rPr>
              <a:t>1931</a:t>
            </a:r>
            <a:r>
              <a:rPr lang="zh-CN" altLang="en-US" sz="1800" b="1">
                <a:solidFill>
                  <a:schemeClr val="tx1"/>
                </a:solidFill>
              </a:rPr>
              <a:t>年冬，中华苏维埃第一次全国代表大会在江西瑞金召开，成立了中华苏维埃共和国临时政府，制定了宪法大纲。广大的根据地纷纷进行了土地的改革和根据地建设，成为了我们党坚持武装革命的坚实基础。</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79041" y="4205281"/>
            <a:ext cx="5184576" cy="2276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圆角矩形 9"/>
          <p:cNvSpPr/>
          <p:nvPr/>
        </p:nvSpPr>
        <p:spPr>
          <a:xfrm>
            <a:off x="6373756" y="1497939"/>
            <a:ext cx="5189861" cy="492443"/>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extBox 10"/>
          <p:cNvSpPr txBox="1"/>
          <p:nvPr/>
        </p:nvSpPr>
        <p:spPr>
          <a:xfrm>
            <a:off x="6536419" y="1399884"/>
            <a:ext cx="4869821" cy="553085"/>
          </a:xfrm>
          <a:prstGeom prst="rect">
            <a:avLst/>
          </a:prstGeom>
          <a:noFill/>
        </p:spPr>
        <p:txBody>
          <a:bodyPr wrap="square" rtlCol="0">
            <a:spAutoFit/>
          </a:bodyPr>
          <a:lstStyle>
            <a:defPPr>
              <a:defRPr lang="zh-CN"/>
            </a:defPPr>
            <a:lvl1pPr algn="ctr">
              <a:lnSpc>
                <a:spcPct val="150000"/>
              </a:lnSpc>
              <a:defRPr sz="1500">
                <a:solidFill>
                  <a:schemeClr val="bg1"/>
                </a:solidFill>
                <a:latin typeface="微软雅黑" panose="020B0503020204020204" pitchFamily="34" charset="-122"/>
                <a:ea typeface="微软雅黑" panose="020B0503020204020204" pitchFamily="34" charset="-122"/>
              </a:defRPr>
            </a:lvl1pPr>
          </a:lstStyle>
          <a:p>
            <a:r>
              <a:rPr lang="zh-CN" altLang="en-US" sz="2000"/>
              <a:t>土地革命战争的曲折发展和伟大历史转折</a:t>
            </a:r>
          </a:p>
        </p:txBody>
      </p:sp>
      <p:pic>
        <p:nvPicPr>
          <p:cNvPr id="4100" name="Picture 4" descr="http://pic.baike.soso.com/p/20140320/20140320164537-825324883.jp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354511" y="1924176"/>
            <a:ext cx="3575145" cy="23418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perspectiveHeroicExtremeLeftFacing"/>
            <a:lightRig rig="twoPt" dir="t">
              <a:rot lat="0" lon="0" rev="7200000"/>
            </a:lightRig>
          </a:scene3d>
          <a:sp3d>
            <a:bevelT w="25400" h="19050"/>
            <a:contourClr>
              <a:srgbClr val="FFFFFF"/>
            </a:contourClr>
          </a:sp3d>
        </p:spPr>
      </p:pic>
      <p:sp>
        <p:nvSpPr>
          <p:cNvPr id="2" name="AutoShape 6" descr="http://img4.imgtn.bdimg.com/it/u=3994214766,454709918&amp;fm=21&amp;gp=0.jpg"/>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zh-CN" altLang="en-US" sz="2400"/>
          </a:p>
        </p:txBody>
      </p:sp>
      <p:sp>
        <p:nvSpPr>
          <p:cNvPr id="3" name="AutoShape 8" descr="http://img4.imgtn.bdimg.com/it/u=3994214766,454709918&amp;fm=21&amp;gp=0.jpg"/>
          <p:cNvSpPr>
            <a:spLocks noChangeAspect="1" noChangeArrowheads="1"/>
          </p:cNvSpPr>
          <p:nvPr/>
        </p:nvSpPr>
        <p:spPr bwMode="auto">
          <a:xfrm>
            <a:off x="410633" y="10583"/>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zh-CN" altLang="en-US" sz="2400"/>
          </a:p>
        </p:txBody>
      </p:sp>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069" y="3306131"/>
            <a:ext cx="3360373" cy="23459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perspectiveContrastingRightFacing"/>
            <a:lightRig rig="twoPt" dir="t">
              <a:rot lat="0" lon="0" rev="7200000"/>
            </a:lightRig>
          </a:scene3d>
          <a:sp3d>
            <a:bevelT w="25400" h="19050"/>
            <a:contourClr>
              <a:srgbClr val="FFFFFF"/>
            </a:contourClr>
          </a:sp3d>
        </p:spPr>
      </p:pic>
      <p:sp>
        <p:nvSpPr>
          <p:cNvPr id="17" name="TextBox 16"/>
          <p:cNvSpPr txBox="1"/>
          <p:nvPr/>
        </p:nvSpPr>
        <p:spPr>
          <a:xfrm>
            <a:off x="3785235" y="4697730"/>
            <a:ext cx="1986280" cy="32194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ctr">
              <a:lnSpc>
                <a:spcPts val="1800"/>
              </a:lnSpc>
            </a:pPr>
            <a:r>
              <a:rPr lang="zh-CN" altLang="en-US" sz="2400" b="1">
                <a:solidFill>
                  <a:schemeClr val="tx1"/>
                </a:solidFill>
              </a:rPr>
              <a:t>土地革命</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nodeType="afterGroup">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1500"/>
                            </p:stCondLst>
                            <p:childTnLst>
                              <p:par>
                                <p:cTn id="22" presetID="14" presetClass="entr" presetSubtype="5" fill="hold" nodeType="after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randombar(vertical)">
                                      <p:cBhvr>
                                        <p:cTn id="24" dur="500"/>
                                        <p:tgtEl>
                                          <p:spTgt spid="2050"/>
                                        </p:tgtEl>
                                      </p:cBhvr>
                                    </p:animEffect>
                                  </p:childTnLst>
                                </p:cTn>
                              </p:par>
                            </p:childTnLst>
                          </p:cTn>
                        </p:par>
                        <p:par>
                          <p:cTn id="25" fill="hold" nodeType="afterGroup">
                            <p:stCondLst>
                              <p:cond delay="2000"/>
                            </p:stCondLst>
                            <p:childTnLst>
                              <p:par>
                                <p:cTn id="26" presetID="2" presetClass="entr" presetSubtype="8"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0-#ppt_w/2"/>
                                          </p:val>
                                        </p:tav>
                                        <p:tav tm="100000">
                                          <p:val>
                                            <p:strVal val="#ppt_x"/>
                                          </p:val>
                                        </p:tav>
                                      </p:tavLst>
                                    </p:anim>
                                    <p:anim calcmode="lin" valueType="num">
                                      <p:cBhvr additive="base">
                                        <p:cTn id="29" dur="500" fill="hold"/>
                                        <p:tgtEl>
                                          <p:spTgt spid="4"/>
                                        </p:tgtEl>
                                        <p:attrNameLst>
                                          <p:attrName>ppt_y</p:attrName>
                                        </p:attrNameLst>
                                      </p:cBhvr>
                                      <p:tavLst>
                                        <p:tav tm="0">
                                          <p:val>
                                            <p:strVal val="#ppt_y"/>
                                          </p:val>
                                        </p:tav>
                                        <p:tav tm="100000">
                                          <p:val>
                                            <p:strVal val="#ppt_y"/>
                                          </p:val>
                                        </p:tav>
                                      </p:tavLst>
                                    </p:anim>
                                  </p:childTnLst>
                                </p:cTn>
                              </p:par>
                            </p:childTnLst>
                          </p:cTn>
                        </p:par>
                        <p:par>
                          <p:cTn id="30" fill="hold" nodeType="afterGroup">
                            <p:stCondLst>
                              <p:cond delay="2500"/>
                            </p:stCondLst>
                            <p:childTnLst>
                              <p:par>
                                <p:cTn id="31" presetID="2" presetClass="entr" presetSubtype="2" fill="hold" nodeType="afterEffect">
                                  <p:stCondLst>
                                    <p:cond delay="0"/>
                                  </p:stCondLst>
                                  <p:childTnLst>
                                    <p:set>
                                      <p:cBhvr>
                                        <p:cTn id="32" dur="1" fill="hold">
                                          <p:stCondLst>
                                            <p:cond delay="0"/>
                                          </p:stCondLst>
                                        </p:cTn>
                                        <p:tgtEl>
                                          <p:spTgt spid="4100"/>
                                        </p:tgtEl>
                                        <p:attrNameLst>
                                          <p:attrName>style.visibility</p:attrName>
                                        </p:attrNameLst>
                                      </p:cBhvr>
                                      <p:to>
                                        <p:strVal val="visible"/>
                                      </p:to>
                                    </p:set>
                                    <p:anim calcmode="lin" valueType="num">
                                      <p:cBhvr additive="base">
                                        <p:cTn id="33" dur="500" fill="hold"/>
                                        <p:tgtEl>
                                          <p:spTgt spid="4100"/>
                                        </p:tgtEl>
                                        <p:attrNameLst>
                                          <p:attrName>ppt_x</p:attrName>
                                        </p:attrNameLst>
                                      </p:cBhvr>
                                      <p:tavLst>
                                        <p:tav tm="0">
                                          <p:val>
                                            <p:strVal val="1+#ppt_w/2"/>
                                          </p:val>
                                        </p:tav>
                                        <p:tav tm="100000">
                                          <p:val>
                                            <p:strVal val="#ppt_x"/>
                                          </p:val>
                                        </p:tav>
                                      </p:tavLst>
                                    </p:anim>
                                    <p:anim calcmode="lin" valueType="num">
                                      <p:cBhvr additive="base">
                                        <p:cTn id="34" dur="500" fill="hold"/>
                                        <p:tgtEl>
                                          <p:spTgt spid="4100"/>
                                        </p:tgtEl>
                                        <p:attrNameLst>
                                          <p:attrName>ppt_y</p:attrName>
                                        </p:attrNameLst>
                                      </p:cBhvr>
                                      <p:tavLst>
                                        <p:tav tm="0">
                                          <p:val>
                                            <p:strVal val="#ppt_y"/>
                                          </p:val>
                                        </p:tav>
                                        <p:tav tm="100000">
                                          <p:val>
                                            <p:strVal val="#ppt_y"/>
                                          </p:val>
                                        </p:tav>
                                      </p:tavLst>
                                    </p:anim>
                                  </p:childTnLst>
                                </p:cTn>
                              </p:par>
                            </p:childTnLst>
                          </p:cTn>
                        </p:par>
                        <p:par>
                          <p:cTn id="35" fill="hold" nodeType="afterGroup">
                            <p:stCondLst>
                              <p:cond delay="3000"/>
                            </p:stCondLst>
                            <p:childTnLst>
                              <p:par>
                                <p:cTn id="36" presetID="22" presetClass="entr" presetSubtype="8"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animBg="1"/>
      <p:bldP spid="11"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5061321" y="1086653"/>
            <a:ext cx="3230880" cy="706755"/>
          </a:xfrm>
          <a:prstGeom prst="rect">
            <a:avLst/>
          </a:prstGeom>
          <a:noFill/>
        </p:spPr>
        <p:txBody>
          <a:bodyPr wrap="none" rtlCol="0">
            <a:spAutoFit/>
          </a:bodyPr>
          <a:lstStyle/>
          <a:p>
            <a:r>
              <a:rPr lang="zh-CN" altLang="en-US" sz="4000" b="1">
                <a:solidFill>
                  <a:srgbClr val="AE0E16"/>
                </a:solidFill>
                <a:latin typeface="微软雅黑" panose="020B0503020204020204" pitchFamily="34" charset="-122"/>
                <a:ea typeface="微软雅黑" panose="020B0503020204020204" pitchFamily="34" charset="-122"/>
              </a:rPr>
              <a:t>党的历史分期</a:t>
            </a:r>
          </a:p>
        </p:txBody>
      </p:sp>
      <p:sp>
        <p:nvSpPr>
          <p:cNvPr id="14" name="Freeform 5"/>
          <p:cNvSpPr/>
          <p:nvPr/>
        </p:nvSpPr>
        <p:spPr bwMode="auto">
          <a:xfrm>
            <a:off x="3887755" y="836712"/>
            <a:ext cx="1033277" cy="1053739"/>
          </a:xfrm>
          <a:custGeom>
            <a:avLst/>
            <a:gdLst>
              <a:gd name="T0" fmla="*/ 9730 w 15756"/>
              <a:gd name="T1" fmla="*/ 253 h 16068"/>
              <a:gd name="T2" fmla="*/ 11826 w 15756"/>
              <a:gd name="T3" fmla="*/ 1108 h 16068"/>
              <a:gd name="T4" fmla="*/ 13508 w 15756"/>
              <a:gd name="T5" fmla="*/ 2441 h 16068"/>
              <a:gd name="T6" fmla="*/ 14743 w 15756"/>
              <a:gd name="T7" fmla="*/ 4133 h 16068"/>
              <a:gd name="T8" fmla="*/ 15503 w 15756"/>
              <a:gd name="T9" fmla="*/ 6065 h 16068"/>
              <a:gd name="T10" fmla="*/ 15755 w 15756"/>
              <a:gd name="T11" fmla="*/ 8111 h 16068"/>
              <a:gd name="T12" fmla="*/ 15467 w 15756"/>
              <a:gd name="T13" fmla="*/ 10154 h 16068"/>
              <a:gd name="T14" fmla="*/ 14610 w 15756"/>
              <a:gd name="T15" fmla="*/ 12071 h 16068"/>
              <a:gd name="T16" fmla="*/ 12376 w 15756"/>
              <a:gd name="T17" fmla="*/ 14520 h 16068"/>
              <a:gd name="T18" fmla="*/ 11170 w 15756"/>
              <a:gd name="T19" fmla="*/ 15175 h 16068"/>
              <a:gd name="T20" fmla="*/ 9951 w 15756"/>
              <a:gd name="T21" fmla="*/ 15641 h 16068"/>
              <a:gd name="T22" fmla="*/ 8725 w 15756"/>
              <a:gd name="T23" fmla="*/ 15912 h 16068"/>
              <a:gd name="T24" fmla="*/ 7497 w 15756"/>
              <a:gd name="T25" fmla="*/ 15989 h 16068"/>
              <a:gd name="T26" fmla="*/ 6270 w 15756"/>
              <a:gd name="T27" fmla="*/ 15865 h 16068"/>
              <a:gd name="T28" fmla="*/ 5050 w 15756"/>
              <a:gd name="T29" fmla="*/ 15539 h 16068"/>
              <a:gd name="T30" fmla="*/ 3842 w 15756"/>
              <a:gd name="T31" fmla="*/ 15007 h 16068"/>
              <a:gd name="T32" fmla="*/ 2649 w 15756"/>
              <a:gd name="T33" fmla="*/ 14265 h 16068"/>
              <a:gd name="T34" fmla="*/ 2450 w 15756"/>
              <a:gd name="T35" fmla="*/ 14829 h 16068"/>
              <a:gd name="T36" fmla="*/ 2374 w 15756"/>
              <a:gd name="T37" fmla="*/ 15238 h 16068"/>
              <a:gd name="T38" fmla="*/ 2200 w 15756"/>
              <a:gd name="T39" fmla="*/ 15581 h 16068"/>
              <a:gd name="T40" fmla="*/ 1942 w 15756"/>
              <a:gd name="T41" fmla="*/ 15842 h 16068"/>
              <a:gd name="T42" fmla="*/ 1620 w 15756"/>
              <a:gd name="T43" fmla="*/ 16009 h 16068"/>
              <a:gd name="T44" fmla="*/ 1252 w 15756"/>
              <a:gd name="T45" fmla="*/ 16068 h 16068"/>
              <a:gd name="T46" fmla="*/ 856 w 15756"/>
              <a:gd name="T47" fmla="*/ 16008 h 16068"/>
              <a:gd name="T48" fmla="*/ 451 w 15756"/>
              <a:gd name="T49" fmla="*/ 15816 h 16068"/>
              <a:gd name="T50" fmla="*/ 175 w 15756"/>
              <a:gd name="T51" fmla="*/ 15467 h 16068"/>
              <a:gd name="T52" fmla="*/ 35 w 15756"/>
              <a:gd name="T53" fmla="*/ 15094 h 16068"/>
              <a:gd name="T54" fmla="*/ 1 w 15756"/>
              <a:gd name="T55" fmla="*/ 14729 h 16068"/>
              <a:gd name="T56" fmla="*/ 66 w 15756"/>
              <a:gd name="T57" fmla="*/ 14388 h 16068"/>
              <a:gd name="T58" fmla="*/ 228 w 15756"/>
              <a:gd name="T59" fmla="*/ 14085 h 16068"/>
              <a:gd name="T60" fmla="*/ 481 w 15756"/>
              <a:gd name="T61" fmla="*/ 13834 h 16068"/>
              <a:gd name="T62" fmla="*/ 820 w 15756"/>
              <a:gd name="T63" fmla="*/ 13651 h 16068"/>
              <a:gd name="T64" fmla="*/ 1242 w 15756"/>
              <a:gd name="T65" fmla="*/ 13548 h 16068"/>
              <a:gd name="T66" fmla="*/ 1687 w 15756"/>
              <a:gd name="T67" fmla="*/ 10896 h 16068"/>
              <a:gd name="T68" fmla="*/ 2594 w 15756"/>
              <a:gd name="T69" fmla="*/ 11657 h 16068"/>
              <a:gd name="T70" fmla="*/ 3570 w 15756"/>
              <a:gd name="T71" fmla="*/ 12297 h 16068"/>
              <a:gd name="T72" fmla="*/ 4603 w 15756"/>
              <a:gd name="T73" fmla="*/ 12795 h 16068"/>
              <a:gd name="T74" fmla="*/ 5684 w 15756"/>
              <a:gd name="T75" fmla="*/ 13133 h 16068"/>
              <a:gd name="T76" fmla="*/ 6802 w 15756"/>
              <a:gd name="T77" fmla="*/ 13290 h 16068"/>
              <a:gd name="T78" fmla="*/ 7947 w 15756"/>
              <a:gd name="T79" fmla="*/ 13248 h 16068"/>
              <a:gd name="T80" fmla="*/ 9108 w 15756"/>
              <a:gd name="T81" fmla="*/ 12988 h 16068"/>
              <a:gd name="T82" fmla="*/ 10277 w 15756"/>
              <a:gd name="T83" fmla="*/ 12489 h 16068"/>
              <a:gd name="T84" fmla="*/ 5331 w 15756"/>
              <a:gd name="T85" fmla="*/ 2506 h 16068"/>
              <a:gd name="T86" fmla="*/ 5685 w 15756"/>
              <a:gd name="T87" fmla="*/ 2576 h 16068"/>
              <a:gd name="T88" fmla="*/ 6027 w 15756"/>
              <a:gd name="T89" fmla="*/ 2611 h 16068"/>
              <a:gd name="T90" fmla="*/ 6359 w 15756"/>
              <a:gd name="T91" fmla="*/ 2608 h 16068"/>
              <a:gd name="T92" fmla="*/ 6676 w 15756"/>
              <a:gd name="T93" fmla="*/ 2565 h 16068"/>
              <a:gd name="T94" fmla="*/ 6981 w 15756"/>
              <a:gd name="T95" fmla="*/ 2479 h 16068"/>
              <a:gd name="T96" fmla="*/ 7272 w 15756"/>
              <a:gd name="T97" fmla="*/ 2350 h 16068"/>
              <a:gd name="T98" fmla="*/ 7549 w 15756"/>
              <a:gd name="T99" fmla="*/ 2174 h 16068"/>
              <a:gd name="T100" fmla="*/ 7811 w 15756"/>
              <a:gd name="T101" fmla="*/ 1951 h 16068"/>
              <a:gd name="T102" fmla="*/ 12510 w 15756"/>
              <a:gd name="T103" fmla="*/ 10286 h 16068"/>
              <a:gd name="T104" fmla="*/ 12943 w 15756"/>
              <a:gd name="T105" fmla="*/ 8938 h 16068"/>
              <a:gd name="T106" fmla="*/ 13043 w 15756"/>
              <a:gd name="T107" fmla="*/ 7449 h 16068"/>
              <a:gd name="T108" fmla="*/ 12826 w 15756"/>
              <a:gd name="T109" fmla="*/ 5893 h 16068"/>
              <a:gd name="T110" fmla="*/ 12305 w 15756"/>
              <a:gd name="T111" fmla="*/ 4349 h 16068"/>
              <a:gd name="T112" fmla="*/ 11495 w 15756"/>
              <a:gd name="T113" fmla="*/ 2896 h 16068"/>
              <a:gd name="T114" fmla="*/ 10412 w 15756"/>
              <a:gd name="T115" fmla="*/ 1611 h 16068"/>
              <a:gd name="T116" fmla="*/ 9070 w 15756"/>
              <a:gd name="T117" fmla="*/ 571 h 16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756" h="16068">
                <a:moveTo>
                  <a:pt x="7903" y="0"/>
                </a:moveTo>
                <a:lnTo>
                  <a:pt x="8535" y="43"/>
                </a:lnTo>
                <a:lnTo>
                  <a:pt x="9143" y="129"/>
                </a:lnTo>
                <a:lnTo>
                  <a:pt x="9730" y="253"/>
                </a:lnTo>
                <a:lnTo>
                  <a:pt x="10291" y="415"/>
                </a:lnTo>
                <a:lnTo>
                  <a:pt x="10827" y="613"/>
                </a:lnTo>
                <a:lnTo>
                  <a:pt x="11339" y="844"/>
                </a:lnTo>
                <a:lnTo>
                  <a:pt x="11826" y="1108"/>
                </a:lnTo>
                <a:lnTo>
                  <a:pt x="12287" y="1400"/>
                </a:lnTo>
                <a:lnTo>
                  <a:pt x="12720" y="1722"/>
                </a:lnTo>
                <a:lnTo>
                  <a:pt x="13128" y="2070"/>
                </a:lnTo>
                <a:lnTo>
                  <a:pt x="13508" y="2441"/>
                </a:lnTo>
                <a:lnTo>
                  <a:pt x="13859" y="2835"/>
                </a:lnTo>
                <a:lnTo>
                  <a:pt x="14183" y="3251"/>
                </a:lnTo>
                <a:lnTo>
                  <a:pt x="14478" y="3684"/>
                </a:lnTo>
                <a:lnTo>
                  <a:pt x="14743" y="4133"/>
                </a:lnTo>
                <a:lnTo>
                  <a:pt x="14979" y="4599"/>
                </a:lnTo>
                <a:lnTo>
                  <a:pt x="15185" y="5077"/>
                </a:lnTo>
                <a:lnTo>
                  <a:pt x="15360" y="5567"/>
                </a:lnTo>
                <a:lnTo>
                  <a:pt x="15503" y="6065"/>
                </a:lnTo>
                <a:lnTo>
                  <a:pt x="15614" y="6570"/>
                </a:lnTo>
                <a:lnTo>
                  <a:pt x="15695" y="7081"/>
                </a:lnTo>
                <a:lnTo>
                  <a:pt x="15741" y="7595"/>
                </a:lnTo>
                <a:lnTo>
                  <a:pt x="15755" y="8111"/>
                </a:lnTo>
                <a:lnTo>
                  <a:pt x="15735" y="8628"/>
                </a:lnTo>
                <a:lnTo>
                  <a:pt x="15681" y="9141"/>
                </a:lnTo>
                <a:lnTo>
                  <a:pt x="15591" y="9651"/>
                </a:lnTo>
                <a:lnTo>
                  <a:pt x="15467" y="10154"/>
                </a:lnTo>
                <a:lnTo>
                  <a:pt x="15307" y="10650"/>
                </a:lnTo>
                <a:lnTo>
                  <a:pt x="15112" y="11136"/>
                </a:lnTo>
                <a:lnTo>
                  <a:pt x="14880" y="11610"/>
                </a:lnTo>
                <a:lnTo>
                  <a:pt x="14610" y="12071"/>
                </a:lnTo>
                <a:lnTo>
                  <a:pt x="14303" y="12517"/>
                </a:lnTo>
                <a:lnTo>
                  <a:pt x="15756" y="13901"/>
                </a:lnTo>
                <a:lnTo>
                  <a:pt x="13807" y="15935"/>
                </a:lnTo>
                <a:lnTo>
                  <a:pt x="12376" y="14520"/>
                </a:lnTo>
                <a:lnTo>
                  <a:pt x="12076" y="14702"/>
                </a:lnTo>
                <a:lnTo>
                  <a:pt x="11775" y="14872"/>
                </a:lnTo>
                <a:lnTo>
                  <a:pt x="11473" y="15030"/>
                </a:lnTo>
                <a:lnTo>
                  <a:pt x="11170" y="15175"/>
                </a:lnTo>
                <a:lnTo>
                  <a:pt x="10866" y="15310"/>
                </a:lnTo>
                <a:lnTo>
                  <a:pt x="10562" y="15432"/>
                </a:lnTo>
                <a:lnTo>
                  <a:pt x="10256" y="15543"/>
                </a:lnTo>
                <a:lnTo>
                  <a:pt x="9951" y="15641"/>
                </a:lnTo>
                <a:lnTo>
                  <a:pt x="9645" y="15727"/>
                </a:lnTo>
                <a:lnTo>
                  <a:pt x="9339" y="15801"/>
                </a:lnTo>
                <a:lnTo>
                  <a:pt x="9032" y="15863"/>
                </a:lnTo>
                <a:lnTo>
                  <a:pt x="8725" y="15912"/>
                </a:lnTo>
                <a:lnTo>
                  <a:pt x="8418" y="15951"/>
                </a:lnTo>
                <a:lnTo>
                  <a:pt x="8111" y="15976"/>
                </a:lnTo>
                <a:lnTo>
                  <a:pt x="7804" y="15988"/>
                </a:lnTo>
                <a:lnTo>
                  <a:pt x="7497" y="15989"/>
                </a:lnTo>
                <a:lnTo>
                  <a:pt x="7190" y="15977"/>
                </a:lnTo>
                <a:lnTo>
                  <a:pt x="6883" y="15952"/>
                </a:lnTo>
                <a:lnTo>
                  <a:pt x="6576" y="15914"/>
                </a:lnTo>
                <a:lnTo>
                  <a:pt x="6270" y="15865"/>
                </a:lnTo>
                <a:lnTo>
                  <a:pt x="5964" y="15802"/>
                </a:lnTo>
                <a:lnTo>
                  <a:pt x="5659" y="15727"/>
                </a:lnTo>
                <a:lnTo>
                  <a:pt x="5354" y="15639"/>
                </a:lnTo>
                <a:lnTo>
                  <a:pt x="5050" y="15539"/>
                </a:lnTo>
                <a:lnTo>
                  <a:pt x="4747" y="15424"/>
                </a:lnTo>
                <a:lnTo>
                  <a:pt x="4445" y="15298"/>
                </a:lnTo>
                <a:lnTo>
                  <a:pt x="4143" y="15159"/>
                </a:lnTo>
                <a:lnTo>
                  <a:pt x="3842" y="15007"/>
                </a:lnTo>
                <a:lnTo>
                  <a:pt x="3543" y="14841"/>
                </a:lnTo>
                <a:lnTo>
                  <a:pt x="3244" y="14662"/>
                </a:lnTo>
                <a:lnTo>
                  <a:pt x="2945" y="14470"/>
                </a:lnTo>
                <a:lnTo>
                  <a:pt x="2649" y="14265"/>
                </a:lnTo>
                <a:lnTo>
                  <a:pt x="2428" y="14483"/>
                </a:lnTo>
                <a:lnTo>
                  <a:pt x="2443" y="14602"/>
                </a:lnTo>
                <a:lnTo>
                  <a:pt x="2450" y="14716"/>
                </a:lnTo>
                <a:lnTo>
                  <a:pt x="2450" y="14829"/>
                </a:lnTo>
                <a:lnTo>
                  <a:pt x="2441" y="14937"/>
                </a:lnTo>
                <a:lnTo>
                  <a:pt x="2426" y="15042"/>
                </a:lnTo>
                <a:lnTo>
                  <a:pt x="2404" y="15142"/>
                </a:lnTo>
                <a:lnTo>
                  <a:pt x="2374" y="15238"/>
                </a:lnTo>
                <a:lnTo>
                  <a:pt x="2340" y="15331"/>
                </a:lnTo>
                <a:lnTo>
                  <a:pt x="2299" y="15419"/>
                </a:lnTo>
                <a:lnTo>
                  <a:pt x="2252" y="15503"/>
                </a:lnTo>
                <a:lnTo>
                  <a:pt x="2200" y="15581"/>
                </a:lnTo>
                <a:lnTo>
                  <a:pt x="2143" y="15654"/>
                </a:lnTo>
                <a:lnTo>
                  <a:pt x="2080" y="15723"/>
                </a:lnTo>
                <a:lnTo>
                  <a:pt x="2013" y="15785"/>
                </a:lnTo>
                <a:lnTo>
                  <a:pt x="1942" y="15842"/>
                </a:lnTo>
                <a:lnTo>
                  <a:pt x="1867" y="15892"/>
                </a:lnTo>
                <a:lnTo>
                  <a:pt x="1788" y="15937"/>
                </a:lnTo>
                <a:lnTo>
                  <a:pt x="1706" y="15977"/>
                </a:lnTo>
                <a:lnTo>
                  <a:pt x="1620" y="16009"/>
                </a:lnTo>
                <a:lnTo>
                  <a:pt x="1531" y="16034"/>
                </a:lnTo>
                <a:lnTo>
                  <a:pt x="1441" y="16052"/>
                </a:lnTo>
                <a:lnTo>
                  <a:pt x="1348" y="16064"/>
                </a:lnTo>
                <a:lnTo>
                  <a:pt x="1252" y="16068"/>
                </a:lnTo>
                <a:lnTo>
                  <a:pt x="1155" y="16065"/>
                </a:lnTo>
                <a:lnTo>
                  <a:pt x="1057" y="16054"/>
                </a:lnTo>
                <a:lnTo>
                  <a:pt x="956" y="16035"/>
                </a:lnTo>
                <a:lnTo>
                  <a:pt x="856" y="16008"/>
                </a:lnTo>
                <a:lnTo>
                  <a:pt x="755" y="15973"/>
                </a:lnTo>
                <a:lnTo>
                  <a:pt x="653" y="15929"/>
                </a:lnTo>
                <a:lnTo>
                  <a:pt x="552" y="15877"/>
                </a:lnTo>
                <a:lnTo>
                  <a:pt x="451" y="15816"/>
                </a:lnTo>
                <a:lnTo>
                  <a:pt x="349" y="15746"/>
                </a:lnTo>
                <a:lnTo>
                  <a:pt x="284" y="15653"/>
                </a:lnTo>
                <a:lnTo>
                  <a:pt x="226" y="15561"/>
                </a:lnTo>
                <a:lnTo>
                  <a:pt x="175" y="15467"/>
                </a:lnTo>
                <a:lnTo>
                  <a:pt x="129" y="15374"/>
                </a:lnTo>
                <a:lnTo>
                  <a:pt x="91" y="15281"/>
                </a:lnTo>
                <a:lnTo>
                  <a:pt x="60" y="15187"/>
                </a:lnTo>
                <a:lnTo>
                  <a:pt x="35" y="15094"/>
                </a:lnTo>
                <a:lnTo>
                  <a:pt x="17" y="15001"/>
                </a:lnTo>
                <a:lnTo>
                  <a:pt x="5" y="14909"/>
                </a:lnTo>
                <a:lnTo>
                  <a:pt x="0" y="14819"/>
                </a:lnTo>
                <a:lnTo>
                  <a:pt x="1" y="14729"/>
                </a:lnTo>
                <a:lnTo>
                  <a:pt x="8" y="14641"/>
                </a:lnTo>
                <a:lnTo>
                  <a:pt x="21" y="14555"/>
                </a:lnTo>
                <a:lnTo>
                  <a:pt x="41" y="14470"/>
                </a:lnTo>
                <a:lnTo>
                  <a:pt x="66" y="14388"/>
                </a:lnTo>
                <a:lnTo>
                  <a:pt x="98" y="14308"/>
                </a:lnTo>
                <a:lnTo>
                  <a:pt x="135" y="14230"/>
                </a:lnTo>
                <a:lnTo>
                  <a:pt x="179" y="14156"/>
                </a:lnTo>
                <a:lnTo>
                  <a:pt x="228" y="14085"/>
                </a:lnTo>
                <a:lnTo>
                  <a:pt x="283" y="14016"/>
                </a:lnTo>
                <a:lnTo>
                  <a:pt x="343" y="13952"/>
                </a:lnTo>
                <a:lnTo>
                  <a:pt x="409" y="13891"/>
                </a:lnTo>
                <a:lnTo>
                  <a:pt x="481" y="13834"/>
                </a:lnTo>
                <a:lnTo>
                  <a:pt x="558" y="13781"/>
                </a:lnTo>
                <a:lnTo>
                  <a:pt x="640" y="13733"/>
                </a:lnTo>
                <a:lnTo>
                  <a:pt x="728" y="13689"/>
                </a:lnTo>
                <a:lnTo>
                  <a:pt x="820" y="13651"/>
                </a:lnTo>
                <a:lnTo>
                  <a:pt x="918" y="13617"/>
                </a:lnTo>
                <a:lnTo>
                  <a:pt x="1021" y="13589"/>
                </a:lnTo>
                <a:lnTo>
                  <a:pt x="1129" y="13565"/>
                </a:lnTo>
                <a:lnTo>
                  <a:pt x="1242" y="13548"/>
                </a:lnTo>
                <a:lnTo>
                  <a:pt x="1360" y="13538"/>
                </a:lnTo>
                <a:lnTo>
                  <a:pt x="1517" y="13402"/>
                </a:lnTo>
                <a:lnTo>
                  <a:pt x="481" y="12137"/>
                </a:lnTo>
                <a:lnTo>
                  <a:pt x="1687" y="10896"/>
                </a:lnTo>
                <a:lnTo>
                  <a:pt x="1907" y="11097"/>
                </a:lnTo>
                <a:lnTo>
                  <a:pt x="2132" y="11291"/>
                </a:lnTo>
                <a:lnTo>
                  <a:pt x="2360" y="11478"/>
                </a:lnTo>
                <a:lnTo>
                  <a:pt x="2594" y="11657"/>
                </a:lnTo>
                <a:lnTo>
                  <a:pt x="2832" y="11829"/>
                </a:lnTo>
                <a:lnTo>
                  <a:pt x="3075" y="11994"/>
                </a:lnTo>
                <a:lnTo>
                  <a:pt x="3321" y="12149"/>
                </a:lnTo>
                <a:lnTo>
                  <a:pt x="3570" y="12297"/>
                </a:lnTo>
                <a:lnTo>
                  <a:pt x="3824" y="12436"/>
                </a:lnTo>
                <a:lnTo>
                  <a:pt x="4081" y="12565"/>
                </a:lnTo>
                <a:lnTo>
                  <a:pt x="4340" y="12685"/>
                </a:lnTo>
                <a:lnTo>
                  <a:pt x="4603" y="12795"/>
                </a:lnTo>
                <a:lnTo>
                  <a:pt x="4869" y="12896"/>
                </a:lnTo>
                <a:lnTo>
                  <a:pt x="5138" y="12985"/>
                </a:lnTo>
                <a:lnTo>
                  <a:pt x="5410" y="13064"/>
                </a:lnTo>
                <a:lnTo>
                  <a:pt x="5684" y="13133"/>
                </a:lnTo>
                <a:lnTo>
                  <a:pt x="5961" y="13190"/>
                </a:lnTo>
                <a:lnTo>
                  <a:pt x="6239" y="13235"/>
                </a:lnTo>
                <a:lnTo>
                  <a:pt x="6520" y="13269"/>
                </a:lnTo>
                <a:lnTo>
                  <a:pt x="6802" y="13290"/>
                </a:lnTo>
                <a:lnTo>
                  <a:pt x="7086" y="13299"/>
                </a:lnTo>
                <a:lnTo>
                  <a:pt x="7372" y="13295"/>
                </a:lnTo>
                <a:lnTo>
                  <a:pt x="7659" y="13279"/>
                </a:lnTo>
                <a:lnTo>
                  <a:pt x="7947" y="13248"/>
                </a:lnTo>
                <a:lnTo>
                  <a:pt x="8236" y="13205"/>
                </a:lnTo>
                <a:lnTo>
                  <a:pt x="8526" y="13147"/>
                </a:lnTo>
                <a:lnTo>
                  <a:pt x="8817" y="13074"/>
                </a:lnTo>
                <a:lnTo>
                  <a:pt x="9108" y="12988"/>
                </a:lnTo>
                <a:lnTo>
                  <a:pt x="9400" y="12887"/>
                </a:lnTo>
                <a:lnTo>
                  <a:pt x="9692" y="12769"/>
                </a:lnTo>
                <a:lnTo>
                  <a:pt x="9984" y="12637"/>
                </a:lnTo>
                <a:lnTo>
                  <a:pt x="10277" y="12489"/>
                </a:lnTo>
                <a:lnTo>
                  <a:pt x="5111" y="7485"/>
                </a:lnTo>
                <a:lnTo>
                  <a:pt x="3687" y="8967"/>
                </a:lnTo>
                <a:lnTo>
                  <a:pt x="1395" y="6670"/>
                </a:lnTo>
                <a:lnTo>
                  <a:pt x="5331" y="2506"/>
                </a:lnTo>
                <a:lnTo>
                  <a:pt x="5420" y="2527"/>
                </a:lnTo>
                <a:lnTo>
                  <a:pt x="5510" y="2545"/>
                </a:lnTo>
                <a:lnTo>
                  <a:pt x="5598" y="2562"/>
                </a:lnTo>
                <a:lnTo>
                  <a:pt x="5685" y="2576"/>
                </a:lnTo>
                <a:lnTo>
                  <a:pt x="5772" y="2589"/>
                </a:lnTo>
                <a:lnTo>
                  <a:pt x="5858" y="2598"/>
                </a:lnTo>
                <a:lnTo>
                  <a:pt x="5943" y="2606"/>
                </a:lnTo>
                <a:lnTo>
                  <a:pt x="6027" y="2611"/>
                </a:lnTo>
                <a:lnTo>
                  <a:pt x="6112" y="2614"/>
                </a:lnTo>
                <a:lnTo>
                  <a:pt x="6194" y="2614"/>
                </a:lnTo>
                <a:lnTo>
                  <a:pt x="6276" y="2612"/>
                </a:lnTo>
                <a:lnTo>
                  <a:pt x="6359" y="2608"/>
                </a:lnTo>
                <a:lnTo>
                  <a:pt x="6439" y="2601"/>
                </a:lnTo>
                <a:lnTo>
                  <a:pt x="6519" y="2591"/>
                </a:lnTo>
                <a:lnTo>
                  <a:pt x="6597" y="2579"/>
                </a:lnTo>
                <a:lnTo>
                  <a:pt x="6676" y="2565"/>
                </a:lnTo>
                <a:lnTo>
                  <a:pt x="6754" y="2547"/>
                </a:lnTo>
                <a:lnTo>
                  <a:pt x="6830" y="2527"/>
                </a:lnTo>
                <a:lnTo>
                  <a:pt x="6907" y="2505"/>
                </a:lnTo>
                <a:lnTo>
                  <a:pt x="6981" y="2479"/>
                </a:lnTo>
                <a:lnTo>
                  <a:pt x="7055" y="2451"/>
                </a:lnTo>
                <a:lnTo>
                  <a:pt x="7128" y="2420"/>
                </a:lnTo>
                <a:lnTo>
                  <a:pt x="7201" y="2386"/>
                </a:lnTo>
                <a:lnTo>
                  <a:pt x="7272" y="2350"/>
                </a:lnTo>
                <a:lnTo>
                  <a:pt x="7343" y="2310"/>
                </a:lnTo>
                <a:lnTo>
                  <a:pt x="7412" y="2268"/>
                </a:lnTo>
                <a:lnTo>
                  <a:pt x="7482" y="2222"/>
                </a:lnTo>
                <a:lnTo>
                  <a:pt x="7549" y="2174"/>
                </a:lnTo>
                <a:lnTo>
                  <a:pt x="7616" y="2123"/>
                </a:lnTo>
                <a:lnTo>
                  <a:pt x="7682" y="2069"/>
                </a:lnTo>
                <a:lnTo>
                  <a:pt x="7747" y="2012"/>
                </a:lnTo>
                <a:lnTo>
                  <a:pt x="7811" y="1951"/>
                </a:lnTo>
                <a:lnTo>
                  <a:pt x="9056" y="3228"/>
                </a:lnTo>
                <a:lnTo>
                  <a:pt x="7078" y="5349"/>
                </a:lnTo>
                <a:lnTo>
                  <a:pt x="12349" y="10590"/>
                </a:lnTo>
                <a:lnTo>
                  <a:pt x="12510" y="10286"/>
                </a:lnTo>
                <a:lnTo>
                  <a:pt x="12651" y="9966"/>
                </a:lnTo>
                <a:lnTo>
                  <a:pt x="12769" y="9635"/>
                </a:lnTo>
                <a:lnTo>
                  <a:pt x="12867" y="9291"/>
                </a:lnTo>
                <a:lnTo>
                  <a:pt x="12943" y="8938"/>
                </a:lnTo>
                <a:lnTo>
                  <a:pt x="12999" y="8576"/>
                </a:lnTo>
                <a:lnTo>
                  <a:pt x="13034" y="8207"/>
                </a:lnTo>
                <a:lnTo>
                  <a:pt x="13049" y="7830"/>
                </a:lnTo>
                <a:lnTo>
                  <a:pt x="13043" y="7449"/>
                </a:lnTo>
                <a:lnTo>
                  <a:pt x="13018" y="7063"/>
                </a:lnTo>
                <a:lnTo>
                  <a:pt x="12973" y="6674"/>
                </a:lnTo>
                <a:lnTo>
                  <a:pt x="12909" y="6284"/>
                </a:lnTo>
                <a:lnTo>
                  <a:pt x="12826" y="5893"/>
                </a:lnTo>
                <a:lnTo>
                  <a:pt x="12723" y="5503"/>
                </a:lnTo>
                <a:lnTo>
                  <a:pt x="12602" y="5115"/>
                </a:lnTo>
                <a:lnTo>
                  <a:pt x="12462" y="4730"/>
                </a:lnTo>
                <a:lnTo>
                  <a:pt x="12305" y="4349"/>
                </a:lnTo>
                <a:lnTo>
                  <a:pt x="12128" y="3975"/>
                </a:lnTo>
                <a:lnTo>
                  <a:pt x="11934" y="3607"/>
                </a:lnTo>
                <a:lnTo>
                  <a:pt x="11724" y="3247"/>
                </a:lnTo>
                <a:lnTo>
                  <a:pt x="11495" y="2896"/>
                </a:lnTo>
                <a:lnTo>
                  <a:pt x="11249" y="2557"/>
                </a:lnTo>
                <a:lnTo>
                  <a:pt x="10986" y="2228"/>
                </a:lnTo>
                <a:lnTo>
                  <a:pt x="10707" y="1912"/>
                </a:lnTo>
                <a:lnTo>
                  <a:pt x="10412" y="1611"/>
                </a:lnTo>
                <a:lnTo>
                  <a:pt x="10100" y="1326"/>
                </a:lnTo>
                <a:lnTo>
                  <a:pt x="9773" y="1055"/>
                </a:lnTo>
                <a:lnTo>
                  <a:pt x="9430" y="804"/>
                </a:lnTo>
                <a:lnTo>
                  <a:pt x="9070" y="571"/>
                </a:lnTo>
                <a:lnTo>
                  <a:pt x="8696" y="360"/>
                </a:lnTo>
                <a:lnTo>
                  <a:pt x="8308" y="169"/>
                </a:lnTo>
                <a:lnTo>
                  <a:pt x="7903" y="0"/>
                </a:lnTo>
                <a:close/>
              </a:path>
            </a:pathLst>
          </a:custGeom>
          <a:solidFill>
            <a:srgbClr val="AE0E16"/>
          </a:solidFill>
          <a:ln>
            <a:noFill/>
          </a:ln>
        </p:spPr>
        <p:txBody>
          <a:bodyPr vert="horz" wrap="square" lIns="121920" tIns="60960" rIns="121920" bIns="60960" numCol="1" anchor="t" anchorCtr="0" compatLnSpc="1"/>
          <a:lstStyle/>
          <a:p>
            <a:endParaRPr lang="zh-CN" altLang="en-US" sz="2400"/>
          </a:p>
        </p:txBody>
      </p:sp>
      <p:graphicFrame>
        <p:nvGraphicFramePr>
          <p:cNvPr id="10" name="表格 9"/>
          <p:cNvGraphicFramePr>
            <a:graphicFrameLocks noGrp="1"/>
          </p:cNvGraphicFramePr>
          <p:nvPr/>
        </p:nvGraphicFramePr>
        <p:xfrm>
          <a:off x="1237913" y="2334791"/>
          <a:ext cx="9716135" cy="2976245"/>
        </p:xfrm>
        <a:graphic>
          <a:graphicData uri="http://schemas.openxmlformats.org/drawingml/2006/table">
            <a:tbl>
              <a:tblPr firstRow="1" bandRow="1">
                <a:tableStyleId>{00A15C55-8517-42AA-B614-E9B94910E393}</a:tableStyleId>
              </a:tblPr>
              <a:tblGrid>
                <a:gridCol w="1247775">
                  <a:extLst>
                    <a:ext uri="{9D8B030D-6E8A-4147-A177-3AD203B41FA5}">
                      <a16:colId xmlns:a16="http://schemas.microsoft.com/office/drawing/2014/main" val="20000"/>
                    </a:ext>
                  </a:extLst>
                </a:gridCol>
                <a:gridCol w="2976880">
                  <a:extLst>
                    <a:ext uri="{9D8B030D-6E8A-4147-A177-3AD203B41FA5}">
                      <a16:colId xmlns:a16="http://schemas.microsoft.com/office/drawing/2014/main" val="20001"/>
                    </a:ext>
                  </a:extLst>
                </a:gridCol>
                <a:gridCol w="2591435">
                  <a:extLst>
                    <a:ext uri="{9D8B030D-6E8A-4147-A177-3AD203B41FA5}">
                      <a16:colId xmlns:a16="http://schemas.microsoft.com/office/drawing/2014/main" val="20002"/>
                    </a:ext>
                  </a:extLst>
                </a:gridCol>
                <a:gridCol w="2900045">
                  <a:extLst>
                    <a:ext uri="{9D8B030D-6E8A-4147-A177-3AD203B41FA5}">
                      <a16:colId xmlns:a16="http://schemas.microsoft.com/office/drawing/2014/main" val="20003"/>
                    </a:ext>
                  </a:extLst>
                </a:gridCol>
              </a:tblGrid>
              <a:tr h="903605">
                <a:tc>
                  <a:txBody>
                    <a:bodyPr/>
                    <a:lstStyle/>
                    <a:p>
                      <a:pPr algn="ctr"/>
                      <a:r>
                        <a:rPr lang="zh-CN" altLang="en-US" sz="1600" b="1">
                          <a:ln>
                            <a:noFill/>
                          </a:ln>
                          <a:solidFill>
                            <a:schemeClr val="bg1"/>
                          </a:solidFill>
                          <a:latin typeface="微软雅黑" panose="020B0503020204020204" pitchFamily="34" charset="-122"/>
                          <a:ea typeface="微软雅黑" panose="020B0503020204020204" pitchFamily="34" charset="-122"/>
                        </a:rPr>
                        <a:t>历史阶段</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E0E16"/>
                    </a:solidFill>
                  </a:tcPr>
                </a:tc>
                <a:tc>
                  <a:txBody>
                    <a:bodyPr/>
                    <a:lstStyle/>
                    <a:p>
                      <a:pPr algn="ctr"/>
                      <a:r>
                        <a:rPr lang="zh-CN" altLang="en-US" sz="1600" b="0">
                          <a:ln>
                            <a:noFill/>
                          </a:ln>
                          <a:solidFill>
                            <a:schemeClr val="bg1"/>
                          </a:solidFill>
                          <a:latin typeface="微软雅黑" panose="020B0503020204020204" pitchFamily="34" charset="-122"/>
                          <a:ea typeface="微软雅黑" panose="020B0503020204020204" pitchFamily="34" charset="-122"/>
                        </a:rPr>
                        <a:t>新民主主义革命时期</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6600"/>
                    </a:solidFill>
                  </a:tcPr>
                </a:tc>
                <a:tc>
                  <a:txBody>
                    <a:bodyPr/>
                    <a:lstStyle/>
                    <a:p>
                      <a:pPr marL="0" algn="ctr" defTabSz="914400" rtl="0" eaLnBrk="1" latinLnBrk="0" hangingPunct="1"/>
                      <a:r>
                        <a:rPr lang="zh-CN" altLang="en-US" sz="1600" b="0" kern="1200">
                          <a:ln>
                            <a:noFill/>
                          </a:ln>
                          <a:solidFill>
                            <a:schemeClr val="bg1"/>
                          </a:solidFill>
                          <a:latin typeface="微软雅黑" panose="020B0503020204020204" pitchFamily="34" charset="-122"/>
                          <a:ea typeface="微软雅黑" panose="020B0503020204020204" pitchFamily="34" charset="-122"/>
                          <a:cs typeface="+mn-cs"/>
                        </a:rPr>
                        <a:t>社会主义革命和建设时期</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6600"/>
                    </a:solidFill>
                  </a:tcPr>
                </a:tc>
                <a:tc>
                  <a:txBody>
                    <a:bodyPr/>
                    <a:lstStyle/>
                    <a:p>
                      <a:pPr marL="0" algn="ctr" defTabSz="914400" rtl="0" eaLnBrk="1" latinLnBrk="0" hangingPunct="1"/>
                      <a:r>
                        <a:rPr lang="zh-CN" altLang="en-US" sz="1600" b="0" kern="1200">
                          <a:ln>
                            <a:noFill/>
                          </a:ln>
                          <a:solidFill>
                            <a:schemeClr val="bg1"/>
                          </a:solidFill>
                          <a:latin typeface="微软雅黑" panose="020B0503020204020204" pitchFamily="34" charset="-122"/>
                          <a:ea typeface="微软雅黑" panose="020B0503020204020204" pitchFamily="34" charset="-122"/>
                          <a:cs typeface="+mn-cs"/>
                        </a:rPr>
                        <a:t>改革开放和社会主义现代化建设新时期</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6600"/>
                    </a:solidFill>
                  </a:tcPr>
                </a:tc>
                <a:extLst>
                  <a:ext uri="{0D108BD9-81ED-4DB2-BD59-A6C34878D82A}">
                    <a16:rowId xmlns:a16="http://schemas.microsoft.com/office/drawing/2014/main" val="10000"/>
                  </a:ext>
                </a:extLst>
              </a:tr>
              <a:tr h="1036320">
                <a:tc>
                  <a:txBody>
                    <a:bodyPr/>
                    <a:lstStyle/>
                    <a:p>
                      <a:pPr algn="ctr"/>
                      <a:r>
                        <a:rPr lang="zh-CN" altLang="en-US" sz="1600" b="1">
                          <a:ln>
                            <a:noFill/>
                          </a:ln>
                          <a:solidFill>
                            <a:schemeClr val="bg1"/>
                          </a:solidFill>
                          <a:latin typeface="微软雅黑" panose="020B0503020204020204" pitchFamily="34" charset="-122"/>
                          <a:ea typeface="微软雅黑" panose="020B0503020204020204" pitchFamily="34" charset="-122"/>
                        </a:rPr>
                        <a:t>起止时间</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E0E16"/>
                    </a:solidFill>
                  </a:tcPr>
                </a:tc>
                <a:tc>
                  <a:txBody>
                    <a:bodyPr/>
                    <a:lstStyle/>
                    <a:p>
                      <a:pPr marL="0" algn="ctr" defTabSz="914400" rtl="0" eaLnBrk="1" latinLnBrk="0" hangingPunct="1"/>
                      <a:r>
                        <a:rPr lang="en-US" altLang="zh-CN" sz="1600" b="0" kern="1200">
                          <a:ln>
                            <a:noFill/>
                          </a:ln>
                          <a:solidFill>
                            <a:schemeClr val="bg1"/>
                          </a:solidFill>
                          <a:latin typeface="微软雅黑" panose="020B0503020204020204" pitchFamily="34" charset="-122"/>
                          <a:ea typeface="微软雅黑" panose="020B0503020204020204" pitchFamily="34" charset="-122"/>
                          <a:cs typeface="+mn-cs"/>
                        </a:rPr>
                        <a:t>1919</a:t>
                      </a:r>
                      <a:r>
                        <a:rPr lang="zh-CN" altLang="en-US" sz="1600" b="0" kern="1200">
                          <a:ln>
                            <a:noFill/>
                          </a:ln>
                          <a:solidFill>
                            <a:schemeClr val="bg1"/>
                          </a:solidFill>
                          <a:latin typeface="微软雅黑" panose="020B0503020204020204" pitchFamily="34" charset="-122"/>
                          <a:ea typeface="微软雅黑" panose="020B0503020204020204" pitchFamily="34" charset="-122"/>
                          <a:cs typeface="+mn-cs"/>
                        </a:rPr>
                        <a:t>年五四运动</a:t>
                      </a:r>
                      <a:r>
                        <a:rPr lang="en-US" altLang="zh-CN" sz="1600" b="0" kern="1200">
                          <a:ln>
                            <a:noFill/>
                          </a:ln>
                          <a:solidFill>
                            <a:schemeClr val="bg1"/>
                          </a:solidFill>
                          <a:latin typeface="微软雅黑" panose="020B0503020204020204" pitchFamily="34" charset="-122"/>
                          <a:ea typeface="微软雅黑" panose="020B0503020204020204" pitchFamily="34" charset="-122"/>
                          <a:cs typeface="+mn-cs"/>
                        </a:rPr>
                        <a:t>-1949</a:t>
                      </a:r>
                      <a:r>
                        <a:rPr lang="zh-CN" altLang="en-US" sz="1600" b="0" kern="1200">
                          <a:ln>
                            <a:noFill/>
                          </a:ln>
                          <a:solidFill>
                            <a:schemeClr val="bg1"/>
                          </a:solidFill>
                          <a:latin typeface="微软雅黑" panose="020B0503020204020204" pitchFamily="34" charset="-122"/>
                          <a:ea typeface="微软雅黑" panose="020B0503020204020204" pitchFamily="34" charset="-122"/>
                          <a:cs typeface="+mn-cs"/>
                        </a:rPr>
                        <a:t>年</a:t>
                      </a:r>
                      <a:r>
                        <a:rPr lang="en-US" altLang="zh-CN" sz="1600" b="0" kern="1200">
                          <a:ln>
                            <a:noFill/>
                          </a:ln>
                          <a:solidFill>
                            <a:schemeClr val="bg1"/>
                          </a:solidFill>
                          <a:latin typeface="微软雅黑" panose="020B0503020204020204" pitchFamily="34" charset="-122"/>
                          <a:ea typeface="微软雅黑" panose="020B0503020204020204" pitchFamily="34" charset="-122"/>
                          <a:cs typeface="+mn-cs"/>
                        </a:rPr>
                        <a:t>10</a:t>
                      </a:r>
                      <a:r>
                        <a:rPr lang="zh-CN" altLang="en-US" sz="1600" b="0" kern="1200">
                          <a:ln>
                            <a:noFill/>
                          </a:ln>
                          <a:solidFill>
                            <a:schemeClr val="bg1"/>
                          </a:solidFill>
                          <a:latin typeface="微软雅黑" panose="020B0503020204020204" pitchFamily="34" charset="-122"/>
                          <a:ea typeface="微软雅黑" panose="020B0503020204020204" pitchFamily="34" charset="-122"/>
                          <a:cs typeface="+mn-cs"/>
                        </a:rPr>
                        <a:t>月新中国成立</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6600"/>
                    </a:solidFill>
                  </a:tcPr>
                </a:tc>
                <a:tc>
                  <a:txBody>
                    <a:bodyPr/>
                    <a:lstStyle/>
                    <a:p>
                      <a:pPr marL="0" algn="ctr" defTabSz="914400" rtl="0" eaLnBrk="1" latinLnBrk="0" hangingPunct="1"/>
                      <a:r>
                        <a:rPr lang="en-US" altLang="zh-CN" sz="1600" b="0" kern="1200">
                          <a:ln>
                            <a:noFill/>
                          </a:ln>
                          <a:solidFill>
                            <a:schemeClr val="bg1"/>
                          </a:solidFill>
                          <a:latin typeface="微软雅黑" panose="020B0503020204020204" pitchFamily="34" charset="-122"/>
                          <a:ea typeface="微软雅黑" panose="020B0503020204020204" pitchFamily="34" charset="-122"/>
                          <a:cs typeface="+mn-cs"/>
                        </a:rPr>
                        <a:t>1949</a:t>
                      </a:r>
                      <a:r>
                        <a:rPr lang="zh-CN" altLang="en-US" sz="1600" b="0" kern="1200">
                          <a:ln>
                            <a:noFill/>
                          </a:ln>
                          <a:solidFill>
                            <a:schemeClr val="bg1"/>
                          </a:solidFill>
                          <a:latin typeface="微软雅黑" panose="020B0503020204020204" pitchFamily="34" charset="-122"/>
                          <a:ea typeface="微软雅黑" panose="020B0503020204020204" pitchFamily="34" charset="-122"/>
                          <a:cs typeface="+mn-cs"/>
                        </a:rPr>
                        <a:t>年</a:t>
                      </a:r>
                      <a:r>
                        <a:rPr lang="en-US" altLang="zh-CN" sz="1600" b="0" kern="1200">
                          <a:ln>
                            <a:noFill/>
                          </a:ln>
                          <a:solidFill>
                            <a:schemeClr val="bg1"/>
                          </a:solidFill>
                          <a:latin typeface="微软雅黑" panose="020B0503020204020204" pitchFamily="34" charset="-122"/>
                          <a:ea typeface="微软雅黑" panose="020B0503020204020204" pitchFamily="34" charset="-122"/>
                          <a:cs typeface="+mn-cs"/>
                        </a:rPr>
                        <a:t>10</a:t>
                      </a:r>
                      <a:r>
                        <a:rPr lang="zh-CN" altLang="en-US" sz="1600" b="0" kern="1200">
                          <a:ln>
                            <a:noFill/>
                          </a:ln>
                          <a:solidFill>
                            <a:schemeClr val="bg1"/>
                          </a:solidFill>
                          <a:latin typeface="微软雅黑" panose="020B0503020204020204" pitchFamily="34" charset="-122"/>
                          <a:ea typeface="微软雅黑" panose="020B0503020204020204" pitchFamily="34" charset="-122"/>
                          <a:cs typeface="+mn-cs"/>
                        </a:rPr>
                        <a:t>月</a:t>
                      </a:r>
                      <a:r>
                        <a:rPr lang="en-US" altLang="zh-CN" sz="1600" b="0" kern="1200">
                          <a:ln>
                            <a:noFill/>
                          </a:ln>
                          <a:solidFill>
                            <a:schemeClr val="bg1"/>
                          </a:solidFill>
                          <a:latin typeface="微软雅黑" panose="020B0503020204020204" pitchFamily="34" charset="-122"/>
                          <a:ea typeface="微软雅黑" panose="020B0503020204020204" pitchFamily="34" charset="-122"/>
                          <a:cs typeface="+mn-cs"/>
                        </a:rPr>
                        <a:t>-1976</a:t>
                      </a:r>
                      <a:r>
                        <a:rPr lang="zh-CN" altLang="en-US" sz="1600" b="0" kern="1200">
                          <a:ln>
                            <a:noFill/>
                          </a:ln>
                          <a:solidFill>
                            <a:schemeClr val="bg1"/>
                          </a:solidFill>
                          <a:latin typeface="微软雅黑" panose="020B0503020204020204" pitchFamily="34" charset="-122"/>
                          <a:ea typeface="微软雅黑" panose="020B0503020204020204" pitchFamily="34" charset="-122"/>
                          <a:cs typeface="+mn-cs"/>
                        </a:rPr>
                        <a:t>年</a:t>
                      </a:r>
                      <a:r>
                        <a:rPr lang="en-US" altLang="zh-CN" sz="1600" b="0" kern="1200">
                          <a:ln>
                            <a:noFill/>
                          </a:ln>
                          <a:solidFill>
                            <a:schemeClr val="bg1"/>
                          </a:solidFill>
                          <a:latin typeface="微软雅黑" panose="020B0503020204020204" pitchFamily="34" charset="-122"/>
                          <a:ea typeface="微软雅黑" panose="020B0503020204020204" pitchFamily="34" charset="-122"/>
                          <a:cs typeface="+mn-cs"/>
                        </a:rPr>
                        <a:t>10</a:t>
                      </a:r>
                      <a:r>
                        <a:rPr lang="zh-CN" altLang="en-US" sz="1600" b="0" kern="1200">
                          <a:ln>
                            <a:noFill/>
                          </a:ln>
                          <a:solidFill>
                            <a:schemeClr val="bg1"/>
                          </a:solidFill>
                          <a:latin typeface="微软雅黑" panose="020B0503020204020204" pitchFamily="34" charset="-122"/>
                          <a:ea typeface="微软雅黑" panose="020B0503020204020204" pitchFamily="34" charset="-122"/>
                          <a:cs typeface="+mn-cs"/>
                        </a:rPr>
                        <a:t>月</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6600"/>
                    </a:solidFill>
                  </a:tcPr>
                </a:tc>
                <a:tc>
                  <a:txBody>
                    <a:bodyPr/>
                    <a:lstStyle/>
                    <a:p>
                      <a:pPr marL="0" algn="ctr" defTabSz="914400" rtl="0" eaLnBrk="1" latinLnBrk="0" hangingPunct="1"/>
                      <a:r>
                        <a:rPr lang="en-US" altLang="zh-CN" sz="1600" b="0" kern="1200">
                          <a:ln>
                            <a:noFill/>
                          </a:ln>
                          <a:solidFill>
                            <a:schemeClr val="bg1"/>
                          </a:solidFill>
                          <a:latin typeface="微软雅黑" panose="020B0503020204020204" pitchFamily="34" charset="-122"/>
                          <a:ea typeface="微软雅黑" panose="020B0503020204020204" pitchFamily="34" charset="-122"/>
                          <a:cs typeface="+mn-cs"/>
                        </a:rPr>
                        <a:t>1976</a:t>
                      </a:r>
                      <a:r>
                        <a:rPr lang="zh-CN" altLang="en-US" sz="1600" b="0" kern="1200">
                          <a:ln>
                            <a:noFill/>
                          </a:ln>
                          <a:solidFill>
                            <a:schemeClr val="bg1"/>
                          </a:solidFill>
                          <a:latin typeface="微软雅黑" panose="020B0503020204020204" pitchFamily="34" charset="-122"/>
                          <a:ea typeface="微软雅黑" panose="020B0503020204020204" pitchFamily="34" charset="-122"/>
                          <a:cs typeface="+mn-cs"/>
                        </a:rPr>
                        <a:t>年</a:t>
                      </a:r>
                      <a:r>
                        <a:rPr lang="en-US" altLang="zh-CN" sz="1600" b="0" kern="1200">
                          <a:ln>
                            <a:noFill/>
                          </a:ln>
                          <a:solidFill>
                            <a:schemeClr val="bg1"/>
                          </a:solidFill>
                          <a:latin typeface="微软雅黑" panose="020B0503020204020204" pitchFamily="34" charset="-122"/>
                          <a:ea typeface="微软雅黑" panose="020B0503020204020204" pitchFamily="34" charset="-122"/>
                          <a:cs typeface="+mn-cs"/>
                        </a:rPr>
                        <a:t>10</a:t>
                      </a:r>
                      <a:r>
                        <a:rPr lang="zh-CN" altLang="en-US" sz="1600" b="0" kern="1200">
                          <a:ln>
                            <a:noFill/>
                          </a:ln>
                          <a:solidFill>
                            <a:schemeClr val="bg1"/>
                          </a:solidFill>
                          <a:latin typeface="微软雅黑" panose="020B0503020204020204" pitchFamily="34" charset="-122"/>
                          <a:ea typeface="微软雅黑" panose="020B0503020204020204" pitchFamily="34" charset="-122"/>
                          <a:cs typeface="+mn-cs"/>
                        </a:rPr>
                        <a:t>月</a:t>
                      </a:r>
                      <a:r>
                        <a:rPr lang="en-US" altLang="zh-CN" sz="1600" b="0" kern="1200">
                          <a:ln>
                            <a:noFill/>
                          </a:ln>
                          <a:solidFill>
                            <a:schemeClr val="bg1"/>
                          </a:solidFill>
                          <a:latin typeface="微软雅黑" panose="020B0503020204020204" pitchFamily="34" charset="-122"/>
                          <a:ea typeface="微软雅黑" panose="020B0503020204020204" pitchFamily="34" charset="-122"/>
                          <a:cs typeface="+mn-cs"/>
                        </a:rPr>
                        <a:t>-</a:t>
                      </a:r>
                      <a:r>
                        <a:rPr lang="zh-CN" altLang="en-US" sz="1600" b="0" kern="1200">
                          <a:ln>
                            <a:noFill/>
                          </a:ln>
                          <a:solidFill>
                            <a:schemeClr val="bg1"/>
                          </a:solidFill>
                          <a:latin typeface="微软雅黑" panose="020B0503020204020204" pitchFamily="34" charset="-122"/>
                          <a:ea typeface="微软雅黑" panose="020B0503020204020204" pitchFamily="34" charset="-122"/>
                          <a:cs typeface="+mn-cs"/>
                        </a:rPr>
                        <a:t>至今</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6600"/>
                    </a:solidFill>
                  </a:tcPr>
                </a:tc>
                <a:extLst>
                  <a:ext uri="{0D108BD9-81ED-4DB2-BD59-A6C34878D82A}">
                    <a16:rowId xmlns:a16="http://schemas.microsoft.com/office/drawing/2014/main" val="10001"/>
                  </a:ext>
                </a:extLst>
              </a:tr>
              <a:tr h="1036320">
                <a:tc>
                  <a:txBody>
                    <a:bodyPr/>
                    <a:lstStyle/>
                    <a:p>
                      <a:pPr algn="ctr"/>
                      <a:r>
                        <a:rPr lang="zh-CN" altLang="en-US" sz="1600" b="1">
                          <a:ln>
                            <a:noFill/>
                          </a:ln>
                          <a:solidFill>
                            <a:schemeClr val="bg1"/>
                          </a:solidFill>
                          <a:latin typeface="微软雅黑" panose="020B0503020204020204" pitchFamily="34" charset="-122"/>
                          <a:ea typeface="微软雅黑" panose="020B0503020204020204" pitchFamily="34" charset="-122"/>
                        </a:rPr>
                        <a:t>历史大事</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E0E16"/>
                    </a:solidFill>
                  </a:tcPr>
                </a:tc>
                <a:tc>
                  <a:txBody>
                    <a:bodyPr/>
                    <a:lstStyle/>
                    <a:p>
                      <a:pPr marL="0" algn="ctr" defTabSz="914400" rtl="0" eaLnBrk="1" latinLnBrk="0" hangingPunct="1"/>
                      <a:r>
                        <a:rPr lang="zh-CN" altLang="en-US" sz="1600" b="0" kern="1200">
                          <a:ln>
                            <a:noFill/>
                          </a:ln>
                          <a:solidFill>
                            <a:schemeClr val="bg1"/>
                          </a:solidFill>
                          <a:latin typeface="微软雅黑" panose="020B0503020204020204" pitchFamily="34" charset="-122"/>
                          <a:ea typeface="微软雅黑" panose="020B0503020204020204" pitchFamily="34" charset="-122"/>
                          <a:cs typeface="+mn-cs"/>
                        </a:rPr>
                        <a:t>第一次全国代表大会</a:t>
                      </a:r>
                      <a:r>
                        <a:rPr lang="en-US" altLang="zh-CN" sz="1600" b="0" kern="1200">
                          <a:ln>
                            <a:noFill/>
                          </a:ln>
                          <a:solidFill>
                            <a:schemeClr val="bg1"/>
                          </a:solidFill>
                          <a:latin typeface="微软雅黑" panose="020B0503020204020204" pitchFamily="34" charset="-122"/>
                          <a:ea typeface="微软雅黑" panose="020B0503020204020204" pitchFamily="34" charset="-122"/>
                          <a:cs typeface="+mn-cs"/>
                        </a:rPr>
                        <a:t>-</a:t>
                      </a:r>
                      <a:r>
                        <a:rPr lang="zh-CN" altLang="en-US" sz="1600" b="0" kern="1200">
                          <a:ln>
                            <a:noFill/>
                          </a:ln>
                          <a:solidFill>
                            <a:schemeClr val="bg1"/>
                          </a:solidFill>
                          <a:latin typeface="微软雅黑" panose="020B0503020204020204" pitchFamily="34" charset="-122"/>
                          <a:ea typeface="微软雅黑" panose="020B0503020204020204" pitchFamily="34" charset="-122"/>
                          <a:cs typeface="+mn-cs"/>
                        </a:rPr>
                        <a:t>第七次全国代表大会</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6600"/>
                    </a:solidFill>
                  </a:tcPr>
                </a:tc>
                <a:tc>
                  <a:txBody>
                    <a:bodyPr/>
                    <a:lstStyle/>
                    <a:p>
                      <a:pPr marL="0" algn="ctr" defTabSz="914400" rtl="0" eaLnBrk="1" latinLnBrk="0" hangingPunct="1"/>
                      <a:r>
                        <a:rPr lang="zh-CN" altLang="en-US" sz="1600" b="0" kern="1200">
                          <a:ln>
                            <a:noFill/>
                          </a:ln>
                          <a:solidFill>
                            <a:schemeClr val="bg1"/>
                          </a:solidFill>
                          <a:latin typeface="微软雅黑" panose="020B0503020204020204" pitchFamily="34" charset="-122"/>
                          <a:ea typeface="微软雅黑" panose="020B0503020204020204" pitchFamily="34" charset="-122"/>
                          <a:cs typeface="+mn-cs"/>
                        </a:rPr>
                        <a:t>第八次全国代表大会</a:t>
                      </a:r>
                      <a:r>
                        <a:rPr lang="en-US" altLang="zh-CN" sz="1600" b="0" kern="1200">
                          <a:ln>
                            <a:noFill/>
                          </a:ln>
                          <a:solidFill>
                            <a:schemeClr val="bg1"/>
                          </a:solidFill>
                          <a:latin typeface="微软雅黑" panose="020B0503020204020204" pitchFamily="34" charset="-122"/>
                          <a:ea typeface="微软雅黑" panose="020B0503020204020204" pitchFamily="34" charset="-122"/>
                          <a:cs typeface="+mn-cs"/>
                        </a:rPr>
                        <a:t>-</a:t>
                      </a:r>
                      <a:r>
                        <a:rPr lang="zh-CN" altLang="en-US" sz="1600" b="0" kern="1200">
                          <a:ln>
                            <a:noFill/>
                          </a:ln>
                          <a:solidFill>
                            <a:schemeClr val="bg1"/>
                          </a:solidFill>
                          <a:latin typeface="微软雅黑" panose="020B0503020204020204" pitchFamily="34" charset="-122"/>
                          <a:ea typeface="微软雅黑" panose="020B0503020204020204" pitchFamily="34" charset="-122"/>
                          <a:cs typeface="+mn-cs"/>
                        </a:rPr>
                        <a:t>第十次全国代表大会</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6600"/>
                    </a:solidFill>
                  </a:tcPr>
                </a:tc>
                <a:tc>
                  <a:txBody>
                    <a:bodyPr/>
                    <a:lstStyle/>
                    <a:p>
                      <a:pPr marL="0" algn="ctr" defTabSz="914400" rtl="0" eaLnBrk="1" latinLnBrk="0" hangingPunct="1"/>
                      <a:r>
                        <a:rPr lang="zh-CN" altLang="en-US" sz="1600" b="0" kern="1200">
                          <a:ln>
                            <a:noFill/>
                          </a:ln>
                          <a:solidFill>
                            <a:schemeClr val="bg1"/>
                          </a:solidFill>
                          <a:latin typeface="微软雅黑" panose="020B0503020204020204" pitchFamily="34" charset="-122"/>
                          <a:ea typeface="微软雅黑" panose="020B0503020204020204" pitchFamily="34" charset="-122"/>
                          <a:cs typeface="+mn-cs"/>
                        </a:rPr>
                        <a:t>第十一次全国代表大会</a:t>
                      </a:r>
                      <a:r>
                        <a:rPr lang="en-US" altLang="zh-CN" sz="1600" b="0" kern="1200">
                          <a:ln>
                            <a:noFill/>
                          </a:ln>
                          <a:solidFill>
                            <a:schemeClr val="bg1"/>
                          </a:solidFill>
                          <a:latin typeface="微软雅黑" panose="020B0503020204020204" pitchFamily="34" charset="-122"/>
                          <a:ea typeface="微软雅黑" panose="020B0503020204020204" pitchFamily="34" charset="-122"/>
                          <a:cs typeface="+mn-cs"/>
                        </a:rPr>
                        <a:t>-</a:t>
                      </a:r>
                      <a:r>
                        <a:rPr lang="zh-CN" altLang="en-US" sz="1600" b="0" kern="1200">
                          <a:ln>
                            <a:noFill/>
                          </a:ln>
                          <a:solidFill>
                            <a:schemeClr val="bg1"/>
                          </a:solidFill>
                          <a:latin typeface="微软雅黑" panose="020B0503020204020204" pitchFamily="34" charset="-122"/>
                          <a:ea typeface="微软雅黑" panose="020B0503020204020204" pitchFamily="34" charset="-122"/>
                          <a:cs typeface="+mn-cs"/>
                        </a:rPr>
                        <a:t>第十八次全国代表大会</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6600"/>
                    </a:solidFill>
                  </a:tcPr>
                </a:tc>
                <a:extLst>
                  <a:ext uri="{0D108BD9-81ED-4DB2-BD59-A6C34878D82A}">
                    <a16:rowId xmlns:a16="http://schemas.microsoft.com/office/drawing/2014/main" val="10002"/>
                  </a:ext>
                </a:extLst>
              </a:tr>
            </a:tbl>
          </a:graphicData>
        </a:graphic>
      </p:graphicFrame>
      <p:pic>
        <p:nvPicPr>
          <p:cNvPr id="7" name="图片 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5734839"/>
            <a:ext cx="12192000" cy="1123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400"/>
                                        <p:tgtEl>
                                          <p:spTgt spid="7"/>
                                        </p:tgtEl>
                                      </p:cBhvr>
                                    </p:animEffect>
                                  </p:childTnLst>
                                </p:cTn>
                              </p:par>
                            </p:childTnLst>
                          </p:cTn>
                        </p:par>
                        <p:par>
                          <p:cTn id="8" fill="hold" nodeType="afterGroup">
                            <p:stCondLst>
                              <p:cond delay="400"/>
                            </p:stCondLst>
                            <p:childTnLst>
                              <p:par>
                                <p:cTn id="9" presetID="47"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14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nodeType="afterGroup">
                            <p:stCondLst>
                              <p:cond delay="1900"/>
                            </p:stCondLst>
                            <p:childTnLst>
                              <p:par>
                                <p:cTn id="19" presetID="18" presetClass="entr" presetSubtype="12"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strips(downLeft)">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p:cNvSpPr txBox="1"/>
          <p:nvPr/>
        </p:nvSpPr>
        <p:spPr>
          <a:xfrm>
            <a:off x="8068997" y="5390729"/>
            <a:ext cx="2496277" cy="32194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ctr">
              <a:lnSpc>
                <a:spcPts val="1800"/>
              </a:lnSpc>
            </a:pPr>
            <a:r>
              <a:rPr lang="zh-CN" altLang="en-US" sz="1600">
                <a:solidFill>
                  <a:schemeClr val="tx1"/>
                </a:solidFill>
              </a:rPr>
              <a:t>长征</a:t>
            </a:r>
          </a:p>
        </p:txBody>
      </p:sp>
      <p:sp>
        <p:nvSpPr>
          <p:cNvPr id="18" name="TextBox 17"/>
          <p:cNvSpPr txBox="1"/>
          <p:nvPr/>
        </p:nvSpPr>
        <p:spPr>
          <a:xfrm>
            <a:off x="297815" y="2506345"/>
            <a:ext cx="6781165" cy="3784600"/>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marL="171450" indent="-171450">
              <a:buFont typeface="Wingdings" panose="05000000000000000000" pitchFamily="2" charset="2"/>
              <a:buChar char="l"/>
            </a:pPr>
            <a:r>
              <a:rPr lang="en-US" altLang="zh-CN" sz="2000" b="1">
                <a:solidFill>
                  <a:schemeClr val="tx1"/>
                </a:solidFill>
              </a:rPr>
              <a:t>1933</a:t>
            </a:r>
            <a:r>
              <a:rPr lang="zh-CN" altLang="en-US" sz="2000" b="1">
                <a:solidFill>
                  <a:schemeClr val="tx1"/>
                </a:solidFill>
              </a:rPr>
              <a:t>年</a:t>
            </a:r>
            <a:r>
              <a:rPr lang="en-US" altLang="zh-CN" sz="2000" b="1">
                <a:solidFill>
                  <a:schemeClr val="tx1"/>
                </a:solidFill>
              </a:rPr>
              <a:t>9</a:t>
            </a:r>
            <a:r>
              <a:rPr lang="zh-CN" altLang="en-US" sz="2000" b="1">
                <a:solidFill>
                  <a:schemeClr val="tx1"/>
                </a:solidFill>
              </a:rPr>
              <a:t>月，蒋介石在德、意、美等国军事顾问帮助下，对革命根据地发动了第五次军事围剿，红军在博古、李德（共产国际派来的军事顾问）的错误指挥下，先是实行进攻中的冒险主义，继而又犯了防御中的保守主义的错误。中央红军作战几年，节节失利。</a:t>
            </a:r>
          </a:p>
          <a:p>
            <a:pPr marL="171450" indent="-171450">
              <a:buFont typeface="Wingdings" panose="05000000000000000000" pitchFamily="2" charset="2"/>
              <a:buChar char="l"/>
            </a:pPr>
            <a:r>
              <a:rPr lang="zh-CN" altLang="en-US" sz="2000" b="1">
                <a:solidFill>
                  <a:schemeClr val="tx1"/>
                </a:solidFill>
              </a:rPr>
              <a:t>到</a:t>
            </a:r>
            <a:r>
              <a:rPr lang="en-US" altLang="zh-CN" sz="2000" b="1">
                <a:solidFill>
                  <a:schemeClr val="tx1"/>
                </a:solidFill>
              </a:rPr>
              <a:t>1934</a:t>
            </a:r>
            <a:r>
              <a:rPr lang="zh-CN" altLang="en-US" sz="2000" b="1">
                <a:solidFill>
                  <a:schemeClr val="tx1"/>
                </a:solidFill>
              </a:rPr>
              <a:t>年</a:t>
            </a:r>
            <a:r>
              <a:rPr lang="en-US" altLang="zh-CN" sz="2000" b="1">
                <a:solidFill>
                  <a:schemeClr val="tx1"/>
                </a:solidFill>
              </a:rPr>
              <a:t>10</a:t>
            </a:r>
            <a:r>
              <a:rPr lang="zh-CN" altLang="en-US" sz="2000" b="1">
                <a:solidFill>
                  <a:schemeClr val="tx1"/>
                </a:solidFill>
              </a:rPr>
              <a:t>月，中共中央红军（红一方面军）主力被迫撤离中央革命根据地，突围转移，向红二、六军所在的湘西进军，开始长征。这时，又犯了逃跑主义的错误。</a:t>
            </a:r>
          </a:p>
        </p:txBody>
      </p:sp>
      <p:sp>
        <p:nvSpPr>
          <p:cNvPr id="19" name="圆角矩形 18"/>
          <p:cNvSpPr/>
          <p:nvPr/>
        </p:nvSpPr>
        <p:spPr>
          <a:xfrm>
            <a:off x="944067" y="1869401"/>
            <a:ext cx="5617229" cy="492443"/>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0" name="TextBox 19"/>
          <p:cNvSpPr txBox="1"/>
          <p:nvPr/>
        </p:nvSpPr>
        <p:spPr>
          <a:xfrm>
            <a:off x="1317771" y="1771347"/>
            <a:ext cx="4869821" cy="553085"/>
          </a:xfrm>
          <a:prstGeom prst="rect">
            <a:avLst/>
          </a:prstGeom>
          <a:noFill/>
        </p:spPr>
        <p:txBody>
          <a:bodyPr wrap="square" rtlCol="0">
            <a:spAutoFit/>
          </a:bodyPr>
          <a:lstStyle>
            <a:defPPr>
              <a:defRPr lang="zh-CN"/>
            </a:defPPr>
            <a:lvl1pPr algn="ctr">
              <a:lnSpc>
                <a:spcPct val="150000"/>
              </a:lnSpc>
              <a:defRPr sz="1500">
                <a:solidFill>
                  <a:schemeClr val="bg1"/>
                </a:solidFill>
                <a:latin typeface="微软雅黑" panose="020B0503020204020204" pitchFamily="34" charset="-122"/>
                <a:ea typeface="微软雅黑" panose="020B0503020204020204" pitchFamily="34" charset="-122"/>
              </a:defRPr>
            </a:lvl1pPr>
          </a:lstStyle>
          <a:p>
            <a:r>
              <a:rPr lang="zh-CN" altLang="en-US" sz="2000"/>
              <a:t>第五次反围剿的失败和长征</a:t>
            </a:r>
          </a:p>
        </p:txBody>
      </p:sp>
      <p:pic>
        <p:nvPicPr>
          <p:cNvPr id="5124" name="Picture 4" descr="http://p3.img.cctvpic.com/photoAlbum/page/performance/img/2014/10/14/1413275944831_229.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04901" y="1986256"/>
            <a:ext cx="3936437" cy="33148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par>
                          <p:cTn id="15" fill="hold" nodeType="afterGroup">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1500"/>
                            </p:stCondLst>
                            <p:childTnLst>
                              <p:par>
                                <p:cTn id="22" presetID="31" presetClass="entr" presetSubtype="0" fill="hold" nodeType="afterEffect">
                                  <p:stCondLst>
                                    <p:cond delay="0"/>
                                  </p:stCondLst>
                                  <p:childTnLst>
                                    <p:set>
                                      <p:cBhvr>
                                        <p:cTn id="23" dur="1" fill="hold">
                                          <p:stCondLst>
                                            <p:cond delay="0"/>
                                          </p:stCondLst>
                                        </p:cTn>
                                        <p:tgtEl>
                                          <p:spTgt spid="5124"/>
                                        </p:tgtEl>
                                        <p:attrNameLst>
                                          <p:attrName>style.visibility</p:attrName>
                                        </p:attrNameLst>
                                      </p:cBhvr>
                                      <p:to>
                                        <p:strVal val="visible"/>
                                      </p:to>
                                    </p:set>
                                    <p:anim calcmode="lin" valueType="num">
                                      <p:cBhvr>
                                        <p:cTn id="24" dur="1000" fill="hold"/>
                                        <p:tgtEl>
                                          <p:spTgt spid="5124"/>
                                        </p:tgtEl>
                                        <p:attrNameLst>
                                          <p:attrName>ppt_w</p:attrName>
                                        </p:attrNameLst>
                                      </p:cBhvr>
                                      <p:tavLst>
                                        <p:tav tm="0">
                                          <p:val>
                                            <p:fltVal val="0"/>
                                          </p:val>
                                        </p:tav>
                                        <p:tav tm="100000">
                                          <p:val>
                                            <p:strVal val="#ppt_w"/>
                                          </p:val>
                                        </p:tav>
                                      </p:tavLst>
                                    </p:anim>
                                    <p:anim calcmode="lin" valueType="num">
                                      <p:cBhvr>
                                        <p:cTn id="25" dur="1000" fill="hold"/>
                                        <p:tgtEl>
                                          <p:spTgt spid="5124"/>
                                        </p:tgtEl>
                                        <p:attrNameLst>
                                          <p:attrName>ppt_h</p:attrName>
                                        </p:attrNameLst>
                                      </p:cBhvr>
                                      <p:tavLst>
                                        <p:tav tm="0">
                                          <p:val>
                                            <p:fltVal val="0"/>
                                          </p:val>
                                        </p:tav>
                                        <p:tav tm="100000">
                                          <p:val>
                                            <p:strVal val="#ppt_h"/>
                                          </p:val>
                                        </p:tav>
                                      </p:tavLst>
                                    </p:anim>
                                    <p:anim calcmode="lin" valueType="num">
                                      <p:cBhvr>
                                        <p:cTn id="26" dur="1000" fill="hold"/>
                                        <p:tgtEl>
                                          <p:spTgt spid="5124"/>
                                        </p:tgtEl>
                                        <p:attrNameLst>
                                          <p:attrName>style.rotation</p:attrName>
                                        </p:attrNameLst>
                                      </p:cBhvr>
                                      <p:tavLst>
                                        <p:tav tm="0">
                                          <p:val>
                                            <p:fltVal val="90"/>
                                          </p:val>
                                        </p:tav>
                                        <p:tav tm="100000">
                                          <p:val>
                                            <p:fltVal val="0"/>
                                          </p:val>
                                        </p:tav>
                                      </p:tavLst>
                                    </p:anim>
                                    <p:animEffect transition="in" filter="fade">
                                      <p:cBhvr>
                                        <p:cTn id="27" dur="1000"/>
                                        <p:tgtEl>
                                          <p:spTgt spid="5124"/>
                                        </p:tgtEl>
                                      </p:cBhvr>
                                    </p:animEffect>
                                  </p:childTnLst>
                                </p:cTn>
                              </p:par>
                            </p:childTnLst>
                          </p:cTn>
                        </p:par>
                        <p:par>
                          <p:cTn id="28" fill="hold" nodeType="afterGroup">
                            <p:stCondLst>
                              <p:cond delay="2500"/>
                            </p:stCondLst>
                            <p:childTnLst>
                              <p:par>
                                <p:cTn id="29" presetID="22" presetClass="entr" presetSubtype="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P spid="19" grpId="0" animBg="1"/>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圆角矩形 6"/>
          <p:cNvSpPr/>
          <p:nvPr/>
        </p:nvSpPr>
        <p:spPr>
          <a:xfrm>
            <a:off x="6288021" y="1836891"/>
            <a:ext cx="5151932" cy="492443"/>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TextBox 13"/>
          <p:cNvSpPr txBox="1"/>
          <p:nvPr/>
        </p:nvSpPr>
        <p:spPr>
          <a:xfrm>
            <a:off x="5972175" y="2436495"/>
            <a:ext cx="6042660" cy="3784600"/>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en-US" altLang="zh-CN" sz="2000" b="1">
                <a:solidFill>
                  <a:schemeClr val="tx1"/>
                </a:solidFill>
              </a:rPr>
              <a:t>1935</a:t>
            </a:r>
            <a:r>
              <a:rPr lang="zh-CN" altLang="en-US" sz="2000" b="1">
                <a:solidFill>
                  <a:schemeClr val="tx1"/>
                </a:solidFill>
              </a:rPr>
              <a:t>年</a:t>
            </a:r>
            <a:r>
              <a:rPr lang="en-US" altLang="zh-CN" sz="2000" b="1">
                <a:solidFill>
                  <a:schemeClr val="tx1"/>
                </a:solidFill>
              </a:rPr>
              <a:t>1</a:t>
            </a:r>
            <a:r>
              <a:rPr lang="zh-CN" altLang="en-US" sz="2000" b="1">
                <a:solidFill>
                  <a:schemeClr val="tx1"/>
                </a:solidFill>
              </a:rPr>
              <a:t>月</a:t>
            </a:r>
            <a:r>
              <a:rPr lang="en-US" altLang="zh-CN" sz="2000" b="1">
                <a:solidFill>
                  <a:schemeClr val="tx1"/>
                </a:solidFill>
              </a:rPr>
              <a:t>15</a:t>
            </a:r>
            <a:r>
              <a:rPr lang="zh-CN" altLang="en-US" sz="2000" b="1">
                <a:solidFill>
                  <a:schemeClr val="tx1"/>
                </a:solidFill>
              </a:rPr>
              <a:t>日至</a:t>
            </a:r>
            <a:r>
              <a:rPr lang="en-US" altLang="zh-CN" sz="2000" b="1">
                <a:solidFill>
                  <a:schemeClr val="tx1"/>
                </a:solidFill>
              </a:rPr>
              <a:t>17</a:t>
            </a:r>
            <a:r>
              <a:rPr lang="zh-CN" altLang="en-US" sz="2000" b="1">
                <a:solidFill>
                  <a:schemeClr val="tx1"/>
                </a:solidFill>
              </a:rPr>
              <a:t>日，中共中央政治局在贵州遵义召开的独立自主地解决中国革命问题的一次极其重要的扩大会议。是在红军第五次反“围剿”失败和长征初期严重受挫的情况下，为了纠正王明“左”倾领导在军事指挥上的错误，挽救中国红军和中国革命的危机而召开的。会议集中全力解决了当时具有决定意义的军事和组织问题，肯定了毛泽东的军事战略主张，确立了毛泽东在党和红军中的领导地位。</a:t>
            </a:r>
          </a:p>
        </p:txBody>
      </p:sp>
      <p:sp>
        <p:nvSpPr>
          <p:cNvPr id="8" name="TextBox 7"/>
          <p:cNvSpPr txBox="1"/>
          <p:nvPr/>
        </p:nvSpPr>
        <p:spPr>
          <a:xfrm>
            <a:off x="8095901" y="1764308"/>
            <a:ext cx="1536171" cy="553085"/>
          </a:xfrm>
          <a:prstGeom prst="rect">
            <a:avLst/>
          </a:prstGeom>
          <a:noFill/>
        </p:spPr>
        <p:txBody>
          <a:bodyPr wrap="square" rtlCol="0">
            <a:spAutoFit/>
          </a:bodyPr>
          <a:lstStyle>
            <a:defPPr>
              <a:defRPr lang="zh-CN"/>
            </a:defPPr>
            <a:lvl1pPr algn="ctr">
              <a:lnSpc>
                <a:spcPct val="150000"/>
              </a:lnSpc>
              <a:defRPr sz="1500">
                <a:solidFill>
                  <a:schemeClr val="bg1"/>
                </a:solidFill>
                <a:latin typeface="微软雅黑" panose="020B0503020204020204" pitchFamily="34" charset="-122"/>
                <a:ea typeface="微软雅黑" panose="020B0503020204020204" pitchFamily="34" charset="-122"/>
              </a:defRPr>
            </a:lvl1pPr>
          </a:lstStyle>
          <a:p>
            <a:r>
              <a:rPr lang="zh-CN" altLang="en-US" sz="2000"/>
              <a:t>遵义会议</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t="13798" r="1095" b="15867"/>
          <a:stretch>
            <a:fillRect/>
          </a:stretch>
        </p:blipFill>
        <p:spPr bwMode="auto">
          <a:xfrm>
            <a:off x="1007435" y="2436383"/>
            <a:ext cx="4869139" cy="2476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nodeType="afterGroup">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1500"/>
                            </p:stCondLst>
                            <p:childTnLst>
                              <p:par>
                                <p:cTn id="22" presetID="6" presetClass="entr" presetSubtype="16" fill="hold" nodeType="after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circle(in)">
                                      <p:cBhvr>
                                        <p:cTn id="24"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圆角矩形 6"/>
          <p:cNvSpPr/>
          <p:nvPr/>
        </p:nvSpPr>
        <p:spPr>
          <a:xfrm>
            <a:off x="944067" y="1785459"/>
            <a:ext cx="5151932" cy="492443"/>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TextBox 13"/>
          <p:cNvSpPr txBox="1"/>
          <p:nvPr/>
        </p:nvSpPr>
        <p:spPr>
          <a:xfrm>
            <a:off x="944245" y="2385060"/>
            <a:ext cx="5534660" cy="1014730"/>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en-US" altLang="zh-CN" sz="2000" b="1">
                <a:solidFill>
                  <a:schemeClr val="tx1"/>
                </a:solidFill>
              </a:rPr>
              <a:t>1936</a:t>
            </a:r>
            <a:r>
              <a:rPr lang="zh-CN" altLang="en-US" sz="2000" b="1">
                <a:solidFill>
                  <a:schemeClr val="tx1"/>
                </a:solidFill>
              </a:rPr>
              <a:t>年</a:t>
            </a:r>
            <a:r>
              <a:rPr lang="en-US" altLang="zh-CN" sz="2000" b="1">
                <a:solidFill>
                  <a:schemeClr val="tx1"/>
                </a:solidFill>
              </a:rPr>
              <a:t>10</a:t>
            </a:r>
            <a:r>
              <a:rPr lang="zh-CN" altLang="en-US" sz="2000" b="1">
                <a:solidFill>
                  <a:schemeClr val="tx1"/>
                </a:solidFill>
              </a:rPr>
              <a:t>月，红军三大方面主力军在会宁会师，宣告了红军二万五千里长征的胜利结束。</a:t>
            </a:r>
          </a:p>
        </p:txBody>
      </p:sp>
      <p:sp>
        <p:nvSpPr>
          <p:cNvPr id="8" name="TextBox 7"/>
          <p:cNvSpPr txBox="1"/>
          <p:nvPr/>
        </p:nvSpPr>
        <p:spPr>
          <a:xfrm>
            <a:off x="2751947" y="1712876"/>
            <a:ext cx="1536171" cy="553085"/>
          </a:xfrm>
          <a:prstGeom prst="rect">
            <a:avLst/>
          </a:prstGeom>
          <a:noFill/>
        </p:spPr>
        <p:txBody>
          <a:bodyPr wrap="square" rtlCol="0">
            <a:spAutoFit/>
          </a:bodyPr>
          <a:lstStyle>
            <a:defPPr>
              <a:defRPr lang="zh-CN"/>
            </a:defPPr>
            <a:lvl1pPr algn="ctr">
              <a:lnSpc>
                <a:spcPct val="150000"/>
              </a:lnSpc>
              <a:defRPr sz="1500">
                <a:solidFill>
                  <a:schemeClr val="bg1"/>
                </a:solidFill>
                <a:latin typeface="微软雅黑" panose="020B0503020204020204" pitchFamily="34" charset="-122"/>
                <a:ea typeface="微软雅黑" panose="020B0503020204020204" pitchFamily="34" charset="-122"/>
              </a:defRPr>
            </a:lvl1pPr>
          </a:lstStyle>
          <a:p>
            <a:r>
              <a:rPr lang="zh-CN" altLang="en-US" sz="2000"/>
              <a:t>长征的胜利</a:t>
            </a:r>
          </a:p>
        </p:txBody>
      </p:sp>
      <p:pic>
        <p:nvPicPr>
          <p:cNvPr id="8194" name="Picture 2" descr="http://www.microfotos.com/pic/1/111/11149/1114977preview4.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68075" y="2096919"/>
            <a:ext cx="4608509" cy="30723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8068997" y="5306787"/>
            <a:ext cx="2496277" cy="32194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ctr">
              <a:lnSpc>
                <a:spcPts val="1800"/>
              </a:lnSpc>
            </a:pPr>
            <a:r>
              <a:rPr lang="zh-CN" altLang="en-US" sz="1600">
                <a:solidFill>
                  <a:schemeClr val="tx1"/>
                </a:solidFill>
              </a:rPr>
              <a:t>井冈山会师</a:t>
            </a:r>
          </a:p>
        </p:txBody>
      </p:sp>
      <p:pic>
        <p:nvPicPr>
          <p:cNvPr id="8196" name="Picture 4" descr="http://www.nem365.com/UploadFiles/2012-06-20/news365/201206200923003494.jp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44067" y="3549148"/>
            <a:ext cx="2575965" cy="17775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198" name="Picture 6" descr="http://i.guancha.cn/News/2013/12/31/635240875459878694.jpg"/>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718052" y="3549147"/>
            <a:ext cx="2377947" cy="17834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nodeType="afterGroup">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1500"/>
                            </p:stCondLst>
                            <p:childTnLst>
                              <p:par>
                                <p:cTn id="22" presetID="2" presetClass="entr" presetSubtype="4" decel="60000" fill="hold" nodeType="afterEffect">
                                  <p:stCondLst>
                                    <p:cond delay="0"/>
                                  </p:stCondLst>
                                  <p:childTnLst>
                                    <p:set>
                                      <p:cBhvr>
                                        <p:cTn id="23" dur="1" fill="hold">
                                          <p:stCondLst>
                                            <p:cond delay="0"/>
                                          </p:stCondLst>
                                        </p:cTn>
                                        <p:tgtEl>
                                          <p:spTgt spid="8196"/>
                                        </p:tgtEl>
                                        <p:attrNameLst>
                                          <p:attrName>style.visibility</p:attrName>
                                        </p:attrNameLst>
                                      </p:cBhvr>
                                      <p:to>
                                        <p:strVal val="visible"/>
                                      </p:to>
                                    </p:set>
                                    <p:anim calcmode="lin" valueType="num">
                                      <p:cBhvr additive="base">
                                        <p:cTn id="24" dur="500" fill="hold"/>
                                        <p:tgtEl>
                                          <p:spTgt spid="8196"/>
                                        </p:tgtEl>
                                        <p:attrNameLst>
                                          <p:attrName>ppt_x</p:attrName>
                                        </p:attrNameLst>
                                      </p:cBhvr>
                                      <p:tavLst>
                                        <p:tav tm="0">
                                          <p:val>
                                            <p:strVal val="#ppt_x"/>
                                          </p:val>
                                        </p:tav>
                                        <p:tav tm="100000">
                                          <p:val>
                                            <p:strVal val="#ppt_x"/>
                                          </p:val>
                                        </p:tav>
                                      </p:tavLst>
                                    </p:anim>
                                    <p:anim calcmode="lin" valueType="num">
                                      <p:cBhvr additive="base">
                                        <p:cTn id="25" dur="500" fill="hold"/>
                                        <p:tgtEl>
                                          <p:spTgt spid="8196"/>
                                        </p:tgtEl>
                                        <p:attrNameLst>
                                          <p:attrName>ppt_y</p:attrName>
                                        </p:attrNameLst>
                                      </p:cBhvr>
                                      <p:tavLst>
                                        <p:tav tm="0">
                                          <p:val>
                                            <p:strVal val="1+#ppt_h/2"/>
                                          </p:val>
                                        </p:tav>
                                        <p:tav tm="100000">
                                          <p:val>
                                            <p:strVal val="#ppt_y"/>
                                          </p:val>
                                        </p:tav>
                                      </p:tavLst>
                                    </p:anim>
                                  </p:childTnLst>
                                </p:cTn>
                              </p:par>
                            </p:childTnLst>
                          </p:cTn>
                        </p:par>
                        <p:par>
                          <p:cTn id="26" fill="hold" nodeType="afterGroup">
                            <p:stCondLst>
                              <p:cond delay="2000"/>
                            </p:stCondLst>
                            <p:childTnLst>
                              <p:par>
                                <p:cTn id="27" presetID="2" presetClass="entr" presetSubtype="4" decel="60000" fill="hold" nodeType="afterEffect">
                                  <p:stCondLst>
                                    <p:cond delay="0"/>
                                  </p:stCondLst>
                                  <p:childTnLst>
                                    <p:set>
                                      <p:cBhvr>
                                        <p:cTn id="28" dur="1" fill="hold">
                                          <p:stCondLst>
                                            <p:cond delay="0"/>
                                          </p:stCondLst>
                                        </p:cTn>
                                        <p:tgtEl>
                                          <p:spTgt spid="8198"/>
                                        </p:tgtEl>
                                        <p:attrNameLst>
                                          <p:attrName>style.visibility</p:attrName>
                                        </p:attrNameLst>
                                      </p:cBhvr>
                                      <p:to>
                                        <p:strVal val="visible"/>
                                      </p:to>
                                    </p:set>
                                    <p:anim calcmode="lin" valueType="num">
                                      <p:cBhvr additive="base">
                                        <p:cTn id="29" dur="500" fill="hold"/>
                                        <p:tgtEl>
                                          <p:spTgt spid="8198"/>
                                        </p:tgtEl>
                                        <p:attrNameLst>
                                          <p:attrName>ppt_x</p:attrName>
                                        </p:attrNameLst>
                                      </p:cBhvr>
                                      <p:tavLst>
                                        <p:tav tm="0">
                                          <p:val>
                                            <p:strVal val="#ppt_x"/>
                                          </p:val>
                                        </p:tav>
                                        <p:tav tm="100000">
                                          <p:val>
                                            <p:strVal val="#ppt_x"/>
                                          </p:val>
                                        </p:tav>
                                      </p:tavLst>
                                    </p:anim>
                                    <p:anim calcmode="lin" valueType="num">
                                      <p:cBhvr additive="base">
                                        <p:cTn id="30" dur="500" fill="hold"/>
                                        <p:tgtEl>
                                          <p:spTgt spid="8198"/>
                                        </p:tgtEl>
                                        <p:attrNameLst>
                                          <p:attrName>ppt_y</p:attrName>
                                        </p:attrNameLst>
                                      </p:cBhvr>
                                      <p:tavLst>
                                        <p:tav tm="0">
                                          <p:val>
                                            <p:strVal val="1+#ppt_h/2"/>
                                          </p:val>
                                        </p:tav>
                                        <p:tav tm="100000">
                                          <p:val>
                                            <p:strVal val="#ppt_y"/>
                                          </p:val>
                                        </p:tav>
                                      </p:tavLst>
                                    </p:anim>
                                  </p:childTnLst>
                                </p:cTn>
                              </p:par>
                            </p:childTnLst>
                          </p:cTn>
                        </p:par>
                        <p:par>
                          <p:cTn id="31" fill="hold" nodeType="afterGroup">
                            <p:stCondLst>
                              <p:cond delay="2500"/>
                            </p:stCondLst>
                            <p:childTnLst>
                              <p:par>
                                <p:cTn id="32" presetID="2" presetClass="entr" presetSubtype="4" decel="60000" fill="hold" nodeType="afterEffect">
                                  <p:stCondLst>
                                    <p:cond delay="0"/>
                                  </p:stCondLst>
                                  <p:childTnLst>
                                    <p:set>
                                      <p:cBhvr>
                                        <p:cTn id="33" dur="1" fill="hold">
                                          <p:stCondLst>
                                            <p:cond delay="0"/>
                                          </p:stCondLst>
                                        </p:cTn>
                                        <p:tgtEl>
                                          <p:spTgt spid="8194"/>
                                        </p:tgtEl>
                                        <p:attrNameLst>
                                          <p:attrName>style.visibility</p:attrName>
                                        </p:attrNameLst>
                                      </p:cBhvr>
                                      <p:to>
                                        <p:strVal val="visible"/>
                                      </p:to>
                                    </p:set>
                                    <p:anim calcmode="lin" valueType="num">
                                      <p:cBhvr additive="base">
                                        <p:cTn id="34" dur="500" fill="hold"/>
                                        <p:tgtEl>
                                          <p:spTgt spid="8194"/>
                                        </p:tgtEl>
                                        <p:attrNameLst>
                                          <p:attrName>ppt_x</p:attrName>
                                        </p:attrNameLst>
                                      </p:cBhvr>
                                      <p:tavLst>
                                        <p:tav tm="0">
                                          <p:val>
                                            <p:strVal val="#ppt_x"/>
                                          </p:val>
                                        </p:tav>
                                        <p:tav tm="100000">
                                          <p:val>
                                            <p:strVal val="#ppt_x"/>
                                          </p:val>
                                        </p:tav>
                                      </p:tavLst>
                                    </p:anim>
                                    <p:anim calcmode="lin" valueType="num">
                                      <p:cBhvr additive="base">
                                        <p:cTn id="35" dur="500" fill="hold"/>
                                        <p:tgtEl>
                                          <p:spTgt spid="8194"/>
                                        </p:tgtEl>
                                        <p:attrNameLst>
                                          <p:attrName>ppt_y</p:attrName>
                                        </p:attrNameLst>
                                      </p:cBhvr>
                                      <p:tavLst>
                                        <p:tav tm="0">
                                          <p:val>
                                            <p:strVal val="1+#ppt_h/2"/>
                                          </p:val>
                                        </p:tav>
                                        <p:tav tm="100000">
                                          <p:val>
                                            <p:strVal val="#ppt_y"/>
                                          </p:val>
                                        </p:tav>
                                      </p:tavLst>
                                    </p:anim>
                                  </p:childTnLst>
                                </p:cTn>
                              </p:par>
                            </p:childTnLst>
                          </p:cTn>
                        </p:par>
                        <p:par>
                          <p:cTn id="36" fill="hold" nodeType="afterGroup">
                            <p:stCondLst>
                              <p:cond delay="3000"/>
                            </p:stCondLst>
                            <p:childTnLst>
                              <p:par>
                                <p:cTn id="37" presetID="22" presetClass="entr" presetSubtype="8"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圆角矩形 10"/>
          <p:cNvSpPr/>
          <p:nvPr/>
        </p:nvSpPr>
        <p:spPr>
          <a:xfrm>
            <a:off x="6779669" y="1625185"/>
            <a:ext cx="4702968" cy="492443"/>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TextBox 7"/>
          <p:cNvSpPr txBox="1"/>
          <p:nvPr/>
        </p:nvSpPr>
        <p:spPr>
          <a:xfrm>
            <a:off x="8352908" y="1526265"/>
            <a:ext cx="1536171" cy="553085"/>
          </a:xfrm>
          <a:prstGeom prst="rect">
            <a:avLst/>
          </a:prstGeom>
          <a:noFill/>
        </p:spPr>
        <p:txBody>
          <a:bodyPr wrap="square" rtlCol="0">
            <a:spAutoFit/>
          </a:bodyPr>
          <a:lstStyle>
            <a:defPPr>
              <a:defRPr lang="zh-CN"/>
            </a:defPPr>
            <a:lvl1pPr algn="ctr">
              <a:lnSpc>
                <a:spcPct val="150000"/>
              </a:lnSpc>
              <a:defRPr sz="1500">
                <a:solidFill>
                  <a:schemeClr val="bg1"/>
                </a:solidFill>
                <a:latin typeface="微软雅黑" panose="020B0503020204020204" pitchFamily="34" charset="-122"/>
                <a:ea typeface="微软雅黑" panose="020B0503020204020204" pitchFamily="34" charset="-122"/>
              </a:defRPr>
            </a:lvl1pPr>
          </a:lstStyle>
          <a:p>
            <a:r>
              <a:rPr lang="zh-CN" altLang="en-US" sz="2000"/>
              <a:t>西安事变</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09940" y="2015425"/>
            <a:ext cx="5472608" cy="30755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6779895" y="2280920"/>
            <a:ext cx="5180965" cy="147637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2000" b="1">
                <a:solidFill>
                  <a:schemeClr val="tx1"/>
                </a:solidFill>
              </a:rPr>
              <a:t> </a:t>
            </a:r>
            <a:r>
              <a:rPr lang="en-US" altLang="zh-CN" sz="2000" b="1">
                <a:solidFill>
                  <a:schemeClr val="tx1"/>
                </a:solidFill>
              </a:rPr>
              <a:t>1936</a:t>
            </a:r>
            <a:r>
              <a:rPr lang="zh-CN" altLang="en-US" sz="2000" b="1">
                <a:solidFill>
                  <a:schemeClr val="tx1"/>
                </a:solidFill>
              </a:rPr>
              <a:t>年</a:t>
            </a:r>
            <a:r>
              <a:rPr lang="en-US" altLang="zh-CN" sz="2000" b="1">
                <a:solidFill>
                  <a:schemeClr val="tx1"/>
                </a:solidFill>
              </a:rPr>
              <a:t>12</a:t>
            </a:r>
            <a:r>
              <a:rPr lang="zh-CN" altLang="en-US" sz="2000" b="1">
                <a:solidFill>
                  <a:schemeClr val="tx1"/>
                </a:solidFill>
              </a:rPr>
              <a:t>月</a:t>
            </a:r>
            <a:r>
              <a:rPr lang="en-US" altLang="zh-CN" sz="2000" b="1">
                <a:solidFill>
                  <a:schemeClr val="tx1"/>
                </a:solidFill>
              </a:rPr>
              <a:t>12</a:t>
            </a:r>
            <a:r>
              <a:rPr lang="zh-CN" altLang="en-US" sz="2000" b="1">
                <a:solidFill>
                  <a:schemeClr val="tx1"/>
                </a:solidFill>
              </a:rPr>
              <a:t>日，西安事变的和平解决停止了内战，对推动国共两党的再次合作、团结抗日创造了条件，成为时局转换的关键。 </a:t>
            </a: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r="52489"/>
          <a:stretch>
            <a:fillRect/>
          </a:stretch>
        </p:blipFill>
        <p:spPr bwMode="auto">
          <a:xfrm>
            <a:off x="7323215" y="4116044"/>
            <a:ext cx="1536171" cy="19236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l="50000"/>
          <a:stretch>
            <a:fillRect/>
          </a:stretch>
        </p:blipFill>
        <p:spPr bwMode="auto">
          <a:xfrm>
            <a:off x="9348838" y="4116044"/>
            <a:ext cx="1616637" cy="19236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nodeType="afterGroup">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1500"/>
                            </p:stCondLst>
                            <p:childTnLst>
                              <p:par>
                                <p:cTn id="22" presetID="42" presetClass="entr" presetSubtype="0" fill="hold" nodeType="afterEffect">
                                  <p:stCondLst>
                                    <p:cond delay="0"/>
                                  </p:stCondLst>
                                  <p:childTnLst>
                                    <p:set>
                                      <p:cBhvr>
                                        <p:cTn id="23" dur="1" fill="hold">
                                          <p:stCondLst>
                                            <p:cond delay="0"/>
                                          </p:stCondLst>
                                        </p:cTn>
                                        <p:tgtEl>
                                          <p:spTgt spid="4099"/>
                                        </p:tgtEl>
                                        <p:attrNameLst>
                                          <p:attrName>style.visibility</p:attrName>
                                        </p:attrNameLst>
                                      </p:cBhvr>
                                      <p:to>
                                        <p:strVal val="visible"/>
                                      </p:to>
                                    </p:set>
                                    <p:animEffect transition="in" filter="fade">
                                      <p:cBhvr>
                                        <p:cTn id="24" dur="1000"/>
                                        <p:tgtEl>
                                          <p:spTgt spid="4099"/>
                                        </p:tgtEl>
                                      </p:cBhvr>
                                    </p:animEffect>
                                    <p:anim calcmode="lin" valueType="num">
                                      <p:cBhvr>
                                        <p:cTn id="25" dur="1000" fill="hold"/>
                                        <p:tgtEl>
                                          <p:spTgt spid="4099"/>
                                        </p:tgtEl>
                                        <p:attrNameLst>
                                          <p:attrName>ppt_x</p:attrName>
                                        </p:attrNameLst>
                                      </p:cBhvr>
                                      <p:tavLst>
                                        <p:tav tm="0">
                                          <p:val>
                                            <p:strVal val="#ppt_x"/>
                                          </p:val>
                                        </p:tav>
                                        <p:tav tm="100000">
                                          <p:val>
                                            <p:strVal val="#ppt_x"/>
                                          </p:val>
                                        </p:tav>
                                      </p:tavLst>
                                    </p:anim>
                                    <p:anim calcmode="lin" valueType="num">
                                      <p:cBhvr>
                                        <p:cTn id="26" dur="1000" fill="hold"/>
                                        <p:tgtEl>
                                          <p:spTgt spid="4099"/>
                                        </p:tgtEl>
                                        <p:attrNameLst>
                                          <p:attrName>ppt_y</p:attrName>
                                        </p:attrNameLst>
                                      </p:cBhvr>
                                      <p:tavLst>
                                        <p:tav tm="0">
                                          <p:val>
                                            <p:strVal val="#ppt_y+.1"/>
                                          </p:val>
                                        </p:tav>
                                        <p:tav tm="100000">
                                          <p:val>
                                            <p:strVal val="#ppt_y"/>
                                          </p:val>
                                        </p:tav>
                                      </p:tavLst>
                                    </p:anim>
                                  </p:childTnLst>
                                </p:cTn>
                              </p:par>
                            </p:childTnLst>
                          </p:cTn>
                        </p:par>
                        <p:par>
                          <p:cTn id="27" fill="hold" nodeType="afterGroup">
                            <p:stCondLst>
                              <p:cond delay="2500"/>
                            </p:stCondLst>
                            <p:childTnLst>
                              <p:par>
                                <p:cTn id="28" presetID="42" presetClass="entr" presetSubtype="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par>
                          <p:cTn id="33" fill="hold" nodeType="afterGroup">
                            <p:stCondLst>
                              <p:cond delay="3500"/>
                            </p:stCondLst>
                            <p:childTnLst>
                              <p:par>
                                <p:cTn id="34" presetID="14" presetClass="entr" presetSubtype="10" fill="hold" nodeType="afterEffect">
                                  <p:stCondLst>
                                    <p:cond delay="0"/>
                                  </p:stCondLst>
                                  <p:childTnLst>
                                    <p:set>
                                      <p:cBhvr>
                                        <p:cTn id="35" dur="1" fill="hold">
                                          <p:stCondLst>
                                            <p:cond delay="0"/>
                                          </p:stCondLst>
                                        </p:cTn>
                                        <p:tgtEl>
                                          <p:spTgt spid="4098"/>
                                        </p:tgtEl>
                                        <p:attrNameLst>
                                          <p:attrName>style.visibility</p:attrName>
                                        </p:attrNameLst>
                                      </p:cBhvr>
                                      <p:to>
                                        <p:strVal val="visible"/>
                                      </p:to>
                                    </p:set>
                                    <p:animEffect transition="in" filter="randombar(horizontal)">
                                      <p:cBhvr>
                                        <p:cTn id="3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圆角矩形 5"/>
          <p:cNvSpPr/>
          <p:nvPr/>
        </p:nvSpPr>
        <p:spPr>
          <a:xfrm>
            <a:off x="944068" y="1638584"/>
            <a:ext cx="6678591" cy="492443"/>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p>
        </p:txBody>
      </p:sp>
      <p:sp>
        <p:nvSpPr>
          <p:cNvPr id="8" name="TextBox 7"/>
          <p:cNvSpPr txBox="1"/>
          <p:nvPr/>
        </p:nvSpPr>
        <p:spPr>
          <a:xfrm>
            <a:off x="1028575" y="1557289"/>
            <a:ext cx="6509576" cy="553085"/>
          </a:xfrm>
          <a:prstGeom prst="rect">
            <a:avLst/>
          </a:prstGeom>
          <a:noFill/>
        </p:spPr>
        <p:txBody>
          <a:bodyPr wrap="square" rtlCol="0">
            <a:spAutoFit/>
          </a:bodyPr>
          <a:lstStyle>
            <a:defPPr>
              <a:defRPr lang="zh-CN"/>
            </a:defPPr>
            <a:lvl1pPr algn="ctr">
              <a:lnSpc>
                <a:spcPct val="150000"/>
              </a:lnSpc>
              <a:defRPr sz="1500">
                <a:solidFill>
                  <a:schemeClr val="bg1"/>
                </a:solidFill>
                <a:latin typeface="微软雅黑" panose="020B0503020204020204" pitchFamily="34" charset="-122"/>
                <a:ea typeface="微软雅黑" panose="020B0503020204020204" pitchFamily="34" charset="-122"/>
              </a:defRPr>
            </a:lvl1pPr>
          </a:lstStyle>
          <a:p>
            <a:r>
              <a:rPr lang="zh-CN" altLang="en-US" sz="2000"/>
              <a:t>毛泽东关于持久战的理论和抗日游击战争的战略方针</a:t>
            </a:r>
          </a:p>
        </p:txBody>
      </p:sp>
      <p:sp>
        <p:nvSpPr>
          <p:cNvPr id="7" name="TextBox 6"/>
          <p:cNvSpPr txBox="1"/>
          <p:nvPr/>
        </p:nvSpPr>
        <p:spPr>
          <a:xfrm>
            <a:off x="493395" y="2199005"/>
            <a:ext cx="7435215" cy="2584450"/>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1800" b="1">
                <a:solidFill>
                  <a:schemeClr val="tx1"/>
                </a:solidFill>
              </a:rPr>
              <a:t>毛泽东于</a:t>
            </a:r>
            <a:r>
              <a:rPr lang="en-US" altLang="zh-CN" sz="1800" b="1">
                <a:solidFill>
                  <a:schemeClr val="tx1"/>
                </a:solidFill>
              </a:rPr>
              <a:t>1938</a:t>
            </a:r>
            <a:r>
              <a:rPr lang="zh-CN" altLang="en-US" sz="1800" b="1">
                <a:solidFill>
                  <a:schemeClr val="tx1"/>
                </a:solidFill>
              </a:rPr>
              <a:t>年发表了</a:t>
            </a:r>
            <a:r>
              <a:rPr lang="en-US" altLang="zh-CN" sz="1800" b="1">
                <a:solidFill>
                  <a:schemeClr val="tx1"/>
                </a:solidFill>
              </a:rPr>
              <a:t>《</a:t>
            </a:r>
            <a:r>
              <a:rPr lang="zh-CN" altLang="en-US" sz="1800" b="1">
                <a:solidFill>
                  <a:schemeClr val="tx1"/>
                </a:solidFill>
              </a:rPr>
              <a:t>论持久战</a:t>
            </a:r>
            <a:r>
              <a:rPr lang="en-US" altLang="zh-CN" sz="1800" b="1">
                <a:solidFill>
                  <a:schemeClr val="tx1"/>
                </a:solidFill>
              </a:rPr>
              <a:t>》</a:t>
            </a:r>
            <a:r>
              <a:rPr lang="zh-CN" altLang="en-US" sz="1800" b="1">
                <a:solidFill>
                  <a:schemeClr val="tx1"/>
                </a:solidFill>
              </a:rPr>
              <a:t>和</a:t>
            </a:r>
            <a:r>
              <a:rPr lang="en-US" altLang="zh-CN" sz="1800" b="1">
                <a:solidFill>
                  <a:schemeClr val="tx1"/>
                </a:solidFill>
              </a:rPr>
              <a:t>《</a:t>
            </a:r>
            <a:r>
              <a:rPr lang="zh-CN" altLang="en-US" sz="1800" b="1">
                <a:solidFill>
                  <a:schemeClr val="tx1"/>
                </a:solidFill>
              </a:rPr>
              <a:t>抗日游击战争的战略问题</a:t>
            </a:r>
            <a:r>
              <a:rPr lang="en-US" altLang="zh-CN" sz="1800" b="1">
                <a:solidFill>
                  <a:schemeClr val="tx1"/>
                </a:solidFill>
              </a:rPr>
              <a:t>》</a:t>
            </a:r>
            <a:r>
              <a:rPr lang="zh-CN" altLang="en-US" sz="1800" b="1">
                <a:solidFill>
                  <a:schemeClr val="tx1"/>
                </a:solidFill>
              </a:rPr>
              <a:t>。</a:t>
            </a:r>
          </a:p>
          <a:p>
            <a:r>
              <a:rPr lang="zh-CN" altLang="en-US" sz="1800" b="1">
                <a:solidFill>
                  <a:schemeClr val="tx1"/>
                </a:solidFill>
              </a:rPr>
              <a:t>全面地分析了中日战争所处的时代以及敌我双方的基本特点，提示了抗日战争发展的客观规律，科学地预见到抗日战争的全部发展过程，驳斥了“亡国论”和“速胜论”；系统地阐明了持久抗战的总方针和人民战争的战略思想；强调指出抗日游击战争的战略地位，规定了抗日游击战争的战略战术原则。</a:t>
            </a:r>
          </a:p>
        </p:txBody>
      </p:sp>
      <p:pic>
        <p:nvPicPr>
          <p:cNvPr id="10242" name="Picture 2" descr="http://p8.qhimg.com/dr/250_500_/t011f4151760db37690.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12224" y="1631989"/>
            <a:ext cx="2971800" cy="43180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944068" y="4855226"/>
            <a:ext cx="6678591" cy="1476375"/>
          </a:xfrm>
          <a:prstGeom prst="rect">
            <a:avLst/>
          </a:prstGeom>
          <a:gradFill>
            <a:gsLst>
              <a:gs pos="0">
                <a:srgbClr val="E30000"/>
              </a:gs>
              <a:gs pos="100000">
                <a:srgbClr val="760303"/>
              </a:gs>
            </a:gsLst>
            <a:lin ang="5400000" scaled="0"/>
          </a:grad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2000" b="1">
                <a:solidFill>
                  <a:schemeClr val="bg1"/>
                </a:solidFill>
              </a:rPr>
              <a:t>这两篇著作是运用辩证唯物主义和历史唯物主义解决抗日战争问题的光辉典范，它丰富和发展了马克思主义军事科学，是指导抗日战争的理论纲领。</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nodeType="afterGroup">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par>
                          <p:cTn id="25" fill="hold" nodeType="afterGroup">
                            <p:stCondLst>
                              <p:cond delay="2000"/>
                            </p:stCondLst>
                            <p:childTnLst>
                              <p:par>
                                <p:cTn id="26" presetID="30" presetClass="entr" presetSubtype="0" fill="hold" nodeType="afterEffect">
                                  <p:stCondLst>
                                    <p:cond delay="0"/>
                                  </p:stCondLst>
                                  <p:childTnLst>
                                    <p:set>
                                      <p:cBhvr>
                                        <p:cTn id="27" dur="1" fill="hold">
                                          <p:stCondLst>
                                            <p:cond delay="0"/>
                                          </p:stCondLst>
                                        </p:cTn>
                                        <p:tgtEl>
                                          <p:spTgt spid="10242"/>
                                        </p:tgtEl>
                                        <p:attrNameLst>
                                          <p:attrName>style.visibility</p:attrName>
                                        </p:attrNameLst>
                                      </p:cBhvr>
                                      <p:to>
                                        <p:strVal val="visible"/>
                                      </p:to>
                                    </p:set>
                                    <p:animEffect transition="in" filter="fade">
                                      <p:cBhvr>
                                        <p:cTn id="28" dur="800" decel="100000"/>
                                        <p:tgtEl>
                                          <p:spTgt spid="10242"/>
                                        </p:tgtEl>
                                      </p:cBhvr>
                                    </p:animEffect>
                                    <p:anim calcmode="lin" valueType="num">
                                      <p:cBhvr>
                                        <p:cTn id="29" dur="800" decel="100000" fill="hold"/>
                                        <p:tgtEl>
                                          <p:spTgt spid="10242"/>
                                        </p:tgtEl>
                                        <p:attrNameLst>
                                          <p:attrName>style.rotation</p:attrName>
                                        </p:attrNameLst>
                                      </p:cBhvr>
                                      <p:tavLst>
                                        <p:tav tm="0">
                                          <p:val>
                                            <p:fltVal val="-90"/>
                                          </p:val>
                                        </p:tav>
                                        <p:tav tm="100000">
                                          <p:val>
                                            <p:fltVal val="0"/>
                                          </p:val>
                                        </p:tav>
                                      </p:tavLst>
                                    </p:anim>
                                    <p:anim calcmode="lin" valueType="num">
                                      <p:cBhvr>
                                        <p:cTn id="30" dur="800" decel="100000" fill="hold"/>
                                        <p:tgtEl>
                                          <p:spTgt spid="10242"/>
                                        </p:tgtEl>
                                        <p:attrNameLst>
                                          <p:attrName>ppt_x</p:attrName>
                                        </p:attrNameLst>
                                      </p:cBhvr>
                                      <p:tavLst>
                                        <p:tav tm="0">
                                          <p:val>
                                            <p:strVal val="#ppt_x+0.4"/>
                                          </p:val>
                                        </p:tav>
                                        <p:tav tm="100000">
                                          <p:val>
                                            <p:strVal val="#ppt_x-0.05"/>
                                          </p:val>
                                        </p:tav>
                                      </p:tavLst>
                                    </p:anim>
                                    <p:anim calcmode="lin" valueType="num">
                                      <p:cBhvr>
                                        <p:cTn id="31" dur="800" decel="100000" fill="hold"/>
                                        <p:tgtEl>
                                          <p:spTgt spid="10242"/>
                                        </p:tgtEl>
                                        <p:attrNameLst>
                                          <p:attrName>ppt_y</p:attrName>
                                        </p:attrNameLst>
                                      </p:cBhvr>
                                      <p:tavLst>
                                        <p:tav tm="0">
                                          <p:val>
                                            <p:strVal val="#ppt_y-0.4"/>
                                          </p:val>
                                        </p:tav>
                                        <p:tav tm="100000">
                                          <p:val>
                                            <p:strVal val="#ppt_y+0.1"/>
                                          </p:val>
                                        </p:tav>
                                      </p:tavLst>
                                    </p:anim>
                                    <p:anim calcmode="lin" valueType="num">
                                      <p:cBhvr>
                                        <p:cTn id="32" dur="200" accel="100000" fill="hold">
                                          <p:stCondLst>
                                            <p:cond delay="800"/>
                                          </p:stCondLst>
                                        </p:cTn>
                                        <p:tgtEl>
                                          <p:spTgt spid="10242"/>
                                        </p:tgtEl>
                                        <p:attrNameLst>
                                          <p:attrName>ppt_x</p:attrName>
                                        </p:attrNameLst>
                                      </p:cBhvr>
                                      <p:tavLst>
                                        <p:tav tm="0">
                                          <p:val>
                                            <p:strVal val="#ppt_x-0.05"/>
                                          </p:val>
                                        </p:tav>
                                        <p:tav tm="100000">
                                          <p:val>
                                            <p:strVal val="#ppt_x"/>
                                          </p:val>
                                        </p:tav>
                                      </p:tavLst>
                                    </p:anim>
                                    <p:anim calcmode="lin" valueType="num">
                                      <p:cBhvr>
                                        <p:cTn id="33" dur="200" accel="100000" fill="hold">
                                          <p:stCondLst>
                                            <p:cond delay="800"/>
                                          </p:stCondLst>
                                        </p:cTn>
                                        <p:tgtEl>
                                          <p:spTgt spid="1024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7" grpId="0"/>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圆角矩形 9"/>
          <p:cNvSpPr/>
          <p:nvPr/>
        </p:nvSpPr>
        <p:spPr>
          <a:xfrm>
            <a:off x="2047307" y="1465161"/>
            <a:ext cx="7744220" cy="492443"/>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TextBox 7"/>
          <p:cNvSpPr txBox="1"/>
          <p:nvPr/>
        </p:nvSpPr>
        <p:spPr>
          <a:xfrm>
            <a:off x="2943085" y="1388515"/>
            <a:ext cx="5952661" cy="553085"/>
          </a:xfrm>
          <a:prstGeom prst="rect">
            <a:avLst/>
          </a:prstGeom>
          <a:noFill/>
        </p:spPr>
        <p:txBody>
          <a:bodyPr wrap="square" rtlCol="0">
            <a:spAutoFit/>
          </a:bodyPr>
          <a:lstStyle>
            <a:defPPr>
              <a:defRPr lang="zh-CN"/>
            </a:defPPr>
            <a:lvl1pPr algn="ctr">
              <a:lnSpc>
                <a:spcPct val="150000"/>
              </a:lnSpc>
              <a:defRPr sz="1500">
                <a:solidFill>
                  <a:schemeClr val="bg1"/>
                </a:solidFill>
                <a:latin typeface="微软雅黑" panose="020B0503020204020204" pitchFamily="34" charset="-122"/>
                <a:ea typeface="微软雅黑" panose="020B0503020204020204" pitchFamily="34" charset="-122"/>
              </a:defRPr>
            </a:lvl1pPr>
          </a:lstStyle>
          <a:p>
            <a:r>
              <a:rPr lang="zh-CN" altLang="en-US" sz="2000"/>
              <a:t>党坚持团结、抗战、进步、反对分裂投降的斗争</a:t>
            </a:r>
          </a:p>
        </p:txBody>
      </p:sp>
      <p:sp>
        <p:nvSpPr>
          <p:cNvPr id="7" name="TextBox 6"/>
          <p:cNvSpPr txBox="1"/>
          <p:nvPr/>
        </p:nvSpPr>
        <p:spPr>
          <a:xfrm>
            <a:off x="934720" y="2051050"/>
            <a:ext cx="10408920" cy="1014730"/>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marL="171450" indent="-171450">
              <a:buFont typeface="Wingdings" panose="05000000000000000000" pitchFamily="2" charset="2"/>
              <a:buChar char="l"/>
            </a:pPr>
            <a:r>
              <a:rPr lang="zh-CN" altLang="en-US" sz="2000" b="1">
                <a:solidFill>
                  <a:schemeClr val="tx1"/>
                </a:solidFill>
              </a:rPr>
              <a:t>国民党五届五中全会确定了溶共、防共、限共的反共方针，开始执行一条消极抗日、积极反共的路线。 </a:t>
            </a:r>
          </a:p>
        </p:txBody>
      </p:sp>
      <p:sp>
        <p:nvSpPr>
          <p:cNvPr id="11" name="TextBox 10"/>
          <p:cNvSpPr txBox="1"/>
          <p:nvPr/>
        </p:nvSpPr>
        <p:spPr>
          <a:xfrm>
            <a:off x="934720" y="2995295"/>
            <a:ext cx="10408920" cy="1014730"/>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marL="171450" indent="-171450">
              <a:buFont typeface="Wingdings" panose="05000000000000000000" pitchFamily="2" charset="2"/>
              <a:buChar char="l"/>
            </a:pPr>
            <a:r>
              <a:rPr lang="zh-CN" altLang="en-US" sz="2000" b="1">
                <a:solidFill>
                  <a:schemeClr val="tx1"/>
                </a:solidFill>
              </a:rPr>
              <a:t>党在</a:t>
            </a:r>
            <a:r>
              <a:rPr lang="en-US" altLang="zh-CN" sz="2000" b="1">
                <a:solidFill>
                  <a:schemeClr val="tx1"/>
                </a:solidFill>
              </a:rPr>
              <a:t>1939</a:t>
            </a:r>
            <a:r>
              <a:rPr lang="zh-CN" altLang="en-US" sz="2000" b="1">
                <a:solidFill>
                  <a:schemeClr val="tx1"/>
                </a:solidFill>
              </a:rPr>
              <a:t>年</a:t>
            </a:r>
            <a:r>
              <a:rPr lang="en-US" altLang="zh-CN" sz="2000" b="1">
                <a:solidFill>
                  <a:schemeClr val="tx1"/>
                </a:solidFill>
              </a:rPr>
              <a:t>7</a:t>
            </a:r>
            <a:r>
              <a:rPr lang="zh-CN" altLang="en-US" sz="2000" b="1">
                <a:solidFill>
                  <a:schemeClr val="tx1"/>
                </a:solidFill>
              </a:rPr>
              <a:t>月，提出“坚持抗战、反对投降，坚持团结、反对分裂，坚持进步、反对倒退”的三大政治口号，反对国民党的投降、分裂、倒退活动。 </a:t>
            </a:r>
          </a:p>
        </p:txBody>
      </p:sp>
      <p:sp>
        <p:nvSpPr>
          <p:cNvPr id="12" name="TextBox 11"/>
          <p:cNvSpPr txBox="1"/>
          <p:nvPr/>
        </p:nvSpPr>
        <p:spPr>
          <a:xfrm>
            <a:off x="934720" y="3955415"/>
            <a:ext cx="10408920" cy="239966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marL="171450" indent="-171450">
              <a:buFont typeface="Wingdings" panose="05000000000000000000" pitchFamily="2" charset="2"/>
              <a:buChar char="l"/>
            </a:pPr>
            <a:r>
              <a:rPr lang="en-US" altLang="zh-CN" sz="2000" b="1">
                <a:solidFill>
                  <a:schemeClr val="tx1"/>
                </a:solidFill>
              </a:rPr>
              <a:t>1939</a:t>
            </a:r>
            <a:r>
              <a:rPr lang="zh-CN" altLang="en-US" sz="2000" b="1">
                <a:solidFill>
                  <a:schemeClr val="tx1"/>
                </a:solidFill>
              </a:rPr>
              <a:t>年冬至</a:t>
            </a:r>
            <a:r>
              <a:rPr lang="en-US" altLang="zh-CN" sz="2000" b="1">
                <a:solidFill>
                  <a:schemeClr val="tx1"/>
                </a:solidFill>
              </a:rPr>
              <a:t>1940</a:t>
            </a:r>
            <a:r>
              <a:rPr lang="zh-CN" altLang="en-US" sz="2000" b="1">
                <a:solidFill>
                  <a:schemeClr val="tx1"/>
                </a:solidFill>
              </a:rPr>
              <a:t>年初，打退了国民党顽固派的第一次反共高潮，坚持“发展进步势力，争取中间势力，孤立顽固势力”的策略总方针和在反对顽固派斗争中坚持“有理、有利、有节”的原则，在</a:t>
            </a:r>
            <a:r>
              <a:rPr lang="en-US" altLang="zh-CN" sz="2000" b="1">
                <a:solidFill>
                  <a:schemeClr val="tx1"/>
                </a:solidFill>
              </a:rPr>
              <a:t>1941</a:t>
            </a:r>
            <a:r>
              <a:rPr lang="zh-CN" altLang="en-US" sz="2000" b="1">
                <a:solidFill>
                  <a:schemeClr val="tx1"/>
                </a:solidFill>
              </a:rPr>
              <a:t>年</a:t>
            </a:r>
            <a:r>
              <a:rPr lang="en-US" altLang="zh-CN" sz="2000" b="1">
                <a:solidFill>
                  <a:schemeClr val="tx1"/>
                </a:solidFill>
              </a:rPr>
              <a:t>1</a:t>
            </a:r>
            <a:r>
              <a:rPr lang="zh-CN" altLang="en-US" sz="2000" b="1">
                <a:solidFill>
                  <a:schemeClr val="tx1"/>
                </a:solidFill>
              </a:rPr>
              <a:t>月，面对第二次反共高潮，我们党争锋相对，坚持在斗争中求团结，击退了国民党顽固派的第二次反共高潮（皖南事变），维护了抗日民族统一战线，使国共力量对比发生了重大变化。</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nodeType="afterGroup">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80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P spid="7" grpId="0"/>
      <p:bldP spid="11"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p:cNvSpPr txBox="1"/>
          <p:nvPr/>
        </p:nvSpPr>
        <p:spPr>
          <a:xfrm>
            <a:off x="853983" y="3198125"/>
            <a:ext cx="10578205" cy="2245360"/>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2000" b="1">
                <a:solidFill>
                  <a:srgbClr val="FF0000"/>
                </a:solidFill>
              </a:rPr>
              <a:t>出席代表：</a:t>
            </a:r>
            <a:r>
              <a:rPr lang="zh-CN" altLang="en-US" sz="2000" b="1">
                <a:solidFill>
                  <a:schemeClr val="tx1"/>
                </a:solidFill>
              </a:rPr>
              <a:t>出席大会的正式代表</a:t>
            </a:r>
            <a:r>
              <a:rPr lang="en-US" altLang="zh-CN" sz="2000" b="1">
                <a:solidFill>
                  <a:schemeClr val="tx1"/>
                </a:solidFill>
              </a:rPr>
              <a:t>547</a:t>
            </a:r>
            <a:r>
              <a:rPr lang="zh-CN" altLang="en-US" sz="2000" b="1">
                <a:solidFill>
                  <a:schemeClr val="tx1"/>
                </a:solidFill>
              </a:rPr>
              <a:t>人，候补代表</a:t>
            </a:r>
            <a:r>
              <a:rPr lang="en-US" altLang="zh-CN" sz="2000" b="1">
                <a:solidFill>
                  <a:schemeClr val="tx1"/>
                </a:solidFill>
              </a:rPr>
              <a:t>208</a:t>
            </a:r>
            <a:r>
              <a:rPr lang="zh-CN" altLang="en-US" sz="2000" b="1">
                <a:solidFill>
                  <a:schemeClr val="tx1"/>
                </a:solidFill>
              </a:rPr>
              <a:t>人，代表全国</a:t>
            </a:r>
            <a:r>
              <a:rPr lang="en-US" altLang="zh-CN" sz="2000" b="1">
                <a:solidFill>
                  <a:schemeClr val="tx1"/>
                </a:solidFill>
              </a:rPr>
              <a:t>121</a:t>
            </a:r>
            <a:r>
              <a:rPr lang="zh-CN" altLang="en-US" sz="2000" b="1">
                <a:solidFill>
                  <a:schemeClr val="tx1"/>
                </a:solidFill>
              </a:rPr>
              <a:t>万名党员。</a:t>
            </a:r>
          </a:p>
          <a:p>
            <a:pPr>
              <a:lnSpc>
                <a:spcPct val="100000"/>
              </a:lnSpc>
            </a:pPr>
            <a:r>
              <a:rPr lang="zh-CN" altLang="en-US" sz="2000" b="1">
                <a:solidFill>
                  <a:srgbClr val="FF0000"/>
                </a:solidFill>
              </a:rPr>
              <a:t>主要内容：</a:t>
            </a:r>
            <a:r>
              <a:rPr lang="zh-CN" altLang="en-US" sz="2000" b="1">
                <a:solidFill>
                  <a:schemeClr val="tx1"/>
                </a:solidFill>
              </a:rPr>
              <a:t>毛泽东</a:t>
            </a:r>
            <a:r>
              <a:rPr lang="en-US" altLang="zh-CN" sz="2000" b="1">
                <a:solidFill>
                  <a:schemeClr val="tx1"/>
                </a:solidFill>
              </a:rPr>
              <a:t>《</a:t>
            </a:r>
            <a:r>
              <a:rPr lang="zh-CN" altLang="en-US" sz="2000" b="1">
                <a:solidFill>
                  <a:schemeClr val="tx1"/>
                </a:solidFill>
              </a:rPr>
              <a:t>论联合政府</a:t>
            </a:r>
            <a:r>
              <a:rPr lang="en-US" altLang="zh-CN" sz="2000" b="1">
                <a:solidFill>
                  <a:schemeClr val="tx1"/>
                </a:solidFill>
              </a:rPr>
              <a:t>》</a:t>
            </a:r>
            <a:r>
              <a:rPr lang="zh-CN" altLang="en-US" sz="2000" b="1">
                <a:solidFill>
                  <a:schemeClr val="tx1"/>
                </a:solidFill>
              </a:rPr>
              <a:t>、朱德</a:t>
            </a:r>
            <a:r>
              <a:rPr lang="en-US" altLang="zh-CN" sz="2000" b="1">
                <a:solidFill>
                  <a:schemeClr val="tx1"/>
                </a:solidFill>
              </a:rPr>
              <a:t>《</a:t>
            </a:r>
            <a:r>
              <a:rPr lang="zh-CN" altLang="en-US" sz="2000" b="1">
                <a:solidFill>
                  <a:schemeClr val="tx1"/>
                </a:solidFill>
              </a:rPr>
              <a:t>论解放区战场</a:t>
            </a:r>
            <a:r>
              <a:rPr lang="en-US" altLang="zh-CN" sz="2000" b="1">
                <a:solidFill>
                  <a:schemeClr val="tx1"/>
                </a:solidFill>
              </a:rPr>
              <a:t>》</a:t>
            </a:r>
            <a:r>
              <a:rPr lang="zh-CN" altLang="en-US" sz="2000" b="1">
                <a:solidFill>
                  <a:schemeClr val="tx1"/>
                </a:solidFill>
              </a:rPr>
              <a:t>、刘少奇</a:t>
            </a:r>
            <a:r>
              <a:rPr lang="en-US" altLang="zh-CN" sz="2000" b="1">
                <a:solidFill>
                  <a:schemeClr val="tx1"/>
                </a:solidFill>
              </a:rPr>
              <a:t>《</a:t>
            </a:r>
            <a:r>
              <a:rPr lang="zh-CN" altLang="en-US" sz="2000" b="1">
                <a:solidFill>
                  <a:schemeClr val="tx1"/>
                </a:solidFill>
              </a:rPr>
              <a:t>关于修改党章的报告</a:t>
            </a:r>
            <a:r>
              <a:rPr lang="en-US" altLang="zh-CN" sz="2000" b="1">
                <a:solidFill>
                  <a:schemeClr val="tx1"/>
                </a:solidFill>
              </a:rPr>
              <a:t>》</a:t>
            </a:r>
            <a:r>
              <a:rPr lang="zh-CN" altLang="en-US" sz="2000" b="1">
                <a:solidFill>
                  <a:schemeClr val="tx1"/>
                </a:solidFill>
              </a:rPr>
              <a:t>、周恩来</a:t>
            </a:r>
            <a:r>
              <a:rPr lang="en-US" altLang="zh-CN" sz="2000" b="1">
                <a:solidFill>
                  <a:schemeClr val="tx1"/>
                </a:solidFill>
              </a:rPr>
              <a:t>《</a:t>
            </a:r>
            <a:r>
              <a:rPr lang="zh-CN" altLang="en-US" sz="2000" b="1">
                <a:solidFill>
                  <a:schemeClr val="tx1"/>
                </a:solidFill>
              </a:rPr>
              <a:t>论统一战线</a:t>
            </a:r>
            <a:r>
              <a:rPr lang="en-US" altLang="zh-CN" sz="2000" b="1">
                <a:solidFill>
                  <a:schemeClr val="tx1"/>
                </a:solidFill>
              </a:rPr>
              <a:t>》</a:t>
            </a:r>
          </a:p>
          <a:p>
            <a:pPr>
              <a:lnSpc>
                <a:spcPct val="100000"/>
              </a:lnSpc>
            </a:pPr>
            <a:r>
              <a:rPr lang="zh-CN" altLang="en-US" sz="2000" b="1">
                <a:solidFill>
                  <a:schemeClr val="tx1"/>
                </a:solidFill>
              </a:rPr>
              <a:t>大会总结了民主革命二十多年曲折发展的历史经验，制定了党的路线，即放手发动群众，壮大人民力量，在我党的领导下，打败日本侵略者，解放全国人民，建立一个新民主主义的中国。大会通过了新党章，规定以马克思列宁主义的理论与中国革命的实践之统一的思想</a:t>
            </a:r>
            <a:r>
              <a:rPr lang="en-US" altLang="zh-CN" sz="2000" b="1">
                <a:solidFill>
                  <a:schemeClr val="tx1"/>
                </a:solidFill>
              </a:rPr>
              <a:t>——</a:t>
            </a:r>
            <a:r>
              <a:rPr lang="zh-CN" altLang="en-US" sz="2000" b="1">
                <a:solidFill>
                  <a:schemeClr val="tx1"/>
                </a:solidFill>
              </a:rPr>
              <a:t>毛泽东思想，作为我们党的一切工作的指针。大会选举了新的中央委员会。 </a:t>
            </a:r>
          </a:p>
        </p:txBody>
      </p:sp>
      <p:sp>
        <p:nvSpPr>
          <p:cNvPr id="10" name="圆角矩形 9"/>
          <p:cNvSpPr/>
          <p:nvPr/>
        </p:nvSpPr>
        <p:spPr>
          <a:xfrm>
            <a:off x="853983" y="1436152"/>
            <a:ext cx="7409853" cy="492443"/>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2" name="组合 1"/>
          <p:cNvGrpSpPr/>
          <p:nvPr/>
        </p:nvGrpSpPr>
        <p:grpSpPr>
          <a:xfrm>
            <a:off x="2539509" y="1379368"/>
            <a:ext cx="4324576" cy="553085"/>
            <a:chOff x="1502660" y="1034526"/>
            <a:chExt cx="3243432" cy="414814"/>
          </a:xfrm>
        </p:grpSpPr>
        <p:sp>
          <p:nvSpPr>
            <p:cNvPr id="11" name="TextBox 10"/>
            <p:cNvSpPr txBox="1"/>
            <p:nvPr/>
          </p:nvSpPr>
          <p:spPr>
            <a:xfrm>
              <a:off x="1867667" y="1034526"/>
              <a:ext cx="2878425" cy="414814"/>
            </a:xfrm>
            <a:prstGeom prst="rect">
              <a:avLst/>
            </a:prstGeom>
            <a:noFill/>
          </p:spPr>
          <p:txBody>
            <a:bodyPr wrap="square" rtlCol="0">
              <a:spAutoFit/>
            </a:bodyPr>
            <a:lstStyle>
              <a:defPPr>
                <a:defRPr lang="zh-CN"/>
              </a:defPPr>
              <a:lvl1pPr algn="ctr">
                <a:lnSpc>
                  <a:spcPct val="150000"/>
                </a:lnSpc>
                <a:defRPr sz="1500" b="1">
                  <a:solidFill>
                    <a:srgbClr val="FFFF00"/>
                  </a:solidFill>
                  <a:latin typeface="微软雅黑" panose="020B0503020204020204" pitchFamily="34" charset="-122"/>
                  <a:ea typeface="微软雅黑" panose="020B0503020204020204" pitchFamily="34" charset="-122"/>
                </a:defRPr>
              </a:lvl1pPr>
            </a:lstStyle>
            <a:p>
              <a:r>
                <a:rPr lang="zh-CN" altLang="en-US" sz="2000">
                  <a:solidFill>
                    <a:schemeClr val="accent3">
                      <a:lumMod val="40000"/>
                      <a:lumOff val="60000"/>
                    </a:schemeClr>
                  </a:solidFill>
                </a:rPr>
                <a:t>中国共产党第七次全国代表大会</a:t>
              </a:r>
            </a:p>
          </p:txBody>
        </p:sp>
        <p:sp>
          <p:nvSpPr>
            <p:cNvPr id="12" name="Freeform 4"/>
            <p:cNvSpPr/>
            <p:nvPr/>
          </p:nvSpPr>
          <p:spPr bwMode="auto">
            <a:xfrm>
              <a:off x="1502660" y="1102514"/>
              <a:ext cx="297016" cy="302607"/>
            </a:xfrm>
            <a:custGeom>
              <a:avLst/>
              <a:gdLst>
                <a:gd name="T0" fmla="*/ 9973 w 16150"/>
                <a:gd name="T1" fmla="*/ 259 h 16454"/>
                <a:gd name="T2" fmla="*/ 12122 w 16150"/>
                <a:gd name="T3" fmla="*/ 1134 h 16454"/>
                <a:gd name="T4" fmla="*/ 13846 w 16150"/>
                <a:gd name="T5" fmla="*/ 2500 h 16454"/>
                <a:gd name="T6" fmla="*/ 15112 w 16150"/>
                <a:gd name="T7" fmla="*/ 4233 h 16454"/>
                <a:gd name="T8" fmla="*/ 15891 w 16150"/>
                <a:gd name="T9" fmla="*/ 6210 h 16454"/>
                <a:gd name="T10" fmla="*/ 16149 w 16150"/>
                <a:gd name="T11" fmla="*/ 8306 h 16454"/>
                <a:gd name="T12" fmla="*/ 15854 w 16150"/>
                <a:gd name="T13" fmla="*/ 10398 h 16454"/>
                <a:gd name="T14" fmla="*/ 14975 w 16150"/>
                <a:gd name="T15" fmla="*/ 12361 h 16454"/>
                <a:gd name="T16" fmla="*/ 12685 w 16150"/>
                <a:gd name="T17" fmla="*/ 14869 h 16454"/>
                <a:gd name="T18" fmla="*/ 11449 w 16150"/>
                <a:gd name="T19" fmla="*/ 15540 h 16454"/>
                <a:gd name="T20" fmla="*/ 10200 w 16150"/>
                <a:gd name="T21" fmla="*/ 16017 h 16454"/>
                <a:gd name="T22" fmla="*/ 8943 w 16150"/>
                <a:gd name="T23" fmla="*/ 16295 h 16454"/>
                <a:gd name="T24" fmla="*/ 7684 w 16150"/>
                <a:gd name="T25" fmla="*/ 16373 h 16454"/>
                <a:gd name="T26" fmla="*/ 6427 w 16150"/>
                <a:gd name="T27" fmla="*/ 16246 h 16454"/>
                <a:gd name="T28" fmla="*/ 5176 w 16150"/>
                <a:gd name="T29" fmla="*/ 15912 h 16454"/>
                <a:gd name="T30" fmla="*/ 3938 w 16150"/>
                <a:gd name="T31" fmla="*/ 15367 h 16454"/>
                <a:gd name="T32" fmla="*/ 2716 w 16150"/>
                <a:gd name="T33" fmla="*/ 14608 h 16454"/>
                <a:gd name="T34" fmla="*/ 2511 w 16150"/>
                <a:gd name="T35" fmla="*/ 15185 h 16454"/>
                <a:gd name="T36" fmla="*/ 2434 w 16150"/>
                <a:gd name="T37" fmla="*/ 15605 h 16454"/>
                <a:gd name="T38" fmla="*/ 2255 w 16150"/>
                <a:gd name="T39" fmla="*/ 15955 h 16454"/>
                <a:gd name="T40" fmla="*/ 1990 w 16150"/>
                <a:gd name="T41" fmla="*/ 16223 h 16454"/>
                <a:gd name="T42" fmla="*/ 1660 w 16150"/>
                <a:gd name="T43" fmla="*/ 16393 h 16454"/>
                <a:gd name="T44" fmla="*/ 1284 w 16150"/>
                <a:gd name="T45" fmla="*/ 16454 h 16454"/>
                <a:gd name="T46" fmla="*/ 877 w 16150"/>
                <a:gd name="T47" fmla="*/ 16392 h 16454"/>
                <a:gd name="T48" fmla="*/ 462 w 16150"/>
                <a:gd name="T49" fmla="*/ 16196 h 16454"/>
                <a:gd name="T50" fmla="*/ 179 w 16150"/>
                <a:gd name="T51" fmla="*/ 15839 h 16454"/>
                <a:gd name="T52" fmla="*/ 36 w 16150"/>
                <a:gd name="T53" fmla="*/ 15456 h 16454"/>
                <a:gd name="T54" fmla="*/ 1 w 16150"/>
                <a:gd name="T55" fmla="*/ 15083 h 16454"/>
                <a:gd name="T56" fmla="*/ 68 w 16150"/>
                <a:gd name="T57" fmla="*/ 14734 h 16454"/>
                <a:gd name="T58" fmla="*/ 234 w 16150"/>
                <a:gd name="T59" fmla="*/ 14423 h 16454"/>
                <a:gd name="T60" fmla="*/ 493 w 16150"/>
                <a:gd name="T61" fmla="*/ 14166 h 16454"/>
                <a:gd name="T62" fmla="*/ 840 w 16150"/>
                <a:gd name="T63" fmla="*/ 13979 h 16454"/>
                <a:gd name="T64" fmla="*/ 1273 w 16150"/>
                <a:gd name="T65" fmla="*/ 13874 h 16454"/>
                <a:gd name="T66" fmla="*/ 1729 w 16150"/>
                <a:gd name="T67" fmla="*/ 11158 h 16454"/>
                <a:gd name="T68" fmla="*/ 2659 w 16150"/>
                <a:gd name="T69" fmla="*/ 11937 h 16454"/>
                <a:gd name="T70" fmla="*/ 3659 w 16150"/>
                <a:gd name="T71" fmla="*/ 12592 h 16454"/>
                <a:gd name="T72" fmla="*/ 4718 w 16150"/>
                <a:gd name="T73" fmla="*/ 13103 h 16454"/>
                <a:gd name="T74" fmla="*/ 5826 w 16150"/>
                <a:gd name="T75" fmla="*/ 13448 h 16454"/>
                <a:gd name="T76" fmla="*/ 6972 w 16150"/>
                <a:gd name="T77" fmla="*/ 13610 h 16454"/>
                <a:gd name="T78" fmla="*/ 8146 w 16150"/>
                <a:gd name="T79" fmla="*/ 13566 h 16454"/>
                <a:gd name="T80" fmla="*/ 9336 w 16150"/>
                <a:gd name="T81" fmla="*/ 13300 h 16454"/>
                <a:gd name="T82" fmla="*/ 10534 w 16150"/>
                <a:gd name="T83" fmla="*/ 12789 h 16454"/>
                <a:gd name="T84" fmla="*/ 5464 w 16150"/>
                <a:gd name="T85" fmla="*/ 2566 h 16454"/>
                <a:gd name="T86" fmla="*/ 5827 w 16150"/>
                <a:gd name="T87" fmla="*/ 2638 h 16454"/>
                <a:gd name="T88" fmla="*/ 6178 w 16150"/>
                <a:gd name="T89" fmla="*/ 2674 h 16454"/>
                <a:gd name="T90" fmla="*/ 6518 w 16150"/>
                <a:gd name="T91" fmla="*/ 2671 h 16454"/>
                <a:gd name="T92" fmla="*/ 6843 w 16150"/>
                <a:gd name="T93" fmla="*/ 2626 h 16454"/>
                <a:gd name="T94" fmla="*/ 7155 w 16150"/>
                <a:gd name="T95" fmla="*/ 2539 h 16454"/>
                <a:gd name="T96" fmla="*/ 7454 w 16150"/>
                <a:gd name="T97" fmla="*/ 2406 h 16454"/>
                <a:gd name="T98" fmla="*/ 7738 w 16150"/>
                <a:gd name="T99" fmla="*/ 2226 h 16454"/>
                <a:gd name="T100" fmla="*/ 8006 w 16150"/>
                <a:gd name="T101" fmla="*/ 1998 h 16454"/>
                <a:gd name="T102" fmla="*/ 12823 w 16150"/>
                <a:gd name="T103" fmla="*/ 10533 h 16454"/>
                <a:gd name="T104" fmla="*/ 13267 w 16150"/>
                <a:gd name="T105" fmla="*/ 9153 h 16454"/>
                <a:gd name="T106" fmla="*/ 13370 w 16150"/>
                <a:gd name="T107" fmla="*/ 7627 h 16454"/>
                <a:gd name="T108" fmla="*/ 13146 w 16150"/>
                <a:gd name="T109" fmla="*/ 6035 h 16454"/>
                <a:gd name="T110" fmla="*/ 12612 w 16150"/>
                <a:gd name="T111" fmla="*/ 4454 h 16454"/>
                <a:gd name="T112" fmla="*/ 11782 w 16150"/>
                <a:gd name="T113" fmla="*/ 2966 h 16454"/>
                <a:gd name="T114" fmla="*/ 10672 w 16150"/>
                <a:gd name="T115" fmla="*/ 1650 h 16454"/>
                <a:gd name="T116" fmla="*/ 9297 w 16150"/>
                <a:gd name="T117" fmla="*/ 585 h 16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50" h="16454">
                  <a:moveTo>
                    <a:pt x="8101" y="0"/>
                  </a:moveTo>
                  <a:lnTo>
                    <a:pt x="8749" y="44"/>
                  </a:lnTo>
                  <a:lnTo>
                    <a:pt x="9372" y="132"/>
                  </a:lnTo>
                  <a:lnTo>
                    <a:pt x="9973" y="259"/>
                  </a:lnTo>
                  <a:lnTo>
                    <a:pt x="10548" y="425"/>
                  </a:lnTo>
                  <a:lnTo>
                    <a:pt x="11098" y="627"/>
                  </a:lnTo>
                  <a:lnTo>
                    <a:pt x="11623" y="864"/>
                  </a:lnTo>
                  <a:lnTo>
                    <a:pt x="12122" y="1134"/>
                  </a:lnTo>
                  <a:lnTo>
                    <a:pt x="12594" y="1434"/>
                  </a:lnTo>
                  <a:lnTo>
                    <a:pt x="13038" y="1764"/>
                  </a:lnTo>
                  <a:lnTo>
                    <a:pt x="13456" y="2119"/>
                  </a:lnTo>
                  <a:lnTo>
                    <a:pt x="13846" y="2500"/>
                  </a:lnTo>
                  <a:lnTo>
                    <a:pt x="14206" y="2903"/>
                  </a:lnTo>
                  <a:lnTo>
                    <a:pt x="14538" y="3329"/>
                  </a:lnTo>
                  <a:lnTo>
                    <a:pt x="14841" y="3772"/>
                  </a:lnTo>
                  <a:lnTo>
                    <a:pt x="15112" y="4233"/>
                  </a:lnTo>
                  <a:lnTo>
                    <a:pt x="15354" y="4710"/>
                  </a:lnTo>
                  <a:lnTo>
                    <a:pt x="15565" y="5199"/>
                  </a:lnTo>
                  <a:lnTo>
                    <a:pt x="15744" y="5700"/>
                  </a:lnTo>
                  <a:lnTo>
                    <a:pt x="15891" y="6210"/>
                  </a:lnTo>
                  <a:lnTo>
                    <a:pt x="16005" y="6728"/>
                  </a:lnTo>
                  <a:lnTo>
                    <a:pt x="16087" y="7251"/>
                  </a:lnTo>
                  <a:lnTo>
                    <a:pt x="16135" y="7778"/>
                  </a:lnTo>
                  <a:lnTo>
                    <a:pt x="16149" y="8306"/>
                  </a:lnTo>
                  <a:lnTo>
                    <a:pt x="16128" y="8835"/>
                  </a:lnTo>
                  <a:lnTo>
                    <a:pt x="16073" y="9360"/>
                  </a:lnTo>
                  <a:lnTo>
                    <a:pt x="15981" y="9883"/>
                  </a:lnTo>
                  <a:lnTo>
                    <a:pt x="15854" y="10398"/>
                  </a:lnTo>
                  <a:lnTo>
                    <a:pt x="15690" y="10906"/>
                  </a:lnTo>
                  <a:lnTo>
                    <a:pt x="15490" y="11404"/>
                  </a:lnTo>
                  <a:lnTo>
                    <a:pt x="15252" y="11889"/>
                  </a:lnTo>
                  <a:lnTo>
                    <a:pt x="14975" y="12361"/>
                  </a:lnTo>
                  <a:lnTo>
                    <a:pt x="14660" y="12818"/>
                  </a:lnTo>
                  <a:lnTo>
                    <a:pt x="16150" y="14235"/>
                  </a:lnTo>
                  <a:lnTo>
                    <a:pt x="14152" y="16318"/>
                  </a:lnTo>
                  <a:lnTo>
                    <a:pt x="12685" y="14869"/>
                  </a:lnTo>
                  <a:lnTo>
                    <a:pt x="12378" y="15055"/>
                  </a:lnTo>
                  <a:lnTo>
                    <a:pt x="12069" y="15229"/>
                  </a:lnTo>
                  <a:lnTo>
                    <a:pt x="11760" y="15391"/>
                  </a:lnTo>
                  <a:lnTo>
                    <a:pt x="11449" y="15540"/>
                  </a:lnTo>
                  <a:lnTo>
                    <a:pt x="11137" y="15678"/>
                  </a:lnTo>
                  <a:lnTo>
                    <a:pt x="10826" y="15803"/>
                  </a:lnTo>
                  <a:lnTo>
                    <a:pt x="10513" y="15916"/>
                  </a:lnTo>
                  <a:lnTo>
                    <a:pt x="10200" y="16017"/>
                  </a:lnTo>
                  <a:lnTo>
                    <a:pt x="9886" y="16104"/>
                  </a:lnTo>
                  <a:lnTo>
                    <a:pt x="9573" y="16180"/>
                  </a:lnTo>
                  <a:lnTo>
                    <a:pt x="9258" y="16244"/>
                  </a:lnTo>
                  <a:lnTo>
                    <a:pt x="8943" y="16295"/>
                  </a:lnTo>
                  <a:lnTo>
                    <a:pt x="8628" y="16334"/>
                  </a:lnTo>
                  <a:lnTo>
                    <a:pt x="8314" y="16359"/>
                  </a:lnTo>
                  <a:lnTo>
                    <a:pt x="7999" y="16372"/>
                  </a:lnTo>
                  <a:lnTo>
                    <a:pt x="7684" y="16373"/>
                  </a:lnTo>
                  <a:lnTo>
                    <a:pt x="7369" y="16360"/>
                  </a:lnTo>
                  <a:lnTo>
                    <a:pt x="7056" y="16335"/>
                  </a:lnTo>
                  <a:lnTo>
                    <a:pt x="6741" y="16297"/>
                  </a:lnTo>
                  <a:lnTo>
                    <a:pt x="6427" y="16246"/>
                  </a:lnTo>
                  <a:lnTo>
                    <a:pt x="6113" y="16181"/>
                  </a:lnTo>
                  <a:lnTo>
                    <a:pt x="5801" y="16104"/>
                  </a:lnTo>
                  <a:lnTo>
                    <a:pt x="5488" y="16015"/>
                  </a:lnTo>
                  <a:lnTo>
                    <a:pt x="5176" y="15912"/>
                  </a:lnTo>
                  <a:lnTo>
                    <a:pt x="4866" y="15795"/>
                  </a:lnTo>
                  <a:lnTo>
                    <a:pt x="4556" y="15665"/>
                  </a:lnTo>
                  <a:lnTo>
                    <a:pt x="4246" y="15523"/>
                  </a:lnTo>
                  <a:lnTo>
                    <a:pt x="3938" y="15367"/>
                  </a:lnTo>
                  <a:lnTo>
                    <a:pt x="3631" y="15197"/>
                  </a:lnTo>
                  <a:lnTo>
                    <a:pt x="3325" y="15014"/>
                  </a:lnTo>
                  <a:lnTo>
                    <a:pt x="3019" y="14818"/>
                  </a:lnTo>
                  <a:lnTo>
                    <a:pt x="2716" y="14608"/>
                  </a:lnTo>
                  <a:lnTo>
                    <a:pt x="2488" y="14831"/>
                  </a:lnTo>
                  <a:lnTo>
                    <a:pt x="2504" y="14953"/>
                  </a:lnTo>
                  <a:lnTo>
                    <a:pt x="2511" y="15070"/>
                  </a:lnTo>
                  <a:lnTo>
                    <a:pt x="2511" y="15185"/>
                  </a:lnTo>
                  <a:lnTo>
                    <a:pt x="2502" y="15296"/>
                  </a:lnTo>
                  <a:lnTo>
                    <a:pt x="2486" y="15403"/>
                  </a:lnTo>
                  <a:lnTo>
                    <a:pt x="2464" y="15506"/>
                  </a:lnTo>
                  <a:lnTo>
                    <a:pt x="2434" y="15605"/>
                  </a:lnTo>
                  <a:lnTo>
                    <a:pt x="2399" y="15699"/>
                  </a:lnTo>
                  <a:lnTo>
                    <a:pt x="2357" y="15790"/>
                  </a:lnTo>
                  <a:lnTo>
                    <a:pt x="2308" y="15875"/>
                  </a:lnTo>
                  <a:lnTo>
                    <a:pt x="2255" y="15955"/>
                  </a:lnTo>
                  <a:lnTo>
                    <a:pt x="2196" y="16030"/>
                  </a:lnTo>
                  <a:lnTo>
                    <a:pt x="2132" y="16100"/>
                  </a:lnTo>
                  <a:lnTo>
                    <a:pt x="2063" y="16164"/>
                  </a:lnTo>
                  <a:lnTo>
                    <a:pt x="1990" y="16223"/>
                  </a:lnTo>
                  <a:lnTo>
                    <a:pt x="1913" y="16274"/>
                  </a:lnTo>
                  <a:lnTo>
                    <a:pt x="1833" y="16320"/>
                  </a:lnTo>
                  <a:lnTo>
                    <a:pt x="1749" y="16360"/>
                  </a:lnTo>
                  <a:lnTo>
                    <a:pt x="1660" y="16393"/>
                  </a:lnTo>
                  <a:lnTo>
                    <a:pt x="1570" y="16419"/>
                  </a:lnTo>
                  <a:lnTo>
                    <a:pt x="1477" y="16438"/>
                  </a:lnTo>
                  <a:lnTo>
                    <a:pt x="1381" y="16450"/>
                  </a:lnTo>
                  <a:lnTo>
                    <a:pt x="1284" y="16454"/>
                  </a:lnTo>
                  <a:lnTo>
                    <a:pt x="1184" y="16451"/>
                  </a:lnTo>
                  <a:lnTo>
                    <a:pt x="1083" y="16440"/>
                  </a:lnTo>
                  <a:lnTo>
                    <a:pt x="980" y="16420"/>
                  </a:lnTo>
                  <a:lnTo>
                    <a:pt x="877" y="16392"/>
                  </a:lnTo>
                  <a:lnTo>
                    <a:pt x="774" y="16356"/>
                  </a:lnTo>
                  <a:lnTo>
                    <a:pt x="670" y="16312"/>
                  </a:lnTo>
                  <a:lnTo>
                    <a:pt x="566" y="16259"/>
                  </a:lnTo>
                  <a:lnTo>
                    <a:pt x="462" y="16196"/>
                  </a:lnTo>
                  <a:lnTo>
                    <a:pt x="358" y="16124"/>
                  </a:lnTo>
                  <a:lnTo>
                    <a:pt x="291" y="16029"/>
                  </a:lnTo>
                  <a:lnTo>
                    <a:pt x="231" y="15935"/>
                  </a:lnTo>
                  <a:lnTo>
                    <a:pt x="179" y="15839"/>
                  </a:lnTo>
                  <a:lnTo>
                    <a:pt x="133" y="15743"/>
                  </a:lnTo>
                  <a:lnTo>
                    <a:pt x="94" y="15648"/>
                  </a:lnTo>
                  <a:lnTo>
                    <a:pt x="62" y="15552"/>
                  </a:lnTo>
                  <a:lnTo>
                    <a:pt x="36" y="15456"/>
                  </a:lnTo>
                  <a:lnTo>
                    <a:pt x="17" y="15362"/>
                  </a:lnTo>
                  <a:lnTo>
                    <a:pt x="5" y="15267"/>
                  </a:lnTo>
                  <a:lnTo>
                    <a:pt x="0" y="15175"/>
                  </a:lnTo>
                  <a:lnTo>
                    <a:pt x="1" y="15083"/>
                  </a:lnTo>
                  <a:lnTo>
                    <a:pt x="8" y="14993"/>
                  </a:lnTo>
                  <a:lnTo>
                    <a:pt x="22" y="14904"/>
                  </a:lnTo>
                  <a:lnTo>
                    <a:pt x="42" y="14818"/>
                  </a:lnTo>
                  <a:lnTo>
                    <a:pt x="68" y="14734"/>
                  </a:lnTo>
                  <a:lnTo>
                    <a:pt x="101" y="14651"/>
                  </a:lnTo>
                  <a:lnTo>
                    <a:pt x="139" y="14572"/>
                  </a:lnTo>
                  <a:lnTo>
                    <a:pt x="183" y="14496"/>
                  </a:lnTo>
                  <a:lnTo>
                    <a:pt x="234" y="14423"/>
                  </a:lnTo>
                  <a:lnTo>
                    <a:pt x="290" y="14353"/>
                  </a:lnTo>
                  <a:lnTo>
                    <a:pt x="352" y="14287"/>
                  </a:lnTo>
                  <a:lnTo>
                    <a:pt x="420" y="14224"/>
                  </a:lnTo>
                  <a:lnTo>
                    <a:pt x="493" y="14166"/>
                  </a:lnTo>
                  <a:lnTo>
                    <a:pt x="572" y="14112"/>
                  </a:lnTo>
                  <a:lnTo>
                    <a:pt x="656" y="14063"/>
                  </a:lnTo>
                  <a:lnTo>
                    <a:pt x="746" y="14018"/>
                  </a:lnTo>
                  <a:lnTo>
                    <a:pt x="840" y="13979"/>
                  </a:lnTo>
                  <a:lnTo>
                    <a:pt x="941" y="13944"/>
                  </a:lnTo>
                  <a:lnTo>
                    <a:pt x="1046" y="13915"/>
                  </a:lnTo>
                  <a:lnTo>
                    <a:pt x="1157" y="13891"/>
                  </a:lnTo>
                  <a:lnTo>
                    <a:pt x="1273" y="13874"/>
                  </a:lnTo>
                  <a:lnTo>
                    <a:pt x="1394" y="13864"/>
                  </a:lnTo>
                  <a:lnTo>
                    <a:pt x="1555" y="13724"/>
                  </a:lnTo>
                  <a:lnTo>
                    <a:pt x="493" y="12429"/>
                  </a:lnTo>
                  <a:lnTo>
                    <a:pt x="1729" y="11158"/>
                  </a:lnTo>
                  <a:lnTo>
                    <a:pt x="1954" y="11364"/>
                  </a:lnTo>
                  <a:lnTo>
                    <a:pt x="2185" y="11562"/>
                  </a:lnTo>
                  <a:lnTo>
                    <a:pt x="2419" y="11753"/>
                  </a:lnTo>
                  <a:lnTo>
                    <a:pt x="2659" y="11937"/>
                  </a:lnTo>
                  <a:lnTo>
                    <a:pt x="2903" y="12113"/>
                  </a:lnTo>
                  <a:lnTo>
                    <a:pt x="3152" y="12282"/>
                  </a:lnTo>
                  <a:lnTo>
                    <a:pt x="3404" y="12441"/>
                  </a:lnTo>
                  <a:lnTo>
                    <a:pt x="3659" y="12592"/>
                  </a:lnTo>
                  <a:lnTo>
                    <a:pt x="3919" y="12734"/>
                  </a:lnTo>
                  <a:lnTo>
                    <a:pt x="4183" y="12867"/>
                  </a:lnTo>
                  <a:lnTo>
                    <a:pt x="4449" y="12989"/>
                  </a:lnTo>
                  <a:lnTo>
                    <a:pt x="4718" y="13103"/>
                  </a:lnTo>
                  <a:lnTo>
                    <a:pt x="4991" y="13205"/>
                  </a:lnTo>
                  <a:lnTo>
                    <a:pt x="5267" y="13297"/>
                  </a:lnTo>
                  <a:lnTo>
                    <a:pt x="5546" y="13378"/>
                  </a:lnTo>
                  <a:lnTo>
                    <a:pt x="5826" y="13448"/>
                  </a:lnTo>
                  <a:lnTo>
                    <a:pt x="6110" y="13507"/>
                  </a:lnTo>
                  <a:lnTo>
                    <a:pt x="6395" y="13553"/>
                  </a:lnTo>
                  <a:lnTo>
                    <a:pt x="6683" y="13588"/>
                  </a:lnTo>
                  <a:lnTo>
                    <a:pt x="6972" y="13610"/>
                  </a:lnTo>
                  <a:lnTo>
                    <a:pt x="7263" y="13619"/>
                  </a:lnTo>
                  <a:lnTo>
                    <a:pt x="7557" y="13615"/>
                  </a:lnTo>
                  <a:lnTo>
                    <a:pt x="7851" y="13598"/>
                  </a:lnTo>
                  <a:lnTo>
                    <a:pt x="8146" y="13566"/>
                  </a:lnTo>
                  <a:lnTo>
                    <a:pt x="8442" y="13522"/>
                  </a:lnTo>
                  <a:lnTo>
                    <a:pt x="8740" y="13462"/>
                  </a:lnTo>
                  <a:lnTo>
                    <a:pt x="9038" y="13388"/>
                  </a:lnTo>
                  <a:lnTo>
                    <a:pt x="9336" y="13300"/>
                  </a:lnTo>
                  <a:lnTo>
                    <a:pt x="9635" y="13196"/>
                  </a:lnTo>
                  <a:lnTo>
                    <a:pt x="9935" y="13076"/>
                  </a:lnTo>
                  <a:lnTo>
                    <a:pt x="10234" y="12941"/>
                  </a:lnTo>
                  <a:lnTo>
                    <a:pt x="10534" y="12789"/>
                  </a:lnTo>
                  <a:lnTo>
                    <a:pt x="5239" y="7664"/>
                  </a:lnTo>
                  <a:lnTo>
                    <a:pt x="3779" y="9182"/>
                  </a:lnTo>
                  <a:lnTo>
                    <a:pt x="1430" y="6830"/>
                  </a:lnTo>
                  <a:lnTo>
                    <a:pt x="5464" y="2566"/>
                  </a:lnTo>
                  <a:lnTo>
                    <a:pt x="5556" y="2587"/>
                  </a:lnTo>
                  <a:lnTo>
                    <a:pt x="5647" y="2606"/>
                  </a:lnTo>
                  <a:lnTo>
                    <a:pt x="5738" y="2623"/>
                  </a:lnTo>
                  <a:lnTo>
                    <a:pt x="5827" y="2638"/>
                  </a:lnTo>
                  <a:lnTo>
                    <a:pt x="5916" y="2651"/>
                  </a:lnTo>
                  <a:lnTo>
                    <a:pt x="6004" y="2660"/>
                  </a:lnTo>
                  <a:lnTo>
                    <a:pt x="6092" y="2669"/>
                  </a:lnTo>
                  <a:lnTo>
                    <a:pt x="6178" y="2674"/>
                  </a:lnTo>
                  <a:lnTo>
                    <a:pt x="6265" y="2677"/>
                  </a:lnTo>
                  <a:lnTo>
                    <a:pt x="6349" y="2677"/>
                  </a:lnTo>
                  <a:lnTo>
                    <a:pt x="6433" y="2675"/>
                  </a:lnTo>
                  <a:lnTo>
                    <a:pt x="6518" y="2671"/>
                  </a:lnTo>
                  <a:lnTo>
                    <a:pt x="6600" y="2663"/>
                  </a:lnTo>
                  <a:lnTo>
                    <a:pt x="6682" y="2653"/>
                  </a:lnTo>
                  <a:lnTo>
                    <a:pt x="6762" y="2641"/>
                  </a:lnTo>
                  <a:lnTo>
                    <a:pt x="6843" y="2626"/>
                  </a:lnTo>
                  <a:lnTo>
                    <a:pt x="6923" y="2608"/>
                  </a:lnTo>
                  <a:lnTo>
                    <a:pt x="7001" y="2587"/>
                  </a:lnTo>
                  <a:lnTo>
                    <a:pt x="7079" y="2565"/>
                  </a:lnTo>
                  <a:lnTo>
                    <a:pt x="7155" y="2539"/>
                  </a:lnTo>
                  <a:lnTo>
                    <a:pt x="7231" y="2510"/>
                  </a:lnTo>
                  <a:lnTo>
                    <a:pt x="7307" y="2478"/>
                  </a:lnTo>
                  <a:lnTo>
                    <a:pt x="7381" y="2443"/>
                  </a:lnTo>
                  <a:lnTo>
                    <a:pt x="7454" y="2406"/>
                  </a:lnTo>
                  <a:lnTo>
                    <a:pt x="7527" y="2365"/>
                  </a:lnTo>
                  <a:lnTo>
                    <a:pt x="7598" y="2322"/>
                  </a:lnTo>
                  <a:lnTo>
                    <a:pt x="7669" y="2276"/>
                  </a:lnTo>
                  <a:lnTo>
                    <a:pt x="7738" y="2226"/>
                  </a:lnTo>
                  <a:lnTo>
                    <a:pt x="7807" y="2174"/>
                  </a:lnTo>
                  <a:lnTo>
                    <a:pt x="7874" y="2118"/>
                  </a:lnTo>
                  <a:lnTo>
                    <a:pt x="7940" y="2060"/>
                  </a:lnTo>
                  <a:lnTo>
                    <a:pt x="8006" y="1998"/>
                  </a:lnTo>
                  <a:lnTo>
                    <a:pt x="9283" y="3305"/>
                  </a:lnTo>
                  <a:lnTo>
                    <a:pt x="7255" y="5477"/>
                  </a:lnTo>
                  <a:lnTo>
                    <a:pt x="12658" y="10844"/>
                  </a:lnTo>
                  <a:lnTo>
                    <a:pt x="12823" y="10533"/>
                  </a:lnTo>
                  <a:lnTo>
                    <a:pt x="12967" y="10206"/>
                  </a:lnTo>
                  <a:lnTo>
                    <a:pt x="13089" y="9866"/>
                  </a:lnTo>
                  <a:lnTo>
                    <a:pt x="13188" y="9515"/>
                  </a:lnTo>
                  <a:lnTo>
                    <a:pt x="13267" y="9153"/>
                  </a:lnTo>
                  <a:lnTo>
                    <a:pt x="13324" y="8782"/>
                  </a:lnTo>
                  <a:lnTo>
                    <a:pt x="13360" y="8404"/>
                  </a:lnTo>
                  <a:lnTo>
                    <a:pt x="13376" y="8018"/>
                  </a:lnTo>
                  <a:lnTo>
                    <a:pt x="13370" y="7627"/>
                  </a:lnTo>
                  <a:lnTo>
                    <a:pt x="13344" y="7233"/>
                  </a:lnTo>
                  <a:lnTo>
                    <a:pt x="13298" y="6835"/>
                  </a:lnTo>
                  <a:lnTo>
                    <a:pt x="13232" y="6435"/>
                  </a:lnTo>
                  <a:lnTo>
                    <a:pt x="13146" y="6035"/>
                  </a:lnTo>
                  <a:lnTo>
                    <a:pt x="13041" y="5635"/>
                  </a:lnTo>
                  <a:lnTo>
                    <a:pt x="12917" y="5238"/>
                  </a:lnTo>
                  <a:lnTo>
                    <a:pt x="12774" y="4844"/>
                  </a:lnTo>
                  <a:lnTo>
                    <a:pt x="12612" y="4454"/>
                  </a:lnTo>
                  <a:lnTo>
                    <a:pt x="12431" y="4070"/>
                  </a:lnTo>
                  <a:lnTo>
                    <a:pt x="12233" y="3694"/>
                  </a:lnTo>
                  <a:lnTo>
                    <a:pt x="12017" y="3325"/>
                  </a:lnTo>
                  <a:lnTo>
                    <a:pt x="11782" y="2966"/>
                  </a:lnTo>
                  <a:lnTo>
                    <a:pt x="11530" y="2618"/>
                  </a:lnTo>
                  <a:lnTo>
                    <a:pt x="11261" y="2282"/>
                  </a:lnTo>
                  <a:lnTo>
                    <a:pt x="10975" y="1958"/>
                  </a:lnTo>
                  <a:lnTo>
                    <a:pt x="10672" y="1650"/>
                  </a:lnTo>
                  <a:lnTo>
                    <a:pt x="10352" y="1357"/>
                  </a:lnTo>
                  <a:lnTo>
                    <a:pt x="10017" y="1081"/>
                  </a:lnTo>
                  <a:lnTo>
                    <a:pt x="9665" y="824"/>
                  </a:lnTo>
                  <a:lnTo>
                    <a:pt x="9297" y="585"/>
                  </a:lnTo>
                  <a:lnTo>
                    <a:pt x="8913" y="368"/>
                  </a:lnTo>
                  <a:lnTo>
                    <a:pt x="8515" y="173"/>
                  </a:lnTo>
                  <a:lnTo>
                    <a:pt x="8101" y="0"/>
                  </a:lnTo>
                  <a:close/>
                </a:path>
              </a:pathLst>
            </a:custGeom>
            <a:solidFill>
              <a:schemeClr val="accent3">
                <a:lumMod val="40000"/>
                <a:lumOff val="60000"/>
              </a:schemeClr>
            </a:solidFill>
            <a:ln>
              <a:noFill/>
            </a:ln>
          </p:spPr>
          <p:txBody>
            <a:bodyPr vert="horz" wrap="square" lIns="121920" tIns="60960" rIns="121920" bIns="60960" numCol="1" anchor="t" anchorCtr="0" compatLnSpc="1"/>
            <a:lstStyle/>
            <a:p>
              <a:endParaRPr lang="zh-CN" altLang="en-US" sz="2400"/>
            </a:p>
          </p:txBody>
        </p:sp>
      </p:grpSp>
      <p:sp>
        <p:nvSpPr>
          <p:cNvPr id="13" name="TextBox 12"/>
          <p:cNvSpPr txBox="1"/>
          <p:nvPr/>
        </p:nvSpPr>
        <p:spPr>
          <a:xfrm>
            <a:off x="2935717" y="2133684"/>
            <a:ext cx="3246384" cy="663702"/>
          </a:xfrm>
          <a:prstGeom prst="hexagon">
            <a:avLst/>
          </a:prstGeom>
          <a:gradFill>
            <a:gsLst>
              <a:gs pos="0">
                <a:srgbClr val="E30000"/>
              </a:gs>
              <a:gs pos="100000">
                <a:srgbClr val="760303"/>
              </a:gs>
            </a:gsLst>
            <a:lin ang="5400000" scaled="0"/>
          </a:grad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ts val="1800"/>
              </a:lnSpc>
            </a:pPr>
            <a:r>
              <a:rPr lang="zh-CN" altLang="en-US" sz="1600">
                <a:solidFill>
                  <a:schemeClr val="bg1"/>
                </a:solidFill>
              </a:rPr>
              <a:t>时间：</a:t>
            </a:r>
            <a:r>
              <a:rPr lang="en-US" altLang="zh-CN" sz="1600">
                <a:solidFill>
                  <a:schemeClr val="bg1"/>
                </a:solidFill>
              </a:rPr>
              <a:t> 1945.4.23—6.11</a:t>
            </a:r>
          </a:p>
          <a:p>
            <a:pPr>
              <a:lnSpc>
                <a:spcPts val="1800"/>
              </a:lnSpc>
            </a:pPr>
            <a:r>
              <a:rPr lang="zh-CN" altLang="en-US" sz="1600">
                <a:solidFill>
                  <a:schemeClr val="bg1"/>
                </a:solidFill>
              </a:rPr>
              <a:t>地点：延安</a:t>
            </a:r>
          </a:p>
        </p:txBody>
      </p:sp>
      <p:sp>
        <p:nvSpPr>
          <p:cNvPr id="14" name="TextBox 13"/>
          <p:cNvSpPr txBox="1"/>
          <p:nvPr/>
        </p:nvSpPr>
        <p:spPr>
          <a:xfrm>
            <a:off x="853983" y="5352295"/>
            <a:ext cx="10578205" cy="1014730"/>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2000" b="1">
                <a:solidFill>
                  <a:srgbClr val="FF0000"/>
                </a:solidFill>
              </a:rPr>
              <a:t>意义：</a:t>
            </a:r>
            <a:r>
              <a:rPr lang="zh-CN" altLang="en-US" sz="2000" b="1">
                <a:solidFill>
                  <a:schemeClr val="tx1"/>
                </a:solidFill>
              </a:rPr>
              <a:t>党的“七大”是一次团结的大会、胜利的大会，它实现了全党在马克思列宁主义、毛泽东思想和党的路线的基础上的团结，为抗日战争和民主革命的胜利做了充分的准备。</a:t>
            </a:r>
          </a:p>
        </p:txBody>
      </p:sp>
      <p:pic>
        <p:nvPicPr>
          <p:cNvPr id="1026" name="Picture 2" descr="http://upload.m4.cn/2012/1105/thumb_940__1352096688242.jpg"/>
          <p:cNvPicPr>
            <a:picLocks noChangeAspect="1" noChangeArrowheads="1"/>
          </p:cNvPicPr>
          <p:nvPr/>
        </p:nvPicPr>
        <p:blipFill>
          <a:blip r:embed="rId3">
            <a:extLst>
              <a:ext uri="{28A0092B-C50C-407E-A947-70E740481C1C}">
                <a14:useLocalDpi xmlns:a14="http://schemas.microsoft.com/office/drawing/2010/main" val="0"/>
              </a:ext>
            </a:extLst>
          </a:blip>
          <a:srcRect b="16145"/>
          <a:stretch>
            <a:fillRect/>
          </a:stretch>
        </p:blipFill>
        <p:spPr bwMode="auto">
          <a:xfrm>
            <a:off x="8745187" y="1256729"/>
            <a:ext cx="3126976" cy="1692719"/>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nodeType="afterGroup">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par>
                          <p:cTn id="19" fill="hold" nodeType="afterGroup">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2000"/>
                            </p:stCondLst>
                            <p:childTnLst>
                              <p:par>
                                <p:cTn id="31" presetID="30" presetClass="entr" presetSubtype="0" fill="hold" nodeType="afterEffect">
                                  <p:stCondLst>
                                    <p:cond delay="0"/>
                                  </p:stCondLst>
                                  <p:childTnLst>
                                    <p:set>
                                      <p:cBhvr>
                                        <p:cTn id="32" dur="1" fill="hold">
                                          <p:stCondLst>
                                            <p:cond delay="0"/>
                                          </p:stCondLst>
                                        </p:cTn>
                                        <p:tgtEl>
                                          <p:spTgt spid="1026"/>
                                        </p:tgtEl>
                                        <p:attrNameLst>
                                          <p:attrName>style.visibility</p:attrName>
                                        </p:attrNameLst>
                                      </p:cBhvr>
                                      <p:to>
                                        <p:strVal val="visible"/>
                                      </p:to>
                                    </p:set>
                                    <p:animEffect transition="in" filter="fade">
                                      <p:cBhvr>
                                        <p:cTn id="33" dur="800" decel="100000"/>
                                        <p:tgtEl>
                                          <p:spTgt spid="1026"/>
                                        </p:tgtEl>
                                      </p:cBhvr>
                                    </p:animEffect>
                                    <p:anim calcmode="lin" valueType="num">
                                      <p:cBhvr>
                                        <p:cTn id="34" dur="800" decel="100000" fill="hold"/>
                                        <p:tgtEl>
                                          <p:spTgt spid="1026"/>
                                        </p:tgtEl>
                                        <p:attrNameLst>
                                          <p:attrName>style.rotation</p:attrName>
                                        </p:attrNameLst>
                                      </p:cBhvr>
                                      <p:tavLst>
                                        <p:tav tm="0">
                                          <p:val>
                                            <p:fltVal val="-90"/>
                                          </p:val>
                                        </p:tav>
                                        <p:tav tm="100000">
                                          <p:val>
                                            <p:fltVal val="0"/>
                                          </p:val>
                                        </p:tav>
                                      </p:tavLst>
                                    </p:anim>
                                    <p:anim calcmode="lin" valueType="num">
                                      <p:cBhvr>
                                        <p:cTn id="35" dur="800" decel="100000" fill="hold"/>
                                        <p:tgtEl>
                                          <p:spTgt spid="1026"/>
                                        </p:tgtEl>
                                        <p:attrNameLst>
                                          <p:attrName>ppt_x</p:attrName>
                                        </p:attrNameLst>
                                      </p:cBhvr>
                                      <p:tavLst>
                                        <p:tav tm="0">
                                          <p:val>
                                            <p:strVal val="#ppt_x+0.4"/>
                                          </p:val>
                                        </p:tav>
                                        <p:tav tm="100000">
                                          <p:val>
                                            <p:strVal val="#ppt_x-0.05"/>
                                          </p:val>
                                        </p:tav>
                                      </p:tavLst>
                                    </p:anim>
                                    <p:anim calcmode="lin" valueType="num">
                                      <p:cBhvr>
                                        <p:cTn id="36" dur="800" decel="100000" fill="hold"/>
                                        <p:tgtEl>
                                          <p:spTgt spid="1026"/>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1026"/>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102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3" grpId="0" animBg="1"/>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圆角矩形 9"/>
          <p:cNvSpPr/>
          <p:nvPr/>
        </p:nvSpPr>
        <p:spPr>
          <a:xfrm>
            <a:off x="861616" y="1682325"/>
            <a:ext cx="5714437" cy="492443"/>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TextBox 7"/>
          <p:cNvSpPr txBox="1"/>
          <p:nvPr/>
        </p:nvSpPr>
        <p:spPr>
          <a:xfrm>
            <a:off x="1174552" y="1604797"/>
            <a:ext cx="5088565" cy="553085"/>
          </a:xfrm>
          <a:prstGeom prst="rect">
            <a:avLst/>
          </a:prstGeom>
          <a:noFill/>
        </p:spPr>
        <p:txBody>
          <a:bodyPr wrap="square" rtlCol="0">
            <a:spAutoFit/>
          </a:bodyPr>
          <a:lstStyle>
            <a:defPPr>
              <a:defRPr lang="zh-CN"/>
            </a:defPPr>
            <a:lvl1pPr algn="ctr">
              <a:lnSpc>
                <a:spcPct val="150000"/>
              </a:lnSpc>
              <a:defRPr sz="1500">
                <a:solidFill>
                  <a:schemeClr val="bg1"/>
                </a:solidFill>
                <a:latin typeface="微软雅黑" panose="020B0503020204020204" pitchFamily="34" charset="-122"/>
                <a:ea typeface="微软雅黑" panose="020B0503020204020204" pitchFamily="34" charset="-122"/>
              </a:defRPr>
            </a:lvl1pPr>
          </a:lstStyle>
          <a:p>
            <a:r>
              <a:rPr lang="zh-CN" altLang="en-US" sz="2000"/>
              <a:t>抗日战争胜利的历史意义</a:t>
            </a:r>
          </a:p>
        </p:txBody>
      </p:sp>
      <p:sp>
        <p:nvSpPr>
          <p:cNvPr id="7" name="TextBox 6"/>
          <p:cNvSpPr txBox="1"/>
          <p:nvPr/>
        </p:nvSpPr>
        <p:spPr>
          <a:xfrm>
            <a:off x="861616" y="2243693"/>
            <a:ext cx="5714437" cy="1014730"/>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marL="171450" indent="-171450">
              <a:buFont typeface="Wingdings" panose="05000000000000000000" pitchFamily="2" charset="2"/>
              <a:buChar char="l"/>
            </a:pPr>
            <a:r>
              <a:rPr lang="zh-CN" altLang="en-US" sz="2000" b="1">
                <a:solidFill>
                  <a:schemeClr val="tx1"/>
                </a:solidFill>
              </a:rPr>
              <a:t>它是中国人民一百多年来反对外敌侵略，第一次取得完全胜利的民族解放战争。</a:t>
            </a:r>
          </a:p>
        </p:txBody>
      </p:sp>
      <p:sp>
        <p:nvSpPr>
          <p:cNvPr id="12" name="TextBox 11"/>
          <p:cNvSpPr txBox="1"/>
          <p:nvPr/>
        </p:nvSpPr>
        <p:spPr>
          <a:xfrm>
            <a:off x="6864085" y="4695427"/>
            <a:ext cx="4608512" cy="783590"/>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ts val="1800"/>
              </a:lnSpc>
            </a:pPr>
            <a:r>
              <a:rPr lang="en-US" altLang="zh-CN" sz="1800" b="1">
                <a:solidFill>
                  <a:schemeClr val="tx1"/>
                </a:solidFill>
              </a:rPr>
              <a:t>1945</a:t>
            </a:r>
            <a:r>
              <a:rPr lang="zh-CN" altLang="en-US" sz="1800" b="1">
                <a:solidFill>
                  <a:schemeClr val="tx1"/>
                </a:solidFill>
              </a:rPr>
              <a:t>年</a:t>
            </a:r>
            <a:r>
              <a:rPr lang="en-US" altLang="zh-CN" sz="1800" b="1">
                <a:solidFill>
                  <a:schemeClr val="tx1"/>
                </a:solidFill>
              </a:rPr>
              <a:t>8</a:t>
            </a:r>
            <a:r>
              <a:rPr lang="zh-CN" altLang="en-US" sz="1800" b="1">
                <a:solidFill>
                  <a:schemeClr val="tx1"/>
                </a:solidFill>
              </a:rPr>
              <a:t>月</a:t>
            </a:r>
            <a:r>
              <a:rPr lang="en-US" altLang="zh-CN" sz="1800" b="1">
                <a:solidFill>
                  <a:schemeClr val="tx1"/>
                </a:solidFill>
              </a:rPr>
              <a:t>14</a:t>
            </a:r>
            <a:r>
              <a:rPr lang="zh-CN" altLang="en-US" sz="1800" b="1">
                <a:solidFill>
                  <a:schemeClr val="tx1"/>
                </a:solidFill>
              </a:rPr>
              <a:t>日正午，日本天皇向全国广播了接受波茨坦公告、实行无条件投降的诏书。</a:t>
            </a:r>
            <a:r>
              <a:rPr lang="en-US" altLang="zh-CN" sz="1800" b="1">
                <a:solidFill>
                  <a:schemeClr val="tx1"/>
                </a:solidFill>
              </a:rPr>
              <a:t>15</a:t>
            </a:r>
            <a:r>
              <a:rPr lang="zh-CN" altLang="en-US" sz="1800" b="1">
                <a:solidFill>
                  <a:schemeClr val="tx1"/>
                </a:solidFill>
              </a:rPr>
              <a:t>日日本政府正式宣布日本无条件投降。</a:t>
            </a:r>
          </a:p>
        </p:txBody>
      </p:sp>
      <p:sp>
        <p:nvSpPr>
          <p:cNvPr id="13" name="TextBox 12"/>
          <p:cNvSpPr txBox="1"/>
          <p:nvPr/>
        </p:nvSpPr>
        <p:spPr>
          <a:xfrm>
            <a:off x="861616" y="3072509"/>
            <a:ext cx="5714437" cy="1014730"/>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marL="171450" indent="-171450">
              <a:buFont typeface="Wingdings" panose="05000000000000000000" pitchFamily="2" charset="2"/>
              <a:buChar char="l"/>
            </a:pPr>
            <a:r>
              <a:rPr lang="zh-CN" altLang="en-US" sz="2000" b="1">
                <a:solidFill>
                  <a:schemeClr val="tx1"/>
                </a:solidFill>
              </a:rPr>
              <a:t>中国的抗战，是世界反法西斯战争的一个重要组成部分。</a:t>
            </a:r>
          </a:p>
        </p:txBody>
      </p:sp>
      <p:sp>
        <p:nvSpPr>
          <p:cNvPr id="14" name="TextBox 13"/>
          <p:cNvSpPr txBox="1"/>
          <p:nvPr/>
        </p:nvSpPr>
        <p:spPr>
          <a:xfrm>
            <a:off x="861616" y="3959585"/>
            <a:ext cx="5714437" cy="147637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marL="171450" indent="-171450">
              <a:buFont typeface="Wingdings" panose="05000000000000000000" pitchFamily="2" charset="2"/>
              <a:buChar char="l"/>
            </a:pPr>
            <a:r>
              <a:rPr lang="zh-CN" altLang="en-US" sz="2000" b="1">
                <a:solidFill>
                  <a:schemeClr val="tx1"/>
                </a:solidFill>
              </a:rPr>
              <a:t>抗日战争时期是中国共产党成熟时期，中国人民革命力量得到空前大发展，为民主革命在全国胜利奠定了基础。</a:t>
            </a:r>
          </a:p>
        </p:txBody>
      </p:sp>
      <p:sp>
        <p:nvSpPr>
          <p:cNvPr id="16" name="TextBox 15"/>
          <p:cNvSpPr txBox="1"/>
          <p:nvPr/>
        </p:nvSpPr>
        <p:spPr>
          <a:xfrm>
            <a:off x="861616" y="5282669"/>
            <a:ext cx="5714437" cy="1014730"/>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marL="171450" indent="-171450">
              <a:buFont typeface="Wingdings" panose="05000000000000000000" pitchFamily="2" charset="2"/>
              <a:buChar char="l"/>
            </a:pPr>
            <a:r>
              <a:rPr lang="zh-CN" altLang="en-US" sz="2000" b="1">
                <a:solidFill>
                  <a:schemeClr val="tx1"/>
                </a:solidFill>
              </a:rPr>
              <a:t>中国的抗战，促进了亚洲和世界各国人民民族解放运动的发展，为他们提供了宝贵的斗争经验。</a:t>
            </a:r>
          </a:p>
        </p:txBody>
      </p:sp>
      <p:pic>
        <p:nvPicPr>
          <p:cNvPr id="2050" name="Picture 2" descr="http://a1.att.hudong.com/58/98/300000203503128558986152825_950.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56107" y="1728691"/>
            <a:ext cx="4320480" cy="2878135"/>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nodeType="afterGroup">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1500"/>
                            </p:stCondLst>
                            <p:childTnLst>
                              <p:par>
                                <p:cTn id="37" presetID="14" presetClass="entr" presetSubtype="10" fill="hold" nodeType="afterEffect">
                                  <p:stCondLst>
                                    <p:cond delay="0"/>
                                  </p:stCondLst>
                                  <p:childTnLst>
                                    <p:set>
                                      <p:cBhvr>
                                        <p:cTn id="38" dur="1" fill="hold">
                                          <p:stCondLst>
                                            <p:cond delay="0"/>
                                          </p:stCondLst>
                                        </p:cTn>
                                        <p:tgtEl>
                                          <p:spTgt spid="2050"/>
                                        </p:tgtEl>
                                        <p:attrNameLst>
                                          <p:attrName>style.visibility</p:attrName>
                                        </p:attrNameLst>
                                      </p:cBhvr>
                                      <p:to>
                                        <p:strVal val="visible"/>
                                      </p:to>
                                    </p:set>
                                    <p:animEffect transition="in" filter="randombar(horizontal)">
                                      <p:cBhvr>
                                        <p:cTn id="39" dur="500"/>
                                        <p:tgtEl>
                                          <p:spTgt spid="2050"/>
                                        </p:tgtEl>
                                      </p:cBhvr>
                                    </p:animEffect>
                                  </p:childTnLst>
                                </p:cTn>
                              </p:par>
                            </p:childTnLst>
                          </p:cTn>
                        </p:par>
                        <p:par>
                          <p:cTn id="40" fill="hold" nodeType="afterGroup">
                            <p:stCondLst>
                              <p:cond delay="2000"/>
                            </p:stCondLst>
                            <p:childTnLst>
                              <p:par>
                                <p:cTn id="41" presetID="22" presetClass="entr" presetSubtype="1"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up)">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P spid="7" grpId="0"/>
      <p:bldP spid="12" grpId="0"/>
      <p:bldP spid="13" grpId="0"/>
      <p:bldP spid="14" grpId="0"/>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矩形 18"/>
          <p:cNvSpPr/>
          <p:nvPr/>
        </p:nvSpPr>
        <p:spPr>
          <a:xfrm>
            <a:off x="7152117" y="1508685"/>
            <a:ext cx="3744416" cy="412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圆角矩形 11"/>
          <p:cNvSpPr/>
          <p:nvPr/>
        </p:nvSpPr>
        <p:spPr>
          <a:xfrm>
            <a:off x="861616" y="1508685"/>
            <a:ext cx="5714437" cy="492443"/>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TextBox 7"/>
          <p:cNvSpPr txBox="1"/>
          <p:nvPr/>
        </p:nvSpPr>
        <p:spPr>
          <a:xfrm>
            <a:off x="2854361" y="1443791"/>
            <a:ext cx="1728947" cy="553085"/>
          </a:xfrm>
          <a:prstGeom prst="rect">
            <a:avLst/>
          </a:prstGeom>
          <a:noFill/>
        </p:spPr>
        <p:txBody>
          <a:bodyPr wrap="square" rtlCol="0">
            <a:spAutoFit/>
          </a:bodyPr>
          <a:lstStyle>
            <a:defPPr>
              <a:defRPr lang="zh-CN"/>
            </a:defPPr>
            <a:lvl1pPr algn="ctr">
              <a:lnSpc>
                <a:spcPct val="150000"/>
              </a:lnSpc>
              <a:defRPr sz="1500">
                <a:solidFill>
                  <a:schemeClr val="bg1"/>
                </a:solidFill>
                <a:latin typeface="微软雅黑" panose="020B0503020204020204" pitchFamily="34" charset="-122"/>
                <a:ea typeface="微软雅黑" panose="020B0503020204020204" pitchFamily="34" charset="-122"/>
              </a:defRPr>
            </a:lvl1pPr>
          </a:lstStyle>
          <a:p>
            <a:r>
              <a:rPr lang="zh-CN" altLang="en-US" sz="2000"/>
              <a:t>解放战争</a:t>
            </a:r>
          </a:p>
        </p:txBody>
      </p:sp>
      <p:sp>
        <p:nvSpPr>
          <p:cNvPr id="7" name="TextBox 6"/>
          <p:cNvSpPr txBox="1"/>
          <p:nvPr/>
        </p:nvSpPr>
        <p:spPr>
          <a:xfrm>
            <a:off x="1060450" y="2190750"/>
            <a:ext cx="4578350" cy="398780"/>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2000" b="1">
                <a:solidFill>
                  <a:srgbClr val="FF0000"/>
                </a:solidFill>
              </a:rPr>
              <a:t>党领导人民争取和平民主的重大斗争</a:t>
            </a:r>
          </a:p>
        </p:txBody>
      </p:sp>
      <p:sp>
        <p:nvSpPr>
          <p:cNvPr id="9" name="TextBox 8"/>
          <p:cNvSpPr txBox="1"/>
          <p:nvPr/>
        </p:nvSpPr>
        <p:spPr>
          <a:xfrm>
            <a:off x="3083627" y="5506373"/>
            <a:ext cx="1574761" cy="46037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ctr"/>
            <a:r>
              <a:rPr lang="zh-CN" altLang="en-US" sz="1600">
                <a:solidFill>
                  <a:schemeClr val="accent2"/>
                </a:solidFill>
              </a:rPr>
              <a:t>重庆谈判</a:t>
            </a:r>
          </a:p>
        </p:txBody>
      </p:sp>
      <p:sp>
        <p:nvSpPr>
          <p:cNvPr id="14" name="TextBox 13"/>
          <p:cNvSpPr txBox="1"/>
          <p:nvPr/>
        </p:nvSpPr>
        <p:spPr>
          <a:xfrm>
            <a:off x="1798621" y="2726881"/>
            <a:ext cx="1920213" cy="398780"/>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marL="171450" indent="-171450">
              <a:lnSpc>
                <a:spcPct val="100000"/>
              </a:lnSpc>
              <a:buFont typeface="Wingdings" panose="05000000000000000000" pitchFamily="2" charset="2"/>
              <a:buChar char="l"/>
            </a:pPr>
            <a:r>
              <a:rPr lang="zh-CN" altLang="en-US" sz="2000" b="1">
                <a:solidFill>
                  <a:srgbClr val="FF0000"/>
                </a:solidFill>
              </a:rPr>
              <a:t>重庆谈判</a:t>
            </a:r>
          </a:p>
        </p:txBody>
      </p:sp>
      <p:sp>
        <p:nvSpPr>
          <p:cNvPr id="15" name="TextBox 14"/>
          <p:cNvSpPr txBox="1"/>
          <p:nvPr/>
        </p:nvSpPr>
        <p:spPr>
          <a:xfrm>
            <a:off x="1798621" y="3217976"/>
            <a:ext cx="1920213" cy="398780"/>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marL="171450" indent="-171450">
              <a:lnSpc>
                <a:spcPct val="100000"/>
              </a:lnSpc>
              <a:buFont typeface="Wingdings" panose="05000000000000000000" pitchFamily="2" charset="2"/>
              <a:buChar char="l"/>
            </a:pPr>
            <a:r>
              <a:rPr lang="zh-CN" altLang="en-US" sz="2000" b="1">
                <a:solidFill>
                  <a:srgbClr val="FF0000"/>
                </a:solidFill>
              </a:rPr>
              <a:t>政治协商会议</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61616" y="3735996"/>
            <a:ext cx="3000300" cy="1693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914340" y="3717032"/>
            <a:ext cx="2644556" cy="1712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861616" y="5454888"/>
            <a:ext cx="5697280" cy="514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3074" name="Picture 2" descr="http://www.zhuayoukong.com/images/2015/08/52269312731.jpg"/>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248128" y="1604576"/>
            <a:ext cx="3552395" cy="189340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7248128" y="5621477"/>
            <a:ext cx="3552395" cy="46037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ctr"/>
            <a:r>
              <a:rPr lang="zh-CN" altLang="en-US" sz="1600">
                <a:solidFill>
                  <a:schemeClr val="accent2"/>
                </a:solidFill>
              </a:rPr>
              <a:t>政治协商会议（旧政协）</a:t>
            </a:r>
          </a:p>
        </p:txBody>
      </p:sp>
      <p:pic>
        <p:nvPicPr>
          <p:cNvPr id="3078" name="Picture 6" descr="http://shszx.eastday.com/node2/node22/lhsb/node4565/node4578/images/00038521.gif"/>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248128" y="3627376"/>
            <a:ext cx="3552395" cy="18818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nodeType="afterGroup">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nodeType="afterGroup">
                            <p:stCondLst>
                              <p:cond delay="1000"/>
                            </p:stCondLst>
                            <p:childTnLst>
                              <p:par>
                                <p:cTn id="20" presetID="2" presetClass="entr" presetSubtype="2"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1+#ppt_w/2"/>
                                          </p:val>
                                        </p:tav>
                                        <p:tav tm="100000">
                                          <p:val>
                                            <p:strVal val="#ppt_x"/>
                                          </p:val>
                                        </p:tav>
                                      </p:tavLst>
                                    </p:anim>
                                    <p:anim calcmode="lin" valueType="num">
                                      <p:cBhvr additive="base">
                                        <p:cTn id="23" dur="500" fill="hold"/>
                                        <p:tgtEl>
                                          <p:spTgt spid="14"/>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1500"/>
                            </p:stCondLst>
                            <p:childTnLst>
                              <p:par>
                                <p:cTn id="25" presetID="2" presetClass="entr" presetSubtype="2"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1+#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000"/>
                            </p:stCondLst>
                            <p:childTnLst>
                              <p:par>
                                <p:cTn id="30" presetID="42" presetClass="entr" presetSubtype="0" fill="hold" nodeType="afterEffect">
                                  <p:stCondLst>
                                    <p:cond delay="0"/>
                                  </p:stCondLst>
                                  <p:childTnLst>
                                    <p:set>
                                      <p:cBhvr>
                                        <p:cTn id="31" dur="1" fill="hold">
                                          <p:stCondLst>
                                            <p:cond delay="0"/>
                                          </p:stCondLst>
                                        </p:cTn>
                                        <p:tgtEl>
                                          <p:spTgt spid="5122"/>
                                        </p:tgtEl>
                                        <p:attrNameLst>
                                          <p:attrName>style.visibility</p:attrName>
                                        </p:attrNameLst>
                                      </p:cBhvr>
                                      <p:to>
                                        <p:strVal val="visible"/>
                                      </p:to>
                                    </p:set>
                                    <p:animEffect transition="in" filter="fade">
                                      <p:cBhvr>
                                        <p:cTn id="32" dur="1000"/>
                                        <p:tgtEl>
                                          <p:spTgt spid="5122"/>
                                        </p:tgtEl>
                                      </p:cBhvr>
                                    </p:animEffect>
                                    <p:anim calcmode="lin" valueType="num">
                                      <p:cBhvr>
                                        <p:cTn id="33" dur="1000" fill="hold"/>
                                        <p:tgtEl>
                                          <p:spTgt spid="5122"/>
                                        </p:tgtEl>
                                        <p:attrNameLst>
                                          <p:attrName>ppt_x</p:attrName>
                                        </p:attrNameLst>
                                      </p:cBhvr>
                                      <p:tavLst>
                                        <p:tav tm="0">
                                          <p:val>
                                            <p:strVal val="#ppt_x"/>
                                          </p:val>
                                        </p:tav>
                                        <p:tav tm="100000">
                                          <p:val>
                                            <p:strVal val="#ppt_x"/>
                                          </p:val>
                                        </p:tav>
                                      </p:tavLst>
                                    </p:anim>
                                    <p:anim calcmode="lin" valueType="num">
                                      <p:cBhvr>
                                        <p:cTn id="34" dur="1000" fill="hold"/>
                                        <p:tgtEl>
                                          <p:spTgt spid="512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123"/>
                                        </p:tgtEl>
                                        <p:attrNameLst>
                                          <p:attrName>style.visibility</p:attrName>
                                        </p:attrNameLst>
                                      </p:cBhvr>
                                      <p:to>
                                        <p:strVal val="visible"/>
                                      </p:to>
                                    </p:set>
                                    <p:animEffect transition="in" filter="fade">
                                      <p:cBhvr>
                                        <p:cTn id="37" dur="1000"/>
                                        <p:tgtEl>
                                          <p:spTgt spid="5123"/>
                                        </p:tgtEl>
                                      </p:cBhvr>
                                    </p:animEffect>
                                    <p:anim calcmode="lin" valueType="num">
                                      <p:cBhvr>
                                        <p:cTn id="38" dur="1000" fill="hold"/>
                                        <p:tgtEl>
                                          <p:spTgt spid="5123"/>
                                        </p:tgtEl>
                                        <p:attrNameLst>
                                          <p:attrName>ppt_x</p:attrName>
                                        </p:attrNameLst>
                                      </p:cBhvr>
                                      <p:tavLst>
                                        <p:tav tm="0">
                                          <p:val>
                                            <p:strVal val="#ppt_x"/>
                                          </p:val>
                                        </p:tav>
                                        <p:tav tm="100000">
                                          <p:val>
                                            <p:strVal val="#ppt_x"/>
                                          </p:val>
                                        </p:tav>
                                      </p:tavLst>
                                    </p:anim>
                                    <p:anim calcmode="lin" valueType="num">
                                      <p:cBhvr>
                                        <p:cTn id="39" dur="1000" fill="hold"/>
                                        <p:tgtEl>
                                          <p:spTgt spid="512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par>
                          <p:cTn id="45" fill="hold" nodeType="afterGroup">
                            <p:stCondLst>
                              <p:cond delay="3000"/>
                            </p:stCondLst>
                            <p:childTnLst>
                              <p:par>
                                <p:cTn id="46" presetID="22" presetClass="entr" presetSubtype="8"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childTnLst>
                          </p:cTn>
                        </p:par>
                        <p:par>
                          <p:cTn id="49" fill="hold" nodeType="afterGroup">
                            <p:stCondLst>
                              <p:cond delay="3500"/>
                            </p:stCondLst>
                            <p:childTnLst>
                              <p:par>
                                <p:cTn id="50" presetID="42" presetClass="entr" presetSubtype="0"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000"/>
                                        <p:tgtEl>
                                          <p:spTgt spid="19"/>
                                        </p:tgtEl>
                                      </p:cBhvr>
                                    </p:animEffect>
                                    <p:anim calcmode="lin" valueType="num">
                                      <p:cBhvr>
                                        <p:cTn id="53" dur="1000" fill="hold"/>
                                        <p:tgtEl>
                                          <p:spTgt spid="19"/>
                                        </p:tgtEl>
                                        <p:attrNameLst>
                                          <p:attrName>ppt_x</p:attrName>
                                        </p:attrNameLst>
                                      </p:cBhvr>
                                      <p:tavLst>
                                        <p:tav tm="0">
                                          <p:val>
                                            <p:strVal val="#ppt_x"/>
                                          </p:val>
                                        </p:tav>
                                        <p:tav tm="100000">
                                          <p:val>
                                            <p:strVal val="#ppt_x"/>
                                          </p:val>
                                        </p:tav>
                                      </p:tavLst>
                                    </p:anim>
                                    <p:anim calcmode="lin" valueType="num">
                                      <p:cBhvr>
                                        <p:cTn id="54" dur="1000" fill="hold"/>
                                        <p:tgtEl>
                                          <p:spTgt spid="19"/>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074"/>
                                        </p:tgtEl>
                                        <p:attrNameLst>
                                          <p:attrName>style.visibility</p:attrName>
                                        </p:attrNameLst>
                                      </p:cBhvr>
                                      <p:to>
                                        <p:strVal val="visible"/>
                                      </p:to>
                                    </p:set>
                                    <p:animEffect transition="in" filter="fade">
                                      <p:cBhvr>
                                        <p:cTn id="57" dur="1000"/>
                                        <p:tgtEl>
                                          <p:spTgt spid="3074"/>
                                        </p:tgtEl>
                                      </p:cBhvr>
                                    </p:animEffect>
                                    <p:anim calcmode="lin" valueType="num">
                                      <p:cBhvr>
                                        <p:cTn id="58" dur="1000" fill="hold"/>
                                        <p:tgtEl>
                                          <p:spTgt spid="3074"/>
                                        </p:tgtEl>
                                        <p:attrNameLst>
                                          <p:attrName>ppt_x</p:attrName>
                                        </p:attrNameLst>
                                      </p:cBhvr>
                                      <p:tavLst>
                                        <p:tav tm="0">
                                          <p:val>
                                            <p:strVal val="#ppt_x"/>
                                          </p:val>
                                        </p:tav>
                                        <p:tav tm="100000">
                                          <p:val>
                                            <p:strVal val="#ppt_x"/>
                                          </p:val>
                                        </p:tav>
                                      </p:tavLst>
                                    </p:anim>
                                    <p:anim calcmode="lin" valueType="num">
                                      <p:cBhvr>
                                        <p:cTn id="59" dur="1000" fill="hold"/>
                                        <p:tgtEl>
                                          <p:spTgt spid="3074"/>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078"/>
                                        </p:tgtEl>
                                        <p:attrNameLst>
                                          <p:attrName>style.visibility</p:attrName>
                                        </p:attrNameLst>
                                      </p:cBhvr>
                                      <p:to>
                                        <p:strVal val="visible"/>
                                      </p:to>
                                    </p:set>
                                    <p:animEffect transition="in" filter="fade">
                                      <p:cBhvr>
                                        <p:cTn id="62" dur="1000"/>
                                        <p:tgtEl>
                                          <p:spTgt spid="3078"/>
                                        </p:tgtEl>
                                      </p:cBhvr>
                                    </p:animEffect>
                                    <p:anim calcmode="lin" valueType="num">
                                      <p:cBhvr>
                                        <p:cTn id="63" dur="1000" fill="hold"/>
                                        <p:tgtEl>
                                          <p:spTgt spid="3078"/>
                                        </p:tgtEl>
                                        <p:attrNameLst>
                                          <p:attrName>ppt_x</p:attrName>
                                        </p:attrNameLst>
                                      </p:cBhvr>
                                      <p:tavLst>
                                        <p:tav tm="0">
                                          <p:val>
                                            <p:strVal val="#ppt_x"/>
                                          </p:val>
                                        </p:tav>
                                        <p:tav tm="100000">
                                          <p:val>
                                            <p:strVal val="#ppt_x"/>
                                          </p:val>
                                        </p:tav>
                                      </p:tavLst>
                                    </p:anim>
                                    <p:anim calcmode="lin" valueType="num">
                                      <p:cBhvr>
                                        <p:cTn id="64" dur="1000" fill="hold"/>
                                        <p:tgtEl>
                                          <p:spTgt spid="3078"/>
                                        </p:tgtEl>
                                        <p:attrNameLst>
                                          <p:attrName>ppt_y</p:attrName>
                                        </p:attrNameLst>
                                      </p:cBhvr>
                                      <p:tavLst>
                                        <p:tav tm="0">
                                          <p:val>
                                            <p:strVal val="#ppt_y+.1"/>
                                          </p:val>
                                        </p:tav>
                                        <p:tav tm="100000">
                                          <p:val>
                                            <p:strVal val="#ppt_y"/>
                                          </p:val>
                                        </p:tav>
                                      </p:tavLst>
                                    </p:anim>
                                  </p:childTnLst>
                                </p:cTn>
                              </p:par>
                            </p:childTnLst>
                          </p:cTn>
                        </p:par>
                        <p:par>
                          <p:cTn id="65" fill="hold" nodeType="afterGroup">
                            <p:stCondLst>
                              <p:cond delay="4500"/>
                            </p:stCondLst>
                            <p:childTnLst>
                              <p:par>
                                <p:cTn id="66" presetID="22" presetClass="entr" presetSubtype="8" fill="hold" grpId="0" nodeType="after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wipe(left)">
                                      <p:cBhvr>
                                        <p:cTn id="6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2" grpId="0" animBg="1"/>
      <p:bldP spid="8" grpId="0"/>
      <p:bldP spid="7" grpId="0"/>
      <p:bldP spid="9" grpId="0"/>
      <p:bldP spid="14" grpId="0"/>
      <p:bldP spid="15" grpId="0"/>
      <p:bldP spid="2" grpId="0" animBg="1"/>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圆角矩形 11"/>
          <p:cNvSpPr/>
          <p:nvPr/>
        </p:nvSpPr>
        <p:spPr>
          <a:xfrm>
            <a:off x="1125307" y="1556963"/>
            <a:ext cx="10059257" cy="492443"/>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TextBox 7"/>
          <p:cNvSpPr txBox="1"/>
          <p:nvPr/>
        </p:nvSpPr>
        <p:spPr>
          <a:xfrm>
            <a:off x="5434855" y="1465664"/>
            <a:ext cx="1440160" cy="553085"/>
          </a:xfrm>
          <a:prstGeom prst="rect">
            <a:avLst/>
          </a:prstGeom>
          <a:noFill/>
        </p:spPr>
        <p:txBody>
          <a:bodyPr wrap="square" rtlCol="0">
            <a:spAutoFit/>
          </a:bodyPr>
          <a:lstStyle>
            <a:defPPr>
              <a:defRPr lang="zh-CN"/>
            </a:defPPr>
            <a:lvl1pPr algn="ctr">
              <a:lnSpc>
                <a:spcPct val="150000"/>
              </a:lnSpc>
              <a:defRPr sz="1500">
                <a:solidFill>
                  <a:schemeClr val="bg1"/>
                </a:solidFill>
                <a:latin typeface="微软雅黑" panose="020B0503020204020204" pitchFamily="34" charset="-122"/>
                <a:ea typeface="微软雅黑" panose="020B0503020204020204" pitchFamily="34" charset="-122"/>
              </a:defRPr>
            </a:lvl1pPr>
          </a:lstStyle>
          <a:p>
            <a:r>
              <a:rPr lang="zh-CN" altLang="en-US" sz="2000"/>
              <a:t>三大战役</a:t>
            </a:r>
          </a:p>
        </p:txBody>
      </p:sp>
      <p:sp>
        <p:nvSpPr>
          <p:cNvPr id="7" name="TextBox 6"/>
          <p:cNvSpPr txBox="1"/>
          <p:nvPr/>
        </p:nvSpPr>
        <p:spPr>
          <a:xfrm>
            <a:off x="527381" y="5002779"/>
            <a:ext cx="3840427" cy="46037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ctr"/>
            <a:r>
              <a:rPr lang="zh-CN" altLang="en-US" sz="1600" b="1">
                <a:solidFill>
                  <a:schemeClr val="tx1"/>
                </a:solidFill>
              </a:rPr>
              <a:t>刘伯承、邓小平等人在指挥淮海战役</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3405" y="2732360"/>
            <a:ext cx="3408379" cy="22123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367808" y="2509603"/>
            <a:ext cx="3265685" cy="29094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4345947" y="5451705"/>
            <a:ext cx="3287547" cy="46037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ctr"/>
            <a:r>
              <a:rPr lang="zh-CN" altLang="en-US" sz="1600" b="1">
                <a:solidFill>
                  <a:schemeClr val="tx1"/>
                </a:solidFill>
              </a:rPr>
              <a:t>第四野战军入关参加平津战役</a:t>
            </a:r>
          </a:p>
        </p:txBody>
      </p:sp>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824192" y="2909667"/>
            <a:ext cx="3637028" cy="18577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p:cNvSpPr txBox="1"/>
          <p:nvPr/>
        </p:nvSpPr>
        <p:spPr>
          <a:xfrm>
            <a:off x="7824192" y="4778315"/>
            <a:ext cx="3637028" cy="46037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ctr"/>
            <a:r>
              <a:rPr lang="zh-CN" altLang="en-US" sz="1600" b="1">
                <a:solidFill>
                  <a:schemeClr val="tx1"/>
                </a:solidFill>
              </a:rPr>
              <a:t>辽沈战役</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nodeType="afterGroup">
                            <p:stCondLst>
                              <p:cond delay="500"/>
                            </p:stCondLst>
                            <p:childTnLst>
                              <p:par>
                                <p:cTn id="16" presetID="42" presetClass="entr" presetSubtype="0" fill="hold" nodeType="afterEffect">
                                  <p:stCondLst>
                                    <p:cond delay="0"/>
                                  </p:stCondLst>
                                  <p:childTnLst>
                                    <p:set>
                                      <p:cBhvr>
                                        <p:cTn id="17" dur="1" fill="hold">
                                          <p:stCondLst>
                                            <p:cond delay="0"/>
                                          </p:stCondLst>
                                        </p:cTn>
                                        <p:tgtEl>
                                          <p:spTgt spid="6146"/>
                                        </p:tgtEl>
                                        <p:attrNameLst>
                                          <p:attrName>style.visibility</p:attrName>
                                        </p:attrNameLst>
                                      </p:cBhvr>
                                      <p:to>
                                        <p:strVal val="visible"/>
                                      </p:to>
                                    </p:set>
                                    <p:animEffect transition="in" filter="fade">
                                      <p:cBhvr>
                                        <p:cTn id="18" dur="1000"/>
                                        <p:tgtEl>
                                          <p:spTgt spid="6146"/>
                                        </p:tgtEl>
                                      </p:cBhvr>
                                    </p:animEffect>
                                    <p:anim calcmode="lin" valueType="num">
                                      <p:cBhvr>
                                        <p:cTn id="19" dur="1000" fill="hold"/>
                                        <p:tgtEl>
                                          <p:spTgt spid="6146"/>
                                        </p:tgtEl>
                                        <p:attrNameLst>
                                          <p:attrName>ppt_x</p:attrName>
                                        </p:attrNameLst>
                                      </p:cBhvr>
                                      <p:tavLst>
                                        <p:tav tm="0">
                                          <p:val>
                                            <p:strVal val="#ppt_x"/>
                                          </p:val>
                                        </p:tav>
                                        <p:tav tm="100000">
                                          <p:val>
                                            <p:strVal val="#ppt_x"/>
                                          </p:val>
                                        </p:tav>
                                      </p:tavLst>
                                    </p:anim>
                                    <p:anim calcmode="lin" valueType="num">
                                      <p:cBhvr>
                                        <p:cTn id="20" dur="1000" fill="hold"/>
                                        <p:tgtEl>
                                          <p:spTgt spid="6146"/>
                                        </p:tgtEl>
                                        <p:attrNameLst>
                                          <p:attrName>ppt_y</p:attrName>
                                        </p:attrNameLst>
                                      </p:cBhvr>
                                      <p:tavLst>
                                        <p:tav tm="0">
                                          <p:val>
                                            <p:strVal val="#ppt_y+.1"/>
                                          </p:val>
                                        </p:tav>
                                        <p:tav tm="100000">
                                          <p:val>
                                            <p:strVal val="#ppt_y"/>
                                          </p:val>
                                        </p:tav>
                                      </p:tavLst>
                                    </p:anim>
                                  </p:childTnLst>
                                </p:cTn>
                              </p:par>
                              <p:par>
                                <p:cTn id="21" presetID="22" presetClass="entr" presetSubtype="8" fill="hold" grpId="0" nodeType="withEffect">
                                  <p:stCondLst>
                                    <p:cond delay="50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nodeType="afterGroup">
                            <p:stCondLst>
                              <p:cond delay="1500"/>
                            </p:stCondLst>
                            <p:childTnLst>
                              <p:par>
                                <p:cTn id="25" presetID="42" presetClass="entr" presetSubtype="0" fill="hold" nodeType="afterEffect">
                                  <p:stCondLst>
                                    <p:cond delay="0"/>
                                  </p:stCondLst>
                                  <p:childTnLst>
                                    <p:set>
                                      <p:cBhvr>
                                        <p:cTn id="26" dur="1" fill="hold">
                                          <p:stCondLst>
                                            <p:cond delay="0"/>
                                          </p:stCondLst>
                                        </p:cTn>
                                        <p:tgtEl>
                                          <p:spTgt spid="6147"/>
                                        </p:tgtEl>
                                        <p:attrNameLst>
                                          <p:attrName>style.visibility</p:attrName>
                                        </p:attrNameLst>
                                      </p:cBhvr>
                                      <p:to>
                                        <p:strVal val="visible"/>
                                      </p:to>
                                    </p:set>
                                    <p:animEffect transition="in" filter="fade">
                                      <p:cBhvr>
                                        <p:cTn id="27" dur="1000"/>
                                        <p:tgtEl>
                                          <p:spTgt spid="6147"/>
                                        </p:tgtEl>
                                      </p:cBhvr>
                                    </p:animEffect>
                                    <p:anim calcmode="lin" valueType="num">
                                      <p:cBhvr>
                                        <p:cTn id="28" dur="1000" fill="hold"/>
                                        <p:tgtEl>
                                          <p:spTgt spid="6147"/>
                                        </p:tgtEl>
                                        <p:attrNameLst>
                                          <p:attrName>ppt_x</p:attrName>
                                        </p:attrNameLst>
                                      </p:cBhvr>
                                      <p:tavLst>
                                        <p:tav tm="0">
                                          <p:val>
                                            <p:strVal val="#ppt_x"/>
                                          </p:val>
                                        </p:tav>
                                        <p:tav tm="100000">
                                          <p:val>
                                            <p:strVal val="#ppt_x"/>
                                          </p:val>
                                        </p:tav>
                                      </p:tavLst>
                                    </p:anim>
                                    <p:anim calcmode="lin" valueType="num">
                                      <p:cBhvr>
                                        <p:cTn id="29" dur="1000" fill="hold"/>
                                        <p:tgtEl>
                                          <p:spTgt spid="6147"/>
                                        </p:tgtEl>
                                        <p:attrNameLst>
                                          <p:attrName>ppt_y</p:attrName>
                                        </p:attrNameLst>
                                      </p:cBhvr>
                                      <p:tavLst>
                                        <p:tav tm="0">
                                          <p:val>
                                            <p:strVal val="#ppt_y+.1"/>
                                          </p:val>
                                        </p:tav>
                                        <p:tav tm="100000">
                                          <p:val>
                                            <p:strVal val="#ppt_y"/>
                                          </p:val>
                                        </p:tav>
                                      </p:tavLst>
                                    </p:anim>
                                  </p:childTnLst>
                                </p:cTn>
                              </p:par>
                              <p:par>
                                <p:cTn id="30" presetID="22" presetClass="entr" presetSubtype="8" fill="hold" grpId="0" nodeType="withEffect">
                                  <p:stCondLst>
                                    <p:cond delay="50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par>
                          <p:cTn id="33" fill="hold" nodeType="afterGroup">
                            <p:stCondLst>
                              <p:cond delay="2500"/>
                            </p:stCondLst>
                            <p:childTnLst>
                              <p:par>
                                <p:cTn id="34" presetID="42" presetClass="entr" presetSubtype="0" fill="hold" nodeType="afterEffect">
                                  <p:stCondLst>
                                    <p:cond delay="0"/>
                                  </p:stCondLst>
                                  <p:childTnLst>
                                    <p:set>
                                      <p:cBhvr>
                                        <p:cTn id="35" dur="1" fill="hold">
                                          <p:stCondLst>
                                            <p:cond delay="0"/>
                                          </p:stCondLst>
                                        </p:cTn>
                                        <p:tgtEl>
                                          <p:spTgt spid="6148"/>
                                        </p:tgtEl>
                                        <p:attrNameLst>
                                          <p:attrName>style.visibility</p:attrName>
                                        </p:attrNameLst>
                                      </p:cBhvr>
                                      <p:to>
                                        <p:strVal val="visible"/>
                                      </p:to>
                                    </p:set>
                                    <p:animEffect transition="in" filter="fade">
                                      <p:cBhvr>
                                        <p:cTn id="36" dur="1000"/>
                                        <p:tgtEl>
                                          <p:spTgt spid="6148"/>
                                        </p:tgtEl>
                                      </p:cBhvr>
                                    </p:animEffect>
                                    <p:anim calcmode="lin" valueType="num">
                                      <p:cBhvr>
                                        <p:cTn id="37" dur="1000" fill="hold"/>
                                        <p:tgtEl>
                                          <p:spTgt spid="6148"/>
                                        </p:tgtEl>
                                        <p:attrNameLst>
                                          <p:attrName>ppt_x</p:attrName>
                                        </p:attrNameLst>
                                      </p:cBhvr>
                                      <p:tavLst>
                                        <p:tav tm="0">
                                          <p:val>
                                            <p:strVal val="#ppt_x"/>
                                          </p:val>
                                        </p:tav>
                                        <p:tav tm="100000">
                                          <p:val>
                                            <p:strVal val="#ppt_x"/>
                                          </p:val>
                                        </p:tav>
                                      </p:tavLst>
                                    </p:anim>
                                    <p:anim calcmode="lin" valueType="num">
                                      <p:cBhvr>
                                        <p:cTn id="38" dur="1000" fill="hold"/>
                                        <p:tgtEl>
                                          <p:spTgt spid="6148"/>
                                        </p:tgtEl>
                                        <p:attrNameLst>
                                          <p:attrName>ppt_y</p:attrName>
                                        </p:attrNameLst>
                                      </p:cBhvr>
                                      <p:tavLst>
                                        <p:tav tm="0">
                                          <p:val>
                                            <p:strVal val="#ppt_y+.1"/>
                                          </p:val>
                                        </p:tav>
                                        <p:tav tm="100000">
                                          <p:val>
                                            <p:strVal val="#ppt_y"/>
                                          </p:val>
                                        </p:tav>
                                      </p:tavLst>
                                    </p:anim>
                                  </p:childTnLst>
                                </p:cTn>
                              </p:par>
                              <p:par>
                                <p:cTn id="39" presetID="22" presetClass="entr" presetSubtype="8" fill="hold" grpId="0" nodeType="withEffect">
                                  <p:stCondLst>
                                    <p:cond delay="50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p:bldP spid="7" grpId="0"/>
      <p:bldP spid="11"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6" name="TextBox 131"/>
          <p:cNvSpPr txBox="1">
            <a:spLocks noChangeArrowheads="1"/>
          </p:cNvSpPr>
          <p:nvPr/>
        </p:nvSpPr>
        <p:spPr bwMode="auto">
          <a:xfrm>
            <a:off x="6959867" y="890384"/>
            <a:ext cx="4532841" cy="91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665" b="1">
                <a:solidFill>
                  <a:srgbClr val="AE0E16"/>
                </a:solidFill>
                <a:latin typeface="微软雅黑" panose="020B0503020204020204" pitchFamily="34" charset="-122"/>
                <a:ea typeface="微软雅黑" panose="020B0503020204020204" pitchFamily="34" charset="-122"/>
              </a:rPr>
              <a:t>第一部分</a:t>
            </a:r>
            <a:endParaRPr lang="en-US" altLang="zh-CN" sz="2665" b="1">
              <a:solidFill>
                <a:srgbClr val="AE0E16"/>
              </a:solidFill>
              <a:latin typeface="微软雅黑" panose="020B0503020204020204" pitchFamily="34" charset="-122"/>
              <a:ea typeface="微软雅黑" panose="020B0503020204020204" pitchFamily="34" charset="-122"/>
            </a:endParaRPr>
          </a:p>
          <a:p>
            <a:pPr eaLnBrk="1" hangingPunct="1"/>
            <a:r>
              <a:rPr lang="zh-CN" altLang="en-US" sz="2665" b="1">
                <a:solidFill>
                  <a:srgbClr val="AE0E16"/>
                </a:solidFill>
                <a:latin typeface="微软雅黑" panose="020B0503020204020204" pitchFamily="34" charset="-122"/>
                <a:ea typeface="微软雅黑" panose="020B0503020204020204" pitchFamily="34" charset="-122"/>
              </a:rPr>
              <a:t>新民主主义革命时期</a:t>
            </a:r>
          </a:p>
        </p:txBody>
      </p:sp>
      <p:sp>
        <p:nvSpPr>
          <p:cNvPr id="17" name="TextBox 132"/>
          <p:cNvSpPr txBox="1">
            <a:spLocks noChangeArrowheads="1"/>
          </p:cNvSpPr>
          <p:nvPr/>
        </p:nvSpPr>
        <p:spPr bwMode="auto">
          <a:xfrm>
            <a:off x="6959867" y="2218275"/>
            <a:ext cx="4616219" cy="91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665" b="1">
                <a:solidFill>
                  <a:srgbClr val="AE0E16"/>
                </a:solidFill>
                <a:latin typeface="微软雅黑" panose="020B0503020204020204" pitchFamily="34" charset="-122"/>
                <a:ea typeface="微软雅黑" panose="020B0503020204020204" pitchFamily="34" charset="-122"/>
              </a:rPr>
              <a:t>第二部分</a:t>
            </a:r>
            <a:endParaRPr lang="en-US" altLang="zh-CN" sz="2665" b="1">
              <a:solidFill>
                <a:srgbClr val="AE0E16"/>
              </a:solidFill>
              <a:latin typeface="微软雅黑" panose="020B0503020204020204" pitchFamily="34" charset="-122"/>
              <a:ea typeface="微软雅黑" panose="020B0503020204020204" pitchFamily="34" charset="-122"/>
            </a:endParaRPr>
          </a:p>
          <a:p>
            <a:pPr eaLnBrk="1" hangingPunct="1"/>
            <a:r>
              <a:rPr lang="zh-CN" altLang="en-US" sz="2665" b="1">
                <a:solidFill>
                  <a:srgbClr val="AE0E16"/>
                </a:solidFill>
                <a:latin typeface="微软雅黑" panose="020B0503020204020204" pitchFamily="34" charset="-122"/>
                <a:ea typeface="微软雅黑" panose="020B0503020204020204" pitchFamily="34" charset="-122"/>
              </a:rPr>
              <a:t>社会主义革命和建设时期</a:t>
            </a:r>
          </a:p>
        </p:txBody>
      </p:sp>
      <p:sp>
        <p:nvSpPr>
          <p:cNvPr id="18" name="TextBox 133"/>
          <p:cNvSpPr txBox="1">
            <a:spLocks noChangeArrowheads="1"/>
          </p:cNvSpPr>
          <p:nvPr/>
        </p:nvSpPr>
        <p:spPr bwMode="auto">
          <a:xfrm>
            <a:off x="6959868" y="3562424"/>
            <a:ext cx="5096272" cy="132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665" b="1">
                <a:solidFill>
                  <a:srgbClr val="AE0E16"/>
                </a:solidFill>
                <a:latin typeface="微软雅黑" panose="020B0503020204020204" pitchFamily="34" charset="-122"/>
                <a:ea typeface="微软雅黑" panose="020B0503020204020204" pitchFamily="34" charset="-122"/>
              </a:rPr>
              <a:t>第三部分</a:t>
            </a:r>
            <a:endParaRPr lang="en-US" altLang="zh-CN" sz="2665" b="1">
              <a:solidFill>
                <a:srgbClr val="AE0E16"/>
              </a:solidFill>
              <a:latin typeface="微软雅黑" panose="020B0503020204020204" pitchFamily="34" charset="-122"/>
              <a:ea typeface="微软雅黑" panose="020B0503020204020204" pitchFamily="34" charset="-122"/>
            </a:endParaRPr>
          </a:p>
          <a:p>
            <a:pPr eaLnBrk="1" hangingPunct="1"/>
            <a:r>
              <a:rPr lang="zh-CN" altLang="en-US" sz="2665" b="1">
                <a:solidFill>
                  <a:srgbClr val="AE0E16"/>
                </a:solidFill>
                <a:latin typeface="微软雅黑" panose="020B0503020204020204" pitchFamily="34" charset="-122"/>
                <a:ea typeface="微软雅黑" panose="020B0503020204020204" pitchFamily="34" charset="-122"/>
              </a:rPr>
              <a:t>改革开放和社会主义现代化</a:t>
            </a:r>
            <a:endParaRPr lang="en-US" altLang="zh-CN" sz="2665" b="1">
              <a:solidFill>
                <a:srgbClr val="AE0E16"/>
              </a:solidFill>
              <a:latin typeface="微软雅黑" panose="020B0503020204020204" pitchFamily="34" charset="-122"/>
              <a:ea typeface="微软雅黑" panose="020B0503020204020204" pitchFamily="34" charset="-122"/>
            </a:endParaRPr>
          </a:p>
          <a:p>
            <a:pPr eaLnBrk="1" hangingPunct="1"/>
            <a:r>
              <a:rPr lang="zh-CN" altLang="en-US" sz="2665" b="1">
                <a:solidFill>
                  <a:srgbClr val="AE0E16"/>
                </a:solidFill>
                <a:latin typeface="微软雅黑" panose="020B0503020204020204" pitchFamily="34" charset="-122"/>
                <a:ea typeface="微软雅黑" panose="020B0503020204020204" pitchFamily="34" charset="-122"/>
              </a:rPr>
              <a:t>建设新时期</a:t>
            </a:r>
          </a:p>
        </p:txBody>
      </p:sp>
      <p:sp>
        <p:nvSpPr>
          <p:cNvPr id="19" name="Oval 6"/>
          <p:cNvSpPr>
            <a:spLocks noChangeArrowheads="1"/>
          </p:cNvSpPr>
          <p:nvPr/>
        </p:nvSpPr>
        <p:spPr bwMode="auto">
          <a:xfrm>
            <a:off x="6013717" y="976487"/>
            <a:ext cx="842433" cy="882649"/>
          </a:xfrm>
          <a:prstGeom prst="ellipse">
            <a:avLst/>
          </a:prstGeom>
          <a:solidFill>
            <a:srgbClr val="AE0E16"/>
          </a:solidFill>
          <a:ln>
            <a:noFill/>
          </a:ln>
        </p:spPr>
        <p:txBody>
          <a:bodyPr/>
          <a:lstStyle/>
          <a:p>
            <a:endParaRPr lang="zh-CN" altLang="en-US" sz="2400">
              <a:solidFill>
                <a:srgbClr val="F8F8F8"/>
              </a:solidFill>
            </a:endParaRPr>
          </a:p>
        </p:txBody>
      </p:sp>
      <p:sp>
        <p:nvSpPr>
          <p:cNvPr id="20" name="TextBox 137"/>
          <p:cNvSpPr txBox="1">
            <a:spLocks noChangeArrowheads="1"/>
          </p:cNvSpPr>
          <p:nvPr/>
        </p:nvSpPr>
        <p:spPr bwMode="auto">
          <a:xfrm>
            <a:off x="6056050" y="1069620"/>
            <a:ext cx="768350" cy="66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sz="3735" b="1">
                <a:solidFill>
                  <a:srgbClr val="F8F8F8"/>
                </a:solidFill>
                <a:latin typeface="微软雅黑" panose="020B0503020204020204" pitchFamily="34" charset="-122"/>
                <a:ea typeface="微软雅黑" panose="020B0503020204020204" pitchFamily="34" charset="-122"/>
              </a:rPr>
              <a:t>01</a:t>
            </a:r>
            <a:endParaRPr lang="zh-CN" altLang="en-US" sz="3735" b="1">
              <a:solidFill>
                <a:srgbClr val="F8F8F8"/>
              </a:solidFill>
              <a:latin typeface="微软雅黑" panose="020B0503020204020204" pitchFamily="34" charset="-122"/>
              <a:ea typeface="微软雅黑" panose="020B0503020204020204" pitchFamily="34" charset="-122"/>
            </a:endParaRPr>
          </a:p>
        </p:txBody>
      </p:sp>
      <p:sp>
        <p:nvSpPr>
          <p:cNvPr id="21" name="Oval 6"/>
          <p:cNvSpPr>
            <a:spLocks noChangeArrowheads="1"/>
          </p:cNvSpPr>
          <p:nvPr/>
        </p:nvSpPr>
        <p:spPr bwMode="auto">
          <a:xfrm>
            <a:off x="6013717" y="2289911"/>
            <a:ext cx="842433" cy="882651"/>
          </a:xfrm>
          <a:prstGeom prst="ellipse">
            <a:avLst/>
          </a:prstGeom>
          <a:solidFill>
            <a:srgbClr val="AE0E16"/>
          </a:solidFill>
          <a:ln>
            <a:noFill/>
          </a:ln>
        </p:spPr>
        <p:txBody>
          <a:bodyPr/>
          <a:lstStyle/>
          <a:p>
            <a:endParaRPr lang="zh-CN" altLang="en-US" sz="2400">
              <a:solidFill>
                <a:srgbClr val="F8F8F8"/>
              </a:solidFill>
            </a:endParaRPr>
          </a:p>
        </p:txBody>
      </p:sp>
      <p:sp>
        <p:nvSpPr>
          <p:cNvPr id="22" name="TextBox 139"/>
          <p:cNvSpPr txBox="1">
            <a:spLocks noChangeArrowheads="1"/>
          </p:cNvSpPr>
          <p:nvPr/>
        </p:nvSpPr>
        <p:spPr bwMode="auto">
          <a:xfrm>
            <a:off x="6056050" y="2383044"/>
            <a:ext cx="768350" cy="66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sz="3735" b="1">
                <a:solidFill>
                  <a:srgbClr val="F8F8F8"/>
                </a:solidFill>
                <a:latin typeface="微软雅黑" panose="020B0503020204020204" pitchFamily="34" charset="-122"/>
                <a:ea typeface="微软雅黑" panose="020B0503020204020204" pitchFamily="34" charset="-122"/>
              </a:rPr>
              <a:t>02</a:t>
            </a:r>
            <a:endParaRPr lang="zh-CN" altLang="en-US" sz="3735" b="1">
              <a:solidFill>
                <a:srgbClr val="F8F8F8"/>
              </a:solidFill>
              <a:latin typeface="微软雅黑" panose="020B0503020204020204" pitchFamily="34" charset="-122"/>
              <a:ea typeface="微软雅黑" panose="020B0503020204020204" pitchFamily="34" charset="-122"/>
            </a:endParaRPr>
          </a:p>
        </p:txBody>
      </p:sp>
      <p:sp>
        <p:nvSpPr>
          <p:cNvPr id="23" name="Oval 6"/>
          <p:cNvSpPr>
            <a:spLocks noChangeArrowheads="1"/>
          </p:cNvSpPr>
          <p:nvPr/>
        </p:nvSpPr>
        <p:spPr bwMode="auto">
          <a:xfrm>
            <a:off x="6013717" y="3824428"/>
            <a:ext cx="842433" cy="882651"/>
          </a:xfrm>
          <a:prstGeom prst="ellipse">
            <a:avLst/>
          </a:prstGeom>
          <a:solidFill>
            <a:srgbClr val="AE0E16"/>
          </a:solidFill>
          <a:ln>
            <a:noFill/>
          </a:ln>
        </p:spPr>
        <p:txBody>
          <a:bodyPr/>
          <a:lstStyle/>
          <a:p>
            <a:endParaRPr lang="zh-CN" altLang="en-US" sz="2400">
              <a:solidFill>
                <a:srgbClr val="F8F8F8"/>
              </a:solidFill>
            </a:endParaRPr>
          </a:p>
        </p:txBody>
      </p:sp>
      <p:sp>
        <p:nvSpPr>
          <p:cNvPr id="24" name="TextBox 141"/>
          <p:cNvSpPr txBox="1">
            <a:spLocks noChangeArrowheads="1"/>
          </p:cNvSpPr>
          <p:nvPr/>
        </p:nvSpPr>
        <p:spPr bwMode="auto">
          <a:xfrm>
            <a:off x="6056050" y="3917561"/>
            <a:ext cx="768350" cy="66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sz="3735" b="1">
                <a:solidFill>
                  <a:srgbClr val="F8F8F8"/>
                </a:solidFill>
                <a:latin typeface="微软雅黑" panose="020B0503020204020204" pitchFamily="34" charset="-122"/>
                <a:ea typeface="微软雅黑" panose="020B0503020204020204" pitchFamily="34" charset="-122"/>
              </a:rPr>
              <a:t>03</a:t>
            </a:r>
            <a:endParaRPr lang="zh-CN" altLang="en-US" sz="3735" b="1">
              <a:solidFill>
                <a:srgbClr val="F8F8F8"/>
              </a:solidFill>
              <a:latin typeface="微软雅黑" panose="020B0503020204020204" pitchFamily="34" charset="-122"/>
              <a:ea typeface="微软雅黑" panose="020B0503020204020204" pitchFamily="34" charset="-122"/>
            </a:endParaRPr>
          </a:p>
        </p:txBody>
      </p:sp>
      <p:sp>
        <p:nvSpPr>
          <p:cNvPr id="25" name="TextBox 131"/>
          <p:cNvSpPr txBox="1">
            <a:spLocks noChangeArrowheads="1"/>
          </p:cNvSpPr>
          <p:nvPr/>
        </p:nvSpPr>
        <p:spPr bwMode="auto">
          <a:xfrm>
            <a:off x="2057236" y="740701"/>
            <a:ext cx="2880320" cy="132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8000" b="1">
                <a:solidFill>
                  <a:srgbClr val="AE0E16"/>
                </a:solidFill>
                <a:latin typeface="微软雅黑" panose="020B0503020204020204" pitchFamily="34" charset="-122"/>
                <a:ea typeface="微软雅黑" panose="020B0503020204020204" pitchFamily="34" charset="-122"/>
              </a:rPr>
              <a:t>目录</a:t>
            </a:r>
          </a:p>
        </p:txBody>
      </p:sp>
      <p:sp>
        <p:nvSpPr>
          <p:cNvPr id="26" name="TextBox 131"/>
          <p:cNvSpPr txBox="1">
            <a:spLocks noChangeArrowheads="1"/>
          </p:cNvSpPr>
          <p:nvPr/>
        </p:nvSpPr>
        <p:spPr bwMode="auto">
          <a:xfrm>
            <a:off x="2057236" y="2013089"/>
            <a:ext cx="2880320"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4000" b="1">
                <a:solidFill>
                  <a:srgbClr val="AE0E16"/>
                </a:solidFill>
                <a:latin typeface="微软雅黑" panose="020B0503020204020204" pitchFamily="34" charset="-122"/>
                <a:ea typeface="微软雅黑" panose="020B0503020204020204" pitchFamily="34" charset="-122"/>
              </a:rPr>
              <a:t>contents</a:t>
            </a:r>
            <a:endParaRPr lang="zh-CN" altLang="en-US" sz="4000" b="1">
              <a:solidFill>
                <a:srgbClr val="AE0E16"/>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flipH="1">
            <a:off x="5519936" y="890384"/>
            <a:ext cx="0" cy="4059020"/>
          </a:xfrm>
          <a:prstGeom prst="line">
            <a:avLst/>
          </a:prstGeom>
          <a:ln w="12700">
            <a:solidFill>
              <a:srgbClr val="AE0E16"/>
            </a:solidFill>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5099" y="5950792"/>
            <a:ext cx="4856901" cy="900932"/>
          </a:xfrm>
          <a:prstGeom prst="rect">
            <a:avLst/>
          </a:prstGeom>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429000"/>
            <a:ext cx="6060876" cy="3344360"/>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decel="25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2" decel="25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1+#ppt_w/2"/>
                                          </p:val>
                                        </p:tav>
                                        <p:tav tm="100000">
                                          <p:val>
                                            <p:strVal val="#ppt_x"/>
                                          </p:val>
                                        </p:tav>
                                      </p:tavLst>
                                    </p:anim>
                                    <p:anim calcmode="lin" valueType="num">
                                      <p:cBhvr additive="base">
                                        <p:cTn id="12" dur="2000" fill="hold"/>
                                        <p:tgtEl>
                                          <p:spTgt spid="6"/>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2000"/>
                            </p:stCondLst>
                            <p:childTnLst>
                              <p:par>
                                <p:cTn id="14" presetID="22" presetClass="entr" presetSubtype="8"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par>
                          <p:cTn id="17" fill="hold" nodeType="afterGroup">
                            <p:stCondLst>
                              <p:cond delay="2500"/>
                            </p:stCondLst>
                            <p:childTnLst>
                              <p:par>
                                <p:cTn id="18" presetID="22" presetClass="entr" presetSubtype="8"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par>
                          <p:cTn id="21" fill="hold" nodeType="afterGroup">
                            <p:stCondLst>
                              <p:cond delay="3000"/>
                            </p:stCondLst>
                            <p:childTnLst>
                              <p:par>
                                <p:cTn id="22" presetID="22" presetClass="entr" presetSubtype="1"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par>
                          <p:cTn id="25" fill="hold" nodeType="afterGroup">
                            <p:stCondLst>
                              <p:cond delay="3500"/>
                            </p:stCondLst>
                            <p:childTnLst>
                              <p:par>
                                <p:cTn id="26" presetID="1"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par>
                                <p:cTn id="28" presetID="56" presetClass="path" presetSubtype="0" accel="50000" decel="50000" fill="hold" grpId="1" nodeType="withEffect">
                                  <p:stCondLst>
                                    <p:cond delay="0"/>
                                  </p:stCondLst>
                                  <p:childTnLst>
                                    <p:animMotion origin="layout" path="M 2.22222E-06 -1.48148E-06 L -0.30347 0.54537" pathEditMode="relative" rAng="0" ptsTypes="AA">
                                      <p:cBhvr>
                                        <p:cTn id="29" dur="500" spd="-99900" fill="hold"/>
                                        <p:tgtEl>
                                          <p:spTgt spid="19"/>
                                        </p:tgtEl>
                                        <p:attrNameLst>
                                          <p:attrName>ppt_x</p:attrName>
                                          <p:attrName>ppt_y</p:attrName>
                                        </p:attrNameLst>
                                      </p:cBhvr>
                                      <p:rCtr x="-15174" y="27253"/>
                                    </p:animMotion>
                                  </p:childTnLst>
                                </p:cTn>
                              </p:par>
                              <p:par>
                                <p:cTn id="30" presetID="1" presetClass="entr" presetSubtype="0" fill="hold" grpId="0" nodeType="withEffect">
                                  <p:stCondLst>
                                    <p:cond delay="100"/>
                                  </p:stCondLst>
                                  <p:childTnLst>
                                    <p:set>
                                      <p:cBhvr>
                                        <p:cTn id="31" dur="1" fill="hold">
                                          <p:stCondLst>
                                            <p:cond delay="0"/>
                                          </p:stCondLst>
                                        </p:cTn>
                                        <p:tgtEl>
                                          <p:spTgt spid="21"/>
                                        </p:tgtEl>
                                        <p:attrNameLst>
                                          <p:attrName>style.visibility</p:attrName>
                                        </p:attrNameLst>
                                      </p:cBhvr>
                                      <p:to>
                                        <p:strVal val="visible"/>
                                      </p:to>
                                    </p:set>
                                  </p:childTnLst>
                                </p:cTn>
                              </p:par>
                              <p:par>
                                <p:cTn id="32" presetID="56" presetClass="path" presetSubtype="0" accel="50000" decel="50000" fill="hold" grpId="1" nodeType="withEffect">
                                  <p:stCondLst>
                                    <p:cond delay="100"/>
                                  </p:stCondLst>
                                  <p:childTnLst>
                                    <p:animMotion origin="layout" path="M 2.22222E-06 1.85185E-06 L -0.30347 0.3679" pathEditMode="relative" rAng="0" ptsTypes="AA">
                                      <p:cBhvr>
                                        <p:cTn id="33" dur="500" spd="-99900" fill="hold"/>
                                        <p:tgtEl>
                                          <p:spTgt spid="21"/>
                                        </p:tgtEl>
                                        <p:attrNameLst>
                                          <p:attrName>ppt_x</p:attrName>
                                          <p:attrName>ppt_y</p:attrName>
                                        </p:attrNameLst>
                                      </p:cBhvr>
                                      <p:rCtr x="-15174" y="18395"/>
                                    </p:animMotion>
                                  </p:childTnLst>
                                </p:cTn>
                              </p:par>
                              <p:par>
                                <p:cTn id="34" presetID="1" presetClass="entr" presetSubtype="0" fill="hold" grpId="0" nodeType="withEffect">
                                  <p:stCondLst>
                                    <p:cond delay="200"/>
                                  </p:stCondLst>
                                  <p:childTnLst>
                                    <p:set>
                                      <p:cBhvr>
                                        <p:cTn id="35" dur="1" fill="hold">
                                          <p:stCondLst>
                                            <p:cond delay="0"/>
                                          </p:stCondLst>
                                        </p:cTn>
                                        <p:tgtEl>
                                          <p:spTgt spid="23"/>
                                        </p:tgtEl>
                                        <p:attrNameLst>
                                          <p:attrName>style.visibility</p:attrName>
                                        </p:attrNameLst>
                                      </p:cBhvr>
                                      <p:to>
                                        <p:strVal val="visible"/>
                                      </p:to>
                                    </p:set>
                                  </p:childTnLst>
                                </p:cTn>
                              </p:par>
                              <p:par>
                                <p:cTn id="36" presetID="56" presetClass="path" presetSubtype="0" accel="50000" decel="50000" fill="hold" grpId="1" nodeType="withEffect">
                                  <p:stCondLst>
                                    <p:cond delay="200"/>
                                  </p:stCondLst>
                                  <p:childTnLst>
                                    <p:animMotion origin="layout" path="M 2.22222E-06 -3.58025E-06 L -0.30347 0.14414" pathEditMode="relative" rAng="0" ptsTypes="AA">
                                      <p:cBhvr>
                                        <p:cTn id="37" dur="500" spd="-99900" fill="hold"/>
                                        <p:tgtEl>
                                          <p:spTgt spid="23"/>
                                        </p:tgtEl>
                                        <p:attrNameLst>
                                          <p:attrName>ppt_x</p:attrName>
                                          <p:attrName>ppt_y</p:attrName>
                                        </p:attrNameLst>
                                      </p:cBhvr>
                                      <p:rCtr x="-15174" y="7191"/>
                                    </p:animMotion>
                                  </p:childTnLst>
                                </p:cTn>
                              </p:par>
                            </p:childTnLst>
                          </p:cTn>
                        </p:par>
                        <p:par>
                          <p:cTn id="38" fill="hold" nodeType="afterGroup">
                            <p:stCondLst>
                              <p:cond delay="4200"/>
                            </p:stCondLst>
                            <p:childTnLst>
                              <p:par>
                                <p:cTn id="39" presetID="31" presetClass="entr" presetSubtype="0"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300" fill="hold"/>
                                        <p:tgtEl>
                                          <p:spTgt spid="20"/>
                                        </p:tgtEl>
                                        <p:attrNameLst>
                                          <p:attrName>ppt_w</p:attrName>
                                        </p:attrNameLst>
                                      </p:cBhvr>
                                      <p:tavLst>
                                        <p:tav tm="0">
                                          <p:val>
                                            <p:fltVal val="0"/>
                                          </p:val>
                                        </p:tav>
                                        <p:tav tm="100000">
                                          <p:val>
                                            <p:strVal val="#ppt_w"/>
                                          </p:val>
                                        </p:tav>
                                      </p:tavLst>
                                    </p:anim>
                                    <p:anim calcmode="lin" valueType="num">
                                      <p:cBhvr>
                                        <p:cTn id="42" dur="300" fill="hold"/>
                                        <p:tgtEl>
                                          <p:spTgt spid="20"/>
                                        </p:tgtEl>
                                        <p:attrNameLst>
                                          <p:attrName>ppt_h</p:attrName>
                                        </p:attrNameLst>
                                      </p:cBhvr>
                                      <p:tavLst>
                                        <p:tav tm="0">
                                          <p:val>
                                            <p:fltVal val="0"/>
                                          </p:val>
                                        </p:tav>
                                        <p:tav tm="100000">
                                          <p:val>
                                            <p:strVal val="#ppt_h"/>
                                          </p:val>
                                        </p:tav>
                                      </p:tavLst>
                                    </p:anim>
                                    <p:anim calcmode="lin" valueType="num">
                                      <p:cBhvr>
                                        <p:cTn id="43" dur="300" fill="hold"/>
                                        <p:tgtEl>
                                          <p:spTgt spid="20"/>
                                        </p:tgtEl>
                                        <p:attrNameLst>
                                          <p:attrName>style.rotation</p:attrName>
                                        </p:attrNameLst>
                                      </p:cBhvr>
                                      <p:tavLst>
                                        <p:tav tm="0">
                                          <p:val>
                                            <p:fltVal val="90"/>
                                          </p:val>
                                        </p:tav>
                                        <p:tav tm="100000">
                                          <p:val>
                                            <p:fltVal val="0"/>
                                          </p:val>
                                        </p:tav>
                                      </p:tavLst>
                                    </p:anim>
                                    <p:animEffect transition="in" filter="fade">
                                      <p:cBhvr>
                                        <p:cTn id="44" dur="300"/>
                                        <p:tgtEl>
                                          <p:spTgt spid="20"/>
                                        </p:tgtEl>
                                      </p:cBhvr>
                                    </p:animEffect>
                                  </p:childTnLst>
                                </p:cTn>
                              </p:par>
                              <p:par>
                                <p:cTn id="45" presetID="3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300" fill="hold"/>
                                        <p:tgtEl>
                                          <p:spTgt spid="22"/>
                                        </p:tgtEl>
                                        <p:attrNameLst>
                                          <p:attrName>ppt_w</p:attrName>
                                        </p:attrNameLst>
                                      </p:cBhvr>
                                      <p:tavLst>
                                        <p:tav tm="0">
                                          <p:val>
                                            <p:fltVal val="0"/>
                                          </p:val>
                                        </p:tav>
                                        <p:tav tm="100000">
                                          <p:val>
                                            <p:strVal val="#ppt_w"/>
                                          </p:val>
                                        </p:tav>
                                      </p:tavLst>
                                    </p:anim>
                                    <p:anim calcmode="lin" valueType="num">
                                      <p:cBhvr>
                                        <p:cTn id="48" dur="300" fill="hold"/>
                                        <p:tgtEl>
                                          <p:spTgt spid="22"/>
                                        </p:tgtEl>
                                        <p:attrNameLst>
                                          <p:attrName>ppt_h</p:attrName>
                                        </p:attrNameLst>
                                      </p:cBhvr>
                                      <p:tavLst>
                                        <p:tav tm="0">
                                          <p:val>
                                            <p:fltVal val="0"/>
                                          </p:val>
                                        </p:tav>
                                        <p:tav tm="100000">
                                          <p:val>
                                            <p:strVal val="#ppt_h"/>
                                          </p:val>
                                        </p:tav>
                                      </p:tavLst>
                                    </p:anim>
                                    <p:anim calcmode="lin" valueType="num">
                                      <p:cBhvr>
                                        <p:cTn id="49" dur="300" fill="hold"/>
                                        <p:tgtEl>
                                          <p:spTgt spid="22"/>
                                        </p:tgtEl>
                                        <p:attrNameLst>
                                          <p:attrName>style.rotation</p:attrName>
                                        </p:attrNameLst>
                                      </p:cBhvr>
                                      <p:tavLst>
                                        <p:tav tm="0">
                                          <p:val>
                                            <p:fltVal val="90"/>
                                          </p:val>
                                        </p:tav>
                                        <p:tav tm="100000">
                                          <p:val>
                                            <p:fltVal val="0"/>
                                          </p:val>
                                        </p:tav>
                                      </p:tavLst>
                                    </p:anim>
                                    <p:animEffect transition="in" filter="fade">
                                      <p:cBhvr>
                                        <p:cTn id="50" dur="300"/>
                                        <p:tgtEl>
                                          <p:spTgt spid="22"/>
                                        </p:tgtEl>
                                      </p:cBhvr>
                                    </p:animEffect>
                                  </p:childTnLst>
                                </p:cTn>
                              </p:par>
                              <p:par>
                                <p:cTn id="51" presetID="31"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p:cTn id="53" dur="300" fill="hold"/>
                                        <p:tgtEl>
                                          <p:spTgt spid="24"/>
                                        </p:tgtEl>
                                        <p:attrNameLst>
                                          <p:attrName>ppt_w</p:attrName>
                                        </p:attrNameLst>
                                      </p:cBhvr>
                                      <p:tavLst>
                                        <p:tav tm="0">
                                          <p:val>
                                            <p:fltVal val="0"/>
                                          </p:val>
                                        </p:tav>
                                        <p:tav tm="100000">
                                          <p:val>
                                            <p:strVal val="#ppt_w"/>
                                          </p:val>
                                        </p:tav>
                                      </p:tavLst>
                                    </p:anim>
                                    <p:anim calcmode="lin" valueType="num">
                                      <p:cBhvr>
                                        <p:cTn id="54" dur="300" fill="hold"/>
                                        <p:tgtEl>
                                          <p:spTgt spid="24"/>
                                        </p:tgtEl>
                                        <p:attrNameLst>
                                          <p:attrName>ppt_h</p:attrName>
                                        </p:attrNameLst>
                                      </p:cBhvr>
                                      <p:tavLst>
                                        <p:tav tm="0">
                                          <p:val>
                                            <p:fltVal val="0"/>
                                          </p:val>
                                        </p:tav>
                                        <p:tav tm="100000">
                                          <p:val>
                                            <p:strVal val="#ppt_h"/>
                                          </p:val>
                                        </p:tav>
                                      </p:tavLst>
                                    </p:anim>
                                    <p:anim calcmode="lin" valueType="num">
                                      <p:cBhvr>
                                        <p:cTn id="55" dur="300" fill="hold"/>
                                        <p:tgtEl>
                                          <p:spTgt spid="24"/>
                                        </p:tgtEl>
                                        <p:attrNameLst>
                                          <p:attrName>style.rotation</p:attrName>
                                        </p:attrNameLst>
                                      </p:cBhvr>
                                      <p:tavLst>
                                        <p:tav tm="0">
                                          <p:val>
                                            <p:fltVal val="90"/>
                                          </p:val>
                                        </p:tav>
                                        <p:tav tm="100000">
                                          <p:val>
                                            <p:fltVal val="0"/>
                                          </p:val>
                                        </p:tav>
                                      </p:tavLst>
                                    </p:anim>
                                    <p:animEffect transition="in" filter="fade">
                                      <p:cBhvr>
                                        <p:cTn id="56" dur="300"/>
                                        <p:tgtEl>
                                          <p:spTgt spid="24"/>
                                        </p:tgtEl>
                                      </p:cBhvr>
                                    </p:animEffect>
                                  </p:childTnLst>
                                </p:cTn>
                              </p:par>
                            </p:childTnLst>
                          </p:cTn>
                        </p:par>
                        <p:par>
                          <p:cTn id="57" fill="hold" nodeType="afterGroup">
                            <p:stCondLst>
                              <p:cond delay="4500"/>
                            </p:stCondLst>
                            <p:childTnLst>
                              <p:par>
                                <p:cTn id="58" presetID="22" presetClass="entr" presetSubtype="8" fill="hold" grpId="0"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left)">
                                      <p:cBhvr>
                                        <p:cTn id="60" dur="500"/>
                                        <p:tgtEl>
                                          <p:spTgt spid="16"/>
                                        </p:tgtEl>
                                      </p:cBhvr>
                                    </p:animEffect>
                                  </p:childTnLst>
                                </p:cTn>
                              </p:par>
                              <p:par>
                                <p:cTn id="61" presetID="22" presetClass="entr" presetSubtype="8" fill="hold" grpId="0" nodeType="withEffect">
                                  <p:stCondLst>
                                    <p:cond delay="20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par>
                                <p:cTn id="64" presetID="22" presetClass="entr" presetSubtype="8" fill="hold" grpId="0" nodeType="withEffect">
                                  <p:stCondLst>
                                    <p:cond delay="400"/>
                                  </p:stCondLst>
                                  <p:childTnLst>
                                    <p:set>
                                      <p:cBhvr>
                                        <p:cTn id="65" dur="1" fill="hold">
                                          <p:stCondLst>
                                            <p:cond delay="0"/>
                                          </p:stCondLst>
                                        </p:cTn>
                                        <p:tgtEl>
                                          <p:spTgt spid="18"/>
                                        </p:tgtEl>
                                        <p:attrNameLst>
                                          <p:attrName>style.visibility</p:attrName>
                                        </p:attrNameLst>
                                      </p:cBhvr>
                                      <p:to>
                                        <p:strVal val="visible"/>
                                      </p:to>
                                    </p:set>
                                    <p:animEffect transition="in" filter="wipe(left)">
                                      <p:cBhvr>
                                        <p:cTn id="6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animBg="1"/>
      <p:bldP spid="19" grpId="1" animBg="1"/>
      <p:bldP spid="20" grpId="0"/>
      <p:bldP spid="21" grpId="0" animBg="1"/>
      <p:bldP spid="21" grpId="1" animBg="1"/>
      <p:bldP spid="22" grpId="0"/>
      <p:bldP spid="23" grpId="0" animBg="1"/>
      <p:bldP spid="23" grpId="1" animBg="1"/>
      <p:bldP spid="24" grpId="0"/>
      <p:bldP spid="25" grpId="0"/>
      <p:bldP spid="26"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圆角矩形 5"/>
          <p:cNvSpPr/>
          <p:nvPr/>
        </p:nvSpPr>
        <p:spPr>
          <a:xfrm>
            <a:off x="853983" y="1462715"/>
            <a:ext cx="7409853" cy="492443"/>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12"/>
          <p:cNvSpPr txBox="1"/>
          <p:nvPr/>
        </p:nvSpPr>
        <p:spPr>
          <a:xfrm>
            <a:off x="3315577" y="2180861"/>
            <a:ext cx="2766329" cy="663702"/>
          </a:xfrm>
          <a:prstGeom prst="hexagon">
            <a:avLst/>
          </a:prstGeom>
          <a:gradFill>
            <a:gsLst>
              <a:gs pos="0">
                <a:srgbClr val="E30000"/>
              </a:gs>
              <a:gs pos="100000">
                <a:srgbClr val="760303"/>
              </a:gs>
            </a:gsLst>
            <a:lin ang="5400000" scaled="0"/>
          </a:grad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ts val="1800"/>
              </a:lnSpc>
            </a:pPr>
            <a:r>
              <a:rPr lang="zh-CN" altLang="en-US" sz="1600">
                <a:solidFill>
                  <a:schemeClr val="bg1"/>
                </a:solidFill>
              </a:rPr>
              <a:t>时间：</a:t>
            </a:r>
            <a:r>
              <a:rPr lang="en-US" altLang="zh-CN" sz="1600">
                <a:solidFill>
                  <a:schemeClr val="bg1"/>
                </a:solidFill>
              </a:rPr>
              <a:t> 1949.3.5-13</a:t>
            </a:r>
          </a:p>
          <a:p>
            <a:pPr>
              <a:lnSpc>
                <a:spcPts val="1800"/>
              </a:lnSpc>
            </a:pPr>
            <a:r>
              <a:rPr lang="zh-CN" altLang="en-US" sz="1600">
                <a:solidFill>
                  <a:schemeClr val="bg1"/>
                </a:solidFill>
              </a:rPr>
              <a:t>地点：西柏坡</a:t>
            </a:r>
          </a:p>
        </p:txBody>
      </p:sp>
      <p:grpSp>
        <p:nvGrpSpPr>
          <p:cNvPr id="3" name="组合 2"/>
          <p:cNvGrpSpPr/>
          <p:nvPr/>
        </p:nvGrpSpPr>
        <p:grpSpPr>
          <a:xfrm>
            <a:off x="3644759" y="1389985"/>
            <a:ext cx="2451241" cy="553085"/>
            <a:chOff x="1797466" y="1042489"/>
            <a:chExt cx="1838431" cy="414814"/>
          </a:xfrm>
        </p:grpSpPr>
        <p:sp>
          <p:nvSpPr>
            <p:cNvPr id="11" name="Freeform 4"/>
            <p:cNvSpPr/>
            <p:nvPr/>
          </p:nvSpPr>
          <p:spPr bwMode="auto">
            <a:xfrm>
              <a:off x="1797466" y="1122436"/>
              <a:ext cx="297016" cy="302607"/>
            </a:xfrm>
            <a:custGeom>
              <a:avLst/>
              <a:gdLst>
                <a:gd name="T0" fmla="*/ 9973 w 16150"/>
                <a:gd name="T1" fmla="*/ 259 h 16454"/>
                <a:gd name="T2" fmla="*/ 12122 w 16150"/>
                <a:gd name="T3" fmla="*/ 1134 h 16454"/>
                <a:gd name="T4" fmla="*/ 13846 w 16150"/>
                <a:gd name="T5" fmla="*/ 2500 h 16454"/>
                <a:gd name="T6" fmla="*/ 15112 w 16150"/>
                <a:gd name="T7" fmla="*/ 4233 h 16454"/>
                <a:gd name="T8" fmla="*/ 15891 w 16150"/>
                <a:gd name="T9" fmla="*/ 6210 h 16454"/>
                <a:gd name="T10" fmla="*/ 16149 w 16150"/>
                <a:gd name="T11" fmla="*/ 8306 h 16454"/>
                <a:gd name="T12" fmla="*/ 15854 w 16150"/>
                <a:gd name="T13" fmla="*/ 10398 h 16454"/>
                <a:gd name="T14" fmla="*/ 14975 w 16150"/>
                <a:gd name="T15" fmla="*/ 12361 h 16454"/>
                <a:gd name="T16" fmla="*/ 12685 w 16150"/>
                <a:gd name="T17" fmla="*/ 14869 h 16454"/>
                <a:gd name="T18" fmla="*/ 11449 w 16150"/>
                <a:gd name="T19" fmla="*/ 15540 h 16454"/>
                <a:gd name="T20" fmla="*/ 10200 w 16150"/>
                <a:gd name="T21" fmla="*/ 16017 h 16454"/>
                <a:gd name="T22" fmla="*/ 8943 w 16150"/>
                <a:gd name="T23" fmla="*/ 16295 h 16454"/>
                <a:gd name="T24" fmla="*/ 7684 w 16150"/>
                <a:gd name="T25" fmla="*/ 16373 h 16454"/>
                <a:gd name="T26" fmla="*/ 6427 w 16150"/>
                <a:gd name="T27" fmla="*/ 16246 h 16454"/>
                <a:gd name="T28" fmla="*/ 5176 w 16150"/>
                <a:gd name="T29" fmla="*/ 15912 h 16454"/>
                <a:gd name="T30" fmla="*/ 3938 w 16150"/>
                <a:gd name="T31" fmla="*/ 15367 h 16454"/>
                <a:gd name="T32" fmla="*/ 2716 w 16150"/>
                <a:gd name="T33" fmla="*/ 14608 h 16454"/>
                <a:gd name="T34" fmla="*/ 2511 w 16150"/>
                <a:gd name="T35" fmla="*/ 15185 h 16454"/>
                <a:gd name="T36" fmla="*/ 2434 w 16150"/>
                <a:gd name="T37" fmla="*/ 15605 h 16454"/>
                <a:gd name="T38" fmla="*/ 2255 w 16150"/>
                <a:gd name="T39" fmla="*/ 15955 h 16454"/>
                <a:gd name="T40" fmla="*/ 1990 w 16150"/>
                <a:gd name="T41" fmla="*/ 16223 h 16454"/>
                <a:gd name="T42" fmla="*/ 1660 w 16150"/>
                <a:gd name="T43" fmla="*/ 16393 h 16454"/>
                <a:gd name="T44" fmla="*/ 1284 w 16150"/>
                <a:gd name="T45" fmla="*/ 16454 h 16454"/>
                <a:gd name="T46" fmla="*/ 877 w 16150"/>
                <a:gd name="T47" fmla="*/ 16392 h 16454"/>
                <a:gd name="T48" fmla="*/ 462 w 16150"/>
                <a:gd name="T49" fmla="*/ 16196 h 16454"/>
                <a:gd name="T50" fmla="*/ 179 w 16150"/>
                <a:gd name="T51" fmla="*/ 15839 h 16454"/>
                <a:gd name="T52" fmla="*/ 36 w 16150"/>
                <a:gd name="T53" fmla="*/ 15456 h 16454"/>
                <a:gd name="T54" fmla="*/ 1 w 16150"/>
                <a:gd name="T55" fmla="*/ 15083 h 16454"/>
                <a:gd name="T56" fmla="*/ 68 w 16150"/>
                <a:gd name="T57" fmla="*/ 14734 h 16454"/>
                <a:gd name="T58" fmla="*/ 234 w 16150"/>
                <a:gd name="T59" fmla="*/ 14423 h 16454"/>
                <a:gd name="T60" fmla="*/ 493 w 16150"/>
                <a:gd name="T61" fmla="*/ 14166 h 16454"/>
                <a:gd name="T62" fmla="*/ 840 w 16150"/>
                <a:gd name="T63" fmla="*/ 13979 h 16454"/>
                <a:gd name="T64" fmla="*/ 1273 w 16150"/>
                <a:gd name="T65" fmla="*/ 13874 h 16454"/>
                <a:gd name="T66" fmla="*/ 1729 w 16150"/>
                <a:gd name="T67" fmla="*/ 11158 h 16454"/>
                <a:gd name="T68" fmla="*/ 2659 w 16150"/>
                <a:gd name="T69" fmla="*/ 11937 h 16454"/>
                <a:gd name="T70" fmla="*/ 3659 w 16150"/>
                <a:gd name="T71" fmla="*/ 12592 h 16454"/>
                <a:gd name="T72" fmla="*/ 4718 w 16150"/>
                <a:gd name="T73" fmla="*/ 13103 h 16454"/>
                <a:gd name="T74" fmla="*/ 5826 w 16150"/>
                <a:gd name="T75" fmla="*/ 13448 h 16454"/>
                <a:gd name="T76" fmla="*/ 6972 w 16150"/>
                <a:gd name="T77" fmla="*/ 13610 h 16454"/>
                <a:gd name="T78" fmla="*/ 8146 w 16150"/>
                <a:gd name="T79" fmla="*/ 13566 h 16454"/>
                <a:gd name="T80" fmla="*/ 9336 w 16150"/>
                <a:gd name="T81" fmla="*/ 13300 h 16454"/>
                <a:gd name="T82" fmla="*/ 10534 w 16150"/>
                <a:gd name="T83" fmla="*/ 12789 h 16454"/>
                <a:gd name="T84" fmla="*/ 5464 w 16150"/>
                <a:gd name="T85" fmla="*/ 2566 h 16454"/>
                <a:gd name="T86" fmla="*/ 5827 w 16150"/>
                <a:gd name="T87" fmla="*/ 2638 h 16454"/>
                <a:gd name="T88" fmla="*/ 6178 w 16150"/>
                <a:gd name="T89" fmla="*/ 2674 h 16454"/>
                <a:gd name="T90" fmla="*/ 6518 w 16150"/>
                <a:gd name="T91" fmla="*/ 2671 h 16454"/>
                <a:gd name="T92" fmla="*/ 6843 w 16150"/>
                <a:gd name="T93" fmla="*/ 2626 h 16454"/>
                <a:gd name="T94" fmla="*/ 7155 w 16150"/>
                <a:gd name="T95" fmla="*/ 2539 h 16454"/>
                <a:gd name="T96" fmla="*/ 7454 w 16150"/>
                <a:gd name="T97" fmla="*/ 2406 h 16454"/>
                <a:gd name="T98" fmla="*/ 7738 w 16150"/>
                <a:gd name="T99" fmla="*/ 2226 h 16454"/>
                <a:gd name="T100" fmla="*/ 8006 w 16150"/>
                <a:gd name="T101" fmla="*/ 1998 h 16454"/>
                <a:gd name="T102" fmla="*/ 12823 w 16150"/>
                <a:gd name="T103" fmla="*/ 10533 h 16454"/>
                <a:gd name="T104" fmla="*/ 13267 w 16150"/>
                <a:gd name="T105" fmla="*/ 9153 h 16454"/>
                <a:gd name="T106" fmla="*/ 13370 w 16150"/>
                <a:gd name="T107" fmla="*/ 7627 h 16454"/>
                <a:gd name="T108" fmla="*/ 13146 w 16150"/>
                <a:gd name="T109" fmla="*/ 6035 h 16454"/>
                <a:gd name="T110" fmla="*/ 12612 w 16150"/>
                <a:gd name="T111" fmla="*/ 4454 h 16454"/>
                <a:gd name="T112" fmla="*/ 11782 w 16150"/>
                <a:gd name="T113" fmla="*/ 2966 h 16454"/>
                <a:gd name="T114" fmla="*/ 10672 w 16150"/>
                <a:gd name="T115" fmla="*/ 1650 h 16454"/>
                <a:gd name="T116" fmla="*/ 9297 w 16150"/>
                <a:gd name="T117" fmla="*/ 585 h 16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50" h="16454">
                  <a:moveTo>
                    <a:pt x="8101" y="0"/>
                  </a:moveTo>
                  <a:lnTo>
                    <a:pt x="8749" y="44"/>
                  </a:lnTo>
                  <a:lnTo>
                    <a:pt x="9372" y="132"/>
                  </a:lnTo>
                  <a:lnTo>
                    <a:pt x="9973" y="259"/>
                  </a:lnTo>
                  <a:lnTo>
                    <a:pt x="10548" y="425"/>
                  </a:lnTo>
                  <a:lnTo>
                    <a:pt x="11098" y="627"/>
                  </a:lnTo>
                  <a:lnTo>
                    <a:pt x="11623" y="864"/>
                  </a:lnTo>
                  <a:lnTo>
                    <a:pt x="12122" y="1134"/>
                  </a:lnTo>
                  <a:lnTo>
                    <a:pt x="12594" y="1434"/>
                  </a:lnTo>
                  <a:lnTo>
                    <a:pt x="13038" y="1764"/>
                  </a:lnTo>
                  <a:lnTo>
                    <a:pt x="13456" y="2119"/>
                  </a:lnTo>
                  <a:lnTo>
                    <a:pt x="13846" y="2500"/>
                  </a:lnTo>
                  <a:lnTo>
                    <a:pt x="14206" y="2903"/>
                  </a:lnTo>
                  <a:lnTo>
                    <a:pt x="14538" y="3329"/>
                  </a:lnTo>
                  <a:lnTo>
                    <a:pt x="14841" y="3772"/>
                  </a:lnTo>
                  <a:lnTo>
                    <a:pt x="15112" y="4233"/>
                  </a:lnTo>
                  <a:lnTo>
                    <a:pt x="15354" y="4710"/>
                  </a:lnTo>
                  <a:lnTo>
                    <a:pt x="15565" y="5199"/>
                  </a:lnTo>
                  <a:lnTo>
                    <a:pt x="15744" y="5700"/>
                  </a:lnTo>
                  <a:lnTo>
                    <a:pt x="15891" y="6210"/>
                  </a:lnTo>
                  <a:lnTo>
                    <a:pt x="16005" y="6728"/>
                  </a:lnTo>
                  <a:lnTo>
                    <a:pt x="16087" y="7251"/>
                  </a:lnTo>
                  <a:lnTo>
                    <a:pt x="16135" y="7778"/>
                  </a:lnTo>
                  <a:lnTo>
                    <a:pt x="16149" y="8306"/>
                  </a:lnTo>
                  <a:lnTo>
                    <a:pt x="16128" y="8835"/>
                  </a:lnTo>
                  <a:lnTo>
                    <a:pt x="16073" y="9360"/>
                  </a:lnTo>
                  <a:lnTo>
                    <a:pt x="15981" y="9883"/>
                  </a:lnTo>
                  <a:lnTo>
                    <a:pt x="15854" y="10398"/>
                  </a:lnTo>
                  <a:lnTo>
                    <a:pt x="15690" y="10906"/>
                  </a:lnTo>
                  <a:lnTo>
                    <a:pt x="15490" y="11404"/>
                  </a:lnTo>
                  <a:lnTo>
                    <a:pt x="15252" y="11889"/>
                  </a:lnTo>
                  <a:lnTo>
                    <a:pt x="14975" y="12361"/>
                  </a:lnTo>
                  <a:lnTo>
                    <a:pt x="14660" y="12818"/>
                  </a:lnTo>
                  <a:lnTo>
                    <a:pt x="16150" y="14235"/>
                  </a:lnTo>
                  <a:lnTo>
                    <a:pt x="14152" y="16318"/>
                  </a:lnTo>
                  <a:lnTo>
                    <a:pt x="12685" y="14869"/>
                  </a:lnTo>
                  <a:lnTo>
                    <a:pt x="12378" y="15055"/>
                  </a:lnTo>
                  <a:lnTo>
                    <a:pt x="12069" y="15229"/>
                  </a:lnTo>
                  <a:lnTo>
                    <a:pt x="11760" y="15391"/>
                  </a:lnTo>
                  <a:lnTo>
                    <a:pt x="11449" y="15540"/>
                  </a:lnTo>
                  <a:lnTo>
                    <a:pt x="11137" y="15678"/>
                  </a:lnTo>
                  <a:lnTo>
                    <a:pt x="10826" y="15803"/>
                  </a:lnTo>
                  <a:lnTo>
                    <a:pt x="10513" y="15916"/>
                  </a:lnTo>
                  <a:lnTo>
                    <a:pt x="10200" y="16017"/>
                  </a:lnTo>
                  <a:lnTo>
                    <a:pt x="9886" y="16104"/>
                  </a:lnTo>
                  <a:lnTo>
                    <a:pt x="9573" y="16180"/>
                  </a:lnTo>
                  <a:lnTo>
                    <a:pt x="9258" y="16244"/>
                  </a:lnTo>
                  <a:lnTo>
                    <a:pt x="8943" y="16295"/>
                  </a:lnTo>
                  <a:lnTo>
                    <a:pt x="8628" y="16334"/>
                  </a:lnTo>
                  <a:lnTo>
                    <a:pt x="8314" y="16359"/>
                  </a:lnTo>
                  <a:lnTo>
                    <a:pt x="7999" y="16372"/>
                  </a:lnTo>
                  <a:lnTo>
                    <a:pt x="7684" y="16373"/>
                  </a:lnTo>
                  <a:lnTo>
                    <a:pt x="7369" y="16360"/>
                  </a:lnTo>
                  <a:lnTo>
                    <a:pt x="7056" y="16335"/>
                  </a:lnTo>
                  <a:lnTo>
                    <a:pt x="6741" y="16297"/>
                  </a:lnTo>
                  <a:lnTo>
                    <a:pt x="6427" y="16246"/>
                  </a:lnTo>
                  <a:lnTo>
                    <a:pt x="6113" y="16181"/>
                  </a:lnTo>
                  <a:lnTo>
                    <a:pt x="5801" y="16104"/>
                  </a:lnTo>
                  <a:lnTo>
                    <a:pt x="5488" y="16015"/>
                  </a:lnTo>
                  <a:lnTo>
                    <a:pt x="5176" y="15912"/>
                  </a:lnTo>
                  <a:lnTo>
                    <a:pt x="4866" y="15795"/>
                  </a:lnTo>
                  <a:lnTo>
                    <a:pt x="4556" y="15665"/>
                  </a:lnTo>
                  <a:lnTo>
                    <a:pt x="4246" y="15523"/>
                  </a:lnTo>
                  <a:lnTo>
                    <a:pt x="3938" y="15367"/>
                  </a:lnTo>
                  <a:lnTo>
                    <a:pt x="3631" y="15197"/>
                  </a:lnTo>
                  <a:lnTo>
                    <a:pt x="3325" y="15014"/>
                  </a:lnTo>
                  <a:lnTo>
                    <a:pt x="3019" y="14818"/>
                  </a:lnTo>
                  <a:lnTo>
                    <a:pt x="2716" y="14608"/>
                  </a:lnTo>
                  <a:lnTo>
                    <a:pt x="2488" y="14831"/>
                  </a:lnTo>
                  <a:lnTo>
                    <a:pt x="2504" y="14953"/>
                  </a:lnTo>
                  <a:lnTo>
                    <a:pt x="2511" y="15070"/>
                  </a:lnTo>
                  <a:lnTo>
                    <a:pt x="2511" y="15185"/>
                  </a:lnTo>
                  <a:lnTo>
                    <a:pt x="2502" y="15296"/>
                  </a:lnTo>
                  <a:lnTo>
                    <a:pt x="2486" y="15403"/>
                  </a:lnTo>
                  <a:lnTo>
                    <a:pt x="2464" y="15506"/>
                  </a:lnTo>
                  <a:lnTo>
                    <a:pt x="2434" y="15605"/>
                  </a:lnTo>
                  <a:lnTo>
                    <a:pt x="2399" y="15699"/>
                  </a:lnTo>
                  <a:lnTo>
                    <a:pt x="2357" y="15790"/>
                  </a:lnTo>
                  <a:lnTo>
                    <a:pt x="2308" y="15875"/>
                  </a:lnTo>
                  <a:lnTo>
                    <a:pt x="2255" y="15955"/>
                  </a:lnTo>
                  <a:lnTo>
                    <a:pt x="2196" y="16030"/>
                  </a:lnTo>
                  <a:lnTo>
                    <a:pt x="2132" y="16100"/>
                  </a:lnTo>
                  <a:lnTo>
                    <a:pt x="2063" y="16164"/>
                  </a:lnTo>
                  <a:lnTo>
                    <a:pt x="1990" y="16223"/>
                  </a:lnTo>
                  <a:lnTo>
                    <a:pt x="1913" y="16274"/>
                  </a:lnTo>
                  <a:lnTo>
                    <a:pt x="1833" y="16320"/>
                  </a:lnTo>
                  <a:lnTo>
                    <a:pt x="1749" y="16360"/>
                  </a:lnTo>
                  <a:lnTo>
                    <a:pt x="1660" y="16393"/>
                  </a:lnTo>
                  <a:lnTo>
                    <a:pt x="1570" y="16419"/>
                  </a:lnTo>
                  <a:lnTo>
                    <a:pt x="1477" y="16438"/>
                  </a:lnTo>
                  <a:lnTo>
                    <a:pt x="1381" y="16450"/>
                  </a:lnTo>
                  <a:lnTo>
                    <a:pt x="1284" y="16454"/>
                  </a:lnTo>
                  <a:lnTo>
                    <a:pt x="1184" y="16451"/>
                  </a:lnTo>
                  <a:lnTo>
                    <a:pt x="1083" y="16440"/>
                  </a:lnTo>
                  <a:lnTo>
                    <a:pt x="980" y="16420"/>
                  </a:lnTo>
                  <a:lnTo>
                    <a:pt x="877" y="16392"/>
                  </a:lnTo>
                  <a:lnTo>
                    <a:pt x="774" y="16356"/>
                  </a:lnTo>
                  <a:lnTo>
                    <a:pt x="670" y="16312"/>
                  </a:lnTo>
                  <a:lnTo>
                    <a:pt x="566" y="16259"/>
                  </a:lnTo>
                  <a:lnTo>
                    <a:pt x="462" y="16196"/>
                  </a:lnTo>
                  <a:lnTo>
                    <a:pt x="358" y="16124"/>
                  </a:lnTo>
                  <a:lnTo>
                    <a:pt x="291" y="16029"/>
                  </a:lnTo>
                  <a:lnTo>
                    <a:pt x="231" y="15935"/>
                  </a:lnTo>
                  <a:lnTo>
                    <a:pt x="179" y="15839"/>
                  </a:lnTo>
                  <a:lnTo>
                    <a:pt x="133" y="15743"/>
                  </a:lnTo>
                  <a:lnTo>
                    <a:pt x="94" y="15648"/>
                  </a:lnTo>
                  <a:lnTo>
                    <a:pt x="62" y="15552"/>
                  </a:lnTo>
                  <a:lnTo>
                    <a:pt x="36" y="15456"/>
                  </a:lnTo>
                  <a:lnTo>
                    <a:pt x="17" y="15362"/>
                  </a:lnTo>
                  <a:lnTo>
                    <a:pt x="5" y="15267"/>
                  </a:lnTo>
                  <a:lnTo>
                    <a:pt x="0" y="15175"/>
                  </a:lnTo>
                  <a:lnTo>
                    <a:pt x="1" y="15083"/>
                  </a:lnTo>
                  <a:lnTo>
                    <a:pt x="8" y="14993"/>
                  </a:lnTo>
                  <a:lnTo>
                    <a:pt x="22" y="14904"/>
                  </a:lnTo>
                  <a:lnTo>
                    <a:pt x="42" y="14818"/>
                  </a:lnTo>
                  <a:lnTo>
                    <a:pt x="68" y="14734"/>
                  </a:lnTo>
                  <a:lnTo>
                    <a:pt x="101" y="14651"/>
                  </a:lnTo>
                  <a:lnTo>
                    <a:pt x="139" y="14572"/>
                  </a:lnTo>
                  <a:lnTo>
                    <a:pt x="183" y="14496"/>
                  </a:lnTo>
                  <a:lnTo>
                    <a:pt x="234" y="14423"/>
                  </a:lnTo>
                  <a:lnTo>
                    <a:pt x="290" y="14353"/>
                  </a:lnTo>
                  <a:lnTo>
                    <a:pt x="352" y="14287"/>
                  </a:lnTo>
                  <a:lnTo>
                    <a:pt x="420" y="14224"/>
                  </a:lnTo>
                  <a:lnTo>
                    <a:pt x="493" y="14166"/>
                  </a:lnTo>
                  <a:lnTo>
                    <a:pt x="572" y="14112"/>
                  </a:lnTo>
                  <a:lnTo>
                    <a:pt x="656" y="14063"/>
                  </a:lnTo>
                  <a:lnTo>
                    <a:pt x="746" y="14018"/>
                  </a:lnTo>
                  <a:lnTo>
                    <a:pt x="840" y="13979"/>
                  </a:lnTo>
                  <a:lnTo>
                    <a:pt x="941" y="13944"/>
                  </a:lnTo>
                  <a:lnTo>
                    <a:pt x="1046" y="13915"/>
                  </a:lnTo>
                  <a:lnTo>
                    <a:pt x="1157" y="13891"/>
                  </a:lnTo>
                  <a:lnTo>
                    <a:pt x="1273" y="13874"/>
                  </a:lnTo>
                  <a:lnTo>
                    <a:pt x="1394" y="13864"/>
                  </a:lnTo>
                  <a:lnTo>
                    <a:pt x="1555" y="13724"/>
                  </a:lnTo>
                  <a:lnTo>
                    <a:pt x="493" y="12429"/>
                  </a:lnTo>
                  <a:lnTo>
                    <a:pt x="1729" y="11158"/>
                  </a:lnTo>
                  <a:lnTo>
                    <a:pt x="1954" y="11364"/>
                  </a:lnTo>
                  <a:lnTo>
                    <a:pt x="2185" y="11562"/>
                  </a:lnTo>
                  <a:lnTo>
                    <a:pt x="2419" y="11753"/>
                  </a:lnTo>
                  <a:lnTo>
                    <a:pt x="2659" y="11937"/>
                  </a:lnTo>
                  <a:lnTo>
                    <a:pt x="2903" y="12113"/>
                  </a:lnTo>
                  <a:lnTo>
                    <a:pt x="3152" y="12282"/>
                  </a:lnTo>
                  <a:lnTo>
                    <a:pt x="3404" y="12441"/>
                  </a:lnTo>
                  <a:lnTo>
                    <a:pt x="3659" y="12592"/>
                  </a:lnTo>
                  <a:lnTo>
                    <a:pt x="3919" y="12734"/>
                  </a:lnTo>
                  <a:lnTo>
                    <a:pt x="4183" y="12867"/>
                  </a:lnTo>
                  <a:lnTo>
                    <a:pt x="4449" y="12989"/>
                  </a:lnTo>
                  <a:lnTo>
                    <a:pt x="4718" y="13103"/>
                  </a:lnTo>
                  <a:lnTo>
                    <a:pt x="4991" y="13205"/>
                  </a:lnTo>
                  <a:lnTo>
                    <a:pt x="5267" y="13297"/>
                  </a:lnTo>
                  <a:lnTo>
                    <a:pt x="5546" y="13378"/>
                  </a:lnTo>
                  <a:lnTo>
                    <a:pt x="5826" y="13448"/>
                  </a:lnTo>
                  <a:lnTo>
                    <a:pt x="6110" y="13507"/>
                  </a:lnTo>
                  <a:lnTo>
                    <a:pt x="6395" y="13553"/>
                  </a:lnTo>
                  <a:lnTo>
                    <a:pt x="6683" y="13588"/>
                  </a:lnTo>
                  <a:lnTo>
                    <a:pt x="6972" y="13610"/>
                  </a:lnTo>
                  <a:lnTo>
                    <a:pt x="7263" y="13619"/>
                  </a:lnTo>
                  <a:lnTo>
                    <a:pt x="7557" y="13615"/>
                  </a:lnTo>
                  <a:lnTo>
                    <a:pt x="7851" y="13598"/>
                  </a:lnTo>
                  <a:lnTo>
                    <a:pt x="8146" y="13566"/>
                  </a:lnTo>
                  <a:lnTo>
                    <a:pt x="8442" y="13522"/>
                  </a:lnTo>
                  <a:lnTo>
                    <a:pt x="8740" y="13462"/>
                  </a:lnTo>
                  <a:lnTo>
                    <a:pt x="9038" y="13388"/>
                  </a:lnTo>
                  <a:lnTo>
                    <a:pt x="9336" y="13300"/>
                  </a:lnTo>
                  <a:lnTo>
                    <a:pt x="9635" y="13196"/>
                  </a:lnTo>
                  <a:lnTo>
                    <a:pt x="9935" y="13076"/>
                  </a:lnTo>
                  <a:lnTo>
                    <a:pt x="10234" y="12941"/>
                  </a:lnTo>
                  <a:lnTo>
                    <a:pt x="10534" y="12789"/>
                  </a:lnTo>
                  <a:lnTo>
                    <a:pt x="5239" y="7664"/>
                  </a:lnTo>
                  <a:lnTo>
                    <a:pt x="3779" y="9182"/>
                  </a:lnTo>
                  <a:lnTo>
                    <a:pt x="1430" y="6830"/>
                  </a:lnTo>
                  <a:lnTo>
                    <a:pt x="5464" y="2566"/>
                  </a:lnTo>
                  <a:lnTo>
                    <a:pt x="5556" y="2587"/>
                  </a:lnTo>
                  <a:lnTo>
                    <a:pt x="5647" y="2606"/>
                  </a:lnTo>
                  <a:lnTo>
                    <a:pt x="5738" y="2623"/>
                  </a:lnTo>
                  <a:lnTo>
                    <a:pt x="5827" y="2638"/>
                  </a:lnTo>
                  <a:lnTo>
                    <a:pt x="5916" y="2651"/>
                  </a:lnTo>
                  <a:lnTo>
                    <a:pt x="6004" y="2660"/>
                  </a:lnTo>
                  <a:lnTo>
                    <a:pt x="6092" y="2669"/>
                  </a:lnTo>
                  <a:lnTo>
                    <a:pt x="6178" y="2674"/>
                  </a:lnTo>
                  <a:lnTo>
                    <a:pt x="6265" y="2677"/>
                  </a:lnTo>
                  <a:lnTo>
                    <a:pt x="6349" y="2677"/>
                  </a:lnTo>
                  <a:lnTo>
                    <a:pt x="6433" y="2675"/>
                  </a:lnTo>
                  <a:lnTo>
                    <a:pt x="6518" y="2671"/>
                  </a:lnTo>
                  <a:lnTo>
                    <a:pt x="6600" y="2663"/>
                  </a:lnTo>
                  <a:lnTo>
                    <a:pt x="6682" y="2653"/>
                  </a:lnTo>
                  <a:lnTo>
                    <a:pt x="6762" y="2641"/>
                  </a:lnTo>
                  <a:lnTo>
                    <a:pt x="6843" y="2626"/>
                  </a:lnTo>
                  <a:lnTo>
                    <a:pt x="6923" y="2608"/>
                  </a:lnTo>
                  <a:lnTo>
                    <a:pt x="7001" y="2587"/>
                  </a:lnTo>
                  <a:lnTo>
                    <a:pt x="7079" y="2565"/>
                  </a:lnTo>
                  <a:lnTo>
                    <a:pt x="7155" y="2539"/>
                  </a:lnTo>
                  <a:lnTo>
                    <a:pt x="7231" y="2510"/>
                  </a:lnTo>
                  <a:lnTo>
                    <a:pt x="7307" y="2478"/>
                  </a:lnTo>
                  <a:lnTo>
                    <a:pt x="7381" y="2443"/>
                  </a:lnTo>
                  <a:lnTo>
                    <a:pt x="7454" y="2406"/>
                  </a:lnTo>
                  <a:lnTo>
                    <a:pt x="7527" y="2365"/>
                  </a:lnTo>
                  <a:lnTo>
                    <a:pt x="7598" y="2322"/>
                  </a:lnTo>
                  <a:lnTo>
                    <a:pt x="7669" y="2276"/>
                  </a:lnTo>
                  <a:lnTo>
                    <a:pt x="7738" y="2226"/>
                  </a:lnTo>
                  <a:lnTo>
                    <a:pt x="7807" y="2174"/>
                  </a:lnTo>
                  <a:lnTo>
                    <a:pt x="7874" y="2118"/>
                  </a:lnTo>
                  <a:lnTo>
                    <a:pt x="7940" y="2060"/>
                  </a:lnTo>
                  <a:lnTo>
                    <a:pt x="8006" y="1998"/>
                  </a:lnTo>
                  <a:lnTo>
                    <a:pt x="9283" y="3305"/>
                  </a:lnTo>
                  <a:lnTo>
                    <a:pt x="7255" y="5477"/>
                  </a:lnTo>
                  <a:lnTo>
                    <a:pt x="12658" y="10844"/>
                  </a:lnTo>
                  <a:lnTo>
                    <a:pt x="12823" y="10533"/>
                  </a:lnTo>
                  <a:lnTo>
                    <a:pt x="12967" y="10206"/>
                  </a:lnTo>
                  <a:lnTo>
                    <a:pt x="13089" y="9866"/>
                  </a:lnTo>
                  <a:lnTo>
                    <a:pt x="13188" y="9515"/>
                  </a:lnTo>
                  <a:lnTo>
                    <a:pt x="13267" y="9153"/>
                  </a:lnTo>
                  <a:lnTo>
                    <a:pt x="13324" y="8782"/>
                  </a:lnTo>
                  <a:lnTo>
                    <a:pt x="13360" y="8404"/>
                  </a:lnTo>
                  <a:lnTo>
                    <a:pt x="13376" y="8018"/>
                  </a:lnTo>
                  <a:lnTo>
                    <a:pt x="13370" y="7627"/>
                  </a:lnTo>
                  <a:lnTo>
                    <a:pt x="13344" y="7233"/>
                  </a:lnTo>
                  <a:lnTo>
                    <a:pt x="13298" y="6835"/>
                  </a:lnTo>
                  <a:lnTo>
                    <a:pt x="13232" y="6435"/>
                  </a:lnTo>
                  <a:lnTo>
                    <a:pt x="13146" y="6035"/>
                  </a:lnTo>
                  <a:lnTo>
                    <a:pt x="13041" y="5635"/>
                  </a:lnTo>
                  <a:lnTo>
                    <a:pt x="12917" y="5238"/>
                  </a:lnTo>
                  <a:lnTo>
                    <a:pt x="12774" y="4844"/>
                  </a:lnTo>
                  <a:lnTo>
                    <a:pt x="12612" y="4454"/>
                  </a:lnTo>
                  <a:lnTo>
                    <a:pt x="12431" y="4070"/>
                  </a:lnTo>
                  <a:lnTo>
                    <a:pt x="12233" y="3694"/>
                  </a:lnTo>
                  <a:lnTo>
                    <a:pt x="12017" y="3325"/>
                  </a:lnTo>
                  <a:lnTo>
                    <a:pt x="11782" y="2966"/>
                  </a:lnTo>
                  <a:lnTo>
                    <a:pt x="11530" y="2618"/>
                  </a:lnTo>
                  <a:lnTo>
                    <a:pt x="11261" y="2282"/>
                  </a:lnTo>
                  <a:lnTo>
                    <a:pt x="10975" y="1958"/>
                  </a:lnTo>
                  <a:lnTo>
                    <a:pt x="10672" y="1650"/>
                  </a:lnTo>
                  <a:lnTo>
                    <a:pt x="10352" y="1357"/>
                  </a:lnTo>
                  <a:lnTo>
                    <a:pt x="10017" y="1081"/>
                  </a:lnTo>
                  <a:lnTo>
                    <a:pt x="9665" y="824"/>
                  </a:lnTo>
                  <a:lnTo>
                    <a:pt x="9297" y="585"/>
                  </a:lnTo>
                  <a:lnTo>
                    <a:pt x="8913" y="368"/>
                  </a:lnTo>
                  <a:lnTo>
                    <a:pt x="8515" y="173"/>
                  </a:lnTo>
                  <a:lnTo>
                    <a:pt x="8101" y="0"/>
                  </a:lnTo>
                  <a:close/>
                </a:path>
              </a:pathLst>
            </a:custGeom>
            <a:solidFill>
              <a:schemeClr val="accent3">
                <a:lumMod val="40000"/>
                <a:lumOff val="60000"/>
              </a:schemeClr>
            </a:solidFill>
            <a:ln>
              <a:noFill/>
            </a:ln>
          </p:spPr>
          <p:txBody>
            <a:bodyPr vert="horz" wrap="square" lIns="121920" tIns="60960" rIns="121920" bIns="60960" numCol="1" anchor="t" anchorCtr="0" compatLnSpc="1"/>
            <a:lstStyle/>
            <a:p>
              <a:endParaRPr lang="zh-CN" altLang="en-US" sz="2400"/>
            </a:p>
          </p:txBody>
        </p:sp>
        <p:sp>
          <p:nvSpPr>
            <p:cNvPr id="8" name="TextBox 7"/>
            <p:cNvSpPr txBox="1"/>
            <p:nvPr/>
          </p:nvSpPr>
          <p:spPr>
            <a:xfrm>
              <a:off x="2195737" y="1042489"/>
              <a:ext cx="1440160" cy="414814"/>
            </a:xfrm>
            <a:prstGeom prst="rect">
              <a:avLst/>
            </a:prstGeom>
            <a:noFill/>
          </p:spPr>
          <p:txBody>
            <a:bodyPr wrap="square" rtlCol="0">
              <a:spAutoFit/>
            </a:bodyPr>
            <a:lstStyle>
              <a:defPPr>
                <a:defRPr lang="zh-CN"/>
              </a:defPPr>
              <a:lvl1pPr algn="ctr">
                <a:lnSpc>
                  <a:spcPct val="150000"/>
                </a:lnSpc>
                <a:defRPr sz="1500" b="1">
                  <a:solidFill>
                    <a:srgbClr val="FFFF00"/>
                  </a:solidFill>
                  <a:latin typeface="微软雅黑" panose="020B0503020204020204" pitchFamily="34" charset="-122"/>
                  <a:ea typeface="微软雅黑" panose="020B0503020204020204" pitchFamily="34" charset="-122"/>
                </a:defRPr>
              </a:lvl1pPr>
            </a:lstStyle>
            <a:p>
              <a:pPr algn="l"/>
              <a:r>
                <a:rPr lang="zh-CN" altLang="en-US" sz="2000">
                  <a:solidFill>
                    <a:schemeClr val="accent3">
                      <a:lumMod val="40000"/>
                      <a:lumOff val="60000"/>
                    </a:schemeClr>
                  </a:solidFill>
                </a:rPr>
                <a:t>七届二中全会</a:t>
              </a:r>
            </a:p>
          </p:txBody>
        </p:sp>
      </p:grpSp>
      <p:sp>
        <p:nvSpPr>
          <p:cNvPr id="7" name="TextBox 6"/>
          <p:cNvSpPr txBox="1"/>
          <p:nvPr/>
        </p:nvSpPr>
        <p:spPr>
          <a:xfrm>
            <a:off x="853983" y="3075054"/>
            <a:ext cx="7409853" cy="230695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800" b="1">
                <a:solidFill>
                  <a:srgbClr val="FF0000"/>
                </a:solidFill>
              </a:rPr>
              <a:t>出席代表：</a:t>
            </a:r>
            <a:r>
              <a:rPr lang="zh-CN" altLang="en-US" sz="1800" b="1">
                <a:solidFill>
                  <a:schemeClr val="tx1"/>
                </a:solidFill>
              </a:rPr>
              <a:t>出席这次全会的有中央委员</a:t>
            </a:r>
            <a:r>
              <a:rPr lang="en-US" altLang="zh-CN" sz="1800" b="1">
                <a:solidFill>
                  <a:schemeClr val="tx1"/>
                </a:solidFill>
              </a:rPr>
              <a:t>34</a:t>
            </a:r>
            <a:r>
              <a:rPr lang="zh-CN" altLang="en-US" sz="1800" b="1">
                <a:solidFill>
                  <a:schemeClr val="tx1"/>
                </a:solidFill>
              </a:rPr>
              <a:t>人，候补中央委员</a:t>
            </a:r>
            <a:r>
              <a:rPr lang="en-US" altLang="zh-CN" sz="1800" b="1">
                <a:solidFill>
                  <a:schemeClr val="tx1"/>
                </a:solidFill>
              </a:rPr>
              <a:t>19</a:t>
            </a:r>
            <a:r>
              <a:rPr lang="zh-CN" altLang="en-US" sz="1800" b="1">
                <a:solidFill>
                  <a:schemeClr val="tx1"/>
                </a:solidFill>
              </a:rPr>
              <a:t>人；列席会议的</a:t>
            </a:r>
            <a:r>
              <a:rPr lang="en-US" altLang="zh-CN" sz="1800" b="1">
                <a:solidFill>
                  <a:schemeClr val="tx1"/>
                </a:solidFill>
              </a:rPr>
              <a:t>11</a:t>
            </a:r>
            <a:r>
              <a:rPr lang="zh-CN" altLang="en-US" sz="1800" b="1">
                <a:solidFill>
                  <a:schemeClr val="tx1"/>
                </a:solidFill>
              </a:rPr>
              <a:t>人，由毛泽东、刘少奇、周恩来、朱德、任弼时组成的主席团主持了此次会议。</a:t>
            </a:r>
            <a:endParaRPr lang="en-US" altLang="zh-CN" sz="1800" b="1">
              <a:solidFill>
                <a:schemeClr val="tx1"/>
              </a:solidFill>
            </a:endParaRPr>
          </a:p>
          <a:p>
            <a:pPr>
              <a:lnSpc>
                <a:spcPct val="100000"/>
              </a:lnSpc>
            </a:pPr>
            <a:r>
              <a:rPr lang="zh-CN" altLang="en-US" sz="1800" b="1">
                <a:solidFill>
                  <a:srgbClr val="FF0000"/>
                </a:solidFill>
              </a:rPr>
              <a:t>主要内容：</a:t>
            </a:r>
            <a:r>
              <a:rPr lang="zh-CN" altLang="en-US" sz="1800" b="1">
                <a:solidFill>
                  <a:schemeClr val="tx1"/>
                </a:solidFill>
              </a:rPr>
              <a:t>毛泽东在会上作了重要报告。报告提出了促进革命迅速取得全国胜利的各项方针；提出了全国胜利的局面下党的工作重心必须由乡村转移到城市，以生产建设为中心的任务。报告最后提醒全党要防止骄傲自满情绪，警惕资产阶级糖衣炮弹的进攻，保持党的优良传统和作风。会议根据这个报告通过了相应的决议。 </a:t>
            </a:r>
          </a:p>
        </p:txBody>
      </p:sp>
      <p:sp>
        <p:nvSpPr>
          <p:cNvPr id="15" name="TextBox 14"/>
          <p:cNvSpPr txBox="1"/>
          <p:nvPr/>
        </p:nvSpPr>
        <p:spPr>
          <a:xfrm>
            <a:off x="853983" y="5486399"/>
            <a:ext cx="7409853" cy="55308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ts val="1800"/>
              </a:lnSpc>
            </a:pPr>
            <a:r>
              <a:rPr lang="zh-CN" altLang="en-US" sz="1800" b="1">
                <a:solidFill>
                  <a:srgbClr val="FF0000"/>
                </a:solidFill>
              </a:rPr>
              <a:t>意义：</a:t>
            </a:r>
            <a:r>
              <a:rPr lang="zh-CN" altLang="en-US" sz="1800" b="1">
                <a:solidFill>
                  <a:schemeClr val="tx1"/>
                </a:solidFill>
              </a:rPr>
              <a:t>这次会议为迅速取得民主革命在全国的胜利，以及民主革命向社会主义革命的转变做了充分的准备，具有重大历史意义。</a:t>
            </a:r>
          </a:p>
        </p:txBody>
      </p:sp>
      <p:sp>
        <p:nvSpPr>
          <p:cNvPr id="16" name="TextBox 15"/>
          <p:cNvSpPr txBox="1"/>
          <p:nvPr/>
        </p:nvSpPr>
        <p:spPr>
          <a:xfrm>
            <a:off x="8592277" y="5571451"/>
            <a:ext cx="2880320" cy="32194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ctr">
              <a:lnSpc>
                <a:spcPts val="1800"/>
              </a:lnSpc>
            </a:pPr>
            <a:r>
              <a:rPr lang="zh-CN" altLang="en-US" sz="1600">
                <a:solidFill>
                  <a:schemeClr val="tx1"/>
                </a:solidFill>
              </a:rPr>
              <a:t>西柏坡（河北省平山县）</a:t>
            </a:r>
          </a:p>
        </p:txBody>
      </p:sp>
      <p:pic>
        <p:nvPicPr>
          <p:cNvPr id="4098" name="Picture 2" descr="http://www.microfotos.com/pic/1/166/16629/1662907preview4.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592277" y="3667593"/>
            <a:ext cx="2737868" cy="18195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http://cpc.people.com.cn/mediafile/200611/15/F200611151551521656131515.jp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593049" y="1680349"/>
            <a:ext cx="2737096" cy="1792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nodeType="afterGroup">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par>
                          <p:cTn id="19" fill="hold" nodeType="afterGroup">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2000"/>
                            </p:stCondLst>
                            <p:childTnLst>
                              <p:par>
                                <p:cTn id="31" presetID="14" presetClass="entr" presetSubtype="5" fill="hold" nodeType="afterEffect">
                                  <p:stCondLst>
                                    <p:cond delay="0"/>
                                  </p:stCondLst>
                                  <p:childTnLst>
                                    <p:set>
                                      <p:cBhvr>
                                        <p:cTn id="32" dur="1" fill="hold">
                                          <p:stCondLst>
                                            <p:cond delay="0"/>
                                          </p:stCondLst>
                                        </p:cTn>
                                        <p:tgtEl>
                                          <p:spTgt spid="4100"/>
                                        </p:tgtEl>
                                        <p:attrNameLst>
                                          <p:attrName>style.visibility</p:attrName>
                                        </p:attrNameLst>
                                      </p:cBhvr>
                                      <p:to>
                                        <p:strVal val="visible"/>
                                      </p:to>
                                    </p:set>
                                    <p:animEffect transition="in" filter="randombar(vertical)">
                                      <p:cBhvr>
                                        <p:cTn id="33" dur="500"/>
                                        <p:tgtEl>
                                          <p:spTgt spid="4100"/>
                                        </p:tgtEl>
                                      </p:cBhvr>
                                    </p:animEffect>
                                  </p:childTnLst>
                                </p:cTn>
                              </p:par>
                            </p:childTnLst>
                          </p:cTn>
                        </p:par>
                        <p:par>
                          <p:cTn id="34" fill="hold" nodeType="afterGroup">
                            <p:stCondLst>
                              <p:cond delay="2500"/>
                            </p:stCondLst>
                            <p:childTnLst>
                              <p:par>
                                <p:cTn id="35" presetID="14" presetClass="entr" presetSubtype="5" fill="hold" nodeType="afterEffect">
                                  <p:stCondLst>
                                    <p:cond delay="0"/>
                                  </p:stCondLst>
                                  <p:childTnLst>
                                    <p:set>
                                      <p:cBhvr>
                                        <p:cTn id="36" dur="1" fill="hold">
                                          <p:stCondLst>
                                            <p:cond delay="0"/>
                                          </p:stCondLst>
                                        </p:cTn>
                                        <p:tgtEl>
                                          <p:spTgt spid="4098"/>
                                        </p:tgtEl>
                                        <p:attrNameLst>
                                          <p:attrName>style.visibility</p:attrName>
                                        </p:attrNameLst>
                                      </p:cBhvr>
                                      <p:to>
                                        <p:strVal val="visible"/>
                                      </p:to>
                                    </p:set>
                                    <p:animEffect transition="in" filter="randombar(vertical)">
                                      <p:cBhvr>
                                        <p:cTn id="37" dur="500"/>
                                        <p:tgtEl>
                                          <p:spTgt spid="4098"/>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7" grpId="0"/>
      <p:bldP spid="15" grpId="0"/>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p:cNvSpPr txBox="1"/>
          <p:nvPr/>
        </p:nvSpPr>
        <p:spPr>
          <a:xfrm>
            <a:off x="1284605" y="2111375"/>
            <a:ext cx="6659880" cy="32194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ts val="1800"/>
              </a:lnSpc>
            </a:pPr>
            <a:r>
              <a:rPr lang="en-US" altLang="zh-CN" sz="2400" b="1">
                <a:solidFill>
                  <a:srgbClr val="C00000"/>
                </a:solidFill>
              </a:rPr>
              <a:t>1949</a:t>
            </a:r>
            <a:r>
              <a:rPr lang="zh-CN" altLang="en-US" sz="2400" b="1">
                <a:solidFill>
                  <a:srgbClr val="C00000"/>
                </a:solidFill>
              </a:rPr>
              <a:t>年</a:t>
            </a:r>
            <a:r>
              <a:rPr lang="en-US" altLang="zh-CN" sz="2400" b="1">
                <a:solidFill>
                  <a:srgbClr val="C00000"/>
                </a:solidFill>
              </a:rPr>
              <a:t>9</a:t>
            </a:r>
            <a:r>
              <a:rPr lang="zh-CN" altLang="en-US" sz="2400" b="1">
                <a:solidFill>
                  <a:srgbClr val="C00000"/>
                </a:solidFill>
              </a:rPr>
              <a:t>月</a:t>
            </a:r>
            <a:r>
              <a:rPr lang="en-US" altLang="zh-CN" sz="2400" b="1">
                <a:solidFill>
                  <a:srgbClr val="C00000"/>
                </a:solidFill>
              </a:rPr>
              <a:t>21</a:t>
            </a:r>
            <a:r>
              <a:rPr lang="zh-CN" altLang="en-US" sz="2400" b="1">
                <a:solidFill>
                  <a:srgbClr val="C00000"/>
                </a:solidFill>
              </a:rPr>
              <a:t>日至</a:t>
            </a:r>
            <a:r>
              <a:rPr lang="en-US" altLang="zh-CN" sz="2400" b="1">
                <a:solidFill>
                  <a:srgbClr val="C00000"/>
                </a:solidFill>
              </a:rPr>
              <a:t>9</a:t>
            </a:r>
            <a:r>
              <a:rPr lang="zh-CN" altLang="en-US" sz="2400" b="1">
                <a:solidFill>
                  <a:srgbClr val="C00000"/>
                </a:solidFill>
              </a:rPr>
              <a:t>月</a:t>
            </a:r>
            <a:r>
              <a:rPr lang="en-US" altLang="zh-CN" sz="2400" b="1">
                <a:solidFill>
                  <a:srgbClr val="C00000"/>
                </a:solidFill>
              </a:rPr>
              <a:t>30</a:t>
            </a:r>
            <a:r>
              <a:rPr lang="zh-CN" altLang="en-US" sz="2400" b="1">
                <a:solidFill>
                  <a:srgbClr val="C00000"/>
                </a:solidFill>
              </a:rPr>
              <a:t>日在北京举行。</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t="14160"/>
          <a:stretch>
            <a:fillRect/>
          </a:stretch>
        </p:blipFill>
        <p:spPr bwMode="auto">
          <a:xfrm>
            <a:off x="8693497" y="2180861"/>
            <a:ext cx="2205905" cy="13949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t="11086"/>
          <a:stretch>
            <a:fillRect/>
          </a:stretch>
        </p:blipFill>
        <p:spPr bwMode="auto">
          <a:xfrm>
            <a:off x="8693496" y="3794048"/>
            <a:ext cx="2205907" cy="12964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圆角矩形 10"/>
          <p:cNvSpPr/>
          <p:nvPr/>
        </p:nvSpPr>
        <p:spPr>
          <a:xfrm>
            <a:off x="1295467" y="1436152"/>
            <a:ext cx="9793088" cy="492443"/>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TextBox 7"/>
          <p:cNvSpPr txBox="1"/>
          <p:nvPr/>
        </p:nvSpPr>
        <p:spPr>
          <a:xfrm>
            <a:off x="1978667" y="1362428"/>
            <a:ext cx="8917867" cy="553085"/>
          </a:xfrm>
          <a:prstGeom prst="rect">
            <a:avLst/>
          </a:prstGeom>
          <a:noFill/>
        </p:spPr>
        <p:txBody>
          <a:bodyPr wrap="square" rtlCol="0">
            <a:spAutoFit/>
          </a:bodyPr>
          <a:lstStyle>
            <a:defPPr>
              <a:defRPr lang="zh-CN"/>
            </a:defPPr>
            <a:lvl1pPr algn="ctr">
              <a:lnSpc>
                <a:spcPct val="150000"/>
              </a:lnSpc>
              <a:defRPr sz="1500" b="1">
                <a:solidFill>
                  <a:srgbClr val="FFFF00"/>
                </a:solidFill>
                <a:latin typeface="微软雅黑" panose="020B0503020204020204" pitchFamily="34" charset="-122"/>
                <a:ea typeface="微软雅黑" panose="020B0503020204020204" pitchFamily="34" charset="-122"/>
              </a:defRPr>
            </a:lvl1pPr>
          </a:lstStyle>
          <a:p>
            <a:r>
              <a:rPr lang="zh-CN" altLang="en-US" sz="2000">
                <a:solidFill>
                  <a:schemeClr val="accent3">
                    <a:lumMod val="40000"/>
                    <a:lumOff val="60000"/>
                  </a:schemeClr>
                </a:solidFill>
              </a:rPr>
              <a:t>中国人民政治协商会议第一届全体会议的召开与新中国的成立</a:t>
            </a:r>
          </a:p>
        </p:txBody>
      </p:sp>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3499" y="1151633"/>
            <a:ext cx="1221236" cy="721864"/>
          </a:xfrm>
          <a:prstGeom prst="rect">
            <a:avLst/>
          </a:prstGeom>
          <a:effectLst>
            <a:outerShdw blurRad="50800" dist="38100" dir="2700000" algn="tl" rotWithShape="0">
              <a:prstClr val="black">
                <a:alpha val="40000"/>
              </a:prstClr>
            </a:outerShdw>
          </a:effectLst>
        </p:spPr>
      </p:pic>
      <p:sp>
        <p:nvSpPr>
          <p:cNvPr id="15" name="TextBox 14"/>
          <p:cNvSpPr txBox="1"/>
          <p:nvPr/>
        </p:nvSpPr>
        <p:spPr>
          <a:xfrm>
            <a:off x="1284839" y="2470281"/>
            <a:ext cx="6923396" cy="1014730"/>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marL="171450" indent="-171450">
              <a:lnSpc>
                <a:spcPct val="100000"/>
              </a:lnSpc>
              <a:buFont typeface="Wingdings" panose="05000000000000000000" pitchFamily="2" charset="2"/>
              <a:buChar char="l"/>
            </a:pPr>
            <a:r>
              <a:rPr lang="zh-CN" altLang="en-US" sz="2000" b="1">
                <a:solidFill>
                  <a:schemeClr val="tx1"/>
                </a:solidFill>
              </a:rPr>
              <a:t>会议通过了</a:t>
            </a:r>
            <a:r>
              <a:rPr lang="en-US" altLang="zh-CN" sz="2000" b="1">
                <a:solidFill>
                  <a:schemeClr val="tx1"/>
                </a:solidFill>
              </a:rPr>
              <a:t>《</a:t>
            </a:r>
            <a:r>
              <a:rPr lang="zh-CN" altLang="en-US" sz="2000" b="1">
                <a:solidFill>
                  <a:schemeClr val="tx1"/>
                </a:solidFill>
              </a:rPr>
              <a:t>中国人民政治协商会议共同纲领</a:t>
            </a:r>
            <a:r>
              <a:rPr lang="en-US" altLang="zh-CN" sz="2000" b="1">
                <a:solidFill>
                  <a:schemeClr val="tx1"/>
                </a:solidFill>
              </a:rPr>
              <a:t>》</a:t>
            </a:r>
            <a:r>
              <a:rPr lang="zh-CN" altLang="en-US" sz="2000" b="1">
                <a:solidFill>
                  <a:schemeClr val="tx1"/>
                </a:solidFill>
              </a:rPr>
              <a:t>、</a:t>
            </a:r>
            <a:r>
              <a:rPr lang="en-US" altLang="zh-CN" sz="2000" b="1">
                <a:solidFill>
                  <a:schemeClr val="tx1"/>
                </a:solidFill>
              </a:rPr>
              <a:t>《</a:t>
            </a:r>
            <a:r>
              <a:rPr lang="zh-CN" altLang="en-US" sz="2000" b="1">
                <a:solidFill>
                  <a:schemeClr val="tx1"/>
                </a:solidFill>
              </a:rPr>
              <a:t>中华人民共和国中央人民政府组织法</a:t>
            </a:r>
            <a:r>
              <a:rPr lang="en-US" altLang="zh-CN" sz="2000" b="1">
                <a:solidFill>
                  <a:schemeClr val="tx1"/>
                </a:solidFill>
              </a:rPr>
              <a:t>》</a:t>
            </a:r>
            <a:r>
              <a:rPr lang="zh-CN" altLang="en-US" sz="2000" b="1">
                <a:solidFill>
                  <a:schemeClr val="tx1"/>
                </a:solidFill>
              </a:rPr>
              <a:t>和</a:t>
            </a:r>
            <a:r>
              <a:rPr lang="en-US" altLang="zh-CN" sz="2000" b="1">
                <a:solidFill>
                  <a:schemeClr val="tx1"/>
                </a:solidFill>
              </a:rPr>
              <a:t>《</a:t>
            </a:r>
            <a:r>
              <a:rPr lang="zh-CN" altLang="en-US" sz="2000" b="1">
                <a:solidFill>
                  <a:schemeClr val="tx1"/>
                </a:solidFill>
              </a:rPr>
              <a:t>中国人民政治协商会议组织法</a:t>
            </a:r>
            <a:r>
              <a:rPr lang="en-US" altLang="zh-CN" sz="2000" b="1">
                <a:solidFill>
                  <a:schemeClr val="tx1"/>
                </a:solidFill>
              </a:rPr>
              <a:t>》</a:t>
            </a:r>
            <a:r>
              <a:rPr lang="zh-CN" altLang="en-US" sz="2000" b="1">
                <a:solidFill>
                  <a:schemeClr val="tx1"/>
                </a:solidFill>
              </a:rPr>
              <a:t>。</a:t>
            </a:r>
          </a:p>
        </p:txBody>
      </p:sp>
      <p:sp>
        <p:nvSpPr>
          <p:cNvPr id="16" name="TextBox 15"/>
          <p:cNvSpPr txBox="1"/>
          <p:nvPr/>
        </p:nvSpPr>
        <p:spPr>
          <a:xfrm>
            <a:off x="1284839" y="3433539"/>
            <a:ext cx="6923396" cy="1014730"/>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marL="171450" indent="-171450">
              <a:lnSpc>
                <a:spcPct val="100000"/>
              </a:lnSpc>
              <a:buFont typeface="Wingdings" panose="05000000000000000000" pitchFamily="2" charset="2"/>
              <a:buChar char="l"/>
            </a:pPr>
            <a:r>
              <a:rPr lang="zh-CN" altLang="en-US" sz="2000" b="1">
                <a:solidFill>
                  <a:schemeClr val="tx1"/>
                </a:solidFill>
              </a:rPr>
              <a:t>选举产生毛泽东为中央人民政府主席，朱德、刘少奇、宋庆龄、李济源、张澜、高岗为副主席，以及由五十六人组成的中央人民政府委员会。</a:t>
            </a:r>
          </a:p>
        </p:txBody>
      </p:sp>
      <p:sp>
        <p:nvSpPr>
          <p:cNvPr id="17" name="TextBox 16"/>
          <p:cNvSpPr txBox="1"/>
          <p:nvPr/>
        </p:nvSpPr>
        <p:spPr>
          <a:xfrm>
            <a:off x="1284839" y="4425373"/>
            <a:ext cx="6923396" cy="70675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marL="171450" indent="-171450">
              <a:lnSpc>
                <a:spcPct val="100000"/>
              </a:lnSpc>
              <a:buFont typeface="Wingdings" panose="05000000000000000000" pitchFamily="2" charset="2"/>
              <a:buChar char="l"/>
            </a:pPr>
            <a:r>
              <a:rPr lang="zh-CN" altLang="en-US" sz="2000" b="1">
                <a:solidFill>
                  <a:schemeClr val="tx1"/>
                </a:solidFill>
              </a:rPr>
              <a:t>十月一日，中央人民政府委员会任命周恩来为中央人民政府政务院总理兼外交部长。</a:t>
            </a:r>
          </a:p>
        </p:txBody>
      </p:sp>
      <p:sp>
        <p:nvSpPr>
          <p:cNvPr id="18" name="TextBox 17"/>
          <p:cNvSpPr txBox="1"/>
          <p:nvPr/>
        </p:nvSpPr>
        <p:spPr>
          <a:xfrm>
            <a:off x="1284839" y="5087837"/>
            <a:ext cx="6923396" cy="70675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marL="171450" indent="-171450">
              <a:lnSpc>
                <a:spcPct val="100000"/>
              </a:lnSpc>
              <a:buFont typeface="Wingdings" panose="05000000000000000000" pitchFamily="2" charset="2"/>
              <a:buChar char="l"/>
            </a:pPr>
            <a:r>
              <a:rPr lang="zh-CN" altLang="en-US" sz="2000" b="1">
                <a:solidFill>
                  <a:schemeClr val="tx1"/>
                </a:solidFill>
              </a:rPr>
              <a:t>同日，首都北京隆重举行开国大典，毛泽东宣告中华人民共和国的成立。 </a:t>
            </a:r>
          </a:p>
        </p:txBody>
      </p:sp>
      <p:sp>
        <p:nvSpPr>
          <p:cNvPr id="19" name="TextBox 18"/>
          <p:cNvSpPr txBox="1"/>
          <p:nvPr/>
        </p:nvSpPr>
        <p:spPr>
          <a:xfrm>
            <a:off x="1284839" y="5809991"/>
            <a:ext cx="9803717" cy="55308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marL="171450" indent="-171450">
              <a:lnSpc>
                <a:spcPts val="1800"/>
              </a:lnSpc>
              <a:buFont typeface="Wingdings" panose="05000000000000000000" pitchFamily="2" charset="2"/>
              <a:buChar char="l"/>
            </a:pPr>
            <a:r>
              <a:rPr lang="zh-CN" altLang="en-US" sz="2000" b="1">
                <a:solidFill>
                  <a:schemeClr val="tx1"/>
                </a:solidFill>
              </a:rPr>
              <a:t>从此，中国历史开辟了一个新的时代。中国人民站起来了，成了国家的主人，中国的历史进入了一个新纪元。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53"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par>
                                <p:cTn id="16" presetID="53"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par>
                          <p:cTn id="21" fill="hold" nodeType="afterGroup">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par>
                          <p:cTn id="25" fill="hold" nodeType="afterGroup">
                            <p:stCondLst>
                              <p:cond delay="2000"/>
                            </p:stCondLst>
                            <p:childTnLst>
                              <p:par>
                                <p:cTn id="26" presetID="42" presetClass="entr" presetSubtype="0"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ppt_x</p:attrName>
                                        </p:attrNameLst>
                                      </p:cBhvr>
                                      <p:tavLst>
                                        <p:tav tm="0">
                                          <p:val>
                                            <p:strVal val="#ppt_x"/>
                                          </p:val>
                                        </p:tav>
                                        <p:tav tm="100000">
                                          <p:val>
                                            <p:strVal val="#ppt_x"/>
                                          </p:val>
                                        </p:tav>
                                      </p:tavLst>
                                    </p:anim>
                                    <p:anim calcmode="lin" valueType="num">
                                      <p:cBhvr>
                                        <p:cTn id="45" dur="1000" fill="hold"/>
                                        <p:tgtEl>
                                          <p:spTgt spid="18"/>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childTnLst>
                          </p:cTn>
                        </p:par>
                        <p:par>
                          <p:cTn id="51" fill="hold" nodeType="afterGroup">
                            <p:stCondLst>
                              <p:cond delay="3000"/>
                            </p:stCondLst>
                            <p:childTnLst>
                              <p:par>
                                <p:cTn id="52" presetID="42" presetClass="entr" presetSubtype="0" fill="hold" nodeType="afterEffect">
                                  <p:stCondLst>
                                    <p:cond delay="0"/>
                                  </p:stCondLst>
                                  <p:childTnLst>
                                    <p:set>
                                      <p:cBhvr>
                                        <p:cTn id="53" dur="1" fill="hold">
                                          <p:stCondLst>
                                            <p:cond delay="0"/>
                                          </p:stCondLst>
                                        </p:cTn>
                                        <p:tgtEl>
                                          <p:spTgt spid="7170"/>
                                        </p:tgtEl>
                                        <p:attrNameLst>
                                          <p:attrName>style.visibility</p:attrName>
                                        </p:attrNameLst>
                                      </p:cBhvr>
                                      <p:to>
                                        <p:strVal val="visible"/>
                                      </p:to>
                                    </p:set>
                                    <p:animEffect transition="in" filter="fade">
                                      <p:cBhvr>
                                        <p:cTn id="54" dur="1000"/>
                                        <p:tgtEl>
                                          <p:spTgt spid="7170"/>
                                        </p:tgtEl>
                                      </p:cBhvr>
                                    </p:animEffect>
                                    <p:anim calcmode="lin" valueType="num">
                                      <p:cBhvr>
                                        <p:cTn id="55" dur="1000" fill="hold"/>
                                        <p:tgtEl>
                                          <p:spTgt spid="7170"/>
                                        </p:tgtEl>
                                        <p:attrNameLst>
                                          <p:attrName>ppt_x</p:attrName>
                                        </p:attrNameLst>
                                      </p:cBhvr>
                                      <p:tavLst>
                                        <p:tav tm="0">
                                          <p:val>
                                            <p:strVal val="#ppt_x"/>
                                          </p:val>
                                        </p:tav>
                                        <p:tav tm="100000">
                                          <p:val>
                                            <p:strVal val="#ppt_x"/>
                                          </p:val>
                                        </p:tav>
                                      </p:tavLst>
                                    </p:anim>
                                    <p:anim calcmode="lin" valueType="num">
                                      <p:cBhvr>
                                        <p:cTn id="56" dur="1000" fill="hold"/>
                                        <p:tgtEl>
                                          <p:spTgt spid="7170"/>
                                        </p:tgtEl>
                                        <p:attrNameLst>
                                          <p:attrName>ppt_y</p:attrName>
                                        </p:attrNameLst>
                                      </p:cBhvr>
                                      <p:tavLst>
                                        <p:tav tm="0">
                                          <p:val>
                                            <p:strVal val="#ppt_y+.1"/>
                                          </p:val>
                                        </p:tav>
                                        <p:tav tm="100000">
                                          <p:val>
                                            <p:strVal val="#ppt_y"/>
                                          </p:val>
                                        </p:tav>
                                      </p:tavLst>
                                    </p:anim>
                                  </p:childTnLst>
                                </p:cTn>
                              </p:par>
                            </p:childTnLst>
                          </p:cTn>
                        </p:par>
                        <p:par>
                          <p:cTn id="57" fill="hold" nodeType="afterGroup">
                            <p:stCondLst>
                              <p:cond delay="4000"/>
                            </p:stCondLst>
                            <p:childTnLst>
                              <p:par>
                                <p:cTn id="58" presetID="42" presetClass="entr" presetSubtype="0" fill="hold" nodeType="afterEffect">
                                  <p:stCondLst>
                                    <p:cond delay="0"/>
                                  </p:stCondLst>
                                  <p:childTnLst>
                                    <p:set>
                                      <p:cBhvr>
                                        <p:cTn id="59" dur="1" fill="hold">
                                          <p:stCondLst>
                                            <p:cond delay="0"/>
                                          </p:stCondLst>
                                        </p:cTn>
                                        <p:tgtEl>
                                          <p:spTgt spid="7171"/>
                                        </p:tgtEl>
                                        <p:attrNameLst>
                                          <p:attrName>style.visibility</p:attrName>
                                        </p:attrNameLst>
                                      </p:cBhvr>
                                      <p:to>
                                        <p:strVal val="visible"/>
                                      </p:to>
                                    </p:set>
                                    <p:animEffect transition="in" filter="fade">
                                      <p:cBhvr>
                                        <p:cTn id="60" dur="1000"/>
                                        <p:tgtEl>
                                          <p:spTgt spid="7171"/>
                                        </p:tgtEl>
                                      </p:cBhvr>
                                    </p:animEffect>
                                    <p:anim calcmode="lin" valueType="num">
                                      <p:cBhvr>
                                        <p:cTn id="61" dur="1000" fill="hold"/>
                                        <p:tgtEl>
                                          <p:spTgt spid="7171"/>
                                        </p:tgtEl>
                                        <p:attrNameLst>
                                          <p:attrName>ppt_x</p:attrName>
                                        </p:attrNameLst>
                                      </p:cBhvr>
                                      <p:tavLst>
                                        <p:tav tm="0">
                                          <p:val>
                                            <p:strVal val="#ppt_x"/>
                                          </p:val>
                                        </p:tav>
                                        <p:tav tm="100000">
                                          <p:val>
                                            <p:strVal val="#ppt_x"/>
                                          </p:val>
                                        </p:tav>
                                      </p:tavLst>
                                    </p:anim>
                                    <p:anim calcmode="lin" valueType="num">
                                      <p:cBhvr>
                                        <p:cTn id="62" dur="1000" fill="hold"/>
                                        <p:tgtEl>
                                          <p:spTgt spid="71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8" grpId="0"/>
      <p:bldP spid="15" grpId="0"/>
      <p:bldP spid="16" grpId="0"/>
      <p:bldP spid="17" grpId="0"/>
      <p:bldP spid="18" grpId="0"/>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3995" y="1677219"/>
            <a:ext cx="6221856" cy="5180781"/>
          </a:xfrm>
          <a:prstGeom prst="rect">
            <a:avLst/>
          </a:prstGeom>
        </p:spPr>
      </p:pic>
      <p:grpSp>
        <p:nvGrpSpPr>
          <p:cNvPr id="3" name="组合 2"/>
          <p:cNvGrpSpPr/>
          <p:nvPr/>
        </p:nvGrpSpPr>
        <p:grpSpPr>
          <a:xfrm>
            <a:off x="5407652" y="2931465"/>
            <a:ext cx="4931271" cy="1001849"/>
            <a:chOff x="4055739" y="2198599"/>
            <a:chExt cx="3698453" cy="751387"/>
          </a:xfrm>
        </p:grpSpPr>
        <p:sp>
          <p:nvSpPr>
            <p:cNvPr id="9" name="圆角矩形 8"/>
            <p:cNvSpPr/>
            <p:nvPr/>
          </p:nvSpPr>
          <p:spPr>
            <a:xfrm>
              <a:off x="4055739" y="2198599"/>
              <a:ext cx="3698453" cy="751387"/>
            </a:xfrm>
            <a:prstGeom prst="roundRect">
              <a:avLst/>
            </a:prstGeom>
            <a:solidFill>
              <a:srgbClr val="AE0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223" name="TextBox 17"/>
            <p:cNvSpPr txBox="1">
              <a:spLocks noChangeArrowheads="1"/>
            </p:cNvSpPr>
            <p:nvPr/>
          </p:nvSpPr>
          <p:spPr bwMode="auto">
            <a:xfrm>
              <a:off x="4111383" y="2231899"/>
              <a:ext cx="2376264" cy="683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5335" b="1">
                  <a:solidFill>
                    <a:schemeClr val="accent3">
                      <a:lumMod val="40000"/>
                      <a:lumOff val="60000"/>
                    </a:schemeClr>
                  </a:solidFill>
                  <a:latin typeface="微软雅黑" panose="020B0503020204020204" pitchFamily="34" charset="-122"/>
                  <a:ea typeface="微软雅黑" panose="020B0503020204020204" pitchFamily="34" charset="-122"/>
                </a:rPr>
                <a:t>第二部分</a:t>
              </a:r>
            </a:p>
          </p:txBody>
        </p:sp>
      </p:grpSp>
      <p:pic>
        <p:nvPicPr>
          <p:cNvPr id="9220" name="图片 1"/>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0" y="5734839"/>
            <a:ext cx="12192000" cy="1123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7"/>
          <p:cNvSpPr txBox="1">
            <a:spLocks noChangeArrowheads="1"/>
          </p:cNvSpPr>
          <p:nvPr/>
        </p:nvSpPr>
        <p:spPr bwMode="auto">
          <a:xfrm>
            <a:off x="5346368" y="4083593"/>
            <a:ext cx="6606283" cy="746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4265" b="1">
                <a:solidFill>
                  <a:srgbClr val="AE0E16"/>
                </a:solidFill>
                <a:latin typeface="微软雅黑" panose="020B0503020204020204" pitchFamily="34" charset="-122"/>
                <a:ea typeface="微软雅黑" panose="020B0503020204020204" pitchFamily="34" charset="-122"/>
              </a:rPr>
              <a:t>社会主义革命和建设时期</a:t>
            </a:r>
          </a:p>
        </p:txBody>
      </p:sp>
      <p:grpSp>
        <p:nvGrpSpPr>
          <p:cNvPr id="2" name="组合 1"/>
          <p:cNvGrpSpPr/>
          <p:nvPr/>
        </p:nvGrpSpPr>
        <p:grpSpPr>
          <a:xfrm>
            <a:off x="5120340" y="1227645"/>
            <a:ext cx="2374405" cy="1930389"/>
            <a:chOff x="3840255" y="920734"/>
            <a:chExt cx="1780804" cy="1447792"/>
          </a:xfrm>
        </p:grpSpPr>
        <p:sp>
          <p:nvSpPr>
            <p:cNvPr id="8" name="Freeform 5"/>
            <p:cNvSpPr>
              <a:spLocks noEditPoints="1"/>
            </p:cNvSpPr>
            <p:nvPr/>
          </p:nvSpPr>
          <p:spPr bwMode="auto">
            <a:xfrm>
              <a:off x="3840255" y="920734"/>
              <a:ext cx="1780804" cy="1447792"/>
            </a:xfrm>
            <a:custGeom>
              <a:avLst/>
              <a:gdLst>
                <a:gd name="T0" fmla="*/ 773 w 16663"/>
                <a:gd name="T1" fmla="*/ 2160 h 13547"/>
                <a:gd name="T2" fmla="*/ 3561 w 16663"/>
                <a:gd name="T3" fmla="*/ 763 h 13547"/>
                <a:gd name="T4" fmla="*/ 5224 w 16663"/>
                <a:gd name="T5" fmla="*/ 403 h 13547"/>
                <a:gd name="T6" fmla="*/ 6215 w 16663"/>
                <a:gd name="T7" fmla="*/ 664 h 13547"/>
                <a:gd name="T8" fmla="*/ 6985 w 16663"/>
                <a:gd name="T9" fmla="*/ 1124 h 13547"/>
                <a:gd name="T10" fmla="*/ 7985 w 16663"/>
                <a:gd name="T11" fmla="*/ 1365 h 13547"/>
                <a:gd name="T12" fmla="*/ 8623 w 16663"/>
                <a:gd name="T13" fmla="*/ 1318 h 13547"/>
                <a:gd name="T14" fmla="*/ 8944 w 16663"/>
                <a:gd name="T15" fmla="*/ 1273 h 13547"/>
                <a:gd name="T16" fmla="*/ 9379 w 16663"/>
                <a:gd name="T17" fmla="*/ 1157 h 13547"/>
                <a:gd name="T18" fmla="*/ 9882 w 16663"/>
                <a:gd name="T19" fmla="*/ 938 h 13547"/>
                <a:gd name="T20" fmla="*/ 10410 w 16663"/>
                <a:gd name="T21" fmla="*/ 581 h 13547"/>
                <a:gd name="T22" fmla="*/ 10768 w 16663"/>
                <a:gd name="T23" fmla="*/ 409 h 13547"/>
                <a:gd name="T24" fmla="*/ 11252 w 16663"/>
                <a:gd name="T25" fmla="*/ 224 h 13547"/>
                <a:gd name="T26" fmla="*/ 11855 w 16663"/>
                <a:gd name="T27" fmla="*/ 65 h 13547"/>
                <a:gd name="T28" fmla="*/ 12514 w 16663"/>
                <a:gd name="T29" fmla="*/ 0 h 13547"/>
                <a:gd name="T30" fmla="*/ 12913 w 16663"/>
                <a:gd name="T31" fmla="*/ 97 h 13547"/>
                <a:gd name="T32" fmla="*/ 12753 w 16663"/>
                <a:gd name="T33" fmla="*/ 339 h 13547"/>
                <a:gd name="T34" fmla="*/ 12569 w 16663"/>
                <a:gd name="T35" fmla="*/ 717 h 13547"/>
                <a:gd name="T36" fmla="*/ 12465 w 16663"/>
                <a:gd name="T37" fmla="*/ 1165 h 13547"/>
                <a:gd name="T38" fmla="*/ 12548 w 16663"/>
                <a:gd name="T39" fmla="*/ 1617 h 13547"/>
                <a:gd name="T40" fmla="*/ 12852 w 16663"/>
                <a:gd name="T41" fmla="*/ 1948 h 13547"/>
                <a:gd name="T42" fmla="*/ 13321 w 16663"/>
                <a:gd name="T43" fmla="*/ 2121 h 13547"/>
                <a:gd name="T44" fmla="*/ 14215 w 16663"/>
                <a:gd name="T45" fmla="*/ 2395 h 13547"/>
                <a:gd name="T46" fmla="*/ 14913 w 16663"/>
                <a:gd name="T47" fmla="*/ 2693 h 13547"/>
                <a:gd name="T48" fmla="*/ 15487 w 16663"/>
                <a:gd name="T49" fmla="*/ 3120 h 13547"/>
                <a:gd name="T50" fmla="*/ 15759 w 16663"/>
                <a:gd name="T51" fmla="*/ 3550 h 13547"/>
                <a:gd name="T52" fmla="*/ 15910 w 16663"/>
                <a:gd name="T53" fmla="*/ 3898 h 13547"/>
                <a:gd name="T54" fmla="*/ 16057 w 16663"/>
                <a:gd name="T55" fmla="*/ 4329 h 13547"/>
                <a:gd name="T56" fmla="*/ 16182 w 16663"/>
                <a:gd name="T57" fmla="*/ 4857 h 13547"/>
                <a:gd name="T58" fmla="*/ 16236 w 16663"/>
                <a:gd name="T59" fmla="*/ 5440 h 13547"/>
                <a:gd name="T60" fmla="*/ 16247 w 16663"/>
                <a:gd name="T61" fmla="*/ 5872 h 13547"/>
                <a:gd name="T62" fmla="*/ 16310 w 16663"/>
                <a:gd name="T63" fmla="*/ 6395 h 13547"/>
                <a:gd name="T64" fmla="*/ 16401 w 16663"/>
                <a:gd name="T65" fmla="*/ 6814 h 13547"/>
                <a:gd name="T66" fmla="*/ 16539 w 16663"/>
                <a:gd name="T67" fmla="*/ 7127 h 13547"/>
                <a:gd name="T68" fmla="*/ 16543 w 16663"/>
                <a:gd name="T69" fmla="*/ 7174 h 13547"/>
                <a:gd name="T70" fmla="*/ 15949 w 16663"/>
                <a:gd name="T71" fmla="*/ 7010 h 13547"/>
                <a:gd name="T72" fmla="*/ 14920 w 16663"/>
                <a:gd name="T73" fmla="*/ 6912 h 13547"/>
                <a:gd name="T74" fmla="*/ 13529 w 16663"/>
                <a:gd name="T75" fmla="*/ 7079 h 13547"/>
                <a:gd name="T76" fmla="*/ 11848 w 16663"/>
                <a:gd name="T77" fmla="*/ 7711 h 13547"/>
                <a:gd name="T78" fmla="*/ 10489 w 16663"/>
                <a:gd name="T79" fmla="*/ 8592 h 13547"/>
                <a:gd name="T80" fmla="*/ 9952 w 16663"/>
                <a:gd name="T81" fmla="*/ 9030 h 13547"/>
                <a:gd name="T82" fmla="*/ 9100 w 16663"/>
                <a:gd name="T83" fmla="*/ 9605 h 13547"/>
                <a:gd name="T84" fmla="*/ 8071 w 16663"/>
                <a:gd name="T85" fmla="*/ 10092 h 13547"/>
                <a:gd name="T86" fmla="*/ 7004 w 16663"/>
                <a:gd name="T87" fmla="*/ 10264 h 13547"/>
                <a:gd name="T88" fmla="*/ 6304 w 16663"/>
                <a:gd name="T89" fmla="*/ 10046 h 13547"/>
                <a:gd name="T90" fmla="*/ 6125 w 16663"/>
                <a:gd name="T91" fmla="*/ 9865 h 13547"/>
                <a:gd name="T92" fmla="*/ 5799 w 16663"/>
                <a:gd name="T93" fmla="*/ 9661 h 13547"/>
                <a:gd name="T94" fmla="*/ 5337 w 16663"/>
                <a:gd name="T95" fmla="*/ 9555 h 13547"/>
                <a:gd name="T96" fmla="*/ 4748 w 16663"/>
                <a:gd name="T97" fmla="*/ 9674 h 13547"/>
                <a:gd name="T98" fmla="*/ 4042 w 16663"/>
                <a:gd name="T99" fmla="*/ 10143 h 13547"/>
                <a:gd name="T100" fmla="*/ 3437 w 16663"/>
                <a:gd name="T101" fmla="*/ 10763 h 13547"/>
                <a:gd name="T102" fmla="*/ 2994 w 16663"/>
                <a:gd name="T103" fmla="*/ 11383 h 13547"/>
                <a:gd name="T104" fmla="*/ 2662 w 16663"/>
                <a:gd name="T105" fmla="*/ 11991 h 13547"/>
                <a:gd name="T106" fmla="*/ 2303 w 16663"/>
                <a:gd name="T107" fmla="*/ 12761 h 13547"/>
                <a:gd name="T108" fmla="*/ 191 w 16663"/>
                <a:gd name="T109" fmla="*/ 3898 h 13547"/>
                <a:gd name="T110" fmla="*/ 231 w 16663"/>
                <a:gd name="T111" fmla="*/ 2906 h 13547"/>
                <a:gd name="T112" fmla="*/ 564 w 16663"/>
                <a:gd name="T113" fmla="*/ 2195 h 13547"/>
                <a:gd name="T114" fmla="*/ 735 w 16663"/>
                <a:gd name="T115" fmla="*/ 2166 h 13547"/>
                <a:gd name="T116" fmla="*/ 553 w 16663"/>
                <a:gd name="T117" fmla="*/ 3699 h 13547"/>
                <a:gd name="T118" fmla="*/ 412 w 16663"/>
                <a:gd name="T119" fmla="*/ 2857 h 13547"/>
                <a:gd name="T120" fmla="*/ 319 w 16663"/>
                <a:gd name="T121" fmla="*/ 2312 h 13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663" h="13547">
                  <a:moveTo>
                    <a:pt x="359" y="3903"/>
                  </a:moveTo>
                  <a:lnTo>
                    <a:pt x="456" y="3877"/>
                  </a:lnTo>
                  <a:lnTo>
                    <a:pt x="2066" y="13521"/>
                  </a:lnTo>
                  <a:lnTo>
                    <a:pt x="1969" y="13547"/>
                  </a:lnTo>
                  <a:lnTo>
                    <a:pt x="359" y="3903"/>
                  </a:lnTo>
                  <a:close/>
                  <a:moveTo>
                    <a:pt x="773" y="2160"/>
                  </a:moveTo>
                  <a:lnTo>
                    <a:pt x="1334" y="1838"/>
                  </a:lnTo>
                  <a:lnTo>
                    <a:pt x="1855" y="1553"/>
                  </a:lnTo>
                  <a:lnTo>
                    <a:pt x="2335" y="1305"/>
                  </a:lnTo>
                  <a:lnTo>
                    <a:pt x="2779" y="1093"/>
                  </a:lnTo>
                  <a:lnTo>
                    <a:pt x="3186" y="912"/>
                  </a:lnTo>
                  <a:lnTo>
                    <a:pt x="3561" y="763"/>
                  </a:lnTo>
                  <a:lnTo>
                    <a:pt x="3903" y="642"/>
                  </a:lnTo>
                  <a:lnTo>
                    <a:pt x="4218" y="548"/>
                  </a:lnTo>
                  <a:lnTo>
                    <a:pt x="4504" y="480"/>
                  </a:lnTo>
                  <a:lnTo>
                    <a:pt x="4767" y="434"/>
                  </a:lnTo>
                  <a:lnTo>
                    <a:pt x="5006" y="410"/>
                  </a:lnTo>
                  <a:lnTo>
                    <a:pt x="5224" y="403"/>
                  </a:lnTo>
                  <a:lnTo>
                    <a:pt x="5424" y="415"/>
                  </a:lnTo>
                  <a:lnTo>
                    <a:pt x="5607" y="442"/>
                  </a:lnTo>
                  <a:lnTo>
                    <a:pt x="5776" y="483"/>
                  </a:lnTo>
                  <a:lnTo>
                    <a:pt x="5932" y="534"/>
                  </a:lnTo>
                  <a:lnTo>
                    <a:pt x="6078" y="595"/>
                  </a:lnTo>
                  <a:lnTo>
                    <a:pt x="6215" y="664"/>
                  </a:lnTo>
                  <a:lnTo>
                    <a:pt x="6347" y="738"/>
                  </a:lnTo>
                  <a:lnTo>
                    <a:pt x="6475" y="815"/>
                  </a:lnTo>
                  <a:lnTo>
                    <a:pt x="6600" y="894"/>
                  </a:lnTo>
                  <a:lnTo>
                    <a:pt x="6726" y="974"/>
                  </a:lnTo>
                  <a:lnTo>
                    <a:pt x="6854" y="1051"/>
                  </a:lnTo>
                  <a:lnTo>
                    <a:pt x="6985" y="1124"/>
                  </a:lnTo>
                  <a:lnTo>
                    <a:pt x="7123" y="1191"/>
                  </a:lnTo>
                  <a:lnTo>
                    <a:pt x="7270" y="1249"/>
                  </a:lnTo>
                  <a:lnTo>
                    <a:pt x="7429" y="1298"/>
                  </a:lnTo>
                  <a:lnTo>
                    <a:pt x="7598" y="1334"/>
                  </a:lnTo>
                  <a:lnTo>
                    <a:pt x="7784" y="1357"/>
                  </a:lnTo>
                  <a:lnTo>
                    <a:pt x="7985" y="1365"/>
                  </a:lnTo>
                  <a:lnTo>
                    <a:pt x="8205" y="1354"/>
                  </a:lnTo>
                  <a:lnTo>
                    <a:pt x="8447" y="1324"/>
                  </a:lnTo>
                  <a:lnTo>
                    <a:pt x="8459" y="1324"/>
                  </a:lnTo>
                  <a:lnTo>
                    <a:pt x="8493" y="1324"/>
                  </a:lnTo>
                  <a:lnTo>
                    <a:pt x="8548" y="1322"/>
                  </a:lnTo>
                  <a:lnTo>
                    <a:pt x="8623" y="1318"/>
                  </a:lnTo>
                  <a:lnTo>
                    <a:pt x="8667" y="1314"/>
                  </a:lnTo>
                  <a:lnTo>
                    <a:pt x="8715" y="1308"/>
                  </a:lnTo>
                  <a:lnTo>
                    <a:pt x="8767" y="1302"/>
                  </a:lnTo>
                  <a:lnTo>
                    <a:pt x="8822" y="1294"/>
                  </a:lnTo>
                  <a:lnTo>
                    <a:pt x="8881" y="1284"/>
                  </a:lnTo>
                  <a:lnTo>
                    <a:pt x="8944" y="1273"/>
                  </a:lnTo>
                  <a:lnTo>
                    <a:pt x="9009" y="1259"/>
                  </a:lnTo>
                  <a:lnTo>
                    <a:pt x="9078" y="1244"/>
                  </a:lnTo>
                  <a:lnTo>
                    <a:pt x="9150" y="1226"/>
                  </a:lnTo>
                  <a:lnTo>
                    <a:pt x="9224" y="1206"/>
                  </a:lnTo>
                  <a:lnTo>
                    <a:pt x="9300" y="1183"/>
                  </a:lnTo>
                  <a:lnTo>
                    <a:pt x="9379" y="1157"/>
                  </a:lnTo>
                  <a:lnTo>
                    <a:pt x="9459" y="1129"/>
                  </a:lnTo>
                  <a:lnTo>
                    <a:pt x="9541" y="1098"/>
                  </a:lnTo>
                  <a:lnTo>
                    <a:pt x="9625" y="1062"/>
                  </a:lnTo>
                  <a:lnTo>
                    <a:pt x="9709" y="1025"/>
                  </a:lnTo>
                  <a:lnTo>
                    <a:pt x="9796" y="983"/>
                  </a:lnTo>
                  <a:lnTo>
                    <a:pt x="9882" y="938"/>
                  </a:lnTo>
                  <a:lnTo>
                    <a:pt x="9970" y="889"/>
                  </a:lnTo>
                  <a:lnTo>
                    <a:pt x="10058" y="836"/>
                  </a:lnTo>
                  <a:lnTo>
                    <a:pt x="10146" y="779"/>
                  </a:lnTo>
                  <a:lnTo>
                    <a:pt x="10234" y="717"/>
                  </a:lnTo>
                  <a:lnTo>
                    <a:pt x="10323" y="652"/>
                  </a:lnTo>
                  <a:lnTo>
                    <a:pt x="10410" y="581"/>
                  </a:lnTo>
                  <a:lnTo>
                    <a:pt x="10426" y="572"/>
                  </a:lnTo>
                  <a:lnTo>
                    <a:pt x="10473" y="548"/>
                  </a:lnTo>
                  <a:lnTo>
                    <a:pt x="10547" y="511"/>
                  </a:lnTo>
                  <a:lnTo>
                    <a:pt x="10647" y="464"/>
                  </a:lnTo>
                  <a:lnTo>
                    <a:pt x="10705" y="437"/>
                  </a:lnTo>
                  <a:lnTo>
                    <a:pt x="10768" y="409"/>
                  </a:lnTo>
                  <a:lnTo>
                    <a:pt x="10838" y="379"/>
                  </a:lnTo>
                  <a:lnTo>
                    <a:pt x="10912" y="348"/>
                  </a:lnTo>
                  <a:lnTo>
                    <a:pt x="10991" y="318"/>
                  </a:lnTo>
                  <a:lnTo>
                    <a:pt x="11074" y="286"/>
                  </a:lnTo>
                  <a:lnTo>
                    <a:pt x="11161" y="254"/>
                  </a:lnTo>
                  <a:lnTo>
                    <a:pt x="11252" y="224"/>
                  </a:lnTo>
                  <a:lnTo>
                    <a:pt x="11345" y="194"/>
                  </a:lnTo>
                  <a:lnTo>
                    <a:pt x="11442" y="165"/>
                  </a:lnTo>
                  <a:lnTo>
                    <a:pt x="11542" y="137"/>
                  </a:lnTo>
                  <a:lnTo>
                    <a:pt x="11644" y="111"/>
                  </a:lnTo>
                  <a:lnTo>
                    <a:pt x="11748" y="87"/>
                  </a:lnTo>
                  <a:lnTo>
                    <a:pt x="11855" y="65"/>
                  </a:lnTo>
                  <a:lnTo>
                    <a:pt x="11963" y="45"/>
                  </a:lnTo>
                  <a:lnTo>
                    <a:pt x="12071" y="29"/>
                  </a:lnTo>
                  <a:lnTo>
                    <a:pt x="12182" y="16"/>
                  </a:lnTo>
                  <a:lnTo>
                    <a:pt x="12292" y="6"/>
                  </a:lnTo>
                  <a:lnTo>
                    <a:pt x="12404" y="1"/>
                  </a:lnTo>
                  <a:lnTo>
                    <a:pt x="12514" y="0"/>
                  </a:lnTo>
                  <a:lnTo>
                    <a:pt x="12624" y="4"/>
                  </a:lnTo>
                  <a:lnTo>
                    <a:pt x="12735" y="13"/>
                  </a:lnTo>
                  <a:lnTo>
                    <a:pt x="12844" y="26"/>
                  </a:lnTo>
                  <a:lnTo>
                    <a:pt x="12952" y="46"/>
                  </a:lnTo>
                  <a:lnTo>
                    <a:pt x="12942" y="59"/>
                  </a:lnTo>
                  <a:lnTo>
                    <a:pt x="12913" y="97"/>
                  </a:lnTo>
                  <a:lnTo>
                    <a:pt x="12892" y="125"/>
                  </a:lnTo>
                  <a:lnTo>
                    <a:pt x="12869" y="158"/>
                  </a:lnTo>
                  <a:lnTo>
                    <a:pt x="12843" y="197"/>
                  </a:lnTo>
                  <a:lnTo>
                    <a:pt x="12815" y="240"/>
                  </a:lnTo>
                  <a:lnTo>
                    <a:pt x="12785" y="287"/>
                  </a:lnTo>
                  <a:lnTo>
                    <a:pt x="12753" y="339"/>
                  </a:lnTo>
                  <a:lnTo>
                    <a:pt x="12721" y="394"/>
                  </a:lnTo>
                  <a:lnTo>
                    <a:pt x="12689" y="452"/>
                  </a:lnTo>
                  <a:lnTo>
                    <a:pt x="12658" y="515"/>
                  </a:lnTo>
                  <a:lnTo>
                    <a:pt x="12626" y="580"/>
                  </a:lnTo>
                  <a:lnTo>
                    <a:pt x="12596" y="647"/>
                  </a:lnTo>
                  <a:lnTo>
                    <a:pt x="12569" y="717"/>
                  </a:lnTo>
                  <a:lnTo>
                    <a:pt x="12543" y="788"/>
                  </a:lnTo>
                  <a:lnTo>
                    <a:pt x="12520" y="862"/>
                  </a:lnTo>
                  <a:lnTo>
                    <a:pt x="12500" y="936"/>
                  </a:lnTo>
                  <a:lnTo>
                    <a:pt x="12484" y="1012"/>
                  </a:lnTo>
                  <a:lnTo>
                    <a:pt x="12472" y="1088"/>
                  </a:lnTo>
                  <a:lnTo>
                    <a:pt x="12465" y="1165"/>
                  </a:lnTo>
                  <a:lnTo>
                    <a:pt x="12463" y="1242"/>
                  </a:lnTo>
                  <a:lnTo>
                    <a:pt x="12467" y="1319"/>
                  </a:lnTo>
                  <a:lnTo>
                    <a:pt x="12476" y="1395"/>
                  </a:lnTo>
                  <a:lnTo>
                    <a:pt x="12493" y="1470"/>
                  </a:lnTo>
                  <a:lnTo>
                    <a:pt x="12517" y="1544"/>
                  </a:lnTo>
                  <a:lnTo>
                    <a:pt x="12548" y="1617"/>
                  </a:lnTo>
                  <a:lnTo>
                    <a:pt x="12588" y="1688"/>
                  </a:lnTo>
                  <a:lnTo>
                    <a:pt x="12636" y="1757"/>
                  </a:lnTo>
                  <a:lnTo>
                    <a:pt x="12693" y="1823"/>
                  </a:lnTo>
                  <a:lnTo>
                    <a:pt x="12761" y="1888"/>
                  </a:lnTo>
                  <a:lnTo>
                    <a:pt x="12801" y="1918"/>
                  </a:lnTo>
                  <a:lnTo>
                    <a:pt x="12852" y="1948"/>
                  </a:lnTo>
                  <a:lnTo>
                    <a:pt x="12912" y="1978"/>
                  </a:lnTo>
                  <a:lnTo>
                    <a:pt x="12979" y="2007"/>
                  </a:lnTo>
                  <a:lnTo>
                    <a:pt x="13054" y="2035"/>
                  </a:lnTo>
                  <a:lnTo>
                    <a:pt x="13137" y="2063"/>
                  </a:lnTo>
                  <a:lnTo>
                    <a:pt x="13226" y="2092"/>
                  </a:lnTo>
                  <a:lnTo>
                    <a:pt x="13321" y="2121"/>
                  </a:lnTo>
                  <a:lnTo>
                    <a:pt x="13525" y="2182"/>
                  </a:lnTo>
                  <a:lnTo>
                    <a:pt x="13746" y="2247"/>
                  </a:lnTo>
                  <a:lnTo>
                    <a:pt x="13860" y="2281"/>
                  </a:lnTo>
                  <a:lnTo>
                    <a:pt x="13977" y="2316"/>
                  </a:lnTo>
                  <a:lnTo>
                    <a:pt x="14096" y="2355"/>
                  </a:lnTo>
                  <a:lnTo>
                    <a:pt x="14215" y="2395"/>
                  </a:lnTo>
                  <a:lnTo>
                    <a:pt x="14334" y="2437"/>
                  </a:lnTo>
                  <a:lnTo>
                    <a:pt x="14453" y="2482"/>
                  </a:lnTo>
                  <a:lnTo>
                    <a:pt x="14571" y="2530"/>
                  </a:lnTo>
                  <a:lnTo>
                    <a:pt x="14687" y="2581"/>
                  </a:lnTo>
                  <a:lnTo>
                    <a:pt x="14802" y="2634"/>
                  </a:lnTo>
                  <a:lnTo>
                    <a:pt x="14913" y="2693"/>
                  </a:lnTo>
                  <a:lnTo>
                    <a:pt x="15021" y="2753"/>
                  </a:lnTo>
                  <a:lnTo>
                    <a:pt x="15125" y="2818"/>
                  </a:lnTo>
                  <a:lnTo>
                    <a:pt x="15224" y="2887"/>
                  </a:lnTo>
                  <a:lnTo>
                    <a:pt x="15317" y="2961"/>
                  </a:lnTo>
                  <a:lnTo>
                    <a:pt x="15406" y="3038"/>
                  </a:lnTo>
                  <a:lnTo>
                    <a:pt x="15487" y="3120"/>
                  </a:lnTo>
                  <a:lnTo>
                    <a:pt x="15561" y="3208"/>
                  </a:lnTo>
                  <a:lnTo>
                    <a:pt x="15628" y="3300"/>
                  </a:lnTo>
                  <a:lnTo>
                    <a:pt x="15686" y="3398"/>
                  </a:lnTo>
                  <a:lnTo>
                    <a:pt x="15735" y="3502"/>
                  </a:lnTo>
                  <a:lnTo>
                    <a:pt x="15741" y="3514"/>
                  </a:lnTo>
                  <a:lnTo>
                    <a:pt x="15759" y="3550"/>
                  </a:lnTo>
                  <a:lnTo>
                    <a:pt x="15786" y="3608"/>
                  </a:lnTo>
                  <a:lnTo>
                    <a:pt x="15822" y="3686"/>
                  </a:lnTo>
                  <a:lnTo>
                    <a:pt x="15842" y="3733"/>
                  </a:lnTo>
                  <a:lnTo>
                    <a:pt x="15863" y="3784"/>
                  </a:lnTo>
                  <a:lnTo>
                    <a:pt x="15886" y="3838"/>
                  </a:lnTo>
                  <a:lnTo>
                    <a:pt x="15910" y="3898"/>
                  </a:lnTo>
                  <a:lnTo>
                    <a:pt x="15934" y="3961"/>
                  </a:lnTo>
                  <a:lnTo>
                    <a:pt x="15958" y="4028"/>
                  </a:lnTo>
                  <a:lnTo>
                    <a:pt x="15983" y="4099"/>
                  </a:lnTo>
                  <a:lnTo>
                    <a:pt x="16008" y="4172"/>
                  </a:lnTo>
                  <a:lnTo>
                    <a:pt x="16033" y="4249"/>
                  </a:lnTo>
                  <a:lnTo>
                    <a:pt x="16057" y="4329"/>
                  </a:lnTo>
                  <a:lnTo>
                    <a:pt x="16081" y="4412"/>
                  </a:lnTo>
                  <a:lnTo>
                    <a:pt x="16104" y="4496"/>
                  </a:lnTo>
                  <a:lnTo>
                    <a:pt x="16126" y="4584"/>
                  </a:lnTo>
                  <a:lnTo>
                    <a:pt x="16145" y="4673"/>
                  </a:lnTo>
                  <a:lnTo>
                    <a:pt x="16164" y="4764"/>
                  </a:lnTo>
                  <a:lnTo>
                    <a:pt x="16182" y="4857"/>
                  </a:lnTo>
                  <a:lnTo>
                    <a:pt x="16197" y="4952"/>
                  </a:lnTo>
                  <a:lnTo>
                    <a:pt x="16210" y="5048"/>
                  </a:lnTo>
                  <a:lnTo>
                    <a:pt x="16220" y="5145"/>
                  </a:lnTo>
                  <a:lnTo>
                    <a:pt x="16229" y="5242"/>
                  </a:lnTo>
                  <a:lnTo>
                    <a:pt x="16234" y="5341"/>
                  </a:lnTo>
                  <a:lnTo>
                    <a:pt x="16236" y="5440"/>
                  </a:lnTo>
                  <a:lnTo>
                    <a:pt x="16235" y="5539"/>
                  </a:lnTo>
                  <a:lnTo>
                    <a:pt x="16231" y="5638"/>
                  </a:lnTo>
                  <a:lnTo>
                    <a:pt x="16232" y="5654"/>
                  </a:lnTo>
                  <a:lnTo>
                    <a:pt x="16235" y="5702"/>
                  </a:lnTo>
                  <a:lnTo>
                    <a:pt x="16239" y="5776"/>
                  </a:lnTo>
                  <a:lnTo>
                    <a:pt x="16247" y="5872"/>
                  </a:lnTo>
                  <a:lnTo>
                    <a:pt x="16258" y="5987"/>
                  </a:lnTo>
                  <a:lnTo>
                    <a:pt x="16271" y="6114"/>
                  </a:lnTo>
                  <a:lnTo>
                    <a:pt x="16280" y="6182"/>
                  </a:lnTo>
                  <a:lnTo>
                    <a:pt x="16288" y="6252"/>
                  </a:lnTo>
                  <a:lnTo>
                    <a:pt x="16298" y="6323"/>
                  </a:lnTo>
                  <a:lnTo>
                    <a:pt x="16310" y="6395"/>
                  </a:lnTo>
                  <a:lnTo>
                    <a:pt x="16322" y="6468"/>
                  </a:lnTo>
                  <a:lnTo>
                    <a:pt x="16335" y="6538"/>
                  </a:lnTo>
                  <a:lnTo>
                    <a:pt x="16350" y="6610"/>
                  </a:lnTo>
                  <a:lnTo>
                    <a:pt x="16365" y="6680"/>
                  </a:lnTo>
                  <a:lnTo>
                    <a:pt x="16383" y="6748"/>
                  </a:lnTo>
                  <a:lnTo>
                    <a:pt x="16401" y="6814"/>
                  </a:lnTo>
                  <a:lnTo>
                    <a:pt x="16420" y="6876"/>
                  </a:lnTo>
                  <a:lnTo>
                    <a:pt x="16441" y="6936"/>
                  </a:lnTo>
                  <a:lnTo>
                    <a:pt x="16463" y="6991"/>
                  </a:lnTo>
                  <a:lnTo>
                    <a:pt x="16487" y="7042"/>
                  </a:lnTo>
                  <a:lnTo>
                    <a:pt x="16513" y="7088"/>
                  </a:lnTo>
                  <a:lnTo>
                    <a:pt x="16539" y="7127"/>
                  </a:lnTo>
                  <a:lnTo>
                    <a:pt x="16568" y="7162"/>
                  </a:lnTo>
                  <a:lnTo>
                    <a:pt x="16597" y="7189"/>
                  </a:lnTo>
                  <a:lnTo>
                    <a:pt x="16630" y="7210"/>
                  </a:lnTo>
                  <a:lnTo>
                    <a:pt x="16663" y="7223"/>
                  </a:lnTo>
                  <a:lnTo>
                    <a:pt x="16633" y="7210"/>
                  </a:lnTo>
                  <a:lnTo>
                    <a:pt x="16543" y="7174"/>
                  </a:lnTo>
                  <a:lnTo>
                    <a:pt x="16478" y="7150"/>
                  </a:lnTo>
                  <a:lnTo>
                    <a:pt x="16397" y="7124"/>
                  </a:lnTo>
                  <a:lnTo>
                    <a:pt x="16305" y="7096"/>
                  </a:lnTo>
                  <a:lnTo>
                    <a:pt x="16199" y="7067"/>
                  </a:lnTo>
                  <a:lnTo>
                    <a:pt x="16080" y="7038"/>
                  </a:lnTo>
                  <a:lnTo>
                    <a:pt x="15949" y="7010"/>
                  </a:lnTo>
                  <a:lnTo>
                    <a:pt x="15805" y="6984"/>
                  </a:lnTo>
                  <a:lnTo>
                    <a:pt x="15651" y="6960"/>
                  </a:lnTo>
                  <a:lnTo>
                    <a:pt x="15484" y="6940"/>
                  </a:lnTo>
                  <a:lnTo>
                    <a:pt x="15306" y="6924"/>
                  </a:lnTo>
                  <a:lnTo>
                    <a:pt x="15119" y="6915"/>
                  </a:lnTo>
                  <a:lnTo>
                    <a:pt x="14920" y="6912"/>
                  </a:lnTo>
                  <a:lnTo>
                    <a:pt x="14711" y="6916"/>
                  </a:lnTo>
                  <a:lnTo>
                    <a:pt x="14493" y="6928"/>
                  </a:lnTo>
                  <a:lnTo>
                    <a:pt x="14265" y="6950"/>
                  </a:lnTo>
                  <a:lnTo>
                    <a:pt x="14028" y="6981"/>
                  </a:lnTo>
                  <a:lnTo>
                    <a:pt x="13782" y="7025"/>
                  </a:lnTo>
                  <a:lnTo>
                    <a:pt x="13529" y="7079"/>
                  </a:lnTo>
                  <a:lnTo>
                    <a:pt x="13267" y="7147"/>
                  </a:lnTo>
                  <a:lnTo>
                    <a:pt x="12997" y="7229"/>
                  </a:lnTo>
                  <a:lnTo>
                    <a:pt x="12721" y="7325"/>
                  </a:lnTo>
                  <a:lnTo>
                    <a:pt x="12437" y="7437"/>
                  </a:lnTo>
                  <a:lnTo>
                    <a:pt x="12146" y="7565"/>
                  </a:lnTo>
                  <a:lnTo>
                    <a:pt x="11848" y="7711"/>
                  </a:lnTo>
                  <a:lnTo>
                    <a:pt x="11545" y="7876"/>
                  </a:lnTo>
                  <a:lnTo>
                    <a:pt x="11237" y="8059"/>
                  </a:lnTo>
                  <a:lnTo>
                    <a:pt x="10923" y="8264"/>
                  </a:lnTo>
                  <a:lnTo>
                    <a:pt x="10604" y="8489"/>
                  </a:lnTo>
                  <a:lnTo>
                    <a:pt x="10574" y="8516"/>
                  </a:lnTo>
                  <a:lnTo>
                    <a:pt x="10489" y="8592"/>
                  </a:lnTo>
                  <a:lnTo>
                    <a:pt x="10428" y="8645"/>
                  </a:lnTo>
                  <a:lnTo>
                    <a:pt x="10354" y="8709"/>
                  </a:lnTo>
                  <a:lnTo>
                    <a:pt x="10269" y="8780"/>
                  </a:lnTo>
                  <a:lnTo>
                    <a:pt x="10173" y="8857"/>
                  </a:lnTo>
                  <a:lnTo>
                    <a:pt x="10068" y="8941"/>
                  </a:lnTo>
                  <a:lnTo>
                    <a:pt x="9952" y="9030"/>
                  </a:lnTo>
                  <a:lnTo>
                    <a:pt x="9828" y="9122"/>
                  </a:lnTo>
                  <a:lnTo>
                    <a:pt x="9697" y="9218"/>
                  </a:lnTo>
                  <a:lnTo>
                    <a:pt x="9557" y="9315"/>
                  </a:lnTo>
                  <a:lnTo>
                    <a:pt x="9410" y="9413"/>
                  </a:lnTo>
                  <a:lnTo>
                    <a:pt x="9258" y="9509"/>
                  </a:lnTo>
                  <a:lnTo>
                    <a:pt x="9100" y="9605"/>
                  </a:lnTo>
                  <a:lnTo>
                    <a:pt x="8937" y="9699"/>
                  </a:lnTo>
                  <a:lnTo>
                    <a:pt x="8770" y="9789"/>
                  </a:lnTo>
                  <a:lnTo>
                    <a:pt x="8599" y="9874"/>
                  </a:lnTo>
                  <a:lnTo>
                    <a:pt x="8425" y="9954"/>
                  </a:lnTo>
                  <a:lnTo>
                    <a:pt x="8249" y="10027"/>
                  </a:lnTo>
                  <a:lnTo>
                    <a:pt x="8071" y="10092"/>
                  </a:lnTo>
                  <a:lnTo>
                    <a:pt x="7892" y="10149"/>
                  </a:lnTo>
                  <a:lnTo>
                    <a:pt x="7713" y="10195"/>
                  </a:lnTo>
                  <a:lnTo>
                    <a:pt x="7534" y="10232"/>
                  </a:lnTo>
                  <a:lnTo>
                    <a:pt x="7356" y="10256"/>
                  </a:lnTo>
                  <a:lnTo>
                    <a:pt x="7179" y="10266"/>
                  </a:lnTo>
                  <a:lnTo>
                    <a:pt x="7004" y="10264"/>
                  </a:lnTo>
                  <a:lnTo>
                    <a:pt x="6832" y="10245"/>
                  </a:lnTo>
                  <a:lnTo>
                    <a:pt x="6663" y="10212"/>
                  </a:lnTo>
                  <a:lnTo>
                    <a:pt x="6499" y="10161"/>
                  </a:lnTo>
                  <a:lnTo>
                    <a:pt x="6339" y="10091"/>
                  </a:lnTo>
                  <a:lnTo>
                    <a:pt x="6331" y="10079"/>
                  </a:lnTo>
                  <a:lnTo>
                    <a:pt x="6304" y="10046"/>
                  </a:lnTo>
                  <a:lnTo>
                    <a:pt x="6285" y="10022"/>
                  </a:lnTo>
                  <a:lnTo>
                    <a:pt x="6261" y="9996"/>
                  </a:lnTo>
                  <a:lnTo>
                    <a:pt x="6233" y="9966"/>
                  </a:lnTo>
                  <a:lnTo>
                    <a:pt x="6201" y="9935"/>
                  </a:lnTo>
                  <a:lnTo>
                    <a:pt x="6164" y="9900"/>
                  </a:lnTo>
                  <a:lnTo>
                    <a:pt x="6125" y="9865"/>
                  </a:lnTo>
                  <a:lnTo>
                    <a:pt x="6080" y="9830"/>
                  </a:lnTo>
                  <a:lnTo>
                    <a:pt x="6032" y="9794"/>
                  </a:lnTo>
                  <a:lnTo>
                    <a:pt x="5979" y="9759"/>
                  </a:lnTo>
                  <a:lnTo>
                    <a:pt x="5923" y="9724"/>
                  </a:lnTo>
                  <a:lnTo>
                    <a:pt x="5863" y="9691"/>
                  </a:lnTo>
                  <a:lnTo>
                    <a:pt x="5799" y="9661"/>
                  </a:lnTo>
                  <a:lnTo>
                    <a:pt x="5731" y="9632"/>
                  </a:lnTo>
                  <a:lnTo>
                    <a:pt x="5660" y="9609"/>
                  </a:lnTo>
                  <a:lnTo>
                    <a:pt x="5584" y="9588"/>
                  </a:lnTo>
                  <a:lnTo>
                    <a:pt x="5506" y="9571"/>
                  </a:lnTo>
                  <a:lnTo>
                    <a:pt x="5424" y="9561"/>
                  </a:lnTo>
                  <a:lnTo>
                    <a:pt x="5337" y="9555"/>
                  </a:lnTo>
                  <a:lnTo>
                    <a:pt x="5248" y="9556"/>
                  </a:lnTo>
                  <a:lnTo>
                    <a:pt x="5154" y="9564"/>
                  </a:lnTo>
                  <a:lnTo>
                    <a:pt x="5058" y="9578"/>
                  </a:lnTo>
                  <a:lnTo>
                    <a:pt x="4958" y="9601"/>
                  </a:lnTo>
                  <a:lnTo>
                    <a:pt x="4854" y="9634"/>
                  </a:lnTo>
                  <a:lnTo>
                    <a:pt x="4748" y="9674"/>
                  </a:lnTo>
                  <a:lnTo>
                    <a:pt x="4638" y="9724"/>
                  </a:lnTo>
                  <a:lnTo>
                    <a:pt x="4524" y="9785"/>
                  </a:lnTo>
                  <a:lnTo>
                    <a:pt x="4407" y="9856"/>
                  </a:lnTo>
                  <a:lnTo>
                    <a:pt x="4288" y="9939"/>
                  </a:lnTo>
                  <a:lnTo>
                    <a:pt x="4162" y="10040"/>
                  </a:lnTo>
                  <a:lnTo>
                    <a:pt x="4042" y="10143"/>
                  </a:lnTo>
                  <a:lnTo>
                    <a:pt x="3927" y="10245"/>
                  </a:lnTo>
                  <a:lnTo>
                    <a:pt x="3819" y="10349"/>
                  </a:lnTo>
                  <a:lnTo>
                    <a:pt x="3716" y="10452"/>
                  </a:lnTo>
                  <a:lnTo>
                    <a:pt x="3618" y="10555"/>
                  </a:lnTo>
                  <a:lnTo>
                    <a:pt x="3525" y="10658"/>
                  </a:lnTo>
                  <a:lnTo>
                    <a:pt x="3437" y="10763"/>
                  </a:lnTo>
                  <a:lnTo>
                    <a:pt x="3353" y="10866"/>
                  </a:lnTo>
                  <a:lnTo>
                    <a:pt x="3273" y="10969"/>
                  </a:lnTo>
                  <a:lnTo>
                    <a:pt x="3198" y="11073"/>
                  </a:lnTo>
                  <a:lnTo>
                    <a:pt x="3126" y="11176"/>
                  </a:lnTo>
                  <a:lnTo>
                    <a:pt x="3059" y="11280"/>
                  </a:lnTo>
                  <a:lnTo>
                    <a:pt x="2994" y="11383"/>
                  </a:lnTo>
                  <a:lnTo>
                    <a:pt x="2933" y="11485"/>
                  </a:lnTo>
                  <a:lnTo>
                    <a:pt x="2873" y="11587"/>
                  </a:lnTo>
                  <a:lnTo>
                    <a:pt x="2817" y="11688"/>
                  </a:lnTo>
                  <a:lnTo>
                    <a:pt x="2763" y="11790"/>
                  </a:lnTo>
                  <a:lnTo>
                    <a:pt x="2712" y="11891"/>
                  </a:lnTo>
                  <a:lnTo>
                    <a:pt x="2662" y="11991"/>
                  </a:lnTo>
                  <a:lnTo>
                    <a:pt x="2613" y="12090"/>
                  </a:lnTo>
                  <a:lnTo>
                    <a:pt x="2567" y="12189"/>
                  </a:lnTo>
                  <a:lnTo>
                    <a:pt x="2521" y="12287"/>
                  </a:lnTo>
                  <a:lnTo>
                    <a:pt x="2477" y="12384"/>
                  </a:lnTo>
                  <a:lnTo>
                    <a:pt x="2389" y="12574"/>
                  </a:lnTo>
                  <a:lnTo>
                    <a:pt x="2303" y="12761"/>
                  </a:lnTo>
                  <a:lnTo>
                    <a:pt x="2259" y="12853"/>
                  </a:lnTo>
                  <a:lnTo>
                    <a:pt x="2215" y="12943"/>
                  </a:lnTo>
                  <a:lnTo>
                    <a:pt x="2170" y="13033"/>
                  </a:lnTo>
                  <a:lnTo>
                    <a:pt x="2125" y="13121"/>
                  </a:lnTo>
                  <a:lnTo>
                    <a:pt x="570" y="3801"/>
                  </a:lnTo>
                  <a:lnTo>
                    <a:pt x="191" y="3898"/>
                  </a:lnTo>
                  <a:lnTo>
                    <a:pt x="247" y="3635"/>
                  </a:lnTo>
                  <a:lnTo>
                    <a:pt x="15" y="3682"/>
                  </a:lnTo>
                  <a:lnTo>
                    <a:pt x="370" y="2657"/>
                  </a:lnTo>
                  <a:lnTo>
                    <a:pt x="224" y="2503"/>
                  </a:lnTo>
                  <a:lnTo>
                    <a:pt x="279" y="2792"/>
                  </a:lnTo>
                  <a:lnTo>
                    <a:pt x="231" y="2906"/>
                  </a:lnTo>
                  <a:lnTo>
                    <a:pt x="146" y="2397"/>
                  </a:lnTo>
                  <a:lnTo>
                    <a:pt x="11" y="2205"/>
                  </a:lnTo>
                  <a:lnTo>
                    <a:pt x="0" y="403"/>
                  </a:lnTo>
                  <a:lnTo>
                    <a:pt x="618" y="2034"/>
                  </a:lnTo>
                  <a:lnTo>
                    <a:pt x="549" y="2200"/>
                  </a:lnTo>
                  <a:lnTo>
                    <a:pt x="564" y="2195"/>
                  </a:lnTo>
                  <a:lnTo>
                    <a:pt x="584" y="2191"/>
                  </a:lnTo>
                  <a:lnTo>
                    <a:pt x="608" y="2187"/>
                  </a:lnTo>
                  <a:lnTo>
                    <a:pt x="636" y="2182"/>
                  </a:lnTo>
                  <a:lnTo>
                    <a:pt x="667" y="2177"/>
                  </a:lnTo>
                  <a:lnTo>
                    <a:pt x="701" y="2171"/>
                  </a:lnTo>
                  <a:lnTo>
                    <a:pt x="735" y="2166"/>
                  </a:lnTo>
                  <a:lnTo>
                    <a:pt x="773" y="2160"/>
                  </a:lnTo>
                  <a:close/>
                  <a:moveTo>
                    <a:pt x="553" y="3699"/>
                  </a:moveTo>
                  <a:lnTo>
                    <a:pt x="534" y="3590"/>
                  </a:lnTo>
                  <a:lnTo>
                    <a:pt x="398" y="3628"/>
                  </a:lnTo>
                  <a:lnTo>
                    <a:pt x="372" y="3749"/>
                  </a:lnTo>
                  <a:lnTo>
                    <a:pt x="553" y="3699"/>
                  </a:lnTo>
                  <a:close/>
                  <a:moveTo>
                    <a:pt x="507" y="3427"/>
                  </a:moveTo>
                  <a:lnTo>
                    <a:pt x="474" y="3228"/>
                  </a:lnTo>
                  <a:lnTo>
                    <a:pt x="416" y="3452"/>
                  </a:lnTo>
                  <a:lnTo>
                    <a:pt x="507" y="3427"/>
                  </a:lnTo>
                  <a:close/>
                  <a:moveTo>
                    <a:pt x="437" y="3010"/>
                  </a:moveTo>
                  <a:lnTo>
                    <a:pt x="412" y="2857"/>
                  </a:lnTo>
                  <a:lnTo>
                    <a:pt x="194" y="3521"/>
                  </a:lnTo>
                  <a:lnTo>
                    <a:pt x="290" y="3495"/>
                  </a:lnTo>
                  <a:lnTo>
                    <a:pt x="437" y="3010"/>
                  </a:lnTo>
                  <a:close/>
                  <a:moveTo>
                    <a:pt x="345" y="2451"/>
                  </a:moveTo>
                  <a:lnTo>
                    <a:pt x="321" y="2311"/>
                  </a:lnTo>
                  <a:lnTo>
                    <a:pt x="319" y="2312"/>
                  </a:lnTo>
                  <a:lnTo>
                    <a:pt x="41" y="648"/>
                  </a:lnTo>
                  <a:lnTo>
                    <a:pt x="111" y="2160"/>
                  </a:lnTo>
                  <a:lnTo>
                    <a:pt x="345" y="2451"/>
                  </a:lnTo>
                  <a:close/>
                </a:path>
              </a:pathLst>
            </a:custGeom>
            <a:solidFill>
              <a:srgbClr val="AE0E16"/>
            </a:solidFill>
            <a:ln>
              <a:noFill/>
            </a:ln>
          </p:spPr>
          <p:txBody>
            <a:bodyPr vert="horz" wrap="square" lIns="121920" tIns="60960" rIns="121920" bIns="60960" numCol="1" anchor="t" anchorCtr="0" compatLnSpc="1"/>
            <a:lstStyle/>
            <a:p>
              <a:endParaRPr lang="zh-CN" altLang="en-US" sz="2400"/>
            </a:p>
          </p:txBody>
        </p:sp>
        <p:sp>
          <p:nvSpPr>
            <p:cNvPr id="17" name="Freeform 5"/>
            <p:cNvSpPr/>
            <p:nvPr/>
          </p:nvSpPr>
          <p:spPr bwMode="auto">
            <a:xfrm>
              <a:off x="4055739" y="1100338"/>
              <a:ext cx="387479" cy="395152"/>
            </a:xfrm>
            <a:custGeom>
              <a:avLst/>
              <a:gdLst>
                <a:gd name="T0" fmla="*/ 9730 w 15756"/>
                <a:gd name="T1" fmla="*/ 253 h 16068"/>
                <a:gd name="T2" fmla="*/ 11826 w 15756"/>
                <a:gd name="T3" fmla="*/ 1108 h 16068"/>
                <a:gd name="T4" fmla="*/ 13508 w 15756"/>
                <a:gd name="T5" fmla="*/ 2441 h 16068"/>
                <a:gd name="T6" fmla="*/ 14743 w 15756"/>
                <a:gd name="T7" fmla="*/ 4133 h 16068"/>
                <a:gd name="T8" fmla="*/ 15503 w 15756"/>
                <a:gd name="T9" fmla="*/ 6065 h 16068"/>
                <a:gd name="T10" fmla="*/ 15755 w 15756"/>
                <a:gd name="T11" fmla="*/ 8111 h 16068"/>
                <a:gd name="T12" fmla="*/ 15467 w 15756"/>
                <a:gd name="T13" fmla="*/ 10154 h 16068"/>
                <a:gd name="T14" fmla="*/ 14610 w 15756"/>
                <a:gd name="T15" fmla="*/ 12071 h 16068"/>
                <a:gd name="T16" fmla="*/ 12376 w 15756"/>
                <a:gd name="T17" fmla="*/ 14520 h 16068"/>
                <a:gd name="T18" fmla="*/ 11170 w 15756"/>
                <a:gd name="T19" fmla="*/ 15175 h 16068"/>
                <a:gd name="T20" fmla="*/ 9951 w 15756"/>
                <a:gd name="T21" fmla="*/ 15641 h 16068"/>
                <a:gd name="T22" fmla="*/ 8725 w 15756"/>
                <a:gd name="T23" fmla="*/ 15912 h 16068"/>
                <a:gd name="T24" fmla="*/ 7497 w 15756"/>
                <a:gd name="T25" fmla="*/ 15989 h 16068"/>
                <a:gd name="T26" fmla="*/ 6270 w 15756"/>
                <a:gd name="T27" fmla="*/ 15865 h 16068"/>
                <a:gd name="T28" fmla="*/ 5050 w 15756"/>
                <a:gd name="T29" fmla="*/ 15539 h 16068"/>
                <a:gd name="T30" fmla="*/ 3842 w 15756"/>
                <a:gd name="T31" fmla="*/ 15007 h 16068"/>
                <a:gd name="T32" fmla="*/ 2649 w 15756"/>
                <a:gd name="T33" fmla="*/ 14265 h 16068"/>
                <a:gd name="T34" fmla="*/ 2450 w 15756"/>
                <a:gd name="T35" fmla="*/ 14829 h 16068"/>
                <a:gd name="T36" fmla="*/ 2374 w 15756"/>
                <a:gd name="T37" fmla="*/ 15238 h 16068"/>
                <a:gd name="T38" fmla="*/ 2200 w 15756"/>
                <a:gd name="T39" fmla="*/ 15581 h 16068"/>
                <a:gd name="T40" fmla="*/ 1942 w 15756"/>
                <a:gd name="T41" fmla="*/ 15842 h 16068"/>
                <a:gd name="T42" fmla="*/ 1620 w 15756"/>
                <a:gd name="T43" fmla="*/ 16009 h 16068"/>
                <a:gd name="T44" fmla="*/ 1252 w 15756"/>
                <a:gd name="T45" fmla="*/ 16068 h 16068"/>
                <a:gd name="T46" fmla="*/ 856 w 15756"/>
                <a:gd name="T47" fmla="*/ 16008 h 16068"/>
                <a:gd name="T48" fmla="*/ 451 w 15756"/>
                <a:gd name="T49" fmla="*/ 15816 h 16068"/>
                <a:gd name="T50" fmla="*/ 175 w 15756"/>
                <a:gd name="T51" fmla="*/ 15467 h 16068"/>
                <a:gd name="T52" fmla="*/ 35 w 15756"/>
                <a:gd name="T53" fmla="*/ 15094 h 16068"/>
                <a:gd name="T54" fmla="*/ 1 w 15756"/>
                <a:gd name="T55" fmla="*/ 14729 h 16068"/>
                <a:gd name="T56" fmla="*/ 66 w 15756"/>
                <a:gd name="T57" fmla="*/ 14388 h 16068"/>
                <a:gd name="T58" fmla="*/ 228 w 15756"/>
                <a:gd name="T59" fmla="*/ 14085 h 16068"/>
                <a:gd name="T60" fmla="*/ 481 w 15756"/>
                <a:gd name="T61" fmla="*/ 13834 h 16068"/>
                <a:gd name="T62" fmla="*/ 820 w 15756"/>
                <a:gd name="T63" fmla="*/ 13651 h 16068"/>
                <a:gd name="T64" fmla="*/ 1242 w 15756"/>
                <a:gd name="T65" fmla="*/ 13548 h 16068"/>
                <a:gd name="T66" fmla="*/ 1687 w 15756"/>
                <a:gd name="T67" fmla="*/ 10896 h 16068"/>
                <a:gd name="T68" fmla="*/ 2594 w 15756"/>
                <a:gd name="T69" fmla="*/ 11657 h 16068"/>
                <a:gd name="T70" fmla="*/ 3570 w 15756"/>
                <a:gd name="T71" fmla="*/ 12297 h 16068"/>
                <a:gd name="T72" fmla="*/ 4603 w 15756"/>
                <a:gd name="T73" fmla="*/ 12795 h 16068"/>
                <a:gd name="T74" fmla="*/ 5684 w 15756"/>
                <a:gd name="T75" fmla="*/ 13133 h 16068"/>
                <a:gd name="T76" fmla="*/ 6802 w 15756"/>
                <a:gd name="T77" fmla="*/ 13290 h 16068"/>
                <a:gd name="T78" fmla="*/ 7947 w 15756"/>
                <a:gd name="T79" fmla="*/ 13248 h 16068"/>
                <a:gd name="T80" fmla="*/ 9108 w 15756"/>
                <a:gd name="T81" fmla="*/ 12988 h 16068"/>
                <a:gd name="T82" fmla="*/ 10277 w 15756"/>
                <a:gd name="T83" fmla="*/ 12489 h 16068"/>
                <a:gd name="T84" fmla="*/ 5331 w 15756"/>
                <a:gd name="T85" fmla="*/ 2506 h 16068"/>
                <a:gd name="T86" fmla="*/ 5685 w 15756"/>
                <a:gd name="T87" fmla="*/ 2576 h 16068"/>
                <a:gd name="T88" fmla="*/ 6027 w 15756"/>
                <a:gd name="T89" fmla="*/ 2611 h 16068"/>
                <a:gd name="T90" fmla="*/ 6359 w 15756"/>
                <a:gd name="T91" fmla="*/ 2608 h 16068"/>
                <a:gd name="T92" fmla="*/ 6676 w 15756"/>
                <a:gd name="T93" fmla="*/ 2565 h 16068"/>
                <a:gd name="T94" fmla="*/ 6981 w 15756"/>
                <a:gd name="T95" fmla="*/ 2479 h 16068"/>
                <a:gd name="T96" fmla="*/ 7272 w 15756"/>
                <a:gd name="T97" fmla="*/ 2350 h 16068"/>
                <a:gd name="T98" fmla="*/ 7549 w 15756"/>
                <a:gd name="T99" fmla="*/ 2174 h 16068"/>
                <a:gd name="T100" fmla="*/ 7811 w 15756"/>
                <a:gd name="T101" fmla="*/ 1951 h 16068"/>
                <a:gd name="T102" fmla="*/ 12510 w 15756"/>
                <a:gd name="T103" fmla="*/ 10286 h 16068"/>
                <a:gd name="T104" fmla="*/ 12943 w 15756"/>
                <a:gd name="T105" fmla="*/ 8938 h 16068"/>
                <a:gd name="T106" fmla="*/ 13043 w 15756"/>
                <a:gd name="T107" fmla="*/ 7449 h 16068"/>
                <a:gd name="T108" fmla="*/ 12826 w 15756"/>
                <a:gd name="T109" fmla="*/ 5893 h 16068"/>
                <a:gd name="T110" fmla="*/ 12305 w 15756"/>
                <a:gd name="T111" fmla="*/ 4349 h 16068"/>
                <a:gd name="T112" fmla="*/ 11495 w 15756"/>
                <a:gd name="T113" fmla="*/ 2896 h 16068"/>
                <a:gd name="T114" fmla="*/ 10412 w 15756"/>
                <a:gd name="T115" fmla="*/ 1611 h 16068"/>
                <a:gd name="T116" fmla="*/ 9070 w 15756"/>
                <a:gd name="T117" fmla="*/ 571 h 16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756" h="16068">
                  <a:moveTo>
                    <a:pt x="7903" y="0"/>
                  </a:moveTo>
                  <a:lnTo>
                    <a:pt x="8535" y="43"/>
                  </a:lnTo>
                  <a:lnTo>
                    <a:pt x="9143" y="129"/>
                  </a:lnTo>
                  <a:lnTo>
                    <a:pt x="9730" y="253"/>
                  </a:lnTo>
                  <a:lnTo>
                    <a:pt x="10291" y="415"/>
                  </a:lnTo>
                  <a:lnTo>
                    <a:pt x="10827" y="613"/>
                  </a:lnTo>
                  <a:lnTo>
                    <a:pt x="11339" y="844"/>
                  </a:lnTo>
                  <a:lnTo>
                    <a:pt x="11826" y="1108"/>
                  </a:lnTo>
                  <a:lnTo>
                    <a:pt x="12287" y="1400"/>
                  </a:lnTo>
                  <a:lnTo>
                    <a:pt x="12720" y="1722"/>
                  </a:lnTo>
                  <a:lnTo>
                    <a:pt x="13128" y="2070"/>
                  </a:lnTo>
                  <a:lnTo>
                    <a:pt x="13508" y="2441"/>
                  </a:lnTo>
                  <a:lnTo>
                    <a:pt x="13859" y="2835"/>
                  </a:lnTo>
                  <a:lnTo>
                    <a:pt x="14183" y="3251"/>
                  </a:lnTo>
                  <a:lnTo>
                    <a:pt x="14478" y="3684"/>
                  </a:lnTo>
                  <a:lnTo>
                    <a:pt x="14743" y="4133"/>
                  </a:lnTo>
                  <a:lnTo>
                    <a:pt x="14979" y="4599"/>
                  </a:lnTo>
                  <a:lnTo>
                    <a:pt x="15185" y="5077"/>
                  </a:lnTo>
                  <a:lnTo>
                    <a:pt x="15360" y="5567"/>
                  </a:lnTo>
                  <a:lnTo>
                    <a:pt x="15503" y="6065"/>
                  </a:lnTo>
                  <a:lnTo>
                    <a:pt x="15614" y="6570"/>
                  </a:lnTo>
                  <a:lnTo>
                    <a:pt x="15695" y="7081"/>
                  </a:lnTo>
                  <a:lnTo>
                    <a:pt x="15741" y="7595"/>
                  </a:lnTo>
                  <a:lnTo>
                    <a:pt x="15755" y="8111"/>
                  </a:lnTo>
                  <a:lnTo>
                    <a:pt x="15735" y="8628"/>
                  </a:lnTo>
                  <a:lnTo>
                    <a:pt x="15681" y="9141"/>
                  </a:lnTo>
                  <a:lnTo>
                    <a:pt x="15591" y="9651"/>
                  </a:lnTo>
                  <a:lnTo>
                    <a:pt x="15467" y="10154"/>
                  </a:lnTo>
                  <a:lnTo>
                    <a:pt x="15307" y="10650"/>
                  </a:lnTo>
                  <a:lnTo>
                    <a:pt x="15112" y="11136"/>
                  </a:lnTo>
                  <a:lnTo>
                    <a:pt x="14880" y="11610"/>
                  </a:lnTo>
                  <a:lnTo>
                    <a:pt x="14610" y="12071"/>
                  </a:lnTo>
                  <a:lnTo>
                    <a:pt x="14303" y="12517"/>
                  </a:lnTo>
                  <a:lnTo>
                    <a:pt x="15756" y="13901"/>
                  </a:lnTo>
                  <a:lnTo>
                    <a:pt x="13807" y="15935"/>
                  </a:lnTo>
                  <a:lnTo>
                    <a:pt x="12376" y="14520"/>
                  </a:lnTo>
                  <a:lnTo>
                    <a:pt x="12076" y="14702"/>
                  </a:lnTo>
                  <a:lnTo>
                    <a:pt x="11775" y="14872"/>
                  </a:lnTo>
                  <a:lnTo>
                    <a:pt x="11473" y="15030"/>
                  </a:lnTo>
                  <a:lnTo>
                    <a:pt x="11170" y="15175"/>
                  </a:lnTo>
                  <a:lnTo>
                    <a:pt x="10866" y="15310"/>
                  </a:lnTo>
                  <a:lnTo>
                    <a:pt x="10562" y="15432"/>
                  </a:lnTo>
                  <a:lnTo>
                    <a:pt x="10256" y="15543"/>
                  </a:lnTo>
                  <a:lnTo>
                    <a:pt x="9951" y="15641"/>
                  </a:lnTo>
                  <a:lnTo>
                    <a:pt x="9645" y="15727"/>
                  </a:lnTo>
                  <a:lnTo>
                    <a:pt x="9339" y="15801"/>
                  </a:lnTo>
                  <a:lnTo>
                    <a:pt x="9032" y="15863"/>
                  </a:lnTo>
                  <a:lnTo>
                    <a:pt x="8725" y="15912"/>
                  </a:lnTo>
                  <a:lnTo>
                    <a:pt x="8418" y="15951"/>
                  </a:lnTo>
                  <a:lnTo>
                    <a:pt x="8111" y="15976"/>
                  </a:lnTo>
                  <a:lnTo>
                    <a:pt x="7804" y="15988"/>
                  </a:lnTo>
                  <a:lnTo>
                    <a:pt x="7497" y="15989"/>
                  </a:lnTo>
                  <a:lnTo>
                    <a:pt x="7190" y="15977"/>
                  </a:lnTo>
                  <a:lnTo>
                    <a:pt x="6883" y="15952"/>
                  </a:lnTo>
                  <a:lnTo>
                    <a:pt x="6576" y="15914"/>
                  </a:lnTo>
                  <a:lnTo>
                    <a:pt x="6270" y="15865"/>
                  </a:lnTo>
                  <a:lnTo>
                    <a:pt x="5964" y="15802"/>
                  </a:lnTo>
                  <a:lnTo>
                    <a:pt x="5659" y="15727"/>
                  </a:lnTo>
                  <a:lnTo>
                    <a:pt x="5354" y="15639"/>
                  </a:lnTo>
                  <a:lnTo>
                    <a:pt x="5050" y="15539"/>
                  </a:lnTo>
                  <a:lnTo>
                    <a:pt x="4747" y="15424"/>
                  </a:lnTo>
                  <a:lnTo>
                    <a:pt x="4445" y="15298"/>
                  </a:lnTo>
                  <a:lnTo>
                    <a:pt x="4143" y="15159"/>
                  </a:lnTo>
                  <a:lnTo>
                    <a:pt x="3842" y="15007"/>
                  </a:lnTo>
                  <a:lnTo>
                    <a:pt x="3543" y="14841"/>
                  </a:lnTo>
                  <a:lnTo>
                    <a:pt x="3244" y="14662"/>
                  </a:lnTo>
                  <a:lnTo>
                    <a:pt x="2945" y="14470"/>
                  </a:lnTo>
                  <a:lnTo>
                    <a:pt x="2649" y="14265"/>
                  </a:lnTo>
                  <a:lnTo>
                    <a:pt x="2428" y="14483"/>
                  </a:lnTo>
                  <a:lnTo>
                    <a:pt x="2443" y="14602"/>
                  </a:lnTo>
                  <a:lnTo>
                    <a:pt x="2450" y="14716"/>
                  </a:lnTo>
                  <a:lnTo>
                    <a:pt x="2450" y="14829"/>
                  </a:lnTo>
                  <a:lnTo>
                    <a:pt x="2441" y="14937"/>
                  </a:lnTo>
                  <a:lnTo>
                    <a:pt x="2426" y="15042"/>
                  </a:lnTo>
                  <a:lnTo>
                    <a:pt x="2404" y="15142"/>
                  </a:lnTo>
                  <a:lnTo>
                    <a:pt x="2374" y="15238"/>
                  </a:lnTo>
                  <a:lnTo>
                    <a:pt x="2340" y="15331"/>
                  </a:lnTo>
                  <a:lnTo>
                    <a:pt x="2299" y="15419"/>
                  </a:lnTo>
                  <a:lnTo>
                    <a:pt x="2252" y="15503"/>
                  </a:lnTo>
                  <a:lnTo>
                    <a:pt x="2200" y="15581"/>
                  </a:lnTo>
                  <a:lnTo>
                    <a:pt x="2143" y="15654"/>
                  </a:lnTo>
                  <a:lnTo>
                    <a:pt x="2080" y="15723"/>
                  </a:lnTo>
                  <a:lnTo>
                    <a:pt x="2013" y="15785"/>
                  </a:lnTo>
                  <a:lnTo>
                    <a:pt x="1942" y="15842"/>
                  </a:lnTo>
                  <a:lnTo>
                    <a:pt x="1867" y="15892"/>
                  </a:lnTo>
                  <a:lnTo>
                    <a:pt x="1788" y="15937"/>
                  </a:lnTo>
                  <a:lnTo>
                    <a:pt x="1706" y="15977"/>
                  </a:lnTo>
                  <a:lnTo>
                    <a:pt x="1620" y="16009"/>
                  </a:lnTo>
                  <a:lnTo>
                    <a:pt x="1531" y="16034"/>
                  </a:lnTo>
                  <a:lnTo>
                    <a:pt x="1441" y="16052"/>
                  </a:lnTo>
                  <a:lnTo>
                    <a:pt x="1348" y="16064"/>
                  </a:lnTo>
                  <a:lnTo>
                    <a:pt x="1252" y="16068"/>
                  </a:lnTo>
                  <a:lnTo>
                    <a:pt x="1155" y="16065"/>
                  </a:lnTo>
                  <a:lnTo>
                    <a:pt x="1057" y="16054"/>
                  </a:lnTo>
                  <a:lnTo>
                    <a:pt x="956" y="16035"/>
                  </a:lnTo>
                  <a:lnTo>
                    <a:pt x="856" y="16008"/>
                  </a:lnTo>
                  <a:lnTo>
                    <a:pt x="755" y="15973"/>
                  </a:lnTo>
                  <a:lnTo>
                    <a:pt x="653" y="15929"/>
                  </a:lnTo>
                  <a:lnTo>
                    <a:pt x="552" y="15877"/>
                  </a:lnTo>
                  <a:lnTo>
                    <a:pt x="451" y="15816"/>
                  </a:lnTo>
                  <a:lnTo>
                    <a:pt x="349" y="15746"/>
                  </a:lnTo>
                  <a:lnTo>
                    <a:pt x="284" y="15653"/>
                  </a:lnTo>
                  <a:lnTo>
                    <a:pt x="226" y="15561"/>
                  </a:lnTo>
                  <a:lnTo>
                    <a:pt x="175" y="15467"/>
                  </a:lnTo>
                  <a:lnTo>
                    <a:pt x="129" y="15374"/>
                  </a:lnTo>
                  <a:lnTo>
                    <a:pt x="91" y="15281"/>
                  </a:lnTo>
                  <a:lnTo>
                    <a:pt x="60" y="15187"/>
                  </a:lnTo>
                  <a:lnTo>
                    <a:pt x="35" y="15094"/>
                  </a:lnTo>
                  <a:lnTo>
                    <a:pt x="17" y="15001"/>
                  </a:lnTo>
                  <a:lnTo>
                    <a:pt x="5" y="14909"/>
                  </a:lnTo>
                  <a:lnTo>
                    <a:pt x="0" y="14819"/>
                  </a:lnTo>
                  <a:lnTo>
                    <a:pt x="1" y="14729"/>
                  </a:lnTo>
                  <a:lnTo>
                    <a:pt x="8" y="14641"/>
                  </a:lnTo>
                  <a:lnTo>
                    <a:pt x="21" y="14555"/>
                  </a:lnTo>
                  <a:lnTo>
                    <a:pt x="41" y="14470"/>
                  </a:lnTo>
                  <a:lnTo>
                    <a:pt x="66" y="14388"/>
                  </a:lnTo>
                  <a:lnTo>
                    <a:pt x="98" y="14308"/>
                  </a:lnTo>
                  <a:lnTo>
                    <a:pt x="135" y="14230"/>
                  </a:lnTo>
                  <a:lnTo>
                    <a:pt x="179" y="14156"/>
                  </a:lnTo>
                  <a:lnTo>
                    <a:pt x="228" y="14085"/>
                  </a:lnTo>
                  <a:lnTo>
                    <a:pt x="283" y="14016"/>
                  </a:lnTo>
                  <a:lnTo>
                    <a:pt x="343" y="13952"/>
                  </a:lnTo>
                  <a:lnTo>
                    <a:pt x="409" y="13891"/>
                  </a:lnTo>
                  <a:lnTo>
                    <a:pt x="481" y="13834"/>
                  </a:lnTo>
                  <a:lnTo>
                    <a:pt x="558" y="13781"/>
                  </a:lnTo>
                  <a:lnTo>
                    <a:pt x="640" y="13733"/>
                  </a:lnTo>
                  <a:lnTo>
                    <a:pt x="728" y="13689"/>
                  </a:lnTo>
                  <a:lnTo>
                    <a:pt x="820" y="13651"/>
                  </a:lnTo>
                  <a:lnTo>
                    <a:pt x="918" y="13617"/>
                  </a:lnTo>
                  <a:lnTo>
                    <a:pt x="1021" y="13589"/>
                  </a:lnTo>
                  <a:lnTo>
                    <a:pt x="1129" y="13565"/>
                  </a:lnTo>
                  <a:lnTo>
                    <a:pt x="1242" y="13548"/>
                  </a:lnTo>
                  <a:lnTo>
                    <a:pt x="1360" y="13538"/>
                  </a:lnTo>
                  <a:lnTo>
                    <a:pt x="1517" y="13402"/>
                  </a:lnTo>
                  <a:lnTo>
                    <a:pt x="481" y="12137"/>
                  </a:lnTo>
                  <a:lnTo>
                    <a:pt x="1687" y="10896"/>
                  </a:lnTo>
                  <a:lnTo>
                    <a:pt x="1907" y="11097"/>
                  </a:lnTo>
                  <a:lnTo>
                    <a:pt x="2132" y="11291"/>
                  </a:lnTo>
                  <a:lnTo>
                    <a:pt x="2360" y="11478"/>
                  </a:lnTo>
                  <a:lnTo>
                    <a:pt x="2594" y="11657"/>
                  </a:lnTo>
                  <a:lnTo>
                    <a:pt x="2832" y="11829"/>
                  </a:lnTo>
                  <a:lnTo>
                    <a:pt x="3075" y="11994"/>
                  </a:lnTo>
                  <a:lnTo>
                    <a:pt x="3321" y="12149"/>
                  </a:lnTo>
                  <a:lnTo>
                    <a:pt x="3570" y="12297"/>
                  </a:lnTo>
                  <a:lnTo>
                    <a:pt x="3824" y="12436"/>
                  </a:lnTo>
                  <a:lnTo>
                    <a:pt x="4081" y="12565"/>
                  </a:lnTo>
                  <a:lnTo>
                    <a:pt x="4340" y="12685"/>
                  </a:lnTo>
                  <a:lnTo>
                    <a:pt x="4603" y="12795"/>
                  </a:lnTo>
                  <a:lnTo>
                    <a:pt x="4869" y="12896"/>
                  </a:lnTo>
                  <a:lnTo>
                    <a:pt x="5138" y="12985"/>
                  </a:lnTo>
                  <a:lnTo>
                    <a:pt x="5410" y="13064"/>
                  </a:lnTo>
                  <a:lnTo>
                    <a:pt x="5684" y="13133"/>
                  </a:lnTo>
                  <a:lnTo>
                    <a:pt x="5961" y="13190"/>
                  </a:lnTo>
                  <a:lnTo>
                    <a:pt x="6239" y="13235"/>
                  </a:lnTo>
                  <a:lnTo>
                    <a:pt x="6520" y="13269"/>
                  </a:lnTo>
                  <a:lnTo>
                    <a:pt x="6802" y="13290"/>
                  </a:lnTo>
                  <a:lnTo>
                    <a:pt x="7086" y="13299"/>
                  </a:lnTo>
                  <a:lnTo>
                    <a:pt x="7372" y="13295"/>
                  </a:lnTo>
                  <a:lnTo>
                    <a:pt x="7659" y="13279"/>
                  </a:lnTo>
                  <a:lnTo>
                    <a:pt x="7947" y="13248"/>
                  </a:lnTo>
                  <a:lnTo>
                    <a:pt x="8236" y="13205"/>
                  </a:lnTo>
                  <a:lnTo>
                    <a:pt x="8526" y="13147"/>
                  </a:lnTo>
                  <a:lnTo>
                    <a:pt x="8817" y="13074"/>
                  </a:lnTo>
                  <a:lnTo>
                    <a:pt x="9108" y="12988"/>
                  </a:lnTo>
                  <a:lnTo>
                    <a:pt x="9400" y="12887"/>
                  </a:lnTo>
                  <a:lnTo>
                    <a:pt x="9692" y="12769"/>
                  </a:lnTo>
                  <a:lnTo>
                    <a:pt x="9984" y="12637"/>
                  </a:lnTo>
                  <a:lnTo>
                    <a:pt x="10277" y="12489"/>
                  </a:lnTo>
                  <a:lnTo>
                    <a:pt x="5111" y="7485"/>
                  </a:lnTo>
                  <a:lnTo>
                    <a:pt x="3687" y="8967"/>
                  </a:lnTo>
                  <a:lnTo>
                    <a:pt x="1395" y="6670"/>
                  </a:lnTo>
                  <a:lnTo>
                    <a:pt x="5331" y="2506"/>
                  </a:lnTo>
                  <a:lnTo>
                    <a:pt x="5420" y="2527"/>
                  </a:lnTo>
                  <a:lnTo>
                    <a:pt x="5510" y="2545"/>
                  </a:lnTo>
                  <a:lnTo>
                    <a:pt x="5598" y="2562"/>
                  </a:lnTo>
                  <a:lnTo>
                    <a:pt x="5685" y="2576"/>
                  </a:lnTo>
                  <a:lnTo>
                    <a:pt x="5772" y="2589"/>
                  </a:lnTo>
                  <a:lnTo>
                    <a:pt x="5858" y="2598"/>
                  </a:lnTo>
                  <a:lnTo>
                    <a:pt x="5943" y="2606"/>
                  </a:lnTo>
                  <a:lnTo>
                    <a:pt x="6027" y="2611"/>
                  </a:lnTo>
                  <a:lnTo>
                    <a:pt x="6112" y="2614"/>
                  </a:lnTo>
                  <a:lnTo>
                    <a:pt x="6194" y="2614"/>
                  </a:lnTo>
                  <a:lnTo>
                    <a:pt x="6276" y="2612"/>
                  </a:lnTo>
                  <a:lnTo>
                    <a:pt x="6359" y="2608"/>
                  </a:lnTo>
                  <a:lnTo>
                    <a:pt x="6439" y="2601"/>
                  </a:lnTo>
                  <a:lnTo>
                    <a:pt x="6519" y="2591"/>
                  </a:lnTo>
                  <a:lnTo>
                    <a:pt x="6597" y="2579"/>
                  </a:lnTo>
                  <a:lnTo>
                    <a:pt x="6676" y="2565"/>
                  </a:lnTo>
                  <a:lnTo>
                    <a:pt x="6754" y="2547"/>
                  </a:lnTo>
                  <a:lnTo>
                    <a:pt x="6830" y="2527"/>
                  </a:lnTo>
                  <a:lnTo>
                    <a:pt x="6907" y="2505"/>
                  </a:lnTo>
                  <a:lnTo>
                    <a:pt x="6981" y="2479"/>
                  </a:lnTo>
                  <a:lnTo>
                    <a:pt x="7055" y="2451"/>
                  </a:lnTo>
                  <a:lnTo>
                    <a:pt x="7128" y="2420"/>
                  </a:lnTo>
                  <a:lnTo>
                    <a:pt x="7201" y="2386"/>
                  </a:lnTo>
                  <a:lnTo>
                    <a:pt x="7272" y="2350"/>
                  </a:lnTo>
                  <a:lnTo>
                    <a:pt x="7343" y="2310"/>
                  </a:lnTo>
                  <a:lnTo>
                    <a:pt x="7412" y="2268"/>
                  </a:lnTo>
                  <a:lnTo>
                    <a:pt x="7482" y="2222"/>
                  </a:lnTo>
                  <a:lnTo>
                    <a:pt x="7549" y="2174"/>
                  </a:lnTo>
                  <a:lnTo>
                    <a:pt x="7616" y="2123"/>
                  </a:lnTo>
                  <a:lnTo>
                    <a:pt x="7682" y="2069"/>
                  </a:lnTo>
                  <a:lnTo>
                    <a:pt x="7747" y="2012"/>
                  </a:lnTo>
                  <a:lnTo>
                    <a:pt x="7811" y="1951"/>
                  </a:lnTo>
                  <a:lnTo>
                    <a:pt x="9056" y="3228"/>
                  </a:lnTo>
                  <a:lnTo>
                    <a:pt x="7078" y="5349"/>
                  </a:lnTo>
                  <a:lnTo>
                    <a:pt x="12349" y="10590"/>
                  </a:lnTo>
                  <a:lnTo>
                    <a:pt x="12510" y="10286"/>
                  </a:lnTo>
                  <a:lnTo>
                    <a:pt x="12651" y="9966"/>
                  </a:lnTo>
                  <a:lnTo>
                    <a:pt x="12769" y="9635"/>
                  </a:lnTo>
                  <a:lnTo>
                    <a:pt x="12867" y="9291"/>
                  </a:lnTo>
                  <a:lnTo>
                    <a:pt x="12943" y="8938"/>
                  </a:lnTo>
                  <a:lnTo>
                    <a:pt x="12999" y="8576"/>
                  </a:lnTo>
                  <a:lnTo>
                    <a:pt x="13034" y="8207"/>
                  </a:lnTo>
                  <a:lnTo>
                    <a:pt x="13049" y="7830"/>
                  </a:lnTo>
                  <a:lnTo>
                    <a:pt x="13043" y="7449"/>
                  </a:lnTo>
                  <a:lnTo>
                    <a:pt x="13018" y="7063"/>
                  </a:lnTo>
                  <a:lnTo>
                    <a:pt x="12973" y="6674"/>
                  </a:lnTo>
                  <a:lnTo>
                    <a:pt x="12909" y="6284"/>
                  </a:lnTo>
                  <a:lnTo>
                    <a:pt x="12826" y="5893"/>
                  </a:lnTo>
                  <a:lnTo>
                    <a:pt x="12723" y="5503"/>
                  </a:lnTo>
                  <a:lnTo>
                    <a:pt x="12602" y="5115"/>
                  </a:lnTo>
                  <a:lnTo>
                    <a:pt x="12462" y="4730"/>
                  </a:lnTo>
                  <a:lnTo>
                    <a:pt x="12305" y="4349"/>
                  </a:lnTo>
                  <a:lnTo>
                    <a:pt x="12128" y="3975"/>
                  </a:lnTo>
                  <a:lnTo>
                    <a:pt x="11934" y="3607"/>
                  </a:lnTo>
                  <a:lnTo>
                    <a:pt x="11724" y="3247"/>
                  </a:lnTo>
                  <a:lnTo>
                    <a:pt x="11495" y="2896"/>
                  </a:lnTo>
                  <a:lnTo>
                    <a:pt x="11249" y="2557"/>
                  </a:lnTo>
                  <a:lnTo>
                    <a:pt x="10986" y="2228"/>
                  </a:lnTo>
                  <a:lnTo>
                    <a:pt x="10707" y="1912"/>
                  </a:lnTo>
                  <a:lnTo>
                    <a:pt x="10412" y="1611"/>
                  </a:lnTo>
                  <a:lnTo>
                    <a:pt x="10100" y="1326"/>
                  </a:lnTo>
                  <a:lnTo>
                    <a:pt x="9773" y="1055"/>
                  </a:lnTo>
                  <a:lnTo>
                    <a:pt x="9430" y="804"/>
                  </a:lnTo>
                  <a:lnTo>
                    <a:pt x="9070" y="571"/>
                  </a:lnTo>
                  <a:lnTo>
                    <a:pt x="8696" y="360"/>
                  </a:lnTo>
                  <a:lnTo>
                    <a:pt x="8308" y="169"/>
                  </a:lnTo>
                  <a:lnTo>
                    <a:pt x="7903" y="0"/>
                  </a:lnTo>
                  <a:close/>
                </a:path>
              </a:pathLst>
            </a:custGeom>
            <a:solidFill>
              <a:schemeClr val="accent4">
                <a:lumMod val="60000"/>
                <a:lumOff val="40000"/>
              </a:schemeClr>
            </a:solidFill>
            <a:ln>
              <a:noFill/>
            </a:ln>
          </p:spPr>
          <p:txBody>
            <a:bodyPr vert="horz" wrap="square" lIns="121920" tIns="60960" rIns="121920" bIns="60960" numCol="1" anchor="t" anchorCtr="0" compatLnSpc="1"/>
            <a:lstStyle/>
            <a:p>
              <a:endParaRPr lang="zh-CN" altLang="en-US" sz="2400"/>
            </a:p>
          </p:txBody>
        </p:sp>
      </p:gr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nodeType="after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barn(inVertical)">
                                      <p:cBhvr>
                                        <p:cTn id="7" dur="400"/>
                                        <p:tgtEl>
                                          <p:spTgt spid="9220"/>
                                        </p:tgtEl>
                                      </p:cBhvr>
                                    </p:animEffect>
                                  </p:childTnLst>
                                </p:cTn>
                              </p:par>
                              <p:par>
                                <p:cTn id="8" presetID="2" presetClass="entr" presetSubtype="8" decel="2500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2000" fill="hold"/>
                                        <p:tgtEl>
                                          <p:spTgt spid="11"/>
                                        </p:tgtEl>
                                        <p:attrNameLst>
                                          <p:attrName>ppt_x</p:attrName>
                                        </p:attrNameLst>
                                      </p:cBhvr>
                                      <p:tavLst>
                                        <p:tav tm="0">
                                          <p:val>
                                            <p:strVal val="0-#ppt_w/2"/>
                                          </p:val>
                                        </p:tav>
                                        <p:tav tm="100000">
                                          <p:val>
                                            <p:strVal val="#ppt_x"/>
                                          </p:val>
                                        </p:tav>
                                      </p:tavLst>
                                    </p:anim>
                                    <p:anim calcmode="lin" valueType="num">
                                      <p:cBhvr additive="base">
                                        <p:cTn id="11" dur="2000" fill="hold"/>
                                        <p:tgtEl>
                                          <p:spTgt spid="11"/>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2000"/>
                            </p:stCondLst>
                            <p:childTnLst>
                              <p:par>
                                <p:cTn id="13" presetID="4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000"/>
                            </p:stCondLst>
                            <p:childTnLst>
                              <p:par>
                                <p:cTn id="19" presetID="2" presetClass="entr" presetSubtype="2"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1+#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3500"/>
                            </p:stCondLst>
                            <p:childTnLst>
                              <p:par>
                                <p:cTn id="24" presetID="56" presetClass="entr" presetSubtype="0" fill="hold" grpId="0" nodeType="after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by="(-#ppt_w*2)" calcmode="lin" valueType="num">
                                      <p:cBhvr rctx="PPT">
                                        <p:cTn id="26" dur="500" autoRev="1" fill="hold">
                                          <p:stCondLst>
                                            <p:cond delay="0"/>
                                          </p:stCondLst>
                                        </p:cTn>
                                        <p:tgtEl>
                                          <p:spTgt spid="15"/>
                                        </p:tgtEl>
                                        <p:attrNameLst>
                                          <p:attrName>ppt_w</p:attrName>
                                        </p:attrNameLst>
                                      </p:cBhvr>
                                    </p:anim>
                                    <p:anim by="(#ppt_w*0.50)" calcmode="lin" valueType="num">
                                      <p:cBhvr>
                                        <p:cTn id="27" dur="500" decel="50000" autoRev="1" fill="hold">
                                          <p:stCondLst>
                                            <p:cond delay="0"/>
                                          </p:stCondLst>
                                        </p:cTn>
                                        <p:tgtEl>
                                          <p:spTgt spid="15"/>
                                        </p:tgtEl>
                                        <p:attrNameLst>
                                          <p:attrName>ppt_x</p:attrName>
                                        </p:attrNameLst>
                                      </p:cBhvr>
                                    </p:anim>
                                    <p:anim from="(-#ppt_h/2)" to="(#ppt_y)" calcmode="lin" valueType="num">
                                      <p:cBhvr>
                                        <p:cTn id="28" dur="1000" fill="hold">
                                          <p:stCondLst>
                                            <p:cond delay="0"/>
                                          </p:stCondLst>
                                        </p:cTn>
                                        <p:tgtEl>
                                          <p:spTgt spid="15"/>
                                        </p:tgtEl>
                                        <p:attrNameLst>
                                          <p:attrName>ppt_y</p:attrName>
                                        </p:attrNameLst>
                                      </p:cBhvr>
                                    </p:anim>
                                    <p:animRot by="21600000">
                                      <p:cBhvr>
                                        <p:cTn id="29" dur="1000" fill="hold">
                                          <p:stCondLst>
                                            <p:cond delay="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圆角矩形 10"/>
          <p:cNvSpPr/>
          <p:nvPr/>
        </p:nvSpPr>
        <p:spPr>
          <a:xfrm>
            <a:off x="741265" y="2026475"/>
            <a:ext cx="3914576" cy="492443"/>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TextBox 7"/>
          <p:cNvSpPr txBox="1"/>
          <p:nvPr/>
        </p:nvSpPr>
        <p:spPr>
          <a:xfrm>
            <a:off x="1288693" y="1983341"/>
            <a:ext cx="2784309" cy="553085"/>
          </a:xfrm>
          <a:prstGeom prst="rect">
            <a:avLst/>
          </a:prstGeom>
          <a:noFill/>
        </p:spPr>
        <p:txBody>
          <a:bodyPr wrap="square" rtlCol="0">
            <a:spAutoFit/>
          </a:bodyPr>
          <a:lstStyle>
            <a:defPPr>
              <a:defRPr lang="zh-CN"/>
            </a:defPPr>
            <a:lvl1pPr algn="ctr">
              <a:lnSpc>
                <a:spcPct val="150000"/>
              </a:lnSpc>
              <a:defRPr sz="1500">
                <a:solidFill>
                  <a:schemeClr val="bg1"/>
                </a:solidFill>
                <a:latin typeface="微软雅黑" panose="020B0503020204020204" pitchFamily="34" charset="-122"/>
                <a:ea typeface="微软雅黑" panose="020B0503020204020204" pitchFamily="34" charset="-122"/>
              </a:defRPr>
            </a:lvl1pPr>
          </a:lstStyle>
          <a:p>
            <a:r>
              <a:rPr lang="zh-CN" altLang="en-US" sz="2000"/>
              <a:t>社会主义制度的建立</a:t>
            </a:r>
          </a:p>
        </p:txBody>
      </p:sp>
      <p:sp>
        <p:nvSpPr>
          <p:cNvPr id="7" name="TextBox 6"/>
          <p:cNvSpPr txBox="1"/>
          <p:nvPr/>
        </p:nvSpPr>
        <p:spPr>
          <a:xfrm>
            <a:off x="501015" y="2783205"/>
            <a:ext cx="4420235" cy="332295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2000" b="1">
                <a:solidFill>
                  <a:schemeClr val="tx1"/>
                </a:solidFill>
              </a:rPr>
              <a:t>国民经济恢复以后，为把中国建设成为一个社会主义工业化国家，</a:t>
            </a:r>
            <a:r>
              <a:rPr lang="en-US" altLang="zh-CN" sz="2000" b="1">
                <a:solidFill>
                  <a:schemeClr val="tx1"/>
                </a:solidFill>
              </a:rPr>
              <a:t>1953</a:t>
            </a:r>
            <a:r>
              <a:rPr lang="zh-CN" altLang="en-US" sz="2000" b="1">
                <a:solidFill>
                  <a:schemeClr val="tx1"/>
                </a:solidFill>
              </a:rPr>
              <a:t>年党中央提出过渡时期总路线和总任务，要在一个相当长的时期内，逐步实现国家的社会主义工业化，并逐步实现国家对农业、对手工业和对资本主义工商业的社会主义改造。 </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l="7334" r="9074"/>
          <a:stretch>
            <a:fillRect/>
          </a:stretch>
        </p:blipFill>
        <p:spPr bwMode="auto">
          <a:xfrm>
            <a:off x="4921124" y="1548959"/>
            <a:ext cx="2957564" cy="212286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980172" y="1532428"/>
            <a:ext cx="3735789" cy="2139392"/>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l="1818" r="3141"/>
          <a:stretch>
            <a:fillRect/>
          </a:stretch>
        </p:blipFill>
        <p:spPr bwMode="auto">
          <a:xfrm>
            <a:off x="4921124" y="3812597"/>
            <a:ext cx="3107429" cy="1881492"/>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5"/>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136068" y="3812596"/>
            <a:ext cx="3579892" cy="1881492"/>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checke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nodeType="afterGroup">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1500"/>
                            </p:stCondLst>
                            <p:childTnLst>
                              <p:par>
                                <p:cTn id="22" presetID="10" presetClass="entr" presetSubtype="0" fill="hold" nodeType="afterEffect">
                                  <p:stCondLst>
                                    <p:cond delay="0"/>
                                  </p:stCondLst>
                                  <p:childTnLst>
                                    <p:set>
                                      <p:cBhvr>
                                        <p:cTn id="23" dur="1" fill="hold">
                                          <p:stCondLst>
                                            <p:cond delay="0"/>
                                          </p:stCondLst>
                                        </p:cTn>
                                        <p:tgtEl>
                                          <p:spTgt spid="8194"/>
                                        </p:tgtEl>
                                        <p:attrNameLst>
                                          <p:attrName>style.visibility</p:attrName>
                                        </p:attrNameLst>
                                      </p:cBhvr>
                                      <p:to>
                                        <p:strVal val="visible"/>
                                      </p:to>
                                    </p:set>
                                    <p:animEffect transition="in" filter="fade">
                                      <p:cBhvr>
                                        <p:cTn id="24" dur="500"/>
                                        <p:tgtEl>
                                          <p:spTgt spid="8194"/>
                                        </p:tgtEl>
                                      </p:cBhvr>
                                    </p:animEffect>
                                  </p:childTnLst>
                                </p:cTn>
                              </p:par>
                            </p:childTnLst>
                          </p:cTn>
                        </p:par>
                        <p:par>
                          <p:cTn id="25" fill="hold" nodeType="afterGroup">
                            <p:stCondLst>
                              <p:cond delay="2000"/>
                            </p:stCondLst>
                            <p:childTnLst>
                              <p:par>
                                <p:cTn id="26" presetID="10" presetClass="entr" presetSubtype="0" fill="hold" nodeType="afterEffect">
                                  <p:stCondLst>
                                    <p:cond delay="0"/>
                                  </p:stCondLst>
                                  <p:childTnLst>
                                    <p:set>
                                      <p:cBhvr>
                                        <p:cTn id="27" dur="1" fill="hold">
                                          <p:stCondLst>
                                            <p:cond delay="0"/>
                                          </p:stCondLst>
                                        </p:cTn>
                                        <p:tgtEl>
                                          <p:spTgt spid="8195"/>
                                        </p:tgtEl>
                                        <p:attrNameLst>
                                          <p:attrName>style.visibility</p:attrName>
                                        </p:attrNameLst>
                                      </p:cBhvr>
                                      <p:to>
                                        <p:strVal val="visible"/>
                                      </p:to>
                                    </p:set>
                                    <p:animEffect transition="in" filter="fade">
                                      <p:cBhvr>
                                        <p:cTn id="28" dur="500"/>
                                        <p:tgtEl>
                                          <p:spTgt spid="8195"/>
                                        </p:tgtEl>
                                      </p:cBhvr>
                                    </p:animEffect>
                                  </p:childTnLst>
                                </p:cTn>
                              </p:par>
                            </p:childTnLst>
                          </p:cTn>
                        </p:par>
                        <p:par>
                          <p:cTn id="29" fill="hold" nodeType="afterGroup">
                            <p:stCondLst>
                              <p:cond delay="2500"/>
                            </p:stCondLst>
                            <p:childTnLst>
                              <p:par>
                                <p:cTn id="30" presetID="10" presetClass="entr" presetSubtype="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par>
                          <p:cTn id="33" fill="hold" nodeType="afterGroup">
                            <p:stCondLst>
                              <p:cond delay="3000"/>
                            </p:stCondLst>
                            <p:childTnLst>
                              <p:par>
                                <p:cTn id="34" presetID="10" presetClass="entr" presetSubtype="0"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圆角矩形 10"/>
          <p:cNvSpPr/>
          <p:nvPr/>
        </p:nvSpPr>
        <p:spPr>
          <a:xfrm>
            <a:off x="623393" y="2061447"/>
            <a:ext cx="4586649" cy="492443"/>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TextBox 7"/>
          <p:cNvSpPr txBox="1"/>
          <p:nvPr/>
        </p:nvSpPr>
        <p:spPr>
          <a:xfrm>
            <a:off x="975236" y="2007835"/>
            <a:ext cx="4128459" cy="553085"/>
          </a:xfrm>
          <a:prstGeom prst="rect">
            <a:avLst/>
          </a:prstGeom>
          <a:noFill/>
        </p:spPr>
        <p:txBody>
          <a:bodyPr wrap="square" rtlCol="0">
            <a:spAutoFit/>
          </a:bodyPr>
          <a:lstStyle>
            <a:defPPr>
              <a:defRPr lang="zh-CN"/>
            </a:defPPr>
            <a:lvl1pPr algn="ctr">
              <a:lnSpc>
                <a:spcPct val="150000"/>
              </a:lnSpc>
              <a:defRPr sz="1500">
                <a:solidFill>
                  <a:schemeClr val="bg1"/>
                </a:solidFill>
                <a:latin typeface="微软雅黑" panose="020B0503020204020204" pitchFamily="34" charset="-122"/>
                <a:ea typeface="微软雅黑" panose="020B0503020204020204" pitchFamily="34" charset="-122"/>
              </a:defRPr>
            </a:lvl1pPr>
          </a:lstStyle>
          <a:p>
            <a:r>
              <a:rPr lang="zh-CN" altLang="en-US" sz="2000"/>
              <a:t>第一届全国人民代表大会（宪法）</a:t>
            </a:r>
          </a:p>
        </p:txBody>
      </p:sp>
      <p:sp>
        <p:nvSpPr>
          <p:cNvPr id="7" name="TextBox 6"/>
          <p:cNvSpPr txBox="1"/>
          <p:nvPr/>
        </p:nvSpPr>
        <p:spPr>
          <a:xfrm>
            <a:off x="633160" y="2846785"/>
            <a:ext cx="4576883" cy="3322955"/>
          </a:xfrm>
          <a:prstGeom prst="rect">
            <a:avLst/>
          </a:prstGeom>
          <a:noFill/>
        </p:spPr>
        <p:txBody>
          <a:bodyPr wrap="square" rtlCol="0">
            <a:spAutoFit/>
          </a:bodyPr>
          <a:lstStyle>
            <a:defPPr>
              <a:defRPr lang="zh-CN"/>
            </a:defPPr>
            <a:lvl1pPr algn="just">
              <a:lnSpc>
                <a:spcPts val="18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ct val="150000"/>
              </a:lnSpc>
            </a:pPr>
            <a:r>
              <a:rPr lang="zh-CN" altLang="en-US" sz="2000" b="1">
                <a:solidFill>
                  <a:schemeClr val="tx1"/>
                </a:solidFill>
              </a:rPr>
              <a:t>随着经济建设的发展，新中国民主政治建设也加紧进行。</a:t>
            </a:r>
            <a:r>
              <a:rPr lang="en-US" altLang="zh-CN" sz="2000" b="1">
                <a:solidFill>
                  <a:schemeClr val="tx1"/>
                </a:solidFill>
              </a:rPr>
              <a:t>1954</a:t>
            </a:r>
            <a:r>
              <a:rPr lang="zh-CN" altLang="en-US" sz="2000" b="1">
                <a:solidFill>
                  <a:schemeClr val="tx1"/>
                </a:solidFill>
              </a:rPr>
              <a:t>年秋，第一届全国人民代表大会在北京举行，制定了</a:t>
            </a:r>
            <a:r>
              <a:rPr lang="en-US" altLang="zh-CN" sz="2000" b="1">
                <a:solidFill>
                  <a:schemeClr val="tx1"/>
                </a:solidFill>
              </a:rPr>
              <a:t>《</a:t>
            </a:r>
            <a:r>
              <a:rPr lang="zh-CN" altLang="en-US" sz="2000" b="1">
                <a:solidFill>
                  <a:schemeClr val="tx1"/>
                </a:solidFill>
              </a:rPr>
              <a:t>中华人民共和国宪法</a:t>
            </a:r>
            <a:r>
              <a:rPr lang="en-US" altLang="zh-CN" sz="2000" b="1">
                <a:solidFill>
                  <a:schemeClr val="tx1"/>
                </a:solidFill>
              </a:rPr>
              <a:t>》</a:t>
            </a:r>
            <a:r>
              <a:rPr lang="zh-CN" altLang="en-US" sz="2000" b="1">
                <a:solidFill>
                  <a:schemeClr val="tx1"/>
                </a:solidFill>
              </a:rPr>
              <a:t>，这部宪法是第一部社会主义类型的宪法，是中国人民革命胜利的经验总结，是建设社会主义的保证。</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b="104"/>
          <a:stretch>
            <a:fillRect/>
          </a:stretch>
        </p:blipFill>
        <p:spPr bwMode="auto">
          <a:xfrm>
            <a:off x="5519936" y="1795064"/>
            <a:ext cx="2688299" cy="31466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496268" y="2846785"/>
            <a:ext cx="3204879" cy="27159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nodeType="afterGroup">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1500"/>
                            </p:stCondLst>
                            <p:childTnLst>
                              <p:par>
                                <p:cTn id="22" presetID="2" presetClass="entr" presetSubtype="2" decel="60000" fill="hold" nodeType="afterEffect">
                                  <p:stCondLst>
                                    <p:cond delay="0"/>
                                  </p:stCondLst>
                                  <p:childTnLst>
                                    <p:set>
                                      <p:cBhvr>
                                        <p:cTn id="23" dur="1" fill="hold">
                                          <p:stCondLst>
                                            <p:cond delay="0"/>
                                          </p:stCondLst>
                                        </p:cTn>
                                        <p:tgtEl>
                                          <p:spTgt spid="10242"/>
                                        </p:tgtEl>
                                        <p:attrNameLst>
                                          <p:attrName>style.visibility</p:attrName>
                                        </p:attrNameLst>
                                      </p:cBhvr>
                                      <p:to>
                                        <p:strVal val="visible"/>
                                      </p:to>
                                    </p:set>
                                    <p:anim calcmode="lin" valueType="num">
                                      <p:cBhvr additive="base">
                                        <p:cTn id="24" dur="500" fill="hold"/>
                                        <p:tgtEl>
                                          <p:spTgt spid="10242"/>
                                        </p:tgtEl>
                                        <p:attrNameLst>
                                          <p:attrName>ppt_x</p:attrName>
                                        </p:attrNameLst>
                                      </p:cBhvr>
                                      <p:tavLst>
                                        <p:tav tm="0">
                                          <p:val>
                                            <p:strVal val="1+#ppt_w/2"/>
                                          </p:val>
                                        </p:tav>
                                        <p:tav tm="100000">
                                          <p:val>
                                            <p:strVal val="#ppt_x"/>
                                          </p:val>
                                        </p:tav>
                                      </p:tavLst>
                                    </p:anim>
                                    <p:anim calcmode="lin" valueType="num">
                                      <p:cBhvr additive="base">
                                        <p:cTn id="25" dur="500" fill="hold"/>
                                        <p:tgtEl>
                                          <p:spTgt spid="10242"/>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2000"/>
                            </p:stCondLst>
                            <p:childTnLst>
                              <p:par>
                                <p:cTn id="27" presetID="2" presetClass="entr" presetSubtype="2" decel="60000" fill="hold" nodeType="afterEffect">
                                  <p:stCondLst>
                                    <p:cond delay="0"/>
                                  </p:stCondLst>
                                  <p:childTnLst>
                                    <p:set>
                                      <p:cBhvr>
                                        <p:cTn id="28" dur="1" fill="hold">
                                          <p:stCondLst>
                                            <p:cond delay="0"/>
                                          </p:stCondLst>
                                        </p:cTn>
                                        <p:tgtEl>
                                          <p:spTgt spid="10243"/>
                                        </p:tgtEl>
                                        <p:attrNameLst>
                                          <p:attrName>style.visibility</p:attrName>
                                        </p:attrNameLst>
                                      </p:cBhvr>
                                      <p:to>
                                        <p:strVal val="visible"/>
                                      </p:to>
                                    </p:set>
                                    <p:anim calcmode="lin" valueType="num">
                                      <p:cBhvr additive="base">
                                        <p:cTn id="29" dur="500" fill="hold"/>
                                        <p:tgtEl>
                                          <p:spTgt spid="10243"/>
                                        </p:tgtEl>
                                        <p:attrNameLst>
                                          <p:attrName>ppt_x</p:attrName>
                                        </p:attrNameLst>
                                      </p:cBhvr>
                                      <p:tavLst>
                                        <p:tav tm="0">
                                          <p:val>
                                            <p:strVal val="1+#ppt_w/2"/>
                                          </p:val>
                                        </p:tav>
                                        <p:tav tm="100000">
                                          <p:val>
                                            <p:strVal val="#ppt_x"/>
                                          </p:val>
                                        </p:tav>
                                      </p:tavLst>
                                    </p:anim>
                                    <p:anim calcmode="lin" valueType="num">
                                      <p:cBhvr additive="base">
                                        <p:cTn id="30" dur="500" fill="hold"/>
                                        <p:tgtEl>
                                          <p:spTgt spid="102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圆角矩形 10"/>
          <p:cNvSpPr/>
          <p:nvPr/>
        </p:nvSpPr>
        <p:spPr>
          <a:xfrm>
            <a:off x="1105967" y="2135523"/>
            <a:ext cx="5162715" cy="492443"/>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p>
        </p:txBody>
      </p:sp>
      <p:sp>
        <p:nvSpPr>
          <p:cNvPr id="8" name="TextBox 7"/>
          <p:cNvSpPr txBox="1"/>
          <p:nvPr/>
        </p:nvSpPr>
        <p:spPr>
          <a:xfrm>
            <a:off x="1616799" y="2082831"/>
            <a:ext cx="4141051" cy="553085"/>
          </a:xfrm>
          <a:prstGeom prst="rect">
            <a:avLst/>
          </a:prstGeom>
          <a:noFill/>
        </p:spPr>
        <p:txBody>
          <a:bodyPr wrap="square" rtlCol="0">
            <a:spAutoFit/>
          </a:bodyPr>
          <a:lstStyle>
            <a:defPPr>
              <a:defRPr lang="zh-CN"/>
            </a:defPPr>
            <a:lvl1pPr algn="ctr">
              <a:lnSpc>
                <a:spcPct val="150000"/>
              </a:lnSpc>
              <a:defRPr sz="1500">
                <a:solidFill>
                  <a:schemeClr val="bg1"/>
                </a:solidFill>
                <a:latin typeface="微软雅黑" panose="020B0503020204020204" pitchFamily="34" charset="-122"/>
                <a:ea typeface="微软雅黑" panose="020B0503020204020204" pitchFamily="34" charset="-122"/>
              </a:defRPr>
            </a:lvl1pPr>
          </a:lstStyle>
          <a:p>
            <a:r>
              <a:rPr lang="zh-CN" altLang="en-US" sz="2000" b="1"/>
              <a:t>社会主义建设在探索中曲折发展 </a:t>
            </a:r>
          </a:p>
        </p:txBody>
      </p:sp>
      <p:sp>
        <p:nvSpPr>
          <p:cNvPr id="7" name="TextBox 6"/>
          <p:cNvSpPr txBox="1"/>
          <p:nvPr/>
        </p:nvSpPr>
        <p:spPr>
          <a:xfrm>
            <a:off x="1143041" y="2951443"/>
            <a:ext cx="5088567" cy="2861310"/>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2400" b="1">
                <a:solidFill>
                  <a:schemeClr val="tx1"/>
                </a:solidFill>
              </a:rPr>
              <a:t>社会主义改造基本完成之后，从</a:t>
            </a:r>
            <a:r>
              <a:rPr lang="en-US" altLang="zh-CN" sz="2400" b="1">
                <a:solidFill>
                  <a:schemeClr val="tx1"/>
                </a:solidFill>
              </a:rPr>
              <a:t>1956</a:t>
            </a:r>
            <a:r>
              <a:rPr lang="zh-CN" altLang="en-US" sz="2400" b="1">
                <a:solidFill>
                  <a:schemeClr val="tx1"/>
                </a:solidFill>
              </a:rPr>
              <a:t>年到</a:t>
            </a:r>
            <a:r>
              <a:rPr lang="en-US" altLang="zh-CN" sz="2400" b="1">
                <a:solidFill>
                  <a:schemeClr val="tx1"/>
                </a:solidFill>
              </a:rPr>
              <a:t>1966</a:t>
            </a:r>
            <a:r>
              <a:rPr lang="zh-CN" altLang="en-US" sz="2400" b="1">
                <a:solidFill>
                  <a:schemeClr val="tx1"/>
                </a:solidFill>
              </a:rPr>
              <a:t>年，新中国进入了全面建设社会主义时期，在这个时期内，中国共产党开始探索适合中国实际的建设社会道路并取得了重要的成果 。</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l="12618" t="2081" r="16047" b="-1"/>
          <a:stretch>
            <a:fillRect/>
          </a:stretch>
        </p:blipFill>
        <p:spPr bwMode="auto">
          <a:xfrm>
            <a:off x="6672064" y="1481875"/>
            <a:ext cx="4630515" cy="42010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p:cNvSpPr txBox="1"/>
          <p:nvPr/>
        </p:nvSpPr>
        <p:spPr>
          <a:xfrm>
            <a:off x="7122961" y="5756408"/>
            <a:ext cx="3728720" cy="506730"/>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ctr"/>
            <a:r>
              <a:rPr lang="zh-CN" altLang="en-US" sz="1800" b="1">
                <a:solidFill>
                  <a:schemeClr val="tx1"/>
                </a:solidFill>
              </a:rPr>
              <a:t>毛泽东的</a:t>
            </a:r>
            <a:r>
              <a:rPr lang="en-US" altLang="zh-CN" sz="1800" b="1">
                <a:solidFill>
                  <a:schemeClr val="tx1"/>
                </a:solidFill>
              </a:rPr>
              <a:t>《</a:t>
            </a:r>
            <a:r>
              <a:rPr lang="zh-CN" altLang="en-US" sz="1800" b="1">
                <a:solidFill>
                  <a:schemeClr val="tx1"/>
                </a:solidFill>
              </a:rPr>
              <a:t>论十大关系</a:t>
            </a:r>
            <a:r>
              <a:rPr lang="en-US" altLang="zh-CN" sz="1800" b="1">
                <a:solidFill>
                  <a:schemeClr val="tx1"/>
                </a:solidFill>
              </a:rPr>
              <a:t>》 </a:t>
            </a:r>
            <a:endParaRPr lang="zh-CN" altLang="en-US" sz="1800" b="1">
              <a:solidFill>
                <a:schemeClr val="tx1"/>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nodeType="afterGroup">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1500"/>
                            </p:stCondLst>
                            <p:childTnLst>
                              <p:par>
                                <p:cTn id="22" presetID="31" presetClass="entr" presetSubtype="0" fill="hold" nodeType="afterEffect">
                                  <p:stCondLst>
                                    <p:cond delay="0"/>
                                  </p:stCondLst>
                                  <p:childTnLst>
                                    <p:set>
                                      <p:cBhvr>
                                        <p:cTn id="23" dur="1" fill="hold">
                                          <p:stCondLst>
                                            <p:cond delay="0"/>
                                          </p:stCondLst>
                                        </p:cTn>
                                        <p:tgtEl>
                                          <p:spTgt spid="11266"/>
                                        </p:tgtEl>
                                        <p:attrNameLst>
                                          <p:attrName>style.visibility</p:attrName>
                                        </p:attrNameLst>
                                      </p:cBhvr>
                                      <p:to>
                                        <p:strVal val="visible"/>
                                      </p:to>
                                    </p:set>
                                    <p:anim calcmode="lin" valueType="num">
                                      <p:cBhvr>
                                        <p:cTn id="24" dur="1000" fill="hold"/>
                                        <p:tgtEl>
                                          <p:spTgt spid="11266"/>
                                        </p:tgtEl>
                                        <p:attrNameLst>
                                          <p:attrName>ppt_w</p:attrName>
                                        </p:attrNameLst>
                                      </p:cBhvr>
                                      <p:tavLst>
                                        <p:tav tm="0">
                                          <p:val>
                                            <p:fltVal val="0"/>
                                          </p:val>
                                        </p:tav>
                                        <p:tav tm="100000">
                                          <p:val>
                                            <p:strVal val="#ppt_w"/>
                                          </p:val>
                                        </p:tav>
                                      </p:tavLst>
                                    </p:anim>
                                    <p:anim calcmode="lin" valueType="num">
                                      <p:cBhvr>
                                        <p:cTn id="25" dur="1000" fill="hold"/>
                                        <p:tgtEl>
                                          <p:spTgt spid="11266"/>
                                        </p:tgtEl>
                                        <p:attrNameLst>
                                          <p:attrName>ppt_h</p:attrName>
                                        </p:attrNameLst>
                                      </p:cBhvr>
                                      <p:tavLst>
                                        <p:tav tm="0">
                                          <p:val>
                                            <p:fltVal val="0"/>
                                          </p:val>
                                        </p:tav>
                                        <p:tav tm="100000">
                                          <p:val>
                                            <p:strVal val="#ppt_h"/>
                                          </p:val>
                                        </p:tav>
                                      </p:tavLst>
                                    </p:anim>
                                    <p:anim calcmode="lin" valueType="num">
                                      <p:cBhvr>
                                        <p:cTn id="26" dur="1000" fill="hold"/>
                                        <p:tgtEl>
                                          <p:spTgt spid="11266"/>
                                        </p:tgtEl>
                                        <p:attrNameLst>
                                          <p:attrName>style.rotation</p:attrName>
                                        </p:attrNameLst>
                                      </p:cBhvr>
                                      <p:tavLst>
                                        <p:tav tm="0">
                                          <p:val>
                                            <p:fltVal val="90"/>
                                          </p:val>
                                        </p:tav>
                                        <p:tav tm="100000">
                                          <p:val>
                                            <p:fltVal val="0"/>
                                          </p:val>
                                        </p:tav>
                                      </p:tavLst>
                                    </p:anim>
                                    <p:animEffect transition="in" filter="fade">
                                      <p:cBhvr>
                                        <p:cTn id="27" dur="1000"/>
                                        <p:tgtEl>
                                          <p:spTgt spid="11266"/>
                                        </p:tgtEl>
                                      </p:cBhvr>
                                    </p:animEffect>
                                  </p:childTnLst>
                                </p:cTn>
                              </p:par>
                            </p:childTnLst>
                          </p:cTn>
                        </p:par>
                        <p:par>
                          <p:cTn id="28" fill="hold" nodeType="afterGroup">
                            <p:stCondLst>
                              <p:cond delay="2500"/>
                            </p:stCondLst>
                            <p:childTnLst>
                              <p:par>
                                <p:cTn id="29" presetID="22" presetClass="entr" presetSubtype="8"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p:bldP spid="7" grpId="0"/>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圆角矩形 10"/>
          <p:cNvSpPr/>
          <p:nvPr/>
        </p:nvSpPr>
        <p:spPr>
          <a:xfrm>
            <a:off x="853983" y="1462715"/>
            <a:ext cx="6010103" cy="492443"/>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4" name="组合 3"/>
          <p:cNvGrpSpPr/>
          <p:nvPr/>
        </p:nvGrpSpPr>
        <p:grpSpPr>
          <a:xfrm>
            <a:off x="1820557" y="1370381"/>
            <a:ext cx="4467464" cy="553085"/>
            <a:chOff x="1243195" y="1027786"/>
            <a:chExt cx="3350598" cy="414814"/>
          </a:xfrm>
        </p:grpSpPr>
        <p:sp>
          <p:nvSpPr>
            <p:cNvPr id="12" name="Freeform 4"/>
            <p:cNvSpPr/>
            <p:nvPr/>
          </p:nvSpPr>
          <p:spPr bwMode="auto">
            <a:xfrm>
              <a:off x="1243195" y="1122436"/>
              <a:ext cx="297016" cy="302607"/>
            </a:xfrm>
            <a:custGeom>
              <a:avLst/>
              <a:gdLst>
                <a:gd name="T0" fmla="*/ 9973 w 16150"/>
                <a:gd name="T1" fmla="*/ 259 h 16454"/>
                <a:gd name="T2" fmla="*/ 12122 w 16150"/>
                <a:gd name="T3" fmla="*/ 1134 h 16454"/>
                <a:gd name="T4" fmla="*/ 13846 w 16150"/>
                <a:gd name="T5" fmla="*/ 2500 h 16454"/>
                <a:gd name="T6" fmla="*/ 15112 w 16150"/>
                <a:gd name="T7" fmla="*/ 4233 h 16454"/>
                <a:gd name="T8" fmla="*/ 15891 w 16150"/>
                <a:gd name="T9" fmla="*/ 6210 h 16454"/>
                <a:gd name="T10" fmla="*/ 16149 w 16150"/>
                <a:gd name="T11" fmla="*/ 8306 h 16454"/>
                <a:gd name="T12" fmla="*/ 15854 w 16150"/>
                <a:gd name="T13" fmla="*/ 10398 h 16454"/>
                <a:gd name="T14" fmla="*/ 14975 w 16150"/>
                <a:gd name="T15" fmla="*/ 12361 h 16454"/>
                <a:gd name="T16" fmla="*/ 12685 w 16150"/>
                <a:gd name="T17" fmla="*/ 14869 h 16454"/>
                <a:gd name="T18" fmla="*/ 11449 w 16150"/>
                <a:gd name="T19" fmla="*/ 15540 h 16454"/>
                <a:gd name="T20" fmla="*/ 10200 w 16150"/>
                <a:gd name="T21" fmla="*/ 16017 h 16454"/>
                <a:gd name="T22" fmla="*/ 8943 w 16150"/>
                <a:gd name="T23" fmla="*/ 16295 h 16454"/>
                <a:gd name="T24" fmla="*/ 7684 w 16150"/>
                <a:gd name="T25" fmla="*/ 16373 h 16454"/>
                <a:gd name="T26" fmla="*/ 6427 w 16150"/>
                <a:gd name="T27" fmla="*/ 16246 h 16454"/>
                <a:gd name="T28" fmla="*/ 5176 w 16150"/>
                <a:gd name="T29" fmla="*/ 15912 h 16454"/>
                <a:gd name="T30" fmla="*/ 3938 w 16150"/>
                <a:gd name="T31" fmla="*/ 15367 h 16454"/>
                <a:gd name="T32" fmla="*/ 2716 w 16150"/>
                <a:gd name="T33" fmla="*/ 14608 h 16454"/>
                <a:gd name="T34" fmla="*/ 2511 w 16150"/>
                <a:gd name="T35" fmla="*/ 15185 h 16454"/>
                <a:gd name="T36" fmla="*/ 2434 w 16150"/>
                <a:gd name="T37" fmla="*/ 15605 h 16454"/>
                <a:gd name="T38" fmla="*/ 2255 w 16150"/>
                <a:gd name="T39" fmla="*/ 15955 h 16454"/>
                <a:gd name="T40" fmla="*/ 1990 w 16150"/>
                <a:gd name="T41" fmla="*/ 16223 h 16454"/>
                <a:gd name="T42" fmla="*/ 1660 w 16150"/>
                <a:gd name="T43" fmla="*/ 16393 h 16454"/>
                <a:gd name="T44" fmla="*/ 1284 w 16150"/>
                <a:gd name="T45" fmla="*/ 16454 h 16454"/>
                <a:gd name="T46" fmla="*/ 877 w 16150"/>
                <a:gd name="T47" fmla="*/ 16392 h 16454"/>
                <a:gd name="T48" fmla="*/ 462 w 16150"/>
                <a:gd name="T49" fmla="*/ 16196 h 16454"/>
                <a:gd name="T50" fmla="*/ 179 w 16150"/>
                <a:gd name="T51" fmla="*/ 15839 h 16454"/>
                <a:gd name="T52" fmla="*/ 36 w 16150"/>
                <a:gd name="T53" fmla="*/ 15456 h 16454"/>
                <a:gd name="T54" fmla="*/ 1 w 16150"/>
                <a:gd name="T55" fmla="*/ 15083 h 16454"/>
                <a:gd name="T56" fmla="*/ 68 w 16150"/>
                <a:gd name="T57" fmla="*/ 14734 h 16454"/>
                <a:gd name="T58" fmla="*/ 234 w 16150"/>
                <a:gd name="T59" fmla="*/ 14423 h 16454"/>
                <a:gd name="T60" fmla="*/ 493 w 16150"/>
                <a:gd name="T61" fmla="*/ 14166 h 16454"/>
                <a:gd name="T62" fmla="*/ 840 w 16150"/>
                <a:gd name="T63" fmla="*/ 13979 h 16454"/>
                <a:gd name="T64" fmla="*/ 1273 w 16150"/>
                <a:gd name="T65" fmla="*/ 13874 h 16454"/>
                <a:gd name="T66" fmla="*/ 1729 w 16150"/>
                <a:gd name="T67" fmla="*/ 11158 h 16454"/>
                <a:gd name="T68" fmla="*/ 2659 w 16150"/>
                <a:gd name="T69" fmla="*/ 11937 h 16454"/>
                <a:gd name="T70" fmla="*/ 3659 w 16150"/>
                <a:gd name="T71" fmla="*/ 12592 h 16454"/>
                <a:gd name="T72" fmla="*/ 4718 w 16150"/>
                <a:gd name="T73" fmla="*/ 13103 h 16454"/>
                <a:gd name="T74" fmla="*/ 5826 w 16150"/>
                <a:gd name="T75" fmla="*/ 13448 h 16454"/>
                <a:gd name="T76" fmla="*/ 6972 w 16150"/>
                <a:gd name="T77" fmla="*/ 13610 h 16454"/>
                <a:gd name="T78" fmla="*/ 8146 w 16150"/>
                <a:gd name="T79" fmla="*/ 13566 h 16454"/>
                <a:gd name="T80" fmla="*/ 9336 w 16150"/>
                <a:gd name="T81" fmla="*/ 13300 h 16454"/>
                <a:gd name="T82" fmla="*/ 10534 w 16150"/>
                <a:gd name="T83" fmla="*/ 12789 h 16454"/>
                <a:gd name="T84" fmla="*/ 5464 w 16150"/>
                <a:gd name="T85" fmla="*/ 2566 h 16454"/>
                <a:gd name="T86" fmla="*/ 5827 w 16150"/>
                <a:gd name="T87" fmla="*/ 2638 h 16454"/>
                <a:gd name="T88" fmla="*/ 6178 w 16150"/>
                <a:gd name="T89" fmla="*/ 2674 h 16454"/>
                <a:gd name="T90" fmla="*/ 6518 w 16150"/>
                <a:gd name="T91" fmla="*/ 2671 h 16454"/>
                <a:gd name="T92" fmla="*/ 6843 w 16150"/>
                <a:gd name="T93" fmla="*/ 2626 h 16454"/>
                <a:gd name="T94" fmla="*/ 7155 w 16150"/>
                <a:gd name="T95" fmla="*/ 2539 h 16454"/>
                <a:gd name="T96" fmla="*/ 7454 w 16150"/>
                <a:gd name="T97" fmla="*/ 2406 h 16454"/>
                <a:gd name="T98" fmla="*/ 7738 w 16150"/>
                <a:gd name="T99" fmla="*/ 2226 h 16454"/>
                <a:gd name="T100" fmla="*/ 8006 w 16150"/>
                <a:gd name="T101" fmla="*/ 1998 h 16454"/>
                <a:gd name="T102" fmla="*/ 12823 w 16150"/>
                <a:gd name="T103" fmla="*/ 10533 h 16454"/>
                <a:gd name="T104" fmla="*/ 13267 w 16150"/>
                <a:gd name="T105" fmla="*/ 9153 h 16454"/>
                <a:gd name="T106" fmla="*/ 13370 w 16150"/>
                <a:gd name="T107" fmla="*/ 7627 h 16454"/>
                <a:gd name="T108" fmla="*/ 13146 w 16150"/>
                <a:gd name="T109" fmla="*/ 6035 h 16454"/>
                <a:gd name="T110" fmla="*/ 12612 w 16150"/>
                <a:gd name="T111" fmla="*/ 4454 h 16454"/>
                <a:gd name="T112" fmla="*/ 11782 w 16150"/>
                <a:gd name="T113" fmla="*/ 2966 h 16454"/>
                <a:gd name="T114" fmla="*/ 10672 w 16150"/>
                <a:gd name="T115" fmla="*/ 1650 h 16454"/>
                <a:gd name="T116" fmla="*/ 9297 w 16150"/>
                <a:gd name="T117" fmla="*/ 585 h 16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50" h="16454">
                  <a:moveTo>
                    <a:pt x="8101" y="0"/>
                  </a:moveTo>
                  <a:lnTo>
                    <a:pt x="8749" y="44"/>
                  </a:lnTo>
                  <a:lnTo>
                    <a:pt x="9372" y="132"/>
                  </a:lnTo>
                  <a:lnTo>
                    <a:pt x="9973" y="259"/>
                  </a:lnTo>
                  <a:lnTo>
                    <a:pt x="10548" y="425"/>
                  </a:lnTo>
                  <a:lnTo>
                    <a:pt x="11098" y="627"/>
                  </a:lnTo>
                  <a:lnTo>
                    <a:pt x="11623" y="864"/>
                  </a:lnTo>
                  <a:lnTo>
                    <a:pt x="12122" y="1134"/>
                  </a:lnTo>
                  <a:lnTo>
                    <a:pt x="12594" y="1434"/>
                  </a:lnTo>
                  <a:lnTo>
                    <a:pt x="13038" y="1764"/>
                  </a:lnTo>
                  <a:lnTo>
                    <a:pt x="13456" y="2119"/>
                  </a:lnTo>
                  <a:lnTo>
                    <a:pt x="13846" y="2500"/>
                  </a:lnTo>
                  <a:lnTo>
                    <a:pt x="14206" y="2903"/>
                  </a:lnTo>
                  <a:lnTo>
                    <a:pt x="14538" y="3329"/>
                  </a:lnTo>
                  <a:lnTo>
                    <a:pt x="14841" y="3772"/>
                  </a:lnTo>
                  <a:lnTo>
                    <a:pt x="15112" y="4233"/>
                  </a:lnTo>
                  <a:lnTo>
                    <a:pt x="15354" y="4710"/>
                  </a:lnTo>
                  <a:lnTo>
                    <a:pt x="15565" y="5199"/>
                  </a:lnTo>
                  <a:lnTo>
                    <a:pt x="15744" y="5700"/>
                  </a:lnTo>
                  <a:lnTo>
                    <a:pt x="15891" y="6210"/>
                  </a:lnTo>
                  <a:lnTo>
                    <a:pt x="16005" y="6728"/>
                  </a:lnTo>
                  <a:lnTo>
                    <a:pt x="16087" y="7251"/>
                  </a:lnTo>
                  <a:lnTo>
                    <a:pt x="16135" y="7778"/>
                  </a:lnTo>
                  <a:lnTo>
                    <a:pt x="16149" y="8306"/>
                  </a:lnTo>
                  <a:lnTo>
                    <a:pt x="16128" y="8835"/>
                  </a:lnTo>
                  <a:lnTo>
                    <a:pt x="16073" y="9360"/>
                  </a:lnTo>
                  <a:lnTo>
                    <a:pt x="15981" y="9883"/>
                  </a:lnTo>
                  <a:lnTo>
                    <a:pt x="15854" y="10398"/>
                  </a:lnTo>
                  <a:lnTo>
                    <a:pt x="15690" y="10906"/>
                  </a:lnTo>
                  <a:lnTo>
                    <a:pt x="15490" y="11404"/>
                  </a:lnTo>
                  <a:lnTo>
                    <a:pt x="15252" y="11889"/>
                  </a:lnTo>
                  <a:lnTo>
                    <a:pt x="14975" y="12361"/>
                  </a:lnTo>
                  <a:lnTo>
                    <a:pt x="14660" y="12818"/>
                  </a:lnTo>
                  <a:lnTo>
                    <a:pt x="16150" y="14235"/>
                  </a:lnTo>
                  <a:lnTo>
                    <a:pt x="14152" y="16318"/>
                  </a:lnTo>
                  <a:lnTo>
                    <a:pt x="12685" y="14869"/>
                  </a:lnTo>
                  <a:lnTo>
                    <a:pt x="12378" y="15055"/>
                  </a:lnTo>
                  <a:lnTo>
                    <a:pt x="12069" y="15229"/>
                  </a:lnTo>
                  <a:lnTo>
                    <a:pt x="11760" y="15391"/>
                  </a:lnTo>
                  <a:lnTo>
                    <a:pt x="11449" y="15540"/>
                  </a:lnTo>
                  <a:lnTo>
                    <a:pt x="11137" y="15678"/>
                  </a:lnTo>
                  <a:lnTo>
                    <a:pt x="10826" y="15803"/>
                  </a:lnTo>
                  <a:lnTo>
                    <a:pt x="10513" y="15916"/>
                  </a:lnTo>
                  <a:lnTo>
                    <a:pt x="10200" y="16017"/>
                  </a:lnTo>
                  <a:lnTo>
                    <a:pt x="9886" y="16104"/>
                  </a:lnTo>
                  <a:lnTo>
                    <a:pt x="9573" y="16180"/>
                  </a:lnTo>
                  <a:lnTo>
                    <a:pt x="9258" y="16244"/>
                  </a:lnTo>
                  <a:lnTo>
                    <a:pt x="8943" y="16295"/>
                  </a:lnTo>
                  <a:lnTo>
                    <a:pt x="8628" y="16334"/>
                  </a:lnTo>
                  <a:lnTo>
                    <a:pt x="8314" y="16359"/>
                  </a:lnTo>
                  <a:lnTo>
                    <a:pt x="7999" y="16372"/>
                  </a:lnTo>
                  <a:lnTo>
                    <a:pt x="7684" y="16373"/>
                  </a:lnTo>
                  <a:lnTo>
                    <a:pt x="7369" y="16360"/>
                  </a:lnTo>
                  <a:lnTo>
                    <a:pt x="7056" y="16335"/>
                  </a:lnTo>
                  <a:lnTo>
                    <a:pt x="6741" y="16297"/>
                  </a:lnTo>
                  <a:lnTo>
                    <a:pt x="6427" y="16246"/>
                  </a:lnTo>
                  <a:lnTo>
                    <a:pt x="6113" y="16181"/>
                  </a:lnTo>
                  <a:lnTo>
                    <a:pt x="5801" y="16104"/>
                  </a:lnTo>
                  <a:lnTo>
                    <a:pt x="5488" y="16015"/>
                  </a:lnTo>
                  <a:lnTo>
                    <a:pt x="5176" y="15912"/>
                  </a:lnTo>
                  <a:lnTo>
                    <a:pt x="4866" y="15795"/>
                  </a:lnTo>
                  <a:lnTo>
                    <a:pt x="4556" y="15665"/>
                  </a:lnTo>
                  <a:lnTo>
                    <a:pt x="4246" y="15523"/>
                  </a:lnTo>
                  <a:lnTo>
                    <a:pt x="3938" y="15367"/>
                  </a:lnTo>
                  <a:lnTo>
                    <a:pt x="3631" y="15197"/>
                  </a:lnTo>
                  <a:lnTo>
                    <a:pt x="3325" y="15014"/>
                  </a:lnTo>
                  <a:lnTo>
                    <a:pt x="3019" y="14818"/>
                  </a:lnTo>
                  <a:lnTo>
                    <a:pt x="2716" y="14608"/>
                  </a:lnTo>
                  <a:lnTo>
                    <a:pt x="2488" y="14831"/>
                  </a:lnTo>
                  <a:lnTo>
                    <a:pt x="2504" y="14953"/>
                  </a:lnTo>
                  <a:lnTo>
                    <a:pt x="2511" y="15070"/>
                  </a:lnTo>
                  <a:lnTo>
                    <a:pt x="2511" y="15185"/>
                  </a:lnTo>
                  <a:lnTo>
                    <a:pt x="2502" y="15296"/>
                  </a:lnTo>
                  <a:lnTo>
                    <a:pt x="2486" y="15403"/>
                  </a:lnTo>
                  <a:lnTo>
                    <a:pt x="2464" y="15506"/>
                  </a:lnTo>
                  <a:lnTo>
                    <a:pt x="2434" y="15605"/>
                  </a:lnTo>
                  <a:lnTo>
                    <a:pt x="2399" y="15699"/>
                  </a:lnTo>
                  <a:lnTo>
                    <a:pt x="2357" y="15790"/>
                  </a:lnTo>
                  <a:lnTo>
                    <a:pt x="2308" y="15875"/>
                  </a:lnTo>
                  <a:lnTo>
                    <a:pt x="2255" y="15955"/>
                  </a:lnTo>
                  <a:lnTo>
                    <a:pt x="2196" y="16030"/>
                  </a:lnTo>
                  <a:lnTo>
                    <a:pt x="2132" y="16100"/>
                  </a:lnTo>
                  <a:lnTo>
                    <a:pt x="2063" y="16164"/>
                  </a:lnTo>
                  <a:lnTo>
                    <a:pt x="1990" y="16223"/>
                  </a:lnTo>
                  <a:lnTo>
                    <a:pt x="1913" y="16274"/>
                  </a:lnTo>
                  <a:lnTo>
                    <a:pt x="1833" y="16320"/>
                  </a:lnTo>
                  <a:lnTo>
                    <a:pt x="1749" y="16360"/>
                  </a:lnTo>
                  <a:lnTo>
                    <a:pt x="1660" y="16393"/>
                  </a:lnTo>
                  <a:lnTo>
                    <a:pt x="1570" y="16419"/>
                  </a:lnTo>
                  <a:lnTo>
                    <a:pt x="1477" y="16438"/>
                  </a:lnTo>
                  <a:lnTo>
                    <a:pt x="1381" y="16450"/>
                  </a:lnTo>
                  <a:lnTo>
                    <a:pt x="1284" y="16454"/>
                  </a:lnTo>
                  <a:lnTo>
                    <a:pt x="1184" y="16451"/>
                  </a:lnTo>
                  <a:lnTo>
                    <a:pt x="1083" y="16440"/>
                  </a:lnTo>
                  <a:lnTo>
                    <a:pt x="980" y="16420"/>
                  </a:lnTo>
                  <a:lnTo>
                    <a:pt x="877" y="16392"/>
                  </a:lnTo>
                  <a:lnTo>
                    <a:pt x="774" y="16356"/>
                  </a:lnTo>
                  <a:lnTo>
                    <a:pt x="670" y="16312"/>
                  </a:lnTo>
                  <a:lnTo>
                    <a:pt x="566" y="16259"/>
                  </a:lnTo>
                  <a:lnTo>
                    <a:pt x="462" y="16196"/>
                  </a:lnTo>
                  <a:lnTo>
                    <a:pt x="358" y="16124"/>
                  </a:lnTo>
                  <a:lnTo>
                    <a:pt x="291" y="16029"/>
                  </a:lnTo>
                  <a:lnTo>
                    <a:pt x="231" y="15935"/>
                  </a:lnTo>
                  <a:lnTo>
                    <a:pt x="179" y="15839"/>
                  </a:lnTo>
                  <a:lnTo>
                    <a:pt x="133" y="15743"/>
                  </a:lnTo>
                  <a:lnTo>
                    <a:pt x="94" y="15648"/>
                  </a:lnTo>
                  <a:lnTo>
                    <a:pt x="62" y="15552"/>
                  </a:lnTo>
                  <a:lnTo>
                    <a:pt x="36" y="15456"/>
                  </a:lnTo>
                  <a:lnTo>
                    <a:pt x="17" y="15362"/>
                  </a:lnTo>
                  <a:lnTo>
                    <a:pt x="5" y="15267"/>
                  </a:lnTo>
                  <a:lnTo>
                    <a:pt x="0" y="15175"/>
                  </a:lnTo>
                  <a:lnTo>
                    <a:pt x="1" y="15083"/>
                  </a:lnTo>
                  <a:lnTo>
                    <a:pt x="8" y="14993"/>
                  </a:lnTo>
                  <a:lnTo>
                    <a:pt x="22" y="14904"/>
                  </a:lnTo>
                  <a:lnTo>
                    <a:pt x="42" y="14818"/>
                  </a:lnTo>
                  <a:lnTo>
                    <a:pt x="68" y="14734"/>
                  </a:lnTo>
                  <a:lnTo>
                    <a:pt x="101" y="14651"/>
                  </a:lnTo>
                  <a:lnTo>
                    <a:pt x="139" y="14572"/>
                  </a:lnTo>
                  <a:lnTo>
                    <a:pt x="183" y="14496"/>
                  </a:lnTo>
                  <a:lnTo>
                    <a:pt x="234" y="14423"/>
                  </a:lnTo>
                  <a:lnTo>
                    <a:pt x="290" y="14353"/>
                  </a:lnTo>
                  <a:lnTo>
                    <a:pt x="352" y="14287"/>
                  </a:lnTo>
                  <a:lnTo>
                    <a:pt x="420" y="14224"/>
                  </a:lnTo>
                  <a:lnTo>
                    <a:pt x="493" y="14166"/>
                  </a:lnTo>
                  <a:lnTo>
                    <a:pt x="572" y="14112"/>
                  </a:lnTo>
                  <a:lnTo>
                    <a:pt x="656" y="14063"/>
                  </a:lnTo>
                  <a:lnTo>
                    <a:pt x="746" y="14018"/>
                  </a:lnTo>
                  <a:lnTo>
                    <a:pt x="840" y="13979"/>
                  </a:lnTo>
                  <a:lnTo>
                    <a:pt x="941" y="13944"/>
                  </a:lnTo>
                  <a:lnTo>
                    <a:pt x="1046" y="13915"/>
                  </a:lnTo>
                  <a:lnTo>
                    <a:pt x="1157" y="13891"/>
                  </a:lnTo>
                  <a:lnTo>
                    <a:pt x="1273" y="13874"/>
                  </a:lnTo>
                  <a:lnTo>
                    <a:pt x="1394" y="13864"/>
                  </a:lnTo>
                  <a:lnTo>
                    <a:pt x="1555" y="13724"/>
                  </a:lnTo>
                  <a:lnTo>
                    <a:pt x="493" y="12429"/>
                  </a:lnTo>
                  <a:lnTo>
                    <a:pt x="1729" y="11158"/>
                  </a:lnTo>
                  <a:lnTo>
                    <a:pt x="1954" y="11364"/>
                  </a:lnTo>
                  <a:lnTo>
                    <a:pt x="2185" y="11562"/>
                  </a:lnTo>
                  <a:lnTo>
                    <a:pt x="2419" y="11753"/>
                  </a:lnTo>
                  <a:lnTo>
                    <a:pt x="2659" y="11937"/>
                  </a:lnTo>
                  <a:lnTo>
                    <a:pt x="2903" y="12113"/>
                  </a:lnTo>
                  <a:lnTo>
                    <a:pt x="3152" y="12282"/>
                  </a:lnTo>
                  <a:lnTo>
                    <a:pt x="3404" y="12441"/>
                  </a:lnTo>
                  <a:lnTo>
                    <a:pt x="3659" y="12592"/>
                  </a:lnTo>
                  <a:lnTo>
                    <a:pt x="3919" y="12734"/>
                  </a:lnTo>
                  <a:lnTo>
                    <a:pt x="4183" y="12867"/>
                  </a:lnTo>
                  <a:lnTo>
                    <a:pt x="4449" y="12989"/>
                  </a:lnTo>
                  <a:lnTo>
                    <a:pt x="4718" y="13103"/>
                  </a:lnTo>
                  <a:lnTo>
                    <a:pt x="4991" y="13205"/>
                  </a:lnTo>
                  <a:lnTo>
                    <a:pt x="5267" y="13297"/>
                  </a:lnTo>
                  <a:lnTo>
                    <a:pt x="5546" y="13378"/>
                  </a:lnTo>
                  <a:lnTo>
                    <a:pt x="5826" y="13448"/>
                  </a:lnTo>
                  <a:lnTo>
                    <a:pt x="6110" y="13507"/>
                  </a:lnTo>
                  <a:lnTo>
                    <a:pt x="6395" y="13553"/>
                  </a:lnTo>
                  <a:lnTo>
                    <a:pt x="6683" y="13588"/>
                  </a:lnTo>
                  <a:lnTo>
                    <a:pt x="6972" y="13610"/>
                  </a:lnTo>
                  <a:lnTo>
                    <a:pt x="7263" y="13619"/>
                  </a:lnTo>
                  <a:lnTo>
                    <a:pt x="7557" y="13615"/>
                  </a:lnTo>
                  <a:lnTo>
                    <a:pt x="7851" y="13598"/>
                  </a:lnTo>
                  <a:lnTo>
                    <a:pt x="8146" y="13566"/>
                  </a:lnTo>
                  <a:lnTo>
                    <a:pt x="8442" y="13522"/>
                  </a:lnTo>
                  <a:lnTo>
                    <a:pt x="8740" y="13462"/>
                  </a:lnTo>
                  <a:lnTo>
                    <a:pt x="9038" y="13388"/>
                  </a:lnTo>
                  <a:lnTo>
                    <a:pt x="9336" y="13300"/>
                  </a:lnTo>
                  <a:lnTo>
                    <a:pt x="9635" y="13196"/>
                  </a:lnTo>
                  <a:lnTo>
                    <a:pt x="9935" y="13076"/>
                  </a:lnTo>
                  <a:lnTo>
                    <a:pt x="10234" y="12941"/>
                  </a:lnTo>
                  <a:lnTo>
                    <a:pt x="10534" y="12789"/>
                  </a:lnTo>
                  <a:lnTo>
                    <a:pt x="5239" y="7664"/>
                  </a:lnTo>
                  <a:lnTo>
                    <a:pt x="3779" y="9182"/>
                  </a:lnTo>
                  <a:lnTo>
                    <a:pt x="1430" y="6830"/>
                  </a:lnTo>
                  <a:lnTo>
                    <a:pt x="5464" y="2566"/>
                  </a:lnTo>
                  <a:lnTo>
                    <a:pt x="5556" y="2587"/>
                  </a:lnTo>
                  <a:lnTo>
                    <a:pt x="5647" y="2606"/>
                  </a:lnTo>
                  <a:lnTo>
                    <a:pt x="5738" y="2623"/>
                  </a:lnTo>
                  <a:lnTo>
                    <a:pt x="5827" y="2638"/>
                  </a:lnTo>
                  <a:lnTo>
                    <a:pt x="5916" y="2651"/>
                  </a:lnTo>
                  <a:lnTo>
                    <a:pt x="6004" y="2660"/>
                  </a:lnTo>
                  <a:lnTo>
                    <a:pt x="6092" y="2669"/>
                  </a:lnTo>
                  <a:lnTo>
                    <a:pt x="6178" y="2674"/>
                  </a:lnTo>
                  <a:lnTo>
                    <a:pt x="6265" y="2677"/>
                  </a:lnTo>
                  <a:lnTo>
                    <a:pt x="6349" y="2677"/>
                  </a:lnTo>
                  <a:lnTo>
                    <a:pt x="6433" y="2675"/>
                  </a:lnTo>
                  <a:lnTo>
                    <a:pt x="6518" y="2671"/>
                  </a:lnTo>
                  <a:lnTo>
                    <a:pt x="6600" y="2663"/>
                  </a:lnTo>
                  <a:lnTo>
                    <a:pt x="6682" y="2653"/>
                  </a:lnTo>
                  <a:lnTo>
                    <a:pt x="6762" y="2641"/>
                  </a:lnTo>
                  <a:lnTo>
                    <a:pt x="6843" y="2626"/>
                  </a:lnTo>
                  <a:lnTo>
                    <a:pt x="6923" y="2608"/>
                  </a:lnTo>
                  <a:lnTo>
                    <a:pt x="7001" y="2587"/>
                  </a:lnTo>
                  <a:lnTo>
                    <a:pt x="7079" y="2565"/>
                  </a:lnTo>
                  <a:lnTo>
                    <a:pt x="7155" y="2539"/>
                  </a:lnTo>
                  <a:lnTo>
                    <a:pt x="7231" y="2510"/>
                  </a:lnTo>
                  <a:lnTo>
                    <a:pt x="7307" y="2478"/>
                  </a:lnTo>
                  <a:lnTo>
                    <a:pt x="7381" y="2443"/>
                  </a:lnTo>
                  <a:lnTo>
                    <a:pt x="7454" y="2406"/>
                  </a:lnTo>
                  <a:lnTo>
                    <a:pt x="7527" y="2365"/>
                  </a:lnTo>
                  <a:lnTo>
                    <a:pt x="7598" y="2322"/>
                  </a:lnTo>
                  <a:lnTo>
                    <a:pt x="7669" y="2276"/>
                  </a:lnTo>
                  <a:lnTo>
                    <a:pt x="7738" y="2226"/>
                  </a:lnTo>
                  <a:lnTo>
                    <a:pt x="7807" y="2174"/>
                  </a:lnTo>
                  <a:lnTo>
                    <a:pt x="7874" y="2118"/>
                  </a:lnTo>
                  <a:lnTo>
                    <a:pt x="7940" y="2060"/>
                  </a:lnTo>
                  <a:lnTo>
                    <a:pt x="8006" y="1998"/>
                  </a:lnTo>
                  <a:lnTo>
                    <a:pt x="9283" y="3305"/>
                  </a:lnTo>
                  <a:lnTo>
                    <a:pt x="7255" y="5477"/>
                  </a:lnTo>
                  <a:lnTo>
                    <a:pt x="12658" y="10844"/>
                  </a:lnTo>
                  <a:lnTo>
                    <a:pt x="12823" y="10533"/>
                  </a:lnTo>
                  <a:lnTo>
                    <a:pt x="12967" y="10206"/>
                  </a:lnTo>
                  <a:lnTo>
                    <a:pt x="13089" y="9866"/>
                  </a:lnTo>
                  <a:lnTo>
                    <a:pt x="13188" y="9515"/>
                  </a:lnTo>
                  <a:lnTo>
                    <a:pt x="13267" y="9153"/>
                  </a:lnTo>
                  <a:lnTo>
                    <a:pt x="13324" y="8782"/>
                  </a:lnTo>
                  <a:lnTo>
                    <a:pt x="13360" y="8404"/>
                  </a:lnTo>
                  <a:lnTo>
                    <a:pt x="13376" y="8018"/>
                  </a:lnTo>
                  <a:lnTo>
                    <a:pt x="13370" y="7627"/>
                  </a:lnTo>
                  <a:lnTo>
                    <a:pt x="13344" y="7233"/>
                  </a:lnTo>
                  <a:lnTo>
                    <a:pt x="13298" y="6835"/>
                  </a:lnTo>
                  <a:lnTo>
                    <a:pt x="13232" y="6435"/>
                  </a:lnTo>
                  <a:lnTo>
                    <a:pt x="13146" y="6035"/>
                  </a:lnTo>
                  <a:lnTo>
                    <a:pt x="13041" y="5635"/>
                  </a:lnTo>
                  <a:lnTo>
                    <a:pt x="12917" y="5238"/>
                  </a:lnTo>
                  <a:lnTo>
                    <a:pt x="12774" y="4844"/>
                  </a:lnTo>
                  <a:lnTo>
                    <a:pt x="12612" y="4454"/>
                  </a:lnTo>
                  <a:lnTo>
                    <a:pt x="12431" y="4070"/>
                  </a:lnTo>
                  <a:lnTo>
                    <a:pt x="12233" y="3694"/>
                  </a:lnTo>
                  <a:lnTo>
                    <a:pt x="12017" y="3325"/>
                  </a:lnTo>
                  <a:lnTo>
                    <a:pt x="11782" y="2966"/>
                  </a:lnTo>
                  <a:lnTo>
                    <a:pt x="11530" y="2618"/>
                  </a:lnTo>
                  <a:lnTo>
                    <a:pt x="11261" y="2282"/>
                  </a:lnTo>
                  <a:lnTo>
                    <a:pt x="10975" y="1958"/>
                  </a:lnTo>
                  <a:lnTo>
                    <a:pt x="10672" y="1650"/>
                  </a:lnTo>
                  <a:lnTo>
                    <a:pt x="10352" y="1357"/>
                  </a:lnTo>
                  <a:lnTo>
                    <a:pt x="10017" y="1081"/>
                  </a:lnTo>
                  <a:lnTo>
                    <a:pt x="9665" y="824"/>
                  </a:lnTo>
                  <a:lnTo>
                    <a:pt x="9297" y="585"/>
                  </a:lnTo>
                  <a:lnTo>
                    <a:pt x="8913" y="368"/>
                  </a:lnTo>
                  <a:lnTo>
                    <a:pt x="8515" y="173"/>
                  </a:lnTo>
                  <a:lnTo>
                    <a:pt x="8101" y="0"/>
                  </a:lnTo>
                  <a:close/>
                </a:path>
              </a:pathLst>
            </a:custGeom>
            <a:solidFill>
              <a:schemeClr val="accent3">
                <a:lumMod val="40000"/>
                <a:lumOff val="60000"/>
              </a:schemeClr>
            </a:solidFill>
            <a:ln>
              <a:noFill/>
            </a:ln>
          </p:spPr>
          <p:txBody>
            <a:bodyPr vert="horz" wrap="square" lIns="121920" tIns="60960" rIns="121920" bIns="60960" numCol="1" anchor="t" anchorCtr="0" compatLnSpc="1"/>
            <a:lstStyle/>
            <a:p>
              <a:endParaRPr lang="zh-CN" altLang="en-US" sz="2400"/>
            </a:p>
          </p:txBody>
        </p:sp>
        <p:sp>
          <p:nvSpPr>
            <p:cNvPr id="8" name="TextBox 7"/>
            <p:cNvSpPr txBox="1"/>
            <p:nvPr/>
          </p:nvSpPr>
          <p:spPr>
            <a:xfrm>
              <a:off x="1641465" y="1027786"/>
              <a:ext cx="2952328" cy="414814"/>
            </a:xfrm>
            <a:prstGeom prst="rect">
              <a:avLst/>
            </a:prstGeom>
            <a:noFill/>
          </p:spPr>
          <p:txBody>
            <a:bodyPr wrap="square" rtlCol="0">
              <a:spAutoFit/>
            </a:bodyPr>
            <a:lstStyle>
              <a:defPPr>
                <a:defRPr lang="zh-CN"/>
              </a:defPPr>
              <a:lvl1pPr algn="ctr">
                <a:lnSpc>
                  <a:spcPct val="150000"/>
                </a:lnSpc>
                <a:defRPr sz="1500" b="1">
                  <a:solidFill>
                    <a:srgbClr val="FFFF00"/>
                  </a:solidFill>
                  <a:latin typeface="微软雅黑" panose="020B0503020204020204" pitchFamily="34" charset="-122"/>
                  <a:ea typeface="微软雅黑" panose="020B0503020204020204" pitchFamily="34" charset="-122"/>
                </a:defRPr>
              </a:lvl1pPr>
            </a:lstStyle>
            <a:p>
              <a:r>
                <a:rPr lang="zh-CN" altLang="en-US" sz="2000">
                  <a:solidFill>
                    <a:schemeClr val="accent3">
                      <a:lumMod val="40000"/>
                      <a:lumOff val="60000"/>
                    </a:schemeClr>
                  </a:solidFill>
                </a:rPr>
                <a:t>中国共产党第八次全国代表大会</a:t>
              </a:r>
            </a:p>
          </p:txBody>
        </p:sp>
      </p:grpSp>
      <p:sp>
        <p:nvSpPr>
          <p:cNvPr id="7" name="TextBox 6"/>
          <p:cNvSpPr txBox="1"/>
          <p:nvPr/>
        </p:nvSpPr>
        <p:spPr>
          <a:xfrm>
            <a:off x="633730" y="3208020"/>
            <a:ext cx="11125835" cy="347662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2000" b="1">
                <a:solidFill>
                  <a:schemeClr val="tx1"/>
                </a:solidFill>
              </a:rPr>
              <a:t>这是建国后我们党召开的第一次全国代表大会，大会正确分析了国内形势和主要矛盾的变化，指出了国内的主要矛盾是人民对于经济文化迅速发展的需要同当前经济文化不能满足人民需要的状况之间的矛盾，提出了党和国家人民当前的主要任务，就是集中力量把国家尽快地从落后的农业国变为先进的工业国，大会坚持了既反保守又反冒进，在综合平衡中稳步前进的经济建设方针。同时，还着重提出了执政党的建设问题，要坚持党的民主集中制和集体领导制度，反对个人崇拜，发展党内民主和人民民主，加强党和群众的联系。</a:t>
            </a:r>
          </a:p>
          <a:p>
            <a:pPr>
              <a:lnSpc>
                <a:spcPct val="100000"/>
              </a:lnSpc>
            </a:pPr>
            <a:r>
              <a:rPr lang="zh-CN" altLang="en-US" sz="2000" b="1">
                <a:solidFill>
                  <a:schemeClr val="tx1"/>
                </a:solidFill>
              </a:rPr>
              <a:t>“八大”是我党历史上具有深远意义的一次大会。她的路线是正确的，她的历史功绩在于正确地分析了形势，适时地提出把党的工作重心从革命转移到建设上来，制定了党在政治上、思想上、组织上以及经济上的一系列正确方针，提出了团结一切可以团结的力量，调动一切可以调动的因素，建设社会主义强国的任务。“八大”的重要文献是我国建设社会主义的指针，它的基本内容有着长远的指导意义。</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t="-1" b="4852"/>
          <a:stretch>
            <a:fillRect/>
          </a:stretch>
        </p:blipFill>
        <p:spPr bwMode="auto">
          <a:xfrm>
            <a:off x="7344139" y="1029465"/>
            <a:ext cx="3936437" cy="217948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2372765" y="2165121"/>
            <a:ext cx="2972536" cy="663702"/>
          </a:xfrm>
          <a:prstGeom prst="hexagon">
            <a:avLst/>
          </a:prstGeom>
          <a:gradFill>
            <a:gsLst>
              <a:gs pos="0">
                <a:srgbClr val="E30000"/>
              </a:gs>
              <a:gs pos="100000">
                <a:srgbClr val="760303"/>
              </a:gs>
            </a:gsLst>
            <a:lin ang="5400000" scaled="0"/>
          </a:grad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ts val="1800"/>
              </a:lnSpc>
            </a:pPr>
            <a:r>
              <a:rPr lang="zh-CN" altLang="en-US" sz="1600">
                <a:solidFill>
                  <a:schemeClr val="bg1"/>
                </a:solidFill>
              </a:rPr>
              <a:t>时间：</a:t>
            </a:r>
            <a:r>
              <a:rPr lang="en-US" altLang="zh-CN" sz="1600">
                <a:solidFill>
                  <a:schemeClr val="bg1"/>
                </a:solidFill>
              </a:rPr>
              <a:t> 1956.9.15-27</a:t>
            </a:r>
          </a:p>
          <a:p>
            <a:pPr>
              <a:lnSpc>
                <a:spcPts val="1800"/>
              </a:lnSpc>
            </a:pPr>
            <a:r>
              <a:rPr lang="zh-CN" altLang="en-US" sz="1600">
                <a:solidFill>
                  <a:schemeClr val="bg1"/>
                </a:solidFill>
              </a:rPr>
              <a:t>地点：北京</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nodeType="afterGroup">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par>
                          <p:cTn id="19" fill="hold" nodeType="afterGroup">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par>
                          <p:cTn id="25" fill="hold" nodeType="afterGroup">
                            <p:stCondLst>
                              <p:cond delay="2000"/>
                            </p:stCondLst>
                            <p:childTnLst>
                              <p:par>
                                <p:cTn id="26" presetID="47" presetClass="entr" presetSubtype="0" fill="hold" nodeType="afterEffect">
                                  <p:stCondLst>
                                    <p:cond delay="0"/>
                                  </p:stCondLst>
                                  <p:childTnLst>
                                    <p:set>
                                      <p:cBhvr>
                                        <p:cTn id="27" dur="1" fill="hold">
                                          <p:stCondLst>
                                            <p:cond delay="0"/>
                                          </p:stCondLst>
                                        </p:cTn>
                                        <p:tgtEl>
                                          <p:spTgt spid="12290"/>
                                        </p:tgtEl>
                                        <p:attrNameLst>
                                          <p:attrName>style.visibility</p:attrName>
                                        </p:attrNameLst>
                                      </p:cBhvr>
                                      <p:to>
                                        <p:strVal val="visible"/>
                                      </p:to>
                                    </p:set>
                                    <p:animEffect transition="in" filter="fade">
                                      <p:cBhvr>
                                        <p:cTn id="28" dur="1000"/>
                                        <p:tgtEl>
                                          <p:spTgt spid="12290"/>
                                        </p:tgtEl>
                                      </p:cBhvr>
                                    </p:animEffect>
                                    <p:anim calcmode="lin" valueType="num">
                                      <p:cBhvr>
                                        <p:cTn id="29" dur="1000" fill="hold"/>
                                        <p:tgtEl>
                                          <p:spTgt spid="12290"/>
                                        </p:tgtEl>
                                        <p:attrNameLst>
                                          <p:attrName>ppt_x</p:attrName>
                                        </p:attrNameLst>
                                      </p:cBhvr>
                                      <p:tavLst>
                                        <p:tav tm="0">
                                          <p:val>
                                            <p:strVal val="#ppt_x"/>
                                          </p:val>
                                        </p:tav>
                                        <p:tav tm="100000">
                                          <p:val>
                                            <p:strVal val="#ppt_x"/>
                                          </p:val>
                                        </p:tav>
                                      </p:tavLst>
                                    </p:anim>
                                    <p:anim calcmode="lin" valueType="num">
                                      <p:cBhvr>
                                        <p:cTn id="30"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p:cNvSpPr/>
          <p:nvPr/>
        </p:nvSpPr>
        <p:spPr>
          <a:xfrm>
            <a:off x="771525" y="1546225"/>
            <a:ext cx="5836285" cy="321945"/>
          </a:xfrm>
          <a:prstGeom prst="rect">
            <a:avLst/>
          </a:prstGeom>
          <a:gradFill>
            <a:gsLst>
              <a:gs pos="0">
                <a:srgbClr val="E30000"/>
              </a:gs>
              <a:gs pos="100000">
                <a:srgbClr val="760303"/>
              </a:gs>
            </a:gsLst>
            <a:lin ang="5400000" scaled="0"/>
          </a:gradFill>
        </p:spPr>
        <p:txBody>
          <a:bodyPr wrap="square" rtlCol="0">
            <a:spAutoFit/>
          </a:bodyPr>
          <a:lstStyle/>
          <a:p>
            <a:pPr algn="just">
              <a:lnSpc>
                <a:spcPts val="1800"/>
              </a:lnSpc>
            </a:pPr>
            <a:r>
              <a:rPr lang="zh-CN" altLang="en-US">
                <a:solidFill>
                  <a:schemeClr val="bg1"/>
                </a:solidFill>
                <a:latin typeface="微软雅黑" panose="020B0503020204020204" pitchFamily="34" charset="-122"/>
                <a:ea typeface="微软雅黑" panose="020B0503020204020204" pitchFamily="34" charset="-122"/>
              </a:rPr>
              <a:t>我国在</a:t>
            </a:r>
            <a:r>
              <a:rPr lang="en-US" altLang="zh-CN">
                <a:solidFill>
                  <a:schemeClr val="bg1"/>
                </a:solidFill>
                <a:latin typeface="微软雅黑" panose="020B0503020204020204" pitchFamily="34" charset="-122"/>
                <a:ea typeface="微软雅黑" panose="020B0503020204020204" pitchFamily="34" charset="-122"/>
              </a:rPr>
              <a:t>1964</a:t>
            </a:r>
            <a:r>
              <a:rPr lang="zh-CN" altLang="en-US">
                <a:solidFill>
                  <a:schemeClr val="bg1"/>
                </a:solidFill>
                <a:latin typeface="微软雅黑" panose="020B0503020204020204" pitchFamily="34" charset="-122"/>
                <a:ea typeface="微软雅黑" panose="020B0503020204020204" pitchFamily="34" charset="-122"/>
              </a:rPr>
              <a:t>年</a:t>
            </a:r>
            <a:r>
              <a:rPr lang="en-US" altLang="zh-CN">
                <a:solidFill>
                  <a:schemeClr val="bg1"/>
                </a:solidFill>
                <a:latin typeface="微软雅黑" panose="020B0503020204020204" pitchFamily="34" charset="-122"/>
                <a:ea typeface="微软雅黑" panose="020B0503020204020204" pitchFamily="34" charset="-122"/>
              </a:rPr>
              <a:t>10</a:t>
            </a:r>
            <a:r>
              <a:rPr lang="zh-CN" altLang="en-US">
                <a:solidFill>
                  <a:schemeClr val="bg1"/>
                </a:solidFill>
                <a:latin typeface="微软雅黑" panose="020B0503020204020204" pitchFamily="34" charset="-122"/>
                <a:ea typeface="微软雅黑" panose="020B0503020204020204" pitchFamily="34" charset="-122"/>
              </a:rPr>
              <a:t>月</a:t>
            </a:r>
            <a:r>
              <a:rPr lang="en-US" altLang="zh-CN">
                <a:solidFill>
                  <a:schemeClr val="bg1"/>
                </a:solidFill>
                <a:latin typeface="微软雅黑" panose="020B0503020204020204" pitchFamily="34" charset="-122"/>
                <a:ea typeface="微软雅黑" panose="020B0503020204020204" pitchFamily="34" charset="-122"/>
              </a:rPr>
              <a:t>16</a:t>
            </a:r>
            <a:r>
              <a:rPr lang="zh-CN" altLang="en-US">
                <a:solidFill>
                  <a:schemeClr val="bg1"/>
                </a:solidFill>
                <a:latin typeface="微软雅黑" panose="020B0503020204020204" pitchFamily="34" charset="-122"/>
                <a:ea typeface="微软雅黑" panose="020B0503020204020204" pitchFamily="34" charset="-122"/>
              </a:rPr>
              <a:t>日成功爆炸了我国第一颗原子弹 </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48128" y="1546324"/>
            <a:ext cx="3149600" cy="389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38619" y="2314409"/>
            <a:ext cx="4706384" cy="3072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214683" y="5445224"/>
            <a:ext cx="3637280" cy="337185"/>
          </a:xfrm>
          <a:prstGeom prst="rect">
            <a:avLst/>
          </a:prstGeom>
          <a:noFill/>
        </p:spPr>
        <p:txBody>
          <a:bodyPr wrap="none" rtlCol="0">
            <a:spAutoFit/>
          </a:bodyPr>
          <a:lstStyle/>
          <a:p>
            <a:r>
              <a:rPr lang="zh-CN" altLang="en-US" sz="1600" b="1">
                <a:latin typeface="微软雅黑" panose="020B0503020204020204" pitchFamily="34" charset="-122"/>
                <a:ea typeface="微软雅黑" panose="020B0503020204020204" pitchFamily="34" charset="-122"/>
              </a:rPr>
              <a:t>周恩来宣布我国第一颗原子弹爆炸成功</a:t>
            </a:r>
          </a:p>
        </p:txBody>
      </p:sp>
      <p:sp>
        <p:nvSpPr>
          <p:cNvPr id="10" name="TextBox 9"/>
          <p:cNvSpPr txBox="1"/>
          <p:nvPr/>
        </p:nvSpPr>
        <p:spPr>
          <a:xfrm>
            <a:off x="7248129" y="5482761"/>
            <a:ext cx="3149600" cy="337185"/>
          </a:xfrm>
          <a:prstGeom prst="rect">
            <a:avLst/>
          </a:prstGeom>
          <a:noFill/>
        </p:spPr>
        <p:txBody>
          <a:bodyPr wrap="square" rtlCol="0">
            <a:spAutoFit/>
          </a:bodyPr>
          <a:lstStyle/>
          <a:p>
            <a:pPr algn="ctr"/>
            <a:r>
              <a:rPr lang="zh-CN" altLang="en-US" sz="1600" b="1">
                <a:latin typeface="微软雅黑" panose="020B0503020204020204" pitchFamily="34" charset="-122"/>
                <a:ea typeface="微软雅黑" panose="020B0503020204020204" pitchFamily="34" charset="-122"/>
              </a:rPr>
              <a:t>我国第一颗原子弹爆炸成功</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14" presetClass="entr" presetSubtype="10" fill="hold" nodeType="afterEffect">
                                  <p:stCondLst>
                                    <p:cond delay="0"/>
                                  </p:stCondLst>
                                  <p:childTnLst>
                                    <p:set>
                                      <p:cBhvr>
                                        <p:cTn id="12" dur="1" fill="hold">
                                          <p:stCondLst>
                                            <p:cond delay="0"/>
                                          </p:stCondLst>
                                        </p:cTn>
                                        <p:tgtEl>
                                          <p:spTgt spid="13314"/>
                                        </p:tgtEl>
                                        <p:attrNameLst>
                                          <p:attrName>style.visibility</p:attrName>
                                        </p:attrNameLst>
                                      </p:cBhvr>
                                      <p:to>
                                        <p:strVal val="visible"/>
                                      </p:to>
                                    </p:set>
                                    <p:animEffect transition="in" filter="randombar(horizontal)">
                                      <p:cBhvr>
                                        <p:cTn id="13" dur="500"/>
                                        <p:tgtEl>
                                          <p:spTgt spid="13314"/>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par>
                          <p:cTn id="19" fill="hold" nodeType="afterGroup">
                            <p:stCondLst>
                              <p:cond delay="1500"/>
                            </p:stCondLst>
                            <p:childTnLst>
                              <p:par>
                                <p:cTn id="20" presetID="14" presetClass="entr" presetSubtype="10" fill="hold" nodeType="afterEffect">
                                  <p:stCondLst>
                                    <p:cond delay="0"/>
                                  </p:stCondLst>
                                  <p:childTnLst>
                                    <p:set>
                                      <p:cBhvr>
                                        <p:cTn id="21" dur="1" fill="hold">
                                          <p:stCondLst>
                                            <p:cond delay="0"/>
                                          </p:stCondLst>
                                        </p:cTn>
                                        <p:tgtEl>
                                          <p:spTgt spid="13315"/>
                                        </p:tgtEl>
                                        <p:attrNameLst>
                                          <p:attrName>style.visibility</p:attrName>
                                        </p:attrNameLst>
                                      </p:cBhvr>
                                      <p:to>
                                        <p:strVal val="visible"/>
                                      </p:to>
                                    </p:set>
                                    <p:animEffect transition="in" filter="randombar(horizontal)">
                                      <p:cBhvr>
                                        <p:cTn id="22" dur="500"/>
                                        <p:tgtEl>
                                          <p:spTgt spid="13315"/>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圆角矩形 8"/>
          <p:cNvSpPr/>
          <p:nvPr/>
        </p:nvSpPr>
        <p:spPr>
          <a:xfrm>
            <a:off x="808255" y="1739499"/>
            <a:ext cx="10664343" cy="492443"/>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TextBox 9"/>
          <p:cNvSpPr txBox="1"/>
          <p:nvPr/>
        </p:nvSpPr>
        <p:spPr>
          <a:xfrm>
            <a:off x="901120" y="3686555"/>
            <a:ext cx="5332172" cy="239966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l"/>
            <a:r>
              <a:rPr lang="zh-CN" altLang="en-US" sz="2000" b="1">
                <a:solidFill>
                  <a:schemeClr val="tx1"/>
                </a:solidFill>
              </a:rPr>
              <a:t>九大自始至终被强烈的个人崇拜和“左”倾狂热气氛所笼罩。它加强了林彪、江青等人在党中央的地位，使“文化大革命”的错误理论和实践更加合法化。实践证明，九大在思想上、政治上和组织上的指导方针都是错误的。 </a:t>
            </a:r>
          </a:p>
        </p:txBody>
      </p:sp>
      <p:grpSp>
        <p:nvGrpSpPr>
          <p:cNvPr id="4" name="组合 3"/>
          <p:cNvGrpSpPr/>
          <p:nvPr/>
        </p:nvGrpSpPr>
        <p:grpSpPr>
          <a:xfrm>
            <a:off x="3901939" y="1647165"/>
            <a:ext cx="4388124" cy="553085"/>
            <a:chOff x="1208899" y="1235374"/>
            <a:chExt cx="3291093" cy="414814"/>
          </a:xfrm>
        </p:grpSpPr>
        <p:sp>
          <p:nvSpPr>
            <p:cNvPr id="8" name="TextBox 7"/>
            <p:cNvSpPr txBox="1"/>
            <p:nvPr/>
          </p:nvSpPr>
          <p:spPr>
            <a:xfrm>
              <a:off x="1619672" y="1235374"/>
              <a:ext cx="2880320" cy="414814"/>
            </a:xfrm>
            <a:prstGeom prst="rect">
              <a:avLst/>
            </a:prstGeom>
            <a:noFill/>
          </p:spPr>
          <p:txBody>
            <a:bodyPr wrap="square" rtlCol="0">
              <a:spAutoFit/>
            </a:bodyPr>
            <a:lstStyle>
              <a:defPPr>
                <a:defRPr lang="zh-CN"/>
              </a:defPPr>
              <a:lvl1pPr algn="ctr">
                <a:lnSpc>
                  <a:spcPct val="150000"/>
                </a:lnSpc>
                <a:defRPr sz="1500" b="1">
                  <a:solidFill>
                    <a:srgbClr val="FFFF00"/>
                  </a:solidFill>
                  <a:latin typeface="微软雅黑" panose="020B0503020204020204" pitchFamily="34" charset="-122"/>
                  <a:ea typeface="微软雅黑" panose="020B0503020204020204" pitchFamily="34" charset="-122"/>
                </a:defRPr>
              </a:lvl1pPr>
            </a:lstStyle>
            <a:p>
              <a:r>
                <a:rPr lang="zh-CN" altLang="en-US" sz="2000">
                  <a:solidFill>
                    <a:schemeClr val="accent3">
                      <a:lumMod val="40000"/>
                      <a:lumOff val="60000"/>
                    </a:schemeClr>
                  </a:solidFill>
                </a:rPr>
                <a:t>中国共产党第九次全国代表大会</a:t>
              </a:r>
            </a:p>
          </p:txBody>
        </p:sp>
        <p:sp>
          <p:nvSpPr>
            <p:cNvPr id="11" name="Freeform 4"/>
            <p:cNvSpPr/>
            <p:nvPr/>
          </p:nvSpPr>
          <p:spPr bwMode="auto">
            <a:xfrm>
              <a:off x="1208899" y="1330024"/>
              <a:ext cx="297016" cy="302607"/>
            </a:xfrm>
            <a:custGeom>
              <a:avLst/>
              <a:gdLst>
                <a:gd name="T0" fmla="*/ 9973 w 16150"/>
                <a:gd name="T1" fmla="*/ 259 h 16454"/>
                <a:gd name="T2" fmla="*/ 12122 w 16150"/>
                <a:gd name="T3" fmla="*/ 1134 h 16454"/>
                <a:gd name="T4" fmla="*/ 13846 w 16150"/>
                <a:gd name="T5" fmla="*/ 2500 h 16454"/>
                <a:gd name="T6" fmla="*/ 15112 w 16150"/>
                <a:gd name="T7" fmla="*/ 4233 h 16454"/>
                <a:gd name="T8" fmla="*/ 15891 w 16150"/>
                <a:gd name="T9" fmla="*/ 6210 h 16454"/>
                <a:gd name="T10" fmla="*/ 16149 w 16150"/>
                <a:gd name="T11" fmla="*/ 8306 h 16454"/>
                <a:gd name="T12" fmla="*/ 15854 w 16150"/>
                <a:gd name="T13" fmla="*/ 10398 h 16454"/>
                <a:gd name="T14" fmla="*/ 14975 w 16150"/>
                <a:gd name="T15" fmla="*/ 12361 h 16454"/>
                <a:gd name="T16" fmla="*/ 12685 w 16150"/>
                <a:gd name="T17" fmla="*/ 14869 h 16454"/>
                <a:gd name="T18" fmla="*/ 11449 w 16150"/>
                <a:gd name="T19" fmla="*/ 15540 h 16454"/>
                <a:gd name="T20" fmla="*/ 10200 w 16150"/>
                <a:gd name="T21" fmla="*/ 16017 h 16454"/>
                <a:gd name="T22" fmla="*/ 8943 w 16150"/>
                <a:gd name="T23" fmla="*/ 16295 h 16454"/>
                <a:gd name="T24" fmla="*/ 7684 w 16150"/>
                <a:gd name="T25" fmla="*/ 16373 h 16454"/>
                <a:gd name="T26" fmla="*/ 6427 w 16150"/>
                <a:gd name="T27" fmla="*/ 16246 h 16454"/>
                <a:gd name="T28" fmla="*/ 5176 w 16150"/>
                <a:gd name="T29" fmla="*/ 15912 h 16454"/>
                <a:gd name="T30" fmla="*/ 3938 w 16150"/>
                <a:gd name="T31" fmla="*/ 15367 h 16454"/>
                <a:gd name="T32" fmla="*/ 2716 w 16150"/>
                <a:gd name="T33" fmla="*/ 14608 h 16454"/>
                <a:gd name="T34" fmla="*/ 2511 w 16150"/>
                <a:gd name="T35" fmla="*/ 15185 h 16454"/>
                <a:gd name="T36" fmla="*/ 2434 w 16150"/>
                <a:gd name="T37" fmla="*/ 15605 h 16454"/>
                <a:gd name="T38" fmla="*/ 2255 w 16150"/>
                <a:gd name="T39" fmla="*/ 15955 h 16454"/>
                <a:gd name="T40" fmla="*/ 1990 w 16150"/>
                <a:gd name="T41" fmla="*/ 16223 h 16454"/>
                <a:gd name="T42" fmla="*/ 1660 w 16150"/>
                <a:gd name="T43" fmla="*/ 16393 h 16454"/>
                <a:gd name="T44" fmla="*/ 1284 w 16150"/>
                <a:gd name="T45" fmla="*/ 16454 h 16454"/>
                <a:gd name="T46" fmla="*/ 877 w 16150"/>
                <a:gd name="T47" fmla="*/ 16392 h 16454"/>
                <a:gd name="T48" fmla="*/ 462 w 16150"/>
                <a:gd name="T49" fmla="*/ 16196 h 16454"/>
                <a:gd name="T50" fmla="*/ 179 w 16150"/>
                <a:gd name="T51" fmla="*/ 15839 h 16454"/>
                <a:gd name="T52" fmla="*/ 36 w 16150"/>
                <a:gd name="T53" fmla="*/ 15456 h 16454"/>
                <a:gd name="T54" fmla="*/ 1 w 16150"/>
                <a:gd name="T55" fmla="*/ 15083 h 16454"/>
                <a:gd name="T56" fmla="*/ 68 w 16150"/>
                <a:gd name="T57" fmla="*/ 14734 h 16454"/>
                <a:gd name="T58" fmla="*/ 234 w 16150"/>
                <a:gd name="T59" fmla="*/ 14423 h 16454"/>
                <a:gd name="T60" fmla="*/ 493 w 16150"/>
                <a:gd name="T61" fmla="*/ 14166 h 16454"/>
                <a:gd name="T62" fmla="*/ 840 w 16150"/>
                <a:gd name="T63" fmla="*/ 13979 h 16454"/>
                <a:gd name="T64" fmla="*/ 1273 w 16150"/>
                <a:gd name="T65" fmla="*/ 13874 h 16454"/>
                <a:gd name="T66" fmla="*/ 1729 w 16150"/>
                <a:gd name="T67" fmla="*/ 11158 h 16454"/>
                <a:gd name="T68" fmla="*/ 2659 w 16150"/>
                <a:gd name="T69" fmla="*/ 11937 h 16454"/>
                <a:gd name="T70" fmla="*/ 3659 w 16150"/>
                <a:gd name="T71" fmla="*/ 12592 h 16454"/>
                <a:gd name="T72" fmla="*/ 4718 w 16150"/>
                <a:gd name="T73" fmla="*/ 13103 h 16454"/>
                <a:gd name="T74" fmla="*/ 5826 w 16150"/>
                <a:gd name="T75" fmla="*/ 13448 h 16454"/>
                <a:gd name="T76" fmla="*/ 6972 w 16150"/>
                <a:gd name="T77" fmla="*/ 13610 h 16454"/>
                <a:gd name="T78" fmla="*/ 8146 w 16150"/>
                <a:gd name="T79" fmla="*/ 13566 h 16454"/>
                <a:gd name="T80" fmla="*/ 9336 w 16150"/>
                <a:gd name="T81" fmla="*/ 13300 h 16454"/>
                <a:gd name="T82" fmla="*/ 10534 w 16150"/>
                <a:gd name="T83" fmla="*/ 12789 h 16454"/>
                <a:gd name="T84" fmla="*/ 5464 w 16150"/>
                <a:gd name="T85" fmla="*/ 2566 h 16454"/>
                <a:gd name="T86" fmla="*/ 5827 w 16150"/>
                <a:gd name="T87" fmla="*/ 2638 h 16454"/>
                <a:gd name="T88" fmla="*/ 6178 w 16150"/>
                <a:gd name="T89" fmla="*/ 2674 h 16454"/>
                <a:gd name="T90" fmla="*/ 6518 w 16150"/>
                <a:gd name="T91" fmla="*/ 2671 h 16454"/>
                <a:gd name="T92" fmla="*/ 6843 w 16150"/>
                <a:gd name="T93" fmla="*/ 2626 h 16454"/>
                <a:gd name="T94" fmla="*/ 7155 w 16150"/>
                <a:gd name="T95" fmla="*/ 2539 h 16454"/>
                <a:gd name="T96" fmla="*/ 7454 w 16150"/>
                <a:gd name="T97" fmla="*/ 2406 h 16454"/>
                <a:gd name="T98" fmla="*/ 7738 w 16150"/>
                <a:gd name="T99" fmla="*/ 2226 h 16454"/>
                <a:gd name="T100" fmla="*/ 8006 w 16150"/>
                <a:gd name="T101" fmla="*/ 1998 h 16454"/>
                <a:gd name="T102" fmla="*/ 12823 w 16150"/>
                <a:gd name="T103" fmla="*/ 10533 h 16454"/>
                <a:gd name="T104" fmla="*/ 13267 w 16150"/>
                <a:gd name="T105" fmla="*/ 9153 h 16454"/>
                <a:gd name="T106" fmla="*/ 13370 w 16150"/>
                <a:gd name="T107" fmla="*/ 7627 h 16454"/>
                <a:gd name="T108" fmla="*/ 13146 w 16150"/>
                <a:gd name="T109" fmla="*/ 6035 h 16454"/>
                <a:gd name="T110" fmla="*/ 12612 w 16150"/>
                <a:gd name="T111" fmla="*/ 4454 h 16454"/>
                <a:gd name="T112" fmla="*/ 11782 w 16150"/>
                <a:gd name="T113" fmla="*/ 2966 h 16454"/>
                <a:gd name="T114" fmla="*/ 10672 w 16150"/>
                <a:gd name="T115" fmla="*/ 1650 h 16454"/>
                <a:gd name="T116" fmla="*/ 9297 w 16150"/>
                <a:gd name="T117" fmla="*/ 585 h 16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50" h="16454">
                  <a:moveTo>
                    <a:pt x="8101" y="0"/>
                  </a:moveTo>
                  <a:lnTo>
                    <a:pt x="8749" y="44"/>
                  </a:lnTo>
                  <a:lnTo>
                    <a:pt x="9372" y="132"/>
                  </a:lnTo>
                  <a:lnTo>
                    <a:pt x="9973" y="259"/>
                  </a:lnTo>
                  <a:lnTo>
                    <a:pt x="10548" y="425"/>
                  </a:lnTo>
                  <a:lnTo>
                    <a:pt x="11098" y="627"/>
                  </a:lnTo>
                  <a:lnTo>
                    <a:pt x="11623" y="864"/>
                  </a:lnTo>
                  <a:lnTo>
                    <a:pt x="12122" y="1134"/>
                  </a:lnTo>
                  <a:lnTo>
                    <a:pt x="12594" y="1434"/>
                  </a:lnTo>
                  <a:lnTo>
                    <a:pt x="13038" y="1764"/>
                  </a:lnTo>
                  <a:lnTo>
                    <a:pt x="13456" y="2119"/>
                  </a:lnTo>
                  <a:lnTo>
                    <a:pt x="13846" y="2500"/>
                  </a:lnTo>
                  <a:lnTo>
                    <a:pt x="14206" y="2903"/>
                  </a:lnTo>
                  <a:lnTo>
                    <a:pt x="14538" y="3329"/>
                  </a:lnTo>
                  <a:lnTo>
                    <a:pt x="14841" y="3772"/>
                  </a:lnTo>
                  <a:lnTo>
                    <a:pt x="15112" y="4233"/>
                  </a:lnTo>
                  <a:lnTo>
                    <a:pt x="15354" y="4710"/>
                  </a:lnTo>
                  <a:lnTo>
                    <a:pt x="15565" y="5199"/>
                  </a:lnTo>
                  <a:lnTo>
                    <a:pt x="15744" y="5700"/>
                  </a:lnTo>
                  <a:lnTo>
                    <a:pt x="15891" y="6210"/>
                  </a:lnTo>
                  <a:lnTo>
                    <a:pt x="16005" y="6728"/>
                  </a:lnTo>
                  <a:lnTo>
                    <a:pt x="16087" y="7251"/>
                  </a:lnTo>
                  <a:lnTo>
                    <a:pt x="16135" y="7778"/>
                  </a:lnTo>
                  <a:lnTo>
                    <a:pt x="16149" y="8306"/>
                  </a:lnTo>
                  <a:lnTo>
                    <a:pt x="16128" y="8835"/>
                  </a:lnTo>
                  <a:lnTo>
                    <a:pt x="16073" y="9360"/>
                  </a:lnTo>
                  <a:lnTo>
                    <a:pt x="15981" y="9883"/>
                  </a:lnTo>
                  <a:lnTo>
                    <a:pt x="15854" y="10398"/>
                  </a:lnTo>
                  <a:lnTo>
                    <a:pt x="15690" y="10906"/>
                  </a:lnTo>
                  <a:lnTo>
                    <a:pt x="15490" y="11404"/>
                  </a:lnTo>
                  <a:lnTo>
                    <a:pt x="15252" y="11889"/>
                  </a:lnTo>
                  <a:lnTo>
                    <a:pt x="14975" y="12361"/>
                  </a:lnTo>
                  <a:lnTo>
                    <a:pt x="14660" y="12818"/>
                  </a:lnTo>
                  <a:lnTo>
                    <a:pt x="16150" y="14235"/>
                  </a:lnTo>
                  <a:lnTo>
                    <a:pt x="14152" y="16318"/>
                  </a:lnTo>
                  <a:lnTo>
                    <a:pt x="12685" y="14869"/>
                  </a:lnTo>
                  <a:lnTo>
                    <a:pt x="12378" y="15055"/>
                  </a:lnTo>
                  <a:lnTo>
                    <a:pt x="12069" y="15229"/>
                  </a:lnTo>
                  <a:lnTo>
                    <a:pt x="11760" y="15391"/>
                  </a:lnTo>
                  <a:lnTo>
                    <a:pt x="11449" y="15540"/>
                  </a:lnTo>
                  <a:lnTo>
                    <a:pt x="11137" y="15678"/>
                  </a:lnTo>
                  <a:lnTo>
                    <a:pt x="10826" y="15803"/>
                  </a:lnTo>
                  <a:lnTo>
                    <a:pt x="10513" y="15916"/>
                  </a:lnTo>
                  <a:lnTo>
                    <a:pt x="10200" y="16017"/>
                  </a:lnTo>
                  <a:lnTo>
                    <a:pt x="9886" y="16104"/>
                  </a:lnTo>
                  <a:lnTo>
                    <a:pt x="9573" y="16180"/>
                  </a:lnTo>
                  <a:lnTo>
                    <a:pt x="9258" y="16244"/>
                  </a:lnTo>
                  <a:lnTo>
                    <a:pt x="8943" y="16295"/>
                  </a:lnTo>
                  <a:lnTo>
                    <a:pt x="8628" y="16334"/>
                  </a:lnTo>
                  <a:lnTo>
                    <a:pt x="8314" y="16359"/>
                  </a:lnTo>
                  <a:lnTo>
                    <a:pt x="7999" y="16372"/>
                  </a:lnTo>
                  <a:lnTo>
                    <a:pt x="7684" y="16373"/>
                  </a:lnTo>
                  <a:lnTo>
                    <a:pt x="7369" y="16360"/>
                  </a:lnTo>
                  <a:lnTo>
                    <a:pt x="7056" y="16335"/>
                  </a:lnTo>
                  <a:lnTo>
                    <a:pt x="6741" y="16297"/>
                  </a:lnTo>
                  <a:lnTo>
                    <a:pt x="6427" y="16246"/>
                  </a:lnTo>
                  <a:lnTo>
                    <a:pt x="6113" y="16181"/>
                  </a:lnTo>
                  <a:lnTo>
                    <a:pt x="5801" y="16104"/>
                  </a:lnTo>
                  <a:lnTo>
                    <a:pt x="5488" y="16015"/>
                  </a:lnTo>
                  <a:lnTo>
                    <a:pt x="5176" y="15912"/>
                  </a:lnTo>
                  <a:lnTo>
                    <a:pt x="4866" y="15795"/>
                  </a:lnTo>
                  <a:lnTo>
                    <a:pt x="4556" y="15665"/>
                  </a:lnTo>
                  <a:lnTo>
                    <a:pt x="4246" y="15523"/>
                  </a:lnTo>
                  <a:lnTo>
                    <a:pt x="3938" y="15367"/>
                  </a:lnTo>
                  <a:lnTo>
                    <a:pt x="3631" y="15197"/>
                  </a:lnTo>
                  <a:lnTo>
                    <a:pt x="3325" y="15014"/>
                  </a:lnTo>
                  <a:lnTo>
                    <a:pt x="3019" y="14818"/>
                  </a:lnTo>
                  <a:lnTo>
                    <a:pt x="2716" y="14608"/>
                  </a:lnTo>
                  <a:lnTo>
                    <a:pt x="2488" y="14831"/>
                  </a:lnTo>
                  <a:lnTo>
                    <a:pt x="2504" y="14953"/>
                  </a:lnTo>
                  <a:lnTo>
                    <a:pt x="2511" y="15070"/>
                  </a:lnTo>
                  <a:lnTo>
                    <a:pt x="2511" y="15185"/>
                  </a:lnTo>
                  <a:lnTo>
                    <a:pt x="2502" y="15296"/>
                  </a:lnTo>
                  <a:lnTo>
                    <a:pt x="2486" y="15403"/>
                  </a:lnTo>
                  <a:lnTo>
                    <a:pt x="2464" y="15506"/>
                  </a:lnTo>
                  <a:lnTo>
                    <a:pt x="2434" y="15605"/>
                  </a:lnTo>
                  <a:lnTo>
                    <a:pt x="2399" y="15699"/>
                  </a:lnTo>
                  <a:lnTo>
                    <a:pt x="2357" y="15790"/>
                  </a:lnTo>
                  <a:lnTo>
                    <a:pt x="2308" y="15875"/>
                  </a:lnTo>
                  <a:lnTo>
                    <a:pt x="2255" y="15955"/>
                  </a:lnTo>
                  <a:lnTo>
                    <a:pt x="2196" y="16030"/>
                  </a:lnTo>
                  <a:lnTo>
                    <a:pt x="2132" y="16100"/>
                  </a:lnTo>
                  <a:lnTo>
                    <a:pt x="2063" y="16164"/>
                  </a:lnTo>
                  <a:lnTo>
                    <a:pt x="1990" y="16223"/>
                  </a:lnTo>
                  <a:lnTo>
                    <a:pt x="1913" y="16274"/>
                  </a:lnTo>
                  <a:lnTo>
                    <a:pt x="1833" y="16320"/>
                  </a:lnTo>
                  <a:lnTo>
                    <a:pt x="1749" y="16360"/>
                  </a:lnTo>
                  <a:lnTo>
                    <a:pt x="1660" y="16393"/>
                  </a:lnTo>
                  <a:lnTo>
                    <a:pt x="1570" y="16419"/>
                  </a:lnTo>
                  <a:lnTo>
                    <a:pt x="1477" y="16438"/>
                  </a:lnTo>
                  <a:lnTo>
                    <a:pt x="1381" y="16450"/>
                  </a:lnTo>
                  <a:lnTo>
                    <a:pt x="1284" y="16454"/>
                  </a:lnTo>
                  <a:lnTo>
                    <a:pt x="1184" y="16451"/>
                  </a:lnTo>
                  <a:lnTo>
                    <a:pt x="1083" y="16440"/>
                  </a:lnTo>
                  <a:lnTo>
                    <a:pt x="980" y="16420"/>
                  </a:lnTo>
                  <a:lnTo>
                    <a:pt x="877" y="16392"/>
                  </a:lnTo>
                  <a:lnTo>
                    <a:pt x="774" y="16356"/>
                  </a:lnTo>
                  <a:lnTo>
                    <a:pt x="670" y="16312"/>
                  </a:lnTo>
                  <a:lnTo>
                    <a:pt x="566" y="16259"/>
                  </a:lnTo>
                  <a:lnTo>
                    <a:pt x="462" y="16196"/>
                  </a:lnTo>
                  <a:lnTo>
                    <a:pt x="358" y="16124"/>
                  </a:lnTo>
                  <a:lnTo>
                    <a:pt x="291" y="16029"/>
                  </a:lnTo>
                  <a:lnTo>
                    <a:pt x="231" y="15935"/>
                  </a:lnTo>
                  <a:lnTo>
                    <a:pt x="179" y="15839"/>
                  </a:lnTo>
                  <a:lnTo>
                    <a:pt x="133" y="15743"/>
                  </a:lnTo>
                  <a:lnTo>
                    <a:pt x="94" y="15648"/>
                  </a:lnTo>
                  <a:lnTo>
                    <a:pt x="62" y="15552"/>
                  </a:lnTo>
                  <a:lnTo>
                    <a:pt x="36" y="15456"/>
                  </a:lnTo>
                  <a:lnTo>
                    <a:pt x="17" y="15362"/>
                  </a:lnTo>
                  <a:lnTo>
                    <a:pt x="5" y="15267"/>
                  </a:lnTo>
                  <a:lnTo>
                    <a:pt x="0" y="15175"/>
                  </a:lnTo>
                  <a:lnTo>
                    <a:pt x="1" y="15083"/>
                  </a:lnTo>
                  <a:lnTo>
                    <a:pt x="8" y="14993"/>
                  </a:lnTo>
                  <a:lnTo>
                    <a:pt x="22" y="14904"/>
                  </a:lnTo>
                  <a:lnTo>
                    <a:pt x="42" y="14818"/>
                  </a:lnTo>
                  <a:lnTo>
                    <a:pt x="68" y="14734"/>
                  </a:lnTo>
                  <a:lnTo>
                    <a:pt x="101" y="14651"/>
                  </a:lnTo>
                  <a:lnTo>
                    <a:pt x="139" y="14572"/>
                  </a:lnTo>
                  <a:lnTo>
                    <a:pt x="183" y="14496"/>
                  </a:lnTo>
                  <a:lnTo>
                    <a:pt x="234" y="14423"/>
                  </a:lnTo>
                  <a:lnTo>
                    <a:pt x="290" y="14353"/>
                  </a:lnTo>
                  <a:lnTo>
                    <a:pt x="352" y="14287"/>
                  </a:lnTo>
                  <a:lnTo>
                    <a:pt x="420" y="14224"/>
                  </a:lnTo>
                  <a:lnTo>
                    <a:pt x="493" y="14166"/>
                  </a:lnTo>
                  <a:lnTo>
                    <a:pt x="572" y="14112"/>
                  </a:lnTo>
                  <a:lnTo>
                    <a:pt x="656" y="14063"/>
                  </a:lnTo>
                  <a:lnTo>
                    <a:pt x="746" y="14018"/>
                  </a:lnTo>
                  <a:lnTo>
                    <a:pt x="840" y="13979"/>
                  </a:lnTo>
                  <a:lnTo>
                    <a:pt x="941" y="13944"/>
                  </a:lnTo>
                  <a:lnTo>
                    <a:pt x="1046" y="13915"/>
                  </a:lnTo>
                  <a:lnTo>
                    <a:pt x="1157" y="13891"/>
                  </a:lnTo>
                  <a:lnTo>
                    <a:pt x="1273" y="13874"/>
                  </a:lnTo>
                  <a:lnTo>
                    <a:pt x="1394" y="13864"/>
                  </a:lnTo>
                  <a:lnTo>
                    <a:pt x="1555" y="13724"/>
                  </a:lnTo>
                  <a:lnTo>
                    <a:pt x="493" y="12429"/>
                  </a:lnTo>
                  <a:lnTo>
                    <a:pt x="1729" y="11158"/>
                  </a:lnTo>
                  <a:lnTo>
                    <a:pt x="1954" y="11364"/>
                  </a:lnTo>
                  <a:lnTo>
                    <a:pt x="2185" y="11562"/>
                  </a:lnTo>
                  <a:lnTo>
                    <a:pt x="2419" y="11753"/>
                  </a:lnTo>
                  <a:lnTo>
                    <a:pt x="2659" y="11937"/>
                  </a:lnTo>
                  <a:lnTo>
                    <a:pt x="2903" y="12113"/>
                  </a:lnTo>
                  <a:lnTo>
                    <a:pt x="3152" y="12282"/>
                  </a:lnTo>
                  <a:lnTo>
                    <a:pt x="3404" y="12441"/>
                  </a:lnTo>
                  <a:lnTo>
                    <a:pt x="3659" y="12592"/>
                  </a:lnTo>
                  <a:lnTo>
                    <a:pt x="3919" y="12734"/>
                  </a:lnTo>
                  <a:lnTo>
                    <a:pt x="4183" y="12867"/>
                  </a:lnTo>
                  <a:lnTo>
                    <a:pt x="4449" y="12989"/>
                  </a:lnTo>
                  <a:lnTo>
                    <a:pt x="4718" y="13103"/>
                  </a:lnTo>
                  <a:lnTo>
                    <a:pt x="4991" y="13205"/>
                  </a:lnTo>
                  <a:lnTo>
                    <a:pt x="5267" y="13297"/>
                  </a:lnTo>
                  <a:lnTo>
                    <a:pt x="5546" y="13378"/>
                  </a:lnTo>
                  <a:lnTo>
                    <a:pt x="5826" y="13448"/>
                  </a:lnTo>
                  <a:lnTo>
                    <a:pt x="6110" y="13507"/>
                  </a:lnTo>
                  <a:lnTo>
                    <a:pt x="6395" y="13553"/>
                  </a:lnTo>
                  <a:lnTo>
                    <a:pt x="6683" y="13588"/>
                  </a:lnTo>
                  <a:lnTo>
                    <a:pt x="6972" y="13610"/>
                  </a:lnTo>
                  <a:lnTo>
                    <a:pt x="7263" y="13619"/>
                  </a:lnTo>
                  <a:lnTo>
                    <a:pt x="7557" y="13615"/>
                  </a:lnTo>
                  <a:lnTo>
                    <a:pt x="7851" y="13598"/>
                  </a:lnTo>
                  <a:lnTo>
                    <a:pt x="8146" y="13566"/>
                  </a:lnTo>
                  <a:lnTo>
                    <a:pt x="8442" y="13522"/>
                  </a:lnTo>
                  <a:lnTo>
                    <a:pt x="8740" y="13462"/>
                  </a:lnTo>
                  <a:lnTo>
                    <a:pt x="9038" y="13388"/>
                  </a:lnTo>
                  <a:lnTo>
                    <a:pt x="9336" y="13300"/>
                  </a:lnTo>
                  <a:lnTo>
                    <a:pt x="9635" y="13196"/>
                  </a:lnTo>
                  <a:lnTo>
                    <a:pt x="9935" y="13076"/>
                  </a:lnTo>
                  <a:lnTo>
                    <a:pt x="10234" y="12941"/>
                  </a:lnTo>
                  <a:lnTo>
                    <a:pt x="10534" y="12789"/>
                  </a:lnTo>
                  <a:lnTo>
                    <a:pt x="5239" y="7664"/>
                  </a:lnTo>
                  <a:lnTo>
                    <a:pt x="3779" y="9182"/>
                  </a:lnTo>
                  <a:lnTo>
                    <a:pt x="1430" y="6830"/>
                  </a:lnTo>
                  <a:lnTo>
                    <a:pt x="5464" y="2566"/>
                  </a:lnTo>
                  <a:lnTo>
                    <a:pt x="5556" y="2587"/>
                  </a:lnTo>
                  <a:lnTo>
                    <a:pt x="5647" y="2606"/>
                  </a:lnTo>
                  <a:lnTo>
                    <a:pt x="5738" y="2623"/>
                  </a:lnTo>
                  <a:lnTo>
                    <a:pt x="5827" y="2638"/>
                  </a:lnTo>
                  <a:lnTo>
                    <a:pt x="5916" y="2651"/>
                  </a:lnTo>
                  <a:lnTo>
                    <a:pt x="6004" y="2660"/>
                  </a:lnTo>
                  <a:lnTo>
                    <a:pt x="6092" y="2669"/>
                  </a:lnTo>
                  <a:lnTo>
                    <a:pt x="6178" y="2674"/>
                  </a:lnTo>
                  <a:lnTo>
                    <a:pt x="6265" y="2677"/>
                  </a:lnTo>
                  <a:lnTo>
                    <a:pt x="6349" y="2677"/>
                  </a:lnTo>
                  <a:lnTo>
                    <a:pt x="6433" y="2675"/>
                  </a:lnTo>
                  <a:lnTo>
                    <a:pt x="6518" y="2671"/>
                  </a:lnTo>
                  <a:lnTo>
                    <a:pt x="6600" y="2663"/>
                  </a:lnTo>
                  <a:lnTo>
                    <a:pt x="6682" y="2653"/>
                  </a:lnTo>
                  <a:lnTo>
                    <a:pt x="6762" y="2641"/>
                  </a:lnTo>
                  <a:lnTo>
                    <a:pt x="6843" y="2626"/>
                  </a:lnTo>
                  <a:lnTo>
                    <a:pt x="6923" y="2608"/>
                  </a:lnTo>
                  <a:lnTo>
                    <a:pt x="7001" y="2587"/>
                  </a:lnTo>
                  <a:lnTo>
                    <a:pt x="7079" y="2565"/>
                  </a:lnTo>
                  <a:lnTo>
                    <a:pt x="7155" y="2539"/>
                  </a:lnTo>
                  <a:lnTo>
                    <a:pt x="7231" y="2510"/>
                  </a:lnTo>
                  <a:lnTo>
                    <a:pt x="7307" y="2478"/>
                  </a:lnTo>
                  <a:lnTo>
                    <a:pt x="7381" y="2443"/>
                  </a:lnTo>
                  <a:lnTo>
                    <a:pt x="7454" y="2406"/>
                  </a:lnTo>
                  <a:lnTo>
                    <a:pt x="7527" y="2365"/>
                  </a:lnTo>
                  <a:lnTo>
                    <a:pt x="7598" y="2322"/>
                  </a:lnTo>
                  <a:lnTo>
                    <a:pt x="7669" y="2276"/>
                  </a:lnTo>
                  <a:lnTo>
                    <a:pt x="7738" y="2226"/>
                  </a:lnTo>
                  <a:lnTo>
                    <a:pt x="7807" y="2174"/>
                  </a:lnTo>
                  <a:lnTo>
                    <a:pt x="7874" y="2118"/>
                  </a:lnTo>
                  <a:lnTo>
                    <a:pt x="7940" y="2060"/>
                  </a:lnTo>
                  <a:lnTo>
                    <a:pt x="8006" y="1998"/>
                  </a:lnTo>
                  <a:lnTo>
                    <a:pt x="9283" y="3305"/>
                  </a:lnTo>
                  <a:lnTo>
                    <a:pt x="7255" y="5477"/>
                  </a:lnTo>
                  <a:lnTo>
                    <a:pt x="12658" y="10844"/>
                  </a:lnTo>
                  <a:lnTo>
                    <a:pt x="12823" y="10533"/>
                  </a:lnTo>
                  <a:lnTo>
                    <a:pt x="12967" y="10206"/>
                  </a:lnTo>
                  <a:lnTo>
                    <a:pt x="13089" y="9866"/>
                  </a:lnTo>
                  <a:lnTo>
                    <a:pt x="13188" y="9515"/>
                  </a:lnTo>
                  <a:lnTo>
                    <a:pt x="13267" y="9153"/>
                  </a:lnTo>
                  <a:lnTo>
                    <a:pt x="13324" y="8782"/>
                  </a:lnTo>
                  <a:lnTo>
                    <a:pt x="13360" y="8404"/>
                  </a:lnTo>
                  <a:lnTo>
                    <a:pt x="13376" y="8018"/>
                  </a:lnTo>
                  <a:lnTo>
                    <a:pt x="13370" y="7627"/>
                  </a:lnTo>
                  <a:lnTo>
                    <a:pt x="13344" y="7233"/>
                  </a:lnTo>
                  <a:lnTo>
                    <a:pt x="13298" y="6835"/>
                  </a:lnTo>
                  <a:lnTo>
                    <a:pt x="13232" y="6435"/>
                  </a:lnTo>
                  <a:lnTo>
                    <a:pt x="13146" y="6035"/>
                  </a:lnTo>
                  <a:lnTo>
                    <a:pt x="13041" y="5635"/>
                  </a:lnTo>
                  <a:lnTo>
                    <a:pt x="12917" y="5238"/>
                  </a:lnTo>
                  <a:lnTo>
                    <a:pt x="12774" y="4844"/>
                  </a:lnTo>
                  <a:lnTo>
                    <a:pt x="12612" y="4454"/>
                  </a:lnTo>
                  <a:lnTo>
                    <a:pt x="12431" y="4070"/>
                  </a:lnTo>
                  <a:lnTo>
                    <a:pt x="12233" y="3694"/>
                  </a:lnTo>
                  <a:lnTo>
                    <a:pt x="12017" y="3325"/>
                  </a:lnTo>
                  <a:lnTo>
                    <a:pt x="11782" y="2966"/>
                  </a:lnTo>
                  <a:lnTo>
                    <a:pt x="11530" y="2618"/>
                  </a:lnTo>
                  <a:lnTo>
                    <a:pt x="11261" y="2282"/>
                  </a:lnTo>
                  <a:lnTo>
                    <a:pt x="10975" y="1958"/>
                  </a:lnTo>
                  <a:lnTo>
                    <a:pt x="10672" y="1650"/>
                  </a:lnTo>
                  <a:lnTo>
                    <a:pt x="10352" y="1357"/>
                  </a:lnTo>
                  <a:lnTo>
                    <a:pt x="10017" y="1081"/>
                  </a:lnTo>
                  <a:lnTo>
                    <a:pt x="9665" y="824"/>
                  </a:lnTo>
                  <a:lnTo>
                    <a:pt x="9297" y="585"/>
                  </a:lnTo>
                  <a:lnTo>
                    <a:pt x="8913" y="368"/>
                  </a:lnTo>
                  <a:lnTo>
                    <a:pt x="8515" y="173"/>
                  </a:lnTo>
                  <a:lnTo>
                    <a:pt x="8101" y="0"/>
                  </a:lnTo>
                  <a:close/>
                </a:path>
              </a:pathLst>
            </a:custGeom>
            <a:solidFill>
              <a:schemeClr val="accent3">
                <a:lumMod val="40000"/>
                <a:lumOff val="60000"/>
              </a:schemeClr>
            </a:solidFill>
            <a:ln>
              <a:noFill/>
            </a:ln>
          </p:spPr>
          <p:txBody>
            <a:bodyPr vert="horz" wrap="square" lIns="121920" tIns="60960" rIns="121920" bIns="60960" numCol="1" anchor="t" anchorCtr="0" compatLnSpc="1"/>
            <a:lstStyle/>
            <a:p>
              <a:endParaRPr lang="zh-CN" altLang="en-US" sz="2400"/>
            </a:p>
          </p:txBody>
        </p:sp>
      </p:grpSp>
      <p:sp>
        <p:nvSpPr>
          <p:cNvPr id="13" name="TextBox 12"/>
          <p:cNvSpPr txBox="1"/>
          <p:nvPr/>
        </p:nvSpPr>
        <p:spPr>
          <a:xfrm>
            <a:off x="2159563" y="2564904"/>
            <a:ext cx="2815285" cy="663702"/>
          </a:xfrm>
          <a:prstGeom prst="hexagon">
            <a:avLst/>
          </a:prstGeom>
          <a:gradFill>
            <a:gsLst>
              <a:gs pos="0">
                <a:srgbClr val="E30000"/>
              </a:gs>
              <a:gs pos="100000">
                <a:srgbClr val="760303"/>
              </a:gs>
            </a:gsLst>
            <a:lin ang="5400000" scaled="0"/>
          </a:grad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ts val="1800"/>
              </a:lnSpc>
            </a:pPr>
            <a:r>
              <a:rPr lang="zh-CN" altLang="en-US" sz="1600">
                <a:solidFill>
                  <a:schemeClr val="bg1"/>
                </a:solidFill>
              </a:rPr>
              <a:t>时间：</a:t>
            </a:r>
            <a:r>
              <a:rPr lang="en-US" altLang="zh-CN" sz="1600">
                <a:solidFill>
                  <a:schemeClr val="bg1"/>
                </a:solidFill>
              </a:rPr>
              <a:t> 1969.4.1-24</a:t>
            </a:r>
          </a:p>
          <a:p>
            <a:pPr>
              <a:lnSpc>
                <a:spcPts val="1800"/>
              </a:lnSpc>
            </a:pPr>
            <a:r>
              <a:rPr lang="zh-CN" altLang="en-US" sz="1600">
                <a:solidFill>
                  <a:schemeClr val="bg1"/>
                </a:solidFill>
              </a:rPr>
              <a:t>地点：北京</a:t>
            </a:r>
          </a:p>
        </p:txBody>
      </p:sp>
      <p:pic>
        <p:nvPicPr>
          <p:cNvPr id="21506" name="Picture 2" descr="http://s9.sinaimg.cn/middle/6b586206xbc7fef3372d8&amp;690"/>
          <p:cNvPicPr>
            <a:picLocks noChangeAspect="1" noChangeArrowheads="1"/>
          </p:cNvPicPr>
          <p:nvPr/>
        </p:nvPicPr>
        <p:blipFill>
          <a:blip r:embed="rId3">
            <a:extLst>
              <a:ext uri="{28A0092B-C50C-407E-A947-70E740481C1C}">
                <a14:useLocalDpi xmlns:a14="http://schemas.microsoft.com/office/drawing/2010/main" val="0"/>
              </a:ext>
            </a:extLst>
          </a:blip>
          <a:srcRect l="11823" t="11625" r="7081" b="23765"/>
          <a:stretch>
            <a:fillRect/>
          </a:stretch>
        </p:blipFill>
        <p:spPr bwMode="auto">
          <a:xfrm>
            <a:off x="6454097" y="2756925"/>
            <a:ext cx="4797457" cy="25481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nodeType="afterGroup">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par>
                          <p:cTn id="19" fill="hold" nodeType="afterGroup">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par>
                          <p:cTn id="25" fill="hold" nodeType="afterGroup">
                            <p:stCondLst>
                              <p:cond delay="2000"/>
                            </p:stCondLst>
                            <p:childTnLst>
                              <p:par>
                                <p:cTn id="26" presetID="37" presetClass="entr" presetSubtype="0" fill="hold" nodeType="afterEffect">
                                  <p:stCondLst>
                                    <p:cond delay="0"/>
                                  </p:stCondLst>
                                  <p:childTnLst>
                                    <p:set>
                                      <p:cBhvr>
                                        <p:cTn id="27" dur="1" fill="hold">
                                          <p:stCondLst>
                                            <p:cond delay="0"/>
                                          </p:stCondLst>
                                        </p:cTn>
                                        <p:tgtEl>
                                          <p:spTgt spid="21506"/>
                                        </p:tgtEl>
                                        <p:attrNameLst>
                                          <p:attrName>style.visibility</p:attrName>
                                        </p:attrNameLst>
                                      </p:cBhvr>
                                      <p:to>
                                        <p:strVal val="visible"/>
                                      </p:to>
                                    </p:set>
                                    <p:animEffect transition="in" filter="fade">
                                      <p:cBhvr>
                                        <p:cTn id="28" dur="1000"/>
                                        <p:tgtEl>
                                          <p:spTgt spid="21506"/>
                                        </p:tgtEl>
                                      </p:cBhvr>
                                    </p:animEffect>
                                    <p:anim calcmode="lin" valueType="num">
                                      <p:cBhvr>
                                        <p:cTn id="29" dur="1000" fill="hold"/>
                                        <p:tgtEl>
                                          <p:spTgt spid="21506"/>
                                        </p:tgtEl>
                                        <p:attrNameLst>
                                          <p:attrName>ppt_x</p:attrName>
                                        </p:attrNameLst>
                                      </p:cBhvr>
                                      <p:tavLst>
                                        <p:tav tm="0">
                                          <p:val>
                                            <p:strVal val="#ppt_x"/>
                                          </p:val>
                                        </p:tav>
                                        <p:tav tm="100000">
                                          <p:val>
                                            <p:strVal val="#ppt_x"/>
                                          </p:val>
                                        </p:tav>
                                      </p:tavLst>
                                    </p:anim>
                                    <p:anim calcmode="lin" valueType="num">
                                      <p:cBhvr>
                                        <p:cTn id="30" dur="900" decel="100000" fill="hold"/>
                                        <p:tgtEl>
                                          <p:spTgt spid="21506"/>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2150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圆角矩形 8"/>
          <p:cNvSpPr/>
          <p:nvPr/>
        </p:nvSpPr>
        <p:spPr>
          <a:xfrm>
            <a:off x="808255" y="1718265"/>
            <a:ext cx="10568332" cy="492443"/>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TextBox 9"/>
          <p:cNvSpPr txBox="1"/>
          <p:nvPr/>
        </p:nvSpPr>
        <p:spPr>
          <a:xfrm>
            <a:off x="808253" y="3912319"/>
            <a:ext cx="3943597" cy="230695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l"/>
            <a:r>
              <a:rPr lang="zh-CN" altLang="en-US" sz="2400" b="1">
                <a:solidFill>
                  <a:schemeClr val="tx1"/>
                </a:solidFill>
              </a:rPr>
              <a:t>这次大会是在粉碎林彪反革命集团以后，周恩来主持中央日常工作，全国各方面形势有了好转的情况下召开的。 </a:t>
            </a:r>
          </a:p>
        </p:txBody>
      </p:sp>
      <p:grpSp>
        <p:nvGrpSpPr>
          <p:cNvPr id="4" name="组合 3"/>
          <p:cNvGrpSpPr/>
          <p:nvPr/>
        </p:nvGrpSpPr>
        <p:grpSpPr>
          <a:xfrm>
            <a:off x="3820508" y="1654161"/>
            <a:ext cx="4550985" cy="553085"/>
            <a:chOff x="1259004" y="1399887"/>
            <a:chExt cx="3413239" cy="414814"/>
          </a:xfrm>
        </p:grpSpPr>
        <p:sp>
          <p:nvSpPr>
            <p:cNvPr id="8" name="TextBox 7"/>
            <p:cNvSpPr txBox="1"/>
            <p:nvPr/>
          </p:nvSpPr>
          <p:spPr>
            <a:xfrm>
              <a:off x="1647907" y="1399887"/>
              <a:ext cx="3024336" cy="414814"/>
            </a:xfrm>
            <a:prstGeom prst="rect">
              <a:avLst/>
            </a:prstGeom>
            <a:noFill/>
          </p:spPr>
          <p:txBody>
            <a:bodyPr wrap="square" rtlCol="0">
              <a:spAutoFit/>
            </a:bodyPr>
            <a:lstStyle>
              <a:defPPr>
                <a:defRPr lang="zh-CN"/>
              </a:defPPr>
              <a:lvl1pPr algn="ctr">
                <a:lnSpc>
                  <a:spcPct val="150000"/>
                </a:lnSpc>
                <a:defRPr sz="1500" b="1">
                  <a:solidFill>
                    <a:srgbClr val="FFFF00"/>
                  </a:solidFill>
                  <a:latin typeface="微软雅黑" panose="020B0503020204020204" pitchFamily="34" charset="-122"/>
                  <a:ea typeface="微软雅黑" panose="020B0503020204020204" pitchFamily="34" charset="-122"/>
                </a:defRPr>
              </a:lvl1pPr>
            </a:lstStyle>
            <a:p>
              <a:r>
                <a:rPr lang="zh-CN" altLang="en-US" sz="2000">
                  <a:solidFill>
                    <a:schemeClr val="accent3">
                      <a:lumMod val="40000"/>
                      <a:lumOff val="60000"/>
                    </a:schemeClr>
                  </a:solidFill>
                </a:rPr>
                <a:t>中国共产党第十次全国代表大会</a:t>
              </a:r>
            </a:p>
          </p:txBody>
        </p:sp>
        <p:sp>
          <p:nvSpPr>
            <p:cNvPr id="12" name="Freeform 4"/>
            <p:cNvSpPr/>
            <p:nvPr/>
          </p:nvSpPr>
          <p:spPr bwMode="auto">
            <a:xfrm>
              <a:off x="1259004" y="1473365"/>
              <a:ext cx="297016" cy="302607"/>
            </a:xfrm>
            <a:custGeom>
              <a:avLst/>
              <a:gdLst>
                <a:gd name="T0" fmla="*/ 9973 w 16150"/>
                <a:gd name="T1" fmla="*/ 259 h 16454"/>
                <a:gd name="T2" fmla="*/ 12122 w 16150"/>
                <a:gd name="T3" fmla="*/ 1134 h 16454"/>
                <a:gd name="T4" fmla="*/ 13846 w 16150"/>
                <a:gd name="T5" fmla="*/ 2500 h 16454"/>
                <a:gd name="T6" fmla="*/ 15112 w 16150"/>
                <a:gd name="T7" fmla="*/ 4233 h 16454"/>
                <a:gd name="T8" fmla="*/ 15891 w 16150"/>
                <a:gd name="T9" fmla="*/ 6210 h 16454"/>
                <a:gd name="T10" fmla="*/ 16149 w 16150"/>
                <a:gd name="T11" fmla="*/ 8306 h 16454"/>
                <a:gd name="T12" fmla="*/ 15854 w 16150"/>
                <a:gd name="T13" fmla="*/ 10398 h 16454"/>
                <a:gd name="T14" fmla="*/ 14975 w 16150"/>
                <a:gd name="T15" fmla="*/ 12361 h 16454"/>
                <a:gd name="T16" fmla="*/ 12685 w 16150"/>
                <a:gd name="T17" fmla="*/ 14869 h 16454"/>
                <a:gd name="T18" fmla="*/ 11449 w 16150"/>
                <a:gd name="T19" fmla="*/ 15540 h 16454"/>
                <a:gd name="T20" fmla="*/ 10200 w 16150"/>
                <a:gd name="T21" fmla="*/ 16017 h 16454"/>
                <a:gd name="T22" fmla="*/ 8943 w 16150"/>
                <a:gd name="T23" fmla="*/ 16295 h 16454"/>
                <a:gd name="T24" fmla="*/ 7684 w 16150"/>
                <a:gd name="T25" fmla="*/ 16373 h 16454"/>
                <a:gd name="T26" fmla="*/ 6427 w 16150"/>
                <a:gd name="T27" fmla="*/ 16246 h 16454"/>
                <a:gd name="T28" fmla="*/ 5176 w 16150"/>
                <a:gd name="T29" fmla="*/ 15912 h 16454"/>
                <a:gd name="T30" fmla="*/ 3938 w 16150"/>
                <a:gd name="T31" fmla="*/ 15367 h 16454"/>
                <a:gd name="T32" fmla="*/ 2716 w 16150"/>
                <a:gd name="T33" fmla="*/ 14608 h 16454"/>
                <a:gd name="T34" fmla="*/ 2511 w 16150"/>
                <a:gd name="T35" fmla="*/ 15185 h 16454"/>
                <a:gd name="T36" fmla="*/ 2434 w 16150"/>
                <a:gd name="T37" fmla="*/ 15605 h 16454"/>
                <a:gd name="T38" fmla="*/ 2255 w 16150"/>
                <a:gd name="T39" fmla="*/ 15955 h 16454"/>
                <a:gd name="T40" fmla="*/ 1990 w 16150"/>
                <a:gd name="T41" fmla="*/ 16223 h 16454"/>
                <a:gd name="T42" fmla="*/ 1660 w 16150"/>
                <a:gd name="T43" fmla="*/ 16393 h 16454"/>
                <a:gd name="T44" fmla="*/ 1284 w 16150"/>
                <a:gd name="T45" fmla="*/ 16454 h 16454"/>
                <a:gd name="T46" fmla="*/ 877 w 16150"/>
                <a:gd name="T47" fmla="*/ 16392 h 16454"/>
                <a:gd name="T48" fmla="*/ 462 w 16150"/>
                <a:gd name="T49" fmla="*/ 16196 h 16454"/>
                <a:gd name="T50" fmla="*/ 179 w 16150"/>
                <a:gd name="T51" fmla="*/ 15839 h 16454"/>
                <a:gd name="T52" fmla="*/ 36 w 16150"/>
                <a:gd name="T53" fmla="*/ 15456 h 16454"/>
                <a:gd name="T54" fmla="*/ 1 w 16150"/>
                <a:gd name="T55" fmla="*/ 15083 h 16454"/>
                <a:gd name="T56" fmla="*/ 68 w 16150"/>
                <a:gd name="T57" fmla="*/ 14734 h 16454"/>
                <a:gd name="T58" fmla="*/ 234 w 16150"/>
                <a:gd name="T59" fmla="*/ 14423 h 16454"/>
                <a:gd name="T60" fmla="*/ 493 w 16150"/>
                <a:gd name="T61" fmla="*/ 14166 h 16454"/>
                <a:gd name="T62" fmla="*/ 840 w 16150"/>
                <a:gd name="T63" fmla="*/ 13979 h 16454"/>
                <a:gd name="T64" fmla="*/ 1273 w 16150"/>
                <a:gd name="T65" fmla="*/ 13874 h 16454"/>
                <a:gd name="T66" fmla="*/ 1729 w 16150"/>
                <a:gd name="T67" fmla="*/ 11158 h 16454"/>
                <a:gd name="T68" fmla="*/ 2659 w 16150"/>
                <a:gd name="T69" fmla="*/ 11937 h 16454"/>
                <a:gd name="T70" fmla="*/ 3659 w 16150"/>
                <a:gd name="T71" fmla="*/ 12592 h 16454"/>
                <a:gd name="T72" fmla="*/ 4718 w 16150"/>
                <a:gd name="T73" fmla="*/ 13103 h 16454"/>
                <a:gd name="T74" fmla="*/ 5826 w 16150"/>
                <a:gd name="T75" fmla="*/ 13448 h 16454"/>
                <a:gd name="T76" fmla="*/ 6972 w 16150"/>
                <a:gd name="T77" fmla="*/ 13610 h 16454"/>
                <a:gd name="T78" fmla="*/ 8146 w 16150"/>
                <a:gd name="T79" fmla="*/ 13566 h 16454"/>
                <a:gd name="T80" fmla="*/ 9336 w 16150"/>
                <a:gd name="T81" fmla="*/ 13300 h 16454"/>
                <a:gd name="T82" fmla="*/ 10534 w 16150"/>
                <a:gd name="T83" fmla="*/ 12789 h 16454"/>
                <a:gd name="T84" fmla="*/ 5464 w 16150"/>
                <a:gd name="T85" fmla="*/ 2566 h 16454"/>
                <a:gd name="T86" fmla="*/ 5827 w 16150"/>
                <a:gd name="T87" fmla="*/ 2638 h 16454"/>
                <a:gd name="T88" fmla="*/ 6178 w 16150"/>
                <a:gd name="T89" fmla="*/ 2674 h 16454"/>
                <a:gd name="T90" fmla="*/ 6518 w 16150"/>
                <a:gd name="T91" fmla="*/ 2671 h 16454"/>
                <a:gd name="T92" fmla="*/ 6843 w 16150"/>
                <a:gd name="T93" fmla="*/ 2626 h 16454"/>
                <a:gd name="T94" fmla="*/ 7155 w 16150"/>
                <a:gd name="T95" fmla="*/ 2539 h 16454"/>
                <a:gd name="T96" fmla="*/ 7454 w 16150"/>
                <a:gd name="T97" fmla="*/ 2406 h 16454"/>
                <a:gd name="T98" fmla="*/ 7738 w 16150"/>
                <a:gd name="T99" fmla="*/ 2226 h 16454"/>
                <a:gd name="T100" fmla="*/ 8006 w 16150"/>
                <a:gd name="T101" fmla="*/ 1998 h 16454"/>
                <a:gd name="T102" fmla="*/ 12823 w 16150"/>
                <a:gd name="T103" fmla="*/ 10533 h 16454"/>
                <a:gd name="T104" fmla="*/ 13267 w 16150"/>
                <a:gd name="T105" fmla="*/ 9153 h 16454"/>
                <a:gd name="T106" fmla="*/ 13370 w 16150"/>
                <a:gd name="T107" fmla="*/ 7627 h 16454"/>
                <a:gd name="T108" fmla="*/ 13146 w 16150"/>
                <a:gd name="T109" fmla="*/ 6035 h 16454"/>
                <a:gd name="T110" fmla="*/ 12612 w 16150"/>
                <a:gd name="T111" fmla="*/ 4454 h 16454"/>
                <a:gd name="T112" fmla="*/ 11782 w 16150"/>
                <a:gd name="T113" fmla="*/ 2966 h 16454"/>
                <a:gd name="T114" fmla="*/ 10672 w 16150"/>
                <a:gd name="T115" fmla="*/ 1650 h 16454"/>
                <a:gd name="T116" fmla="*/ 9297 w 16150"/>
                <a:gd name="T117" fmla="*/ 585 h 16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50" h="16454">
                  <a:moveTo>
                    <a:pt x="8101" y="0"/>
                  </a:moveTo>
                  <a:lnTo>
                    <a:pt x="8749" y="44"/>
                  </a:lnTo>
                  <a:lnTo>
                    <a:pt x="9372" y="132"/>
                  </a:lnTo>
                  <a:lnTo>
                    <a:pt x="9973" y="259"/>
                  </a:lnTo>
                  <a:lnTo>
                    <a:pt x="10548" y="425"/>
                  </a:lnTo>
                  <a:lnTo>
                    <a:pt x="11098" y="627"/>
                  </a:lnTo>
                  <a:lnTo>
                    <a:pt x="11623" y="864"/>
                  </a:lnTo>
                  <a:lnTo>
                    <a:pt x="12122" y="1134"/>
                  </a:lnTo>
                  <a:lnTo>
                    <a:pt x="12594" y="1434"/>
                  </a:lnTo>
                  <a:lnTo>
                    <a:pt x="13038" y="1764"/>
                  </a:lnTo>
                  <a:lnTo>
                    <a:pt x="13456" y="2119"/>
                  </a:lnTo>
                  <a:lnTo>
                    <a:pt x="13846" y="2500"/>
                  </a:lnTo>
                  <a:lnTo>
                    <a:pt x="14206" y="2903"/>
                  </a:lnTo>
                  <a:lnTo>
                    <a:pt x="14538" y="3329"/>
                  </a:lnTo>
                  <a:lnTo>
                    <a:pt x="14841" y="3772"/>
                  </a:lnTo>
                  <a:lnTo>
                    <a:pt x="15112" y="4233"/>
                  </a:lnTo>
                  <a:lnTo>
                    <a:pt x="15354" y="4710"/>
                  </a:lnTo>
                  <a:lnTo>
                    <a:pt x="15565" y="5199"/>
                  </a:lnTo>
                  <a:lnTo>
                    <a:pt x="15744" y="5700"/>
                  </a:lnTo>
                  <a:lnTo>
                    <a:pt x="15891" y="6210"/>
                  </a:lnTo>
                  <a:lnTo>
                    <a:pt x="16005" y="6728"/>
                  </a:lnTo>
                  <a:lnTo>
                    <a:pt x="16087" y="7251"/>
                  </a:lnTo>
                  <a:lnTo>
                    <a:pt x="16135" y="7778"/>
                  </a:lnTo>
                  <a:lnTo>
                    <a:pt x="16149" y="8306"/>
                  </a:lnTo>
                  <a:lnTo>
                    <a:pt x="16128" y="8835"/>
                  </a:lnTo>
                  <a:lnTo>
                    <a:pt x="16073" y="9360"/>
                  </a:lnTo>
                  <a:lnTo>
                    <a:pt x="15981" y="9883"/>
                  </a:lnTo>
                  <a:lnTo>
                    <a:pt x="15854" y="10398"/>
                  </a:lnTo>
                  <a:lnTo>
                    <a:pt x="15690" y="10906"/>
                  </a:lnTo>
                  <a:lnTo>
                    <a:pt x="15490" y="11404"/>
                  </a:lnTo>
                  <a:lnTo>
                    <a:pt x="15252" y="11889"/>
                  </a:lnTo>
                  <a:lnTo>
                    <a:pt x="14975" y="12361"/>
                  </a:lnTo>
                  <a:lnTo>
                    <a:pt x="14660" y="12818"/>
                  </a:lnTo>
                  <a:lnTo>
                    <a:pt x="16150" y="14235"/>
                  </a:lnTo>
                  <a:lnTo>
                    <a:pt x="14152" y="16318"/>
                  </a:lnTo>
                  <a:lnTo>
                    <a:pt x="12685" y="14869"/>
                  </a:lnTo>
                  <a:lnTo>
                    <a:pt x="12378" y="15055"/>
                  </a:lnTo>
                  <a:lnTo>
                    <a:pt x="12069" y="15229"/>
                  </a:lnTo>
                  <a:lnTo>
                    <a:pt x="11760" y="15391"/>
                  </a:lnTo>
                  <a:lnTo>
                    <a:pt x="11449" y="15540"/>
                  </a:lnTo>
                  <a:lnTo>
                    <a:pt x="11137" y="15678"/>
                  </a:lnTo>
                  <a:lnTo>
                    <a:pt x="10826" y="15803"/>
                  </a:lnTo>
                  <a:lnTo>
                    <a:pt x="10513" y="15916"/>
                  </a:lnTo>
                  <a:lnTo>
                    <a:pt x="10200" y="16017"/>
                  </a:lnTo>
                  <a:lnTo>
                    <a:pt x="9886" y="16104"/>
                  </a:lnTo>
                  <a:lnTo>
                    <a:pt x="9573" y="16180"/>
                  </a:lnTo>
                  <a:lnTo>
                    <a:pt x="9258" y="16244"/>
                  </a:lnTo>
                  <a:lnTo>
                    <a:pt x="8943" y="16295"/>
                  </a:lnTo>
                  <a:lnTo>
                    <a:pt x="8628" y="16334"/>
                  </a:lnTo>
                  <a:lnTo>
                    <a:pt x="8314" y="16359"/>
                  </a:lnTo>
                  <a:lnTo>
                    <a:pt x="7999" y="16372"/>
                  </a:lnTo>
                  <a:lnTo>
                    <a:pt x="7684" y="16373"/>
                  </a:lnTo>
                  <a:lnTo>
                    <a:pt x="7369" y="16360"/>
                  </a:lnTo>
                  <a:lnTo>
                    <a:pt x="7056" y="16335"/>
                  </a:lnTo>
                  <a:lnTo>
                    <a:pt x="6741" y="16297"/>
                  </a:lnTo>
                  <a:lnTo>
                    <a:pt x="6427" y="16246"/>
                  </a:lnTo>
                  <a:lnTo>
                    <a:pt x="6113" y="16181"/>
                  </a:lnTo>
                  <a:lnTo>
                    <a:pt x="5801" y="16104"/>
                  </a:lnTo>
                  <a:lnTo>
                    <a:pt x="5488" y="16015"/>
                  </a:lnTo>
                  <a:lnTo>
                    <a:pt x="5176" y="15912"/>
                  </a:lnTo>
                  <a:lnTo>
                    <a:pt x="4866" y="15795"/>
                  </a:lnTo>
                  <a:lnTo>
                    <a:pt x="4556" y="15665"/>
                  </a:lnTo>
                  <a:lnTo>
                    <a:pt x="4246" y="15523"/>
                  </a:lnTo>
                  <a:lnTo>
                    <a:pt x="3938" y="15367"/>
                  </a:lnTo>
                  <a:lnTo>
                    <a:pt x="3631" y="15197"/>
                  </a:lnTo>
                  <a:lnTo>
                    <a:pt x="3325" y="15014"/>
                  </a:lnTo>
                  <a:lnTo>
                    <a:pt x="3019" y="14818"/>
                  </a:lnTo>
                  <a:lnTo>
                    <a:pt x="2716" y="14608"/>
                  </a:lnTo>
                  <a:lnTo>
                    <a:pt x="2488" y="14831"/>
                  </a:lnTo>
                  <a:lnTo>
                    <a:pt x="2504" y="14953"/>
                  </a:lnTo>
                  <a:lnTo>
                    <a:pt x="2511" y="15070"/>
                  </a:lnTo>
                  <a:lnTo>
                    <a:pt x="2511" y="15185"/>
                  </a:lnTo>
                  <a:lnTo>
                    <a:pt x="2502" y="15296"/>
                  </a:lnTo>
                  <a:lnTo>
                    <a:pt x="2486" y="15403"/>
                  </a:lnTo>
                  <a:lnTo>
                    <a:pt x="2464" y="15506"/>
                  </a:lnTo>
                  <a:lnTo>
                    <a:pt x="2434" y="15605"/>
                  </a:lnTo>
                  <a:lnTo>
                    <a:pt x="2399" y="15699"/>
                  </a:lnTo>
                  <a:lnTo>
                    <a:pt x="2357" y="15790"/>
                  </a:lnTo>
                  <a:lnTo>
                    <a:pt x="2308" y="15875"/>
                  </a:lnTo>
                  <a:lnTo>
                    <a:pt x="2255" y="15955"/>
                  </a:lnTo>
                  <a:lnTo>
                    <a:pt x="2196" y="16030"/>
                  </a:lnTo>
                  <a:lnTo>
                    <a:pt x="2132" y="16100"/>
                  </a:lnTo>
                  <a:lnTo>
                    <a:pt x="2063" y="16164"/>
                  </a:lnTo>
                  <a:lnTo>
                    <a:pt x="1990" y="16223"/>
                  </a:lnTo>
                  <a:lnTo>
                    <a:pt x="1913" y="16274"/>
                  </a:lnTo>
                  <a:lnTo>
                    <a:pt x="1833" y="16320"/>
                  </a:lnTo>
                  <a:lnTo>
                    <a:pt x="1749" y="16360"/>
                  </a:lnTo>
                  <a:lnTo>
                    <a:pt x="1660" y="16393"/>
                  </a:lnTo>
                  <a:lnTo>
                    <a:pt x="1570" y="16419"/>
                  </a:lnTo>
                  <a:lnTo>
                    <a:pt x="1477" y="16438"/>
                  </a:lnTo>
                  <a:lnTo>
                    <a:pt x="1381" y="16450"/>
                  </a:lnTo>
                  <a:lnTo>
                    <a:pt x="1284" y="16454"/>
                  </a:lnTo>
                  <a:lnTo>
                    <a:pt x="1184" y="16451"/>
                  </a:lnTo>
                  <a:lnTo>
                    <a:pt x="1083" y="16440"/>
                  </a:lnTo>
                  <a:lnTo>
                    <a:pt x="980" y="16420"/>
                  </a:lnTo>
                  <a:lnTo>
                    <a:pt x="877" y="16392"/>
                  </a:lnTo>
                  <a:lnTo>
                    <a:pt x="774" y="16356"/>
                  </a:lnTo>
                  <a:lnTo>
                    <a:pt x="670" y="16312"/>
                  </a:lnTo>
                  <a:lnTo>
                    <a:pt x="566" y="16259"/>
                  </a:lnTo>
                  <a:lnTo>
                    <a:pt x="462" y="16196"/>
                  </a:lnTo>
                  <a:lnTo>
                    <a:pt x="358" y="16124"/>
                  </a:lnTo>
                  <a:lnTo>
                    <a:pt x="291" y="16029"/>
                  </a:lnTo>
                  <a:lnTo>
                    <a:pt x="231" y="15935"/>
                  </a:lnTo>
                  <a:lnTo>
                    <a:pt x="179" y="15839"/>
                  </a:lnTo>
                  <a:lnTo>
                    <a:pt x="133" y="15743"/>
                  </a:lnTo>
                  <a:lnTo>
                    <a:pt x="94" y="15648"/>
                  </a:lnTo>
                  <a:lnTo>
                    <a:pt x="62" y="15552"/>
                  </a:lnTo>
                  <a:lnTo>
                    <a:pt x="36" y="15456"/>
                  </a:lnTo>
                  <a:lnTo>
                    <a:pt x="17" y="15362"/>
                  </a:lnTo>
                  <a:lnTo>
                    <a:pt x="5" y="15267"/>
                  </a:lnTo>
                  <a:lnTo>
                    <a:pt x="0" y="15175"/>
                  </a:lnTo>
                  <a:lnTo>
                    <a:pt x="1" y="15083"/>
                  </a:lnTo>
                  <a:lnTo>
                    <a:pt x="8" y="14993"/>
                  </a:lnTo>
                  <a:lnTo>
                    <a:pt x="22" y="14904"/>
                  </a:lnTo>
                  <a:lnTo>
                    <a:pt x="42" y="14818"/>
                  </a:lnTo>
                  <a:lnTo>
                    <a:pt x="68" y="14734"/>
                  </a:lnTo>
                  <a:lnTo>
                    <a:pt x="101" y="14651"/>
                  </a:lnTo>
                  <a:lnTo>
                    <a:pt x="139" y="14572"/>
                  </a:lnTo>
                  <a:lnTo>
                    <a:pt x="183" y="14496"/>
                  </a:lnTo>
                  <a:lnTo>
                    <a:pt x="234" y="14423"/>
                  </a:lnTo>
                  <a:lnTo>
                    <a:pt x="290" y="14353"/>
                  </a:lnTo>
                  <a:lnTo>
                    <a:pt x="352" y="14287"/>
                  </a:lnTo>
                  <a:lnTo>
                    <a:pt x="420" y="14224"/>
                  </a:lnTo>
                  <a:lnTo>
                    <a:pt x="493" y="14166"/>
                  </a:lnTo>
                  <a:lnTo>
                    <a:pt x="572" y="14112"/>
                  </a:lnTo>
                  <a:lnTo>
                    <a:pt x="656" y="14063"/>
                  </a:lnTo>
                  <a:lnTo>
                    <a:pt x="746" y="14018"/>
                  </a:lnTo>
                  <a:lnTo>
                    <a:pt x="840" y="13979"/>
                  </a:lnTo>
                  <a:lnTo>
                    <a:pt x="941" y="13944"/>
                  </a:lnTo>
                  <a:lnTo>
                    <a:pt x="1046" y="13915"/>
                  </a:lnTo>
                  <a:lnTo>
                    <a:pt x="1157" y="13891"/>
                  </a:lnTo>
                  <a:lnTo>
                    <a:pt x="1273" y="13874"/>
                  </a:lnTo>
                  <a:lnTo>
                    <a:pt x="1394" y="13864"/>
                  </a:lnTo>
                  <a:lnTo>
                    <a:pt x="1555" y="13724"/>
                  </a:lnTo>
                  <a:lnTo>
                    <a:pt x="493" y="12429"/>
                  </a:lnTo>
                  <a:lnTo>
                    <a:pt x="1729" y="11158"/>
                  </a:lnTo>
                  <a:lnTo>
                    <a:pt x="1954" y="11364"/>
                  </a:lnTo>
                  <a:lnTo>
                    <a:pt x="2185" y="11562"/>
                  </a:lnTo>
                  <a:lnTo>
                    <a:pt x="2419" y="11753"/>
                  </a:lnTo>
                  <a:lnTo>
                    <a:pt x="2659" y="11937"/>
                  </a:lnTo>
                  <a:lnTo>
                    <a:pt x="2903" y="12113"/>
                  </a:lnTo>
                  <a:lnTo>
                    <a:pt x="3152" y="12282"/>
                  </a:lnTo>
                  <a:lnTo>
                    <a:pt x="3404" y="12441"/>
                  </a:lnTo>
                  <a:lnTo>
                    <a:pt x="3659" y="12592"/>
                  </a:lnTo>
                  <a:lnTo>
                    <a:pt x="3919" y="12734"/>
                  </a:lnTo>
                  <a:lnTo>
                    <a:pt x="4183" y="12867"/>
                  </a:lnTo>
                  <a:lnTo>
                    <a:pt x="4449" y="12989"/>
                  </a:lnTo>
                  <a:lnTo>
                    <a:pt x="4718" y="13103"/>
                  </a:lnTo>
                  <a:lnTo>
                    <a:pt x="4991" y="13205"/>
                  </a:lnTo>
                  <a:lnTo>
                    <a:pt x="5267" y="13297"/>
                  </a:lnTo>
                  <a:lnTo>
                    <a:pt x="5546" y="13378"/>
                  </a:lnTo>
                  <a:lnTo>
                    <a:pt x="5826" y="13448"/>
                  </a:lnTo>
                  <a:lnTo>
                    <a:pt x="6110" y="13507"/>
                  </a:lnTo>
                  <a:lnTo>
                    <a:pt x="6395" y="13553"/>
                  </a:lnTo>
                  <a:lnTo>
                    <a:pt x="6683" y="13588"/>
                  </a:lnTo>
                  <a:lnTo>
                    <a:pt x="6972" y="13610"/>
                  </a:lnTo>
                  <a:lnTo>
                    <a:pt x="7263" y="13619"/>
                  </a:lnTo>
                  <a:lnTo>
                    <a:pt x="7557" y="13615"/>
                  </a:lnTo>
                  <a:lnTo>
                    <a:pt x="7851" y="13598"/>
                  </a:lnTo>
                  <a:lnTo>
                    <a:pt x="8146" y="13566"/>
                  </a:lnTo>
                  <a:lnTo>
                    <a:pt x="8442" y="13522"/>
                  </a:lnTo>
                  <a:lnTo>
                    <a:pt x="8740" y="13462"/>
                  </a:lnTo>
                  <a:lnTo>
                    <a:pt x="9038" y="13388"/>
                  </a:lnTo>
                  <a:lnTo>
                    <a:pt x="9336" y="13300"/>
                  </a:lnTo>
                  <a:lnTo>
                    <a:pt x="9635" y="13196"/>
                  </a:lnTo>
                  <a:lnTo>
                    <a:pt x="9935" y="13076"/>
                  </a:lnTo>
                  <a:lnTo>
                    <a:pt x="10234" y="12941"/>
                  </a:lnTo>
                  <a:lnTo>
                    <a:pt x="10534" y="12789"/>
                  </a:lnTo>
                  <a:lnTo>
                    <a:pt x="5239" y="7664"/>
                  </a:lnTo>
                  <a:lnTo>
                    <a:pt x="3779" y="9182"/>
                  </a:lnTo>
                  <a:lnTo>
                    <a:pt x="1430" y="6830"/>
                  </a:lnTo>
                  <a:lnTo>
                    <a:pt x="5464" y="2566"/>
                  </a:lnTo>
                  <a:lnTo>
                    <a:pt x="5556" y="2587"/>
                  </a:lnTo>
                  <a:lnTo>
                    <a:pt x="5647" y="2606"/>
                  </a:lnTo>
                  <a:lnTo>
                    <a:pt x="5738" y="2623"/>
                  </a:lnTo>
                  <a:lnTo>
                    <a:pt x="5827" y="2638"/>
                  </a:lnTo>
                  <a:lnTo>
                    <a:pt x="5916" y="2651"/>
                  </a:lnTo>
                  <a:lnTo>
                    <a:pt x="6004" y="2660"/>
                  </a:lnTo>
                  <a:lnTo>
                    <a:pt x="6092" y="2669"/>
                  </a:lnTo>
                  <a:lnTo>
                    <a:pt x="6178" y="2674"/>
                  </a:lnTo>
                  <a:lnTo>
                    <a:pt x="6265" y="2677"/>
                  </a:lnTo>
                  <a:lnTo>
                    <a:pt x="6349" y="2677"/>
                  </a:lnTo>
                  <a:lnTo>
                    <a:pt x="6433" y="2675"/>
                  </a:lnTo>
                  <a:lnTo>
                    <a:pt x="6518" y="2671"/>
                  </a:lnTo>
                  <a:lnTo>
                    <a:pt x="6600" y="2663"/>
                  </a:lnTo>
                  <a:lnTo>
                    <a:pt x="6682" y="2653"/>
                  </a:lnTo>
                  <a:lnTo>
                    <a:pt x="6762" y="2641"/>
                  </a:lnTo>
                  <a:lnTo>
                    <a:pt x="6843" y="2626"/>
                  </a:lnTo>
                  <a:lnTo>
                    <a:pt x="6923" y="2608"/>
                  </a:lnTo>
                  <a:lnTo>
                    <a:pt x="7001" y="2587"/>
                  </a:lnTo>
                  <a:lnTo>
                    <a:pt x="7079" y="2565"/>
                  </a:lnTo>
                  <a:lnTo>
                    <a:pt x="7155" y="2539"/>
                  </a:lnTo>
                  <a:lnTo>
                    <a:pt x="7231" y="2510"/>
                  </a:lnTo>
                  <a:lnTo>
                    <a:pt x="7307" y="2478"/>
                  </a:lnTo>
                  <a:lnTo>
                    <a:pt x="7381" y="2443"/>
                  </a:lnTo>
                  <a:lnTo>
                    <a:pt x="7454" y="2406"/>
                  </a:lnTo>
                  <a:lnTo>
                    <a:pt x="7527" y="2365"/>
                  </a:lnTo>
                  <a:lnTo>
                    <a:pt x="7598" y="2322"/>
                  </a:lnTo>
                  <a:lnTo>
                    <a:pt x="7669" y="2276"/>
                  </a:lnTo>
                  <a:lnTo>
                    <a:pt x="7738" y="2226"/>
                  </a:lnTo>
                  <a:lnTo>
                    <a:pt x="7807" y="2174"/>
                  </a:lnTo>
                  <a:lnTo>
                    <a:pt x="7874" y="2118"/>
                  </a:lnTo>
                  <a:lnTo>
                    <a:pt x="7940" y="2060"/>
                  </a:lnTo>
                  <a:lnTo>
                    <a:pt x="8006" y="1998"/>
                  </a:lnTo>
                  <a:lnTo>
                    <a:pt x="9283" y="3305"/>
                  </a:lnTo>
                  <a:lnTo>
                    <a:pt x="7255" y="5477"/>
                  </a:lnTo>
                  <a:lnTo>
                    <a:pt x="12658" y="10844"/>
                  </a:lnTo>
                  <a:lnTo>
                    <a:pt x="12823" y="10533"/>
                  </a:lnTo>
                  <a:lnTo>
                    <a:pt x="12967" y="10206"/>
                  </a:lnTo>
                  <a:lnTo>
                    <a:pt x="13089" y="9866"/>
                  </a:lnTo>
                  <a:lnTo>
                    <a:pt x="13188" y="9515"/>
                  </a:lnTo>
                  <a:lnTo>
                    <a:pt x="13267" y="9153"/>
                  </a:lnTo>
                  <a:lnTo>
                    <a:pt x="13324" y="8782"/>
                  </a:lnTo>
                  <a:lnTo>
                    <a:pt x="13360" y="8404"/>
                  </a:lnTo>
                  <a:lnTo>
                    <a:pt x="13376" y="8018"/>
                  </a:lnTo>
                  <a:lnTo>
                    <a:pt x="13370" y="7627"/>
                  </a:lnTo>
                  <a:lnTo>
                    <a:pt x="13344" y="7233"/>
                  </a:lnTo>
                  <a:lnTo>
                    <a:pt x="13298" y="6835"/>
                  </a:lnTo>
                  <a:lnTo>
                    <a:pt x="13232" y="6435"/>
                  </a:lnTo>
                  <a:lnTo>
                    <a:pt x="13146" y="6035"/>
                  </a:lnTo>
                  <a:lnTo>
                    <a:pt x="13041" y="5635"/>
                  </a:lnTo>
                  <a:lnTo>
                    <a:pt x="12917" y="5238"/>
                  </a:lnTo>
                  <a:lnTo>
                    <a:pt x="12774" y="4844"/>
                  </a:lnTo>
                  <a:lnTo>
                    <a:pt x="12612" y="4454"/>
                  </a:lnTo>
                  <a:lnTo>
                    <a:pt x="12431" y="4070"/>
                  </a:lnTo>
                  <a:lnTo>
                    <a:pt x="12233" y="3694"/>
                  </a:lnTo>
                  <a:lnTo>
                    <a:pt x="12017" y="3325"/>
                  </a:lnTo>
                  <a:lnTo>
                    <a:pt x="11782" y="2966"/>
                  </a:lnTo>
                  <a:lnTo>
                    <a:pt x="11530" y="2618"/>
                  </a:lnTo>
                  <a:lnTo>
                    <a:pt x="11261" y="2282"/>
                  </a:lnTo>
                  <a:lnTo>
                    <a:pt x="10975" y="1958"/>
                  </a:lnTo>
                  <a:lnTo>
                    <a:pt x="10672" y="1650"/>
                  </a:lnTo>
                  <a:lnTo>
                    <a:pt x="10352" y="1357"/>
                  </a:lnTo>
                  <a:lnTo>
                    <a:pt x="10017" y="1081"/>
                  </a:lnTo>
                  <a:lnTo>
                    <a:pt x="9665" y="824"/>
                  </a:lnTo>
                  <a:lnTo>
                    <a:pt x="9297" y="585"/>
                  </a:lnTo>
                  <a:lnTo>
                    <a:pt x="8913" y="368"/>
                  </a:lnTo>
                  <a:lnTo>
                    <a:pt x="8515" y="173"/>
                  </a:lnTo>
                  <a:lnTo>
                    <a:pt x="8101" y="0"/>
                  </a:lnTo>
                  <a:close/>
                </a:path>
              </a:pathLst>
            </a:custGeom>
            <a:solidFill>
              <a:schemeClr val="accent3">
                <a:lumMod val="40000"/>
                <a:lumOff val="60000"/>
              </a:schemeClr>
            </a:solidFill>
            <a:ln>
              <a:noFill/>
            </a:ln>
          </p:spPr>
          <p:txBody>
            <a:bodyPr vert="horz" wrap="square" lIns="121920" tIns="60960" rIns="121920" bIns="60960" numCol="1" anchor="t" anchorCtr="0" compatLnSpc="1"/>
            <a:lstStyle/>
            <a:p>
              <a:endParaRPr lang="zh-CN" altLang="en-US" sz="2400"/>
            </a:p>
          </p:txBody>
        </p:sp>
      </p:grpSp>
      <p:sp>
        <p:nvSpPr>
          <p:cNvPr id="13" name="TextBox 12"/>
          <p:cNvSpPr txBox="1"/>
          <p:nvPr/>
        </p:nvSpPr>
        <p:spPr>
          <a:xfrm>
            <a:off x="1322515" y="2791912"/>
            <a:ext cx="2915073" cy="663702"/>
          </a:xfrm>
          <a:prstGeom prst="hexagon">
            <a:avLst/>
          </a:prstGeom>
          <a:gradFill>
            <a:gsLst>
              <a:gs pos="0">
                <a:srgbClr val="E30000"/>
              </a:gs>
              <a:gs pos="100000">
                <a:srgbClr val="760303"/>
              </a:gs>
            </a:gsLst>
            <a:lin ang="5400000" scaled="0"/>
          </a:grad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ts val="1800"/>
              </a:lnSpc>
            </a:pPr>
            <a:r>
              <a:rPr lang="zh-CN" altLang="en-US" sz="1600">
                <a:solidFill>
                  <a:schemeClr val="bg1"/>
                </a:solidFill>
              </a:rPr>
              <a:t>时间：</a:t>
            </a:r>
            <a:r>
              <a:rPr lang="en-US" altLang="zh-CN" sz="1600">
                <a:solidFill>
                  <a:schemeClr val="bg1"/>
                </a:solidFill>
              </a:rPr>
              <a:t> 1973.8.24-28</a:t>
            </a:r>
          </a:p>
          <a:p>
            <a:pPr>
              <a:lnSpc>
                <a:spcPts val="1800"/>
              </a:lnSpc>
            </a:pPr>
            <a:r>
              <a:rPr lang="zh-CN" altLang="en-US" sz="1600">
                <a:solidFill>
                  <a:schemeClr val="bg1"/>
                </a:solidFill>
              </a:rPr>
              <a:t>地点：北京</a:t>
            </a:r>
          </a:p>
        </p:txBody>
      </p:sp>
      <p:pic>
        <p:nvPicPr>
          <p:cNvPr id="20482" name="Picture 2" descr="http://www.zxtj.gov.cn/Article/UploadFiles/201203/2012031310245701.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152117" y="2758504"/>
            <a:ext cx="4080556" cy="25890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484" name="Picture 4" descr="http://pic1.997788.com/mini/shopstation/pic/MP/00/0000/000044/MP00004483c.jpg"/>
          <p:cNvPicPr>
            <a:picLocks noChangeAspect="1" noChangeArrowheads="1"/>
          </p:cNvPicPr>
          <p:nvPr/>
        </p:nvPicPr>
        <p:blipFill>
          <a:blip r:embed="rId4">
            <a:extLst>
              <a:ext uri="{28A0092B-C50C-407E-A947-70E740481C1C}">
                <a14:useLocalDpi xmlns:a14="http://schemas.microsoft.com/office/drawing/2010/main" val="0"/>
              </a:ext>
            </a:extLst>
          </a:blip>
          <a:srcRect l="5954" t="8791" r="55178" b="12193"/>
          <a:stretch>
            <a:fillRect/>
          </a:stretch>
        </p:blipFill>
        <p:spPr bwMode="auto">
          <a:xfrm>
            <a:off x="5228568" y="2758504"/>
            <a:ext cx="1727703" cy="25890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nodeType="afterGroup">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par>
                          <p:cTn id="19" fill="hold" nodeType="afterGroup">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par>
                          <p:cTn id="25" fill="hold" nodeType="afterGroup">
                            <p:stCondLst>
                              <p:cond delay="2000"/>
                            </p:stCondLst>
                            <p:childTnLst>
                              <p:par>
                                <p:cTn id="26" presetID="53" presetClass="entr" presetSubtype="0" fill="hold" nodeType="afterEffect">
                                  <p:stCondLst>
                                    <p:cond delay="0"/>
                                  </p:stCondLst>
                                  <p:childTnLst>
                                    <p:set>
                                      <p:cBhvr>
                                        <p:cTn id="27" dur="1" fill="hold">
                                          <p:stCondLst>
                                            <p:cond delay="0"/>
                                          </p:stCondLst>
                                        </p:cTn>
                                        <p:tgtEl>
                                          <p:spTgt spid="20484"/>
                                        </p:tgtEl>
                                        <p:attrNameLst>
                                          <p:attrName>style.visibility</p:attrName>
                                        </p:attrNameLst>
                                      </p:cBhvr>
                                      <p:to>
                                        <p:strVal val="visible"/>
                                      </p:to>
                                    </p:set>
                                    <p:anim calcmode="lin" valueType="num">
                                      <p:cBhvr>
                                        <p:cTn id="28" dur="500" fill="hold"/>
                                        <p:tgtEl>
                                          <p:spTgt spid="20484"/>
                                        </p:tgtEl>
                                        <p:attrNameLst>
                                          <p:attrName>ppt_w</p:attrName>
                                        </p:attrNameLst>
                                      </p:cBhvr>
                                      <p:tavLst>
                                        <p:tav tm="0">
                                          <p:val>
                                            <p:fltVal val="0"/>
                                          </p:val>
                                        </p:tav>
                                        <p:tav tm="100000">
                                          <p:val>
                                            <p:strVal val="#ppt_w"/>
                                          </p:val>
                                        </p:tav>
                                      </p:tavLst>
                                    </p:anim>
                                    <p:anim calcmode="lin" valueType="num">
                                      <p:cBhvr>
                                        <p:cTn id="29" dur="500" fill="hold"/>
                                        <p:tgtEl>
                                          <p:spTgt spid="20484"/>
                                        </p:tgtEl>
                                        <p:attrNameLst>
                                          <p:attrName>ppt_h</p:attrName>
                                        </p:attrNameLst>
                                      </p:cBhvr>
                                      <p:tavLst>
                                        <p:tav tm="0">
                                          <p:val>
                                            <p:fltVal val="0"/>
                                          </p:val>
                                        </p:tav>
                                        <p:tav tm="100000">
                                          <p:val>
                                            <p:strVal val="#ppt_h"/>
                                          </p:val>
                                        </p:tav>
                                      </p:tavLst>
                                    </p:anim>
                                    <p:animEffect transition="in" filter="fade">
                                      <p:cBhvr>
                                        <p:cTn id="30" dur="500"/>
                                        <p:tgtEl>
                                          <p:spTgt spid="20484"/>
                                        </p:tgtEl>
                                      </p:cBhvr>
                                    </p:animEffect>
                                  </p:childTnLst>
                                </p:cTn>
                              </p:par>
                            </p:childTnLst>
                          </p:cTn>
                        </p:par>
                        <p:par>
                          <p:cTn id="31" fill="hold" nodeType="afterGroup">
                            <p:stCondLst>
                              <p:cond delay="2500"/>
                            </p:stCondLst>
                            <p:childTnLst>
                              <p:par>
                                <p:cTn id="32" presetID="53" presetClass="entr" presetSubtype="0" fill="hold" nodeType="afterEffect">
                                  <p:stCondLst>
                                    <p:cond delay="0"/>
                                  </p:stCondLst>
                                  <p:childTnLst>
                                    <p:set>
                                      <p:cBhvr>
                                        <p:cTn id="33" dur="1" fill="hold">
                                          <p:stCondLst>
                                            <p:cond delay="0"/>
                                          </p:stCondLst>
                                        </p:cTn>
                                        <p:tgtEl>
                                          <p:spTgt spid="20482"/>
                                        </p:tgtEl>
                                        <p:attrNameLst>
                                          <p:attrName>style.visibility</p:attrName>
                                        </p:attrNameLst>
                                      </p:cBhvr>
                                      <p:to>
                                        <p:strVal val="visible"/>
                                      </p:to>
                                    </p:set>
                                    <p:anim calcmode="lin" valueType="num">
                                      <p:cBhvr>
                                        <p:cTn id="34" dur="500" fill="hold"/>
                                        <p:tgtEl>
                                          <p:spTgt spid="20482"/>
                                        </p:tgtEl>
                                        <p:attrNameLst>
                                          <p:attrName>ppt_w</p:attrName>
                                        </p:attrNameLst>
                                      </p:cBhvr>
                                      <p:tavLst>
                                        <p:tav tm="0">
                                          <p:val>
                                            <p:fltVal val="0"/>
                                          </p:val>
                                        </p:tav>
                                        <p:tav tm="100000">
                                          <p:val>
                                            <p:strVal val="#ppt_w"/>
                                          </p:val>
                                        </p:tav>
                                      </p:tavLst>
                                    </p:anim>
                                    <p:anim calcmode="lin" valueType="num">
                                      <p:cBhvr>
                                        <p:cTn id="35" dur="500" fill="hold"/>
                                        <p:tgtEl>
                                          <p:spTgt spid="20482"/>
                                        </p:tgtEl>
                                        <p:attrNameLst>
                                          <p:attrName>ppt_h</p:attrName>
                                        </p:attrNameLst>
                                      </p:cBhvr>
                                      <p:tavLst>
                                        <p:tav tm="0">
                                          <p:val>
                                            <p:fltVal val="0"/>
                                          </p:val>
                                        </p:tav>
                                        <p:tav tm="100000">
                                          <p:val>
                                            <p:strVal val="#ppt_h"/>
                                          </p:val>
                                        </p:tav>
                                      </p:tavLst>
                                    </p:anim>
                                    <p:animEffect transition="in" filter="fade">
                                      <p:cBhvr>
                                        <p:cTn id="36" dur="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组合 2"/>
          <p:cNvGrpSpPr/>
          <p:nvPr/>
        </p:nvGrpSpPr>
        <p:grpSpPr>
          <a:xfrm>
            <a:off x="5407652" y="2931465"/>
            <a:ext cx="4931271" cy="1001849"/>
            <a:chOff x="4055739" y="2198599"/>
            <a:chExt cx="3698453" cy="751387"/>
          </a:xfrm>
        </p:grpSpPr>
        <p:sp>
          <p:nvSpPr>
            <p:cNvPr id="9" name="圆角矩形 8"/>
            <p:cNvSpPr/>
            <p:nvPr/>
          </p:nvSpPr>
          <p:spPr>
            <a:xfrm>
              <a:off x="4055739" y="2198599"/>
              <a:ext cx="3698453" cy="751387"/>
            </a:xfrm>
            <a:prstGeom prst="roundRect">
              <a:avLst/>
            </a:prstGeom>
            <a:solidFill>
              <a:srgbClr val="AE0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223" name="TextBox 17"/>
            <p:cNvSpPr txBox="1">
              <a:spLocks noChangeArrowheads="1"/>
            </p:cNvSpPr>
            <p:nvPr/>
          </p:nvSpPr>
          <p:spPr bwMode="auto">
            <a:xfrm>
              <a:off x="4111383" y="2231899"/>
              <a:ext cx="2376264" cy="683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5335" b="1">
                  <a:solidFill>
                    <a:schemeClr val="accent3">
                      <a:lumMod val="40000"/>
                      <a:lumOff val="60000"/>
                    </a:schemeClr>
                  </a:solidFill>
                  <a:latin typeface="微软雅黑" panose="020B0503020204020204" pitchFamily="34" charset="-122"/>
                  <a:ea typeface="微软雅黑" panose="020B0503020204020204" pitchFamily="34" charset="-122"/>
                </a:rPr>
                <a:t>第一部分</a:t>
              </a:r>
            </a:p>
          </p:txBody>
        </p:sp>
      </p:gr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3995" y="1827592"/>
            <a:ext cx="6221856" cy="4880035"/>
          </a:xfrm>
          <a:prstGeom prst="rect">
            <a:avLst/>
          </a:prstGeom>
        </p:spPr>
      </p:pic>
      <p:pic>
        <p:nvPicPr>
          <p:cNvPr id="9220" name="图片 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5734839"/>
            <a:ext cx="12192000" cy="1123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7"/>
          <p:cNvSpPr txBox="1">
            <a:spLocks noChangeArrowheads="1"/>
          </p:cNvSpPr>
          <p:nvPr/>
        </p:nvSpPr>
        <p:spPr bwMode="auto">
          <a:xfrm>
            <a:off x="5346368" y="4083593"/>
            <a:ext cx="5184576" cy="746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4265" b="1">
                <a:solidFill>
                  <a:srgbClr val="AE0E16"/>
                </a:solidFill>
                <a:latin typeface="微软雅黑" panose="020B0503020204020204" pitchFamily="34" charset="-122"/>
                <a:ea typeface="微软雅黑" panose="020B0503020204020204" pitchFamily="34" charset="-122"/>
              </a:rPr>
              <a:t>新民主主义革命时期 </a:t>
            </a:r>
          </a:p>
        </p:txBody>
      </p:sp>
      <p:grpSp>
        <p:nvGrpSpPr>
          <p:cNvPr id="2" name="组合 1"/>
          <p:cNvGrpSpPr/>
          <p:nvPr/>
        </p:nvGrpSpPr>
        <p:grpSpPr>
          <a:xfrm>
            <a:off x="5120340" y="1227645"/>
            <a:ext cx="2374405" cy="1930389"/>
            <a:chOff x="3840255" y="920734"/>
            <a:chExt cx="1780804" cy="1447792"/>
          </a:xfrm>
        </p:grpSpPr>
        <p:sp>
          <p:nvSpPr>
            <p:cNvPr id="8" name="Freeform 5"/>
            <p:cNvSpPr>
              <a:spLocks noEditPoints="1"/>
            </p:cNvSpPr>
            <p:nvPr/>
          </p:nvSpPr>
          <p:spPr bwMode="auto">
            <a:xfrm>
              <a:off x="3840255" y="920734"/>
              <a:ext cx="1780804" cy="1447792"/>
            </a:xfrm>
            <a:custGeom>
              <a:avLst/>
              <a:gdLst>
                <a:gd name="T0" fmla="*/ 773 w 16663"/>
                <a:gd name="T1" fmla="*/ 2160 h 13547"/>
                <a:gd name="T2" fmla="*/ 3561 w 16663"/>
                <a:gd name="T3" fmla="*/ 763 h 13547"/>
                <a:gd name="T4" fmla="*/ 5224 w 16663"/>
                <a:gd name="T5" fmla="*/ 403 h 13547"/>
                <a:gd name="T6" fmla="*/ 6215 w 16663"/>
                <a:gd name="T7" fmla="*/ 664 h 13547"/>
                <a:gd name="T8" fmla="*/ 6985 w 16663"/>
                <a:gd name="T9" fmla="*/ 1124 h 13547"/>
                <a:gd name="T10" fmla="*/ 7985 w 16663"/>
                <a:gd name="T11" fmla="*/ 1365 h 13547"/>
                <a:gd name="T12" fmla="*/ 8623 w 16663"/>
                <a:gd name="T13" fmla="*/ 1318 h 13547"/>
                <a:gd name="T14" fmla="*/ 8944 w 16663"/>
                <a:gd name="T15" fmla="*/ 1273 h 13547"/>
                <a:gd name="T16" fmla="*/ 9379 w 16663"/>
                <a:gd name="T17" fmla="*/ 1157 h 13547"/>
                <a:gd name="T18" fmla="*/ 9882 w 16663"/>
                <a:gd name="T19" fmla="*/ 938 h 13547"/>
                <a:gd name="T20" fmla="*/ 10410 w 16663"/>
                <a:gd name="T21" fmla="*/ 581 h 13547"/>
                <a:gd name="T22" fmla="*/ 10768 w 16663"/>
                <a:gd name="T23" fmla="*/ 409 h 13547"/>
                <a:gd name="T24" fmla="*/ 11252 w 16663"/>
                <a:gd name="T25" fmla="*/ 224 h 13547"/>
                <a:gd name="T26" fmla="*/ 11855 w 16663"/>
                <a:gd name="T27" fmla="*/ 65 h 13547"/>
                <a:gd name="T28" fmla="*/ 12514 w 16663"/>
                <a:gd name="T29" fmla="*/ 0 h 13547"/>
                <a:gd name="T30" fmla="*/ 12913 w 16663"/>
                <a:gd name="T31" fmla="*/ 97 h 13547"/>
                <a:gd name="T32" fmla="*/ 12753 w 16663"/>
                <a:gd name="T33" fmla="*/ 339 h 13547"/>
                <a:gd name="T34" fmla="*/ 12569 w 16663"/>
                <a:gd name="T35" fmla="*/ 717 h 13547"/>
                <a:gd name="T36" fmla="*/ 12465 w 16663"/>
                <a:gd name="T37" fmla="*/ 1165 h 13547"/>
                <a:gd name="T38" fmla="*/ 12548 w 16663"/>
                <a:gd name="T39" fmla="*/ 1617 h 13547"/>
                <a:gd name="T40" fmla="*/ 12852 w 16663"/>
                <a:gd name="T41" fmla="*/ 1948 h 13547"/>
                <a:gd name="T42" fmla="*/ 13321 w 16663"/>
                <a:gd name="T43" fmla="*/ 2121 h 13547"/>
                <a:gd name="T44" fmla="*/ 14215 w 16663"/>
                <a:gd name="T45" fmla="*/ 2395 h 13547"/>
                <a:gd name="T46" fmla="*/ 14913 w 16663"/>
                <a:gd name="T47" fmla="*/ 2693 h 13547"/>
                <a:gd name="T48" fmla="*/ 15487 w 16663"/>
                <a:gd name="T49" fmla="*/ 3120 h 13547"/>
                <a:gd name="T50" fmla="*/ 15759 w 16663"/>
                <a:gd name="T51" fmla="*/ 3550 h 13547"/>
                <a:gd name="T52" fmla="*/ 15910 w 16663"/>
                <a:gd name="T53" fmla="*/ 3898 h 13547"/>
                <a:gd name="T54" fmla="*/ 16057 w 16663"/>
                <a:gd name="T55" fmla="*/ 4329 h 13547"/>
                <a:gd name="T56" fmla="*/ 16182 w 16663"/>
                <a:gd name="T57" fmla="*/ 4857 h 13547"/>
                <a:gd name="T58" fmla="*/ 16236 w 16663"/>
                <a:gd name="T59" fmla="*/ 5440 h 13547"/>
                <a:gd name="T60" fmla="*/ 16247 w 16663"/>
                <a:gd name="T61" fmla="*/ 5872 h 13547"/>
                <a:gd name="T62" fmla="*/ 16310 w 16663"/>
                <a:gd name="T63" fmla="*/ 6395 h 13547"/>
                <a:gd name="T64" fmla="*/ 16401 w 16663"/>
                <a:gd name="T65" fmla="*/ 6814 h 13547"/>
                <a:gd name="T66" fmla="*/ 16539 w 16663"/>
                <a:gd name="T67" fmla="*/ 7127 h 13547"/>
                <a:gd name="T68" fmla="*/ 16543 w 16663"/>
                <a:gd name="T69" fmla="*/ 7174 h 13547"/>
                <a:gd name="T70" fmla="*/ 15949 w 16663"/>
                <a:gd name="T71" fmla="*/ 7010 h 13547"/>
                <a:gd name="T72" fmla="*/ 14920 w 16663"/>
                <a:gd name="T73" fmla="*/ 6912 h 13547"/>
                <a:gd name="T74" fmla="*/ 13529 w 16663"/>
                <a:gd name="T75" fmla="*/ 7079 h 13547"/>
                <a:gd name="T76" fmla="*/ 11848 w 16663"/>
                <a:gd name="T77" fmla="*/ 7711 h 13547"/>
                <a:gd name="T78" fmla="*/ 10489 w 16663"/>
                <a:gd name="T79" fmla="*/ 8592 h 13547"/>
                <a:gd name="T80" fmla="*/ 9952 w 16663"/>
                <a:gd name="T81" fmla="*/ 9030 h 13547"/>
                <a:gd name="T82" fmla="*/ 9100 w 16663"/>
                <a:gd name="T83" fmla="*/ 9605 h 13547"/>
                <a:gd name="T84" fmla="*/ 8071 w 16663"/>
                <a:gd name="T85" fmla="*/ 10092 h 13547"/>
                <a:gd name="T86" fmla="*/ 7004 w 16663"/>
                <a:gd name="T87" fmla="*/ 10264 h 13547"/>
                <a:gd name="T88" fmla="*/ 6304 w 16663"/>
                <a:gd name="T89" fmla="*/ 10046 h 13547"/>
                <a:gd name="T90" fmla="*/ 6125 w 16663"/>
                <a:gd name="T91" fmla="*/ 9865 h 13547"/>
                <a:gd name="T92" fmla="*/ 5799 w 16663"/>
                <a:gd name="T93" fmla="*/ 9661 h 13547"/>
                <a:gd name="T94" fmla="*/ 5337 w 16663"/>
                <a:gd name="T95" fmla="*/ 9555 h 13547"/>
                <a:gd name="T96" fmla="*/ 4748 w 16663"/>
                <a:gd name="T97" fmla="*/ 9674 h 13547"/>
                <a:gd name="T98" fmla="*/ 4042 w 16663"/>
                <a:gd name="T99" fmla="*/ 10143 h 13547"/>
                <a:gd name="T100" fmla="*/ 3437 w 16663"/>
                <a:gd name="T101" fmla="*/ 10763 h 13547"/>
                <a:gd name="T102" fmla="*/ 2994 w 16663"/>
                <a:gd name="T103" fmla="*/ 11383 h 13547"/>
                <a:gd name="T104" fmla="*/ 2662 w 16663"/>
                <a:gd name="T105" fmla="*/ 11991 h 13547"/>
                <a:gd name="T106" fmla="*/ 2303 w 16663"/>
                <a:gd name="T107" fmla="*/ 12761 h 13547"/>
                <a:gd name="T108" fmla="*/ 191 w 16663"/>
                <a:gd name="T109" fmla="*/ 3898 h 13547"/>
                <a:gd name="T110" fmla="*/ 231 w 16663"/>
                <a:gd name="T111" fmla="*/ 2906 h 13547"/>
                <a:gd name="T112" fmla="*/ 564 w 16663"/>
                <a:gd name="T113" fmla="*/ 2195 h 13547"/>
                <a:gd name="T114" fmla="*/ 735 w 16663"/>
                <a:gd name="T115" fmla="*/ 2166 h 13547"/>
                <a:gd name="T116" fmla="*/ 553 w 16663"/>
                <a:gd name="T117" fmla="*/ 3699 h 13547"/>
                <a:gd name="T118" fmla="*/ 412 w 16663"/>
                <a:gd name="T119" fmla="*/ 2857 h 13547"/>
                <a:gd name="T120" fmla="*/ 319 w 16663"/>
                <a:gd name="T121" fmla="*/ 2312 h 13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663" h="13547">
                  <a:moveTo>
                    <a:pt x="359" y="3903"/>
                  </a:moveTo>
                  <a:lnTo>
                    <a:pt x="456" y="3877"/>
                  </a:lnTo>
                  <a:lnTo>
                    <a:pt x="2066" y="13521"/>
                  </a:lnTo>
                  <a:lnTo>
                    <a:pt x="1969" y="13547"/>
                  </a:lnTo>
                  <a:lnTo>
                    <a:pt x="359" y="3903"/>
                  </a:lnTo>
                  <a:close/>
                  <a:moveTo>
                    <a:pt x="773" y="2160"/>
                  </a:moveTo>
                  <a:lnTo>
                    <a:pt x="1334" y="1838"/>
                  </a:lnTo>
                  <a:lnTo>
                    <a:pt x="1855" y="1553"/>
                  </a:lnTo>
                  <a:lnTo>
                    <a:pt x="2335" y="1305"/>
                  </a:lnTo>
                  <a:lnTo>
                    <a:pt x="2779" y="1093"/>
                  </a:lnTo>
                  <a:lnTo>
                    <a:pt x="3186" y="912"/>
                  </a:lnTo>
                  <a:lnTo>
                    <a:pt x="3561" y="763"/>
                  </a:lnTo>
                  <a:lnTo>
                    <a:pt x="3903" y="642"/>
                  </a:lnTo>
                  <a:lnTo>
                    <a:pt x="4218" y="548"/>
                  </a:lnTo>
                  <a:lnTo>
                    <a:pt x="4504" y="480"/>
                  </a:lnTo>
                  <a:lnTo>
                    <a:pt x="4767" y="434"/>
                  </a:lnTo>
                  <a:lnTo>
                    <a:pt x="5006" y="410"/>
                  </a:lnTo>
                  <a:lnTo>
                    <a:pt x="5224" y="403"/>
                  </a:lnTo>
                  <a:lnTo>
                    <a:pt x="5424" y="415"/>
                  </a:lnTo>
                  <a:lnTo>
                    <a:pt x="5607" y="442"/>
                  </a:lnTo>
                  <a:lnTo>
                    <a:pt x="5776" y="483"/>
                  </a:lnTo>
                  <a:lnTo>
                    <a:pt x="5932" y="534"/>
                  </a:lnTo>
                  <a:lnTo>
                    <a:pt x="6078" y="595"/>
                  </a:lnTo>
                  <a:lnTo>
                    <a:pt x="6215" y="664"/>
                  </a:lnTo>
                  <a:lnTo>
                    <a:pt x="6347" y="738"/>
                  </a:lnTo>
                  <a:lnTo>
                    <a:pt x="6475" y="815"/>
                  </a:lnTo>
                  <a:lnTo>
                    <a:pt x="6600" y="894"/>
                  </a:lnTo>
                  <a:lnTo>
                    <a:pt x="6726" y="974"/>
                  </a:lnTo>
                  <a:lnTo>
                    <a:pt x="6854" y="1051"/>
                  </a:lnTo>
                  <a:lnTo>
                    <a:pt x="6985" y="1124"/>
                  </a:lnTo>
                  <a:lnTo>
                    <a:pt x="7123" y="1191"/>
                  </a:lnTo>
                  <a:lnTo>
                    <a:pt x="7270" y="1249"/>
                  </a:lnTo>
                  <a:lnTo>
                    <a:pt x="7429" y="1298"/>
                  </a:lnTo>
                  <a:lnTo>
                    <a:pt x="7598" y="1334"/>
                  </a:lnTo>
                  <a:lnTo>
                    <a:pt x="7784" y="1357"/>
                  </a:lnTo>
                  <a:lnTo>
                    <a:pt x="7985" y="1365"/>
                  </a:lnTo>
                  <a:lnTo>
                    <a:pt x="8205" y="1354"/>
                  </a:lnTo>
                  <a:lnTo>
                    <a:pt x="8447" y="1324"/>
                  </a:lnTo>
                  <a:lnTo>
                    <a:pt x="8459" y="1324"/>
                  </a:lnTo>
                  <a:lnTo>
                    <a:pt x="8493" y="1324"/>
                  </a:lnTo>
                  <a:lnTo>
                    <a:pt x="8548" y="1322"/>
                  </a:lnTo>
                  <a:lnTo>
                    <a:pt x="8623" y="1318"/>
                  </a:lnTo>
                  <a:lnTo>
                    <a:pt x="8667" y="1314"/>
                  </a:lnTo>
                  <a:lnTo>
                    <a:pt x="8715" y="1308"/>
                  </a:lnTo>
                  <a:lnTo>
                    <a:pt x="8767" y="1302"/>
                  </a:lnTo>
                  <a:lnTo>
                    <a:pt x="8822" y="1294"/>
                  </a:lnTo>
                  <a:lnTo>
                    <a:pt x="8881" y="1284"/>
                  </a:lnTo>
                  <a:lnTo>
                    <a:pt x="8944" y="1273"/>
                  </a:lnTo>
                  <a:lnTo>
                    <a:pt x="9009" y="1259"/>
                  </a:lnTo>
                  <a:lnTo>
                    <a:pt x="9078" y="1244"/>
                  </a:lnTo>
                  <a:lnTo>
                    <a:pt x="9150" y="1226"/>
                  </a:lnTo>
                  <a:lnTo>
                    <a:pt x="9224" y="1206"/>
                  </a:lnTo>
                  <a:lnTo>
                    <a:pt x="9300" y="1183"/>
                  </a:lnTo>
                  <a:lnTo>
                    <a:pt x="9379" y="1157"/>
                  </a:lnTo>
                  <a:lnTo>
                    <a:pt x="9459" y="1129"/>
                  </a:lnTo>
                  <a:lnTo>
                    <a:pt x="9541" y="1098"/>
                  </a:lnTo>
                  <a:lnTo>
                    <a:pt x="9625" y="1062"/>
                  </a:lnTo>
                  <a:lnTo>
                    <a:pt x="9709" y="1025"/>
                  </a:lnTo>
                  <a:lnTo>
                    <a:pt x="9796" y="983"/>
                  </a:lnTo>
                  <a:lnTo>
                    <a:pt x="9882" y="938"/>
                  </a:lnTo>
                  <a:lnTo>
                    <a:pt x="9970" y="889"/>
                  </a:lnTo>
                  <a:lnTo>
                    <a:pt x="10058" y="836"/>
                  </a:lnTo>
                  <a:lnTo>
                    <a:pt x="10146" y="779"/>
                  </a:lnTo>
                  <a:lnTo>
                    <a:pt x="10234" y="717"/>
                  </a:lnTo>
                  <a:lnTo>
                    <a:pt x="10323" y="652"/>
                  </a:lnTo>
                  <a:lnTo>
                    <a:pt x="10410" y="581"/>
                  </a:lnTo>
                  <a:lnTo>
                    <a:pt x="10426" y="572"/>
                  </a:lnTo>
                  <a:lnTo>
                    <a:pt x="10473" y="548"/>
                  </a:lnTo>
                  <a:lnTo>
                    <a:pt x="10547" y="511"/>
                  </a:lnTo>
                  <a:lnTo>
                    <a:pt x="10647" y="464"/>
                  </a:lnTo>
                  <a:lnTo>
                    <a:pt x="10705" y="437"/>
                  </a:lnTo>
                  <a:lnTo>
                    <a:pt x="10768" y="409"/>
                  </a:lnTo>
                  <a:lnTo>
                    <a:pt x="10838" y="379"/>
                  </a:lnTo>
                  <a:lnTo>
                    <a:pt x="10912" y="348"/>
                  </a:lnTo>
                  <a:lnTo>
                    <a:pt x="10991" y="318"/>
                  </a:lnTo>
                  <a:lnTo>
                    <a:pt x="11074" y="286"/>
                  </a:lnTo>
                  <a:lnTo>
                    <a:pt x="11161" y="254"/>
                  </a:lnTo>
                  <a:lnTo>
                    <a:pt x="11252" y="224"/>
                  </a:lnTo>
                  <a:lnTo>
                    <a:pt x="11345" y="194"/>
                  </a:lnTo>
                  <a:lnTo>
                    <a:pt x="11442" y="165"/>
                  </a:lnTo>
                  <a:lnTo>
                    <a:pt x="11542" y="137"/>
                  </a:lnTo>
                  <a:lnTo>
                    <a:pt x="11644" y="111"/>
                  </a:lnTo>
                  <a:lnTo>
                    <a:pt x="11748" y="87"/>
                  </a:lnTo>
                  <a:lnTo>
                    <a:pt x="11855" y="65"/>
                  </a:lnTo>
                  <a:lnTo>
                    <a:pt x="11963" y="45"/>
                  </a:lnTo>
                  <a:lnTo>
                    <a:pt x="12071" y="29"/>
                  </a:lnTo>
                  <a:lnTo>
                    <a:pt x="12182" y="16"/>
                  </a:lnTo>
                  <a:lnTo>
                    <a:pt x="12292" y="6"/>
                  </a:lnTo>
                  <a:lnTo>
                    <a:pt x="12404" y="1"/>
                  </a:lnTo>
                  <a:lnTo>
                    <a:pt x="12514" y="0"/>
                  </a:lnTo>
                  <a:lnTo>
                    <a:pt x="12624" y="4"/>
                  </a:lnTo>
                  <a:lnTo>
                    <a:pt x="12735" y="13"/>
                  </a:lnTo>
                  <a:lnTo>
                    <a:pt x="12844" y="26"/>
                  </a:lnTo>
                  <a:lnTo>
                    <a:pt x="12952" y="46"/>
                  </a:lnTo>
                  <a:lnTo>
                    <a:pt x="12942" y="59"/>
                  </a:lnTo>
                  <a:lnTo>
                    <a:pt x="12913" y="97"/>
                  </a:lnTo>
                  <a:lnTo>
                    <a:pt x="12892" y="125"/>
                  </a:lnTo>
                  <a:lnTo>
                    <a:pt x="12869" y="158"/>
                  </a:lnTo>
                  <a:lnTo>
                    <a:pt x="12843" y="197"/>
                  </a:lnTo>
                  <a:lnTo>
                    <a:pt x="12815" y="240"/>
                  </a:lnTo>
                  <a:lnTo>
                    <a:pt x="12785" y="287"/>
                  </a:lnTo>
                  <a:lnTo>
                    <a:pt x="12753" y="339"/>
                  </a:lnTo>
                  <a:lnTo>
                    <a:pt x="12721" y="394"/>
                  </a:lnTo>
                  <a:lnTo>
                    <a:pt x="12689" y="452"/>
                  </a:lnTo>
                  <a:lnTo>
                    <a:pt x="12658" y="515"/>
                  </a:lnTo>
                  <a:lnTo>
                    <a:pt x="12626" y="580"/>
                  </a:lnTo>
                  <a:lnTo>
                    <a:pt x="12596" y="647"/>
                  </a:lnTo>
                  <a:lnTo>
                    <a:pt x="12569" y="717"/>
                  </a:lnTo>
                  <a:lnTo>
                    <a:pt x="12543" y="788"/>
                  </a:lnTo>
                  <a:lnTo>
                    <a:pt x="12520" y="862"/>
                  </a:lnTo>
                  <a:lnTo>
                    <a:pt x="12500" y="936"/>
                  </a:lnTo>
                  <a:lnTo>
                    <a:pt x="12484" y="1012"/>
                  </a:lnTo>
                  <a:lnTo>
                    <a:pt x="12472" y="1088"/>
                  </a:lnTo>
                  <a:lnTo>
                    <a:pt x="12465" y="1165"/>
                  </a:lnTo>
                  <a:lnTo>
                    <a:pt x="12463" y="1242"/>
                  </a:lnTo>
                  <a:lnTo>
                    <a:pt x="12467" y="1319"/>
                  </a:lnTo>
                  <a:lnTo>
                    <a:pt x="12476" y="1395"/>
                  </a:lnTo>
                  <a:lnTo>
                    <a:pt x="12493" y="1470"/>
                  </a:lnTo>
                  <a:lnTo>
                    <a:pt x="12517" y="1544"/>
                  </a:lnTo>
                  <a:lnTo>
                    <a:pt x="12548" y="1617"/>
                  </a:lnTo>
                  <a:lnTo>
                    <a:pt x="12588" y="1688"/>
                  </a:lnTo>
                  <a:lnTo>
                    <a:pt x="12636" y="1757"/>
                  </a:lnTo>
                  <a:lnTo>
                    <a:pt x="12693" y="1823"/>
                  </a:lnTo>
                  <a:lnTo>
                    <a:pt x="12761" y="1888"/>
                  </a:lnTo>
                  <a:lnTo>
                    <a:pt x="12801" y="1918"/>
                  </a:lnTo>
                  <a:lnTo>
                    <a:pt x="12852" y="1948"/>
                  </a:lnTo>
                  <a:lnTo>
                    <a:pt x="12912" y="1978"/>
                  </a:lnTo>
                  <a:lnTo>
                    <a:pt x="12979" y="2007"/>
                  </a:lnTo>
                  <a:lnTo>
                    <a:pt x="13054" y="2035"/>
                  </a:lnTo>
                  <a:lnTo>
                    <a:pt x="13137" y="2063"/>
                  </a:lnTo>
                  <a:lnTo>
                    <a:pt x="13226" y="2092"/>
                  </a:lnTo>
                  <a:lnTo>
                    <a:pt x="13321" y="2121"/>
                  </a:lnTo>
                  <a:lnTo>
                    <a:pt x="13525" y="2182"/>
                  </a:lnTo>
                  <a:lnTo>
                    <a:pt x="13746" y="2247"/>
                  </a:lnTo>
                  <a:lnTo>
                    <a:pt x="13860" y="2281"/>
                  </a:lnTo>
                  <a:lnTo>
                    <a:pt x="13977" y="2316"/>
                  </a:lnTo>
                  <a:lnTo>
                    <a:pt x="14096" y="2355"/>
                  </a:lnTo>
                  <a:lnTo>
                    <a:pt x="14215" y="2395"/>
                  </a:lnTo>
                  <a:lnTo>
                    <a:pt x="14334" y="2437"/>
                  </a:lnTo>
                  <a:lnTo>
                    <a:pt x="14453" y="2482"/>
                  </a:lnTo>
                  <a:lnTo>
                    <a:pt x="14571" y="2530"/>
                  </a:lnTo>
                  <a:lnTo>
                    <a:pt x="14687" y="2581"/>
                  </a:lnTo>
                  <a:lnTo>
                    <a:pt x="14802" y="2634"/>
                  </a:lnTo>
                  <a:lnTo>
                    <a:pt x="14913" y="2693"/>
                  </a:lnTo>
                  <a:lnTo>
                    <a:pt x="15021" y="2753"/>
                  </a:lnTo>
                  <a:lnTo>
                    <a:pt x="15125" y="2818"/>
                  </a:lnTo>
                  <a:lnTo>
                    <a:pt x="15224" y="2887"/>
                  </a:lnTo>
                  <a:lnTo>
                    <a:pt x="15317" y="2961"/>
                  </a:lnTo>
                  <a:lnTo>
                    <a:pt x="15406" y="3038"/>
                  </a:lnTo>
                  <a:lnTo>
                    <a:pt x="15487" y="3120"/>
                  </a:lnTo>
                  <a:lnTo>
                    <a:pt x="15561" y="3208"/>
                  </a:lnTo>
                  <a:lnTo>
                    <a:pt x="15628" y="3300"/>
                  </a:lnTo>
                  <a:lnTo>
                    <a:pt x="15686" y="3398"/>
                  </a:lnTo>
                  <a:lnTo>
                    <a:pt x="15735" y="3502"/>
                  </a:lnTo>
                  <a:lnTo>
                    <a:pt x="15741" y="3514"/>
                  </a:lnTo>
                  <a:lnTo>
                    <a:pt x="15759" y="3550"/>
                  </a:lnTo>
                  <a:lnTo>
                    <a:pt x="15786" y="3608"/>
                  </a:lnTo>
                  <a:lnTo>
                    <a:pt x="15822" y="3686"/>
                  </a:lnTo>
                  <a:lnTo>
                    <a:pt x="15842" y="3733"/>
                  </a:lnTo>
                  <a:lnTo>
                    <a:pt x="15863" y="3784"/>
                  </a:lnTo>
                  <a:lnTo>
                    <a:pt x="15886" y="3838"/>
                  </a:lnTo>
                  <a:lnTo>
                    <a:pt x="15910" y="3898"/>
                  </a:lnTo>
                  <a:lnTo>
                    <a:pt x="15934" y="3961"/>
                  </a:lnTo>
                  <a:lnTo>
                    <a:pt x="15958" y="4028"/>
                  </a:lnTo>
                  <a:lnTo>
                    <a:pt x="15983" y="4099"/>
                  </a:lnTo>
                  <a:lnTo>
                    <a:pt x="16008" y="4172"/>
                  </a:lnTo>
                  <a:lnTo>
                    <a:pt x="16033" y="4249"/>
                  </a:lnTo>
                  <a:lnTo>
                    <a:pt x="16057" y="4329"/>
                  </a:lnTo>
                  <a:lnTo>
                    <a:pt x="16081" y="4412"/>
                  </a:lnTo>
                  <a:lnTo>
                    <a:pt x="16104" y="4496"/>
                  </a:lnTo>
                  <a:lnTo>
                    <a:pt x="16126" y="4584"/>
                  </a:lnTo>
                  <a:lnTo>
                    <a:pt x="16145" y="4673"/>
                  </a:lnTo>
                  <a:lnTo>
                    <a:pt x="16164" y="4764"/>
                  </a:lnTo>
                  <a:lnTo>
                    <a:pt x="16182" y="4857"/>
                  </a:lnTo>
                  <a:lnTo>
                    <a:pt x="16197" y="4952"/>
                  </a:lnTo>
                  <a:lnTo>
                    <a:pt x="16210" y="5048"/>
                  </a:lnTo>
                  <a:lnTo>
                    <a:pt x="16220" y="5145"/>
                  </a:lnTo>
                  <a:lnTo>
                    <a:pt x="16229" y="5242"/>
                  </a:lnTo>
                  <a:lnTo>
                    <a:pt x="16234" y="5341"/>
                  </a:lnTo>
                  <a:lnTo>
                    <a:pt x="16236" y="5440"/>
                  </a:lnTo>
                  <a:lnTo>
                    <a:pt x="16235" y="5539"/>
                  </a:lnTo>
                  <a:lnTo>
                    <a:pt x="16231" y="5638"/>
                  </a:lnTo>
                  <a:lnTo>
                    <a:pt x="16232" y="5654"/>
                  </a:lnTo>
                  <a:lnTo>
                    <a:pt x="16235" y="5702"/>
                  </a:lnTo>
                  <a:lnTo>
                    <a:pt x="16239" y="5776"/>
                  </a:lnTo>
                  <a:lnTo>
                    <a:pt x="16247" y="5872"/>
                  </a:lnTo>
                  <a:lnTo>
                    <a:pt x="16258" y="5987"/>
                  </a:lnTo>
                  <a:lnTo>
                    <a:pt x="16271" y="6114"/>
                  </a:lnTo>
                  <a:lnTo>
                    <a:pt x="16280" y="6182"/>
                  </a:lnTo>
                  <a:lnTo>
                    <a:pt x="16288" y="6252"/>
                  </a:lnTo>
                  <a:lnTo>
                    <a:pt x="16298" y="6323"/>
                  </a:lnTo>
                  <a:lnTo>
                    <a:pt x="16310" y="6395"/>
                  </a:lnTo>
                  <a:lnTo>
                    <a:pt x="16322" y="6468"/>
                  </a:lnTo>
                  <a:lnTo>
                    <a:pt x="16335" y="6538"/>
                  </a:lnTo>
                  <a:lnTo>
                    <a:pt x="16350" y="6610"/>
                  </a:lnTo>
                  <a:lnTo>
                    <a:pt x="16365" y="6680"/>
                  </a:lnTo>
                  <a:lnTo>
                    <a:pt x="16383" y="6748"/>
                  </a:lnTo>
                  <a:lnTo>
                    <a:pt x="16401" y="6814"/>
                  </a:lnTo>
                  <a:lnTo>
                    <a:pt x="16420" y="6876"/>
                  </a:lnTo>
                  <a:lnTo>
                    <a:pt x="16441" y="6936"/>
                  </a:lnTo>
                  <a:lnTo>
                    <a:pt x="16463" y="6991"/>
                  </a:lnTo>
                  <a:lnTo>
                    <a:pt x="16487" y="7042"/>
                  </a:lnTo>
                  <a:lnTo>
                    <a:pt x="16513" y="7088"/>
                  </a:lnTo>
                  <a:lnTo>
                    <a:pt x="16539" y="7127"/>
                  </a:lnTo>
                  <a:lnTo>
                    <a:pt x="16568" y="7162"/>
                  </a:lnTo>
                  <a:lnTo>
                    <a:pt x="16597" y="7189"/>
                  </a:lnTo>
                  <a:lnTo>
                    <a:pt x="16630" y="7210"/>
                  </a:lnTo>
                  <a:lnTo>
                    <a:pt x="16663" y="7223"/>
                  </a:lnTo>
                  <a:lnTo>
                    <a:pt x="16633" y="7210"/>
                  </a:lnTo>
                  <a:lnTo>
                    <a:pt x="16543" y="7174"/>
                  </a:lnTo>
                  <a:lnTo>
                    <a:pt x="16478" y="7150"/>
                  </a:lnTo>
                  <a:lnTo>
                    <a:pt x="16397" y="7124"/>
                  </a:lnTo>
                  <a:lnTo>
                    <a:pt x="16305" y="7096"/>
                  </a:lnTo>
                  <a:lnTo>
                    <a:pt x="16199" y="7067"/>
                  </a:lnTo>
                  <a:lnTo>
                    <a:pt x="16080" y="7038"/>
                  </a:lnTo>
                  <a:lnTo>
                    <a:pt x="15949" y="7010"/>
                  </a:lnTo>
                  <a:lnTo>
                    <a:pt x="15805" y="6984"/>
                  </a:lnTo>
                  <a:lnTo>
                    <a:pt x="15651" y="6960"/>
                  </a:lnTo>
                  <a:lnTo>
                    <a:pt x="15484" y="6940"/>
                  </a:lnTo>
                  <a:lnTo>
                    <a:pt x="15306" y="6924"/>
                  </a:lnTo>
                  <a:lnTo>
                    <a:pt x="15119" y="6915"/>
                  </a:lnTo>
                  <a:lnTo>
                    <a:pt x="14920" y="6912"/>
                  </a:lnTo>
                  <a:lnTo>
                    <a:pt x="14711" y="6916"/>
                  </a:lnTo>
                  <a:lnTo>
                    <a:pt x="14493" y="6928"/>
                  </a:lnTo>
                  <a:lnTo>
                    <a:pt x="14265" y="6950"/>
                  </a:lnTo>
                  <a:lnTo>
                    <a:pt x="14028" y="6981"/>
                  </a:lnTo>
                  <a:lnTo>
                    <a:pt x="13782" y="7025"/>
                  </a:lnTo>
                  <a:lnTo>
                    <a:pt x="13529" y="7079"/>
                  </a:lnTo>
                  <a:lnTo>
                    <a:pt x="13267" y="7147"/>
                  </a:lnTo>
                  <a:lnTo>
                    <a:pt x="12997" y="7229"/>
                  </a:lnTo>
                  <a:lnTo>
                    <a:pt x="12721" y="7325"/>
                  </a:lnTo>
                  <a:lnTo>
                    <a:pt x="12437" y="7437"/>
                  </a:lnTo>
                  <a:lnTo>
                    <a:pt x="12146" y="7565"/>
                  </a:lnTo>
                  <a:lnTo>
                    <a:pt x="11848" y="7711"/>
                  </a:lnTo>
                  <a:lnTo>
                    <a:pt x="11545" y="7876"/>
                  </a:lnTo>
                  <a:lnTo>
                    <a:pt x="11237" y="8059"/>
                  </a:lnTo>
                  <a:lnTo>
                    <a:pt x="10923" y="8264"/>
                  </a:lnTo>
                  <a:lnTo>
                    <a:pt x="10604" y="8489"/>
                  </a:lnTo>
                  <a:lnTo>
                    <a:pt x="10574" y="8516"/>
                  </a:lnTo>
                  <a:lnTo>
                    <a:pt x="10489" y="8592"/>
                  </a:lnTo>
                  <a:lnTo>
                    <a:pt x="10428" y="8645"/>
                  </a:lnTo>
                  <a:lnTo>
                    <a:pt x="10354" y="8709"/>
                  </a:lnTo>
                  <a:lnTo>
                    <a:pt x="10269" y="8780"/>
                  </a:lnTo>
                  <a:lnTo>
                    <a:pt x="10173" y="8857"/>
                  </a:lnTo>
                  <a:lnTo>
                    <a:pt x="10068" y="8941"/>
                  </a:lnTo>
                  <a:lnTo>
                    <a:pt x="9952" y="9030"/>
                  </a:lnTo>
                  <a:lnTo>
                    <a:pt x="9828" y="9122"/>
                  </a:lnTo>
                  <a:lnTo>
                    <a:pt x="9697" y="9218"/>
                  </a:lnTo>
                  <a:lnTo>
                    <a:pt x="9557" y="9315"/>
                  </a:lnTo>
                  <a:lnTo>
                    <a:pt x="9410" y="9413"/>
                  </a:lnTo>
                  <a:lnTo>
                    <a:pt x="9258" y="9509"/>
                  </a:lnTo>
                  <a:lnTo>
                    <a:pt x="9100" y="9605"/>
                  </a:lnTo>
                  <a:lnTo>
                    <a:pt x="8937" y="9699"/>
                  </a:lnTo>
                  <a:lnTo>
                    <a:pt x="8770" y="9789"/>
                  </a:lnTo>
                  <a:lnTo>
                    <a:pt x="8599" y="9874"/>
                  </a:lnTo>
                  <a:lnTo>
                    <a:pt x="8425" y="9954"/>
                  </a:lnTo>
                  <a:lnTo>
                    <a:pt x="8249" y="10027"/>
                  </a:lnTo>
                  <a:lnTo>
                    <a:pt x="8071" y="10092"/>
                  </a:lnTo>
                  <a:lnTo>
                    <a:pt x="7892" y="10149"/>
                  </a:lnTo>
                  <a:lnTo>
                    <a:pt x="7713" y="10195"/>
                  </a:lnTo>
                  <a:lnTo>
                    <a:pt x="7534" y="10232"/>
                  </a:lnTo>
                  <a:lnTo>
                    <a:pt x="7356" y="10256"/>
                  </a:lnTo>
                  <a:lnTo>
                    <a:pt x="7179" y="10266"/>
                  </a:lnTo>
                  <a:lnTo>
                    <a:pt x="7004" y="10264"/>
                  </a:lnTo>
                  <a:lnTo>
                    <a:pt x="6832" y="10245"/>
                  </a:lnTo>
                  <a:lnTo>
                    <a:pt x="6663" y="10212"/>
                  </a:lnTo>
                  <a:lnTo>
                    <a:pt x="6499" y="10161"/>
                  </a:lnTo>
                  <a:lnTo>
                    <a:pt x="6339" y="10091"/>
                  </a:lnTo>
                  <a:lnTo>
                    <a:pt x="6331" y="10079"/>
                  </a:lnTo>
                  <a:lnTo>
                    <a:pt x="6304" y="10046"/>
                  </a:lnTo>
                  <a:lnTo>
                    <a:pt x="6285" y="10022"/>
                  </a:lnTo>
                  <a:lnTo>
                    <a:pt x="6261" y="9996"/>
                  </a:lnTo>
                  <a:lnTo>
                    <a:pt x="6233" y="9966"/>
                  </a:lnTo>
                  <a:lnTo>
                    <a:pt x="6201" y="9935"/>
                  </a:lnTo>
                  <a:lnTo>
                    <a:pt x="6164" y="9900"/>
                  </a:lnTo>
                  <a:lnTo>
                    <a:pt x="6125" y="9865"/>
                  </a:lnTo>
                  <a:lnTo>
                    <a:pt x="6080" y="9830"/>
                  </a:lnTo>
                  <a:lnTo>
                    <a:pt x="6032" y="9794"/>
                  </a:lnTo>
                  <a:lnTo>
                    <a:pt x="5979" y="9759"/>
                  </a:lnTo>
                  <a:lnTo>
                    <a:pt x="5923" y="9724"/>
                  </a:lnTo>
                  <a:lnTo>
                    <a:pt x="5863" y="9691"/>
                  </a:lnTo>
                  <a:lnTo>
                    <a:pt x="5799" y="9661"/>
                  </a:lnTo>
                  <a:lnTo>
                    <a:pt x="5731" y="9632"/>
                  </a:lnTo>
                  <a:lnTo>
                    <a:pt x="5660" y="9609"/>
                  </a:lnTo>
                  <a:lnTo>
                    <a:pt x="5584" y="9588"/>
                  </a:lnTo>
                  <a:lnTo>
                    <a:pt x="5506" y="9571"/>
                  </a:lnTo>
                  <a:lnTo>
                    <a:pt x="5424" y="9561"/>
                  </a:lnTo>
                  <a:lnTo>
                    <a:pt x="5337" y="9555"/>
                  </a:lnTo>
                  <a:lnTo>
                    <a:pt x="5248" y="9556"/>
                  </a:lnTo>
                  <a:lnTo>
                    <a:pt x="5154" y="9564"/>
                  </a:lnTo>
                  <a:lnTo>
                    <a:pt x="5058" y="9578"/>
                  </a:lnTo>
                  <a:lnTo>
                    <a:pt x="4958" y="9601"/>
                  </a:lnTo>
                  <a:lnTo>
                    <a:pt x="4854" y="9634"/>
                  </a:lnTo>
                  <a:lnTo>
                    <a:pt x="4748" y="9674"/>
                  </a:lnTo>
                  <a:lnTo>
                    <a:pt x="4638" y="9724"/>
                  </a:lnTo>
                  <a:lnTo>
                    <a:pt x="4524" y="9785"/>
                  </a:lnTo>
                  <a:lnTo>
                    <a:pt x="4407" y="9856"/>
                  </a:lnTo>
                  <a:lnTo>
                    <a:pt x="4288" y="9939"/>
                  </a:lnTo>
                  <a:lnTo>
                    <a:pt x="4162" y="10040"/>
                  </a:lnTo>
                  <a:lnTo>
                    <a:pt x="4042" y="10143"/>
                  </a:lnTo>
                  <a:lnTo>
                    <a:pt x="3927" y="10245"/>
                  </a:lnTo>
                  <a:lnTo>
                    <a:pt x="3819" y="10349"/>
                  </a:lnTo>
                  <a:lnTo>
                    <a:pt x="3716" y="10452"/>
                  </a:lnTo>
                  <a:lnTo>
                    <a:pt x="3618" y="10555"/>
                  </a:lnTo>
                  <a:lnTo>
                    <a:pt x="3525" y="10658"/>
                  </a:lnTo>
                  <a:lnTo>
                    <a:pt x="3437" y="10763"/>
                  </a:lnTo>
                  <a:lnTo>
                    <a:pt x="3353" y="10866"/>
                  </a:lnTo>
                  <a:lnTo>
                    <a:pt x="3273" y="10969"/>
                  </a:lnTo>
                  <a:lnTo>
                    <a:pt x="3198" y="11073"/>
                  </a:lnTo>
                  <a:lnTo>
                    <a:pt x="3126" y="11176"/>
                  </a:lnTo>
                  <a:lnTo>
                    <a:pt x="3059" y="11280"/>
                  </a:lnTo>
                  <a:lnTo>
                    <a:pt x="2994" y="11383"/>
                  </a:lnTo>
                  <a:lnTo>
                    <a:pt x="2933" y="11485"/>
                  </a:lnTo>
                  <a:lnTo>
                    <a:pt x="2873" y="11587"/>
                  </a:lnTo>
                  <a:lnTo>
                    <a:pt x="2817" y="11688"/>
                  </a:lnTo>
                  <a:lnTo>
                    <a:pt x="2763" y="11790"/>
                  </a:lnTo>
                  <a:lnTo>
                    <a:pt x="2712" y="11891"/>
                  </a:lnTo>
                  <a:lnTo>
                    <a:pt x="2662" y="11991"/>
                  </a:lnTo>
                  <a:lnTo>
                    <a:pt x="2613" y="12090"/>
                  </a:lnTo>
                  <a:lnTo>
                    <a:pt x="2567" y="12189"/>
                  </a:lnTo>
                  <a:lnTo>
                    <a:pt x="2521" y="12287"/>
                  </a:lnTo>
                  <a:lnTo>
                    <a:pt x="2477" y="12384"/>
                  </a:lnTo>
                  <a:lnTo>
                    <a:pt x="2389" y="12574"/>
                  </a:lnTo>
                  <a:lnTo>
                    <a:pt x="2303" y="12761"/>
                  </a:lnTo>
                  <a:lnTo>
                    <a:pt x="2259" y="12853"/>
                  </a:lnTo>
                  <a:lnTo>
                    <a:pt x="2215" y="12943"/>
                  </a:lnTo>
                  <a:lnTo>
                    <a:pt x="2170" y="13033"/>
                  </a:lnTo>
                  <a:lnTo>
                    <a:pt x="2125" y="13121"/>
                  </a:lnTo>
                  <a:lnTo>
                    <a:pt x="570" y="3801"/>
                  </a:lnTo>
                  <a:lnTo>
                    <a:pt x="191" y="3898"/>
                  </a:lnTo>
                  <a:lnTo>
                    <a:pt x="247" y="3635"/>
                  </a:lnTo>
                  <a:lnTo>
                    <a:pt x="15" y="3682"/>
                  </a:lnTo>
                  <a:lnTo>
                    <a:pt x="370" y="2657"/>
                  </a:lnTo>
                  <a:lnTo>
                    <a:pt x="224" y="2503"/>
                  </a:lnTo>
                  <a:lnTo>
                    <a:pt x="279" y="2792"/>
                  </a:lnTo>
                  <a:lnTo>
                    <a:pt x="231" y="2906"/>
                  </a:lnTo>
                  <a:lnTo>
                    <a:pt x="146" y="2397"/>
                  </a:lnTo>
                  <a:lnTo>
                    <a:pt x="11" y="2205"/>
                  </a:lnTo>
                  <a:lnTo>
                    <a:pt x="0" y="403"/>
                  </a:lnTo>
                  <a:lnTo>
                    <a:pt x="618" y="2034"/>
                  </a:lnTo>
                  <a:lnTo>
                    <a:pt x="549" y="2200"/>
                  </a:lnTo>
                  <a:lnTo>
                    <a:pt x="564" y="2195"/>
                  </a:lnTo>
                  <a:lnTo>
                    <a:pt x="584" y="2191"/>
                  </a:lnTo>
                  <a:lnTo>
                    <a:pt x="608" y="2187"/>
                  </a:lnTo>
                  <a:lnTo>
                    <a:pt x="636" y="2182"/>
                  </a:lnTo>
                  <a:lnTo>
                    <a:pt x="667" y="2177"/>
                  </a:lnTo>
                  <a:lnTo>
                    <a:pt x="701" y="2171"/>
                  </a:lnTo>
                  <a:lnTo>
                    <a:pt x="735" y="2166"/>
                  </a:lnTo>
                  <a:lnTo>
                    <a:pt x="773" y="2160"/>
                  </a:lnTo>
                  <a:close/>
                  <a:moveTo>
                    <a:pt x="553" y="3699"/>
                  </a:moveTo>
                  <a:lnTo>
                    <a:pt x="534" y="3590"/>
                  </a:lnTo>
                  <a:lnTo>
                    <a:pt x="398" y="3628"/>
                  </a:lnTo>
                  <a:lnTo>
                    <a:pt x="372" y="3749"/>
                  </a:lnTo>
                  <a:lnTo>
                    <a:pt x="553" y="3699"/>
                  </a:lnTo>
                  <a:close/>
                  <a:moveTo>
                    <a:pt x="507" y="3427"/>
                  </a:moveTo>
                  <a:lnTo>
                    <a:pt x="474" y="3228"/>
                  </a:lnTo>
                  <a:lnTo>
                    <a:pt x="416" y="3452"/>
                  </a:lnTo>
                  <a:lnTo>
                    <a:pt x="507" y="3427"/>
                  </a:lnTo>
                  <a:close/>
                  <a:moveTo>
                    <a:pt x="437" y="3010"/>
                  </a:moveTo>
                  <a:lnTo>
                    <a:pt x="412" y="2857"/>
                  </a:lnTo>
                  <a:lnTo>
                    <a:pt x="194" y="3521"/>
                  </a:lnTo>
                  <a:lnTo>
                    <a:pt x="290" y="3495"/>
                  </a:lnTo>
                  <a:lnTo>
                    <a:pt x="437" y="3010"/>
                  </a:lnTo>
                  <a:close/>
                  <a:moveTo>
                    <a:pt x="345" y="2451"/>
                  </a:moveTo>
                  <a:lnTo>
                    <a:pt x="321" y="2311"/>
                  </a:lnTo>
                  <a:lnTo>
                    <a:pt x="319" y="2312"/>
                  </a:lnTo>
                  <a:lnTo>
                    <a:pt x="41" y="648"/>
                  </a:lnTo>
                  <a:lnTo>
                    <a:pt x="111" y="2160"/>
                  </a:lnTo>
                  <a:lnTo>
                    <a:pt x="345" y="2451"/>
                  </a:lnTo>
                  <a:close/>
                </a:path>
              </a:pathLst>
            </a:custGeom>
            <a:solidFill>
              <a:srgbClr val="AE0E16"/>
            </a:solidFill>
            <a:ln>
              <a:noFill/>
            </a:ln>
          </p:spPr>
          <p:txBody>
            <a:bodyPr vert="horz" wrap="square" lIns="121920" tIns="60960" rIns="121920" bIns="60960" numCol="1" anchor="t" anchorCtr="0" compatLnSpc="1"/>
            <a:lstStyle/>
            <a:p>
              <a:endParaRPr lang="zh-CN" altLang="en-US" sz="2400"/>
            </a:p>
          </p:txBody>
        </p:sp>
        <p:sp>
          <p:nvSpPr>
            <p:cNvPr id="17" name="Freeform 5"/>
            <p:cNvSpPr/>
            <p:nvPr/>
          </p:nvSpPr>
          <p:spPr bwMode="auto">
            <a:xfrm>
              <a:off x="4055739" y="1100338"/>
              <a:ext cx="387479" cy="395152"/>
            </a:xfrm>
            <a:custGeom>
              <a:avLst/>
              <a:gdLst>
                <a:gd name="T0" fmla="*/ 9730 w 15756"/>
                <a:gd name="T1" fmla="*/ 253 h 16068"/>
                <a:gd name="T2" fmla="*/ 11826 w 15756"/>
                <a:gd name="T3" fmla="*/ 1108 h 16068"/>
                <a:gd name="T4" fmla="*/ 13508 w 15756"/>
                <a:gd name="T5" fmla="*/ 2441 h 16068"/>
                <a:gd name="T6" fmla="*/ 14743 w 15756"/>
                <a:gd name="T7" fmla="*/ 4133 h 16068"/>
                <a:gd name="T8" fmla="*/ 15503 w 15756"/>
                <a:gd name="T9" fmla="*/ 6065 h 16068"/>
                <a:gd name="T10" fmla="*/ 15755 w 15756"/>
                <a:gd name="T11" fmla="*/ 8111 h 16068"/>
                <a:gd name="T12" fmla="*/ 15467 w 15756"/>
                <a:gd name="T13" fmla="*/ 10154 h 16068"/>
                <a:gd name="T14" fmla="*/ 14610 w 15756"/>
                <a:gd name="T15" fmla="*/ 12071 h 16068"/>
                <a:gd name="T16" fmla="*/ 12376 w 15756"/>
                <a:gd name="T17" fmla="*/ 14520 h 16068"/>
                <a:gd name="T18" fmla="*/ 11170 w 15756"/>
                <a:gd name="T19" fmla="*/ 15175 h 16068"/>
                <a:gd name="T20" fmla="*/ 9951 w 15756"/>
                <a:gd name="T21" fmla="*/ 15641 h 16068"/>
                <a:gd name="T22" fmla="*/ 8725 w 15756"/>
                <a:gd name="T23" fmla="*/ 15912 h 16068"/>
                <a:gd name="T24" fmla="*/ 7497 w 15756"/>
                <a:gd name="T25" fmla="*/ 15989 h 16068"/>
                <a:gd name="T26" fmla="*/ 6270 w 15756"/>
                <a:gd name="T27" fmla="*/ 15865 h 16068"/>
                <a:gd name="T28" fmla="*/ 5050 w 15756"/>
                <a:gd name="T29" fmla="*/ 15539 h 16068"/>
                <a:gd name="T30" fmla="*/ 3842 w 15756"/>
                <a:gd name="T31" fmla="*/ 15007 h 16068"/>
                <a:gd name="T32" fmla="*/ 2649 w 15756"/>
                <a:gd name="T33" fmla="*/ 14265 h 16068"/>
                <a:gd name="T34" fmla="*/ 2450 w 15756"/>
                <a:gd name="T35" fmla="*/ 14829 h 16068"/>
                <a:gd name="T36" fmla="*/ 2374 w 15756"/>
                <a:gd name="T37" fmla="*/ 15238 h 16068"/>
                <a:gd name="T38" fmla="*/ 2200 w 15756"/>
                <a:gd name="T39" fmla="*/ 15581 h 16068"/>
                <a:gd name="T40" fmla="*/ 1942 w 15756"/>
                <a:gd name="T41" fmla="*/ 15842 h 16068"/>
                <a:gd name="T42" fmla="*/ 1620 w 15756"/>
                <a:gd name="T43" fmla="*/ 16009 h 16068"/>
                <a:gd name="T44" fmla="*/ 1252 w 15756"/>
                <a:gd name="T45" fmla="*/ 16068 h 16068"/>
                <a:gd name="T46" fmla="*/ 856 w 15756"/>
                <a:gd name="T47" fmla="*/ 16008 h 16068"/>
                <a:gd name="T48" fmla="*/ 451 w 15756"/>
                <a:gd name="T49" fmla="*/ 15816 h 16068"/>
                <a:gd name="T50" fmla="*/ 175 w 15756"/>
                <a:gd name="T51" fmla="*/ 15467 h 16068"/>
                <a:gd name="T52" fmla="*/ 35 w 15756"/>
                <a:gd name="T53" fmla="*/ 15094 h 16068"/>
                <a:gd name="T54" fmla="*/ 1 w 15756"/>
                <a:gd name="T55" fmla="*/ 14729 h 16068"/>
                <a:gd name="T56" fmla="*/ 66 w 15756"/>
                <a:gd name="T57" fmla="*/ 14388 h 16068"/>
                <a:gd name="T58" fmla="*/ 228 w 15756"/>
                <a:gd name="T59" fmla="*/ 14085 h 16068"/>
                <a:gd name="T60" fmla="*/ 481 w 15756"/>
                <a:gd name="T61" fmla="*/ 13834 h 16068"/>
                <a:gd name="T62" fmla="*/ 820 w 15756"/>
                <a:gd name="T63" fmla="*/ 13651 h 16068"/>
                <a:gd name="T64" fmla="*/ 1242 w 15756"/>
                <a:gd name="T65" fmla="*/ 13548 h 16068"/>
                <a:gd name="T66" fmla="*/ 1687 w 15756"/>
                <a:gd name="T67" fmla="*/ 10896 h 16068"/>
                <a:gd name="T68" fmla="*/ 2594 w 15756"/>
                <a:gd name="T69" fmla="*/ 11657 h 16068"/>
                <a:gd name="T70" fmla="*/ 3570 w 15756"/>
                <a:gd name="T71" fmla="*/ 12297 h 16068"/>
                <a:gd name="T72" fmla="*/ 4603 w 15756"/>
                <a:gd name="T73" fmla="*/ 12795 h 16068"/>
                <a:gd name="T74" fmla="*/ 5684 w 15756"/>
                <a:gd name="T75" fmla="*/ 13133 h 16068"/>
                <a:gd name="T76" fmla="*/ 6802 w 15756"/>
                <a:gd name="T77" fmla="*/ 13290 h 16068"/>
                <a:gd name="T78" fmla="*/ 7947 w 15756"/>
                <a:gd name="T79" fmla="*/ 13248 h 16068"/>
                <a:gd name="T80" fmla="*/ 9108 w 15756"/>
                <a:gd name="T81" fmla="*/ 12988 h 16068"/>
                <a:gd name="T82" fmla="*/ 10277 w 15756"/>
                <a:gd name="T83" fmla="*/ 12489 h 16068"/>
                <a:gd name="T84" fmla="*/ 5331 w 15756"/>
                <a:gd name="T85" fmla="*/ 2506 h 16068"/>
                <a:gd name="T86" fmla="*/ 5685 w 15756"/>
                <a:gd name="T87" fmla="*/ 2576 h 16068"/>
                <a:gd name="T88" fmla="*/ 6027 w 15756"/>
                <a:gd name="T89" fmla="*/ 2611 h 16068"/>
                <a:gd name="T90" fmla="*/ 6359 w 15756"/>
                <a:gd name="T91" fmla="*/ 2608 h 16068"/>
                <a:gd name="T92" fmla="*/ 6676 w 15756"/>
                <a:gd name="T93" fmla="*/ 2565 h 16068"/>
                <a:gd name="T94" fmla="*/ 6981 w 15756"/>
                <a:gd name="T95" fmla="*/ 2479 h 16068"/>
                <a:gd name="T96" fmla="*/ 7272 w 15756"/>
                <a:gd name="T97" fmla="*/ 2350 h 16068"/>
                <a:gd name="T98" fmla="*/ 7549 w 15756"/>
                <a:gd name="T99" fmla="*/ 2174 h 16068"/>
                <a:gd name="T100" fmla="*/ 7811 w 15756"/>
                <a:gd name="T101" fmla="*/ 1951 h 16068"/>
                <a:gd name="T102" fmla="*/ 12510 w 15756"/>
                <a:gd name="T103" fmla="*/ 10286 h 16068"/>
                <a:gd name="T104" fmla="*/ 12943 w 15756"/>
                <a:gd name="T105" fmla="*/ 8938 h 16068"/>
                <a:gd name="T106" fmla="*/ 13043 w 15756"/>
                <a:gd name="T107" fmla="*/ 7449 h 16068"/>
                <a:gd name="T108" fmla="*/ 12826 w 15756"/>
                <a:gd name="T109" fmla="*/ 5893 h 16068"/>
                <a:gd name="T110" fmla="*/ 12305 w 15756"/>
                <a:gd name="T111" fmla="*/ 4349 h 16068"/>
                <a:gd name="T112" fmla="*/ 11495 w 15756"/>
                <a:gd name="T113" fmla="*/ 2896 h 16068"/>
                <a:gd name="T114" fmla="*/ 10412 w 15756"/>
                <a:gd name="T115" fmla="*/ 1611 h 16068"/>
                <a:gd name="T116" fmla="*/ 9070 w 15756"/>
                <a:gd name="T117" fmla="*/ 571 h 16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756" h="16068">
                  <a:moveTo>
                    <a:pt x="7903" y="0"/>
                  </a:moveTo>
                  <a:lnTo>
                    <a:pt x="8535" y="43"/>
                  </a:lnTo>
                  <a:lnTo>
                    <a:pt x="9143" y="129"/>
                  </a:lnTo>
                  <a:lnTo>
                    <a:pt x="9730" y="253"/>
                  </a:lnTo>
                  <a:lnTo>
                    <a:pt x="10291" y="415"/>
                  </a:lnTo>
                  <a:lnTo>
                    <a:pt x="10827" y="613"/>
                  </a:lnTo>
                  <a:lnTo>
                    <a:pt x="11339" y="844"/>
                  </a:lnTo>
                  <a:lnTo>
                    <a:pt x="11826" y="1108"/>
                  </a:lnTo>
                  <a:lnTo>
                    <a:pt x="12287" y="1400"/>
                  </a:lnTo>
                  <a:lnTo>
                    <a:pt x="12720" y="1722"/>
                  </a:lnTo>
                  <a:lnTo>
                    <a:pt x="13128" y="2070"/>
                  </a:lnTo>
                  <a:lnTo>
                    <a:pt x="13508" y="2441"/>
                  </a:lnTo>
                  <a:lnTo>
                    <a:pt x="13859" y="2835"/>
                  </a:lnTo>
                  <a:lnTo>
                    <a:pt x="14183" y="3251"/>
                  </a:lnTo>
                  <a:lnTo>
                    <a:pt x="14478" y="3684"/>
                  </a:lnTo>
                  <a:lnTo>
                    <a:pt x="14743" y="4133"/>
                  </a:lnTo>
                  <a:lnTo>
                    <a:pt x="14979" y="4599"/>
                  </a:lnTo>
                  <a:lnTo>
                    <a:pt x="15185" y="5077"/>
                  </a:lnTo>
                  <a:lnTo>
                    <a:pt x="15360" y="5567"/>
                  </a:lnTo>
                  <a:lnTo>
                    <a:pt x="15503" y="6065"/>
                  </a:lnTo>
                  <a:lnTo>
                    <a:pt x="15614" y="6570"/>
                  </a:lnTo>
                  <a:lnTo>
                    <a:pt x="15695" y="7081"/>
                  </a:lnTo>
                  <a:lnTo>
                    <a:pt x="15741" y="7595"/>
                  </a:lnTo>
                  <a:lnTo>
                    <a:pt x="15755" y="8111"/>
                  </a:lnTo>
                  <a:lnTo>
                    <a:pt x="15735" y="8628"/>
                  </a:lnTo>
                  <a:lnTo>
                    <a:pt x="15681" y="9141"/>
                  </a:lnTo>
                  <a:lnTo>
                    <a:pt x="15591" y="9651"/>
                  </a:lnTo>
                  <a:lnTo>
                    <a:pt x="15467" y="10154"/>
                  </a:lnTo>
                  <a:lnTo>
                    <a:pt x="15307" y="10650"/>
                  </a:lnTo>
                  <a:lnTo>
                    <a:pt x="15112" y="11136"/>
                  </a:lnTo>
                  <a:lnTo>
                    <a:pt x="14880" y="11610"/>
                  </a:lnTo>
                  <a:lnTo>
                    <a:pt x="14610" y="12071"/>
                  </a:lnTo>
                  <a:lnTo>
                    <a:pt x="14303" y="12517"/>
                  </a:lnTo>
                  <a:lnTo>
                    <a:pt x="15756" y="13901"/>
                  </a:lnTo>
                  <a:lnTo>
                    <a:pt x="13807" y="15935"/>
                  </a:lnTo>
                  <a:lnTo>
                    <a:pt x="12376" y="14520"/>
                  </a:lnTo>
                  <a:lnTo>
                    <a:pt x="12076" y="14702"/>
                  </a:lnTo>
                  <a:lnTo>
                    <a:pt x="11775" y="14872"/>
                  </a:lnTo>
                  <a:lnTo>
                    <a:pt x="11473" y="15030"/>
                  </a:lnTo>
                  <a:lnTo>
                    <a:pt x="11170" y="15175"/>
                  </a:lnTo>
                  <a:lnTo>
                    <a:pt x="10866" y="15310"/>
                  </a:lnTo>
                  <a:lnTo>
                    <a:pt x="10562" y="15432"/>
                  </a:lnTo>
                  <a:lnTo>
                    <a:pt x="10256" y="15543"/>
                  </a:lnTo>
                  <a:lnTo>
                    <a:pt x="9951" y="15641"/>
                  </a:lnTo>
                  <a:lnTo>
                    <a:pt x="9645" y="15727"/>
                  </a:lnTo>
                  <a:lnTo>
                    <a:pt x="9339" y="15801"/>
                  </a:lnTo>
                  <a:lnTo>
                    <a:pt x="9032" y="15863"/>
                  </a:lnTo>
                  <a:lnTo>
                    <a:pt x="8725" y="15912"/>
                  </a:lnTo>
                  <a:lnTo>
                    <a:pt x="8418" y="15951"/>
                  </a:lnTo>
                  <a:lnTo>
                    <a:pt x="8111" y="15976"/>
                  </a:lnTo>
                  <a:lnTo>
                    <a:pt x="7804" y="15988"/>
                  </a:lnTo>
                  <a:lnTo>
                    <a:pt x="7497" y="15989"/>
                  </a:lnTo>
                  <a:lnTo>
                    <a:pt x="7190" y="15977"/>
                  </a:lnTo>
                  <a:lnTo>
                    <a:pt x="6883" y="15952"/>
                  </a:lnTo>
                  <a:lnTo>
                    <a:pt x="6576" y="15914"/>
                  </a:lnTo>
                  <a:lnTo>
                    <a:pt x="6270" y="15865"/>
                  </a:lnTo>
                  <a:lnTo>
                    <a:pt x="5964" y="15802"/>
                  </a:lnTo>
                  <a:lnTo>
                    <a:pt x="5659" y="15727"/>
                  </a:lnTo>
                  <a:lnTo>
                    <a:pt x="5354" y="15639"/>
                  </a:lnTo>
                  <a:lnTo>
                    <a:pt x="5050" y="15539"/>
                  </a:lnTo>
                  <a:lnTo>
                    <a:pt x="4747" y="15424"/>
                  </a:lnTo>
                  <a:lnTo>
                    <a:pt x="4445" y="15298"/>
                  </a:lnTo>
                  <a:lnTo>
                    <a:pt x="4143" y="15159"/>
                  </a:lnTo>
                  <a:lnTo>
                    <a:pt x="3842" y="15007"/>
                  </a:lnTo>
                  <a:lnTo>
                    <a:pt x="3543" y="14841"/>
                  </a:lnTo>
                  <a:lnTo>
                    <a:pt x="3244" y="14662"/>
                  </a:lnTo>
                  <a:lnTo>
                    <a:pt x="2945" y="14470"/>
                  </a:lnTo>
                  <a:lnTo>
                    <a:pt x="2649" y="14265"/>
                  </a:lnTo>
                  <a:lnTo>
                    <a:pt x="2428" y="14483"/>
                  </a:lnTo>
                  <a:lnTo>
                    <a:pt x="2443" y="14602"/>
                  </a:lnTo>
                  <a:lnTo>
                    <a:pt x="2450" y="14716"/>
                  </a:lnTo>
                  <a:lnTo>
                    <a:pt x="2450" y="14829"/>
                  </a:lnTo>
                  <a:lnTo>
                    <a:pt x="2441" y="14937"/>
                  </a:lnTo>
                  <a:lnTo>
                    <a:pt x="2426" y="15042"/>
                  </a:lnTo>
                  <a:lnTo>
                    <a:pt x="2404" y="15142"/>
                  </a:lnTo>
                  <a:lnTo>
                    <a:pt x="2374" y="15238"/>
                  </a:lnTo>
                  <a:lnTo>
                    <a:pt x="2340" y="15331"/>
                  </a:lnTo>
                  <a:lnTo>
                    <a:pt x="2299" y="15419"/>
                  </a:lnTo>
                  <a:lnTo>
                    <a:pt x="2252" y="15503"/>
                  </a:lnTo>
                  <a:lnTo>
                    <a:pt x="2200" y="15581"/>
                  </a:lnTo>
                  <a:lnTo>
                    <a:pt x="2143" y="15654"/>
                  </a:lnTo>
                  <a:lnTo>
                    <a:pt x="2080" y="15723"/>
                  </a:lnTo>
                  <a:lnTo>
                    <a:pt x="2013" y="15785"/>
                  </a:lnTo>
                  <a:lnTo>
                    <a:pt x="1942" y="15842"/>
                  </a:lnTo>
                  <a:lnTo>
                    <a:pt x="1867" y="15892"/>
                  </a:lnTo>
                  <a:lnTo>
                    <a:pt x="1788" y="15937"/>
                  </a:lnTo>
                  <a:lnTo>
                    <a:pt x="1706" y="15977"/>
                  </a:lnTo>
                  <a:lnTo>
                    <a:pt x="1620" y="16009"/>
                  </a:lnTo>
                  <a:lnTo>
                    <a:pt x="1531" y="16034"/>
                  </a:lnTo>
                  <a:lnTo>
                    <a:pt x="1441" y="16052"/>
                  </a:lnTo>
                  <a:lnTo>
                    <a:pt x="1348" y="16064"/>
                  </a:lnTo>
                  <a:lnTo>
                    <a:pt x="1252" y="16068"/>
                  </a:lnTo>
                  <a:lnTo>
                    <a:pt x="1155" y="16065"/>
                  </a:lnTo>
                  <a:lnTo>
                    <a:pt x="1057" y="16054"/>
                  </a:lnTo>
                  <a:lnTo>
                    <a:pt x="956" y="16035"/>
                  </a:lnTo>
                  <a:lnTo>
                    <a:pt x="856" y="16008"/>
                  </a:lnTo>
                  <a:lnTo>
                    <a:pt x="755" y="15973"/>
                  </a:lnTo>
                  <a:lnTo>
                    <a:pt x="653" y="15929"/>
                  </a:lnTo>
                  <a:lnTo>
                    <a:pt x="552" y="15877"/>
                  </a:lnTo>
                  <a:lnTo>
                    <a:pt x="451" y="15816"/>
                  </a:lnTo>
                  <a:lnTo>
                    <a:pt x="349" y="15746"/>
                  </a:lnTo>
                  <a:lnTo>
                    <a:pt x="284" y="15653"/>
                  </a:lnTo>
                  <a:lnTo>
                    <a:pt x="226" y="15561"/>
                  </a:lnTo>
                  <a:lnTo>
                    <a:pt x="175" y="15467"/>
                  </a:lnTo>
                  <a:lnTo>
                    <a:pt x="129" y="15374"/>
                  </a:lnTo>
                  <a:lnTo>
                    <a:pt x="91" y="15281"/>
                  </a:lnTo>
                  <a:lnTo>
                    <a:pt x="60" y="15187"/>
                  </a:lnTo>
                  <a:lnTo>
                    <a:pt x="35" y="15094"/>
                  </a:lnTo>
                  <a:lnTo>
                    <a:pt x="17" y="15001"/>
                  </a:lnTo>
                  <a:lnTo>
                    <a:pt x="5" y="14909"/>
                  </a:lnTo>
                  <a:lnTo>
                    <a:pt x="0" y="14819"/>
                  </a:lnTo>
                  <a:lnTo>
                    <a:pt x="1" y="14729"/>
                  </a:lnTo>
                  <a:lnTo>
                    <a:pt x="8" y="14641"/>
                  </a:lnTo>
                  <a:lnTo>
                    <a:pt x="21" y="14555"/>
                  </a:lnTo>
                  <a:lnTo>
                    <a:pt x="41" y="14470"/>
                  </a:lnTo>
                  <a:lnTo>
                    <a:pt x="66" y="14388"/>
                  </a:lnTo>
                  <a:lnTo>
                    <a:pt x="98" y="14308"/>
                  </a:lnTo>
                  <a:lnTo>
                    <a:pt x="135" y="14230"/>
                  </a:lnTo>
                  <a:lnTo>
                    <a:pt x="179" y="14156"/>
                  </a:lnTo>
                  <a:lnTo>
                    <a:pt x="228" y="14085"/>
                  </a:lnTo>
                  <a:lnTo>
                    <a:pt x="283" y="14016"/>
                  </a:lnTo>
                  <a:lnTo>
                    <a:pt x="343" y="13952"/>
                  </a:lnTo>
                  <a:lnTo>
                    <a:pt x="409" y="13891"/>
                  </a:lnTo>
                  <a:lnTo>
                    <a:pt x="481" y="13834"/>
                  </a:lnTo>
                  <a:lnTo>
                    <a:pt x="558" y="13781"/>
                  </a:lnTo>
                  <a:lnTo>
                    <a:pt x="640" y="13733"/>
                  </a:lnTo>
                  <a:lnTo>
                    <a:pt x="728" y="13689"/>
                  </a:lnTo>
                  <a:lnTo>
                    <a:pt x="820" y="13651"/>
                  </a:lnTo>
                  <a:lnTo>
                    <a:pt x="918" y="13617"/>
                  </a:lnTo>
                  <a:lnTo>
                    <a:pt x="1021" y="13589"/>
                  </a:lnTo>
                  <a:lnTo>
                    <a:pt x="1129" y="13565"/>
                  </a:lnTo>
                  <a:lnTo>
                    <a:pt x="1242" y="13548"/>
                  </a:lnTo>
                  <a:lnTo>
                    <a:pt x="1360" y="13538"/>
                  </a:lnTo>
                  <a:lnTo>
                    <a:pt x="1517" y="13402"/>
                  </a:lnTo>
                  <a:lnTo>
                    <a:pt x="481" y="12137"/>
                  </a:lnTo>
                  <a:lnTo>
                    <a:pt x="1687" y="10896"/>
                  </a:lnTo>
                  <a:lnTo>
                    <a:pt x="1907" y="11097"/>
                  </a:lnTo>
                  <a:lnTo>
                    <a:pt x="2132" y="11291"/>
                  </a:lnTo>
                  <a:lnTo>
                    <a:pt x="2360" y="11478"/>
                  </a:lnTo>
                  <a:lnTo>
                    <a:pt x="2594" y="11657"/>
                  </a:lnTo>
                  <a:lnTo>
                    <a:pt x="2832" y="11829"/>
                  </a:lnTo>
                  <a:lnTo>
                    <a:pt x="3075" y="11994"/>
                  </a:lnTo>
                  <a:lnTo>
                    <a:pt x="3321" y="12149"/>
                  </a:lnTo>
                  <a:lnTo>
                    <a:pt x="3570" y="12297"/>
                  </a:lnTo>
                  <a:lnTo>
                    <a:pt x="3824" y="12436"/>
                  </a:lnTo>
                  <a:lnTo>
                    <a:pt x="4081" y="12565"/>
                  </a:lnTo>
                  <a:lnTo>
                    <a:pt x="4340" y="12685"/>
                  </a:lnTo>
                  <a:lnTo>
                    <a:pt x="4603" y="12795"/>
                  </a:lnTo>
                  <a:lnTo>
                    <a:pt x="4869" y="12896"/>
                  </a:lnTo>
                  <a:lnTo>
                    <a:pt x="5138" y="12985"/>
                  </a:lnTo>
                  <a:lnTo>
                    <a:pt x="5410" y="13064"/>
                  </a:lnTo>
                  <a:lnTo>
                    <a:pt x="5684" y="13133"/>
                  </a:lnTo>
                  <a:lnTo>
                    <a:pt x="5961" y="13190"/>
                  </a:lnTo>
                  <a:lnTo>
                    <a:pt x="6239" y="13235"/>
                  </a:lnTo>
                  <a:lnTo>
                    <a:pt x="6520" y="13269"/>
                  </a:lnTo>
                  <a:lnTo>
                    <a:pt x="6802" y="13290"/>
                  </a:lnTo>
                  <a:lnTo>
                    <a:pt x="7086" y="13299"/>
                  </a:lnTo>
                  <a:lnTo>
                    <a:pt x="7372" y="13295"/>
                  </a:lnTo>
                  <a:lnTo>
                    <a:pt x="7659" y="13279"/>
                  </a:lnTo>
                  <a:lnTo>
                    <a:pt x="7947" y="13248"/>
                  </a:lnTo>
                  <a:lnTo>
                    <a:pt x="8236" y="13205"/>
                  </a:lnTo>
                  <a:lnTo>
                    <a:pt x="8526" y="13147"/>
                  </a:lnTo>
                  <a:lnTo>
                    <a:pt x="8817" y="13074"/>
                  </a:lnTo>
                  <a:lnTo>
                    <a:pt x="9108" y="12988"/>
                  </a:lnTo>
                  <a:lnTo>
                    <a:pt x="9400" y="12887"/>
                  </a:lnTo>
                  <a:lnTo>
                    <a:pt x="9692" y="12769"/>
                  </a:lnTo>
                  <a:lnTo>
                    <a:pt x="9984" y="12637"/>
                  </a:lnTo>
                  <a:lnTo>
                    <a:pt x="10277" y="12489"/>
                  </a:lnTo>
                  <a:lnTo>
                    <a:pt x="5111" y="7485"/>
                  </a:lnTo>
                  <a:lnTo>
                    <a:pt x="3687" y="8967"/>
                  </a:lnTo>
                  <a:lnTo>
                    <a:pt x="1395" y="6670"/>
                  </a:lnTo>
                  <a:lnTo>
                    <a:pt x="5331" y="2506"/>
                  </a:lnTo>
                  <a:lnTo>
                    <a:pt x="5420" y="2527"/>
                  </a:lnTo>
                  <a:lnTo>
                    <a:pt x="5510" y="2545"/>
                  </a:lnTo>
                  <a:lnTo>
                    <a:pt x="5598" y="2562"/>
                  </a:lnTo>
                  <a:lnTo>
                    <a:pt x="5685" y="2576"/>
                  </a:lnTo>
                  <a:lnTo>
                    <a:pt x="5772" y="2589"/>
                  </a:lnTo>
                  <a:lnTo>
                    <a:pt x="5858" y="2598"/>
                  </a:lnTo>
                  <a:lnTo>
                    <a:pt x="5943" y="2606"/>
                  </a:lnTo>
                  <a:lnTo>
                    <a:pt x="6027" y="2611"/>
                  </a:lnTo>
                  <a:lnTo>
                    <a:pt x="6112" y="2614"/>
                  </a:lnTo>
                  <a:lnTo>
                    <a:pt x="6194" y="2614"/>
                  </a:lnTo>
                  <a:lnTo>
                    <a:pt x="6276" y="2612"/>
                  </a:lnTo>
                  <a:lnTo>
                    <a:pt x="6359" y="2608"/>
                  </a:lnTo>
                  <a:lnTo>
                    <a:pt x="6439" y="2601"/>
                  </a:lnTo>
                  <a:lnTo>
                    <a:pt x="6519" y="2591"/>
                  </a:lnTo>
                  <a:lnTo>
                    <a:pt x="6597" y="2579"/>
                  </a:lnTo>
                  <a:lnTo>
                    <a:pt x="6676" y="2565"/>
                  </a:lnTo>
                  <a:lnTo>
                    <a:pt x="6754" y="2547"/>
                  </a:lnTo>
                  <a:lnTo>
                    <a:pt x="6830" y="2527"/>
                  </a:lnTo>
                  <a:lnTo>
                    <a:pt x="6907" y="2505"/>
                  </a:lnTo>
                  <a:lnTo>
                    <a:pt x="6981" y="2479"/>
                  </a:lnTo>
                  <a:lnTo>
                    <a:pt x="7055" y="2451"/>
                  </a:lnTo>
                  <a:lnTo>
                    <a:pt x="7128" y="2420"/>
                  </a:lnTo>
                  <a:lnTo>
                    <a:pt x="7201" y="2386"/>
                  </a:lnTo>
                  <a:lnTo>
                    <a:pt x="7272" y="2350"/>
                  </a:lnTo>
                  <a:lnTo>
                    <a:pt x="7343" y="2310"/>
                  </a:lnTo>
                  <a:lnTo>
                    <a:pt x="7412" y="2268"/>
                  </a:lnTo>
                  <a:lnTo>
                    <a:pt x="7482" y="2222"/>
                  </a:lnTo>
                  <a:lnTo>
                    <a:pt x="7549" y="2174"/>
                  </a:lnTo>
                  <a:lnTo>
                    <a:pt x="7616" y="2123"/>
                  </a:lnTo>
                  <a:lnTo>
                    <a:pt x="7682" y="2069"/>
                  </a:lnTo>
                  <a:lnTo>
                    <a:pt x="7747" y="2012"/>
                  </a:lnTo>
                  <a:lnTo>
                    <a:pt x="7811" y="1951"/>
                  </a:lnTo>
                  <a:lnTo>
                    <a:pt x="9056" y="3228"/>
                  </a:lnTo>
                  <a:lnTo>
                    <a:pt x="7078" y="5349"/>
                  </a:lnTo>
                  <a:lnTo>
                    <a:pt x="12349" y="10590"/>
                  </a:lnTo>
                  <a:lnTo>
                    <a:pt x="12510" y="10286"/>
                  </a:lnTo>
                  <a:lnTo>
                    <a:pt x="12651" y="9966"/>
                  </a:lnTo>
                  <a:lnTo>
                    <a:pt x="12769" y="9635"/>
                  </a:lnTo>
                  <a:lnTo>
                    <a:pt x="12867" y="9291"/>
                  </a:lnTo>
                  <a:lnTo>
                    <a:pt x="12943" y="8938"/>
                  </a:lnTo>
                  <a:lnTo>
                    <a:pt x="12999" y="8576"/>
                  </a:lnTo>
                  <a:lnTo>
                    <a:pt x="13034" y="8207"/>
                  </a:lnTo>
                  <a:lnTo>
                    <a:pt x="13049" y="7830"/>
                  </a:lnTo>
                  <a:lnTo>
                    <a:pt x="13043" y="7449"/>
                  </a:lnTo>
                  <a:lnTo>
                    <a:pt x="13018" y="7063"/>
                  </a:lnTo>
                  <a:lnTo>
                    <a:pt x="12973" y="6674"/>
                  </a:lnTo>
                  <a:lnTo>
                    <a:pt x="12909" y="6284"/>
                  </a:lnTo>
                  <a:lnTo>
                    <a:pt x="12826" y="5893"/>
                  </a:lnTo>
                  <a:lnTo>
                    <a:pt x="12723" y="5503"/>
                  </a:lnTo>
                  <a:lnTo>
                    <a:pt x="12602" y="5115"/>
                  </a:lnTo>
                  <a:lnTo>
                    <a:pt x="12462" y="4730"/>
                  </a:lnTo>
                  <a:lnTo>
                    <a:pt x="12305" y="4349"/>
                  </a:lnTo>
                  <a:lnTo>
                    <a:pt x="12128" y="3975"/>
                  </a:lnTo>
                  <a:lnTo>
                    <a:pt x="11934" y="3607"/>
                  </a:lnTo>
                  <a:lnTo>
                    <a:pt x="11724" y="3247"/>
                  </a:lnTo>
                  <a:lnTo>
                    <a:pt x="11495" y="2896"/>
                  </a:lnTo>
                  <a:lnTo>
                    <a:pt x="11249" y="2557"/>
                  </a:lnTo>
                  <a:lnTo>
                    <a:pt x="10986" y="2228"/>
                  </a:lnTo>
                  <a:lnTo>
                    <a:pt x="10707" y="1912"/>
                  </a:lnTo>
                  <a:lnTo>
                    <a:pt x="10412" y="1611"/>
                  </a:lnTo>
                  <a:lnTo>
                    <a:pt x="10100" y="1326"/>
                  </a:lnTo>
                  <a:lnTo>
                    <a:pt x="9773" y="1055"/>
                  </a:lnTo>
                  <a:lnTo>
                    <a:pt x="9430" y="804"/>
                  </a:lnTo>
                  <a:lnTo>
                    <a:pt x="9070" y="571"/>
                  </a:lnTo>
                  <a:lnTo>
                    <a:pt x="8696" y="360"/>
                  </a:lnTo>
                  <a:lnTo>
                    <a:pt x="8308" y="169"/>
                  </a:lnTo>
                  <a:lnTo>
                    <a:pt x="7903" y="0"/>
                  </a:lnTo>
                  <a:close/>
                </a:path>
              </a:pathLst>
            </a:custGeom>
            <a:solidFill>
              <a:schemeClr val="accent4">
                <a:lumMod val="60000"/>
                <a:lumOff val="40000"/>
              </a:schemeClr>
            </a:solidFill>
            <a:ln>
              <a:noFill/>
            </a:ln>
          </p:spPr>
          <p:txBody>
            <a:bodyPr vert="horz" wrap="square" lIns="121920" tIns="60960" rIns="121920" bIns="60960" numCol="1" anchor="t" anchorCtr="0" compatLnSpc="1"/>
            <a:lstStyle/>
            <a:p>
              <a:endParaRPr lang="zh-CN" altLang="en-US" sz="2400"/>
            </a:p>
          </p:txBody>
        </p:sp>
      </p:gr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nodeType="after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barn(inVertical)">
                                      <p:cBhvr>
                                        <p:cTn id="7" dur="400"/>
                                        <p:tgtEl>
                                          <p:spTgt spid="9220"/>
                                        </p:tgtEl>
                                      </p:cBhvr>
                                    </p:animEffect>
                                  </p:childTnLst>
                                </p:cTn>
                              </p:par>
                              <p:par>
                                <p:cTn id="8" presetID="2" presetClass="entr" presetSubtype="8" decel="2500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2000" fill="hold"/>
                                        <p:tgtEl>
                                          <p:spTgt spid="4"/>
                                        </p:tgtEl>
                                        <p:attrNameLst>
                                          <p:attrName>ppt_x</p:attrName>
                                        </p:attrNameLst>
                                      </p:cBhvr>
                                      <p:tavLst>
                                        <p:tav tm="0">
                                          <p:val>
                                            <p:strVal val="0-#ppt_w/2"/>
                                          </p:val>
                                        </p:tav>
                                        <p:tav tm="100000">
                                          <p:val>
                                            <p:strVal val="#ppt_x"/>
                                          </p:val>
                                        </p:tav>
                                      </p:tavLst>
                                    </p:anim>
                                    <p:anim calcmode="lin" valueType="num">
                                      <p:cBhvr additive="base">
                                        <p:cTn id="11" dur="2000" fill="hold"/>
                                        <p:tgtEl>
                                          <p:spTgt spid="4"/>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2000"/>
                            </p:stCondLst>
                            <p:childTnLst>
                              <p:par>
                                <p:cTn id="13" presetID="4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000"/>
                            </p:stCondLst>
                            <p:childTnLst>
                              <p:par>
                                <p:cTn id="19" presetID="2" presetClass="entr" presetSubtype="2"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1+#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3500"/>
                            </p:stCondLst>
                            <p:childTnLst>
                              <p:par>
                                <p:cTn id="24" presetID="56" presetClass="entr" presetSubtype="0" fill="hold" grpId="0" nodeType="after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by="(-#ppt_w*2)" calcmode="lin" valueType="num">
                                      <p:cBhvr rctx="PPT">
                                        <p:cTn id="26" dur="500" autoRev="1" fill="hold">
                                          <p:stCondLst>
                                            <p:cond delay="0"/>
                                          </p:stCondLst>
                                        </p:cTn>
                                        <p:tgtEl>
                                          <p:spTgt spid="15"/>
                                        </p:tgtEl>
                                        <p:attrNameLst>
                                          <p:attrName>ppt_w</p:attrName>
                                        </p:attrNameLst>
                                      </p:cBhvr>
                                    </p:anim>
                                    <p:anim by="(#ppt_w*0.50)" calcmode="lin" valueType="num">
                                      <p:cBhvr>
                                        <p:cTn id="27" dur="500" decel="50000" autoRev="1" fill="hold">
                                          <p:stCondLst>
                                            <p:cond delay="0"/>
                                          </p:stCondLst>
                                        </p:cTn>
                                        <p:tgtEl>
                                          <p:spTgt spid="15"/>
                                        </p:tgtEl>
                                        <p:attrNameLst>
                                          <p:attrName>ppt_x</p:attrName>
                                        </p:attrNameLst>
                                      </p:cBhvr>
                                    </p:anim>
                                    <p:anim from="(-#ppt_h/2)" to="(#ppt_y)" calcmode="lin" valueType="num">
                                      <p:cBhvr>
                                        <p:cTn id="28" dur="1000" fill="hold">
                                          <p:stCondLst>
                                            <p:cond delay="0"/>
                                          </p:stCondLst>
                                        </p:cTn>
                                        <p:tgtEl>
                                          <p:spTgt spid="15"/>
                                        </p:tgtEl>
                                        <p:attrNameLst>
                                          <p:attrName>ppt_y</p:attrName>
                                        </p:attrNameLst>
                                      </p:cBhvr>
                                    </p:anim>
                                    <p:animRot by="21600000">
                                      <p:cBhvr>
                                        <p:cTn id="29" dur="1000" fill="hold">
                                          <p:stCondLst>
                                            <p:cond delay="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747" y="1215324"/>
            <a:ext cx="5344623" cy="5642676"/>
          </a:xfrm>
          <a:prstGeom prst="rect">
            <a:avLst/>
          </a:prstGeom>
        </p:spPr>
      </p:pic>
      <p:grpSp>
        <p:nvGrpSpPr>
          <p:cNvPr id="3" name="组合 2"/>
          <p:cNvGrpSpPr/>
          <p:nvPr/>
        </p:nvGrpSpPr>
        <p:grpSpPr>
          <a:xfrm>
            <a:off x="5407652" y="2931465"/>
            <a:ext cx="4931271" cy="1001849"/>
            <a:chOff x="4055739" y="2198599"/>
            <a:chExt cx="3698453" cy="751387"/>
          </a:xfrm>
        </p:grpSpPr>
        <p:sp>
          <p:nvSpPr>
            <p:cNvPr id="9" name="圆角矩形 8"/>
            <p:cNvSpPr/>
            <p:nvPr/>
          </p:nvSpPr>
          <p:spPr>
            <a:xfrm>
              <a:off x="4055739" y="2198599"/>
              <a:ext cx="3698453" cy="751387"/>
            </a:xfrm>
            <a:prstGeom prst="roundRect">
              <a:avLst/>
            </a:prstGeom>
            <a:solidFill>
              <a:srgbClr val="AE0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223" name="TextBox 17"/>
            <p:cNvSpPr txBox="1">
              <a:spLocks noChangeArrowheads="1"/>
            </p:cNvSpPr>
            <p:nvPr/>
          </p:nvSpPr>
          <p:spPr bwMode="auto">
            <a:xfrm>
              <a:off x="4111383" y="2231899"/>
              <a:ext cx="2376264" cy="683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5335" b="1">
                  <a:solidFill>
                    <a:schemeClr val="accent3">
                      <a:lumMod val="40000"/>
                      <a:lumOff val="60000"/>
                    </a:schemeClr>
                  </a:solidFill>
                  <a:latin typeface="微软雅黑" panose="020B0503020204020204" pitchFamily="34" charset="-122"/>
                  <a:ea typeface="微软雅黑" panose="020B0503020204020204" pitchFamily="34" charset="-122"/>
                </a:rPr>
                <a:t>第三部分</a:t>
              </a:r>
            </a:p>
          </p:txBody>
        </p:sp>
      </p:grpSp>
      <p:pic>
        <p:nvPicPr>
          <p:cNvPr id="9220" name="图片 1"/>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0" y="5734839"/>
            <a:ext cx="12192000" cy="1123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7"/>
          <p:cNvSpPr txBox="1">
            <a:spLocks noChangeArrowheads="1"/>
          </p:cNvSpPr>
          <p:nvPr/>
        </p:nvSpPr>
        <p:spPr bwMode="auto">
          <a:xfrm>
            <a:off x="5346368" y="4083593"/>
            <a:ext cx="6606283"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4265" b="1">
                <a:solidFill>
                  <a:srgbClr val="AE0E16"/>
                </a:solidFill>
                <a:latin typeface="微软雅黑" panose="020B0503020204020204" pitchFamily="34" charset="-122"/>
                <a:ea typeface="微软雅黑" panose="020B0503020204020204" pitchFamily="34" charset="-122"/>
              </a:rPr>
              <a:t>改革开放和社会主义现代</a:t>
            </a:r>
          </a:p>
          <a:p>
            <a:pPr eaLnBrk="1" hangingPunct="1"/>
            <a:r>
              <a:rPr lang="zh-CN" altLang="en-US" sz="4265" b="1">
                <a:solidFill>
                  <a:srgbClr val="AE0E16"/>
                </a:solidFill>
                <a:latin typeface="微软雅黑" panose="020B0503020204020204" pitchFamily="34" charset="-122"/>
                <a:ea typeface="微软雅黑" panose="020B0503020204020204" pitchFamily="34" charset="-122"/>
              </a:rPr>
              <a:t>化建设新时期</a:t>
            </a:r>
          </a:p>
        </p:txBody>
      </p:sp>
      <p:grpSp>
        <p:nvGrpSpPr>
          <p:cNvPr id="2" name="组合 1"/>
          <p:cNvGrpSpPr/>
          <p:nvPr/>
        </p:nvGrpSpPr>
        <p:grpSpPr>
          <a:xfrm>
            <a:off x="5120340" y="1227645"/>
            <a:ext cx="2374405" cy="1930389"/>
            <a:chOff x="3840255" y="920734"/>
            <a:chExt cx="1780804" cy="1447792"/>
          </a:xfrm>
        </p:grpSpPr>
        <p:sp>
          <p:nvSpPr>
            <p:cNvPr id="8" name="Freeform 5"/>
            <p:cNvSpPr>
              <a:spLocks noEditPoints="1"/>
            </p:cNvSpPr>
            <p:nvPr/>
          </p:nvSpPr>
          <p:spPr bwMode="auto">
            <a:xfrm>
              <a:off x="3840255" y="920734"/>
              <a:ext cx="1780804" cy="1447792"/>
            </a:xfrm>
            <a:custGeom>
              <a:avLst/>
              <a:gdLst>
                <a:gd name="T0" fmla="*/ 773 w 16663"/>
                <a:gd name="T1" fmla="*/ 2160 h 13547"/>
                <a:gd name="T2" fmla="*/ 3561 w 16663"/>
                <a:gd name="T3" fmla="*/ 763 h 13547"/>
                <a:gd name="T4" fmla="*/ 5224 w 16663"/>
                <a:gd name="T5" fmla="*/ 403 h 13547"/>
                <a:gd name="T6" fmla="*/ 6215 w 16663"/>
                <a:gd name="T7" fmla="*/ 664 h 13547"/>
                <a:gd name="T8" fmla="*/ 6985 w 16663"/>
                <a:gd name="T9" fmla="*/ 1124 h 13547"/>
                <a:gd name="T10" fmla="*/ 7985 w 16663"/>
                <a:gd name="T11" fmla="*/ 1365 h 13547"/>
                <a:gd name="T12" fmla="*/ 8623 w 16663"/>
                <a:gd name="T13" fmla="*/ 1318 h 13547"/>
                <a:gd name="T14" fmla="*/ 8944 w 16663"/>
                <a:gd name="T15" fmla="*/ 1273 h 13547"/>
                <a:gd name="T16" fmla="*/ 9379 w 16663"/>
                <a:gd name="T17" fmla="*/ 1157 h 13547"/>
                <a:gd name="T18" fmla="*/ 9882 w 16663"/>
                <a:gd name="T19" fmla="*/ 938 h 13547"/>
                <a:gd name="T20" fmla="*/ 10410 w 16663"/>
                <a:gd name="T21" fmla="*/ 581 h 13547"/>
                <a:gd name="T22" fmla="*/ 10768 w 16663"/>
                <a:gd name="T23" fmla="*/ 409 h 13547"/>
                <a:gd name="T24" fmla="*/ 11252 w 16663"/>
                <a:gd name="T25" fmla="*/ 224 h 13547"/>
                <a:gd name="T26" fmla="*/ 11855 w 16663"/>
                <a:gd name="T27" fmla="*/ 65 h 13547"/>
                <a:gd name="T28" fmla="*/ 12514 w 16663"/>
                <a:gd name="T29" fmla="*/ 0 h 13547"/>
                <a:gd name="T30" fmla="*/ 12913 w 16663"/>
                <a:gd name="T31" fmla="*/ 97 h 13547"/>
                <a:gd name="T32" fmla="*/ 12753 w 16663"/>
                <a:gd name="T33" fmla="*/ 339 h 13547"/>
                <a:gd name="T34" fmla="*/ 12569 w 16663"/>
                <a:gd name="T35" fmla="*/ 717 h 13547"/>
                <a:gd name="T36" fmla="*/ 12465 w 16663"/>
                <a:gd name="T37" fmla="*/ 1165 h 13547"/>
                <a:gd name="T38" fmla="*/ 12548 w 16663"/>
                <a:gd name="T39" fmla="*/ 1617 h 13547"/>
                <a:gd name="T40" fmla="*/ 12852 w 16663"/>
                <a:gd name="T41" fmla="*/ 1948 h 13547"/>
                <a:gd name="T42" fmla="*/ 13321 w 16663"/>
                <a:gd name="T43" fmla="*/ 2121 h 13547"/>
                <a:gd name="T44" fmla="*/ 14215 w 16663"/>
                <a:gd name="T45" fmla="*/ 2395 h 13547"/>
                <a:gd name="T46" fmla="*/ 14913 w 16663"/>
                <a:gd name="T47" fmla="*/ 2693 h 13547"/>
                <a:gd name="T48" fmla="*/ 15487 w 16663"/>
                <a:gd name="T49" fmla="*/ 3120 h 13547"/>
                <a:gd name="T50" fmla="*/ 15759 w 16663"/>
                <a:gd name="T51" fmla="*/ 3550 h 13547"/>
                <a:gd name="T52" fmla="*/ 15910 w 16663"/>
                <a:gd name="T53" fmla="*/ 3898 h 13547"/>
                <a:gd name="T54" fmla="*/ 16057 w 16663"/>
                <a:gd name="T55" fmla="*/ 4329 h 13547"/>
                <a:gd name="T56" fmla="*/ 16182 w 16663"/>
                <a:gd name="T57" fmla="*/ 4857 h 13547"/>
                <a:gd name="T58" fmla="*/ 16236 w 16663"/>
                <a:gd name="T59" fmla="*/ 5440 h 13547"/>
                <a:gd name="T60" fmla="*/ 16247 w 16663"/>
                <a:gd name="T61" fmla="*/ 5872 h 13547"/>
                <a:gd name="T62" fmla="*/ 16310 w 16663"/>
                <a:gd name="T63" fmla="*/ 6395 h 13547"/>
                <a:gd name="T64" fmla="*/ 16401 w 16663"/>
                <a:gd name="T65" fmla="*/ 6814 h 13547"/>
                <a:gd name="T66" fmla="*/ 16539 w 16663"/>
                <a:gd name="T67" fmla="*/ 7127 h 13547"/>
                <a:gd name="T68" fmla="*/ 16543 w 16663"/>
                <a:gd name="T69" fmla="*/ 7174 h 13547"/>
                <a:gd name="T70" fmla="*/ 15949 w 16663"/>
                <a:gd name="T71" fmla="*/ 7010 h 13547"/>
                <a:gd name="T72" fmla="*/ 14920 w 16663"/>
                <a:gd name="T73" fmla="*/ 6912 h 13547"/>
                <a:gd name="T74" fmla="*/ 13529 w 16663"/>
                <a:gd name="T75" fmla="*/ 7079 h 13547"/>
                <a:gd name="T76" fmla="*/ 11848 w 16663"/>
                <a:gd name="T77" fmla="*/ 7711 h 13547"/>
                <a:gd name="T78" fmla="*/ 10489 w 16663"/>
                <a:gd name="T79" fmla="*/ 8592 h 13547"/>
                <a:gd name="T80" fmla="*/ 9952 w 16663"/>
                <a:gd name="T81" fmla="*/ 9030 h 13547"/>
                <a:gd name="T82" fmla="*/ 9100 w 16663"/>
                <a:gd name="T83" fmla="*/ 9605 h 13547"/>
                <a:gd name="T84" fmla="*/ 8071 w 16663"/>
                <a:gd name="T85" fmla="*/ 10092 h 13547"/>
                <a:gd name="T86" fmla="*/ 7004 w 16663"/>
                <a:gd name="T87" fmla="*/ 10264 h 13547"/>
                <a:gd name="T88" fmla="*/ 6304 w 16663"/>
                <a:gd name="T89" fmla="*/ 10046 h 13547"/>
                <a:gd name="T90" fmla="*/ 6125 w 16663"/>
                <a:gd name="T91" fmla="*/ 9865 h 13547"/>
                <a:gd name="T92" fmla="*/ 5799 w 16663"/>
                <a:gd name="T93" fmla="*/ 9661 h 13547"/>
                <a:gd name="T94" fmla="*/ 5337 w 16663"/>
                <a:gd name="T95" fmla="*/ 9555 h 13547"/>
                <a:gd name="T96" fmla="*/ 4748 w 16663"/>
                <a:gd name="T97" fmla="*/ 9674 h 13547"/>
                <a:gd name="T98" fmla="*/ 4042 w 16663"/>
                <a:gd name="T99" fmla="*/ 10143 h 13547"/>
                <a:gd name="T100" fmla="*/ 3437 w 16663"/>
                <a:gd name="T101" fmla="*/ 10763 h 13547"/>
                <a:gd name="T102" fmla="*/ 2994 w 16663"/>
                <a:gd name="T103" fmla="*/ 11383 h 13547"/>
                <a:gd name="T104" fmla="*/ 2662 w 16663"/>
                <a:gd name="T105" fmla="*/ 11991 h 13547"/>
                <a:gd name="T106" fmla="*/ 2303 w 16663"/>
                <a:gd name="T107" fmla="*/ 12761 h 13547"/>
                <a:gd name="T108" fmla="*/ 191 w 16663"/>
                <a:gd name="T109" fmla="*/ 3898 h 13547"/>
                <a:gd name="T110" fmla="*/ 231 w 16663"/>
                <a:gd name="T111" fmla="*/ 2906 h 13547"/>
                <a:gd name="T112" fmla="*/ 564 w 16663"/>
                <a:gd name="T113" fmla="*/ 2195 h 13547"/>
                <a:gd name="T114" fmla="*/ 735 w 16663"/>
                <a:gd name="T115" fmla="*/ 2166 h 13547"/>
                <a:gd name="T116" fmla="*/ 553 w 16663"/>
                <a:gd name="T117" fmla="*/ 3699 h 13547"/>
                <a:gd name="T118" fmla="*/ 412 w 16663"/>
                <a:gd name="T119" fmla="*/ 2857 h 13547"/>
                <a:gd name="T120" fmla="*/ 319 w 16663"/>
                <a:gd name="T121" fmla="*/ 2312 h 13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663" h="13547">
                  <a:moveTo>
                    <a:pt x="359" y="3903"/>
                  </a:moveTo>
                  <a:lnTo>
                    <a:pt x="456" y="3877"/>
                  </a:lnTo>
                  <a:lnTo>
                    <a:pt x="2066" y="13521"/>
                  </a:lnTo>
                  <a:lnTo>
                    <a:pt x="1969" y="13547"/>
                  </a:lnTo>
                  <a:lnTo>
                    <a:pt x="359" y="3903"/>
                  </a:lnTo>
                  <a:close/>
                  <a:moveTo>
                    <a:pt x="773" y="2160"/>
                  </a:moveTo>
                  <a:lnTo>
                    <a:pt x="1334" y="1838"/>
                  </a:lnTo>
                  <a:lnTo>
                    <a:pt x="1855" y="1553"/>
                  </a:lnTo>
                  <a:lnTo>
                    <a:pt x="2335" y="1305"/>
                  </a:lnTo>
                  <a:lnTo>
                    <a:pt x="2779" y="1093"/>
                  </a:lnTo>
                  <a:lnTo>
                    <a:pt x="3186" y="912"/>
                  </a:lnTo>
                  <a:lnTo>
                    <a:pt x="3561" y="763"/>
                  </a:lnTo>
                  <a:lnTo>
                    <a:pt x="3903" y="642"/>
                  </a:lnTo>
                  <a:lnTo>
                    <a:pt x="4218" y="548"/>
                  </a:lnTo>
                  <a:lnTo>
                    <a:pt x="4504" y="480"/>
                  </a:lnTo>
                  <a:lnTo>
                    <a:pt x="4767" y="434"/>
                  </a:lnTo>
                  <a:lnTo>
                    <a:pt x="5006" y="410"/>
                  </a:lnTo>
                  <a:lnTo>
                    <a:pt x="5224" y="403"/>
                  </a:lnTo>
                  <a:lnTo>
                    <a:pt x="5424" y="415"/>
                  </a:lnTo>
                  <a:lnTo>
                    <a:pt x="5607" y="442"/>
                  </a:lnTo>
                  <a:lnTo>
                    <a:pt x="5776" y="483"/>
                  </a:lnTo>
                  <a:lnTo>
                    <a:pt x="5932" y="534"/>
                  </a:lnTo>
                  <a:lnTo>
                    <a:pt x="6078" y="595"/>
                  </a:lnTo>
                  <a:lnTo>
                    <a:pt x="6215" y="664"/>
                  </a:lnTo>
                  <a:lnTo>
                    <a:pt x="6347" y="738"/>
                  </a:lnTo>
                  <a:lnTo>
                    <a:pt x="6475" y="815"/>
                  </a:lnTo>
                  <a:lnTo>
                    <a:pt x="6600" y="894"/>
                  </a:lnTo>
                  <a:lnTo>
                    <a:pt x="6726" y="974"/>
                  </a:lnTo>
                  <a:lnTo>
                    <a:pt x="6854" y="1051"/>
                  </a:lnTo>
                  <a:lnTo>
                    <a:pt x="6985" y="1124"/>
                  </a:lnTo>
                  <a:lnTo>
                    <a:pt x="7123" y="1191"/>
                  </a:lnTo>
                  <a:lnTo>
                    <a:pt x="7270" y="1249"/>
                  </a:lnTo>
                  <a:lnTo>
                    <a:pt x="7429" y="1298"/>
                  </a:lnTo>
                  <a:lnTo>
                    <a:pt x="7598" y="1334"/>
                  </a:lnTo>
                  <a:lnTo>
                    <a:pt x="7784" y="1357"/>
                  </a:lnTo>
                  <a:lnTo>
                    <a:pt x="7985" y="1365"/>
                  </a:lnTo>
                  <a:lnTo>
                    <a:pt x="8205" y="1354"/>
                  </a:lnTo>
                  <a:lnTo>
                    <a:pt x="8447" y="1324"/>
                  </a:lnTo>
                  <a:lnTo>
                    <a:pt x="8459" y="1324"/>
                  </a:lnTo>
                  <a:lnTo>
                    <a:pt x="8493" y="1324"/>
                  </a:lnTo>
                  <a:lnTo>
                    <a:pt x="8548" y="1322"/>
                  </a:lnTo>
                  <a:lnTo>
                    <a:pt x="8623" y="1318"/>
                  </a:lnTo>
                  <a:lnTo>
                    <a:pt x="8667" y="1314"/>
                  </a:lnTo>
                  <a:lnTo>
                    <a:pt x="8715" y="1308"/>
                  </a:lnTo>
                  <a:lnTo>
                    <a:pt x="8767" y="1302"/>
                  </a:lnTo>
                  <a:lnTo>
                    <a:pt x="8822" y="1294"/>
                  </a:lnTo>
                  <a:lnTo>
                    <a:pt x="8881" y="1284"/>
                  </a:lnTo>
                  <a:lnTo>
                    <a:pt x="8944" y="1273"/>
                  </a:lnTo>
                  <a:lnTo>
                    <a:pt x="9009" y="1259"/>
                  </a:lnTo>
                  <a:lnTo>
                    <a:pt x="9078" y="1244"/>
                  </a:lnTo>
                  <a:lnTo>
                    <a:pt x="9150" y="1226"/>
                  </a:lnTo>
                  <a:lnTo>
                    <a:pt x="9224" y="1206"/>
                  </a:lnTo>
                  <a:lnTo>
                    <a:pt x="9300" y="1183"/>
                  </a:lnTo>
                  <a:lnTo>
                    <a:pt x="9379" y="1157"/>
                  </a:lnTo>
                  <a:lnTo>
                    <a:pt x="9459" y="1129"/>
                  </a:lnTo>
                  <a:lnTo>
                    <a:pt x="9541" y="1098"/>
                  </a:lnTo>
                  <a:lnTo>
                    <a:pt x="9625" y="1062"/>
                  </a:lnTo>
                  <a:lnTo>
                    <a:pt x="9709" y="1025"/>
                  </a:lnTo>
                  <a:lnTo>
                    <a:pt x="9796" y="983"/>
                  </a:lnTo>
                  <a:lnTo>
                    <a:pt x="9882" y="938"/>
                  </a:lnTo>
                  <a:lnTo>
                    <a:pt x="9970" y="889"/>
                  </a:lnTo>
                  <a:lnTo>
                    <a:pt x="10058" y="836"/>
                  </a:lnTo>
                  <a:lnTo>
                    <a:pt x="10146" y="779"/>
                  </a:lnTo>
                  <a:lnTo>
                    <a:pt x="10234" y="717"/>
                  </a:lnTo>
                  <a:lnTo>
                    <a:pt x="10323" y="652"/>
                  </a:lnTo>
                  <a:lnTo>
                    <a:pt x="10410" y="581"/>
                  </a:lnTo>
                  <a:lnTo>
                    <a:pt x="10426" y="572"/>
                  </a:lnTo>
                  <a:lnTo>
                    <a:pt x="10473" y="548"/>
                  </a:lnTo>
                  <a:lnTo>
                    <a:pt x="10547" y="511"/>
                  </a:lnTo>
                  <a:lnTo>
                    <a:pt x="10647" y="464"/>
                  </a:lnTo>
                  <a:lnTo>
                    <a:pt x="10705" y="437"/>
                  </a:lnTo>
                  <a:lnTo>
                    <a:pt x="10768" y="409"/>
                  </a:lnTo>
                  <a:lnTo>
                    <a:pt x="10838" y="379"/>
                  </a:lnTo>
                  <a:lnTo>
                    <a:pt x="10912" y="348"/>
                  </a:lnTo>
                  <a:lnTo>
                    <a:pt x="10991" y="318"/>
                  </a:lnTo>
                  <a:lnTo>
                    <a:pt x="11074" y="286"/>
                  </a:lnTo>
                  <a:lnTo>
                    <a:pt x="11161" y="254"/>
                  </a:lnTo>
                  <a:lnTo>
                    <a:pt x="11252" y="224"/>
                  </a:lnTo>
                  <a:lnTo>
                    <a:pt x="11345" y="194"/>
                  </a:lnTo>
                  <a:lnTo>
                    <a:pt x="11442" y="165"/>
                  </a:lnTo>
                  <a:lnTo>
                    <a:pt x="11542" y="137"/>
                  </a:lnTo>
                  <a:lnTo>
                    <a:pt x="11644" y="111"/>
                  </a:lnTo>
                  <a:lnTo>
                    <a:pt x="11748" y="87"/>
                  </a:lnTo>
                  <a:lnTo>
                    <a:pt x="11855" y="65"/>
                  </a:lnTo>
                  <a:lnTo>
                    <a:pt x="11963" y="45"/>
                  </a:lnTo>
                  <a:lnTo>
                    <a:pt x="12071" y="29"/>
                  </a:lnTo>
                  <a:lnTo>
                    <a:pt x="12182" y="16"/>
                  </a:lnTo>
                  <a:lnTo>
                    <a:pt x="12292" y="6"/>
                  </a:lnTo>
                  <a:lnTo>
                    <a:pt x="12404" y="1"/>
                  </a:lnTo>
                  <a:lnTo>
                    <a:pt x="12514" y="0"/>
                  </a:lnTo>
                  <a:lnTo>
                    <a:pt x="12624" y="4"/>
                  </a:lnTo>
                  <a:lnTo>
                    <a:pt x="12735" y="13"/>
                  </a:lnTo>
                  <a:lnTo>
                    <a:pt x="12844" y="26"/>
                  </a:lnTo>
                  <a:lnTo>
                    <a:pt x="12952" y="46"/>
                  </a:lnTo>
                  <a:lnTo>
                    <a:pt x="12942" y="59"/>
                  </a:lnTo>
                  <a:lnTo>
                    <a:pt x="12913" y="97"/>
                  </a:lnTo>
                  <a:lnTo>
                    <a:pt x="12892" y="125"/>
                  </a:lnTo>
                  <a:lnTo>
                    <a:pt x="12869" y="158"/>
                  </a:lnTo>
                  <a:lnTo>
                    <a:pt x="12843" y="197"/>
                  </a:lnTo>
                  <a:lnTo>
                    <a:pt x="12815" y="240"/>
                  </a:lnTo>
                  <a:lnTo>
                    <a:pt x="12785" y="287"/>
                  </a:lnTo>
                  <a:lnTo>
                    <a:pt x="12753" y="339"/>
                  </a:lnTo>
                  <a:lnTo>
                    <a:pt x="12721" y="394"/>
                  </a:lnTo>
                  <a:lnTo>
                    <a:pt x="12689" y="452"/>
                  </a:lnTo>
                  <a:lnTo>
                    <a:pt x="12658" y="515"/>
                  </a:lnTo>
                  <a:lnTo>
                    <a:pt x="12626" y="580"/>
                  </a:lnTo>
                  <a:lnTo>
                    <a:pt x="12596" y="647"/>
                  </a:lnTo>
                  <a:lnTo>
                    <a:pt x="12569" y="717"/>
                  </a:lnTo>
                  <a:lnTo>
                    <a:pt x="12543" y="788"/>
                  </a:lnTo>
                  <a:lnTo>
                    <a:pt x="12520" y="862"/>
                  </a:lnTo>
                  <a:lnTo>
                    <a:pt x="12500" y="936"/>
                  </a:lnTo>
                  <a:lnTo>
                    <a:pt x="12484" y="1012"/>
                  </a:lnTo>
                  <a:lnTo>
                    <a:pt x="12472" y="1088"/>
                  </a:lnTo>
                  <a:lnTo>
                    <a:pt x="12465" y="1165"/>
                  </a:lnTo>
                  <a:lnTo>
                    <a:pt x="12463" y="1242"/>
                  </a:lnTo>
                  <a:lnTo>
                    <a:pt x="12467" y="1319"/>
                  </a:lnTo>
                  <a:lnTo>
                    <a:pt x="12476" y="1395"/>
                  </a:lnTo>
                  <a:lnTo>
                    <a:pt x="12493" y="1470"/>
                  </a:lnTo>
                  <a:lnTo>
                    <a:pt x="12517" y="1544"/>
                  </a:lnTo>
                  <a:lnTo>
                    <a:pt x="12548" y="1617"/>
                  </a:lnTo>
                  <a:lnTo>
                    <a:pt x="12588" y="1688"/>
                  </a:lnTo>
                  <a:lnTo>
                    <a:pt x="12636" y="1757"/>
                  </a:lnTo>
                  <a:lnTo>
                    <a:pt x="12693" y="1823"/>
                  </a:lnTo>
                  <a:lnTo>
                    <a:pt x="12761" y="1888"/>
                  </a:lnTo>
                  <a:lnTo>
                    <a:pt x="12801" y="1918"/>
                  </a:lnTo>
                  <a:lnTo>
                    <a:pt x="12852" y="1948"/>
                  </a:lnTo>
                  <a:lnTo>
                    <a:pt x="12912" y="1978"/>
                  </a:lnTo>
                  <a:lnTo>
                    <a:pt x="12979" y="2007"/>
                  </a:lnTo>
                  <a:lnTo>
                    <a:pt x="13054" y="2035"/>
                  </a:lnTo>
                  <a:lnTo>
                    <a:pt x="13137" y="2063"/>
                  </a:lnTo>
                  <a:lnTo>
                    <a:pt x="13226" y="2092"/>
                  </a:lnTo>
                  <a:lnTo>
                    <a:pt x="13321" y="2121"/>
                  </a:lnTo>
                  <a:lnTo>
                    <a:pt x="13525" y="2182"/>
                  </a:lnTo>
                  <a:lnTo>
                    <a:pt x="13746" y="2247"/>
                  </a:lnTo>
                  <a:lnTo>
                    <a:pt x="13860" y="2281"/>
                  </a:lnTo>
                  <a:lnTo>
                    <a:pt x="13977" y="2316"/>
                  </a:lnTo>
                  <a:lnTo>
                    <a:pt x="14096" y="2355"/>
                  </a:lnTo>
                  <a:lnTo>
                    <a:pt x="14215" y="2395"/>
                  </a:lnTo>
                  <a:lnTo>
                    <a:pt x="14334" y="2437"/>
                  </a:lnTo>
                  <a:lnTo>
                    <a:pt x="14453" y="2482"/>
                  </a:lnTo>
                  <a:lnTo>
                    <a:pt x="14571" y="2530"/>
                  </a:lnTo>
                  <a:lnTo>
                    <a:pt x="14687" y="2581"/>
                  </a:lnTo>
                  <a:lnTo>
                    <a:pt x="14802" y="2634"/>
                  </a:lnTo>
                  <a:lnTo>
                    <a:pt x="14913" y="2693"/>
                  </a:lnTo>
                  <a:lnTo>
                    <a:pt x="15021" y="2753"/>
                  </a:lnTo>
                  <a:lnTo>
                    <a:pt x="15125" y="2818"/>
                  </a:lnTo>
                  <a:lnTo>
                    <a:pt x="15224" y="2887"/>
                  </a:lnTo>
                  <a:lnTo>
                    <a:pt x="15317" y="2961"/>
                  </a:lnTo>
                  <a:lnTo>
                    <a:pt x="15406" y="3038"/>
                  </a:lnTo>
                  <a:lnTo>
                    <a:pt x="15487" y="3120"/>
                  </a:lnTo>
                  <a:lnTo>
                    <a:pt x="15561" y="3208"/>
                  </a:lnTo>
                  <a:lnTo>
                    <a:pt x="15628" y="3300"/>
                  </a:lnTo>
                  <a:lnTo>
                    <a:pt x="15686" y="3398"/>
                  </a:lnTo>
                  <a:lnTo>
                    <a:pt x="15735" y="3502"/>
                  </a:lnTo>
                  <a:lnTo>
                    <a:pt x="15741" y="3514"/>
                  </a:lnTo>
                  <a:lnTo>
                    <a:pt x="15759" y="3550"/>
                  </a:lnTo>
                  <a:lnTo>
                    <a:pt x="15786" y="3608"/>
                  </a:lnTo>
                  <a:lnTo>
                    <a:pt x="15822" y="3686"/>
                  </a:lnTo>
                  <a:lnTo>
                    <a:pt x="15842" y="3733"/>
                  </a:lnTo>
                  <a:lnTo>
                    <a:pt x="15863" y="3784"/>
                  </a:lnTo>
                  <a:lnTo>
                    <a:pt x="15886" y="3838"/>
                  </a:lnTo>
                  <a:lnTo>
                    <a:pt x="15910" y="3898"/>
                  </a:lnTo>
                  <a:lnTo>
                    <a:pt x="15934" y="3961"/>
                  </a:lnTo>
                  <a:lnTo>
                    <a:pt x="15958" y="4028"/>
                  </a:lnTo>
                  <a:lnTo>
                    <a:pt x="15983" y="4099"/>
                  </a:lnTo>
                  <a:lnTo>
                    <a:pt x="16008" y="4172"/>
                  </a:lnTo>
                  <a:lnTo>
                    <a:pt x="16033" y="4249"/>
                  </a:lnTo>
                  <a:lnTo>
                    <a:pt x="16057" y="4329"/>
                  </a:lnTo>
                  <a:lnTo>
                    <a:pt x="16081" y="4412"/>
                  </a:lnTo>
                  <a:lnTo>
                    <a:pt x="16104" y="4496"/>
                  </a:lnTo>
                  <a:lnTo>
                    <a:pt x="16126" y="4584"/>
                  </a:lnTo>
                  <a:lnTo>
                    <a:pt x="16145" y="4673"/>
                  </a:lnTo>
                  <a:lnTo>
                    <a:pt x="16164" y="4764"/>
                  </a:lnTo>
                  <a:lnTo>
                    <a:pt x="16182" y="4857"/>
                  </a:lnTo>
                  <a:lnTo>
                    <a:pt x="16197" y="4952"/>
                  </a:lnTo>
                  <a:lnTo>
                    <a:pt x="16210" y="5048"/>
                  </a:lnTo>
                  <a:lnTo>
                    <a:pt x="16220" y="5145"/>
                  </a:lnTo>
                  <a:lnTo>
                    <a:pt x="16229" y="5242"/>
                  </a:lnTo>
                  <a:lnTo>
                    <a:pt x="16234" y="5341"/>
                  </a:lnTo>
                  <a:lnTo>
                    <a:pt x="16236" y="5440"/>
                  </a:lnTo>
                  <a:lnTo>
                    <a:pt x="16235" y="5539"/>
                  </a:lnTo>
                  <a:lnTo>
                    <a:pt x="16231" y="5638"/>
                  </a:lnTo>
                  <a:lnTo>
                    <a:pt x="16232" y="5654"/>
                  </a:lnTo>
                  <a:lnTo>
                    <a:pt x="16235" y="5702"/>
                  </a:lnTo>
                  <a:lnTo>
                    <a:pt x="16239" y="5776"/>
                  </a:lnTo>
                  <a:lnTo>
                    <a:pt x="16247" y="5872"/>
                  </a:lnTo>
                  <a:lnTo>
                    <a:pt x="16258" y="5987"/>
                  </a:lnTo>
                  <a:lnTo>
                    <a:pt x="16271" y="6114"/>
                  </a:lnTo>
                  <a:lnTo>
                    <a:pt x="16280" y="6182"/>
                  </a:lnTo>
                  <a:lnTo>
                    <a:pt x="16288" y="6252"/>
                  </a:lnTo>
                  <a:lnTo>
                    <a:pt x="16298" y="6323"/>
                  </a:lnTo>
                  <a:lnTo>
                    <a:pt x="16310" y="6395"/>
                  </a:lnTo>
                  <a:lnTo>
                    <a:pt x="16322" y="6468"/>
                  </a:lnTo>
                  <a:lnTo>
                    <a:pt x="16335" y="6538"/>
                  </a:lnTo>
                  <a:lnTo>
                    <a:pt x="16350" y="6610"/>
                  </a:lnTo>
                  <a:lnTo>
                    <a:pt x="16365" y="6680"/>
                  </a:lnTo>
                  <a:lnTo>
                    <a:pt x="16383" y="6748"/>
                  </a:lnTo>
                  <a:lnTo>
                    <a:pt x="16401" y="6814"/>
                  </a:lnTo>
                  <a:lnTo>
                    <a:pt x="16420" y="6876"/>
                  </a:lnTo>
                  <a:lnTo>
                    <a:pt x="16441" y="6936"/>
                  </a:lnTo>
                  <a:lnTo>
                    <a:pt x="16463" y="6991"/>
                  </a:lnTo>
                  <a:lnTo>
                    <a:pt x="16487" y="7042"/>
                  </a:lnTo>
                  <a:lnTo>
                    <a:pt x="16513" y="7088"/>
                  </a:lnTo>
                  <a:lnTo>
                    <a:pt x="16539" y="7127"/>
                  </a:lnTo>
                  <a:lnTo>
                    <a:pt x="16568" y="7162"/>
                  </a:lnTo>
                  <a:lnTo>
                    <a:pt x="16597" y="7189"/>
                  </a:lnTo>
                  <a:lnTo>
                    <a:pt x="16630" y="7210"/>
                  </a:lnTo>
                  <a:lnTo>
                    <a:pt x="16663" y="7223"/>
                  </a:lnTo>
                  <a:lnTo>
                    <a:pt x="16633" y="7210"/>
                  </a:lnTo>
                  <a:lnTo>
                    <a:pt x="16543" y="7174"/>
                  </a:lnTo>
                  <a:lnTo>
                    <a:pt x="16478" y="7150"/>
                  </a:lnTo>
                  <a:lnTo>
                    <a:pt x="16397" y="7124"/>
                  </a:lnTo>
                  <a:lnTo>
                    <a:pt x="16305" y="7096"/>
                  </a:lnTo>
                  <a:lnTo>
                    <a:pt x="16199" y="7067"/>
                  </a:lnTo>
                  <a:lnTo>
                    <a:pt x="16080" y="7038"/>
                  </a:lnTo>
                  <a:lnTo>
                    <a:pt x="15949" y="7010"/>
                  </a:lnTo>
                  <a:lnTo>
                    <a:pt x="15805" y="6984"/>
                  </a:lnTo>
                  <a:lnTo>
                    <a:pt x="15651" y="6960"/>
                  </a:lnTo>
                  <a:lnTo>
                    <a:pt x="15484" y="6940"/>
                  </a:lnTo>
                  <a:lnTo>
                    <a:pt x="15306" y="6924"/>
                  </a:lnTo>
                  <a:lnTo>
                    <a:pt x="15119" y="6915"/>
                  </a:lnTo>
                  <a:lnTo>
                    <a:pt x="14920" y="6912"/>
                  </a:lnTo>
                  <a:lnTo>
                    <a:pt x="14711" y="6916"/>
                  </a:lnTo>
                  <a:lnTo>
                    <a:pt x="14493" y="6928"/>
                  </a:lnTo>
                  <a:lnTo>
                    <a:pt x="14265" y="6950"/>
                  </a:lnTo>
                  <a:lnTo>
                    <a:pt x="14028" y="6981"/>
                  </a:lnTo>
                  <a:lnTo>
                    <a:pt x="13782" y="7025"/>
                  </a:lnTo>
                  <a:lnTo>
                    <a:pt x="13529" y="7079"/>
                  </a:lnTo>
                  <a:lnTo>
                    <a:pt x="13267" y="7147"/>
                  </a:lnTo>
                  <a:lnTo>
                    <a:pt x="12997" y="7229"/>
                  </a:lnTo>
                  <a:lnTo>
                    <a:pt x="12721" y="7325"/>
                  </a:lnTo>
                  <a:lnTo>
                    <a:pt x="12437" y="7437"/>
                  </a:lnTo>
                  <a:lnTo>
                    <a:pt x="12146" y="7565"/>
                  </a:lnTo>
                  <a:lnTo>
                    <a:pt x="11848" y="7711"/>
                  </a:lnTo>
                  <a:lnTo>
                    <a:pt x="11545" y="7876"/>
                  </a:lnTo>
                  <a:lnTo>
                    <a:pt x="11237" y="8059"/>
                  </a:lnTo>
                  <a:lnTo>
                    <a:pt x="10923" y="8264"/>
                  </a:lnTo>
                  <a:lnTo>
                    <a:pt x="10604" y="8489"/>
                  </a:lnTo>
                  <a:lnTo>
                    <a:pt x="10574" y="8516"/>
                  </a:lnTo>
                  <a:lnTo>
                    <a:pt x="10489" y="8592"/>
                  </a:lnTo>
                  <a:lnTo>
                    <a:pt x="10428" y="8645"/>
                  </a:lnTo>
                  <a:lnTo>
                    <a:pt x="10354" y="8709"/>
                  </a:lnTo>
                  <a:lnTo>
                    <a:pt x="10269" y="8780"/>
                  </a:lnTo>
                  <a:lnTo>
                    <a:pt x="10173" y="8857"/>
                  </a:lnTo>
                  <a:lnTo>
                    <a:pt x="10068" y="8941"/>
                  </a:lnTo>
                  <a:lnTo>
                    <a:pt x="9952" y="9030"/>
                  </a:lnTo>
                  <a:lnTo>
                    <a:pt x="9828" y="9122"/>
                  </a:lnTo>
                  <a:lnTo>
                    <a:pt x="9697" y="9218"/>
                  </a:lnTo>
                  <a:lnTo>
                    <a:pt x="9557" y="9315"/>
                  </a:lnTo>
                  <a:lnTo>
                    <a:pt x="9410" y="9413"/>
                  </a:lnTo>
                  <a:lnTo>
                    <a:pt x="9258" y="9509"/>
                  </a:lnTo>
                  <a:lnTo>
                    <a:pt x="9100" y="9605"/>
                  </a:lnTo>
                  <a:lnTo>
                    <a:pt x="8937" y="9699"/>
                  </a:lnTo>
                  <a:lnTo>
                    <a:pt x="8770" y="9789"/>
                  </a:lnTo>
                  <a:lnTo>
                    <a:pt x="8599" y="9874"/>
                  </a:lnTo>
                  <a:lnTo>
                    <a:pt x="8425" y="9954"/>
                  </a:lnTo>
                  <a:lnTo>
                    <a:pt x="8249" y="10027"/>
                  </a:lnTo>
                  <a:lnTo>
                    <a:pt x="8071" y="10092"/>
                  </a:lnTo>
                  <a:lnTo>
                    <a:pt x="7892" y="10149"/>
                  </a:lnTo>
                  <a:lnTo>
                    <a:pt x="7713" y="10195"/>
                  </a:lnTo>
                  <a:lnTo>
                    <a:pt x="7534" y="10232"/>
                  </a:lnTo>
                  <a:lnTo>
                    <a:pt x="7356" y="10256"/>
                  </a:lnTo>
                  <a:lnTo>
                    <a:pt x="7179" y="10266"/>
                  </a:lnTo>
                  <a:lnTo>
                    <a:pt x="7004" y="10264"/>
                  </a:lnTo>
                  <a:lnTo>
                    <a:pt x="6832" y="10245"/>
                  </a:lnTo>
                  <a:lnTo>
                    <a:pt x="6663" y="10212"/>
                  </a:lnTo>
                  <a:lnTo>
                    <a:pt x="6499" y="10161"/>
                  </a:lnTo>
                  <a:lnTo>
                    <a:pt x="6339" y="10091"/>
                  </a:lnTo>
                  <a:lnTo>
                    <a:pt x="6331" y="10079"/>
                  </a:lnTo>
                  <a:lnTo>
                    <a:pt x="6304" y="10046"/>
                  </a:lnTo>
                  <a:lnTo>
                    <a:pt x="6285" y="10022"/>
                  </a:lnTo>
                  <a:lnTo>
                    <a:pt x="6261" y="9996"/>
                  </a:lnTo>
                  <a:lnTo>
                    <a:pt x="6233" y="9966"/>
                  </a:lnTo>
                  <a:lnTo>
                    <a:pt x="6201" y="9935"/>
                  </a:lnTo>
                  <a:lnTo>
                    <a:pt x="6164" y="9900"/>
                  </a:lnTo>
                  <a:lnTo>
                    <a:pt x="6125" y="9865"/>
                  </a:lnTo>
                  <a:lnTo>
                    <a:pt x="6080" y="9830"/>
                  </a:lnTo>
                  <a:lnTo>
                    <a:pt x="6032" y="9794"/>
                  </a:lnTo>
                  <a:lnTo>
                    <a:pt x="5979" y="9759"/>
                  </a:lnTo>
                  <a:lnTo>
                    <a:pt x="5923" y="9724"/>
                  </a:lnTo>
                  <a:lnTo>
                    <a:pt x="5863" y="9691"/>
                  </a:lnTo>
                  <a:lnTo>
                    <a:pt x="5799" y="9661"/>
                  </a:lnTo>
                  <a:lnTo>
                    <a:pt x="5731" y="9632"/>
                  </a:lnTo>
                  <a:lnTo>
                    <a:pt x="5660" y="9609"/>
                  </a:lnTo>
                  <a:lnTo>
                    <a:pt x="5584" y="9588"/>
                  </a:lnTo>
                  <a:lnTo>
                    <a:pt x="5506" y="9571"/>
                  </a:lnTo>
                  <a:lnTo>
                    <a:pt x="5424" y="9561"/>
                  </a:lnTo>
                  <a:lnTo>
                    <a:pt x="5337" y="9555"/>
                  </a:lnTo>
                  <a:lnTo>
                    <a:pt x="5248" y="9556"/>
                  </a:lnTo>
                  <a:lnTo>
                    <a:pt x="5154" y="9564"/>
                  </a:lnTo>
                  <a:lnTo>
                    <a:pt x="5058" y="9578"/>
                  </a:lnTo>
                  <a:lnTo>
                    <a:pt x="4958" y="9601"/>
                  </a:lnTo>
                  <a:lnTo>
                    <a:pt x="4854" y="9634"/>
                  </a:lnTo>
                  <a:lnTo>
                    <a:pt x="4748" y="9674"/>
                  </a:lnTo>
                  <a:lnTo>
                    <a:pt x="4638" y="9724"/>
                  </a:lnTo>
                  <a:lnTo>
                    <a:pt x="4524" y="9785"/>
                  </a:lnTo>
                  <a:lnTo>
                    <a:pt x="4407" y="9856"/>
                  </a:lnTo>
                  <a:lnTo>
                    <a:pt x="4288" y="9939"/>
                  </a:lnTo>
                  <a:lnTo>
                    <a:pt x="4162" y="10040"/>
                  </a:lnTo>
                  <a:lnTo>
                    <a:pt x="4042" y="10143"/>
                  </a:lnTo>
                  <a:lnTo>
                    <a:pt x="3927" y="10245"/>
                  </a:lnTo>
                  <a:lnTo>
                    <a:pt x="3819" y="10349"/>
                  </a:lnTo>
                  <a:lnTo>
                    <a:pt x="3716" y="10452"/>
                  </a:lnTo>
                  <a:lnTo>
                    <a:pt x="3618" y="10555"/>
                  </a:lnTo>
                  <a:lnTo>
                    <a:pt x="3525" y="10658"/>
                  </a:lnTo>
                  <a:lnTo>
                    <a:pt x="3437" y="10763"/>
                  </a:lnTo>
                  <a:lnTo>
                    <a:pt x="3353" y="10866"/>
                  </a:lnTo>
                  <a:lnTo>
                    <a:pt x="3273" y="10969"/>
                  </a:lnTo>
                  <a:lnTo>
                    <a:pt x="3198" y="11073"/>
                  </a:lnTo>
                  <a:lnTo>
                    <a:pt x="3126" y="11176"/>
                  </a:lnTo>
                  <a:lnTo>
                    <a:pt x="3059" y="11280"/>
                  </a:lnTo>
                  <a:lnTo>
                    <a:pt x="2994" y="11383"/>
                  </a:lnTo>
                  <a:lnTo>
                    <a:pt x="2933" y="11485"/>
                  </a:lnTo>
                  <a:lnTo>
                    <a:pt x="2873" y="11587"/>
                  </a:lnTo>
                  <a:lnTo>
                    <a:pt x="2817" y="11688"/>
                  </a:lnTo>
                  <a:lnTo>
                    <a:pt x="2763" y="11790"/>
                  </a:lnTo>
                  <a:lnTo>
                    <a:pt x="2712" y="11891"/>
                  </a:lnTo>
                  <a:lnTo>
                    <a:pt x="2662" y="11991"/>
                  </a:lnTo>
                  <a:lnTo>
                    <a:pt x="2613" y="12090"/>
                  </a:lnTo>
                  <a:lnTo>
                    <a:pt x="2567" y="12189"/>
                  </a:lnTo>
                  <a:lnTo>
                    <a:pt x="2521" y="12287"/>
                  </a:lnTo>
                  <a:lnTo>
                    <a:pt x="2477" y="12384"/>
                  </a:lnTo>
                  <a:lnTo>
                    <a:pt x="2389" y="12574"/>
                  </a:lnTo>
                  <a:lnTo>
                    <a:pt x="2303" y="12761"/>
                  </a:lnTo>
                  <a:lnTo>
                    <a:pt x="2259" y="12853"/>
                  </a:lnTo>
                  <a:lnTo>
                    <a:pt x="2215" y="12943"/>
                  </a:lnTo>
                  <a:lnTo>
                    <a:pt x="2170" y="13033"/>
                  </a:lnTo>
                  <a:lnTo>
                    <a:pt x="2125" y="13121"/>
                  </a:lnTo>
                  <a:lnTo>
                    <a:pt x="570" y="3801"/>
                  </a:lnTo>
                  <a:lnTo>
                    <a:pt x="191" y="3898"/>
                  </a:lnTo>
                  <a:lnTo>
                    <a:pt x="247" y="3635"/>
                  </a:lnTo>
                  <a:lnTo>
                    <a:pt x="15" y="3682"/>
                  </a:lnTo>
                  <a:lnTo>
                    <a:pt x="370" y="2657"/>
                  </a:lnTo>
                  <a:lnTo>
                    <a:pt x="224" y="2503"/>
                  </a:lnTo>
                  <a:lnTo>
                    <a:pt x="279" y="2792"/>
                  </a:lnTo>
                  <a:lnTo>
                    <a:pt x="231" y="2906"/>
                  </a:lnTo>
                  <a:lnTo>
                    <a:pt x="146" y="2397"/>
                  </a:lnTo>
                  <a:lnTo>
                    <a:pt x="11" y="2205"/>
                  </a:lnTo>
                  <a:lnTo>
                    <a:pt x="0" y="403"/>
                  </a:lnTo>
                  <a:lnTo>
                    <a:pt x="618" y="2034"/>
                  </a:lnTo>
                  <a:lnTo>
                    <a:pt x="549" y="2200"/>
                  </a:lnTo>
                  <a:lnTo>
                    <a:pt x="564" y="2195"/>
                  </a:lnTo>
                  <a:lnTo>
                    <a:pt x="584" y="2191"/>
                  </a:lnTo>
                  <a:lnTo>
                    <a:pt x="608" y="2187"/>
                  </a:lnTo>
                  <a:lnTo>
                    <a:pt x="636" y="2182"/>
                  </a:lnTo>
                  <a:lnTo>
                    <a:pt x="667" y="2177"/>
                  </a:lnTo>
                  <a:lnTo>
                    <a:pt x="701" y="2171"/>
                  </a:lnTo>
                  <a:lnTo>
                    <a:pt x="735" y="2166"/>
                  </a:lnTo>
                  <a:lnTo>
                    <a:pt x="773" y="2160"/>
                  </a:lnTo>
                  <a:close/>
                  <a:moveTo>
                    <a:pt x="553" y="3699"/>
                  </a:moveTo>
                  <a:lnTo>
                    <a:pt x="534" y="3590"/>
                  </a:lnTo>
                  <a:lnTo>
                    <a:pt x="398" y="3628"/>
                  </a:lnTo>
                  <a:lnTo>
                    <a:pt x="372" y="3749"/>
                  </a:lnTo>
                  <a:lnTo>
                    <a:pt x="553" y="3699"/>
                  </a:lnTo>
                  <a:close/>
                  <a:moveTo>
                    <a:pt x="507" y="3427"/>
                  </a:moveTo>
                  <a:lnTo>
                    <a:pt x="474" y="3228"/>
                  </a:lnTo>
                  <a:lnTo>
                    <a:pt x="416" y="3452"/>
                  </a:lnTo>
                  <a:lnTo>
                    <a:pt x="507" y="3427"/>
                  </a:lnTo>
                  <a:close/>
                  <a:moveTo>
                    <a:pt x="437" y="3010"/>
                  </a:moveTo>
                  <a:lnTo>
                    <a:pt x="412" y="2857"/>
                  </a:lnTo>
                  <a:lnTo>
                    <a:pt x="194" y="3521"/>
                  </a:lnTo>
                  <a:lnTo>
                    <a:pt x="290" y="3495"/>
                  </a:lnTo>
                  <a:lnTo>
                    <a:pt x="437" y="3010"/>
                  </a:lnTo>
                  <a:close/>
                  <a:moveTo>
                    <a:pt x="345" y="2451"/>
                  </a:moveTo>
                  <a:lnTo>
                    <a:pt x="321" y="2311"/>
                  </a:lnTo>
                  <a:lnTo>
                    <a:pt x="319" y="2312"/>
                  </a:lnTo>
                  <a:lnTo>
                    <a:pt x="41" y="648"/>
                  </a:lnTo>
                  <a:lnTo>
                    <a:pt x="111" y="2160"/>
                  </a:lnTo>
                  <a:lnTo>
                    <a:pt x="345" y="2451"/>
                  </a:lnTo>
                  <a:close/>
                </a:path>
              </a:pathLst>
            </a:custGeom>
            <a:solidFill>
              <a:srgbClr val="AE0E16"/>
            </a:solidFill>
            <a:ln>
              <a:noFill/>
            </a:ln>
          </p:spPr>
          <p:txBody>
            <a:bodyPr vert="horz" wrap="square" lIns="121920" tIns="60960" rIns="121920" bIns="60960" numCol="1" anchor="t" anchorCtr="0" compatLnSpc="1"/>
            <a:lstStyle/>
            <a:p>
              <a:endParaRPr lang="zh-CN" altLang="en-US" sz="2400"/>
            </a:p>
          </p:txBody>
        </p:sp>
        <p:sp>
          <p:nvSpPr>
            <p:cNvPr id="17" name="Freeform 5"/>
            <p:cNvSpPr/>
            <p:nvPr/>
          </p:nvSpPr>
          <p:spPr bwMode="auto">
            <a:xfrm>
              <a:off x="4055739" y="1100338"/>
              <a:ext cx="387479" cy="395152"/>
            </a:xfrm>
            <a:custGeom>
              <a:avLst/>
              <a:gdLst>
                <a:gd name="T0" fmla="*/ 9730 w 15756"/>
                <a:gd name="T1" fmla="*/ 253 h 16068"/>
                <a:gd name="T2" fmla="*/ 11826 w 15756"/>
                <a:gd name="T3" fmla="*/ 1108 h 16068"/>
                <a:gd name="T4" fmla="*/ 13508 w 15756"/>
                <a:gd name="T5" fmla="*/ 2441 h 16068"/>
                <a:gd name="T6" fmla="*/ 14743 w 15756"/>
                <a:gd name="T7" fmla="*/ 4133 h 16068"/>
                <a:gd name="T8" fmla="*/ 15503 w 15756"/>
                <a:gd name="T9" fmla="*/ 6065 h 16068"/>
                <a:gd name="T10" fmla="*/ 15755 w 15756"/>
                <a:gd name="T11" fmla="*/ 8111 h 16068"/>
                <a:gd name="T12" fmla="*/ 15467 w 15756"/>
                <a:gd name="T13" fmla="*/ 10154 h 16068"/>
                <a:gd name="T14" fmla="*/ 14610 w 15756"/>
                <a:gd name="T15" fmla="*/ 12071 h 16068"/>
                <a:gd name="T16" fmla="*/ 12376 w 15756"/>
                <a:gd name="T17" fmla="*/ 14520 h 16068"/>
                <a:gd name="T18" fmla="*/ 11170 w 15756"/>
                <a:gd name="T19" fmla="*/ 15175 h 16068"/>
                <a:gd name="T20" fmla="*/ 9951 w 15756"/>
                <a:gd name="T21" fmla="*/ 15641 h 16068"/>
                <a:gd name="T22" fmla="*/ 8725 w 15756"/>
                <a:gd name="T23" fmla="*/ 15912 h 16068"/>
                <a:gd name="T24" fmla="*/ 7497 w 15756"/>
                <a:gd name="T25" fmla="*/ 15989 h 16068"/>
                <a:gd name="T26" fmla="*/ 6270 w 15756"/>
                <a:gd name="T27" fmla="*/ 15865 h 16068"/>
                <a:gd name="T28" fmla="*/ 5050 w 15756"/>
                <a:gd name="T29" fmla="*/ 15539 h 16068"/>
                <a:gd name="T30" fmla="*/ 3842 w 15756"/>
                <a:gd name="T31" fmla="*/ 15007 h 16068"/>
                <a:gd name="T32" fmla="*/ 2649 w 15756"/>
                <a:gd name="T33" fmla="*/ 14265 h 16068"/>
                <a:gd name="T34" fmla="*/ 2450 w 15756"/>
                <a:gd name="T35" fmla="*/ 14829 h 16068"/>
                <a:gd name="T36" fmla="*/ 2374 w 15756"/>
                <a:gd name="T37" fmla="*/ 15238 h 16068"/>
                <a:gd name="T38" fmla="*/ 2200 w 15756"/>
                <a:gd name="T39" fmla="*/ 15581 h 16068"/>
                <a:gd name="T40" fmla="*/ 1942 w 15756"/>
                <a:gd name="T41" fmla="*/ 15842 h 16068"/>
                <a:gd name="T42" fmla="*/ 1620 w 15756"/>
                <a:gd name="T43" fmla="*/ 16009 h 16068"/>
                <a:gd name="T44" fmla="*/ 1252 w 15756"/>
                <a:gd name="T45" fmla="*/ 16068 h 16068"/>
                <a:gd name="T46" fmla="*/ 856 w 15756"/>
                <a:gd name="T47" fmla="*/ 16008 h 16068"/>
                <a:gd name="T48" fmla="*/ 451 w 15756"/>
                <a:gd name="T49" fmla="*/ 15816 h 16068"/>
                <a:gd name="T50" fmla="*/ 175 w 15756"/>
                <a:gd name="T51" fmla="*/ 15467 h 16068"/>
                <a:gd name="T52" fmla="*/ 35 w 15756"/>
                <a:gd name="T53" fmla="*/ 15094 h 16068"/>
                <a:gd name="T54" fmla="*/ 1 w 15756"/>
                <a:gd name="T55" fmla="*/ 14729 h 16068"/>
                <a:gd name="T56" fmla="*/ 66 w 15756"/>
                <a:gd name="T57" fmla="*/ 14388 h 16068"/>
                <a:gd name="T58" fmla="*/ 228 w 15756"/>
                <a:gd name="T59" fmla="*/ 14085 h 16068"/>
                <a:gd name="T60" fmla="*/ 481 w 15756"/>
                <a:gd name="T61" fmla="*/ 13834 h 16068"/>
                <a:gd name="T62" fmla="*/ 820 w 15756"/>
                <a:gd name="T63" fmla="*/ 13651 h 16068"/>
                <a:gd name="T64" fmla="*/ 1242 w 15756"/>
                <a:gd name="T65" fmla="*/ 13548 h 16068"/>
                <a:gd name="T66" fmla="*/ 1687 w 15756"/>
                <a:gd name="T67" fmla="*/ 10896 h 16068"/>
                <a:gd name="T68" fmla="*/ 2594 w 15756"/>
                <a:gd name="T69" fmla="*/ 11657 h 16068"/>
                <a:gd name="T70" fmla="*/ 3570 w 15756"/>
                <a:gd name="T71" fmla="*/ 12297 h 16068"/>
                <a:gd name="T72" fmla="*/ 4603 w 15756"/>
                <a:gd name="T73" fmla="*/ 12795 h 16068"/>
                <a:gd name="T74" fmla="*/ 5684 w 15756"/>
                <a:gd name="T75" fmla="*/ 13133 h 16068"/>
                <a:gd name="T76" fmla="*/ 6802 w 15756"/>
                <a:gd name="T77" fmla="*/ 13290 h 16068"/>
                <a:gd name="T78" fmla="*/ 7947 w 15756"/>
                <a:gd name="T79" fmla="*/ 13248 h 16068"/>
                <a:gd name="T80" fmla="*/ 9108 w 15756"/>
                <a:gd name="T81" fmla="*/ 12988 h 16068"/>
                <a:gd name="T82" fmla="*/ 10277 w 15756"/>
                <a:gd name="T83" fmla="*/ 12489 h 16068"/>
                <a:gd name="T84" fmla="*/ 5331 w 15756"/>
                <a:gd name="T85" fmla="*/ 2506 h 16068"/>
                <a:gd name="T86" fmla="*/ 5685 w 15756"/>
                <a:gd name="T87" fmla="*/ 2576 h 16068"/>
                <a:gd name="T88" fmla="*/ 6027 w 15756"/>
                <a:gd name="T89" fmla="*/ 2611 h 16068"/>
                <a:gd name="T90" fmla="*/ 6359 w 15756"/>
                <a:gd name="T91" fmla="*/ 2608 h 16068"/>
                <a:gd name="T92" fmla="*/ 6676 w 15756"/>
                <a:gd name="T93" fmla="*/ 2565 h 16068"/>
                <a:gd name="T94" fmla="*/ 6981 w 15756"/>
                <a:gd name="T95" fmla="*/ 2479 h 16068"/>
                <a:gd name="T96" fmla="*/ 7272 w 15756"/>
                <a:gd name="T97" fmla="*/ 2350 h 16068"/>
                <a:gd name="T98" fmla="*/ 7549 w 15756"/>
                <a:gd name="T99" fmla="*/ 2174 h 16068"/>
                <a:gd name="T100" fmla="*/ 7811 w 15756"/>
                <a:gd name="T101" fmla="*/ 1951 h 16068"/>
                <a:gd name="T102" fmla="*/ 12510 w 15756"/>
                <a:gd name="T103" fmla="*/ 10286 h 16068"/>
                <a:gd name="T104" fmla="*/ 12943 w 15756"/>
                <a:gd name="T105" fmla="*/ 8938 h 16068"/>
                <a:gd name="T106" fmla="*/ 13043 w 15756"/>
                <a:gd name="T107" fmla="*/ 7449 h 16068"/>
                <a:gd name="T108" fmla="*/ 12826 w 15756"/>
                <a:gd name="T109" fmla="*/ 5893 h 16068"/>
                <a:gd name="T110" fmla="*/ 12305 w 15756"/>
                <a:gd name="T111" fmla="*/ 4349 h 16068"/>
                <a:gd name="T112" fmla="*/ 11495 w 15756"/>
                <a:gd name="T113" fmla="*/ 2896 h 16068"/>
                <a:gd name="T114" fmla="*/ 10412 w 15756"/>
                <a:gd name="T115" fmla="*/ 1611 h 16068"/>
                <a:gd name="T116" fmla="*/ 9070 w 15756"/>
                <a:gd name="T117" fmla="*/ 571 h 16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756" h="16068">
                  <a:moveTo>
                    <a:pt x="7903" y="0"/>
                  </a:moveTo>
                  <a:lnTo>
                    <a:pt x="8535" y="43"/>
                  </a:lnTo>
                  <a:lnTo>
                    <a:pt x="9143" y="129"/>
                  </a:lnTo>
                  <a:lnTo>
                    <a:pt x="9730" y="253"/>
                  </a:lnTo>
                  <a:lnTo>
                    <a:pt x="10291" y="415"/>
                  </a:lnTo>
                  <a:lnTo>
                    <a:pt x="10827" y="613"/>
                  </a:lnTo>
                  <a:lnTo>
                    <a:pt x="11339" y="844"/>
                  </a:lnTo>
                  <a:lnTo>
                    <a:pt x="11826" y="1108"/>
                  </a:lnTo>
                  <a:lnTo>
                    <a:pt x="12287" y="1400"/>
                  </a:lnTo>
                  <a:lnTo>
                    <a:pt x="12720" y="1722"/>
                  </a:lnTo>
                  <a:lnTo>
                    <a:pt x="13128" y="2070"/>
                  </a:lnTo>
                  <a:lnTo>
                    <a:pt x="13508" y="2441"/>
                  </a:lnTo>
                  <a:lnTo>
                    <a:pt x="13859" y="2835"/>
                  </a:lnTo>
                  <a:lnTo>
                    <a:pt x="14183" y="3251"/>
                  </a:lnTo>
                  <a:lnTo>
                    <a:pt x="14478" y="3684"/>
                  </a:lnTo>
                  <a:lnTo>
                    <a:pt x="14743" y="4133"/>
                  </a:lnTo>
                  <a:lnTo>
                    <a:pt x="14979" y="4599"/>
                  </a:lnTo>
                  <a:lnTo>
                    <a:pt x="15185" y="5077"/>
                  </a:lnTo>
                  <a:lnTo>
                    <a:pt x="15360" y="5567"/>
                  </a:lnTo>
                  <a:lnTo>
                    <a:pt x="15503" y="6065"/>
                  </a:lnTo>
                  <a:lnTo>
                    <a:pt x="15614" y="6570"/>
                  </a:lnTo>
                  <a:lnTo>
                    <a:pt x="15695" y="7081"/>
                  </a:lnTo>
                  <a:lnTo>
                    <a:pt x="15741" y="7595"/>
                  </a:lnTo>
                  <a:lnTo>
                    <a:pt x="15755" y="8111"/>
                  </a:lnTo>
                  <a:lnTo>
                    <a:pt x="15735" y="8628"/>
                  </a:lnTo>
                  <a:lnTo>
                    <a:pt x="15681" y="9141"/>
                  </a:lnTo>
                  <a:lnTo>
                    <a:pt x="15591" y="9651"/>
                  </a:lnTo>
                  <a:lnTo>
                    <a:pt x="15467" y="10154"/>
                  </a:lnTo>
                  <a:lnTo>
                    <a:pt x="15307" y="10650"/>
                  </a:lnTo>
                  <a:lnTo>
                    <a:pt x="15112" y="11136"/>
                  </a:lnTo>
                  <a:lnTo>
                    <a:pt x="14880" y="11610"/>
                  </a:lnTo>
                  <a:lnTo>
                    <a:pt x="14610" y="12071"/>
                  </a:lnTo>
                  <a:lnTo>
                    <a:pt x="14303" y="12517"/>
                  </a:lnTo>
                  <a:lnTo>
                    <a:pt x="15756" y="13901"/>
                  </a:lnTo>
                  <a:lnTo>
                    <a:pt x="13807" y="15935"/>
                  </a:lnTo>
                  <a:lnTo>
                    <a:pt x="12376" y="14520"/>
                  </a:lnTo>
                  <a:lnTo>
                    <a:pt x="12076" y="14702"/>
                  </a:lnTo>
                  <a:lnTo>
                    <a:pt x="11775" y="14872"/>
                  </a:lnTo>
                  <a:lnTo>
                    <a:pt x="11473" y="15030"/>
                  </a:lnTo>
                  <a:lnTo>
                    <a:pt x="11170" y="15175"/>
                  </a:lnTo>
                  <a:lnTo>
                    <a:pt x="10866" y="15310"/>
                  </a:lnTo>
                  <a:lnTo>
                    <a:pt x="10562" y="15432"/>
                  </a:lnTo>
                  <a:lnTo>
                    <a:pt x="10256" y="15543"/>
                  </a:lnTo>
                  <a:lnTo>
                    <a:pt x="9951" y="15641"/>
                  </a:lnTo>
                  <a:lnTo>
                    <a:pt x="9645" y="15727"/>
                  </a:lnTo>
                  <a:lnTo>
                    <a:pt x="9339" y="15801"/>
                  </a:lnTo>
                  <a:lnTo>
                    <a:pt x="9032" y="15863"/>
                  </a:lnTo>
                  <a:lnTo>
                    <a:pt x="8725" y="15912"/>
                  </a:lnTo>
                  <a:lnTo>
                    <a:pt x="8418" y="15951"/>
                  </a:lnTo>
                  <a:lnTo>
                    <a:pt x="8111" y="15976"/>
                  </a:lnTo>
                  <a:lnTo>
                    <a:pt x="7804" y="15988"/>
                  </a:lnTo>
                  <a:lnTo>
                    <a:pt x="7497" y="15989"/>
                  </a:lnTo>
                  <a:lnTo>
                    <a:pt x="7190" y="15977"/>
                  </a:lnTo>
                  <a:lnTo>
                    <a:pt x="6883" y="15952"/>
                  </a:lnTo>
                  <a:lnTo>
                    <a:pt x="6576" y="15914"/>
                  </a:lnTo>
                  <a:lnTo>
                    <a:pt x="6270" y="15865"/>
                  </a:lnTo>
                  <a:lnTo>
                    <a:pt x="5964" y="15802"/>
                  </a:lnTo>
                  <a:lnTo>
                    <a:pt x="5659" y="15727"/>
                  </a:lnTo>
                  <a:lnTo>
                    <a:pt x="5354" y="15639"/>
                  </a:lnTo>
                  <a:lnTo>
                    <a:pt x="5050" y="15539"/>
                  </a:lnTo>
                  <a:lnTo>
                    <a:pt x="4747" y="15424"/>
                  </a:lnTo>
                  <a:lnTo>
                    <a:pt x="4445" y="15298"/>
                  </a:lnTo>
                  <a:lnTo>
                    <a:pt x="4143" y="15159"/>
                  </a:lnTo>
                  <a:lnTo>
                    <a:pt x="3842" y="15007"/>
                  </a:lnTo>
                  <a:lnTo>
                    <a:pt x="3543" y="14841"/>
                  </a:lnTo>
                  <a:lnTo>
                    <a:pt x="3244" y="14662"/>
                  </a:lnTo>
                  <a:lnTo>
                    <a:pt x="2945" y="14470"/>
                  </a:lnTo>
                  <a:lnTo>
                    <a:pt x="2649" y="14265"/>
                  </a:lnTo>
                  <a:lnTo>
                    <a:pt x="2428" y="14483"/>
                  </a:lnTo>
                  <a:lnTo>
                    <a:pt x="2443" y="14602"/>
                  </a:lnTo>
                  <a:lnTo>
                    <a:pt x="2450" y="14716"/>
                  </a:lnTo>
                  <a:lnTo>
                    <a:pt x="2450" y="14829"/>
                  </a:lnTo>
                  <a:lnTo>
                    <a:pt x="2441" y="14937"/>
                  </a:lnTo>
                  <a:lnTo>
                    <a:pt x="2426" y="15042"/>
                  </a:lnTo>
                  <a:lnTo>
                    <a:pt x="2404" y="15142"/>
                  </a:lnTo>
                  <a:lnTo>
                    <a:pt x="2374" y="15238"/>
                  </a:lnTo>
                  <a:lnTo>
                    <a:pt x="2340" y="15331"/>
                  </a:lnTo>
                  <a:lnTo>
                    <a:pt x="2299" y="15419"/>
                  </a:lnTo>
                  <a:lnTo>
                    <a:pt x="2252" y="15503"/>
                  </a:lnTo>
                  <a:lnTo>
                    <a:pt x="2200" y="15581"/>
                  </a:lnTo>
                  <a:lnTo>
                    <a:pt x="2143" y="15654"/>
                  </a:lnTo>
                  <a:lnTo>
                    <a:pt x="2080" y="15723"/>
                  </a:lnTo>
                  <a:lnTo>
                    <a:pt x="2013" y="15785"/>
                  </a:lnTo>
                  <a:lnTo>
                    <a:pt x="1942" y="15842"/>
                  </a:lnTo>
                  <a:lnTo>
                    <a:pt x="1867" y="15892"/>
                  </a:lnTo>
                  <a:lnTo>
                    <a:pt x="1788" y="15937"/>
                  </a:lnTo>
                  <a:lnTo>
                    <a:pt x="1706" y="15977"/>
                  </a:lnTo>
                  <a:lnTo>
                    <a:pt x="1620" y="16009"/>
                  </a:lnTo>
                  <a:lnTo>
                    <a:pt x="1531" y="16034"/>
                  </a:lnTo>
                  <a:lnTo>
                    <a:pt x="1441" y="16052"/>
                  </a:lnTo>
                  <a:lnTo>
                    <a:pt x="1348" y="16064"/>
                  </a:lnTo>
                  <a:lnTo>
                    <a:pt x="1252" y="16068"/>
                  </a:lnTo>
                  <a:lnTo>
                    <a:pt x="1155" y="16065"/>
                  </a:lnTo>
                  <a:lnTo>
                    <a:pt x="1057" y="16054"/>
                  </a:lnTo>
                  <a:lnTo>
                    <a:pt x="956" y="16035"/>
                  </a:lnTo>
                  <a:lnTo>
                    <a:pt x="856" y="16008"/>
                  </a:lnTo>
                  <a:lnTo>
                    <a:pt x="755" y="15973"/>
                  </a:lnTo>
                  <a:lnTo>
                    <a:pt x="653" y="15929"/>
                  </a:lnTo>
                  <a:lnTo>
                    <a:pt x="552" y="15877"/>
                  </a:lnTo>
                  <a:lnTo>
                    <a:pt x="451" y="15816"/>
                  </a:lnTo>
                  <a:lnTo>
                    <a:pt x="349" y="15746"/>
                  </a:lnTo>
                  <a:lnTo>
                    <a:pt x="284" y="15653"/>
                  </a:lnTo>
                  <a:lnTo>
                    <a:pt x="226" y="15561"/>
                  </a:lnTo>
                  <a:lnTo>
                    <a:pt x="175" y="15467"/>
                  </a:lnTo>
                  <a:lnTo>
                    <a:pt x="129" y="15374"/>
                  </a:lnTo>
                  <a:lnTo>
                    <a:pt x="91" y="15281"/>
                  </a:lnTo>
                  <a:lnTo>
                    <a:pt x="60" y="15187"/>
                  </a:lnTo>
                  <a:lnTo>
                    <a:pt x="35" y="15094"/>
                  </a:lnTo>
                  <a:lnTo>
                    <a:pt x="17" y="15001"/>
                  </a:lnTo>
                  <a:lnTo>
                    <a:pt x="5" y="14909"/>
                  </a:lnTo>
                  <a:lnTo>
                    <a:pt x="0" y="14819"/>
                  </a:lnTo>
                  <a:lnTo>
                    <a:pt x="1" y="14729"/>
                  </a:lnTo>
                  <a:lnTo>
                    <a:pt x="8" y="14641"/>
                  </a:lnTo>
                  <a:lnTo>
                    <a:pt x="21" y="14555"/>
                  </a:lnTo>
                  <a:lnTo>
                    <a:pt x="41" y="14470"/>
                  </a:lnTo>
                  <a:lnTo>
                    <a:pt x="66" y="14388"/>
                  </a:lnTo>
                  <a:lnTo>
                    <a:pt x="98" y="14308"/>
                  </a:lnTo>
                  <a:lnTo>
                    <a:pt x="135" y="14230"/>
                  </a:lnTo>
                  <a:lnTo>
                    <a:pt x="179" y="14156"/>
                  </a:lnTo>
                  <a:lnTo>
                    <a:pt x="228" y="14085"/>
                  </a:lnTo>
                  <a:lnTo>
                    <a:pt x="283" y="14016"/>
                  </a:lnTo>
                  <a:lnTo>
                    <a:pt x="343" y="13952"/>
                  </a:lnTo>
                  <a:lnTo>
                    <a:pt x="409" y="13891"/>
                  </a:lnTo>
                  <a:lnTo>
                    <a:pt x="481" y="13834"/>
                  </a:lnTo>
                  <a:lnTo>
                    <a:pt x="558" y="13781"/>
                  </a:lnTo>
                  <a:lnTo>
                    <a:pt x="640" y="13733"/>
                  </a:lnTo>
                  <a:lnTo>
                    <a:pt x="728" y="13689"/>
                  </a:lnTo>
                  <a:lnTo>
                    <a:pt x="820" y="13651"/>
                  </a:lnTo>
                  <a:lnTo>
                    <a:pt x="918" y="13617"/>
                  </a:lnTo>
                  <a:lnTo>
                    <a:pt x="1021" y="13589"/>
                  </a:lnTo>
                  <a:lnTo>
                    <a:pt x="1129" y="13565"/>
                  </a:lnTo>
                  <a:lnTo>
                    <a:pt x="1242" y="13548"/>
                  </a:lnTo>
                  <a:lnTo>
                    <a:pt x="1360" y="13538"/>
                  </a:lnTo>
                  <a:lnTo>
                    <a:pt x="1517" y="13402"/>
                  </a:lnTo>
                  <a:lnTo>
                    <a:pt x="481" y="12137"/>
                  </a:lnTo>
                  <a:lnTo>
                    <a:pt x="1687" y="10896"/>
                  </a:lnTo>
                  <a:lnTo>
                    <a:pt x="1907" y="11097"/>
                  </a:lnTo>
                  <a:lnTo>
                    <a:pt x="2132" y="11291"/>
                  </a:lnTo>
                  <a:lnTo>
                    <a:pt x="2360" y="11478"/>
                  </a:lnTo>
                  <a:lnTo>
                    <a:pt x="2594" y="11657"/>
                  </a:lnTo>
                  <a:lnTo>
                    <a:pt x="2832" y="11829"/>
                  </a:lnTo>
                  <a:lnTo>
                    <a:pt x="3075" y="11994"/>
                  </a:lnTo>
                  <a:lnTo>
                    <a:pt x="3321" y="12149"/>
                  </a:lnTo>
                  <a:lnTo>
                    <a:pt x="3570" y="12297"/>
                  </a:lnTo>
                  <a:lnTo>
                    <a:pt x="3824" y="12436"/>
                  </a:lnTo>
                  <a:lnTo>
                    <a:pt x="4081" y="12565"/>
                  </a:lnTo>
                  <a:lnTo>
                    <a:pt x="4340" y="12685"/>
                  </a:lnTo>
                  <a:lnTo>
                    <a:pt x="4603" y="12795"/>
                  </a:lnTo>
                  <a:lnTo>
                    <a:pt x="4869" y="12896"/>
                  </a:lnTo>
                  <a:lnTo>
                    <a:pt x="5138" y="12985"/>
                  </a:lnTo>
                  <a:lnTo>
                    <a:pt x="5410" y="13064"/>
                  </a:lnTo>
                  <a:lnTo>
                    <a:pt x="5684" y="13133"/>
                  </a:lnTo>
                  <a:lnTo>
                    <a:pt x="5961" y="13190"/>
                  </a:lnTo>
                  <a:lnTo>
                    <a:pt x="6239" y="13235"/>
                  </a:lnTo>
                  <a:lnTo>
                    <a:pt x="6520" y="13269"/>
                  </a:lnTo>
                  <a:lnTo>
                    <a:pt x="6802" y="13290"/>
                  </a:lnTo>
                  <a:lnTo>
                    <a:pt x="7086" y="13299"/>
                  </a:lnTo>
                  <a:lnTo>
                    <a:pt x="7372" y="13295"/>
                  </a:lnTo>
                  <a:lnTo>
                    <a:pt x="7659" y="13279"/>
                  </a:lnTo>
                  <a:lnTo>
                    <a:pt x="7947" y="13248"/>
                  </a:lnTo>
                  <a:lnTo>
                    <a:pt x="8236" y="13205"/>
                  </a:lnTo>
                  <a:lnTo>
                    <a:pt x="8526" y="13147"/>
                  </a:lnTo>
                  <a:lnTo>
                    <a:pt x="8817" y="13074"/>
                  </a:lnTo>
                  <a:lnTo>
                    <a:pt x="9108" y="12988"/>
                  </a:lnTo>
                  <a:lnTo>
                    <a:pt x="9400" y="12887"/>
                  </a:lnTo>
                  <a:lnTo>
                    <a:pt x="9692" y="12769"/>
                  </a:lnTo>
                  <a:lnTo>
                    <a:pt x="9984" y="12637"/>
                  </a:lnTo>
                  <a:lnTo>
                    <a:pt x="10277" y="12489"/>
                  </a:lnTo>
                  <a:lnTo>
                    <a:pt x="5111" y="7485"/>
                  </a:lnTo>
                  <a:lnTo>
                    <a:pt x="3687" y="8967"/>
                  </a:lnTo>
                  <a:lnTo>
                    <a:pt x="1395" y="6670"/>
                  </a:lnTo>
                  <a:lnTo>
                    <a:pt x="5331" y="2506"/>
                  </a:lnTo>
                  <a:lnTo>
                    <a:pt x="5420" y="2527"/>
                  </a:lnTo>
                  <a:lnTo>
                    <a:pt x="5510" y="2545"/>
                  </a:lnTo>
                  <a:lnTo>
                    <a:pt x="5598" y="2562"/>
                  </a:lnTo>
                  <a:lnTo>
                    <a:pt x="5685" y="2576"/>
                  </a:lnTo>
                  <a:lnTo>
                    <a:pt x="5772" y="2589"/>
                  </a:lnTo>
                  <a:lnTo>
                    <a:pt x="5858" y="2598"/>
                  </a:lnTo>
                  <a:lnTo>
                    <a:pt x="5943" y="2606"/>
                  </a:lnTo>
                  <a:lnTo>
                    <a:pt x="6027" y="2611"/>
                  </a:lnTo>
                  <a:lnTo>
                    <a:pt x="6112" y="2614"/>
                  </a:lnTo>
                  <a:lnTo>
                    <a:pt x="6194" y="2614"/>
                  </a:lnTo>
                  <a:lnTo>
                    <a:pt x="6276" y="2612"/>
                  </a:lnTo>
                  <a:lnTo>
                    <a:pt x="6359" y="2608"/>
                  </a:lnTo>
                  <a:lnTo>
                    <a:pt x="6439" y="2601"/>
                  </a:lnTo>
                  <a:lnTo>
                    <a:pt x="6519" y="2591"/>
                  </a:lnTo>
                  <a:lnTo>
                    <a:pt x="6597" y="2579"/>
                  </a:lnTo>
                  <a:lnTo>
                    <a:pt x="6676" y="2565"/>
                  </a:lnTo>
                  <a:lnTo>
                    <a:pt x="6754" y="2547"/>
                  </a:lnTo>
                  <a:lnTo>
                    <a:pt x="6830" y="2527"/>
                  </a:lnTo>
                  <a:lnTo>
                    <a:pt x="6907" y="2505"/>
                  </a:lnTo>
                  <a:lnTo>
                    <a:pt x="6981" y="2479"/>
                  </a:lnTo>
                  <a:lnTo>
                    <a:pt x="7055" y="2451"/>
                  </a:lnTo>
                  <a:lnTo>
                    <a:pt x="7128" y="2420"/>
                  </a:lnTo>
                  <a:lnTo>
                    <a:pt x="7201" y="2386"/>
                  </a:lnTo>
                  <a:lnTo>
                    <a:pt x="7272" y="2350"/>
                  </a:lnTo>
                  <a:lnTo>
                    <a:pt x="7343" y="2310"/>
                  </a:lnTo>
                  <a:lnTo>
                    <a:pt x="7412" y="2268"/>
                  </a:lnTo>
                  <a:lnTo>
                    <a:pt x="7482" y="2222"/>
                  </a:lnTo>
                  <a:lnTo>
                    <a:pt x="7549" y="2174"/>
                  </a:lnTo>
                  <a:lnTo>
                    <a:pt x="7616" y="2123"/>
                  </a:lnTo>
                  <a:lnTo>
                    <a:pt x="7682" y="2069"/>
                  </a:lnTo>
                  <a:lnTo>
                    <a:pt x="7747" y="2012"/>
                  </a:lnTo>
                  <a:lnTo>
                    <a:pt x="7811" y="1951"/>
                  </a:lnTo>
                  <a:lnTo>
                    <a:pt x="9056" y="3228"/>
                  </a:lnTo>
                  <a:lnTo>
                    <a:pt x="7078" y="5349"/>
                  </a:lnTo>
                  <a:lnTo>
                    <a:pt x="12349" y="10590"/>
                  </a:lnTo>
                  <a:lnTo>
                    <a:pt x="12510" y="10286"/>
                  </a:lnTo>
                  <a:lnTo>
                    <a:pt x="12651" y="9966"/>
                  </a:lnTo>
                  <a:lnTo>
                    <a:pt x="12769" y="9635"/>
                  </a:lnTo>
                  <a:lnTo>
                    <a:pt x="12867" y="9291"/>
                  </a:lnTo>
                  <a:lnTo>
                    <a:pt x="12943" y="8938"/>
                  </a:lnTo>
                  <a:lnTo>
                    <a:pt x="12999" y="8576"/>
                  </a:lnTo>
                  <a:lnTo>
                    <a:pt x="13034" y="8207"/>
                  </a:lnTo>
                  <a:lnTo>
                    <a:pt x="13049" y="7830"/>
                  </a:lnTo>
                  <a:lnTo>
                    <a:pt x="13043" y="7449"/>
                  </a:lnTo>
                  <a:lnTo>
                    <a:pt x="13018" y="7063"/>
                  </a:lnTo>
                  <a:lnTo>
                    <a:pt x="12973" y="6674"/>
                  </a:lnTo>
                  <a:lnTo>
                    <a:pt x="12909" y="6284"/>
                  </a:lnTo>
                  <a:lnTo>
                    <a:pt x="12826" y="5893"/>
                  </a:lnTo>
                  <a:lnTo>
                    <a:pt x="12723" y="5503"/>
                  </a:lnTo>
                  <a:lnTo>
                    <a:pt x="12602" y="5115"/>
                  </a:lnTo>
                  <a:lnTo>
                    <a:pt x="12462" y="4730"/>
                  </a:lnTo>
                  <a:lnTo>
                    <a:pt x="12305" y="4349"/>
                  </a:lnTo>
                  <a:lnTo>
                    <a:pt x="12128" y="3975"/>
                  </a:lnTo>
                  <a:lnTo>
                    <a:pt x="11934" y="3607"/>
                  </a:lnTo>
                  <a:lnTo>
                    <a:pt x="11724" y="3247"/>
                  </a:lnTo>
                  <a:lnTo>
                    <a:pt x="11495" y="2896"/>
                  </a:lnTo>
                  <a:lnTo>
                    <a:pt x="11249" y="2557"/>
                  </a:lnTo>
                  <a:lnTo>
                    <a:pt x="10986" y="2228"/>
                  </a:lnTo>
                  <a:lnTo>
                    <a:pt x="10707" y="1912"/>
                  </a:lnTo>
                  <a:lnTo>
                    <a:pt x="10412" y="1611"/>
                  </a:lnTo>
                  <a:lnTo>
                    <a:pt x="10100" y="1326"/>
                  </a:lnTo>
                  <a:lnTo>
                    <a:pt x="9773" y="1055"/>
                  </a:lnTo>
                  <a:lnTo>
                    <a:pt x="9430" y="804"/>
                  </a:lnTo>
                  <a:lnTo>
                    <a:pt x="9070" y="571"/>
                  </a:lnTo>
                  <a:lnTo>
                    <a:pt x="8696" y="360"/>
                  </a:lnTo>
                  <a:lnTo>
                    <a:pt x="8308" y="169"/>
                  </a:lnTo>
                  <a:lnTo>
                    <a:pt x="7903" y="0"/>
                  </a:lnTo>
                  <a:close/>
                </a:path>
              </a:pathLst>
            </a:custGeom>
            <a:solidFill>
              <a:schemeClr val="accent4">
                <a:lumMod val="60000"/>
                <a:lumOff val="40000"/>
              </a:schemeClr>
            </a:solidFill>
            <a:ln>
              <a:noFill/>
            </a:ln>
          </p:spPr>
          <p:txBody>
            <a:bodyPr vert="horz" wrap="square" lIns="121920" tIns="60960" rIns="121920" bIns="60960" numCol="1" anchor="t" anchorCtr="0" compatLnSpc="1"/>
            <a:lstStyle/>
            <a:p>
              <a:endParaRPr lang="zh-CN" altLang="en-US" sz="2400"/>
            </a:p>
          </p:txBody>
        </p:sp>
      </p:gr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nodeType="after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barn(inVertical)">
                                      <p:cBhvr>
                                        <p:cTn id="7" dur="400"/>
                                        <p:tgtEl>
                                          <p:spTgt spid="9220"/>
                                        </p:tgtEl>
                                      </p:cBhvr>
                                    </p:animEffect>
                                  </p:childTnLst>
                                </p:cTn>
                              </p:par>
                              <p:par>
                                <p:cTn id="8" presetID="2" presetClass="entr" presetSubtype="4" decel="2500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2000" fill="hold"/>
                                        <p:tgtEl>
                                          <p:spTgt spid="12"/>
                                        </p:tgtEl>
                                        <p:attrNameLst>
                                          <p:attrName>ppt_x</p:attrName>
                                        </p:attrNameLst>
                                      </p:cBhvr>
                                      <p:tavLst>
                                        <p:tav tm="0">
                                          <p:val>
                                            <p:strVal val="#ppt_x"/>
                                          </p:val>
                                        </p:tav>
                                        <p:tav tm="100000">
                                          <p:val>
                                            <p:strVal val="#ppt_x"/>
                                          </p:val>
                                        </p:tav>
                                      </p:tavLst>
                                    </p:anim>
                                    <p:anim calcmode="lin" valueType="num">
                                      <p:cBhvr additive="base">
                                        <p:cTn id="11" dur="2000" fill="hold"/>
                                        <p:tgtEl>
                                          <p:spTgt spid="12"/>
                                        </p:tgtEl>
                                        <p:attrNameLst>
                                          <p:attrName>ppt_y</p:attrName>
                                        </p:attrNameLst>
                                      </p:cBhvr>
                                      <p:tavLst>
                                        <p:tav tm="0">
                                          <p:val>
                                            <p:strVal val="1+#ppt_h/2"/>
                                          </p:val>
                                        </p:tav>
                                        <p:tav tm="100000">
                                          <p:val>
                                            <p:strVal val="#ppt_y"/>
                                          </p:val>
                                        </p:tav>
                                      </p:tavLst>
                                    </p:anim>
                                  </p:childTnLst>
                                </p:cTn>
                              </p:par>
                            </p:childTnLst>
                          </p:cTn>
                        </p:par>
                        <p:par>
                          <p:cTn id="12" fill="hold" nodeType="afterGroup">
                            <p:stCondLst>
                              <p:cond delay="2000"/>
                            </p:stCondLst>
                            <p:childTnLst>
                              <p:par>
                                <p:cTn id="13" presetID="4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000"/>
                            </p:stCondLst>
                            <p:childTnLst>
                              <p:par>
                                <p:cTn id="19" presetID="2" presetClass="entr" presetSubtype="2"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1+#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3500"/>
                            </p:stCondLst>
                            <p:childTnLst>
                              <p:par>
                                <p:cTn id="24" presetID="56" presetClass="entr" presetSubtype="0" fill="hold" grpId="0" nodeType="after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by="(-#ppt_w*2)" calcmode="lin" valueType="num">
                                      <p:cBhvr rctx="PPT">
                                        <p:cTn id="26" dur="500" autoRev="1" fill="hold">
                                          <p:stCondLst>
                                            <p:cond delay="0"/>
                                          </p:stCondLst>
                                        </p:cTn>
                                        <p:tgtEl>
                                          <p:spTgt spid="15"/>
                                        </p:tgtEl>
                                        <p:attrNameLst>
                                          <p:attrName>ppt_w</p:attrName>
                                        </p:attrNameLst>
                                      </p:cBhvr>
                                    </p:anim>
                                    <p:anim by="(#ppt_w*0.50)" calcmode="lin" valueType="num">
                                      <p:cBhvr>
                                        <p:cTn id="27" dur="500" decel="50000" autoRev="1" fill="hold">
                                          <p:stCondLst>
                                            <p:cond delay="0"/>
                                          </p:stCondLst>
                                        </p:cTn>
                                        <p:tgtEl>
                                          <p:spTgt spid="15"/>
                                        </p:tgtEl>
                                        <p:attrNameLst>
                                          <p:attrName>ppt_x</p:attrName>
                                        </p:attrNameLst>
                                      </p:cBhvr>
                                    </p:anim>
                                    <p:anim from="(-#ppt_h/2)" to="(#ppt_y)" calcmode="lin" valueType="num">
                                      <p:cBhvr>
                                        <p:cTn id="28" dur="1000" fill="hold">
                                          <p:stCondLst>
                                            <p:cond delay="0"/>
                                          </p:stCondLst>
                                        </p:cTn>
                                        <p:tgtEl>
                                          <p:spTgt spid="15"/>
                                        </p:tgtEl>
                                        <p:attrNameLst>
                                          <p:attrName>ppt_y</p:attrName>
                                        </p:attrNameLst>
                                      </p:cBhvr>
                                    </p:anim>
                                    <p:animRot by="21600000">
                                      <p:cBhvr>
                                        <p:cTn id="29" dur="1000" fill="hold">
                                          <p:stCondLst>
                                            <p:cond delay="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圆角矩形 8"/>
          <p:cNvSpPr/>
          <p:nvPr/>
        </p:nvSpPr>
        <p:spPr>
          <a:xfrm>
            <a:off x="853983" y="1462715"/>
            <a:ext cx="10618615" cy="492443"/>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TextBox 9"/>
          <p:cNvSpPr txBox="1"/>
          <p:nvPr/>
        </p:nvSpPr>
        <p:spPr>
          <a:xfrm>
            <a:off x="4910455" y="2180590"/>
            <a:ext cx="6939915" cy="424624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1800" b="1">
                <a:solidFill>
                  <a:schemeClr val="tx1"/>
                </a:solidFill>
              </a:rPr>
              <a:t>大会总结了同“四人帮”的斗争，宣告“文化大革命”已经结束，重申在本世纪内把我国建设成为社会主义现代化强国是新时期中国共产党的根本任务。但是，由于当时历史条件的限制和华国锋的错误影响，大会没有能够纠正“文化大革命”的错误理论、政策和口号，仍然坚持“以阶级斗争为纲”和“无产阶级专政下继续革命”的错误理论，错误判定“四人帮”推行的是一种所谓“极右的反革命的修正主义路线”，强调中国共产党的任务是“反右”而不是纠“左”，继续肯定党内有“走资派”，并继续说像“文化大革命”这种性质的政治大革命还要进行多次等等，因而这次大会未能完成从理论上和中国共产党的指导方针上根本拨乱反正的任务。 </a:t>
            </a:r>
          </a:p>
        </p:txBody>
      </p:sp>
      <p:grpSp>
        <p:nvGrpSpPr>
          <p:cNvPr id="5" name="组合 4"/>
          <p:cNvGrpSpPr/>
          <p:nvPr/>
        </p:nvGrpSpPr>
        <p:grpSpPr>
          <a:xfrm>
            <a:off x="3921619" y="1395433"/>
            <a:ext cx="4581004" cy="553085"/>
            <a:chOff x="1647949" y="1046575"/>
            <a:chExt cx="3435753" cy="414814"/>
          </a:xfrm>
        </p:grpSpPr>
        <p:sp>
          <p:nvSpPr>
            <p:cNvPr id="8" name="TextBox 7"/>
            <p:cNvSpPr txBox="1"/>
            <p:nvPr/>
          </p:nvSpPr>
          <p:spPr>
            <a:xfrm>
              <a:off x="1982591" y="1046575"/>
              <a:ext cx="3101111" cy="414814"/>
            </a:xfrm>
            <a:prstGeom prst="rect">
              <a:avLst/>
            </a:prstGeom>
            <a:noFill/>
          </p:spPr>
          <p:txBody>
            <a:bodyPr wrap="square" rtlCol="0">
              <a:spAutoFit/>
            </a:bodyPr>
            <a:lstStyle>
              <a:defPPr>
                <a:defRPr lang="zh-CN"/>
              </a:defPPr>
              <a:lvl1pPr algn="ctr">
                <a:lnSpc>
                  <a:spcPct val="150000"/>
                </a:lnSpc>
                <a:defRPr sz="1500" b="1">
                  <a:solidFill>
                    <a:srgbClr val="FFFF00"/>
                  </a:solidFill>
                  <a:latin typeface="微软雅黑" panose="020B0503020204020204" pitchFamily="34" charset="-122"/>
                  <a:ea typeface="微软雅黑" panose="020B0503020204020204" pitchFamily="34" charset="-122"/>
                </a:defRPr>
              </a:lvl1pPr>
            </a:lstStyle>
            <a:p>
              <a:pPr algn="l"/>
              <a:r>
                <a:rPr lang="zh-CN" altLang="en-US" sz="2000">
                  <a:solidFill>
                    <a:schemeClr val="accent3">
                      <a:lumMod val="40000"/>
                      <a:lumOff val="60000"/>
                    </a:schemeClr>
                  </a:solidFill>
                </a:rPr>
                <a:t>中国共产党第十一次全国代表大会</a:t>
              </a:r>
            </a:p>
          </p:txBody>
        </p:sp>
        <p:sp>
          <p:nvSpPr>
            <p:cNvPr id="11" name="Freeform 4"/>
            <p:cNvSpPr/>
            <p:nvPr/>
          </p:nvSpPr>
          <p:spPr bwMode="auto">
            <a:xfrm>
              <a:off x="1647949" y="1122436"/>
              <a:ext cx="297016" cy="302607"/>
            </a:xfrm>
            <a:custGeom>
              <a:avLst/>
              <a:gdLst>
                <a:gd name="T0" fmla="*/ 9973 w 16150"/>
                <a:gd name="T1" fmla="*/ 259 h 16454"/>
                <a:gd name="T2" fmla="*/ 12122 w 16150"/>
                <a:gd name="T3" fmla="*/ 1134 h 16454"/>
                <a:gd name="T4" fmla="*/ 13846 w 16150"/>
                <a:gd name="T5" fmla="*/ 2500 h 16454"/>
                <a:gd name="T6" fmla="*/ 15112 w 16150"/>
                <a:gd name="T7" fmla="*/ 4233 h 16454"/>
                <a:gd name="T8" fmla="*/ 15891 w 16150"/>
                <a:gd name="T9" fmla="*/ 6210 h 16454"/>
                <a:gd name="T10" fmla="*/ 16149 w 16150"/>
                <a:gd name="T11" fmla="*/ 8306 h 16454"/>
                <a:gd name="T12" fmla="*/ 15854 w 16150"/>
                <a:gd name="T13" fmla="*/ 10398 h 16454"/>
                <a:gd name="T14" fmla="*/ 14975 w 16150"/>
                <a:gd name="T15" fmla="*/ 12361 h 16454"/>
                <a:gd name="T16" fmla="*/ 12685 w 16150"/>
                <a:gd name="T17" fmla="*/ 14869 h 16454"/>
                <a:gd name="T18" fmla="*/ 11449 w 16150"/>
                <a:gd name="T19" fmla="*/ 15540 h 16454"/>
                <a:gd name="T20" fmla="*/ 10200 w 16150"/>
                <a:gd name="T21" fmla="*/ 16017 h 16454"/>
                <a:gd name="T22" fmla="*/ 8943 w 16150"/>
                <a:gd name="T23" fmla="*/ 16295 h 16454"/>
                <a:gd name="T24" fmla="*/ 7684 w 16150"/>
                <a:gd name="T25" fmla="*/ 16373 h 16454"/>
                <a:gd name="T26" fmla="*/ 6427 w 16150"/>
                <a:gd name="T27" fmla="*/ 16246 h 16454"/>
                <a:gd name="T28" fmla="*/ 5176 w 16150"/>
                <a:gd name="T29" fmla="*/ 15912 h 16454"/>
                <a:gd name="T30" fmla="*/ 3938 w 16150"/>
                <a:gd name="T31" fmla="*/ 15367 h 16454"/>
                <a:gd name="T32" fmla="*/ 2716 w 16150"/>
                <a:gd name="T33" fmla="*/ 14608 h 16454"/>
                <a:gd name="T34" fmla="*/ 2511 w 16150"/>
                <a:gd name="T35" fmla="*/ 15185 h 16454"/>
                <a:gd name="T36" fmla="*/ 2434 w 16150"/>
                <a:gd name="T37" fmla="*/ 15605 h 16454"/>
                <a:gd name="T38" fmla="*/ 2255 w 16150"/>
                <a:gd name="T39" fmla="*/ 15955 h 16454"/>
                <a:gd name="T40" fmla="*/ 1990 w 16150"/>
                <a:gd name="T41" fmla="*/ 16223 h 16454"/>
                <a:gd name="T42" fmla="*/ 1660 w 16150"/>
                <a:gd name="T43" fmla="*/ 16393 h 16454"/>
                <a:gd name="T44" fmla="*/ 1284 w 16150"/>
                <a:gd name="T45" fmla="*/ 16454 h 16454"/>
                <a:gd name="T46" fmla="*/ 877 w 16150"/>
                <a:gd name="T47" fmla="*/ 16392 h 16454"/>
                <a:gd name="T48" fmla="*/ 462 w 16150"/>
                <a:gd name="T49" fmla="*/ 16196 h 16454"/>
                <a:gd name="T50" fmla="*/ 179 w 16150"/>
                <a:gd name="T51" fmla="*/ 15839 h 16454"/>
                <a:gd name="T52" fmla="*/ 36 w 16150"/>
                <a:gd name="T53" fmla="*/ 15456 h 16454"/>
                <a:gd name="T54" fmla="*/ 1 w 16150"/>
                <a:gd name="T55" fmla="*/ 15083 h 16454"/>
                <a:gd name="T56" fmla="*/ 68 w 16150"/>
                <a:gd name="T57" fmla="*/ 14734 h 16454"/>
                <a:gd name="T58" fmla="*/ 234 w 16150"/>
                <a:gd name="T59" fmla="*/ 14423 h 16454"/>
                <a:gd name="T60" fmla="*/ 493 w 16150"/>
                <a:gd name="T61" fmla="*/ 14166 h 16454"/>
                <a:gd name="T62" fmla="*/ 840 w 16150"/>
                <a:gd name="T63" fmla="*/ 13979 h 16454"/>
                <a:gd name="T64" fmla="*/ 1273 w 16150"/>
                <a:gd name="T65" fmla="*/ 13874 h 16454"/>
                <a:gd name="T66" fmla="*/ 1729 w 16150"/>
                <a:gd name="T67" fmla="*/ 11158 h 16454"/>
                <a:gd name="T68" fmla="*/ 2659 w 16150"/>
                <a:gd name="T69" fmla="*/ 11937 h 16454"/>
                <a:gd name="T70" fmla="*/ 3659 w 16150"/>
                <a:gd name="T71" fmla="*/ 12592 h 16454"/>
                <a:gd name="T72" fmla="*/ 4718 w 16150"/>
                <a:gd name="T73" fmla="*/ 13103 h 16454"/>
                <a:gd name="T74" fmla="*/ 5826 w 16150"/>
                <a:gd name="T75" fmla="*/ 13448 h 16454"/>
                <a:gd name="T76" fmla="*/ 6972 w 16150"/>
                <a:gd name="T77" fmla="*/ 13610 h 16454"/>
                <a:gd name="T78" fmla="*/ 8146 w 16150"/>
                <a:gd name="T79" fmla="*/ 13566 h 16454"/>
                <a:gd name="T80" fmla="*/ 9336 w 16150"/>
                <a:gd name="T81" fmla="*/ 13300 h 16454"/>
                <a:gd name="T82" fmla="*/ 10534 w 16150"/>
                <a:gd name="T83" fmla="*/ 12789 h 16454"/>
                <a:gd name="T84" fmla="*/ 5464 w 16150"/>
                <a:gd name="T85" fmla="*/ 2566 h 16454"/>
                <a:gd name="T86" fmla="*/ 5827 w 16150"/>
                <a:gd name="T87" fmla="*/ 2638 h 16454"/>
                <a:gd name="T88" fmla="*/ 6178 w 16150"/>
                <a:gd name="T89" fmla="*/ 2674 h 16454"/>
                <a:gd name="T90" fmla="*/ 6518 w 16150"/>
                <a:gd name="T91" fmla="*/ 2671 h 16454"/>
                <a:gd name="T92" fmla="*/ 6843 w 16150"/>
                <a:gd name="T93" fmla="*/ 2626 h 16454"/>
                <a:gd name="T94" fmla="*/ 7155 w 16150"/>
                <a:gd name="T95" fmla="*/ 2539 h 16454"/>
                <a:gd name="T96" fmla="*/ 7454 w 16150"/>
                <a:gd name="T97" fmla="*/ 2406 h 16454"/>
                <a:gd name="T98" fmla="*/ 7738 w 16150"/>
                <a:gd name="T99" fmla="*/ 2226 h 16454"/>
                <a:gd name="T100" fmla="*/ 8006 w 16150"/>
                <a:gd name="T101" fmla="*/ 1998 h 16454"/>
                <a:gd name="T102" fmla="*/ 12823 w 16150"/>
                <a:gd name="T103" fmla="*/ 10533 h 16454"/>
                <a:gd name="T104" fmla="*/ 13267 w 16150"/>
                <a:gd name="T105" fmla="*/ 9153 h 16454"/>
                <a:gd name="T106" fmla="*/ 13370 w 16150"/>
                <a:gd name="T107" fmla="*/ 7627 h 16454"/>
                <a:gd name="T108" fmla="*/ 13146 w 16150"/>
                <a:gd name="T109" fmla="*/ 6035 h 16454"/>
                <a:gd name="T110" fmla="*/ 12612 w 16150"/>
                <a:gd name="T111" fmla="*/ 4454 h 16454"/>
                <a:gd name="T112" fmla="*/ 11782 w 16150"/>
                <a:gd name="T113" fmla="*/ 2966 h 16454"/>
                <a:gd name="T114" fmla="*/ 10672 w 16150"/>
                <a:gd name="T115" fmla="*/ 1650 h 16454"/>
                <a:gd name="T116" fmla="*/ 9297 w 16150"/>
                <a:gd name="T117" fmla="*/ 585 h 16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50" h="16454">
                  <a:moveTo>
                    <a:pt x="8101" y="0"/>
                  </a:moveTo>
                  <a:lnTo>
                    <a:pt x="8749" y="44"/>
                  </a:lnTo>
                  <a:lnTo>
                    <a:pt x="9372" y="132"/>
                  </a:lnTo>
                  <a:lnTo>
                    <a:pt x="9973" y="259"/>
                  </a:lnTo>
                  <a:lnTo>
                    <a:pt x="10548" y="425"/>
                  </a:lnTo>
                  <a:lnTo>
                    <a:pt x="11098" y="627"/>
                  </a:lnTo>
                  <a:lnTo>
                    <a:pt x="11623" y="864"/>
                  </a:lnTo>
                  <a:lnTo>
                    <a:pt x="12122" y="1134"/>
                  </a:lnTo>
                  <a:lnTo>
                    <a:pt x="12594" y="1434"/>
                  </a:lnTo>
                  <a:lnTo>
                    <a:pt x="13038" y="1764"/>
                  </a:lnTo>
                  <a:lnTo>
                    <a:pt x="13456" y="2119"/>
                  </a:lnTo>
                  <a:lnTo>
                    <a:pt x="13846" y="2500"/>
                  </a:lnTo>
                  <a:lnTo>
                    <a:pt x="14206" y="2903"/>
                  </a:lnTo>
                  <a:lnTo>
                    <a:pt x="14538" y="3329"/>
                  </a:lnTo>
                  <a:lnTo>
                    <a:pt x="14841" y="3772"/>
                  </a:lnTo>
                  <a:lnTo>
                    <a:pt x="15112" y="4233"/>
                  </a:lnTo>
                  <a:lnTo>
                    <a:pt x="15354" y="4710"/>
                  </a:lnTo>
                  <a:lnTo>
                    <a:pt x="15565" y="5199"/>
                  </a:lnTo>
                  <a:lnTo>
                    <a:pt x="15744" y="5700"/>
                  </a:lnTo>
                  <a:lnTo>
                    <a:pt x="15891" y="6210"/>
                  </a:lnTo>
                  <a:lnTo>
                    <a:pt x="16005" y="6728"/>
                  </a:lnTo>
                  <a:lnTo>
                    <a:pt x="16087" y="7251"/>
                  </a:lnTo>
                  <a:lnTo>
                    <a:pt x="16135" y="7778"/>
                  </a:lnTo>
                  <a:lnTo>
                    <a:pt x="16149" y="8306"/>
                  </a:lnTo>
                  <a:lnTo>
                    <a:pt x="16128" y="8835"/>
                  </a:lnTo>
                  <a:lnTo>
                    <a:pt x="16073" y="9360"/>
                  </a:lnTo>
                  <a:lnTo>
                    <a:pt x="15981" y="9883"/>
                  </a:lnTo>
                  <a:lnTo>
                    <a:pt x="15854" y="10398"/>
                  </a:lnTo>
                  <a:lnTo>
                    <a:pt x="15690" y="10906"/>
                  </a:lnTo>
                  <a:lnTo>
                    <a:pt x="15490" y="11404"/>
                  </a:lnTo>
                  <a:lnTo>
                    <a:pt x="15252" y="11889"/>
                  </a:lnTo>
                  <a:lnTo>
                    <a:pt x="14975" y="12361"/>
                  </a:lnTo>
                  <a:lnTo>
                    <a:pt x="14660" y="12818"/>
                  </a:lnTo>
                  <a:lnTo>
                    <a:pt x="16150" y="14235"/>
                  </a:lnTo>
                  <a:lnTo>
                    <a:pt x="14152" y="16318"/>
                  </a:lnTo>
                  <a:lnTo>
                    <a:pt x="12685" y="14869"/>
                  </a:lnTo>
                  <a:lnTo>
                    <a:pt x="12378" y="15055"/>
                  </a:lnTo>
                  <a:lnTo>
                    <a:pt x="12069" y="15229"/>
                  </a:lnTo>
                  <a:lnTo>
                    <a:pt x="11760" y="15391"/>
                  </a:lnTo>
                  <a:lnTo>
                    <a:pt x="11449" y="15540"/>
                  </a:lnTo>
                  <a:lnTo>
                    <a:pt x="11137" y="15678"/>
                  </a:lnTo>
                  <a:lnTo>
                    <a:pt x="10826" y="15803"/>
                  </a:lnTo>
                  <a:lnTo>
                    <a:pt x="10513" y="15916"/>
                  </a:lnTo>
                  <a:lnTo>
                    <a:pt x="10200" y="16017"/>
                  </a:lnTo>
                  <a:lnTo>
                    <a:pt x="9886" y="16104"/>
                  </a:lnTo>
                  <a:lnTo>
                    <a:pt x="9573" y="16180"/>
                  </a:lnTo>
                  <a:lnTo>
                    <a:pt x="9258" y="16244"/>
                  </a:lnTo>
                  <a:lnTo>
                    <a:pt x="8943" y="16295"/>
                  </a:lnTo>
                  <a:lnTo>
                    <a:pt x="8628" y="16334"/>
                  </a:lnTo>
                  <a:lnTo>
                    <a:pt x="8314" y="16359"/>
                  </a:lnTo>
                  <a:lnTo>
                    <a:pt x="7999" y="16372"/>
                  </a:lnTo>
                  <a:lnTo>
                    <a:pt x="7684" y="16373"/>
                  </a:lnTo>
                  <a:lnTo>
                    <a:pt x="7369" y="16360"/>
                  </a:lnTo>
                  <a:lnTo>
                    <a:pt x="7056" y="16335"/>
                  </a:lnTo>
                  <a:lnTo>
                    <a:pt x="6741" y="16297"/>
                  </a:lnTo>
                  <a:lnTo>
                    <a:pt x="6427" y="16246"/>
                  </a:lnTo>
                  <a:lnTo>
                    <a:pt x="6113" y="16181"/>
                  </a:lnTo>
                  <a:lnTo>
                    <a:pt x="5801" y="16104"/>
                  </a:lnTo>
                  <a:lnTo>
                    <a:pt x="5488" y="16015"/>
                  </a:lnTo>
                  <a:lnTo>
                    <a:pt x="5176" y="15912"/>
                  </a:lnTo>
                  <a:lnTo>
                    <a:pt x="4866" y="15795"/>
                  </a:lnTo>
                  <a:lnTo>
                    <a:pt x="4556" y="15665"/>
                  </a:lnTo>
                  <a:lnTo>
                    <a:pt x="4246" y="15523"/>
                  </a:lnTo>
                  <a:lnTo>
                    <a:pt x="3938" y="15367"/>
                  </a:lnTo>
                  <a:lnTo>
                    <a:pt x="3631" y="15197"/>
                  </a:lnTo>
                  <a:lnTo>
                    <a:pt x="3325" y="15014"/>
                  </a:lnTo>
                  <a:lnTo>
                    <a:pt x="3019" y="14818"/>
                  </a:lnTo>
                  <a:lnTo>
                    <a:pt x="2716" y="14608"/>
                  </a:lnTo>
                  <a:lnTo>
                    <a:pt x="2488" y="14831"/>
                  </a:lnTo>
                  <a:lnTo>
                    <a:pt x="2504" y="14953"/>
                  </a:lnTo>
                  <a:lnTo>
                    <a:pt x="2511" y="15070"/>
                  </a:lnTo>
                  <a:lnTo>
                    <a:pt x="2511" y="15185"/>
                  </a:lnTo>
                  <a:lnTo>
                    <a:pt x="2502" y="15296"/>
                  </a:lnTo>
                  <a:lnTo>
                    <a:pt x="2486" y="15403"/>
                  </a:lnTo>
                  <a:lnTo>
                    <a:pt x="2464" y="15506"/>
                  </a:lnTo>
                  <a:lnTo>
                    <a:pt x="2434" y="15605"/>
                  </a:lnTo>
                  <a:lnTo>
                    <a:pt x="2399" y="15699"/>
                  </a:lnTo>
                  <a:lnTo>
                    <a:pt x="2357" y="15790"/>
                  </a:lnTo>
                  <a:lnTo>
                    <a:pt x="2308" y="15875"/>
                  </a:lnTo>
                  <a:lnTo>
                    <a:pt x="2255" y="15955"/>
                  </a:lnTo>
                  <a:lnTo>
                    <a:pt x="2196" y="16030"/>
                  </a:lnTo>
                  <a:lnTo>
                    <a:pt x="2132" y="16100"/>
                  </a:lnTo>
                  <a:lnTo>
                    <a:pt x="2063" y="16164"/>
                  </a:lnTo>
                  <a:lnTo>
                    <a:pt x="1990" y="16223"/>
                  </a:lnTo>
                  <a:lnTo>
                    <a:pt x="1913" y="16274"/>
                  </a:lnTo>
                  <a:lnTo>
                    <a:pt x="1833" y="16320"/>
                  </a:lnTo>
                  <a:lnTo>
                    <a:pt x="1749" y="16360"/>
                  </a:lnTo>
                  <a:lnTo>
                    <a:pt x="1660" y="16393"/>
                  </a:lnTo>
                  <a:lnTo>
                    <a:pt x="1570" y="16419"/>
                  </a:lnTo>
                  <a:lnTo>
                    <a:pt x="1477" y="16438"/>
                  </a:lnTo>
                  <a:lnTo>
                    <a:pt x="1381" y="16450"/>
                  </a:lnTo>
                  <a:lnTo>
                    <a:pt x="1284" y="16454"/>
                  </a:lnTo>
                  <a:lnTo>
                    <a:pt x="1184" y="16451"/>
                  </a:lnTo>
                  <a:lnTo>
                    <a:pt x="1083" y="16440"/>
                  </a:lnTo>
                  <a:lnTo>
                    <a:pt x="980" y="16420"/>
                  </a:lnTo>
                  <a:lnTo>
                    <a:pt x="877" y="16392"/>
                  </a:lnTo>
                  <a:lnTo>
                    <a:pt x="774" y="16356"/>
                  </a:lnTo>
                  <a:lnTo>
                    <a:pt x="670" y="16312"/>
                  </a:lnTo>
                  <a:lnTo>
                    <a:pt x="566" y="16259"/>
                  </a:lnTo>
                  <a:lnTo>
                    <a:pt x="462" y="16196"/>
                  </a:lnTo>
                  <a:lnTo>
                    <a:pt x="358" y="16124"/>
                  </a:lnTo>
                  <a:lnTo>
                    <a:pt x="291" y="16029"/>
                  </a:lnTo>
                  <a:lnTo>
                    <a:pt x="231" y="15935"/>
                  </a:lnTo>
                  <a:lnTo>
                    <a:pt x="179" y="15839"/>
                  </a:lnTo>
                  <a:lnTo>
                    <a:pt x="133" y="15743"/>
                  </a:lnTo>
                  <a:lnTo>
                    <a:pt x="94" y="15648"/>
                  </a:lnTo>
                  <a:lnTo>
                    <a:pt x="62" y="15552"/>
                  </a:lnTo>
                  <a:lnTo>
                    <a:pt x="36" y="15456"/>
                  </a:lnTo>
                  <a:lnTo>
                    <a:pt x="17" y="15362"/>
                  </a:lnTo>
                  <a:lnTo>
                    <a:pt x="5" y="15267"/>
                  </a:lnTo>
                  <a:lnTo>
                    <a:pt x="0" y="15175"/>
                  </a:lnTo>
                  <a:lnTo>
                    <a:pt x="1" y="15083"/>
                  </a:lnTo>
                  <a:lnTo>
                    <a:pt x="8" y="14993"/>
                  </a:lnTo>
                  <a:lnTo>
                    <a:pt x="22" y="14904"/>
                  </a:lnTo>
                  <a:lnTo>
                    <a:pt x="42" y="14818"/>
                  </a:lnTo>
                  <a:lnTo>
                    <a:pt x="68" y="14734"/>
                  </a:lnTo>
                  <a:lnTo>
                    <a:pt x="101" y="14651"/>
                  </a:lnTo>
                  <a:lnTo>
                    <a:pt x="139" y="14572"/>
                  </a:lnTo>
                  <a:lnTo>
                    <a:pt x="183" y="14496"/>
                  </a:lnTo>
                  <a:lnTo>
                    <a:pt x="234" y="14423"/>
                  </a:lnTo>
                  <a:lnTo>
                    <a:pt x="290" y="14353"/>
                  </a:lnTo>
                  <a:lnTo>
                    <a:pt x="352" y="14287"/>
                  </a:lnTo>
                  <a:lnTo>
                    <a:pt x="420" y="14224"/>
                  </a:lnTo>
                  <a:lnTo>
                    <a:pt x="493" y="14166"/>
                  </a:lnTo>
                  <a:lnTo>
                    <a:pt x="572" y="14112"/>
                  </a:lnTo>
                  <a:lnTo>
                    <a:pt x="656" y="14063"/>
                  </a:lnTo>
                  <a:lnTo>
                    <a:pt x="746" y="14018"/>
                  </a:lnTo>
                  <a:lnTo>
                    <a:pt x="840" y="13979"/>
                  </a:lnTo>
                  <a:lnTo>
                    <a:pt x="941" y="13944"/>
                  </a:lnTo>
                  <a:lnTo>
                    <a:pt x="1046" y="13915"/>
                  </a:lnTo>
                  <a:lnTo>
                    <a:pt x="1157" y="13891"/>
                  </a:lnTo>
                  <a:lnTo>
                    <a:pt x="1273" y="13874"/>
                  </a:lnTo>
                  <a:lnTo>
                    <a:pt x="1394" y="13864"/>
                  </a:lnTo>
                  <a:lnTo>
                    <a:pt x="1555" y="13724"/>
                  </a:lnTo>
                  <a:lnTo>
                    <a:pt x="493" y="12429"/>
                  </a:lnTo>
                  <a:lnTo>
                    <a:pt x="1729" y="11158"/>
                  </a:lnTo>
                  <a:lnTo>
                    <a:pt x="1954" y="11364"/>
                  </a:lnTo>
                  <a:lnTo>
                    <a:pt x="2185" y="11562"/>
                  </a:lnTo>
                  <a:lnTo>
                    <a:pt x="2419" y="11753"/>
                  </a:lnTo>
                  <a:lnTo>
                    <a:pt x="2659" y="11937"/>
                  </a:lnTo>
                  <a:lnTo>
                    <a:pt x="2903" y="12113"/>
                  </a:lnTo>
                  <a:lnTo>
                    <a:pt x="3152" y="12282"/>
                  </a:lnTo>
                  <a:lnTo>
                    <a:pt x="3404" y="12441"/>
                  </a:lnTo>
                  <a:lnTo>
                    <a:pt x="3659" y="12592"/>
                  </a:lnTo>
                  <a:lnTo>
                    <a:pt x="3919" y="12734"/>
                  </a:lnTo>
                  <a:lnTo>
                    <a:pt x="4183" y="12867"/>
                  </a:lnTo>
                  <a:lnTo>
                    <a:pt x="4449" y="12989"/>
                  </a:lnTo>
                  <a:lnTo>
                    <a:pt x="4718" y="13103"/>
                  </a:lnTo>
                  <a:lnTo>
                    <a:pt x="4991" y="13205"/>
                  </a:lnTo>
                  <a:lnTo>
                    <a:pt x="5267" y="13297"/>
                  </a:lnTo>
                  <a:lnTo>
                    <a:pt x="5546" y="13378"/>
                  </a:lnTo>
                  <a:lnTo>
                    <a:pt x="5826" y="13448"/>
                  </a:lnTo>
                  <a:lnTo>
                    <a:pt x="6110" y="13507"/>
                  </a:lnTo>
                  <a:lnTo>
                    <a:pt x="6395" y="13553"/>
                  </a:lnTo>
                  <a:lnTo>
                    <a:pt x="6683" y="13588"/>
                  </a:lnTo>
                  <a:lnTo>
                    <a:pt x="6972" y="13610"/>
                  </a:lnTo>
                  <a:lnTo>
                    <a:pt x="7263" y="13619"/>
                  </a:lnTo>
                  <a:lnTo>
                    <a:pt x="7557" y="13615"/>
                  </a:lnTo>
                  <a:lnTo>
                    <a:pt x="7851" y="13598"/>
                  </a:lnTo>
                  <a:lnTo>
                    <a:pt x="8146" y="13566"/>
                  </a:lnTo>
                  <a:lnTo>
                    <a:pt x="8442" y="13522"/>
                  </a:lnTo>
                  <a:lnTo>
                    <a:pt x="8740" y="13462"/>
                  </a:lnTo>
                  <a:lnTo>
                    <a:pt x="9038" y="13388"/>
                  </a:lnTo>
                  <a:lnTo>
                    <a:pt x="9336" y="13300"/>
                  </a:lnTo>
                  <a:lnTo>
                    <a:pt x="9635" y="13196"/>
                  </a:lnTo>
                  <a:lnTo>
                    <a:pt x="9935" y="13076"/>
                  </a:lnTo>
                  <a:lnTo>
                    <a:pt x="10234" y="12941"/>
                  </a:lnTo>
                  <a:lnTo>
                    <a:pt x="10534" y="12789"/>
                  </a:lnTo>
                  <a:lnTo>
                    <a:pt x="5239" y="7664"/>
                  </a:lnTo>
                  <a:lnTo>
                    <a:pt x="3779" y="9182"/>
                  </a:lnTo>
                  <a:lnTo>
                    <a:pt x="1430" y="6830"/>
                  </a:lnTo>
                  <a:lnTo>
                    <a:pt x="5464" y="2566"/>
                  </a:lnTo>
                  <a:lnTo>
                    <a:pt x="5556" y="2587"/>
                  </a:lnTo>
                  <a:lnTo>
                    <a:pt x="5647" y="2606"/>
                  </a:lnTo>
                  <a:lnTo>
                    <a:pt x="5738" y="2623"/>
                  </a:lnTo>
                  <a:lnTo>
                    <a:pt x="5827" y="2638"/>
                  </a:lnTo>
                  <a:lnTo>
                    <a:pt x="5916" y="2651"/>
                  </a:lnTo>
                  <a:lnTo>
                    <a:pt x="6004" y="2660"/>
                  </a:lnTo>
                  <a:lnTo>
                    <a:pt x="6092" y="2669"/>
                  </a:lnTo>
                  <a:lnTo>
                    <a:pt x="6178" y="2674"/>
                  </a:lnTo>
                  <a:lnTo>
                    <a:pt x="6265" y="2677"/>
                  </a:lnTo>
                  <a:lnTo>
                    <a:pt x="6349" y="2677"/>
                  </a:lnTo>
                  <a:lnTo>
                    <a:pt x="6433" y="2675"/>
                  </a:lnTo>
                  <a:lnTo>
                    <a:pt x="6518" y="2671"/>
                  </a:lnTo>
                  <a:lnTo>
                    <a:pt x="6600" y="2663"/>
                  </a:lnTo>
                  <a:lnTo>
                    <a:pt x="6682" y="2653"/>
                  </a:lnTo>
                  <a:lnTo>
                    <a:pt x="6762" y="2641"/>
                  </a:lnTo>
                  <a:lnTo>
                    <a:pt x="6843" y="2626"/>
                  </a:lnTo>
                  <a:lnTo>
                    <a:pt x="6923" y="2608"/>
                  </a:lnTo>
                  <a:lnTo>
                    <a:pt x="7001" y="2587"/>
                  </a:lnTo>
                  <a:lnTo>
                    <a:pt x="7079" y="2565"/>
                  </a:lnTo>
                  <a:lnTo>
                    <a:pt x="7155" y="2539"/>
                  </a:lnTo>
                  <a:lnTo>
                    <a:pt x="7231" y="2510"/>
                  </a:lnTo>
                  <a:lnTo>
                    <a:pt x="7307" y="2478"/>
                  </a:lnTo>
                  <a:lnTo>
                    <a:pt x="7381" y="2443"/>
                  </a:lnTo>
                  <a:lnTo>
                    <a:pt x="7454" y="2406"/>
                  </a:lnTo>
                  <a:lnTo>
                    <a:pt x="7527" y="2365"/>
                  </a:lnTo>
                  <a:lnTo>
                    <a:pt x="7598" y="2322"/>
                  </a:lnTo>
                  <a:lnTo>
                    <a:pt x="7669" y="2276"/>
                  </a:lnTo>
                  <a:lnTo>
                    <a:pt x="7738" y="2226"/>
                  </a:lnTo>
                  <a:lnTo>
                    <a:pt x="7807" y="2174"/>
                  </a:lnTo>
                  <a:lnTo>
                    <a:pt x="7874" y="2118"/>
                  </a:lnTo>
                  <a:lnTo>
                    <a:pt x="7940" y="2060"/>
                  </a:lnTo>
                  <a:lnTo>
                    <a:pt x="8006" y="1998"/>
                  </a:lnTo>
                  <a:lnTo>
                    <a:pt x="9283" y="3305"/>
                  </a:lnTo>
                  <a:lnTo>
                    <a:pt x="7255" y="5477"/>
                  </a:lnTo>
                  <a:lnTo>
                    <a:pt x="12658" y="10844"/>
                  </a:lnTo>
                  <a:lnTo>
                    <a:pt x="12823" y="10533"/>
                  </a:lnTo>
                  <a:lnTo>
                    <a:pt x="12967" y="10206"/>
                  </a:lnTo>
                  <a:lnTo>
                    <a:pt x="13089" y="9866"/>
                  </a:lnTo>
                  <a:lnTo>
                    <a:pt x="13188" y="9515"/>
                  </a:lnTo>
                  <a:lnTo>
                    <a:pt x="13267" y="9153"/>
                  </a:lnTo>
                  <a:lnTo>
                    <a:pt x="13324" y="8782"/>
                  </a:lnTo>
                  <a:lnTo>
                    <a:pt x="13360" y="8404"/>
                  </a:lnTo>
                  <a:lnTo>
                    <a:pt x="13376" y="8018"/>
                  </a:lnTo>
                  <a:lnTo>
                    <a:pt x="13370" y="7627"/>
                  </a:lnTo>
                  <a:lnTo>
                    <a:pt x="13344" y="7233"/>
                  </a:lnTo>
                  <a:lnTo>
                    <a:pt x="13298" y="6835"/>
                  </a:lnTo>
                  <a:lnTo>
                    <a:pt x="13232" y="6435"/>
                  </a:lnTo>
                  <a:lnTo>
                    <a:pt x="13146" y="6035"/>
                  </a:lnTo>
                  <a:lnTo>
                    <a:pt x="13041" y="5635"/>
                  </a:lnTo>
                  <a:lnTo>
                    <a:pt x="12917" y="5238"/>
                  </a:lnTo>
                  <a:lnTo>
                    <a:pt x="12774" y="4844"/>
                  </a:lnTo>
                  <a:lnTo>
                    <a:pt x="12612" y="4454"/>
                  </a:lnTo>
                  <a:lnTo>
                    <a:pt x="12431" y="4070"/>
                  </a:lnTo>
                  <a:lnTo>
                    <a:pt x="12233" y="3694"/>
                  </a:lnTo>
                  <a:lnTo>
                    <a:pt x="12017" y="3325"/>
                  </a:lnTo>
                  <a:lnTo>
                    <a:pt x="11782" y="2966"/>
                  </a:lnTo>
                  <a:lnTo>
                    <a:pt x="11530" y="2618"/>
                  </a:lnTo>
                  <a:lnTo>
                    <a:pt x="11261" y="2282"/>
                  </a:lnTo>
                  <a:lnTo>
                    <a:pt x="10975" y="1958"/>
                  </a:lnTo>
                  <a:lnTo>
                    <a:pt x="10672" y="1650"/>
                  </a:lnTo>
                  <a:lnTo>
                    <a:pt x="10352" y="1357"/>
                  </a:lnTo>
                  <a:lnTo>
                    <a:pt x="10017" y="1081"/>
                  </a:lnTo>
                  <a:lnTo>
                    <a:pt x="9665" y="824"/>
                  </a:lnTo>
                  <a:lnTo>
                    <a:pt x="9297" y="585"/>
                  </a:lnTo>
                  <a:lnTo>
                    <a:pt x="8913" y="368"/>
                  </a:lnTo>
                  <a:lnTo>
                    <a:pt x="8515" y="173"/>
                  </a:lnTo>
                  <a:lnTo>
                    <a:pt x="8101" y="0"/>
                  </a:lnTo>
                  <a:close/>
                </a:path>
              </a:pathLst>
            </a:custGeom>
            <a:solidFill>
              <a:schemeClr val="accent3">
                <a:lumMod val="40000"/>
                <a:lumOff val="60000"/>
              </a:schemeClr>
            </a:solidFill>
            <a:ln>
              <a:noFill/>
            </a:ln>
          </p:spPr>
          <p:txBody>
            <a:bodyPr vert="horz" wrap="square" lIns="121920" tIns="60960" rIns="121920" bIns="60960" numCol="1" anchor="t" anchorCtr="0" compatLnSpc="1"/>
            <a:lstStyle/>
            <a:p>
              <a:endParaRPr lang="zh-CN" altLang="en-US" sz="2400"/>
            </a:p>
          </p:txBody>
        </p:sp>
      </p:grpSp>
      <p:sp>
        <p:nvSpPr>
          <p:cNvPr id="13" name="TextBox 12"/>
          <p:cNvSpPr txBox="1"/>
          <p:nvPr/>
        </p:nvSpPr>
        <p:spPr>
          <a:xfrm>
            <a:off x="1469891" y="2360179"/>
            <a:ext cx="2897917" cy="663702"/>
          </a:xfrm>
          <a:prstGeom prst="hexagon">
            <a:avLst/>
          </a:prstGeom>
          <a:gradFill>
            <a:gsLst>
              <a:gs pos="0">
                <a:srgbClr val="E30000"/>
              </a:gs>
              <a:gs pos="100000">
                <a:srgbClr val="760303"/>
              </a:gs>
            </a:gsLst>
            <a:lin ang="5400000" scaled="0"/>
          </a:grad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ts val="1800"/>
              </a:lnSpc>
            </a:pPr>
            <a:r>
              <a:rPr lang="zh-CN" altLang="en-US" sz="1600">
                <a:solidFill>
                  <a:schemeClr val="bg1"/>
                </a:solidFill>
              </a:rPr>
              <a:t>时间：</a:t>
            </a:r>
            <a:r>
              <a:rPr lang="en-US" altLang="zh-CN" sz="1600">
                <a:solidFill>
                  <a:schemeClr val="bg1"/>
                </a:solidFill>
              </a:rPr>
              <a:t> 1977.8.12-18</a:t>
            </a:r>
          </a:p>
          <a:p>
            <a:pPr>
              <a:lnSpc>
                <a:spcPts val="1800"/>
              </a:lnSpc>
            </a:pPr>
            <a:r>
              <a:rPr lang="zh-CN" altLang="en-US" sz="1600">
                <a:solidFill>
                  <a:schemeClr val="bg1"/>
                </a:solidFill>
              </a:rPr>
              <a:t>地点：北京</a:t>
            </a:r>
          </a:p>
        </p:txBody>
      </p:sp>
      <p:pic>
        <p:nvPicPr>
          <p:cNvPr id="17410" name="Picture 2" descr="http://www.shm.com.cn/special/attachement/jpg/site1/20121105/506313c1c4cc1201751c18.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53331" y="3525011"/>
            <a:ext cx="3648405" cy="20938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nodeType="afterGroup">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par>
                          <p:cTn id="19" fill="hold" nodeType="afterGroup">
                            <p:stCondLst>
                              <p:cond delay="1000"/>
                            </p:stCondLst>
                            <p:childTnLst>
                              <p:par>
                                <p:cTn id="20" presetID="22" presetClass="entr" presetSubtype="1" fill="hold" nodeType="afterEffect">
                                  <p:stCondLst>
                                    <p:cond delay="0"/>
                                  </p:stCondLst>
                                  <p:childTnLst>
                                    <p:set>
                                      <p:cBhvr>
                                        <p:cTn id="21" dur="1" fill="hold">
                                          <p:stCondLst>
                                            <p:cond delay="0"/>
                                          </p:stCondLst>
                                        </p:cTn>
                                        <p:tgtEl>
                                          <p:spTgt spid="17410"/>
                                        </p:tgtEl>
                                        <p:attrNameLst>
                                          <p:attrName>style.visibility</p:attrName>
                                        </p:attrNameLst>
                                      </p:cBhvr>
                                      <p:to>
                                        <p:strVal val="visible"/>
                                      </p:to>
                                    </p:set>
                                    <p:animEffect transition="in" filter="wipe(up)">
                                      <p:cBhvr>
                                        <p:cTn id="22" dur="500"/>
                                        <p:tgtEl>
                                          <p:spTgt spid="17410"/>
                                        </p:tgtEl>
                                      </p:cBhvr>
                                    </p:animEffect>
                                  </p:childTnLst>
                                </p:cTn>
                              </p:par>
                            </p:childTnLst>
                          </p:cTn>
                        </p:par>
                        <p:par>
                          <p:cTn id="23" fill="hold" nodeType="afterGroup">
                            <p:stCondLst>
                              <p:cond delay="1500"/>
                            </p:stCondLst>
                            <p:childTnLst>
                              <p:par>
                                <p:cTn id="24" presetID="42"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3"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圆角矩形 11"/>
          <p:cNvSpPr/>
          <p:nvPr/>
        </p:nvSpPr>
        <p:spPr>
          <a:xfrm>
            <a:off x="1295465" y="1834952"/>
            <a:ext cx="5066703" cy="492443"/>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TextBox 7"/>
          <p:cNvSpPr txBox="1"/>
          <p:nvPr/>
        </p:nvSpPr>
        <p:spPr>
          <a:xfrm>
            <a:off x="1561635" y="1742619"/>
            <a:ext cx="4674817" cy="553085"/>
          </a:xfrm>
          <a:prstGeom prst="rect">
            <a:avLst/>
          </a:prstGeom>
          <a:noFill/>
        </p:spPr>
        <p:txBody>
          <a:bodyPr wrap="square" rtlCol="0">
            <a:spAutoFit/>
          </a:bodyPr>
          <a:lstStyle>
            <a:defPPr>
              <a:defRPr lang="zh-CN"/>
            </a:defPPr>
            <a:lvl1pPr algn="ctr">
              <a:lnSpc>
                <a:spcPct val="150000"/>
              </a:lnSpc>
              <a:defRPr sz="1500">
                <a:solidFill>
                  <a:schemeClr val="bg1"/>
                </a:solidFill>
                <a:latin typeface="微软雅黑" panose="020B0503020204020204" pitchFamily="34" charset="-122"/>
                <a:ea typeface="微软雅黑" panose="020B0503020204020204" pitchFamily="34" charset="-122"/>
              </a:defRPr>
            </a:lvl1pPr>
          </a:lstStyle>
          <a:p>
            <a:r>
              <a:rPr lang="zh-CN" altLang="en-US" sz="2000"/>
              <a:t>社会主义现代化建设局面的形成 </a:t>
            </a:r>
          </a:p>
        </p:txBody>
      </p:sp>
      <p:sp>
        <p:nvSpPr>
          <p:cNvPr id="10" name="TextBox 9"/>
          <p:cNvSpPr txBox="1"/>
          <p:nvPr/>
        </p:nvSpPr>
        <p:spPr>
          <a:xfrm>
            <a:off x="1295468" y="2456233"/>
            <a:ext cx="4682661" cy="46037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l"/>
            <a:r>
              <a:rPr lang="zh-CN" altLang="en-US" sz="1600" b="1">
                <a:solidFill>
                  <a:srgbClr val="C00000"/>
                </a:solidFill>
              </a:rPr>
              <a:t>党的十一届三中全会</a:t>
            </a:r>
            <a:r>
              <a:rPr lang="en-US" altLang="zh-CN" sz="1600" b="1">
                <a:solidFill>
                  <a:srgbClr val="C00000"/>
                </a:solidFill>
              </a:rPr>
              <a:t>――</a:t>
            </a:r>
            <a:r>
              <a:rPr lang="zh-CN" altLang="en-US" sz="1600" b="1">
                <a:solidFill>
                  <a:srgbClr val="C00000"/>
                </a:solidFill>
              </a:rPr>
              <a:t>伟大的历史性转折</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60097" y="1648263"/>
            <a:ext cx="3711063" cy="19672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960096" y="3937109"/>
            <a:ext cx="3698333" cy="20841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p:cNvSpPr txBox="1"/>
          <p:nvPr/>
        </p:nvSpPr>
        <p:spPr>
          <a:xfrm>
            <a:off x="375920" y="2933065"/>
            <a:ext cx="6340475" cy="332295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en-US" altLang="zh-CN" sz="2000" b="1">
                <a:solidFill>
                  <a:schemeClr val="tx1"/>
                </a:solidFill>
              </a:rPr>
              <a:t>1978</a:t>
            </a:r>
            <a:r>
              <a:rPr lang="zh-CN" altLang="en-US" sz="2000" b="1">
                <a:solidFill>
                  <a:schemeClr val="tx1"/>
                </a:solidFill>
              </a:rPr>
              <a:t>年底，中共中央在北京召开了十一届三中全会，从此，中国进入社会主义现代化建设的新时期，全会作出了把党和国家的工作重心转移到经济建设上来，实行改革开放的伟大决策，这是建国以来党的历史上具有深远意义的伟大转折，它完成了党的思想路线、政治路线的拨乱反正，是改革开放的开端。这次会议形成了以邓小平为核心的党的第二代领导集体。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nodeType="afterGroup">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par>
                          <p:cTn id="19" fill="hold" nodeType="afterGroup">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par>
                          <p:cTn id="25" fill="hold" nodeType="afterGroup">
                            <p:stCondLst>
                              <p:cond delay="2000"/>
                            </p:stCondLst>
                            <p:childTnLst>
                              <p:par>
                                <p:cTn id="26" presetID="14" presetClass="entr" presetSubtype="10" fill="hold" nodeType="afterEffect">
                                  <p:stCondLst>
                                    <p:cond delay="0"/>
                                  </p:stCondLst>
                                  <p:childTnLst>
                                    <p:set>
                                      <p:cBhvr>
                                        <p:cTn id="27" dur="1" fill="hold">
                                          <p:stCondLst>
                                            <p:cond delay="0"/>
                                          </p:stCondLst>
                                        </p:cTn>
                                        <p:tgtEl>
                                          <p:spTgt spid="14338"/>
                                        </p:tgtEl>
                                        <p:attrNameLst>
                                          <p:attrName>style.visibility</p:attrName>
                                        </p:attrNameLst>
                                      </p:cBhvr>
                                      <p:to>
                                        <p:strVal val="visible"/>
                                      </p:to>
                                    </p:set>
                                    <p:animEffect transition="in" filter="randombar(horizontal)">
                                      <p:cBhvr>
                                        <p:cTn id="28" dur="500"/>
                                        <p:tgtEl>
                                          <p:spTgt spid="14338"/>
                                        </p:tgtEl>
                                      </p:cBhvr>
                                    </p:animEffect>
                                  </p:childTnLst>
                                </p:cTn>
                              </p:par>
                            </p:childTnLst>
                          </p:cTn>
                        </p:par>
                        <p:par>
                          <p:cTn id="29" fill="hold" nodeType="afterGroup">
                            <p:stCondLst>
                              <p:cond delay="2500"/>
                            </p:stCondLst>
                            <p:childTnLst>
                              <p:par>
                                <p:cTn id="30" presetID="14" presetClass="entr" presetSubtype="10" fill="hold" nodeType="afterEffect">
                                  <p:stCondLst>
                                    <p:cond delay="0"/>
                                  </p:stCondLst>
                                  <p:childTnLst>
                                    <p:set>
                                      <p:cBhvr>
                                        <p:cTn id="31" dur="1" fill="hold">
                                          <p:stCondLst>
                                            <p:cond delay="0"/>
                                          </p:stCondLst>
                                        </p:cTn>
                                        <p:tgtEl>
                                          <p:spTgt spid="14339"/>
                                        </p:tgtEl>
                                        <p:attrNameLst>
                                          <p:attrName>style.visibility</p:attrName>
                                        </p:attrNameLst>
                                      </p:cBhvr>
                                      <p:to>
                                        <p:strVal val="visible"/>
                                      </p:to>
                                    </p:set>
                                    <p:animEffect transition="in" filter="randombar(horizontal)">
                                      <p:cBhvr>
                                        <p:cTn id="32" dur="5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p:bldP spid="10" grpId="0"/>
      <p:bldP spid="14"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圆角矩形 10"/>
          <p:cNvSpPr/>
          <p:nvPr/>
        </p:nvSpPr>
        <p:spPr>
          <a:xfrm>
            <a:off x="1245361" y="1887165"/>
            <a:ext cx="5066703" cy="492443"/>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TextBox 7"/>
          <p:cNvSpPr txBox="1"/>
          <p:nvPr/>
        </p:nvSpPr>
        <p:spPr>
          <a:xfrm>
            <a:off x="2052619" y="1832505"/>
            <a:ext cx="3552395" cy="553085"/>
          </a:xfrm>
          <a:prstGeom prst="rect">
            <a:avLst/>
          </a:prstGeom>
          <a:noFill/>
        </p:spPr>
        <p:txBody>
          <a:bodyPr wrap="square" rtlCol="0">
            <a:spAutoFit/>
          </a:bodyPr>
          <a:lstStyle>
            <a:defPPr>
              <a:defRPr lang="zh-CN"/>
            </a:defPPr>
            <a:lvl1pPr algn="ctr">
              <a:lnSpc>
                <a:spcPct val="150000"/>
              </a:lnSpc>
              <a:defRPr sz="1500">
                <a:solidFill>
                  <a:schemeClr val="bg1"/>
                </a:solidFill>
                <a:latin typeface="微软雅黑" panose="020B0503020204020204" pitchFamily="34" charset="-122"/>
                <a:ea typeface="微软雅黑" panose="020B0503020204020204" pitchFamily="34" charset="-122"/>
              </a:defRPr>
            </a:lvl1pPr>
          </a:lstStyle>
          <a:p>
            <a:r>
              <a:rPr lang="zh-CN" altLang="en-US" sz="2000"/>
              <a:t>全面改革和对外开放的发展</a:t>
            </a:r>
          </a:p>
        </p:txBody>
      </p:sp>
      <p:sp>
        <p:nvSpPr>
          <p:cNvPr id="10" name="TextBox 9"/>
          <p:cNvSpPr txBox="1"/>
          <p:nvPr/>
        </p:nvSpPr>
        <p:spPr>
          <a:xfrm>
            <a:off x="1207539" y="2617117"/>
            <a:ext cx="5104525" cy="3415030"/>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2400" b="1">
                <a:solidFill>
                  <a:schemeClr val="tx1"/>
                </a:solidFill>
              </a:rPr>
              <a:t>十一届三中全会以后，经济体制改革逐步开展，这是在坚持社会主义制度的前提下，改革生产关系中不适应生产力发展的一系列环节，解放和发展生产力。此外，中国也迈出了对外开放的步伐。</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60096" y="1511571"/>
            <a:ext cx="4224469" cy="41632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nodeType="afterGroup">
                            <p:stCondLst>
                              <p:cond delay="500"/>
                            </p:stCondLst>
                            <p:childTnLst>
                              <p:par>
                                <p:cTn id="16" presetID="53"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par>
                          <p:cTn id="21" fill="hold" nodeType="afterGroup">
                            <p:stCondLst>
                              <p:cond delay="1000"/>
                            </p:stCondLst>
                            <p:childTnLst>
                              <p:par>
                                <p:cTn id="22" presetID="25" presetClass="entr" presetSubtype="0" fill="hold" nodeType="afterEffect">
                                  <p:stCondLst>
                                    <p:cond delay="0"/>
                                  </p:stCondLst>
                                  <p:childTnLst>
                                    <p:set>
                                      <p:cBhvr>
                                        <p:cTn id="23" dur="1" fill="hold">
                                          <p:stCondLst>
                                            <p:cond delay="0"/>
                                          </p:stCondLst>
                                        </p:cTn>
                                        <p:tgtEl>
                                          <p:spTgt spid="15362"/>
                                        </p:tgtEl>
                                        <p:attrNameLst>
                                          <p:attrName>style.visibility</p:attrName>
                                        </p:attrNameLst>
                                      </p:cBhvr>
                                      <p:to>
                                        <p:strVal val="visible"/>
                                      </p:to>
                                    </p:set>
                                    <p:anim calcmode="lin" valueType="num">
                                      <p:cBhvr>
                                        <p:cTn id="24" dur="500" decel="50000" fill="hold">
                                          <p:stCondLst>
                                            <p:cond delay="0"/>
                                          </p:stCondLst>
                                        </p:cTn>
                                        <p:tgtEl>
                                          <p:spTgt spid="15362"/>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15362"/>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15362"/>
                                        </p:tgtEl>
                                        <p:attrNameLst>
                                          <p:attrName>ppt_w</p:attrName>
                                        </p:attrNameLst>
                                      </p:cBhvr>
                                      <p:tavLst>
                                        <p:tav tm="0">
                                          <p:val>
                                            <p:strVal val="#ppt_w*.05"/>
                                          </p:val>
                                        </p:tav>
                                        <p:tav tm="100000">
                                          <p:val>
                                            <p:strVal val="#ppt_w"/>
                                          </p:val>
                                        </p:tav>
                                      </p:tavLst>
                                    </p:anim>
                                    <p:anim calcmode="lin" valueType="num">
                                      <p:cBhvr>
                                        <p:cTn id="27" dur="1000" fill="hold"/>
                                        <p:tgtEl>
                                          <p:spTgt spid="15362"/>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15362"/>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15362"/>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15362"/>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p:cNvSpPr txBox="1"/>
          <p:nvPr/>
        </p:nvSpPr>
        <p:spPr>
          <a:xfrm>
            <a:off x="6384032" y="3357180"/>
            <a:ext cx="5184576" cy="2999740"/>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1800" b="1">
                <a:solidFill>
                  <a:srgbClr val="C00000"/>
                </a:solidFill>
              </a:rPr>
              <a:t>邓小平在大会开幕词中明确提出：</a:t>
            </a:r>
            <a:r>
              <a:rPr lang="zh-CN" altLang="en-US" sz="1800" b="1">
                <a:solidFill>
                  <a:schemeClr val="tx1"/>
                </a:solidFill>
              </a:rPr>
              <a:t>“把马克思主义的普遍真理同我国的具体实际结合起来，走自己的道路，建设有中国特色的社会主义”。 </a:t>
            </a:r>
          </a:p>
          <a:p>
            <a:r>
              <a:rPr lang="zh-CN" altLang="en-US" sz="1800" b="1">
                <a:solidFill>
                  <a:srgbClr val="C00000"/>
                </a:solidFill>
              </a:rPr>
              <a:t>确定党在新的历史时期的总任务是：</a:t>
            </a:r>
            <a:r>
              <a:rPr lang="zh-CN" altLang="en-US" sz="1800" b="1">
                <a:solidFill>
                  <a:schemeClr val="tx1"/>
                </a:solidFill>
              </a:rPr>
              <a:t>团结全国各族人民，自力更生，艰苦奋斗，逐步实现工业、农业、国防和科学技术的现代化，把我国建设成为高度文明、高度民主的社会主义国家。 </a:t>
            </a:r>
          </a:p>
        </p:txBody>
      </p:sp>
      <p:sp>
        <p:nvSpPr>
          <p:cNvPr id="9" name="圆角矩形 8"/>
          <p:cNvSpPr/>
          <p:nvPr/>
        </p:nvSpPr>
        <p:spPr>
          <a:xfrm>
            <a:off x="6384032" y="1486905"/>
            <a:ext cx="5184576" cy="492443"/>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1" name="组合 10"/>
          <p:cNvGrpSpPr/>
          <p:nvPr/>
        </p:nvGrpSpPr>
        <p:grpSpPr>
          <a:xfrm>
            <a:off x="6833401" y="1409948"/>
            <a:ext cx="4581004" cy="553085"/>
            <a:chOff x="1647949" y="1046575"/>
            <a:chExt cx="3435753" cy="414814"/>
          </a:xfrm>
        </p:grpSpPr>
        <p:sp>
          <p:nvSpPr>
            <p:cNvPr id="12" name="TextBox 11"/>
            <p:cNvSpPr txBox="1"/>
            <p:nvPr/>
          </p:nvSpPr>
          <p:spPr>
            <a:xfrm>
              <a:off x="1982591" y="1046575"/>
              <a:ext cx="3101111" cy="414814"/>
            </a:xfrm>
            <a:prstGeom prst="rect">
              <a:avLst/>
            </a:prstGeom>
            <a:noFill/>
          </p:spPr>
          <p:txBody>
            <a:bodyPr wrap="square" rtlCol="0">
              <a:spAutoFit/>
            </a:bodyPr>
            <a:lstStyle>
              <a:defPPr>
                <a:defRPr lang="zh-CN"/>
              </a:defPPr>
              <a:lvl1pPr algn="ctr">
                <a:lnSpc>
                  <a:spcPct val="150000"/>
                </a:lnSpc>
                <a:defRPr sz="1500" b="1">
                  <a:solidFill>
                    <a:srgbClr val="FFFF00"/>
                  </a:solidFill>
                  <a:latin typeface="微软雅黑" panose="020B0503020204020204" pitchFamily="34" charset="-122"/>
                  <a:ea typeface="微软雅黑" panose="020B0503020204020204" pitchFamily="34" charset="-122"/>
                </a:defRPr>
              </a:lvl1pPr>
            </a:lstStyle>
            <a:p>
              <a:pPr algn="l"/>
              <a:r>
                <a:rPr lang="zh-CN" altLang="en-US" sz="2000">
                  <a:solidFill>
                    <a:schemeClr val="accent3">
                      <a:lumMod val="40000"/>
                      <a:lumOff val="60000"/>
                    </a:schemeClr>
                  </a:solidFill>
                </a:rPr>
                <a:t>中国共产党第十二次全国代表大会</a:t>
              </a:r>
            </a:p>
          </p:txBody>
        </p:sp>
        <p:sp>
          <p:nvSpPr>
            <p:cNvPr id="13" name="Freeform 4"/>
            <p:cNvSpPr/>
            <p:nvPr/>
          </p:nvSpPr>
          <p:spPr bwMode="auto">
            <a:xfrm>
              <a:off x="1647949" y="1122436"/>
              <a:ext cx="297016" cy="302607"/>
            </a:xfrm>
            <a:custGeom>
              <a:avLst/>
              <a:gdLst>
                <a:gd name="T0" fmla="*/ 9973 w 16150"/>
                <a:gd name="T1" fmla="*/ 259 h 16454"/>
                <a:gd name="T2" fmla="*/ 12122 w 16150"/>
                <a:gd name="T3" fmla="*/ 1134 h 16454"/>
                <a:gd name="T4" fmla="*/ 13846 w 16150"/>
                <a:gd name="T5" fmla="*/ 2500 h 16454"/>
                <a:gd name="T6" fmla="*/ 15112 w 16150"/>
                <a:gd name="T7" fmla="*/ 4233 h 16454"/>
                <a:gd name="T8" fmla="*/ 15891 w 16150"/>
                <a:gd name="T9" fmla="*/ 6210 h 16454"/>
                <a:gd name="T10" fmla="*/ 16149 w 16150"/>
                <a:gd name="T11" fmla="*/ 8306 h 16454"/>
                <a:gd name="T12" fmla="*/ 15854 w 16150"/>
                <a:gd name="T13" fmla="*/ 10398 h 16454"/>
                <a:gd name="T14" fmla="*/ 14975 w 16150"/>
                <a:gd name="T15" fmla="*/ 12361 h 16454"/>
                <a:gd name="T16" fmla="*/ 12685 w 16150"/>
                <a:gd name="T17" fmla="*/ 14869 h 16454"/>
                <a:gd name="T18" fmla="*/ 11449 w 16150"/>
                <a:gd name="T19" fmla="*/ 15540 h 16454"/>
                <a:gd name="T20" fmla="*/ 10200 w 16150"/>
                <a:gd name="T21" fmla="*/ 16017 h 16454"/>
                <a:gd name="T22" fmla="*/ 8943 w 16150"/>
                <a:gd name="T23" fmla="*/ 16295 h 16454"/>
                <a:gd name="T24" fmla="*/ 7684 w 16150"/>
                <a:gd name="T25" fmla="*/ 16373 h 16454"/>
                <a:gd name="T26" fmla="*/ 6427 w 16150"/>
                <a:gd name="T27" fmla="*/ 16246 h 16454"/>
                <a:gd name="T28" fmla="*/ 5176 w 16150"/>
                <a:gd name="T29" fmla="*/ 15912 h 16454"/>
                <a:gd name="T30" fmla="*/ 3938 w 16150"/>
                <a:gd name="T31" fmla="*/ 15367 h 16454"/>
                <a:gd name="T32" fmla="*/ 2716 w 16150"/>
                <a:gd name="T33" fmla="*/ 14608 h 16454"/>
                <a:gd name="T34" fmla="*/ 2511 w 16150"/>
                <a:gd name="T35" fmla="*/ 15185 h 16454"/>
                <a:gd name="T36" fmla="*/ 2434 w 16150"/>
                <a:gd name="T37" fmla="*/ 15605 h 16454"/>
                <a:gd name="T38" fmla="*/ 2255 w 16150"/>
                <a:gd name="T39" fmla="*/ 15955 h 16454"/>
                <a:gd name="T40" fmla="*/ 1990 w 16150"/>
                <a:gd name="T41" fmla="*/ 16223 h 16454"/>
                <a:gd name="T42" fmla="*/ 1660 w 16150"/>
                <a:gd name="T43" fmla="*/ 16393 h 16454"/>
                <a:gd name="T44" fmla="*/ 1284 w 16150"/>
                <a:gd name="T45" fmla="*/ 16454 h 16454"/>
                <a:gd name="T46" fmla="*/ 877 w 16150"/>
                <a:gd name="T47" fmla="*/ 16392 h 16454"/>
                <a:gd name="T48" fmla="*/ 462 w 16150"/>
                <a:gd name="T49" fmla="*/ 16196 h 16454"/>
                <a:gd name="T50" fmla="*/ 179 w 16150"/>
                <a:gd name="T51" fmla="*/ 15839 h 16454"/>
                <a:gd name="T52" fmla="*/ 36 w 16150"/>
                <a:gd name="T53" fmla="*/ 15456 h 16454"/>
                <a:gd name="T54" fmla="*/ 1 w 16150"/>
                <a:gd name="T55" fmla="*/ 15083 h 16454"/>
                <a:gd name="T56" fmla="*/ 68 w 16150"/>
                <a:gd name="T57" fmla="*/ 14734 h 16454"/>
                <a:gd name="T58" fmla="*/ 234 w 16150"/>
                <a:gd name="T59" fmla="*/ 14423 h 16454"/>
                <a:gd name="T60" fmla="*/ 493 w 16150"/>
                <a:gd name="T61" fmla="*/ 14166 h 16454"/>
                <a:gd name="T62" fmla="*/ 840 w 16150"/>
                <a:gd name="T63" fmla="*/ 13979 h 16454"/>
                <a:gd name="T64" fmla="*/ 1273 w 16150"/>
                <a:gd name="T65" fmla="*/ 13874 h 16454"/>
                <a:gd name="T66" fmla="*/ 1729 w 16150"/>
                <a:gd name="T67" fmla="*/ 11158 h 16454"/>
                <a:gd name="T68" fmla="*/ 2659 w 16150"/>
                <a:gd name="T69" fmla="*/ 11937 h 16454"/>
                <a:gd name="T70" fmla="*/ 3659 w 16150"/>
                <a:gd name="T71" fmla="*/ 12592 h 16454"/>
                <a:gd name="T72" fmla="*/ 4718 w 16150"/>
                <a:gd name="T73" fmla="*/ 13103 h 16454"/>
                <a:gd name="T74" fmla="*/ 5826 w 16150"/>
                <a:gd name="T75" fmla="*/ 13448 h 16454"/>
                <a:gd name="T76" fmla="*/ 6972 w 16150"/>
                <a:gd name="T77" fmla="*/ 13610 h 16454"/>
                <a:gd name="T78" fmla="*/ 8146 w 16150"/>
                <a:gd name="T79" fmla="*/ 13566 h 16454"/>
                <a:gd name="T80" fmla="*/ 9336 w 16150"/>
                <a:gd name="T81" fmla="*/ 13300 h 16454"/>
                <a:gd name="T82" fmla="*/ 10534 w 16150"/>
                <a:gd name="T83" fmla="*/ 12789 h 16454"/>
                <a:gd name="T84" fmla="*/ 5464 w 16150"/>
                <a:gd name="T85" fmla="*/ 2566 h 16454"/>
                <a:gd name="T86" fmla="*/ 5827 w 16150"/>
                <a:gd name="T87" fmla="*/ 2638 h 16454"/>
                <a:gd name="T88" fmla="*/ 6178 w 16150"/>
                <a:gd name="T89" fmla="*/ 2674 h 16454"/>
                <a:gd name="T90" fmla="*/ 6518 w 16150"/>
                <a:gd name="T91" fmla="*/ 2671 h 16454"/>
                <a:gd name="T92" fmla="*/ 6843 w 16150"/>
                <a:gd name="T93" fmla="*/ 2626 h 16454"/>
                <a:gd name="T94" fmla="*/ 7155 w 16150"/>
                <a:gd name="T95" fmla="*/ 2539 h 16454"/>
                <a:gd name="T96" fmla="*/ 7454 w 16150"/>
                <a:gd name="T97" fmla="*/ 2406 h 16454"/>
                <a:gd name="T98" fmla="*/ 7738 w 16150"/>
                <a:gd name="T99" fmla="*/ 2226 h 16454"/>
                <a:gd name="T100" fmla="*/ 8006 w 16150"/>
                <a:gd name="T101" fmla="*/ 1998 h 16454"/>
                <a:gd name="T102" fmla="*/ 12823 w 16150"/>
                <a:gd name="T103" fmla="*/ 10533 h 16454"/>
                <a:gd name="T104" fmla="*/ 13267 w 16150"/>
                <a:gd name="T105" fmla="*/ 9153 h 16454"/>
                <a:gd name="T106" fmla="*/ 13370 w 16150"/>
                <a:gd name="T107" fmla="*/ 7627 h 16454"/>
                <a:gd name="T108" fmla="*/ 13146 w 16150"/>
                <a:gd name="T109" fmla="*/ 6035 h 16454"/>
                <a:gd name="T110" fmla="*/ 12612 w 16150"/>
                <a:gd name="T111" fmla="*/ 4454 h 16454"/>
                <a:gd name="T112" fmla="*/ 11782 w 16150"/>
                <a:gd name="T113" fmla="*/ 2966 h 16454"/>
                <a:gd name="T114" fmla="*/ 10672 w 16150"/>
                <a:gd name="T115" fmla="*/ 1650 h 16454"/>
                <a:gd name="T116" fmla="*/ 9297 w 16150"/>
                <a:gd name="T117" fmla="*/ 585 h 16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50" h="16454">
                  <a:moveTo>
                    <a:pt x="8101" y="0"/>
                  </a:moveTo>
                  <a:lnTo>
                    <a:pt x="8749" y="44"/>
                  </a:lnTo>
                  <a:lnTo>
                    <a:pt x="9372" y="132"/>
                  </a:lnTo>
                  <a:lnTo>
                    <a:pt x="9973" y="259"/>
                  </a:lnTo>
                  <a:lnTo>
                    <a:pt x="10548" y="425"/>
                  </a:lnTo>
                  <a:lnTo>
                    <a:pt x="11098" y="627"/>
                  </a:lnTo>
                  <a:lnTo>
                    <a:pt x="11623" y="864"/>
                  </a:lnTo>
                  <a:lnTo>
                    <a:pt x="12122" y="1134"/>
                  </a:lnTo>
                  <a:lnTo>
                    <a:pt x="12594" y="1434"/>
                  </a:lnTo>
                  <a:lnTo>
                    <a:pt x="13038" y="1764"/>
                  </a:lnTo>
                  <a:lnTo>
                    <a:pt x="13456" y="2119"/>
                  </a:lnTo>
                  <a:lnTo>
                    <a:pt x="13846" y="2500"/>
                  </a:lnTo>
                  <a:lnTo>
                    <a:pt x="14206" y="2903"/>
                  </a:lnTo>
                  <a:lnTo>
                    <a:pt x="14538" y="3329"/>
                  </a:lnTo>
                  <a:lnTo>
                    <a:pt x="14841" y="3772"/>
                  </a:lnTo>
                  <a:lnTo>
                    <a:pt x="15112" y="4233"/>
                  </a:lnTo>
                  <a:lnTo>
                    <a:pt x="15354" y="4710"/>
                  </a:lnTo>
                  <a:lnTo>
                    <a:pt x="15565" y="5199"/>
                  </a:lnTo>
                  <a:lnTo>
                    <a:pt x="15744" y="5700"/>
                  </a:lnTo>
                  <a:lnTo>
                    <a:pt x="15891" y="6210"/>
                  </a:lnTo>
                  <a:lnTo>
                    <a:pt x="16005" y="6728"/>
                  </a:lnTo>
                  <a:lnTo>
                    <a:pt x="16087" y="7251"/>
                  </a:lnTo>
                  <a:lnTo>
                    <a:pt x="16135" y="7778"/>
                  </a:lnTo>
                  <a:lnTo>
                    <a:pt x="16149" y="8306"/>
                  </a:lnTo>
                  <a:lnTo>
                    <a:pt x="16128" y="8835"/>
                  </a:lnTo>
                  <a:lnTo>
                    <a:pt x="16073" y="9360"/>
                  </a:lnTo>
                  <a:lnTo>
                    <a:pt x="15981" y="9883"/>
                  </a:lnTo>
                  <a:lnTo>
                    <a:pt x="15854" y="10398"/>
                  </a:lnTo>
                  <a:lnTo>
                    <a:pt x="15690" y="10906"/>
                  </a:lnTo>
                  <a:lnTo>
                    <a:pt x="15490" y="11404"/>
                  </a:lnTo>
                  <a:lnTo>
                    <a:pt x="15252" y="11889"/>
                  </a:lnTo>
                  <a:lnTo>
                    <a:pt x="14975" y="12361"/>
                  </a:lnTo>
                  <a:lnTo>
                    <a:pt x="14660" y="12818"/>
                  </a:lnTo>
                  <a:lnTo>
                    <a:pt x="16150" y="14235"/>
                  </a:lnTo>
                  <a:lnTo>
                    <a:pt x="14152" y="16318"/>
                  </a:lnTo>
                  <a:lnTo>
                    <a:pt x="12685" y="14869"/>
                  </a:lnTo>
                  <a:lnTo>
                    <a:pt x="12378" y="15055"/>
                  </a:lnTo>
                  <a:lnTo>
                    <a:pt x="12069" y="15229"/>
                  </a:lnTo>
                  <a:lnTo>
                    <a:pt x="11760" y="15391"/>
                  </a:lnTo>
                  <a:lnTo>
                    <a:pt x="11449" y="15540"/>
                  </a:lnTo>
                  <a:lnTo>
                    <a:pt x="11137" y="15678"/>
                  </a:lnTo>
                  <a:lnTo>
                    <a:pt x="10826" y="15803"/>
                  </a:lnTo>
                  <a:lnTo>
                    <a:pt x="10513" y="15916"/>
                  </a:lnTo>
                  <a:lnTo>
                    <a:pt x="10200" y="16017"/>
                  </a:lnTo>
                  <a:lnTo>
                    <a:pt x="9886" y="16104"/>
                  </a:lnTo>
                  <a:lnTo>
                    <a:pt x="9573" y="16180"/>
                  </a:lnTo>
                  <a:lnTo>
                    <a:pt x="9258" y="16244"/>
                  </a:lnTo>
                  <a:lnTo>
                    <a:pt x="8943" y="16295"/>
                  </a:lnTo>
                  <a:lnTo>
                    <a:pt x="8628" y="16334"/>
                  </a:lnTo>
                  <a:lnTo>
                    <a:pt x="8314" y="16359"/>
                  </a:lnTo>
                  <a:lnTo>
                    <a:pt x="7999" y="16372"/>
                  </a:lnTo>
                  <a:lnTo>
                    <a:pt x="7684" y="16373"/>
                  </a:lnTo>
                  <a:lnTo>
                    <a:pt x="7369" y="16360"/>
                  </a:lnTo>
                  <a:lnTo>
                    <a:pt x="7056" y="16335"/>
                  </a:lnTo>
                  <a:lnTo>
                    <a:pt x="6741" y="16297"/>
                  </a:lnTo>
                  <a:lnTo>
                    <a:pt x="6427" y="16246"/>
                  </a:lnTo>
                  <a:lnTo>
                    <a:pt x="6113" y="16181"/>
                  </a:lnTo>
                  <a:lnTo>
                    <a:pt x="5801" y="16104"/>
                  </a:lnTo>
                  <a:lnTo>
                    <a:pt x="5488" y="16015"/>
                  </a:lnTo>
                  <a:lnTo>
                    <a:pt x="5176" y="15912"/>
                  </a:lnTo>
                  <a:lnTo>
                    <a:pt x="4866" y="15795"/>
                  </a:lnTo>
                  <a:lnTo>
                    <a:pt x="4556" y="15665"/>
                  </a:lnTo>
                  <a:lnTo>
                    <a:pt x="4246" y="15523"/>
                  </a:lnTo>
                  <a:lnTo>
                    <a:pt x="3938" y="15367"/>
                  </a:lnTo>
                  <a:lnTo>
                    <a:pt x="3631" y="15197"/>
                  </a:lnTo>
                  <a:lnTo>
                    <a:pt x="3325" y="15014"/>
                  </a:lnTo>
                  <a:lnTo>
                    <a:pt x="3019" y="14818"/>
                  </a:lnTo>
                  <a:lnTo>
                    <a:pt x="2716" y="14608"/>
                  </a:lnTo>
                  <a:lnTo>
                    <a:pt x="2488" y="14831"/>
                  </a:lnTo>
                  <a:lnTo>
                    <a:pt x="2504" y="14953"/>
                  </a:lnTo>
                  <a:lnTo>
                    <a:pt x="2511" y="15070"/>
                  </a:lnTo>
                  <a:lnTo>
                    <a:pt x="2511" y="15185"/>
                  </a:lnTo>
                  <a:lnTo>
                    <a:pt x="2502" y="15296"/>
                  </a:lnTo>
                  <a:lnTo>
                    <a:pt x="2486" y="15403"/>
                  </a:lnTo>
                  <a:lnTo>
                    <a:pt x="2464" y="15506"/>
                  </a:lnTo>
                  <a:lnTo>
                    <a:pt x="2434" y="15605"/>
                  </a:lnTo>
                  <a:lnTo>
                    <a:pt x="2399" y="15699"/>
                  </a:lnTo>
                  <a:lnTo>
                    <a:pt x="2357" y="15790"/>
                  </a:lnTo>
                  <a:lnTo>
                    <a:pt x="2308" y="15875"/>
                  </a:lnTo>
                  <a:lnTo>
                    <a:pt x="2255" y="15955"/>
                  </a:lnTo>
                  <a:lnTo>
                    <a:pt x="2196" y="16030"/>
                  </a:lnTo>
                  <a:lnTo>
                    <a:pt x="2132" y="16100"/>
                  </a:lnTo>
                  <a:lnTo>
                    <a:pt x="2063" y="16164"/>
                  </a:lnTo>
                  <a:lnTo>
                    <a:pt x="1990" y="16223"/>
                  </a:lnTo>
                  <a:lnTo>
                    <a:pt x="1913" y="16274"/>
                  </a:lnTo>
                  <a:lnTo>
                    <a:pt x="1833" y="16320"/>
                  </a:lnTo>
                  <a:lnTo>
                    <a:pt x="1749" y="16360"/>
                  </a:lnTo>
                  <a:lnTo>
                    <a:pt x="1660" y="16393"/>
                  </a:lnTo>
                  <a:lnTo>
                    <a:pt x="1570" y="16419"/>
                  </a:lnTo>
                  <a:lnTo>
                    <a:pt x="1477" y="16438"/>
                  </a:lnTo>
                  <a:lnTo>
                    <a:pt x="1381" y="16450"/>
                  </a:lnTo>
                  <a:lnTo>
                    <a:pt x="1284" y="16454"/>
                  </a:lnTo>
                  <a:lnTo>
                    <a:pt x="1184" y="16451"/>
                  </a:lnTo>
                  <a:lnTo>
                    <a:pt x="1083" y="16440"/>
                  </a:lnTo>
                  <a:lnTo>
                    <a:pt x="980" y="16420"/>
                  </a:lnTo>
                  <a:lnTo>
                    <a:pt x="877" y="16392"/>
                  </a:lnTo>
                  <a:lnTo>
                    <a:pt x="774" y="16356"/>
                  </a:lnTo>
                  <a:lnTo>
                    <a:pt x="670" y="16312"/>
                  </a:lnTo>
                  <a:lnTo>
                    <a:pt x="566" y="16259"/>
                  </a:lnTo>
                  <a:lnTo>
                    <a:pt x="462" y="16196"/>
                  </a:lnTo>
                  <a:lnTo>
                    <a:pt x="358" y="16124"/>
                  </a:lnTo>
                  <a:lnTo>
                    <a:pt x="291" y="16029"/>
                  </a:lnTo>
                  <a:lnTo>
                    <a:pt x="231" y="15935"/>
                  </a:lnTo>
                  <a:lnTo>
                    <a:pt x="179" y="15839"/>
                  </a:lnTo>
                  <a:lnTo>
                    <a:pt x="133" y="15743"/>
                  </a:lnTo>
                  <a:lnTo>
                    <a:pt x="94" y="15648"/>
                  </a:lnTo>
                  <a:lnTo>
                    <a:pt x="62" y="15552"/>
                  </a:lnTo>
                  <a:lnTo>
                    <a:pt x="36" y="15456"/>
                  </a:lnTo>
                  <a:lnTo>
                    <a:pt x="17" y="15362"/>
                  </a:lnTo>
                  <a:lnTo>
                    <a:pt x="5" y="15267"/>
                  </a:lnTo>
                  <a:lnTo>
                    <a:pt x="0" y="15175"/>
                  </a:lnTo>
                  <a:lnTo>
                    <a:pt x="1" y="15083"/>
                  </a:lnTo>
                  <a:lnTo>
                    <a:pt x="8" y="14993"/>
                  </a:lnTo>
                  <a:lnTo>
                    <a:pt x="22" y="14904"/>
                  </a:lnTo>
                  <a:lnTo>
                    <a:pt x="42" y="14818"/>
                  </a:lnTo>
                  <a:lnTo>
                    <a:pt x="68" y="14734"/>
                  </a:lnTo>
                  <a:lnTo>
                    <a:pt x="101" y="14651"/>
                  </a:lnTo>
                  <a:lnTo>
                    <a:pt x="139" y="14572"/>
                  </a:lnTo>
                  <a:lnTo>
                    <a:pt x="183" y="14496"/>
                  </a:lnTo>
                  <a:lnTo>
                    <a:pt x="234" y="14423"/>
                  </a:lnTo>
                  <a:lnTo>
                    <a:pt x="290" y="14353"/>
                  </a:lnTo>
                  <a:lnTo>
                    <a:pt x="352" y="14287"/>
                  </a:lnTo>
                  <a:lnTo>
                    <a:pt x="420" y="14224"/>
                  </a:lnTo>
                  <a:lnTo>
                    <a:pt x="493" y="14166"/>
                  </a:lnTo>
                  <a:lnTo>
                    <a:pt x="572" y="14112"/>
                  </a:lnTo>
                  <a:lnTo>
                    <a:pt x="656" y="14063"/>
                  </a:lnTo>
                  <a:lnTo>
                    <a:pt x="746" y="14018"/>
                  </a:lnTo>
                  <a:lnTo>
                    <a:pt x="840" y="13979"/>
                  </a:lnTo>
                  <a:lnTo>
                    <a:pt x="941" y="13944"/>
                  </a:lnTo>
                  <a:lnTo>
                    <a:pt x="1046" y="13915"/>
                  </a:lnTo>
                  <a:lnTo>
                    <a:pt x="1157" y="13891"/>
                  </a:lnTo>
                  <a:lnTo>
                    <a:pt x="1273" y="13874"/>
                  </a:lnTo>
                  <a:lnTo>
                    <a:pt x="1394" y="13864"/>
                  </a:lnTo>
                  <a:lnTo>
                    <a:pt x="1555" y="13724"/>
                  </a:lnTo>
                  <a:lnTo>
                    <a:pt x="493" y="12429"/>
                  </a:lnTo>
                  <a:lnTo>
                    <a:pt x="1729" y="11158"/>
                  </a:lnTo>
                  <a:lnTo>
                    <a:pt x="1954" y="11364"/>
                  </a:lnTo>
                  <a:lnTo>
                    <a:pt x="2185" y="11562"/>
                  </a:lnTo>
                  <a:lnTo>
                    <a:pt x="2419" y="11753"/>
                  </a:lnTo>
                  <a:lnTo>
                    <a:pt x="2659" y="11937"/>
                  </a:lnTo>
                  <a:lnTo>
                    <a:pt x="2903" y="12113"/>
                  </a:lnTo>
                  <a:lnTo>
                    <a:pt x="3152" y="12282"/>
                  </a:lnTo>
                  <a:lnTo>
                    <a:pt x="3404" y="12441"/>
                  </a:lnTo>
                  <a:lnTo>
                    <a:pt x="3659" y="12592"/>
                  </a:lnTo>
                  <a:lnTo>
                    <a:pt x="3919" y="12734"/>
                  </a:lnTo>
                  <a:lnTo>
                    <a:pt x="4183" y="12867"/>
                  </a:lnTo>
                  <a:lnTo>
                    <a:pt x="4449" y="12989"/>
                  </a:lnTo>
                  <a:lnTo>
                    <a:pt x="4718" y="13103"/>
                  </a:lnTo>
                  <a:lnTo>
                    <a:pt x="4991" y="13205"/>
                  </a:lnTo>
                  <a:lnTo>
                    <a:pt x="5267" y="13297"/>
                  </a:lnTo>
                  <a:lnTo>
                    <a:pt x="5546" y="13378"/>
                  </a:lnTo>
                  <a:lnTo>
                    <a:pt x="5826" y="13448"/>
                  </a:lnTo>
                  <a:lnTo>
                    <a:pt x="6110" y="13507"/>
                  </a:lnTo>
                  <a:lnTo>
                    <a:pt x="6395" y="13553"/>
                  </a:lnTo>
                  <a:lnTo>
                    <a:pt x="6683" y="13588"/>
                  </a:lnTo>
                  <a:lnTo>
                    <a:pt x="6972" y="13610"/>
                  </a:lnTo>
                  <a:lnTo>
                    <a:pt x="7263" y="13619"/>
                  </a:lnTo>
                  <a:lnTo>
                    <a:pt x="7557" y="13615"/>
                  </a:lnTo>
                  <a:lnTo>
                    <a:pt x="7851" y="13598"/>
                  </a:lnTo>
                  <a:lnTo>
                    <a:pt x="8146" y="13566"/>
                  </a:lnTo>
                  <a:lnTo>
                    <a:pt x="8442" y="13522"/>
                  </a:lnTo>
                  <a:lnTo>
                    <a:pt x="8740" y="13462"/>
                  </a:lnTo>
                  <a:lnTo>
                    <a:pt x="9038" y="13388"/>
                  </a:lnTo>
                  <a:lnTo>
                    <a:pt x="9336" y="13300"/>
                  </a:lnTo>
                  <a:lnTo>
                    <a:pt x="9635" y="13196"/>
                  </a:lnTo>
                  <a:lnTo>
                    <a:pt x="9935" y="13076"/>
                  </a:lnTo>
                  <a:lnTo>
                    <a:pt x="10234" y="12941"/>
                  </a:lnTo>
                  <a:lnTo>
                    <a:pt x="10534" y="12789"/>
                  </a:lnTo>
                  <a:lnTo>
                    <a:pt x="5239" y="7664"/>
                  </a:lnTo>
                  <a:lnTo>
                    <a:pt x="3779" y="9182"/>
                  </a:lnTo>
                  <a:lnTo>
                    <a:pt x="1430" y="6830"/>
                  </a:lnTo>
                  <a:lnTo>
                    <a:pt x="5464" y="2566"/>
                  </a:lnTo>
                  <a:lnTo>
                    <a:pt x="5556" y="2587"/>
                  </a:lnTo>
                  <a:lnTo>
                    <a:pt x="5647" y="2606"/>
                  </a:lnTo>
                  <a:lnTo>
                    <a:pt x="5738" y="2623"/>
                  </a:lnTo>
                  <a:lnTo>
                    <a:pt x="5827" y="2638"/>
                  </a:lnTo>
                  <a:lnTo>
                    <a:pt x="5916" y="2651"/>
                  </a:lnTo>
                  <a:lnTo>
                    <a:pt x="6004" y="2660"/>
                  </a:lnTo>
                  <a:lnTo>
                    <a:pt x="6092" y="2669"/>
                  </a:lnTo>
                  <a:lnTo>
                    <a:pt x="6178" y="2674"/>
                  </a:lnTo>
                  <a:lnTo>
                    <a:pt x="6265" y="2677"/>
                  </a:lnTo>
                  <a:lnTo>
                    <a:pt x="6349" y="2677"/>
                  </a:lnTo>
                  <a:lnTo>
                    <a:pt x="6433" y="2675"/>
                  </a:lnTo>
                  <a:lnTo>
                    <a:pt x="6518" y="2671"/>
                  </a:lnTo>
                  <a:lnTo>
                    <a:pt x="6600" y="2663"/>
                  </a:lnTo>
                  <a:lnTo>
                    <a:pt x="6682" y="2653"/>
                  </a:lnTo>
                  <a:lnTo>
                    <a:pt x="6762" y="2641"/>
                  </a:lnTo>
                  <a:lnTo>
                    <a:pt x="6843" y="2626"/>
                  </a:lnTo>
                  <a:lnTo>
                    <a:pt x="6923" y="2608"/>
                  </a:lnTo>
                  <a:lnTo>
                    <a:pt x="7001" y="2587"/>
                  </a:lnTo>
                  <a:lnTo>
                    <a:pt x="7079" y="2565"/>
                  </a:lnTo>
                  <a:lnTo>
                    <a:pt x="7155" y="2539"/>
                  </a:lnTo>
                  <a:lnTo>
                    <a:pt x="7231" y="2510"/>
                  </a:lnTo>
                  <a:lnTo>
                    <a:pt x="7307" y="2478"/>
                  </a:lnTo>
                  <a:lnTo>
                    <a:pt x="7381" y="2443"/>
                  </a:lnTo>
                  <a:lnTo>
                    <a:pt x="7454" y="2406"/>
                  </a:lnTo>
                  <a:lnTo>
                    <a:pt x="7527" y="2365"/>
                  </a:lnTo>
                  <a:lnTo>
                    <a:pt x="7598" y="2322"/>
                  </a:lnTo>
                  <a:lnTo>
                    <a:pt x="7669" y="2276"/>
                  </a:lnTo>
                  <a:lnTo>
                    <a:pt x="7738" y="2226"/>
                  </a:lnTo>
                  <a:lnTo>
                    <a:pt x="7807" y="2174"/>
                  </a:lnTo>
                  <a:lnTo>
                    <a:pt x="7874" y="2118"/>
                  </a:lnTo>
                  <a:lnTo>
                    <a:pt x="7940" y="2060"/>
                  </a:lnTo>
                  <a:lnTo>
                    <a:pt x="8006" y="1998"/>
                  </a:lnTo>
                  <a:lnTo>
                    <a:pt x="9283" y="3305"/>
                  </a:lnTo>
                  <a:lnTo>
                    <a:pt x="7255" y="5477"/>
                  </a:lnTo>
                  <a:lnTo>
                    <a:pt x="12658" y="10844"/>
                  </a:lnTo>
                  <a:lnTo>
                    <a:pt x="12823" y="10533"/>
                  </a:lnTo>
                  <a:lnTo>
                    <a:pt x="12967" y="10206"/>
                  </a:lnTo>
                  <a:lnTo>
                    <a:pt x="13089" y="9866"/>
                  </a:lnTo>
                  <a:lnTo>
                    <a:pt x="13188" y="9515"/>
                  </a:lnTo>
                  <a:lnTo>
                    <a:pt x="13267" y="9153"/>
                  </a:lnTo>
                  <a:lnTo>
                    <a:pt x="13324" y="8782"/>
                  </a:lnTo>
                  <a:lnTo>
                    <a:pt x="13360" y="8404"/>
                  </a:lnTo>
                  <a:lnTo>
                    <a:pt x="13376" y="8018"/>
                  </a:lnTo>
                  <a:lnTo>
                    <a:pt x="13370" y="7627"/>
                  </a:lnTo>
                  <a:lnTo>
                    <a:pt x="13344" y="7233"/>
                  </a:lnTo>
                  <a:lnTo>
                    <a:pt x="13298" y="6835"/>
                  </a:lnTo>
                  <a:lnTo>
                    <a:pt x="13232" y="6435"/>
                  </a:lnTo>
                  <a:lnTo>
                    <a:pt x="13146" y="6035"/>
                  </a:lnTo>
                  <a:lnTo>
                    <a:pt x="13041" y="5635"/>
                  </a:lnTo>
                  <a:lnTo>
                    <a:pt x="12917" y="5238"/>
                  </a:lnTo>
                  <a:lnTo>
                    <a:pt x="12774" y="4844"/>
                  </a:lnTo>
                  <a:lnTo>
                    <a:pt x="12612" y="4454"/>
                  </a:lnTo>
                  <a:lnTo>
                    <a:pt x="12431" y="4070"/>
                  </a:lnTo>
                  <a:lnTo>
                    <a:pt x="12233" y="3694"/>
                  </a:lnTo>
                  <a:lnTo>
                    <a:pt x="12017" y="3325"/>
                  </a:lnTo>
                  <a:lnTo>
                    <a:pt x="11782" y="2966"/>
                  </a:lnTo>
                  <a:lnTo>
                    <a:pt x="11530" y="2618"/>
                  </a:lnTo>
                  <a:lnTo>
                    <a:pt x="11261" y="2282"/>
                  </a:lnTo>
                  <a:lnTo>
                    <a:pt x="10975" y="1958"/>
                  </a:lnTo>
                  <a:lnTo>
                    <a:pt x="10672" y="1650"/>
                  </a:lnTo>
                  <a:lnTo>
                    <a:pt x="10352" y="1357"/>
                  </a:lnTo>
                  <a:lnTo>
                    <a:pt x="10017" y="1081"/>
                  </a:lnTo>
                  <a:lnTo>
                    <a:pt x="9665" y="824"/>
                  </a:lnTo>
                  <a:lnTo>
                    <a:pt x="9297" y="585"/>
                  </a:lnTo>
                  <a:lnTo>
                    <a:pt x="8913" y="368"/>
                  </a:lnTo>
                  <a:lnTo>
                    <a:pt x="8515" y="173"/>
                  </a:lnTo>
                  <a:lnTo>
                    <a:pt x="8101" y="0"/>
                  </a:lnTo>
                  <a:close/>
                </a:path>
              </a:pathLst>
            </a:custGeom>
            <a:solidFill>
              <a:schemeClr val="accent3">
                <a:lumMod val="40000"/>
                <a:lumOff val="60000"/>
              </a:schemeClr>
            </a:solidFill>
            <a:ln>
              <a:noFill/>
            </a:ln>
          </p:spPr>
          <p:txBody>
            <a:bodyPr vert="horz" wrap="square" lIns="121920" tIns="60960" rIns="121920" bIns="60960" numCol="1" anchor="t" anchorCtr="0" compatLnSpc="1"/>
            <a:lstStyle/>
            <a:p>
              <a:endParaRPr lang="zh-CN" altLang="en-US" sz="2400"/>
            </a:p>
          </p:txBody>
        </p:sp>
      </p:grpSp>
      <p:sp>
        <p:nvSpPr>
          <p:cNvPr id="14" name="TextBox 13"/>
          <p:cNvSpPr txBox="1"/>
          <p:nvPr/>
        </p:nvSpPr>
        <p:spPr>
          <a:xfrm>
            <a:off x="7569407" y="2195348"/>
            <a:ext cx="2813827" cy="663702"/>
          </a:xfrm>
          <a:prstGeom prst="hexagon">
            <a:avLst/>
          </a:prstGeom>
          <a:gradFill>
            <a:gsLst>
              <a:gs pos="0">
                <a:srgbClr val="E30000"/>
              </a:gs>
              <a:gs pos="100000">
                <a:srgbClr val="760303"/>
              </a:gs>
            </a:gsLst>
            <a:lin ang="5400000" scaled="0"/>
          </a:grad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ts val="1800"/>
              </a:lnSpc>
            </a:pPr>
            <a:r>
              <a:rPr lang="zh-CN" altLang="en-US" sz="1600">
                <a:solidFill>
                  <a:schemeClr val="bg1"/>
                </a:solidFill>
              </a:rPr>
              <a:t>时间：</a:t>
            </a:r>
            <a:r>
              <a:rPr lang="en-US" altLang="zh-CN" sz="1600">
                <a:solidFill>
                  <a:schemeClr val="bg1"/>
                </a:solidFill>
              </a:rPr>
              <a:t> 1982.9.1-11</a:t>
            </a:r>
          </a:p>
          <a:p>
            <a:pPr>
              <a:lnSpc>
                <a:spcPts val="1800"/>
              </a:lnSpc>
            </a:pPr>
            <a:r>
              <a:rPr lang="zh-CN" altLang="en-US" sz="1600">
                <a:solidFill>
                  <a:schemeClr val="bg1"/>
                </a:solidFill>
              </a:rPr>
              <a:t>地点：北京</a:t>
            </a:r>
          </a:p>
        </p:txBody>
      </p:sp>
      <p:pic>
        <p:nvPicPr>
          <p:cNvPr id="14338" name="Picture 2" descr="http://www4.nuc.edu.cn/xtw/shibada/info/shierda.jpg"/>
          <p:cNvPicPr>
            <a:picLocks noChangeAspect="1" noChangeArrowheads="1"/>
          </p:cNvPicPr>
          <p:nvPr/>
        </p:nvPicPr>
        <p:blipFill>
          <a:blip r:embed="rId3">
            <a:extLst>
              <a:ext uri="{28A0092B-C50C-407E-A947-70E740481C1C}">
                <a14:useLocalDpi xmlns:a14="http://schemas.microsoft.com/office/drawing/2010/main" val="0"/>
              </a:ext>
            </a:extLst>
          </a:blip>
          <a:srcRect b="16812"/>
          <a:stretch>
            <a:fillRect/>
          </a:stretch>
        </p:blipFill>
        <p:spPr bwMode="auto">
          <a:xfrm rot="21108892">
            <a:off x="635639" y="2150088"/>
            <a:ext cx="5194496" cy="32411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nodeType="afterGroup">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par>
                          <p:cTn id="19" fill="hold" nodeType="afterGroup">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par>
                          <p:cTn id="25" fill="hold" nodeType="afterGroup">
                            <p:stCondLst>
                              <p:cond delay="2000"/>
                            </p:stCondLst>
                            <p:childTnLst>
                              <p:par>
                                <p:cTn id="26" presetID="53" presetClass="entr" presetSubtype="0" fill="hold" nodeType="afterEffect">
                                  <p:stCondLst>
                                    <p:cond delay="0"/>
                                  </p:stCondLst>
                                  <p:childTnLst>
                                    <p:set>
                                      <p:cBhvr>
                                        <p:cTn id="27" dur="1" fill="hold">
                                          <p:stCondLst>
                                            <p:cond delay="0"/>
                                          </p:stCondLst>
                                        </p:cTn>
                                        <p:tgtEl>
                                          <p:spTgt spid="14338"/>
                                        </p:tgtEl>
                                        <p:attrNameLst>
                                          <p:attrName>style.visibility</p:attrName>
                                        </p:attrNameLst>
                                      </p:cBhvr>
                                      <p:to>
                                        <p:strVal val="visible"/>
                                      </p:to>
                                    </p:set>
                                    <p:anim calcmode="lin" valueType="num">
                                      <p:cBhvr>
                                        <p:cTn id="28" dur="500" fill="hold"/>
                                        <p:tgtEl>
                                          <p:spTgt spid="14338"/>
                                        </p:tgtEl>
                                        <p:attrNameLst>
                                          <p:attrName>ppt_w</p:attrName>
                                        </p:attrNameLst>
                                      </p:cBhvr>
                                      <p:tavLst>
                                        <p:tav tm="0">
                                          <p:val>
                                            <p:fltVal val="0"/>
                                          </p:val>
                                        </p:tav>
                                        <p:tav tm="100000">
                                          <p:val>
                                            <p:strVal val="#ppt_w"/>
                                          </p:val>
                                        </p:tav>
                                      </p:tavLst>
                                    </p:anim>
                                    <p:anim calcmode="lin" valueType="num">
                                      <p:cBhvr>
                                        <p:cTn id="29" dur="500" fill="hold"/>
                                        <p:tgtEl>
                                          <p:spTgt spid="14338"/>
                                        </p:tgtEl>
                                        <p:attrNameLst>
                                          <p:attrName>ppt_h</p:attrName>
                                        </p:attrNameLst>
                                      </p:cBhvr>
                                      <p:tavLst>
                                        <p:tav tm="0">
                                          <p:val>
                                            <p:fltVal val="0"/>
                                          </p:val>
                                        </p:tav>
                                        <p:tav tm="100000">
                                          <p:val>
                                            <p:strVal val="#ppt_h"/>
                                          </p:val>
                                        </p:tav>
                                      </p:tavLst>
                                    </p:anim>
                                    <p:animEffect transition="in" filter="fade">
                                      <p:cBhvr>
                                        <p:cTn id="30"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animBg="1"/>
      <p:bldP spid="14"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p:cNvSpPr txBox="1"/>
          <p:nvPr/>
        </p:nvSpPr>
        <p:spPr>
          <a:xfrm>
            <a:off x="791959" y="3301009"/>
            <a:ext cx="6116927" cy="316928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2000" b="1">
                <a:solidFill>
                  <a:schemeClr val="tx1"/>
                </a:solidFill>
              </a:rPr>
              <a:t>会议主题是加快和深化改革。邓小平主持大会开幕式。赵紫阳受十二届中央委员会委托作了题为</a:t>
            </a:r>
            <a:r>
              <a:rPr lang="en-US" altLang="zh-CN" sz="2000" b="1">
                <a:solidFill>
                  <a:schemeClr val="tx1"/>
                </a:solidFill>
              </a:rPr>
              <a:t>《</a:t>
            </a:r>
            <a:r>
              <a:rPr lang="zh-CN" altLang="en-US" sz="2000" b="1">
                <a:solidFill>
                  <a:schemeClr val="tx1"/>
                </a:solidFill>
              </a:rPr>
              <a:t>沿着有中国特色的社会主义道路前进</a:t>
            </a:r>
            <a:r>
              <a:rPr lang="en-US" altLang="zh-CN" sz="2000" b="1">
                <a:solidFill>
                  <a:schemeClr val="tx1"/>
                </a:solidFill>
              </a:rPr>
              <a:t>》</a:t>
            </a:r>
            <a:r>
              <a:rPr lang="zh-CN" altLang="en-US" sz="2000" b="1">
                <a:solidFill>
                  <a:schemeClr val="tx1"/>
                </a:solidFill>
              </a:rPr>
              <a:t>的报告。报告阐述了社会主义初级阶段理论，提出了党在社会主义初级阶段的“一个中心、两个基本点”（以经济建设为中心，坚持四项基本原则，坚持改革开放）的基本路线，制定了到下世纪中叶分三步走、实现现代化的发展战略，并提出了政治体制改革的任务。</a:t>
            </a:r>
          </a:p>
          <a:p>
            <a:pPr>
              <a:lnSpc>
                <a:spcPct val="100000"/>
              </a:lnSpc>
            </a:pPr>
            <a:r>
              <a:rPr lang="en-US" altLang="zh-CN" sz="2000" b="1">
                <a:solidFill>
                  <a:schemeClr val="tx1"/>
                </a:solidFill>
              </a:rPr>
              <a:t>1984</a:t>
            </a:r>
            <a:r>
              <a:rPr lang="zh-CN" altLang="en-US" sz="2000" b="1">
                <a:solidFill>
                  <a:schemeClr val="tx1"/>
                </a:solidFill>
              </a:rPr>
              <a:t>年到</a:t>
            </a:r>
            <a:r>
              <a:rPr lang="en-US" altLang="zh-CN" sz="2000" b="1">
                <a:solidFill>
                  <a:schemeClr val="tx1"/>
                </a:solidFill>
              </a:rPr>
              <a:t>1988</a:t>
            </a:r>
            <a:r>
              <a:rPr lang="zh-CN" altLang="en-US" sz="2000" b="1">
                <a:solidFill>
                  <a:schemeClr val="tx1"/>
                </a:solidFill>
              </a:rPr>
              <a:t>年，我国经济经历了一个加速发展的飞跃时期。 </a:t>
            </a:r>
          </a:p>
        </p:txBody>
      </p:sp>
      <p:sp>
        <p:nvSpPr>
          <p:cNvPr id="9" name="圆角矩形 8"/>
          <p:cNvSpPr/>
          <p:nvPr/>
        </p:nvSpPr>
        <p:spPr>
          <a:xfrm>
            <a:off x="791959" y="1526745"/>
            <a:ext cx="6116928" cy="492443"/>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1" name="组合 10"/>
          <p:cNvGrpSpPr/>
          <p:nvPr/>
        </p:nvGrpSpPr>
        <p:grpSpPr>
          <a:xfrm>
            <a:off x="1410496" y="1463519"/>
            <a:ext cx="4581004" cy="553085"/>
            <a:chOff x="1647949" y="1046575"/>
            <a:chExt cx="3435753" cy="414814"/>
          </a:xfrm>
        </p:grpSpPr>
        <p:sp>
          <p:nvSpPr>
            <p:cNvPr id="12" name="TextBox 11"/>
            <p:cNvSpPr txBox="1"/>
            <p:nvPr/>
          </p:nvSpPr>
          <p:spPr>
            <a:xfrm>
              <a:off x="1982591" y="1046575"/>
              <a:ext cx="3101111" cy="414814"/>
            </a:xfrm>
            <a:prstGeom prst="rect">
              <a:avLst/>
            </a:prstGeom>
            <a:noFill/>
          </p:spPr>
          <p:txBody>
            <a:bodyPr wrap="square" rtlCol="0">
              <a:spAutoFit/>
            </a:bodyPr>
            <a:lstStyle>
              <a:defPPr>
                <a:defRPr lang="zh-CN"/>
              </a:defPPr>
              <a:lvl1pPr algn="ctr">
                <a:lnSpc>
                  <a:spcPct val="150000"/>
                </a:lnSpc>
                <a:defRPr sz="1500" b="1">
                  <a:solidFill>
                    <a:srgbClr val="FFFF00"/>
                  </a:solidFill>
                  <a:latin typeface="微软雅黑" panose="020B0503020204020204" pitchFamily="34" charset="-122"/>
                  <a:ea typeface="微软雅黑" panose="020B0503020204020204" pitchFamily="34" charset="-122"/>
                </a:defRPr>
              </a:lvl1pPr>
            </a:lstStyle>
            <a:p>
              <a:pPr algn="l"/>
              <a:r>
                <a:rPr lang="zh-CN" altLang="en-US" sz="2000">
                  <a:solidFill>
                    <a:schemeClr val="accent3">
                      <a:lumMod val="40000"/>
                      <a:lumOff val="60000"/>
                    </a:schemeClr>
                  </a:solidFill>
                </a:rPr>
                <a:t>中国共产党第十三次全国代表大会</a:t>
              </a:r>
            </a:p>
          </p:txBody>
        </p:sp>
        <p:sp>
          <p:nvSpPr>
            <p:cNvPr id="13" name="Freeform 4"/>
            <p:cNvSpPr/>
            <p:nvPr/>
          </p:nvSpPr>
          <p:spPr bwMode="auto">
            <a:xfrm>
              <a:off x="1647949" y="1122436"/>
              <a:ext cx="297016" cy="302607"/>
            </a:xfrm>
            <a:custGeom>
              <a:avLst/>
              <a:gdLst>
                <a:gd name="T0" fmla="*/ 9973 w 16150"/>
                <a:gd name="T1" fmla="*/ 259 h 16454"/>
                <a:gd name="T2" fmla="*/ 12122 w 16150"/>
                <a:gd name="T3" fmla="*/ 1134 h 16454"/>
                <a:gd name="T4" fmla="*/ 13846 w 16150"/>
                <a:gd name="T5" fmla="*/ 2500 h 16454"/>
                <a:gd name="T6" fmla="*/ 15112 w 16150"/>
                <a:gd name="T7" fmla="*/ 4233 h 16454"/>
                <a:gd name="T8" fmla="*/ 15891 w 16150"/>
                <a:gd name="T9" fmla="*/ 6210 h 16454"/>
                <a:gd name="T10" fmla="*/ 16149 w 16150"/>
                <a:gd name="T11" fmla="*/ 8306 h 16454"/>
                <a:gd name="T12" fmla="*/ 15854 w 16150"/>
                <a:gd name="T13" fmla="*/ 10398 h 16454"/>
                <a:gd name="T14" fmla="*/ 14975 w 16150"/>
                <a:gd name="T15" fmla="*/ 12361 h 16454"/>
                <a:gd name="T16" fmla="*/ 12685 w 16150"/>
                <a:gd name="T17" fmla="*/ 14869 h 16454"/>
                <a:gd name="T18" fmla="*/ 11449 w 16150"/>
                <a:gd name="T19" fmla="*/ 15540 h 16454"/>
                <a:gd name="T20" fmla="*/ 10200 w 16150"/>
                <a:gd name="T21" fmla="*/ 16017 h 16454"/>
                <a:gd name="T22" fmla="*/ 8943 w 16150"/>
                <a:gd name="T23" fmla="*/ 16295 h 16454"/>
                <a:gd name="T24" fmla="*/ 7684 w 16150"/>
                <a:gd name="T25" fmla="*/ 16373 h 16454"/>
                <a:gd name="T26" fmla="*/ 6427 w 16150"/>
                <a:gd name="T27" fmla="*/ 16246 h 16454"/>
                <a:gd name="T28" fmla="*/ 5176 w 16150"/>
                <a:gd name="T29" fmla="*/ 15912 h 16454"/>
                <a:gd name="T30" fmla="*/ 3938 w 16150"/>
                <a:gd name="T31" fmla="*/ 15367 h 16454"/>
                <a:gd name="T32" fmla="*/ 2716 w 16150"/>
                <a:gd name="T33" fmla="*/ 14608 h 16454"/>
                <a:gd name="T34" fmla="*/ 2511 w 16150"/>
                <a:gd name="T35" fmla="*/ 15185 h 16454"/>
                <a:gd name="T36" fmla="*/ 2434 w 16150"/>
                <a:gd name="T37" fmla="*/ 15605 h 16454"/>
                <a:gd name="T38" fmla="*/ 2255 w 16150"/>
                <a:gd name="T39" fmla="*/ 15955 h 16454"/>
                <a:gd name="T40" fmla="*/ 1990 w 16150"/>
                <a:gd name="T41" fmla="*/ 16223 h 16454"/>
                <a:gd name="T42" fmla="*/ 1660 w 16150"/>
                <a:gd name="T43" fmla="*/ 16393 h 16454"/>
                <a:gd name="T44" fmla="*/ 1284 w 16150"/>
                <a:gd name="T45" fmla="*/ 16454 h 16454"/>
                <a:gd name="T46" fmla="*/ 877 w 16150"/>
                <a:gd name="T47" fmla="*/ 16392 h 16454"/>
                <a:gd name="T48" fmla="*/ 462 w 16150"/>
                <a:gd name="T49" fmla="*/ 16196 h 16454"/>
                <a:gd name="T50" fmla="*/ 179 w 16150"/>
                <a:gd name="T51" fmla="*/ 15839 h 16454"/>
                <a:gd name="T52" fmla="*/ 36 w 16150"/>
                <a:gd name="T53" fmla="*/ 15456 h 16454"/>
                <a:gd name="T54" fmla="*/ 1 w 16150"/>
                <a:gd name="T55" fmla="*/ 15083 h 16454"/>
                <a:gd name="T56" fmla="*/ 68 w 16150"/>
                <a:gd name="T57" fmla="*/ 14734 h 16454"/>
                <a:gd name="T58" fmla="*/ 234 w 16150"/>
                <a:gd name="T59" fmla="*/ 14423 h 16454"/>
                <a:gd name="T60" fmla="*/ 493 w 16150"/>
                <a:gd name="T61" fmla="*/ 14166 h 16454"/>
                <a:gd name="T62" fmla="*/ 840 w 16150"/>
                <a:gd name="T63" fmla="*/ 13979 h 16454"/>
                <a:gd name="T64" fmla="*/ 1273 w 16150"/>
                <a:gd name="T65" fmla="*/ 13874 h 16454"/>
                <a:gd name="T66" fmla="*/ 1729 w 16150"/>
                <a:gd name="T67" fmla="*/ 11158 h 16454"/>
                <a:gd name="T68" fmla="*/ 2659 w 16150"/>
                <a:gd name="T69" fmla="*/ 11937 h 16454"/>
                <a:gd name="T70" fmla="*/ 3659 w 16150"/>
                <a:gd name="T71" fmla="*/ 12592 h 16454"/>
                <a:gd name="T72" fmla="*/ 4718 w 16150"/>
                <a:gd name="T73" fmla="*/ 13103 h 16454"/>
                <a:gd name="T74" fmla="*/ 5826 w 16150"/>
                <a:gd name="T75" fmla="*/ 13448 h 16454"/>
                <a:gd name="T76" fmla="*/ 6972 w 16150"/>
                <a:gd name="T77" fmla="*/ 13610 h 16454"/>
                <a:gd name="T78" fmla="*/ 8146 w 16150"/>
                <a:gd name="T79" fmla="*/ 13566 h 16454"/>
                <a:gd name="T80" fmla="*/ 9336 w 16150"/>
                <a:gd name="T81" fmla="*/ 13300 h 16454"/>
                <a:gd name="T82" fmla="*/ 10534 w 16150"/>
                <a:gd name="T83" fmla="*/ 12789 h 16454"/>
                <a:gd name="T84" fmla="*/ 5464 w 16150"/>
                <a:gd name="T85" fmla="*/ 2566 h 16454"/>
                <a:gd name="T86" fmla="*/ 5827 w 16150"/>
                <a:gd name="T87" fmla="*/ 2638 h 16454"/>
                <a:gd name="T88" fmla="*/ 6178 w 16150"/>
                <a:gd name="T89" fmla="*/ 2674 h 16454"/>
                <a:gd name="T90" fmla="*/ 6518 w 16150"/>
                <a:gd name="T91" fmla="*/ 2671 h 16454"/>
                <a:gd name="T92" fmla="*/ 6843 w 16150"/>
                <a:gd name="T93" fmla="*/ 2626 h 16454"/>
                <a:gd name="T94" fmla="*/ 7155 w 16150"/>
                <a:gd name="T95" fmla="*/ 2539 h 16454"/>
                <a:gd name="T96" fmla="*/ 7454 w 16150"/>
                <a:gd name="T97" fmla="*/ 2406 h 16454"/>
                <a:gd name="T98" fmla="*/ 7738 w 16150"/>
                <a:gd name="T99" fmla="*/ 2226 h 16454"/>
                <a:gd name="T100" fmla="*/ 8006 w 16150"/>
                <a:gd name="T101" fmla="*/ 1998 h 16454"/>
                <a:gd name="T102" fmla="*/ 12823 w 16150"/>
                <a:gd name="T103" fmla="*/ 10533 h 16454"/>
                <a:gd name="T104" fmla="*/ 13267 w 16150"/>
                <a:gd name="T105" fmla="*/ 9153 h 16454"/>
                <a:gd name="T106" fmla="*/ 13370 w 16150"/>
                <a:gd name="T107" fmla="*/ 7627 h 16454"/>
                <a:gd name="T108" fmla="*/ 13146 w 16150"/>
                <a:gd name="T109" fmla="*/ 6035 h 16454"/>
                <a:gd name="T110" fmla="*/ 12612 w 16150"/>
                <a:gd name="T111" fmla="*/ 4454 h 16454"/>
                <a:gd name="T112" fmla="*/ 11782 w 16150"/>
                <a:gd name="T113" fmla="*/ 2966 h 16454"/>
                <a:gd name="T114" fmla="*/ 10672 w 16150"/>
                <a:gd name="T115" fmla="*/ 1650 h 16454"/>
                <a:gd name="T116" fmla="*/ 9297 w 16150"/>
                <a:gd name="T117" fmla="*/ 585 h 16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50" h="16454">
                  <a:moveTo>
                    <a:pt x="8101" y="0"/>
                  </a:moveTo>
                  <a:lnTo>
                    <a:pt x="8749" y="44"/>
                  </a:lnTo>
                  <a:lnTo>
                    <a:pt x="9372" y="132"/>
                  </a:lnTo>
                  <a:lnTo>
                    <a:pt x="9973" y="259"/>
                  </a:lnTo>
                  <a:lnTo>
                    <a:pt x="10548" y="425"/>
                  </a:lnTo>
                  <a:lnTo>
                    <a:pt x="11098" y="627"/>
                  </a:lnTo>
                  <a:lnTo>
                    <a:pt x="11623" y="864"/>
                  </a:lnTo>
                  <a:lnTo>
                    <a:pt x="12122" y="1134"/>
                  </a:lnTo>
                  <a:lnTo>
                    <a:pt x="12594" y="1434"/>
                  </a:lnTo>
                  <a:lnTo>
                    <a:pt x="13038" y="1764"/>
                  </a:lnTo>
                  <a:lnTo>
                    <a:pt x="13456" y="2119"/>
                  </a:lnTo>
                  <a:lnTo>
                    <a:pt x="13846" y="2500"/>
                  </a:lnTo>
                  <a:lnTo>
                    <a:pt x="14206" y="2903"/>
                  </a:lnTo>
                  <a:lnTo>
                    <a:pt x="14538" y="3329"/>
                  </a:lnTo>
                  <a:lnTo>
                    <a:pt x="14841" y="3772"/>
                  </a:lnTo>
                  <a:lnTo>
                    <a:pt x="15112" y="4233"/>
                  </a:lnTo>
                  <a:lnTo>
                    <a:pt x="15354" y="4710"/>
                  </a:lnTo>
                  <a:lnTo>
                    <a:pt x="15565" y="5199"/>
                  </a:lnTo>
                  <a:lnTo>
                    <a:pt x="15744" y="5700"/>
                  </a:lnTo>
                  <a:lnTo>
                    <a:pt x="15891" y="6210"/>
                  </a:lnTo>
                  <a:lnTo>
                    <a:pt x="16005" y="6728"/>
                  </a:lnTo>
                  <a:lnTo>
                    <a:pt x="16087" y="7251"/>
                  </a:lnTo>
                  <a:lnTo>
                    <a:pt x="16135" y="7778"/>
                  </a:lnTo>
                  <a:lnTo>
                    <a:pt x="16149" y="8306"/>
                  </a:lnTo>
                  <a:lnTo>
                    <a:pt x="16128" y="8835"/>
                  </a:lnTo>
                  <a:lnTo>
                    <a:pt x="16073" y="9360"/>
                  </a:lnTo>
                  <a:lnTo>
                    <a:pt x="15981" y="9883"/>
                  </a:lnTo>
                  <a:lnTo>
                    <a:pt x="15854" y="10398"/>
                  </a:lnTo>
                  <a:lnTo>
                    <a:pt x="15690" y="10906"/>
                  </a:lnTo>
                  <a:lnTo>
                    <a:pt x="15490" y="11404"/>
                  </a:lnTo>
                  <a:lnTo>
                    <a:pt x="15252" y="11889"/>
                  </a:lnTo>
                  <a:lnTo>
                    <a:pt x="14975" y="12361"/>
                  </a:lnTo>
                  <a:lnTo>
                    <a:pt x="14660" y="12818"/>
                  </a:lnTo>
                  <a:lnTo>
                    <a:pt x="16150" y="14235"/>
                  </a:lnTo>
                  <a:lnTo>
                    <a:pt x="14152" y="16318"/>
                  </a:lnTo>
                  <a:lnTo>
                    <a:pt x="12685" y="14869"/>
                  </a:lnTo>
                  <a:lnTo>
                    <a:pt x="12378" y="15055"/>
                  </a:lnTo>
                  <a:lnTo>
                    <a:pt x="12069" y="15229"/>
                  </a:lnTo>
                  <a:lnTo>
                    <a:pt x="11760" y="15391"/>
                  </a:lnTo>
                  <a:lnTo>
                    <a:pt x="11449" y="15540"/>
                  </a:lnTo>
                  <a:lnTo>
                    <a:pt x="11137" y="15678"/>
                  </a:lnTo>
                  <a:lnTo>
                    <a:pt x="10826" y="15803"/>
                  </a:lnTo>
                  <a:lnTo>
                    <a:pt x="10513" y="15916"/>
                  </a:lnTo>
                  <a:lnTo>
                    <a:pt x="10200" y="16017"/>
                  </a:lnTo>
                  <a:lnTo>
                    <a:pt x="9886" y="16104"/>
                  </a:lnTo>
                  <a:lnTo>
                    <a:pt x="9573" y="16180"/>
                  </a:lnTo>
                  <a:lnTo>
                    <a:pt x="9258" y="16244"/>
                  </a:lnTo>
                  <a:lnTo>
                    <a:pt x="8943" y="16295"/>
                  </a:lnTo>
                  <a:lnTo>
                    <a:pt x="8628" y="16334"/>
                  </a:lnTo>
                  <a:lnTo>
                    <a:pt x="8314" y="16359"/>
                  </a:lnTo>
                  <a:lnTo>
                    <a:pt x="7999" y="16372"/>
                  </a:lnTo>
                  <a:lnTo>
                    <a:pt x="7684" y="16373"/>
                  </a:lnTo>
                  <a:lnTo>
                    <a:pt x="7369" y="16360"/>
                  </a:lnTo>
                  <a:lnTo>
                    <a:pt x="7056" y="16335"/>
                  </a:lnTo>
                  <a:lnTo>
                    <a:pt x="6741" y="16297"/>
                  </a:lnTo>
                  <a:lnTo>
                    <a:pt x="6427" y="16246"/>
                  </a:lnTo>
                  <a:lnTo>
                    <a:pt x="6113" y="16181"/>
                  </a:lnTo>
                  <a:lnTo>
                    <a:pt x="5801" y="16104"/>
                  </a:lnTo>
                  <a:lnTo>
                    <a:pt x="5488" y="16015"/>
                  </a:lnTo>
                  <a:lnTo>
                    <a:pt x="5176" y="15912"/>
                  </a:lnTo>
                  <a:lnTo>
                    <a:pt x="4866" y="15795"/>
                  </a:lnTo>
                  <a:lnTo>
                    <a:pt x="4556" y="15665"/>
                  </a:lnTo>
                  <a:lnTo>
                    <a:pt x="4246" y="15523"/>
                  </a:lnTo>
                  <a:lnTo>
                    <a:pt x="3938" y="15367"/>
                  </a:lnTo>
                  <a:lnTo>
                    <a:pt x="3631" y="15197"/>
                  </a:lnTo>
                  <a:lnTo>
                    <a:pt x="3325" y="15014"/>
                  </a:lnTo>
                  <a:lnTo>
                    <a:pt x="3019" y="14818"/>
                  </a:lnTo>
                  <a:lnTo>
                    <a:pt x="2716" y="14608"/>
                  </a:lnTo>
                  <a:lnTo>
                    <a:pt x="2488" y="14831"/>
                  </a:lnTo>
                  <a:lnTo>
                    <a:pt x="2504" y="14953"/>
                  </a:lnTo>
                  <a:lnTo>
                    <a:pt x="2511" y="15070"/>
                  </a:lnTo>
                  <a:lnTo>
                    <a:pt x="2511" y="15185"/>
                  </a:lnTo>
                  <a:lnTo>
                    <a:pt x="2502" y="15296"/>
                  </a:lnTo>
                  <a:lnTo>
                    <a:pt x="2486" y="15403"/>
                  </a:lnTo>
                  <a:lnTo>
                    <a:pt x="2464" y="15506"/>
                  </a:lnTo>
                  <a:lnTo>
                    <a:pt x="2434" y="15605"/>
                  </a:lnTo>
                  <a:lnTo>
                    <a:pt x="2399" y="15699"/>
                  </a:lnTo>
                  <a:lnTo>
                    <a:pt x="2357" y="15790"/>
                  </a:lnTo>
                  <a:lnTo>
                    <a:pt x="2308" y="15875"/>
                  </a:lnTo>
                  <a:lnTo>
                    <a:pt x="2255" y="15955"/>
                  </a:lnTo>
                  <a:lnTo>
                    <a:pt x="2196" y="16030"/>
                  </a:lnTo>
                  <a:lnTo>
                    <a:pt x="2132" y="16100"/>
                  </a:lnTo>
                  <a:lnTo>
                    <a:pt x="2063" y="16164"/>
                  </a:lnTo>
                  <a:lnTo>
                    <a:pt x="1990" y="16223"/>
                  </a:lnTo>
                  <a:lnTo>
                    <a:pt x="1913" y="16274"/>
                  </a:lnTo>
                  <a:lnTo>
                    <a:pt x="1833" y="16320"/>
                  </a:lnTo>
                  <a:lnTo>
                    <a:pt x="1749" y="16360"/>
                  </a:lnTo>
                  <a:lnTo>
                    <a:pt x="1660" y="16393"/>
                  </a:lnTo>
                  <a:lnTo>
                    <a:pt x="1570" y="16419"/>
                  </a:lnTo>
                  <a:lnTo>
                    <a:pt x="1477" y="16438"/>
                  </a:lnTo>
                  <a:lnTo>
                    <a:pt x="1381" y="16450"/>
                  </a:lnTo>
                  <a:lnTo>
                    <a:pt x="1284" y="16454"/>
                  </a:lnTo>
                  <a:lnTo>
                    <a:pt x="1184" y="16451"/>
                  </a:lnTo>
                  <a:lnTo>
                    <a:pt x="1083" y="16440"/>
                  </a:lnTo>
                  <a:lnTo>
                    <a:pt x="980" y="16420"/>
                  </a:lnTo>
                  <a:lnTo>
                    <a:pt x="877" y="16392"/>
                  </a:lnTo>
                  <a:lnTo>
                    <a:pt x="774" y="16356"/>
                  </a:lnTo>
                  <a:lnTo>
                    <a:pt x="670" y="16312"/>
                  </a:lnTo>
                  <a:lnTo>
                    <a:pt x="566" y="16259"/>
                  </a:lnTo>
                  <a:lnTo>
                    <a:pt x="462" y="16196"/>
                  </a:lnTo>
                  <a:lnTo>
                    <a:pt x="358" y="16124"/>
                  </a:lnTo>
                  <a:lnTo>
                    <a:pt x="291" y="16029"/>
                  </a:lnTo>
                  <a:lnTo>
                    <a:pt x="231" y="15935"/>
                  </a:lnTo>
                  <a:lnTo>
                    <a:pt x="179" y="15839"/>
                  </a:lnTo>
                  <a:lnTo>
                    <a:pt x="133" y="15743"/>
                  </a:lnTo>
                  <a:lnTo>
                    <a:pt x="94" y="15648"/>
                  </a:lnTo>
                  <a:lnTo>
                    <a:pt x="62" y="15552"/>
                  </a:lnTo>
                  <a:lnTo>
                    <a:pt x="36" y="15456"/>
                  </a:lnTo>
                  <a:lnTo>
                    <a:pt x="17" y="15362"/>
                  </a:lnTo>
                  <a:lnTo>
                    <a:pt x="5" y="15267"/>
                  </a:lnTo>
                  <a:lnTo>
                    <a:pt x="0" y="15175"/>
                  </a:lnTo>
                  <a:lnTo>
                    <a:pt x="1" y="15083"/>
                  </a:lnTo>
                  <a:lnTo>
                    <a:pt x="8" y="14993"/>
                  </a:lnTo>
                  <a:lnTo>
                    <a:pt x="22" y="14904"/>
                  </a:lnTo>
                  <a:lnTo>
                    <a:pt x="42" y="14818"/>
                  </a:lnTo>
                  <a:lnTo>
                    <a:pt x="68" y="14734"/>
                  </a:lnTo>
                  <a:lnTo>
                    <a:pt x="101" y="14651"/>
                  </a:lnTo>
                  <a:lnTo>
                    <a:pt x="139" y="14572"/>
                  </a:lnTo>
                  <a:lnTo>
                    <a:pt x="183" y="14496"/>
                  </a:lnTo>
                  <a:lnTo>
                    <a:pt x="234" y="14423"/>
                  </a:lnTo>
                  <a:lnTo>
                    <a:pt x="290" y="14353"/>
                  </a:lnTo>
                  <a:lnTo>
                    <a:pt x="352" y="14287"/>
                  </a:lnTo>
                  <a:lnTo>
                    <a:pt x="420" y="14224"/>
                  </a:lnTo>
                  <a:lnTo>
                    <a:pt x="493" y="14166"/>
                  </a:lnTo>
                  <a:lnTo>
                    <a:pt x="572" y="14112"/>
                  </a:lnTo>
                  <a:lnTo>
                    <a:pt x="656" y="14063"/>
                  </a:lnTo>
                  <a:lnTo>
                    <a:pt x="746" y="14018"/>
                  </a:lnTo>
                  <a:lnTo>
                    <a:pt x="840" y="13979"/>
                  </a:lnTo>
                  <a:lnTo>
                    <a:pt x="941" y="13944"/>
                  </a:lnTo>
                  <a:lnTo>
                    <a:pt x="1046" y="13915"/>
                  </a:lnTo>
                  <a:lnTo>
                    <a:pt x="1157" y="13891"/>
                  </a:lnTo>
                  <a:lnTo>
                    <a:pt x="1273" y="13874"/>
                  </a:lnTo>
                  <a:lnTo>
                    <a:pt x="1394" y="13864"/>
                  </a:lnTo>
                  <a:lnTo>
                    <a:pt x="1555" y="13724"/>
                  </a:lnTo>
                  <a:lnTo>
                    <a:pt x="493" y="12429"/>
                  </a:lnTo>
                  <a:lnTo>
                    <a:pt x="1729" y="11158"/>
                  </a:lnTo>
                  <a:lnTo>
                    <a:pt x="1954" y="11364"/>
                  </a:lnTo>
                  <a:lnTo>
                    <a:pt x="2185" y="11562"/>
                  </a:lnTo>
                  <a:lnTo>
                    <a:pt x="2419" y="11753"/>
                  </a:lnTo>
                  <a:lnTo>
                    <a:pt x="2659" y="11937"/>
                  </a:lnTo>
                  <a:lnTo>
                    <a:pt x="2903" y="12113"/>
                  </a:lnTo>
                  <a:lnTo>
                    <a:pt x="3152" y="12282"/>
                  </a:lnTo>
                  <a:lnTo>
                    <a:pt x="3404" y="12441"/>
                  </a:lnTo>
                  <a:lnTo>
                    <a:pt x="3659" y="12592"/>
                  </a:lnTo>
                  <a:lnTo>
                    <a:pt x="3919" y="12734"/>
                  </a:lnTo>
                  <a:lnTo>
                    <a:pt x="4183" y="12867"/>
                  </a:lnTo>
                  <a:lnTo>
                    <a:pt x="4449" y="12989"/>
                  </a:lnTo>
                  <a:lnTo>
                    <a:pt x="4718" y="13103"/>
                  </a:lnTo>
                  <a:lnTo>
                    <a:pt x="4991" y="13205"/>
                  </a:lnTo>
                  <a:lnTo>
                    <a:pt x="5267" y="13297"/>
                  </a:lnTo>
                  <a:lnTo>
                    <a:pt x="5546" y="13378"/>
                  </a:lnTo>
                  <a:lnTo>
                    <a:pt x="5826" y="13448"/>
                  </a:lnTo>
                  <a:lnTo>
                    <a:pt x="6110" y="13507"/>
                  </a:lnTo>
                  <a:lnTo>
                    <a:pt x="6395" y="13553"/>
                  </a:lnTo>
                  <a:lnTo>
                    <a:pt x="6683" y="13588"/>
                  </a:lnTo>
                  <a:lnTo>
                    <a:pt x="6972" y="13610"/>
                  </a:lnTo>
                  <a:lnTo>
                    <a:pt x="7263" y="13619"/>
                  </a:lnTo>
                  <a:lnTo>
                    <a:pt x="7557" y="13615"/>
                  </a:lnTo>
                  <a:lnTo>
                    <a:pt x="7851" y="13598"/>
                  </a:lnTo>
                  <a:lnTo>
                    <a:pt x="8146" y="13566"/>
                  </a:lnTo>
                  <a:lnTo>
                    <a:pt x="8442" y="13522"/>
                  </a:lnTo>
                  <a:lnTo>
                    <a:pt x="8740" y="13462"/>
                  </a:lnTo>
                  <a:lnTo>
                    <a:pt x="9038" y="13388"/>
                  </a:lnTo>
                  <a:lnTo>
                    <a:pt x="9336" y="13300"/>
                  </a:lnTo>
                  <a:lnTo>
                    <a:pt x="9635" y="13196"/>
                  </a:lnTo>
                  <a:lnTo>
                    <a:pt x="9935" y="13076"/>
                  </a:lnTo>
                  <a:lnTo>
                    <a:pt x="10234" y="12941"/>
                  </a:lnTo>
                  <a:lnTo>
                    <a:pt x="10534" y="12789"/>
                  </a:lnTo>
                  <a:lnTo>
                    <a:pt x="5239" y="7664"/>
                  </a:lnTo>
                  <a:lnTo>
                    <a:pt x="3779" y="9182"/>
                  </a:lnTo>
                  <a:lnTo>
                    <a:pt x="1430" y="6830"/>
                  </a:lnTo>
                  <a:lnTo>
                    <a:pt x="5464" y="2566"/>
                  </a:lnTo>
                  <a:lnTo>
                    <a:pt x="5556" y="2587"/>
                  </a:lnTo>
                  <a:lnTo>
                    <a:pt x="5647" y="2606"/>
                  </a:lnTo>
                  <a:lnTo>
                    <a:pt x="5738" y="2623"/>
                  </a:lnTo>
                  <a:lnTo>
                    <a:pt x="5827" y="2638"/>
                  </a:lnTo>
                  <a:lnTo>
                    <a:pt x="5916" y="2651"/>
                  </a:lnTo>
                  <a:lnTo>
                    <a:pt x="6004" y="2660"/>
                  </a:lnTo>
                  <a:lnTo>
                    <a:pt x="6092" y="2669"/>
                  </a:lnTo>
                  <a:lnTo>
                    <a:pt x="6178" y="2674"/>
                  </a:lnTo>
                  <a:lnTo>
                    <a:pt x="6265" y="2677"/>
                  </a:lnTo>
                  <a:lnTo>
                    <a:pt x="6349" y="2677"/>
                  </a:lnTo>
                  <a:lnTo>
                    <a:pt x="6433" y="2675"/>
                  </a:lnTo>
                  <a:lnTo>
                    <a:pt x="6518" y="2671"/>
                  </a:lnTo>
                  <a:lnTo>
                    <a:pt x="6600" y="2663"/>
                  </a:lnTo>
                  <a:lnTo>
                    <a:pt x="6682" y="2653"/>
                  </a:lnTo>
                  <a:lnTo>
                    <a:pt x="6762" y="2641"/>
                  </a:lnTo>
                  <a:lnTo>
                    <a:pt x="6843" y="2626"/>
                  </a:lnTo>
                  <a:lnTo>
                    <a:pt x="6923" y="2608"/>
                  </a:lnTo>
                  <a:lnTo>
                    <a:pt x="7001" y="2587"/>
                  </a:lnTo>
                  <a:lnTo>
                    <a:pt x="7079" y="2565"/>
                  </a:lnTo>
                  <a:lnTo>
                    <a:pt x="7155" y="2539"/>
                  </a:lnTo>
                  <a:lnTo>
                    <a:pt x="7231" y="2510"/>
                  </a:lnTo>
                  <a:lnTo>
                    <a:pt x="7307" y="2478"/>
                  </a:lnTo>
                  <a:lnTo>
                    <a:pt x="7381" y="2443"/>
                  </a:lnTo>
                  <a:lnTo>
                    <a:pt x="7454" y="2406"/>
                  </a:lnTo>
                  <a:lnTo>
                    <a:pt x="7527" y="2365"/>
                  </a:lnTo>
                  <a:lnTo>
                    <a:pt x="7598" y="2322"/>
                  </a:lnTo>
                  <a:lnTo>
                    <a:pt x="7669" y="2276"/>
                  </a:lnTo>
                  <a:lnTo>
                    <a:pt x="7738" y="2226"/>
                  </a:lnTo>
                  <a:lnTo>
                    <a:pt x="7807" y="2174"/>
                  </a:lnTo>
                  <a:lnTo>
                    <a:pt x="7874" y="2118"/>
                  </a:lnTo>
                  <a:lnTo>
                    <a:pt x="7940" y="2060"/>
                  </a:lnTo>
                  <a:lnTo>
                    <a:pt x="8006" y="1998"/>
                  </a:lnTo>
                  <a:lnTo>
                    <a:pt x="9283" y="3305"/>
                  </a:lnTo>
                  <a:lnTo>
                    <a:pt x="7255" y="5477"/>
                  </a:lnTo>
                  <a:lnTo>
                    <a:pt x="12658" y="10844"/>
                  </a:lnTo>
                  <a:lnTo>
                    <a:pt x="12823" y="10533"/>
                  </a:lnTo>
                  <a:lnTo>
                    <a:pt x="12967" y="10206"/>
                  </a:lnTo>
                  <a:lnTo>
                    <a:pt x="13089" y="9866"/>
                  </a:lnTo>
                  <a:lnTo>
                    <a:pt x="13188" y="9515"/>
                  </a:lnTo>
                  <a:lnTo>
                    <a:pt x="13267" y="9153"/>
                  </a:lnTo>
                  <a:lnTo>
                    <a:pt x="13324" y="8782"/>
                  </a:lnTo>
                  <a:lnTo>
                    <a:pt x="13360" y="8404"/>
                  </a:lnTo>
                  <a:lnTo>
                    <a:pt x="13376" y="8018"/>
                  </a:lnTo>
                  <a:lnTo>
                    <a:pt x="13370" y="7627"/>
                  </a:lnTo>
                  <a:lnTo>
                    <a:pt x="13344" y="7233"/>
                  </a:lnTo>
                  <a:lnTo>
                    <a:pt x="13298" y="6835"/>
                  </a:lnTo>
                  <a:lnTo>
                    <a:pt x="13232" y="6435"/>
                  </a:lnTo>
                  <a:lnTo>
                    <a:pt x="13146" y="6035"/>
                  </a:lnTo>
                  <a:lnTo>
                    <a:pt x="13041" y="5635"/>
                  </a:lnTo>
                  <a:lnTo>
                    <a:pt x="12917" y="5238"/>
                  </a:lnTo>
                  <a:lnTo>
                    <a:pt x="12774" y="4844"/>
                  </a:lnTo>
                  <a:lnTo>
                    <a:pt x="12612" y="4454"/>
                  </a:lnTo>
                  <a:lnTo>
                    <a:pt x="12431" y="4070"/>
                  </a:lnTo>
                  <a:lnTo>
                    <a:pt x="12233" y="3694"/>
                  </a:lnTo>
                  <a:lnTo>
                    <a:pt x="12017" y="3325"/>
                  </a:lnTo>
                  <a:lnTo>
                    <a:pt x="11782" y="2966"/>
                  </a:lnTo>
                  <a:lnTo>
                    <a:pt x="11530" y="2618"/>
                  </a:lnTo>
                  <a:lnTo>
                    <a:pt x="11261" y="2282"/>
                  </a:lnTo>
                  <a:lnTo>
                    <a:pt x="10975" y="1958"/>
                  </a:lnTo>
                  <a:lnTo>
                    <a:pt x="10672" y="1650"/>
                  </a:lnTo>
                  <a:lnTo>
                    <a:pt x="10352" y="1357"/>
                  </a:lnTo>
                  <a:lnTo>
                    <a:pt x="10017" y="1081"/>
                  </a:lnTo>
                  <a:lnTo>
                    <a:pt x="9665" y="824"/>
                  </a:lnTo>
                  <a:lnTo>
                    <a:pt x="9297" y="585"/>
                  </a:lnTo>
                  <a:lnTo>
                    <a:pt x="8913" y="368"/>
                  </a:lnTo>
                  <a:lnTo>
                    <a:pt x="8515" y="173"/>
                  </a:lnTo>
                  <a:lnTo>
                    <a:pt x="8101" y="0"/>
                  </a:lnTo>
                  <a:close/>
                </a:path>
              </a:pathLst>
            </a:custGeom>
            <a:solidFill>
              <a:schemeClr val="accent3">
                <a:lumMod val="40000"/>
                <a:lumOff val="60000"/>
              </a:schemeClr>
            </a:solidFill>
            <a:ln>
              <a:noFill/>
            </a:ln>
          </p:spPr>
          <p:txBody>
            <a:bodyPr vert="horz" wrap="square" lIns="121920" tIns="60960" rIns="121920" bIns="60960" numCol="1" anchor="t" anchorCtr="0" compatLnSpc="1"/>
            <a:lstStyle/>
            <a:p>
              <a:endParaRPr lang="zh-CN" altLang="en-US" sz="2400"/>
            </a:p>
          </p:txBody>
        </p:sp>
      </p:grpSp>
      <p:sp>
        <p:nvSpPr>
          <p:cNvPr id="14" name="TextBox 13"/>
          <p:cNvSpPr txBox="1"/>
          <p:nvPr/>
        </p:nvSpPr>
        <p:spPr>
          <a:xfrm>
            <a:off x="2234865" y="2244892"/>
            <a:ext cx="3231116" cy="663702"/>
          </a:xfrm>
          <a:prstGeom prst="hexagon">
            <a:avLst/>
          </a:prstGeom>
          <a:gradFill>
            <a:gsLst>
              <a:gs pos="0">
                <a:srgbClr val="E30000"/>
              </a:gs>
              <a:gs pos="100000">
                <a:srgbClr val="760303"/>
              </a:gs>
            </a:gsLst>
            <a:lin ang="5400000" scaled="0"/>
          </a:grad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ts val="1800"/>
              </a:lnSpc>
            </a:pPr>
            <a:r>
              <a:rPr lang="zh-CN" altLang="en-US" sz="1600">
                <a:solidFill>
                  <a:schemeClr val="bg1"/>
                </a:solidFill>
              </a:rPr>
              <a:t>时间：</a:t>
            </a:r>
            <a:r>
              <a:rPr lang="en-US" altLang="zh-CN" sz="1600">
                <a:solidFill>
                  <a:schemeClr val="bg1"/>
                </a:solidFill>
              </a:rPr>
              <a:t>1987.10.25-11.1</a:t>
            </a:r>
          </a:p>
          <a:p>
            <a:pPr>
              <a:lnSpc>
                <a:spcPts val="1800"/>
              </a:lnSpc>
            </a:pPr>
            <a:r>
              <a:rPr lang="zh-CN" altLang="en-US" sz="1600">
                <a:solidFill>
                  <a:schemeClr val="bg1"/>
                </a:solidFill>
              </a:rPr>
              <a:t>地点：北京</a:t>
            </a:r>
          </a:p>
        </p:txBody>
      </p:sp>
      <p:pic>
        <p:nvPicPr>
          <p:cNvPr id="13314" name="Picture 2" descr="http://pic.baike.soso.com/p/20140507/20140507090724-1463654214.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187425" y="2230671"/>
            <a:ext cx="4511179" cy="30224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nodeType="afterGroup">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par>
                          <p:cTn id="19" fill="hold" nodeType="afterGroup">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par>
                          <p:cTn id="25" fill="hold" nodeType="afterGroup">
                            <p:stCondLst>
                              <p:cond delay="2000"/>
                            </p:stCondLst>
                            <p:childTnLst>
                              <p:par>
                                <p:cTn id="26" presetID="31" presetClass="entr" presetSubtype="0" fill="hold" nodeType="afterEffect">
                                  <p:stCondLst>
                                    <p:cond delay="0"/>
                                  </p:stCondLst>
                                  <p:childTnLst>
                                    <p:set>
                                      <p:cBhvr>
                                        <p:cTn id="27" dur="1" fill="hold">
                                          <p:stCondLst>
                                            <p:cond delay="0"/>
                                          </p:stCondLst>
                                        </p:cTn>
                                        <p:tgtEl>
                                          <p:spTgt spid="13314"/>
                                        </p:tgtEl>
                                        <p:attrNameLst>
                                          <p:attrName>style.visibility</p:attrName>
                                        </p:attrNameLst>
                                      </p:cBhvr>
                                      <p:to>
                                        <p:strVal val="visible"/>
                                      </p:to>
                                    </p:set>
                                    <p:anim calcmode="lin" valueType="num">
                                      <p:cBhvr>
                                        <p:cTn id="28" dur="1000" fill="hold"/>
                                        <p:tgtEl>
                                          <p:spTgt spid="13314"/>
                                        </p:tgtEl>
                                        <p:attrNameLst>
                                          <p:attrName>ppt_w</p:attrName>
                                        </p:attrNameLst>
                                      </p:cBhvr>
                                      <p:tavLst>
                                        <p:tav tm="0">
                                          <p:val>
                                            <p:fltVal val="0"/>
                                          </p:val>
                                        </p:tav>
                                        <p:tav tm="100000">
                                          <p:val>
                                            <p:strVal val="#ppt_w"/>
                                          </p:val>
                                        </p:tav>
                                      </p:tavLst>
                                    </p:anim>
                                    <p:anim calcmode="lin" valueType="num">
                                      <p:cBhvr>
                                        <p:cTn id="29" dur="1000" fill="hold"/>
                                        <p:tgtEl>
                                          <p:spTgt spid="13314"/>
                                        </p:tgtEl>
                                        <p:attrNameLst>
                                          <p:attrName>ppt_h</p:attrName>
                                        </p:attrNameLst>
                                      </p:cBhvr>
                                      <p:tavLst>
                                        <p:tav tm="0">
                                          <p:val>
                                            <p:fltVal val="0"/>
                                          </p:val>
                                        </p:tav>
                                        <p:tav tm="100000">
                                          <p:val>
                                            <p:strVal val="#ppt_h"/>
                                          </p:val>
                                        </p:tav>
                                      </p:tavLst>
                                    </p:anim>
                                    <p:anim calcmode="lin" valueType="num">
                                      <p:cBhvr>
                                        <p:cTn id="30" dur="1000" fill="hold"/>
                                        <p:tgtEl>
                                          <p:spTgt spid="13314"/>
                                        </p:tgtEl>
                                        <p:attrNameLst>
                                          <p:attrName>style.rotation</p:attrName>
                                        </p:attrNameLst>
                                      </p:cBhvr>
                                      <p:tavLst>
                                        <p:tav tm="0">
                                          <p:val>
                                            <p:fltVal val="90"/>
                                          </p:val>
                                        </p:tav>
                                        <p:tav tm="100000">
                                          <p:val>
                                            <p:fltVal val="0"/>
                                          </p:val>
                                        </p:tav>
                                      </p:tavLst>
                                    </p:anim>
                                    <p:animEffect transition="in" filter="fade">
                                      <p:cBhvr>
                                        <p:cTn id="31" dur="10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animBg="1"/>
      <p:bldP spid="14"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p:cNvSpPr txBox="1"/>
          <p:nvPr/>
        </p:nvSpPr>
        <p:spPr>
          <a:xfrm>
            <a:off x="5462905" y="3449955"/>
            <a:ext cx="5865495" cy="2861310"/>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l"/>
            <a:r>
              <a:rPr lang="zh-CN" altLang="en-US" sz="2000" b="1">
                <a:solidFill>
                  <a:schemeClr val="tx1"/>
                </a:solidFill>
              </a:rPr>
              <a:t>江泽民作了题为</a:t>
            </a:r>
            <a:r>
              <a:rPr lang="en-US" altLang="zh-CN" sz="2000" b="1">
                <a:solidFill>
                  <a:schemeClr val="tx1"/>
                </a:solidFill>
              </a:rPr>
              <a:t>《</a:t>
            </a:r>
            <a:r>
              <a:rPr lang="zh-CN" altLang="en-US" sz="2000" b="1">
                <a:solidFill>
                  <a:schemeClr val="tx1"/>
                </a:solidFill>
              </a:rPr>
              <a:t>加快改革开放和现代化建设步伐，夺取有中国特色的社会主义事业的更大胜利</a:t>
            </a:r>
            <a:r>
              <a:rPr lang="en-US" altLang="zh-CN" sz="2000" b="1">
                <a:solidFill>
                  <a:schemeClr val="tx1"/>
                </a:solidFill>
              </a:rPr>
              <a:t>》</a:t>
            </a:r>
            <a:r>
              <a:rPr lang="zh-CN" altLang="en-US" sz="2000" b="1">
                <a:solidFill>
                  <a:schemeClr val="tx1"/>
                </a:solidFill>
              </a:rPr>
              <a:t>的报告。报告总结了十一届三中全会以来</a:t>
            </a:r>
            <a:r>
              <a:rPr lang="en-US" altLang="zh-CN" sz="2000" b="1">
                <a:solidFill>
                  <a:schemeClr val="tx1"/>
                </a:solidFill>
              </a:rPr>
              <a:t>14</a:t>
            </a:r>
            <a:r>
              <a:rPr lang="zh-CN" altLang="en-US" sz="2000" b="1">
                <a:solidFill>
                  <a:schemeClr val="tx1"/>
                </a:solidFill>
              </a:rPr>
              <a:t>年的实践经验，决定抓住机遇，加快发展；确定我国经济体制改革的目标是建立社会主义市场经济体制；提出用邓小平建设有中国特色社会主义理论武装全党。</a:t>
            </a:r>
          </a:p>
        </p:txBody>
      </p:sp>
      <p:sp>
        <p:nvSpPr>
          <p:cNvPr id="11" name="圆角矩形 10"/>
          <p:cNvSpPr/>
          <p:nvPr/>
        </p:nvSpPr>
        <p:spPr>
          <a:xfrm>
            <a:off x="5951840" y="1556145"/>
            <a:ext cx="5376597" cy="492443"/>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2" name="组合 11"/>
          <p:cNvGrpSpPr/>
          <p:nvPr/>
        </p:nvGrpSpPr>
        <p:grpSpPr>
          <a:xfrm>
            <a:off x="6508552" y="1508137"/>
            <a:ext cx="4581004" cy="553085"/>
            <a:chOff x="1647949" y="1046575"/>
            <a:chExt cx="3435753" cy="414814"/>
          </a:xfrm>
        </p:grpSpPr>
        <p:sp>
          <p:nvSpPr>
            <p:cNvPr id="13" name="TextBox 12"/>
            <p:cNvSpPr txBox="1"/>
            <p:nvPr/>
          </p:nvSpPr>
          <p:spPr>
            <a:xfrm>
              <a:off x="1982591" y="1046575"/>
              <a:ext cx="3101111" cy="414814"/>
            </a:xfrm>
            <a:prstGeom prst="rect">
              <a:avLst/>
            </a:prstGeom>
            <a:noFill/>
          </p:spPr>
          <p:txBody>
            <a:bodyPr wrap="square" rtlCol="0">
              <a:spAutoFit/>
            </a:bodyPr>
            <a:lstStyle>
              <a:defPPr>
                <a:defRPr lang="zh-CN"/>
              </a:defPPr>
              <a:lvl1pPr algn="ctr">
                <a:lnSpc>
                  <a:spcPct val="150000"/>
                </a:lnSpc>
                <a:defRPr sz="1500" b="1">
                  <a:solidFill>
                    <a:srgbClr val="FFFF00"/>
                  </a:solidFill>
                  <a:latin typeface="微软雅黑" panose="020B0503020204020204" pitchFamily="34" charset="-122"/>
                  <a:ea typeface="微软雅黑" panose="020B0503020204020204" pitchFamily="34" charset="-122"/>
                </a:defRPr>
              </a:lvl1pPr>
            </a:lstStyle>
            <a:p>
              <a:pPr algn="l"/>
              <a:r>
                <a:rPr lang="zh-CN" altLang="en-US" sz="2000">
                  <a:solidFill>
                    <a:schemeClr val="accent3">
                      <a:lumMod val="40000"/>
                      <a:lumOff val="60000"/>
                    </a:schemeClr>
                  </a:solidFill>
                </a:rPr>
                <a:t>中国共产党第十四次全国代表大会</a:t>
              </a:r>
            </a:p>
          </p:txBody>
        </p:sp>
        <p:sp>
          <p:nvSpPr>
            <p:cNvPr id="14" name="Freeform 4"/>
            <p:cNvSpPr/>
            <p:nvPr/>
          </p:nvSpPr>
          <p:spPr bwMode="auto">
            <a:xfrm>
              <a:off x="1647949" y="1122436"/>
              <a:ext cx="297016" cy="302607"/>
            </a:xfrm>
            <a:custGeom>
              <a:avLst/>
              <a:gdLst>
                <a:gd name="T0" fmla="*/ 9973 w 16150"/>
                <a:gd name="T1" fmla="*/ 259 h 16454"/>
                <a:gd name="T2" fmla="*/ 12122 w 16150"/>
                <a:gd name="T3" fmla="*/ 1134 h 16454"/>
                <a:gd name="T4" fmla="*/ 13846 w 16150"/>
                <a:gd name="T5" fmla="*/ 2500 h 16454"/>
                <a:gd name="T6" fmla="*/ 15112 w 16150"/>
                <a:gd name="T7" fmla="*/ 4233 h 16454"/>
                <a:gd name="T8" fmla="*/ 15891 w 16150"/>
                <a:gd name="T9" fmla="*/ 6210 h 16454"/>
                <a:gd name="T10" fmla="*/ 16149 w 16150"/>
                <a:gd name="T11" fmla="*/ 8306 h 16454"/>
                <a:gd name="T12" fmla="*/ 15854 w 16150"/>
                <a:gd name="T13" fmla="*/ 10398 h 16454"/>
                <a:gd name="T14" fmla="*/ 14975 w 16150"/>
                <a:gd name="T15" fmla="*/ 12361 h 16454"/>
                <a:gd name="T16" fmla="*/ 12685 w 16150"/>
                <a:gd name="T17" fmla="*/ 14869 h 16454"/>
                <a:gd name="T18" fmla="*/ 11449 w 16150"/>
                <a:gd name="T19" fmla="*/ 15540 h 16454"/>
                <a:gd name="T20" fmla="*/ 10200 w 16150"/>
                <a:gd name="T21" fmla="*/ 16017 h 16454"/>
                <a:gd name="T22" fmla="*/ 8943 w 16150"/>
                <a:gd name="T23" fmla="*/ 16295 h 16454"/>
                <a:gd name="T24" fmla="*/ 7684 w 16150"/>
                <a:gd name="T25" fmla="*/ 16373 h 16454"/>
                <a:gd name="T26" fmla="*/ 6427 w 16150"/>
                <a:gd name="T27" fmla="*/ 16246 h 16454"/>
                <a:gd name="T28" fmla="*/ 5176 w 16150"/>
                <a:gd name="T29" fmla="*/ 15912 h 16454"/>
                <a:gd name="T30" fmla="*/ 3938 w 16150"/>
                <a:gd name="T31" fmla="*/ 15367 h 16454"/>
                <a:gd name="T32" fmla="*/ 2716 w 16150"/>
                <a:gd name="T33" fmla="*/ 14608 h 16454"/>
                <a:gd name="T34" fmla="*/ 2511 w 16150"/>
                <a:gd name="T35" fmla="*/ 15185 h 16454"/>
                <a:gd name="T36" fmla="*/ 2434 w 16150"/>
                <a:gd name="T37" fmla="*/ 15605 h 16454"/>
                <a:gd name="T38" fmla="*/ 2255 w 16150"/>
                <a:gd name="T39" fmla="*/ 15955 h 16454"/>
                <a:gd name="T40" fmla="*/ 1990 w 16150"/>
                <a:gd name="T41" fmla="*/ 16223 h 16454"/>
                <a:gd name="T42" fmla="*/ 1660 w 16150"/>
                <a:gd name="T43" fmla="*/ 16393 h 16454"/>
                <a:gd name="T44" fmla="*/ 1284 w 16150"/>
                <a:gd name="T45" fmla="*/ 16454 h 16454"/>
                <a:gd name="T46" fmla="*/ 877 w 16150"/>
                <a:gd name="T47" fmla="*/ 16392 h 16454"/>
                <a:gd name="T48" fmla="*/ 462 w 16150"/>
                <a:gd name="T49" fmla="*/ 16196 h 16454"/>
                <a:gd name="T50" fmla="*/ 179 w 16150"/>
                <a:gd name="T51" fmla="*/ 15839 h 16454"/>
                <a:gd name="T52" fmla="*/ 36 w 16150"/>
                <a:gd name="T53" fmla="*/ 15456 h 16454"/>
                <a:gd name="T54" fmla="*/ 1 w 16150"/>
                <a:gd name="T55" fmla="*/ 15083 h 16454"/>
                <a:gd name="T56" fmla="*/ 68 w 16150"/>
                <a:gd name="T57" fmla="*/ 14734 h 16454"/>
                <a:gd name="T58" fmla="*/ 234 w 16150"/>
                <a:gd name="T59" fmla="*/ 14423 h 16454"/>
                <a:gd name="T60" fmla="*/ 493 w 16150"/>
                <a:gd name="T61" fmla="*/ 14166 h 16454"/>
                <a:gd name="T62" fmla="*/ 840 w 16150"/>
                <a:gd name="T63" fmla="*/ 13979 h 16454"/>
                <a:gd name="T64" fmla="*/ 1273 w 16150"/>
                <a:gd name="T65" fmla="*/ 13874 h 16454"/>
                <a:gd name="T66" fmla="*/ 1729 w 16150"/>
                <a:gd name="T67" fmla="*/ 11158 h 16454"/>
                <a:gd name="T68" fmla="*/ 2659 w 16150"/>
                <a:gd name="T69" fmla="*/ 11937 h 16454"/>
                <a:gd name="T70" fmla="*/ 3659 w 16150"/>
                <a:gd name="T71" fmla="*/ 12592 h 16454"/>
                <a:gd name="T72" fmla="*/ 4718 w 16150"/>
                <a:gd name="T73" fmla="*/ 13103 h 16454"/>
                <a:gd name="T74" fmla="*/ 5826 w 16150"/>
                <a:gd name="T75" fmla="*/ 13448 h 16454"/>
                <a:gd name="T76" fmla="*/ 6972 w 16150"/>
                <a:gd name="T77" fmla="*/ 13610 h 16454"/>
                <a:gd name="T78" fmla="*/ 8146 w 16150"/>
                <a:gd name="T79" fmla="*/ 13566 h 16454"/>
                <a:gd name="T80" fmla="*/ 9336 w 16150"/>
                <a:gd name="T81" fmla="*/ 13300 h 16454"/>
                <a:gd name="T82" fmla="*/ 10534 w 16150"/>
                <a:gd name="T83" fmla="*/ 12789 h 16454"/>
                <a:gd name="T84" fmla="*/ 5464 w 16150"/>
                <a:gd name="T85" fmla="*/ 2566 h 16454"/>
                <a:gd name="T86" fmla="*/ 5827 w 16150"/>
                <a:gd name="T87" fmla="*/ 2638 h 16454"/>
                <a:gd name="T88" fmla="*/ 6178 w 16150"/>
                <a:gd name="T89" fmla="*/ 2674 h 16454"/>
                <a:gd name="T90" fmla="*/ 6518 w 16150"/>
                <a:gd name="T91" fmla="*/ 2671 h 16454"/>
                <a:gd name="T92" fmla="*/ 6843 w 16150"/>
                <a:gd name="T93" fmla="*/ 2626 h 16454"/>
                <a:gd name="T94" fmla="*/ 7155 w 16150"/>
                <a:gd name="T95" fmla="*/ 2539 h 16454"/>
                <a:gd name="T96" fmla="*/ 7454 w 16150"/>
                <a:gd name="T97" fmla="*/ 2406 h 16454"/>
                <a:gd name="T98" fmla="*/ 7738 w 16150"/>
                <a:gd name="T99" fmla="*/ 2226 h 16454"/>
                <a:gd name="T100" fmla="*/ 8006 w 16150"/>
                <a:gd name="T101" fmla="*/ 1998 h 16454"/>
                <a:gd name="T102" fmla="*/ 12823 w 16150"/>
                <a:gd name="T103" fmla="*/ 10533 h 16454"/>
                <a:gd name="T104" fmla="*/ 13267 w 16150"/>
                <a:gd name="T105" fmla="*/ 9153 h 16454"/>
                <a:gd name="T106" fmla="*/ 13370 w 16150"/>
                <a:gd name="T107" fmla="*/ 7627 h 16454"/>
                <a:gd name="T108" fmla="*/ 13146 w 16150"/>
                <a:gd name="T109" fmla="*/ 6035 h 16454"/>
                <a:gd name="T110" fmla="*/ 12612 w 16150"/>
                <a:gd name="T111" fmla="*/ 4454 h 16454"/>
                <a:gd name="T112" fmla="*/ 11782 w 16150"/>
                <a:gd name="T113" fmla="*/ 2966 h 16454"/>
                <a:gd name="T114" fmla="*/ 10672 w 16150"/>
                <a:gd name="T115" fmla="*/ 1650 h 16454"/>
                <a:gd name="T116" fmla="*/ 9297 w 16150"/>
                <a:gd name="T117" fmla="*/ 585 h 16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50" h="16454">
                  <a:moveTo>
                    <a:pt x="8101" y="0"/>
                  </a:moveTo>
                  <a:lnTo>
                    <a:pt x="8749" y="44"/>
                  </a:lnTo>
                  <a:lnTo>
                    <a:pt x="9372" y="132"/>
                  </a:lnTo>
                  <a:lnTo>
                    <a:pt x="9973" y="259"/>
                  </a:lnTo>
                  <a:lnTo>
                    <a:pt x="10548" y="425"/>
                  </a:lnTo>
                  <a:lnTo>
                    <a:pt x="11098" y="627"/>
                  </a:lnTo>
                  <a:lnTo>
                    <a:pt x="11623" y="864"/>
                  </a:lnTo>
                  <a:lnTo>
                    <a:pt x="12122" y="1134"/>
                  </a:lnTo>
                  <a:lnTo>
                    <a:pt x="12594" y="1434"/>
                  </a:lnTo>
                  <a:lnTo>
                    <a:pt x="13038" y="1764"/>
                  </a:lnTo>
                  <a:lnTo>
                    <a:pt x="13456" y="2119"/>
                  </a:lnTo>
                  <a:lnTo>
                    <a:pt x="13846" y="2500"/>
                  </a:lnTo>
                  <a:lnTo>
                    <a:pt x="14206" y="2903"/>
                  </a:lnTo>
                  <a:lnTo>
                    <a:pt x="14538" y="3329"/>
                  </a:lnTo>
                  <a:lnTo>
                    <a:pt x="14841" y="3772"/>
                  </a:lnTo>
                  <a:lnTo>
                    <a:pt x="15112" y="4233"/>
                  </a:lnTo>
                  <a:lnTo>
                    <a:pt x="15354" y="4710"/>
                  </a:lnTo>
                  <a:lnTo>
                    <a:pt x="15565" y="5199"/>
                  </a:lnTo>
                  <a:lnTo>
                    <a:pt x="15744" y="5700"/>
                  </a:lnTo>
                  <a:lnTo>
                    <a:pt x="15891" y="6210"/>
                  </a:lnTo>
                  <a:lnTo>
                    <a:pt x="16005" y="6728"/>
                  </a:lnTo>
                  <a:lnTo>
                    <a:pt x="16087" y="7251"/>
                  </a:lnTo>
                  <a:lnTo>
                    <a:pt x="16135" y="7778"/>
                  </a:lnTo>
                  <a:lnTo>
                    <a:pt x="16149" y="8306"/>
                  </a:lnTo>
                  <a:lnTo>
                    <a:pt x="16128" y="8835"/>
                  </a:lnTo>
                  <a:lnTo>
                    <a:pt x="16073" y="9360"/>
                  </a:lnTo>
                  <a:lnTo>
                    <a:pt x="15981" y="9883"/>
                  </a:lnTo>
                  <a:lnTo>
                    <a:pt x="15854" y="10398"/>
                  </a:lnTo>
                  <a:lnTo>
                    <a:pt x="15690" y="10906"/>
                  </a:lnTo>
                  <a:lnTo>
                    <a:pt x="15490" y="11404"/>
                  </a:lnTo>
                  <a:lnTo>
                    <a:pt x="15252" y="11889"/>
                  </a:lnTo>
                  <a:lnTo>
                    <a:pt x="14975" y="12361"/>
                  </a:lnTo>
                  <a:lnTo>
                    <a:pt x="14660" y="12818"/>
                  </a:lnTo>
                  <a:lnTo>
                    <a:pt x="16150" y="14235"/>
                  </a:lnTo>
                  <a:lnTo>
                    <a:pt x="14152" y="16318"/>
                  </a:lnTo>
                  <a:lnTo>
                    <a:pt x="12685" y="14869"/>
                  </a:lnTo>
                  <a:lnTo>
                    <a:pt x="12378" y="15055"/>
                  </a:lnTo>
                  <a:lnTo>
                    <a:pt x="12069" y="15229"/>
                  </a:lnTo>
                  <a:lnTo>
                    <a:pt x="11760" y="15391"/>
                  </a:lnTo>
                  <a:lnTo>
                    <a:pt x="11449" y="15540"/>
                  </a:lnTo>
                  <a:lnTo>
                    <a:pt x="11137" y="15678"/>
                  </a:lnTo>
                  <a:lnTo>
                    <a:pt x="10826" y="15803"/>
                  </a:lnTo>
                  <a:lnTo>
                    <a:pt x="10513" y="15916"/>
                  </a:lnTo>
                  <a:lnTo>
                    <a:pt x="10200" y="16017"/>
                  </a:lnTo>
                  <a:lnTo>
                    <a:pt x="9886" y="16104"/>
                  </a:lnTo>
                  <a:lnTo>
                    <a:pt x="9573" y="16180"/>
                  </a:lnTo>
                  <a:lnTo>
                    <a:pt x="9258" y="16244"/>
                  </a:lnTo>
                  <a:lnTo>
                    <a:pt x="8943" y="16295"/>
                  </a:lnTo>
                  <a:lnTo>
                    <a:pt x="8628" y="16334"/>
                  </a:lnTo>
                  <a:lnTo>
                    <a:pt x="8314" y="16359"/>
                  </a:lnTo>
                  <a:lnTo>
                    <a:pt x="7999" y="16372"/>
                  </a:lnTo>
                  <a:lnTo>
                    <a:pt x="7684" y="16373"/>
                  </a:lnTo>
                  <a:lnTo>
                    <a:pt x="7369" y="16360"/>
                  </a:lnTo>
                  <a:lnTo>
                    <a:pt x="7056" y="16335"/>
                  </a:lnTo>
                  <a:lnTo>
                    <a:pt x="6741" y="16297"/>
                  </a:lnTo>
                  <a:lnTo>
                    <a:pt x="6427" y="16246"/>
                  </a:lnTo>
                  <a:lnTo>
                    <a:pt x="6113" y="16181"/>
                  </a:lnTo>
                  <a:lnTo>
                    <a:pt x="5801" y="16104"/>
                  </a:lnTo>
                  <a:lnTo>
                    <a:pt x="5488" y="16015"/>
                  </a:lnTo>
                  <a:lnTo>
                    <a:pt x="5176" y="15912"/>
                  </a:lnTo>
                  <a:lnTo>
                    <a:pt x="4866" y="15795"/>
                  </a:lnTo>
                  <a:lnTo>
                    <a:pt x="4556" y="15665"/>
                  </a:lnTo>
                  <a:lnTo>
                    <a:pt x="4246" y="15523"/>
                  </a:lnTo>
                  <a:lnTo>
                    <a:pt x="3938" y="15367"/>
                  </a:lnTo>
                  <a:lnTo>
                    <a:pt x="3631" y="15197"/>
                  </a:lnTo>
                  <a:lnTo>
                    <a:pt x="3325" y="15014"/>
                  </a:lnTo>
                  <a:lnTo>
                    <a:pt x="3019" y="14818"/>
                  </a:lnTo>
                  <a:lnTo>
                    <a:pt x="2716" y="14608"/>
                  </a:lnTo>
                  <a:lnTo>
                    <a:pt x="2488" y="14831"/>
                  </a:lnTo>
                  <a:lnTo>
                    <a:pt x="2504" y="14953"/>
                  </a:lnTo>
                  <a:lnTo>
                    <a:pt x="2511" y="15070"/>
                  </a:lnTo>
                  <a:lnTo>
                    <a:pt x="2511" y="15185"/>
                  </a:lnTo>
                  <a:lnTo>
                    <a:pt x="2502" y="15296"/>
                  </a:lnTo>
                  <a:lnTo>
                    <a:pt x="2486" y="15403"/>
                  </a:lnTo>
                  <a:lnTo>
                    <a:pt x="2464" y="15506"/>
                  </a:lnTo>
                  <a:lnTo>
                    <a:pt x="2434" y="15605"/>
                  </a:lnTo>
                  <a:lnTo>
                    <a:pt x="2399" y="15699"/>
                  </a:lnTo>
                  <a:lnTo>
                    <a:pt x="2357" y="15790"/>
                  </a:lnTo>
                  <a:lnTo>
                    <a:pt x="2308" y="15875"/>
                  </a:lnTo>
                  <a:lnTo>
                    <a:pt x="2255" y="15955"/>
                  </a:lnTo>
                  <a:lnTo>
                    <a:pt x="2196" y="16030"/>
                  </a:lnTo>
                  <a:lnTo>
                    <a:pt x="2132" y="16100"/>
                  </a:lnTo>
                  <a:lnTo>
                    <a:pt x="2063" y="16164"/>
                  </a:lnTo>
                  <a:lnTo>
                    <a:pt x="1990" y="16223"/>
                  </a:lnTo>
                  <a:lnTo>
                    <a:pt x="1913" y="16274"/>
                  </a:lnTo>
                  <a:lnTo>
                    <a:pt x="1833" y="16320"/>
                  </a:lnTo>
                  <a:lnTo>
                    <a:pt x="1749" y="16360"/>
                  </a:lnTo>
                  <a:lnTo>
                    <a:pt x="1660" y="16393"/>
                  </a:lnTo>
                  <a:lnTo>
                    <a:pt x="1570" y="16419"/>
                  </a:lnTo>
                  <a:lnTo>
                    <a:pt x="1477" y="16438"/>
                  </a:lnTo>
                  <a:lnTo>
                    <a:pt x="1381" y="16450"/>
                  </a:lnTo>
                  <a:lnTo>
                    <a:pt x="1284" y="16454"/>
                  </a:lnTo>
                  <a:lnTo>
                    <a:pt x="1184" y="16451"/>
                  </a:lnTo>
                  <a:lnTo>
                    <a:pt x="1083" y="16440"/>
                  </a:lnTo>
                  <a:lnTo>
                    <a:pt x="980" y="16420"/>
                  </a:lnTo>
                  <a:lnTo>
                    <a:pt x="877" y="16392"/>
                  </a:lnTo>
                  <a:lnTo>
                    <a:pt x="774" y="16356"/>
                  </a:lnTo>
                  <a:lnTo>
                    <a:pt x="670" y="16312"/>
                  </a:lnTo>
                  <a:lnTo>
                    <a:pt x="566" y="16259"/>
                  </a:lnTo>
                  <a:lnTo>
                    <a:pt x="462" y="16196"/>
                  </a:lnTo>
                  <a:lnTo>
                    <a:pt x="358" y="16124"/>
                  </a:lnTo>
                  <a:lnTo>
                    <a:pt x="291" y="16029"/>
                  </a:lnTo>
                  <a:lnTo>
                    <a:pt x="231" y="15935"/>
                  </a:lnTo>
                  <a:lnTo>
                    <a:pt x="179" y="15839"/>
                  </a:lnTo>
                  <a:lnTo>
                    <a:pt x="133" y="15743"/>
                  </a:lnTo>
                  <a:lnTo>
                    <a:pt x="94" y="15648"/>
                  </a:lnTo>
                  <a:lnTo>
                    <a:pt x="62" y="15552"/>
                  </a:lnTo>
                  <a:lnTo>
                    <a:pt x="36" y="15456"/>
                  </a:lnTo>
                  <a:lnTo>
                    <a:pt x="17" y="15362"/>
                  </a:lnTo>
                  <a:lnTo>
                    <a:pt x="5" y="15267"/>
                  </a:lnTo>
                  <a:lnTo>
                    <a:pt x="0" y="15175"/>
                  </a:lnTo>
                  <a:lnTo>
                    <a:pt x="1" y="15083"/>
                  </a:lnTo>
                  <a:lnTo>
                    <a:pt x="8" y="14993"/>
                  </a:lnTo>
                  <a:lnTo>
                    <a:pt x="22" y="14904"/>
                  </a:lnTo>
                  <a:lnTo>
                    <a:pt x="42" y="14818"/>
                  </a:lnTo>
                  <a:lnTo>
                    <a:pt x="68" y="14734"/>
                  </a:lnTo>
                  <a:lnTo>
                    <a:pt x="101" y="14651"/>
                  </a:lnTo>
                  <a:lnTo>
                    <a:pt x="139" y="14572"/>
                  </a:lnTo>
                  <a:lnTo>
                    <a:pt x="183" y="14496"/>
                  </a:lnTo>
                  <a:lnTo>
                    <a:pt x="234" y="14423"/>
                  </a:lnTo>
                  <a:lnTo>
                    <a:pt x="290" y="14353"/>
                  </a:lnTo>
                  <a:lnTo>
                    <a:pt x="352" y="14287"/>
                  </a:lnTo>
                  <a:lnTo>
                    <a:pt x="420" y="14224"/>
                  </a:lnTo>
                  <a:lnTo>
                    <a:pt x="493" y="14166"/>
                  </a:lnTo>
                  <a:lnTo>
                    <a:pt x="572" y="14112"/>
                  </a:lnTo>
                  <a:lnTo>
                    <a:pt x="656" y="14063"/>
                  </a:lnTo>
                  <a:lnTo>
                    <a:pt x="746" y="14018"/>
                  </a:lnTo>
                  <a:lnTo>
                    <a:pt x="840" y="13979"/>
                  </a:lnTo>
                  <a:lnTo>
                    <a:pt x="941" y="13944"/>
                  </a:lnTo>
                  <a:lnTo>
                    <a:pt x="1046" y="13915"/>
                  </a:lnTo>
                  <a:lnTo>
                    <a:pt x="1157" y="13891"/>
                  </a:lnTo>
                  <a:lnTo>
                    <a:pt x="1273" y="13874"/>
                  </a:lnTo>
                  <a:lnTo>
                    <a:pt x="1394" y="13864"/>
                  </a:lnTo>
                  <a:lnTo>
                    <a:pt x="1555" y="13724"/>
                  </a:lnTo>
                  <a:lnTo>
                    <a:pt x="493" y="12429"/>
                  </a:lnTo>
                  <a:lnTo>
                    <a:pt x="1729" y="11158"/>
                  </a:lnTo>
                  <a:lnTo>
                    <a:pt x="1954" y="11364"/>
                  </a:lnTo>
                  <a:lnTo>
                    <a:pt x="2185" y="11562"/>
                  </a:lnTo>
                  <a:lnTo>
                    <a:pt x="2419" y="11753"/>
                  </a:lnTo>
                  <a:lnTo>
                    <a:pt x="2659" y="11937"/>
                  </a:lnTo>
                  <a:lnTo>
                    <a:pt x="2903" y="12113"/>
                  </a:lnTo>
                  <a:lnTo>
                    <a:pt x="3152" y="12282"/>
                  </a:lnTo>
                  <a:lnTo>
                    <a:pt x="3404" y="12441"/>
                  </a:lnTo>
                  <a:lnTo>
                    <a:pt x="3659" y="12592"/>
                  </a:lnTo>
                  <a:lnTo>
                    <a:pt x="3919" y="12734"/>
                  </a:lnTo>
                  <a:lnTo>
                    <a:pt x="4183" y="12867"/>
                  </a:lnTo>
                  <a:lnTo>
                    <a:pt x="4449" y="12989"/>
                  </a:lnTo>
                  <a:lnTo>
                    <a:pt x="4718" y="13103"/>
                  </a:lnTo>
                  <a:lnTo>
                    <a:pt x="4991" y="13205"/>
                  </a:lnTo>
                  <a:lnTo>
                    <a:pt x="5267" y="13297"/>
                  </a:lnTo>
                  <a:lnTo>
                    <a:pt x="5546" y="13378"/>
                  </a:lnTo>
                  <a:lnTo>
                    <a:pt x="5826" y="13448"/>
                  </a:lnTo>
                  <a:lnTo>
                    <a:pt x="6110" y="13507"/>
                  </a:lnTo>
                  <a:lnTo>
                    <a:pt x="6395" y="13553"/>
                  </a:lnTo>
                  <a:lnTo>
                    <a:pt x="6683" y="13588"/>
                  </a:lnTo>
                  <a:lnTo>
                    <a:pt x="6972" y="13610"/>
                  </a:lnTo>
                  <a:lnTo>
                    <a:pt x="7263" y="13619"/>
                  </a:lnTo>
                  <a:lnTo>
                    <a:pt x="7557" y="13615"/>
                  </a:lnTo>
                  <a:lnTo>
                    <a:pt x="7851" y="13598"/>
                  </a:lnTo>
                  <a:lnTo>
                    <a:pt x="8146" y="13566"/>
                  </a:lnTo>
                  <a:lnTo>
                    <a:pt x="8442" y="13522"/>
                  </a:lnTo>
                  <a:lnTo>
                    <a:pt x="8740" y="13462"/>
                  </a:lnTo>
                  <a:lnTo>
                    <a:pt x="9038" y="13388"/>
                  </a:lnTo>
                  <a:lnTo>
                    <a:pt x="9336" y="13300"/>
                  </a:lnTo>
                  <a:lnTo>
                    <a:pt x="9635" y="13196"/>
                  </a:lnTo>
                  <a:lnTo>
                    <a:pt x="9935" y="13076"/>
                  </a:lnTo>
                  <a:lnTo>
                    <a:pt x="10234" y="12941"/>
                  </a:lnTo>
                  <a:lnTo>
                    <a:pt x="10534" y="12789"/>
                  </a:lnTo>
                  <a:lnTo>
                    <a:pt x="5239" y="7664"/>
                  </a:lnTo>
                  <a:lnTo>
                    <a:pt x="3779" y="9182"/>
                  </a:lnTo>
                  <a:lnTo>
                    <a:pt x="1430" y="6830"/>
                  </a:lnTo>
                  <a:lnTo>
                    <a:pt x="5464" y="2566"/>
                  </a:lnTo>
                  <a:lnTo>
                    <a:pt x="5556" y="2587"/>
                  </a:lnTo>
                  <a:lnTo>
                    <a:pt x="5647" y="2606"/>
                  </a:lnTo>
                  <a:lnTo>
                    <a:pt x="5738" y="2623"/>
                  </a:lnTo>
                  <a:lnTo>
                    <a:pt x="5827" y="2638"/>
                  </a:lnTo>
                  <a:lnTo>
                    <a:pt x="5916" y="2651"/>
                  </a:lnTo>
                  <a:lnTo>
                    <a:pt x="6004" y="2660"/>
                  </a:lnTo>
                  <a:lnTo>
                    <a:pt x="6092" y="2669"/>
                  </a:lnTo>
                  <a:lnTo>
                    <a:pt x="6178" y="2674"/>
                  </a:lnTo>
                  <a:lnTo>
                    <a:pt x="6265" y="2677"/>
                  </a:lnTo>
                  <a:lnTo>
                    <a:pt x="6349" y="2677"/>
                  </a:lnTo>
                  <a:lnTo>
                    <a:pt x="6433" y="2675"/>
                  </a:lnTo>
                  <a:lnTo>
                    <a:pt x="6518" y="2671"/>
                  </a:lnTo>
                  <a:lnTo>
                    <a:pt x="6600" y="2663"/>
                  </a:lnTo>
                  <a:lnTo>
                    <a:pt x="6682" y="2653"/>
                  </a:lnTo>
                  <a:lnTo>
                    <a:pt x="6762" y="2641"/>
                  </a:lnTo>
                  <a:lnTo>
                    <a:pt x="6843" y="2626"/>
                  </a:lnTo>
                  <a:lnTo>
                    <a:pt x="6923" y="2608"/>
                  </a:lnTo>
                  <a:lnTo>
                    <a:pt x="7001" y="2587"/>
                  </a:lnTo>
                  <a:lnTo>
                    <a:pt x="7079" y="2565"/>
                  </a:lnTo>
                  <a:lnTo>
                    <a:pt x="7155" y="2539"/>
                  </a:lnTo>
                  <a:lnTo>
                    <a:pt x="7231" y="2510"/>
                  </a:lnTo>
                  <a:lnTo>
                    <a:pt x="7307" y="2478"/>
                  </a:lnTo>
                  <a:lnTo>
                    <a:pt x="7381" y="2443"/>
                  </a:lnTo>
                  <a:lnTo>
                    <a:pt x="7454" y="2406"/>
                  </a:lnTo>
                  <a:lnTo>
                    <a:pt x="7527" y="2365"/>
                  </a:lnTo>
                  <a:lnTo>
                    <a:pt x="7598" y="2322"/>
                  </a:lnTo>
                  <a:lnTo>
                    <a:pt x="7669" y="2276"/>
                  </a:lnTo>
                  <a:lnTo>
                    <a:pt x="7738" y="2226"/>
                  </a:lnTo>
                  <a:lnTo>
                    <a:pt x="7807" y="2174"/>
                  </a:lnTo>
                  <a:lnTo>
                    <a:pt x="7874" y="2118"/>
                  </a:lnTo>
                  <a:lnTo>
                    <a:pt x="7940" y="2060"/>
                  </a:lnTo>
                  <a:lnTo>
                    <a:pt x="8006" y="1998"/>
                  </a:lnTo>
                  <a:lnTo>
                    <a:pt x="9283" y="3305"/>
                  </a:lnTo>
                  <a:lnTo>
                    <a:pt x="7255" y="5477"/>
                  </a:lnTo>
                  <a:lnTo>
                    <a:pt x="12658" y="10844"/>
                  </a:lnTo>
                  <a:lnTo>
                    <a:pt x="12823" y="10533"/>
                  </a:lnTo>
                  <a:lnTo>
                    <a:pt x="12967" y="10206"/>
                  </a:lnTo>
                  <a:lnTo>
                    <a:pt x="13089" y="9866"/>
                  </a:lnTo>
                  <a:lnTo>
                    <a:pt x="13188" y="9515"/>
                  </a:lnTo>
                  <a:lnTo>
                    <a:pt x="13267" y="9153"/>
                  </a:lnTo>
                  <a:lnTo>
                    <a:pt x="13324" y="8782"/>
                  </a:lnTo>
                  <a:lnTo>
                    <a:pt x="13360" y="8404"/>
                  </a:lnTo>
                  <a:lnTo>
                    <a:pt x="13376" y="8018"/>
                  </a:lnTo>
                  <a:lnTo>
                    <a:pt x="13370" y="7627"/>
                  </a:lnTo>
                  <a:lnTo>
                    <a:pt x="13344" y="7233"/>
                  </a:lnTo>
                  <a:lnTo>
                    <a:pt x="13298" y="6835"/>
                  </a:lnTo>
                  <a:lnTo>
                    <a:pt x="13232" y="6435"/>
                  </a:lnTo>
                  <a:lnTo>
                    <a:pt x="13146" y="6035"/>
                  </a:lnTo>
                  <a:lnTo>
                    <a:pt x="13041" y="5635"/>
                  </a:lnTo>
                  <a:lnTo>
                    <a:pt x="12917" y="5238"/>
                  </a:lnTo>
                  <a:lnTo>
                    <a:pt x="12774" y="4844"/>
                  </a:lnTo>
                  <a:lnTo>
                    <a:pt x="12612" y="4454"/>
                  </a:lnTo>
                  <a:lnTo>
                    <a:pt x="12431" y="4070"/>
                  </a:lnTo>
                  <a:lnTo>
                    <a:pt x="12233" y="3694"/>
                  </a:lnTo>
                  <a:lnTo>
                    <a:pt x="12017" y="3325"/>
                  </a:lnTo>
                  <a:lnTo>
                    <a:pt x="11782" y="2966"/>
                  </a:lnTo>
                  <a:lnTo>
                    <a:pt x="11530" y="2618"/>
                  </a:lnTo>
                  <a:lnTo>
                    <a:pt x="11261" y="2282"/>
                  </a:lnTo>
                  <a:lnTo>
                    <a:pt x="10975" y="1958"/>
                  </a:lnTo>
                  <a:lnTo>
                    <a:pt x="10672" y="1650"/>
                  </a:lnTo>
                  <a:lnTo>
                    <a:pt x="10352" y="1357"/>
                  </a:lnTo>
                  <a:lnTo>
                    <a:pt x="10017" y="1081"/>
                  </a:lnTo>
                  <a:lnTo>
                    <a:pt x="9665" y="824"/>
                  </a:lnTo>
                  <a:lnTo>
                    <a:pt x="9297" y="585"/>
                  </a:lnTo>
                  <a:lnTo>
                    <a:pt x="8913" y="368"/>
                  </a:lnTo>
                  <a:lnTo>
                    <a:pt x="8515" y="173"/>
                  </a:lnTo>
                  <a:lnTo>
                    <a:pt x="8101" y="0"/>
                  </a:lnTo>
                  <a:close/>
                </a:path>
              </a:pathLst>
            </a:custGeom>
            <a:solidFill>
              <a:schemeClr val="accent3">
                <a:lumMod val="40000"/>
                <a:lumOff val="60000"/>
              </a:schemeClr>
            </a:solidFill>
            <a:ln>
              <a:noFill/>
            </a:ln>
          </p:spPr>
          <p:txBody>
            <a:bodyPr vert="horz" wrap="square" lIns="121920" tIns="60960" rIns="121920" bIns="60960" numCol="1" anchor="t" anchorCtr="0" compatLnSpc="1"/>
            <a:lstStyle/>
            <a:p>
              <a:endParaRPr lang="zh-CN" altLang="en-US" sz="2400"/>
            </a:p>
          </p:txBody>
        </p:sp>
      </p:grpSp>
      <p:sp>
        <p:nvSpPr>
          <p:cNvPr id="15" name="TextBox 14"/>
          <p:cNvSpPr txBox="1"/>
          <p:nvPr/>
        </p:nvSpPr>
        <p:spPr>
          <a:xfrm>
            <a:off x="7199475" y="2370303"/>
            <a:ext cx="3101859" cy="663702"/>
          </a:xfrm>
          <a:prstGeom prst="hexagon">
            <a:avLst/>
          </a:prstGeom>
          <a:gradFill>
            <a:gsLst>
              <a:gs pos="0">
                <a:srgbClr val="E30000"/>
              </a:gs>
              <a:gs pos="100000">
                <a:srgbClr val="760303"/>
              </a:gs>
            </a:gsLst>
            <a:lin ang="5400000" scaled="0"/>
          </a:grad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ts val="1800"/>
              </a:lnSpc>
            </a:pPr>
            <a:r>
              <a:rPr lang="zh-CN" altLang="en-US" sz="1600">
                <a:solidFill>
                  <a:schemeClr val="bg1"/>
                </a:solidFill>
              </a:rPr>
              <a:t>时间：</a:t>
            </a:r>
            <a:r>
              <a:rPr lang="en-US" altLang="zh-CN" sz="1600">
                <a:solidFill>
                  <a:schemeClr val="bg1"/>
                </a:solidFill>
              </a:rPr>
              <a:t> 1992.10.12-18</a:t>
            </a:r>
          </a:p>
          <a:p>
            <a:pPr>
              <a:lnSpc>
                <a:spcPts val="1800"/>
              </a:lnSpc>
            </a:pPr>
            <a:r>
              <a:rPr lang="zh-CN" altLang="en-US" sz="1600">
                <a:solidFill>
                  <a:schemeClr val="bg1"/>
                </a:solidFill>
              </a:rPr>
              <a:t>地点：北京</a:t>
            </a:r>
          </a:p>
        </p:txBody>
      </p:sp>
      <p:pic>
        <p:nvPicPr>
          <p:cNvPr id="12292" name="Picture 4" descr="http://images.china.cn/attachement/jpg/site1000/20120830/001ec9591e6211a9148601.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25679" y="1867047"/>
            <a:ext cx="5280587" cy="37299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perspectiveContrastingRightFacing" fov="4200000">
              <a:rot lat="21325472" lon="18908336" rev="210377"/>
            </a:camera>
            <a:lightRig rig="twoPt" dir="t">
              <a:rot lat="0" lon="0" rev="7200000"/>
            </a:lightRig>
          </a:scene3d>
          <a:sp3d>
            <a:bevelT w="25400" h="19050"/>
            <a:contourClr>
              <a:srgbClr val="FFFFFF"/>
            </a:contourClr>
          </a:sp3d>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nodeType="afterGroup">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childTnLst>
                          </p:cTn>
                        </p:par>
                        <p:par>
                          <p:cTn id="19" fill="hold" nodeType="afterGroup">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par>
                          <p:cTn id="25" fill="hold" nodeType="afterGroup">
                            <p:stCondLst>
                              <p:cond delay="2000"/>
                            </p:stCondLst>
                            <p:childTnLst>
                              <p:par>
                                <p:cTn id="26" presetID="49" presetClass="entr" presetSubtype="0" decel="100000" fill="hold" nodeType="afterEffect">
                                  <p:stCondLst>
                                    <p:cond delay="0"/>
                                  </p:stCondLst>
                                  <p:childTnLst>
                                    <p:set>
                                      <p:cBhvr>
                                        <p:cTn id="27" dur="1" fill="hold">
                                          <p:stCondLst>
                                            <p:cond delay="0"/>
                                          </p:stCondLst>
                                        </p:cTn>
                                        <p:tgtEl>
                                          <p:spTgt spid="12292"/>
                                        </p:tgtEl>
                                        <p:attrNameLst>
                                          <p:attrName>style.visibility</p:attrName>
                                        </p:attrNameLst>
                                      </p:cBhvr>
                                      <p:to>
                                        <p:strVal val="visible"/>
                                      </p:to>
                                    </p:set>
                                    <p:anim calcmode="lin" valueType="num">
                                      <p:cBhvr>
                                        <p:cTn id="28" dur="500" fill="hold"/>
                                        <p:tgtEl>
                                          <p:spTgt spid="12292"/>
                                        </p:tgtEl>
                                        <p:attrNameLst>
                                          <p:attrName>ppt_w</p:attrName>
                                        </p:attrNameLst>
                                      </p:cBhvr>
                                      <p:tavLst>
                                        <p:tav tm="0">
                                          <p:val>
                                            <p:fltVal val="0"/>
                                          </p:val>
                                        </p:tav>
                                        <p:tav tm="100000">
                                          <p:val>
                                            <p:strVal val="#ppt_w"/>
                                          </p:val>
                                        </p:tav>
                                      </p:tavLst>
                                    </p:anim>
                                    <p:anim calcmode="lin" valueType="num">
                                      <p:cBhvr>
                                        <p:cTn id="29" dur="500" fill="hold"/>
                                        <p:tgtEl>
                                          <p:spTgt spid="12292"/>
                                        </p:tgtEl>
                                        <p:attrNameLst>
                                          <p:attrName>ppt_h</p:attrName>
                                        </p:attrNameLst>
                                      </p:cBhvr>
                                      <p:tavLst>
                                        <p:tav tm="0">
                                          <p:val>
                                            <p:fltVal val="0"/>
                                          </p:val>
                                        </p:tav>
                                        <p:tav tm="100000">
                                          <p:val>
                                            <p:strVal val="#ppt_h"/>
                                          </p:val>
                                        </p:tav>
                                      </p:tavLst>
                                    </p:anim>
                                    <p:anim calcmode="lin" valueType="num">
                                      <p:cBhvr>
                                        <p:cTn id="30" dur="500" fill="hold"/>
                                        <p:tgtEl>
                                          <p:spTgt spid="12292"/>
                                        </p:tgtEl>
                                        <p:attrNameLst>
                                          <p:attrName>style.rotation</p:attrName>
                                        </p:attrNameLst>
                                      </p:cBhvr>
                                      <p:tavLst>
                                        <p:tav tm="0">
                                          <p:val>
                                            <p:fltVal val="360"/>
                                          </p:val>
                                        </p:tav>
                                        <p:tav tm="100000">
                                          <p:val>
                                            <p:fltVal val="0"/>
                                          </p:val>
                                        </p:tav>
                                      </p:tavLst>
                                    </p:anim>
                                    <p:animEffect transition="in" filter="fade">
                                      <p:cBhvr>
                                        <p:cTn id="31"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5"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p:cNvSpPr txBox="1"/>
          <p:nvPr/>
        </p:nvSpPr>
        <p:spPr>
          <a:xfrm>
            <a:off x="679465" y="3050479"/>
            <a:ext cx="5722071" cy="332295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2000" b="1">
                <a:solidFill>
                  <a:schemeClr val="tx1"/>
                </a:solidFill>
              </a:rPr>
              <a:t>江泽民代表第十四届中央委员会向大会作了题为</a:t>
            </a:r>
            <a:r>
              <a:rPr lang="en-US" altLang="zh-CN" sz="2000" b="1">
                <a:solidFill>
                  <a:schemeClr val="tx1"/>
                </a:solidFill>
              </a:rPr>
              <a:t>《</a:t>
            </a:r>
            <a:r>
              <a:rPr lang="zh-CN" altLang="en-US" sz="2000" b="1">
                <a:solidFill>
                  <a:schemeClr val="tx1"/>
                </a:solidFill>
              </a:rPr>
              <a:t>高举邓小平理论伟大旗帜，把建设有中国特色社会主义事业全面推向</a:t>
            </a:r>
            <a:r>
              <a:rPr lang="en-US" altLang="zh-CN" sz="2000" b="1">
                <a:solidFill>
                  <a:schemeClr val="tx1"/>
                </a:solidFill>
              </a:rPr>
              <a:t>21</a:t>
            </a:r>
            <a:r>
              <a:rPr lang="zh-CN" altLang="en-US" sz="2000" b="1">
                <a:solidFill>
                  <a:schemeClr val="tx1"/>
                </a:solidFill>
              </a:rPr>
              <a:t>世纪</a:t>
            </a:r>
            <a:r>
              <a:rPr lang="en-US" altLang="zh-CN" sz="2000" b="1">
                <a:solidFill>
                  <a:schemeClr val="tx1"/>
                </a:solidFill>
              </a:rPr>
              <a:t>》</a:t>
            </a:r>
            <a:r>
              <a:rPr lang="zh-CN" altLang="en-US" sz="2000" b="1">
                <a:solidFill>
                  <a:schemeClr val="tx1"/>
                </a:solidFill>
              </a:rPr>
              <a:t>的报告。报告着重阐述了邓小平理论的历史地位和指导意义，指出，在当代中国，只有把马克思主义同当代中国实践和时代特征结合起来的邓小平理论，而没有别的理论能够解决社会主义的前途和命运问题。</a:t>
            </a:r>
          </a:p>
        </p:txBody>
      </p:sp>
      <p:sp>
        <p:nvSpPr>
          <p:cNvPr id="9" name="圆角矩形 8"/>
          <p:cNvSpPr/>
          <p:nvPr/>
        </p:nvSpPr>
        <p:spPr>
          <a:xfrm>
            <a:off x="679465" y="1523104"/>
            <a:ext cx="5722071" cy="492443"/>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1" name="组合 10"/>
          <p:cNvGrpSpPr/>
          <p:nvPr/>
        </p:nvGrpSpPr>
        <p:grpSpPr>
          <a:xfrm>
            <a:off x="1379504" y="1452151"/>
            <a:ext cx="4581004" cy="553085"/>
            <a:chOff x="1647949" y="1046575"/>
            <a:chExt cx="3435753" cy="414814"/>
          </a:xfrm>
        </p:grpSpPr>
        <p:sp>
          <p:nvSpPr>
            <p:cNvPr id="12" name="TextBox 11"/>
            <p:cNvSpPr txBox="1"/>
            <p:nvPr/>
          </p:nvSpPr>
          <p:spPr>
            <a:xfrm>
              <a:off x="1982591" y="1046575"/>
              <a:ext cx="3101111" cy="414814"/>
            </a:xfrm>
            <a:prstGeom prst="rect">
              <a:avLst/>
            </a:prstGeom>
            <a:noFill/>
          </p:spPr>
          <p:txBody>
            <a:bodyPr wrap="square" rtlCol="0">
              <a:spAutoFit/>
            </a:bodyPr>
            <a:lstStyle>
              <a:defPPr>
                <a:defRPr lang="zh-CN"/>
              </a:defPPr>
              <a:lvl1pPr algn="ctr">
                <a:lnSpc>
                  <a:spcPct val="150000"/>
                </a:lnSpc>
                <a:defRPr sz="1500" b="1">
                  <a:solidFill>
                    <a:srgbClr val="FFFF00"/>
                  </a:solidFill>
                  <a:latin typeface="微软雅黑" panose="020B0503020204020204" pitchFamily="34" charset="-122"/>
                  <a:ea typeface="微软雅黑" panose="020B0503020204020204" pitchFamily="34" charset="-122"/>
                </a:defRPr>
              </a:lvl1pPr>
            </a:lstStyle>
            <a:p>
              <a:pPr algn="l"/>
              <a:r>
                <a:rPr lang="zh-CN" altLang="en-US" sz="2000">
                  <a:solidFill>
                    <a:schemeClr val="accent3">
                      <a:lumMod val="40000"/>
                      <a:lumOff val="60000"/>
                    </a:schemeClr>
                  </a:solidFill>
                </a:rPr>
                <a:t>中国共产党第十五次全国代表大会</a:t>
              </a:r>
            </a:p>
          </p:txBody>
        </p:sp>
        <p:sp>
          <p:nvSpPr>
            <p:cNvPr id="13" name="Freeform 4"/>
            <p:cNvSpPr/>
            <p:nvPr/>
          </p:nvSpPr>
          <p:spPr bwMode="auto">
            <a:xfrm>
              <a:off x="1647949" y="1122436"/>
              <a:ext cx="297016" cy="302607"/>
            </a:xfrm>
            <a:custGeom>
              <a:avLst/>
              <a:gdLst>
                <a:gd name="T0" fmla="*/ 9973 w 16150"/>
                <a:gd name="T1" fmla="*/ 259 h 16454"/>
                <a:gd name="T2" fmla="*/ 12122 w 16150"/>
                <a:gd name="T3" fmla="*/ 1134 h 16454"/>
                <a:gd name="T4" fmla="*/ 13846 w 16150"/>
                <a:gd name="T5" fmla="*/ 2500 h 16454"/>
                <a:gd name="T6" fmla="*/ 15112 w 16150"/>
                <a:gd name="T7" fmla="*/ 4233 h 16454"/>
                <a:gd name="T8" fmla="*/ 15891 w 16150"/>
                <a:gd name="T9" fmla="*/ 6210 h 16454"/>
                <a:gd name="T10" fmla="*/ 16149 w 16150"/>
                <a:gd name="T11" fmla="*/ 8306 h 16454"/>
                <a:gd name="T12" fmla="*/ 15854 w 16150"/>
                <a:gd name="T13" fmla="*/ 10398 h 16454"/>
                <a:gd name="T14" fmla="*/ 14975 w 16150"/>
                <a:gd name="T15" fmla="*/ 12361 h 16454"/>
                <a:gd name="T16" fmla="*/ 12685 w 16150"/>
                <a:gd name="T17" fmla="*/ 14869 h 16454"/>
                <a:gd name="T18" fmla="*/ 11449 w 16150"/>
                <a:gd name="T19" fmla="*/ 15540 h 16454"/>
                <a:gd name="T20" fmla="*/ 10200 w 16150"/>
                <a:gd name="T21" fmla="*/ 16017 h 16454"/>
                <a:gd name="T22" fmla="*/ 8943 w 16150"/>
                <a:gd name="T23" fmla="*/ 16295 h 16454"/>
                <a:gd name="T24" fmla="*/ 7684 w 16150"/>
                <a:gd name="T25" fmla="*/ 16373 h 16454"/>
                <a:gd name="T26" fmla="*/ 6427 w 16150"/>
                <a:gd name="T27" fmla="*/ 16246 h 16454"/>
                <a:gd name="T28" fmla="*/ 5176 w 16150"/>
                <a:gd name="T29" fmla="*/ 15912 h 16454"/>
                <a:gd name="T30" fmla="*/ 3938 w 16150"/>
                <a:gd name="T31" fmla="*/ 15367 h 16454"/>
                <a:gd name="T32" fmla="*/ 2716 w 16150"/>
                <a:gd name="T33" fmla="*/ 14608 h 16454"/>
                <a:gd name="T34" fmla="*/ 2511 w 16150"/>
                <a:gd name="T35" fmla="*/ 15185 h 16454"/>
                <a:gd name="T36" fmla="*/ 2434 w 16150"/>
                <a:gd name="T37" fmla="*/ 15605 h 16454"/>
                <a:gd name="T38" fmla="*/ 2255 w 16150"/>
                <a:gd name="T39" fmla="*/ 15955 h 16454"/>
                <a:gd name="T40" fmla="*/ 1990 w 16150"/>
                <a:gd name="T41" fmla="*/ 16223 h 16454"/>
                <a:gd name="T42" fmla="*/ 1660 w 16150"/>
                <a:gd name="T43" fmla="*/ 16393 h 16454"/>
                <a:gd name="T44" fmla="*/ 1284 w 16150"/>
                <a:gd name="T45" fmla="*/ 16454 h 16454"/>
                <a:gd name="T46" fmla="*/ 877 w 16150"/>
                <a:gd name="T47" fmla="*/ 16392 h 16454"/>
                <a:gd name="T48" fmla="*/ 462 w 16150"/>
                <a:gd name="T49" fmla="*/ 16196 h 16454"/>
                <a:gd name="T50" fmla="*/ 179 w 16150"/>
                <a:gd name="T51" fmla="*/ 15839 h 16454"/>
                <a:gd name="T52" fmla="*/ 36 w 16150"/>
                <a:gd name="T53" fmla="*/ 15456 h 16454"/>
                <a:gd name="T54" fmla="*/ 1 w 16150"/>
                <a:gd name="T55" fmla="*/ 15083 h 16454"/>
                <a:gd name="T56" fmla="*/ 68 w 16150"/>
                <a:gd name="T57" fmla="*/ 14734 h 16454"/>
                <a:gd name="T58" fmla="*/ 234 w 16150"/>
                <a:gd name="T59" fmla="*/ 14423 h 16454"/>
                <a:gd name="T60" fmla="*/ 493 w 16150"/>
                <a:gd name="T61" fmla="*/ 14166 h 16454"/>
                <a:gd name="T62" fmla="*/ 840 w 16150"/>
                <a:gd name="T63" fmla="*/ 13979 h 16454"/>
                <a:gd name="T64" fmla="*/ 1273 w 16150"/>
                <a:gd name="T65" fmla="*/ 13874 h 16454"/>
                <a:gd name="T66" fmla="*/ 1729 w 16150"/>
                <a:gd name="T67" fmla="*/ 11158 h 16454"/>
                <a:gd name="T68" fmla="*/ 2659 w 16150"/>
                <a:gd name="T69" fmla="*/ 11937 h 16454"/>
                <a:gd name="T70" fmla="*/ 3659 w 16150"/>
                <a:gd name="T71" fmla="*/ 12592 h 16454"/>
                <a:gd name="T72" fmla="*/ 4718 w 16150"/>
                <a:gd name="T73" fmla="*/ 13103 h 16454"/>
                <a:gd name="T74" fmla="*/ 5826 w 16150"/>
                <a:gd name="T75" fmla="*/ 13448 h 16454"/>
                <a:gd name="T76" fmla="*/ 6972 w 16150"/>
                <a:gd name="T77" fmla="*/ 13610 h 16454"/>
                <a:gd name="T78" fmla="*/ 8146 w 16150"/>
                <a:gd name="T79" fmla="*/ 13566 h 16454"/>
                <a:gd name="T80" fmla="*/ 9336 w 16150"/>
                <a:gd name="T81" fmla="*/ 13300 h 16454"/>
                <a:gd name="T82" fmla="*/ 10534 w 16150"/>
                <a:gd name="T83" fmla="*/ 12789 h 16454"/>
                <a:gd name="T84" fmla="*/ 5464 w 16150"/>
                <a:gd name="T85" fmla="*/ 2566 h 16454"/>
                <a:gd name="T86" fmla="*/ 5827 w 16150"/>
                <a:gd name="T87" fmla="*/ 2638 h 16454"/>
                <a:gd name="T88" fmla="*/ 6178 w 16150"/>
                <a:gd name="T89" fmla="*/ 2674 h 16454"/>
                <a:gd name="T90" fmla="*/ 6518 w 16150"/>
                <a:gd name="T91" fmla="*/ 2671 h 16454"/>
                <a:gd name="T92" fmla="*/ 6843 w 16150"/>
                <a:gd name="T93" fmla="*/ 2626 h 16454"/>
                <a:gd name="T94" fmla="*/ 7155 w 16150"/>
                <a:gd name="T95" fmla="*/ 2539 h 16454"/>
                <a:gd name="T96" fmla="*/ 7454 w 16150"/>
                <a:gd name="T97" fmla="*/ 2406 h 16454"/>
                <a:gd name="T98" fmla="*/ 7738 w 16150"/>
                <a:gd name="T99" fmla="*/ 2226 h 16454"/>
                <a:gd name="T100" fmla="*/ 8006 w 16150"/>
                <a:gd name="T101" fmla="*/ 1998 h 16454"/>
                <a:gd name="T102" fmla="*/ 12823 w 16150"/>
                <a:gd name="T103" fmla="*/ 10533 h 16454"/>
                <a:gd name="T104" fmla="*/ 13267 w 16150"/>
                <a:gd name="T105" fmla="*/ 9153 h 16454"/>
                <a:gd name="T106" fmla="*/ 13370 w 16150"/>
                <a:gd name="T107" fmla="*/ 7627 h 16454"/>
                <a:gd name="T108" fmla="*/ 13146 w 16150"/>
                <a:gd name="T109" fmla="*/ 6035 h 16454"/>
                <a:gd name="T110" fmla="*/ 12612 w 16150"/>
                <a:gd name="T111" fmla="*/ 4454 h 16454"/>
                <a:gd name="T112" fmla="*/ 11782 w 16150"/>
                <a:gd name="T113" fmla="*/ 2966 h 16454"/>
                <a:gd name="T114" fmla="*/ 10672 w 16150"/>
                <a:gd name="T115" fmla="*/ 1650 h 16454"/>
                <a:gd name="T116" fmla="*/ 9297 w 16150"/>
                <a:gd name="T117" fmla="*/ 585 h 16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50" h="16454">
                  <a:moveTo>
                    <a:pt x="8101" y="0"/>
                  </a:moveTo>
                  <a:lnTo>
                    <a:pt x="8749" y="44"/>
                  </a:lnTo>
                  <a:lnTo>
                    <a:pt x="9372" y="132"/>
                  </a:lnTo>
                  <a:lnTo>
                    <a:pt x="9973" y="259"/>
                  </a:lnTo>
                  <a:lnTo>
                    <a:pt x="10548" y="425"/>
                  </a:lnTo>
                  <a:lnTo>
                    <a:pt x="11098" y="627"/>
                  </a:lnTo>
                  <a:lnTo>
                    <a:pt x="11623" y="864"/>
                  </a:lnTo>
                  <a:lnTo>
                    <a:pt x="12122" y="1134"/>
                  </a:lnTo>
                  <a:lnTo>
                    <a:pt x="12594" y="1434"/>
                  </a:lnTo>
                  <a:lnTo>
                    <a:pt x="13038" y="1764"/>
                  </a:lnTo>
                  <a:lnTo>
                    <a:pt x="13456" y="2119"/>
                  </a:lnTo>
                  <a:lnTo>
                    <a:pt x="13846" y="2500"/>
                  </a:lnTo>
                  <a:lnTo>
                    <a:pt x="14206" y="2903"/>
                  </a:lnTo>
                  <a:lnTo>
                    <a:pt x="14538" y="3329"/>
                  </a:lnTo>
                  <a:lnTo>
                    <a:pt x="14841" y="3772"/>
                  </a:lnTo>
                  <a:lnTo>
                    <a:pt x="15112" y="4233"/>
                  </a:lnTo>
                  <a:lnTo>
                    <a:pt x="15354" y="4710"/>
                  </a:lnTo>
                  <a:lnTo>
                    <a:pt x="15565" y="5199"/>
                  </a:lnTo>
                  <a:lnTo>
                    <a:pt x="15744" y="5700"/>
                  </a:lnTo>
                  <a:lnTo>
                    <a:pt x="15891" y="6210"/>
                  </a:lnTo>
                  <a:lnTo>
                    <a:pt x="16005" y="6728"/>
                  </a:lnTo>
                  <a:lnTo>
                    <a:pt x="16087" y="7251"/>
                  </a:lnTo>
                  <a:lnTo>
                    <a:pt x="16135" y="7778"/>
                  </a:lnTo>
                  <a:lnTo>
                    <a:pt x="16149" y="8306"/>
                  </a:lnTo>
                  <a:lnTo>
                    <a:pt x="16128" y="8835"/>
                  </a:lnTo>
                  <a:lnTo>
                    <a:pt x="16073" y="9360"/>
                  </a:lnTo>
                  <a:lnTo>
                    <a:pt x="15981" y="9883"/>
                  </a:lnTo>
                  <a:lnTo>
                    <a:pt x="15854" y="10398"/>
                  </a:lnTo>
                  <a:lnTo>
                    <a:pt x="15690" y="10906"/>
                  </a:lnTo>
                  <a:lnTo>
                    <a:pt x="15490" y="11404"/>
                  </a:lnTo>
                  <a:lnTo>
                    <a:pt x="15252" y="11889"/>
                  </a:lnTo>
                  <a:lnTo>
                    <a:pt x="14975" y="12361"/>
                  </a:lnTo>
                  <a:lnTo>
                    <a:pt x="14660" y="12818"/>
                  </a:lnTo>
                  <a:lnTo>
                    <a:pt x="16150" y="14235"/>
                  </a:lnTo>
                  <a:lnTo>
                    <a:pt x="14152" y="16318"/>
                  </a:lnTo>
                  <a:lnTo>
                    <a:pt x="12685" y="14869"/>
                  </a:lnTo>
                  <a:lnTo>
                    <a:pt x="12378" y="15055"/>
                  </a:lnTo>
                  <a:lnTo>
                    <a:pt x="12069" y="15229"/>
                  </a:lnTo>
                  <a:lnTo>
                    <a:pt x="11760" y="15391"/>
                  </a:lnTo>
                  <a:lnTo>
                    <a:pt x="11449" y="15540"/>
                  </a:lnTo>
                  <a:lnTo>
                    <a:pt x="11137" y="15678"/>
                  </a:lnTo>
                  <a:lnTo>
                    <a:pt x="10826" y="15803"/>
                  </a:lnTo>
                  <a:lnTo>
                    <a:pt x="10513" y="15916"/>
                  </a:lnTo>
                  <a:lnTo>
                    <a:pt x="10200" y="16017"/>
                  </a:lnTo>
                  <a:lnTo>
                    <a:pt x="9886" y="16104"/>
                  </a:lnTo>
                  <a:lnTo>
                    <a:pt x="9573" y="16180"/>
                  </a:lnTo>
                  <a:lnTo>
                    <a:pt x="9258" y="16244"/>
                  </a:lnTo>
                  <a:lnTo>
                    <a:pt x="8943" y="16295"/>
                  </a:lnTo>
                  <a:lnTo>
                    <a:pt x="8628" y="16334"/>
                  </a:lnTo>
                  <a:lnTo>
                    <a:pt x="8314" y="16359"/>
                  </a:lnTo>
                  <a:lnTo>
                    <a:pt x="7999" y="16372"/>
                  </a:lnTo>
                  <a:lnTo>
                    <a:pt x="7684" y="16373"/>
                  </a:lnTo>
                  <a:lnTo>
                    <a:pt x="7369" y="16360"/>
                  </a:lnTo>
                  <a:lnTo>
                    <a:pt x="7056" y="16335"/>
                  </a:lnTo>
                  <a:lnTo>
                    <a:pt x="6741" y="16297"/>
                  </a:lnTo>
                  <a:lnTo>
                    <a:pt x="6427" y="16246"/>
                  </a:lnTo>
                  <a:lnTo>
                    <a:pt x="6113" y="16181"/>
                  </a:lnTo>
                  <a:lnTo>
                    <a:pt x="5801" y="16104"/>
                  </a:lnTo>
                  <a:lnTo>
                    <a:pt x="5488" y="16015"/>
                  </a:lnTo>
                  <a:lnTo>
                    <a:pt x="5176" y="15912"/>
                  </a:lnTo>
                  <a:lnTo>
                    <a:pt x="4866" y="15795"/>
                  </a:lnTo>
                  <a:lnTo>
                    <a:pt x="4556" y="15665"/>
                  </a:lnTo>
                  <a:lnTo>
                    <a:pt x="4246" y="15523"/>
                  </a:lnTo>
                  <a:lnTo>
                    <a:pt x="3938" y="15367"/>
                  </a:lnTo>
                  <a:lnTo>
                    <a:pt x="3631" y="15197"/>
                  </a:lnTo>
                  <a:lnTo>
                    <a:pt x="3325" y="15014"/>
                  </a:lnTo>
                  <a:lnTo>
                    <a:pt x="3019" y="14818"/>
                  </a:lnTo>
                  <a:lnTo>
                    <a:pt x="2716" y="14608"/>
                  </a:lnTo>
                  <a:lnTo>
                    <a:pt x="2488" y="14831"/>
                  </a:lnTo>
                  <a:lnTo>
                    <a:pt x="2504" y="14953"/>
                  </a:lnTo>
                  <a:lnTo>
                    <a:pt x="2511" y="15070"/>
                  </a:lnTo>
                  <a:lnTo>
                    <a:pt x="2511" y="15185"/>
                  </a:lnTo>
                  <a:lnTo>
                    <a:pt x="2502" y="15296"/>
                  </a:lnTo>
                  <a:lnTo>
                    <a:pt x="2486" y="15403"/>
                  </a:lnTo>
                  <a:lnTo>
                    <a:pt x="2464" y="15506"/>
                  </a:lnTo>
                  <a:lnTo>
                    <a:pt x="2434" y="15605"/>
                  </a:lnTo>
                  <a:lnTo>
                    <a:pt x="2399" y="15699"/>
                  </a:lnTo>
                  <a:lnTo>
                    <a:pt x="2357" y="15790"/>
                  </a:lnTo>
                  <a:lnTo>
                    <a:pt x="2308" y="15875"/>
                  </a:lnTo>
                  <a:lnTo>
                    <a:pt x="2255" y="15955"/>
                  </a:lnTo>
                  <a:lnTo>
                    <a:pt x="2196" y="16030"/>
                  </a:lnTo>
                  <a:lnTo>
                    <a:pt x="2132" y="16100"/>
                  </a:lnTo>
                  <a:lnTo>
                    <a:pt x="2063" y="16164"/>
                  </a:lnTo>
                  <a:lnTo>
                    <a:pt x="1990" y="16223"/>
                  </a:lnTo>
                  <a:lnTo>
                    <a:pt x="1913" y="16274"/>
                  </a:lnTo>
                  <a:lnTo>
                    <a:pt x="1833" y="16320"/>
                  </a:lnTo>
                  <a:lnTo>
                    <a:pt x="1749" y="16360"/>
                  </a:lnTo>
                  <a:lnTo>
                    <a:pt x="1660" y="16393"/>
                  </a:lnTo>
                  <a:lnTo>
                    <a:pt x="1570" y="16419"/>
                  </a:lnTo>
                  <a:lnTo>
                    <a:pt x="1477" y="16438"/>
                  </a:lnTo>
                  <a:lnTo>
                    <a:pt x="1381" y="16450"/>
                  </a:lnTo>
                  <a:lnTo>
                    <a:pt x="1284" y="16454"/>
                  </a:lnTo>
                  <a:lnTo>
                    <a:pt x="1184" y="16451"/>
                  </a:lnTo>
                  <a:lnTo>
                    <a:pt x="1083" y="16440"/>
                  </a:lnTo>
                  <a:lnTo>
                    <a:pt x="980" y="16420"/>
                  </a:lnTo>
                  <a:lnTo>
                    <a:pt x="877" y="16392"/>
                  </a:lnTo>
                  <a:lnTo>
                    <a:pt x="774" y="16356"/>
                  </a:lnTo>
                  <a:lnTo>
                    <a:pt x="670" y="16312"/>
                  </a:lnTo>
                  <a:lnTo>
                    <a:pt x="566" y="16259"/>
                  </a:lnTo>
                  <a:lnTo>
                    <a:pt x="462" y="16196"/>
                  </a:lnTo>
                  <a:lnTo>
                    <a:pt x="358" y="16124"/>
                  </a:lnTo>
                  <a:lnTo>
                    <a:pt x="291" y="16029"/>
                  </a:lnTo>
                  <a:lnTo>
                    <a:pt x="231" y="15935"/>
                  </a:lnTo>
                  <a:lnTo>
                    <a:pt x="179" y="15839"/>
                  </a:lnTo>
                  <a:lnTo>
                    <a:pt x="133" y="15743"/>
                  </a:lnTo>
                  <a:lnTo>
                    <a:pt x="94" y="15648"/>
                  </a:lnTo>
                  <a:lnTo>
                    <a:pt x="62" y="15552"/>
                  </a:lnTo>
                  <a:lnTo>
                    <a:pt x="36" y="15456"/>
                  </a:lnTo>
                  <a:lnTo>
                    <a:pt x="17" y="15362"/>
                  </a:lnTo>
                  <a:lnTo>
                    <a:pt x="5" y="15267"/>
                  </a:lnTo>
                  <a:lnTo>
                    <a:pt x="0" y="15175"/>
                  </a:lnTo>
                  <a:lnTo>
                    <a:pt x="1" y="15083"/>
                  </a:lnTo>
                  <a:lnTo>
                    <a:pt x="8" y="14993"/>
                  </a:lnTo>
                  <a:lnTo>
                    <a:pt x="22" y="14904"/>
                  </a:lnTo>
                  <a:lnTo>
                    <a:pt x="42" y="14818"/>
                  </a:lnTo>
                  <a:lnTo>
                    <a:pt x="68" y="14734"/>
                  </a:lnTo>
                  <a:lnTo>
                    <a:pt x="101" y="14651"/>
                  </a:lnTo>
                  <a:lnTo>
                    <a:pt x="139" y="14572"/>
                  </a:lnTo>
                  <a:lnTo>
                    <a:pt x="183" y="14496"/>
                  </a:lnTo>
                  <a:lnTo>
                    <a:pt x="234" y="14423"/>
                  </a:lnTo>
                  <a:lnTo>
                    <a:pt x="290" y="14353"/>
                  </a:lnTo>
                  <a:lnTo>
                    <a:pt x="352" y="14287"/>
                  </a:lnTo>
                  <a:lnTo>
                    <a:pt x="420" y="14224"/>
                  </a:lnTo>
                  <a:lnTo>
                    <a:pt x="493" y="14166"/>
                  </a:lnTo>
                  <a:lnTo>
                    <a:pt x="572" y="14112"/>
                  </a:lnTo>
                  <a:lnTo>
                    <a:pt x="656" y="14063"/>
                  </a:lnTo>
                  <a:lnTo>
                    <a:pt x="746" y="14018"/>
                  </a:lnTo>
                  <a:lnTo>
                    <a:pt x="840" y="13979"/>
                  </a:lnTo>
                  <a:lnTo>
                    <a:pt x="941" y="13944"/>
                  </a:lnTo>
                  <a:lnTo>
                    <a:pt x="1046" y="13915"/>
                  </a:lnTo>
                  <a:lnTo>
                    <a:pt x="1157" y="13891"/>
                  </a:lnTo>
                  <a:lnTo>
                    <a:pt x="1273" y="13874"/>
                  </a:lnTo>
                  <a:lnTo>
                    <a:pt x="1394" y="13864"/>
                  </a:lnTo>
                  <a:lnTo>
                    <a:pt x="1555" y="13724"/>
                  </a:lnTo>
                  <a:lnTo>
                    <a:pt x="493" y="12429"/>
                  </a:lnTo>
                  <a:lnTo>
                    <a:pt x="1729" y="11158"/>
                  </a:lnTo>
                  <a:lnTo>
                    <a:pt x="1954" y="11364"/>
                  </a:lnTo>
                  <a:lnTo>
                    <a:pt x="2185" y="11562"/>
                  </a:lnTo>
                  <a:lnTo>
                    <a:pt x="2419" y="11753"/>
                  </a:lnTo>
                  <a:lnTo>
                    <a:pt x="2659" y="11937"/>
                  </a:lnTo>
                  <a:lnTo>
                    <a:pt x="2903" y="12113"/>
                  </a:lnTo>
                  <a:lnTo>
                    <a:pt x="3152" y="12282"/>
                  </a:lnTo>
                  <a:lnTo>
                    <a:pt x="3404" y="12441"/>
                  </a:lnTo>
                  <a:lnTo>
                    <a:pt x="3659" y="12592"/>
                  </a:lnTo>
                  <a:lnTo>
                    <a:pt x="3919" y="12734"/>
                  </a:lnTo>
                  <a:lnTo>
                    <a:pt x="4183" y="12867"/>
                  </a:lnTo>
                  <a:lnTo>
                    <a:pt x="4449" y="12989"/>
                  </a:lnTo>
                  <a:lnTo>
                    <a:pt x="4718" y="13103"/>
                  </a:lnTo>
                  <a:lnTo>
                    <a:pt x="4991" y="13205"/>
                  </a:lnTo>
                  <a:lnTo>
                    <a:pt x="5267" y="13297"/>
                  </a:lnTo>
                  <a:lnTo>
                    <a:pt x="5546" y="13378"/>
                  </a:lnTo>
                  <a:lnTo>
                    <a:pt x="5826" y="13448"/>
                  </a:lnTo>
                  <a:lnTo>
                    <a:pt x="6110" y="13507"/>
                  </a:lnTo>
                  <a:lnTo>
                    <a:pt x="6395" y="13553"/>
                  </a:lnTo>
                  <a:lnTo>
                    <a:pt x="6683" y="13588"/>
                  </a:lnTo>
                  <a:lnTo>
                    <a:pt x="6972" y="13610"/>
                  </a:lnTo>
                  <a:lnTo>
                    <a:pt x="7263" y="13619"/>
                  </a:lnTo>
                  <a:lnTo>
                    <a:pt x="7557" y="13615"/>
                  </a:lnTo>
                  <a:lnTo>
                    <a:pt x="7851" y="13598"/>
                  </a:lnTo>
                  <a:lnTo>
                    <a:pt x="8146" y="13566"/>
                  </a:lnTo>
                  <a:lnTo>
                    <a:pt x="8442" y="13522"/>
                  </a:lnTo>
                  <a:lnTo>
                    <a:pt x="8740" y="13462"/>
                  </a:lnTo>
                  <a:lnTo>
                    <a:pt x="9038" y="13388"/>
                  </a:lnTo>
                  <a:lnTo>
                    <a:pt x="9336" y="13300"/>
                  </a:lnTo>
                  <a:lnTo>
                    <a:pt x="9635" y="13196"/>
                  </a:lnTo>
                  <a:lnTo>
                    <a:pt x="9935" y="13076"/>
                  </a:lnTo>
                  <a:lnTo>
                    <a:pt x="10234" y="12941"/>
                  </a:lnTo>
                  <a:lnTo>
                    <a:pt x="10534" y="12789"/>
                  </a:lnTo>
                  <a:lnTo>
                    <a:pt x="5239" y="7664"/>
                  </a:lnTo>
                  <a:lnTo>
                    <a:pt x="3779" y="9182"/>
                  </a:lnTo>
                  <a:lnTo>
                    <a:pt x="1430" y="6830"/>
                  </a:lnTo>
                  <a:lnTo>
                    <a:pt x="5464" y="2566"/>
                  </a:lnTo>
                  <a:lnTo>
                    <a:pt x="5556" y="2587"/>
                  </a:lnTo>
                  <a:lnTo>
                    <a:pt x="5647" y="2606"/>
                  </a:lnTo>
                  <a:lnTo>
                    <a:pt x="5738" y="2623"/>
                  </a:lnTo>
                  <a:lnTo>
                    <a:pt x="5827" y="2638"/>
                  </a:lnTo>
                  <a:lnTo>
                    <a:pt x="5916" y="2651"/>
                  </a:lnTo>
                  <a:lnTo>
                    <a:pt x="6004" y="2660"/>
                  </a:lnTo>
                  <a:lnTo>
                    <a:pt x="6092" y="2669"/>
                  </a:lnTo>
                  <a:lnTo>
                    <a:pt x="6178" y="2674"/>
                  </a:lnTo>
                  <a:lnTo>
                    <a:pt x="6265" y="2677"/>
                  </a:lnTo>
                  <a:lnTo>
                    <a:pt x="6349" y="2677"/>
                  </a:lnTo>
                  <a:lnTo>
                    <a:pt x="6433" y="2675"/>
                  </a:lnTo>
                  <a:lnTo>
                    <a:pt x="6518" y="2671"/>
                  </a:lnTo>
                  <a:lnTo>
                    <a:pt x="6600" y="2663"/>
                  </a:lnTo>
                  <a:lnTo>
                    <a:pt x="6682" y="2653"/>
                  </a:lnTo>
                  <a:lnTo>
                    <a:pt x="6762" y="2641"/>
                  </a:lnTo>
                  <a:lnTo>
                    <a:pt x="6843" y="2626"/>
                  </a:lnTo>
                  <a:lnTo>
                    <a:pt x="6923" y="2608"/>
                  </a:lnTo>
                  <a:lnTo>
                    <a:pt x="7001" y="2587"/>
                  </a:lnTo>
                  <a:lnTo>
                    <a:pt x="7079" y="2565"/>
                  </a:lnTo>
                  <a:lnTo>
                    <a:pt x="7155" y="2539"/>
                  </a:lnTo>
                  <a:lnTo>
                    <a:pt x="7231" y="2510"/>
                  </a:lnTo>
                  <a:lnTo>
                    <a:pt x="7307" y="2478"/>
                  </a:lnTo>
                  <a:lnTo>
                    <a:pt x="7381" y="2443"/>
                  </a:lnTo>
                  <a:lnTo>
                    <a:pt x="7454" y="2406"/>
                  </a:lnTo>
                  <a:lnTo>
                    <a:pt x="7527" y="2365"/>
                  </a:lnTo>
                  <a:lnTo>
                    <a:pt x="7598" y="2322"/>
                  </a:lnTo>
                  <a:lnTo>
                    <a:pt x="7669" y="2276"/>
                  </a:lnTo>
                  <a:lnTo>
                    <a:pt x="7738" y="2226"/>
                  </a:lnTo>
                  <a:lnTo>
                    <a:pt x="7807" y="2174"/>
                  </a:lnTo>
                  <a:lnTo>
                    <a:pt x="7874" y="2118"/>
                  </a:lnTo>
                  <a:lnTo>
                    <a:pt x="7940" y="2060"/>
                  </a:lnTo>
                  <a:lnTo>
                    <a:pt x="8006" y="1998"/>
                  </a:lnTo>
                  <a:lnTo>
                    <a:pt x="9283" y="3305"/>
                  </a:lnTo>
                  <a:lnTo>
                    <a:pt x="7255" y="5477"/>
                  </a:lnTo>
                  <a:lnTo>
                    <a:pt x="12658" y="10844"/>
                  </a:lnTo>
                  <a:lnTo>
                    <a:pt x="12823" y="10533"/>
                  </a:lnTo>
                  <a:lnTo>
                    <a:pt x="12967" y="10206"/>
                  </a:lnTo>
                  <a:lnTo>
                    <a:pt x="13089" y="9866"/>
                  </a:lnTo>
                  <a:lnTo>
                    <a:pt x="13188" y="9515"/>
                  </a:lnTo>
                  <a:lnTo>
                    <a:pt x="13267" y="9153"/>
                  </a:lnTo>
                  <a:lnTo>
                    <a:pt x="13324" y="8782"/>
                  </a:lnTo>
                  <a:lnTo>
                    <a:pt x="13360" y="8404"/>
                  </a:lnTo>
                  <a:lnTo>
                    <a:pt x="13376" y="8018"/>
                  </a:lnTo>
                  <a:lnTo>
                    <a:pt x="13370" y="7627"/>
                  </a:lnTo>
                  <a:lnTo>
                    <a:pt x="13344" y="7233"/>
                  </a:lnTo>
                  <a:lnTo>
                    <a:pt x="13298" y="6835"/>
                  </a:lnTo>
                  <a:lnTo>
                    <a:pt x="13232" y="6435"/>
                  </a:lnTo>
                  <a:lnTo>
                    <a:pt x="13146" y="6035"/>
                  </a:lnTo>
                  <a:lnTo>
                    <a:pt x="13041" y="5635"/>
                  </a:lnTo>
                  <a:lnTo>
                    <a:pt x="12917" y="5238"/>
                  </a:lnTo>
                  <a:lnTo>
                    <a:pt x="12774" y="4844"/>
                  </a:lnTo>
                  <a:lnTo>
                    <a:pt x="12612" y="4454"/>
                  </a:lnTo>
                  <a:lnTo>
                    <a:pt x="12431" y="4070"/>
                  </a:lnTo>
                  <a:lnTo>
                    <a:pt x="12233" y="3694"/>
                  </a:lnTo>
                  <a:lnTo>
                    <a:pt x="12017" y="3325"/>
                  </a:lnTo>
                  <a:lnTo>
                    <a:pt x="11782" y="2966"/>
                  </a:lnTo>
                  <a:lnTo>
                    <a:pt x="11530" y="2618"/>
                  </a:lnTo>
                  <a:lnTo>
                    <a:pt x="11261" y="2282"/>
                  </a:lnTo>
                  <a:lnTo>
                    <a:pt x="10975" y="1958"/>
                  </a:lnTo>
                  <a:lnTo>
                    <a:pt x="10672" y="1650"/>
                  </a:lnTo>
                  <a:lnTo>
                    <a:pt x="10352" y="1357"/>
                  </a:lnTo>
                  <a:lnTo>
                    <a:pt x="10017" y="1081"/>
                  </a:lnTo>
                  <a:lnTo>
                    <a:pt x="9665" y="824"/>
                  </a:lnTo>
                  <a:lnTo>
                    <a:pt x="9297" y="585"/>
                  </a:lnTo>
                  <a:lnTo>
                    <a:pt x="8913" y="368"/>
                  </a:lnTo>
                  <a:lnTo>
                    <a:pt x="8515" y="173"/>
                  </a:lnTo>
                  <a:lnTo>
                    <a:pt x="8101" y="0"/>
                  </a:lnTo>
                  <a:close/>
                </a:path>
              </a:pathLst>
            </a:custGeom>
            <a:solidFill>
              <a:schemeClr val="accent3">
                <a:lumMod val="40000"/>
                <a:lumOff val="60000"/>
              </a:schemeClr>
            </a:solidFill>
            <a:ln>
              <a:noFill/>
            </a:ln>
          </p:spPr>
          <p:txBody>
            <a:bodyPr vert="horz" wrap="square" lIns="121920" tIns="60960" rIns="121920" bIns="60960" numCol="1" anchor="t" anchorCtr="0" compatLnSpc="1"/>
            <a:lstStyle/>
            <a:p>
              <a:endParaRPr lang="zh-CN" altLang="en-US" sz="2400"/>
            </a:p>
          </p:txBody>
        </p:sp>
      </p:grpSp>
      <p:sp>
        <p:nvSpPr>
          <p:cNvPr id="14" name="TextBox 13"/>
          <p:cNvSpPr txBox="1"/>
          <p:nvPr/>
        </p:nvSpPr>
        <p:spPr>
          <a:xfrm>
            <a:off x="2133587" y="2231547"/>
            <a:ext cx="2813827" cy="663702"/>
          </a:xfrm>
          <a:prstGeom prst="hexagon">
            <a:avLst/>
          </a:prstGeom>
          <a:gradFill>
            <a:gsLst>
              <a:gs pos="0">
                <a:srgbClr val="E30000"/>
              </a:gs>
              <a:gs pos="100000">
                <a:srgbClr val="760303"/>
              </a:gs>
            </a:gsLst>
            <a:lin ang="5400000" scaled="0"/>
          </a:grad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ts val="1800"/>
              </a:lnSpc>
            </a:pPr>
            <a:r>
              <a:rPr lang="zh-CN" altLang="en-US" sz="1600">
                <a:solidFill>
                  <a:schemeClr val="bg1"/>
                </a:solidFill>
              </a:rPr>
              <a:t>时间：</a:t>
            </a:r>
            <a:r>
              <a:rPr lang="en-US" altLang="zh-CN" sz="1600">
                <a:solidFill>
                  <a:schemeClr val="bg1"/>
                </a:solidFill>
              </a:rPr>
              <a:t> 1997.9.12-18</a:t>
            </a:r>
          </a:p>
          <a:p>
            <a:pPr>
              <a:lnSpc>
                <a:spcPts val="1800"/>
              </a:lnSpc>
            </a:pPr>
            <a:r>
              <a:rPr lang="zh-CN" altLang="en-US" sz="1600">
                <a:solidFill>
                  <a:schemeClr val="bg1"/>
                </a:solidFill>
              </a:rPr>
              <a:t>地点：北京</a:t>
            </a:r>
          </a:p>
        </p:txBody>
      </p:sp>
      <p:pic>
        <p:nvPicPr>
          <p:cNvPr id="11266" name="Picture 2" descr="http://www.zgdsw.org.cn/mediafile/ccpc/zgds/dsBook218zjxsd039.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60180" y="2015547"/>
            <a:ext cx="4971496" cy="32980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nodeType="afterGroup">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par>
                          <p:cTn id="19" fill="hold" nodeType="afterGroup">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par>
                          <p:cTn id="25" fill="hold" nodeType="afterGroup">
                            <p:stCondLst>
                              <p:cond delay="2000"/>
                            </p:stCondLst>
                            <p:childTnLst>
                              <p:par>
                                <p:cTn id="26" presetID="47" presetClass="entr" presetSubtype="0" fill="hold" nodeType="afterEffect">
                                  <p:stCondLst>
                                    <p:cond delay="0"/>
                                  </p:stCondLst>
                                  <p:childTnLst>
                                    <p:set>
                                      <p:cBhvr>
                                        <p:cTn id="27" dur="1" fill="hold">
                                          <p:stCondLst>
                                            <p:cond delay="0"/>
                                          </p:stCondLst>
                                        </p:cTn>
                                        <p:tgtEl>
                                          <p:spTgt spid="11266"/>
                                        </p:tgtEl>
                                        <p:attrNameLst>
                                          <p:attrName>style.visibility</p:attrName>
                                        </p:attrNameLst>
                                      </p:cBhvr>
                                      <p:to>
                                        <p:strVal val="visible"/>
                                      </p:to>
                                    </p:set>
                                    <p:animEffect transition="in" filter="fade">
                                      <p:cBhvr>
                                        <p:cTn id="28" dur="1000"/>
                                        <p:tgtEl>
                                          <p:spTgt spid="11266"/>
                                        </p:tgtEl>
                                      </p:cBhvr>
                                    </p:animEffect>
                                    <p:anim calcmode="lin" valueType="num">
                                      <p:cBhvr>
                                        <p:cTn id="29" dur="1000" fill="hold"/>
                                        <p:tgtEl>
                                          <p:spTgt spid="11266"/>
                                        </p:tgtEl>
                                        <p:attrNameLst>
                                          <p:attrName>ppt_x</p:attrName>
                                        </p:attrNameLst>
                                      </p:cBhvr>
                                      <p:tavLst>
                                        <p:tav tm="0">
                                          <p:val>
                                            <p:strVal val="#ppt_x"/>
                                          </p:val>
                                        </p:tav>
                                        <p:tav tm="100000">
                                          <p:val>
                                            <p:strVal val="#ppt_x"/>
                                          </p:val>
                                        </p:tav>
                                      </p:tavLst>
                                    </p:anim>
                                    <p:anim calcmode="lin" valueType="num">
                                      <p:cBhvr>
                                        <p:cTn id="30"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animBg="1"/>
      <p:bldP spid="14"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p:cNvSpPr txBox="1"/>
          <p:nvPr/>
        </p:nvSpPr>
        <p:spPr>
          <a:xfrm>
            <a:off x="750856" y="3382782"/>
            <a:ext cx="5232359" cy="2861310"/>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2000" b="1">
                <a:solidFill>
                  <a:schemeClr val="tx1"/>
                </a:solidFill>
              </a:rPr>
              <a:t>把三个代表思想确立为党的指导思想并写入党章，大会强调全党要高举邓小平理论伟大旗帜，全面贯彻三个代表重要思想，继往开来，与时俱进，全面建设小康社会，加快建设社会主义现代化，为开创中国特色社会主义事业新局面而奋斗。</a:t>
            </a:r>
          </a:p>
        </p:txBody>
      </p:sp>
      <p:sp>
        <p:nvSpPr>
          <p:cNvPr id="13" name="圆角矩形 12"/>
          <p:cNvSpPr/>
          <p:nvPr/>
        </p:nvSpPr>
        <p:spPr>
          <a:xfrm>
            <a:off x="750856" y="1768616"/>
            <a:ext cx="5232359" cy="492443"/>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4" name="组合 13"/>
          <p:cNvGrpSpPr/>
          <p:nvPr/>
        </p:nvGrpSpPr>
        <p:grpSpPr>
          <a:xfrm>
            <a:off x="1179659" y="1702137"/>
            <a:ext cx="4581004" cy="553085"/>
            <a:chOff x="1647949" y="1046575"/>
            <a:chExt cx="3435753" cy="414814"/>
          </a:xfrm>
        </p:grpSpPr>
        <p:sp>
          <p:nvSpPr>
            <p:cNvPr id="15" name="TextBox 14"/>
            <p:cNvSpPr txBox="1"/>
            <p:nvPr/>
          </p:nvSpPr>
          <p:spPr>
            <a:xfrm>
              <a:off x="1982591" y="1046575"/>
              <a:ext cx="3101111" cy="414814"/>
            </a:xfrm>
            <a:prstGeom prst="rect">
              <a:avLst/>
            </a:prstGeom>
            <a:noFill/>
          </p:spPr>
          <p:txBody>
            <a:bodyPr wrap="square" rtlCol="0">
              <a:spAutoFit/>
            </a:bodyPr>
            <a:lstStyle>
              <a:defPPr>
                <a:defRPr lang="zh-CN"/>
              </a:defPPr>
              <a:lvl1pPr algn="ctr">
                <a:lnSpc>
                  <a:spcPct val="150000"/>
                </a:lnSpc>
                <a:defRPr sz="1500" b="1">
                  <a:solidFill>
                    <a:srgbClr val="FFFF00"/>
                  </a:solidFill>
                  <a:latin typeface="微软雅黑" panose="020B0503020204020204" pitchFamily="34" charset="-122"/>
                  <a:ea typeface="微软雅黑" panose="020B0503020204020204" pitchFamily="34" charset="-122"/>
                </a:defRPr>
              </a:lvl1pPr>
            </a:lstStyle>
            <a:p>
              <a:pPr algn="l"/>
              <a:r>
                <a:rPr lang="zh-CN" altLang="en-US" sz="2000">
                  <a:solidFill>
                    <a:schemeClr val="accent3">
                      <a:lumMod val="40000"/>
                      <a:lumOff val="60000"/>
                    </a:schemeClr>
                  </a:solidFill>
                </a:rPr>
                <a:t>中国共产党第十六次全国代表大会</a:t>
              </a:r>
            </a:p>
          </p:txBody>
        </p:sp>
        <p:sp>
          <p:nvSpPr>
            <p:cNvPr id="16" name="Freeform 4"/>
            <p:cNvSpPr/>
            <p:nvPr/>
          </p:nvSpPr>
          <p:spPr bwMode="auto">
            <a:xfrm>
              <a:off x="1647949" y="1122436"/>
              <a:ext cx="297016" cy="302607"/>
            </a:xfrm>
            <a:custGeom>
              <a:avLst/>
              <a:gdLst>
                <a:gd name="T0" fmla="*/ 9973 w 16150"/>
                <a:gd name="T1" fmla="*/ 259 h 16454"/>
                <a:gd name="T2" fmla="*/ 12122 w 16150"/>
                <a:gd name="T3" fmla="*/ 1134 h 16454"/>
                <a:gd name="T4" fmla="*/ 13846 w 16150"/>
                <a:gd name="T5" fmla="*/ 2500 h 16454"/>
                <a:gd name="T6" fmla="*/ 15112 w 16150"/>
                <a:gd name="T7" fmla="*/ 4233 h 16454"/>
                <a:gd name="T8" fmla="*/ 15891 w 16150"/>
                <a:gd name="T9" fmla="*/ 6210 h 16454"/>
                <a:gd name="T10" fmla="*/ 16149 w 16150"/>
                <a:gd name="T11" fmla="*/ 8306 h 16454"/>
                <a:gd name="T12" fmla="*/ 15854 w 16150"/>
                <a:gd name="T13" fmla="*/ 10398 h 16454"/>
                <a:gd name="T14" fmla="*/ 14975 w 16150"/>
                <a:gd name="T15" fmla="*/ 12361 h 16454"/>
                <a:gd name="T16" fmla="*/ 12685 w 16150"/>
                <a:gd name="T17" fmla="*/ 14869 h 16454"/>
                <a:gd name="T18" fmla="*/ 11449 w 16150"/>
                <a:gd name="T19" fmla="*/ 15540 h 16454"/>
                <a:gd name="T20" fmla="*/ 10200 w 16150"/>
                <a:gd name="T21" fmla="*/ 16017 h 16454"/>
                <a:gd name="T22" fmla="*/ 8943 w 16150"/>
                <a:gd name="T23" fmla="*/ 16295 h 16454"/>
                <a:gd name="T24" fmla="*/ 7684 w 16150"/>
                <a:gd name="T25" fmla="*/ 16373 h 16454"/>
                <a:gd name="T26" fmla="*/ 6427 w 16150"/>
                <a:gd name="T27" fmla="*/ 16246 h 16454"/>
                <a:gd name="T28" fmla="*/ 5176 w 16150"/>
                <a:gd name="T29" fmla="*/ 15912 h 16454"/>
                <a:gd name="T30" fmla="*/ 3938 w 16150"/>
                <a:gd name="T31" fmla="*/ 15367 h 16454"/>
                <a:gd name="T32" fmla="*/ 2716 w 16150"/>
                <a:gd name="T33" fmla="*/ 14608 h 16454"/>
                <a:gd name="T34" fmla="*/ 2511 w 16150"/>
                <a:gd name="T35" fmla="*/ 15185 h 16454"/>
                <a:gd name="T36" fmla="*/ 2434 w 16150"/>
                <a:gd name="T37" fmla="*/ 15605 h 16454"/>
                <a:gd name="T38" fmla="*/ 2255 w 16150"/>
                <a:gd name="T39" fmla="*/ 15955 h 16454"/>
                <a:gd name="T40" fmla="*/ 1990 w 16150"/>
                <a:gd name="T41" fmla="*/ 16223 h 16454"/>
                <a:gd name="T42" fmla="*/ 1660 w 16150"/>
                <a:gd name="T43" fmla="*/ 16393 h 16454"/>
                <a:gd name="T44" fmla="*/ 1284 w 16150"/>
                <a:gd name="T45" fmla="*/ 16454 h 16454"/>
                <a:gd name="T46" fmla="*/ 877 w 16150"/>
                <a:gd name="T47" fmla="*/ 16392 h 16454"/>
                <a:gd name="T48" fmla="*/ 462 w 16150"/>
                <a:gd name="T49" fmla="*/ 16196 h 16454"/>
                <a:gd name="T50" fmla="*/ 179 w 16150"/>
                <a:gd name="T51" fmla="*/ 15839 h 16454"/>
                <a:gd name="T52" fmla="*/ 36 w 16150"/>
                <a:gd name="T53" fmla="*/ 15456 h 16454"/>
                <a:gd name="T54" fmla="*/ 1 w 16150"/>
                <a:gd name="T55" fmla="*/ 15083 h 16454"/>
                <a:gd name="T56" fmla="*/ 68 w 16150"/>
                <a:gd name="T57" fmla="*/ 14734 h 16454"/>
                <a:gd name="T58" fmla="*/ 234 w 16150"/>
                <a:gd name="T59" fmla="*/ 14423 h 16454"/>
                <a:gd name="T60" fmla="*/ 493 w 16150"/>
                <a:gd name="T61" fmla="*/ 14166 h 16454"/>
                <a:gd name="T62" fmla="*/ 840 w 16150"/>
                <a:gd name="T63" fmla="*/ 13979 h 16454"/>
                <a:gd name="T64" fmla="*/ 1273 w 16150"/>
                <a:gd name="T65" fmla="*/ 13874 h 16454"/>
                <a:gd name="T66" fmla="*/ 1729 w 16150"/>
                <a:gd name="T67" fmla="*/ 11158 h 16454"/>
                <a:gd name="T68" fmla="*/ 2659 w 16150"/>
                <a:gd name="T69" fmla="*/ 11937 h 16454"/>
                <a:gd name="T70" fmla="*/ 3659 w 16150"/>
                <a:gd name="T71" fmla="*/ 12592 h 16454"/>
                <a:gd name="T72" fmla="*/ 4718 w 16150"/>
                <a:gd name="T73" fmla="*/ 13103 h 16454"/>
                <a:gd name="T74" fmla="*/ 5826 w 16150"/>
                <a:gd name="T75" fmla="*/ 13448 h 16454"/>
                <a:gd name="T76" fmla="*/ 6972 w 16150"/>
                <a:gd name="T77" fmla="*/ 13610 h 16454"/>
                <a:gd name="T78" fmla="*/ 8146 w 16150"/>
                <a:gd name="T79" fmla="*/ 13566 h 16454"/>
                <a:gd name="T80" fmla="*/ 9336 w 16150"/>
                <a:gd name="T81" fmla="*/ 13300 h 16454"/>
                <a:gd name="T82" fmla="*/ 10534 w 16150"/>
                <a:gd name="T83" fmla="*/ 12789 h 16454"/>
                <a:gd name="T84" fmla="*/ 5464 w 16150"/>
                <a:gd name="T85" fmla="*/ 2566 h 16454"/>
                <a:gd name="T86" fmla="*/ 5827 w 16150"/>
                <a:gd name="T87" fmla="*/ 2638 h 16454"/>
                <a:gd name="T88" fmla="*/ 6178 w 16150"/>
                <a:gd name="T89" fmla="*/ 2674 h 16454"/>
                <a:gd name="T90" fmla="*/ 6518 w 16150"/>
                <a:gd name="T91" fmla="*/ 2671 h 16454"/>
                <a:gd name="T92" fmla="*/ 6843 w 16150"/>
                <a:gd name="T93" fmla="*/ 2626 h 16454"/>
                <a:gd name="T94" fmla="*/ 7155 w 16150"/>
                <a:gd name="T95" fmla="*/ 2539 h 16454"/>
                <a:gd name="T96" fmla="*/ 7454 w 16150"/>
                <a:gd name="T97" fmla="*/ 2406 h 16454"/>
                <a:gd name="T98" fmla="*/ 7738 w 16150"/>
                <a:gd name="T99" fmla="*/ 2226 h 16454"/>
                <a:gd name="T100" fmla="*/ 8006 w 16150"/>
                <a:gd name="T101" fmla="*/ 1998 h 16454"/>
                <a:gd name="T102" fmla="*/ 12823 w 16150"/>
                <a:gd name="T103" fmla="*/ 10533 h 16454"/>
                <a:gd name="T104" fmla="*/ 13267 w 16150"/>
                <a:gd name="T105" fmla="*/ 9153 h 16454"/>
                <a:gd name="T106" fmla="*/ 13370 w 16150"/>
                <a:gd name="T107" fmla="*/ 7627 h 16454"/>
                <a:gd name="T108" fmla="*/ 13146 w 16150"/>
                <a:gd name="T109" fmla="*/ 6035 h 16454"/>
                <a:gd name="T110" fmla="*/ 12612 w 16150"/>
                <a:gd name="T111" fmla="*/ 4454 h 16454"/>
                <a:gd name="T112" fmla="*/ 11782 w 16150"/>
                <a:gd name="T113" fmla="*/ 2966 h 16454"/>
                <a:gd name="T114" fmla="*/ 10672 w 16150"/>
                <a:gd name="T115" fmla="*/ 1650 h 16454"/>
                <a:gd name="T116" fmla="*/ 9297 w 16150"/>
                <a:gd name="T117" fmla="*/ 585 h 16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50" h="16454">
                  <a:moveTo>
                    <a:pt x="8101" y="0"/>
                  </a:moveTo>
                  <a:lnTo>
                    <a:pt x="8749" y="44"/>
                  </a:lnTo>
                  <a:lnTo>
                    <a:pt x="9372" y="132"/>
                  </a:lnTo>
                  <a:lnTo>
                    <a:pt x="9973" y="259"/>
                  </a:lnTo>
                  <a:lnTo>
                    <a:pt x="10548" y="425"/>
                  </a:lnTo>
                  <a:lnTo>
                    <a:pt x="11098" y="627"/>
                  </a:lnTo>
                  <a:lnTo>
                    <a:pt x="11623" y="864"/>
                  </a:lnTo>
                  <a:lnTo>
                    <a:pt x="12122" y="1134"/>
                  </a:lnTo>
                  <a:lnTo>
                    <a:pt x="12594" y="1434"/>
                  </a:lnTo>
                  <a:lnTo>
                    <a:pt x="13038" y="1764"/>
                  </a:lnTo>
                  <a:lnTo>
                    <a:pt x="13456" y="2119"/>
                  </a:lnTo>
                  <a:lnTo>
                    <a:pt x="13846" y="2500"/>
                  </a:lnTo>
                  <a:lnTo>
                    <a:pt x="14206" y="2903"/>
                  </a:lnTo>
                  <a:lnTo>
                    <a:pt x="14538" y="3329"/>
                  </a:lnTo>
                  <a:lnTo>
                    <a:pt x="14841" y="3772"/>
                  </a:lnTo>
                  <a:lnTo>
                    <a:pt x="15112" y="4233"/>
                  </a:lnTo>
                  <a:lnTo>
                    <a:pt x="15354" y="4710"/>
                  </a:lnTo>
                  <a:lnTo>
                    <a:pt x="15565" y="5199"/>
                  </a:lnTo>
                  <a:lnTo>
                    <a:pt x="15744" y="5700"/>
                  </a:lnTo>
                  <a:lnTo>
                    <a:pt x="15891" y="6210"/>
                  </a:lnTo>
                  <a:lnTo>
                    <a:pt x="16005" y="6728"/>
                  </a:lnTo>
                  <a:lnTo>
                    <a:pt x="16087" y="7251"/>
                  </a:lnTo>
                  <a:lnTo>
                    <a:pt x="16135" y="7778"/>
                  </a:lnTo>
                  <a:lnTo>
                    <a:pt x="16149" y="8306"/>
                  </a:lnTo>
                  <a:lnTo>
                    <a:pt x="16128" y="8835"/>
                  </a:lnTo>
                  <a:lnTo>
                    <a:pt x="16073" y="9360"/>
                  </a:lnTo>
                  <a:lnTo>
                    <a:pt x="15981" y="9883"/>
                  </a:lnTo>
                  <a:lnTo>
                    <a:pt x="15854" y="10398"/>
                  </a:lnTo>
                  <a:lnTo>
                    <a:pt x="15690" y="10906"/>
                  </a:lnTo>
                  <a:lnTo>
                    <a:pt x="15490" y="11404"/>
                  </a:lnTo>
                  <a:lnTo>
                    <a:pt x="15252" y="11889"/>
                  </a:lnTo>
                  <a:lnTo>
                    <a:pt x="14975" y="12361"/>
                  </a:lnTo>
                  <a:lnTo>
                    <a:pt x="14660" y="12818"/>
                  </a:lnTo>
                  <a:lnTo>
                    <a:pt x="16150" y="14235"/>
                  </a:lnTo>
                  <a:lnTo>
                    <a:pt x="14152" y="16318"/>
                  </a:lnTo>
                  <a:lnTo>
                    <a:pt x="12685" y="14869"/>
                  </a:lnTo>
                  <a:lnTo>
                    <a:pt x="12378" y="15055"/>
                  </a:lnTo>
                  <a:lnTo>
                    <a:pt x="12069" y="15229"/>
                  </a:lnTo>
                  <a:lnTo>
                    <a:pt x="11760" y="15391"/>
                  </a:lnTo>
                  <a:lnTo>
                    <a:pt x="11449" y="15540"/>
                  </a:lnTo>
                  <a:lnTo>
                    <a:pt x="11137" y="15678"/>
                  </a:lnTo>
                  <a:lnTo>
                    <a:pt x="10826" y="15803"/>
                  </a:lnTo>
                  <a:lnTo>
                    <a:pt x="10513" y="15916"/>
                  </a:lnTo>
                  <a:lnTo>
                    <a:pt x="10200" y="16017"/>
                  </a:lnTo>
                  <a:lnTo>
                    <a:pt x="9886" y="16104"/>
                  </a:lnTo>
                  <a:lnTo>
                    <a:pt x="9573" y="16180"/>
                  </a:lnTo>
                  <a:lnTo>
                    <a:pt x="9258" y="16244"/>
                  </a:lnTo>
                  <a:lnTo>
                    <a:pt x="8943" y="16295"/>
                  </a:lnTo>
                  <a:lnTo>
                    <a:pt x="8628" y="16334"/>
                  </a:lnTo>
                  <a:lnTo>
                    <a:pt x="8314" y="16359"/>
                  </a:lnTo>
                  <a:lnTo>
                    <a:pt x="7999" y="16372"/>
                  </a:lnTo>
                  <a:lnTo>
                    <a:pt x="7684" y="16373"/>
                  </a:lnTo>
                  <a:lnTo>
                    <a:pt x="7369" y="16360"/>
                  </a:lnTo>
                  <a:lnTo>
                    <a:pt x="7056" y="16335"/>
                  </a:lnTo>
                  <a:lnTo>
                    <a:pt x="6741" y="16297"/>
                  </a:lnTo>
                  <a:lnTo>
                    <a:pt x="6427" y="16246"/>
                  </a:lnTo>
                  <a:lnTo>
                    <a:pt x="6113" y="16181"/>
                  </a:lnTo>
                  <a:lnTo>
                    <a:pt x="5801" y="16104"/>
                  </a:lnTo>
                  <a:lnTo>
                    <a:pt x="5488" y="16015"/>
                  </a:lnTo>
                  <a:lnTo>
                    <a:pt x="5176" y="15912"/>
                  </a:lnTo>
                  <a:lnTo>
                    <a:pt x="4866" y="15795"/>
                  </a:lnTo>
                  <a:lnTo>
                    <a:pt x="4556" y="15665"/>
                  </a:lnTo>
                  <a:lnTo>
                    <a:pt x="4246" y="15523"/>
                  </a:lnTo>
                  <a:lnTo>
                    <a:pt x="3938" y="15367"/>
                  </a:lnTo>
                  <a:lnTo>
                    <a:pt x="3631" y="15197"/>
                  </a:lnTo>
                  <a:lnTo>
                    <a:pt x="3325" y="15014"/>
                  </a:lnTo>
                  <a:lnTo>
                    <a:pt x="3019" y="14818"/>
                  </a:lnTo>
                  <a:lnTo>
                    <a:pt x="2716" y="14608"/>
                  </a:lnTo>
                  <a:lnTo>
                    <a:pt x="2488" y="14831"/>
                  </a:lnTo>
                  <a:lnTo>
                    <a:pt x="2504" y="14953"/>
                  </a:lnTo>
                  <a:lnTo>
                    <a:pt x="2511" y="15070"/>
                  </a:lnTo>
                  <a:lnTo>
                    <a:pt x="2511" y="15185"/>
                  </a:lnTo>
                  <a:lnTo>
                    <a:pt x="2502" y="15296"/>
                  </a:lnTo>
                  <a:lnTo>
                    <a:pt x="2486" y="15403"/>
                  </a:lnTo>
                  <a:lnTo>
                    <a:pt x="2464" y="15506"/>
                  </a:lnTo>
                  <a:lnTo>
                    <a:pt x="2434" y="15605"/>
                  </a:lnTo>
                  <a:lnTo>
                    <a:pt x="2399" y="15699"/>
                  </a:lnTo>
                  <a:lnTo>
                    <a:pt x="2357" y="15790"/>
                  </a:lnTo>
                  <a:lnTo>
                    <a:pt x="2308" y="15875"/>
                  </a:lnTo>
                  <a:lnTo>
                    <a:pt x="2255" y="15955"/>
                  </a:lnTo>
                  <a:lnTo>
                    <a:pt x="2196" y="16030"/>
                  </a:lnTo>
                  <a:lnTo>
                    <a:pt x="2132" y="16100"/>
                  </a:lnTo>
                  <a:lnTo>
                    <a:pt x="2063" y="16164"/>
                  </a:lnTo>
                  <a:lnTo>
                    <a:pt x="1990" y="16223"/>
                  </a:lnTo>
                  <a:lnTo>
                    <a:pt x="1913" y="16274"/>
                  </a:lnTo>
                  <a:lnTo>
                    <a:pt x="1833" y="16320"/>
                  </a:lnTo>
                  <a:lnTo>
                    <a:pt x="1749" y="16360"/>
                  </a:lnTo>
                  <a:lnTo>
                    <a:pt x="1660" y="16393"/>
                  </a:lnTo>
                  <a:lnTo>
                    <a:pt x="1570" y="16419"/>
                  </a:lnTo>
                  <a:lnTo>
                    <a:pt x="1477" y="16438"/>
                  </a:lnTo>
                  <a:lnTo>
                    <a:pt x="1381" y="16450"/>
                  </a:lnTo>
                  <a:lnTo>
                    <a:pt x="1284" y="16454"/>
                  </a:lnTo>
                  <a:lnTo>
                    <a:pt x="1184" y="16451"/>
                  </a:lnTo>
                  <a:lnTo>
                    <a:pt x="1083" y="16440"/>
                  </a:lnTo>
                  <a:lnTo>
                    <a:pt x="980" y="16420"/>
                  </a:lnTo>
                  <a:lnTo>
                    <a:pt x="877" y="16392"/>
                  </a:lnTo>
                  <a:lnTo>
                    <a:pt x="774" y="16356"/>
                  </a:lnTo>
                  <a:lnTo>
                    <a:pt x="670" y="16312"/>
                  </a:lnTo>
                  <a:lnTo>
                    <a:pt x="566" y="16259"/>
                  </a:lnTo>
                  <a:lnTo>
                    <a:pt x="462" y="16196"/>
                  </a:lnTo>
                  <a:lnTo>
                    <a:pt x="358" y="16124"/>
                  </a:lnTo>
                  <a:lnTo>
                    <a:pt x="291" y="16029"/>
                  </a:lnTo>
                  <a:lnTo>
                    <a:pt x="231" y="15935"/>
                  </a:lnTo>
                  <a:lnTo>
                    <a:pt x="179" y="15839"/>
                  </a:lnTo>
                  <a:lnTo>
                    <a:pt x="133" y="15743"/>
                  </a:lnTo>
                  <a:lnTo>
                    <a:pt x="94" y="15648"/>
                  </a:lnTo>
                  <a:lnTo>
                    <a:pt x="62" y="15552"/>
                  </a:lnTo>
                  <a:lnTo>
                    <a:pt x="36" y="15456"/>
                  </a:lnTo>
                  <a:lnTo>
                    <a:pt x="17" y="15362"/>
                  </a:lnTo>
                  <a:lnTo>
                    <a:pt x="5" y="15267"/>
                  </a:lnTo>
                  <a:lnTo>
                    <a:pt x="0" y="15175"/>
                  </a:lnTo>
                  <a:lnTo>
                    <a:pt x="1" y="15083"/>
                  </a:lnTo>
                  <a:lnTo>
                    <a:pt x="8" y="14993"/>
                  </a:lnTo>
                  <a:lnTo>
                    <a:pt x="22" y="14904"/>
                  </a:lnTo>
                  <a:lnTo>
                    <a:pt x="42" y="14818"/>
                  </a:lnTo>
                  <a:lnTo>
                    <a:pt x="68" y="14734"/>
                  </a:lnTo>
                  <a:lnTo>
                    <a:pt x="101" y="14651"/>
                  </a:lnTo>
                  <a:lnTo>
                    <a:pt x="139" y="14572"/>
                  </a:lnTo>
                  <a:lnTo>
                    <a:pt x="183" y="14496"/>
                  </a:lnTo>
                  <a:lnTo>
                    <a:pt x="234" y="14423"/>
                  </a:lnTo>
                  <a:lnTo>
                    <a:pt x="290" y="14353"/>
                  </a:lnTo>
                  <a:lnTo>
                    <a:pt x="352" y="14287"/>
                  </a:lnTo>
                  <a:lnTo>
                    <a:pt x="420" y="14224"/>
                  </a:lnTo>
                  <a:lnTo>
                    <a:pt x="493" y="14166"/>
                  </a:lnTo>
                  <a:lnTo>
                    <a:pt x="572" y="14112"/>
                  </a:lnTo>
                  <a:lnTo>
                    <a:pt x="656" y="14063"/>
                  </a:lnTo>
                  <a:lnTo>
                    <a:pt x="746" y="14018"/>
                  </a:lnTo>
                  <a:lnTo>
                    <a:pt x="840" y="13979"/>
                  </a:lnTo>
                  <a:lnTo>
                    <a:pt x="941" y="13944"/>
                  </a:lnTo>
                  <a:lnTo>
                    <a:pt x="1046" y="13915"/>
                  </a:lnTo>
                  <a:lnTo>
                    <a:pt x="1157" y="13891"/>
                  </a:lnTo>
                  <a:lnTo>
                    <a:pt x="1273" y="13874"/>
                  </a:lnTo>
                  <a:lnTo>
                    <a:pt x="1394" y="13864"/>
                  </a:lnTo>
                  <a:lnTo>
                    <a:pt x="1555" y="13724"/>
                  </a:lnTo>
                  <a:lnTo>
                    <a:pt x="493" y="12429"/>
                  </a:lnTo>
                  <a:lnTo>
                    <a:pt x="1729" y="11158"/>
                  </a:lnTo>
                  <a:lnTo>
                    <a:pt x="1954" y="11364"/>
                  </a:lnTo>
                  <a:lnTo>
                    <a:pt x="2185" y="11562"/>
                  </a:lnTo>
                  <a:lnTo>
                    <a:pt x="2419" y="11753"/>
                  </a:lnTo>
                  <a:lnTo>
                    <a:pt x="2659" y="11937"/>
                  </a:lnTo>
                  <a:lnTo>
                    <a:pt x="2903" y="12113"/>
                  </a:lnTo>
                  <a:lnTo>
                    <a:pt x="3152" y="12282"/>
                  </a:lnTo>
                  <a:lnTo>
                    <a:pt x="3404" y="12441"/>
                  </a:lnTo>
                  <a:lnTo>
                    <a:pt x="3659" y="12592"/>
                  </a:lnTo>
                  <a:lnTo>
                    <a:pt x="3919" y="12734"/>
                  </a:lnTo>
                  <a:lnTo>
                    <a:pt x="4183" y="12867"/>
                  </a:lnTo>
                  <a:lnTo>
                    <a:pt x="4449" y="12989"/>
                  </a:lnTo>
                  <a:lnTo>
                    <a:pt x="4718" y="13103"/>
                  </a:lnTo>
                  <a:lnTo>
                    <a:pt x="4991" y="13205"/>
                  </a:lnTo>
                  <a:lnTo>
                    <a:pt x="5267" y="13297"/>
                  </a:lnTo>
                  <a:lnTo>
                    <a:pt x="5546" y="13378"/>
                  </a:lnTo>
                  <a:lnTo>
                    <a:pt x="5826" y="13448"/>
                  </a:lnTo>
                  <a:lnTo>
                    <a:pt x="6110" y="13507"/>
                  </a:lnTo>
                  <a:lnTo>
                    <a:pt x="6395" y="13553"/>
                  </a:lnTo>
                  <a:lnTo>
                    <a:pt x="6683" y="13588"/>
                  </a:lnTo>
                  <a:lnTo>
                    <a:pt x="6972" y="13610"/>
                  </a:lnTo>
                  <a:lnTo>
                    <a:pt x="7263" y="13619"/>
                  </a:lnTo>
                  <a:lnTo>
                    <a:pt x="7557" y="13615"/>
                  </a:lnTo>
                  <a:lnTo>
                    <a:pt x="7851" y="13598"/>
                  </a:lnTo>
                  <a:lnTo>
                    <a:pt x="8146" y="13566"/>
                  </a:lnTo>
                  <a:lnTo>
                    <a:pt x="8442" y="13522"/>
                  </a:lnTo>
                  <a:lnTo>
                    <a:pt x="8740" y="13462"/>
                  </a:lnTo>
                  <a:lnTo>
                    <a:pt x="9038" y="13388"/>
                  </a:lnTo>
                  <a:lnTo>
                    <a:pt x="9336" y="13300"/>
                  </a:lnTo>
                  <a:lnTo>
                    <a:pt x="9635" y="13196"/>
                  </a:lnTo>
                  <a:lnTo>
                    <a:pt x="9935" y="13076"/>
                  </a:lnTo>
                  <a:lnTo>
                    <a:pt x="10234" y="12941"/>
                  </a:lnTo>
                  <a:lnTo>
                    <a:pt x="10534" y="12789"/>
                  </a:lnTo>
                  <a:lnTo>
                    <a:pt x="5239" y="7664"/>
                  </a:lnTo>
                  <a:lnTo>
                    <a:pt x="3779" y="9182"/>
                  </a:lnTo>
                  <a:lnTo>
                    <a:pt x="1430" y="6830"/>
                  </a:lnTo>
                  <a:lnTo>
                    <a:pt x="5464" y="2566"/>
                  </a:lnTo>
                  <a:lnTo>
                    <a:pt x="5556" y="2587"/>
                  </a:lnTo>
                  <a:lnTo>
                    <a:pt x="5647" y="2606"/>
                  </a:lnTo>
                  <a:lnTo>
                    <a:pt x="5738" y="2623"/>
                  </a:lnTo>
                  <a:lnTo>
                    <a:pt x="5827" y="2638"/>
                  </a:lnTo>
                  <a:lnTo>
                    <a:pt x="5916" y="2651"/>
                  </a:lnTo>
                  <a:lnTo>
                    <a:pt x="6004" y="2660"/>
                  </a:lnTo>
                  <a:lnTo>
                    <a:pt x="6092" y="2669"/>
                  </a:lnTo>
                  <a:lnTo>
                    <a:pt x="6178" y="2674"/>
                  </a:lnTo>
                  <a:lnTo>
                    <a:pt x="6265" y="2677"/>
                  </a:lnTo>
                  <a:lnTo>
                    <a:pt x="6349" y="2677"/>
                  </a:lnTo>
                  <a:lnTo>
                    <a:pt x="6433" y="2675"/>
                  </a:lnTo>
                  <a:lnTo>
                    <a:pt x="6518" y="2671"/>
                  </a:lnTo>
                  <a:lnTo>
                    <a:pt x="6600" y="2663"/>
                  </a:lnTo>
                  <a:lnTo>
                    <a:pt x="6682" y="2653"/>
                  </a:lnTo>
                  <a:lnTo>
                    <a:pt x="6762" y="2641"/>
                  </a:lnTo>
                  <a:lnTo>
                    <a:pt x="6843" y="2626"/>
                  </a:lnTo>
                  <a:lnTo>
                    <a:pt x="6923" y="2608"/>
                  </a:lnTo>
                  <a:lnTo>
                    <a:pt x="7001" y="2587"/>
                  </a:lnTo>
                  <a:lnTo>
                    <a:pt x="7079" y="2565"/>
                  </a:lnTo>
                  <a:lnTo>
                    <a:pt x="7155" y="2539"/>
                  </a:lnTo>
                  <a:lnTo>
                    <a:pt x="7231" y="2510"/>
                  </a:lnTo>
                  <a:lnTo>
                    <a:pt x="7307" y="2478"/>
                  </a:lnTo>
                  <a:lnTo>
                    <a:pt x="7381" y="2443"/>
                  </a:lnTo>
                  <a:lnTo>
                    <a:pt x="7454" y="2406"/>
                  </a:lnTo>
                  <a:lnTo>
                    <a:pt x="7527" y="2365"/>
                  </a:lnTo>
                  <a:lnTo>
                    <a:pt x="7598" y="2322"/>
                  </a:lnTo>
                  <a:lnTo>
                    <a:pt x="7669" y="2276"/>
                  </a:lnTo>
                  <a:lnTo>
                    <a:pt x="7738" y="2226"/>
                  </a:lnTo>
                  <a:lnTo>
                    <a:pt x="7807" y="2174"/>
                  </a:lnTo>
                  <a:lnTo>
                    <a:pt x="7874" y="2118"/>
                  </a:lnTo>
                  <a:lnTo>
                    <a:pt x="7940" y="2060"/>
                  </a:lnTo>
                  <a:lnTo>
                    <a:pt x="8006" y="1998"/>
                  </a:lnTo>
                  <a:lnTo>
                    <a:pt x="9283" y="3305"/>
                  </a:lnTo>
                  <a:lnTo>
                    <a:pt x="7255" y="5477"/>
                  </a:lnTo>
                  <a:lnTo>
                    <a:pt x="12658" y="10844"/>
                  </a:lnTo>
                  <a:lnTo>
                    <a:pt x="12823" y="10533"/>
                  </a:lnTo>
                  <a:lnTo>
                    <a:pt x="12967" y="10206"/>
                  </a:lnTo>
                  <a:lnTo>
                    <a:pt x="13089" y="9866"/>
                  </a:lnTo>
                  <a:lnTo>
                    <a:pt x="13188" y="9515"/>
                  </a:lnTo>
                  <a:lnTo>
                    <a:pt x="13267" y="9153"/>
                  </a:lnTo>
                  <a:lnTo>
                    <a:pt x="13324" y="8782"/>
                  </a:lnTo>
                  <a:lnTo>
                    <a:pt x="13360" y="8404"/>
                  </a:lnTo>
                  <a:lnTo>
                    <a:pt x="13376" y="8018"/>
                  </a:lnTo>
                  <a:lnTo>
                    <a:pt x="13370" y="7627"/>
                  </a:lnTo>
                  <a:lnTo>
                    <a:pt x="13344" y="7233"/>
                  </a:lnTo>
                  <a:lnTo>
                    <a:pt x="13298" y="6835"/>
                  </a:lnTo>
                  <a:lnTo>
                    <a:pt x="13232" y="6435"/>
                  </a:lnTo>
                  <a:lnTo>
                    <a:pt x="13146" y="6035"/>
                  </a:lnTo>
                  <a:lnTo>
                    <a:pt x="13041" y="5635"/>
                  </a:lnTo>
                  <a:lnTo>
                    <a:pt x="12917" y="5238"/>
                  </a:lnTo>
                  <a:lnTo>
                    <a:pt x="12774" y="4844"/>
                  </a:lnTo>
                  <a:lnTo>
                    <a:pt x="12612" y="4454"/>
                  </a:lnTo>
                  <a:lnTo>
                    <a:pt x="12431" y="4070"/>
                  </a:lnTo>
                  <a:lnTo>
                    <a:pt x="12233" y="3694"/>
                  </a:lnTo>
                  <a:lnTo>
                    <a:pt x="12017" y="3325"/>
                  </a:lnTo>
                  <a:lnTo>
                    <a:pt x="11782" y="2966"/>
                  </a:lnTo>
                  <a:lnTo>
                    <a:pt x="11530" y="2618"/>
                  </a:lnTo>
                  <a:lnTo>
                    <a:pt x="11261" y="2282"/>
                  </a:lnTo>
                  <a:lnTo>
                    <a:pt x="10975" y="1958"/>
                  </a:lnTo>
                  <a:lnTo>
                    <a:pt x="10672" y="1650"/>
                  </a:lnTo>
                  <a:lnTo>
                    <a:pt x="10352" y="1357"/>
                  </a:lnTo>
                  <a:lnTo>
                    <a:pt x="10017" y="1081"/>
                  </a:lnTo>
                  <a:lnTo>
                    <a:pt x="9665" y="824"/>
                  </a:lnTo>
                  <a:lnTo>
                    <a:pt x="9297" y="585"/>
                  </a:lnTo>
                  <a:lnTo>
                    <a:pt x="8913" y="368"/>
                  </a:lnTo>
                  <a:lnTo>
                    <a:pt x="8515" y="173"/>
                  </a:lnTo>
                  <a:lnTo>
                    <a:pt x="8101" y="0"/>
                  </a:lnTo>
                  <a:close/>
                </a:path>
              </a:pathLst>
            </a:custGeom>
            <a:solidFill>
              <a:schemeClr val="accent3">
                <a:lumMod val="40000"/>
                <a:lumOff val="60000"/>
              </a:schemeClr>
            </a:solidFill>
            <a:ln>
              <a:noFill/>
            </a:ln>
          </p:spPr>
          <p:txBody>
            <a:bodyPr vert="horz" wrap="square" lIns="121920" tIns="60960" rIns="121920" bIns="60960" numCol="1" anchor="t" anchorCtr="0" compatLnSpc="1"/>
            <a:lstStyle/>
            <a:p>
              <a:endParaRPr lang="zh-CN" altLang="en-US" sz="2400"/>
            </a:p>
          </p:txBody>
        </p:sp>
      </p:grpSp>
      <p:sp>
        <p:nvSpPr>
          <p:cNvPr id="17" name="TextBox 16"/>
          <p:cNvSpPr txBox="1"/>
          <p:nvPr/>
        </p:nvSpPr>
        <p:spPr>
          <a:xfrm>
            <a:off x="1738887" y="2477592"/>
            <a:ext cx="2813827" cy="663702"/>
          </a:xfrm>
          <a:prstGeom prst="hexagon">
            <a:avLst/>
          </a:prstGeom>
          <a:gradFill>
            <a:gsLst>
              <a:gs pos="0">
                <a:srgbClr val="E30000"/>
              </a:gs>
              <a:gs pos="100000">
                <a:srgbClr val="760303"/>
              </a:gs>
            </a:gsLst>
            <a:lin ang="5400000" scaled="0"/>
          </a:grad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ts val="1800"/>
              </a:lnSpc>
            </a:pPr>
            <a:r>
              <a:rPr lang="zh-CN" altLang="en-US" sz="1600">
                <a:solidFill>
                  <a:schemeClr val="bg1"/>
                </a:solidFill>
              </a:rPr>
              <a:t>时间：</a:t>
            </a:r>
            <a:r>
              <a:rPr lang="en-US" altLang="zh-CN" sz="1600">
                <a:solidFill>
                  <a:schemeClr val="bg1"/>
                </a:solidFill>
              </a:rPr>
              <a:t> 2002.11.8-14</a:t>
            </a:r>
          </a:p>
          <a:p>
            <a:pPr>
              <a:lnSpc>
                <a:spcPts val="1800"/>
              </a:lnSpc>
            </a:pPr>
            <a:r>
              <a:rPr lang="zh-CN" altLang="en-US" sz="1600">
                <a:solidFill>
                  <a:schemeClr val="bg1"/>
                </a:solidFill>
              </a:rPr>
              <a:t>地点：北京</a:t>
            </a:r>
          </a:p>
        </p:txBody>
      </p:sp>
      <p:pic>
        <p:nvPicPr>
          <p:cNvPr id="10244" name="Picture 4" descr="http://www.fmcoprc.gov.hk/chn/zt/sldzt/W020031205483600947961.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80905" y="1839504"/>
            <a:ext cx="5280587" cy="35115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nodeType="afterGroup">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par>
                          <p:cTn id="19" fill="hold" nodeType="afterGroup">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par>
                          <p:cTn id="25" fill="hold" nodeType="afterGroup">
                            <p:stCondLst>
                              <p:cond delay="2000"/>
                            </p:stCondLst>
                            <p:childTnLst>
                              <p:par>
                                <p:cTn id="26" presetID="15" presetClass="entr" presetSubtype="0" fill="hold" nodeType="afterEffect">
                                  <p:stCondLst>
                                    <p:cond delay="0"/>
                                  </p:stCondLst>
                                  <p:childTnLst>
                                    <p:set>
                                      <p:cBhvr>
                                        <p:cTn id="27" dur="1" fill="hold">
                                          <p:stCondLst>
                                            <p:cond delay="0"/>
                                          </p:stCondLst>
                                        </p:cTn>
                                        <p:tgtEl>
                                          <p:spTgt spid="10244"/>
                                        </p:tgtEl>
                                        <p:attrNameLst>
                                          <p:attrName>style.visibility</p:attrName>
                                        </p:attrNameLst>
                                      </p:cBhvr>
                                      <p:to>
                                        <p:strVal val="visible"/>
                                      </p:to>
                                    </p:set>
                                    <p:anim calcmode="lin" valueType="num">
                                      <p:cBhvr>
                                        <p:cTn id="28" dur="1000" fill="hold"/>
                                        <p:tgtEl>
                                          <p:spTgt spid="10244"/>
                                        </p:tgtEl>
                                        <p:attrNameLst>
                                          <p:attrName>ppt_w</p:attrName>
                                        </p:attrNameLst>
                                      </p:cBhvr>
                                      <p:tavLst>
                                        <p:tav tm="0">
                                          <p:val>
                                            <p:fltVal val="0"/>
                                          </p:val>
                                        </p:tav>
                                        <p:tav tm="100000">
                                          <p:val>
                                            <p:strVal val="#ppt_w"/>
                                          </p:val>
                                        </p:tav>
                                      </p:tavLst>
                                    </p:anim>
                                    <p:anim calcmode="lin" valueType="num">
                                      <p:cBhvr>
                                        <p:cTn id="29" dur="1000" fill="hold"/>
                                        <p:tgtEl>
                                          <p:spTgt spid="10244"/>
                                        </p:tgtEl>
                                        <p:attrNameLst>
                                          <p:attrName>ppt_h</p:attrName>
                                        </p:attrNameLst>
                                      </p:cBhvr>
                                      <p:tavLst>
                                        <p:tav tm="0">
                                          <p:val>
                                            <p:fltVal val="0"/>
                                          </p:val>
                                        </p:tav>
                                        <p:tav tm="100000">
                                          <p:val>
                                            <p:strVal val="#ppt_h"/>
                                          </p:val>
                                        </p:tav>
                                      </p:tavLst>
                                    </p:anim>
                                    <p:anim calcmode="lin" valueType="num">
                                      <p:cBhvr>
                                        <p:cTn id="30" dur="1000" fill="hold"/>
                                        <p:tgtEl>
                                          <p:spTgt spid="10244"/>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1024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17"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p:cNvSpPr txBox="1"/>
          <p:nvPr/>
        </p:nvSpPr>
        <p:spPr>
          <a:xfrm>
            <a:off x="6096000" y="3289787"/>
            <a:ext cx="5472608" cy="239966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en-US" altLang="zh-CN" sz="2000" b="1">
                <a:solidFill>
                  <a:schemeClr val="tx1"/>
                </a:solidFill>
              </a:rPr>
              <a:t>2007</a:t>
            </a:r>
            <a:r>
              <a:rPr lang="zh-CN" altLang="en-US" sz="2000" b="1">
                <a:solidFill>
                  <a:schemeClr val="tx1"/>
                </a:solidFill>
              </a:rPr>
              <a:t>年，党的十七大强调高举中国特色社会主义伟大旗帜，以邓小平理论和三个代表重要思想为指导，深入贯彻落实科学发展观，继续解放思想，坚持改革开放，促进社会和谐，为夺取全满建设小康社会而奋斗。</a:t>
            </a:r>
          </a:p>
        </p:txBody>
      </p:sp>
      <p:sp>
        <p:nvSpPr>
          <p:cNvPr id="11" name="圆角矩形 10"/>
          <p:cNvSpPr/>
          <p:nvPr/>
        </p:nvSpPr>
        <p:spPr>
          <a:xfrm>
            <a:off x="6096000" y="1630391"/>
            <a:ext cx="5472608" cy="492443"/>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2" name="组合 11"/>
          <p:cNvGrpSpPr/>
          <p:nvPr/>
        </p:nvGrpSpPr>
        <p:grpSpPr>
          <a:xfrm>
            <a:off x="6680895" y="1562088"/>
            <a:ext cx="4581004" cy="553085"/>
            <a:chOff x="1647949" y="1046575"/>
            <a:chExt cx="3435753" cy="414814"/>
          </a:xfrm>
        </p:grpSpPr>
        <p:sp>
          <p:nvSpPr>
            <p:cNvPr id="13" name="TextBox 12"/>
            <p:cNvSpPr txBox="1"/>
            <p:nvPr/>
          </p:nvSpPr>
          <p:spPr>
            <a:xfrm>
              <a:off x="1982591" y="1046575"/>
              <a:ext cx="3101111" cy="414814"/>
            </a:xfrm>
            <a:prstGeom prst="rect">
              <a:avLst/>
            </a:prstGeom>
            <a:noFill/>
          </p:spPr>
          <p:txBody>
            <a:bodyPr wrap="square" rtlCol="0">
              <a:spAutoFit/>
            </a:bodyPr>
            <a:lstStyle>
              <a:defPPr>
                <a:defRPr lang="zh-CN"/>
              </a:defPPr>
              <a:lvl1pPr algn="ctr">
                <a:lnSpc>
                  <a:spcPct val="150000"/>
                </a:lnSpc>
                <a:defRPr sz="1500" b="1">
                  <a:solidFill>
                    <a:srgbClr val="FFFF00"/>
                  </a:solidFill>
                  <a:latin typeface="微软雅黑" panose="020B0503020204020204" pitchFamily="34" charset="-122"/>
                  <a:ea typeface="微软雅黑" panose="020B0503020204020204" pitchFamily="34" charset="-122"/>
                </a:defRPr>
              </a:lvl1pPr>
            </a:lstStyle>
            <a:p>
              <a:pPr algn="l"/>
              <a:r>
                <a:rPr lang="zh-CN" altLang="en-US" sz="2000">
                  <a:solidFill>
                    <a:schemeClr val="accent3">
                      <a:lumMod val="40000"/>
                      <a:lumOff val="60000"/>
                    </a:schemeClr>
                  </a:solidFill>
                </a:rPr>
                <a:t>中国共产党第十七次全国代表大会</a:t>
              </a:r>
            </a:p>
          </p:txBody>
        </p:sp>
        <p:sp>
          <p:nvSpPr>
            <p:cNvPr id="14" name="Freeform 4"/>
            <p:cNvSpPr/>
            <p:nvPr/>
          </p:nvSpPr>
          <p:spPr bwMode="auto">
            <a:xfrm>
              <a:off x="1647949" y="1122436"/>
              <a:ext cx="297016" cy="302607"/>
            </a:xfrm>
            <a:custGeom>
              <a:avLst/>
              <a:gdLst>
                <a:gd name="T0" fmla="*/ 9973 w 16150"/>
                <a:gd name="T1" fmla="*/ 259 h 16454"/>
                <a:gd name="T2" fmla="*/ 12122 w 16150"/>
                <a:gd name="T3" fmla="*/ 1134 h 16454"/>
                <a:gd name="T4" fmla="*/ 13846 w 16150"/>
                <a:gd name="T5" fmla="*/ 2500 h 16454"/>
                <a:gd name="T6" fmla="*/ 15112 w 16150"/>
                <a:gd name="T7" fmla="*/ 4233 h 16454"/>
                <a:gd name="T8" fmla="*/ 15891 w 16150"/>
                <a:gd name="T9" fmla="*/ 6210 h 16454"/>
                <a:gd name="T10" fmla="*/ 16149 w 16150"/>
                <a:gd name="T11" fmla="*/ 8306 h 16454"/>
                <a:gd name="T12" fmla="*/ 15854 w 16150"/>
                <a:gd name="T13" fmla="*/ 10398 h 16454"/>
                <a:gd name="T14" fmla="*/ 14975 w 16150"/>
                <a:gd name="T15" fmla="*/ 12361 h 16454"/>
                <a:gd name="T16" fmla="*/ 12685 w 16150"/>
                <a:gd name="T17" fmla="*/ 14869 h 16454"/>
                <a:gd name="T18" fmla="*/ 11449 w 16150"/>
                <a:gd name="T19" fmla="*/ 15540 h 16454"/>
                <a:gd name="T20" fmla="*/ 10200 w 16150"/>
                <a:gd name="T21" fmla="*/ 16017 h 16454"/>
                <a:gd name="T22" fmla="*/ 8943 w 16150"/>
                <a:gd name="T23" fmla="*/ 16295 h 16454"/>
                <a:gd name="T24" fmla="*/ 7684 w 16150"/>
                <a:gd name="T25" fmla="*/ 16373 h 16454"/>
                <a:gd name="T26" fmla="*/ 6427 w 16150"/>
                <a:gd name="T27" fmla="*/ 16246 h 16454"/>
                <a:gd name="T28" fmla="*/ 5176 w 16150"/>
                <a:gd name="T29" fmla="*/ 15912 h 16454"/>
                <a:gd name="T30" fmla="*/ 3938 w 16150"/>
                <a:gd name="T31" fmla="*/ 15367 h 16454"/>
                <a:gd name="T32" fmla="*/ 2716 w 16150"/>
                <a:gd name="T33" fmla="*/ 14608 h 16454"/>
                <a:gd name="T34" fmla="*/ 2511 w 16150"/>
                <a:gd name="T35" fmla="*/ 15185 h 16454"/>
                <a:gd name="T36" fmla="*/ 2434 w 16150"/>
                <a:gd name="T37" fmla="*/ 15605 h 16454"/>
                <a:gd name="T38" fmla="*/ 2255 w 16150"/>
                <a:gd name="T39" fmla="*/ 15955 h 16454"/>
                <a:gd name="T40" fmla="*/ 1990 w 16150"/>
                <a:gd name="T41" fmla="*/ 16223 h 16454"/>
                <a:gd name="T42" fmla="*/ 1660 w 16150"/>
                <a:gd name="T43" fmla="*/ 16393 h 16454"/>
                <a:gd name="T44" fmla="*/ 1284 w 16150"/>
                <a:gd name="T45" fmla="*/ 16454 h 16454"/>
                <a:gd name="T46" fmla="*/ 877 w 16150"/>
                <a:gd name="T47" fmla="*/ 16392 h 16454"/>
                <a:gd name="T48" fmla="*/ 462 w 16150"/>
                <a:gd name="T49" fmla="*/ 16196 h 16454"/>
                <a:gd name="T50" fmla="*/ 179 w 16150"/>
                <a:gd name="T51" fmla="*/ 15839 h 16454"/>
                <a:gd name="T52" fmla="*/ 36 w 16150"/>
                <a:gd name="T53" fmla="*/ 15456 h 16454"/>
                <a:gd name="T54" fmla="*/ 1 w 16150"/>
                <a:gd name="T55" fmla="*/ 15083 h 16454"/>
                <a:gd name="T56" fmla="*/ 68 w 16150"/>
                <a:gd name="T57" fmla="*/ 14734 h 16454"/>
                <a:gd name="T58" fmla="*/ 234 w 16150"/>
                <a:gd name="T59" fmla="*/ 14423 h 16454"/>
                <a:gd name="T60" fmla="*/ 493 w 16150"/>
                <a:gd name="T61" fmla="*/ 14166 h 16454"/>
                <a:gd name="T62" fmla="*/ 840 w 16150"/>
                <a:gd name="T63" fmla="*/ 13979 h 16454"/>
                <a:gd name="T64" fmla="*/ 1273 w 16150"/>
                <a:gd name="T65" fmla="*/ 13874 h 16454"/>
                <a:gd name="T66" fmla="*/ 1729 w 16150"/>
                <a:gd name="T67" fmla="*/ 11158 h 16454"/>
                <a:gd name="T68" fmla="*/ 2659 w 16150"/>
                <a:gd name="T69" fmla="*/ 11937 h 16454"/>
                <a:gd name="T70" fmla="*/ 3659 w 16150"/>
                <a:gd name="T71" fmla="*/ 12592 h 16454"/>
                <a:gd name="T72" fmla="*/ 4718 w 16150"/>
                <a:gd name="T73" fmla="*/ 13103 h 16454"/>
                <a:gd name="T74" fmla="*/ 5826 w 16150"/>
                <a:gd name="T75" fmla="*/ 13448 h 16454"/>
                <a:gd name="T76" fmla="*/ 6972 w 16150"/>
                <a:gd name="T77" fmla="*/ 13610 h 16454"/>
                <a:gd name="T78" fmla="*/ 8146 w 16150"/>
                <a:gd name="T79" fmla="*/ 13566 h 16454"/>
                <a:gd name="T80" fmla="*/ 9336 w 16150"/>
                <a:gd name="T81" fmla="*/ 13300 h 16454"/>
                <a:gd name="T82" fmla="*/ 10534 w 16150"/>
                <a:gd name="T83" fmla="*/ 12789 h 16454"/>
                <a:gd name="T84" fmla="*/ 5464 w 16150"/>
                <a:gd name="T85" fmla="*/ 2566 h 16454"/>
                <a:gd name="T86" fmla="*/ 5827 w 16150"/>
                <a:gd name="T87" fmla="*/ 2638 h 16454"/>
                <a:gd name="T88" fmla="*/ 6178 w 16150"/>
                <a:gd name="T89" fmla="*/ 2674 h 16454"/>
                <a:gd name="T90" fmla="*/ 6518 w 16150"/>
                <a:gd name="T91" fmla="*/ 2671 h 16454"/>
                <a:gd name="T92" fmla="*/ 6843 w 16150"/>
                <a:gd name="T93" fmla="*/ 2626 h 16454"/>
                <a:gd name="T94" fmla="*/ 7155 w 16150"/>
                <a:gd name="T95" fmla="*/ 2539 h 16454"/>
                <a:gd name="T96" fmla="*/ 7454 w 16150"/>
                <a:gd name="T97" fmla="*/ 2406 h 16454"/>
                <a:gd name="T98" fmla="*/ 7738 w 16150"/>
                <a:gd name="T99" fmla="*/ 2226 h 16454"/>
                <a:gd name="T100" fmla="*/ 8006 w 16150"/>
                <a:gd name="T101" fmla="*/ 1998 h 16454"/>
                <a:gd name="T102" fmla="*/ 12823 w 16150"/>
                <a:gd name="T103" fmla="*/ 10533 h 16454"/>
                <a:gd name="T104" fmla="*/ 13267 w 16150"/>
                <a:gd name="T105" fmla="*/ 9153 h 16454"/>
                <a:gd name="T106" fmla="*/ 13370 w 16150"/>
                <a:gd name="T107" fmla="*/ 7627 h 16454"/>
                <a:gd name="T108" fmla="*/ 13146 w 16150"/>
                <a:gd name="T109" fmla="*/ 6035 h 16454"/>
                <a:gd name="T110" fmla="*/ 12612 w 16150"/>
                <a:gd name="T111" fmla="*/ 4454 h 16454"/>
                <a:gd name="T112" fmla="*/ 11782 w 16150"/>
                <a:gd name="T113" fmla="*/ 2966 h 16454"/>
                <a:gd name="T114" fmla="*/ 10672 w 16150"/>
                <a:gd name="T115" fmla="*/ 1650 h 16454"/>
                <a:gd name="T116" fmla="*/ 9297 w 16150"/>
                <a:gd name="T117" fmla="*/ 585 h 16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50" h="16454">
                  <a:moveTo>
                    <a:pt x="8101" y="0"/>
                  </a:moveTo>
                  <a:lnTo>
                    <a:pt x="8749" y="44"/>
                  </a:lnTo>
                  <a:lnTo>
                    <a:pt x="9372" y="132"/>
                  </a:lnTo>
                  <a:lnTo>
                    <a:pt x="9973" y="259"/>
                  </a:lnTo>
                  <a:lnTo>
                    <a:pt x="10548" y="425"/>
                  </a:lnTo>
                  <a:lnTo>
                    <a:pt x="11098" y="627"/>
                  </a:lnTo>
                  <a:lnTo>
                    <a:pt x="11623" y="864"/>
                  </a:lnTo>
                  <a:lnTo>
                    <a:pt x="12122" y="1134"/>
                  </a:lnTo>
                  <a:lnTo>
                    <a:pt x="12594" y="1434"/>
                  </a:lnTo>
                  <a:lnTo>
                    <a:pt x="13038" y="1764"/>
                  </a:lnTo>
                  <a:lnTo>
                    <a:pt x="13456" y="2119"/>
                  </a:lnTo>
                  <a:lnTo>
                    <a:pt x="13846" y="2500"/>
                  </a:lnTo>
                  <a:lnTo>
                    <a:pt x="14206" y="2903"/>
                  </a:lnTo>
                  <a:lnTo>
                    <a:pt x="14538" y="3329"/>
                  </a:lnTo>
                  <a:lnTo>
                    <a:pt x="14841" y="3772"/>
                  </a:lnTo>
                  <a:lnTo>
                    <a:pt x="15112" y="4233"/>
                  </a:lnTo>
                  <a:lnTo>
                    <a:pt x="15354" y="4710"/>
                  </a:lnTo>
                  <a:lnTo>
                    <a:pt x="15565" y="5199"/>
                  </a:lnTo>
                  <a:lnTo>
                    <a:pt x="15744" y="5700"/>
                  </a:lnTo>
                  <a:lnTo>
                    <a:pt x="15891" y="6210"/>
                  </a:lnTo>
                  <a:lnTo>
                    <a:pt x="16005" y="6728"/>
                  </a:lnTo>
                  <a:lnTo>
                    <a:pt x="16087" y="7251"/>
                  </a:lnTo>
                  <a:lnTo>
                    <a:pt x="16135" y="7778"/>
                  </a:lnTo>
                  <a:lnTo>
                    <a:pt x="16149" y="8306"/>
                  </a:lnTo>
                  <a:lnTo>
                    <a:pt x="16128" y="8835"/>
                  </a:lnTo>
                  <a:lnTo>
                    <a:pt x="16073" y="9360"/>
                  </a:lnTo>
                  <a:lnTo>
                    <a:pt x="15981" y="9883"/>
                  </a:lnTo>
                  <a:lnTo>
                    <a:pt x="15854" y="10398"/>
                  </a:lnTo>
                  <a:lnTo>
                    <a:pt x="15690" y="10906"/>
                  </a:lnTo>
                  <a:lnTo>
                    <a:pt x="15490" y="11404"/>
                  </a:lnTo>
                  <a:lnTo>
                    <a:pt x="15252" y="11889"/>
                  </a:lnTo>
                  <a:lnTo>
                    <a:pt x="14975" y="12361"/>
                  </a:lnTo>
                  <a:lnTo>
                    <a:pt x="14660" y="12818"/>
                  </a:lnTo>
                  <a:lnTo>
                    <a:pt x="16150" y="14235"/>
                  </a:lnTo>
                  <a:lnTo>
                    <a:pt x="14152" y="16318"/>
                  </a:lnTo>
                  <a:lnTo>
                    <a:pt x="12685" y="14869"/>
                  </a:lnTo>
                  <a:lnTo>
                    <a:pt x="12378" y="15055"/>
                  </a:lnTo>
                  <a:lnTo>
                    <a:pt x="12069" y="15229"/>
                  </a:lnTo>
                  <a:lnTo>
                    <a:pt x="11760" y="15391"/>
                  </a:lnTo>
                  <a:lnTo>
                    <a:pt x="11449" y="15540"/>
                  </a:lnTo>
                  <a:lnTo>
                    <a:pt x="11137" y="15678"/>
                  </a:lnTo>
                  <a:lnTo>
                    <a:pt x="10826" y="15803"/>
                  </a:lnTo>
                  <a:lnTo>
                    <a:pt x="10513" y="15916"/>
                  </a:lnTo>
                  <a:lnTo>
                    <a:pt x="10200" y="16017"/>
                  </a:lnTo>
                  <a:lnTo>
                    <a:pt x="9886" y="16104"/>
                  </a:lnTo>
                  <a:lnTo>
                    <a:pt x="9573" y="16180"/>
                  </a:lnTo>
                  <a:lnTo>
                    <a:pt x="9258" y="16244"/>
                  </a:lnTo>
                  <a:lnTo>
                    <a:pt x="8943" y="16295"/>
                  </a:lnTo>
                  <a:lnTo>
                    <a:pt x="8628" y="16334"/>
                  </a:lnTo>
                  <a:lnTo>
                    <a:pt x="8314" y="16359"/>
                  </a:lnTo>
                  <a:lnTo>
                    <a:pt x="7999" y="16372"/>
                  </a:lnTo>
                  <a:lnTo>
                    <a:pt x="7684" y="16373"/>
                  </a:lnTo>
                  <a:lnTo>
                    <a:pt x="7369" y="16360"/>
                  </a:lnTo>
                  <a:lnTo>
                    <a:pt x="7056" y="16335"/>
                  </a:lnTo>
                  <a:lnTo>
                    <a:pt x="6741" y="16297"/>
                  </a:lnTo>
                  <a:lnTo>
                    <a:pt x="6427" y="16246"/>
                  </a:lnTo>
                  <a:lnTo>
                    <a:pt x="6113" y="16181"/>
                  </a:lnTo>
                  <a:lnTo>
                    <a:pt x="5801" y="16104"/>
                  </a:lnTo>
                  <a:lnTo>
                    <a:pt x="5488" y="16015"/>
                  </a:lnTo>
                  <a:lnTo>
                    <a:pt x="5176" y="15912"/>
                  </a:lnTo>
                  <a:lnTo>
                    <a:pt x="4866" y="15795"/>
                  </a:lnTo>
                  <a:lnTo>
                    <a:pt x="4556" y="15665"/>
                  </a:lnTo>
                  <a:lnTo>
                    <a:pt x="4246" y="15523"/>
                  </a:lnTo>
                  <a:lnTo>
                    <a:pt x="3938" y="15367"/>
                  </a:lnTo>
                  <a:lnTo>
                    <a:pt x="3631" y="15197"/>
                  </a:lnTo>
                  <a:lnTo>
                    <a:pt x="3325" y="15014"/>
                  </a:lnTo>
                  <a:lnTo>
                    <a:pt x="3019" y="14818"/>
                  </a:lnTo>
                  <a:lnTo>
                    <a:pt x="2716" y="14608"/>
                  </a:lnTo>
                  <a:lnTo>
                    <a:pt x="2488" y="14831"/>
                  </a:lnTo>
                  <a:lnTo>
                    <a:pt x="2504" y="14953"/>
                  </a:lnTo>
                  <a:lnTo>
                    <a:pt x="2511" y="15070"/>
                  </a:lnTo>
                  <a:lnTo>
                    <a:pt x="2511" y="15185"/>
                  </a:lnTo>
                  <a:lnTo>
                    <a:pt x="2502" y="15296"/>
                  </a:lnTo>
                  <a:lnTo>
                    <a:pt x="2486" y="15403"/>
                  </a:lnTo>
                  <a:lnTo>
                    <a:pt x="2464" y="15506"/>
                  </a:lnTo>
                  <a:lnTo>
                    <a:pt x="2434" y="15605"/>
                  </a:lnTo>
                  <a:lnTo>
                    <a:pt x="2399" y="15699"/>
                  </a:lnTo>
                  <a:lnTo>
                    <a:pt x="2357" y="15790"/>
                  </a:lnTo>
                  <a:lnTo>
                    <a:pt x="2308" y="15875"/>
                  </a:lnTo>
                  <a:lnTo>
                    <a:pt x="2255" y="15955"/>
                  </a:lnTo>
                  <a:lnTo>
                    <a:pt x="2196" y="16030"/>
                  </a:lnTo>
                  <a:lnTo>
                    <a:pt x="2132" y="16100"/>
                  </a:lnTo>
                  <a:lnTo>
                    <a:pt x="2063" y="16164"/>
                  </a:lnTo>
                  <a:lnTo>
                    <a:pt x="1990" y="16223"/>
                  </a:lnTo>
                  <a:lnTo>
                    <a:pt x="1913" y="16274"/>
                  </a:lnTo>
                  <a:lnTo>
                    <a:pt x="1833" y="16320"/>
                  </a:lnTo>
                  <a:lnTo>
                    <a:pt x="1749" y="16360"/>
                  </a:lnTo>
                  <a:lnTo>
                    <a:pt x="1660" y="16393"/>
                  </a:lnTo>
                  <a:lnTo>
                    <a:pt x="1570" y="16419"/>
                  </a:lnTo>
                  <a:lnTo>
                    <a:pt x="1477" y="16438"/>
                  </a:lnTo>
                  <a:lnTo>
                    <a:pt x="1381" y="16450"/>
                  </a:lnTo>
                  <a:lnTo>
                    <a:pt x="1284" y="16454"/>
                  </a:lnTo>
                  <a:lnTo>
                    <a:pt x="1184" y="16451"/>
                  </a:lnTo>
                  <a:lnTo>
                    <a:pt x="1083" y="16440"/>
                  </a:lnTo>
                  <a:lnTo>
                    <a:pt x="980" y="16420"/>
                  </a:lnTo>
                  <a:lnTo>
                    <a:pt x="877" y="16392"/>
                  </a:lnTo>
                  <a:lnTo>
                    <a:pt x="774" y="16356"/>
                  </a:lnTo>
                  <a:lnTo>
                    <a:pt x="670" y="16312"/>
                  </a:lnTo>
                  <a:lnTo>
                    <a:pt x="566" y="16259"/>
                  </a:lnTo>
                  <a:lnTo>
                    <a:pt x="462" y="16196"/>
                  </a:lnTo>
                  <a:lnTo>
                    <a:pt x="358" y="16124"/>
                  </a:lnTo>
                  <a:lnTo>
                    <a:pt x="291" y="16029"/>
                  </a:lnTo>
                  <a:lnTo>
                    <a:pt x="231" y="15935"/>
                  </a:lnTo>
                  <a:lnTo>
                    <a:pt x="179" y="15839"/>
                  </a:lnTo>
                  <a:lnTo>
                    <a:pt x="133" y="15743"/>
                  </a:lnTo>
                  <a:lnTo>
                    <a:pt x="94" y="15648"/>
                  </a:lnTo>
                  <a:lnTo>
                    <a:pt x="62" y="15552"/>
                  </a:lnTo>
                  <a:lnTo>
                    <a:pt x="36" y="15456"/>
                  </a:lnTo>
                  <a:lnTo>
                    <a:pt x="17" y="15362"/>
                  </a:lnTo>
                  <a:lnTo>
                    <a:pt x="5" y="15267"/>
                  </a:lnTo>
                  <a:lnTo>
                    <a:pt x="0" y="15175"/>
                  </a:lnTo>
                  <a:lnTo>
                    <a:pt x="1" y="15083"/>
                  </a:lnTo>
                  <a:lnTo>
                    <a:pt x="8" y="14993"/>
                  </a:lnTo>
                  <a:lnTo>
                    <a:pt x="22" y="14904"/>
                  </a:lnTo>
                  <a:lnTo>
                    <a:pt x="42" y="14818"/>
                  </a:lnTo>
                  <a:lnTo>
                    <a:pt x="68" y="14734"/>
                  </a:lnTo>
                  <a:lnTo>
                    <a:pt x="101" y="14651"/>
                  </a:lnTo>
                  <a:lnTo>
                    <a:pt x="139" y="14572"/>
                  </a:lnTo>
                  <a:lnTo>
                    <a:pt x="183" y="14496"/>
                  </a:lnTo>
                  <a:lnTo>
                    <a:pt x="234" y="14423"/>
                  </a:lnTo>
                  <a:lnTo>
                    <a:pt x="290" y="14353"/>
                  </a:lnTo>
                  <a:lnTo>
                    <a:pt x="352" y="14287"/>
                  </a:lnTo>
                  <a:lnTo>
                    <a:pt x="420" y="14224"/>
                  </a:lnTo>
                  <a:lnTo>
                    <a:pt x="493" y="14166"/>
                  </a:lnTo>
                  <a:lnTo>
                    <a:pt x="572" y="14112"/>
                  </a:lnTo>
                  <a:lnTo>
                    <a:pt x="656" y="14063"/>
                  </a:lnTo>
                  <a:lnTo>
                    <a:pt x="746" y="14018"/>
                  </a:lnTo>
                  <a:lnTo>
                    <a:pt x="840" y="13979"/>
                  </a:lnTo>
                  <a:lnTo>
                    <a:pt x="941" y="13944"/>
                  </a:lnTo>
                  <a:lnTo>
                    <a:pt x="1046" y="13915"/>
                  </a:lnTo>
                  <a:lnTo>
                    <a:pt x="1157" y="13891"/>
                  </a:lnTo>
                  <a:lnTo>
                    <a:pt x="1273" y="13874"/>
                  </a:lnTo>
                  <a:lnTo>
                    <a:pt x="1394" y="13864"/>
                  </a:lnTo>
                  <a:lnTo>
                    <a:pt x="1555" y="13724"/>
                  </a:lnTo>
                  <a:lnTo>
                    <a:pt x="493" y="12429"/>
                  </a:lnTo>
                  <a:lnTo>
                    <a:pt x="1729" y="11158"/>
                  </a:lnTo>
                  <a:lnTo>
                    <a:pt x="1954" y="11364"/>
                  </a:lnTo>
                  <a:lnTo>
                    <a:pt x="2185" y="11562"/>
                  </a:lnTo>
                  <a:lnTo>
                    <a:pt x="2419" y="11753"/>
                  </a:lnTo>
                  <a:lnTo>
                    <a:pt x="2659" y="11937"/>
                  </a:lnTo>
                  <a:lnTo>
                    <a:pt x="2903" y="12113"/>
                  </a:lnTo>
                  <a:lnTo>
                    <a:pt x="3152" y="12282"/>
                  </a:lnTo>
                  <a:lnTo>
                    <a:pt x="3404" y="12441"/>
                  </a:lnTo>
                  <a:lnTo>
                    <a:pt x="3659" y="12592"/>
                  </a:lnTo>
                  <a:lnTo>
                    <a:pt x="3919" y="12734"/>
                  </a:lnTo>
                  <a:lnTo>
                    <a:pt x="4183" y="12867"/>
                  </a:lnTo>
                  <a:lnTo>
                    <a:pt x="4449" y="12989"/>
                  </a:lnTo>
                  <a:lnTo>
                    <a:pt x="4718" y="13103"/>
                  </a:lnTo>
                  <a:lnTo>
                    <a:pt x="4991" y="13205"/>
                  </a:lnTo>
                  <a:lnTo>
                    <a:pt x="5267" y="13297"/>
                  </a:lnTo>
                  <a:lnTo>
                    <a:pt x="5546" y="13378"/>
                  </a:lnTo>
                  <a:lnTo>
                    <a:pt x="5826" y="13448"/>
                  </a:lnTo>
                  <a:lnTo>
                    <a:pt x="6110" y="13507"/>
                  </a:lnTo>
                  <a:lnTo>
                    <a:pt x="6395" y="13553"/>
                  </a:lnTo>
                  <a:lnTo>
                    <a:pt x="6683" y="13588"/>
                  </a:lnTo>
                  <a:lnTo>
                    <a:pt x="6972" y="13610"/>
                  </a:lnTo>
                  <a:lnTo>
                    <a:pt x="7263" y="13619"/>
                  </a:lnTo>
                  <a:lnTo>
                    <a:pt x="7557" y="13615"/>
                  </a:lnTo>
                  <a:lnTo>
                    <a:pt x="7851" y="13598"/>
                  </a:lnTo>
                  <a:lnTo>
                    <a:pt x="8146" y="13566"/>
                  </a:lnTo>
                  <a:lnTo>
                    <a:pt x="8442" y="13522"/>
                  </a:lnTo>
                  <a:lnTo>
                    <a:pt x="8740" y="13462"/>
                  </a:lnTo>
                  <a:lnTo>
                    <a:pt x="9038" y="13388"/>
                  </a:lnTo>
                  <a:lnTo>
                    <a:pt x="9336" y="13300"/>
                  </a:lnTo>
                  <a:lnTo>
                    <a:pt x="9635" y="13196"/>
                  </a:lnTo>
                  <a:lnTo>
                    <a:pt x="9935" y="13076"/>
                  </a:lnTo>
                  <a:lnTo>
                    <a:pt x="10234" y="12941"/>
                  </a:lnTo>
                  <a:lnTo>
                    <a:pt x="10534" y="12789"/>
                  </a:lnTo>
                  <a:lnTo>
                    <a:pt x="5239" y="7664"/>
                  </a:lnTo>
                  <a:lnTo>
                    <a:pt x="3779" y="9182"/>
                  </a:lnTo>
                  <a:lnTo>
                    <a:pt x="1430" y="6830"/>
                  </a:lnTo>
                  <a:lnTo>
                    <a:pt x="5464" y="2566"/>
                  </a:lnTo>
                  <a:lnTo>
                    <a:pt x="5556" y="2587"/>
                  </a:lnTo>
                  <a:lnTo>
                    <a:pt x="5647" y="2606"/>
                  </a:lnTo>
                  <a:lnTo>
                    <a:pt x="5738" y="2623"/>
                  </a:lnTo>
                  <a:lnTo>
                    <a:pt x="5827" y="2638"/>
                  </a:lnTo>
                  <a:lnTo>
                    <a:pt x="5916" y="2651"/>
                  </a:lnTo>
                  <a:lnTo>
                    <a:pt x="6004" y="2660"/>
                  </a:lnTo>
                  <a:lnTo>
                    <a:pt x="6092" y="2669"/>
                  </a:lnTo>
                  <a:lnTo>
                    <a:pt x="6178" y="2674"/>
                  </a:lnTo>
                  <a:lnTo>
                    <a:pt x="6265" y="2677"/>
                  </a:lnTo>
                  <a:lnTo>
                    <a:pt x="6349" y="2677"/>
                  </a:lnTo>
                  <a:lnTo>
                    <a:pt x="6433" y="2675"/>
                  </a:lnTo>
                  <a:lnTo>
                    <a:pt x="6518" y="2671"/>
                  </a:lnTo>
                  <a:lnTo>
                    <a:pt x="6600" y="2663"/>
                  </a:lnTo>
                  <a:lnTo>
                    <a:pt x="6682" y="2653"/>
                  </a:lnTo>
                  <a:lnTo>
                    <a:pt x="6762" y="2641"/>
                  </a:lnTo>
                  <a:lnTo>
                    <a:pt x="6843" y="2626"/>
                  </a:lnTo>
                  <a:lnTo>
                    <a:pt x="6923" y="2608"/>
                  </a:lnTo>
                  <a:lnTo>
                    <a:pt x="7001" y="2587"/>
                  </a:lnTo>
                  <a:lnTo>
                    <a:pt x="7079" y="2565"/>
                  </a:lnTo>
                  <a:lnTo>
                    <a:pt x="7155" y="2539"/>
                  </a:lnTo>
                  <a:lnTo>
                    <a:pt x="7231" y="2510"/>
                  </a:lnTo>
                  <a:lnTo>
                    <a:pt x="7307" y="2478"/>
                  </a:lnTo>
                  <a:lnTo>
                    <a:pt x="7381" y="2443"/>
                  </a:lnTo>
                  <a:lnTo>
                    <a:pt x="7454" y="2406"/>
                  </a:lnTo>
                  <a:lnTo>
                    <a:pt x="7527" y="2365"/>
                  </a:lnTo>
                  <a:lnTo>
                    <a:pt x="7598" y="2322"/>
                  </a:lnTo>
                  <a:lnTo>
                    <a:pt x="7669" y="2276"/>
                  </a:lnTo>
                  <a:lnTo>
                    <a:pt x="7738" y="2226"/>
                  </a:lnTo>
                  <a:lnTo>
                    <a:pt x="7807" y="2174"/>
                  </a:lnTo>
                  <a:lnTo>
                    <a:pt x="7874" y="2118"/>
                  </a:lnTo>
                  <a:lnTo>
                    <a:pt x="7940" y="2060"/>
                  </a:lnTo>
                  <a:lnTo>
                    <a:pt x="8006" y="1998"/>
                  </a:lnTo>
                  <a:lnTo>
                    <a:pt x="9283" y="3305"/>
                  </a:lnTo>
                  <a:lnTo>
                    <a:pt x="7255" y="5477"/>
                  </a:lnTo>
                  <a:lnTo>
                    <a:pt x="12658" y="10844"/>
                  </a:lnTo>
                  <a:lnTo>
                    <a:pt x="12823" y="10533"/>
                  </a:lnTo>
                  <a:lnTo>
                    <a:pt x="12967" y="10206"/>
                  </a:lnTo>
                  <a:lnTo>
                    <a:pt x="13089" y="9866"/>
                  </a:lnTo>
                  <a:lnTo>
                    <a:pt x="13188" y="9515"/>
                  </a:lnTo>
                  <a:lnTo>
                    <a:pt x="13267" y="9153"/>
                  </a:lnTo>
                  <a:lnTo>
                    <a:pt x="13324" y="8782"/>
                  </a:lnTo>
                  <a:lnTo>
                    <a:pt x="13360" y="8404"/>
                  </a:lnTo>
                  <a:lnTo>
                    <a:pt x="13376" y="8018"/>
                  </a:lnTo>
                  <a:lnTo>
                    <a:pt x="13370" y="7627"/>
                  </a:lnTo>
                  <a:lnTo>
                    <a:pt x="13344" y="7233"/>
                  </a:lnTo>
                  <a:lnTo>
                    <a:pt x="13298" y="6835"/>
                  </a:lnTo>
                  <a:lnTo>
                    <a:pt x="13232" y="6435"/>
                  </a:lnTo>
                  <a:lnTo>
                    <a:pt x="13146" y="6035"/>
                  </a:lnTo>
                  <a:lnTo>
                    <a:pt x="13041" y="5635"/>
                  </a:lnTo>
                  <a:lnTo>
                    <a:pt x="12917" y="5238"/>
                  </a:lnTo>
                  <a:lnTo>
                    <a:pt x="12774" y="4844"/>
                  </a:lnTo>
                  <a:lnTo>
                    <a:pt x="12612" y="4454"/>
                  </a:lnTo>
                  <a:lnTo>
                    <a:pt x="12431" y="4070"/>
                  </a:lnTo>
                  <a:lnTo>
                    <a:pt x="12233" y="3694"/>
                  </a:lnTo>
                  <a:lnTo>
                    <a:pt x="12017" y="3325"/>
                  </a:lnTo>
                  <a:lnTo>
                    <a:pt x="11782" y="2966"/>
                  </a:lnTo>
                  <a:lnTo>
                    <a:pt x="11530" y="2618"/>
                  </a:lnTo>
                  <a:lnTo>
                    <a:pt x="11261" y="2282"/>
                  </a:lnTo>
                  <a:lnTo>
                    <a:pt x="10975" y="1958"/>
                  </a:lnTo>
                  <a:lnTo>
                    <a:pt x="10672" y="1650"/>
                  </a:lnTo>
                  <a:lnTo>
                    <a:pt x="10352" y="1357"/>
                  </a:lnTo>
                  <a:lnTo>
                    <a:pt x="10017" y="1081"/>
                  </a:lnTo>
                  <a:lnTo>
                    <a:pt x="9665" y="824"/>
                  </a:lnTo>
                  <a:lnTo>
                    <a:pt x="9297" y="585"/>
                  </a:lnTo>
                  <a:lnTo>
                    <a:pt x="8913" y="368"/>
                  </a:lnTo>
                  <a:lnTo>
                    <a:pt x="8515" y="173"/>
                  </a:lnTo>
                  <a:lnTo>
                    <a:pt x="8101" y="0"/>
                  </a:lnTo>
                  <a:close/>
                </a:path>
              </a:pathLst>
            </a:custGeom>
            <a:solidFill>
              <a:schemeClr val="accent3">
                <a:lumMod val="40000"/>
                <a:lumOff val="60000"/>
              </a:schemeClr>
            </a:solidFill>
            <a:ln>
              <a:noFill/>
            </a:ln>
          </p:spPr>
          <p:txBody>
            <a:bodyPr vert="horz" wrap="square" lIns="121920" tIns="60960" rIns="121920" bIns="60960" numCol="1" anchor="t" anchorCtr="0" compatLnSpc="1"/>
            <a:lstStyle/>
            <a:p>
              <a:endParaRPr lang="zh-CN" altLang="en-US" sz="2400"/>
            </a:p>
          </p:txBody>
        </p:sp>
      </p:grpSp>
      <p:sp>
        <p:nvSpPr>
          <p:cNvPr id="15" name="TextBox 14"/>
          <p:cNvSpPr txBox="1"/>
          <p:nvPr/>
        </p:nvSpPr>
        <p:spPr>
          <a:xfrm>
            <a:off x="7281375" y="2336093"/>
            <a:ext cx="3101859" cy="663702"/>
          </a:xfrm>
          <a:prstGeom prst="hexagon">
            <a:avLst/>
          </a:prstGeom>
          <a:gradFill>
            <a:gsLst>
              <a:gs pos="0">
                <a:srgbClr val="E30000"/>
              </a:gs>
              <a:gs pos="100000">
                <a:srgbClr val="760303"/>
              </a:gs>
            </a:gsLst>
            <a:lin ang="5400000" scaled="0"/>
          </a:grad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ts val="1800"/>
              </a:lnSpc>
            </a:pPr>
            <a:r>
              <a:rPr lang="zh-CN" altLang="en-US" sz="1600">
                <a:solidFill>
                  <a:schemeClr val="bg1"/>
                </a:solidFill>
              </a:rPr>
              <a:t>时间：</a:t>
            </a:r>
            <a:r>
              <a:rPr lang="en-US" altLang="zh-CN" sz="1600">
                <a:solidFill>
                  <a:schemeClr val="bg1"/>
                </a:solidFill>
              </a:rPr>
              <a:t> 2007.10.15-21</a:t>
            </a:r>
          </a:p>
          <a:p>
            <a:pPr>
              <a:lnSpc>
                <a:spcPts val="1800"/>
              </a:lnSpc>
            </a:pPr>
            <a:r>
              <a:rPr lang="zh-CN" altLang="en-US" sz="1600">
                <a:solidFill>
                  <a:schemeClr val="bg1"/>
                </a:solidFill>
              </a:rPr>
              <a:t>地点：北京</a:t>
            </a:r>
          </a:p>
        </p:txBody>
      </p:sp>
      <p:pic>
        <p:nvPicPr>
          <p:cNvPr id="9218" name="Picture 2" descr="http://f.hiphotos.baidu.com/baike/c0%3Dbaike80%2C5%2C5%2C80%2C26/sign=d9c08767d688d43fe4a499a01c77b97e/42166d224f4a20a463e01cd590529822720ed021.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3261" y="1899036"/>
            <a:ext cx="4992556" cy="3328369"/>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nodeType="afterGroup">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childTnLst>
                          </p:cTn>
                        </p:par>
                        <p:par>
                          <p:cTn id="19" fill="hold" nodeType="afterGroup">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par>
                          <p:cTn id="25" fill="hold" nodeType="afterGroup">
                            <p:stCondLst>
                              <p:cond delay="2000"/>
                            </p:stCondLst>
                            <p:childTnLst>
                              <p:par>
                                <p:cTn id="26" presetID="16" presetClass="entr" presetSubtype="21" fill="hold" nodeType="afterEffect">
                                  <p:stCondLst>
                                    <p:cond delay="0"/>
                                  </p:stCondLst>
                                  <p:childTnLst>
                                    <p:set>
                                      <p:cBhvr>
                                        <p:cTn id="27" dur="1" fill="hold">
                                          <p:stCondLst>
                                            <p:cond delay="0"/>
                                          </p:stCondLst>
                                        </p:cTn>
                                        <p:tgtEl>
                                          <p:spTgt spid="9218"/>
                                        </p:tgtEl>
                                        <p:attrNameLst>
                                          <p:attrName>style.visibility</p:attrName>
                                        </p:attrNameLst>
                                      </p:cBhvr>
                                      <p:to>
                                        <p:strVal val="visible"/>
                                      </p:to>
                                    </p:set>
                                    <p:animEffect transition="in" filter="barn(inVertical)">
                                      <p:cBhvr>
                                        <p:cTn id="28"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Freeform 14"/>
          <p:cNvSpPr>
            <a:spLocks noEditPoints="1"/>
          </p:cNvSpPr>
          <p:nvPr/>
        </p:nvSpPr>
        <p:spPr bwMode="auto">
          <a:xfrm>
            <a:off x="8452205" y="1668336"/>
            <a:ext cx="3264363" cy="5189664"/>
          </a:xfrm>
          <a:custGeom>
            <a:avLst/>
            <a:gdLst>
              <a:gd name="T0" fmla="*/ 7524 w 10190"/>
              <a:gd name="T1" fmla="*/ 14979 h 16200"/>
              <a:gd name="T2" fmla="*/ 7569 w 10190"/>
              <a:gd name="T3" fmla="*/ 13987 h 16200"/>
              <a:gd name="T4" fmla="*/ 7370 w 10190"/>
              <a:gd name="T5" fmla="*/ 12252 h 16200"/>
              <a:gd name="T6" fmla="*/ 6892 w 10190"/>
              <a:gd name="T7" fmla="*/ 11373 h 16200"/>
              <a:gd name="T8" fmla="*/ 6465 w 10190"/>
              <a:gd name="T9" fmla="*/ 11228 h 16200"/>
              <a:gd name="T10" fmla="*/ 6508 w 10190"/>
              <a:gd name="T11" fmla="*/ 11942 h 16200"/>
              <a:gd name="T12" fmla="*/ 6245 w 10190"/>
              <a:gd name="T13" fmla="*/ 12638 h 16200"/>
              <a:gd name="T14" fmla="*/ 6404 w 10190"/>
              <a:gd name="T15" fmla="*/ 14094 h 16200"/>
              <a:gd name="T16" fmla="*/ 6333 w 10190"/>
              <a:gd name="T17" fmla="*/ 15531 h 16200"/>
              <a:gd name="T18" fmla="*/ 9155 w 10190"/>
              <a:gd name="T19" fmla="*/ 7042 h 16200"/>
              <a:gd name="T20" fmla="*/ 8338 w 10190"/>
              <a:gd name="T21" fmla="*/ 6409 h 16200"/>
              <a:gd name="T22" fmla="*/ 5796 w 10190"/>
              <a:gd name="T23" fmla="*/ 2318 h 16200"/>
              <a:gd name="T24" fmla="*/ 5440 w 10190"/>
              <a:gd name="T25" fmla="*/ 1848 h 16200"/>
              <a:gd name="T26" fmla="*/ 5367 w 10190"/>
              <a:gd name="T27" fmla="*/ 2645 h 16200"/>
              <a:gd name="T28" fmla="*/ 5153 w 10190"/>
              <a:gd name="T29" fmla="*/ 1965 h 16200"/>
              <a:gd name="T30" fmla="*/ 4774 w 10190"/>
              <a:gd name="T31" fmla="*/ 2612 h 16200"/>
              <a:gd name="T32" fmla="*/ 4902 w 10190"/>
              <a:gd name="T33" fmla="*/ 4129 h 16200"/>
              <a:gd name="T34" fmla="*/ 5255 w 10190"/>
              <a:gd name="T35" fmla="*/ 4643 h 16200"/>
              <a:gd name="T36" fmla="*/ 5789 w 10190"/>
              <a:gd name="T37" fmla="*/ 4861 h 16200"/>
              <a:gd name="T38" fmla="*/ 6491 w 10190"/>
              <a:gd name="T39" fmla="*/ 4792 h 16200"/>
              <a:gd name="T40" fmla="*/ 6665 w 10190"/>
              <a:gd name="T41" fmla="*/ 4287 h 16200"/>
              <a:gd name="T42" fmla="*/ 6364 w 10190"/>
              <a:gd name="T43" fmla="*/ 3490 h 16200"/>
              <a:gd name="T44" fmla="*/ 5721 w 10190"/>
              <a:gd name="T45" fmla="*/ 3150 h 16200"/>
              <a:gd name="T46" fmla="*/ 3881 w 10190"/>
              <a:gd name="T47" fmla="*/ 3821 h 16200"/>
              <a:gd name="T48" fmla="*/ 5173 w 10190"/>
              <a:gd name="T49" fmla="*/ 6210 h 16200"/>
              <a:gd name="T50" fmla="*/ 5254 w 10190"/>
              <a:gd name="T51" fmla="*/ 6779 h 16200"/>
              <a:gd name="T52" fmla="*/ 5369 w 10190"/>
              <a:gd name="T53" fmla="*/ 7427 h 16200"/>
              <a:gd name="T54" fmla="*/ 4655 w 10190"/>
              <a:gd name="T55" fmla="*/ 9270 h 16200"/>
              <a:gd name="T56" fmla="*/ 4965 w 10190"/>
              <a:gd name="T57" fmla="*/ 10673 h 16200"/>
              <a:gd name="T58" fmla="*/ 4940 w 10190"/>
              <a:gd name="T59" fmla="*/ 11858 h 16200"/>
              <a:gd name="T60" fmla="*/ 5282 w 10190"/>
              <a:gd name="T61" fmla="*/ 13410 h 16200"/>
              <a:gd name="T62" fmla="*/ 5455 w 10190"/>
              <a:gd name="T63" fmla="*/ 15102 h 16200"/>
              <a:gd name="T64" fmla="*/ 4574 w 10190"/>
              <a:gd name="T65" fmla="*/ 15314 h 16200"/>
              <a:gd name="T66" fmla="*/ 3905 w 10190"/>
              <a:gd name="T67" fmla="*/ 15122 h 16200"/>
              <a:gd name="T68" fmla="*/ 4231 w 10190"/>
              <a:gd name="T69" fmla="*/ 15665 h 16200"/>
              <a:gd name="T70" fmla="*/ 3874 w 10190"/>
              <a:gd name="T71" fmla="*/ 15744 h 16200"/>
              <a:gd name="T72" fmla="*/ 3294 w 10190"/>
              <a:gd name="T73" fmla="*/ 15517 h 16200"/>
              <a:gd name="T74" fmla="*/ 2548 w 10190"/>
              <a:gd name="T75" fmla="*/ 15714 h 16200"/>
              <a:gd name="T76" fmla="*/ 1983 w 10190"/>
              <a:gd name="T77" fmla="*/ 15721 h 16200"/>
              <a:gd name="T78" fmla="*/ 1577 w 10190"/>
              <a:gd name="T79" fmla="*/ 15906 h 16200"/>
              <a:gd name="T80" fmla="*/ 1016 w 10190"/>
              <a:gd name="T81" fmla="*/ 16044 h 16200"/>
              <a:gd name="T82" fmla="*/ 806 w 10190"/>
              <a:gd name="T83" fmla="*/ 15777 h 16200"/>
              <a:gd name="T84" fmla="*/ 8766 w 10190"/>
              <a:gd name="T85" fmla="*/ 15595 h 16200"/>
              <a:gd name="T86" fmla="*/ 8383 w 10190"/>
              <a:gd name="T87" fmla="*/ 14809 h 16200"/>
              <a:gd name="T88" fmla="*/ 8445 w 10190"/>
              <a:gd name="T89" fmla="*/ 13622 h 16200"/>
              <a:gd name="T90" fmla="*/ 8167 w 10190"/>
              <a:gd name="T91" fmla="*/ 12025 h 16200"/>
              <a:gd name="T92" fmla="*/ 8255 w 10190"/>
              <a:gd name="T93" fmla="*/ 11263 h 16200"/>
              <a:gd name="T94" fmla="*/ 8095 w 10190"/>
              <a:gd name="T95" fmla="*/ 10252 h 16200"/>
              <a:gd name="T96" fmla="*/ 8789 w 10190"/>
              <a:gd name="T97" fmla="*/ 9381 h 16200"/>
              <a:gd name="T98" fmla="*/ 8450 w 10190"/>
              <a:gd name="T99" fmla="*/ 7997 h 16200"/>
              <a:gd name="T100" fmla="*/ 9567 w 10190"/>
              <a:gd name="T101" fmla="*/ 8037 h 16200"/>
              <a:gd name="T102" fmla="*/ 10142 w 10190"/>
              <a:gd name="T103" fmla="*/ 7554 h 16200"/>
              <a:gd name="T104" fmla="*/ 9554 w 10190"/>
              <a:gd name="T105" fmla="*/ 5861 h 16200"/>
              <a:gd name="T106" fmla="*/ 8121 w 10190"/>
              <a:gd name="T107" fmla="*/ 4681 h 16200"/>
              <a:gd name="T108" fmla="*/ 7943 w 10190"/>
              <a:gd name="T109" fmla="*/ 4185 h 16200"/>
              <a:gd name="T110" fmla="*/ 7695 w 10190"/>
              <a:gd name="T111" fmla="*/ 3603 h 16200"/>
              <a:gd name="T112" fmla="*/ 7153 w 10190"/>
              <a:gd name="T113" fmla="*/ 3349 h 16200"/>
              <a:gd name="T114" fmla="*/ 6279 w 10190"/>
              <a:gd name="T115" fmla="*/ 3137 h 16200"/>
              <a:gd name="T116" fmla="*/ 5767 w 10190"/>
              <a:gd name="T117" fmla="*/ 1851 h 16200"/>
              <a:gd name="T118" fmla="*/ 5175 w 10190"/>
              <a:gd name="T119" fmla="*/ 1577 h 16200"/>
              <a:gd name="T120" fmla="*/ 4390 w 10190"/>
              <a:gd name="T121" fmla="*/ 162 h 16200"/>
              <a:gd name="T122" fmla="*/ 3838 w 10190"/>
              <a:gd name="T123" fmla="*/ 343 h 16200"/>
              <a:gd name="T124" fmla="*/ 5071 w 10190"/>
              <a:gd name="T125" fmla="*/ 1891 h 16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90" h="16200">
                <a:moveTo>
                  <a:pt x="6333" y="15531"/>
                </a:moveTo>
                <a:lnTo>
                  <a:pt x="6339" y="15526"/>
                </a:lnTo>
                <a:lnTo>
                  <a:pt x="6355" y="15508"/>
                </a:lnTo>
                <a:lnTo>
                  <a:pt x="6381" y="15483"/>
                </a:lnTo>
                <a:lnTo>
                  <a:pt x="6414" y="15450"/>
                </a:lnTo>
                <a:lnTo>
                  <a:pt x="6456" y="15410"/>
                </a:lnTo>
                <a:lnTo>
                  <a:pt x="6502" y="15365"/>
                </a:lnTo>
                <a:lnTo>
                  <a:pt x="6555" y="15317"/>
                </a:lnTo>
                <a:lnTo>
                  <a:pt x="6611" y="15266"/>
                </a:lnTo>
                <a:lnTo>
                  <a:pt x="6671" y="15216"/>
                </a:lnTo>
                <a:lnTo>
                  <a:pt x="6732" y="15165"/>
                </a:lnTo>
                <a:lnTo>
                  <a:pt x="6763" y="15141"/>
                </a:lnTo>
                <a:lnTo>
                  <a:pt x="6794" y="15118"/>
                </a:lnTo>
                <a:lnTo>
                  <a:pt x="6825" y="15094"/>
                </a:lnTo>
                <a:lnTo>
                  <a:pt x="6855" y="15073"/>
                </a:lnTo>
                <a:lnTo>
                  <a:pt x="6886" y="15053"/>
                </a:lnTo>
                <a:lnTo>
                  <a:pt x="6916" y="15034"/>
                </a:lnTo>
                <a:lnTo>
                  <a:pt x="6946" y="15016"/>
                </a:lnTo>
                <a:lnTo>
                  <a:pt x="6974" y="15001"/>
                </a:lnTo>
                <a:lnTo>
                  <a:pt x="7002" y="14988"/>
                </a:lnTo>
                <a:lnTo>
                  <a:pt x="7029" y="14976"/>
                </a:lnTo>
                <a:lnTo>
                  <a:pt x="7055" y="14968"/>
                </a:lnTo>
                <a:lnTo>
                  <a:pt x="7079" y="14961"/>
                </a:lnTo>
                <a:lnTo>
                  <a:pt x="7102" y="14957"/>
                </a:lnTo>
                <a:lnTo>
                  <a:pt x="7128" y="14953"/>
                </a:lnTo>
                <a:lnTo>
                  <a:pt x="7154" y="14951"/>
                </a:lnTo>
                <a:lnTo>
                  <a:pt x="7181" y="14949"/>
                </a:lnTo>
                <a:lnTo>
                  <a:pt x="7209" y="14948"/>
                </a:lnTo>
                <a:lnTo>
                  <a:pt x="7237" y="14948"/>
                </a:lnTo>
                <a:lnTo>
                  <a:pt x="7265" y="14949"/>
                </a:lnTo>
                <a:lnTo>
                  <a:pt x="7295" y="14950"/>
                </a:lnTo>
                <a:lnTo>
                  <a:pt x="7324" y="14952"/>
                </a:lnTo>
                <a:lnTo>
                  <a:pt x="7353" y="14955"/>
                </a:lnTo>
                <a:lnTo>
                  <a:pt x="7383" y="14958"/>
                </a:lnTo>
                <a:lnTo>
                  <a:pt x="7411" y="14961"/>
                </a:lnTo>
                <a:lnTo>
                  <a:pt x="7469" y="14970"/>
                </a:lnTo>
                <a:lnTo>
                  <a:pt x="7524" y="14979"/>
                </a:lnTo>
                <a:lnTo>
                  <a:pt x="7576" y="14989"/>
                </a:lnTo>
                <a:lnTo>
                  <a:pt x="7625" y="14999"/>
                </a:lnTo>
                <a:lnTo>
                  <a:pt x="7668" y="15009"/>
                </a:lnTo>
                <a:lnTo>
                  <a:pt x="7706" y="15018"/>
                </a:lnTo>
                <a:lnTo>
                  <a:pt x="7760" y="15033"/>
                </a:lnTo>
                <a:lnTo>
                  <a:pt x="7781" y="15038"/>
                </a:lnTo>
                <a:lnTo>
                  <a:pt x="7779" y="15031"/>
                </a:lnTo>
                <a:lnTo>
                  <a:pt x="7773" y="15010"/>
                </a:lnTo>
                <a:lnTo>
                  <a:pt x="7763" y="14979"/>
                </a:lnTo>
                <a:lnTo>
                  <a:pt x="7751" y="14938"/>
                </a:lnTo>
                <a:lnTo>
                  <a:pt x="7738" y="14889"/>
                </a:lnTo>
                <a:lnTo>
                  <a:pt x="7722" y="14833"/>
                </a:lnTo>
                <a:lnTo>
                  <a:pt x="7707" y="14773"/>
                </a:lnTo>
                <a:lnTo>
                  <a:pt x="7690" y="14710"/>
                </a:lnTo>
                <a:lnTo>
                  <a:pt x="7673" y="14646"/>
                </a:lnTo>
                <a:lnTo>
                  <a:pt x="7658" y="14581"/>
                </a:lnTo>
                <a:lnTo>
                  <a:pt x="7644" y="14518"/>
                </a:lnTo>
                <a:lnTo>
                  <a:pt x="7632" y="14460"/>
                </a:lnTo>
                <a:lnTo>
                  <a:pt x="7627" y="14432"/>
                </a:lnTo>
                <a:lnTo>
                  <a:pt x="7623" y="14406"/>
                </a:lnTo>
                <a:lnTo>
                  <a:pt x="7620" y="14382"/>
                </a:lnTo>
                <a:lnTo>
                  <a:pt x="7617" y="14358"/>
                </a:lnTo>
                <a:lnTo>
                  <a:pt x="7615" y="14338"/>
                </a:lnTo>
                <a:lnTo>
                  <a:pt x="7614" y="14320"/>
                </a:lnTo>
                <a:lnTo>
                  <a:pt x="7615" y="14305"/>
                </a:lnTo>
                <a:lnTo>
                  <a:pt x="7616" y="14292"/>
                </a:lnTo>
                <a:lnTo>
                  <a:pt x="7618" y="14279"/>
                </a:lnTo>
                <a:lnTo>
                  <a:pt x="7618" y="14266"/>
                </a:lnTo>
                <a:lnTo>
                  <a:pt x="7618" y="14250"/>
                </a:lnTo>
                <a:lnTo>
                  <a:pt x="7617" y="14233"/>
                </a:lnTo>
                <a:lnTo>
                  <a:pt x="7616" y="14213"/>
                </a:lnTo>
                <a:lnTo>
                  <a:pt x="7613" y="14193"/>
                </a:lnTo>
                <a:lnTo>
                  <a:pt x="7610" y="14171"/>
                </a:lnTo>
                <a:lnTo>
                  <a:pt x="7606" y="14148"/>
                </a:lnTo>
                <a:lnTo>
                  <a:pt x="7596" y="14098"/>
                </a:lnTo>
                <a:lnTo>
                  <a:pt x="7584" y="14044"/>
                </a:lnTo>
                <a:lnTo>
                  <a:pt x="7569" y="13987"/>
                </a:lnTo>
                <a:lnTo>
                  <a:pt x="7553" y="13927"/>
                </a:lnTo>
                <a:lnTo>
                  <a:pt x="7535" y="13866"/>
                </a:lnTo>
                <a:lnTo>
                  <a:pt x="7514" y="13803"/>
                </a:lnTo>
                <a:lnTo>
                  <a:pt x="7493" y="13741"/>
                </a:lnTo>
                <a:lnTo>
                  <a:pt x="7471" y="13678"/>
                </a:lnTo>
                <a:lnTo>
                  <a:pt x="7448" y="13617"/>
                </a:lnTo>
                <a:lnTo>
                  <a:pt x="7423" y="13557"/>
                </a:lnTo>
                <a:lnTo>
                  <a:pt x="7399" y="13501"/>
                </a:lnTo>
                <a:lnTo>
                  <a:pt x="7375" y="13448"/>
                </a:lnTo>
                <a:lnTo>
                  <a:pt x="7363" y="13421"/>
                </a:lnTo>
                <a:lnTo>
                  <a:pt x="7353" y="13392"/>
                </a:lnTo>
                <a:lnTo>
                  <a:pt x="7344" y="13362"/>
                </a:lnTo>
                <a:lnTo>
                  <a:pt x="7337" y="13330"/>
                </a:lnTo>
                <a:lnTo>
                  <a:pt x="7331" y="13295"/>
                </a:lnTo>
                <a:lnTo>
                  <a:pt x="7326" y="13260"/>
                </a:lnTo>
                <a:lnTo>
                  <a:pt x="7322" y="13223"/>
                </a:lnTo>
                <a:lnTo>
                  <a:pt x="7319" y="13186"/>
                </a:lnTo>
                <a:lnTo>
                  <a:pt x="7317" y="13147"/>
                </a:lnTo>
                <a:lnTo>
                  <a:pt x="7316" y="13108"/>
                </a:lnTo>
                <a:lnTo>
                  <a:pt x="7316" y="13067"/>
                </a:lnTo>
                <a:lnTo>
                  <a:pt x="7317" y="13027"/>
                </a:lnTo>
                <a:lnTo>
                  <a:pt x="7318" y="12986"/>
                </a:lnTo>
                <a:lnTo>
                  <a:pt x="7320" y="12946"/>
                </a:lnTo>
                <a:lnTo>
                  <a:pt x="7322" y="12904"/>
                </a:lnTo>
                <a:lnTo>
                  <a:pt x="7325" y="12864"/>
                </a:lnTo>
                <a:lnTo>
                  <a:pt x="7332" y="12784"/>
                </a:lnTo>
                <a:lnTo>
                  <a:pt x="7340" y="12706"/>
                </a:lnTo>
                <a:lnTo>
                  <a:pt x="7348" y="12632"/>
                </a:lnTo>
                <a:lnTo>
                  <a:pt x="7357" y="12562"/>
                </a:lnTo>
                <a:lnTo>
                  <a:pt x="7364" y="12500"/>
                </a:lnTo>
                <a:lnTo>
                  <a:pt x="7370" y="12445"/>
                </a:lnTo>
                <a:lnTo>
                  <a:pt x="7373" y="12398"/>
                </a:lnTo>
                <a:lnTo>
                  <a:pt x="7375" y="12362"/>
                </a:lnTo>
                <a:lnTo>
                  <a:pt x="7375" y="12332"/>
                </a:lnTo>
                <a:lnTo>
                  <a:pt x="7374" y="12304"/>
                </a:lnTo>
                <a:lnTo>
                  <a:pt x="7372" y="12278"/>
                </a:lnTo>
                <a:lnTo>
                  <a:pt x="7370" y="12252"/>
                </a:lnTo>
                <a:lnTo>
                  <a:pt x="7366" y="12229"/>
                </a:lnTo>
                <a:lnTo>
                  <a:pt x="7362" y="12207"/>
                </a:lnTo>
                <a:lnTo>
                  <a:pt x="7356" y="12185"/>
                </a:lnTo>
                <a:lnTo>
                  <a:pt x="7348" y="12166"/>
                </a:lnTo>
                <a:lnTo>
                  <a:pt x="7340" y="12148"/>
                </a:lnTo>
                <a:lnTo>
                  <a:pt x="7330" y="12131"/>
                </a:lnTo>
                <a:lnTo>
                  <a:pt x="7319" y="12114"/>
                </a:lnTo>
                <a:lnTo>
                  <a:pt x="7305" y="12098"/>
                </a:lnTo>
                <a:lnTo>
                  <a:pt x="7290" y="12084"/>
                </a:lnTo>
                <a:lnTo>
                  <a:pt x="7272" y="12070"/>
                </a:lnTo>
                <a:lnTo>
                  <a:pt x="7253" y="12057"/>
                </a:lnTo>
                <a:lnTo>
                  <a:pt x="7232" y="12044"/>
                </a:lnTo>
                <a:lnTo>
                  <a:pt x="7221" y="12038"/>
                </a:lnTo>
                <a:lnTo>
                  <a:pt x="7209" y="12029"/>
                </a:lnTo>
                <a:lnTo>
                  <a:pt x="7198" y="12018"/>
                </a:lnTo>
                <a:lnTo>
                  <a:pt x="7185" y="12007"/>
                </a:lnTo>
                <a:lnTo>
                  <a:pt x="7173" y="11994"/>
                </a:lnTo>
                <a:lnTo>
                  <a:pt x="7162" y="11980"/>
                </a:lnTo>
                <a:lnTo>
                  <a:pt x="7150" y="11965"/>
                </a:lnTo>
                <a:lnTo>
                  <a:pt x="7138" y="11949"/>
                </a:lnTo>
                <a:lnTo>
                  <a:pt x="7115" y="11914"/>
                </a:lnTo>
                <a:lnTo>
                  <a:pt x="7090" y="11876"/>
                </a:lnTo>
                <a:lnTo>
                  <a:pt x="7068" y="11834"/>
                </a:lnTo>
                <a:lnTo>
                  <a:pt x="7046" y="11792"/>
                </a:lnTo>
                <a:lnTo>
                  <a:pt x="7024" y="11748"/>
                </a:lnTo>
                <a:lnTo>
                  <a:pt x="7005" y="11705"/>
                </a:lnTo>
                <a:lnTo>
                  <a:pt x="6987" y="11661"/>
                </a:lnTo>
                <a:lnTo>
                  <a:pt x="6970" y="11618"/>
                </a:lnTo>
                <a:lnTo>
                  <a:pt x="6956" y="11578"/>
                </a:lnTo>
                <a:lnTo>
                  <a:pt x="6942" y="11539"/>
                </a:lnTo>
                <a:lnTo>
                  <a:pt x="6932" y="11505"/>
                </a:lnTo>
                <a:lnTo>
                  <a:pt x="6925" y="11474"/>
                </a:lnTo>
                <a:lnTo>
                  <a:pt x="6921" y="11459"/>
                </a:lnTo>
                <a:lnTo>
                  <a:pt x="6917" y="11443"/>
                </a:lnTo>
                <a:lnTo>
                  <a:pt x="6912" y="11427"/>
                </a:lnTo>
                <a:lnTo>
                  <a:pt x="6906" y="11410"/>
                </a:lnTo>
                <a:lnTo>
                  <a:pt x="6892" y="11373"/>
                </a:lnTo>
                <a:lnTo>
                  <a:pt x="6875" y="11336"/>
                </a:lnTo>
                <a:lnTo>
                  <a:pt x="6855" y="11297"/>
                </a:lnTo>
                <a:lnTo>
                  <a:pt x="6834" y="11260"/>
                </a:lnTo>
                <a:lnTo>
                  <a:pt x="6823" y="11241"/>
                </a:lnTo>
                <a:lnTo>
                  <a:pt x="6811" y="11222"/>
                </a:lnTo>
                <a:lnTo>
                  <a:pt x="6799" y="11203"/>
                </a:lnTo>
                <a:lnTo>
                  <a:pt x="6787" y="11186"/>
                </a:lnTo>
                <a:lnTo>
                  <a:pt x="6774" y="11169"/>
                </a:lnTo>
                <a:lnTo>
                  <a:pt x="6761" y="11153"/>
                </a:lnTo>
                <a:lnTo>
                  <a:pt x="6748" y="11136"/>
                </a:lnTo>
                <a:lnTo>
                  <a:pt x="6735" y="11122"/>
                </a:lnTo>
                <a:lnTo>
                  <a:pt x="6721" y="11108"/>
                </a:lnTo>
                <a:lnTo>
                  <a:pt x="6708" y="11095"/>
                </a:lnTo>
                <a:lnTo>
                  <a:pt x="6693" y="11084"/>
                </a:lnTo>
                <a:lnTo>
                  <a:pt x="6680" y="11073"/>
                </a:lnTo>
                <a:lnTo>
                  <a:pt x="6666" y="11064"/>
                </a:lnTo>
                <a:lnTo>
                  <a:pt x="6653" y="11057"/>
                </a:lnTo>
                <a:lnTo>
                  <a:pt x="6639" y="11050"/>
                </a:lnTo>
                <a:lnTo>
                  <a:pt x="6626" y="11045"/>
                </a:lnTo>
                <a:lnTo>
                  <a:pt x="6612" y="11043"/>
                </a:lnTo>
                <a:lnTo>
                  <a:pt x="6599" y="11042"/>
                </a:lnTo>
                <a:lnTo>
                  <a:pt x="6587" y="11043"/>
                </a:lnTo>
                <a:lnTo>
                  <a:pt x="6574" y="11046"/>
                </a:lnTo>
                <a:lnTo>
                  <a:pt x="6563" y="11051"/>
                </a:lnTo>
                <a:lnTo>
                  <a:pt x="6552" y="11058"/>
                </a:lnTo>
                <a:lnTo>
                  <a:pt x="6541" y="11065"/>
                </a:lnTo>
                <a:lnTo>
                  <a:pt x="6531" y="11073"/>
                </a:lnTo>
                <a:lnTo>
                  <a:pt x="6522" y="11083"/>
                </a:lnTo>
                <a:lnTo>
                  <a:pt x="6514" y="11093"/>
                </a:lnTo>
                <a:lnTo>
                  <a:pt x="6507" y="11104"/>
                </a:lnTo>
                <a:lnTo>
                  <a:pt x="6500" y="11116"/>
                </a:lnTo>
                <a:lnTo>
                  <a:pt x="6494" y="11128"/>
                </a:lnTo>
                <a:lnTo>
                  <a:pt x="6488" y="11142"/>
                </a:lnTo>
                <a:lnTo>
                  <a:pt x="6483" y="11156"/>
                </a:lnTo>
                <a:lnTo>
                  <a:pt x="6479" y="11170"/>
                </a:lnTo>
                <a:lnTo>
                  <a:pt x="6471" y="11198"/>
                </a:lnTo>
                <a:lnTo>
                  <a:pt x="6465" y="11228"/>
                </a:lnTo>
                <a:lnTo>
                  <a:pt x="6461" y="11256"/>
                </a:lnTo>
                <a:lnTo>
                  <a:pt x="6458" y="11282"/>
                </a:lnTo>
                <a:lnTo>
                  <a:pt x="6456" y="11308"/>
                </a:lnTo>
                <a:lnTo>
                  <a:pt x="6455" y="11330"/>
                </a:lnTo>
                <a:lnTo>
                  <a:pt x="6454" y="11363"/>
                </a:lnTo>
                <a:lnTo>
                  <a:pt x="6454" y="11375"/>
                </a:lnTo>
                <a:lnTo>
                  <a:pt x="6448" y="11374"/>
                </a:lnTo>
                <a:lnTo>
                  <a:pt x="6433" y="11373"/>
                </a:lnTo>
                <a:lnTo>
                  <a:pt x="6424" y="11373"/>
                </a:lnTo>
                <a:lnTo>
                  <a:pt x="6414" y="11373"/>
                </a:lnTo>
                <a:lnTo>
                  <a:pt x="6403" y="11374"/>
                </a:lnTo>
                <a:lnTo>
                  <a:pt x="6392" y="11376"/>
                </a:lnTo>
                <a:lnTo>
                  <a:pt x="6382" y="11379"/>
                </a:lnTo>
                <a:lnTo>
                  <a:pt x="6372" y="11385"/>
                </a:lnTo>
                <a:lnTo>
                  <a:pt x="6367" y="11388"/>
                </a:lnTo>
                <a:lnTo>
                  <a:pt x="6363" y="11391"/>
                </a:lnTo>
                <a:lnTo>
                  <a:pt x="6359" y="11394"/>
                </a:lnTo>
                <a:lnTo>
                  <a:pt x="6356" y="11399"/>
                </a:lnTo>
                <a:lnTo>
                  <a:pt x="6354" y="11403"/>
                </a:lnTo>
                <a:lnTo>
                  <a:pt x="6352" y="11408"/>
                </a:lnTo>
                <a:lnTo>
                  <a:pt x="6350" y="11414"/>
                </a:lnTo>
                <a:lnTo>
                  <a:pt x="6350" y="11420"/>
                </a:lnTo>
                <a:lnTo>
                  <a:pt x="6350" y="11427"/>
                </a:lnTo>
                <a:lnTo>
                  <a:pt x="6351" y="11435"/>
                </a:lnTo>
                <a:lnTo>
                  <a:pt x="6352" y="11443"/>
                </a:lnTo>
                <a:lnTo>
                  <a:pt x="6355" y="11452"/>
                </a:lnTo>
                <a:lnTo>
                  <a:pt x="6372" y="11498"/>
                </a:lnTo>
                <a:lnTo>
                  <a:pt x="6395" y="11561"/>
                </a:lnTo>
                <a:lnTo>
                  <a:pt x="6421" y="11633"/>
                </a:lnTo>
                <a:lnTo>
                  <a:pt x="6448" y="11711"/>
                </a:lnTo>
                <a:lnTo>
                  <a:pt x="6462" y="11750"/>
                </a:lnTo>
                <a:lnTo>
                  <a:pt x="6474" y="11790"/>
                </a:lnTo>
                <a:lnTo>
                  <a:pt x="6485" y="11828"/>
                </a:lnTo>
                <a:lnTo>
                  <a:pt x="6494" y="11863"/>
                </a:lnTo>
                <a:lnTo>
                  <a:pt x="6501" y="11898"/>
                </a:lnTo>
                <a:lnTo>
                  <a:pt x="6506" y="11928"/>
                </a:lnTo>
                <a:lnTo>
                  <a:pt x="6508" y="11942"/>
                </a:lnTo>
                <a:lnTo>
                  <a:pt x="6509" y="11956"/>
                </a:lnTo>
                <a:lnTo>
                  <a:pt x="6509" y="11968"/>
                </a:lnTo>
                <a:lnTo>
                  <a:pt x="6508" y="11978"/>
                </a:lnTo>
                <a:lnTo>
                  <a:pt x="6506" y="11999"/>
                </a:lnTo>
                <a:lnTo>
                  <a:pt x="6501" y="12021"/>
                </a:lnTo>
                <a:lnTo>
                  <a:pt x="6496" y="12044"/>
                </a:lnTo>
                <a:lnTo>
                  <a:pt x="6488" y="12066"/>
                </a:lnTo>
                <a:lnTo>
                  <a:pt x="6480" y="12089"/>
                </a:lnTo>
                <a:lnTo>
                  <a:pt x="6470" y="12113"/>
                </a:lnTo>
                <a:lnTo>
                  <a:pt x="6459" y="12135"/>
                </a:lnTo>
                <a:lnTo>
                  <a:pt x="6445" y="12156"/>
                </a:lnTo>
                <a:lnTo>
                  <a:pt x="6431" y="12177"/>
                </a:lnTo>
                <a:lnTo>
                  <a:pt x="6416" y="12198"/>
                </a:lnTo>
                <a:lnTo>
                  <a:pt x="6400" y="12217"/>
                </a:lnTo>
                <a:lnTo>
                  <a:pt x="6383" y="12234"/>
                </a:lnTo>
                <a:lnTo>
                  <a:pt x="6373" y="12242"/>
                </a:lnTo>
                <a:lnTo>
                  <a:pt x="6363" y="12250"/>
                </a:lnTo>
                <a:lnTo>
                  <a:pt x="6353" y="12257"/>
                </a:lnTo>
                <a:lnTo>
                  <a:pt x="6343" y="12264"/>
                </a:lnTo>
                <a:lnTo>
                  <a:pt x="6333" y="12270"/>
                </a:lnTo>
                <a:lnTo>
                  <a:pt x="6322" y="12276"/>
                </a:lnTo>
                <a:lnTo>
                  <a:pt x="6312" y="12281"/>
                </a:lnTo>
                <a:lnTo>
                  <a:pt x="6301" y="12286"/>
                </a:lnTo>
                <a:lnTo>
                  <a:pt x="6290" y="12292"/>
                </a:lnTo>
                <a:lnTo>
                  <a:pt x="6280" y="12301"/>
                </a:lnTo>
                <a:lnTo>
                  <a:pt x="6271" y="12315"/>
                </a:lnTo>
                <a:lnTo>
                  <a:pt x="6264" y="12331"/>
                </a:lnTo>
                <a:lnTo>
                  <a:pt x="6258" y="12351"/>
                </a:lnTo>
                <a:lnTo>
                  <a:pt x="6252" y="12374"/>
                </a:lnTo>
                <a:lnTo>
                  <a:pt x="6248" y="12400"/>
                </a:lnTo>
                <a:lnTo>
                  <a:pt x="6245" y="12427"/>
                </a:lnTo>
                <a:lnTo>
                  <a:pt x="6243" y="12459"/>
                </a:lnTo>
                <a:lnTo>
                  <a:pt x="6241" y="12491"/>
                </a:lnTo>
                <a:lnTo>
                  <a:pt x="6241" y="12526"/>
                </a:lnTo>
                <a:lnTo>
                  <a:pt x="6242" y="12561"/>
                </a:lnTo>
                <a:lnTo>
                  <a:pt x="6243" y="12599"/>
                </a:lnTo>
                <a:lnTo>
                  <a:pt x="6245" y="12638"/>
                </a:lnTo>
                <a:lnTo>
                  <a:pt x="6248" y="12678"/>
                </a:lnTo>
                <a:lnTo>
                  <a:pt x="6252" y="12718"/>
                </a:lnTo>
                <a:lnTo>
                  <a:pt x="6257" y="12760"/>
                </a:lnTo>
                <a:lnTo>
                  <a:pt x="6262" y="12802"/>
                </a:lnTo>
                <a:lnTo>
                  <a:pt x="6269" y="12844"/>
                </a:lnTo>
                <a:lnTo>
                  <a:pt x="6276" y="12886"/>
                </a:lnTo>
                <a:lnTo>
                  <a:pt x="6283" y="12928"/>
                </a:lnTo>
                <a:lnTo>
                  <a:pt x="6293" y="12969"/>
                </a:lnTo>
                <a:lnTo>
                  <a:pt x="6302" y="13011"/>
                </a:lnTo>
                <a:lnTo>
                  <a:pt x="6311" y="13050"/>
                </a:lnTo>
                <a:lnTo>
                  <a:pt x="6322" y="13090"/>
                </a:lnTo>
                <a:lnTo>
                  <a:pt x="6332" y="13127"/>
                </a:lnTo>
                <a:lnTo>
                  <a:pt x="6344" y="13164"/>
                </a:lnTo>
                <a:lnTo>
                  <a:pt x="6356" y="13198"/>
                </a:lnTo>
                <a:lnTo>
                  <a:pt x="6368" y="13231"/>
                </a:lnTo>
                <a:lnTo>
                  <a:pt x="6382" y="13262"/>
                </a:lnTo>
                <a:lnTo>
                  <a:pt x="6396" y="13290"/>
                </a:lnTo>
                <a:lnTo>
                  <a:pt x="6410" y="13316"/>
                </a:lnTo>
                <a:lnTo>
                  <a:pt x="6423" y="13343"/>
                </a:lnTo>
                <a:lnTo>
                  <a:pt x="6434" y="13371"/>
                </a:lnTo>
                <a:lnTo>
                  <a:pt x="6444" y="13402"/>
                </a:lnTo>
                <a:lnTo>
                  <a:pt x="6452" y="13437"/>
                </a:lnTo>
                <a:lnTo>
                  <a:pt x="6458" y="13473"/>
                </a:lnTo>
                <a:lnTo>
                  <a:pt x="6462" y="13511"/>
                </a:lnTo>
                <a:lnTo>
                  <a:pt x="6464" y="13551"/>
                </a:lnTo>
                <a:lnTo>
                  <a:pt x="6465" y="13593"/>
                </a:lnTo>
                <a:lnTo>
                  <a:pt x="6465" y="13635"/>
                </a:lnTo>
                <a:lnTo>
                  <a:pt x="6463" y="13679"/>
                </a:lnTo>
                <a:lnTo>
                  <a:pt x="6460" y="13724"/>
                </a:lnTo>
                <a:lnTo>
                  <a:pt x="6456" y="13770"/>
                </a:lnTo>
                <a:lnTo>
                  <a:pt x="6450" y="13817"/>
                </a:lnTo>
                <a:lnTo>
                  <a:pt x="6445" y="13863"/>
                </a:lnTo>
                <a:lnTo>
                  <a:pt x="6438" y="13910"/>
                </a:lnTo>
                <a:lnTo>
                  <a:pt x="6430" y="13956"/>
                </a:lnTo>
                <a:lnTo>
                  <a:pt x="6422" y="14003"/>
                </a:lnTo>
                <a:lnTo>
                  <a:pt x="6413" y="14048"/>
                </a:lnTo>
                <a:lnTo>
                  <a:pt x="6404" y="14094"/>
                </a:lnTo>
                <a:lnTo>
                  <a:pt x="6394" y="14138"/>
                </a:lnTo>
                <a:lnTo>
                  <a:pt x="6374" y="14223"/>
                </a:lnTo>
                <a:lnTo>
                  <a:pt x="6353" y="14302"/>
                </a:lnTo>
                <a:lnTo>
                  <a:pt x="6332" y="14372"/>
                </a:lnTo>
                <a:lnTo>
                  <a:pt x="6313" y="14434"/>
                </a:lnTo>
                <a:lnTo>
                  <a:pt x="6303" y="14461"/>
                </a:lnTo>
                <a:lnTo>
                  <a:pt x="6295" y="14485"/>
                </a:lnTo>
                <a:lnTo>
                  <a:pt x="6285" y="14505"/>
                </a:lnTo>
                <a:lnTo>
                  <a:pt x="6278" y="14522"/>
                </a:lnTo>
                <a:lnTo>
                  <a:pt x="6271" y="14540"/>
                </a:lnTo>
                <a:lnTo>
                  <a:pt x="6265" y="14560"/>
                </a:lnTo>
                <a:lnTo>
                  <a:pt x="6260" y="14584"/>
                </a:lnTo>
                <a:lnTo>
                  <a:pt x="6255" y="14610"/>
                </a:lnTo>
                <a:lnTo>
                  <a:pt x="6252" y="14640"/>
                </a:lnTo>
                <a:lnTo>
                  <a:pt x="6248" y="14672"/>
                </a:lnTo>
                <a:lnTo>
                  <a:pt x="6246" y="14706"/>
                </a:lnTo>
                <a:lnTo>
                  <a:pt x="6244" y="14742"/>
                </a:lnTo>
                <a:lnTo>
                  <a:pt x="6242" y="14779"/>
                </a:lnTo>
                <a:lnTo>
                  <a:pt x="6242" y="14818"/>
                </a:lnTo>
                <a:lnTo>
                  <a:pt x="6242" y="14858"/>
                </a:lnTo>
                <a:lnTo>
                  <a:pt x="6242" y="14899"/>
                </a:lnTo>
                <a:lnTo>
                  <a:pt x="6244" y="14983"/>
                </a:lnTo>
                <a:lnTo>
                  <a:pt x="6248" y="15068"/>
                </a:lnTo>
                <a:lnTo>
                  <a:pt x="6254" y="15151"/>
                </a:lnTo>
                <a:lnTo>
                  <a:pt x="6262" y="15231"/>
                </a:lnTo>
                <a:lnTo>
                  <a:pt x="6266" y="15270"/>
                </a:lnTo>
                <a:lnTo>
                  <a:pt x="6271" y="15306"/>
                </a:lnTo>
                <a:lnTo>
                  <a:pt x="6276" y="15340"/>
                </a:lnTo>
                <a:lnTo>
                  <a:pt x="6281" y="15374"/>
                </a:lnTo>
                <a:lnTo>
                  <a:pt x="6288" y="15404"/>
                </a:lnTo>
                <a:lnTo>
                  <a:pt x="6294" y="15432"/>
                </a:lnTo>
                <a:lnTo>
                  <a:pt x="6300" y="15457"/>
                </a:lnTo>
                <a:lnTo>
                  <a:pt x="6306" y="15479"/>
                </a:lnTo>
                <a:lnTo>
                  <a:pt x="6312" y="15497"/>
                </a:lnTo>
                <a:lnTo>
                  <a:pt x="6319" y="15513"/>
                </a:lnTo>
                <a:lnTo>
                  <a:pt x="6326" y="15524"/>
                </a:lnTo>
                <a:lnTo>
                  <a:pt x="6333" y="15531"/>
                </a:lnTo>
                <a:close/>
                <a:moveTo>
                  <a:pt x="8142" y="7057"/>
                </a:moveTo>
                <a:lnTo>
                  <a:pt x="8156" y="7065"/>
                </a:lnTo>
                <a:lnTo>
                  <a:pt x="8192" y="7088"/>
                </a:lnTo>
                <a:lnTo>
                  <a:pt x="8242" y="7120"/>
                </a:lnTo>
                <a:lnTo>
                  <a:pt x="8300" y="7159"/>
                </a:lnTo>
                <a:lnTo>
                  <a:pt x="8328" y="7182"/>
                </a:lnTo>
                <a:lnTo>
                  <a:pt x="8357" y="7203"/>
                </a:lnTo>
                <a:lnTo>
                  <a:pt x="8382" y="7225"/>
                </a:lnTo>
                <a:lnTo>
                  <a:pt x="8404" y="7246"/>
                </a:lnTo>
                <a:lnTo>
                  <a:pt x="8414" y="7257"/>
                </a:lnTo>
                <a:lnTo>
                  <a:pt x="8424" y="7267"/>
                </a:lnTo>
                <a:lnTo>
                  <a:pt x="8431" y="7276"/>
                </a:lnTo>
                <a:lnTo>
                  <a:pt x="8438" y="7285"/>
                </a:lnTo>
                <a:lnTo>
                  <a:pt x="8442" y="7294"/>
                </a:lnTo>
                <a:lnTo>
                  <a:pt x="8445" y="7302"/>
                </a:lnTo>
                <a:lnTo>
                  <a:pt x="8447" y="7310"/>
                </a:lnTo>
                <a:lnTo>
                  <a:pt x="8446" y="7317"/>
                </a:lnTo>
                <a:lnTo>
                  <a:pt x="8447" y="7322"/>
                </a:lnTo>
                <a:lnTo>
                  <a:pt x="8452" y="7326"/>
                </a:lnTo>
                <a:lnTo>
                  <a:pt x="8460" y="7327"/>
                </a:lnTo>
                <a:lnTo>
                  <a:pt x="8472" y="7326"/>
                </a:lnTo>
                <a:lnTo>
                  <a:pt x="8488" y="7323"/>
                </a:lnTo>
                <a:lnTo>
                  <a:pt x="8507" y="7318"/>
                </a:lnTo>
                <a:lnTo>
                  <a:pt x="8527" y="7312"/>
                </a:lnTo>
                <a:lnTo>
                  <a:pt x="8551" y="7305"/>
                </a:lnTo>
                <a:lnTo>
                  <a:pt x="8604" y="7286"/>
                </a:lnTo>
                <a:lnTo>
                  <a:pt x="8664" y="7262"/>
                </a:lnTo>
                <a:lnTo>
                  <a:pt x="8728" y="7235"/>
                </a:lnTo>
                <a:lnTo>
                  <a:pt x="8795" y="7207"/>
                </a:lnTo>
                <a:lnTo>
                  <a:pt x="8862" y="7178"/>
                </a:lnTo>
                <a:lnTo>
                  <a:pt x="8927" y="7148"/>
                </a:lnTo>
                <a:lnTo>
                  <a:pt x="8987" y="7121"/>
                </a:lnTo>
                <a:lnTo>
                  <a:pt x="9042" y="7096"/>
                </a:lnTo>
                <a:lnTo>
                  <a:pt x="9089" y="7074"/>
                </a:lnTo>
                <a:lnTo>
                  <a:pt x="9124" y="7057"/>
                </a:lnTo>
                <a:lnTo>
                  <a:pt x="9147" y="7046"/>
                </a:lnTo>
                <a:lnTo>
                  <a:pt x="9155" y="7042"/>
                </a:lnTo>
                <a:lnTo>
                  <a:pt x="9136" y="7023"/>
                </a:lnTo>
                <a:lnTo>
                  <a:pt x="9088" y="6970"/>
                </a:lnTo>
                <a:lnTo>
                  <a:pt x="9017" y="6894"/>
                </a:lnTo>
                <a:lnTo>
                  <a:pt x="8937" y="6804"/>
                </a:lnTo>
                <a:lnTo>
                  <a:pt x="8895" y="6755"/>
                </a:lnTo>
                <a:lnTo>
                  <a:pt x="8855" y="6708"/>
                </a:lnTo>
                <a:lnTo>
                  <a:pt x="8817" y="6660"/>
                </a:lnTo>
                <a:lnTo>
                  <a:pt x="8783" y="6615"/>
                </a:lnTo>
                <a:lnTo>
                  <a:pt x="8768" y="6593"/>
                </a:lnTo>
                <a:lnTo>
                  <a:pt x="8754" y="6573"/>
                </a:lnTo>
                <a:lnTo>
                  <a:pt x="8740" y="6554"/>
                </a:lnTo>
                <a:lnTo>
                  <a:pt x="8730" y="6536"/>
                </a:lnTo>
                <a:lnTo>
                  <a:pt x="8721" y="6518"/>
                </a:lnTo>
                <a:lnTo>
                  <a:pt x="8714" y="6503"/>
                </a:lnTo>
                <a:lnTo>
                  <a:pt x="8709" y="6490"/>
                </a:lnTo>
                <a:lnTo>
                  <a:pt x="8707" y="6478"/>
                </a:lnTo>
                <a:lnTo>
                  <a:pt x="8704" y="6467"/>
                </a:lnTo>
                <a:lnTo>
                  <a:pt x="8699" y="6454"/>
                </a:lnTo>
                <a:lnTo>
                  <a:pt x="8692" y="6441"/>
                </a:lnTo>
                <a:lnTo>
                  <a:pt x="8683" y="6427"/>
                </a:lnTo>
                <a:lnTo>
                  <a:pt x="8671" y="6413"/>
                </a:lnTo>
                <a:lnTo>
                  <a:pt x="8657" y="6399"/>
                </a:lnTo>
                <a:lnTo>
                  <a:pt x="8643" y="6386"/>
                </a:lnTo>
                <a:lnTo>
                  <a:pt x="8627" y="6374"/>
                </a:lnTo>
                <a:lnTo>
                  <a:pt x="8609" y="6362"/>
                </a:lnTo>
                <a:lnTo>
                  <a:pt x="8590" y="6351"/>
                </a:lnTo>
                <a:lnTo>
                  <a:pt x="8569" y="6342"/>
                </a:lnTo>
                <a:lnTo>
                  <a:pt x="8548" y="6335"/>
                </a:lnTo>
                <a:lnTo>
                  <a:pt x="8527" y="6331"/>
                </a:lnTo>
                <a:lnTo>
                  <a:pt x="8503" y="6329"/>
                </a:lnTo>
                <a:lnTo>
                  <a:pt x="8480" y="6330"/>
                </a:lnTo>
                <a:lnTo>
                  <a:pt x="8457" y="6333"/>
                </a:lnTo>
                <a:lnTo>
                  <a:pt x="8433" y="6340"/>
                </a:lnTo>
                <a:lnTo>
                  <a:pt x="8409" y="6351"/>
                </a:lnTo>
                <a:lnTo>
                  <a:pt x="8385" y="6367"/>
                </a:lnTo>
                <a:lnTo>
                  <a:pt x="8362" y="6386"/>
                </a:lnTo>
                <a:lnTo>
                  <a:pt x="8338" y="6409"/>
                </a:lnTo>
                <a:lnTo>
                  <a:pt x="8315" y="6437"/>
                </a:lnTo>
                <a:lnTo>
                  <a:pt x="8293" y="6472"/>
                </a:lnTo>
                <a:lnTo>
                  <a:pt x="8271" y="6510"/>
                </a:lnTo>
                <a:lnTo>
                  <a:pt x="8250" y="6556"/>
                </a:lnTo>
                <a:lnTo>
                  <a:pt x="8231" y="6607"/>
                </a:lnTo>
                <a:lnTo>
                  <a:pt x="8212" y="6664"/>
                </a:lnTo>
                <a:lnTo>
                  <a:pt x="8195" y="6728"/>
                </a:lnTo>
                <a:lnTo>
                  <a:pt x="8180" y="6799"/>
                </a:lnTo>
                <a:lnTo>
                  <a:pt x="8165" y="6877"/>
                </a:lnTo>
                <a:lnTo>
                  <a:pt x="8152" y="6963"/>
                </a:lnTo>
                <a:lnTo>
                  <a:pt x="8142" y="7057"/>
                </a:lnTo>
                <a:close/>
                <a:moveTo>
                  <a:pt x="5619" y="2220"/>
                </a:moveTo>
                <a:lnTo>
                  <a:pt x="5625" y="2220"/>
                </a:lnTo>
                <a:lnTo>
                  <a:pt x="5642" y="2220"/>
                </a:lnTo>
                <a:lnTo>
                  <a:pt x="5665" y="2221"/>
                </a:lnTo>
                <a:lnTo>
                  <a:pt x="5692" y="2224"/>
                </a:lnTo>
                <a:lnTo>
                  <a:pt x="5705" y="2228"/>
                </a:lnTo>
                <a:lnTo>
                  <a:pt x="5719" y="2231"/>
                </a:lnTo>
                <a:lnTo>
                  <a:pt x="5731" y="2236"/>
                </a:lnTo>
                <a:lnTo>
                  <a:pt x="5742" y="2241"/>
                </a:lnTo>
                <a:lnTo>
                  <a:pt x="5746" y="2245"/>
                </a:lnTo>
                <a:lnTo>
                  <a:pt x="5751" y="2248"/>
                </a:lnTo>
                <a:lnTo>
                  <a:pt x="5755" y="2252"/>
                </a:lnTo>
                <a:lnTo>
                  <a:pt x="5758" y="2257"/>
                </a:lnTo>
                <a:lnTo>
                  <a:pt x="5760" y="2262"/>
                </a:lnTo>
                <a:lnTo>
                  <a:pt x="5762" y="2267"/>
                </a:lnTo>
                <a:lnTo>
                  <a:pt x="5764" y="2272"/>
                </a:lnTo>
                <a:lnTo>
                  <a:pt x="5764" y="2278"/>
                </a:lnTo>
                <a:lnTo>
                  <a:pt x="5764" y="2284"/>
                </a:lnTo>
                <a:lnTo>
                  <a:pt x="5766" y="2290"/>
                </a:lnTo>
                <a:lnTo>
                  <a:pt x="5767" y="2295"/>
                </a:lnTo>
                <a:lnTo>
                  <a:pt x="5770" y="2299"/>
                </a:lnTo>
                <a:lnTo>
                  <a:pt x="5773" y="2303"/>
                </a:lnTo>
                <a:lnTo>
                  <a:pt x="5776" y="2307"/>
                </a:lnTo>
                <a:lnTo>
                  <a:pt x="5780" y="2311"/>
                </a:lnTo>
                <a:lnTo>
                  <a:pt x="5785" y="2314"/>
                </a:lnTo>
                <a:lnTo>
                  <a:pt x="5796" y="2318"/>
                </a:lnTo>
                <a:lnTo>
                  <a:pt x="5807" y="2321"/>
                </a:lnTo>
                <a:lnTo>
                  <a:pt x="5819" y="2323"/>
                </a:lnTo>
                <a:lnTo>
                  <a:pt x="5832" y="2324"/>
                </a:lnTo>
                <a:lnTo>
                  <a:pt x="5856" y="2323"/>
                </a:lnTo>
                <a:lnTo>
                  <a:pt x="5879" y="2321"/>
                </a:lnTo>
                <a:lnTo>
                  <a:pt x="5894" y="2319"/>
                </a:lnTo>
                <a:lnTo>
                  <a:pt x="5899" y="2318"/>
                </a:lnTo>
                <a:lnTo>
                  <a:pt x="5887" y="2298"/>
                </a:lnTo>
                <a:lnTo>
                  <a:pt x="5851" y="2248"/>
                </a:lnTo>
                <a:lnTo>
                  <a:pt x="5801" y="2175"/>
                </a:lnTo>
                <a:lnTo>
                  <a:pt x="5740" y="2089"/>
                </a:lnTo>
                <a:lnTo>
                  <a:pt x="5676" y="2000"/>
                </a:lnTo>
                <a:lnTo>
                  <a:pt x="5614" y="1915"/>
                </a:lnTo>
                <a:lnTo>
                  <a:pt x="5586" y="1876"/>
                </a:lnTo>
                <a:lnTo>
                  <a:pt x="5562" y="1844"/>
                </a:lnTo>
                <a:lnTo>
                  <a:pt x="5540" y="1816"/>
                </a:lnTo>
                <a:lnTo>
                  <a:pt x="5523" y="1796"/>
                </a:lnTo>
                <a:lnTo>
                  <a:pt x="5509" y="1782"/>
                </a:lnTo>
                <a:lnTo>
                  <a:pt x="5497" y="1771"/>
                </a:lnTo>
                <a:lnTo>
                  <a:pt x="5491" y="1767"/>
                </a:lnTo>
                <a:lnTo>
                  <a:pt x="5486" y="1764"/>
                </a:lnTo>
                <a:lnTo>
                  <a:pt x="5481" y="1762"/>
                </a:lnTo>
                <a:lnTo>
                  <a:pt x="5476" y="1760"/>
                </a:lnTo>
                <a:lnTo>
                  <a:pt x="5472" y="1759"/>
                </a:lnTo>
                <a:lnTo>
                  <a:pt x="5467" y="1759"/>
                </a:lnTo>
                <a:lnTo>
                  <a:pt x="5463" y="1759"/>
                </a:lnTo>
                <a:lnTo>
                  <a:pt x="5459" y="1760"/>
                </a:lnTo>
                <a:lnTo>
                  <a:pt x="5456" y="1762"/>
                </a:lnTo>
                <a:lnTo>
                  <a:pt x="5453" y="1765"/>
                </a:lnTo>
                <a:lnTo>
                  <a:pt x="5450" y="1768"/>
                </a:lnTo>
                <a:lnTo>
                  <a:pt x="5448" y="1771"/>
                </a:lnTo>
                <a:lnTo>
                  <a:pt x="5444" y="1780"/>
                </a:lnTo>
                <a:lnTo>
                  <a:pt x="5441" y="1790"/>
                </a:lnTo>
                <a:lnTo>
                  <a:pt x="5439" y="1802"/>
                </a:lnTo>
                <a:lnTo>
                  <a:pt x="5439" y="1816"/>
                </a:lnTo>
                <a:lnTo>
                  <a:pt x="5439" y="1832"/>
                </a:lnTo>
                <a:lnTo>
                  <a:pt x="5440" y="1848"/>
                </a:lnTo>
                <a:lnTo>
                  <a:pt x="5442" y="1865"/>
                </a:lnTo>
                <a:lnTo>
                  <a:pt x="5446" y="1883"/>
                </a:lnTo>
                <a:lnTo>
                  <a:pt x="5454" y="1925"/>
                </a:lnTo>
                <a:lnTo>
                  <a:pt x="5467" y="1973"/>
                </a:lnTo>
                <a:lnTo>
                  <a:pt x="5474" y="2001"/>
                </a:lnTo>
                <a:lnTo>
                  <a:pt x="5482" y="2027"/>
                </a:lnTo>
                <a:lnTo>
                  <a:pt x="5490" y="2054"/>
                </a:lnTo>
                <a:lnTo>
                  <a:pt x="5500" y="2081"/>
                </a:lnTo>
                <a:lnTo>
                  <a:pt x="5511" y="2107"/>
                </a:lnTo>
                <a:lnTo>
                  <a:pt x="5523" y="2131"/>
                </a:lnTo>
                <a:lnTo>
                  <a:pt x="5529" y="2142"/>
                </a:lnTo>
                <a:lnTo>
                  <a:pt x="5536" y="2154"/>
                </a:lnTo>
                <a:lnTo>
                  <a:pt x="5543" y="2164"/>
                </a:lnTo>
                <a:lnTo>
                  <a:pt x="5551" y="2174"/>
                </a:lnTo>
                <a:lnTo>
                  <a:pt x="5558" y="2182"/>
                </a:lnTo>
                <a:lnTo>
                  <a:pt x="5566" y="2191"/>
                </a:lnTo>
                <a:lnTo>
                  <a:pt x="5574" y="2198"/>
                </a:lnTo>
                <a:lnTo>
                  <a:pt x="5582" y="2204"/>
                </a:lnTo>
                <a:lnTo>
                  <a:pt x="5591" y="2210"/>
                </a:lnTo>
                <a:lnTo>
                  <a:pt x="5600" y="2214"/>
                </a:lnTo>
                <a:lnTo>
                  <a:pt x="5609" y="2218"/>
                </a:lnTo>
                <a:lnTo>
                  <a:pt x="5619" y="2220"/>
                </a:lnTo>
                <a:close/>
                <a:moveTo>
                  <a:pt x="5031" y="2934"/>
                </a:moveTo>
                <a:lnTo>
                  <a:pt x="5045" y="2925"/>
                </a:lnTo>
                <a:lnTo>
                  <a:pt x="5084" y="2898"/>
                </a:lnTo>
                <a:lnTo>
                  <a:pt x="5110" y="2880"/>
                </a:lnTo>
                <a:lnTo>
                  <a:pt x="5139" y="2858"/>
                </a:lnTo>
                <a:lnTo>
                  <a:pt x="5170" y="2835"/>
                </a:lnTo>
                <a:lnTo>
                  <a:pt x="5202" y="2810"/>
                </a:lnTo>
                <a:lnTo>
                  <a:pt x="5235" y="2782"/>
                </a:lnTo>
                <a:lnTo>
                  <a:pt x="5266" y="2755"/>
                </a:lnTo>
                <a:lnTo>
                  <a:pt x="5296" y="2727"/>
                </a:lnTo>
                <a:lnTo>
                  <a:pt x="5324" y="2698"/>
                </a:lnTo>
                <a:lnTo>
                  <a:pt x="5336" y="2685"/>
                </a:lnTo>
                <a:lnTo>
                  <a:pt x="5348" y="2671"/>
                </a:lnTo>
                <a:lnTo>
                  <a:pt x="5358" y="2658"/>
                </a:lnTo>
                <a:lnTo>
                  <a:pt x="5367" y="2645"/>
                </a:lnTo>
                <a:lnTo>
                  <a:pt x="5374" y="2633"/>
                </a:lnTo>
                <a:lnTo>
                  <a:pt x="5380" y="2619"/>
                </a:lnTo>
                <a:lnTo>
                  <a:pt x="5386" y="2608"/>
                </a:lnTo>
                <a:lnTo>
                  <a:pt x="5388" y="2597"/>
                </a:lnTo>
                <a:lnTo>
                  <a:pt x="5391" y="2576"/>
                </a:lnTo>
                <a:lnTo>
                  <a:pt x="5393" y="2556"/>
                </a:lnTo>
                <a:lnTo>
                  <a:pt x="5394" y="2535"/>
                </a:lnTo>
                <a:lnTo>
                  <a:pt x="5394" y="2517"/>
                </a:lnTo>
                <a:lnTo>
                  <a:pt x="5394" y="2482"/>
                </a:lnTo>
                <a:lnTo>
                  <a:pt x="5394" y="2450"/>
                </a:lnTo>
                <a:lnTo>
                  <a:pt x="5395" y="2435"/>
                </a:lnTo>
                <a:lnTo>
                  <a:pt x="5397" y="2421"/>
                </a:lnTo>
                <a:lnTo>
                  <a:pt x="5399" y="2407"/>
                </a:lnTo>
                <a:lnTo>
                  <a:pt x="5403" y="2394"/>
                </a:lnTo>
                <a:lnTo>
                  <a:pt x="5408" y="2380"/>
                </a:lnTo>
                <a:lnTo>
                  <a:pt x="5416" y="2369"/>
                </a:lnTo>
                <a:lnTo>
                  <a:pt x="5425" y="2357"/>
                </a:lnTo>
                <a:lnTo>
                  <a:pt x="5436" y="2346"/>
                </a:lnTo>
                <a:lnTo>
                  <a:pt x="5441" y="2340"/>
                </a:lnTo>
                <a:lnTo>
                  <a:pt x="5444" y="2332"/>
                </a:lnTo>
                <a:lnTo>
                  <a:pt x="5444" y="2323"/>
                </a:lnTo>
                <a:lnTo>
                  <a:pt x="5442" y="2313"/>
                </a:lnTo>
                <a:lnTo>
                  <a:pt x="5439" y="2300"/>
                </a:lnTo>
                <a:lnTo>
                  <a:pt x="5434" y="2288"/>
                </a:lnTo>
                <a:lnTo>
                  <a:pt x="5427" y="2274"/>
                </a:lnTo>
                <a:lnTo>
                  <a:pt x="5418" y="2260"/>
                </a:lnTo>
                <a:lnTo>
                  <a:pt x="5408" y="2245"/>
                </a:lnTo>
                <a:lnTo>
                  <a:pt x="5397" y="2229"/>
                </a:lnTo>
                <a:lnTo>
                  <a:pt x="5385" y="2212"/>
                </a:lnTo>
                <a:lnTo>
                  <a:pt x="5371" y="2195"/>
                </a:lnTo>
                <a:lnTo>
                  <a:pt x="5343" y="2162"/>
                </a:lnTo>
                <a:lnTo>
                  <a:pt x="5312" y="2126"/>
                </a:lnTo>
                <a:lnTo>
                  <a:pt x="5280" y="2093"/>
                </a:lnTo>
                <a:lnTo>
                  <a:pt x="5250" y="2060"/>
                </a:lnTo>
                <a:lnTo>
                  <a:pt x="5221" y="2031"/>
                </a:lnTo>
                <a:lnTo>
                  <a:pt x="5193" y="2005"/>
                </a:lnTo>
                <a:lnTo>
                  <a:pt x="5153" y="1965"/>
                </a:lnTo>
                <a:lnTo>
                  <a:pt x="5138" y="1951"/>
                </a:lnTo>
                <a:lnTo>
                  <a:pt x="5120" y="1952"/>
                </a:lnTo>
                <a:lnTo>
                  <a:pt x="5076" y="1957"/>
                </a:lnTo>
                <a:lnTo>
                  <a:pt x="5045" y="1962"/>
                </a:lnTo>
                <a:lnTo>
                  <a:pt x="5012" y="1969"/>
                </a:lnTo>
                <a:lnTo>
                  <a:pt x="4995" y="1973"/>
                </a:lnTo>
                <a:lnTo>
                  <a:pt x="4977" y="1978"/>
                </a:lnTo>
                <a:lnTo>
                  <a:pt x="4958" y="1985"/>
                </a:lnTo>
                <a:lnTo>
                  <a:pt x="4939" y="1991"/>
                </a:lnTo>
                <a:lnTo>
                  <a:pt x="4921" y="1998"/>
                </a:lnTo>
                <a:lnTo>
                  <a:pt x="4903" y="2005"/>
                </a:lnTo>
                <a:lnTo>
                  <a:pt x="4884" y="2014"/>
                </a:lnTo>
                <a:lnTo>
                  <a:pt x="4867" y="2023"/>
                </a:lnTo>
                <a:lnTo>
                  <a:pt x="4850" y="2033"/>
                </a:lnTo>
                <a:lnTo>
                  <a:pt x="4833" y="2044"/>
                </a:lnTo>
                <a:lnTo>
                  <a:pt x="4818" y="2055"/>
                </a:lnTo>
                <a:lnTo>
                  <a:pt x="4803" y="2069"/>
                </a:lnTo>
                <a:lnTo>
                  <a:pt x="4790" y="2083"/>
                </a:lnTo>
                <a:lnTo>
                  <a:pt x="4778" y="2098"/>
                </a:lnTo>
                <a:lnTo>
                  <a:pt x="4768" y="2113"/>
                </a:lnTo>
                <a:lnTo>
                  <a:pt x="4759" y="2130"/>
                </a:lnTo>
                <a:lnTo>
                  <a:pt x="4752" y="2149"/>
                </a:lnTo>
                <a:lnTo>
                  <a:pt x="4746" y="2169"/>
                </a:lnTo>
                <a:lnTo>
                  <a:pt x="4743" y="2189"/>
                </a:lnTo>
                <a:lnTo>
                  <a:pt x="4742" y="2211"/>
                </a:lnTo>
                <a:lnTo>
                  <a:pt x="4742" y="2258"/>
                </a:lnTo>
                <a:lnTo>
                  <a:pt x="4742" y="2305"/>
                </a:lnTo>
                <a:lnTo>
                  <a:pt x="4743" y="2356"/>
                </a:lnTo>
                <a:lnTo>
                  <a:pt x="4745" y="2407"/>
                </a:lnTo>
                <a:lnTo>
                  <a:pt x="4747" y="2433"/>
                </a:lnTo>
                <a:lnTo>
                  <a:pt x="4749" y="2458"/>
                </a:lnTo>
                <a:lnTo>
                  <a:pt x="4751" y="2485"/>
                </a:lnTo>
                <a:lnTo>
                  <a:pt x="4754" y="2510"/>
                </a:lnTo>
                <a:lnTo>
                  <a:pt x="4758" y="2536"/>
                </a:lnTo>
                <a:lnTo>
                  <a:pt x="4763" y="2562"/>
                </a:lnTo>
                <a:lnTo>
                  <a:pt x="4768" y="2587"/>
                </a:lnTo>
                <a:lnTo>
                  <a:pt x="4774" y="2612"/>
                </a:lnTo>
                <a:lnTo>
                  <a:pt x="4781" y="2638"/>
                </a:lnTo>
                <a:lnTo>
                  <a:pt x="4789" y="2662"/>
                </a:lnTo>
                <a:lnTo>
                  <a:pt x="4798" y="2686"/>
                </a:lnTo>
                <a:lnTo>
                  <a:pt x="4808" y="2709"/>
                </a:lnTo>
                <a:lnTo>
                  <a:pt x="4819" y="2733"/>
                </a:lnTo>
                <a:lnTo>
                  <a:pt x="4832" y="2756"/>
                </a:lnTo>
                <a:lnTo>
                  <a:pt x="4845" y="2777"/>
                </a:lnTo>
                <a:lnTo>
                  <a:pt x="4859" y="2799"/>
                </a:lnTo>
                <a:lnTo>
                  <a:pt x="4875" y="2819"/>
                </a:lnTo>
                <a:lnTo>
                  <a:pt x="4894" y="2838"/>
                </a:lnTo>
                <a:lnTo>
                  <a:pt x="4912" y="2857"/>
                </a:lnTo>
                <a:lnTo>
                  <a:pt x="4933" y="2874"/>
                </a:lnTo>
                <a:lnTo>
                  <a:pt x="4954" y="2892"/>
                </a:lnTo>
                <a:lnTo>
                  <a:pt x="4979" y="2907"/>
                </a:lnTo>
                <a:lnTo>
                  <a:pt x="5004" y="2921"/>
                </a:lnTo>
                <a:lnTo>
                  <a:pt x="5031" y="2934"/>
                </a:lnTo>
                <a:close/>
                <a:moveTo>
                  <a:pt x="5494" y="3359"/>
                </a:moveTo>
                <a:lnTo>
                  <a:pt x="5487" y="3367"/>
                </a:lnTo>
                <a:lnTo>
                  <a:pt x="5467" y="3388"/>
                </a:lnTo>
                <a:lnTo>
                  <a:pt x="5435" y="3421"/>
                </a:lnTo>
                <a:lnTo>
                  <a:pt x="5394" y="3465"/>
                </a:lnTo>
                <a:lnTo>
                  <a:pt x="5345" y="3517"/>
                </a:lnTo>
                <a:lnTo>
                  <a:pt x="5291" y="3578"/>
                </a:lnTo>
                <a:lnTo>
                  <a:pt x="5235" y="3644"/>
                </a:lnTo>
                <a:lnTo>
                  <a:pt x="5176" y="3714"/>
                </a:lnTo>
                <a:lnTo>
                  <a:pt x="5147" y="3749"/>
                </a:lnTo>
                <a:lnTo>
                  <a:pt x="5117" y="3786"/>
                </a:lnTo>
                <a:lnTo>
                  <a:pt x="5089" y="3823"/>
                </a:lnTo>
                <a:lnTo>
                  <a:pt x="5062" y="3860"/>
                </a:lnTo>
                <a:lnTo>
                  <a:pt x="5035" y="3896"/>
                </a:lnTo>
                <a:lnTo>
                  <a:pt x="5010" y="3932"/>
                </a:lnTo>
                <a:lnTo>
                  <a:pt x="4987" y="3967"/>
                </a:lnTo>
                <a:lnTo>
                  <a:pt x="4965" y="4002"/>
                </a:lnTo>
                <a:lnTo>
                  <a:pt x="4945" y="4036"/>
                </a:lnTo>
                <a:lnTo>
                  <a:pt x="4928" y="4068"/>
                </a:lnTo>
                <a:lnTo>
                  <a:pt x="4913" y="4100"/>
                </a:lnTo>
                <a:lnTo>
                  <a:pt x="4902" y="4129"/>
                </a:lnTo>
                <a:lnTo>
                  <a:pt x="4893" y="4157"/>
                </a:lnTo>
                <a:lnTo>
                  <a:pt x="4886" y="4183"/>
                </a:lnTo>
                <a:lnTo>
                  <a:pt x="4884" y="4206"/>
                </a:lnTo>
                <a:lnTo>
                  <a:pt x="4886" y="4227"/>
                </a:lnTo>
                <a:lnTo>
                  <a:pt x="4891" y="4247"/>
                </a:lnTo>
                <a:lnTo>
                  <a:pt x="4896" y="4267"/>
                </a:lnTo>
                <a:lnTo>
                  <a:pt x="4901" y="4287"/>
                </a:lnTo>
                <a:lnTo>
                  <a:pt x="4908" y="4306"/>
                </a:lnTo>
                <a:lnTo>
                  <a:pt x="4915" y="4325"/>
                </a:lnTo>
                <a:lnTo>
                  <a:pt x="4923" y="4345"/>
                </a:lnTo>
                <a:lnTo>
                  <a:pt x="4931" y="4363"/>
                </a:lnTo>
                <a:lnTo>
                  <a:pt x="4941" y="4382"/>
                </a:lnTo>
                <a:lnTo>
                  <a:pt x="4950" y="4400"/>
                </a:lnTo>
                <a:lnTo>
                  <a:pt x="4961" y="4418"/>
                </a:lnTo>
                <a:lnTo>
                  <a:pt x="4971" y="4435"/>
                </a:lnTo>
                <a:lnTo>
                  <a:pt x="4983" y="4452"/>
                </a:lnTo>
                <a:lnTo>
                  <a:pt x="4995" y="4468"/>
                </a:lnTo>
                <a:lnTo>
                  <a:pt x="5007" y="4484"/>
                </a:lnTo>
                <a:lnTo>
                  <a:pt x="5019" y="4500"/>
                </a:lnTo>
                <a:lnTo>
                  <a:pt x="5032" y="4515"/>
                </a:lnTo>
                <a:lnTo>
                  <a:pt x="5045" y="4529"/>
                </a:lnTo>
                <a:lnTo>
                  <a:pt x="5059" y="4542"/>
                </a:lnTo>
                <a:lnTo>
                  <a:pt x="5072" y="4555"/>
                </a:lnTo>
                <a:lnTo>
                  <a:pt x="5085" y="4567"/>
                </a:lnTo>
                <a:lnTo>
                  <a:pt x="5099" y="4579"/>
                </a:lnTo>
                <a:lnTo>
                  <a:pt x="5112" y="4589"/>
                </a:lnTo>
                <a:lnTo>
                  <a:pt x="5126" y="4599"/>
                </a:lnTo>
                <a:lnTo>
                  <a:pt x="5140" y="4607"/>
                </a:lnTo>
                <a:lnTo>
                  <a:pt x="5154" y="4615"/>
                </a:lnTo>
                <a:lnTo>
                  <a:pt x="5167" y="4622"/>
                </a:lnTo>
                <a:lnTo>
                  <a:pt x="5180" y="4628"/>
                </a:lnTo>
                <a:lnTo>
                  <a:pt x="5193" y="4633"/>
                </a:lnTo>
                <a:lnTo>
                  <a:pt x="5206" y="4637"/>
                </a:lnTo>
                <a:lnTo>
                  <a:pt x="5219" y="4640"/>
                </a:lnTo>
                <a:lnTo>
                  <a:pt x="5232" y="4641"/>
                </a:lnTo>
                <a:lnTo>
                  <a:pt x="5243" y="4642"/>
                </a:lnTo>
                <a:lnTo>
                  <a:pt x="5255" y="4643"/>
                </a:lnTo>
                <a:lnTo>
                  <a:pt x="5267" y="4644"/>
                </a:lnTo>
                <a:lnTo>
                  <a:pt x="5280" y="4647"/>
                </a:lnTo>
                <a:lnTo>
                  <a:pt x="5293" y="4651"/>
                </a:lnTo>
                <a:lnTo>
                  <a:pt x="5307" y="4656"/>
                </a:lnTo>
                <a:lnTo>
                  <a:pt x="5320" y="4663"/>
                </a:lnTo>
                <a:lnTo>
                  <a:pt x="5333" y="4670"/>
                </a:lnTo>
                <a:lnTo>
                  <a:pt x="5347" y="4678"/>
                </a:lnTo>
                <a:lnTo>
                  <a:pt x="5374" y="4695"/>
                </a:lnTo>
                <a:lnTo>
                  <a:pt x="5402" y="4715"/>
                </a:lnTo>
                <a:lnTo>
                  <a:pt x="5429" y="4736"/>
                </a:lnTo>
                <a:lnTo>
                  <a:pt x="5455" y="4759"/>
                </a:lnTo>
                <a:lnTo>
                  <a:pt x="5481" y="4782"/>
                </a:lnTo>
                <a:lnTo>
                  <a:pt x="5506" y="4805"/>
                </a:lnTo>
                <a:lnTo>
                  <a:pt x="5528" y="4829"/>
                </a:lnTo>
                <a:lnTo>
                  <a:pt x="5550" y="4850"/>
                </a:lnTo>
                <a:lnTo>
                  <a:pt x="5585" y="4887"/>
                </a:lnTo>
                <a:lnTo>
                  <a:pt x="5610" y="4913"/>
                </a:lnTo>
                <a:lnTo>
                  <a:pt x="5614" y="4917"/>
                </a:lnTo>
                <a:lnTo>
                  <a:pt x="5618" y="4920"/>
                </a:lnTo>
                <a:lnTo>
                  <a:pt x="5623" y="4921"/>
                </a:lnTo>
                <a:lnTo>
                  <a:pt x="5627" y="4922"/>
                </a:lnTo>
                <a:lnTo>
                  <a:pt x="5632" y="4923"/>
                </a:lnTo>
                <a:lnTo>
                  <a:pt x="5636" y="4922"/>
                </a:lnTo>
                <a:lnTo>
                  <a:pt x="5641" y="4921"/>
                </a:lnTo>
                <a:lnTo>
                  <a:pt x="5645" y="4919"/>
                </a:lnTo>
                <a:lnTo>
                  <a:pt x="5664" y="4907"/>
                </a:lnTo>
                <a:lnTo>
                  <a:pt x="5686" y="4889"/>
                </a:lnTo>
                <a:lnTo>
                  <a:pt x="5698" y="4881"/>
                </a:lnTo>
                <a:lnTo>
                  <a:pt x="5713" y="4873"/>
                </a:lnTo>
                <a:lnTo>
                  <a:pt x="5721" y="4870"/>
                </a:lnTo>
                <a:lnTo>
                  <a:pt x="5729" y="4867"/>
                </a:lnTo>
                <a:lnTo>
                  <a:pt x="5738" y="4864"/>
                </a:lnTo>
                <a:lnTo>
                  <a:pt x="5747" y="4862"/>
                </a:lnTo>
                <a:lnTo>
                  <a:pt x="5756" y="4861"/>
                </a:lnTo>
                <a:lnTo>
                  <a:pt x="5767" y="4860"/>
                </a:lnTo>
                <a:lnTo>
                  <a:pt x="5777" y="4860"/>
                </a:lnTo>
                <a:lnTo>
                  <a:pt x="5789" y="4861"/>
                </a:lnTo>
                <a:lnTo>
                  <a:pt x="5802" y="4862"/>
                </a:lnTo>
                <a:lnTo>
                  <a:pt x="5814" y="4865"/>
                </a:lnTo>
                <a:lnTo>
                  <a:pt x="5827" y="4869"/>
                </a:lnTo>
                <a:lnTo>
                  <a:pt x="5841" y="4874"/>
                </a:lnTo>
                <a:lnTo>
                  <a:pt x="5868" y="4885"/>
                </a:lnTo>
                <a:lnTo>
                  <a:pt x="5892" y="4896"/>
                </a:lnTo>
                <a:lnTo>
                  <a:pt x="5913" y="4908"/>
                </a:lnTo>
                <a:lnTo>
                  <a:pt x="5931" y="4918"/>
                </a:lnTo>
                <a:lnTo>
                  <a:pt x="5963" y="4937"/>
                </a:lnTo>
                <a:lnTo>
                  <a:pt x="5990" y="4952"/>
                </a:lnTo>
                <a:lnTo>
                  <a:pt x="6003" y="4957"/>
                </a:lnTo>
                <a:lnTo>
                  <a:pt x="6016" y="4960"/>
                </a:lnTo>
                <a:lnTo>
                  <a:pt x="6023" y="4961"/>
                </a:lnTo>
                <a:lnTo>
                  <a:pt x="6030" y="4961"/>
                </a:lnTo>
                <a:lnTo>
                  <a:pt x="6038" y="4960"/>
                </a:lnTo>
                <a:lnTo>
                  <a:pt x="6047" y="4959"/>
                </a:lnTo>
                <a:lnTo>
                  <a:pt x="6055" y="4957"/>
                </a:lnTo>
                <a:lnTo>
                  <a:pt x="6064" y="4955"/>
                </a:lnTo>
                <a:lnTo>
                  <a:pt x="6073" y="4951"/>
                </a:lnTo>
                <a:lnTo>
                  <a:pt x="6083" y="4947"/>
                </a:lnTo>
                <a:lnTo>
                  <a:pt x="6105" y="4936"/>
                </a:lnTo>
                <a:lnTo>
                  <a:pt x="6131" y="4922"/>
                </a:lnTo>
                <a:lnTo>
                  <a:pt x="6159" y="4906"/>
                </a:lnTo>
                <a:lnTo>
                  <a:pt x="6187" y="4890"/>
                </a:lnTo>
                <a:lnTo>
                  <a:pt x="6218" y="4875"/>
                </a:lnTo>
                <a:lnTo>
                  <a:pt x="6248" y="4861"/>
                </a:lnTo>
                <a:lnTo>
                  <a:pt x="6278" y="4847"/>
                </a:lnTo>
                <a:lnTo>
                  <a:pt x="6309" y="4835"/>
                </a:lnTo>
                <a:lnTo>
                  <a:pt x="6338" y="4824"/>
                </a:lnTo>
                <a:lnTo>
                  <a:pt x="6367" y="4813"/>
                </a:lnTo>
                <a:lnTo>
                  <a:pt x="6395" y="4805"/>
                </a:lnTo>
                <a:lnTo>
                  <a:pt x="6420" y="4799"/>
                </a:lnTo>
                <a:lnTo>
                  <a:pt x="6443" y="4794"/>
                </a:lnTo>
                <a:lnTo>
                  <a:pt x="6465" y="4792"/>
                </a:lnTo>
                <a:lnTo>
                  <a:pt x="6474" y="4791"/>
                </a:lnTo>
                <a:lnTo>
                  <a:pt x="6483" y="4791"/>
                </a:lnTo>
                <a:lnTo>
                  <a:pt x="6491" y="4792"/>
                </a:lnTo>
                <a:lnTo>
                  <a:pt x="6498" y="4794"/>
                </a:lnTo>
                <a:lnTo>
                  <a:pt x="6504" y="4796"/>
                </a:lnTo>
                <a:lnTo>
                  <a:pt x="6509" y="4798"/>
                </a:lnTo>
                <a:lnTo>
                  <a:pt x="6513" y="4802"/>
                </a:lnTo>
                <a:lnTo>
                  <a:pt x="6516" y="4806"/>
                </a:lnTo>
                <a:lnTo>
                  <a:pt x="6520" y="4810"/>
                </a:lnTo>
                <a:lnTo>
                  <a:pt x="6525" y="4812"/>
                </a:lnTo>
                <a:lnTo>
                  <a:pt x="6531" y="4812"/>
                </a:lnTo>
                <a:lnTo>
                  <a:pt x="6539" y="4812"/>
                </a:lnTo>
                <a:lnTo>
                  <a:pt x="6547" y="4810"/>
                </a:lnTo>
                <a:lnTo>
                  <a:pt x="6557" y="4807"/>
                </a:lnTo>
                <a:lnTo>
                  <a:pt x="6567" y="4802"/>
                </a:lnTo>
                <a:lnTo>
                  <a:pt x="6578" y="4797"/>
                </a:lnTo>
                <a:lnTo>
                  <a:pt x="6602" y="4783"/>
                </a:lnTo>
                <a:lnTo>
                  <a:pt x="6629" y="4767"/>
                </a:lnTo>
                <a:lnTo>
                  <a:pt x="6657" y="4747"/>
                </a:lnTo>
                <a:lnTo>
                  <a:pt x="6684" y="4725"/>
                </a:lnTo>
                <a:lnTo>
                  <a:pt x="6712" y="4703"/>
                </a:lnTo>
                <a:lnTo>
                  <a:pt x="6737" y="4680"/>
                </a:lnTo>
                <a:lnTo>
                  <a:pt x="6760" y="4656"/>
                </a:lnTo>
                <a:lnTo>
                  <a:pt x="6782" y="4634"/>
                </a:lnTo>
                <a:lnTo>
                  <a:pt x="6790" y="4623"/>
                </a:lnTo>
                <a:lnTo>
                  <a:pt x="6798" y="4613"/>
                </a:lnTo>
                <a:lnTo>
                  <a:pt x="6805" y="4603"/>
                </a:lnTo>
                <a:lnTo>
                  <a:pt x="6810" y="4594"/>
                </a:lnTo>
                <a:lnTo>
                  <a:pt x="6814" y="4586"/>
                </a:lnTo>
                <a:lnTo>
                  <a:pt x="6816" y="4578"/>
                </a:lnTo>
                <a:lnTo>
                  <a:pt x="6817" y="4571"/>
                </a:lnTo>
                <a:lnTo>
                  <a:pt x="6816" y="4565"/>
                </a:lnTo>
                <a:lnTo>
                  <a:pt x="6810" y="4551"/>
                </a:lnTo>
                <a:lnTo>
                  <a:pt x="6801" y="4533"/>
                </a:lnTo>
                <a:lnTo>
                  <a:pt x="6789" y="4511"/>
                </a:lnTo>
                <a:lnTo>
                  <a:pt x="6774" y="4484"/>
                </a:lnTo>
                <a:lnTo>
                  <a:pt x="6740" y="4425"/>
                </a:lnTo>
                <a:lnTo>
                  <a:pt x="6703" y="4357"/>
                </a:lnTo>
                <a:lnTo>
                  <a:pt x="6683" y="4321"/>
                </a:lnTo>
                <a:lnTo>
                  <a:pt x="6665" y="4287"/>
                </a:lnTo>
                <a:lnTo>
                  <a:pt x="6649" y="4253"/>
                </a:lnTo>
                <a:lnTo>
                  <a:pt x="6634" y="4219"/>
                </a:lnTo>
                <a:lnTo>
                  <a:pt x="6622" y="4188"/>
                </a:lnTo>
                <a:lnTo>
                  <a:pt x="6611" y="4159"/>
                </a:lnTo>
                <a:lnTo>
                  <a:pt x="6608" y="4146"/>
                </a:lnTo>
                <a:lnTo>
                  <a:pt x="6605" y="4134"/>
                </a:lnTo>
                <a:lnTo>
                  <a:pt x="6604" y="4122"/>
                </a:lnTo>
                <a:lnTo>
                  <a:pt x="6603" y="4112"/>
                </a:lnTo>
                <a:lnTo>
                  <a:pt x="6603" y="4102"/>
                </a:lnTo>
                <a:lnTo>
                  <a:pt x="6604" y="4093"/>
                </a:lnTo>
                <a:lnTo>
                  <a:pt x="6606" y="4083"/>
                </a:lnTo>
                <a:lnTo>
                  <a:pt x="6607" y="4074"/>
                </a:lnTo>
                <a:lnTo>
                  <a:pt x="6612" y="4058"/>
                </a:lnTo>
                <a:lnTo>
                  <a:pt x="6619" y="4043"/>
                </a:lnTo>
                <a:lnTo>
                  <a:pt x="6633" y="4015"/>
                </a:lnTo>
                <a:lnTo>
                  <a:pt x="6647" y="3987"/>
                </a:lnTo>
                <a:lnTo>
                  <a:pt x="6653" y="3974"/>
                </a:lnTo>
                <a:lnTo>
                  <a:pt x="6657" y="3961"/>
                </a:lnTo>
                <a:lnTo>
                  <a:pt x="6659" y="3955"/>
                </a:lnTo>
                <a:lnTo>
                  <a:pt x="6660" y="3948"/>
                </a:lnTo>
                <a:lnTo>
                  <a:pt x="6660" y="3941"/>
                </a:lnTo>
                <a:lnTo>
                  <a:pt x="6660" y="3934"/>
                </a:lnTo>
                <a:lnTo>
                  <a:pt x="6660" y="3926"/>
                </a:lnTo>
                <a:lnTo>
                  <a:pt x="6658" y="3919"/>
                </a:lnTo>
                <a:lnTo>
                  <a:pt x="6656" y="3912"/>
                </a:lnTo>
                <a:lnTo>
                  <a:pt x="6653" y="3904"/>
                </a:lnTo>
                <a:lnTo>
                  <a:pt x="6650" y="3896"/>
                </a:lnTo>
                <a:lnTo>
                  <a:pt x="6645" y="3888"/>
                </a:lnTo>
                <a:lnTo>
                  <a:pt x="6639" y="3879"/>
                </a:lnTo>
                <a:lnTo>
                  <a:pt x="6633" y="3871"/>
                </a:lnTo>
                <a:lnTo>
                  <a:pt x="6616" y="3849"/>
                </a:lnTo>
                <a:lnTo>
                  <a:pt x="6594" y="3818"/>
                </a:lnTo>
                <a:lnTo>
                  <a:pt x="6569" y="3782"/>
                </a:lnTo>
                <a:lnTo>
                  <a:pt x="6541" y="3740"/>
                </a:lnTo>
                <a:lnTo>
                  <a:pt x="6475" y="3644"/>
                </a:lnTo>
                <a:lnTo>
                  <a:pt x="6402" y="3542"/>
                </a:lnTo>
                <a:lnTo>
                  <a:pt x="6364" y="3490"/>
                </a:lnTo>
                <a:lnTo>
                  <a:pt x="6326" y="3439"/>
                </a:lnTo>
                <a:lnTo>
                  <a:pt x="6289" y="3392"/>
                </a:lnTo>
                <a:lnTo>
                  <a:pt x="6251" y="3348"/>
                </a:lnTo>
                <a:lnTo>
                  <a:pt x="6233" y="3328"/>
                </a:lnTo>
                <a:lnTo>
                  <a:pt x="6216" y="3309"/>
                </a:lnTo>
                <a:lnTo>
                  <a:pt x="6198" y="3292"/>
                </a:lnTo>
                <a:lnTo>
                  <a:pt x="6181" y="3276"/>
                </a:lnTo>
                <a:lnTo>
                  <a:pt x="6165" y="3262"/>
                </a:lnTo>
                <a:lnTo>
                  <a:pt x="6150" y="3251"/>
                </a:lnTo>
                <a:lnTo>
                  <a:pt x="6135" y="3241"/>
                </a:lnTo>
                <a:lnTo>
                  <a:pt x="6121" y="3234"/>
                </a:lnTo>
                <a:lnTo>
                  <a:pt x="6095" y="3221"/>
                </a:lnTo>
                <a:lnTo>
                  <a:pt x="6072" y="3207"/>
                </a:lnTo>
                <a:lnTo>
                  <a:pt x="6051" y="3192"/>
                </a:lnTo>
                <a:lnTo>
                  <a:pt x="6031" y="3177"/>
                </a:lnTo>
                <a:lnTo>
                  <a:pt x="5997" y="3150"/>
                </a:lnTo>
                <a:lnTo>
                  <a:pt x="5967" y="3126"/>
                </a:lnTo>
                <a:lnTo>
                  <a:pt x="5952" y="3115"/>
                </a:lnTo>
                <a:lnTo>
                  <a:pt x="5938" y="3107"/>
                </a:lnTo>
                <a:lnTo>
                  <a:pt x="5931" y="3104"/>
                </a:lnTo>
                <a:lnTo>
                  <a:pt x="5924" y="3101"/>
                </a:lnTo>
                <a:lnTo>
                  <a:pt x="5917" y="3099"/>
                </a:lnTo>
                <a:lnTo>
                  <a:pt x="5910" y="3098"/>
                </a:lnTo>
                <a:lnTo>
                  <a:pt x="5902" y="3097"/>
                </a:lnTo>
                <a:lnTo>
                  <a:pt x="5894" y="3098"/>
                </a:lnTo>
                <a:lnTo>
                  <a:pt x="5887" y="3099"/>
                </a:lnTo>
                <a:lnTo>
                  <a:pt x="5878" y="3100"/>
                </a:lnTo>
                <a:lnTo>
                  <a:pt x="5869" y="3103"/>
                </a:lnTo>
                <a:lnTo>
                  <a:pt x="5860" y="3107"/>
                </a:lnTo>
                <a:lnTo>
                  <a:pt x="5851" y="3112"/>
                </a:lnTo>
                <a:lnTo>
                  <a:pt x="5841" y="3117"/>
                </a:lnTo>
                <a:lnTo>
                  <a:pt x="5831" y="3124"/>
                </a:lnTo>
                <a:lnTo>
                  <a:pt x="5818" y="3129"/>
                </a:lnTo>
                <a:lnTo>
                  <a:pt x="5805" y="3134"/>
                </a:lnTo>
                <a:lnTo>
                  <a:pt x="5789" y="3138"/>
                </a:lnTo>
                <a:lnTo>
                  <a:pt x="5757" y="3145"/>
                </a:lnTo>
                <a:lnTo>
                  <a:pt x="5721" y="3150"/>
                </a:lnTo>
                <a:lnTo>
                  <a:pt x="5683" y="3155"/>
                </a:lnTo>
                <a:lnTo>
                  <a:pt x="5644" y="3160"/>
                </a:lnTo>
                <a:lnTo>
                  <a:pt x="5606" y="3166"/>
                </a:lnTo>
                <a:lnTo>
                  <a:pt x="5570" y="3173"/>
                </a:lnTo>
                <a:lnTo>
                  <a:pt x="5553" y="3178"/>
                </a:lnTo>
                <a:lnTo>
                  <a:pt x="5537" y="3182"/>
                </a:lnTo>
                <a:lnTo>
                  <a:pt x="5522" y="3188"/>
                </a:lnTo>
                <a:lnTo>
                  <a:pt x="5508" y="3194"/>
                </a:lnTo>
                <a:lnTo>
                  <a:pt x="5496" y="3202"/>
                </a:lnTo>
                <a:lnTo>
                  <a:pt x="5485" y="3210"/>
                </a:lnTo>
                <a:lnTo>
                  <a:pt x="5476" y="3219"/>
                </a:lnTo>
                <a:lnTo>
                  <a:pt x="5469" y="3229"/>
                </a:lnTo>
                <a:lnTo>
                  <a:pt x="5462" y="3241"/>
                </a:lnTo>
                <a:lnTo>
                  <a:pt x="5459" y="3253"/>
                </a:lnTo>
                <a:lnTo>
                  <a:pt x="5458" y="3267"/>
                </a:lnTo>
                <a:lnTo>
                  <a:pt x="5460" y="3283"/>
                </a:lnTo>
                <a:lnTo>
                  <a:pt x="5464" y="3299"/>
                </a:lnTo>
                <a:lnTo>
                  <a:pt x="5472" y="3317"/>
                </a:lnTo>
                <a:lnTo>
                  <a:pt x="5481" y="3337"/>
                </a:lnTo>
                <a:lnTo>
                  <a:pt x="5494" y="3359"/>
                </a:lnTo>
                <a:close/>
                <a:moveTo>
                  <a:pt x="4713" y="2786"/>
                </a:moveTo>
                <a:lnTo>
                  <a:pt x="4700" y="2801"/>
                </a:lnTo>
                <a:lnTo>
                  <a:pt x="4665" y="2840"/>
                </a:lnTo>
                <a:lnTo>
                  <a:pt x="4609" y="2904"/>
                </a:lnTo>
                <a:lnTo>
                  <a:pt x="4538" y="2986"/>
                </a:lnTo>
                <a:lnTo>
                  <a:pt x="4454" y="3084"/>
                </a:lnTo>
                <a:lnTo>
                  <a:pt x="4361" y="3194"/>
                </a:lnTo>
                <a:lnTo>
                  <a:pt x="4312" y="3254"/>
                </a:lnTo>
                <a:lnTo>
                  <a:pt x="4263" y="3315"/>
                </a:lnTo>
                <a:lnTo>
                  <a:pt x="4212" y="3378"/>
                </a:lnTo>
                <a:lnTo>
                  <a:pt x="4162" y="3441"/>
                </a:lnTo>
                <a:lnTo>
                  <a:pt x="4112" y="3505"/>
                </a:lnTo>
                <a:lnTo>
                  <a:pt x="4062" y="3570"/>
                </a:lnTo>
                <a:lnTo>
                  <a:pt x="4014" y="3634"/>
                </a:lnTo>
                <a:lnTo>
                  <a:pt x="3967" y="3698"/>
                </a:lnTo>
                <a:lnTo>
                  <a:pt x="3923" y="3760"/>
                </a:lnTo>
                <a:lnTo>
                  <a:pt x="3881" y="3821"/>
                </a:lnTo>
                <a:lnTo>
                  <a:pt x="3842" y="3881"/>
                </a:lnTo>
                <a:lnTo>
                  <a:pt x="3806" y="3938"/>
                </a:lnTo>
                <a:lnTo>
                  <a:pt x="3774" y="3992"/>
                </a:lnTo>
                <a:lnTo>
                  <a:pt x="3747" y="4043"/>
                </a:lnTo>
                <a:lnTo>
                  <a:pt x="3723" y="4091"/>
                </a:lnTo>
                <a:lnTo>
                  <a:pt x="3705" y="4134"/>
                </a:lnTo>
                <a:lnTo>
                  <a:pt x="3693" y="4174"/>
                </a:lnTo>
                <a:lnTo>
                  <a:pt x="3687" y="4208"/>
                </a:lnTo>
                <a:lnTo>
                  <a:pt x="3686" y="4237"/>
                </a:lnTo>
                <a:lnTo>
                  <a:pt x="3693" y="4261"/>
                </a:lnTo>
                <a:lnTo>
                  <a:pt x="3720" y="4314"/>
                </a:lnTo>
                <a:lnTo>
                  <a:pt x="3759" y="4391"/>
                </a:lnTo>
                <a:lnTo>
                  <a:pt x="3810" y="4488"/>
                </a:lnTo>
                <a:lnTo>
                  <a:pt x="3872" y="4603"/>
                </a:lnTo>
                <a:lnTo>
                  <a:pt x="3907" y="4666"/>
                </a:lnTo>
                <a:lnTo>
                  <a:pt x="3944" y="4731"/>
                </a:lnTo>
                <a:lnTo>
                  <a:pt x="3983" y="4800"/>
                </a:lnTo>
                <a:lnTo>
                  <a:pt x="4026" y="4872"/>
                </a:lnTo>
                <a:lnTo>
                  <a:pt x="4071" y="4945"/>
                </a:lnTo>
                <a:lnTo>
                  <a:pt x="4117" y="5021"/>
                </a:lnTo>
                <a:lnTo>
                  <a:pt x="4166" y="5097"/>
                </a:lnTo>
                <a:lnTo>
                  <a:pt x="4216" y="5175"/>
                </a:lnTo>
                <a:lnTo>
                  <a:pt x="4270" y="5253"/>
                </a:lnTo>
                <a:lnTo>
                  <a:pt x="4325" y="5332"/>
                </a:lnTo>
                <a:lnTo>
                  <a:pt x="4381" y="5410"/>
                </a:lnTo>
                <a:lnTo>
                  <a:pt x="4439" y="5488"/>
                </a:lnTo>
                <a:lnTo>
                  <a:pt x="4499" y="5565"/>
                </a:lnTo>
                <a:lnTo>
                  <a:pt x="4560" y="5641"/>
                </a:lnTo>
                <a:lnTo>
                  <a:pt x="4623" y="5716"/>
                </a:lnTo>
                <a:lnTo>
                  <a:pt x="4688" y="5787"/>
                </a:lnTo>
                <a:lnTo>
                  <a:pt x="4754" y="5857"/>
                </a:lnTo>
                <a:lnTo>
                  <a:pt x="4822" y="5925"/>
                </a:lnTo>
                <a:lnTo>
                  <a:pt x="4889" y="5990"/>
                </a:lnTo>
                <a:lnTo>
                  <a:pt x="4959" y="6051"/>
                </a:lnTo>
                <a:lnTo>
                  <a:pt x="5029" y="6107"/>
                </a:lnTo>
                <a:lnTo>
                  <a:pt x="5101" y="6161"/>
                </a:lnTo>
                <a:lnTo>
                  <a:pt x="5173" y="6210"/>
                </a:lnTo>
                <a:lnTo>
                  <a:pt x="5247" y="6253"/>
                </a:lnTo>
                <a:lnTo>
                  <a:pt x="5266" y="6265"/>
                </a:lnTo>
                <a:lnTo>
                  <a:pt x="5284" y="6278"/>
                </a:lnTo>
                <a:lnTo>
                  <a:pt x="5303" y="6290"/>
                </a:lnTo>
                <a:lnTo>
                  <a:pt x="5319" y="6303"/>
                </a:lnTo>
                <a:lnTo>
                  <a:pt x="5334" y="6317"/>
                </a:lnTo>
                <a:lnTo>
                  <a:pt x="5347" y="6331"/>
                </a:lnTo>
                <a:lnTo>
                  <a:pt x="5360" y="6345"/>
                </a:lnTo>
                <a:lnTo>
                  <a:pt x="5372" y="6361"/>
                </a:lnTo>
                <a:lnTo>
                  <a:pt x="5382" y="6376"/>
                </a:lnTo>
                <a:lnTo>
                  <a:pt x="5392" y="6391"/>
                </a:lnTo>
                <a:lnTo>
                  <a:pt x="5400" y="6407"/>
                </a:lnTo>
                <a:lnTo>
                  <a:pt x="5407" y="6422"/>
                </a:lnTo>
                <a:lnTo>
                  <a:pt x="5413" y="6438"/>
                </a:lnTo>
                <a:lnTo>
                  <a:pt x="5418" y="6455"/>
                </a:lnTo>
                <a:lnTo>
                  <a:pt x="5421" y="6471"/>
                </a:lnTo>
                <a:lnTo>
                  <a:pt x="5424" y="6487"/>
                </a:lnTo>
                <a:lnTo>
                  <a:pt x="5425" y="6503"/>
                </a:lnTo>
                <a:lnTo>
                  <a:pt x="5425" y="6519"/>
                </a:lnTo>
                <a:lnTo>
                  <a:pt x="5424" y="6536"/>
                </a:lnTo>
                <a:lnTo>
                  <a:pt x="5422" y="6552"/>
                </a:lnTo>
                <a:lnTo>
                  <a:pt x="5419" y="6568"/>
                </a:lnTo>
                <a:lnTo>
                  <a:pt x="5415" y="6583"/>
                </a:lnTo>
                <a:lnTo>
                  <a:pt x="5409" y="6599"/>
                </a:lnTo>
                <a:lnTo>
                  <a:pt x="5403" y="6615"/>
                </a:lnTo>
                <a:lnTo>
                  <a:pt x="5395" y="6630"/>
                </a:lnTo>
                <a:lnTo>
                  <a:pt x="5387" y="6644"/>
                </a:lnTo>
                <a:lnTo>
                  <a:pt x="5376" y="6659"/>
                </a:lnTo>
                <a:lnTo>
                  <a:pt x="5365" y="6672"/>
                </a:lnTo>
                <a:lnTo>
                  <a:pt x="5353" y="6687"/>
                </a:lnTo>
                <a:lnTo>
                  <a:pt x="5339" y="6700"/>
                </a:lnTo>
                <a:lnTo>
                  <a:pt x="5325" y="6712"/>
                </a:lnTo>
                <a:lnTo>
                  <a:pt x="5310" y="6724"/>
                </a:lnTo>
                <a:lnTo>
                  <a:pt x="5293" y="6736"/>
                </a:lnTo>
                <a:lnTo>
                  <a:pt x="5279" y="6749"/>
                </a:lnTo>
                <a:lnTo>
                  <a:pt x="5266" y="6764"/>
                </a:lnTo>
                <a:lnTo>
                  <a:pt x="5254" y="6779"/>
                </a:lnTo>
                <a:lnTo>
                  <a:pt x="5243" y="6795"/>
                </a:lnTo>
                <a:lnTo>
                  <a:pt x="5233" y="6812"/>
                </a:lnTo>
                <a:lnTo>
                  <a:pt x="5225" y="6829"/>
                </a:lnTo>
                <a:lnTo>
                  <a:pt x="5216" y="6848"/>
                </a:lnTo>
                <a:lnTo>
                  <a:pt x="5210" y="6866"/>
                </a:lnTo>
                <a:lnTo>
                  <a:pt x="5204" y="6885"/>
                </a:lnTo>
                <a:lnTo>
                  <a:pt x="5200" y="6905"/>
                </a:lnTo>
                <a:lnTo>
                  <a:pt x="5197" y="6924"/>
                </a:lnTo>
                <a:lnTo>
                  <a:pt x="5194" y="6945"/>
                </a:lnTo>
                <a:lnTo>
                  <a:pt x="5193" y="6965"/>
                </a:lnTo>
                <a:lnTo>
                  <a:pt x="5193" y="6986"/>
                </a:lnTo>
                <a:lnTo>
                  <a:pt x="5193" y="7007"/>
                </a:lnTo>
                <a:lnTo>
                  <a:pt x="5195" y="7027"/>
                </a:lnTo>
                <a:lnTo>
                  <a:pt x="5197" y="7048"/>
                </a:lnTo>
                <a:lnTo>
                  <a:pt x="5201" y="7068"/>
                </a:lnTo>
                <a:lnTo>
                  <a:pt x="5205" y="7089"/>
                </a:lnTo>
                <a:lnTo>
                  <a:pt x="5210" y="7108"/>
                </a:lnTo>
                <a:lnTo>
                  <a:pt x="5217" y="7127"/>
                </a:lnTo>
                <a:lnTo>
                  <a:pt x="5224" y="7146"/>
                </a:lnTo>
                <a:lnTo>
                  <a:pt x="5232" y="7165"/>
                </a:lnTo>
                <a:lnTo>
                  <a:pt x="5241" y="7184"/>
                </a:lnTo>
                <a:lnTo>
                  <a:pt x="5251" y="7201"/>
                </a:lnTo>
                <a:lnTo>
                  <a:pt x="5261" y="7218"/>
                </a:lnTo>
                <a:lnTo>
                  <a:pt x="5272" y="7233"/>
                </a:lnTo>
                <a:lnTo>
                  <a:pt x="5284" y="7248"/>
                </a:lnTo>
                <a:lnTo>
                  <a:pt x="5297" y="7264"/>
                </a:lnTo>
                <a:lnTo>
                  <a:pt x="5311" y="7277"/>
                </a:lnTo>
                <a:lnTo>
                  <a:pt x="5325" y="7289"/>
                </a:lnTo>
                <a:lnTo>
                  <a:pt x="5338" y="7301"/>
                </a:lnTo>
                <a:lnTo>
                  <a:pt x="5349" y="7314"/>
                </a:lnTo>
                <a:lnTo>
                  <a:pt x="5358" y="7327"/>
                </a:lnTo>
                <a:lnTo>
                  <a:pt x="5365" y="7343"/>
                </a:lnTo>
                <a:lnTo>
                  <a:pt x="5369" y="7358"/>
                </a:lnTo>
                <a:lnTo>
                  <a:pt x="5372" y="7374"/>
                </a:lnTo>
                <a:lnTo>
                  <a:pt x="5373" y="7391"/>
                </a:lnTo>
                <a:lnTo>
                  <a:pt x="5372" y="7408"/>
                </a:lnTo>
                <a:lnTo>
                  <a:pt x="5369" y="7427"/>
                </a:lnTo>
                <a:lnTo>
                  <a:pt x="5365" y="7446"/>
                </a:lnTo>
                <a:lnTo>
                  <a:pt x="5359" y="7466"/>
                </a:lnTo>
                <a:lnTo>
                  <a:pt x="5352" y="7487"/>
                </a:lnTo>
                <a:lnTo>
                  <a:pt x="5344" y="7509"/>
                </a:lnTo>
                <a:lnTo>
                  <a:pt x="5335" y="7531"/>
                </a:lnTo>
                <a:lnTo>
                  <a:pt x="5325" y="7553"/>
                </a:lnTo>
                <a:lnTo>
                  <a:pt x="5314" y="7578"/>
                </a:lnTo>
                <a:lnTo>
                  <a:pt x="5288" y="7626"/>
                </a:lnTo>
                <a:lnTo>
                  <a:pt x="5261" y="7678"/>
                </a:lnTo>
                <a:lnTo>
                  <a:pt x="5232" y="7732"/>
                </a:lnTo>
                <a:lnTo>
                  <a:pt x="5201" y="7789"/>
                </a:lnTo>
                <a:lnTo>
                  <a:pt x="5171" y="7849"/>
                </a:lnTo>
                <a:lnTo>
                  <a:pt x="5143" y="7911"/>
                </a:lnTo>
                <a:lnTo>
                  <a:pt x="5128" y="7943"/>
                </a:lnTo>
                <a:lnTo>
                  <a:pt x="5114" y="7975"/>
                </a:lnTo>
                <a:lnTo>
                  <a:pt x="5102" y="8008"/>
                </a:lnTo>
                <a:lnTo>
                  <a:pt x="5090" y="8042"/>
                </a:lnTo>
                <a:lnTo>
                  <a:pt x="5077" y="8077"/>
                </a:lnTo>
                <a:lnTo>
                  <a:pt x="5062" y="8114"/>
                </a:lnTo>
                <a:lnTo>
                  <a:pt x="5043" y="8154"/>
                </a:lnTo>
                <a:lnTo>
                  <a:pt x="5024" y="8195"/>
                </a:lnTo>
                <a:lnTo>
                  <a:pt x="4982" y="8283"/>
                </a:lnTo>
                <a:lnTo>
                  <a:pt x="4935" y="8378"/>
                </a:lnTo>
                <a:lnTo>
                  <a:pt x="4885" y="8480"/>
                </a:lnTo>
                <a:lnTo>
                  <a:pt x="4837" y="8586"/>
                </a:lnTo>
                <a:lnTo>
                  <a:pt x="4813" y="8641"/>
                </a:lnTo>
                <a:lnTo>
                  <a:pt x="4789" y="8695"/>
                </a:lnTo>
                <a:lnTo>
                  <a:pt x="4767" y="8752"/>
                </a:lnTo>
                <a:lnTo>
                  <a:pt x="4747" y="8809"/>
                </a:lnTo>
                <a:lnTo>
                  <a:pt x="4727" y="8865"/>
                </a:lnTo>
                <a:lnTo>
                  <a:pt x="4709" y="8923"/>
                </a:lnTo>
                <a:lnTo>
                  <a:pt x="4694" y="8982"/>
                </a:lnTo>
                <a:lnTo>
                  <a:pt x="4680" y="9040"/>
                </a:lnTo>
                <a:lnTo>
                  <a:pt x="4670" y="9097"/>
                </a:lnTo>
                <a:lnTo>
                  <a:pt x="4662" y="9155"/>
                </a:lnTo>
                <a:lnTo>
                  <a:pt x="4657" y="9214"/>
                </a:lnTo>
                <a:lnTo>
                  <a:pt x="4655" y="9270"/>
                </a:lnTo>
                <a:lnTo>
                  <a:pt x="4657" y="9328"/>
                </a:lnTo>
                <a:lnTo>
                  <a:pt x="4663" y="9384"/>
                </a:lnTo>
                <a:lnTo>
                  <a:pt x="4672" y="9441"/>
                </a:lnTo>
                <a:lnTo>
                  <a:pt x="4686" y="9495"/>
                </a:lnTo>
                <a:lnTo>
                  <a:pt x="4705" y="9549"/>
                </a:lnTo>
                <a:lnTo>
                  <a:pt x="4729" y="9603"/>
                </a:lnTo>
                <a:lnTo>
                  <a:pt x="4758" y="9654"/>
                </a:lnTo>
                <a:lnTo>
                  <a:pt x="4791" y="9705"/>
                </a:lnTo>
                <a:lnTo>
                  <a:pt x="4792" y="9711"/>
                </a:lnTo>
                <a:lnTo>
                  <a:pt x="4793" y="9727"/>
                </a:lnTo>
                <a:lnTo>
                  <a:pt x="4795" y="9754"/>
                </a:lnTo>
                <a:lnTo>
                  <a:pt x="4798" y="9789"/>
                </a:lnTo>
                <a:lnTo>
                  <a:pt x="4802" y="9831"/>
                </a:lnTo>
                <a:lnTo>
                  <a:pt x="4808" y="9879"/>
                </a:lnTo>
                <a:lnTo>
                  <a:pt x="4814" y="9933"/>
                </a:lnTo>
                <a:lnTo>
                  <a:pt x="4821" y="9989"/>
                </a:lnTo>
                <a:lnTo>
                  <a:pt x="4830" y="10048"/>
                </a:lnTo>
                <a:lnTo>
                  <a:pt x="4840" y="10109"/>
                </a:lnTo>
                <a:lnTo>
                  <a:pt x="4851" y="10169"/>
                </a:lnTo>
                <a:lnTo>
                  <a:pt x="4864" y="10227"/>
                </a:lnTo>
                <a:lnTo>
                  <a:pt x="4871" y="10257"/>
                </a:lnTo>
                <a:lnTo>
                  <a:pt x="4878" y="10284"/>
                </a:lnTo>
                <a:lnTo>
                  <a:pt x="4886" y="10311"/>
                </a:lnTo>
                <a:lnTo>
                  <a:pt x="4895" y="10337"/>
                </a:lnTo>
                <a:lnTo>
                  <a:pt x="4904" y="10362"/>
                </a:lnTo>
                <a:lnTo>
                  <a:pt x="4913" y="10385"/>
                </a:lnTo>
                <a:lnTo>
                  <a:pt x="4923" y="10406"/>
                </a:lnTo>
                <a:lnTo>
                  <a:pt x="4933" y="10427"/>
                </a:lnTo>
                <a:lnTo>
                  <a:pt x="4942" y="10446"/>
                </a:lnTo>
                <a:lnTo>
                  <a:pt x="4950" y="10467"/>
                </a:lnTo>
                <a:lnTo>
                  <a:pt x="4956" y="10490"/>
                </a:lnTo>
                <a:lnTo>
                  <a:pt x="4960" y="10513"/>
                </a:lnTo>
                <a:lnTo>
                  <a:pt x="4963" y="10537"/>
                </a:lnTo>
                <a:lnTo>
                  <a:pt x="4966" y="10562"/>
                </a:lnTo>
                <a:lnTo>
                  <a:pt x="4967" y="10589"/>
                </a:lnTo>
                <a:lnTo>
                  <a:pt x="4967" y="10616"/>
                </a:lnTo>
                <a:lnTo>
                  <a:pt x="4965" y="10673"/>
                </a:lnTo>
                <a:lnTo>
                  <a:pt x="4961" y="10733"/>
                </a:lnTo>
                <a:lnTo>
                  <a:pt x="4955" y="10795"/>
                </a:lnTo>
                <a:lnTo>
                  <a:pt x="4950" y="10860"/>
                </a:lnTo>
                <a:lnTo>
                  <a:pt x="4946" y="10926"/>
                </a:lnTo>
                <a:lnTo>
                  <a:pt x="4943" y="10994"/>
                </a:lnTo>
                <a:lnTo>
                  <a:pt x="4943" y="11027"/>
                </a:lnTo>
                <a:lnTo>
                  <a:pt x="4943" y="11062"/>
                </a:lnTo>
                <a:lnTo>
                  <a:pt x="4945" y="11096"/>
                </a:lnTo>
                <a:lnTo>
                  <a:pt x="4948" y="11130"/>
                </a:lnTo>
                <a:lnTo>
                  <a:pt x="4952" y="11165"/>
                </a:lnTo>
                <a:lnTo>
                  <a:pt x="4957" y="11199"/>
                </a:lnTo>
                <a:lnTo>
                  <a:pt x="4964" y="11233"/>
                </a:lnTo>
                <a:lnTo>
                  <a:pt x="4974" y="11267"/>
                </a:lnTo>
                <a:lnTo>
                  <a:pt x="4984" y="11301"/>
                </a:lnTo>
                <a:lnTo>
                  <a:pt x="4996" y="11334"/>
                </a:lnTo>
                <a:lnTo>
                  <a:pt x="5010" y="11366"/>
                </a:lnTo>
                <a:lnTo>
                  <a:pt x="5027" y="11400"/>
                </a:lnTo>
                <a:lnTo>
                  <a:pt x="5016" y="11416"/>
                </a:lnTo>
                <a:lnTo>
                  <a:pt x="4989" y="11463"/>
                </a:lnTo>
                <a:lnTo>
                  <a:pt x="4973" y="11494"/>
                </a:lnTo>
                <a:lnTo>
                  <a:pt x="4955" y="11530"/>
                </a:lnTo>
                <a:lnTo>
                  <a:pt x="4947" y="11550"/>
                </a:lnTo>
                <a:lnTo>
                  <a:pt x="4939" y="11569"/>
                </a:lnTo>
                <a:lnTo>
                  <a:pt x="4932" y="11590"/>
                </a:lnTo>
                <a:lnTo>
                  <a:pt x="4925" y="11611"/>
                </a:lnTo>
                <a:lnTo>
                  <a:pt x="4919" y="11633"/>
                </a:lnTo>
                <a:lnTo>
                  <a:pt x="4913" y="11654"/>
                </a:lnTo>
                <a:lnTo>
                  <a:pt x="4909" y="11676"/>
                </a:lnTo>
                <a:lnTo>
                  <a:pt x="4906" y="11698"/>
                </a:lnTo>
                <a:lnTo>
                  <a:pt x="4904" y="11720"/>
                </a:lnTo>
                <a:lnTo>
                  <a:pt x="4904" y="11741"/>
                </a:lnTo>
                <a:lnTo>
                  <a:pt x="4905" y="11762"/>
                </a:lnTo>
                <a:lnTo>
                  <a:pt x="4908" y="11783"/>
                </a:lnTo>
                <a:lnTo>
                  <a:pt x="4913" y="11804"/>
                </a:lnTo>
                <a:lnTo>
                  <a:pt x="4919" y="11823"/>
                </a:lnTo>
                <a:lnTo>
                  <a:pt x="4928" y="11841"/>
                </a:lnTo>
                <a:lnTo>
                  <a:pt x="4940" y="11858"/>
                </a:lnTo>
                <a:lnTo>
                  <a:pt x="4953" y="11876"/>
                </a:lnTo>
                <a:lnTo>
                  <a:pt x="4969" y="11891"/>
                </a:lnTo>
                <a:lnTo>
                  <a:pt x="4989" y="11904"/>
                </a:lnTo>
                <a:lnTo>
                  <a:pt x="5011" y="11917"/>
                </a:lnTo>
                <a:lnTo>
                  <a:pt x="5034" y="11930"/>
                </a:lnTo>
                <a:lnTo>
                  <a:pt x="5056" y="11945"/>
                </a:lnTo>
                <a:lnTo>
                  <a:pt x="5075" y="11964"/>
                </a:lnTo>
                <a:lnTo>
                  <a:pt x="5093" y="11985"/>
                </a:lnTo>
                <a:lnTo>
                  <a:pt x="5110" y="12007"/>
                </a:lnTo>
                <a:lnTo>
                  <a:pt x="5126" y="12033"/>
                </a:lnTo>
                <a:lnTo>
                  <a:pt x="5141" y="12059"/>
                </a:lnTo>
                <a:lnTo>
                  <a:pt x="5154" y="12088"/>
                </a:lnTo>
                <a:lnTo>
                  <a:pt x="5166" y="12119"/>
                </a:lnTo>
                <a:lnTo>
                  <a:pt x="5177" y="12150"/>
                </a:lnTo>
                <a:lnTo>
                  <a:pt x="5187" y="12183"/>
                </a:lnTo>
                <a:lnTo>
                  <a:pt x="5196" y="12218"/>
                </a:lnTo>
                <a:lnTo>
                  <a:pt x="5204" y="12253"/>
                </a:lnTo>
                <a:lnTo>
                  <a:pt x="5211" y="12291"/>
                </a:lnTo>
                <a:lnTo>
                  <a:pt x="5217" y="12328"/>
                </a:lnTo>
                <a:lnTo>
                  <a:pt x="5223" y="12366"/>
                </a:lnTo>
                <a:lnTo>
                  <a:pt x="5228" y="12405"/>
                </a:lnTo>
                <a:lnTo>
                  <a:pt x="5232" y="12445"/>
                </a:lnTo>
                <a:lnTo>
                  <a:pt x="5236" y="12484"/>
                </a:lnTo>
                <a:lnTo>
                  <a:pt x="5238" y="12524"/>
                </a:lnTo>
                <a:lnTo>
                  <a:pt x="5243" y="12604"/>
                </a:lnTo>
                <a:lnTo>
                  <a:pt x="5245" y="12683"/>
                </a:lnTo>
                <a:lnTo>
                  <a:pt x="5246" y="12760"/>
                </a:lnTo>
                <a:lnTo>
                  <a:pt x="5247" y="12833"/>
                </a:lnTo>
                <a:lnTo>
                  <a:pt x="5247" y="12903"/>
                </a:lnTo>
                <a:lnTo>
                  <a:pt x="5247" y="12968"/>
                </a:lnTo>
                <a:lnTo>
                  <a:pt x="5247" y="13001"/>
                </a:lnTo>
                <a:lnTo>
                  <a:pt x="5248" y="13036"/>
                </a:lnTo>
                <a:lnTo>
                  <a:pt x="5250" y="13075"/>
                </a:lnTo>
                <a:lnTo>
                  <a:pt x="5253" y="13117"/>
                </a:lnTo>
                <a:lnTo>
                  <a:pt x="5260" y="13206"/>
                </a:lnTo>
                <a:lnTo>
                  <a:pt x="5270" y="13304"/>
                </a:lnTo>
                <a:lnTo>
                  <a:pt x="5282" y="13410"/>
                </a:lnTo>
                <a:lnTo>
                  <a:pt x="5296" y="13518"/>
                </a:lnTo>
                <a:lnTo>
                  <a:pt x="5312" y="13630"/>
                </a:lnTo>
                <a:lnTo>
                  <a:pt x="5329" y="13743"/>
                </a:lnTo>
                <a:lnTo>
                  <a:pt x="5347" y="13854"/>
                </a:lnTo>
                <a:lnTo>
                  <a:pt x="5366" y="13963"/>
                </a:lnTo>
                <a:lnTo>
                  <a:pt x="5386" y="14068"/>
                </a:lnTo>
                <a:lnTo>
                  <a:pt x="5406" y="14166"/>
                </a:lnTo>
                <a:lnTo>
                  <a:pt x="5425" y="14256"/>
                </a:lnTo>
                <a:lnTo>
                  <a:pt x="5444" y="14336"/>
                </a:lnTo>
                <a:lnTo>
                  <a:pt x="5454" y="14371"/>
                </a:lnTo>
                <a:lnTo>
                  <a:pt x="5463" y="14404"/>
                </a:lnTo>
                <a:lnTo>
                  <a:pt x="5473" y="14433"/>
                </a:lnTo>
                <a:lnTo>
                  <a:pt x="5482" y="14459"/>
                </a:lnTo>
                <a:lnTo>
                  <a:pt x="5499" y="14507"/>
                </a:lnTo>
                <a:lnTo>
                  <a:pt x="5515" y="14557"/>
                </a:lnTo>
                <a:lnTo>
                  <a:pt x="5522" y="14583"/>
                </a:lnTo>
                <a:lnTo>
                  <a:pt x="5529" y="14609"/>
                </a:lnTo>
                <a:lnTo>
                  <a:pt x="5535" y="14636"/>
                </a:lnTo>
                <a:lnTo>
                  <a:pt x="5540" y="14662"/>
                </a:lnTo>
                <a:lnTo>
                  <a:pt x="5545" y="14688"/>
                </a:lnTo>
                <a:lnTo>
                  <a:pt x="5550" y="14716"/>
                </a:lnTo>
                <a:lnTo>
                  <a:pt x="5554" y="14742"/>
                </a:lnTo>
                <a:lnTo>
                  <a:pt x="5556" y="14769"/>
                </a:lnTo>
                <a:lnTo>
                  <a:pt x="5557" y="14796"/>
                </a:lnTo>
                <a:lnTo>
                  <a:pt x="5558" y="14822"/>
                </a:lnTo>
                <a:lnTo>
                  <a:pt x="5557" y="14848"/>
                </a:lnTo>
                <a:lnTo>
                  <a:pt x="5555" y="14875"/>
                </a:lnTo>
                <a:lnTo>
                  <a:pt x="5552" y="14900"/>
                </a:lnTo>
                <a:lnTo>
                  <a:pt x="5546" y="14925"/>
                </a:lnTo>
                <a:lnTo>
                  <a:pt x="5540" y="14950"/>
                </a:lnTo>
                <a:lnTo>
                  <a:pt x="5533" y="14974"/>
                </a:lnTo>
                <a:lnTo>
                  <a:pt x="5524" y="14997"/>
                </a:lnTo>
                <a:lnTo>
                  <a:pt x="5514" y="15019"/>
                </a:lnTo>
                <a:lnTo>
                  <a:pt x="5502" y="15042"/>
                </a:lnTo>
                <a:lnTo>
                  <a:pt x="5489" y="15063"/>
                </a:lnTo>
                <a:lnTo>
                  <a:pt x="5473" y="15083"/>
                </a:lnTo>
                <a:lnTo>
                  <a:pt x="5455" y="15102"/>
                </a:lnTo>
                <a:lnTo>
                  <a:pt x="5436" y="15121"/>
                </a:lnTo>
                <a:lnTo>
                  <a:pt x="5415" y="15139"/>
                </a:lnTo>
                <a:lnTo>
                  <a:pt x="5392" y="15155"/>
                </a:lnTo>
                <a:lnTo>
                  <a:pt x="5366" y="15169"/>
                </a:lnTo>
                <a:lnTo>
                  <a:pt x="5339" y="15183"/>
                </a:lnTo>
                <a:lnTo>
                  <a:pt x="5310" y="15196"/>
                </a:lnTo>
                <a:lnTo>
                  <a:pt x="5278" y="15208"/>
                </a:lnTo>
                <a:lnTo>
                  <a:pt x="5248" y="15222"/>
                </a:lnTo>
                <a:lnTo>
                  <a:pt x="5219" y="15236"/>
                </a:lnTo>
                <a:lnTo>
                  <a:pt x="5189" y="15251"/>
                </a:lnTo>
                <a:lnTo>
                  <a:pt x="5160" y="15266"/>
                </a:lnTo>
                <a:lnTo>
                  <a:pt x="5131" y="15283"/>
                </a:lnTo>
                <a:lnTo>
                  <a:pt x="5104" y="15300"/>
                </a:lnTo>
                <a:lnTo>
                  <a:pt x="5077" y="15317"/>
                </a:lnTo>
                <a:lnTo>
                  <a:pt x="5050" y="15335"/>
                </a:lnTo>
                <a:lnTo>
                  <a:pt x="5025" y="15354"/>
                </a:lnTo>
                <a:lnTo>
                  <a:pt x="5000" y="15372"/>
                </a:lnTo>
                <a:lnTo>
                  <a:pt x="4976" y="15390"/>
                </a:lnTo>
                <a:lnTo>
                  <a:pt x="4930" y="15426"/>
                </a:lnTo>
                <a:lnTo>
                  <a:pt x="4887" y="15463"/>
                </a:lnTo>
                <a:lnTo>
                  <a:pt x="4849" y="15497"/>
                </a:lnTo>
                <a:lnTo>
                  <a:pt x="4815" y="15530"/>
                </a:lnTo>
                <a:lnTo>
                  <a:pt x="4785" y="15559"/>
                </a:lnTo>
                <a:lnTo>
                  <a:pt x="4760" y="15584"/>
                </a:lnTo>
                <a:lnTo>
                  <a:pt x="4726" y="15622"/>
                </a:lnTo>
                <a:lnTo>
                  <a:pt x="4713" y="15635"/>
                </a:lnTo>
                <a:lnTo>
                  <a:pt x="4446" y="15572"/>
                </a:lnTo>
                <a:lnTo>
                  <a:pt x="4446" y="15400"/>
                </a:lnTo>
                <a:lnTo>
                  <a:pt x="4453" y="15396"/>
                </a:lnTo>
                <a:lnTo>
                  <a:pt x="4473" y="15386"/>
                </a:lnTo>
                <a:lnTo>
                  <a:pt x="4486" y="15379"/>
                </a:lnTo>
                <a:lnTo>
                  <a:pt x="4500" y="15371"/>
                </a:lnTo>
                <a:lnTo>
                  <a:pt x="4515" y="15362"/>
                </a:lnTo>
                <a:lnTo>
                  <a:pt x="4530" y="15351"/>
                </a:lnTo>
                <a:lnTo>
                  <a:pt x="4546" y="15339"/>
                </a:lnTo>
                <a:lnTo>
                  <a:pt x="4560" y="15327"/>
                </a:lnTo>
                <a:lnTo>
                  <a:pt x="4574" y="15314"/>
                </a:lnTo>
                <a:lnTo>
                  <a:pt x="4585" y="15301"/>
                </a:lnTo>
                <a:lnTo>
                  <a:pt x="4590" y="15294"/>
                </a:lnTo>
                <a:lnTo>
                  <a:pt x="4595" y="15287"/>
                </a:lnTo>
                <a:lnTo>
                  <a:pt x="4598" y="15280"/>
                </a:lnTo>
                <a:lnTo>
                  <a:pt x="4601" y="15273"/>
                </a:lnTo>
                <a:lnTo>
                  <a:pt x="4603" y="15265"/>
                </a:lnTo>
                <a:lnTo>
                  <a:pt x="4604" y="15257"/>
                </a:lnTo>
                <a:lnTo>
                  <a:pt x="4604" y="15250"/>
                </a:lnTo>
                <a:lnTo>
                  <a:pt x="4603" y="15243"/>
                </a:lnTo>
                <a:lnTo>
                  <a:pt x="4600" y="15228"/>
                </a:lnTo>
                <a:lnTo>
                  <a:pt x="4595" y="15213"/>
                </a:lnTo>
                <a:lnTo>
                  <a:pt x="4590" y="15197"/>
                </a:lnTo>
                <a:lnTo>
                  <a:pt x="4584" y="15180"/>
                </a:lnTo>
                <a:lnTo>
                  <a:pt x="4572" y="15149"/>
                </a:lnTo>
                <a:lnTo>
                  <a:pt x="4558" y="15120"/>
                </a:lnTo>
                <a:lnTo>
                  <a:pt x="4545" y="15093"/>
                </a:lnTo>
                <a:lnTo>
                  <a:pt x="4535" y="15073"/>
                </a:lnTo>
                <a:lnTo>
                  <a:pt x="4527" y="15060"/>
                </a:lnTo>
                <a:lnTo>
                  <a:pt x="4525" y="15055"/>
                </a:lnTo>
                <a:lnTo>
                  <a:pt x="4634" y="15023"/>
                </a:lnTo>
                <a:lnTo>
                  <a:pt x="4666" y="14882"/>
                </a:lnTo>
                <a:lnTo>
                  <a:pt x="4634" y="14662"/>
                </a:lnTo>
                <a:lnTo>
                  <a:pt x="4556" y="14678"/>
                </a:lnTo>
                <a:lnTo>
                  <a:pt x="4462" y="14662"/>
                </a:lnTo>
                <a:lnTo>
                  <a:pt x="4400" y="14772"/>
                </a:lnTo>
                <a:lnTo>
                  <a:pt x="4195" y="14693"/>
                </a:lnTo>
                <a:lnTo>
                  <a:pt x="4054" y="14725"/>
                </a:lnTo>
                <a:lnTo>
                  <a:pt x="4054" y="14850"/>
                </a:lnTo>
                <a:lnTo>
                  <a:pt x="3881" y="15039"/>
                </a:lnTo>
                <a:lnTo>
                  <a:pt x="3881" y="15044"/>
                </a:lnTo>
                <a:lnTo>
                  <a:pt x="3883" y="15057"/>
                </a:lnTo>
                <a:lnTo>
                  <a:pt x="3884" y="15065"/>
                </a:lnTo>
                <a:lnTo>
                  <a:pt x="3886" y="15075"/>
                </a:lnTo>
                <a:lnTo>
                  <a:pt x="3889" y="15086"/>
                </a:lnTo>
                <a:lnTo>
                  <a:pt x="3893" y="15097"/>
                </a:lnTo>
                <a:lnTo>
                  <a:pt x="3898" y="15110"/>
                </a:lnTo>
                <a:lnTo>
                  <a:pt x="3905" y="15122"/>
                </a:lnTo>
                <a:lnTo>
                  <a:pt x="3912" y="15134"/>
                </a:lnTo>
                <a:lnTo>
                  <a:pt x="3921" y="15145"/>
                </a:lnTo>
                <a:lnTo>
                  <a:pt x="3932" y="15155"/>
                </a:lnTo>
                <a:lnTo>
                  <a:pt x="3944" y="15165"/>
                </a:lnTo>
                <a:lnTo>
                  <a:pt x="3951" y="15169"/>
                </a:lnTo>
                <a:lnTo>
                  <a:pt x="3959" y="15173"/>
                </a:lnTo>
                <a:lnTo>
                  <a:pt x="3967" y="15177"/>
                </a:lnTo>
                <a:lnTo>
                  <a:pt x="3975" y="15180"/>
                </a:lnTo>
                <a:lnTo>
                  <a:pt x="3983" y="15183"/>
                </a:lnTo>
                <a:lnTo>
                  <a:pt x="3991" y="15186"/>
                </a:lnTo>
                <a:lnTo>
                  <a:pt x="3997" y="15191"/>
                </a:lnTo>
                <a:lnTo>
                  <a:pt x="4002" y="15194"/>
                </a:lnTo>
                <a:lnTo>
                  <a:pt x="4006" y="15198"/>
                </a:lnTo>
                <a:lnTo>
                  <a:pt x="4009" y="15202"/>
                </a:lnTo>
                <a:lnTo>
                  <a:pt x="4011" y="15207"/>
                </a:lnTo>
                <a:lnTo>
                  <a:pt x="4013" y="15211"/>
                </a:lnTo>
                <a:lnTo>
                  <a:pt x="4014" y="15215"/>
                </a:lnTo>
                <a:lnTo>
                  <a:pt x="4014" y="15220"/>
                </a:lnTo>
                <a:lnTo>
                  <a:pt x="4013" y="15224"/>
                </a:lnTo>
                <a:lnTo>
                  <a:pt x="4012" y="15229"/>
                </a:lnTo>
                <a:lnTo>
                  <a:pt x="4008" y="15238"/>
                </a:lnTo>
                <a:lnTo>
                  <a:pt x="4003" y="15247"/>
                </a:lnTo>
                <a:lnTo>
                  <a:pt x="3997" y="15255"/>
                </a:lnTo>
                <a:lnTo>
                  <a:pt x="3990" y="15263"/>
                </a:lnTo>
                <a:lnTo>
                  <a:pt x="3982" y="15271"/>
                </a:lnTo>
                <a:lnTo>
                  <a:pt x="3975" y="15278"/>
                </a:lnTo>
                <a:lnTo>
                  <a:pt x="3964" y="15287"/>
                </a:lnTo>
                <a:lnTo>
                  <a:pt x="3960" y="15290"/>
                </a:lnTo>
                <a:lnTo>
                  <a:pt x="4007" y="15415"/>
                </a:lnTo>
                <a:lnTo>
                  <a:pt x="4070" y="15557"/>
                </a:lnTo>
                <a:lnTo>
                  <a:pt x="4081" y="15563"/>
                </a:lnTo>
                <a:lnTo>
                  <a:pt x="4107" y="15578"/>
                </a:lnTo>
                <a:lnTo>
                  <a:pt x="4144" y="15602"/>
                </a:lnTo>
                <a:lnTo>
                  <a:pt x="4184" y="15627"/>
                </a:lnTo>
                <a:lnTo>
                  <a:pt x="4202" y="15640"/>
                </a:lnTo>
                <a:lnTo>
                  <a:pt x="4218" y="15653"/>
                </a:lnTo>
                <a:lnTo>
                  <a:pt x="4231" y="15665"/>
                </a:lnTo>
                <a:lnTo>
                  <a:pt x="4242" y="15676"/>
                </a:lnTo>
                <a:lnTo>
                  <a:pt x="4245" y="15681"/>
                </a:lnTo>
                <a:lnTo>
                  <a:pt x="4247" y="15685"/>
                </a:lnTo>
                <a:lnTo>
                  <a:pt x="4248" y="15689"/>
                </a:lnTo>
                <a:lnTo>
                  <a:pt x="4247" y="15692"/>
                </a:lnTo>
                <a:lnTo>
                  <a:pt x="4245" y="15695"/>
                </a:lnTo>
                <a:lnTo>
                  <a:pt x="4241" y="15697"/>
                </a:lnTo>
                <a:lnTo>
                  <a:pt x="4235" y="15698"/>
                </a:lnTo>
                <a:lnTo>
                  <a:pt x="4226" y="15698"/>
                </a:lnTo>
                <a:lnTo>
                  <a:pt x="4217" y="15699"/>
                </a:lnTo>
                <a:lnTo>
                  <a:pt x="4207" y="15700"/>
                </a:lnTo>
                <a:lnTo>
                  <a:pt x="4196" y="15702"/>
                </a:lnTo>
                <a:lnTo>
                  <a:pt x="4185" y="15705"/>
                </a:lnTo>
                <a:lnTo>
                  <a:pt x="4160" y="15713"/>
                </a:lnTo>
                <a:lnTo>
                  <a:pt x="4133" y="15724"/>
                </a:lnTo>
                <a:lnTo>
                  <a:pt x="4077" y="15748"/>
                </a:lnTo>
                <a:lnTo>
                  <a:pt x="4021" y="15775"/>
                </a:lnTo>
                <a:lnTo>
                  <a:pt x="3995" y="15786"/>
                </a:lnTo>
                <a:lnTo>
                  <a:pt x="3969" y="15797"/>
                </a:lnTo>
                <a:lnTo>
                  <a:pt x="3948" y="15805"/>
                </a:lnTo>
                <a:lnTo>
                  <a:pt x="3929" y="15810"/>
                </a:lnTo>
                <a:lnTo>
                  <a:pt x="3921" y="15812"/>
                </a:lnTo>
                <a:lnTo>
                  <a:pt x="3914" y="15812"/>
                </a:lnTo>
                <a:lnTo>
                  <a:pt x="3908" y="15812"/>
                </a:lnTo>
                <a:lnTo>
                  <a:pt x="3902" y="15810"/>
                </a:lnTo>
                <a:lnTo>
                  <a:pt x="3899" y="15808"/>
                </a:lnTo>
                <a:lnTo>
                  <a:pt x="3897" y="15804"/>
                </a:lnTo>
                <a:lnTo>
                  <a:pt x="3896" y="15799"/>
                </a:lnTo>
                <a:lnTo>
                  <a:pt x="3897" y="15792"/>
                </a:lnTo>
                <a:lnTo>
                  <a:pt x="3897" y="15785"/>
                </a:lnTo>
                <a:lnTo>
                  <a:pt x="3897" y="15778"/>
                </a:lnTo>
                <a:lnTo>
                  <a:pt x="3896" y="15772"/>
                </a:lnTo>
                <a:lnTo>
                  <a:pt x="3893" y="15766"/>
                </a:lnTo>
                <a:lnTo>
                  <a:pt x="3890" y="15760"/>
                </a:lnTo>
                <a:lnTo>
                  <a:pt x="3885" y="15755"/>
                </a:lnTo>
                <a:lnTo>
                  <a:pt x="3880" y="15749"/>
                </a:lnTo>
                <a:lnTo>
                  <a:pt x="3874" y="15744"/>
                </a:lnTo>
                <a:lnTo>
                  <a:pt x="3860" y="15735"/>
                </a:lnTo>
                <a:lnTo>
                  <a:pt x="3845" y="15728"/>
                </a:lnTo>
                <a:lnTo>
                  <a:pt x="3827" y="15721"/>
                </a:lnTo>
                <a:lnTo>
                  <a:pt x="3808" y="15716"/>
                </a:lnTo>
                <a:lnTo>
                  <a:pt x="3790" y="15711"/>
                </a:lnTo>
                <a:lnTo>
                  <a:pt x="3773" y="15707"/>
                </a:lnTo>
                <a:lnTo>
                  <a:pt x="3756" y="15704"/>
                </a:lnTo>
                <a:lnTo>
                  <a:pt x="3741" y="15702"/>
                </a:lnTo>
                <a:lnTo>
                  <a:pt x="3717" y="15699"/>
                </a:lnTo>
                <a:lnTo>
                  <a:pt x="3709" y="15698"/>
                </a:lnTo>
                <a:lnTo>
                  <a:pt x="3700" y="15699"/>
                </a:lnTo>
                <a:lnTo>
                  <a:pt x="3678" y="15699"/>
                </a:lnTo>
                <a:lnTo>
                  <a:pt x="3662" y="15698"/>
                </a:lnTo>
                <a:lnTo>
                  <a:pt x="3643" y="15697"/>
                </a:lnTo>
                <a:lnTo>
                  <a:pt x="3623" y="15694"/>
                </a:lnTo>
                <a:lnTo>
                  <a:pt x="3601" y="15690"/>
                </a:lnTo>
                <a:lnTo>
                  <a:pt x="3578" y="15685"/>
                </a:lnTo>
                <a:lnTo>
                  <a:pt x="3553" y="15678"/>
                </a:lnTo>
                <a:lnTo>
                  <a:pt x="3529" y="15669"/>
                </a:lnTo>
                <a:lnTo>
                  <a:pt x="3504" y="15658"/>
                </a:lnTo>
                <a:lnTo>
                  <a:pt x="3491" y="15652"/>
                </a:lnTo>
                <a:lnTo>
                  <a:pt x="3479" y="15645"/>
                </a:lnTo>
                <a:lnTo>
                  <a:pt x="3467" y="15637"/>
                </a:lnTo>
                <a:lnTo>
                  <a:pt x="3455" y="15629"/>
                </a:lnTo>
                <a:lnTo>
                  <a:pt x="3443" y="15620"/>
                </a:lnTo>
                <a:lnTo>
                  <a:pt x="3432" y="15610"/>
                </a:lnTo>
                <a:lnTo>
                  <a:pt x="3422" y="15600"/>
                </a:lnTo>
                <a:lnTo>
                  <a:pt x="3411" y="15588"/>
                </a:lnTo>
                <a:lnTo>
                  <a:pt x="3400" y="15577"/>
                </a:lnTo>
                <a:lnTo>
                  <a:pt x="3388" y="15566"/>
                </a:lnTo>
                <a:lnTo>
                  <a:pt x="3377" y="15557"/>
                </a:lnTo>
                <a:lnTo>
                  <a:pt x="3364" y="15548"/>
                </a:lnTo>
                <a:lnTo>
                  <a:pt x="3351" y="15541"/>
                </a:lnTo>
                <a:lnTo>
                  <a:pt x="3338" y="15534"/>
                </a:lnTo>
                <a:lnTo>
                  <a:pt x="3323" y="15527"/>
                </a:lnTo>
                <a:lnTo>
                  <a:pt x="3308" y="15522"/>
                </a:lnTo>
                <a:lnTo>
                  <a:pt x="3294" y="15517"/>
                </a:lnTo>
                <a:lnTo>
                  <a:pt x="3279" y="15514"/>
                </a:lnTo>
                <a:lnTo>
                  <a:pt x="3263" y="15509"/>
                </a:lnTo>
                <a:lnTo>
                  <a:pt x="3248" y="15507"/>
                </a:lnTo>
                <a:lnTo>
                  <a:pt x="3231" y="15505"/>
                </a:lnTo>
                <a:lnTo>
                  <a:pt x="3215" y="15504"/>
                </a:lnTo>
                <a:lnTo>
                  <a:pt x="3199" y="15503"/>
                </a:lnTo>
                <a:lnTo>
                  <a:pt x="3183" y="15503"/>
                </a:lnTo>
                <a:lnTo>
                  <a:pt x="3167" y="15504"/>
                </a:lnTo>
                <a:lnTo>
                  <a:pt x="3150" y="15505"/>
                </a:lnTo>
                <a:lnTo>
                  <a:pt x="3135" y="15507"/>
                </a:lnTo>
                <a:lnTo>
                  <a:pt x="3119" y="15509"/>
                </a:lnTo>
                <a:lnTo>
                  <a:pt x="3103" y="15513"/>
                </a:lnTo>
                <a:lnTo>
                  <a:pt x="3088" y="15516"/>
                </a:lnTo>
                <a:lnTo>
                  <a:pt x="3072" y="15520"/>
                </a:lnTo>
                <a:lnTo>
                  <a:pt x="3057" y="15525"/>
                </a:lnTo>
                <a:lnTo>
                  <a:pt x="3043" y="15529"/>
                </a:lnTo>
                <a:lnTo>
                  <a:pt x="3029" y="15534"/>
                </a:lnTo>
                <a:lnTo>
                  <a:pt x="3016" y="15540"/>
                </a:lnTo>
                <a:lnTo>
                  <a:pt x="3003" y="15546"/>
                </a:lnTo>
                <a:lnTo>
                  <a:pt x="2989" y="15552"/>
                </a:lnTo>
                <a:lnTo>
                  <a:pt x="2977" y="15558"/>
                </a:lnTo>
                <a:lnTo>
                  <a:pt x="2966" y="15565"/>
                </a:lnTo>
                <a:lnTo>
                  <a:pt x="2956" y="15572"/>
                </a:lnTo>
                <a:lnTo>
                  <a:pt x="2945" y="15579"/>
                </a:lnTo>
                <a:lnTo>
                  <a:pt x="2933" y="15587"/>
                </a:lnTo>
                <a:lnTo>
                  <a:pt x="2921" y="15595"/>
                </a:lnTo>
                <a:lnTo>
                  <a:pt x="2906" y="15601"/>
                </a:lnTo>
                <a:lnTo>
                  <a:pt x="2877" y="15615"/>
                </a:lnTo>
                <a:lnTo>
                  <a:pt x="2846" y="15628"/>
                </a:lnTo>
                <a:lnTo>
                  <a:pt x="2812" y="15640"/>
                </a:lnTo>
                <a:lnTo>
                  <a:pt x="2778" y="15651"/>
                </a:lnTo>
                <a:lnTo>
                  <a:pt x="2744" y="15662"/>
                </a:lnTo>
                <a:lnTo>
                  <a:pt x="2710" y="15672"/>
                </a:lnTo>
                <a:lnTo>
                  <a:pt x="2648" y="15690"/>
                </a:lnTo>
                <a:lnTo>
                  <a:pt x="2596" y="15703"/>
                </a:lnTo>
                <a:lnTo>
                  <a:pt x="2561" y="15711"/>
                </a:lnTo>
                <a:lnTo>
                  <a:pt x="2548" y="15714"/>
                </a:lnTo>
                <a:lnTo>
                  <a:pt x="2391" y="15714"/>
                </a:lnTo>
                <a:lnTo>
                  <a:pt x="2249" y="15918"/>
                </a:lnTo>
                <a:lnTo>
                  <a:pt x="2077" y="16012"/>
                </a:lnTo>
                <a:lnTo>
                  <a:pt x="2084" y="16003"/>
                </a:lnTo>
                <a:lnTo>
                  <a:pt x="2099" y="15980"/>
                </a:lnTo>
                <a:lnTo>
                  <a:pt x="2103" y="15973"/>
                </a:lnTo>
                <a:lnTo>
                  <a:pt x="2107" y="15965"/>
                </a:lnTo>
                <a:lnTo>
                  <a:pt x="2110" y="15957"/>
                </a:lnTo>
                <a:lnTo>
                  <a:pt x="2112" y="15949"/>
                </a:lnTo>
                <a:lnTo>
                  <a:pt x="2114" y="15940"/>
                </a:lnTo>
                <a:lnTo>
                  <a:pt x="2114" y="15932"/>
                </a:lnTo>
                <a:lnTo>
                  <a:pt x="2114" y="15923"/>
                </a:lnTo>
                <a:lnTo>
                  <a:pt x="2113" y="15913"/>
                </a:lnTo>
                <a:lnTo>
                  <a:pt x="2110" y="15905"/>
                </a:lnTo>
                <a:lnTo>
                  <a:pt x="2105" y="15896"/>
                </a:lnTo>
                <a:lnTo>
                  <a:pt x="2099" y="15888"/>
                </a:lnTo>
                <a:lnTo>
                  <a:pt x="2090" y="15880"/>
                </a:lnTo>
                <a:lnTo>
                  <a:pt x="2080" y="15872"/>
                </a:lnTo>
                <a:lnTo>
                  <a:pt x="2068" y="15865"/>
                </a:lnTo>
                <a:lnTo>
                  <a:pt x="2054" y="15859"/>
                </a:lnTo>
                <a:lnTo>
                  <a:pt x="2037" y="15853"/>
                </a:lnTo>
                <a:lnTo>
                  <a:pt x="2018" y="15848"/>
                </a:lnTo>
                <a:lnTo>
                  <a:pt x="1995" y="15844"/>
                </a:lnTo>
                <a:lnTo>
                  <a:pt x="1970" y="15840"/>
                </a:lnTo>
                <a:lnTo>
                  <a:pt x="1942" y="15838"/>
                </a:lnTo>
                <a:lnTo>
                  <a:pt x="1910" y="15837"/>
                </a:lnTo>
                <a:lnTo>
                  <a:pt x="1875" y="15836"/>
                </a:lnTo>
                <a:lnTo>
                  <a:pt x="1836" y="15837"/>
                </a:lnTo>
                <a:lnTo>
                  <a:pt x="1795" y="15840"/>
                </a:lnTo>
                <a:lnTo>
                  <a:pt x="1811" y="15830"/>
                </a:lnTo>
                <a:lnTo>
                  <a:pt x="1854" y="15807"/>
                </a:lnTo>
                <a:lnTo>
                  <a:pt x="1880" y="15792"/>
                </a:lnTo>
                <a:lnTo>
                  <a:pt x="1908" y="15776"/>
                </a:lnTo>
                <a:lnTo>
                  <a:pt x="1936" y="15758"/>
                </a:lnTo>
                <a:lnTo>
                  <a:pt x="1961" y="15739"/>
                </a:lnTo>
                <a:lnTo>
                  <a:pt x="1973" y="15730"/>
                </a:lnTo>
                <a:lnTo>
                  <a:pt x="1983" y="15721"/>
                </a:lnTo>
                <a:lnTo>
                  <a:pt x="1993" y="15712"/>
                </a:lnTo>
                <a:lnTo>
                  <a:pt x="2000" y="15704"/>
                </a:lnTo>
                <a:lnTo>
                  <a:pt x="2006" y="15696"/>
                </a:lnTo>
                <a:lnTo>
                  <a:pt x="2010" y="15688"/>
                </a:lnTo>
                <a:lnTo>
                  <a:pt x="2014" y="15681"/>
                </a:lnTo>
                <a:lnTo>
                  <a:pt x="2012" y="15674"/>
                </a:lnTo>
                <a:lnTo>
                  <a:pt x="2010" y="15667"/>
                </a:lnTo>
                <a:lnTo>
                  <a:pt x="2004" y="15662"/>
                </a:lnTo>
                <a:lnTo>
                  <a:pt x="1996" y="15658"/>
                </a:lnTo>
                <a:lnTo>
                  <a:pt x="1985" y="15654"/>
                </a:lnTo>
                <a:lnTo>
                  <a:pt x="1970" y="15652"/>
                </a:lnTo>
                <a:lnTo>
                  <a:pt x="1952" y="15650"/>
                </a:lnTo>
                <a:lnTo>
                  <a:pt x="1930" y="15650"/>
                </a:lnTo>
                <a:lnTo>
                  <a:pt x="1904" y="15651"/>
                </a:lnTo>
                <a:lnTo>
                  <a:pt x="1877" y="15653"/>
                </a:lnTo>
                <a:lnTo>
                  <a:pt x="1852" y="15656"/>
                </a:lnTo>
                <a:lnTo>
                  <a:pt x="1827" y="15661"/>
                </a:lnTo>
                <a:lnTo>
                  <a:pt x="1805" y="15666"/>
                </a:lnTo>
                <a:lnTo>
                  <a:pt x="1784" y="15674"/>
                </a:lnTo>
                <a:lnTo>
                  <a:pt x="1763" y="15682"/>
                </a:lnTo>
                <a:lnTo>
                  <a:pt x="1744" y="15690"/>
                </a:lnTo>
                <a:lnTo>
                  <a:pt x="1727" y="15699"/>
                </a:lnTo>
                <a:lnTo>
                  <a:pt x="1711" y="15709"/>
                </a:lnTo>
                <a:lnTo>
                  <a:pt x="1696" y="15720"/>
                </a:lnTo>
                <a:lnTo>
                  <a:pt x="1681" y="15731"/>
                </a:lnTo>
                <a:lnTo>
                  <a:pt x="1669" y="15742"/>
                </a:lnTo>
                <a:lnTo>
                  <a:pt x="1657" y="15753"/>
                </a:lnTo>
                <a:lnTo>
                  <a:pt x="1646" y="15766"/>
                </a:lnTo>
                <a:lnTo>
                  <a:pt x="1637" y="15778"/>
                </a:lnTo>
                <a:lnTo>
                  <a:pt x="1628" y="15790"/>
                </a:lnTo>
                <a:lnTo>
                  <a:pt x="1620" y="15802"/>
                </a:lnTo>
                <a:lnTo>
                  <a:pt x="1613" y="15814"/>
                </a:lnTo>
                <a:lnTo>
                  <a:pt x="1607" y="15826"/>
                </a:lnTo>
                <a:lnTo>
                  <a:pt x="1600" y="15838"/>
                </a:lnTo>
                <a:lnTo>
                  <a:pt x="1591" y="15859"/>
                </a:lnTo>
                <a:lnTo>
                  <a:pt x="1584" y="15878"/>
                </a:lnTo>
                <a:lnTo>
                  <a:pt x="1577" y="15906"/>
                </a:lnTo>
                <a:lnTo>
                  <a:pt x="1575" y="15918"/>
                </a:lnTo>
                <a:lnTo>
                  <a:pt x="1565" y="15913"/>
                </a:lnTo>
                <a:lnTo>
                  <a:pt x="1540" y="15904"/>
                </a:lnTo>
                <a:lnTo>
                  <a:pt x="1503" y="15891"/>
                </a:lnTo>
                <a:lnTo>
                  <a:pt x="1461" y="15878"/>
                </a:lnTo>
                <a:lnTo>
                  <a:pt x="1439" y="15873"/>
                </a:lnTo>
                <a:lnTo>
                  <a:pt x="1417" y="15869"/>
                </a:lnTo>
                <a:lnTo>
                  <a:pt x="1396" y="15866"/>
                </a:lnTo>
                <a:lnTo>
                  <a:pt x="1376" y="15865"/>
                </a:lnTo>
                <a:lnTo>
                  <a:pt x="1367" y="15865"/>
                </a:lnTo>
                <a:lnTo>
                  <a:pt x="1359" y="15866"/>
                </a:lnTo>
                <a:lnTo>
                  <a:pt x="1350" y="15867"/>
                </a:lnTo>
                <a:lnTo>
                  <a:pt x="1343" y="15870"/>
                </a:lnTo>
                <a:lnTo>
                  <a:pt x="1337" y="15873"/>
                </a:lnTo>
                <a:lnTo>
                  <a:pt x="1332" y="15876"/>
                </a:lnTo>
                <a:lnTo>
                  <a:pt x="1327" y="15881"/>
                </a:lnTo>
                <a:lnTo>
                  <a:pt x="1324" y="15886"/>
                </a:lnTo>
                <a:lnTo>
                  <a:pt x="1320" y="15892"/>
                </a:lnTo>
                <a:lnTo>
                  <a:pt x="1317" y="15898"/>
                </a:lnTo>
                <a:lnTo>
                  <a:pt x="1312" y="15903"/>
                </a:lnTo>
                <a:lnTo>
                  <a:pt x="1307" y="15909"/>
                </a:lnTo>
                <a:lnTo>
                  <a:pt x="1296" y="15920"/>
                </a:lnTo>
                <a:lnTo>
                  <a:pt x="1284" y="15930"/>
                </a:lnTo>
                <a:lnTo>
                  <a:pt x="1269" y="15940"/>
                </a:lnTo>
                <a:lnTo>
                  <a:pt x="1255" y="15949"/>
                </a:lnTo>
                <a:lnTo>
                  <a:pt x="1240" y="15957"/>
                </a:lnTo>
                <a:lnTo>
                  <a:pt x="1226" y="15965"/>
                </a:lnTo>
                <a:lnTo>
                  <a:pt x="1198" y="15978"/>
                </a:lnTo>
                <a:lnTo>
                  <a:pt x="1173" y="15987"/>
                </a:lnTo>
                <a:lnTo>
                  <a:pt x="1157" y="15993"/>
                </a:lnTo>
                <a:lnTo>
                  <a:pt x="1151" y="15996"/>
                </a:lnTo>
                <a:lnTo>
                  <a:pt x="1057" y="16122"/>
                </a:lnTo>
                <a:lnTo>
                  <a:pt x="1052" y="16114"/>
                </a:lnTo>
                <a:lnTo>
                  <a:pt x="1040" y="16092"/>
                </a:lnTo>
                <a:lnTo>
                  <a:pt x="1032" y="16077"/>
                </a:lnTo>
                <a:lnTo>
                  <a:pt x="1023" y="16061"/>
                </a:lnTo>
                <a:lnTo>
                  <a:pt x="1016" y="16044"/>
                </a:lnTo>
                <a:lnTo>
                  <a:pt x="1010" y="16026"/>
                </a:lnTo>
                <a:lnTo>
                  <a:pt x="1005" y="16007"/>
                </a:lnTo>
                <a:lnTo>
                  <a:pt x="1002" y="15989"/>
                </a:lnTo>
                <a:lnTo>
                  <a:pt x="1001" y="15980"/>
                </a:lnTo>
                <a:lnTo>
                  <a:pt x="1001" y="15972"/>
                </a:lnTo>
                <a:lnTo>
                  <a:pt x="1002" y="15964"/>
                </a:lnTo>
                <a:lnTo>
                  <a:pt x="1004" y="15956"/>
                </a:lnTo>
                <a:lnTo>
                  <a:pt x="1006" y="15949"/>
                </a:lnTo>
                <a:lnTo>
                  <a:pt x="1010" y="15942"/>
                </a:lnTo>
                <a:lnTo>
                  <a:pt x="1015" y="15936"/>
                </a:lnTo>
                <a:lnTo>
                  <a:pt x="1021" y="15931"/>
                </a:lnTo>
                <a:lnTo>
                  <a:pt x="1029" y="15927"/>
                </a:lnTo>
                <a:lnTo>
                  <a:pt x="1037" y="15923"/>
                </a:lnTo>
                <a:lnTo>
                  <a:pt x="1046" y="15920"/>
                </a:lnTo>
                <a:lnTo>
                  <a:pt x="1057" y="15918"/>
                </a:lnTo>
                <a:lnTo>
                  <a:pt x="1068" y="15915"/>
                </a:lnTo>
                <a:lnTo>
                  <a:pt x="1077" y="15913"/>
                </a:lnTo>
                <a:lnTo>
                  <a:pt x="1085" y="15910"/>
                </a:lnTo>
                <a:lnTo>
                  <a:pt x="1091" y="15906"/>
                </a:lnTo>
                <a:lnTo>
                  <a:pt x="1095" y="15902"/>
                </a:lnTo>
                <a:lnTo>
                  <a:pt x="1099" y="15897"/>
                </a:lnTo>
                <a:lnTo>
                  <a:pt x="1101" y="15892"/>
                </a:lnTo>
                <a:lnTo>
                  <a:pt x="1102" y="15886"/>
                </a:lnTo>
                <a:lnTo>
                  <a:pt x="1102" y="15880"/>
                </a:lnTo>
                <a:lnTo>
                  <a:pt x="1101" y="15874"/>
                </a:lnTo>
                <a:lnTo>
                  <a:pt x="1100" y="15868"/>
                </a:lnTo>
                <a:lnTo>
                  <a:pt x="1097" y="15861"/>
                </a:lnTo>
                <a:lnTo>
                  <a:pt x="1090" y="15848"/>
                </a:lnTo>
                <a:lnTo>
                  <a:pt x="1080" y="15833"/>
                </a:lnTo>
                <a:lnTo>
                  <a:pt x="1070" y="15819"/>
                </a:lnTo>
                <a:lnTo>
                  <a:pt x="1058" y="15806"/>
                </a:lnTo>
                <a:lnTo>
                  <a:pt x="1046" y="15794"/>
                </a:lnTo>
                <a:lnTo>
                  <a:pt x="1035" y="15783"/>
                </a:lnTo>
                <a:lnTo>
                  <a:pt x="1017" y="15767"/>
                </a:lnTo>
                <a:lnTo>
                  <a:pt x="1010" y="15761"/>
                </a:lnTo>
                <a:lnTo>
                  <a:pt x="885" y="15949"/>
                </a:lnTo>
                <a:lnTo>
                  <a:pt x="806" y="15777"/>
                </a:lnTo>
                <a:lnTo>
                  <a:pt x="712" y="15902"/>
                </a:lnTo>
                <a:lnTo>
                  <a:pt x="555" y="15808"/>
                </a:lnTo>
                <a:lnTo>
                  <a:pt x="366" y="15840"/>
                </a:lnTo>
                <a:lnTo>
                  <a:pt x="320" y="15745"/>
                </a:lnTo>
                <a:lnTo>
                  <a:pt x="178" y="15918"/>
                </a:lnTo>
                <a:lnTo>
                  <a:pt x="147" y="16091"/>
                </a:lnTo>
                <a:lnTo>
                  <a:pt x="0" y="16200"/>
                </a:lnTo>
                <a:lnTo>
                  <a:pt x="9716" y="16200"/>
                </a:lnTo>
                <a:lnTo>
                  <a:pt x="9712" y="16195"/>
                </a:lnTo>
                <a:lnTo>
                  <a:pt x="9699" y="16181"/>
                </a:lnTo>
                <a:lnTo>
                  <a:pt x="9679" y="16157"/>
                </a:lnTo>
                <a:lnTo>
                  <a:pt x="9651" y="16127"/>
                </a:lnTo>
                <a:lnTo>
                  <a:pt x="9617" y="16092"/>
                </a:lnTo>
                <a:lnTo>
                  <a:pt x="9577" y="16051"/>
                </a:lnTo>
                <a:lnTo>
                  <a:pt x="9530" y="16007"/>
                </a:lnTo>
                <a:lnTo>
                  <a:pt x="9478" y="15961"/>
                </a:lnTo>
                <a:lnTo>
                  <a:pt x="9450" y="15937"/>
                </a:lnTo>
                <a:lnTo>
                  <a:pt x="9422" y="15913"/>
                </a:lnTo>
                <a:lnTo>
                  <a:pt x="9391" y="15889"/>
                </a:lnTo>
                <a:lnTo>
                  <a:pt x="9361" y="15866"/>
                </a:lnTo>
                <a:lnTo>
                  <a:pt x="9329" y="15843"/>
                </a:lnTo>
                <a:lnTo>
                  <a:pt x="9296" y="15820"/>
                </a:lnTo>
                <a:lnTo>
                  <a:pt x="9263" y="15798"/>
                </a:lnTo>
                <a:lnTo>
                  <a:pt x="9228" y="15777"/>
                </a:lnTo>
                <a:lnTo>
                  <a:pt x="9193" y="15756"/>
                </a:lnTo>
                <a:lnTo>
                  <a:pt x="9157" y="15736"/>
                </a:lnTo>
                <a:lnTo>
                  <a:pt x="9121" y="15718"/>
                </a:lnTo>
                <a:lnTo>
                  <a:pt x="9085" y="15702"/>
                </a:lnTo>
                <a:lnTo>
                  <a:pt x="9047" y="15687"/>
                </a:lnTo>
                <a:lnTo>
                  <a:pt x="9010" y="15672"/>
                </a:lnTo>
                <a:lnTo>
                  <a:pt x="8972" y="15660"/>
                </a:lnTo>
                <a:lnTo>
                  <a:pt x="8934" y="15651"/>
                </a:lnTo>
                <a:lnTo>
                  <a:pt x="8896" y="15641"/>
                </a:lnTo>
                <a:lnTo>
                  <a:pt x="8861" y="15631"/>
                </a:lnTo>
                <a:lnTo>
                  <a:pt x="8827" y="15620"/>
                </a:lnTo>
                <a:lnTo>
                  <a:pt x="8796" y="15608"/>
                </a:lnTo>
                <a:lnTo>
                  <a:pt x="8766" y="15595"/>
                </a:lnTo>
                <a:lnTo>
                  <a:pt x="8737" y="15581"/>
                </a:lnTo>
                <a:lnTo>
                  <a:pt x="8711" y="15567"/>
                </a:lnTo>
                <a:lnTo>
                  <a:pt x="8686" y="15552"/>
                </a:lnTo>
                <a:lnTo>
                  <a:pt x="8662" y="15537"/>
                </a:lnTo>
                <a:lnTo>
                  <a:pt x="8640" y="15522"/>
                </a:lnTo>
                <a:lnTo>
                  <a:pt x="8620" y="15506"/>
                </a:lnTo>
                <a:lnTo>
                  <a:pt x="8601" y="15490"/>
                </a:lnTo>
                <a:lnTo>
                  <a:pt x="8582" y="15474"/>
                </a:lnTo>
                <a:lnTo>
                  <a:pt x="8566" y="15459"/>
                </a:lnTo>
                <a:lnTo>
                  <a:pt x="8551" y="15443"/>
                </a:lnTo>
                <a:lnTo>
                  <a:pt x="8538" y="15427"/>
                </a:lnTo>
                <a:lnTo>
                  <a:pt x="8525" y="15412"/>
                </a:lnTo>
                <a:lnTo>
                  <a:pt x="8514" y="15397"/>
                </a:lnTo>
                <a:lnTo>
                  <a:pt x="8503" y="15383"/>
                </a:lnTo>
                <a:lnTo>
                  <a:pt x="8493" y="15369"/>
                </a:lnTo>
                <a:lnTo>
                  <a:pt x="8478" y="15342"/>
                </a:lnTo>
                <a:lnTo>
                  <a:pt x="8466" y="15320"/>
                </a:lnTo>
                <a:lnTo>
                  <a:pt x="8452" y="15287"/>
                </a:lnTo>
                <a:lnTo>
                  <a:pt x="8448" y="15275"/>
                </a:lnTo>
                <a:lnTo>
                  <a:pt x="8448" y="15264"/>
                </a:lnTo>
                <a:lnTo>
                  <a:pt x="8447" y="15238"/>
                </a:lnTo>
                <a:lnTo>
                  <a:pt x="8445" y="15198"/>
                </a:lnTo>
                <a:lnTo>
                  <a:pt x="8442" y="15147"/>
                </a:lnTo>
                <a:lnTo>
                  <a:pt x="8439" y="15119"/>
                </a:lnTo>
                <a:lnTo>
                  <a:pt x="8436" y="15089"/>
                </a:lnTo>
                <a:lnTo>
                  <a:pt x="8433" y="15060"/>
                </a:lnTo>
                <a:lnTo>
                  <a:pt x="8428" y="15030"/>
                </a:lnTo>
                <a:lnTo>
                  <a:pt x="8422" y="14999"/>
                </a:lnTo>
                <a:lnTo>
                  <a:pt x="8415" y="14970"/>
                </a:lnTo>
                <a:lnTo>
                  <a:pt x="8408" y="14940"/>
                </a:lnTo>
                <a:lnTo>
                  <a:pt x="8400" y="14913"/>
                </a:lnTo>
                <a:lnTo>
                  <a:pt x="8396" y="14900"/>
                </a:lnTo>
                <a:lnTo>
                  <a:pt x="8393" y="14887"/>
                </a:lnTo>
                <a:lnTo>
                  <a:pt x="8390" y="14874"/>
                </a:lnTo>
                <a:lnTo>
                  <a:pt x="8388" y="14860"/>
                </a:lnTo>
                <a:lnTo>
                  <a:pt x="8385" y="14834"/>
                </a:lnTo>
                <a:lnTo>
                  <a:pt x="8383" y="14809"/>
                </a:lnTo>
                <a:lnTo>
                  <a:pt x="8383" y="14759"/>
                </a:lnTo>
                <a:lnTo>
                  <a:pt x="8383" y="14712"/>
                </a:lnTo>
                <a:lnTo>
                  <a:pt x="8381" y="14689"/>
                </a:lnTo>
                <a:lnTo>
                  <a:pt x="8379" y="14668"/>
                </a:lnTo>
                <a:lnTo>
                  <a:pt x="8377" y="14658"/>
                </a:lnTo>
                <a:lnTo>
                  <a:pt x="8374" y="14648"/>
                </a:lnTo>
                <a:lnTo>
                  <a:pt x="8371" y="14638"/>
                </a:lnTo>
                <a:lnTo>
                  <a:pt x="8367" y="14629"/>
                </a:lnTo>
                <a:lnTo>
                  <a:pt x="8363" y="14621"/>
                </a:lnTo>
                <a:lnTo>
                  <a:pt x="8358" y="14611"/>
                </a:lnTo>
                <a:lnTo>
                  <a:pt x="8352" y="14603"/>
                </a:lnTo>
                <a:lnTo>
                  <a:pt x="8345" y="14595"/>
                </a:lnTo>
                <a:lnTo>
                  <a:pt x="8336" y="14588"/>
                </a:lnTo>
                <a:lnTo>
                  <a:pt x="8327" y="14581"/>
                </a:lnTo>
                <a:lnTo>
                  <a:pt x="8317" y="14575"/>
                </a:lnTo>
                <a:lnTo>
                  <a:pt x="8306" y="14569"/>
                </a:lnTo>
                <a:lnTo>
                  <a:pt x="8296" y="14561"/>
                </a:lnTo>
                <a:lnTo>
                  <a:pt x="8287" y="14549"/>
                </a:lnTo>
                <a:lnTo>
                  <a:pt x="8281" y="14532"/>
                </a:lnTo>
                <a:lnTo>
                  <a:pt x="8277" y="14513"/>
                </a:lnTo>
                <a:lnTo>
                  <a:pt x="8275" y="14491"/>
                </a:lnTo>
                <a:lnTo>
                  <a:pt x="8274" y="14466"/>
                </a:lnTo>
                <a:lnTo>
                  <a:pt x="8275" y="14437"/>
                </a:lnTo>
                <a:lnTo>
                  <a:pt x="8278" y="14406"/>
                </a:lnTo>
                <a:lnTo>
                  <a:pt x="8282" y="14372"/>
                </a:lnTo>
                <a:lnTo>
                  <a:pt x="8287" y="14336"/>
                </a:lnTo>
                <a:lnTo>
                  <a:pt x="8293" y="14299"/>
                </a:lnTo>
                <a:lnTo>
                  <a:pt x="8301" y="14259"/>
                </a:lnTo>
                <a:lnTo>
                  <a:pt x="8318" y="14177"/>
                </a:lnTo>
                <a:lnTo>
                  <a:pt x="8337" y="14090"/>
                </a:lnTo>
                <a:lnTo>
                  <a:pt x="8359" y="14001"/>
                </a:lnTo>
                <a:lnTo>
                  <a:pt x="8380" y="13912"/>
                </a:lnTo>
                <a:lnTo>
                  <a:pt x="8401" y="13824"/>
                </a:lnTo>
                <a:lnTo>
                  <a:pt x="8420" y="13739"/>
                </a:lnTo>
                <a:lnTo>
                  <a:pt x="8430" y="13698"/>
                </a:lnTo>
                <a:lnTo>
                  <a:pt x="8438" y="13660"/>
                </a:lnTo>
                <a:lnTo>
                  <a:pt x="8445" y="13622"/>
                </a:lnTo>
                <a:lnTo>
                  <a:pt x="8451" y="13587"/>
                </a:lnTo>
                <a:lnTo>
                  <a:pt x="8456" y="13553"/>
                </a:lnTo>
                <a:lnTo>
                  <a:pt x="8460" y="13523"/>
                </a:lnTo>
                <a:lnTo>
                  <a:pt x="8462" y="13496"/>
                </a:lnTo>
                <a:lnTo>
                  <a:pt x="8463" y="13470"/>
                </a:lnTo>
                <a:lnTo>
                  <a:pt x="8462" y="13419"/>
                </a:lnTo>
                <a:lnTo>
                  <a:pt x="8460" y="13358"/>
                </a:lnTo>
                <a:lnTo>
                  <a:pt x="8456" y="13291"/>
                </a:lnTo>
                <a:lnTo>
                  <a:pt x="8451" y="13217"/>
                </a:lnTo>
                <a:lnTo>
                  <a:pt x="8444" y="13138"/>
                </a:lnTo>
                <a:lnTo>
                  <a:pt x="8435" y="13054"/>
                </a:lnTo>
                <a:lnTo>
                  <a:pt x="8424" y="12968"/>
                </a:lnTo>
                <a:lnTo>
                  <a:pt x="8410" y="12880"/>
                </a:lnTo>
                <a:lnTo>
                  <a:pt x="8403" y="12835"/>
                </a:lnTo>
                <a:lnTo>
                  <a:pt x="8395" y="12791"/>
                </a:lnTo>
                <a:lnTo>
                  <a:pt x="8387" y="12746"/>
                </a:lnTo>
                <a:lnTo>
                  <a:pt x="8378" y="12702"/>
                </a:lnTo>
                <a:lnTo>
                  <a:pt x="8369" y="12657"/>
                </a:lnTo>
                <a:lnTo>
                  <a:pt x="8359" y="12614"/>
                </a:lnTo>
                <a:lnTo>
                  <a:pt x="8349" y="12570"/>
                </a:lnTo>
                <a:lnTo>
                  <a:pt x="8337" y="12528"/>
                </a:lnTo>
                <a:lnTo>
                  <a:pt x="8325" y="12486"/>
                </a:lnTo>
                <a:lnTo>
                  <a:pt x="8313" y="12446"/>
                </a:lnTo>
                <a:lnTo>
                  <a:pt x="8301" y="12406"/>
                </a:lnTo>
                <a:lnTo>
                  <a:pt x="8288" y="12369"/>
                </a:lnTo>
                <a:lnTo>
                  <a:pt x="8274" y="12331"/>
                </a:lnTo>
                <a:lnTo>
                  <a:pt x="8258" y="12296"/>
                </a:lnTo>
                <a:lnTo>
                  <a:pt x="8243" y="12262"/>
                </a:lnTo>
                <a:lnTo>
                  <a:pt x="8228" y="12231"/>
                </a:lnTo>
                <a:lnTo>
                  <a:pt x="8213" y="12201"/>
                </a:lnTo>
                <a:lnTo>
                  <a:pt x="8200" y="12172"/>
                </a:lnTo>
                <a:lnTo>
                  <a:pt x="8190" y="12145"/>
                </a:lnTo>
                <a:lnTo>
                  <a:pt x="8182" y="12119"/>
                </a:lnTo>
                <a:lnTo>
                  <a:pt x="8175" y="12093"/>
                </a:lnTo>
                <a:lnTo>
                  <a:pt x="8170" y="12070"/>
                </a:lnTo>
                <a:lnTo>
                  <a:pt x="8168" y="12048"/>
                </a:lnTo>
                <a:lnTo>
                  <a:pt x="8167" y="12025"/>
                </a:lnTo>
                <a:lnTo>
                  <a:pt x="8167" y="12005"/>
                </a:lnTo>
                <a:lnTo>
                  <a:pt x="8169" y="11986"/>
                </a:lnTo>
                <a:lnTo>
                  <a:pt x="8172" y="11967"/>
                </a:lnTo>
                <a:lnTo>
                  <a:pt x="8176" y="11950"/>
                </a:lnTo>
                <a:lnTo>
                  <a:pt x="8182" y="11932"/>
                </a:lnTo>
                <a:lnTo>
                  <a:pt x="8188" y="11916"/>
                </a:lnTo>
                <a:lnTo>
                  <a:pt x="8195" y="11901"/>
                </a:lnTo>
                <a:lnTo>
                  <a:pt x="8202" y="11886"/>
                </a:lnTo>
                <a:lnTo>
                  <a:pt x="8219" y="11857"/>
                </a:lnTo>
                <a:lnTo>
                  <a:pt x="8236" y="11831"/>
                </a:lnTo>
                <a:lnTo>
                  <a:pt x="8253" y="11805"/>
                </a:lnTo>
                <a:lnTo>
                  <a:pt x="8270" y="11780"/>
                </a:lnTo>
                <a:lnTo>
                  <a:pt x="8277" y="11768"/>
                </a:lnTo>
                <a:lnTo>
                  <a:pt x="8284" y="11756"/>
                </a:lnTo>
                <a:lnTo>
                  <a:pt x="8290" y="11744"/>
                </a:lnTo>
                <a:lnTo>
                  <a:pt x="8296" y="11732"/>
                </a:lnTo>
                <a:lnTo>
                  <a:pt x="8300" y="11720"/>
                </a:lnTo>
                <a:lnTo>
                  <a:pt x="8303" y="11708"/>
                </a:lnTo>
                <a:lnTo>
                  <a:pt x="8305" y="11694"/>
                </a:lnTo>
                <a:lnTo>
                  <a:pt x="8306" y="11681"/>
                </a:lnTo>
                <a:lnTo>
                  <a:pt x="8307" y="11627"/>
                </a:lnTo>
                <a:lnTo>
                  <a:pt x="8309" y="11569"/>
                </a:lnTo>
                <a:lnTo>
                  <a:pt x="8310" y="11538"/>
                </a:lnTo>
                <a:lnTo>
                  <a:pt x="8310" y="11509"/>
                </a:lnTo>
                <a:lnTo>
                  <a:pt x="8310" y="11479"/>
                </a:lnTo>
                <a:lnTo>
                  <a:pt x="8308" y="11448"/>
                </a:lnTo>
                <a:lnTo>
                  <a:pt x="8305" y="11418"/>
                </a:lnTo>
                <a:lnTo>
                  <a:pt x="8301" y="11389"/>
                </a:lnTo>
                <a:lnTo>
                  <a:pt x="8298" y="11373"/>
                </a:lnTo>
                <a:lnTo>
                  <a:pt x="8295" y="11359"/>
                </a:lnTo>
                <a:lnTo>
                  <a:pt x="8291" y="11345"/>
                </a:lnTo>
                <a:lnTo>
                  <a:pt x="8287" y="11331"/>
                </a:lnTo>
                <a:lnTo>
                  <a:pt x="8282" y="11317"/>
                </a:lnTo>
                <a:lnTo>
                  <a:pt x="8276" y="11304"/>
                </a:lnTo>
                <a:lnTo>
                  <a:pt x="8270" y="11289"/>
                </a:lnTo>
                <a:lnTo>
                  <a:pt x="8263" y="11276"/>
                </a:lnTo>
                <a:lnTo>
                  <a:pt x="8255" y="11263"/>
                </a:lnTo>
                <a:lnTo>
                  <a:pt x="8246" y="11251"/>
                </a:lnTo>
                <a:lnTo>
                  <a:pt x="8237" y="11239"/>
                </a:lnTo>
                <a:lnTo>
                  <a:pt x="8228" y="11227"/>
                </a:lnTo>
                <a:lnTo>
                  <a:pt x="8218" y="11214"/>
                </a:lnTo>
                <a:lnTo>
                  <a:pt x="8210" y="11202"/>
                </a:lnTo>
                <a:lnTo>
                  <a:pt x="8203" y="11189"/>
                </a:lnTo>
                <a:lnTo>
                  <a:pt x="8198" y="11176"/>
                </a:lnTo>
                <a:lnTo>
                  <a:pt x="8193" y="11162"/>
                </a:lnTo>
                <a:lnTo>
                  <a:pt x="8190" y="11148"/>
                </a:lnTo>
                <a:lnTo>
                  <a:pt x="8187" y="11132"/>
                </a:lnTo>
                <a:lnTo>
                  <a:pt x="8186" y="11117"/>
                </a:lnTo>
                <a:lnTo>
                  <a:pt x="8185" y="11102"/>
                </a:lnTo>
                <a:lnTo>
                  <a:pt x="8185" y="11087"/>
                </a:lnTo>
                <a:lnTo>
                  <a:pt x="8186" y="11071"/>
                </a:lnTo>
                <a:lnTo>
                  <a:pt x="8187" y="11054"/>
                </a:lnTo>
                <a:lnTo>
                  <a:pt x="8191" y="11022"/>
                </a:lnTo>
                <a:lnTo>
                  <a:pt x="8197" y="10990"/>
                </a:lnTo>
                <a:lnTo>
                  <a:pt x="8209" y="10923"/>
                </a:lnTo>
                <a:lnTo>
                  <a:pt x="8219" y="10858"/>
                </a:lnTo>
                <a:lnTo>
                  <a:pt x="8220" y="10843"/>
                </a:lnTo>
                <a:lnTo>
                  <a:pt x="8222" y="10827"/>
                </a:lnTo>
                <a:lnTo>
                  <a:pt x="8222" y="10811"/>
                </a:lnTo>
                <a:lnTo>
                  <a:pt x="8222" y="10796"/>
                </a:lnTo>
                <a:lnTo>
                  <a:pt x="8221" y="10782"/>
                </a:lnTo>
                <a:lnTo>
                  <a:pt x="8219" y="10768"/>
                </a:lnTo>
                <a:lnTo>
                  <a:pt x="8216" y="10754"/>
                </a:lnTo>
                <a:lnTo>
                  <a:pt x="8212" y="10741"/>
                </a:lnTo>
                <a:lnTo>
                  <a:pt x="8202" y="10707"/>
                </a:lnTo>
                <a:lnTo>
                  <a:pt x="8188" y="10664"/>
                </a:lnTo>
                <a:lnTo>
                  <a:pt x="8171" y="10609"/>
                </a:lnTo>
                <a:lnTo>
                  <a:pt x="8154" y="10547"/>
                </a:lnTo>
                <a:lnTo>
                  <a:pt x="8137" y="10478"/>
                </a:lnTo>
                <a:lnTo>
                  <a:pt x="8121" y="10405"/>
                </a:lnTo>
                <a:lnTo>
                  <a:pt x="8114" y="10368"/>
                </a:lnTo>
                <a:lnTo>
                  <a:pt x="8107" y="10330"/>
                </a:lnTo>
                <a:lnTo>
                  <a:pt x="8100" y="10291"/>
                </a:lnTo>
                <a:lnTo>
                  <a:pt x="8095" y="10252"/>
                </a:lnTo>
                <a:lnTo>
                  <a:pt x="8089" y="10213"/>
                </a:lnTo>
                <a:lnTo>
                  <a:pt x="8086" y="10176"/>
                </a:lnTo>
                <a:lnTo>
                  <a:pt x="8083" y="10138"/>
                </a:lnTo>
                <a:lnTo>
                  <a:pt x="8082" y="10101"/>
                </a:lnTo>
                <a:lnTo>
                  <a:pt x="8082" y="10065"/>
                </a:lnTo>
                <a:lnTo>
                  <a:pt x="8084" y="10031"/>
                </a:lnTo>
                <a:lnTo>
                  <a:pt x="8087" y="9997"/>
                </a:lnTo>
                <a:lnTo>
                  <a:pt x="8092" y="9966"/>
                </a:lnTo>
                <a:lnTo>
                  <a:pt x="8100" y="9937"/>
                </a:lnTo>
                <a:lnTo>
                  <a:pt x="8109" y="9908"/>
                </a:lnTo>
                <a:lnTo>
                  <a:pt x="8120" y="9883"/>
                </a:lnTo>
                <a:lnTo>
                  <a:pt x="8134" y="9861"/>
                </a:lnTo>
                <a:lnTo>
                  <a:pt x="8149" y="9840"/>
                </a:lnTo>
                <a:lnTo>
                  <a:pt x="8167" y="9823"/>
                </a:lnTo>
                <a:lnTo>
                  <a:pt x="8189" y="9809"/>
                </a:lnTo>
                <a:lnTo>
                  <a:pt x="8212" y="9799"/>
                </a:lnTo>
                <a:lnTo>
                  <a:pt x="8264" y="9781"/>
                </a:lnTo>
                <a:lnTo>
                  <a:pt x="8317" y="9761"/>
                </a:lnTo>
                <a:lnTo>
                  <a:pt x="8373" y="9738"/>
                </a:lnTo>
                <a:lnTo>
                  <a:pt x="8429" y="9714"/>
                </a:lnTo>
                <a:lnTo>
                  <a:pt x="8456" y="9701"/>
                </a:lnTo>
                <a:lnTo>
                  <a:pt x="8484" y="9688"/>
                </a:lnTo>
                <a:lnTo>
                  <a:pt x="8511" y="9672"/>
                </a:lnTo>
                <a:lnTo>
                  <a:pt x="8538" y="9657"/>
                </a:lnTo>
                <a:lnTo>
                  <a:pt x="8564" y="9642"/>
                </a:lnTo>
                <a:lnTo>
                  <a:pt x="8590" y="9625"/>
                </a:lnTo>
                <a:lnTo>
                  <a:pt x="8614" y="9608"/>
                </a:lnTo>
                <a:lnTo>
                  <a:pt x="8638" y="9589"/>
                </a:lnTo>
                <a:lnTo>
                  <a:pt x="8660" y="9570"/>
                </a:lnTo>
                <a:lnTo>
                  <a:pt x="8682" y="9550"/>
                </a:lnTo>
                <a:lnTo>
                  <a:pt x="8702" y="9529"/>
                </a:lnTo>
                <a:lnTo>
                  <a:pt x="8721" y="9506"/>
                </a:lnTo>
                <a:lnTo>
                  <a:pt x="8738" y="9484"/>
                </a:lnTo>
                <a:lnTo>
                  <a:pt x="8754" y="9460"/>
                </a:lnTo>
                <a:lnTo>
                  <a:pt x="8768" y="9434"/>
                </a:lnTo>
                <a:lnTo>
                  <a:pt x="8779" y="9408"/>
                </a:lnTo>
                <a:lnTo>
                  <a:pt x="8789" y="9381"/>
                </a:lnTo>
                <a:lnTo>
                  <a:pt x="8797" y="9352"/>
                </a:lnTo>
                <a:lnTo>
                  <a:pt x="8802" y="9323"/>
                </a:lnTo>
                <a:lnTo>
                  <a:pt x="8805" y="9292"/>
                </a:lnTo>
                <a:lnTo>
                  <a:pt x="8806" y="9260"/>
                </a:lnTo>
                <a:lnTo>
                  <a:pt x="8804" y="9227"/>
                </a:lnTo>
                <a:lnTo>
                  <a:pt x="8800" y="9191"/>
                </a:lnTo>
                <a:lnTo>
                  <a:pt x="8793" y="9156"/>
                </a:lnTo>
                <a:lnTo>
                  <a:pt x="8783" y="9118"/>
                </a:lnTo>
                <a:lnTo>
                  <a:pt x="8773" y="9078"/>
                </a:lnTo>
                <a:lnTo>
                  <a:pt x="8761" y="9037"/>
                </a:lnTo>
                <a:lnTo>
                  <a:pt x="8748" y="8994"/>
                </a:lnTo>
                <a:lnTo>
                  <a:pt x="8720" y="8905"/>
                </a:lnTo>
                <a:lnTo>
                  <a:pt x="8689" y="8812"/>
                </a:lnTo>
                <a:lnTo>
                  <a:pt x="8656" y="8717"/>
                </a:lnTo>
                <a:lnTo>
                  <a:pt x="8622" y="8621"/>
                </a:lnTo>
                <a:lnTo>
                  <a:pt x="8587" y="8527"/>
                </a:lnTo>
                <a:lnTo>
                  <a:pt x="8553" y="8436"/>
                </a:lnTo>
                <a:lnTo>
                  <a:pt x="8520" y="8350"/>
                </a:lnTo>
                <a:lnTo>
                  <a:pt x="8489" y="8269"/>
                </a:lnTo>
                <a:lnTo>
                  <a:pt x="8460" y="8197"/>
                </a:lnTo>
                <a:lnTo>
                  <a:pt x="8436" y="8134"/>
                </a:lnTo>
                <a:lnTo>
                  <a:pt x="8414" y="8083"/>
                </a:lnTo>
                <a:lnTo>
                  <a:pt x="8398" y="8043"/>
                </a:lnTo>
                <a:lnTo>
                  <a:pt x="8388" y="8019"/>
                </a:lnTo>
                <a:lnTo>
                  <a:pt x="8385" y="8011"/>
                </a:lnTo>
                <a:lnTo>
                  <a:pt x="8385" y="8009"/>
                </a:lnTo>
                <a:lnTo>
                  <a:pt x="8387" y="8005"/>
                </a:lnTo>
                <a:lnTo>
                  <a:pt x="8391" y="8001"/>
                </a:lnTo>
                <a:lnTo>
                  <a:pt x="8397" y="7996"/>
                </a:lnTo>
                <a:lnTo>
                  <a:pt x="8401" y="7994"/>
                </a:lnTo>
                <a:lnTo>
                  <a:pt x="8405" y="7992"/>
                </a:lnTo>
                <a:lnTo>
                  <a:pt x="8411" y="7991"/>
                </a:lnTo>
                <a:lnTo>
                  <a:pt x="8416" y="7990"/>
                </a:lnTo>
                <a:lnTo>
                  <a:pt x="8424" y="7990"/>
                </a:lnTo>
                <a:lnTo>
                  <a:pt x="8432" y="7992"/>
                </a:lnTo>
                <a:lnTo>
                  <a:pt x="8440" y="7994"/>
                </a:lnTo>
                <a:lnTo>
                  <a:pt x="8450" y="7997"/>
                </a:lnTo>
                <a:lnTo>
                  <a:pt x="8460" y="8002"/>
                </a:lnTo>
                <a:lnTo>
                  <a:pt x="8471" y="8008"/>
                </a:lnTo>
                <a:lnTo>
                  <a:pt x="8483" y="8016"/>
                </a:lnTo>
                <a:lnTo>
                  <a:pt x="8497" y="8025"/>
                </a:lnTo>
                <a:lnTo>
                  <a:pt x="8512" y="8036"/>
                </a:lnTo>
                <a:lnTo>
                  <a:pt x="8528" y="8050"/>
                </a:lnTo>
                <a:lnTo>
                  <a:pt x="8545" y="8066"/>
                </a:lnTo>
                <a:lnTo>
                  <a:pt x="8563" y="8084"/>
                </a:lnTo>
                <a:lnTo>
                  <a:pt x="8583" y="8104"/>
                </a:lnTo>
                <a:lnTo>
                  <a:pt x="8604" y="8126"/>
                </a:lnTo>
                <a:lnTo>
                  <a:pt x="8627" y="8152"/>
                </a:lnTo>
                <a:lnTo>
                  <a:pt x="8650" y="8180"/>
                </a:lnTo>
                <a:lnTo>
                  <a:pt x="8676" y="8211"/>
                </a:lnTo>
                <a:lnTo>
                  <a:pt x="8703" y="8246"/>
                </a:lnTo>
                <a:lnTo>
                  <a:pt x="8731" y="8283"/>
                </a:lnTo>
                <a:lnTo>
                  <a:pt x="8762" y="8324"/>
                </a:lnTo>
                <a:lnTo>
                  <a:pt x="8768" y="8325"/>
                </a:lnTo>
                <a:lnTo>
                  <a:pt x="8788" y="8325"/>
                </a:lnTo>
                <a:lnTo>
                  <a:pt x="8803" y="8324"/>
                </a:lnTo>
                <a:lnTo>
                  <a:pt x="8821" y="8322"/>
                </a:lnTo>
                <a:lnTo>
                  <a:pt x="8844" y="8319"/>
                </a:lnTo>
                <a:lnTo>
                  <a:pt x="8869" y="8315"/>
                </a:lnTo>
                <a:lnTo>
                  <a:pt x="8898" y="8309"/>
                </a:lnTo>
                <a:lnTo>
                  <a:pt x="8931" y="8300"/>
                </a:lnTo>
                <a:lnTo>
                  <a:pt x="8966" y="8290"/>
                </a:lnTo>
                <a:lnTo>
                  <a:pt x="9007" y="8278"/>
                </a:lnTo>
                <a:lnTo>
                  <a:pt x="9049" y="8263"/>
                </a:lnTo>
                <a:lnTo>
                  <a:pt x="9096" y="8245"/>
                </a:lnTo>
                <a:lnTo>
                  <a:pt x="9146" y="8224"/>
                </a:lnTo>
                <a:lnTo>
                  <a:pt x="9201" y="8199"/>
                </a:lnTo>
                <a:lnTo>
                  <a:pt x="9257" y="8173"/>
                </a:lnTo>
                <a:lnTo>
                  <a:pt x="9311" y="8149"/>
                </a:lnTo>
                <a:lnTo>
                  <a:pt x="9365" y="8126"/>
                </a:lnTo>
                <a:lnTo>
                  <a:pt x="9419" y="8104"/>
                </a:lnTo>
                <a:lnTo>
                  <a:pt x="9469" y="8082"/>
                </a:lnTo>
                <a:lnTo>
                  <a:pt x="9520" y="8060"/>
                </a:lnTo>
                <a:lnTo>
                  <a:pt x="9567" y="8037"/>
                </a:lnTo>
                <a:lnTo>
                  <a:pt x="9612" y="8014"/>
                </a:lnTo>
                <a:lnTo>
                  <a:pt x="9634" y="8003"/>
                </a:lnTo>
                <a:lnTo>
                  <a:pt x="9655" y="7991"/>
                </a:lnTo>
                <a:lnTo>
                  <a:pt x="9676" y="7977"/>
                </a:lnTo>
                <a:lnTo>
                  <a:pt x="9695" y="7964"/>
                </a:lnTo>
                <a:lnTo>
                  <a:pt x="9714" y="7951"/>
                </a:lnTo>
                <a:lnTo>
                  <a:pt x="9732" y="7937"/>
                </a:lnTo>
                <a:lnTo>
                  <a:pt x="9750" y="7923"/>
                </a:lnTo>
                <a:lnTo>
                  <a:pt x="9766" y="7908"/>
                </a:lnTo>
                <a:lnTo>
                  <a:pt x="9781" y="7891"/>
                </a:lnTo>
                <a:lnTo>
                  <a:pt x="9795" y="7875"/>
                </a:lnTo>
                <a:lnTo>
                  <a:pt x="9808" y="7858"/>
                </a:lnTo>
                <a:lnTo>
                  <a:pt x="9821" y="7840"/>
                </a:lnTo>
                <a:lnTo>
                  <a:pt x="9833" y="7822"/>
                </a:lnTo>
                <a:lnTo>
                  <a:pt x="9843" y="7801"/>
                </a:lnTo>
                <a:lnTo>
                  <a:pt x="9852" y="7781"/>
                </a:lnTo>
                <a:lnTo>
                  <a:pt x="9860" y="7760"/>
                </a:lnTo>
                <a:lnTo>
                  <a:pt x="9867" y="7739"/>
                </a:lnTo>
                <a:lnTo>
                  <a:pt x="9876" y="7719"/>
                </a:lnTo>
                <a:lnTo>
                  <a:pt x="9885" y="7703"/>
                </a:lnTo>
                <a:lnTo>
                  <a:pt x="9895" y="7688"/>
                </a:lnTo>
                <a:lnTo>
                  <a:pt x="9907" y="7675"/>
                </a:lnTo>
                <a:lnTo>
                  <a:pt x="9918" y="7664"/>
                </a:lnTo>
                <a:lnTo>
                  <a:pt x="9930" y="7652"/>
                </a:lnTo>
                <a:lnTo>
                  <a:pt x="9942" y="7644"/>
                </a:lnTo>
                <a:lnTo>
                  <a:pt x="9955" y="7636"/>
                </a:lnTo>
                <a:lnTo>
                  <a:pt x="9967" y="7629"/>
                </a:lnTo>
                <a:lnTo>
                  <a:pt x="9980" y="7623"/>
                </a:lnTo>
                <a:lnTo>
                  <a:pt x="9995" y="7618"/>
                </a:lnTo>
                <a:lnTo>
                  <a:pt x="10021" y="7609"/>
                </a:lnTo>
                <a:lnTo>
                  <a:pt x="10048" y="7601"/>
                </a:lnTo>
                <a:lnTo>
                  <a:pt x="10074" y="7593"/>
                </a:lnTo>
                <a:lnTo>
                  <a:pt x="10099" y="7583"/>
                </a:lnTo>
                <a:lnTo>
                  <a:pt x="10110" y="7577"/>
                </a:lnTo>
                <a:lnTo>
                  <a:pt x="10121" y="7570"/>
                </a:lnTo>
                <a:lnTo>
                  <a:pt x="10132" y="7562"/>
                </a:lnTo>
                <a:lnTo>
                  <a:pt x="10142" y="7554"/>
                </a:lnTo>
                <a:lnTo>
                  <a:pt x="10152" y="7544"/>
                </a:lnTo>
                <a:lnTo>
                  <a:pt x="10160" y="7533"/>
                </a:lnTo>
                <a:lnTo>
                  <a:pt x="10167" y="7521"/>
                </a:lnTo>
                <a:lnTo>
                  <a:pt x="10174" y="7507"/>
                </a:lnTo>
                <a:lnTo>
                  <a:pt x="10179" y="7490"/>
                </a:lnTo>
                <a:lnTo>
                  <a:pt x="10184" y="7472"/>
                </a:lnTo>
                <a:lnTo>
                  <a:pt x="10187" y="7452"/>
                </a:lnTo>
                <a:lnTo>
                  <a:pt x="10189" y="7430"/>
                </a:lnTo>
                <a:lnTo>
                  <a:pt x="10190" y="7404"/>
                </a:lnTo>
                <a:lnTo>
                  <a:pt x="10190" y="7377"/>
                </a:lnTo>
                <a:lnTo>
                  <a:pt x="10188" y="7346"/>
                </a:lnTo>
                <a:lnTo>
                  <a:pt x="10185" y="7311"/>
                </a:lnTo>
                <a:lnTo>
                  <a:pt x="10181" y="7275"/>
                </a:lnTo>
                <a:lnTo>
                  <a:pt x="10175" y="7235"/>
                </a:lnTo>
                <a:lnTo>
                  <a:pt x="10168" y="7193"/>
                </a:lnTo>
                <a:lnTo>
                  <a:pt x="10159" y="7148"/>
                </a:lnTo>
                <a:lnTo>
                  <a:pt x="10148" y="7102"/>
                </a:lnTo>
                <a:lnTo>
                  <a:pt x="10137" y="7053"/>
                </a:lnTo>
                <a:lnTo>
                  <a:pt x="10123" y="7002"/>
                </a:lnTo>
                <a:lnTo>
                  <a:pt x="10108" y="6949"/>
                </a:lnTo>
                <a:lnTo>
                  <a:pt x="10092" y="6894"/>
                </a:lnTo>
                <a:lnTo>
                  <a:pt x="10073" y="6837"/>
                </a:lnTo>
                <a:lnTo>
                  <a:pt x="10052" y="6780"/>
                </a:lnTo>
                <a:lnTo>
                  <a:pt x="10030" y="6720"/>
                </a:lnTo>
                <a:lnTo>
                  <a:pt x="10006" y="6659"/>
                </a:lnTo>
                <a:lnTo>
                  <a:pt x="9980" y="6596"/>
                </a:lnTo>
                <a:lnTo>
                  <a:pt x="9952" y="6534"/>
                </a:lnTo>
                <a:lnTo>
                  <a:pt x="9922" y="6469"/>
                </a:lnTo>
                <a:lnTo>
                  <a:pt x="9890" y="6404"/>
                </a:lnTo>
                <a:lnTo>
                  <a:pt x="9856" y="6337"/>
                </a:lnTo>
                <a:lnTo>
                  <a:pt x="9819" y="6270"/>
                </a:lnTo>
                <a:lnTo>
                  <a:pt x="9781" y="6204"/>
                </a:lnTo>
                <a:lnTo>
                  <a:pt x="9741" y="6136"/>
                </a:lnTo>
                <a:lnTo>
                  <a:pt x="9697" y="6067"/>
                </a:lnTo>
                <a:lnTo>
                  <a:pt x="9651" y="5999"/>
                </a:lnTo>
                <a:lnTo>
                  <a:pt x="9604" y="5930"/>
                </a:lnTo>
                <a:lnTo>
                  <a:pt x="9554" y="5861"/>
                </a:lnTo>
                <a:lnTo>
                  <a:pt x="9502" y="5794"/>
                </a:lnTo>
                <a:lnTo>
                  <a:pt x="9446" y="5725"/>
                </a:lnTo>
                <a:lnTo>
                  <a:pt x="9389" y="5657"/>
                </a:lnTo>
                <a:lnTo>
                  <a:pt x="9332" y="5591"/>
                </a:lnTo>
                <a:lnTo>
                  <a:pt x="9279" y="5527"/>
                </a:lnTo>
                <a:lnTo>
                  <a:pt x="9229" y="5466"/>
                </a:lnTo>
                <a:lnTo>
                  <a:pt x="9183" y="5409"/>
                </a:lnTo>
                <a:lnTo>
                  <a:pt x="9140" y="5353"/>
                </a:lnTo>
                <a:lnTo>
                  <a:pt x="9100" y="5300"/>
                </a:lnTo>
                <a:lnTo>
                  <a:pt x="9063" y="5251"/>
                </a:lnTo>
                <a:lnTo>
                  <a:pt x="9028" y="5203"/>
                </a:lnTo>
                <a:lnTo>
                  <a:pt x="8966" y="5115"/>
                </a:lnTo>
                <a:lnTo>
                  <a:pt x="8912" y="5037"/>
                </a:lnTo>
                <a:lnTo>
                  <a:pt x="8865" y="4968"/>
                </a:lnTo>
                <a:lnTo>
                  <a:pt x="8822" y="4908"/>
                </a:lnTo>
                <a:lnTo>
                  <a:pt x="8802" y="4881"/>
                </a:lnTo>
                <a:lnTo>
                  <a:pt x="8783" y="4856"/>
                </a:lnTo>
                <a:lnTo>
                  <a:pt x="8765" y="4834"/>
                </a:lnTo>
                <a:lnTo>
                  <a:pt x="8746" y="4812"/>
                </a:lnTo>
                <a:lnTo>
                  <a:pt x="8728" y="4794"/>
                </a:lnTo>
                <a:lnTo>
                  <a:pt x="8709" y="4777"/>
                </a:lnTo>
                <a:lnTo>
                  <a:pt x="8691" y="4762"/>
                </a:lnTo>
                <a:lnTo>
                  <a:pt x="8672" y="4749"/>
                </a:lnTo>
                <a:lnTo>
                  <a:pt x="8652" y="4736"/>
                </a:lnTo>
                <a:lnTo>
                  <a:pt x="8631" y="4726"/>
                </a:lnTo>
                <a:lnTo>
                  <a:pt x="8610" y="4718"/>
                </a:lnTo>
                <a:lnTo>
                  <a:pt x="8586" y="4712"/>
                </a:lnTo>
                <a:lnTo>
                  <a:pt x="8562" y="4707"/>
                </a:lnTo>
                <a:lnTo>
                  <a:pt x="8537" y="4703"/>
                </a:lnTo>
                <a:lnTo>
                  <a:pt x="8509" y="4701"/>
                </a:lnTo>
                <a:lnTo>
                  <a:pt x="8479" y="4700"/>
                </a:lnTo>
                <a:lnTo>
                  <a:pt x="8416" y="4699"/>
                </a:lnTo>
                <a:lnTo>
                  <a:pt x="8356" y="4698"/>
                </a:lnTo>
                <a:lnTo>
                  <a:pt x="8294" y="4694"/>
                </a:lnTo>
                <a:lnTo>
                  <a:pt x="8234" y="4690"/>
                </a:lnTo>
                <a:lnTo>
                  <a:pt x="8176" y="4686"/>
                </a:lnTo>
                <a:lnTo>
                  <a:pt x="8121" y="4681"/>
                </a:lnTo>
                <a:lnTo>
                  <a:pt x="8067" y="4675"/>
                </a:lnTo>
                <a:lnTo>
                  <a:pt x="8018" y="4669"/>
                </a:lnTo>
                <a:lnTo>
                  <a:pt x="7931" y="4658"/>
                </a:lnTo>
                <a:lnTo>
                  <a:pt x="7863" y="4647"/>
                </a:lnTo>
                <a:lnTo>
                  <a:pt x="7819" y="4640"/>
                </a:lnTo>
                <a:lnTo>
                  <a:pt x="7804" y="4637"/>
                </a:lnTo>
                <a:lnTo>
                  <a:pt x="7802" y="4626"/>
                </a:lnTo>
                <a:lnTo>
                  <a:pt x="7798" y="4595"/>
                </a:lnTo>
                <a:lnTo>
                  <a:pt x="7796" y="4573"/>
                </a:lnTo>
                <a:lnTo>
                  <a:pt x="7794" y="4550"/>
                </a:lnTo>
                <a:lnTo>
                  <a:pt x="7793" y="4524"/>
                </a:lnTo>
                <a:lnTo>
                  <a:pt x="7792" y="4497"/>
                </a:lnTo>
                <a:lnTo>
                  <a:pt x="7793" y="4468"/>
                </a:lnTo>
                <a:lnTo>
                  <a:pt x="7795" y="4440"/>
                </a:lnTo>
                <a:lnTo>
                  <a:pt x="7797" y="4426"/>
                </a:lnTo>
                <a:lnTo>
                  <a:pt x="7799" y="4412"/>
                </a:lnTo>
                <a:lnTo>
                  <a:pt x="7801" y="4399"/>
                </a:lnTo>
                <a:lnTo>
                  <a:pt x="7804" y="4386"/>
                </a:lnTo>
                <a:lnTo>
                  <a:pt x="7808" y="4374"/>
                </a:lnTo>
                <a:lnTo>
                  <a:pt x="7812" y="4362"/>
                </a:lnTo>
                <a:lnTo>
                  <a:pt x="7817" y="4351"/>
                </a:lnTo>
                <a:lnTo>
                  <a:pt x="7822" y="4341"/>
                </a:lnTo>
                <a:lnTo>
                  <a:pt x="7828" y="4330"/>
                </a:lnTo>
                <a:lnTo>
                  <a:pt x="7835" y="4322"/>
                </a:lnTo>
                <a:lnTo>
                  <a:pt x="7842" y="4314"/>
                </a:lnTo>
                <a:lnTo>
                  <a:pt x="7852" y="4308"/>
                </a:lnTo>
                <a:lnTo>
                  <a:pt x="7860" y="4302"/>
                </a:lnTo>
                <a:lnTo>
                  <a:pt x="7868" y="4295"/>
                </a:lnTo>
                <a:lnTo>
                  <a:pt x="7876" y="4288"/>
                </a:lnTo>
                <a:lnTo>
                  <a:pt x="7884" y="4281"/>
                </a:lnTo>
                <a:lnTo>
                  <a:pt x="7898" y="4266"/>
                </a:lnTo>
                <a:lnTo>
                  <a:pt x="7911" y="4248"/>
                </a:lnTo>
                <a:lnTo>
                  <a:pt x="7922" y="4231"/>
                </a:lnTo>
                <a:lnTo>
                  <a:pt x="7933" y="4213"/>
                </a:lnTo>
                <a:lnTo>
                  <a:pt x="7937" y="4203"/>
                </a:lnTo>
                <a:lnTo>
                  <a:pt x="7940" y="4194"/>
                </a:lnTo>
                <a:lnTo>
                  <a:pt x="7943" y="4185"/>
                </a:lnTo>
                <a:lnTo>
                  <a:pt x="7946" y="4175"/>
                </a:lnTo>
                <a:lnTo>
                  <a:pt x="7948" y="4165"/>
                </a:lnTo>
                <a:lnTo>
                  <a:pt x="7949" y="4155"/>
                </a:lnTo>
                <a:lnTo>
                  <a:pt x="7950" y="4146"/>
                </a:lnTo>
                <a:lnTo>
                  <a:pt x="7950" y="4137"/>
                </a:lnTo>
                <a:lnTo>
                  <a:pt x="7949" y="4127"/>
                </a:lnTo>
                <a:lnTo>
                  <a:pt x="7948" y="4118"/>
                </a:lnTo>
                <a:lnTo>
                  <a:pt x="7947" y="4110"/>
                </a:lnTo>
                <a:lnTo>
                  <a:pt x="7944" y="4101"/>
                </a:lnTo>
                <a:lnTo>
                  <a:pt x="7941" y="4093"/>
                </a:lnTo>
                <a:lnTo>
                  <a:pt x="7937" y="4083"/>
                </a:lnTo>
                <a:lnTo>
                  <a:pt x="7933" y="4076"/>
                </a:lnTo>
                <a:lnTo>
                  <a:pt x="7927" y="4068"/>
                </a:lnTo>
                <a:lnTo>
                  <a:pt x="7921" y="4061"/>
                </a:lnTo>
                <a:lnTo>
                  <a:pt x="7914" y="4054"/>
                </a:lnTo>
                <a:lnTo>
                  <a:pt x="7906" y="4047"/>
                </a:lnTo>
                <a:lnTo>
                  <a:pt x="7898" y="4041"/>
                </a:lnTo>
                <a:lnTo>
                  <a:pt x="7890" y="4035"/>
                </a:lnTo>
                <a:lnTo>
                  <a:pt x="7881" y="4026"/>
                </a:lnTo>
                <a:lnTo>
                  <a:pt x="7873" y="4016"/>
                </a:lnTo>
                <a:lnTo>
                  <a:pt x="7866" y="4004"/>
                </a:lnTo>
                <a:lnTo>
                  <a:pt x="7858" y="3991"/>
                </a:lnTo>
                <a:lnTo>
                  <a:pt x="7851" y="3977"/>
                </a:lnTo>
                <a:lnTo>
                  <a:pt x="7843" y="3962"/>
                </a:lnTo>
                <a:lnTo>
                  <a:pt x="7835" y="3946"/>
                </a:lnTo>
                <a:lnTo>
                  <a:pt x="7822" y="3910"/>
                </a:lnTo>
                <a:lnTo>
                  <a:pt x="7808" y="3872"/>
                </a:lnTo>
                <a:lnTo>
                  <a:pt x="7794" y="3831"/>
                </a:lnTo>
                <a:lnTo>
                  <a:pt x="7780" y="3791"/>
                </a:lnTo>
                <a:lnTo>
                  <a:pt x="7764" y="3749"/>
                </a:lnTo>
                <a:lnTo>
                  <a:pt x="7749" y="3709"/>
                </a:lnTo>
                <a:lnTo>
                  <a:pt x="7740" y="3690"/>
                </a:lnTo>
                <a:lnTo>
                  <a:pt x="7732" y="3671"/>
                </a:lnTo>
                <a:lnTo>
                  <a:pt x="7723" y="3653"/>
                </a:lnTo>
                <a:lnTo>
                  <a:pt x="7714" y="3635"/>
                </a:lnTo>
                <a:lnTo>
                  <a:pt x="7705" y="3619"/>
                </a:lnTo>
                <a:lnTo>
                  <a:pt x="7695" y="3603"/>
                </a:lnTo>
                <a:lnTo>
                  <a:pt x="7685" y="3588"/>
                </a:lnTo>
                <a:lnTo>
                  <a:pt x="7673" y="3575"/>
                </a:lnTo>
                <a:lnTo>
                  <a:pt x="7662" y="3564"/>
                </a:lnTo>
                <a:lnTo>
                  <a:pt x="7650" y="3553"/>
                </a:lnTo>
                <a:lnTo>
                  <a:pt x="7638" y="3545"/>
                </a:lnTo>
                <a:lnTo>
                  <a:pt x="7625" y="3538"/>
                </a:lnTo>
                <a:lnTo>
                  <a:pt x="7597" y="3525"/>
                </a:lnTo>
                <a:lnTo>
                  <a:pt x="7571" y="3509"/>
                </a:lnTo>
                <a:lnTo>
                  <a:pt x="7544" y="3494"/>
                </a:lnTo>
                <a:lnTo>
                  <a:pt x="7517" y="3478"/>
                </a:lnTo>
                <a:lnTo>
                  <a:pt x="7466" y="3445"/>
                </a:lnTo>
                <a:lnTo>
                  <a:pt x="7418" y="3414"/>
                </a:lnTo>
                <a:lnTo>
                  <a:pt x="7397" y="3400"/>
                </a:lnTo>
                <a:lnTo>
                  <a:pt x="7376" y="3389"/>
                </a:lnTo>
                <a:lnTo>
                  <a:pt x="7358" y="3379"/>
                </a:lnTo>
                <a:lnTo>
                  <a:pt x="7340" y="3371"/>
                </a:lnTo>
                <a:lnTo>
                  <a:pt x="7332" y="3369"/>
                </a:lnTo>
                <a:lnTo>
                  <a:pt x="7325" y="3367"/>
                </a:lnTo>
                <a:lnTo>
                  <a:pt x="7319" y="3365"/>
                </a:lnTo>
                <a:lnTo>
                  <a:pt x="7313" y="3365"/>
                </a:lnTo>
                <a:lnTo>
                  <a:pt x="7308" y="3366"/>
                </a:lnTo>
                <a:lnTo>
                  <a:pt x="7303" y="3367"/>
                </a:lnTo>
                <a:lnTo>
                  <a:pt x="7299" y="3370"/>
                </a:lnTo>
                <a:lnTo>
                  <a:pt x="7295" y="3373"/>
                </a:lnTo>
                <a:lnTo>
                  <a:pt x="7289" y="3381"/>
                </a:lnTo>
                <a:lnTo>
                  <a:pt x="7281" y="3386"/>
                </a:lnTo>
                <a:lnTo>
                  <a:pt x="7271" y="3391"/>
                </a:lnTo>
                <a:lnTo>
                  <a:pt x="7261" y="3394"/>
                </a:lnTo>
                <a:lnTo>
                  <a:pt x="7251" y="3395"/>
                </a:lnTo>
                <a:lnTo>
                  <a:pt x="7239" y="3395"/>
                </a:lnTo>
                <a:lnTo>
                  <a:pt x="7228" y="3393"/>
                </a:lnTo>
                <a:lnTo>
                  <a:pt x="7216" y="3390"/>
                </a:lnTo>
                <a:lnTo>
                  <a:pt x="7203" y="3385"/>
                </a:lnTo>
                <a:lnTo>
                  <a:pt x="7190" y="3378"/>
                </a:lnTo>
                <a:lnTo>
                  <a:pt x="7178" y="3370"/>
                </a:lnTo>
                <a:lnTo>
                  <a:pt x="7165" y="3360"/>
                </a:lnTo>
                <a:lnTo>
                  <a:pt x="7153" y="3349"/>
                </a:lnTo>
                <a:lnTo>
                  <a:pt x="7142" y="3337"/>
                </a:lnTo>
                <a:lnTo>
                  <a:pt x="7130" y="3323"/>
                </a:lnTo>
                <a:lnTo>
                  <a:pt x="7120" y="3307"/>
                </a:lnTo>
                <a:lnTo>
                  <a:pt x="7114" y="3300"/>
                </a:lnTo>
                <a:lnTo>
                  <a:pt x="7104" y="3293"/>
                </a:lnTo>
                <a:lnTo>
                  <a:pt x="7094" y="3288"/>
                </a:lnTo>
                <a:lnTo>
                  <a:pt x="7081" y="3285"/>
                </a:lnTo>
                <a:lnTo>
                  <a:pt x="7067" y="3282"/>
                </a:lnTo>
                <a:lnTo>
                  <a:pt x="7051" y="3279"/>
                </a:lnTo>
                <a:lnTo>
                  <a:pt x="7034" y="3279"/>
                </a:lnTo>
                <a:lnTo>
                  <a:pt x="7015" y="3279"/>
                </a:lnTo>
                <a:lnTo>
                  <a:pt x="6995" y="3282"/>
                </a:lnTo>
                <a:lnTo>
                  <a:pt x="6974" y="3285"/>
                </a:lnTo>
                <a:lnTo>
                  <a:pt x="6953" y="3288"/>
                </a:lnTo>
                <a:lnTo>
                  <a:pt x="6930" y="3293"/>
                </a:lnTo>
                <a:lnTo>
                  <a:pt x="6907" y="3299"/>
                </a:lnTo>
                <a:lnTo>
                  <a:pt x="6883" y="3305"/>
                </a:lnTo>
                <a:lnTo>
                  <a:pt x="6859" y="3313"/>
                </a:lnTo>
                <a:lnTo>
                  <a:pt x="6835" y="3321"/>
                </a:lnTo>
                <a:lnTo>
                  <a:pt x="6812" y="3330"/>
                </a:lnTo>
                <a:lnTo>
                  <a:pt x="6788" y="3340"/>
                </a:lnTo>
                <a:lnTo>
                  <a:pt x="6764" y="3350"/>
                </a:lnTo>
                <a:lnTo>
                  <a:pt x="6742" y="3363"/>
                </a:lnTo>
                <a:lnTo>
                  <a:pt x="6720" y="3375"/>
                </a:lnTo>
                <a:lnTo>
                  <a:pt x="6699" y="3387"/>
                </a:lnTo>
                <a:lnTo>
                  <a:pt x="6677" y="3401"/>
                </a:lnTo>
                <a:lnTo>
                  <a:pt x="6658" y="3415"/>
                </a:lnTo>
                <a:lnTo>
                  <a:pt x="6640" y="3430"/>
                </a:lnTo>
                <a:lnTo>
                  <a:pt x="6623" y="3446"/>
                </a:lnTo>
                <a:lnTo>
                  <a:pt x="6607" y="3462"/>
                </a:lnTo>
                <a:lnTo>
                  <a:pt x="6594" y="3478"/>
                </a:lnTo>
                <a:lnTo>
                  <a:pt x="6582" y="3495"/>
                </a:lnTo>
                <a:lnTo>
                  <a:pt x="6573" y="3512"/>
                </a:lnTo>
                <a:lnTo>
                  <a:pt x="6565" y="3531"/>
                </a:lnTo>
                <a:lnTo>
                  <a:pt x="6560" y="3549"/>
                </a:lnTo>
                <a:lnTo>
                  <a:pt x="6274" y="3143"/>
                </a:lnTo>
                <a:lnTo>
                  <a:pt x="6279" y="3137"/>
                </a:lnTo>
                <a:lnTo>
                  <a:pt x="6293" y="3117"/>
                </a:lnTo>
                <a:lnTo>
                  <a:pt x="6300" y="3104"/>
                </a:lnTo>
                <a:lnTo>
                  <a:pt x="6308" y="3087"/>
                </a:lnTo>
                <a:lnTo>
                  <a:pt x="6311" y="3078"/>
                </a:lnTo>
                <a:lnTo>
                  <a:pt x="6314" y="3068"/>
                </a:lnTo>
                <a:lnTo>
                  <a:pt x="6317" y="3057"/>
                </a:lnTo>
                <a:lnTo>
                  <a:pt x="6320" y="3045"/>
                </a:lnTo>
                <a:lnTo>
                  <a:pt x="6322" y="3032"/>
                </a:lnTo>
                <a:lnTo>
                  <a:pt x="6323" y="3019"/>
                </a:lnTo>
                <a:lnTo>
                  <a:pt x="6324" y="3005"/>
                </a:lnTo>
                <a:lnTo>
                  <a:pt x="6324" y="2991"/>
                </a:lnTo>
                <a:lnTo>
                  <a:pt x="6324" y="2976"/>
                </a:lnTo>
                <a:lnTo>
                  <a:pt x="6322" y="2960"/>
                </a:lnTo>
                <a:lnTo>
                  <a:pt x="6320" y="2942"/>
                </a:lnTo>
                <a:lnTo>
                  <a:pt x="6316" y="2925"/>
                </a:lnTo>
                <a:lnTo>
                  <a:pt x="6312" y="2907"/>
                </a:lnTo>
                <a:lnTo>
                  <a:pt x="6306" y="2888"/>
                </a:lnTo>
                <a:lnTo>
                  <a:pt x="6299" y="2867"/>
                </a:lnTo>
                <a:lnTo>
                  <a:pt x="6291" y="2847"/>
                </a:lnTo>
                <a:lnTo>
                  <a:pt x="6280" y="2826"/>
                </a:lnTo>
                <a:lnTo>
                  <a:pt x="6269" y="2805"/>
                </a:lnTo>
                <a:lnTo>
                  <a:pt x="6256" y="2781"/>
                </a:lnTo>
                <a:lnTo>
                  <a:pt x="6242" y="2758"/>
                </a:lnTo>
                <a:lnTo>
                  <a:pt x="6226" y="2733"/>
                </a:lnTo>
                <a:lnTo>
                  <a:pt x="6209" y="2704"/>
                </a:lnTo>
                <a:lnTo>
                  <a:pt x="6191" y="2673"/>
                </a:lnTo>
                <a:lnTo>
                  <a:pt x="6172" y="2639"/>
                </a:lnTo>
                <a:lnTo>
                  <a:pt x="6133" y="2564"/>
                </a:lnTo>
                <a:lnTo>
                  <a:pt x="6090" y="2480"/>
                </a:lnTo>
                <a:lnTo>
                  <a:pt x="6047" y="2391"/>
                </a:lnTo>
                <a:lnTo>
                  <a:pt x="6001" y="2298"/>
                </a:lnTo>
                <a:lnTo>
                  <a:pt x="5954" y="2203"/>
                </a:lnTo>
                <a:lnTo>
                  <a:pt x="5907" y="2110"/>
                </a:lnTo>
                <a:lnTo>
                  <a:pt x="5859" y="2018"/>
                </a:lnTo>
                <a:lnTo>
                  <a:pt x="5813" y="1931"/>
                </a:lnTo>
                <a:lnTo>
                  <a:pt x="5789" y="1890"/>
                </a:lnTo>
                <a:lnTo>
                  <a:pt x="5767" y="1851"/>
                </a:lnTo>
                <a:lnTo>
                  <a:pt x="5745" y="1813"/>
                </a:lnTo>
                <a:lnTo>
                  <a:pt x="5723" y="1779"/>
                </a:lnTo>
                <a:lnTo>
                  <a:pt x="5701" y="1747"/>
                </a:lnTo>
                <a:lnTo>
                  <a:pt x="5681" y="1717"/>
                </a:lnTo>
                <a:lnTo>
                  <a:pt x="5661" y="1691"/>
                </a:lnTo>
                <a:lnTo>
                  <a:pt x="5642" y="1669"/>
                </a:lnTo>
                <a:lnTo>
                  <a:pt x="5622" y="1649"/>
                </a:lnTo>
                <a:lnTo>
                  <a:pt x="5605" y="1634"/>
                </a:lnTo>
                <a:lnTo>
                  <a:pt x="5588" y="1624"/>
                </a:lnTo>
                <a:lnTo>
                  <a:pt x="5572" y="1617"/>
                </a:lnTo>
                <a:lnTo>
                  <a:pt x="5557" y="1614"/>
                </a:lnTo>
                <a:lnTo>
                  <a:pt x="5542" y="1612"/>
                </a:lnTo>
                <a:lnTo>
                  <a:pt x="5528" y="1612"/>
                </a:lnTo>
                <a:lnTo>
                  <a:pt x="5514" y="1612"/>
                </a:lnTo>
                <a:lnTo>
                  <a:pt x="5501" y="1614"/>
                </a:lnTo>
                <a:lnTo>
                  <a:pt x="5489" y="1617"/>
                </a:lnTo>
                <a:lnTo>
                  <a:pt x="5477" y="1621"/>
                </a:lnTo>
                <a:lnTo>
                  <a:pt x="5464" y="1626"/>
                </a:lnTo>
                <a:lnTo>
                  <a:pt x="5453" y="1632"/>
                </a:lnTo>
                <a:lnTo>
                  <a:pt x="5443" y="1638"/>
                </a:lnTo>
                <a:lnTo>
                  <a:pt x="5433" y="1645"/>
                </a:lnTo>
                <a:lnTo>
                  <a:pt x="5423" y="1653"/>
                </a:lnTo>
                <a:lnTo>
                  <a:pt x="5414" y="1662"/>
                </a:lnTo>
                <a:lnTo>
                  <a:pt x="5406" y="1671"/>
                </a:lnTo>
                <a:lnTo>
                  <a:pt x="5398" y="1680"/>
                </a:lnTo>
                <a:lnTo>
                  <a:pt x="5390" y="1689"/>
                </a:lnTo>
                <a:lnTo>
                  <a:pt x="5375" y="1707"/>
                </a:lnTo>
                <a:lnTo>
                  <a:pt x="5363" y="1725"/>
                </a:lnTo>
                <a:lnTo>
                  <a:pt x="5353" y="1744"/>
                </a:lnTo>
                <a:lnTo>
                  <a:pt x="5345" y="1760"/>
                </a:lnTo>
                <a:lnTo>
                  <a:pt x="5334" y="1783"/>
                </a:lnTo>
                <a:lnTo>
                  <a:pt x="5331" y="1793"/>
                </a:lnTo>
                <a:lnTo>
                  <a:pt x="5323" y="1783"/>
                </a:lnTo>
                <a:lnTo>
                  <a:pt x="5303" y="1754"/>
                </a:lnTo>
                <a:lnTo>
                  <a:pt x="5269" y="1708"/>
                </a:lnTo>
                <a:lnTo>
                  <a:pt x="5226" y="1648"/>
                </a:lnTo>
                <a:lnTo>
                  <a:pt x="5175" y="1577"/>
                </a:lnTo>
                <a:lnTo>
                  <a:pt x="5116" y="1497"/>
                </a:lnTo>
                <a:lnTo>
                  <a:pt x="5053" y="1410"/>
                </a:lnTo>
                <a:lnTo>
                  <a:pt x="4988" y="1319"/>
                </a:lnTo>
                <a:lnTo>
                  <a:pt x="4920" y="1227"/>
                </a:lnTo>
                <a:lnTo>
                  <a:pt x="4854" y="1135"/>
                </a:lnTo>
                <a:lnTo>
                  <a:pt x="4789" y="1047"/>
                </a:lnTo>
                <a:lnTo>
                  <a:pt x="4729" y="964"/>
                </a:lnTo>
                <a:lnTo>
                  <a:pt x="4674" y="890"/>
                </a:lnTo>
                <a:lnTo>
                  <a:pt x="4627" y="825"/>
                </a:lnTo>
                <a:lnTo>
                  <a:pt x="4589" y="775"/>
                </a:lnTo>
                <a:lnTo>
                  <a:pt x="4563" y="739"/>
                </a:lnTo>
                <a:lnTo>
                  <a:pt x="4519" y="682"/>
                </a:lnTo>
                <a:lnTo>
                  <a:pt x="4473" y="621"/>
                </a:lnTo>
                <a:lnTo>
                  <a:pt x="4451" y="588"/>
                </a:lnTo>
                <a:lnTo>
                  <a:pt x="4430" y="556"/>
                </a:lnTo>
                <a:lnTo>
                  <a:pt x="4409" y="522"/>
                </a:lnTo>
                <a:lnTo>
                  <a:pt x="4389" y="490"/>
                </a:lnTo>
                <a:lnTo>
                  <a:pt x="4372" y="457"/>
                </a:lnTo>
                <a:lnTo>
                  <a:pt x="4356" y="425"/>
                </a:lnTo>
                <a:lnTo>
                  <a:pt x="4350" y="409"/>
                </a:lnTo>
                <a:lnTo>
                  <a:pt x="4344" y="394"/>
                </a:lnTo>
                <a:lnTo>
                  <a:pt x="4339" y="378"/>
                </a:lnTo>
                <a:lnTo>
                  <a:pt x="4334" y="362"/>
                </a:lnTo>
                <a:lnTo>
                  <a:pt x="4330" y="348"/>
                </a:lnTo>
                <a:lnTo>
                  <a:pt x="4328" y="334"/>
                </a:lnTo>
                <a:lnTo>
                  <a:pt x="4326" y="320"/>
                </a:lnTo>
                <a:lnTo>
                  <a:pt x="4325" y="306"/>
                </a:lnTo>
                <a:lnTo>
                  <a:pt x="4325" y="293"/>
                </a:lnTo>
                <a:lnTo>
                  <a:pt x="4326" y="280"/>
                </a:lnTo>
                <a:lnTo>
                  <a:pt x="4329" y="268"/>
                </a:lnTo>
                <a:lnTo>
                  <a:pt x="4332" y="256"/>
                </a:lnTo>
                <a:lnTo>
                  <a:pt x="4337" y="245"/>
                </a:lnTo>
                <a:lnTo>
                  <a:pt x="4342" y="234"/>
                </a:lnTo>
                <a:lnTo>
                  <a:pt x="4349" y="222"/>
                </a:lnTo>
                <a:lnTo>
                  <a:pt x="4356" y="210"/>
                </a:lnTo>
                <a:lnTo>
                  <a:pt x="4372" y="185"/>
                </a:lnTo>
                <a:lnTo>
                  <a:pt x="4390" y="162"/>
                </a:lnTo>
                <a:lnTo>
                  <a:pt x="4427" y="115"/>
                </a:lnTo>
                <a:lnTo>
                  <a:pt x="4459" y="73"/>
                </a:lnTo>
                <a:lnTo>
                  <a:pt x="4466" y="64"/>
                </a:lnTo>
                <a:lnTo>
                  <a:pt x="4471" y="55"/>
                </a:lnTo>
                <a:lnTo>
                  <a:pt x="4476" y="46"/>
                </a:lnTo>
                <a:lnTo>
                  <a:pt x="4481" y="37"/>
                </a:lnTo>
                <a:lnTo>
                  <a:pt x="4483" y="30"/>
                </a:lnTo>
                <a:lnTo>
                  <a:pt x="4484" y="24"/>
                </a:lnTo>
                <a:lnTo>
                  <a:pt x="4484" y="18"/>
                </a:lnTo>
                <a:lnTo>
                  <a:pt x="4482" y="13"/>
                </a:lnTo>
                <a:lnTo>
                  <a:pt x="4478" y="8"/>
                </a:lnTo>
                <a:lnTo>
                  <a:pt x="4472" y="5"/>
                </a:lnTo>
                <a:lnTo>
                  <a:pt x="4465" y="2"/>
                </a:lnTo>
                <a:lnTo>
                  <a:pt x="4456" y="1"/>
                </a:lnTo>
                <a:lnTo>
                  <a:pt x="4445" y="0"/>
                </a:lnTo>
                <a:lnTo>
                  <a:pt x="4432" y="0"/>
                </a:lnTo>
                <a:lnTo>
                  <a:pt x="4416" y="2"/>
                </a:lnTo>
                <a:lnTo>
                  <a:pt x="4398" y="4"/>
                </a:lnTo>
                <a:lnTo>
                  <a:pt x="4377" y="8"/>
                </a:lnTo>
                <a:lnTo>
                  <a:pt x="4354" y="15"/>
                </a:lnTo>
                <a:lnTo>
                  <a:pt x="4329" y="23"/>
                </a:lnTo>
                <a:lnTo>
                  <a:pt x="4302" y="34"/>
                </a:lnTo>
                <a:lnTo>
                  <a:pt x="4274" y="47"/>
                </a:lnTo>
                <a:lnTo>
                  <a:pt x="4245" y="61"/>
                </a:lnTo>
                <a:lnTo>
                  <a:pt x="4213" y="77"/>
                </a:lnTo>
                <a:lnTo>
                  <a:pt x="4182" y="94"/>
                </a:lnTo>
                <a:lnTo>
                  <a:pt x="4149" y="112"/>
                </a:lnTo>
                <a:lnTo>
                  <a:pt x="4117" y="133"/>
                </a:lnTo>
                <a:lnTo>
                  <a:pt x="4084" y="153"/>
                </a:lnTo>
                <a:lnTo>
                  <a:pt x="4050" y="175"/>
                </a:lnTo>
                <a:lnTo>
                  <a:pt x="4018" y="197"/>
                </a:lnTo>
                <a:lnTo>
                  <a:pt x="3985" y="221"/>
                </a:lnTo>
                <a:lnTo>
                  <a:pt x="3954" y="245"/>
                </a:lnTo>
                <a:lnTo>
                  <a:pt x="3923" y="269"/>
                </a:lnTo>
                <a:lnTo>
                  <a:pt x="3893" y="294"/>
                </a:lnTo>
                <a:lnTo>
                  <a:pt x="3865" y="318"/>
                </a:lnTo>
                <a:lnTo>
                  <a:pt x="3838" y="343"/>
                </a:lnTo>
                <a:lnTo>
                  <a:pt x="3812" y="368"/>
                </a:lnTo>
                <a:lnTo>
                  <a:pt x="3789" y="392"/>
                </a:lnTo>
                <a:lnTo>
                  <a:pt x="3769" y="416"/>
                </a:lnTo>
                <a:lnTo>
                  <a:pt x="3750" y="439"/>
                </a:lnTo>
                <a:lnTo>
                  <a:pt x="3734" y="463"/>
                </a:lnTo>
                <a:lnTo>
                  <a:pt x="3721" y="485"/>
                </a:lnTo>
                <a:lnTo>
                  <a:pt x="3711" y="506"/>
                </a:lnTo>
                <a:lnTo>
                  <a:pt x="3704" y="527"/>
                </a:lnTo>
                <a:lnTo>
                  <a:pt x="3701" y="546"/>
                </a:lnTo>
                <a:lnTo>
                  <a:pt x="3702" y="563"/>
                </a:lnTo>
                <a:lnTo>
                  <a:pt x="3706" y="580"/>
                </a:lnTo>
                <a:lnTo>
                  <a:pt x="3715" y="594"/>
                </a:lnTo>
                <a:lnTo>
                  <a:pt x="3728" y="608"/>
                </a:lnTo>
                <a:lnTo>
                  <a:pt x="3744" y="619"/>
                </a:lnTo>
                <a:lnTo>
                  <a:pt x="3759" y="629"/>
                </a:lnTo>
                <a:lnTo>
                  <a:pt x="3775" y="636"/>
                </a:lnTo>
                <a:lnTo>
                  <a:pt x="3790" y="642"/>
                </a:lnTo>
                <a:lnTo>
                  <a:pt x="3805" y="646"/>
                </a:lnTo>
                <a:lnTo>
                  <a:pt x="3820" y="649"/>
                </a:lnTo>
                <a:lnTo>
                  <a:pt x="3836" y="650"/>
                </a:lnTo>
                <a:lnTo>
                  <a:pt x="3851" y="650"/>
                </a:lnTo>
                <a:lnTo>
                  <a:pt x="3865" y="648"/>
                </a:lnTo>
                <a:lnTo>
                  <a:pt x="3880" y="646"/>
                </a:lnTo>
                <a:lnTo>
                  <a:pt x="3894" y="642"/>
                </a:lnTo>
                <a:lnTo>
                  <a:pt x="3909" y="638"/>
                </a:lnTo>
                <a:lnTo>
                  <a:pt x="3922" y="633"/>
                </a:lnTo>
                <a:lnTo>
                  <a:pt x="3935" y="627"/>
                </a:lnTo>
                <a:lnTo>
                  <a:pt x="3948" y="621"/>
                </a:lnTo>
                <a:lnTo>
                  <a:pt x="3960" y="614"/>
                </a:lnTo>
                <a:lnTo>
                  <a:pt x="3983" y="598"/>
                </a:lnTo>
                <a:lnTo>
                  <a:pt x="4004" y="582"/>
                </a:lnTo>
                <a:lnTo>
                  <a:pt x="4023" y="567"/>
                </a:lnTo>
                <a:lnTo>
                  <a:pt x="4038" y="552"/>
                </a:lnTo>
                <a:lnTo>
                  <a:pt x="4060" y="530"/>
                </a:lnTo>
                <a:lnTo>
                  <a:pt x="4069" y="520"/>
                </a:lnTo>
                <a:lnTo>
                  <a:pt x="5078" y="1891"/>
                </a:lnTo>
                <a:lnTo>
                  <a:pt x="5071" y="1891"/>
                </a:lnTo>
                <a:lnTo>
                  <a:pt x="5049" y="1891"/>
                </a:lnTo>
                <a:lnTo>
                  <a:pt x="5034" y="1891"/>
                </a:lnTo>
                <a:lnTo>
                  <a:pt x="5017" y="1892"/>
                </a:lnTo>
                <a:lnTo>
                  <a:pt x="4998" y="1894"/>
                </a:lnTo>
                <a:lnTo>
                  <a:pt x="4977" y="1897"/>
                </a:lnTo>
                <a:lnTo>
                  <a:pt x="4953" y="1901"/>
                </a:lnTo>
                <a:lnTo>
                  <a:pt x="4929" y="1907"/>
                </a:lnTo>
                <a:lnTo>
                  <a:pt x="4905" y="1914"/>
                </a:lnTo>
                <a:lnTo>
                  <a:pt x="4878" y="1923"/>
                </a:lnTo>
                <a:lnTo>
                  <a:pt x="4853" y="1934"/>
                </a:lnTo>
                <a:lnTo>
                  <a:pt x="4827" y="1947"/>
                </a:lnTo>
                <a:lnTo>
                  <a:pt x="4801" y="1962"/>
                </a:lnTo>
                <a:lnTo>
                  <a:pt x="4776" y="1980"/>
                </a:lnTo>
                <a:lnTo>
                  <a:pt x="4752" y="2002"/>
                </a:lnTo>
                <a:lnTo>
                  <a:pt x="4730" y="2026"/>
                </a:lnTo>
                <a:lnTo>
                  <a:pt x="4708" y="2053"/>
                </a:lnTo>
                <a:lnTo>
                  <a:pt x="4689" y="2084"/>
                </a:lnTo>
                <a:lnTo>
                  <a:pt x="4672" y="2118"/>
                </a:lnTo>
                <a:lnTo>
                  <a:pt x="4657" y="2156"/>
                </a:lnTo>
                <a:lnTo>
                  <a:pt x="4645" y="2197"/>
                </a:lnTo>
                <a:lnTo>
                  <a:pt x="4635" y="2244"/>
                </a:lnTo>
                <a:lnTo>
                  <a:pt x="4630" y="2294"/>
                </a:lnTo>
                <a:lnTo>
                  <a:pt x="4628" y="2349"/>
                </a:lnTo>
                <a:lnTo>
                  <a:pt x="4630" y="2409"/>
                </a:lnTo>
                <a:lnTo>
                  <a:pt x="4637" y="2474"/>
                </a:lnTo>
                <a:lnTo>
                  <a:pt x="4649" y="2543"/>
                </a:lnTo>
                <a:lnTo>
                  <a:pt x="4665" y="2618"/>
                </a:lnTo>
                <a:lnTo>
                  <a:pt x="4686" y="2699"/>
                </a:lnTo>
                <a:lnTo>
                  <a:pt x="4713" y="2786"/>
                </a:lnTo>
                <a:close/>
              </a:path>
            </a:pathLst>
          </a:custGeom>
          <a:gradFill>
            <a:gsLst>
              <a:gs pos="0">
                <a:srgbClr val="FE4444"/>
              </a:gs>
              <a:gs pos="100000">
                <a:srgbClr val="832B2B"/>
              </a:gs>
            </a:gsLst>
            <a:lin ang="5400000" scaled="0"/>
          </a:gradFill>
          <a:ln>
            <a:noFill/>
          </a:ln>
        </p:spPr>
        <p:txBody>
          <a:bodyPr vert="horz" wrap="square" lIns="121920" tIns="60960" rIns="121920" bIns="60960" numCol="1" anchor="t" anchorCtr="0" compatLnSpc="1"/>
          <a:lstStyle/>
          <a:p>
            <a:endParaRPr lang="zh-CN" altLang="en-US" sz="2400"/>
          </a:p>
        </p:txBody>
      </p:sp>
      <p:sp>
        <p:nvSpPr>
          <p:cNvPr id="4" name="TextBox 3"/>
          <p:cNvSpPr txBox="1"/>
          <p:nvPr/>
        </p:nvSpPr>
        <p:spPr>
          <a:xfrm>
            <a:off x="1536999" y="1668139"/>
            <a:ext cx="695960" cy="2636520"/>
          </a:xfrm>
          <a:prstGeom prst="rect">
            <a:avLst/>
          </a:prstGeom>
          <a:noFill/>
        </p:spPr>
        <p:txBody>
          <a:bodyPr vert="eaVert" wrap="none" rtlCol="0">
            <a:spAutoFit/>
          </a:bodyPr>
          <a:lstStyle>
            <a:defPPr>
              <a:defRPr lang="zh-CN"/>
            </a:defPPr>
            <a:lvl1pPr>
              <a:defRPr sz="3000" b="1">
                <a:solidFill>
                  <a:srgbClr val="C00000"/>
                </a:solidFill>
                <a:latin typeface="微软雅黑" panose="020B0503020204020204" pitchFamily="34" charset="-122"/>
                <a:ea typeface="微软雅黑" panose="020B0503020204020204" pitchFamily="34" charset="-122"/>
              </a:defRPr>
            </a:lvl1pPr>
          </a:lstStyle>
          <a:p>
            <a:r>
              <a:rPr lang="zh-CN" altLang="en-US" sz="3335"/>
              <a:t>历史告诉我们</a:t>
            </a:r>
          </a:p>
        </p:txBody>
      </p:sp>
      <p:sp>
        <p:nvSpPr>
          <p:cNvPr id="27" name="圆角矩形 26"/>
          <p:cNvSpPr/>
          <p:nvPr/>
        </p:nvSpPr>
        <p:spPr>
          <a:xfrm>
            <a:off x="2316720" y="1674312"/>
            <a:ext cx="5948404" cy="42382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1" name="圆角矩形 30"/>
          <p:cNvSpPr/>
          <p:nvPr/>
        </p:nvSpPr>
        <p:spPr>
          <a:xfrm>
            <a:off x="2316720" y="2220479"/>
            <a:ext cx="5948404" cy="423829"/>
          </a:xfrm>
          <a:prstGeom prst="roundRect">
            <a:avLst/>
          </a:prstGeom>
          <a:gradFill>
            <a:gsLst>
              <a:gs pos="0">
                <a:srgbClr val="FE4444"/>
              </a:gs>
              <a:gs pos="100000">
                <a:srgbClr val="832B2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2" name="圆角矩形 31"/>
          <p:cNvSpPr/>
          <p:nvPr/>
        </p:nvSpPr>
        <p:spPr>
          <a:xfrm>
            <a:off x="2316720" y="2766647"/>
            <a:ext cx="5948404" cy="423829"/>
          </a:xfrm>
          <a:prstGeom prst="roundRect">
            <a:avLst/>
          </a:prstGeom>
          <a:gradFill>
            <a:gsLst>
              <a:gs pos="0">
                <a:srgbClr val="FE4444"/>
              </a:gs>
              <a:gs pos="100000">
                <a:srgbClr val="832B2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3" name="圆角矩形 32"/>
          <p:cNvSpPr/>
          <p:nvPr/>
        </p:nvSpPr>
        <p:spPr>
          <a:xfrm>
            <a:off x="2316720" y="3312815"/>
            <a:ext cx="5948404" cy="423829"/>
          </a:xfrm>
          <a:prstGeom prst="roundRect">
            <a:avLst/>
          </a:prstGeom>
          <a:gradFill>
            <a:gsLst>
              <a:gs pos="0">
                <a:srgbClr val="FE4444"/>
              </a:gs>
              <a:gs pos="100000">
                <a:srgbClr val="832B2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4" name="圆角矩形 33"/>
          <p:cNvSpPr/>
          <p:nvPr/>
        </p:nvSpPr>
        <p:spPr>
          <a:xfrm>
            <a:off x="2316720" y="3858981"/>
            <a:ext cx="5948404" cy="423829"/>
          </a:xfrm>
          <a:prstGeom prst="roundRect">
            <a:avLst/>
          </a:prstGeom>
          <a:gradFill>
            <a:gsLst>
              <a:gs pos="0">
                <a:srgbClr val="FE4444"/>
              </a:gs>
              <a:gs pos="100000">
                <a:srgbClr val="832B2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 name="TextBox 4"/>
          <p:cNvSpPr txBox="1"/>
          <p:nvPr/>
        </p:nvSpPr>
        <p:spPr>
          <a:xfrm>
            <a:off x="2408473" y="1591791"/>
            <a:ext cx="5556544" cy="522605"/>
          </a:xfrm>
          <a:prstGeom prst="rect">
            <a:avLst/>
          </a:prstGeom>
          <a:noFill/>
        </p:spPr>
        <p:txBody>
          <a:bodyPr vert="horz"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1865">
                <a:solidFill>
                  <a:schemeClr val="bg1"/>
                </a:solidFill>
              </a:rPr>
              <a:t>地主阶级抵抗派的梦想因政治腐败而英雄气短</a:t>
            </a:r>
          </a:p>
        </p:txBody>
      </p:sp>
      <p:sp>
        <p:nvSpPr>
          <p:cNvPr id="12" name="TextBox 11"/>
          <p:cNvSpPr txBox="1"/>
          <p:nvPr/>
        </p:nvSpPr>
        <p:spPr>
          <a:xfrm>
            <a:off x="2408473" y="2132737"/>
            <a:ext cx="5556544" cy="522605"/>
          </a:xfrm>
          <a:prstGeom prst="rect">
            <a:avLst/>
          </a:prstGeom>
          <a:noFill/>
        </p:spPr>
        <p:txBody>
          <a:bodyPr vert="horz"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1865">
                <a:solidFill>
                  <a:schemeClr val="bg1"/>
                </a:solidFill>
              </a:rPr>
              <a:t>农民阶级的两大运动因自身的局限而功败垂成</a:t>
            </a:r>
          </a:p>
        </p:txBody>
      </p:sp>
      <p:sp>
        <p:nvSpPr>
          <p:cNvPr id="13" name="TextBox 12"/>
          <p:cNvSpPr txBox="1"/>
          <p:nvPr/>
        </p:nvSpPr>
        <p:spPr>
          <a:xfrm>
            <a:off x="2408473" y="2673684"/>
            <a:ext cx="5556544" cy="522605"/>
          </a:xfrm>
          <a:prstGeom prst="rect">
            <a:avLst/>
          </a:prstGeom>
          <a:noFill/>
        </p:spPr>
        <p:txBody>
          <a:bodyPr vert="horz"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1865">
                <a:solidFill>
                  <a:schemeClr val="bg1"/>
                </a:solidFill>
              </a:rPr>
              <a:t>地主阶级洋务派的努力因制度腐朽而望洋兴叹</a:t>
            </a:r>
          </a:p>
        </p:txBody>
      </p:sp>
      <p:sp>
        <p:nvSpPr>
          <p:cNvPr id="14" name="TextBox 13"/>
          <p:cNvSpPr txBox="1"/>
          <p:nvPr/>
        </p:nvSpPr>
        <p:spPr>
          <a:xfrm>
            <a:off x="2408473" y="3214629"/>
            <a:ext cx="5556544" cy="522605"/>
          </a:xfrm>
          <a:prstGeom prst="rect">
            <a:avLst/>
          </a:prstGeom>
          <a:noFill/>
        </p:spPr>
        <p:txBody>
          <a:bodyPr vert="horz"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1865">
                <a:solidFill>
                  <a:schemeClr val="bg1"/>
                </a:solidFill>
              </a:rPr>
              <a:t>资产阶级的戊戌变法因软弱和妥协而饮恨京城 </a:t>
            </a:r>
          </a:p>
        </p:txBody>
      </p:sp>
      <p:sp>
        <p:nvSpPr>
          <p:cNvPr id="15" name="TextBox 14"/>
          <p:cNvSpPr txBox="1"/>
          <p:nvPr/>
        </p:nvSpPr>
        <p:spPr>
          <a:xfrm>
            <a:off x="2408473" y="3755576"/>
            <a:ext cx="5556544" cy="522605"/>
          </a:xfrm>
          <a:prstGeom prst="rect">
            <a:avLst/>
          </a:prstGeom>
          <a:noFill/>
        </p:spPr>
        <p:txBody>
          <a:bodyPr vert="horz"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1865">
                <a:solidFill>
                  <a:schemeClr val="bg1"/>
                </a:solidFill>
              </a:rPr>
              <a:t>资产阶级革命派的辛亥革命因自身局限而望袁兴叹</a:t>
            </a:r>
          </a:p>
        </p:txBody>
      </p:sp>
      <p:sp>
        <p:nvSpPr>
          <p:cNvPr id="16" name="TextBox 15"/>
          <p:cNvSpPr txBox="1"/>
          <p:nvPr/>
        </p:nvSpPr>
        <p:spPr>
          <a:xfrm>
            <a:off x="1103630" y="4677410"/>
            <a:ext cx="8766810" cy="1753235"/>
          </a:xfrm>
          <a:prstGeom prst="rect">
            <a:avLst/>
          </a:prstGeom>
          <a:noFill/>
        </p:spPr>
        <p:txBody>
          <a:bodyPr vert="horz"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2400" b="1">
                <a:solidFill>
                  <a:srgbClr val="C00000"/>
                </a:solidFill>
              </a:rPr>
              <a:t>中国革命必须要有新的阶级来领导，必须要有科学的先进思想理论来指导，这个新的阶级就是工人阶级，这个新的指导思想就是马克思主义和以这个思想为指导的无产阶级政党。</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par>
                          <p:cTn id="14" fill="hold" nodeType="afterGroup">
                            <p:stCondLst>
                              <p:cond delay="1500"/>
                            </p:stCondLst>
                            <p:childTnLst>
                              <p:par>
                                <p:cTn id="15" presetID="2" presetClass="entr" presetSubtype="8"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0-#ppt_w/2"/>
                                          </p:val>
                                        </p:tav>
                                        <p:tav tm="100000">
                                          <p:val>
                                            <p:strVal val="#ppt_x"/>
                                          </p:val>
                                        </p:tav>
                                      </p:tavLst>
                                    </p:anim>
                                    <p:anim calcmode="lin" valueType="num">
                                      <p:cBhvr additive="base">
                                        <p:cTn id="18" dur="500" fill="hold"/>
                                        <p:tgtEl>
                                          <p:spTgt spid="27"/>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1+#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2000"/>
                            </p:stCondLst>
                            <p:childTnLst>
                              <p:par>
                                <p:cTn id="24" presetID="2" presetClass="entr" presetSubtype="8" fill="hold" grpId="0" nodeType="after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additive="base">
                                        <p:cTn id="26" dur="500" fill="hold"/>
                                        <p:tgtEl>
                                          <p:spTgt spid="31"/>
                                        </p:tgtEl>
                                        <p:attrNameLst>
                                          <p:attrName>ppt_x</p:attrName>
                                        </p:attrNameLst>
                                      </p:cBhvr>
                                      <p:tavLst>
                                        <p:tav tm="0">
                                          <p:val>
                                            <p:strVal val="0-#ppt_w/2"/>
                                          </p:val>
                                        </p:tav>
                                        <p:tav tm="100000">
                                          <p:val>
                                            <p:strVal val="#ppt_x"/>
                                          </p:val>
                                        </p:tav>
                                      </p:tavLst>
                                    </p:anim>
                                    <p:anim calcmode="lin" valueType="num">
                                      <p:cBhvr additive="base">
                                        <p:cTn id="27" dur="500" fill="hold"/>
                                        <p:tgtEl>
                                          <p:spTgt spid="31"/>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1+#ppt_w/2"/>
                                          </p:val>
                                        </p:tav>
                                        <p:tav tm="100000">
                                          <p:val>
                                            <p:strVal val="#ppt_x"/>
                                          </p:val>
                                        </p:tav>
                                      </p:tavLst>
                                    </p:anim>
                                    <p:anim calcmode="lin" valueType="num">
                                      <p:cBhvr additive="base">
                                        <p:cTn id="31" dur="500" fill="hold"/>
                                        <p:tgtEl>
                                          <p:spTgt spid="12"/>
                                        </p:tgtEl>
                                        <p:attrNameLst>
                                          <p:attrName>ppt_y</p:attrName>
                                        </p:attrNameLst>
                                      </p:cBhvr>
                                      <p:tavLst>
                                        <p:tav tm="0">
                                          <p:val>
                                            <p:strVal val="#ppt_y"/>
                                          </p:val>
                                        </p:tav>
                                        <p:tav tm="100000">
                                          <p:val>
                                            <p:strVal val="#ppt_y"/>
                                          </p:val>
                                        </p:tav>
                                      </p:tavLst>
                                    </p:anim>
                                  </p:childTnLst>
                                </p:cTn>
                              </p:par>
                            </p:childTnLst>
                          </p:cTn>
                        </p:par>
                        <p:par>
                          <p:cTn id="32" fill="hold" nodeType="afterGroup">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0-#ppt_w/2"/>
                                          </p:val>
                                        </p:tav>
                                        <p:tav tm="100000">
                                          <p:val>
                                            <p:strVal val="#ppt_x"/>
                                          </p:val>
                                        </p:tav>
                                      </p:tavLst>
                                    </p:anim>
                                    <p:anim calcmode="lin" valueType="num">
                                      <p:cBhvr additive="base">
                                        <p:cTn id="36" dur="500" fill="hold"/>
                                        <p:tgtEl>
                                          <p:spTgt spid="32"/>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1+#ppt_w/2"/>
                                          </p:val>
                                        </p:tav>
                                        <p:tav tm="100000">
                                          <p:val>
                                            <p:strVal val="#ppt_x"/>
                                          </p:val>
                                        </p:tav>
                                      </p:tavLst>
                                    </p:anim>
                                    <p:anim calcmode="lin" valueType="num">
                                      <p:cBhvr additive="base">
                                        <p:cTn id="40" dur="500" fill="hold"/>
                                        <p:tgtEl>
                                          <p:spTgt spid="13"/>
                                        </p:tgtEl>
                                        <p:attrNameLst>
                                          <p:attrName>ppt_y</p:attrName>
                                        </p:attrNameLst>
                                      </p:cBhvr>
                                      <p:tavLst>
                                        <p:tav tm="0">
                                          <p:val>
                                            <p:strVal val="#ppt_y"/>
                                          </p:val>
                                        </p:tav>
                                        <p:tav tm="100000">
                                          <p:val>
                                            <p:strVal val="#ppt_y"/>
                                          </p:val>
                                        </p:tav>
                                      </p:tavLst>
                                    </p:anim>
                                  </p:childTnLst>
                                </p:cTn>
                              </p:par>
                            </p:childTnLst>
                          </p:cTn>
                        </p:par>
                        <p:par>
                          <p:cTn id="41" fill="hold" nodeType="afterGroup">
                            <p:stCondLst>
                              <p:cond delay="3000"/>
                            </p:stCondLst>
                            <p:childTnLst>
                              <p:par>
                                <p:cTn id="42" presetID="2" presetClass="entr" presetSubtype="8" fill="hold" grpId="0" nodeType="afterEffect">
                                  <p:stCondLst>
                                    <p:cond delay="0"/>
                                  </p:stCondLst>
                                  <p:childTnLst>
                                    <p:set>
                                      <p:cBhvr>
                                        <p:cTn id="43" dur="1" fill="hold">
                                          <p:stCondLst>
                                            <p:cond delay="0"/>
                                          </p:stCondLst>
                                        </p:cTn>
                                        <p:tgtEl>
                                          <p:spTgt spid="33"/>
                                        </p:tgtEl>
                                        <p:attrNameLst>
                                          <p:attrName>style.visibility</p:attrName>
                                        </p:attrNameLst>
                                      </p:cBhvr>
                                      <p:to>
                                        <p:strVal val="visible"/>
                                      </p:to>
                                    </p:set>
                                    <p:anim calcmode="lin" valueType="num">
                                      <p:cBhvr additive="base">
                                        <p:cTn id="44" dur="500" fill="hold"/>
                                        <p:tgtEl>
                                          <p:spTgt spid="33"/>
                                        </p:tgtEl>
                                        <p:attrNameLst>
                                          <p:attrName>ppt_x</p:attrName>
                                        </p:attrNameLst>
                                      </p:cBhvr>
                                      <p:tavLst>
                                        <p:tav tm="0">
                                          <p:val>
                                            <p:strVal val="0-#ppt_w/2"/>
                                          </p:val>
                                        </p:tav>
                                        <p:tav tm="100000">
                                          <p:val>
                                            <p:strVal val="#ppt_x"/>
                                          </p:val>
                                        </p:tav>
                                      </p:tavLst>
                                    </p:anim>
                                    <p:anim calcmode="lin" valueType="num">
                                      <p:cBhvr additive="base">
                                        <p:cTn id="45" dur="500" fill="hold"/>
                                        <p:tgtEl>
                                          <p:spTgt spid="33"/>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500" fill="hold"/>
                                        <p:tgtEl>
                                          <p:spTgt spid="14"/>
                                        </p:tgtEl>
                                        <p:attrNameLst>
                                          <p:attrName>ppt_x</p:attrName>
                                        </p:attrNameLst>
                                      </p:cBhvr>
                                      <p:tavLst>
                                        <p:tav tm="0">
                                          <p:val>
                                            <p:strVal val="1+#ppt_w/2"/>
                                          </p:val>
                                        </p:tav>
                                        <p:tav tm="100000">
                                          <p:val>
                                            <p:strVal val="#ppt_x"/>
                                          </p:val>
                                        </p:tav>
                                      </p:tavLst>
                                    </p:anim>
                                    <p:anim calcmode="lin" valueType="num">
                                      <p:cBhvr additive="base">
                                        <p:cTn id="49" dur="500" fill="hold"/>
                                        <p:tgtEl>
                                          <p:spTgt spid="14"/>
                                        </p:tgtEl>
                                        <p:attrNameLst>
                                          <p:attrName>ppt_y</p:attrName>
                                        </p:attrNameLst>
                                      </p:cBhvr>
                                      <p:tavLst>
                                        <p:tav tm="0">
                                          <p:val>
                                            <p:strVal val="#ppt_y"/>
                                          </p:val>
                                        </p:tav>
                                        <p:tav tm="100000">
                                          <p:val>
                                            <p:strVal val="#ppt_y"/>
                                          </p:val>
                                        </p:tav>
                                      </p:tavLst>
                                    </p:anim>
                                  </p:childTnLst>
                                </p:cTn>
                              </p:par>
                            </p:childTnLst>
                          </p:cTn>
                        </p:par>
                        <p:par>
                          <p:cTn id="50" fill="hold" nodeType="afterGroup">
                            <p:stCondLst>
                              <p:cond delay="3500"/>
                            </p:stCondLst>
                            <p:childTnLst>
                              <p:par>
                                <p:cTn id="51" presetID="2" presetClass="entr" presetSubtype="8" fill="hold" grpId="0" nodeType="afterEffect">
                                  <p:stCondLst>
                                    <p:cond delay="0"/>
                                  </p:stCondLst>
                                  <p:childTnLst>
                                    <p:set>
                                      <p:cBhvr>
                                        <p:cTn id="52" dur="1" fill="hold">
                                          <p:stCondLst>
                                            <p:cond delay="0"/>
                                          </p:stCondLst>
                                        </p:cTn>
                                        <p:tgtEl>
                                          <p:spTgt spid="34"/>
                                        </p:tgtEl>
                                        <p:attrNameLst>
                                          <p:attrName>style.visibility</p:attrName>
                                        </p:attrNameLst>
                                      </p:cBhvr>
                                      <p:to>
                                        <p:strVal val="visible"/>
                                      </p:to>
                                    </p:set>
                                    <p:anim calcmode="lin" valueType="num">
                                      <p:cBhvr additive="base">
                                        <p:cTn id="53" dur="500" fill="hold"/>
                                        <p:tgtEl>
                                          <p:spTgt spid="34"/>
                                        </p:tgtEl>
                                        <p:attrNameLst>
                                          <p:attrName>ppt_x</p:attrName>
                                        </p:attrNameLst>
                                      </p:cBhvr>
                                      <p:tavLst>
                                        <p:tav tm="0">
                                          <p:val>
                                            <p:strVal val="0-#ppt_w/2"/>
                                          </p:val>
                                        </p:tav>
                                        <p:tav tm="100000">
                                          <p:val>
                                            <p:strVal val="#ppt_x"/>
                                          </p:val>
                                        </p:tav>
                                      </p:tavLst>
                                    </p:anim>
                                    <p:anim calcmode="lin" valueType="num">
                                      <p:cBhvr additive="base">
                                        <p:cTn id="54" dur="500" fill="hold"/>
                                        <p:tgtEl>
                                          <p:spTgt spid="34"/>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1+#ppt_w/2"/>
                                          </p:val>
                                        </p:tav>
                                        <p:tav tm="100000">
                                          <p:val>
                                            <p:strVal val="#ppt_x"/>
                                          </p:val>
                                        </p:tav>
                                      </p:tavLst>
                                    </p:anim>
                                    <p:anim calcmode="lin" valueType="num">
                                      <p:cBhvr additive="base">
                                        <p:cTn id="58" dur="500" fill="hold"/>
                                        <p:tgtEl>
                                          <p:spTgt spid="15"/>
                                        </p:tgtEl>
                                        <p:attrNameLst>
                                          <p:attrName>ppt_y</p:attrName>
                                        </p:attrNameLst>
                                      </p:cBhvr>
                                      <p:tavLst>
                                        <p:tav tm="0">
                                          <p:val>
                                            <p:strVal val="#ppt_y"/>
                                          </p:val>
                                        </p:tav>
                                        <p:tav tm="100000">
                                          <p:val>
                                            <p:strVal val="#ppt_y"/>
                                          </p:val>
                                        </p:tav>
                                      </p:tavLst>
                                    </p:anim>
                                  </p:childTnLst>
                                </p:cTn>
                              </p:par>
                            </p:childTnLst>
                          </p:cTn>
                        </p:par>
                        <p:par>
                          <p:cTn id="59" fill="hold" nodeType="afterGroup">
                            <p:stCondLst>
                              <p:cond delay="4000"/>
                            </p:stCondLst>
                            <p:childTnLst>
                              <p:par>
                                <p:cTn id="60" presetID="53" presetClass="entr" presetSubtype="0" fill="hold" grpId="0" nodeType="after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p:cTn id="62" dur="500" fill="hold"/>
                                        <p:tgtEl>
                                          <p:spTgt spid="16"/>
                                        </p:tgtEl>
                                        <p:attrNameLst>
                                          <p:attrName>ppt_w</p:attrName>
                                        </p:attrNameLst>
                                      </p:cBhvr>
                                      <p:tavLst>
                                        <p:tav tm="0">
                                          <p:val>
                                            <p:fltVal val="0"/>
                                          </p:val>
                                        </p:tav>
                                        <p:tav tm="100000">
                                          <p:val>
                                            <p:strVal val="#ppt_w"/>
                                          </p:val>
                                        </p:tav>
                                      </p:tavLst>
                                    </p:anim>
                                    <p:anim calcmode="lin" valueType="num">
                                      <p:cBhvr>
                                        <p:cTn id="63" dur="500" fill="hold"/>
                                        <p:tgtEl>
                                          <p:spTgt spid="16"/>
                                        </p:tgtEl>
                                        <p:attrNameLst>
                                          <p:attrName>ppt_h</p:attrName>
                                        </p:attrNameLst>
                                      </p:cBhvr>
                                      <p:tavLst>
                                        <p:tav tm="0">
                                          <p:val>
                                            <p:fltVal val="0"/>
                                          </p:val>
                                        </p:tav>
                                        <p:tav tm="100000">
                                          <p:val>
                                            <p:strVal val="#ppt_h"/>
                                          </p:val>
                                        </p:tav>
                                      </p:tavLst>
                                    </p:anim>
                                    <p:animEffect transition="in" filter="fade">
                                      <p:cBhvr>
                                        <p:cTn id="6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 grpId="0"/>
      <p:bldP spid="27" grpId="0" animBg="1"/>
      <p:bldP spid="31" grpId="0" animBg="1"/>
      <p:bldP spid="32" grpId="0" animBg="1"/>
      <p:bldP spid="33" grpId="0" animBg="1"/>
      <p:bldP spid="34" grpId="0" animBg="1"/>
      <p:bldP spid="5" grpId="0"/>
      <p:bldP spid="12" grpId="0"/>
      <p:bldP spid="13" grpId="0"/>
      <p:bldP spid="14" grpId="0"/>
      <p:bldP spid="15" grpId="0"/>
      <p:bldP spid="16"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圆角矩形 10"/>
          <p:cNvSpPr/>
          <p:nvPr/>
        </p:nvSpPr>
        <p:spPr>
          <a:xfrm>
            <a:off x="661964" y="1473669"/>
            <a:ext cx="5472608" cy="492443"/>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2" name="组合 11"/>
          <p:cNvGrpSpPr/>
          <p:nvPr/>
        </p:nvGrpSpPr>
        <p:grpSpPr>
          <a:xfrm>
            <a:off x="1199457" y="1406388"/>
            <a:ext cx="4581004" cy="553085"/>
            <a:chOff x="1647949" y="1046575"/>
            <a:chExt cx="3435753" cy="414814"/>
          </a:xfrm>
        </p:grpSpPr>
        <p:sp>
          <p:nvSpPr>
            <p:cNvPr id="13" name="TextBox 12"/>
            <p:cNvSpPr txBox="1"/>
            <p:nvPr/>
          </p:nvSpPr>
          <p:spPr>
            <a:xfrm>
              <a:off x="1982591" y="1046575"/>
              <a:ext cx="3101111" cy="414814"/>
            </a:xfrm>
            <a:prstGeom prst="rect">
              <a:avLst/>
            </a:prstGeom>
            <a:noFill/>
          </p:spPr>
          <p:txBody>
            <a:bodyPr wrap="square" rtlCol="0">
              <a:spAutoFit/>
            </a:bodyPr>
            <a:lstStyle>
              <a:defPPr>
                <a:defRPr lang="zh-CN"/>
              </a:defPPr>
              <a:lvl1pPr algn="ctr">
                <a:lnSpc>
                  <a:spcPct val="150000"/>
                </a:lnSpc>
                <a:defRPr sz="1500" b="1">
                  <a:solidFill>
                    <a:srgbClr val="FFFF00"/>
                  </a:solidFill>
                  <a:latin typeface="微软雅黑" panose="020B0503020204020204" pitchFamily="34" charset="-122"/>
                  <a:ea typeface="微软雅黑" panose="020B0503020204020204" pitchFamily="34" charset="-122"/>
                </a:defRPr>
              </a:lvl1pPr>
            </a:lstStyle>
            <a:p>
              <a:pPr algn="l"/>
              <a:r>
                <a:rPr lang="zh-CN" altLang="en-US" sz="2000">
                  <a:solidFill>
                    <a:schemeClr val="accent3">
                      <a:lumMod val="40000"/>
                      <a:lumOff val="60000"/>
                    </a:schemeClr>
                  </a:solidFill>
                </a:rPr>
                <a:t>中国共产党第十八次全国代表大会</a:t>
              </a:r>
            </a:p>
          </p:txBody>
        </p:sp>
        <p:sp>
          <p:nvSpPr>
            <p:cNvPr id="14" name="Freeform 4"/>
            <p:cNvSpPr/>
            <p:nvPr/>
          </p:nvSpPr>
          <p:spPr bwMode="auto">
            <a:xfrm>
              <a:off x="1647949" y="1122436"/>
              <a:ext cx="297016" cy="302607"/>
            </a:xfrm>
            <a:custGeom>
              <a:avLst/>
              <a:gdLst>
                <a:gd name="T0" fmla="*/ 9973 w 16150"/>
                <a:gd name="T1" fmla="*/ 259 h 16454"/>
                <a:gd name="T2" fmla="*/ 12122 w 16150"/>
                <a:gd name="T3" fmla="*/ 1134 h 16454"/>
                <a:gd name="T4" fmla="*/ 13846 w 16150"/>
                <a:gd name="T5" fmla="*/ 2500 h 16454"/>
                <a:gd name="T6" fmla="*/ 15112 w 16150"/>
                <a:gd name="T7" fmla="*/ 4233 h 16454"/>
                <a:gd name="T8" fmla="*/ 15891 w 16150"/>
                <a:gd name="T9" fmla="*/ 6210 h 16454"/>
                <a:gd name="T10" fmla="*/ 16149 w 16150"/>
                <a:gd name="T11" fmla="*/ 8306 h 16454"/>
                <a:gd name="T12" fmla="*/ 15854 w 16150"/>
                <a:gd name="T13" fmla="*/ 10398 h 16454"/>
                <a:gd name="T14" fmla="*/ 14975 w 16150"/>
                <a:gd name="T15" fmla="*/ 12361 h 16454"/>
                <a:gd name="T16" fmla="*/ 12685 w 16150"/>
                <a:gd name="T17" fmla="*/ 14869 h 16454"/>
                <a:gd name="T18" fmla="*/ 11449 w 16150"/>
                <a:gd name="T19" fmla="*/ 15540 h 16454"/>
                <a:gd name="T20" fmla="*/ 10200 w 16150"/>
                <a:gd name="T21" fmla="*/ 16017 h 16454"/>
                <a:gd name="T22" fmla="*/ 8943 w 16150"/>
                <a:gd name="T23" fmla="*/ 16295 h 16454"/>
                <a:gd name="T24" fmla="*/ 7684 w 16150"/>
                <a:gd name="T25" fmla="*/ 16373 h 16454"/>
                <a:gd name="T26" fmla="*/ 6427 w 16150"/>
                <a:gd name="T27" fmla="*/ 16246 h 16454"/>
                <a:gd name="T28" fmla="*/ 5176 w 16150"/>
                <a:gd name="T29" fmla="*/ 15912 h 16454"/>
                <a:gd name="T30" fmla="*/ 3938 w 16150"/>
                <a:gd name="T31" fmla="*/ 15367 h 16454"/>
                <a:gd name="T32" fmla="*/ 2716 w 16150"/>
                <a:gd name="T33" fmla="*/ 14608 h 16454"/>
                <a:gd name="T34" fmla="*/ 2511 w 16150"/>
                <a:gd name="T35" fmla="*/ 15185 h 16454"/>
                <a:gd name="T36" fmla="*/ 2434 w 16150"/>
                <a:gd name="T37" fmla="*/ 15605 h 16454"/>
                <a:gd name="T38" fmla="*/ 2255 w 16150"/>
                <a:gd name="T39" fmla="*/ 15955 h 16454"/>
                <a:gd name="T40" fmla="*/ 1990 w 16150"/>
                <a:gd name="T41" fmla="*/ 16223 h 16454"/>
                <a:gd name="T42" fmla="*/ 1660 w 16150"/>
                <a:gd name="T43" fmla="*/ 16393 h 16454"/>
                <a:gd name="T44" fmla="*/ 1284 w 16150"/>
                <a:gd name="T45" fmla="*/ 16454 h 16454"/>
                <a:gd name="T46" fmla="*/ 877 w 16150"/>
                <a:gd name="T47" fmla="*/ 16392 h 16454"/>
                <a:gd name="T48" fmla="*/ 462 w 16150"/>
                <a:gd name="T49" fmla="*/ 16196 h 16454"/>
                <a:gd name="T50" fmla="*/ 179 w 16150"/>
                <a:gd name="T51" fmla="*/ 15839 h 16454"/>
                <a:gd name="T52" fmla="*/ 36 w 16150"/>
                <a:gd name="T53" fmla="*/ 15456 h 16454"/>
                <a:gd name="T54" fmla="*/ 1 w 16150"/>
                <a:gd name="T55" fmla="*/ 15083 h 16454"/>
                <a:gd name="T56" fmla="*/ 68 w 16150"/>
                <a:gd name="T57" fmla="*/ 14734 h 16454"/>
                <a:gd name="T58" fmla="*/ 234 w 16150"/>
                <a:gd name="T59" fmla="*/ 14423 h 16454"/>
                <a:gd name="T60" fmla="*/ 493 w 16150"/>
                <a:gd name="T61" fmla="*/ 14166 h 16454"/>
                <a:gd name="T62" fmla="*/ 840 w 16150"/>
                <a:gd name="T63" fmla="*/ 13979 h 16454"/>
                <a:gd name="T64" fmla="*/ 1273 w 16150"/>
                <a:gd name="T65" fmla="*/ 13874 h 16454"/>
                <a:gd name="T66" fmla="*/ 1729 w 16150"/>
                <a:gd name="T67" fmla="*/ 11158 h 16454"/>
                <a:gd name="T68" fmla="*/ 2659 w 16150"/>
                <a:gd name="T69" fmla="*/ 11937 h 16454"/>
                <a:gd name="T70" fmla="*/ 3659 w 16150"/>
                <a:gd name="T71" fmla="*/ 12592 h 16454"/>
                <a:gd name="T72" fmla="*/ 4718 w 16150"/>
                <a:gd name="T73" fmla="*/ 13103 h 16454"/>
                <a:gd name="T74" fmla="*/ 5826 w 16150"/>
                <a:gd name="T75" fmla="*/ 13448 h 16454"/>
                <a:gd name="T76" fmla="*/ 6972 w 16150"/>
                <a:gd name="T77" fmla="*/ 13610 h 16454"/>
                <a:gd name="T78" fmla="*/ 8146 w 16150"/>
                <a:gd name="T79" fmla="*/ 13566 h 16454"/>
                <a:gd name="T80" fmla="*/ 9336 w 16150"/>
                <a:gd name="T81" fmla="*/ 13300 h 16454"/>
                <a:gd name="T82" fmla="*/ 10534 w 16150"/>
                <a:gd name="T83" fmla="*/ 12789 h 16454"/>
                <a:gd name="T84" fmla="*/ 5464 w 16150"/>
                <a:gd name="T85" fmla="*/ 2566 h 16454"/>
                <a:gd name="T86" fmla="*/ 5827 w 16150"/>
                <a:gd name="T87" fmla="*/ 2638 h 16454"/>
                <a:gd name="T88" fmla="*/ 6178 w 16150"/>
                <a:gd name="T89" fmla="*/ 2674 h 16454"/>
                <a:gd name="T90" fmla="*/ 6518 w 16150"/>
                <a:gd name="T91" fmla="*/ 2671 h 16454"/>
                <a:gd name="T92" fmla="*/ 6843 w 16150"/>
                <a:gd name="T93" fmla="*/ 2626 h 16454"/>
                <a:gd name="T94" fmla="*/ 7155 w 16150"/>
                <a:gd name="T95" fmla="*/ 2539 h 16454"/>
                <a:gd name="T96" fmla="*/ 7454 w 16150"/>
                <a:gd name="T97" fmla="*/ 2406 h 16454"/>
                <a:gd name="T98" fmla="*/ 7738 w 16150"/>
                <a:gd name="T99" fmla="*/ 2226 h 16454"/>
                <a:gd name="T100" fmla="*/ 8006 w 16150"/>
                <a:gd name="T101" fmla="*/ 1998 h 16454"/>
                <a:gd name="T102" fmla="*/ 12823 w 16150"/>
                <a:gd name="T103" fmla="*/ 10533 h 16454"/>
                <a:gd name="T104" fmla="*/ 13267 w 16150"/>
                <a:gd name="T105" fmla="*/ 9153 h 16454"/>
                <a:gd name="T106" fmla="*/ 13370 w 16150"/>
                <a:gd name="T107" fmla="*/ 7627 h 16454"/>
                <a:gd name="T108" fmla="*/ 13146 w 16150"/>
                <a:gd name="T109" fmla="*/ 6035 h 16454"/>
                <a:gd name="T110" fmla="*/ 12612 w 16150"/>
                <a:gd name="T111" fmla="*/ 4454 h 16454"/>
                <a:gd name="T112" fmla="*/ 11782 w 16150"/>
                <a:gd name="T113" fmla="*/ 2966 h 16454"/>
                <a:gd name="T114" fmla="*/ 10672 w 16150"/>
                <a:gd name="T115" fmla="*/ 1650 h 16454"/>
                <a:gd name="T116" fmla="*/ 9297 w 16150"/>
                <a:gd name="T117" fmla="*/ 585 h 16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50" h="16454">
                  <a:moveTo>
                    <a:pt x="8101" y="0"/>
                  </a:moveTo>
                  <a:lnTo>
                    <a:pt x="8749" y="44"/>
                  </a:lnTo>
                  <a:lnTo>
                    <a:pt x="9372" y="132"/>
                  </a:lnTo>
                  <a:lnTo>
                    <a:pt x="9973" y="259"/>
                  </a:lnTo>
                  <a:lnTo>
                    <a:pt x="10548" y="425"/>
                  </a:lnTo>
                  <a:lnTo>
                    <a:pt x="11098" y="627"/>
                  </a:lnTo>
                  <a:lnTo>
                    <a:pt x="11623" y="864"/>
                  </a:lnTo>
                  <a:lnTo>
                    <a:pt x="12122" y="1134"/>
                  </a:lnTo>
                  <a:lnTo>
                    <a:pt x="12594" y="1434"/>
                  </a:lnTo>
                  <a:lnTo>
                    <a:pt x="13038" y="1764"/>
                  </a:lnTo>
                  <a:lnTo>
                    <a:pt x="13456" y="2119"/>
                  </a:lnTo>
                  <a:lnTo>
                    <a:pt x="13846" y="2500"/>
                  </a:lnTo>
                  <a:lnTo>
                    <a:pt x="14206" y="2903"/>
                  </a:lnTo>
                  <a:lnTo>
                    <a:pt x="14538" y="3329"/>
                  </a:lnTo>
                  <a:lnTo>
                    <a:pt x="14841" y="3772"/>
                  </a:lnTo>
                  <a:lnTo>
                    <a:pt x="15112" y="4233"/>
                  </a:lnTo>
                  <a:lnTo>
                    <a:pt x="15354" y="4710"/>
                  </a:lnTo>
                  <a:lnTo>
                    <a:pt x="15565" y="5199"/>
                  </a:lnTo>
                  <a:lnTo>
                    <a:pt x="15744" y="5700"/>
                  </a:lnTo>
                  <a:lnTo>
                    <a:pt x="15891" y="6210"/>
                  </a:lnTo>
                  <a:lnTo>
                    <a:pt x="16005" y="6728"/>
                  </a:lnTo>
                  <a:lnTo>
                    <a:pt x="16087" y="7251"/>
                  </a:lnTo>
                  <a:lnTo>
                    <a:pt x="16135" y="7778"/>
                  </a:lnTo>
                  <a:lnTo>
                    <a:pt x="16149" y="8306"/>
                  </a:lnTo>
                  <a:lnTo>
                    <a:pt x="16128" y="8835"/>
                  </a:lnTo>
                  <a:lnTo>
                    <a:pt x="16073" y="9360"/>
                  </a:lnTo>
                  <a:lnTo>
                    <a:pt x="15981" y="9883"/>
                  </a:lnTo>
                  <a:lnTo>
                    <a:pt x="15854" y="10398"/>
                  </a:lnTo>
                  <a:lnTo>
                    <a:pt x="15690" y="10906"/>
                  </a:lnTo>
                  <a:lnTo>
                    <a:pt x="15490" y="11404"/>
                  </a:lnTo>
                  <a:lnTo>
                    <a:pt x="15252" y="11889"/>
                  </a:lnTo>
                  <a:lnTo>
                    <a:pt x="14975" y="12361"/>
                  </a:lnTo>
                  <a:lnTo>
                    <a:pt x="14660" y="12818"/>
                  </a:lnTo>
                  <a:lnTo>
                    <a:pt x="16150" y="14235"/>
                  </a:lnTo>
                  <a:lnTo>
                    <a:pt x="14152" y="16318"/>
                  </a:lnTo>
                  <a:lnTo>
                    <a:pt x="12685" y="14869"/>
                  </a:lnTo>
                  <a:lnTo>
                    <a:pt x="12378" y="15055"/>
                  </a:lnTo>
                  <a:lnTo>
                    <a:pt x="12069" y="15229"/>
                  </a:lnTo>
                  <a:lnTo>
                    <a:pt x="11760" y="15391"/>
                  </a:lnTo>
                  <a:lnTo>
                    <a:pt x="11449" y="15540"/>
                  </a:lnTo>
                  <a:lnTo>
                    <a:pt x="11137" y="15678"/>
                  </a:lnTo>
                  <a:lnTo>
                    <a:pt x="10826" y="15803"/>
                  </a:lnTo>
                  <a:lnTo>
                    <a:pt x="10513" y="15916"/>
                  </a:lnTo>
                  <a:lnTo>
                    <a:pt x="10200" y="16017"/>
                  </a:lnTo>
                  <a:lnTo>
                    <a:pt x="9886" y="16104"/>
                  </a:lnTo>
                  <a:lnTo>
                    <a:pt x="9573" y="16180"/>
                  </a:lnTo>
                  <a:lnTo>
                    <a:pt x="9258" y="16244"/>
                  </a:lnTo>
                  <a:lnTo>
                    <a:pt x="8943" y="16295"/>
                  </a:lnTo>
                  <a:lnTo>
                    <a:pt x="8628" y="16334"/>
                  </a:lnTo>
                  <a:lnTo>
                    <a:pt x="8314" y="16359"/>
                  </a:lnTo>
                  <a:lnTo>
                    <a:pt x="7999" y="16372"/>
                  </a:lnTo>
                  <a:lnTo>
                    <a:pt x="7684" y="16373"/>
                  </a:lnTo>
                  <a:lnTo>
                    <a:pt x="7369" y="16360"/>
                  </a:lnTo>
                  <a:lnTo>
                    <a:pt x="7056" y="16335"/>
                  </a:lnTo>
                  <a:lnTo>
                    <a:pt x="6741" y="16297"/>
                  </a:lnTo>
                  <a:lnTo>
                    <a:pt x="6427" y="16246"/>
                  </a:lnTo>
                  <a:lnTo>
                    <a:pt x="6113" y="16181"/>
                  </a:lnTo>
                  <a:lnTo>
                    <a:pt x="5801" y="16104"/>
                  </a:lnTo>
                  <a:lnTo>
                    <a:pt x="5488" y="16015"/>
                  </a:lnTo>
                  <a:lnTo>
                    <a:pt x="5176" y="15912"/>
                  </a:lnTo>
                  <a:lnTo>
                    <a:pt x="4866" y="15795"/>
                  </a:lnTo>
                  <a:lnTo>
                    <a:pt x="4556" y="15665"/>
                  </a:lnTo>
                  <a:lnTo>
                    <a:pt x="4246" y="15523"/>
                  </a:lnTo>
                  <a:lnTo>
                    <a:pt x="3938" y="15367"/>
                  </a:lnTo>
                  <a:lnTo>
                    <a:pt x="3631" y="15197"/>
                  </a:lnTo>
                  <a:lnTo>
                    <a:pt x="3325" y="15014"/>
                  </a:lnTo>
                  <a:lnTo>
                    <a:pt x="3019" y="14818"/>
                  </a:lnTo>
                  <a:lnTo>
                    <a:pt x="2716" y="14608"/>
                  </a:lnTo>
                  <a:lnTo>
                    <a:pt x="2488" y="14831"/>
                  </a:lnTo>
                  <a:lnTo>
                    <a:pt x="2504" y="14953"/>
                  </a:lnTo>
                  <a:lnTo>
                    <a:pt x="2511" y="15070"/>
                  </a:lnTo>
                  <a:lnTo>
                    <a:pt x="2511" y="15185"/>
                  </a:lnTo>
                  <a:lnTo>
                    <a:pt x="2502" y="15296"/>
                  </a:lnTo>
                  <a:lnTo>
                    <a:pt x="2486" y="15403"/>
                  </a:lnTo>
                  <a:lnTo>
                    <a:pt x="2464" y="15506"/>
                  </a:lnTo>
                  <a:lnTo>
                    <a:pt x="2434" y="15605"/>
                  </a:lnTo>
                  <a:lnTo>
                    <a:pt x="2399" y="15699"/>
                  </a:lnTo>
                  <a:lnTo>
                    <a:pt x="2357" y="15790"/>
                  </a:lnTo>
                  <a:lnTo>
                    <a:pt x="2308" y="15875"/>
                  </a:lnTo>
                  <a:lnTo>
                    <a:pt x="2255" y="15955"/>
                  </a:lnTo>
                  <a:lnTo>
                    <a:pt x="2196" y="16030"/>
                  </a:lnTo>
                  <a:lnTo>
                    <a:pt x="2132" y="16100"/>
                  </a:lnTo>
                  <a:lnTo>
                    <a:pt x="2063" y="16164"/>
                  </a:lnTo>
                  <a:lnTo>
                    <a:pt x="1990" y="16223"/>
                  </a:lnTo>
                  <a:lnTo>
                    <a:pt x="1913" y="16274"/>
                  </a:lnTo>
                  <a:lnTo>
                    <a:pt x="1833" y="16320"/>
                  </a:lnTo>
                  <a:lnTo>
                    <a:pt x="1749" y="16360"/>
                  </a:lnTo>
                  <a:lnTo>
                    <a:pt x="1660" y="16393"/>
                  </a:lnTo>
                  <a:lnTo>
                    <a:pt x="1570" y="16419"/>
                  </a:lnTo>
                  <a:lnTo>
                    <a:pt x="1477" y="16438"/>
                  </a:lnTo>
                  <a:lnTo>
                    <a:pt x="1381" y="16450"/>
                  </a:lnTo>
                  <a:lnTo>
                    <a:pt x="1284" y="16454"/>
                  </a:lnTo>
                  <a:lnTo>
                    <a:pt x="1184" y="16451"/>
                  </a:lnTo>
                  <a:lnTo>
                    <a:pt x="1083" y="16440"/>
                  </a:lnTo>
                  <a:lnTo>
                    <a:pt x="980" y="16420"/>
                  </a:lnTo>
                  <a:lnTo>
                    <a:pt x="877" y="16392"/>
                  </a:lnTo>
                  <a:lnTo>
                    <a:pt x="774" y="16356"/>
                  </a:lnTo>
                  <a:lnTo>
                    <a:pt x="670" y="16312"/>
                  </a:lnTo>
                  <a:lnTo>
                    <a:pt x="566" y="16259"/>
                  </a:lnTo>
                  <a:lnTo>
                    <a:pt x="462" y="16196"/>
                  </a:lnTo>
                  <a:lnTo>
                    <a:pt x="358" y="16124"/>
                  </a:lnTo>
                  <a:lnTo>
                    <a:pt x="291" y="16029"/>
                  </a:lnTo>
                  <a:lnTo>
                    <a:pt x="231" y="15935"/>
                  </a:lnTo>
                  <a:lnTo>
                    <a:pt x="179" y="15839"/>
                  </a:lnTo>
                  <a:lnTo>
                    <a:pt x="133" y="15743"/>
                  </a:lnTo>
                  <a:lnTo>
                    <a:pt x="94" y="15648"/>
                  </a:lnTo>
                  <a:lnTo>
                    <a:pt x="62" y="15552"/>
                  </a:lnTo>
                  <a:lnTo>
                    <a:pt x="36" y="15456"/>
                  </a:lnTo>
                  <a:lnTo>
                    <a:pt x="17" y="15362"/>
                  </a:lnTo>
                  <a:lnTo>
                    <a:pt x="5" y="15267"/>
                  </a:lnTo>
                  <a:lnTo>
                    <a:pt x="0" y="15175"/>
                  </a:lnTo>
                  <a:lnTo>
                    <a:pt x="1" y="15083"/>
                  </a:lnTo>
                  <a:lnTo>
                    <a:pt x="8" y="14993"/>
                  </a:lnTo>
                  <a:lnTo>
                    <a:pt x="22" y="14904"/>
                  </a:lnTo>
                  <a:lnTo>
                    <a:pt x="42" y="14818"/>
                  </a:lnTo>
                  <a:lnTo>
                    <a:pt x="68" y="14734"/>
                  </a:lnTo>
                  <a:lnTo>
                    <a:pt x="101" y="14651"/>
                  </a:lnTo>
                  <a:lnTo>
                    <a:pt x="139" y="14572"/>
                  </a:lnTo>
                  <a:lnTo>
                    <a:pt x="183" y="14496"/>
                  </a:lnTo>
                  <a:lnTo>
                    <a:pt x="234" y="14423"/>
                  </a:lnTo>
                  <a:lnTo>
                    <a:pt x="290" y="14353"/>
                  </a:lnTo>
                  <a:lnTo>
                    <a:pt x="352" y="14287"/>
                  </a:lnTo>
                  <a:lnTo>
                    <a:pt x="420" y="14224"/>
                  </a:lnTo>
                  <a:lnTo>
                    <a:pt x="493" y="14166"/>
                  </a:lnTo>
                  <a:lnTo>
                    <a:pt x="572" y="14112"/>
                  </a:lnTo>
                  <a:lnTo>
                    <a:pt x="656" y="14063"/>
                  </a:lnTo>
                  <a:lnTo>
                    <a:pt x="746" y="14018"/>
                  </a:lnTo>
                  <a:lnTo>
                    <a:pt x="840" y="13979"/>
                  </a:lnTo>
                  <a:lnTo>
                    <a:pt x="941" y="13944"/>
                  </a:lnTo>
                  <a:lnTo>
                    <a:pt x="1046" y="13915"/>
                  </a:lnTo>
                  <a:lnTo>
                    <a:pt x="1157" y="13891"/>
                  </a:lnTo>
                  <a:lnTo>
                    <a:pt x="1273" y="13874"/>
                  </a:lnTo>
                  <a:lnTo>
                    <a:pt x="1394" y="13864"/>
                  </a:lnTo>
                  <a:lnTo>
                    <a:pt x="1555" y="13724"/>
                  </a:lnTo>
                  <a:lnTo>
                    <a:pt x="493" y="12429"/>
                  </a:lnTo>
                  <a:lnTo>
                    <a:pt x="1729" y="11158"/>
                  </a:lnTo>
                  <a:lnTo>
                    <a:pt x="1954" y="11364"/>
                  </a:lnTo>
                  <a:lnTo>
                    <a:pt x="2185" y="11562"/>
                  </a:lnTo>
                  <a:lnTo>
                    <a:pt x="2419" y="11753"/>
                  </a:lnTo>
                  <a:lnTo>
                    <a:pt x="2659" y="11937"/>
                  </a:lnTo>
                  <a:lnTo>
                    <a:pt x="2903" y="12113"/>
                  </a:lnTo>
                  <a:lnTo>
                    <a:pt x="3152" y="12282"/>
                  </a:lnTo>
                  <a:lnTo>
                    <a:pt x="3404" y="12441"/>
                  </a:lnTo>
                  <a:lnTo>
                    <a:pt x="3659" y="12592"/>
                  </a:lnTo>
                  <a:lnTo>
                    <a:pt x="3919" y="12734"/>
                  </a:lnTo>
                  <a:lnTo>
                    <a:pt x="4183" y="12867"/>
                  </a:lnTo>
                  <a:lnTo>
                    <a:pt x="4449" y="12989"/>
                  </a:lnTo>
                  <a:lnTo>
                    <a:pt x="4718" y="13103"/>
                  </a:lnTo>
                  <a:lnTo>
                    <a:pt x="4991" y="13205"/>
                  </a:lnTo>
                  <a:lnTo>
                    <a:pt x="5267" y="13297"/>
                  </a:lnTo>
                  <a:lnTo>
                    <a:pt x="5546" y="13378"/>
                  </a:lnTo>
                  <a:lnTo>
                    <a:pt x="5826" y="13448"/>
                  </a:lnTo>
                  <a:lnTo>
                    <a:pt x="6110" y="13507"/>
                  </a:lnTo>
                  <a:lnTo>
                    <a:pt x="6395" y="13553"/>
                  </a:lnTo>
                  <a:lnTo>
                    <a:pt x="6683" y="13588"/>
                  </a:lnTo>
                  <a:lnTo>
                    <a:pt x="6972" y="13610"/>
                  </a:lnTo>
                  <a:lnTo>
                    <a:pt x="7263" y="13619"/>
                  </a:lnTo>
                  <a:lnTo>
                    <a:pt x="7557" y="13615"/>
                  </a:lnTo>
                  <a:lnTo>
                    <a:pt x="7851" y="13598"/>
                  </a:lnTo>
                  <a:lnTo>
                    <a:pt x="8146" y="13566"/>
                  </a:lnTo>
                  <a:lnTo>
                    <a:pt x="8442" y="13522"/>
                  </a:lnTo>
                  <a:lnTo>
                    <a:pt x="8740" y="13462"/>
                  </a:lnTo>
                  <a:lnTo>
                    <a:pt x="9038" y="13388"/>
                  </a:lnTo>
                  <a:lnTo>
                    <a:pt x="9336" y="13300"/>
                  </a:lnTo>
                  <a:lnTo>
                    <a:pt x="9635" y="13196"/>
                  </a:lnTo>
                  <a:lnTo>
                    <a:pt x="9935" y="13076"/>
                  </a:lnTo>
                  <a:lnTo>
                    <a:pt x="10234" y="12941"/>
                  </a:lnTo>
                  <a:lnTo>
                    <a:pt x="10534" y="12789"/>
                  </a:lnTo>
                  <a:lnTo>
                    <a:pt x="5239" y="7664"/>
                  </a:lnTo>
                  <a:lnTo>
                    <a:pt x="3779" y="9182"/>
                  </a:lnTo>
                  <a:lnTo>
                    <a:pt x="1430" y="6830"/>
                  </a:lnTo>
                  <a:lnTo>
                    <a:pt x="5464" y="2566"/>
                  </a:lnTo>
                  <a:lnTo>
                    <a:pt x="5556" y="2587"/>
                  </a:lnTo>
                  <a:lnTo>
                    <a:pt x="5647" y="2606"/>
                  </a:lnTo>
                  <a:lnTo>
                    <a:pt x="5738" y="2623"/>
                  </a:lnTo>
                  <a:lnTo>
                    <a:pt x="5827" y="2638"/>
                  </a:lnTo>
                  <a:lnTo>
                    <a:pt x="5916" y="2651"/>
                  </a:lnTo>
                  <a:lnTo>
                    <a:pt x="6004" y="2660"/>
                  </a:lnTo>
                  <a:lnTo>
                    <a:pt x="6092" y="2669"/>
                  </a:lnTo>
                  <a:lnTo>
                    <a:pt x="6178" y="2674"/>
                  </a:lnTo>
                  <a:lnTo>
                    <a:pt x="6265" y="2677"/>
                  </a:lnTo>
                  <a:lnTo>
                    <a:pt x="6349" y="2677"/>
                  </a:lnTo>
                  <a:lnTo>
                    <a:pt x="6433" y="2675"/>
                  </a:lnTo>
                  <a:lnTo>
                    <a:pt x="6518" y="2671"/>
                  </a:lnTo>
                  <a:lnTo>
                    <a:pt x="6600" y="2663"/>
                  </a:lnTo>
                  <a:lnTo>
                    <a:pt x="6682" y="2653"/>
                  </a:lnTo>
                  <a:lnTo>
                    <a:pt x="6762" y="2641"/>
                  </a:lnTo>
                  <a:lnTo>
                    <a:pt x="6843" y="2626"/>
                  </a:lnTo>
                  <a:lnTo>
                    <a:pt x="6923" y="2608"/>
                  </a:lnTo>
                  <a:lnTo>
                    <a:pt x="7001" y="2587"/>
                  </a:lnTo>
                  <a:lnTo>
                    <a:pt x="7079" y="2565"/>
                  </a:lnTo>
                  <a:lnTo>
                    <a:pt x="7155" y="2539"/>
                  </a:lnTo>
                  <a:lnTo>
                    <a:pt x="7231" y="2510"/>
                  </a:lnTo>
                  <a:lnTo>
                    <a:pt x="7307" y="2478"/>
                  </a:lnTo>
                  <a:lnTo>
                    <a:pt x="7381" y="2443"/>
                  </a:lnTo>
                  <a:lnTo>
                    <a:pt x="7454" y="2406"/>
                  </a:lnTo>
                  <a:lnTo>
                    <a:pt x="7527" y="2365"/>
                  </a:lnTo>
                  <a:lnTo>
                    <a:pt x="7598" y="2322"/>
                  </a:lnTo>
                  <a:lnTo>
                    <a:pt x="7669" y="2276"/>
                  </a:lnTo>
                  <a:lnTo>
                    <a:pt x="7738" y="2226"/>
                  </a:lnTo>
                  <a:lnTo>
                    <a:pt x="7807" y="2174"/>
                  </a:lnTo>
                  <a:lnTo>
                    <a:pt x="7874" y="2118"/>
                  </a:lnTo>
                  <a:lnTo>
                    <a:pt x="7940" y="2060"/>
                  </a:lnTo>
                  <a:lnTo>
                    <a:pt x="8006" y="1998"/>
                  </a:lnTo>
                  <a:lnTo>
                    <a:pt x="9283" y="3305"/>
                  </a:lnTo>
                  <a:lnTo>
                    <a:pt x="7255" y="5477"/>
                  </a:lnTo>
                  <a:lnTo>
                    <a:pt x="12658" y="10844"/>
                  </a:lnTo>
                  <a:lnTo>
                    <a:pt x="12823" y="10533"/>
                  </a:lnTo>
                  <a:lnTo>
                    <a:pt x="12967" y="10206"/>
                  </a:lnTo>
                  <a:lnTo>
                    <a:pt x="13089" y="9866"/>
                  </a:lnTo>
                  <a:lnTo>
                    <a:pt x="13188" y="9515"/>
                  </a:lnTo>
                  <a:lnTo>
                    <a:pt x="13267" y="9153"/>
                  </a:lnTo>
                  <a:lnTo>
                    <a:pt x="13324" y="8782"/>
                  </a:lnTo>
                  <a:lnTo>
                    <a:pt x="13360" y="8404"/>
                  </a:lnTo>
                  <a:lnTo>
                    <a:pt x="13376" y="8018"/>
                  </a:lnTo>
                  <a:lnTo>
                    <a:pt x="13370" y="7627"/>
                  </a:lnTo>
                  <a:lnTo>
                    <a:pt x="13344" y="7233"/>
                  </a:lnTo>
                  <a:lnTo>
                    <a:pt x="13298" y="6835"/>
                  </a:lnTo>
                  <a:lnTo>
                    <a:pt x="13232" y="6435"/>
                  </a:lnTo>
                  <a:lnTo>
                    <a:pt x="13146" y="6035"/>
                  </a:lnTo>
                  <a:lnTo>
                    <a:pt x="13041" y="5635"/>
                  </a:lnTo>
                  <a:lnTo>
                    <a:pt x="12917" y="5238"/>
                  </a:lnTo>
                  <a:lnTo>
                    <a:pt x="12774" y="4844"/>
                  </a:lnTo>
                  <a:lnTo>
                    <a:pt x="12612" y="4454"/>
                  </a:lnTo>
                  <a:lnTo>
                    <a:pt x="12431" y="4070"/>
                  </a:lnTo>
                  <a:lnTo>
                    <a:pt x="12233" y="3694"/>
                  </a:lnTo>
                  <a:lnTo>
                    <a:pt x="12017" y="3325"/>
                  </a:lnTo>
                  <a:lnTo>
                    <a:pt x="11782" y="2966"/>
                  </a:lnTo>
                  <a:lnTo>
                    <a:pt x="11530" y="2618"/>
                  </a:lnTo>
                  <a:lnTo>
                    <a:pt x="11261" y="2282"/>
                  </a:lnTo>
                  <a:lnTo>
                    <a:pt x="10975" y="1958"/>
                  </a:lnTo>
                  <a:lnTo>
                    <a:pt x="10672" y="1650"/>
                  </a:lnTo>
                  <a:lnTo>
                    <a:pt x="10352" y="1357"/>
                  </a:lnTo>
                  <a:lnTo>
                    <a:pt x="10017" y="1081"/>
                  </a:lnTo>
                  <a:lnTo>
                    <a:pt x="9665" y="824"/>
                  </a:lnTo>
                  <a:lnTo>
                    <a:pt x="9297" y="585"/>
                  </a:lnTo>
                  <a:lnTo>
                    <a:pt x="8913" y="368"/>
                  </a:lnTo>
                  <a:lnTo>
                    <a:pt x="8515" y="173"/>
                  </a:lnTo>
                  <a:lnTo>
                    <a:pt x="8101" y="0"/>
                  </a:lnTo>
                  <a:close/>
                </a:path>
              </a:pathLst>
            </a:custGeom>
            <a:solidFill>
              <a:schemeClr val="accent3">
                <a:lumMod val="40000"/>
                <a:lumOff val="60000"/>
              </a:schemeClr>
            </a:solidFill>
            <a:ln>
              <a:noFill/>
            </a:ln>
          </p:spPr>
          <p:txBody>
            <a:bodyPr vert="horz" wrap="square" lIns="121920" tIns="60960" rIns="121920" bIns="60960" numCol="1" anchor="t" anchorCtr="0" compatLnSpc="1"/>
            <a:lstStyle/>
            <a:p>
              <a:endParaRPr lang="zh-CN" altLang="en-US" sz="2400"/>
            </a:p>
          </p:txBody>
        </p:sp>
      </p:grpSp>
      <p:sp>
        <p:nvSpPr>
          <p:cNvPr id="15" name="TextBox 14"/>
          <p:cNvSpPr txBox="1"/>
          <p:nvPr/>
        </p:nvSpPr>
        <p:spPr>
          <a:xfrm>
            <a:off x="1991355" y="2140913"/>
            <a:ext cx="2813827" cy="663702"/>
          </a:xfrm>
          <a:prstGeom prst="hexagon">
            <a:avLst/>
          </a:prstGeom>
          <a:gradFill>
            <a:gsLst>
              <a:gs pos="0">
                <a:srgbClr val="E30000"/>
              </a:gs>
              <a:gs pos="100000">
                <a:srgbClr val="760303"/>
              </a:gs>
            </a:gsLst>
            <a:lin ang="5400000" scaled="0"/>
          </a:grad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ts val="1800"/>
              </a:lnSpc>
            </a:pPr>
            <a:r>
              <a:rPr lang="zh-CN" altLang="en-US" sz="1600">
                <a:solidFill>
                  <a:schemeClr val="bg1"/>
                </a:solidFill>
              </a:rPr>
              <a:t>时间：</a:t>
            </a:r>
            <a:r>
              <a:rPr lang="en-US" altLang="zh-CN" sz="1600">
                <a:solidFill>
                  <a:schemeClr val="bg1"/>
                </a:solidFill>
              </a:rPr>
              <a:t> 2012.11.8-14</a:t>
            </a:r>
          </a:p>
          <a:p>
            <a:pPr>
              <a:lnSpc>
                <a:spcPts val="1800"/>
              </a:lnSpc>
            </a:pPr>
            <a:r>
              <a:rPr lang="zh-CN" altLang="en-US" sz="1600">
                <a:solidFill>
                  <a:schemeClr val="bg1"/>
                </a:solidFill>
              </a:rPr>
              <a:t>地点：北京</a:t>
            </a:r>
          </a:p>
        </p:txBody>
      </p:sp>
      <p:sp>
        <p:nvSpPr>
          <p:cNvPr id="10" name="TextBox 9"/>
          <p:cNvSpPr txBox="1"/>
          <p:nvPr/>
        </p:nvSpPr>
        <p:spPr>
          <a:xfrm>
            <a:off x="375285" y="2832735"/>
            <a:ext cx="6009640" cy="332295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en-US" altLang="zh-CN" sz="2000" b="1">
                <a:solidFill>
                  <a:schemeClr val="tx1"/>
                </a:solidFill>
              </a:rPr>
              <a:t>2012</a:t>
            </a:r>
            <a:r>
              <a:rPr lang="zh-CN" altLang="en-US" sz="2000" b="1">
                <a:solidFill>
                  <a:schemeClr val="tx1"/>
                </a:solidFill>
              </a:rPr>
              <a:t>年</a:t>
            </a:r>
            <a:r>
              <a:rPr lang="en-US" altLang="zh-CN" sz="2000" b="1">
                <a:solidFill>
                  <a:schemeClr val="tx1"/>
                </a:solidFill>
              </a:rPr>
              <a:t>11</a:t>
            </a:r>
            <a:r>
              <a:rPr lang="zh-CN" altLang="en-US" sz="2000" b="1">
                <a:solidFill>
                  <a:schemeClr val="tx1"/>
                </a:solidFill>
              </a:rPr>
              <a:t>月</a:t>
            </a:r>
            <a:r>
              <a:rPr lang="en-US" altLang="zh-CN" sz="2000" b="1">
                <a:solidFill>
                  <a:schemeClr val="tx1"/>
                </a:solidFill>
              </a:rPr>
              <a:t>8</a:t>
            </a:r>
            <a:r>
              <a:rPr lang="zh-CN" altLang="en-US" sz="2000" b="1">
                <a:solidFill>
                  <a:schemeClr val="tx1"/>
                </a:solidFill>
              </a:rPr>
              <a:t>日建党</a:t>
            </a:r>
            <a:r>
              <a:rPr lang="en-US" altLang="zh-CN" sz="2000" b="1">
                <a:solidFill>
                  <a:schemeClr val="tx1"/>
                </a:solidFill>
              </a:rPr>
              <a:t>91</a:t>
            </a:r>
            <a:r>
              <a:rPr lang="zh-CN" altLang="en-US" sz="2000" b="1">
                <a:solidFill>
                  <a:schemeClr val="tx1"/>
                </a:solidFill>
              </a:rPr>
              <a:t>周年之际，党的十八大在京胜利召开，将谱写了壮丽辉煌的历史新篇章。明确要高举中国特色社会主义伟大旗帜，以邓小平理论、“三个代表”重要思想、科学发展观为指导，解放思想，改革开放，凝聚力量，攻坚克难，坚定不移沿着中国特色社会主义道路前进，为全面建成小康社会而奋斗。并选举产生了新一中共中央领导层。 </a:t>
            </a:r>
          </a:p>
        </p:txBody>
      </p:sp>
      <p:pic>
        <p:nvPicPr>
          <p:cNvPr id="1026" name="Picture 2" descr="http://imgpic.gmw.cn/dt/2012-11/14/20121114143403_1160.jpg"/>
          <p:cNvPicPr>
            <a:picLocks noChangeAspect="1" noChangeArrowheads="1"/>
          </p:cNvPicPr>
          <p:nvPr/>
        </p:nvPicPr>
        <p:blipFill>
          <a:blip r:embed="rId3">
            <a:extLst>
              <a:ext uri="{28A0092B-C50C-407E-A947-70E740481C1C}">
                <a14:useLocalDpi xmlns:a14="http://schemas.microsoft.com/office/drawing/2010/main" val="0"/>
              </a:ext>
            </a:extLst>
          </a:blip>
          <a:srcRect b="15429"/>
          <a:stretch>
            <a:fillRect/>
          </a:stretch>
        </p:blipFill>
        <p:spPr bwMode="auto">
          <a:xfrm>
            <a:off x="6518017" y="2265368"/>
            <a:ext cx="5280587" cy="2973516"/>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nodeType="afterGroup">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childTnLst>
                          </p:cTn>
                        </p:par>
                        <p:par>
                          <p:cTn id="19" fill="hold" nodeType="afterGroup">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par>
                          <p:cTn id="25" fill="hold" nodeType="afterGroup">
                            <p:stCondLst>
                              <p:cond delay="2000"/>
                            </p:stCondLst>
                            <p:childTnLst>
                              <p:par>
                                <p:cTn id="26" presetID="25" presetClass="entr" presetSubtype="0" fill="hold" nodeType="afterEffect">
                                  <p:stCondLst>
                                    <p:cond delay="0"/>
                                  </p:stCondLst>
                                  <p:childTnLst>
                                    <p:set>
                                      <p:cBhvr>
                                        <p:cTn id="27" dur="1" fill="hold">
                                          <p:stCondLst>
                                            <p:cond delay="0"/>
                                          </p:stCondLst>
                                        </p:cTn>
                                        <p:tgtEl>
                                          <p:spTgt spid="1026"/>
                                        </p:tgtEl>
                                        <p:attrNameLst>
                                          <p:attrName>style.visibility</p:attrName>
                                        </p:attrNameLst>
                                      </p:cBhvr>
                                      <p:to>
                                        <p:strVal val="visible"/>
                                      </p:to>
                                    </p:set>
                                    <p:anim calcmode="lin" valueType="num">
                                      <p:cBhvr>
                                        <p:cTn id="28" dur="500" decel="50000" fill="hold">
                                          <p:stCondLst>
                                            <p:cond delay="0"/>
                                          </p:stCondLst>
                                        </p:cTn>
                                        <p:tgtEl>
                                          <p:spTgt spid="1026"/>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1026"/>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1026"/>
                                        </p:tgtEl>
                                        <p:attrNameLst>
                                          <p:attrName>ppt_w</p:attrName>
                                        </p:attrNameLst>
                                      </p:cBhvr>
                                      <p:tavLst>
                                        <p:tav tm="0">
                                          <p:val>
                                            <p:strVal val="#ppt_w*.05"/>
                                          </p:val>
                                        </p:tav>
                                        <p:tav tm="100000">
                                          <p:val>
                                            <p:strVal val="#ppt_w"/>
                                          </p:val>
                                        </p:tav>
                                      </p:tavLst>
                                    </p:anim>
                                    <p:anim calcmode="lin" valueType="num">
                                      <p:cBhvr>
                                        <p:cTn id="31" dur="1000" fill="hold"/>
                                        <p:tgtEl>
                                          <p:spTgt spid="1026"/>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1026"/>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1026"/>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1026"/>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圆角矩形 10"/>
          <p:cNvSpPr/>
          <p:nvPr/>
        </p:nvSpPr>
        <p:spPr>
          <a:xfrm>
            <a:off x="853983" y="1462715"/>
            <a:ext cx="10618615" cy="492443"/>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2" name="组合 1"/>
          <p:cNvGrpSpPr/>
          <p:nvPr/>
        </p:nvGrpSpPr>
        <p:grpSpPr>
          <a:xfrm>
            <a:off x="4260008" y="1395433"/>
            <a:ext cx="3806564" cy="553085"/>
            <a:chOff x="2941214" y="1046575"/>
            <a:chExt cx="2854923" cy="414814"/>
          </a:xfrm>
        </p:grpSpPr>
        <p:sp>
          <p:nvSpPr>
            <p:cNvPr id="13" name="TextBox 12"/>
            <p:cNvSpPr txBox="1"/>
            <p:nvPr/>
          </p:nvSpPr>
          <p:spPr>
            <a:xfrm>
              <a:off x="3275857" y="1046575"/>
              <a:ext cx="2520280" cy="414814"/>
            </a:xfrm>
            <a:prstGeom prst="rect">
              <a:avLst/>
            </a:prstGeom>
            <a:noFill/>
          </p:spPr>
          <p:txBody>
            <a:bodyPr wrap="square" rtlCol="0">
              <a:spAutoFit/>
            </a:bodyPr>
            <a:lstStyle>
              <a:defPPr>
                <a:defRPr lang="zh-CN"/>
              </a:defPPr>
              <a:lvl1pPr algn="ctr">
                <a:lnSpc>
                  <a:spcPct val="150000"/>
                </a:lnSpc>
                <a:defRPr sz="1500" b="1">
                  <a:solidFill>
                    <a:srgbClr val="FFFF00"/>
                  </a:solidFill>
                  <a:latin typeface="微软雅黑" panose="020B0503020204020204" pitchFamily="34" charset="-122"/>
                  <a:ea typeface="微软雅黑" panose="020B0503020204020204" pitchFamily="34" charset="-122"/>
                </a:defRPr>
              </a:lvl1pPr>
            </a:lstStyle>
            <a:p>
              <a:pPr algn="l"/>
              <a:r>
                <a:rPr lang="zh-CN" altLang="en-US" sz="2000">
                  <a:solidFill>
                    <a:schemeClr val="accent3">
                      <a:lumMod val="40000"/>
                      <a:lumOff val="60000"/>
                    </a:schemeClr>
                  </a:solidFill>
                </a:rPr>
                <a:t>中国共产党的五代领导核心</a:t>
              </a:r>
            </a:p>
          </p:txBody>
        </p:sp>
        <p:sp>
          <p:nvSpPr>
            <p:cNvPr id="14" name="Freeform 4"/>
            <p:cNvSpPr/>
            <p:nvPr/>
          </p:nvSpPr>
          <p:spPr bwMode="auto">
            <a:xfrm>
              <a:off x="2941214" y="1122436"/>
              <a:ext cx="297016" cy="302607"/>
            </a:xfrm>
            <a:custGeom>
              <a:avLst/>
              <a:gdLst>
                <a:gd name="T0" fmla="*/ 9973 w 16150"/>
                <a:gd name="T1" fmla="*/ 259 h 16454"/>
                <a:gd name="T2" fmla="*/ 12122 w 16150"/>
                <a:gd name="T3" fmla="*/ 1134 h 16454"/>
                <a:gd name="T4" fmla="*/ 13846 w 16150"/>
                <a:gd name="T5" fmla="*/ 2500 h 16454"/>
                <a:gd name="T6" fmla="*/ 15112 w 16150"/>
                <a:gd name="T7" fmla="*/ 4233 h 16454"/>
                <a:gd name="T8" fmla="*/ 15891 w 16150"/>
                <a:gd name="T9" fmla="*/ 6210 h 16454"/>
                <a:gd name="T10" fmla="*/ 16149 w 16150"/>
                <a:gd name="T11" fmla="*/ 8306 h 16454"/>
                <a:gd name="T12" fmla="*/ 15854 w 16150"/>
                <a:gd name="T13" fmla="*/ 10398 h 16454"/>
                <a:gd name="T14" fmla="*/ 14975 w 16150"/>
                <a:gd name="T15" fmla="*/ 12361 h 16454"/>
                <a:gd name="T16" fmla="*/ 12685 w 16150"/>
                <a:gd name="T17" fmla="*/ 14869 h 16454"/>
                <a:gd name="T18" fmla="*/ 11449 w 16150"/>
                <a:gd name="T19" fmla="*/ 15540 h 16454"/>
                <a:gd name="T20" fmla="*/ 10200 w 16150"/>
                <a:gd name="T21" fmla="*/ 16017 h 16454"/>
                <a:gd name="T22" fmla="*/ 8943 w 16150"/>
                <a:gd name="T23" fmla="*/ 16295 h 16454"/>
                <a:gd name="T24" fmla="*/ 7684 w 16150"/>
                <a:gd name="T25" fmla="*/ 16373 h 16454"/>
                <a:gd name="T26" fmla="*/ 6427 w 16150"/>
                <a:gd name="T27" fmla="*/ 16246 h 16454"/>
                <a:gd name="T28" fmla="*/ 5176 w 16150"/>
                <a:gd name="T29" fmla="*/ 15912 h 16454"/>
                <a:gd name="T30" fmla="*/ 3938 w 16150"/>
                <a:gd name="T31" fmla="*/ 15367 h 16454"/>
                <a:gd name="T32" fmla="*/ 2716 w 16150"/>
                <a:gd name="T33" fmla="*/ 14608 h 16454"/>
                <a:gd name="T34" fmla="*/ 2511 w 16150"/>
                <a:gd name="T35" fmla="*/ 15185 h 16454"/>
                <a:gd name="T36" fmla="*/ 2434 w 16150"/>
                <a:gd name="T37" fmla="*/ 15605 h 16454"/>
                <a:gd name="T38" fmla="*/ 2255 w 16150"/>
                <a:gd name="T39" fmla="*/ 15955 h 16454"/>
                <a:gd name="T40" fmla="*/ 1990 w 16150"/>
                <a:gd name="T41" fmla="*/ 16223 h 16454"/>
                <a:gd name="T42" fmla="*/ 1660 w 16150"/>
                <a:gd name="T43" fmla="*/ 16393 h 16454"/>
                <a:gd name="T44" fmla="*/ 1284 w 16150"/>
                <a:gd name="T45" fmla="*/ 16454 h 16454"/>
                <a:gd name="T46" fmla="*/ 877 w 16150"/>
                <a:gd name="T47" fmla="*/ 16392 h 16454"/>
                <a:gd name="T48" fmla="*/ 462 w 16150"/>
                <a:gd name="T49" fmla="*/ 16196 h 16454"/>
                <a:gd name="T50" fmla="*/ 179 w 16150"/>
                <a:gd name="T51" fmla="*/ 15839 h 16454"/>
                <a:gd name="T52" fmla="*/ 36 w 16150"/>
                <a:gd name="T53" fmla="*/ 15456 h 16454"/>
                <a:gd name="T54" fmla="*/ 1 w 16150"/>
                <a:gd name="T55" fmla="*/ 15083 h 16454"/>
                <a:gd name="T56" fmla="*/ 68 w 16150"/>
                <a:gd name="T57" fmla="*/ 14734 h 16454"/>
                <a:gd name="T58" fmla="*/ 234 w 16150"/>
                <a:gd name="T59" fmla="*/ 14423 h 16454"/>
                <a:gd name="T60" fmla="*/ 493 w 16150"/>
                <a:gd name="T61" fmla="*/ 14166 h 16454"/>
                <a:gd name="T62" fmla="*/ 840 w 16150"/>
                <a:gd name="T63" fmla="*/ 13979 h 16454"/>
                <a:gd name="T64" fmla="*/ 1273 w 16150"/>
                <a:gd name="T65" fmla="*/ 13874 h 16454"/>
                <a:gd name="T66" fmla="*/ 1729 w 16150"/>
                <a:gd name="T67" fmla="*/ 11158 h 16454"/>
                <a:gd name="T68" fmla="*/ 2659 w 16150"/>
                <a:gd name="T69" fmla="*/ 11937 h 16454"/>
                <a:gd name="T70" fmla="*/ 3659 w 16150"/>
                <a:gd name="T71" fmla="*/ 12592 h 16454"/>
                <a:gd name="T72" fmla="*/ 4718 w 16150"/>
                <a:gd name="T73" fmla="*/ 13103 h 16454"/>
                <a:gd name="T74" fmla="*/ 5826 w 16150"/>
                <a:gd name="T75" fmla="*/ 13448 h 16454"/>
                <a:gd name="T76" fmla="*/ 6972 w 16150"/>
                <a:gd name="T77" fmla="*/ 13610 h 16454"/>
                <a:gd name="T78" fmla="*/ 8146 w 16150"/>
                <a:gd name="T79" fmla="*/ 13566 h 16454"/>
                <a:gd name="T80" fmla="*/ 9336 w 16150"/>
                <a:gd name="T81" fmla="*/ 13300 h 16454"/>
                <a:gd name="T82" fmla="*/ 10534 w 16150"/>
                <a:gd name="T83" fmla="*/ 12789 h 16454"/>
                <a:gd name="T84" fmla="*/ 5464 w 16150"/>
                <a:gd name="T85" fmla="*/ 2566 h 16454"/>
                <a:gd name="T86" fmla="*/ 5827 w 16150"/>
                <a:gd name="T87" fmla="*/ 2638 h 16454"/>
                <a:gd name="T88" fmla="*/ 6178 w 16150"/>
                <a:gd name="T89" fmla="*/ 2674 h 16454"/>
                <a:gd name="T90" fmla="*/ 6518 w 16150"/>
                <a:gd name="T91" fmla="*/ 2671 h 16454"/>
                <a:gd name="T92" fmla="*/ 6843 w 16150"/>
                <a:gd name="T93" fmla="*/ 2626 h 16454"/>
                <a:gd name="T94" fmla="*/ 7155 w 16150"/>
                <a:gd name="T95" fmla="*/ 2539 h 16454"/>
                <a:gd name="T96" fmla="*/ 7454 w 16150"/>
                <a:gd name="T97" fmla="*/ 2406 h 16454"/>
                <a:gd name="T98" fmla="*/ 7738 w 16150"/>
                <a:gd name="T99" fmla="*/ 2226 h 16454"/>
                <a:gd name="T100" fmla="*/ 8006 w 16150"/>
                <a:gd name="T101" fmla="*/ 1998 h 16454"/>
                <a:gd name="T102" fmla="*/ 12823 w 16150"/>
                <a:gd name="T103" fmla="*/ 10533 h 16454"/>
                <a:gd name="T104" fmla="*/ 13267 w 16150"/>
                <a:gd name="T105" fmla="*/ 9153 h 16454"/>
                <a:gd name="T106" fmla="*/ 13370 w 16150"/>
                <a:gd name="T107" fmla="*/ 7627 h 16454"/>
                <a:gd name="T108" fmla="*/ 13146 w 16150"/>
                <a:gd name="T109" fmla="*/ 6035 h 16454"/>
                <a:gd name="T110" fmla="*/ 12612 w 16150"/>
                <a:gd name="T111" fmla="*/ 4454 h 16454"/>
                <a:gd name="T112" fmla="*/ 11782 w 16150"/>
                <a:gd name="T113" fmla="*/ 2966 h 16454"/>
                <a:gd name="T114" fmla="*/ 10672 w 16150"/>
                <a:gd name="T115" fmla="*/ 1650 h 16454"/>
                <a:gd name="T116" fmla="*/ 9297 w 16150"/>
                <a:gd name="T117" fmla="*/ 585 h 16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50" h="16454">
                  <a:moveTo>
                    <a:pt x="8101" y="0"/>
                  </a:moveTo>
                  <a:lnTo>
                    <a:pt x="8749" y="44"/>
                  </a:lnTo>
                  <a:lnTo>
                    <a:pt x="9372" y="132"/>
                  </a:lnTo>
                  <a:lnTo>
                    <a:pt x="9973" y="259"/>
                  </a:lnTo>
                  <a:lnTo>
                    <a:pt x="10548" y="425"/>
                  </a:lnTo>
                  <a:lnTo>
                    <a:pt x="11098" y="627"/>
                  </a:lnTo>
                  <a:lnTo>
                    <a:pt x="11623" y="864"/>
                  </a:lnTo>
                  <a:lnTo>
                    <a:pt x="12122" y="1134"/>
                  </a:lnTo>
                  <a:lnTo>
                    <a:pt x="12594" y="1434"/>
                  </a:lnTo>
                  <a:lnTo>
                    <a:pt x="13038" y="1764"/>
                  </a:lnTo>
                  <a:lnTo>
                    <a:pt x="13456" y="2119"/>
                  </a:lnTo>
                  <a:lnTo>
                    <a:pt x="13846" y="2500"/>
                  </a:lnTo>
                  <a:lnTo>
                    <a:pt x="14206" y="2903"/>
                  </a:lnTo>
                  <a:lnTo>
                    <a:pt x="14538" y="3329"/>
                  </a:lnTo>
                  <a:lnTo>
                    <a:pt x="14841" y="3772"/>
                  </a:lnTo>
                  <a:lnTo>
                    <a:pt x="15112" y="4233"/>
                  </a:lnTo>
                  <a:lnTo>
                    <a:pt x="15354" y="4710"/>
                  </a:lnTo>
                  <a:lnTo>
                    <a:pt x="15565" y="5199"/>
                  </a:lnTo>
                  <a:lnTo>
                    <a:pt x="15744" y="5700"/>
                  </a:lnTo>
                  <a:lnTo>
                    <a:pt x="15891" y="6210"/>
                  </a:lnTo>
                  <a:lnTo>
                    <a:pt x="16005" y="6728"/>
                  </a:lnTo>
                  <a:lnTo>
                    <a:pt x="16087" y="7251"/>
                  </a:lnTo>
                  <a:lnTo>
                    <a:pt x="16135" y="7778"/>
                  </a:lnTo>
                  <a:lnTo>
                    <a:pt x="16149" y="8306"/>
                  </a:lnTo>
                  <a:lnTo>
                    <a:pt x="16128" y="8835"/>
                  </a:lnTo>
                  <a:lnTo>
                    <a:pt x="16073" y="9360"/>
                  </a:lnTo>
                  <a:lnTo>
                    <a:pt x="15981" y="9883"/>
                  </a:lnTo>
                  <a:lnTo>
                    <a:pt x="15854" y="10398"/>
                  </a:lnTo>
                  <a:lnTo>
                    <a:pt x="15690" y="10906"/>
                  </a:lnTo>
                  <a:lnTo>
                    <a:pt x="15490" y="11404"/>
                  </a:lnTo>
                  <a:lnTo>
                    <a:pt x="15252" y="11889"/>
                  </a:lnTo>
                  <a:lnTo>
                    <a:pt x="14975" y="12361"/>
                  </a:lnTo>
                  <a:lnTo>
                    <a:pt x="14660" y="12818"/>
                  </a:lnTo>
                  <a:lnTo>
                    <a:pt x="16150" y="14235"/>
                  </a:lnTo>
                  <a:lnTo>
                    <a:pt x="14152" y="16318"/>
                  </a:lnTo>
                  <a:lnTo>
                    <a:pt x="12685" y="14869"/>
                  </a:lnTo>
                  <a:lnTo>
                    <a:pt x="12378" y="15055"/>
                  </a:lnTo>
                  <a:lnTo>
                    <a:pt x="12069" y="15229"/>
                  </a:lnTo>
                  <a:lnTo>
                    <a:pt x="11760" y="15391"/>
                  </a:lnTo>
                  <a:lnTo>
                    <a:pt x="11449" y="15540"/>
                  </a:lnTo>
                  <a:lnTo>
                    <a:pt x="11137" y="15678"/>
                  </a:lnTo>
                  <a:lnTo>
                    <a:pt x="10826" y="15803"/>
                  </a:lnTo>
                  <a:lnTo>
                    <a:pt x="10513" y="15916"/>
                  </a:lnTo>
                  <a:lnTo>
                    <a:pt x="10200" y="16017"/>
                  </a:lnTo>
                  <a:lnTo>
                    <a:pt x="9886" y="16104"/>
                  </a:lnTo>
                  <a:lnTo>
                    <a:pt x="9573" y="16180"/>
                  </a:lnTo>
                  <a:lnTo>
                    <a:pt x="9258" y="16244"/>
                  </a:lnTo>
                  <a:lnTo>
                    <a:pt x="8943" y="16295"/>
                  </a:lnTo>
                  <a:lnTo>
                    <a:pt x="8628" y="16334"/>
                  </a:lnTo>
                  <a:lnTo>
                    <a:pt x="8314" y="16359"/>
                  </a:lnTo>
                  <a:lnTo>
                    <a:pt x="7999" y="16372"/>
                  </a:lnTo>
                  <a:lnTo>
                    <a:pt x="7684" y="16373"/>
                  </a:lnTo>
                  <a:lnTo>
                    <a:pt x="7369" y="16360"/>
                  </a:lnTo>
                  <a:lnTo>
                    <a:pt x="7056" y="16335"/>
                  </a:lnTo>
                  <a:lnTo>
                    <a:pt x="6741" y="16297"/>
                  </a:lnTo>
                  <a:lnTo>
                    <a:pt x="6427" y="16246"/>
                  </a:lnTo>
                  <a:lnTo>
                    <a:pt x="6113" y="16181"/>
                  </a:lnTo>
                  <a:lnTo>
                    <a:pt x="5801" y="16104"/>
                  </a:lnTo>
                  <a:lnTo>
                    <a:pt x="5488" y="16015"/>
                  </a:lnTo>
                  <a:lnTo>
                    <a:pt x="5176" y="15912"/>
                  </a:lnTo>
                  <a:lnTo>
                    <a:pt x="4866" y="15795"/>
                  </a:lnTo>
                  <a:lnTo>
                    <a:pt x="4556" y="15665"/>
                  </a:lnTo>
                  <a:lnTo>
                    <a:pt x="4246" y="15523"/>
                  </a:lnTo>
                  <a:lnTo>
                    <a:pt x="3938" y="15367"/>
                  </a:lnTo>
                  <a:lnTo>
                    <a:pt x="3631" y="15197"/>
                  </a:lnTo>
                  <a:lnTo>
                    <a:pt x="3325" y="15014"/>
                  </a:lnTo>
                  <a:lnTo>
                    <a:pt x="3019" y="14818"/>
                  </a:lnTo>
                  <a:lnTo>
                    <a:pt x="2716" y="14608"/>
                  </a:lnTo>
                  <a:lnTo>
                    <a:pt x="2488" y="14831"/>
                  </a:lnTo>
                  <a:lnTo>
                    <a:pt x="2504" y="14953"/>
                  </a:lnTo>
                  <a:lnTo>
                    <a:pt x="2511" y="15070"/>
                  </a:lnTo>
                  <a:lnTo>
                    <a:pt x="2511" y="15185"/>
                  </a:lnTo>
                  <a:lnTo>
                    <a:pt x="2502" y="15296"/>
                  </a:lnTo>
                  <a:lnTo>
                    <a:pt x="2486" y="15403"/>
                  </a:lnTo>
                  <a:lnTo>
                    <a:pt x="2464" y="15506"/>
                  </a:lnTo>
                  <a:lnTo>
                    <a:pt x="2434" y="15605"/>
                  </a:lnTo>
                  <a:lnTo>
                    <a:pt x="2399" y="15699"/>
                  </a:lnTo>
                  <a:lnTo>
                    <a:pt x="2357" y="15790"/>
                  </a:lnTo>
                  <a:lnTo>
                    <a:pt x="2308" y="15875"/>
                  </a:lnTo>
                  <a:lnTo>
                    <a:pt x="2255" y="15955"/>
                  </a:lnTo>
                  <a:lnTo>
                    <a:pt x="2196" y="16030"/>
                  </a:lnTo>
                  <a:lnTo>
                    <a:pt x="2132" y="16100"/>
                  </a:lnTo>
                  <a:lnTo>
                    <a:pt x="2063" y="16164"/>
                  </a:lnTo>
                  <a:lnTo>
                    <a:pt x="1990" y="16223"/>
                  </a:lnTo>
                  <a:lnTo>
                    <a:pt x="1913" y="16274"/>
                  </a:lnTo>
                  <a:lnTo>
                    <a:pt x="1833" y="16320"/>
                  </a:lnTo>
                  <a:lnTo>
                    <a:pt x="1749" y="16360"/>
                  </a:lnTo>
                  <a:lnTo>
                    <a:pt x="1660" y="16393"/>
                  </a:lnTo>
                  <a:lnTo>
                    <a:pt x="1570" y="16419"/>
                  </a:lnTo>
                  <a:lnTo>
                    <a:pt x="1477" y="16438"/>
                  </a:lnTo>
                  <a:lnTo>
                    <a:pt x="1381" y="16450"/>
                  </a:lnTo>
                  <a:lnTo>
                    <a:pt x="1284" y="16454"/>
                  </a:lnTo>
                  <a:lnTo>
                    <a:pt x="1184" y="16451"/>
                  </a:lnTo>
                  <a:lnTo>
                    <a:pt x="1083" y="16440"/>
                  </a:lnTo>
                  <a:lnTo>
                    <a:pt x="980" y="16420"/>
                  </a:lnTo>
                  <a:lnTo>
                    <a:pt x="877" y="16392"/>
                  </a:lnTo>
                  <a:lnTo>
                    <a:pt x="774" y="16356"/>
                  </a:lnTo>
                  <a:lnTo>
                    <a:pt x="670" y="16312"/>
                  </a:lnTo>
                  <a:lnTo>
                    <a:pt x="566" y="16259"/>
                  </a:lnTo>
                  <a:lnTo>
                    <a:pt x="462" y="16196"/>
                  </a:lnTo>
                  <a:lnTo>
                    <a:pt x="358" y="16124"/>
                  </a:lnTo>
                  <a:lnTo>
                    <a:pt x="291" y="16029"/>
                  </a:lnTo>
                  <a:lnTo>
                    <a:pt x="231" y="15935"/>
                  </a:lnTo>
                  <a:lnTo>
                    <a:pt x="179" y="15839"/>
                  </a:lnTo>
                  <a:lnTo>
                    <a:pt x="133" y="15743"/>
                  </a:lnTo>
                  <a:lnTo>
                    <a:pt x="94" y="15648"/>
                  </a:lnTo>
                  <a:lnTo>
                    <a:pt x="62" y="15552"/>
                  </a:lnTo>
                  <a:lnTo>
                    <a:pt x="36" y="15456"/>
                  </a:lnTo>
                  <a:lnTo>
                    <a:pt x="17" y="15362"/>
                  </a:lnTo>
                  <a:lnTo>
                    <a:pt x="5" y="15267"/>
                  </a:lnTo>
                  <a:lnTo>
                    <a:pt x="0" y="15175"/>
                  </a:lnTo>
                  <a:lnTo>
                    <a:pt x="1" y="15083"/>
                  </a:lnTo>
                  <a:lnTo>
                    <a:pt x="8" y="14993"/>
                  </a:lnTo>
                  <a:lnTo>
                    <a:pt x="22" y="14904"/>
                  </a:lnTo>
                  <a:lnTo>
                    <a:pt x="42" y="14818"/>
                  </a:lnTo>
                  <a:lnTo>
                    <a:pt x="68" y="14734"/>
                  </a:lnTo>
                  <a:lnTo>
                    <a:pt x="101" y="14651"/>
                  </a:lnTo>
                  <a:lnTo>
                    <a:pt x="139" y="14572"/>
                  </a:lnTo>
                  <a:lnTo>
                    <a:pt x="183" y="14496"/>
                  </a:lnTo>
                  <a:lnTo>
                    <a:pt x="234" y="14423"/>
                  </a:lnTo>
                  <a:lnTo>
                    <a:pt x="290" y="14353"/>
                  </a:lnTo>
                  <a:lnTo>
                    <a:pt x="352" y="14287"/>
                  </a:lnTo>
                  <a:lnTo>
                    <a:pt x="420" y="14224"/>
                  </a:lnTo>
                  <a:lnTo>
                    <a:pt x="493" y="14166"/>
                  </a:lnTo>
                  <a:lnTo>
                    <a:pt x="572" y="14112"/>
                  </a:lnTo>
                  <a:lnTo>
                    <a:pt x="656" y="14063"/>
                  </a:lnTo>
                  <a:lnTo>
                    <a:pt x="746" y="14018"/>
                  </a:lnTo>
                  <a:lnTo>
                    <a:pt x="840" y="13979"/>
                  </a:lnTo>
                  <a:lnTo>
                    <a:pt x="941" y="13944"/>
                  </a:lnTo>
                  <a:lnTo>
                    <a:pt x="1046" y="13915"/>
                  </a:lnTo>
                  <a:lnTo>
                    <a:pt x="1157" y="13891"/>
                  </a:lnTo>
                  <a:lnTo>
                    <a:pt x="1273" y="13874"/>
                  </a:lnTo>
                  <a:lnTo>
                    <a:pt x="1394" y="13864"/>
                  </a:lnTo>
                  <a:lnTo>
                    <a:pt x="1555" y="13724"/>
                  </a:lnTo>
                  <a:lnTo>
                    <a:pt x="493" y="12429"/>
                  </a:lnTo>
                  <a:lnTo>
                    <a:pt x="1729" y="11158"/>
                  </a:lnTo>
                  <a:lnTo>
                    <a:pt x="1954" y="11364"/>
                  </a:lnTo>
                  <a:lnTo>
                    <a:pt x="2185" y="11562"/>
                  </a:lnTo>
                  <a:lnTo>
                    <a:pt x="2419" y="11753"/>
                  </a:lnTo>
                  <a:lnTo>
                    <a:pt x="2659" y="11937"/>
                  </a:lnTo>
                  <a:lnTo>
                    <a:pt x="2903" y="12113"/>
                  </a:lnTo>
                  <a:lnTo>
                    <a:pt x="3152" y="12282"/>
                  </a:lnTo>
                  <a:lnTo>
                    <a:pt x="3404" y="12441"/>
                  </a:lnTo>
                  <a:lnTo>
                    <a:pt x="3659" y="12592"/>
                  </a:lnTo>
                  <a:lnTo>
                    <a:pt x="3919" y="12734"/>
                  </a:lnTo>
                  <a:lnTo>
                    <a:pt x="4183" y="12867"/>
                  </a:lnTo>
                  <a:lnTo>
                    <a:pt x="4449" y="12989"/>
                  </a:lnTo>
                  <a:lnTo>
                    <a:pt x="4718" y="13103"/>
                  </a:lnTo>
                  <a:lnTo>
                    <a:pt x="4991" y="13205"/>
                  </a:lnTo>
                  <a:lnTo>
                    <a:pt x="5267" y="13297"/>
                  </a:lnTo>
                  <a:lnTo>
                    <a:pt x="5546" y="13378"/>
                  </a:lnTo>
                  <a:lnTo>
                    <a:pt x="5826" y="13448"/>
                  </a:lnTo>
                  <a:lnTo>
                    <a:pt x="6110" y="13507"/>
                  </a:lnTo>
                  <a:lnTo>
                    <a:pt x="6395" y="13553"/>
                  </a:lnTo>
                  <a:lnTo>
                    <a:pt x="6683" y="13588"/>
                  </a:lnTo>
                  <a:lnTo>
                    <a:pt x="6972" y="13610"/>
                  </a:lnTo>
                  <a:lnTo>
                    <a:pt x="7263" y="13619"/>
                  </a:lnTo>
                  <a:lnTo>
                    <a:pt x="7557" y="13615"/>
                  </a:lnTo>
                  <a:lnTo>
                    <a:pt x="7851" y="13598"/>
                  </a:lnTo>
                  <a:lnTo>
                    <a:pt x="8146" y="13566"/>
                  </a:lnTo>
                  <a:lnTo>
                    <a:pt x="8442" y="13522"/>
                  </a:lnTo>
                  <a:lnTo>
                    <a:pt x="8740" y="13462"/>
                  </a:lnTo>
                  <a:lnTo>
                    <a:pt x="9038" y="13388"/>
                  </a:lnTo>
                  <a:lnTo>
                    <a:pt x="9336" y="13300"/>
                  </a:lnTo>
                  <a:lnTo>
                    <a:pt x="9635" y="13196"/>
                  </a:lnTo>
                  <a:lnTo>
                    <a:pt x="9935" y="13076"/>
                  </a:lnTo>
                  <a:lnTo>
                    <a:pt x="10234" y="12941"/>
                  </a:lnTo>
                  <a:lnTo>
                    <a:pt x="10534" y="12789"/>
                  </a:lnTo>
                  <a:lnTo>
                    <a:pt x="5239" y="7664"/>
                  </a:lnTo>
                  <a:lnTo>
                    <a:pt x="3779" y="9182"/>
                  </a:lnTo>
                  <a:lnTo>
                    <a:pt x="1430" y="6830"/>
                  </a:lnTo>
                  <a:lnTo>
                    <a:pt x="5464" y="2566"/>
                  </a:lnTo>
                  <a:lnTo>
                    <a:pt x="5556" y="2587"/>
                  </a:lnTo>
                  <a:lnTo>
                    <a:pt x="5647" y="2606"/>
                  </a:lnTo>
                  <a:lnTo>
                    <a:pt x="5738" y="2623"/>
                  </a:lnTo>
                  <a:lnTo>
                    <a:pt x="5827" y="2638"/>
                  </a:lnTo>
                  <a:lnTo>
                    <a:pt x="5916" y="2651"/>
                  </a:lnTo>
                  <a:lnTo>
                    <a:pt x="6004" y="2660"/>
                  </a:lnTo>
                  <a:lnTo>
                    <a:pt x="6092" y="2669"/>
                  </a:lnTo>
                  <a:lnTo>
                    <a:pt x="6178" y="2674"/>
                  </a:lnTo>
                  <a:lnTo>
                    <a:pt x="6265" y="2677"/>
                  </a:lnTo>
                  <a:lnTo>
                    <a:pt x="6349" y="2677"/>
                  </a:lnTo>
                  <a:lnTo>
                    <a:pt x="6433" y="2675"/>
                  </a:lnTo>
                  <a:lnTo>
                    <a:pt x="6518" y="2671"/>
                  </a:lnTo>
                  <a:lnTo>
                    <a:pt x="6600" y="2663"/>
                  </a:lnTo>
                  <a:lnTo>
                    <a:pt x="6682" y="2653"/>
                  </a:lnTo>
                  <a:lnTo>
                    <a:pt x="6762" y="2641"/>
                  </a:lnTo>
                  <a:lnTo>
                    <a:pt x="6843" y="2626"/>
                  </a:lnTo>
                  <a:lnTo>
                    <a:pt x="6923" y="2608"/>
                  </a:lnTo>
                  <a:lnTo>
                    <a:pt x="7001" y="2587"/>
                  </a:lnTo>
                  <a:lnTo>
                    <a:pt x="7079" y="2565"/>
                  </a:lnTo>
                  <a:lnTo>
                    <a:pt x="7155" y="2539"/>
                  </a:lnTo>
                  <a:lnTo>
                    <a:pt x="7231" y="2510"/>
                  </a:lnTo>
                  <a:lnTo>
                    <a:pt x="7307" y="2478"/>
                  </a:lnTo>
                  <a:lnTo>
                    <a:pt x="7381" y="2443"/>
                  </a:lnTo>
                  <a:lnTo>
                    <a:pt x="7454" y="2406"/>
                  </a:lnTo>
                  <a:lnTo>
                    <a:pt x="7527" y="2365"/>
                  </a:lnTo>
                  <a:lnTo>
                    <a:pt x="7598" y="2322"/>
                  </a:lnTo>
                  <a:lnTo>
                    <a:pt x="7669" y="2276"/>
                  </a:lnTo>
                  <a:lnTo>
                    <a:pt x="7738" y="2226"/>
                  </a:lnTo>
                  <a:lnTo>
                    <a:pt x="7807" y="2174"/>
                  </a:lnTo>
                  <a:lnTo>
                    <a:pt x="7874" y="2118"/>
                  </a:lnTo>
                  <a:lnTo>
                    <a:pt x="7940" y="2060"/>
                  </a:lnTo>
                  <a:lnTo>
                    <a:pt x="8006" y="1998"/>
                  </a:lnTo>
                  <a:lnTo>
                    <a:pt x="9283" y="3305"/>
                  </a:lnTo>
                  <a:lnTo>
                    <a:pt x="7255" y="5477"/>
                  </a:lnTo>
                  <a:lnTo>
                    <a:pt x="12658" y="10844"/>
                  </a:lnTo>
                  <a:lnTo>
                    <a:pt x="12823" y="10533"/>
                  </a:lnTo>
                  <a:lnTo>
                    <a:pt x="12967" y="10206"/>
                  </a:lnTo>
                  <a:lnTo>
                    <a:pt x="13089" y="9866"/>
                  </a:lnTo>
                  <a:lnTo>
                    <a:pt x="13188" y="9515"/>
                  </a:lnTo>
                  <a:lnTo>
                    <a:pt x="13267" y="9153"/>
                  </a:lnTo>
                  <a:lnTo>
                    <a:pt x="13324" y="8782"/>
                  </a:lnTo>
                  <a:lnTo>
                    <a:pt x="13360" y="8404"/>
                  </a:lnTo>
                  <a:lnTo>
                    <a:pt x="13376" y="8018"/>
                  </a:lnTo>
                  <a:lnTo>
                    <a:pt x="13370" y="7627"/>
                  </a:lnTo>
                  <a:lnTo>
                    <a:pt x="13344" y="7233"/>
                  </a:lnTo>
                  <a:lnTo>
                    <a:pt x="13298" y="6835"/>
                  </a:lnTo>
                  <a:lnTo>
                    <a:pt x="13232" y="6435"/>
                  </a:lnTo>
                  <a:lnTo>
                    <a:pt x="13146" y="6035"/>
                  </a:lnTo>
                  <a:lnTo>
                    <a:pt x="13041" y="5635"/>
                  </a:lnTo>
                  <a:lnTo>
                    <a:pt x="12917" y="5238"/>
                  </a:lnTo>
                  <a:lnTo>
                    <a:pt x="12774" y="4844"/>
                  </a:lnTo>
                  <a:lnTo>
                    <a:pt x="12612" y="4454"/>
                  </a:lnTo>
                  <a:lnTo>
                    <a:pt x="12431" y="4070"/>
                  </a:lnTo>
                  <a:lnTo>
                    <a:pt x="12233" y="3694"/>
                  </a:lnTo>
                  <a:lnTo>
                    <a:pt x="12017" y="3325"/>
                  </a:lnTo>
                  <a:lnTo>
                    <a:pt x="11782" y="2966"/>
                  </a:lnTo>
                  <a:lnTo>
                    <a:pt x="11530" y="2618"/>
                  </a:lnTo>
                  <a:lnTo>
                    <a:pt x="11261" y="2282"/>
                  </a:lnTo>
                  <a:lnTo>
                    <a:pt x="10975" y="1958"/>
                  </a:lnTo>
                  <a:lnTo>
                    <a:pt x="10672" y="1650"/>
                  </a:lnTo>
                  <a:lnTo>
                    <a:pt x="10352" y="1357"/>
                  </a:lnTo>
                  <a:lnTo>
                    <a:pt x="10017" y="1081"/>
                  </a:lnTo>
                  <a:lnTo>
                    <a:pt x="9665" y="824"/>
                  </a:lnTo>
                  <a:lnTo>
                    <a:pt x="9297" y="585"/>
                  </a:lnTo>
                  <a:lnTo>
                    <a:pt x="8913" y="368"/>
                  </a:lnTo>
                  <a:lnTo>
                    <a:pt x="8515" y="173"/>
                  </a:lnTo>
                  <a:lnTo>
                    <a:pt x="8101" y="0"/>
                  </a:lnTo>
                  <a:close/>
                </a:path>
              </a:pathLst>
            </a:custGeom>
            <a:solidFill>
              <a:schemeClr val="accent3">
                <a:lumMod val="40000"/>
                <a:lumOff val="60000"/>
              </a:schemeClr>
            </a:solidFill>
            <a:ln>
              <a:noFill/>
            </a:ln>
          </p:spPr>
          <p:txBody>
            <a:bodyPr vert="horz" wrap="square" lIns="121920" tIns="60960" rIns="121920" bIns="60960" numCol="1" anchor="t" anchorCtr="0" compatLnSpc="1"/>
            <a:lstStyle/>
            <a:p>
              <a:endParaRPr lang="zh-CN" altLang="en-US" sz="2400"/>
            </a:p>
          </p:txBody>
        </p:sp>
      </p:gr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03447" y="2260212"/>
            <a:ext cx="2532852" cy="3456384"/>
          </a:xfrm>
          <a:prstGeom prst="roundRect">
            <a:avLst>
              <a:gd name="adj" fmla="val 0"/>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175787" y="3621021"/>
            <a:ext cx="7104789" cy="239966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2000" b="1">
                <a:solidFill>
                  <a:schemeClr val="tx1"/>
                </a:solidFill>
              </a:rPr>
              <a:t>毛泽东，中国革命家、战略家、理论家和诗人，中国共产党、中国人民解放军和中华人民共和国的主要缔造者和领袖，毛泽东思想的主要创立者。</a:t>
            </a:r>
            <a:r>
              <a:rPr lang="en-US" altLang="zh-CN" sz="2000" b="1">
                <a:solidFill>
                  <a:schemeClr val="tx1"/>
                </a:solidFill>
              </a:rPr>
              <a:t>1893</a:t>
            </a:r>
            <a:r>
              <a:rPr lang="zh-CN" altLang="en-US" sz="2000" b="1">
                <a:solidFill>
                  <a:schemeClr val="tx1"/>
                </a:solidFill>
              </a:rPr>
              <a:t>年出生于湖南省长沙府湘潭县韶山冲，</a:t>
            </a:r>
            <a:r>
              <a:rPr lang="en-US" altLang="zh-CN" sz="2000" b="1">
                <a:solidFill>
                  <a:schemeClr val="tx1"/>
                </a:solidFill>
              </a:rPr>
              <a:t>1976</a:t>
            </a:r>
            <a:r>
              <a:rPr lang="zh-CN" altLang="en-US" sz="2000" b="1">
                <a:solidFill>
                  <a:schemeClr val="tx1"/>
                </a:solidFill>
              </a:rPr>
              <a:t>年逝世于北京，享年</a:t>
            </a:r>
            <a:r>
              <a:rPr lang="en-US" altLang="zh-CN" sz="2000" b="1">
                <a:solidFill>
                  <a:schemeClr val="tx1"/>
                </a:solidFill>
              </a:rPr>
              <a:t>84</a:t>
            </a:r>
            <a:r>
              <a:rPr lang="zh-CN" altLang="en-US" sz="2000" b="1">
                <a:solidFill>
                  <a:schemeClr val="tx1"/>
                </a:solidFill>
              </a:rPr>
              <a:t>岁。从</a:t>
            </a:r>
            <a:r>
              <a:rPr lang="en-US" altLang="zh-CN" sz="2000" b="1">
                <a:solidFill>
                  <a:schemeClr val="tx1"/>
                </a:solidFill>
              </a:rPr>
              <a:t>1949</a:t>
            </a:r>
            <a:r>
              <a:rPr lang="zh-CN" altLang="en-US" sz="2000" b="1">
                <a:solidFill>
                  <a:schemeClr val="tx1"/>
                </a:solidFill>
              </a:rPr>
              <a:t>年到</a:t>
            </a:r>
            <a:r>
              <a:rPr lang="en-US" altLang="zh-CN" sz="2000" b="1">
                <a:solidFill>
                  <a:schemeClr val="tx1"/>
                </a:solidFill>
              </a:rPr>
              <a:t>1976</a:t>
            </a:r>
            <a:r>
              <a:rPr lang="zh-CN" altLang="en-US" sz="2000" b="1">
                <a:solidFill>
                  <a:schemeClr val="tx1"/>
                </a:solidFill>
              </a:rPr>
              <a:t>年，毛泽东是中华人民共和国的最高领导人。</a:t>
            </a:r>
          </a:p>
        </p:txBody>
      </p:sp>
      <p:sp>
        <p:nvSpPr>
          <p:cNvPr id="17" name="TextBox 16"/>
          <p:cNvSpPr txBox="1"/>
          <p:nvPr/>
        </p:nvSpPr>
        <p:spPr>
          <a:xfrm>
            <a:off x="4260008" y="3129897"/>
            <a:ext cx="2976331" cy="377079"/>
          </a:xfrm>
          <a:prstGeom prst="roundRect">
            <a:avLst/>
          </a:prstGeom>
          <a:gradFill>
            <a:gsLst>
              <a:gs pos="0">
                <a:srgbClr val="E30000"/>
              </a:gs>
              <a:gs pos="100000">
                <a:srgbClr val="760303"/>
              </a:gs>
            </a:gsLst>
            <a:lin ang="5400000" scaled="0"/>
          </a:grad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600">
                <a:solidFill>
                  <a:schemeClr val="bg1"/>
                </a:solidFill>
              </a:rPr>
              <a:t>中国共产党第一代领导核心</a:t>
            </a:r>
          </a:p>
        </p:txBody>
      </p:sp>
      <p:sp>
        <p:nvSpPr>
          <p:cNvPr id="18" name="TextBox 17"/>
          <p:cNvSpPr txBox="1"/>
          <p:nvPr/>
        </p:nvSpPr>
        <p:spPr>
          <a:xfrm>
            <a:off x="1103447" y="5829267"/>
            <a:ext cx="2532852" cy="33718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ctr">
              <a:lnSpc>
                <a:spcPct val="100000"/>
              </a:lnSpc>
            </a:pPr>
            <a:r>
              <a:rPr lang="zh-CN" altLang="en-US" sz="1600" b="1">
                <a:solidFill>
                  <a:schemeClr val="tx1"/>
                </a:solidFill>
              </a:rPr>
              <a:t>毛泽东</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nodeType="afterGroup">
                            <p:stCondLst>
                              <p:cond delay="500"/>
                            </p:stCondLst>
                            <p:childTnLst>
                              <p:par>
                                <p:cTn id="16" presetID="42" presetClass="entr" presetSubtype="0" fill="hold" nodeType="afterEffect">
                                  <p:stCondLst>
                                    <p:cond delay="0"/>
                                  </p:stCondLst>
                                  <p:childTnLst>
                                    <p:set>
                                      <p:cBhvr>
                                        <p:cTn id="17" dur="1" fill="hold">
                                          <p:stCondLst>
                                            <p:cond delay="0"/>
                                          </p:stCondLst>
                                        </p:cTn>
                                        <p:tgtEl>
                                          <p:spTgt spid="29698"/>
                                        </p:tgtEl>
                                        <p:attrNameLst>
                                          <p:attrName>style.visibility</p:attrName>
                                        </p:attrNameLst>
                                      </p:cBhvr>
                                      <p:to>
                                        <p:strVal val="visible"/>
                                      </p:to>
                                    </p:set>
                                    <p:animEffect transition="in" filter="fade">
                                      <p:cBhvr>
                                        <p:cTn id="18" dur="1000"/>
                                        <p:tgtEl>
                                          <p:spTgt spid="29698"/>
                                        </p:tgtEl>
                                      </p:cBhvr>
                                    </p:animEffect>
                                    <p:anim calcmode="lin" valueType="num">
                                      <p:cBhvr>
                                        <p:cTn id="19" dur="1000" fill="hold"/>
                                        <p:tgtEl>
                                          <p:spTgt spid="29698"/>
                                        </p:tgtEl>
                                        <p:attrNameLst>
                                          <p:attrName>ppt_x</p:attrName>
                                        </p:attrNameLst>
                                      </p:cBhvr>
                                      <p:tavLst>
                                        <p:tav tm="0">
                                          <p:val>
                                            <p:strVal val="#ppt_x"/>
                                          </p:val>
                                        </p:tav>
                                        <p:tav tm="100000">
                                          <p:val>
                                            <p:strVal val="#ppt_x"/>
                                          </p:val>
                                        </p:tav>
                                      </p:tavLst>
                                    </p:anim>
                                    <p:anim calcmode="lin" valueType="num">
                                      <p:cBhvr>
                                        <p:cTn id="20" dur="1000" fill="hold"/>
                                        <p:tgtEl>
                                          <p:spTgt spid="2969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childTnLst>
                          </p:cTn>
                        </p:par>
                        <p:par>
                          <p:cTn id="26" fill="hold" nodeType="afterGroup">
                            <p:stCondLst>
                              <p:cond delay="1500"/>
                            </p:stCondLst>
                            <p:childTnLst>
                              <p:par>
                                <p:cTn id="27" presetID="22" presetClass="entr" presetSubtype="8"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par>
                          <p:cTn id="30" fill="hold" nodeType="afterGroup">
                            <p:stCondLst>
                              <p:cond delay="2000"/>
                            </p:stCondLst>
                            <p:childTnLst>
                              <p:par>
                                <p:cTn id="31" presetID="42" presetClass="entr" presetSubtype="0"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p:bldP spid="17" grpId="0" animBg="1"/>
      <p:bldP spid="18"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697860" y="2240044"/>
            <a:ext cx="2416271" cy="3445073"/>
          </a:xfrm>
          <a:prstGeom prst="roundRect">
            <a:avLst>
              <a:gd name="adj" fmla="val 0"/>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11" name="圆角矩形 10"/>
          <p:cNvSpPr/>
          <p:nvPr/>
        </p:nvSpPr>
        <p:spPr>
          <a:xfrm>
            <a:off x="853983" y="1462715"/>
            <a:ext cx="10618615" cy="492443"/>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2" name="组合 1"/>
          <p:cNvGrpSpPr/>
          <p:nvPr/>
        </p:nvGrpSpPr>
        <p:grpSpPr>
          <a:xfrm>
            <a:off x="4260008" y="1395433"/>
            <a:ext cx="3806564" cy="553085"/>
            <a:chOff x="2941214" y="1046575"/>
            <a:chExt cx="2854923" cy="414814"/>
          </a:xfrm>
        </p:grpSpPr>
        <p:sp>
          <p:nvSpPr>
            <p:cNvPr id="13" name="TextBox 12"/>
            <p:cNvSpPr txBox="1"/>
            <p:nvPr/>
          </p:nvSpPr>
          <p:spPr>
            <a:xfrm>
              <a:off x="3275857" y="1046575"/>
              <a:ext cx="2520280" cy="414814"/>
            </a:xfrm>
            <a:prstGeom prst="rect">
              <a:avLst/>
            </a:prstGeom>
            <a:noFill/>
          </p:spPr>
          <p:txBody>
            <a:bodyPr wrap="square" rtlCol="0">
              <a:spAutoFit/>
            </a:bodyPr>
            <a:lstStyle>
              <a:defPPr>
                <a:defRPr lang="zh-CN"/>
              </a:defPPr>
              <a:lvl1pPr algn="ctr">
                <a:lnSpc>
                  <a:spcPct val="150000"/>
                </a:lnSpc>
                <a:defRPr sz="1500" b="1">
                  <a:solidFill>
                    <a:srgbClr val="FFFF00"/>
                  </a:solidFill>
                  <a:latin typeface="微软雅黑" panose="020B0503020204020204" pitchFamily="34" charset="-122"/>
                  <a:ea typeface="微软雅黑" panose="020B0503020204020204" pitchFamily="34" charset="-122"/>
                </a:defRPr>
              </a:lvl1pPr>
            </a:lstStyle>
            <a:p>
              <a:pPr algn="l"/>
              <a:r>
                <a:rPr lang="zh-CN" altLang="en-US" sz="2000">
                  <a:solidFill>
                    <a:schemeClr val="accent3">
                      <a:lumMod val="40000"/>
                      <a:lumOff val="60000"/>
                    </a:schemeClr>
                  </a:solidFill>
                </a:rPr>
                <a:t>中国共产党的五代领导核心</a:t>
              </a:r>
            </a:p>
          </p:txBody>
        </p:sp>
        <p:sp>
          <p:nvSpPr>
            <p:cNvPr id="14" name="Freeform 4"/>
            <p:cNvSpPr/>
            <p:nvPr/>
          </p:nvSpPr>
          <p:spPr bwMode="auto">
            <a:xfrm>
              <a:off x="2941214" y="1122436"/>
              <a:ext cx="297016" cy="302607"/>
            </a:xfrm>
            <a:custGeom>
              <a:avLst/>
              <a:gdLst>
                <a:gd name="T0" fmla="*/ 9973 w 16150"/>
                <a:gd name="T1" fmla="*/ 259 h 16454"/>
                <a:gd name="T2" fmla="*/ 12122 w 16150"/>
                <a:gd name="T3" fmla="*/ 1134 h 16454"/>
                <a:gd name="T4" fmla="*/ 13846 w 16150"/>
                <a:gd name="T5" fmla="*/ 2500 h 16454"/>
                <a:gd name="T6" fmla="*/ 15112 w 16150"/>
                <a:gd name="T7" fmla="*/ 4233 h 16454"/>
                <a:gd name="T8" fmla="*/ 15891 w 16150"/>
                <a:gd name="T9" fmla="*/ 6210 h 16454"/>
                <a:gd name="T10" fmla="*/ 16149 w 16150"/>
                <a:gd name="T11" fmla="*/ 8306 h 16454"/>
                <a:gd name="T12" fmla="*/ 15854 w 16150"/>
                <a:gd name="T13" fmla="*/ 10398 h 16454"/>
                <a:gd name="T14" fmla="*/ 14975 w 16150"/>
                <a:gd name="T15" fmla="*/ 12361 h 16454"/>
                <a:gd name="T16" fmla="*/ 12685 w 16150"/>
                <a:gd name="T17" fmla="*/ 14869 h 16454"/>
                <a:gd name="T18" fmla="*/ 11449 w 16150"/>
                <a:gd name="T19" fmla="*/ 15540 h 16454"/>
                <a:gd name="T20" fmla="*/ 10200 w 16150"/>
                <a:gd name="T21" fmla="*/ 16017 h 16454"/>
                <a:gd name="T22" fmla="*/ 8943 w 16150"/>
                <a:gd name="T23" fmla="*/ 16295 h 16454"/>
                <a:gd name="T24" fmla="*/ 7684 w 16150"/>
                <a:gd name="T25" fmla="*/ 16373 h 16454"/>
                <a:gd name="T26" fmla="*/ 6427 w 16150"/>
                <a:gd name="T27" fmla="*/ 16246 h 16454"/>
                <a:gd name="T28" fmla="*/ 5176 w 16150"/>
                <a:gd name="T29" fmla="*/ 15912 h 16454"/>
                <a:gd name="T30" fmla="*/ 3938 w 16150"/>
                <a:gd name="T31" fmla="*/ 15367 h 16454"/>
                <a:gd name="T32" fmla="*/ 2716 w 16150"/>
                <a:gd name="T33" fmla="*/ 14608 h 16454"/>
                <a:gd name="T34" fmla="*/ 2511 w 16150"/>
                <a:gd name="T35" fmla="*/ 15185 h 16454"/>
                <a:gd name="T36" fmla="*/ 2434 w 16150"/>
                <a:gd name="T37" fmla="*/ 15605 h 16454"/>
                <a:gd name="T38" fmla="*/ 2255 w 16150"/>
                <a:gd name="T39" fmla="*/ 15955 h 16454"/>
                <a:gd name="T40" fmla="*/ 1990 w 16150"/>
                <a:gd name="T41" fmla="*/ 16223 h 16454"/>
                <a:gd name="T42" fmla="*/ 1660 w 16150"/>
                <a:gd name="T43" fmla="*/ 16393 h 16454"/>
                <a:gd name="T44" fmla="*/ 1284 w 16150"/>
                <a:gd name="T45" fmla="*/ 16454 h 16454"/>
                <a:gd name="T46" fmla="*/ 877 w 16150"/>
                <a:gd name="T47" fmla="*/ 16392 h 16454"/>
                <a:gd name="T48" fmla="*/ 462 w 16150"/>
                <a:gd name="T49" fmla="*/ 16196 h 16454"/>
                <a:gd name="T50" fmla="*/ 179 w 16150"/>
                <a:gd name="T51" fmla="*/ 15839 h 16454"/>
                <a:gd name="T52" fmla="*/ 36 w 16150"/>
                <a:gd name="T53" fmla="*/ 15456 h 16454"/>
                <a:gd name="T54" fmla="*/ 1 w 16150"/>
                <a:gd name="T55" fmla="*/ 15083 h 16454"/>
                <a:gd name="T56" fmla="*/ 68 w 16150"/>
                <a:gd name="T57" fmla="*/ 14734 h 16454"/>
                <a:gd name="T58" fmla="*/ 234 w 16150"/>
                <a:gd name="T59" fmla="*/ 14423 h 16454"/>
                <a:gd name="T60" fmla="*/ 493 w 16150"/>
                <a:gd name="T61" fmla="*/ 14166 h 16454"/>
                <a:gd name="T62" fmla="*/ 840 w 16150"/>
                <a:gd name="T63" fmla="*/ 13979 h 16454"/>
                <a:gd name="T64" fmla="*/ 1273 w 16150"/>
                <a:gd name="T65" fmla="*/ 13874 h 16454"/>
                <a:gd name="T66" fmla="*/ 1729 w 16150"/>
                <a:gd name="T67" fmla="*/ 11158 h 16454"/>
                <a:gd name="T68" fmla="*/ 2659 w 16150"/>
                <a:gd name="T69" fmla="*/ 11937 h 16454"/>
                <a:gd name="T70" fmla="*/ 3659 w 16150"/>
                <a:gd name="T71" fmla="*/ 12592 h 16454"/>
                <a:gd name="T72" fmla="*/ 4718 w 16150"/>
                <a:gd name="T73" fmla="*/ 13103 h 16454"/>
                <a:gd name="T74" fmla="*/ 5826 w 16150"/>
                <a:gd name="T75" fmla="*/ 13448 h 16454"/>
                <a:gd name="T76" fmla="*/ 6972 w 16150"/>
                <a:gd name="T77" fmla="*/ 13610 h 16454"/>
                <a:gd name="T78" fmla="*/ 8146 w 16150"/>
                <a:gd name="T79" fmla="*/ 13566 h 16454"/>
                <a:gd name="T80" fmla="*/ 9336 w 16150"/>
                <a:gd name="T81" fmla="*/ 13300 h 16454"/>
                <a:gd name="T82" fmla="*/ 10534 w 16150"/>
                <a:gd name="T83" fmla="*/ 12789 h 16454"/>
                <a:gd name="T84" fmla="*/ 5464 w 16150"/>
                <a:gd name="T85" fmla="*/ 2566 h 16454"/>
                <a:gd name="T86" fmla="*/ 5827 w 16150"/>
                <a:gd name="T87" fmla="*/ 2638 h 16454"/>
                <a:gd name="T88" fmla="*/ 6178 w 16150"/>
                <a:gd name="T89" fmla="*/ 2674 h 16454"/>
                <a:gd name="T90" fmla="*/ 6518 w 16150"/>
                <a:gd name="T91" fmla="*/ 2671 h 16454"/>
                <a:gd name="T92" fmla="*/ 6843 w 16150"/>
                <a:gd name="T93" fmla="*/ 2626 h 16454"/>
                <a:gd name="T94" fmla="*/ 7155 w 16150"/>
                <a:gd name="T95" fmla="*/ 2539 h 16454"/>
                <a:gd name="T96" fmla="*/ 7454 w 16150"/>
                <a:gd name="T97" fmla="*/ 2406 h 16454"/>
                <a:gd name="T98" fmla="*/ 7738 w 16150"/>
                <a:gd name="T99" fmla="*/ 2226 h 16454"/>
                <a:gd name="T100" fmla="*/ 8006 w 16150"/>
                <a:gd name="T101" fmla="*/ 1998 h 16454"/>
                <a:gd name="T102" fmla="*/ 12823 w 16150"/>
                <a:gd name="T103" fmla="*/ 10533 h 16454"/>
                <a:gd name="T104" fmla="*/ 13267 w 16150"/>
                <a:gd name="T105" fmla="*/ 9153 h 16454"/>
                <a:gd name="T106" fmla="*/ 13370 w 16150"/>
                <a:gd name="T107" fmla="*/ 7627 h 16454"/>
                <a:gd name="T108" fmla="*/ 13146 w 16150"/>
                <a:gd name="T109" fmla="*/ 6035 h 16454"/>
                <a:gd name="T110" fmla="*/ 12612 w 16150"/>
                <a:gd name="T111" fmla="*/ 4454 h 16454"/>
                <a:gd name="T112" fmla="*/ 11782 w 16150"/>
                <a:gd name="T113" fmla="*/ 2966 h 16454"/>
                <a:gd name="T114" fmla="*/ 10672 w 16150"/>
                <a:gd name="T115" fmla="*/ 1650 h 16454"/>
                <a:gd name="T116" fmla="*/ 9297 w 16150"/>
                <a:gd name="T117" fmla="*/ 585 h 16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50" h="16454">
                  <a:moveTo>
                    <a:pt x="8101" y="0"/>
                  </a:moveTo>
                  <a:lnTo>
                    <a:pt x="8749" y="44"/>
                  </a:lnTo>
                  <a:lnTo>
                    <a:pt x="9372" y="132"/>
                  </a:lnTo>
                  <a:lnTo>
                    <a:pt x="9973" y="259"/>
                  </a:lnTo>
                  <a:lnTo>
                    <a:pt x="10548" y="425"/>
                  </a:lnTo>
                  <a:lnTo>
                    <a:pt x="11098" y="627"/>
                  </a:lnTo>
                  <a:lnTo>
                    <a:pt x="11623" y="864"/>
                  </a:lnTo>
                  <a:lnTo>
                    <a:pt x="12122" y="1134"/>
                  </a:lnTo>
                  <a:lnTo>
                    <a:pt x="12594" y="1434"/>
                  </a:lnTo>
                  <a:lnTo>
                    <a:pt x="13038" y="1764"/>
                  </a:lnTo>
                  <a:lnTo>
                    <a:pt x="13456" y="2119"/>
                  </a:lnTo>
                  <a:lnTo>
                    <a:pt x="13846" y="2500"/>
                  </a:lnTo>
                  <a:lnTo>
                    <a:pt x="14206" y="2903"/>
                  </a:lnTo>
                  <a:lnTo>
                    <a:pt x="14538" y="3329"/>
                  </a:lnTo>
                  <a:lnTo>
                    <a:pt x="14841" y="3772"/>
                  </a:lnTo>
                  <a:lnTo>
                    <a:pt x="15112" y="4233"/>
                  </a:lnTo>
                  <a:lnTo>
                    <a:pt x="15354" y="4710"/>
                  </a:lnTo>
                  <a:lnTo>
                    <a:pt x="15565" y="5199"/>
                  </a:lnTo>
                  <a:lnTo>
                    <a:pt x="15744" y="5700"/>
                  </a:lnTo>
                  <a:lnTo>
                    <a:pt x="15891" y="6210"/>
                  </a:lnTo>
                  <a:lnTo>
                    <a:pt x="16005" y="6728"/>
                  </a:lnTo>
                  <a:lnTo>
                    <a:pt x="16087" y="7251"/>
                  </a:lnTo>
                  <a:lnTo>
                    <a:pt x="16135" y="7778"/>
                  </a:lnTo>
                  <a:lnTo>
                    <a:pt x="16149" y="8306"/>
                  </a:lnTo>
                  <a:lnTo>
                    <a:pt x="16128" y="8835"/>
                  </a:lnTo>
                  <a:lnTo>
                    <a:pt x="16073" y="9360"/>
                  </a:lnTo>
                  <a:lnTo>
                    <a:pt x="15981" y="9883"/>
                  </a:lnTo>
                  <a:lnTo>
                    <a:pt x="15854" y="10398"/>
                  </a:lnTo>
                  <a:lnTo>
                    <a:pt x="15690" y="10906"/>
                  </a:lnTo>
                  <a:lnTo>
                    <a:pt x="15490" y="11404"/>
                  </a:lnTo>
                  <a:lnTo>
                    <a:pt x="15252" y="11889"/>
                  </a:lnTo>
                  <a:lnTo>
                    <a:pt x="14975" y="12361"/>
                  </a:lnTo>
                  <a:lnTo>
                    <a:pt x="14660" y="12818"/>
                  </a:lnTo>
                  <a:lnTo>
                    <a:pt x="16150" y="14235"/>
                  </a:lnTo>
                  <a:lnTo>
                    <a:pt x="14152" y="16318"/>
                  </a:lnTo>
                  <a:lnTo>
                    <a:pt x="12685" y="14869"/>
                  </a:lnTo>
                  <a:lnTo>
                    <a:pt x="12378" y="15055"/>
                  </a:lnTo>
                  <a:lnTo>
                    <a:pt x="12069" y="15229"/>
                  </a:lnTo>
                  <a:lnTo>
                    <a:pt x="11760" y="15391"/>
                  </a:lnTo>
                  <a:lnTo>
                    <a:pt x="11449" y="15540"/>
                  </a:lnTo>
                  <a:lnTo>
                    <a:pt x="11137" y="15678"/>
                  </a:lnTo>
                  <a:lnTo>
                    <a:pt x="10826" y="15803"/>
                  </a:lnTo>
                  <a:lnTo>
                    <a:pt x="10513" y="15916"/>
                  </a:lnTo>
                  <a:lnTo>
                    <a:pt x="10200" y="16017"/>
                  </a:lnTo>
                  <a:lnTo>
                    <a:pt x="9886" y="16104"/>
                  </a:lnTo>
                  <a:lnTo>
                    <a:pt x="9573" y="16180"/>
                  </a:lnTo>
                  <a:lnTo>
                    <a:pt x="9258" y="16244"/>
                  </a:lnTo>
                  <a:lnTo>
                    <a:pt x="8943" y="16295"/>
                  </a:lnTo>
                  <a:lnTo>
                    <a:pt x="8628" y="16334"/>
                  </a:lnTo>
                  <a:lnTo>
                    <a:pt x="8314" y="16359"/>
                  </a:lnTo>
                  <a:lnTo>
                    <a:pt x="7999" y="16372"/>
                  </a:lnTo>
                  <a:lnTo>
                    <a:pt x="7684" y="16373"/>
                  </a:lnTo>
                  <a:lnTo>
                    <a:pt x="7369" y="16360"/>
                  </a:lnTo>
                  <a:lnTo>
                    <a:pt x="7056" y="16335"/>
                  </a:lnTo>
                  <a:lnTo>
                    <a:pt x="6741" y="16297"/>
                  </a:lnTo>
                  <a:lnTo>
                    <a:pt x="6427" y="16246"/>
                  </a:lnTo>
                  <a:lnTo>
                    <a:pt x="6113" y="16181"/>
                  </a:lnTo>
                  <a:lnTo>
                    <a:pt x="5801" y="16104"/>
                  </a:lnTo>
                  <a:lnTo>
                    <a:pt x="5488" y="16015"/>
                  </a:lnTo>
                  <a:lnTo>
                    <a:pt x="5176" y="15912"/>
                  </a:lnTo>
                  <a:lnTo>
                    <a:pt x="4866" y="15795"/>
                  </a:lnTo>
                  <a:lnTo>
                    <a:pt x="4556" y="15665"/>
                  </a:lnTo>
                  <a:lnTo>
                    <a:pt x="4246" y="15523"/>
                  </a:lnTo>
                  <a:lnTo>
                    <a:pt x="3938" y="15367"/>
                  </a:lnTo>
                  <a:lnTo>
                    <a:pt x="3631" y="15197"/>
                  </a:lnTo>
                  <a:lnTo>
                    <a:pt x="3325" y="15014"/>
                  </a:lnTo>
                  <a:lnTo>
                    <a:pt x="3019" y="14818"/>
                  </a:lnTo>
                  <a:lnTo>
                    <a:pt x="2716" y="14608"/>
                  </a:lnTo>
                  <a:lnTo>
                    <a:pt x="2488" y="14831"/>
                  </a:lnTo>
                  <a:lnTo>
                    <a:pt x="2504" y="14953"/>
                  </a:lnTo>
                  <a:lnTo>
                    <a:pt x="2511" y="15070"/>
                  </a:lnTo>
                  <a:lnTo>
                    <a:pt x="2511" y="15185"/>
                  </a:lnTo>
                  <a:lnTo>
                    <a:pt x="2502" y="15296"/>
                  </a:lnTo>
                  <a:lnTo>
                    <a:pt x="2486" y="15403"/>
                  </a:lnTo>
                  <a:lnTo>
                    <a:pt x="2464" y="15506"/>
                  </a:lnTo>
                  <a:lnTo>
                    <a:pt x="2434" y="15605"/>
                  </a:lnTo>
                  <a:lnTo>
                    <a:pt x="2399" y="15699"/>
                  </a:lnTo>
                  <a:lnTo>
                    <a:pt x="2357" y="15790"/>
                  </a:lnTo>
                  <a:lnTo>
                    <a:pt x="2308" y="15875"/>
                  </a:lnTo>
                  <a:lnTo>
                    <a:pt x="2255" y="15955"/>
                  </a:lnTo>
                  <a:lnTo>
                    <a:pt x="2196" y="16030"/>
                  </a:lnTo>
                  <a:lnTo>
                    <a:pt x="2132" y="16100"/>
                  </a:lnTo>
                  <a:lnTo>
                    <a:pt x="2063" y="16164"/>
                  </a:lnTo>
                  <a:lnTo>
                    <a:pt x="1990" y="16223"/>
                  </a:lnTo>
                  <a:lnTo>
                    <a:pt x="1913" y="16274"/>
                  </a:lnTo>
                  <a:lnTo>
                    <a:pt x="1833" y="16320"/>
                  </a:lnTo>
                  <a:lnTo>
                    <a:pt x="1749" y="16360"/>
                  </a:lnTo>
                  <a:lnTo>
                    <a:pt x="1660" y="16393"/>
                  </a:lnTo>
                  <a:lnTo>
                    <a:pt x="1570" y="16419"/>
                  </a:lnTo>
                  <a:lnTo>
                    <a:pt x="1477" y="16438"/>
                  </a:lnTo>
                  <a:lnTo>
                    <a:pt x="1381" y="16450"/>
                  </a:lnTo>
                  <a:lnTo>
                    <a:pt x="1284" y="16454"/>
                  </a:lnTo>
                  <a:lnTo>
                    <a:pt x="1184" y="16451"/>
                  </a:lnTo>
                  <a:lnTo>
                    <a:pt x="1083" y="16440"/>
                  </a:lnTo>
                  <a:lnTo>
                    <a:pt x="980" y="16420"/>
                  </a:lnTo>
                  <a:lnTo>
                    <a:pt x="877" y="16392"/>
                  </a:lnTo>
                  <a:lnTo>
                    <a:pt x="774" y="16356"/>
                  </a:lnTo>
                  <a:lnTo>
                    <a:pt x="670" y="16312"/>
                  </a:lnTo>
                  <a:lnTo>
                    <a:pt x="566" y="16259"/>
                  </a:lnTo>
                  <a:lnTo>
                    <a:pt x="462" y="16196"/>
                  </a:lnTo>
                  <a:lnTo>
                    <a:pt x="358" y="16124"/>
                  </a:lnTo>
                  <a:lnTo>
                    <a:pt x="291" y="16029"/>
                  </a:lnTo>
                  <a:lnTo>
                    <a:pt x="231" y="15935"/>
                  </a:lnTo>
                  <a:lnTo>
                    <a:pt x="179" y="15839"/>
                  </a:lnTo>
                  <a:lnTo>
                    <a:pt x="133" y="15743"/>
                  </a:lnTo>
                  <a:lnTo>
                    <a:pt x="94" y="15648"/>
                  </a:lnTo>
                  <a:lnTo>
                    <a:pt x="62" y="15552"/>
                  </a:lnTo>
                  <a:lnTo>
                    <a:pt x="36" y="15456"/>
                  </a:lnTo>
                  <a:lnTo>
                    <a:pt x="17" y="15362"/>
                  </a:lnTo>
                  <a:lnTo>
                    <a:pt x="5" y="15267"/>
                  </a:lnTo>
                  <a:lnTo>
                    <a:pt x="0" y="15175"/>
                  </a:lnTo>
                  <a:lnTo>
                    <a:pt x="1" y="15083"/>
                  </a:lnTo>
                  <a:lnTo>
                    <a:pt x="8" y="14993"/>
                  </a:lnTo>
                  <a:lnTo>
                    <a:pt x="22" y="14904"/>
                  </a:lnTo>
                  <a:lnTo>
                    <a:pt x="42" y="14818"/>
                  </a:lnTo>
                  <a:lnTo>
                    <a:pt x="68" y="14734"/>
                  </a:lnTo>
                  <a:lnTo>
                    <a:pt x="101" y="14651"/>
                  </a:lnTo>
                  <a:lnTo>
                    <a:pt x="139" y="14572"/>
                  </a:lnTo>
                  <a:lnTo>
                    <a:pt x="183" y="14496"/>
                  </a:lnTo>
                  <a:lnTo>
                    <a:pt x="234" y="14423"/>
                  </a:lnTo>
                  <a:lnTo>
                    <a:pt x="290" y="14353"/>
                  </a:lnTo>
                  <a:lnTo>
                    <a:pt x="352" y="14287"/>
                  </a:lnTo>
                  <a:lnTo>
                    <a:pt x="420" y="14224"/>
                  </a:lnTo>
                  <a:lnTo>
                    <a:pt x="493" y="14166"/>
                  </a:lnTo>
                  <a:lnTo>
                    <a:pt x="572" y="14112"/>
                  </a:lnTo>
                  <a:lnTo>
                    <a:pt x="656" y="14063"/>
                  </a:lnTo>
                  <a:lnTo>
                    <a:pt x="746" y="14018"/>
                  </a:lnTo>
                  <a:lnTo>
                    <a:pt x="840" y="13979"/>
                  </a:lnTo>
                  <a:lnTo>
                    <a:pt x="941" y="13944"/>
                  </a:lnTo>
                  <a:lnTo>
                    <a:pt x="1046" y="13915"/>
                  </a:lnTo>
                  <a:lnTo>
                    <a:pt x="1157" y="13891"/>
                  </a:lnTo>
                  <a:lnTo>
                    <a:pt x="1273" y="13874"/>
                  </a:lnTo>
                  <a:lnTo>
                    <a:pt x="1394" y="13864"/>
                  </a:lnTo>
                  <a:lnTo>
                    <a:pt x="1555" y="13724"/>
                  </a:lnTo>
                  <a:lnTo>
                    <a:pt x="493" y="12429"/>
                  </a:lnTo>
                  <a:lnTo>
                    <a:pt x="1729" y="11158"/>
                  </a:lnTo>
                  <a:lnTo>
                    <a:pt x="1954" y="11364"/>
                  </a:lnTo>
                  <a:lnTo>
                    <a:pt x="2185" y="11562"/>
                  </a:lnTo>
                  <a:lnTo>
                    <a:pt x="2419" y="11753"/>
                  </a:lnTo>
                  <a:lnTo>
                    <a:pt x="2659" y="11937"/>
                  </a:lnTo>
                  <a:lnTo>
                    <a:pt x="2903" y="12113"/>
                  </a:lnTo>
                  <a:lnTo>
                    <a:pt x="3152" y="12282"/>
                  </a:lnTo>
                  <a:lnTo>
                    <a:pt x="3404" y="12441"/>
                  </a:lnTo>
                  <a:lnTo>
                    <a:pt x="3659" y="12592"/>
                  </a:lnTo>
                  <a:lnTo>
                    <a:pt x="3919" y="12734"/>
                  </a:lnTo>
                  <a:lnTo>
                    <a:pt x="4183" y="12867"/>
                  </a:lnTo>
                  <a:lnTo>
                    <a:pt x="4449" y="12989"/>
                  </a:lnTo>
                  <a:lnTo>
                    <a:pt x="4718" y="13103"/>
                  </a:lnTo>
                  <a:lnTo>
                    <a:pt x="4991" y="13205"/>
                  </a:lnTo>
                  <a:lnTo>
                    <a:pt x="5267" y="13297"/>
                  </a:lnTo>
                  <a:lnTo>
                    <a:pt x="5546" y="13378"/>
                  </a:lnTo>
                  <a:lnTo>
                    <a:pt x="5826" y="13448"/>
                  </a:lnTo>
                  <a:lnTo>
                    <a:pt x="6110" y="13507"/>
                  </a:lnTo>
                  <a:lnTo>
                    <a:pt x="6395" y="13553"/>
                  </a:lnTo>
                  <a:lnTo>
                    <a:pt x="6683" y="13588"/>
                  </a:lnTo>
                  <a:lnTo>
                    <a:pt x="6972" y="13610"/>
                  </a:lnTo>
                  <a:lnTo>
                    <a:pt x="7263" y="13619"/>
                  </a:lnTo>
                  <a:lnTo>
                    <a:pt x="7557" y="13615"/>
                  </a:lnTo>
                  <a:lnTo>
                    <a:pt x="7851" y="13598"/>
                  </a:lnTo>
                  <a:lnTo>
                    <a:pt x="8146" y="13566"/>
                  </a:lnTo>
                  <a:lnTo>
                    <a:pt x="8442" y="13522"/>
                  </a:lnTo>
                  <a:lnTo>
                    <a:pt x="8740" y="13462"/>
                  </a:lnTo>
                  <a:lnTo>
                    <a:pt x="9038" y="13388"/>
                  </a:lnTo>
                  <a:lnTo>
                    <a:pt x="9336" y="13300"/>
                  </a:lnTo>
                  <a:lnTo>
                    <a:pt x="9635" y="13196"/>
                  </a:lnTo>
                  <a:lnTo>
                    <a:pt x="9935" y="13076"/>
                  </a:lnTo>
                  <a:lnTo>
                    <a:pt x="10234" y="12941"/>
                  </a:lnTo>
                  <a:lnTo>
                    <a:pt x="10534" y="12789"/>
                  </a:lnTo>
                  <a:lnTo>
                    <a:pt x="5239" y="7664"/>
                  </a:lnTo>
                  <a:lnTo>
                    <a:pt x="3779" y="9182"/>
                  </a:lnTo>
                  <a:lnTo>
                    <a:pt x="1430" y="6830"/>
                  </a:lnTo>
                  <a:lnTo>
                    <a:pt x="5464" y="2566"/>
                  </a:lnTo>
                  <a:lnTo>
                    <a:pt x="5556" y="2587"/>
                  </a:lnTo>
                  <a:lnTo>
                    <a:pt x="5647" y="2606"/>
                  </a:lnTo>
                  <a:lnTo>
                    <a:pt x="5738" y="2623"/>
                  </a:lnTo>
                  <a:lnTo>
                    <a:pt x="5827" y="2638"/>
                  </a:lnTo>
                  <a:lnTo>
                    <a:pt x="5916" y="2651"/>
                  </a:lnTo>
                  <a:lnTo>
                    <a:pt x="6004" y="2660"/>
                  </a:lnTo>
                  <a:lnTo>
                    <a:pt x="6092" y="2669"/>
                  </a:lnTo>
                  <a:lnTo>
                    <a:pt x="6178" y="2674"/>
                  </a:lnTo>
                  <a:lnTo>
                    <a:pt x="6265" y="2677"/>
                  </a:lnTo>
                  <a:lnTo>
                    <a:pt x="6349" y="2677"/>
                  </a:lnTo>
                  <a:lnTo>
                    <a:pt x="6433" y="2675"/>
                  </a:lnTo>
                  <a:lnTo>
                    <a:pt x="6518" y="2671"/>
                  </a:lnTo>
                  <a:lnTo>
                    <a:pt x="6600" y="2663"/>
                  </a:lnTo>
                  <a:lnTo>
                    <a:pt x="6682" y="2653"/>
                  </a:lnTo>
                  <a:lnTo>
                    <a:pt x="6762" y="2641"/>
                  </a:lnTo>
                  <a:lnTo>
                    <a:pt x="6843" y="2626"/>
                  </a:lnTo>
                  <a:lnTo>
                    <a:pt x="6923" y="2608"/>
                  </a:lnTo>
                  <a:lnTo>
                    <a:pt x="7001" y="2587"/>
                  </a:lnTo>
                  <a:lnTo>
                    <a:pt x="7079" y="2565"/>
                  </a:lnTo>
                  <a:lnTo>
                    <a:pt x="7155" y="2539"/>
                  </a:lnTo>
                  <a:lnTo>
                    <a:pt x="7231" y="2510"/>
                  </a:lnTo>
                  <a:lnTo>
                    <a:pt x="7307" y="2478"/>
                  </a:lnTo>
                  <a:lnTo>
                    <a:pt x="7381" y="2443"/>
                  </a:lnTo>
                  <a:lnTo>
                    <a:pt x="7454" y="2406"/>
                  </a:lnTo>
                  <a:lnTo>
                    <a:pt x="7527" y="2365"/>
                  </a:lnTo>
                  <a:lnTo>
                    <a:pt x="7598" y="2322"/>
                  </a:lnTo>
                  <a:lnTo>
                    <a:pt x="7669" y="2276"/>
                  </a:lnTo>
                  <a:lnTo>
                    <a:pt x="7738" y="2226"/>
                  </a:lnTo>
                  <a:lnTo>
                    <a:pt x="7807" y="2174"/>
                  </a:lnTo>
                  <a:lnTo>
                    <a:pt x="7874" y="2118"/>
                  </a:lnTo>
                  <a:lnTo>
                    <a:pt x="7940" y="2060"/>
                  </a:lnTo>
                  <a:lnTo>
                    <a:pt x="8006" y="1998"/>
                  </a:lnTo>
                  <a:lnTo>
                    <a:pt x="9283" y="3305"/>
                  </a:lnTo>
                  <a:lnTo>
                    <a:pt x="7255" y="5477"/>
                  </a:lnTo>
                  <a:lnTo>
                    <a:pt x="12658" y="10844"/>
                  </a:lnTo>
                  <a:lnTo>
                    <a:pt x="12823" y="10533"/>
                  </a:lnTo>
                  <a:lnTo>
                    <a:pt x="12967" y="10206"/>
                  </a:lnTo>
                  <a:lnTo>
                    <a:pt x="13089" y="9866"/>
                  </a:lnTo>
                  <a:lnTo>
                    <a:pt x="13188" y="9515"/>
                  </a:lnTo>
                  <a:lnTo>
                    <a:pt x="13267" y="9153"/>
                  </a:lnTo>
                  <a:lnTo>
                    <a:pt x="13324" y="8782"/>
                  </a:lnTo>
                  <a:lnTo>
                    <a:pt x="13360" y="8404"/>
                  </a:lnTo>
                  <a:lnTo>
                    <a:pt x="13376" y="8018"/>
                  </a:lnTo>
                  <a:lnTo>
                    <a:pt x="13370" y="7627"/>
                  </a:lnTo>
                  <a:lnTo>
                    <a:pt x="13344" y="7233"/>
                  </a:lnTo>
                  <a:lnTo>
                    <a:pt x="13298" y="6835"/>
                  </a:lnTo>
                  <a:lnTo>
                    <a:pt x="13232" y="6435"/>
                  </a:lnTo>
                  <a:lnTo>
                    <a:pt x="13146" y="6035"/>
                  </a:lnTo>
                  <a:lnTo>
                    <a:pt x="13041" y="5635"/>
                  </a:lnTo>
                  <a:lnTo>
                    <a:pt x="12917" y="5238"/>
                  </a:lnTo>
                  <a:lnTo>
                    <a:pt x="12774" y="4844"/>
                  </a:lnTo>
                  <a:lnTo>
                    <a:pt x="12612" y="4454"/>
                  </a:lnTo>
                  <a:lnTo>
                    <a:pt x="12431" y="4070"/>
                  </a:lnTo>
                  <a:lnTo>
                    <a:pt x="12233" y="3694"/>
                  </a:lnTo>
                  <a:lnTo>
                    <a:pt x="12017" y="3325"/>
                  </a:lnTo>
                  <a:lnTo>
                    <a:pt x="11782" y="2966"/>
                  </a:lnTo>
                  <a:lnTo>
                    <a:pt x="11530" y="2618"/>
                  </a:lnTo>
                  <a:lnTo>
                    <a:pt x="11261" y="2282"/>
                  </a:lnTo>
                  <a:lnTo>
                    <a:pt x="10975" y="1958"/>
                  </a:lnTo>
                  <a:lnTo>
                    <a:pt x="10672" y="1650"/>
                  </a:lnTo>
                  <a:lnTo>
                    <a:pt x="10352" y="1357"/>
                  </a:lnTo>
                  <a:lnTo>
                    <a:pt x="10017" y="1081"/>
                  </a:lnTo>
                  <a:lnTo>
                    <a:pt x="9665" y="824"/>
                  </a:lnTo>
                  <a:lnTo>
                    <a:pt x="9297" y="585"/>
                  </a:lnTo>
                  <a:lnTo>
                    <a:pt x="8913" y="368"/>
                  </a:lnTo>
                  <a:lnTo>
                    <a:pt x="8515" y="173"/>
                  </a:lnTo>
                  <a:lnTo>
                    <a:pt x="8101" y="0"/>
                  </a:lnTo>
                  <a:close/>
                </a:path>
              </a:pathLst>
            </a:custGeom>
            <a:solidFill>
              <a:schemeClr val="accent3">
                <a:lumMod val="40000"/>
                <a:lumOff val="60000"/>
              </a:schemeClr>
            </a:solidFill>
            <a:ln>
              <a:noFill/>
            </a:ln>
          </p:spPr>
          <p:txBody>
            <a:bodyPr vert="horz" wrap="square" lIns="121920" tIns="60960" rIns="121920" bIns="60960" numCol="1" anchor="t" anchorCtr="0" compatLnSpc="1"/>
            <a:lstStyle/>
            <a:p>
              <a:endParaRPr lang="zh-CN" altLang="en-US" sz="2400"/>
            </a:p>
          </p:txBody>
        </p:sp>
      </p:grpSp>
      <p:sp>
        <p:nvSpPr>
          <p:cNvPr id="16" name="TextBox 15"/>
          <p:cNvSpPr txBox="1"/>
          <p:nvPr/>
        </p:nvSpPr>
        <p:spPr>
          <a:xfrm>
            <a:off x="498475" y="2673985"/>
            <a:ext cx="7985760" cy="3784600"/>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2000" b="1">
                <a:solidFill>
                  <a:schemeClr val="tx1"/>
                </a:solidFill>
              </a:rPr>
              <a:t>邓小平是中国共产党第二代领导核心，马克思主义者者，无产阶级革命家、政治家、军事家、外交家，同时也是中国人民解放军、中华人民共和国的主要领导人之一。他是中国社会主义改革开放和现代化建设的总设计师，创立了邓小平理论。他所倡导的“改革开放”及“一国两制”政策理念，改变了</a:t>
            </a:r>
            <a:r>
              <a:rPr lang="en-US" altLang="zh-CN" sz="2000" b="1">
                <a:solidFill>
                  <a:schemeClr val="tx1"/>
                </a:solidFill>
              </a:rPr>
              <a:t>20</a:t>
            </a:r>
            <a:r>
              <a:rPr lang="zh-CN" altLang="en-US" sz="2000" b="1">
                <a:solidFill>
                  <a:schemeClr val="tx1"/>
                </a:solidFill>
              </a:rPr>
              <a:t>世纪后期的中国，也影响了世界，因此在</a:t>
            </a:r>
            <a:r>
              <a:rPr lang="en-US" altLang="zh-CN" sz="2000" b="1">
                <a:solidFill>
                  <a:schemeClr val="tx1"/>
                </a:solidFill>
              </a:rPr>
              <a:t>1978</a:t>
            </a:r>
            <a:r>
              <a:rPr lang="zh-CN" altLang="en-US" sz="2000" b="1">
                <a:solidFill>
                  <a:schemeClr val="tx1"/>
                </a:solidFill>
              </a:rPr>
              <a:t>年和</a:t>
            </a:r>
            <a:r>
              <a:rPr lang="en-US" altLang="zh-CN" sz="2000" b="1">
                <a:solidFill>
                  <a:schemeClr val="tx1"/>
                </a:solidFill>
              </a:rPr>
              <a:t>1985</a:t>
            </a:r>
            <a:r>
              <a:rPr lang="zh-CN" altLang="en-US" sz="2000" b="1">
                <a:solidFill>
                  <a:schemeClr val="tx1"/>
                </a:solidFill>
              </a:rPr>
              <a:t>年，曾两次当选</a:t>
            </a:r>
            <a:r>
              <a:rPr lang="en-US" altLang="zh-CN" sz="2000" b="1">
                <a:solidFill>
                  <a:schemeClr val="tx1"/>
                </a:solidFill>
              </a:rPr>
              <a:t>《</a:t>
            </a:r>
            <a:r>
              <a:rPr lang="zh-CN" altLang="en-US" sz="2000" b="1">
                <a:solidFill>
                  <a:schemeClr val="tx1"/>
                </a:solidFill>
              </a:rPr>
              <a:t>时代</a:t>
            </a:r>
            <a:r>
              <a:rPr lang="en-US" altLang="zh-CN" sz="2000" b="1">
                <a:solidFill>
                  <a:schemeClr val="tx1"/>
                </a:solidFill>
              </a:rPr>
              <a:t>》</a:t>
            </a:r>
            <a:r>
              <a:rPr lang="zh-CN" altLang="en-US" sz="2000" b="1">
                <a:solidFill>
                  <a:schemeClr val="tx1"/>
                </a:solidFill>
              </a:rPr>
              <a:t>周刊“年度风云人物”。 </a:t>
            </a:r>
            <a:r>
              <a:rPr lang="en-US" altLang="zh-CN" sz="2000" b="1">
                <a:solidFill>
                  <a:schemeClr val="tx1"/>
                </a:solidFill>
              </a:rPr>
              <a:t>1904</a:t>
            </a:r>
            <a:r>
              <a:rPr lang="zh-CN" altLang="en-US" sz="2000" b="1">
                <a:solidFill>
                  <a:schemeClr val="tx1"/>
                </a:solidFill>
              </a:rPr>
              <a:t>年</a:t>
            </a:r>
            <a:r>
              <a:rPr lang="en-US" altLang="zh-CN" sz="2000" b="1">
                <a:solidFill>
                  <a:schemeClr val="tx1"/>
                </a:solidFill>
              </a:rPr>
              <a:t>8</a:t>
            </a:r>
            <a:r>
              <a:rPr lang="zh-CN" altLang="en-US" sz="2000" b="1">
                <a:solidFill>
                  <a:schemeClr val="tx1"/>
                </a:solidFill>
              </a:rPr>
              <a:t>月</a:t>
            </a:r>
            <a:r>
              <a:rPr lang="en-US" altLang="zh-CN" sz="2000" b="1">
                <a:solidFill>
                  <a:schemeClr val="tx1"/>
                </a:solidFill>
              </a:rPr>
              <a:t>22</a:t>
            </a:r>
            <a:r>
              <a:rPr lang="zh-CN" altLang="en-US" sz="2000" b="1">
                <a:solidFill>
                  <a:schemeClr val="tx1"/>
                </a:solidFill>
              </a:rPr>
              <a:t>日出生于四川广安，</a:t>
            </a:r>
            <a:r>
              <a:rPr lang="en-US" altLang="zh-CN" sz="2000" b="1">
                <a:solidFill>
                  <a:schemeClr val="tx1"/>
                </a:solidFill>
              </a:rPr>
              <a:t>1997</a:t>
            </a:r>
            <a:r>
              <a:rPr lang="zh-CN" altLang="en-US" sz="2000" b="1">
                <a:solidFill>
                  <a:schemeClr val="tx1"/>
                </a:solidFill>
              </a:rPr>
              <a:t>年</a:t>
            </a:r>
            <a:r>
              <a:rPr lang="en-US" altLang="zh-CN" sz="2000" b="1">
                <a:solidFill>
                  <a:schemeClr val="tx1"/>
                </a:solidFill>
              </a:rPr>
              <a:t>2</a:t>
            </a:r>
            <a:r>
              <a:rPr lang="zh-CN" altLang="en-US" sz="2000" b="1">
                <a:solidFill>
                  <a:schemeClr val="tx1"/>
                </a:solidFill>
              </a:rPr>
              <a:t>月</a:t>
            </a:r>
            <a:r>
              <a:rPr lang="en-US" altLang="zh-CN" sz="2000" b="1">
                <a:solidFill>
                  <a:schemeClr val="tx1"/>
                </a:solidFill>
              </a:rPr>
              <a:t>19</a:t>
            </a:r>
            <a:r>
              <a:rPr lang="zh-CN" altLang="en-US" sz="2000" b="1">
                <a:solidFill>
                  <a:schemeClr val="tx1"/>
                </a:solidFill>
              </a:rPr>
              <a:t>日，邓小平在北京逝世，享年</a:t>
            </a:r>
            <a:r>
              <a:rPr lang="en-US" altLang="zh-CN" sz="2000" b="1">
                <a:solidFill>
                  <a:schemeClr val="tx1"/>
                </a:solidFill>
              </a:rPr>
              <a:t>94</a:t>
            </a:r>
            <a:r>
              <a:rPr lang="zh-CN" altLang="en-US" sz="2000" b="1">
                <a:solidFill>
                  <a:schemeClr val="tx1"/>
                </a:solidFill>
              </a:rPr>
              <a:t>岁。</a:t>
            </a:r>
          </a:p>
        </p:txBody>
      </p:sp>
      <p:sp>
        <p:nvSpPr>
          <p:cNvPr id="17" name="TextBox 16"/>
          <p:cNvSpPr txBox="1"/>
          <p:nvPr/>
        </p:nvSpPr>
        <p:spPr>
          <a:xfrm>
            <a:off x="1272077" y="2259343"/>
            <a:ext cx="2976331" cy="377079"/>
          </a:xfrm>
          <a:prstGeom prst="roundRect">
            <a:avLst/>
          </a:prstGeom>
          <a:gradFill>
            <a:gsLst>
              <a:gs pos="0">
                <a:srgbClr val="E30000"/>
              </a:gs>
              <a:gs pos="100000">
                <a:srgbClr val="760303"/>
              </a:gs>
            </a:gsLst>
            <a:lin ang="5400000" scaled="0"/>
          </a:grad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600">
                <a:solidFill>
                  <a:schemeClr val="bg1"/>
                </a:solidFill>
              </a:rPr>
              <a:t>中国共产党第二代领导核心</a:t>
            </a:r>
          </a:p>
        </p:txBody>
      </p:sp>
      <p:sp>
        <p:nvSpPr>
          <p:cNvPr id="18" name="TextBox 17"/>
          <p:cNvSpPr txBox="1"/>
          <p:nvPr/>
        </p:nvSpPr>
        <p:spPr>
          <a:xfrm>
            <a:off x="8686861" y="5738953"/>
            <a:ext cx="2532852" cy="33718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ctr">
              <a:lnSpc>
                <a:spcPct val="100000"/>
              </a:lnSpc>
            </a:pPr>
            <a:r>
              <a:rPr lang="zh-CN" altLang="en-US" sz="1600" b="1">
                <a:solidFill>
                  <a:schemeClr val="tx1"/>
                </a:solidFill>
              </a:rPr>
              <a:t>邓小平</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with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fade">
                                      <p:cBhvr>
                                        <p:cTn id="7" dur="1000"/>
                                        <p:tgtEl>
                                          <p:spTgt spid="30722"/>
                                        </p:tgtEl>
                                      </p:cBhvr>
                                    </p:animEffect>
                                    <p:anim calcmode="lin" valueType="num">
                                      <p:cBhvr>
                                        <p:cTn id="8" dur="1000" fill="hold"/>
                                        <p:tgtEl>
                                          <p:spTgt spid="30722"/>
                                        </p:tgtEl>
                                        <p:attrNameLst>
                                          <p:attrName>ppt_x</p:attrName>
                                        </p:attrNameLst>
                                      </p:cBhvr>
                                      <p:tavLst>
                                        <p:tav tm="0">
                                          <p:val>
                                            <p:strVal val="#ppt_x"/>
                                          </p:val>
                                        </p:tav>
                                        <p:tav tm="100000">
                                          <p:val>
                                            <p:strVal val="#ppt_x"/>
                                          </p:val>
                                        </p:tav>
                                      </p:tavLst>
                                    </p:anim>
                                    <p:anim calcmode="lin" valueType="num">
                                      <p:cBhvr>
                                        <p:cTn id="9" dur="1000" fill="hold"/>
                                        <p:tgtEl>
                                          <p:spTgt spid="307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childTnLst>
                          </p:cTn>
                        </p:par>
                        <p:par>
                          <p:cTn id="19" fill="hold" nodeType="afterGroup">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91477" y="2308719"/>
            <a:ext cx="2415375" cy="3359732"/>
          </a:xfrm>
          <a:prstGeom prst="roundRect">
            <a:avLst>
              <a:gd name="adj" fmla="val 0"/>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11" name="圆角矩形 10"/>
          <p:cNvSpPr/>
          <p:nvPr/>
        </p:nvSpPr>
        <p:spPr>
          <a:xfrm>
            <a:off x="853983" y="1462715"/>
            <a:ext cx="10618615" cy="492443"/>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2" name="组合 1"/>
          <p:cNvGrpSpPr/>
          <p:nvPr/>
        </p:nvGrpSpPr>
        <p:grpSpPr>
          <a:xfrm>
            <a:off x="4260008" y="1395433"/>
            <a:ext cx="3806564" cy="553085"/>
            <a:chOff x="2941214" y="1046575"/>
            <a:chExt cx="2854923" cy="414814"/>
          </a:xfrm>
        </p:grpSpPr>
        <p:sp>
          <p:nvSpPr>
            <p:cNvPr id="13" name="TextBox 12"/>
            <p:cNvSpPr txBox="1"/>
            <p:nvPr/>
          </p:nvSpPr>
          <p:spPr>
            <a:xfrm>
              <a:off x="3275857" y="1046575"/>
              <a:ext cx="2520280" cy="414814"/>
            </a:xfrm>
            <a:prstGeom prst="rect">
              <a:avLst/>
            </a:prstGeom>
            <a:noFill/>
          </p:spPr>
          <p:txBody>
            <a:bodyPr wrap="square" rtlCol="0">
              <a:spAutoFit/>
            </a:bodyPr>
            <a:lstStyle>
              <a:defPPr>
                <a:defRPr lang="zh-CN"/>
              </a:defPPr>
              <a:lvl1pPr algn="ctr">
                <a:lnSpc>
                  <a:spcPct val="150000"/>
                </a:lnSpc>
                <a:defRPr sz="1500" b="1">
                  <a:solidFill>
                    <a:srgbClr val="FFFF00"/>
                  </a:solidFill>
                  <a:latin typeface="微软雅黑" panose="020B0503020204020204" pitchFamily="34" charset="-122"/>
                  <a:ea typeface="微软雅黑" panose="020B0503020204020204" pitchFamily="34" charset="-122"/>
                </a:defRPr>
              </a:lvl1pPr>
            </a:lstStyle>
            <a:p>
              <a:pPr algn="l"/>
              <a:r>
                <a:rPr lang="zh-CN" altLang="en-US" sz="2000">
                  <a:solidFill>
                    <a:schemeClr val="accent3">
                      <a:lumMod val="40000"/>
                      <a:lumOff val="60000"/>
                    </a:schemeClr>
                  </a:solidFill>
                </a:rPr>
                <a:t>中国共产党的五代领导核心</a:t>
              </a:r>
            </a:p>
          </p:txBody>
        </p:sp>
        <p:sp>
          <p:nvSpPr>
            <p:cNvPr id="14" name="Freeform 4"/>
            <p:cNvSpPr/>
            <p:nvPr/>
          </p:nvSpPr>
          <p:spPr bwMode="auto">
            <a:xfrm>
              <a:off x="2941214" y="1122436"/>
              <a:ext cx="297016" cy="302607"/>
            </a:xfrm>
            <a:custGeom>
              <a:avLst/>
              <a:gdLst>
                <a:gd name="T0" fmla="*/ 9973 w 16150"/>
                <a:gd name="T1" fmla="*/ 259 h 16454"/>
                <a:gd name="T2" fmla="*/ 12122 w 16150"/>
                <a:gd name="T3" fmla="*/ 1134 h 16454"/>
                <a:gd name="T4" fmla="*/ 13846 w 16150"/>
                <a:gd name="T5" fmla="*/ 2500 h 16454"/>
                <a:gd name="T6" fmla="*/ 15112 w 16150"/>
                <a:gd name="T7" fmla="*/ 4233 h 16454"/>
                <a:gd name="T8" fmla="*/ 15891 w 16150"/>
                <a:gd name="T9" fmla="*/ 6210 h 16454"/>
                <a:gd name="T10" fmla="*/ 16149 w 16150"/>
                <a:gd name="T11" fmla="*/ 8306 h 16454"/>
                <a:gd name="T12" fmla="*/ 15854 w 16150"/>
                <a:gd name="T13" fmla="*/ 10398 h 16454"/>
                <a:gd name="T14" fmla="*/ 14975 w 16150"/>
                <a:gd name="T15" fmla="*/ 12361 h 16454"/>
                <a:gd name="T16" fmla="*/ 12685 w 16150"/>
                <a:gd name="T17" fmla="*/ 14869 h 16454"/>
                <a:gd name="T18" fmla="*/ 11449 w 16150"/>
                <a:gd name="T19" fmla="*/ 15540 h 16454"/>
                <a:gd name="T20" fmla="*/ 10200 w 16150"/>
                <a:gd name="T21" fmla="*/ 16017 h 16454"/>
                <a:gd name="T22" fmla="*/ 8943 w 16150"/>
                <a:gd name="T23" fmla="*/ 16295 h 16454"/>
                <a:gd name="T24" fmla="*/ 7684 w 16150"/>
                <a:gd name="T25" fmla="*/ 16373 h 16454"/>
                <a:gd name="T26" fmla="*/ 6427 w 16150"/>
                <a:gd name="T27" fmla="*/ 16246 h 16454"/>
                <a:gd name="T28" fmla="*/ 5176 w 16150"/>
                <a:gd name="T29" fmla="*/ 15912 h 16454"/>
                <a:gd name="T30" fmla="*/ 3938 w 16150"/>
                <a:gd name="T31" fmla="*/ 15367 h 16454"/>
                <a:gd name="T32" fmla="*/ 2716 w 16150"/>
                <a:gd name="T33" fmla="*/ 14608 h 16454"/>
                <a:gd name="T34" fmla="*/ 2511 w 16150"/>
                <a:gd name="T35" fmla="*/ 15185 h 16454"/>
                <a:gd name="T36" fmla="*/ 2434 w 16150"/>
                <a:gd name="T37" fmla="*/ 15605 h 16454"/>
                <a:gd name="T38" fmla="*/ 2255 w 16150"/>
                <a:gd name="T39" fmla="*/ 15955 h 16454"/>
                <a:gd name="T40" fmla="*/ 1990 w 16150"/>
                <a:gd name="T41" fmla="*/ 16223 h 16454"/>
                <a:gd name="T42" fmla="*/ 1660 w 16150"/>
                <a:gd name="T43" fmla="*/ 16393 h 16454"/>
                <a:gd name="T44" fmla="*/ 1284 w 16150"/>
                <a:gd name="T45" fmla="*/ 16454 h 16454"/>
                <a:gd name="T46" fmla="*/ 877 w 16150"/>
                <a:gd name="T47" fmla="*/ 16392 h 16454"/>
                <a:gd name="T48" fmla="*/ 462 w 16150"/>
                <a:gd name="T49" fmla="*/ 16196 h 16454"/>
                <a:gd name="T50" fmla="*/ 179 w 16150"/>
                <a:gd name="T51" fmla="*/ 15839 h 16454"/>
                <a:gd name="T52" fmla="*/ 36 w 16150"/>
                <a:gd name="T53" fmla="*/ 15456 h 16454"/>
                <a:gd name="T54" fmla="*/ 1 w 16150"/>
                <a:gd name="T55" fmla="*/ 15083 h 16454"/>
                <a:gd name="T56" fmla="*/ 68 w 16150"/>
                <a:gd name="T57" fmla="*/ 14734 h 16454"/>
                <a:gd name="T58" fmla="*/ 234 w 16150"/>
                <a:gd name="T59" fmla="*/ 14423 h 16454"/>
                <a:gd name="T60" fmla="*/ 493 w 16150"/>
                <a:gd name="T61" fmla="*/ 14166 h 16454"/>
                <a:gd name="T62" fmla="*/ 840 w 16150"/>
                <a:gd name="T63" fmla="*/ 13979 h 16454"/>
                <a:gd name="T64" fmla="*/ 1273 w 16150"/>
                <a:gd name="T65" fmla="*/ 13874 h 16454"/>
                <a:gd name="T66" fmla="*/ 1729 w 16150"/>
                <a:gd name="T67" fmla="*/ 11158 h 16454"/>
                <a:gd name="T68" fmla="*/ 2659 w 16150"/>
                <a:gd name="T69" fmla="*/ 11937 h 16454"/>
                <a:gd name="T70" fmla="*/ 3659 w 16150"/>
                <a:gd name="T71" fmla="*/ 12592 h 16454"/>
                <a:gd name="T72" fmla="*/ 4718 w 16150"/>
                <a:gd name="T73" fmla="*/ 13103 h 16454"/>
                <a:gd name="T74" fmla="*/ 5826 w 16150"/>
                <a:gd name="T75" fmla="*/ 13448 h 16454"/>
                <a:gd name="T76" fmla="*/ 6972 w 16150"/>
                <a:gd name="T77" fmla="*/ 13610 h 16454"/>
                <a:gd name="T78" fmla="*/ 8146 w 16150"/>
                <a:gd name="T79" fmla="*/ 13566 h 16454"/>
                <a:gd name="T80" fmla="*/ 9336 w 16150"/>
                <a:gd name="T81" fmla="*/ 13300 h 16454"/>
                <a:gd name="T82" fmla="*/ 10534 w 16150"/>
                <a:gd name="T83" fmla="*/ 12789 h 16454"/>
                <a:gd name="T84" fmla="*/ 5464 w 16150"/>
                <a:gd name="T85" fmla="*/ 2566 h 16454"/>
                <a:gd name="T86" fmla="*/ 5827 w 16150"/>
                <a:gd name="T87" fmla="*/ 2638 h 16454"/>
                <a:gd name="T88" fmla="*/ 6178 w 16150"/>
                <a:gd name="T89" fmla="*/ 2674 h 16454"/>
                <a:gd name="T90" fmla="*/ 6518 w 16150"/>
                <a:gd name="T91" fmla="*/ 2671 h 16454"/>
                <a:gd name="T92" fmla="*/ 6843 w 16150"/>
                <a:gd name="T93" fmla="*/ 2626 h 16454"/>
                <a:gd name="T94" fmla="*/ 7155 w 16150"/>
                <a:gd name="T95" fmla="*/ 2539 h 16454"/>
                <a:gd name="T96" fmla="*/ 7454 w 16150"/>
                <a:gd name="T97" fmla="*/ 2406 h 16454"/>
                <a:gd name="T98" fmla="*/ 7738 w 16150"/>
                <a:gd name="T99" fmla="*/ 2226 h 16454"/>
                <a:gd name="T100" fmla="*/ 8006 w 16150"/>
                <a:gd name="T101" fmla="*/ 1998 h 16454"/>
                <a:gd name="T102" fmla="*/ 12823 w 16150"/>
                <a:gd name="T103" fmla="*/ 10533 h 16454"/>
                <a:gd name="T104" fmla="*/ 13267 w 16150"/>
                <a:gd name="T105" fmla="*/ 9153 h 16454"/>
                <a:gd name="T106" fmla="*/ 13370 w 16150"/>
                <a:gd name="T107" fmla="*/ 7627 h 16454"/>
                <a:gd name="T108" fmla="*/ 13146 w 16150"/>
                <a:gd name="T109" fmla="*/ 6035 h 16454"/>
                <a:gd name="T110" fmla="*/ 12612 w 16150"/>
                <a:gd name="T111" fmla="*/ 4454 h 16454"/>
                <a:gd name="T112" fmla="*/ 11782 w 16150"/>
                <a:gd name="T113" fmla="*/ 2966 h 16454"/>
                <a:gd name="T114" fmla="*/ 10672 w 16150"/>
                <a:gd name="T115" fmla="*/ 1650 h 16454"/>
                <a:gd name="T116" fmla="*/ 9297 w 16150"/>
                <a:gd name="T117" fmla="*/ 585 h 16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50" h="16454">
                  <a:moveTo>
                    <a:pt x="8101" y="0"/>
                  </a:moveTo>
                  <a:lnTo>
                    <a:pt x="8749" y="44"/>
                  </a:lnTo>
                  <a:lnTo>
                    <a:pt x="9372" y="132"/>
                  </a:lnTo>
                  <a:lnTo>
                    <a:pt x="9973" y="259"/>
                  </a:lnTo>
                  <a:lnTo>
                    <a:pt x="10548" y="425"/>
                  </a:lnTo>
                  <a:lnTo>
                    <a:pt x="11098" y="627"/>
                  </a:lnTo>
                  <a:lnTo>
                    <a:pt x="11623" y="864"/>
                  </a:lnTo>
                  <a:lnTo>
                    <a:pt x="12122" y="1134"/>
                  </a:lnTo>
                  <a:lnTo>
                    <a:pt x="12594" y="1434"/>
                  </a:lnTo>
                  <a:lnTo>
                    <a:pt x="13038" y="1764"/>
                  </a:lnTo>
                  <a:lnTo>
                    <a:pt x="13456" y="2119"/>
                  </a:lnTo>
                  <a:lnTo>
                    <a:pt x="13846" y="2500"/>
                  </a:lnTo>
                  <a:lnTo>
                    <a:pt x="14206" y="2903"/>
                  </a:lnTo>
                  <a:lnTo>
                    <a:pt x="14538" y="3329"/>
                  </a:lnTo>
                  <a:lnTo>
                    <a:pt x="14841" y="3772"/>
                  </a:lnTo>
                  <a:lnTo>
                    <a:pt x="15112" y="4233"/>
                  </a:lnTo>
                  <a:lnTo>
                    <a:pt x="15354" y="4710"/>
                  </a:lnTo>
                  <a:lnTo>
                    <a:pt x="15565" y="5199"/>
                  </a:lnTo>
                  <a:lnTo>
                    <a:pt x="15744" y="5700"/>
                  </a:lnTo>
                  <a:lnTo>
                    <a:pt x="15891" y="6210"/>
                  </a:lnTo>
                  <a:lnTo>
                    <a:pt x="16005" y="6728"/>
                  </a:lnTo>
                  <a:lnTo>
                    <a:pt x="16087" y="7251"/>
                  </a:lnTo>
                  <a:lnTo>
                    <a:pt x="16135" y="7778"/>
                  </a:lnTo>
                  <a:lnTo>
                    <a:pt x="16149" y="8306"/>
                  </a:lnTo>
                  <a:lnTo>
                    <a:pt x="16128" y="8835"/>
                  </a:lnTo>
                  <a:lnTo>
                    <a:pt x="16073" y="9360"/>
                  </a:lnTo>
                  <a:lnTo>
                    <a:pt x="15981" y="9883"/>
                  </a:lnTo>
                  <a:lnTo>
                    <a:pt x="15854" y="10398"/>
                  </a:lnTo>
                  <a:lnTo>
                    <a:pt x="15690" y="10906"/>
                  </a:lnTo>
                  <a:lnTo>
                    <a:pt x="15490" y="11404"/>
                  </a:lnTo>
                  <a:lnTo>
                    <a:pt x="15252" y="11889"/>
                  </a:lnTo>
                  <a:lnTo>
                    <a:pt x="14975" y="12361"/>
                  </a:lnTo>
                  <a:lnTo>
                    <a:pt x="14660" y="12818"/>
                  </a:lnTo>
                  <a:lnTo>
                    <a:pt x="16150" y="14235"/>
                  </a:lnTo>
                  <a:lnTo>
                    <a:pt x="14152" y="16318"/>
                  </a:lnTo>
                  <a:lnTo>
                    <a:pt x="12685" y="14869"/>
                  </a:lnTo>
                  <a:lnTo>
                    <a:pt x="12378" y="15055"/>
                  </a:lnTo>
                  <a:lnTo>
                    <a:pt x="12069" y="15229"/>
                  </a:lnTo>
                  <a:lnTo>
                    <a:pt x="11760" y="15391"/>
                  </a:lnTo>
                  <a:lnTo>
                    <a:pt x="11449" y="15540"/>
                  </a:lnTo>
                  <a:lnTo>
                    <a:pt x="11137" y="15678"/>
                  </a:lnTo>
                  <a:lnTo>
                    <a:pt x="10826" y="15803"/>
                  </a:lnTo>
                  <a:lnTo>
                    <a:pt x="10513" y="15916"/>
                  </a:lnTo>
                  <a:lnTo>
                    <a:pt x="10200" y="16017"/>
                  </a:lnTo>
                  <a:lnTo>
                    <a:pt x="9886" y="16104"/>
                  </a:lnTo>
                  <a:lnTo>
                    <a:pt x="9573" y="16180"/>
                  </a:lnTo>
                  <a:lnTo>
                    <a:pt x="9258" y="16244"/>
                  </a:lnTo>
                  <a:lnTo>
                    <a:pt x="8943" y="16295"/>
                  </a:lnTo>
                  <a:lnTo>
                    <a:pt x="8628" y="16334"/>
                  </a:lnTo>
                  <a:lnTo>
                    <a:pt x="8314" y="16359"/>
                  </a:lnTo>
                  <a:lnTo>
                    <a:pt x="7999" y="16372"/>
                  </a:lnTo>
                  <a:lnTo>
                    <a:pt x="7684" y="16373"/>
                  </a:lnTo>
                  <a:lnTo>
                    <a:pt x="7369" y="16360"/>
                  </a:lnTo>
                  <a:lnTo>
                    <a:pt x="7056" y="16335"/>
                  </a:lnTo>
                  <a:lnTo>
                    <a:pt x="6741" y="16297"/>
                  </a:lnTo>
                  <a:lnTo>
                    <a:pt x="6427" y="16246"/>
                  </a:lnTo>
                  <a:lnTo>
                    <a:pt x="6113" y="16181"/>
                  </a:lnTo>
                  <a:lnTo>
                    <a:pt x="5801" y="16104"/>
                  </a:lnTo>
                  <a:lnTo>
                    <a:pt x="5488" y="16015"/>
                  </a:lnTo>
                  <a:lnTo>
                    <a:pt x="5176" y="15912"/>
                  </a:lnTo>
                  <a:lnTo>
                    <a:pt x="4866" y="15795"/>
                  </a:lnTo>
                  <a:lnTo>
                    <a:pt x="4556" y="15665"/>
                  </a:lnTo>
                  <a:lnTo>
                    <a:pt x="4246" y="15523"/>
                  </a:lnTo>
                  <a:lnTo>
                    <a:pt x="3938" y="15367"/>
                  </a:lnTo>
                  <a:lnTo>
                    <a:pt x="3631" y="15197"/>
                  </a:lnTo>
                  <a:lnTo>
                    <a:pt x="3325" y="15014"/>
                  </a:lnTo>
                  <a:lnTo>
                    <a:pt x="3019" y="14818"/>
                  </a:lnTo>
                  <a:lnTo>
                    <a:pt x="2716" y="14608"/>
                  </a:lnTo>
                  <a:lnTo>
                    <a:pt x="2488" y="14831"/>
                  </a:lnTo>
                  <a:lnTo>
                    <a:pt x="2504" y="14953"/>
                  </a:lnTo>
                  <a:lnTo>
                    <a:pt x="2511" y="15070"/>
                  </a:lnTo>
                  <a:lnTo>
                    <a:pt x="2511" y="15185"/>
                  </a:lnTo>
                  <a:lnTo>
                    <a:pt x="2502" y="15296"/>
                  </a:lnTo>
                  <a:lnTo>
                    <a:pt x="2486" y="15403"/>
                  </a:lnTo>
                  <a:lnTo>
                    <a:pt x="2464" y="15506"/>
                  </a:lnTo>
                  <a:lnTo>
                    <a:pt x="2434" y="15605"/>
                  </a:lnTo>
                  <a:lnTo>
                    <a:pt x="2399" y="15699"/>
                  </a:lnTo>
                  <a:lnTo>
                    <a:pt x="2357" y="15790"/>
                  </a:lnTo>
                  <a:lnTo>
                    <a:pt x="2308" y="15875"/>
                  </a:lnTo>
                  <a:lnTo>
                    <a:pt x="2255" y="15955"/>
                  </a:lnTo>
                  <a:lnTo>
                    <a:pt x="2196" y="16030"/>
                  </a:lnTo>
                  <a:lnTo>
                    <a:pt x="2132" y="16100"/>
                  </a:lnTo>
                  <a:lnTo>
                    <a:pt x="2063" y="16164"/>
                  </a:lnTo>
                  <a:lnTo>
                    <a:pt x="1990" y="16223"/>
                  </a:lnTo>
                  <a:lnTo>
                    <a:pt x="1913" y="16274"/>
                  </a:lnTo>
                  <a:lnTo>
                    <a:pt x="1833" y="16320"/>
                  </a:lnTo>
                  <a:lnTo>
                    <a:pt x="1749" y="16360"/>
                  </a:lnTo>
                  <a:lnTo>
                    <a:pt x="1660" y="16393"/>
                  </a:lnTo>
                  <a:lnTo>
                    <a:pt x="1570" y="16419"/>
                  </a:lnTo>
                  <a:lnTo>
                    <a:pt x="1477" y="16438"/>
                  </a:lnTo>
                  <a:lnTo>
                    <a:pt x="1381" y="16450"/>
                  </a:lnTo>
                  <a:lnTo>
                    <a:pt x="1284" y="16454"/>
                  </a:lnTo>
                  <a:lnTo>
                    <a:pt x="1184" y="16451"/>
                  </a:lnTo>
                  <a:lnTo>
                    <a:pt x="1083" y="16440"/>
                  </a:lnTo>
                  <a:lnTo>
                    <a:pt x="980" y="16420"/>
                  </a:lnTo>
                  <a:lnTo>
                    <a:pt x="877" y="16392"/>
                  </a:lnTo>
                  <a:lnTo>
                    <a:pt x="774" y="16356"/>
                  </a:lnTo>
                  <a:lnTo>
                    <a:pt x="670" y="16312"/>
                  </a:lnTo>
                  <a:lnTo>
                    <a:pt x="566" y="16259"/>
                  </a:lnTo>
                  <a:lnTo>
                    <a:pt x="462" y="16196"/>
                  </a:lnTo>
                  <a:lnTo>
                    <a:pt x="358" y="16124"/>
                  </a:lnTo>
                  <a:lnTo>
                    <a:pt x="291" y="16029"/>
                  </a:lnTo>
                  <a:lnTo>
                    <a:pt x="231" y="15935"/>
                  </a:lnTo>
                  <a:lnTo>
                    <a:pt x="179" y="15839"/>
                  </a:lnTo>
                  <a:lnTo>
                    <a:pt x="133" y="15743"/>
                  </a:lnTo>
                  <a:lnTo>
                    <a:pt x="94" y="15648"/>
                  </a:lnTo>
                  <a:lnTo>
                    <a:pt x="62" y="15552"/>
                  </a:lnTo>
                  <a:lnTo>
                    <a:pt x="36" y="15456"/>
                  </a:lnTo>
                  <a:lnTo>
                    <a:pt x="17" y="15362"/>
                  </a:lnTo>
                  <a:lnTo>
                    <a:pt x="5" y="15267"/>
                  </a:lnTo>
                  <a:lnTo>
                    <a:pt x="0" y="15175"/>
                  </a:lnTo>
                  <a:lnTo>
                    <a:pt x="1" y="15083"/>
                  </a:lnTo>
                  <a:lnTo>
                    <a:pt x="8" y="14993"/>
                  </a:lnTo>
                  <a:lnTo>
                    <a:pt x="22" y="14904"/>
                  </a:lnTo>
                  <a:lnTo>
                    <a:pt x="42" y="14818"/>
                  </a:lnTo>
                  <a:lnTo>
                    <a:pt x="68" y="14734"/>
                  </a:lnTo>
                  <a:lnTo>
                    <a:pt x="101" y="14651"/>
                  </a:lnTo>
                  <a:lnTo>
                    <a:pt x="139" y="14572"/>
                  </a:lnTo>
                  <a:lnTo>
                    <a:pt x="183" y="14496"/>
                  </a:lnTo>
                  <a:lnTo>
                    <a:pt x="234" y="14423"/>
                  </a:lnTo>
                  <a:lnTo>
                    <a:pt x="290" y="14353"/>
                  </a:lnTo>
                  <a:lnTo>
                    <a:pt x="352" y="14287"/>
                  </a:lnTo>
                  <a:lnTo>
                    <a:pt x="420" y="14224"/>
                  </a:lnTo>
                  <a:lnTo>
                    <a:pt x="493" y="14166"/>
                  </a:lnTo>
                  <a:lnTo>
                    <a:pt x="572" y="14112"/>
                  </a:lnTo>
                  <a:lnTo>
                    <a:pt x="656" y="14063"/>
                  </a:lnTo>
                  <a:lnTo>
                    <a:pt x="746" y="14018"/>
                  </a:lnTo>
                  <a:lnTo>
                    <a:pt x="840" y="13979"/>
                  </a:lnTo>
                  <a:lnTo>
                    <a:pt x="941" y="13944"/>
                  </a:lnTo>
                  <a:lnTo>
                    <a:pt x="1046" y="13915"/>
                  </a:lnTo>
                  <a:lnTo>
                    <a:pt x="1157" y="13891"/>
                  </a:lnTo>
                  <a:lnTo>
                    <a:pt x="1273" y="13874"/>
                  </a:lnTo>
                  <a:lnTo>
                    <a:pt x="1394" y="13864"/>
                  </a:lnTo>
                  <a:lnTo>
                    <a:pt x="1555" y="13724"/>
                  </a:lnTo>
                  <a:lnTo>
                    <a:pt x="493" y="12429"/>
                  </a:lnTo>
                  <a:lnTo>
                    <a:pt x="1729" y="11158"/>
                  </a:lnTo>
                  <a:lnTo>
                    <a:pt x="1954" y="11364"/>
                  </a:lnTo>
                  <a:lnTo>
                    <a:pt x="2185" y="11562"/>
                  </a:lnTo>
                  <a:lnTo>
                    <a:pt x="2419" y="11753"/>
                  </a:lnTo>
                  <a:lnTo>
                    <a:pt x="2659" y="11937"/>
                  </a:lnTo>
                  <a:lnTo>
                    <a:pt x="2903" y="12113"/>
                  </a:lnTo>
                  <a:lnTo>
                    <a:pt x="3152" y="12282"/>
                  </a:lnTo>
                  <a:lnTo>
                    <a:pt x="3404" y="12441"/>
                  </a:lnTo>
                  <a:lnTo>
                    <a:pt x="3659" y="12592"/>
                  </a:lnTo>
                  <a:lnTo>
                    <a:pt x="3919" y="12734"/>
                  </a:lnTo>
                  <a:lnTo>
                    <a:pt x="4183" y="12867"/>
                  </a:lnTo>
                  <a:lnTo>
                    <a:pt x="4449" y="12989"/>
                  </a:lnTo>
                  <a:lnTo>
                    <a:pt x="4718" y="13103"/>
                  </a:lnTo>
                  <a:lnTo>
                    <a:pt x="4991" y="13205"/>
                  </a:lnTo>
                  <a:lnTo>
                    <a:pt x="5267" y="13297"/>
                  </a:lnTo>
                  <a:lnTo>
                    <a:pt x="5546" y="13378"/>
                  </a:lnTo>
                  <a:lnTo>
                    <a:pt x="5826" y="13448"/>
                  </a:lnTo>
                  <a:lnTo>
                    <a:pt x="6110" y="13507"/>
                  </a:lnTo>
                  <a:lnTo>
                    <a:pt x="6395" y="13553"/>
                  </a:lnTo>
                  <a:lnTo>
                    <a:pt x="6683" y="13588"/>
                  </a:lnTo>
                  <a:lnTo>
                    <a:pt x="6972" y="13610"/>
                  </a:lnTo>
                  <a:lnTo>
                    <a:pt x="7263" y="13619"/>
                  </a:lnTo>
                  <a:lnTo>
                    <a:pt x="7557" y="13615"/>
                  </a:lnTo>
                  <a:lnTo>
                    <a:pt x="7851" y="13598"/>
                  </a:lnTo>
                  <a:lnTo>
                    <a:pt x="8146" y="13566"/>
                  </a:lnTo>
                  <a:lnTo>
                    <a:pt x="8442" y="13522"/>
                  </a:lnTo>
                  <a:lnTo>
                    <a:pt x="8740" y="13462"/>
                  </a:lnTo>
                  <a:lnTo>
                    <a:pt x="9038" y="13388"/>
                  </a:lnTo>
                  <a:lnTo>
                    <a:pt x="9336" y="13300"/>
                  </a:lnTo>
                  <a:lnTo>
                    <a:pt x="9635" y="13196"/>
                  </a:lnTo>
                  <a:lnTo>
                    <a:pt x="9935" y="13076"/>
                  </a:lnTo>
                  <a:lnTo>
                    <a:pt x="10234" y="12941"/>
                  </a:lnTo>
                  <a:lnTo>
                    <a:pt x="10534" y="12789"/>
                  </a:lnTo>
                  <a:lnTo>
                    <a:pt x="5239" y="7664"/>
                  </a:lnTo>
                  <a:lnTo>
                    <a:pt x="3779" y="9182"/>
                  </a:lnTo>
                  <a:lnTo>
                    <a:pt x="1430" y="6830"/>
                  </a:lnTo>
                  <a:lnTo>
                    <a:pt x="5464" y="2566"/>
                  </a:lnTo>
                  <a:lnTo>
                    <a:pt x="5556" y="2587"/>
                  </a:lnTo>
                  <a:lnTo>
                    <a:pt x="5647" y="2606"/>
                  </a:lnTo>
                  <a:lnTo>
                    <a:pt x="5738" y="2623"/>
                  </a:lnTo>
                  <a:lnTo>
                    <a:pt x="5827" y="2638"/>
                  </a:lnTo>
                  <a:lnTo>
                    <a:pt x="5916" y="2651"/>
                  </a:lnTo>
                  <a:lnTo>
                    <a:pt x="6004" y="2660"/>
                  </a:lnTo>
                  <a:lnTo>
                    <a:pt x="6092" y="2669"/>
                  </a:lnTo>
                  <a:lnTo>
                    <a:pt x="6178" y="2674"/>
                  </a:lnTo>
                  <a:lnTo>
                    <a:pt x="6265" y="2677"/>
                  </a:lnTo>
                  <a:lnTo>
                    <a:pt x="6349" y="2677"/>
                  </a:lnTo>
                  <a:lnTo>
                    <a:pt x="6433" y="2675"/>
                  </a:lnTo>
                  <a:lnTo>
                    <a:pt x="6518" y="2671"/>
                  </a:lnTo>
                  <a:lnTo>
                    <a:pt x="6600" y="2663"/>
                  </a:lnTo>
                  <a:lnTo>
                    <a:pt x="6682" y="2653"/>
                  </a:lnTo>
                  <a:lnTo>
                    <a:pt x="6762" y="2641"/>
                  </a:lnTo>
                  <a:lnTo>
                    <a:pt x="6843" y="2626"/>
                  </a:lnTo>
                  <a:lnTo>
                    <a:pt x="6923" y="2608"/>
                  </a:lnTo>
                  <a:lnTo>
                    <a:pt x="7001" y="2587"/>
                  </a:lnTo>
                  <a:lnTo>
                    <a:pt x="7079" y="2565"/>
                  </a:lnTo>
                  <a:lnTo>
                    <a:pt x="7155" y="2539"/>
                  </a:lnTo>
                  <a:lnTo>
                    <a:pt x="7231" y="2510"/>
                  </a:lnTo>
                  <a:lnTo>
                    <a:pt x="7307" y="2478"/>
                  </a:lnTo>
                  <a:lnTo>
                    <a:pt x="7381" y="2443"/>
                  </a:lnTo>
                  <a:lnTo>
                    <a:pt x="7454" y="2406"/>
                  </a:lnTo>
                  <a:lnTo>
                    <a:pt x="7527" y="2365"/>
                  </a:lnTo>
                  <a:lnTo>
                    <a:pt x="7598" y="2322"/>
                  </a:lnTo>
                  <a:lnTo>
                    <a:pt x="7669" y="2276"/>
                  </a:lnTo>
                  <a:lnTo>
                    <a:pt x="7738" y="2226"/>
                  </a:lnTo>
                  <a:lnTo>
                    <a:pt x="7807" y="2174"/>
                  </a:lnTo>
                  <a:lnTo>
                    <a:pt x="7874" y="2118"/>
                  </a:lnTo>
                  <a:lnTo>
                    <a:pt x="7940" y="2060"/>
                  </a:lnTo>
                  <a:lnTo>
                    <a:pt x="8006" y="1998"/>
                  </a:lnTo>
                  <a:lnTo>
                    <a:pt x="9283" y="3305"/>
                  </a:lnTo>
                  <a:lnTo>
                    <a:pt x="7255" y="5477"/>
                  </a:lnTo>
                  <a:lnTo>
                    <a:pt x="12658" y="10844"/>
                  </a:lnTo>
                  <a:lnTo>
                    <a:pt x="12823" y="10533"/>
                  </a:lnTo>
                  <a:lnTo>
                    <a:pt x="12967" y="10206"/>
                  </a:lnTo>
                  <a:lnTo>
                    <a:pt x="13089" y="9866"/>
                  </a:lnTo>
                  <a:lnTo>
                    <a:pt x="13188" y="9515"/>
                  </a:lnTo>
                  <a:lnTo>
                    <a:pt x="13267" y="9153"/>
                  </a:lnTo>
                  <a:lnTo>
                    <a:pt x="13324" y="8782"/>
                  </a:lnTo>
                  <a:lnTo>
                    <a:pt x="13360" y="8404"/>
                  </a:lnTo>
                  <a:lnTo>
                    <a:pt x="13376" y="8018"/>
                  </a:lnTo>
                  <a:lnTo>
                    <a:pt x="13370" y="7627"/>
                  </a:lnTo>
                  <a:lnTo>
                    <a:pt x="13344" y="7233"/>
                  </a:lnTo>
                  <a:lnTo>
                    <a:pt x="13298" y="6835"/>
                  </a:lnTo>
                  <a:lnTo>
                    <a:pt x="13232" y="6435"/>
                  </a:lnTo>
                  <a:lnTo>
                    <a:pt x="13146" y="6035"/>
                  </a:lnTo>
                  <a:lnTo>
                    <a:pt x="13041" y="5635"/>
                  </a:lnTo>
                  <a:lnTo>
                    <a:pt x="12917" y="5238"/>
                  </a:lnTo>
                  <a:lnTo>
                    <a:pt x="12774" y="4844"/>
                  </a:lnTo>
                  <a:lnTo>
                    <a:pt x="12612" y="4454"/>
                  </a:lnTo>
                  <a:lnTo>
                    <a:pt x="12431" y="4070"/>
                  </a:lnTo>
                  <a:lnTo>
                    <a:pt x="12233" y="3694"/>
                  </a:lnTo>
                  <a:lnTo>
                    <a:pt x="12017" y="3325"/>
                  </a:lnTo>
                  <a:lnTo>
                    <a:pt x="11782" y="2966"/>
                  </a:lnTo>
                  <a:lnTo>
                    <a:pt x="11530" y="2618"/>
                  </a:lnTo>
                  <a:lnTo>
                    <a:pt x="11261" y="2282"/>
                  </a:lnTo>
                  <a:lnTo>
                    <a:pt x="10975" y="1958"/>
                  </a:lnTo>
                  <a:lnTo>
                    <a:pt x="10672" y="1650"/>
                  </a:lnTo>
                  <a:lnTo>
                    <a:pt x="10352" y="1357"/>
                  </a:lnTo>
                  <a:lnTo>
                    <a:pt x="10017" y="1081"/>
                  </a:lnTo>
                  <a:lnTo>
                    <a:pt x="9665" y="824"/>
                  </a:lnTo>
                  <a:lnTo>
                    <a:pt x="9297" y="585"/>
                  </a:lnTo>
                  <a:lnTo>
                    <a:pt x="8913" y="368"/>
                  </a:lnTo>
                  <a:lnTo>
                    <a:pt x="8515" y="173"/>
                  </a:lnTo>
                  <a:lnTo>
                    <a:pt x="8101" y="0"/>
                  </a:lnTo>
                  <a:close/>
                </a:path>
              </a:pathLst>
            </a:custGeom>
            <a:solidFill>
              <a:schemeClr val="accent3">
                <a:lumMod val="40000"/>
                <a:lumOff val="60000"/>
              </a:schemeClr>
            </a:solidFill>
            <a:ln>
              <a:noFill/>
            </a:ln>
          </p:spPr>
          <p:txBody>
            <a:bodyPr vert="horz" wrap="square" lIns="121920" tIns="60960" rIns="121920" bIns="60960" numCol="1" anchor="t" anchorCtr="0" compatLnSpc="1"/>
            <a:lstStyle/>
            <a:p>
              <a:endParaRPr lang="zh-CN" altLang="en-US" sz="2400"/>
            </a:p>
          </p:txBody>
        </p:sp>
      </p:grpSp>
      <p:sp>
        <p:nvSpPr>
          <p:cNvPr id="16" name="TextBox 15"/>
          <p:cNvSpPr txBox="1"/>
          <p:nvPr/>
        </p:nvSpPr>
        <p:spPr>
          <a:xfrm>
            <a:off x="4175787" y="2960017"/>
            <a:ext cx="7104789" cy="2999740"/>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1800" b="1">
                <a:solidFill>
                  <a:schemeClr val="tx1"/>
                </a:solidFill>
              </a:rPr>
              <a:t>江泽民，</a:t>
            </a:r>
            <a:r>
              <a:rPr lang="en-US" altLang="zh-CN" sz="1800" b="1">
                <a:solidFill>
                  <a:schemeClr val="tx1"/>
                </a:solidFill>
              </a:rPr>
              <a:t>1926</a:t>
            </a:r>
            <a:r>
              <a:rPr lang="zh-CN" altLang="en-US" sz="1800" b="1">
                <a:solidFill>
                  <a:schemeClr val="tx1"/>
                </a:solidFill>
              </a:rPr>
              <a:t>年</a:t>
            </a:r>
            <a:r>
              <a:rPr lang="en-US" altLang="zh-CN" sz="1800" b="1">
                <a:solidFill>
                  <a:schemeClr val="tx1"/>
                </a:solidFill>
              </a:rPr>
              <a:t>8</a:t>
            </a:r>
            <a:r>
              <a:rPr lang="zh-CN" altLang="en-US" sz="1800" b="1">
                <a:solidFill>
                  <a:schemeClr val="tx1"/>
                </a:solidFill>
              </a:rPr>
              <a:t>月</a:t>
            </a:r>
            <a:r>
              <a:rPr lang="en-US" altLang="zh-CN" sz="1800" b="1">
                <a:solidFill>
                  <a:schemeClr val="tx1"/>
                </a:solidFill>
              </a:rPr>
              <a:t>17</a:t>
            </a:r>
            <a:r>
              <a:rPr lang="zh-CN" altLang="en-US" sz="1800" b="1">
                <a:solidFill>
                  <a:schemeClr val="tx1"/>
                </a:solidFill>
              </a:rPr>
              <a:t>日生于江苏扬州。是继毛泽东，邓小平后的中国第三代领导核心。</a:t>
            </a:r>
          </a:p>
          <a:p>
            <a:r>
              <a:rPr lang="zh-CN" altLang="en-US" sz="1800" b="1">
                <a:solidFill>
                  <a:schemeClr val="tx1"/>
                </a:solidFill>
              </a:rPr>
              <a:t>江泽民同志</a:t>
            </a:r>
            <a:r>
              <a:rPr lang="en-US" altLang="zh-CN" sz="1800" b="1">
                <a:solidFill>
                  <a:schemeClr val="tx1"/>
                </a:solidFill>
              </a:rPr>
              <a:t>2000</a:t>
            </a:r>
            <a:r>
              <a:rPr lang="zh-CN" altLang="en-US" sz="1800" b="1">
                <a:solidFill>
                  <a:schemeClr val="tx1"/>
                </a:solidFill>
              </a:rPr>
              <a:t>年</a:t>
            </a:r>
            <a:r>
              <a:rPr lang="en-US" altLang="zh-CN" sz="1800" b="1">
                <a:solidFill>
                  <a:schemeClr val="tx1"/>
                </a:solidFill>
              </a:rPr>
              <a:t>2</a:t>
            </a:r>
            <a:r>
              <a:rPr lang="zh-CN" altLang="en-US" sz="1800" b="1">
                <a:solidFill>
                  <a:schemeClr val="tx1"/>
                </a:solidFill>
              </a:rPr>
              <a:t>月</a:t>
            </a:r>
            <a:r>
              <a:rPr lang="en-US" altLang="zh-CN" sz="1800" b="1">
                <a:solidFill>
                  <a:schemeClr val="tx1"/>
                </a:solidFill>
              </a:rPr>
              <a:t>25</a:t>
            </a:r>
            <a:r>
              <a:rPr lang="zh-CN" altLang="en-US" sz="1800" b="1">
                <a:solidFill>
                  <a:schemeClr val="tx1"/>
                </a:solidFill>
              </a:rPr>
              <a:t>日在广东省考察工作时，从全面总结党的历史经验和如何适应新形势新任务的要求出发，首次提出“三个代表”重要思想，集中概括了党和国家全部理论活动、实践活动，包括一切工作的根本方向、根本准则、根本依据，成为指引党和国家新世纪伟大进军的行动指南 。年，毛泽东是中华人民共和国的最高领导人。</a:t>
            </a:r>
          </a:p>
        </p:txBody>
      </p:sp>
      <p:sp>
        <p:nvSpPr>
          <p:cNvPr id="17" name="TextBox 16"/>
          <p:cNvSpPr txBox="1"/>
          <p:nvPr/>
        </p:nvSpPr>
        <p:spPr>
          <a:xfrm>
            <a:off x="4260008" y="2468893"/>
            <a:ext cx="2976331" cy="377079"/>
          </a:xfrm>
          <a:prstGeom prst="roundRect">
            <a:avLst/>
          </a:prstGeom>
          <a:gradFill>
            <a:gsLst>
              <a:gs pos="0">
                <a:srgbClr val="E30000"/>
              </a:gs>
              <a:gs pos="100000">
                <a:srgbClr val="760303"/>
              </a:gs>
            </a:gsLst>
            <a:lin ang="5400000" scaled="0"/>
          </a:grad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600">
                <a:solidFill>
                  <a:schemeClr val="bg1"/>
                </a:solidFill>
              </a:rPr>
              <a:t>中国共产党第三代领导核心</a:t>
            </a:r>
          </a:p>
        </p:txBody>
      </p:sp>
      <p:sp>
        <p:nvSpPr>
          <p:cNvPr id="18" name="TextBox 17"/>
          <p:cNvSpPr txBox="1"/>
          <p:nvPr/>
        </p:nvSpPr>
        <p:spPr>
          <a:xfrm>
            <a:off x="1412528" y="5738953"/>
            <a:ext cx="2394325" cy="33718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ctr">
              <a:lnSpc>
                <a:spcPct val="100000"/>
              </a:lnSpc>
            </a:pPr>
            <a:r>
              <a:rPr lang="zh-CN" altLang="en-US" sz="1600" b="1">
                <a:solidFill>
                  <a:schemeClr val="tx1"/>
                </a:solidFill>
              </a:rPr>
              <a:t>江泽民</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with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fade">
                                      <p:cBhvr>
                                        <p:cTn id="7" dur="1000"/>
                                        <p:tgtEl>
                                          <p:spTgt spid="31746"/>
                                        </p:tgtEl>
                                      </p:cBhvr>
                                    </p:animEffect>
                                    <p:anim calcmode="lin" valueType="num">
                                      <p:cBhvr>
                                        <p:cTn id="8" dur="1000" fill="hold"/>
                                        <p:tgtEl>
                                          <p:spTgt spid="31746"/>
                                        </p:tgtEl>
                                        <p:attrNameLst>
                                          <p:attrName>ppt_x</p:attrName>
                                        </p:attrNameLst>
                                      </p:cBhvr>
                                      <p:tavLst>
                                        <p:tav tm="0">
                                          <p:val>
                                            <p:strVal val="#ppt_x"/>
                                          </p:val>
                                        </p:tav>
                                        <p:tav tm="100000">
                                          <p:val>
                                            <p:strVal val="#ppt_x"/>
                                          </p:val>
                                        </p:tav>
                                      </p:tavLst>
                                    </p:anim>
                                    <p:anim calcmode="lin" valueType="num">
                                      <p:cBhvr>
                                        <p:cTn id="9" dur="1000" fill="hold"/>
                                        <p:tgtEl>
                                          <p:spTgt spid="3174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childTnLst>
                          </p:cTn>
                        </p:par>
                        <p:par>
                          <p:cTn id="19" fill="hold" nodeType="afterGroup">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496267" y="2313677"/>
            <a:ext cx="2707624" cy="3305939"/>
          </a:xfrm>
          <a:prstGeom prst="roundRect">
            <a:avLst>
              <a:gd name="adj" fmla="val 0"/>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11" name="圆角矩形 10"/>
          <p:cNvSpPr/>
          <p:nvPr/>
        </p:nvSpPr>
        <p:spPr>
          <a:xfrm>
            <a:off x="853983" y="1462715"/>
            <a:ext cx="10618615" cy="492443"/>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2" name="组合 1"/>
          <p:cNvGrpSpPr/>
          <p:nvPr/>
        </p:nvGrpSpPr>
        <p:grpSpPr>
          <a:xfrm>
            <a:off x="4260008" y="1395433"/>
            <a:ext cx="3806564" cy="553085"/>
            <a:chOff x="2941214" y="1046575"/>
            <a:chExt cx="2854923" cy="414814"/>
          </a:xfrm>
        </p:grpSpPr>
        <p:sp>
          <p:nvSpPr>
            <p:cNvPr id="13" name="TextBox 12"/>
            <p:cNvSpPr txBox="1"/>
            <p:nvPr/>
          </p:nvSpPr>
          <p:spPr>
            <a:xfrm>
              <a:off x="3275857" y="1046575"/>
              <a:ext cx="2520280" cy="414814"/>
            </a:xfrm>
            <a:prstGeom prst="rect">
              <a:avLst/>
            </a:prstGeom>
            <a:noFill/>
          </p:spPr>
          <p:txBody>
            <a:bodyPr wrap="square" rtlCol="0">
              <a:spAutoFit/>
            </a:bodyPr>
            <a:lstStyle>
              <a:defPPr>
                <a:defRPr lang="zh-CN"/>
              </a:defPPr>
              <a:lvl1pPr algn="ctr">
                <a:lnSpc>
                  <a:spcPct val="150000"/>
                </a:lnSpc>
                <a:defRPr sz="1500" b="1">
                  <a:solidFill>
                    <a:srgbClr val="FFFF00"/>
                  </a:solidFill>
                  <a:latin typeface="微软雅黑" panose="020B0503020204020204" pitchFamily="34" charset="-122"/>
                  <a:ea typeface="微软雅黑" panose="020B0503020204020204" pitchFamily="34" charset="-122"/>
                </a:defRPr>
              </a:lvl1pPr>
            </a:lstStyle>
            <a:p>
              <a:pPr algn="l"/>
              <a:r>
                <a:rPr lang="zh-CN" altLang="en-US" sz="2000">
                  <a:solidFill>
                    <a:schemeClr val="accent3">
                      <a:lumMod val="40000"/>
                      <a:lumOff val="60000"/>
                    </a:schemeClr>
                  </a:solidFill>
                </a:rPr>
                <a:t>中国共产党的五代领导核心</a:t>
              </a:r>
            </a:p>
          </p:txBody>
        </p:sp>
        <p:sp>
          <p:nvSpPr>
            <p:cNvPr id="14" name="Freeform 4"/>
            <p:cNvSpPr/>
            <p:nvPr/>
          </p:nvSpPr>
          <p:spPr bwMode="auto">
            <a:xfrm>
              <a:off x="2941214" y="1122436"/>
              <a:ext cx="297016" cy="302607"/>
            </a:xfrm>
            <a:custGeom>
              <a:avLst/>
              <a:gdLst>
                <a:gd name="T0" fmla="*/ 9973 w 16150"/>
                <a:gd name="T1" fmla="*/ 259 h 16454"/>
                <a:gd name="T2" fmla="*/ 12122 w 16150"/>
                <a:gd name="T3" fmla="*/ 1134 h 16454"/>
                <a:gd name="T4" fmla="*/ 13846 w 16150"/>
                <a:gd name="T5" fmla="*/ 2500 h 16454"/>
                <a:gd name="T6" fmla="*/ 15112 w 16150"/>
                <a:gd name="T7" fmla="*/ 4233 h 16454"/>
                <a:gd name="T8" fmla="*/ 15891 w 16150"/>
                <a:gd name="T9" fmla="*/ 6210 h 16454"/>
                <a:gd name="T10" fmla="*/ 16149 w 16150"/>
                <a:gd name="T11" fmla="*/ 8306 h 16454"/>
                <a:gd name="T12" fmla="*/ 15854 w 16150"/>
                <a:gd name="T13" fmla="*/ 10398 h 16454"/>
                <a:gd name="T14" fmla="*/ 14975 w 16150"/>
                <a:gd name="T15" fmla="*/ 12361 h 16454"/>
                <a:gd name="T16" fmla="*/ 12685 w 16150"/>
                <a:gd name="T17" fmla="*/ 14869 h 16454"/>
                <a:gd name="T18" fmla="*/ 11449 w 16150"/>
                <a:gd name="T19" fmla="*/ 15540 h 16454"/>
                <a:gd name="T20" fmla="*/ 10200 w 16150"/>
                <a:gd name="T21" fmla="*/ 16017 h 16454"/>
                <a:gd name="T22" fmla="*/ 8943 w 16150"/>
                <a:gd name="T23" fmla="*/ 16295 h 16454"/>
                <a:gd name="T24" fmla="*/ 7684 w 16150"/>
                <a:gd name="T25" fmla="*/ 16373 h 16454"/>
                <a:gd name="T26" fmla="*/ 6427 w 16150"/>
                <a:gd name="T27" fmla="*/ 16246 h 16454"/>
                <a:gd name="T28" fmla="*/ 5176 w 16150"/>
                <a:gd name="T29" fmla="*/ 15912 h 16454"/>
                <a:gd name="T30" fmla="*/ 3938 w 16150"/>
                <a:gd name="T31" fmla="*/ 15367 h 16454"/>
                <a:gd name="T32" fmla="*/ 2716 w 16150"/>
                <a:gd name="T33" fmla="*/ 14608 h 16454"/>
                <a:gd name="T34" fmla="*/ 2511 w 16150"/>
                <a:gd name="T35" fmla="*/ 15185 h 16454"/>
                <a:gd name="T36" fmla="*/ 2434 w 16150"/>
                <a:gd name="T37" fmla="*/ 15605 h 16454"/>
                <a:gd name="T38" fmla="*/ 2255 w 16150"/>
                <a:gd name="T39" fmla="*/ 15955 h 16454"/>
                <a:gd name="T40" fmla="*/ 1990 w 16150"/>
                <a:gd name="T41" fmla="*/ 16223 h 16454"/>
                <a:gd name="T42" fmla="*/ 1660 w 16150"/>
                <a:gd name="T43" fmla="*/ 16393 h 16454"/>
                <a:gd name="T44" fmla="*/ 1284 w 16150"/>
                <a:gd name="T45" fmla="*/ 16454 h 16454"/>
                <a:gd name="T46" fmla="*/ 877 w 16150"/>
                <a:gd name="T47" fmla="*/ 16392 h 16454"/>
                <a:gd name="T48" fmla="*/ 462 w 16150"/>
                <a:gd name="T49" fmla="*/ 16196 h 16454"/>
                <a:gd name="T50" fmla="*/ 179 w 16150"/>
                <a:gd name="T51" fmla="*/ 15839 h 16454"/>
                <a:gd name="T52" fmla="*/ 36 w 16150"/>
                <a:gd name="T53" fmla="*/ 15456 h 16454"/>
                <a:gd name="T54" fmla="*/ 1 w 16150"/>
                <a:gd name="T55" fmla="*/ 15083 h 16454"/>
                <a:gd name="T56" fmla="*/ 68 w 16150"/>
                <a:gd name="T57" fmla="*/ 14734 h 16454"/>
                <a:gd name="T58" fmla="*/ 234 w 16150"/>
                <a:gd name="T59" fmla="*/ 14423 h 16454"/>
                <a:gd name="T60" fmla="*/ 493 w 16150"/>
                <a:gd name="T61" fmla="*/ 14166 h 16454"/>
                <a:gd name="T62" fmla="*/ 840 w 16150"/>
                <a:gd name="T63" fmla="*/ 13979 h 16454"/>
                <a:gd name="T64" fmla="*/ 1273 w 16150"/>
                <a:gd name="T65" fmla="*/ 13874 h 16454"/>
                <a:gd name="T66" fmla="*/ 1729 w 16150"/>
                <a:gd name="T67" fmla="*/ 11158 h 16454"/>
                <a:gd name="T68" fmla="*/ 2659 w 16150"/>
                <a:gd name="T69" fmla="*/ 11937 h 16454"/>
                <a:gd name="T70" fmla="*/ 3659 w 16150"/>
                <a:gd name="T71" fmla="*/ 12592 h 16454"/>
                <a:gd name="T72" fmla="*/ 4718 w 16150"/>
                <a:gd name="T73" fmla="*/ 13103 h 16454"/>
                <a:gd name="T74" fmla="*/ 5826 w 16150"/>
                <a:gd name="T75" fmla="*/ 13448 h 16454"/>
                <a:gd name="T76" fmla="*/ 6972 w 16150"/>
                <a:gd name="T77" fmla="*/ 13610 h 16454"/>
                <a:gd name="T78" fmla="*/ 8146 w 16150"/>
                <a:gd name="T79" fmla="*/ 13566 h 16454"/>
                <a:gd name="T80" fmla="*/ 9336 w 16150"/>
                <a:gd name="T81" fmla="*/ 13300 h 16454"/>
                <a:gd name="T82" fmla="*/ 10534 w 16150"/>
                <a:gd name="T83" fmla="*/ 12789 h 16454"/>
                <a:gd name="T84" fmla="*/ 5464 w 16150"/>
                <a:gd name="T85" fmla="*/ 2566 h 16454"/>
                <a:gd name="T86" fmla="*/ 5827 w 16150"/>
                <a:gd name="T87" fmla="*/ 2638 h 16454"/>
                <a:gd name="T88" fmla="*/ 6178 w 16150"/>
                <a:gd name="T89" fmla="*/ 2674 h 16454"/>
                <a:gd name="T90" fmla="*/ 6518 w 16150"/>
                <a:gd name="T91" fmla="*/ 2671 h 16454"/>
                <a:gd name="T92" fmla="*/ 6843 w 16150"/>
                <a:gd name="T93" fmla="*/ 2626 h 16454"/>
                <a:gd name="T94" fmla="*/ 7155 w 16150"/>
                <a:gd name="T95" fmla="*/ 2539 h 16454"/>
                <a:gd name="T96" fmla="*/ 7454 w 16150"/>
                <a:gd name="T97" fmla="*/ 2406 h 16454"/>
                <a:gd name="T98" fmla="*/ 7738 w 16150"/>
                <a:gd name="T99" fmla="*/ 2226 h 16454"/>
                <a:gd name="T100" fmla="*/ 8006 w 16150"/>
                <a:gd name="T101" fmla="*/ 1998 h 16454"/>
                <a:gd name="T102" fmla="*/ 12823 w 16150"/>
                <a:gd name="T103" fmla="*/ 10533 h 16454"/>
                <a:gd name="T104" fmla="*/ 13267 w 16150"/>
                <a:gd name="T105" fmla="*/ 9153 h 16454"/>
                <a:gd name="T106" fmla="*/ 13370 w 16150"/>
                <a:gd name="T107" fmla="*/ 7627 h 16454"/>
                <a:gd name="T108" fmla="*/ 13146 w 16150"/>
                <a:gd name="T109" fmla="*/ 6035 h 16454"/>
                <a:gd name="T110" fmla="*/ 12612 w 16150"/>
                <a:gd name="T111" fmla="*/ 4454 h 16454"/>
                <a:gd name="T112" fmla="*/ 11782 w 16150"/>
                <a:gd name="T113" fmla="*/ 2966 h 16454"/>
                <a:gd name="T114" fmla="*/ 10672 w 16150"/>
                <a:gd name="T115" fmla="*/ 1650 h 16454"/>
                <a:gd name="T116" fmla="*/ 9297 w 16150"/>
                <a:gd name="T117" fmla="*/ 585 h 16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50" h="16454">
                  <a:moveTo>
                    <a:pt x="8101" y="0"/>
                  </a:moveTo>
                  <a:lnTo>
                    <a:pt x="8749" y="44"/>
                  </a:lnTo>
                  <a:lnTo>
                    <a:pt x="9372" y="132"/>
                  </a:lnTo>
                  <a:lnTo>
                    <a:pt x="9973" y="259"/>
                  </a:lnTo>
                  <a:lnTo>
                    <a:pt x="10548" y="425"/>
                  </a:lnTo>
                  <a:lnTo>
                    <a:pt x="11098" y="627"/>
                  </a:lnTo>
                  <a:lnTo>
                    <a:pt x="11623" y="864"/>
                  </a:lnTo>
                  <a:lnTo>
                    <a:pt x="12122" y="1134"/>
                  </a:lnTo>
                  <a:lnTo>
                    <a:pt x="12594" y="1434"/>
                  </a:lnTo>
                  <a:lnTo>
                    <a:pt x="13038" y="1764"/>
                  </a:lnTo>
                  <a:lnTo>
                    <a:pt x="13456" y="2119"/>
                  </a:lnTo>
                  <a:lnTo>
                    <a:pt x="13846" y="2500"/>
                  </a:lnTo>
                  <a:lnTo>
                    <a:pt x="14206" y="2903"/>
                  </a:lnTo>
                  <a:lnTo>
                    <a:pt x="14538" y="3329"/>
                  </a:lnTo>
                  <a:lnTo>
                    <a:pt x="14841" y="3772"/>
                  </a:lnTo>
                  <a:lnTo>
                    <a:pt x="15112" y="4233"/>
                  </a:lnTo>
                  <a:lnTo>
                    <a:pt x="15354" y="4710"/>
                  </a:lnTo>
                  <a:lnTo>
                    <a:pt x="15565" y="5199"/>
                  </a:lnTo>
                  <a:lnTo>
                    <a:pt x="15744" y="5700"/>
                  </a:lnTo>
                  <a:lnTo>
                    <a:pt x="15891" y="6210"/>
                  </a:lnTo>
                  <a:lnTo>
                    <a:pt x="16005" y="6728"/>
                  </a:lnTo>
                  <a:lnTo>
                    <a:pt x="16087" y="7251"/>
                  </a:lnTo>
                  <a:lnTo>
                    <a:pt x="16135" y="7778"/>
                  </a:lnTo>
                  <a:lnTo>
                    <a:pt x="16149" y="8306"/>
                  </a:lnTo>
                  <a:lnTo>
                    <a:pt x="16128" y="8835"/>
                  </a:lnTo>
                  <a:lnTo>
                    <a:pt x="16073" y="9360"/>
                  </a:lnTo>
                  <a:lnTo>
                    <a:pt x="15981" y="9883"/>
                  </a:lnTo>
                  <a:lnTo>
                    <a:pt x="15854" y="10398"/>
                  </a:lnTo>
                  <a:lnTo>
                    <a:pt x="15690" y="10906"/>
                  </a:lnTo>
                  <a:lnTo>
                    <a:pt x="15490" y="11404"/>
                  </a:lnTo>
                  <a:lnTo>
                    <a:pt x="15252" y="11889"/>
                  </a:lnTo>
                  <a:lnTo>
                    <a:pt x="14975" y="12361"/>
                  </a:lnTo>
                  <a:lnTo>
                    <a:pt x="14660" y="12818"/>
                  </a:lnTo>
                  <a:lnTo>
                    <a:pt x="16150" y="14235"/>
                  </a:lnTo>
                  <a:lnTo>
                    <a:pt x="14152" y="16318"/>
                  </a:lnTo>
                  <a:lnTo>
                    <a:pt x="12685" y="14869"/>
                  </a:lnTo>
                  <a:lnTo>
                    <a:pt x="12378" y="15055"/>
                  </a:lnTo>
                  <a:lnTo>
                    <a:pt x="12069" y="15229"/>
                  </a:lnTo>
                  <a:lnTo>
                    <a:pt x="11760" y="15391"/>
                  </a:lnTo>
                  <a:lnTo>
                    <a:pt x="11449" y="15540"/>
                  </a:lnTo>
                  <a:lnTo>
                    <a:pt x="11137" y="15678"/>
                  </a:lnTo>
                  <a:lnTo>
                    <a:pt x="10826" y="15803"/>
                  </a:lnTo>
                  <a:lnTo>
                    <a:pt x="10513" y="15916"/>
                  </a:lnTo>
                  <a:lnTo>
                    <a:pt x="10200" y="16017"/>
                  </a:lnTo>
                  <a:lnTo>
                    <a:pt x="9886" y="16104"/>
                  </a:lnTo>
                  <a:lnTo>
                    <a:pt x="9573" y="16180"/>
                  </a:lnTo>
                  <a:lnTo>
                    <a:pt x="9258" y="16244"/>
                  </a:lnTo>
                  <a:lnTo>
                    <a:pt x="8943" y="16295"/>
                  </a:lnTo>
                  <a:lnTo>
                    <a:pt x="8628" y="16334"/>
                  </a:lnTo>
                  <a:lnTo>
                    <a:pt x="8314" y="16359"/>
                  </a:lnTo>
                  <a:lnTo>
                    <a:pt x="7999" y="16372"/>
                  </a:lnTo>
                  <a:lnTo>
                    <a:pt x="7684" y="16373"/>
                  </a:lnTo>
                  <a:lnTo>
                    <a:pt x="7369" y="16360"/>
                  </a:lnTo>
                  <a:lnTo>
                    <a:pt x="7056" y="16335"/>
                  </a:lnTo>
                  <a:lnTo>
                    <a:pt x="6741" y="16297"/>
                  </a:lnTo>
                  <a:lnTo>
                    <a:pt x="6427" y="16246"/>
                  </a:lnTo>
                  <a:lnTo>
                    <a:pt x="6113" y="16181"/>
                  </a:lnTo>
                  <a:lnTo>
                    <a:pt x="5801" y="16104"/>
                  </a:lnTo>
                  <a:lnTo>
                    <a:pt x="5488" y="16015"/>
                  </a:lnTo>
                  <a:lnTo>
                    <a:pt x="5176" y="15912"/>
                  </a:lnTo>
                  <a:lnTo>
                    <a:pt x="4866" y="15795"/>
                  </a:lnTo>
                  <a:lnTo>
                    <a:pt x="4556" y="15665"/>
                  </a:lnTo>
                  <a:lnTo>
                    <a:pt x="4246" y="15523"/>
                  </a:lnTo>
                  <a:lnTo>
                    <a:pt x="3938" y="15367"/>
                  </a:lnTo>
                  <a:lnTo>
                    <a:pt x="3631" y="15197"/>
                  </a:lnTo>
                  <a:lnTo>
                    <a:pt x="3325" y="15014"/>
                  </a:lnTo>
                  <a:lnTo>
                    <a:pt x="3019" y="14818"/>
                  </a:lnTo>
                  <a:lnTo>
                    <a:pt x="2716" y="14608"/>
                  </a:lnTo>
                  <a:lnTo>
                    <a:pt x="2488" y="14831"/>
                  </a:lnTo>
                  <a:lnTo>
                    <a:pt x="2504" y="14953"/>
                  </a:lnTo>
                  <a:lnTo>
                    <a:pt x="2511" y="15070"/>
                  </a:lnTo>
                  <a:lnTo>
                    <a:pt x="2511" y="15185"/>
                  </a:lnTo>
                  <a:lnTo>
                    <a:pt x="2502" y="15296"/>
                  </a:lnTo>
                  <a:lnTo>
                    <a:pt x="2486" y="15403"/>
                  </a:lnTo>
                  <a:lnTo>
                    <a:pt x="2464" y="15506"/>
                  </a:lnTo>
                  <a:lnTo>
                    <a:pt x="2434" y="15605"/>
                  </a:lnTo>
                  <a:lnTo>
                    <a:pt x="2399" y="15699"/>
                  </a:lnTo>
                  <a:lnTo>
                    <a:pt x="2357" y="15790"/>
                  </a:lnTo>
                  <a:lnTo>
                    <a:pt x="2308" y="15875"/>
                  </a:lnTo>
                  <a:lnTo>
                    <a:pt x="2255" y="15955"/>
                  </a:lnTo>
                  <a:lnTo>
                    <a:pt x="2196" y="16030"/>
                  </a:lnTo>
                  <a:lnTo>
                    <a:pt x="2132" y="16100"/>
                  </a:lnTo>
                  <a:lnTo>
                    <a:pt x="2063" y="16164"/>
                  </a:lnTo>
                  <a:lnTo>
                    <a:pt x="1990" y="16223"/>
                  </a:lnTo>
                  <a:lnTo>
                    <a:pt x="1913" y="16274"/>
                  </a:lnTo>
                  <a:lnTo>
                    <a:pt x="1833" y="16320"/>
                  </a:lnTo>
                  <a:lnTo>
                    <a:pt x="1749" y="16360"/>
                  </a:lnTo>
                  <a:lnTo>
                    <a:pt x="1660" y="16393"/>
                  </a:lnTo>
                  <a:lnTo>
                    <a:pt x="1570" y="16419"/>
                  </a:lnTo>
                  <a:lnTo>
                    <a:pt x="1477" y="16438"/>
                  </a:lnTo>
                  <a:lnTo>
                    <a:pt x="1381" y="16450"/>
                  </a:lnTo>
                  <a:lnTo>
                    <a:pt x="1284" y="16454"/>
                  </a:lnTo>
                  <a:lnTo>
                    <a:pt x="1184" y="16451"/>
                  </a:lnTo>
                  <a:lnTo>
                    <a:pt x="1083" y="16440"/>
                  </a:lnTo>
                  <a:lnTo>
                    <a:pt x="980" y="16420"/>
                  </a:lnTo>
                  <a:lnTo>
                    <a:pt x="877" y="16392"/>
                  </a:lnTo>
                  <a:lnTo>
                    <a:pt x="774" y="16356"/>
                  </a:lnTo>
                  <a:lnTo>
                    <a:pt x="670" y="16312"/>
                  </a:lnTo>
                  <a:lnTo>
                    <a:pt x="566" y="16259"/>
                  </a:lnTo>
                  <a:lnTo>
                    <a:pt x="462" y="16196"/>
                  </a:lnTo>
                  <a:lnTo>
                    <a:pt x="358" y="16124"/>
                  </a:lnTo>
                  <a:lnTo>
                    <a:pt x="291" y="16029"/>
                  </a:lnTo>
                  <a:lnTo>
                    <a:pt x="231" y="15935"/>
                  </a:lnTo>
                  <a:lnTo>
                    <a:pt x="179" y="15839"/>
                  </a:lnTo>
                  <a:lnTo>
                    <a:pt x="133" y="15743"/>
                  </a:lnTo>
                  <a:lnTo>
                    <a:pt x="94" y="15648"/>
                  </a:lnTo>
                  <a:lnTo>
                    <a:pt x="62" y="15552"/>
                  </a:lnTo>
                  <a:lnTo>
                    <a:pt x="36" y="15456"/>
                  </a:lnTo>
                  <a:lnTo>
                    <a:pt x="17" y="15362"/>
                  </a:lnTo>
                  <a:lnTo>
                    <a:pt x="5" y="15267"/>
                  </a:lnTo>
                  <a:lnTo>
                    <a:pt x="0" y="15175"/>
                  </a:lnTo>
                  <a:lnTo>
                    <a:pt x="1" y="15083"/>
                  </a:lnTo>
                  <a:lnTo>
                    <a:pt x="8" y="14993"/>
                  </a:lnTo>
                  <a:lnTo>
                    <a:pt x="22" y="14904"/>
                  </a:lnTo>
                  <a:lnTo>
                    <a:pt x="42" y="14818"/>
                  </a:lnTo>
                  <a:lnTo>
                    <a:pt x="68" y="14734"/>
                  </a:lnTo>
                  <a:lnTo>
                    <a:pt x="101" y="14651"/>
                  </a:lnTo>
                  <a:lnTo>
                    <a:pt x="139" y="14572"/>
                  </a:lnTo>
                  <a:lnTo>
                    <a:pt x="183" y="14496"/>
                  </a:lnTo>
                  <a:lnTo>
                    <a:pt x="234" y="14423"/>
                  </a:lnTo>
                  <a:lnTo>
                    <a:pt x="290" y="14353"/>
                  </a:lnTo>
                  <a:lnTo>
                    <a:pt x="352" y="14287"/>
                  </a:lnTo>
                  <a:lnTo>
                    <a:pt x="420" y="14224"/>
                  </a:lnTo>
                  <a:lnTo>
                    <a:pt x="493" y="14166"/>
                  </a:lnTo>
                  <a:lnTo>
                    <a:pt x="572" y="14112"/>
                  </a:lnTo>
                  <a:lnTo>
                    <a:pt x="656" y="14063"/>
                  </a:lnTo>
                  <a:lnTo>
                    <a:pt x="746" y="14018"/>
                  </a:lnTo>
                  <a:lnTo>
                    <a:pt x="840" y="13979"/>
                  </a:lnTo>
                  <a:lnTo>
                    <a:pt x="941" y="13944"/>
                  </a:lnTo>
                  <a:lnTo>
                    <a:pt x="1046" y="13915"/>
                  </a:lnTo>
                  <a:lnTo>
                    <a:pt x="1157" y="13891"/>
                  </a:lnTo>
                  <a:lnTo>
                    <a:pt x="1273" y="13874"/>
                  </a:lnTo>
                  <a:lnTo>
                    <a:pt x="1394" y="13864"/>
                  </a:lnTo>
                  <a:lnTo>
                    <a:pt x="1555" y="13724"/>
                  </a:lnTo>
                  <a:lnTo>
                    <a:pt x="493" y="12429"/>
                  </a:lnTo>
                  <a:lnTo>
                    <a:pt x="1729" y="11158"/>
                  </a:lnTo>
                  <a:lnTo>
                    <a:pt x="1954" y="11364"/>
                  </a:lnTo>
                  <a:lnTo>
                    <a:pt x="2185" y="11562"/>
                  </a:lnTo>
                  <a:lnTo>
                    <a:pt x="2419" y="11753"/>
                  </a:lnTo>
                  <a:lnTo>
                    <a:pt x="2659" y="11937"/>
                  </a:lnTo>
                  <a:lnTo>
                    <a:pt x="2903" y="12113"/>
                  </a:lnTo>
                  <a:lnTo>
                    <a:pt x="3152" y="12282"/>
                  </a:lnTo>
                  <a:lnTo>
                    <a:pt x="3404" y="12441"/>
                  </a:lnTo>
                  <a:lnTo>
                    <a:pt x="3659" y="12592"/>
                  </a:lnTo>
                  <a:lnTo>
                    <a:pt x="3919" y="12734"/>
                  </a:lnTo>
                  <a:lnTo>
                    <a:pt x="4183" y="12867"/>
                  </a:lnTo>
                  <a:lnTo>
                    <a:pt x="4449" y="12989"/>
                  </a:lnTo>
                  <a:lnTo>
                    <a:pt x="4718" y="13103"/>
                  </a:lnTo>
                  <a:lnTo>
                    <a:pt x="4991" y="13205"/>
                  </a:lnTo>
                  <a:lnTo>
                    <a:pt x="5267" y="13297"/>
                  </a:lnTo>
                  <a:lnTo>
                    <a:pt x="5546" y="13378"/>
                  </a:lnTo>
                  <a:lnTo>
                    <a:pt x="5826" y="13448"/>
                  </a:lnTo>
                  <a:lnTo>
                    <a:pt x="6110" y="13507"/>
                  </a:lnTo>
                  <a:lnTo>
                    <a:pt x="6395" y="13553"/>
                  </a:lnTo>
                  <a:lnTo>
                    <a:pt x="6683" y="13588"/>
                  </a:lnTo>
                  <a:lnTo>
                    <a:pt x="6972" y="13610"/>
                  </a:lnTo>
                  <a:lnTo>
                    <a:pt x="7263" y="13619"/>
                  </a:lnTo>
                  <a:lnTo>
                    <a:pt x="7557" y="13615"/>
                  </a:lnTo>
                  <a:lnTo>
                    <a:pt x="7851" y="13598"/>
                  </a:lnTo>
                  <a:lnTo>
                    <a:pt x="8146" y="13566"/>
                  </a:lnTo>
                  <a:lnTo>
                    <a:pt x="8442" y="13522"/>
                  </a:lnTo>
                  <a:lnTo>
                    <a:pt x="8740" y="13462"/>
                  </a:lnTo>
                  <a:lnTo>
                    <a:pt x="9038" y="13388"/>
                  </a:lnTo>
                  <a:lnTo>
                    <a:pt x="9336" y="13300"/>
                  </a:lnTo>
                  <a:lnTo>
                    <a:pt x="9635" y="13196"/>
                  </a:lnTo>
                  <a:lnTo>
                    <a:pt x="9935" y="13076"/>
                  </a:lnTo>
                  <a:lnTo>
                    <a:pt x="10234" y="12941"/>
                  </a:lnTo>
                  <a:lnTo>
                    <a:pt x="10534" y="12789"/>
                  </a:lnTo>
                  <a:lnTo>
                    <a:pt x="5239" y="7664"/>
                  </a:lnTo>
                  <a:lnTo>
                    <a:pt x="3779" y="9182"/>
                  </a:lnTo>
                  <a:lnTo>
                    <a:pt x="1430" y="6830"/>
                  </a:lnTo>
                  <a:lnTo>
                    <a:pt x="5464" y="2566"/>
                  </a:lnTo>
                  <a:lnTo>
                    <a:pt x="5556" y="2587"/>
                  </a:lnTo>
                  <a:lnTo>
                    <a:pt x="5647" y="2606"/>
                  </a:lnTo>
                  <a:lnTo>
                    <a:pt x="5738" y="2623"/>
                  </a:lnTo>
                  <a:lnTo>
                    <a:pt x="5827" y="2638"/>
                  </a:lnTo>
                  <a:lnTo>
                    <a:pt x="5916" y="2651"/>
                  </a:lnTo>
                  <a:lnTo>
                    <a:pt x="6004" y="2660"/>
                  </a:lnTo>
                  <a:lnTo>
                    <a:pt x="6092" y="2669"/>
                  </a:lnTo>
                  <a:lnTo>
                    <a:pt x="6178" y="2674"/>
                  </a:lnTo>
                  <a:lnTo>
                    <a:pt x="6265" y="2677"/>
                  </a:lnTo>
                  <a:lnTo>
                    <a:pt x="6349" y="2677"/>
                  </a:lnTo>
                  <a:lnTo>
                    <a:pt x="6433" y="2675"/>
                  </a:lnTo>
                  <a:lnTo>
                    <a:pt x="6518" y="2671"/>
                  </a:lnTo>
                  <a:lnTo>
                    <a:pt x="6600" y="2663"/>
                  </a:lnTo>
                  <a:lnTo>
                    <a:pt x="6682" y="2653"/>
                  </a:lnTo>
                  <a:lnTo>
                    <a:pt x="6762" y="2641"/>
                  </a:lnTo>
                  <a:lnTo>
                    <a:pt x="6843" y="2626"/>
                  </a:lnTo>
                  <a:lnTo>
                    <a:pt x="6923" y="2608"/>
                  </a:lnTo>
                  <a:lnTo>
                    <a:pt x="7001" y="2587"/>
                  </a:lnTo>
                  <a:lnTo>
                    <a:pt x="7079" y="2565"/>
                  </a:lnTo>
                  <a:lnTo>
                    <a:pt x="7155" y="2539"/>
                  </a:lnTo>
                  <a:lnTo>
                    <a:pt x="7231" y="2510"/>
                  </a:lnTo>
                  <a:lnTo>
                    <a:pt x="7307" y="2478"/>
                  </a:lnTo>
                  <a:lnTo>
                    <a:pt x="7381" y="2443"/>
                  </a:lnTo>
                  <a:lnTo>
                    <a:pt x="7454" y="2406"/>
                  </a:lnTo>
                  <a:lnTo>
                    <a:pt x="7527" y="2365"/>
                  </a:lnTo>
                  <a:lnTo>
                    <a:pt x="7598" y="2322"/>
                  </a:lnTo>
                  <a:lnTo>
                    <a:pt x="7669" y="2276"/>
                  </a:lnTo>
                  <a:lnTo>
                    <a:pt x="7738" y="2226"/>
                  </a:lnTo>
                  <a:lnTo>
                    <a:pt x="7807" y="2174"/>
                  </a:lnTo>
                  <a:lnTo>
                    <a:pt x="7874" y="2118"/>
                  </a:lnTo>
                  <a:lnTo>
                    <a:pt x="7940" y="2060"/>
                  </a:lnTo>
                  <a:lnTo>
                    <a:pt x="8006" y="1998"/>
                  </a:lnTo>
                  <a:lnTo>
                    <a:pt x="9283" y="3305"/>
                  </a:lnTo>
                  <a:lnTo>
                    <a:pt x="7255" y="5477"/>
                  </a:lnTo>
                  <a:lnTo>
                    <a:pt x="12658" y="10844"/>
                  </a:lnTo>
                  <a:lnTo>
                    <a:pt x="12823" y="10533"/>
                  </a:lnTo>
                  <a:lnTo>
                    <a:pt x="12967" y="10206"/>
                  </a:lnTo>
                  <a:lnTo>
                    <a:pt x="13089" y="9866"/>
                  </a:lnTo>
                  <a:lnTo>
                    <a:pt x="13188" y="9515"/>
                  </a:lnTo>
                  <a:lnTo>
                    <a:pt x="13267" y="9153"/>
                  </a:lnTo>
                  <a:lnTo>
                    <a:pt x="13324" y="8782"/>
                  </a:lnTo>
                  <a:lnTo>
                    <a:pt x="13360" y="8404"/>
                  </a:lnTo>
                  <a:lnTo>
                    <a:pt x="13376" y="8018"/>
                  </a:lnTo>
                  <a:lnTo>
                    <a:pt x="13370" y="7627"/>
                  </a:lnTo>
                  <a:lnTo>
                    <a:pt x="13344" y="7233"/>
                  </a:lnTo>
                  <a:lnTo>
                    <a:pt x="13298" y="6835"/>
                  </a:lnTo>
                  <a:lnTo>
                    <a:pt x="13232" y="6435"/>
                  </a:lnTo>
                  <a:lnTo>
                    <a:pt x="13146" y="6035"/>
                  </a:lnTo>
                  <a:lnTo>
                    <a:pt x="13041" y="5635"/>
                  </a:lnTo>
                  <a:lnTo>
                    <a:pt x="12917" y="5238"/>
                  </a:lnTo>
                  <a:lnTo>
                    <a:pt x="12774" y="4844"/>
                  </a:lnTo>
                  <a:lnTo>
                    <a:pt x="12612" y="4454"/>
                  </a:lnTo>
                  <a:lnTo>
                    <a:pt x="12431" y="4070"/>
                  </a:lnTo>
                  <a:lnTo>
                    <a:pt x="12233" y="3694"/>
                  </a:lnTo>
                  <a:lnTo>
                    <a:pt x="12017" y="3325"/>
                  </a:lnTo>
                  <a:lnTo>
                    <a:pt x="11782" y="2966"/>
                  </a:lnTo>
                  <a:lnTo>
                    <a:pt x="11530" y="2618"/>
                  </a:lnTo>
                  <a:lnTo>
                    <a:pt x="11261" y="2282"/>
                  </a:lnTo>
                  <a:lnTo>
                    <a:pt x="10975" y="1958"/>
                  </a:lnTo>
                  <a:lnTo>
                    <a:pt x="10672" y="1650"/>
                  </a:lnTo>
                  <a:lnTo>
                    <a:pt x="10352" y="1357"/>
                  </a:lnTo>
                  <a:lnTo>
                    <a:pt x="10017" y="1081"/>
                  </a:lnTo>
                  <a:lnTo>
                    <a:pt x="9665" y="824"/>
                  </a:lnTo>
                  <a:lnTo>
                    <a:pt x="9297" y="585"/>
                  </a:lnTo>
                  <a:lnTo>
                    <a:pt x="8913" y="368"/>
                  </a:lnTo>
                  <a:lnTo>
                    <a:pt x="8515" y="173"/>
                  </a:lnTo>
                  <a:lnTo>
                    <a:pt x="8101" y="0"/>
                  </a:lnTo>
                  <a:close/>
                </a:path>
              </a:pathLst>
            </a:custGeom>
            <a:solidFill>
              <a:schemeClr val="accent3">
                <a:lumMod val="40000"/>
                <a:lumOff val="60000"/>
              </a:schemeClr>
            </a:solidFill>
            <a:ln>
              <a:noFill/>
            </a:ln>
          </p:spPr>
          <p:txBody>
            <a:bodyPr vert="horz" wrap="square" lIns="121920" tIns="60960" rIns="121920" bIns="60960" numCol="1" anchor="t" anchorCtr="0" compatLnSpc="1"/>
            <a:lstStyle/>
            <a:p>
              <a:endParaRPr lang="zh-CN" altLang="en-US" sz="2400"/>
            </a:p>
          </p:txBody>
        </p:sp>
      </p:grpSp>
      <p:sp>
        <p:nvSpPr>
          <p:cNvPr id="16" name="TextBox 15"/>
          <p:cNvSpPr txBox="1"/>
          <p:nvPr/>
        </p:nvSpPr>
        <p:spPr>
          <a:xfrm>
            <a:off x="795020" y="3298190"/>
            <a:ext cx="7254240" cy="2861310"/>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2000" b="1">
                <a:solidFill>
                  <a:schemeClr val="tx1"/>
                </a:solidFill>
              </a:rPr>
              <a:t>胡锦涛是中国共产党第四代领导核心，</a:t>
            </a:r>
            <a:r>
              <a:rPr lang="en-US" altLang="zh-CN" sz="2000" b="1">
                <a:solidFill>
                  <a:schemeClr val="tx1"/>
                </a:solidFill>
              </a:rPr>
              <a:t>1942.12</a:t>
            </a:r>
            <a:r>
              <a:rPr lang="zh-CN" altLang="en-US" sz="2000" b="1">
                <a:solidFill>
                  <a:schemeClr val="tx1"/>
                </a:solidFill>
              </a:rPr>
              <a:t>生于安徽绩溪，清华大学水利工程系河川枢纽电站专业毕业。</a:t>
            </a:r>
          </a:p>
          <a:p>
            <a:r>
              <a:rPr lang="zh-CN" altLang="en-US" sz="2000" b="1">
                <a:solidFill>
                  <a:schemeClr val="tx1"/>
                </a:solidFill>
              </a:rPr>
              <a:t>胡锦涛在</a:t>
            </a:r>
            <a:r>
              <a:rPr lang="en-US" altLang="zh-CN" sz="2000" b="1">
                <a:solidFill>
                  <a:schemeClr val="tx1"/>
                </a:solidFill>
              </a:rPr>
              <a:t>2003</a:t>
            </a:r>
            <a:r>
              <a:rPr lang="zh-CN" altLang="en-US" sz="2000" b="1">
                <a:solidFill>
                  <a:schemeClr val="tx1"/>
                </a:solidFill>
              </a:rPr>
              <a:t>年</a:t>
            </a:r>
            <a:r>
              <a:rPr lang="en-US" altLang="zh-CN" sz="2000" b="1">
                <a:solidFill>
                  <a:schemeClr val="tx1"/>
                </a:solidFill>
              </a:rPr>
              <a:t>7</a:t>
            </a:r>
            <a:r>
              <a:rPr lang="zh-CN" altLang="en-US" sz="2000" b="1">
                <a:solidFill>
                  <a:schemeClr val="tx1"/>
                </a:solidFill>
              </a:rPr>
              <a:t>月</a:t>
            </a:r>
            <a:r>
              <a:rPr lang="en-US" altLang="zh-CN" sz="2000" b="1">
                <a:solidFill>
                  <a:schemeClr val="tx1"/>
                </a:solidFill>
              </a:rPr>
              <a:t>28</a:t>
            </a:r>
            <a:r>
              <a:rPr lang="zh-CN" altLang="en-US" sz="2000" b="1">
                <a:solidFill>
                  <a:schemeClr val="tx1"/>
                </a:solidFill>
              </a:rPr>
              <a:t>日提出的科学发展观作为中国共产党的重大战略思想，在中国共产党第十七次全国代表大会上写入党章，成为中国共产党的指导思想之一。八荣八耻是胡锦涛同志于</a:t>
            </a:r>
            <a:r>
              <a:rPr lang="en-US" altLang="zh-CN" sz="2000" b="1">
                <a:solidFill>
                  <a:schemeClr val="tx1"/>
                </a:solidFill>
              </a:rPr>
              <a:t>2006</a:t>
            </a:r>
            <a:r>
              <a:rPr lang="zh-CN" altLang="en-US" sz="2000" b="1">
                <a:solidFill>
                  <a:schemeClr val="tx1"/>
                </a:solidFill>
              </a:rPr>
              <a:t>年</a:t>
            </a:r>
            <a:r>
              <a:rPr lang="en-US" altLang="zh-CN" sz="2000" b="1">
                <a:solidFill>
                  <a:schemeClr val="tx1"/>
                </a:solidFill>
              </a:rPr>
              <a:t>3</a:t>
            </a:r>
            <a:r>
              <a:rPr lang="zh-CN" altLang="en-US" sz="2000" b="1">
                <a:solidFill>
                  <a:schemeClr val="tx1"/>
                </a:solidFill>
              </a:rPr>
              <a:t>月</a:t>
            </a:r>
            <a:r>
              <a:rPr lang="en-US" altLang="zh-CN" sz="2000" b="1">
                <a:solidFill>
                  <a:schemeClr val="tx1"/>
                </a:solidFill>
              </a:rPr>
              <a:t>4</a:t>
            </a:r>
            <a:r>
              <a:rPr lang="zh-CN" altLang="en-US" sz="2000" b="1">
                <a:solidFill>
                  <a:schemeClr val="tx1"/>
                </a:solidFill>
              </a:rPr>
              <a:t>日在第十届中国人民政治协商会议上提出的。 </a:t>
            </a:r>
          </a:p>
        </p:txBody>
      </p:sp>
      <p:sp>
        <p:nvSpPr>
          <p:cNvPr id="17" name="TextBox 16"/>
          <p:cNvSpPr txBox="1"/>
          <p:nvPr/>
        </p:nvSpPr>
        <p:spPr>
          <a:xfrm>
            <a:off x="1366724" y="2807020"/>
            <a:ext cx="2976331" cy="377079"/>
          </a:xfrm>
          <a:prstGeom prst="roundRect">
            <a:avLst/>
          </a:prstGeom>
          <a:gradFill>
            <a:gsLst>
              <a:gs pos="0">
                <a:srgbClr val="E30000"/>
              </a:gs>
              <a:gs pos="100000">
                <a:srgbClr val="760303"/>
              </a:gs>
            </a:gsLst>
            <a:lin ang="5400000" scaled="0"/>
          </a:grad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600">
                <a:solidFill>
                  <a:schemeClr val="bg1"/>
                </a:solidFill>
              </a:rPr>
              <a:t>中国共产党第四代领导核心</a:t>
            </a:r>
          </a:p>
        </p:txBody>
      </p:sp>
      <p:sp>
        <p:nvSpPr>
          <p:cNvPr id="18" name="TextBox 17"/>
          <p:cNvSpPr txBox="1"/>
          <p:nvPr/>
        </p:nvSpPr>
        <p:spPr>
          <a:xfrm>
            <a:off x="8500037" y="5720573"/>
            <a:ext cx="2703853" cy="33718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ctr">
              <a:lnSpc>
                <a:spcPct val="100000"/>
              </a:lnSpc>
            </a:pPr>
            <a:r>
              <a:rPr lang="zh-CN" altLang="en-US" sz="1600" b="1">
                <a:solidFill>
                  <a:schemeClr val="tx1"/>
                </a:solidFill>
              </a:rPr>
              <a:t>胡锦涛</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with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fade">
                                      <p:cBhvr>
                                        <p:cTn id="7" dur="1000"/>
                                        <p:tgtEl>
                                          <p:spTgt spid="32770"/>
                                        </p:tgtEl>
                                      </p:cBhvr>
                                    </p:animEffect>
                                    <p:anim calcmode="lin" valueType="num">
                                      <p:cBhvr>
                                        <p:cTn id="8" dur="1000" fill="hold"/>
                                        <p:tgtEl>
                                          <p:spTgt spid="32770"/>
                                        </p:tgtEl>
                                        <p:attrNameLst>
                                          <p:attrName>ppt_x</p:attrName>
                                        </p:attrNameLst>
                                      </p:cBhvr>
                                      <p:tavLst>
                                        <p:tav tm="0">
                                          <p:val>
                                            <p:strVal val="#ppt_x"/>
                                          </p:val>
                                        </p:tav>
                                        <p:tav tm="100000">
                                          <p:val>
                                            <p:strVal val="#ppt_x"/>
                                          </p:val>
                                        </p:tav>
                                      </p:tavLst>
                                    </p:anim>
                                    <p:anim calcmode="lin" valueType="num">
                                      <p:cBhvr>
                                        <p:cTn id="9" dur="1000" fill="hold"/>
                                        <p:tgtEl>
                                          <p:spTgt spid="3277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childTnLst>
                          </p:cTn>
                        </p:par>
                        <p:par>
                          <p:cTn id="19" fill="hold" nodeType="afterGroup">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44305" y="2288113"/>
            <a:ext cx="2784308" cy="3432459"/>
          </a:xfrm>
          <a:prstGeom prst="roundRect">
            <a:avLst>
              <a:gd name="adj" fmla="val 0"/>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11" name="圆角矩形 10"/>
          <p:cNvSpPr/>
          <p:nvPr/>
        </p:nvSpPr>
        <p:spPr>
          <a:xfrm>
            <a:off x="853983" y="1462715"/>
            <a:ext cx="10618615" cy="492443"/>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2" name="组合 1"/>
          <p:cNvGrpSpPr/>
          <p:nvPr/>
        </p:nvGrpSpPr>
        <p:grpSpPr>
          <a:xfrm>
            <a:off x="4260008" y="1395433"/>
            <a:ext cx="3806564" cy="553085"/>
            <a:chOff x="2941214" y="1046575"/>
            <a:chExt cx="2854923" cy="414814"/>
          </a:xfrm>
        </p:grpSpPr>
        <p:sp>
          <p:nvSpPr>
            <p:cNvPr id="13" name="TextBox 12"/>
            <p:cNvSpPr txBox="1"/>
            <p:nvPr/>
          </p:nvSpPr>
          <p:spPr>
            <a:xfrm>
              <a:off x="3275857" y="1046575"/>
              <a:ext cx="2520280" cy="414814"/>
            </a:xfrm>
            <a:prstGeom prst="rect">
              <a:avLst/>
            </a:prstGeom>
            <a:noFill/>
          </p:spPr>
          <p:txBody>
            <a:bodyPr wrap="square" rtlCol="0">
              <a:spAutoFit/>
            </a:bodyPr>
            <a:lstStyle>
              <a:defPPr>
                <a:defRPr lang="zh-CN"/>
              </a:defPPr>
              <a:lvl1pPr algn="ctr">
                <a:lnSpc>
                  <a:spcPct val="150000"/>
                </a:lnSpc>
                <a:defRPr sz="1500" b="1">
                  <a:solidFill>
                    <a:srgbClr val="FFFF00"/>
                  </a:solidFill>
                  <a:latin typeface="微软雅黑" panose="020B0503020204020204" pitchFamily="34" charset="-122"/>
                  <a:ea typeface="微软雅黑" panose="020B0503020204020204" pitchFamily="34" charset="-122"/>
                </a:defRPr>
              </a:lvl1pPr>
            </a:lstStyle>
            <a:p>
              <a:pPr algn="l"/>
              <a:r>
                <a:rPr lang="zh-CN" altLang="en-US" sz="2000">
                  <a:solidFill>
                    <a:schemeClr val="accent3">
                      <a:lumMod val="40000"/>
                      <a:lumOff val="60000"/>
                    </a:schemeClr>
                  </a:solidFill>
                </a:rPr>
                <a:t>中国共产党的五代领导核心</a:t>
              </a:r>
            </a:p>
          </p:txBody>
        </p:sp>
        <p:sp>
          <p:nvSpPr>
            <p:cNvPr id="14" name="Freeform 4"/>
            <p:cNvSpPr/>
            <p:nvPr/>
          </p:nvSpPr>
          <p:spPr bwMode="auto">
            <a:xfrm>
              <a:off x="2941214" y="1122436"/>
              <a:ext cx="297016" cy="302607"/>
            </a:xfrm>
            <a:custGeom>
              <a:avLst/>
              <a:gdLst>
                <a:gd name="T0" fmla="*/ 9973 w 16150"/>
                <a:gd name="T1" fmla="*/ 259 h 16454"/>
                <a:gd name="T2" fmla="*/ 12122 w 16150"/>
                <a:gd name="T3" fmla="*/ 1134 h 16454"/>
                <a:gd name="T4" fmla="*/ 13846 w 16150"/>
                <a:gd name="T5" fmla="*/ 2500 h 16454"/>
                <a:gd name="T6" fmla="*/ 15112 w 16150"/>
                <a:gd name="T7" fmla="*/ 4233 h 16454"/>
                <a:gd name="T8" fmla="*/ 15891 w 16150"/>
                <a:gd name="T9" fmla="*/ 6210 h 16454"/>
                <a:gd name="T10" fmla="*/ 16149 w 16150"/>
                <a:gd name="T11" fmla="*/ 8306 h 16454"/>
                <a:gd name="T12" fmla="*/ 15854 w 16150"/>
                <a:gd name="T13" fmla="*/ 10398 h 16454"/>
                <a:gd name="T14" fmla="*/ 14975 w 16150"/>
                <a:gd name="T15" fmla="*/ 12361 h 16454"/>
                <a:gd name="T16" fmla="*/ 12685 w 16150"/>
                <a:gd name="T17" fmla="*/ 14869 h 16454"/>
                <a:gd name="T18" fmla="*/ 11449 w 16150"/>
                <a:gd name="T19" fmla="*/ 15540 h 16454"/>
                <a:gd name="T20" fmla="*/ 10200 w 16150"/>
                <a:gd name="T21" fmla="*/ 16017 h 16454"/>
                <a:gd name="T22" fmla="*/ 8943 w 16150"/>
                <a:gd name="T23" fmla="*/ 16295 h 16454"/>
                <a:gd name="T24" fmla="*/ 7684 w 16150"/>
                <a:gd name="T25" fmla="*/ 16373 h 16454"/>
                <a:gd name="T26" fmla="*/ 6427 w 16150"/>
                <a:gd name="T27" fmla="*/ 16246 h 16454"/>
                <a:gd name="T28" fmla="*/ 5176 w 16150"/>
                <a:gd name="T29" fmla="*/ 15912 h 16454"/>
                <a:gd name="T30" fmla="*/ 3938 w 16150"/>
                <a:gd name="T31" fmla="*/ 15367 h 16454"/>
                <a:gd name="T32" fmla="*/ 2716 w 16150"/>
                <a:gd name="T33" fmla="*/ 14608 h 16454"/>
                <a:gd name="T34" fmla="*/ 2511 w 16150"/>
                <a:gd name="T35" fmla="*/ 15185 h 16454"/>
                <a:gd name="T36" fmla="*/ 2434 w 16150"/>
                <a:gd name="T37" fmla="*/ 15605 h 16454"/>
                <a:gd name="T38" fmla="*/ 2255 w 16150"/>
                <a:gd name="T39" fmla="*/ 15955 h 16454"/>
                <a:gd name="T40" fmla="*/ 1990 w 16150"/>
                <a:gd name="T41" fmla="*/ 16223 h 16454"/>
                <a:gd name="T42" fmla="*/ 1660 w 16150"/>
                <a:gd name="T43" fmla="*/ 16393 h 16454"/>
                <a:gd name="T44" fmla="*/ 1284 w 16150"/>
                <a:gd name="T45" fmla="*/ 16454 h 16454"/>
                <a:gd name="T46" fmla="*/ 877 w 16150"/>
                <a:gd name="T47" fmla="*/ 16392 h 16454"/>
                <a:gd name="T48" fmla="*/ 462 w 16150"/>
                <a:gd name="T49" fmla="*/ 16196 h 16454"/>
                <a:gd name="T50" fmla="*/ 179 w 16150"/>
                <a:gd name="T51" fmla="*/ 15839 h 16454"/>
                <a:gd name="T52" fmla="*/ 36 w 16150"/>
                <a:gd name="T53" fmla="*/ 15456 h 16454"/>
                <a:gd name="T54" fmla="*/ 1 w 16150"/>
                <a:gd name="T55" fmla="*/ 15083 h 16454"/>
                <a:gd name="T56" fmla="*/ 68 w 16150"/>
                <a:gd name="T57" fmla="*/ 14734 h 16454"/>
                <a:gd name="T58" fmla="*/ 234 w 16150"/>
                <a:gd name="T59" fmla="*/ 14423 h 16454"/>
                <a:gd name="T60" fmla="*/ 493 w 16150"/>
                <a:gd name="T61" fmla="*/ 14166 h 16454"/>
                <a:gd name="T62" fmla="*/ 840 w 16150"/>
                <a:gd name="T63" fmla="*/ 13979 h 16454"/>
                <a:gd name="T64" fmla="*/ 1273 w 16150"/>
                <a:gd name="T65" fmla="*/ 13874 h 16454"/>
                <a:gd name="T66" fmla="*/ 1729 w 16150"/>
                <a:gd name="T67" fmla="*/ 11158 h 16454"/>
                <a:gd name="T68" fmla="*/ 2659 w 16150"/>
                <a:gd name="T69" fmla="*/ 11937 h 16454"/>
                <a:gd name="T70" fmla="*/ 3659 w 16150"/>
                <a:gd name="T71" fmla="*/ 12592 h 16454"/>
                <a:gd name="T72" fmla="*/ 4718 w 16150"/>
                <a:gd name="T73" fmla="*/ 13103 h 16454"/>
                <a:gd name="T74" fmla="*/ 5826 w 16150"/>
                <a:gd name="T75" fmla="*/ 13448 h 16454"/>
                <a:gd name="T76" fmla="*/ 6972 w 16150"/>
                <a:gd name="T77" fmla="*/ 13610 h 16454"/>
                <a:gd name="T78" fmla="*/ 8146 w 16150"/>
                <a:gd name="T79" fmla="*/ 13566 h 16454"/>
                <a:gd name="T80" fmla="*/ 9336 w 16150"/>
                <a:gd name="T81" fmla="*/ 13300 h 16454"/>
                <a:gd name="T82" fmla="*/ 10534 w 16150"/>
                <a:gd name="T83" fmla="*/ 12789 h 16454"/>
                <a:gd name="T84" fmla="*/ 5464 w 16150"/>
                <a:gd name="T85" fmla="*/ 2566 h 16454"/>
                <a:gd name="T86" fmla="*/ 5827 w 16150"/>
                <a:gd name="T87" fmla="*/ 2638 h 16454"/>
                <a:gd name="T88" fmla="*/ 6178 w 16150"/>
                <a:gd name="T89" fmla="*/ 2674 h 16454"/>
                <a:gd name="T90" fmla="*/ 6518 w 16150"/>
                <a:gd name="T91" fmla="*/ 2671 h 16454"/>
                <a:gd name="T92" fmla="*/ 6843 w 16150"/>
                <a:gd name="T93" fmla="*/ 2626 h 16454"/>
                <a:gd name="T94" fmla="*/ 7155 w 16150"/>
                <a:gd name="T95" fmla="*/ 2539 h 16454"/>
                <a:gd name="T96" fmla="*/ 7454 w 16150"/>
                <a:gd name="T97" fmla="*/ 2406 h 16454"/>
                <a:gd name="T98" fmla="*/ 7738 w 16150"/>
                <a:gd name="T99" fmla="*/ 2226 h 16454"/>
                <a:gd name="T100" fmla="*/ 8006 w 16150"/>
                <a:gd name="T101" fmla="*/ 1998 h 16454"/>
                <a:gd name="T102" fmla="*/ 12823 w 16150"/>
                <a:gd name="T103" fmla="*/ 10533 h 16454"/>
                <a:gd name="T104" fmla="*/ 13267 w 16150"/>
                <a:gd name="T105" fmla="*/ 9153 h 16454"/>
                <a:gd name="T106" fmla="*/ 13370 w 16150"/>
                <a:gd name="T107" fmla="*/ 7627 h 16454"/>
                <a:gd name="T108" fmla="*/ 13146 w 16150"/>
                <a:gd name="T109" fmla="*/ 6035 h 16454"/>
                <a:gd name="T110" fmla="*/ 12612 w 16150"/>
                <a:gd name="T111" fmla="*/ 4454 h 16454"/>
                <a:gd name="T112" fmla="*/ 11782 w 16150"/>
                <a:gd name="T113" fmla="*/ 2966 h 16454"/>
                <a:gd name="T114" fmla="*/ 10672 w 16150"/>
                <a:gd name="T115" fmla="*/ 1650 h 16454"/>
                <a:gd name="T116" fmla="*/ 9297 w 16150"/>
                <a:gd name="T117" fmla="*/ 585 h 16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50" h="16454">
                  <a:moveTo>
                    <a:pt x="8101" y="0"/>
                  </a:moveTo>
                  <a:lnTo>
                    <a:pt x="8749" y="44"/>
                  </a:lnTo>
                  <a:lnTo>
                    <a:pt x="9372" y="132"/>
                  </a:lnTo>
                  <a:lnTo>
                    <a:pt x="9973" y="259"/>
                  </a:lnTo>
                  <a:lnTo>
                    <a:pt x="10548" y="425"/>
                  </a:lnTo>
                  <a:lnTo>
                    <a:pt x="11098" y="627"/>
                  </a:lnTo>
                  <a:lnTo>
                    <a:pt x="11623" y="864"/>
                  </a:lnTo>
                  <a:lnTo>
                    <a:pt x="12122" y="1134"/>
                  </a:lnTo>
                  <a:lnTo>
                    <a:pt x="12594" y="1434"/>
                  </a:lnTo>
                  <a:lnTo>
                    <a:pt x="13038" y="1764"/>
                  </a:lnTo>
                  <a:lnTo>
                    <a:pt x="13456" y="2119"/>
                  </a:lnTo>
                  <a:lnTo>
                    <a:pt x="13846" y="2500"/>
                  </a:lnTo>
                  <a:lnTo>
                    <a:pt x="14206" y="2903"/>
                  </a:lnTo>
                  <a:lnTo>
                    <a:pt x="14538" y="3329"/>
                  </a:lnTo>
                  <a:lnTo>
                    <a:pt x="14841" y="3772"/>
                  </a:lnTo>
                  <a:lnTo>
                    <a:pt x="15112" y="4233"/>
                  </a:lnTo>
                  <a:lnTo>
                    <a:pt x="15354" y="4710"/>
                  </a:lnTo>
                  <a:lnTo>
                    <a:pt x="15565" y="5199"/>
                  </a:lnTo>
                  <a:lnTo>
                    <a:pt x="15744" y="5700"/>
                  </a:lnTo>
                  <a:lnTo>
                    <a:pt x="15891" y="6210"/>
                  </a:lnTo>
                  <a:lnTo>
                    <a:pt x="16005" y="6728"/>
                  </a:lnTo>
                  <a:lnTo>
                    <a:pt x="16087" y="7251"/>
                  </a:lnTo>
                  <a:lnTo>
                    <a:pt x="16135" y="7778"/>
                  </a:lnTo>
                  <a:lnTo>
                    <a:pt x="16149" y="8306"/>
                  </a:lnTo>
                  <a:lnTo>
                    <a:pt x="16128" y="8835"/>
                  </a:lnTo>
                  <a:lnTo>
                    <a:pt x="16073" y="9360"/>
                  </a:lnTo>
                  <a:lnTo>
                    <a:pt x="15981" y="9883"/>
                  </a:lnTo>
                  <a:lnTo>
                    <a:pt x="15854" y="10398"/>
                  </a:lnTo>
                  <a:lnTo>
                    <a:pt x="15690" y="10906"/>
                  </a:lnTo>
                  <a:lnTo>
                    <a:pt x="15490" y="11404"/>
                  </a:lnTo>
                  <a:lnTo>
                    <a:pt x="15252" y="11889"/>
                  </a:lnTo>
                  <a:lnTo>
                    <a:pt x="14975" y="12361"/>
                  </a:lnTo>
                  <a:lnTo>
                    <a:pt x="14660" y="12818"/>
                  </a:lnTo>
                  <a:lnTo>
                    <a:pt x="16150" y="14235"/>
                  </a:lnTo>
                  <a:lnTo>
                    <a:pt x="14152" y="16318"/>
                  </a:lnTo>
                  <a:lnTo>
                    <a:pt x="12685" y="14869"/>
                  </a:lnTo>
                  <a:lnTo>
                    <a:pt x="12378" y="15055"/>
                  </a:lnTo>
                  <a:lnTo>
                    <a:pt x="12069" y="15229"/>
                  </a:lnTo>
                  <a:lnTo>
                    <a:pt x="11760" y="15391"/>
                  </a:lnTo>
                  <a:lnTo>
                    <a:pt x="11449" y="15540"/>
                  </a:lnTo>
                  <a:lnTo>
                    <a:pt x="11137" y="15678"/>
                  </a:lnTo>
                  <a:lnTo>
                    <a:pt x="10826" y="15803"/>
                  </a:lnTo>
                  <a:lnTo>
                    <a:pt x="10513" y="15916"/>
                  </a:lnTo>
                  <a:lnTo>
                    <a:pt x="10200" y="16017"/>
                  </a:lnTo>
                  <a:lnTo>
                    <a:pt x="9886" y="16104"/>
                  </a:lnTo>
                  <a:lnTo>
                    <a:pt x="9573" y="16180"/>
                  </a:lnTo>
                  <a:lnTo>
                    <a:pt x="9258" y="16244"/>
                  </a:lnTo>
                  <a:lnTo>
                    <a:pt x="8943" y="16295"/>
                  </a:lnTo>
                  <a:lnTo>
                    <a:pt x="8628" y="16334"/>
                  </a:lnTo>
                  <a:lnTo>
                    <a:pt x="8314" y="16359"/>
                  </a:lnTo>
                  <a:lnTo>
                    <a:pt x="7999" y="16372"/>
                  </a:lnTo>
                  <a:lnTo>
                    <a:pt x="7684" y="16373"/>
                  </a:lnTo>
                  <a:lnTo>
                    <a:pt x="7369" y="16360"/>
                  </a:lnTo>
                  <a:lnTo>
                    <a:pt x="7056" y="16335"/>
                  </a:lnTo>
                  <a:lnTo>
                    <a:pt x="6741" y="16297"/>
                  </a:lnTo>
                  <a:lnTo>
                    <a:pt x="6427" y="16246"/>
                  </a:lnTo>
                  <a:lnTo>
                    <a:pt x="6113" y="16181"/>
                  </a:lnTo>
                  <a:lnTo>
                    <a:pt x="5801" y="16104"/>
                  </a:lnTo>
                  <a:lnTo>
                    <a:pt x="5488" y="16015"/>
                  </a:lnTo>
                  <a:lnTo>
                    <a:pt x="5176" y="15912"/>
                  </a:lnTo>
                  <a:lnTo>
                    <a:pt x="4866" y="15795"/>
                  </a:lnTo>
                  <a:lnTo>
                    <a:pt x="4556" y="15665"/>
                  </a:lnTo>
                  <a:lnTo>
                    <a:pt x="4246" y="15523"/>
                  </a:lnTo>
                  <a:lnTo>
                    <a:pt x="3938" y="15367"/>
                  </a:lnTo>
                  <a:lnTo>
                    <a:pt x="3631" y="15197"/>
                  </a:lnTo>
                  <a:lnTo>
                    <a:pt x="3325" y="15014"/>
                  </a:lnTo>
                  <a:lnTo>
                    <a:pt x="3019" y="14818"/>
                  </a:lnTo>
                  <a:lnTo>
                    <a:pt x="2716" y="14608"/>
                  </a:lnTo>
                  <a:lnTo>
                    <a:pt x="2488" y="14831"/>
                  </a:lnTo>
                  <a:lnTo>
                    <a:pt x="2504" y="14953"/>
                  </a:lnTo>
                  <a:lnTo>
                    <a:pt x="2511" y="15070"/>
                  </a:lnTo>
                  <a:lnTo>
                    <a:pt x="2511" y="15185"/>
                  </a:lnTo>
                  <a:lnTo>
                    <a:pt x="2502" y="15296"/>
                  </a:lnTo>
                  <a:lnTo>
                    <a:pt x="2486" y="15403"/>
                  </a:lnTo>
                  <a:lnTo>
                    <a:pt x="2464" y="15506"/>
                  </a:lnTo>
                  <a:lnTo>
                    <a:pt x="2434" y="15605"/>
                  </a:lnTo>
                  <a:lnTo>
                    <a:pt x="2399" y="15699"/>
                  </a:lnTo>
                  <a:lnTo>
                    <a:pt x="2357" y="15790"/>
                  </a:lnTo>
                  <a:lnTo>
                    <a:pt x="2308" y="15875"/>
                  </a:lnTo>
                  <a:lnTo>
                    <a:pt x="2255" y="15955"/>
                  </a:lnTo>
                  <a:lnTo>
                    <a:pt x="2196" y="16030"/>
                  </a:lnTo>
                  <a:lnTo>
                    <a:pt x="2132" y="16100"/>
                  </a:lnTo>
                  <a:lnTo>
                    <a:pt x="2063" y="16164"/>
                  </a:lnTo>
                  <a:lnTo>
                    <a:pt x="1990" y="16223"/>
                  </a:lnTo>
                  <a:lnTo>
                    <a:pt x="1913" y="16274"/>
                  </a:lnTo>
                  <a:lnTo>
                    <a:pt x="1833" y="16320"/>
                  </a:lnTo>
                  <a:lnTo>
                    <a:pt x="1749" y="16360"/>
                  </a:lnTo>
                  <a:lnTo>
                    <a:pt x="1660" y="16393"/>
                  </a:lnTo>
                  <a:lnTo>
                    <a:pt x="1570" y="16419"/>
                  </a:lnTo>
                  <a:lnTo>
                    <a:pt x="1477" y="16438"/>
                  </a:lnTo>
                  <a:lnTo>
                    <a:pt x="1381" y="16450"/>
                  </a:lnTo>
                  <a:lnTo>
                    <a:pt x="1284" y="16454"/>
                  </a:lnTo>
                  <a:lnTo>
                    <a:pt x="1184" y="16451"/>
                  </a:lnTo>
                  <a:lnTo>
                    <a:pt x="1083" y="16440"/>
                  </a:lnTo>
                  <a:lnTo>
                    <a:pt x="980" y="16420"/>
                  </a:lnTo>
                  <a:lnTo>
                    <a:pt x="877" y="16392"/>
                  </a:lnTo>
                  <a:lnTo>
                    <a:pt x="774" y="16356"/>
                  </a:lnTo>
                  <a:lnTo>
                    <a:pt x="670" y="16312"/>
                  </a:lnTo>
                  <a:lnTo>
                    <a:pt x="566" y="16259"/>
                  </a:lnTo>
                  <a:lnTo>
                    <a:pt x="462" y="16196"/>
                  </a:lnTo>
                  <a:lnTo>
                    <a:pt x="358" y="16124"/>
                  </a:lnTo>
                  <a:lnTo>
                    <a:pt x="291" y="16029"/>
                  </a:lnTo>
                  <a:lnTo>
                    <a:pt x="231" y="15935"/>
                  </a:lnTo>
                  <a:lnTo>
                    <a:pt x="179" y="15839"/>
                  </a:lnTo>
                  <a:lnTo>
                    <a:pt x="133" y="15743"/>
                  </a:lnTo>
                  <a:lnTo>
                    <a:pt x="94" y="15648"/>
                  </a:lnTo>
                  <a:lnTo>
                    <a:pt x="62" y="15552"/>
                  </a:lnTo>
                  <a:lnTo>
                    <a:pt x="36" y="15456"/>
                  </a:lnTo>
                  <a:lnTo>
                    <a:pt x="17" y="15362"/>
                  </a:lnTo>
                  <a:lnTo>
                    <a:pt x="5" y="15267"/>
                  </a:lnTo>
                  <a:lnTo>
                    <a:pt x="0" y="15175"/>
                  </a:lnTo>
                  <a:lnTo>
                    <a:pt x="1" y="15083"/>
                  </a:lnTo>
                  <a:lnTo>
                    <a:pt x="8" y="14993"/>
                  </a:lnTo>
                  <a:lnTo>
                    <a:pt x="22" y="14904"/>
                  </a:lnTo>
                  <a:lnTo>
                    <a:pt x="42" y="14818"/>
                  </a:lnTo>
                  <a:lnTo>
                    <a:pt x="68" y="14734"/>
                  </a:lnTo>
                  <a:lnTo>
                    <a:pt x="101" y="14651"/>
                  </a:lnTo>
                  <a:lnTo>
                    <a:pt x="139" y="14572"/>
                  </a:lnTo>
                  <a:lnTo>
                    <a:pt x="183" y="14496"/>
                  </a:lnTo>
                  <a:lnTo>
                    <a:pt x="234" y="14423"/>
                  </a:lnTo>
                  <a:lnTo>
                    <a:pt x="290" y="14353"/>
                  </a:lnTo>
                  <a:lnTo>
                    <a:pt x="352" y="14287"/>
                  </a:lnTo>
                  <a:lnTo>
                    <a:pt x="420" y="14224"/>
                  </a:lnTo>
                  <a:lnTo>
                    <a:pt x="493" y="14166"/>
                  </a:lnTo>
                  <a:lnTo>
                    <a:pt x="572" y="14112"/>
                  </a:lnTo>
                  <a:lnTo>
                    <a:pt x="656" y="14063"/>
                  </a:lnTo>
                  <a:lnTo>
                    <a:pt x="746" y="14018"/>
                  </a:lnTo>
                  <a:lnTo>
                    <a:pt x="840" y="13979"/>
                  </a:lnTo>
                  <a:lnTo>
                    <a:pt x="941" y="13944"/>
                  </a:lnTo>
                  <a:lnTo>
                    <a:pt x="1046" y="13915"/>
                  </a:lnTo>
                  <a:lnTo>
                    <a:pt x="1157" y="13891"/>
                  </a:lnTo>
                  <a:lnTo>
                    <a:pt x="1273" y="13874"/>
                  </a:lnTo>
                  <a:lnTo>
                    <a:pt x="1394" y="13864"/>
                  </a:lnTo>
                  <a:lnTo>
                    <a:pt x="1555" y="13724"/>
                  </a:lnTo>
                  <a:lnTo>
                    <a:pt x="493" y="12429"/>
                  </a:lnTo>
                  <a:lnTo>
                    <a:pt x="1729" y="11158"/>
                  </a:lnTo>
                  <a:lnTo>
                    <a:pt x="1954" y="11364"/>
                  </a:lnTo>
                  <a:lnTo>
                    <a:pt x="2185" y="11562"/>
                  </a:lnTo>
                  <a:lnTo>
                    <a:pt x="2419" y="11753"/>
                  </a:lnTo>
                  <a:lnTo>
                    <a:pt x="2659" y="11937"/>
                  </a:lnTo>
                  <a:lnTo>
                    <a:pt x="2903" y="12113"/>
                  </a:lnTo>
                  <a:lnTo>
                    <a:pt x="3152" y="12282"/>
                  </a:lnTo>
                  <a:lnTo>
                    <a:pt x="3404" y="12441"/>
                  </a:lnTo>
                  <a:lnTo>
                    <a:pt x="3659" y="12592"/>
                  </a:lnTo>
                  <a:lnTo>
                    <a:pt x="3919" y="12734"/>
                  </a:lnTo>
                  <a:lnTo>
                    <a:pt x="4183" y="12867"/>
                  </a:lnTo>
                  <a:lnTo>
                    <a:pt x="4449" y="12989"/>
                  </a:lnTo>
                  <a:lnTo>
                    <a:pt x="4718" y="13103"/>
                  </a:lnTo>
                  <a:lnTo>
                    <a:pt x="4991" y="13205"/>
                  </a:lnTo>
                  <a:lnTo>
                    <a:pt x="5267" y="13297"/>
                  </a:lnTo>
                  <a:lnTo>
                    <a:pt x="5546" y="13378"/>
                  </a:lnTo>
                  <a:lnTo>
                    <a:pt x="5826" y="13448"/>
                  </a:lnTo>
                  <a:lnTo>
                    <a:pt x="6110" y="13507"/>
                  </a:lnTo>
                  <a:lnTo>
                    <a:pt x="6395" y="13553"/>
                  </a:lnTo>
                  <a:lnTo>
                    <a:pt x="6683" y="13588"/>
                  </a:lnTo>
                  <a:lnTo>
                    <a:pt x="6972" y="13610"/>
                  </a:lnTo>
                  <a:lnTo>
                    <a:pt x="7263" y="13619"/>
                  </a:lnTo>
                  <a:lnTo>
                    <a:pt x="7557" y="13615"/>
                  </a:lnTo>
                  <a:lnTo>
                    <a:pt x="7851" y="13598"/>
                  </a:lnTo>
                  <a:lnTo>
                    <a:pt x="8146" y="13566"/>
                  </a:lnTo>
                  <a:lnTo>
                    <a:pt x="8442" y="13522"/>
                  </a:lnTo>
                  <a:lnTo>
                    <a:pt x="8740" y="13462"/>
                  </a:lnTo>
                  <a:lnTo>
                    <a:pt x="9038" y="13388"/>
                  </a:lnTo>
                  <a:lnTo>
                    <a:pt x="9336" y="13300"/>
                  </a:lnTo>
                  <a:lnTo>
                    <a:pt x="9635" y="13196"/>
                  </a:lnTo>
                  <a:lnTo>
                    <a:pt x="9935" y="13076"/>
                  </a:lnTo>
                  <a:lnTo>
                    <a:pt x="10234" y="12941"/>
                  </a:lnTo>
                  <a:lnTo>
                    <a:pt x="10534" y="12789"/>
                  </a:lnTo>
                  <a:lnTo>
                    <a:pt x="5239" y="7664"/>
                  </a:lnTo>
                  <a:lnTo>
                    <a:pt x="3779" y="9182"/>
                  </a:lnTo>
                  <a:lnTo>
                    <a:pt x="1430" y="6830"/>
                  </a:lnTo>
                  <a:lnTo>
                    <a:pt x="5464" y="2566"/>
                  </a:lnTo>
                  <a:lnTo>
                    <a:pt x="5556" y="2587"/>
                  </a:lnTo>
                  <a:lnTo>
                    <a:pt x="5647" y="2606"/>
                  </a:lnTo>
                  <a:lnTo>
                    <a:pt x="5738" y="2623"/>
                  </a:lnTo>
                  <a:lnTo>
                    <a:pt x="5827" y="2638"/>
                  </a:lnTo>
                  <a:lnTo>
                    <a:pt x="5916" y="2651"/>
                  </a:lnTo>
                  <a:lnTo>
                    <a:pt x="6004" y="2660"/>
                  </a:lnTo>
                  <a:lnTo>
                    <a:pt x="6092" y="2669"/>
                  </a:lnTo>
                  <a:lnTo>
                    <a:pt x="6178" y="2674"/>
                  </a:lnTo>
                  <a:lnTo>
                    <a:pt x="6265" y="2677"/>
                  </a:lnTo>
                  <a:lnTo>
                    <a:pt x="6349" y="2677"/>
                  </a:lnTo>
                  <a:lnTo>
                    <a:pt x="6433" y="2675"/>
                  </a:lnTo>
                  <a:lnTo>
                    <a:pt x="6518" y="2671"/>
                  </a:lnTo>
                  <a:lnTo>
                    <a:pt x="6600" y="2663"/>
                  </a:lnTo>
                  <a:lnTo>
                    <a:pt x="6682" y="2653"/>
                  </a:lnTo>
                  <a:lnTo>
                    <a:pt x="6762" y="2641"/>
                  </a:lnTo>
                  <a:lnTo>
                    <a:pt x="6843" y="2626"/>
                  </a:lnTo>
                  <a:lnTo>
                    <a:pt x="6923" y="2608"/>
                  </a:lnTo>
                  <a:lnTo>
                    <a:pt x="7001" y="2587"/>
                  </a:lnTo>
                  <a:lnTo>
                    <a:pt x="7079" y="2565"/>
                  </a:lnTo>
                  <a:lnTo>
                    <a:pt x="7155" y="2539"/>
                  </a:lnTo>
                  <a:lnTo>
                    <a:pt x="7231" y="2510"/>
                  </a:lnTo>
                  <a:lnTo>
                    <a:pt x="7307" y="2478"/>
                  </a:lnTo>
                  <a:lnTo>
                    <a:pt x="7381" y="2443"/>
                  </a:lnTo>
                  <a:lnTo>
                    <a:pt x="7454" y="2406"/>
                  </a:lnTo>
                  <a:lnTo>
                    <a:pt x="7527" y="2365"/>
                  </a:lnTo>
                  <a:lnTo>
                    <a:pt x="7598" y="2322"/>
                  </a:lnTo>
                  <a:lnTo>
                    <a:pt x="7669" y="2276"/>
                  </a:lnTo>
                  <a:lnTo>
                    <a:pt x="7738" y="2226"/>
                  </a:lnTo>
                  <a:lnTo>
                    <a:pt x="7807" y="2174"/>
                  </a:lnTo>
                  <a:lnTo>
                    <a:pt x="7874" y="2118"/>
                  </a:lnTo>
                  <a:lnTo>
                    <a:pt x="7940" y="2060"/>
                  </a:lnTo>
                  <a:lnTo>
                    <a:pt x="8006" y="1998"/>
                  </a:lnTo>
                  <a:lnTo>
                    <a:pt x="9283" y="3305"/>
                  </a:lnTo>
                  <a:lnTo>
                    <a:pt x="7255" y="5477"/>
                  </a:lnTo>
                  <a:lnTo>
                    <a:pt x="12658" y="10844"/>
                  </a:lnTo>
                  <a:lnTo>
                    <a:pt x="12823" y="10533"/>
                  </a:lnTo>
                  <a:lnTo>
                    <a:pt x="12967" y="10206"/>
                  </a:lnTo>
                  <a:lnTo>
                    <a:pt x="13089" y="9866"/>
                  </a:lnTo>
                  <a:lnTo>
                    <a:pt x="13188" y="9515"/>
                  </a:lnTo>
                  <a:lnTo>
                    <a:pt x="13267" y="9153"/>
                  </a:lnTo>
                  <a:lnTo>
                    <a:pt x="13324" y="8782"/>
                  </a:lnTo>
                  <a:lnTo>
                    <a:pt x="13360" y="8404"/>
                  </a:lnTo>
                  <a:lnTo>
                    <a:pt x="13376" y="8018"/>
                  </a:lnTo>
                  <a:lnTo>
                    <a:pt x="13370" y="7627"/>
                  </a:lnTo>
                  <a:lnTo>
                    <a:pt x="13344" y="7233"/>
                  </a:lnTo>
                  <a:lnTo>
                    <a:pt x="13298" y="6835"/>
                  </a:lnTo>
                  <a:lnTo>
                    <a:pt x="13232" y="6435"/>
                  </a:lnTo>
                  <a:lnTo>
                    <a:pt x="13146" y="6035"/>
                  </a:lnTo>
                  <a:lnTo>
                    <a:pt x="13041" y="5635"/>
                  </a:lnTo>
                  <a:lnTo>
                    <a:pt x="12917" y="5238"/>
                  </a:lnTo>
                  <a:lnTo>
                    <a:pt x="12774" y="4844"/>
                  </a:lnTo>
                  <a:lnTo>
                    <a:pt x="12612" y="4454"/>
                  </a:lnTo>
                  <a:lnTo>
                    <a:pt x="12431" y="4070"/>
                  </a:lnTo>
                  <a:lnTo>
                    <a:pt x="12233" y="3694"/>
                  </a:lnTo>
                  <a:lnTo>
                    <a:pt x="12017" y="3325"/>
                  </a:lnTo>
                  <a:lnTo>
                    <a:pt x="11782" y="2966"/>
                  </a:lnTo>
                  <a:lnTo>
                    <a:pt x="11530" y="2618"/>
                  </a:lnTo>
                  <a:lnTo>
                    <a:pt x="11261" y="2282"/>
                  </a:lnTo>
                  <a:lnTo>
                    <a:pt x="10975" y="1958"/>
                  </a:lnTo>
                  <a:lnTo>
                    <a:pt x="10672" y="1650"/>
                  </a:lnTo>
                  <a:lnTo>
                    <a:pt x="10352" y="1357"/>
                  </a:lnTo>
                  <a:lnTo>
                    <a:pt x="10017" y="1081"/>
                  </a:lnTo>
                  <a:lnTo>
                    <a:pt x="9665" y="824"/>
                  </a:lnTo>
                  <a:lnTo>
                    <a:pt x="9297" y="585"/>
                  </a:lnTo>
                  <a:lnTo>
                    <a:pt x="8913" y="368"/>
                  </a:lnTo>
                  <a:lnTo>
                    <a:pt x="8515" y="173"/>
                  </a:lnTo>
                  <a:lnTo>
                    <a:pt x="8101" y="0"/>
                  </a:lnTo>
                  <a:close/>
                </a:path>
              </a:pathLst>
            </a:custGeom>
            <a:solidFill>
              <a:schemeClr val="accent3">
                <a:lumMod val="40000"/>
                <a:lumOff val="60000"/>
              </a:schemeClr>
            </a:solidFill>
            <a:ln>
              <a:noFill/>
            </a:ln>
          </p:spPr>
          <p:txBody>
            <a:bodyPr vert="horz" wrap="square" lIns="121920" tIns="60960" rIns="121920" bIns="60960" numCol="1" anchor="t" anchorCtr="0" compatLnSpc="1"/>
            <a:lstStyle/>
            <a:p>
              <a:endParaRPr lang="zh-CN" altLang="en-US" sz="2400"/>
            </a:p>
          </p:txBody>
        </p:sp>
      </p:grpSp>
      <p:sp>
        <p:nvSpPr>
          <p:cNvPr id="16" name="TextBox 15"/>
          <p:cNvSpPr txBox="1"/>
          <p:nvPr/>
        </p:nvSpPr>
        <p:spPr>
          <a:xfrm>
            <a:off x="4175760" y="3585210"/>
            <a:ext cx="7487285" cy="2861310"/>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2000" b="1">
                <a:solidFill>
                  <a:schemeClr val="tx1"/>
                </a:solidFill>
              </a:rPr>
              <a:t>习近平，男，汉族，</a:t>
            </a:r>
            <a:r>
              <a:rPr lang="en-US" altLang="zh-CN" sz="2000" b="1">
                <a:solidFill>
                  <a:schemeClr val="tx1"/>
                </a:solidFill>
              </a:rPr>
              <a:t>1953</a:t>
            </a:r>
            <a:r>
              <a:rPr lang="zh-CN" altLang="en-US" sz="2000" b="1">
                <a:solidFill>
                  <a:schemeClr val="tx1"/>
                </a:solidFill>
              </a:rPr>
              <a:t>年</a:t>
            </a:r>
            <a:r>
              <a:rPr lang="en-US" altLang="zh-CN" sz="2000" b="1">
                <a:solidFill>
                  <a:schemeClr val="tx1"/>
                </a:solidFill>
              </a:rPr>
              <a:t>6</a:t>
            </a:r>
            <a:r>
              <a:rPr lang="zh-CN" altLang="en-US" sz="2000" b="1">
                <a:solidFill>
                  <a:schemeClr val="tx1"/>
                </a:solidFill>
              </a:rPr>
              <a:t>月生，陕西富平人，</a:t>
            </a:r>
            <a:r>
              <a:rPr lang="en-US" altLang="zh-CN" sz="2000" b="1">
                <a:solidFill>
                  <a:schemeClr val="tx1"/>
                </a:solidFill>
              </a:rPr>
              <a:t>1969</a:t>
            </a:r>
            <a:r>
              <a:rPr lang="zh-CN" altLang="en-US" sz="2000" b="1">
                <a:solidFill>
                  <a:schemeClr val="tx1"/>
                </a:solidFill>
              </a:rPr>
              <a:t>年</a:t>
            </a:r>
            <a:r>
              <a:rPr lang="en-US" altLang="zh-CN" sz="2000" b="1">
                <a:solidFill>
                  <a:schemeClr val="tx1"/>
                </a:solidFill>
              </a:rPr>
              <a:t>1</a:t>
            </a:r>
            <a:r>
              <a:rPr lang="zh-CN" altLang="en-US" sz="2000" b="1">
                <a:solidFill>
                  <a:schemeClr val="tx1"/>
                </a:solidFill>
              </a:rPr>
              <a:t>月参加工作，</a:t>
            </a:r>
            <a:r>
              <a:rPr lang="en-US" altLang="zh-CN" sz="2000" b="1">
                <a:solidFill>
                  <a:schemeClr val="tx1"/>
                </a:solidFill>
              </a:rPr>
              <a:t>1974</a:t>
            </a:r>
            <a:r>
              <a:rPr lang="zh-CN" altLang="en-US" sz="2000" b="1">
                <a:solidFill>
                  <a:schemeClr val="tx1"/>
                </a:solidFill>
              </a:rPr>
              <a:t>年</a:t>
            </a:r>
            <a:r>
              <a:rPr lang="en-US" altLang="zh-CN" sz="2000" b="1">
                <a:solidFill>
                  <a:schemeClr val="tx1"/>
                </a:solidFill>
              </a:rPr>
              <a:t>1</a:t>
            </a:r>
            <a:r>
              <a:rPr lang="zh-CN" altLang="en-US" sz="2000" b="1">
                <a:solidFill>
                  <a:schemeClr val="tx1"/>
                </a:solidFill>
              </a:rPr>
              <a:t>月加入中国共产党，清华大学人文社会学院马克思主义理论与思想政治教育专业毕业，在职研究生学历，法学博士学位。现任中国共产党中央委员会总书记、中共中央军事委员会主席，中华人民共和国主席，中华人民共和国中央军事委员会主席。 </a:t>
            </a:r>
          </a:p>
        </p:txBody>
      </p:sp>
      <p:sp>
        <p:nvSpPr>
          <p:cNvPr id="17" name="TextBox 16"/>
          <p:cNvSpPr txBox="1"/>
          <p:nvPr/>
        </p:nvSpPr>
        <p:spPr>
          <a:xfrm>
            <a:off x="4260008" y="3093832"/>
            <a:ext cx="2976331" cy="377079"/>
          </a:xfrm>
          <a:prstGeom prst="roundRect">
            <a:avLst/>
          </a:prstGeom>
          <a:gradFill>
            <a:gsLst>
              <a:gs pos="0">
                <a:srgbClr val="E30000"/>
              </a:gs>
              <a:gs pos="100000">
                <a:srgbClr val="760303"/>
              </a:gs>
            </a:gsLst>
            <a:lin ang="5400000" scaled="0"/>
          </a:grad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600">
                <a:solidFill>
                  <a:schemeClr val="bg1"/>
                </a:solidFill>
              </a:rPr>
              <a:t>中国共产党第五代领导核心</a:t>
            </a:r>
          </a:p>
        </p:txBody>
      </p:sp>
      <p:sp>
        <p:nvSpPr>
          <p:cNvPr id="18" name="TextBox 17"/>
          <p:cNvSpPr txBox="1"/>
          <p:nvPr/>
        </p:nvSpPr>
        <p:spPr>
          <a:xfrm>
            <a:off x="1144304" y="5759277"/>
            <a:ext cx="2784308" cy="33718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ctr">
              <a:lnSpc>
                <a:spcPct val="100000"/>
              </a:lnSpc>
            </a:pPr>
            <a:r>
              <a:rPr lang="zh-CN" altLang="en-US" sz="1600" b="1">
                <a:solidFill>
                  <a:schemeClr val="tx1"/>
                </a:solidFill>
              </a:rPr>
              <a:t>习近平</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794"/>
                                        </p:tgtEl>
                                        <p:attrNameLst>
                                          <p:attrName>style.visibility</p:attrName>
                                        </p:attrNameLst>
                                      </p:cBhvr>
                                      <p:to>
                                        <p:strVal val="visible"/>
                                      </p:to>
                                    </p:set>
                                    <p:animEffect transition="in" filter="fade">
                                      <p:cBhvr>
                                        <p:cTn id="12" dur="1000"/>
                                        <p:tgtEl>
                                          <p:spTgt spid="33794"/>
                                        </p:tgtEl>
                                      </p:cBhvr>
                                    </p:animEffect>
                                    <p:anim calcmode="lin" valueType="num">
                                      <p:cBhvr>
                                        <p:cTn id="13" dur="1000" fill="hold"/>
                                        <p:tgtEl>
                                          <p:spTgt spid="33794"/>
                                        </p:tgtEl>
                                        <p:attrNameLst>
                                          <p:attrName>ppt_x</p:attrName>
                                        </p:attrNameLst>
                                      </p:cBhvr>
                                      <p:tavLst>
                                        <p:tav tm="0">
                                          <p:val>
                                            <p:strVal val="#ppt_x"/>
                                          </p:val>
                                        </p:tav>
                                        <p:tav tm="100000">
                                          <p:val>
                                            <p:strVal val="#ppt_x"/>
                                          </p:val>
                                        </p:tav>
                                      </p:tavLst>
                                    </p:anim>
                                    <p:anim calcmode="lin" valueType="num">
                                      <p:cBhvr>
                                        <p:cTn id="14" dur="1000" fill="hold"/>
                                        <p:tgtEl>
                                          <p:spTgt spid="33794"/>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childTnLst>
                          </p:cTn>
                        </p:par>
                        <p:par>
                          <p:cTn id="19" fill="hold" nodeType="afterGroup">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对角圆角矩形 8"/>
          <p:cNvSpPr/>
          <p:nvPr/>
        </p:nvSpPr>
        <p:spPr>
          <a:xfrm>
            <a:off x="1285961" y="1818349"/>
            <a:ext cx="9824063" cy="4032448"/>
          </a:xfrm>
          <a:prstGeom prst="round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 name="对角圆角矩形 3"/>
          <p:cNvSpPr/>
          <p:nvPr/>
        </p:nvSpPr>
        <p:spPr>
          <a:xfrm>
            <a:off x="1168481" y="1722337"/>
            <a:ext cx="9824063" cy="4021380"/>
          </a:xfrm>
          <a:prstGeom prst="round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TextBox 7"/>
          <p:cNvSpPr txBox="1"/>
          <p:nvPr/>
        </p:nvSpPr>
        <p:spPr>
          <a:xfrm>
            <a:off x="5231904" y="1688495"/>
            <a:ext cx="1536171" cy="86169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ctr"/>
            <a:r>
              <a:rPr lang="zh-CN" altLang="en-US" sz="3335" b="1">
                <a:solidFill>
                  <a:schemeClr val="bg1"/>
                </a:solidFill>
              </a:rPr>
              <a:t>总  结</a:t>
            </a:r>
          </a:p>
        </p:txBody>
      </p:sp>
      <p:sp>
        <p:nvSpPr>
          <p:cNvPr id="10" name="TextBox 9"/>
          <p:cNvSpPr txBox="1"/>
          <p:nvPr/>
        </p:nvSpPr>
        <p:spPr>
          <a:xfrm>
            <a:off x="1391477" y="2490424"/>
            <a:ext cx="9217024" cy="304609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1600" b="1">
                <a:solidFill>
                  <a:schemeClr val="bg1"/>
                </a:solidFill>
              </a:rPr>
              <a:t>历史事实雄辩的告诉我们，没有共产党就没有新中国，只有社会主义才能救中国，只有改革开放才能发展中国，发展社会主义，发展马克思主义，只有中国共产党才是中国特色社会主义事业的坚强领导核心。</a:t>
            </a:r>
          </a:p>
          <a:p>
            <a:r>
              <a:rPr lang="zh-CN" altLang="en-US" sz="1600" b="1">
                <a:solidFill>
                  <a:schemeClr val="bg1"/>
                </a:solidFill>
              </a:rPr>
              <a:t>当今世界，和平与发展成为了时代主题，科技进步日新月异，经济全球化进程加快发展，世界格局多极化趋势不可逆转，以综合国力为基础的竞争日趋激烈。继续推进社会主义现代化建设，完成祖国统一大业，维护世界和平与促进共同发展，是党在新世纪的三大任务。</a:t>
            </a:r>
          </a:p>
          <a:p>
            <a:r>
              <a:rPr lang="zh-CN" altLang="en-US" sz="1600" b="1">
                <a:solidFill>
                  <a:schemeClr val="bg1"/>
                </a:solidFill>
              </a:rPr>
              <a:t>抓住机遇，加快发展，实现中华民族的伟大复兴，是历史赋予中国共产党的光荣使命。党领导人民在过去的</a:t>
            </a:r>
            <a:r>
              <a:rPr lang="en-US" altLang="zh-CN" sz="1600" b="1">
                <a:solidFill>
                  <a:schemeClr val="bg1"/>
                </a:solidFill>
              </a:rPr>
              <a:t>94</a:t>
            </a:r>
            <a:r>
              <a:rPr lang="zh-CN" altLang="en-US" sz="1600" b="1">
                <a:solidFill>
                  <a:schemeClr val="bg1"/>
                </a:solidFill>
              </a:rPr>
              <a:t>年里写下光辉篇章，我们坚信也一定能够在新的世纪继续谱写出更加壮丽的篇章。</a:t>
            </a:r>
          </a:p>
        </p:txBody>
      </p:sp>
      <p:sp>
        <p:nvSpPr>
          <p:cNvPr id="5" name="矩形 4"/>
          <p:cNvSpPr/>
          <p:nvPr/>
        </p:nvSpPr>
        <p:spPr>
          <a:xfrm>
            <a:off x="1487488" y="2150417"/>
            <a:ext cx="3840427" cy="4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6672064" y="2150417"/>
            <a:ext cx="3840427" cy="4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53"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par>
                          <p:cTn id="19" fill="hold" nodeType="afterGroup">
                            <p:stCondLst>
                              <p:cond delay="1000"/>
                            </p:stCondLst>
                            <p:childTnLst>
                              <p:par>
                                <p:cTn id="20" presetID="22" presetClass="entr" presetSubtype="2"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right)">
                                      <p:cBhvr>
                                        <p:cTn id="22" dur="500"/>
                                        <p:tgtEl>
                                          <p:spTgt spid="5"/>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par>
                          <p:cTn id="26" fill="hold" nodeType="afterGroup">
                            <p:stCondLst>
                              <p:cond delay="1500"/>
                            </p:stCondLst>
                            <p:childTnLst>
                              <p:par>
                                <p:cTn id="27" presetID="42"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8" grpId="0"/>
      <p:bldP spid="10" grpId="0"/>
      <p:bldP spid="5" grpId="0" animBg="1"/>
      <p:bldP spid="11"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966484"/>
            <a:ext cx="12192000" cy="2891517"/>
          </a:xfrm>
          <a:prstGeom prst="rect">
            <a:avLst/>
          </a:prstGeom>
        </p:spPr>
      </p:pic>
      <p:sp>
        <p:nvSpPr>
          <p:cNvPr id="6" name="Text Placeholder 12"/>
          <p:cNvSpPr txBox="1"/>
          <p:nvPr/>
        </p:nvSpPr>
        <p:spPr>
          <a:xfrm>
            <a:off x="2267000" y="1922947"/>
            <a:ext cx="8533523" cy="1343761"/>
          </a:xfrm>
          <a:prstGeom prst="rect">
            <a:avLst/>
          </a:prstGeom>
        </p:spPr>
        <p:txBody>
          <a:bodyPr vert="horz" lIns="0" tIns="60960" rIns="0" bIns="60960" rtlCol="0" anchor="ctr">
            <a:noAutofit/>
          </a:bodyPr>
          <a:lstStyle>
            <a:defPPr>
              <a:defRPr lang="zh-CN"/>
            </a:defPPr>
            <a:lvl1pPr marL="0" indent="0" algn="ctr" defTabSz="914400" rtl="0" eaLnBrk="1" latinLnBrk="0" hangingPunct="1">
              <a:buNone/>
              <a:defRPr sz="3000" b="0" kern="1200" baseline="0">
                <a:solidFill>
                  <a:schemeClr val="accent1"/>
                </a:solidFill>
                <a:latin typeface="U.S. 101" pitchFamily="2" charset="0"/>
                <a:ea typeface="Roboto" pitchFamily="2" charset="0"/>
                <a:cs typeface="+mn-cs"/>
              </a:defRPr>
            </a:lvl1pPr>
            <a:lvl2pPr marL="342900" indent="0" algn="l" defTabSz="914400" rtl="0" eaLnBrk="1" latinLnBrk="0" hangingPunct="1">
              <a:buNone/>
              <a:defRPr sz="1800" kern="1200">
                <a:solidFill>
                  <a:schemeClr val="tx1"/>
                </a:solidFill>
                <a:latin typeface="+mn-lt"/>
                <a:ea typeface="+mn-ea"/>
                <a:cs typeface="+mn-cs"/>
              </a:defRPr>
            </a:lvl2pPr>
            <a:lvl3pPr marL="685800" indent="0" algn="l" defTabSz="914400" rtl="0" eaLnBrk="1" latinLnBrk="0" hangingPunct="1">
              <a:buNone/>
              <a:defRPr sz="1800" kern="1200">
                <a:solidFill>
                  <a:schemeClr val="tx1"/>
                </a:solidFill>
                <a:latin typeface="+mn-lt"/>
                <a:ea typeface="+mn-ea"/>
                <a:cs typeface="+mn-cs"/>
              </a:defRPr>
            </a:lvl3pPr>
            <a:lvl4pPr marL="1028700" indent="0" algn="l" defTabSz="914400" rtl="0" eaLnBrk="1" latinLnBrk="0" hangingPunct="1">
              <a:buNone/>
              <a:defRPr sz="1800" kern="1200">
                <a:solidFill>
                  <a:schemeClr val="tx1"/>
                </a:solidFill>
                <a:latin typeface="+mn-lt"/>
                <a:ea typeface="+mn-ea"/>
                <a:cs typeface="+mn-cs"/>
              </a:defRPr>
            </a:lvl4pPr>
            <a:lvl5pPr marL="1371600" indent="0" algn="l" defTabSz="914400" rtl="0" eaLnBrk="1" latinLnBrk="0" hangingPunct="1">
              <a:buNone/>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7335">
                <a:solidFill>
                  <a:srgbClr val="AE0E16"/>
                </a:solidFill>
                <a:latin typeface="李旭科书法" panose="02000603000000000000" pitchFamily="2" charset="-122"/>
                <a:ea typeface="李旭科书法" panose="02000603000000000000" pitchFamily="2" charset="-122"/>
              </a:rPr>
              <a:t>感谢一路有你</a:t>
            </a:r>
            <a:endParaRPr lang="en-GB" sz="7335">
              <a:solidFill>
                <a:srgbClr val="AE0E16"/>
              </a:solidFill>
              <a:latin typeface="李旭科书法" panose="02000603000000000000" pitchFamily="2" charset="-122"/>
              <a:ea typeface="李旭科书法" panose="02000603000000000000" pitchFamily="2" charset="-122"/>
            </a:endParaRPr>
          </a:p>
        </p:txBody>
      </p:sp>
      <p:sp>
        <p:nvSpPr>
          <p:cNvPr id="7" name="Freeform 5"/>
          <p:cNvSpPr/>
          <p:nvPr/>
        </p:nvSpPr>
        <p:spPr bwMode="auto">
          <a:xfrm>
            <a:off x="5723384" y="452669"/>
            <a:ext cx="1236712" cy="1261201"/>
          </a:xfrm>
          <a:custGeom>
            <a:avLst/>
            <a:gdLst>
              <a:gd name="T0" fmla="*/ 9730 w 15756"/>
              <a:gd name="T1" fmla="*/ 253 h 16068"/>
              <a:gd name="T2" fmla="*/ 11826 w 15756"/>
              <a:gd name="T3" fmla="*/ 1108 h 16068"/>
              <a:gd name="T4" fmla="*/ 13508 w 15756"/>
              <a:gd name="T5" fmla="*/ 2441 h 16068"/>
              <a:gd name="T6" fmla="*/ 14743 w 15756"/>
              <a:gd name="T7" fmla="*/ 4133 h 16068"/>
              <a:gd name="T8" fmla="*/ 15503 w 15756"/>
              <a:gd name="T9" fmla="*/ 6065 h 16068"/>
              <a:gd name="T10" fmla="*/ 15755 w 15756"/>
              <a:gd name="T11" fmla="*/ 8111 h 16068"/>
              <a:gd name="T12" fmla="*/ 15467 w 15756"/>
              <a:gd name="T13" fmla="*/ 10154 h 16068"/>
              <a:gd name="T14" fmla="*/ 14610 w 15756"/>
              <a:gd name="T15" fmla="*/ 12071 h 16068"/>
              <a:gd name="T16" fmla="*/ 12376 w 15756"/>
              <a:gd name="T17" fmla="*/ 14520 h 16068"/>
              <a:gd name="T18" fmla="*/ 11170 w 15756"/>
              <a:gd name="T19" fmla="*/ 15175 h 16068"/>
              <a:gd name="T20" fmla="*/ 9951 w 15756"/>
              <a:gd name="T21" fmla="*/ 15641 h 16068"/>
              <a:gd name="T22" fmla="*/ 8725 w 15756"/>
              <a:gd name="T23" fmla="*/ 15912 h 16068"/>
              <a:gd name="T24" fmla="*/ 7497 w 15756"/>
              <a:gd name="T25" fmla="*/ 15989 h 16068"/>
              <a:gd name="T26" fmla="*/ 6270 w 15756"/>
              <a:gd name="T27" fmla="*/ 15865 h 16068"/>
              <a:gd name="T28" fmla="*/ 5050 w 15756"/>
              <a:gd name="T29" fmla="*/ 15539 h 16068"/>
              <a:gd name="T30" fmla="*/ 3842 w 15756"/>
              <a:gd name="T31" fmla="*/ 15007 h 16068"/>
              <a:gd name="T32" fmla="*/ 2649 w 15756"/>
              <a:gd name="T33" fmla="*/ 14265 h 16068"/>
              <a:gd name="T34" fmla="*/ 2450 w 15756"/>
              <a:gd name="T35" fmla="*/ 14829 h 16068"/>
              <a:gd name="T36" fmla="*/ 2374 w 15756"/>
              <a:gd name="T37" fmla="*/ 15238 h 16068"/>
              <a:gd name="T38" fmla="*/ 2200 w 15756"/>
              <a:gd name="T39" fmla="*/ 15581 h 16068"/>
              <a:gd name="T40" fmla="*/ 1942 w 15756"/>
              <a:gd name="T41" fmla="*/ 15842 h 16068"/>
              <a:gd name="T42" fmla="*/ 1620 w 15756"/>
              <a:gd name="T43" fmla="*/ 16009 h 16068"/>
              <a:gd name="T44" fmla="*/ 1252 w 15756"/>
              <a:gd name="T45" fmla="*/ 16068 h 16068"/>
              <a:gd name="T46" fmla="*/ 856 w 15756"/>
              <a:gd name="T47" fmla="*/ 16008 h 16068"/>
              <a:gd name="T48" fmla="*/ 451 w 15756"/>
              <a:gd name="T49" fmla="*/ 15816 h 16068"/>
              <a:gd name="T50" fmla="*/ 175 w 15756"/>
              <a:gd name="T51" fmla="*/ 15467 h 16068"/>
              <a:gd name="T52" fmla="*/ 35 w 15756"/>
              <a:gd name="T53" fmla="*/ 15094 h 16068"/>
              <a:gd name="T54" fmla="*/ 1 w 15756"/>
              <a:gd name="T55" fmla="*/ 14729 h 16068"/>
              <a:gd name="T56" fmla="*/ 66 w 15756"/>
              <a:gd name="T57" fmla="*/ 14388 h 16068"/>
              <a:gd name="T58" fmla="*/ 228 w 15756"/>
              <a:gd name="T59" fmla="*/ 14085 h 16068"/>
              <a:gd name="T60" fmla="*/ 481 w 15756"/>
              <a:gd name="T61" fmla="*/ 13834 h 16068"/>
              <a:gd name="T62" fmla="*/ 820 w 15756"/>
              <a:gd name="T63" fmla="*/ 13651 h 16068"/>
              <a:gd name="T64" fmla="*/ 1242 w 15756"/>
              <a:gd name="T65" fmla="*/ 13548 h 16068"/>
              <a:gd name="T66" fmla="*/ 1687 w 15756"/>
              <a:gd name="T67" fmla="*/ 10896 h 16068"/>
              <a:gd name="T68" fmla="*/ 2594 w 15756"/>
              <a:gd name="T69" fmla="*/ 11657 h 16068"/>
              <a:gd name="T70" fmla="*/ 3570 w 15756"/>
              <a:gd name="T71" fmla="*/ 12297 h 16068"/>
              <a:gd name="T72" fmla="*/ 4603 w 15756"/>
              <a:gd name="T73" fmla="*/ 12795 h 16068"/>
              <a:gd name="T74" fmla="*/ 5684 w 15756"/>
              <a:gd name="T75" fmla="*/ 13133 h 16068"/>
              <a:gd name="T76" fmla="*/ 6802 w 15756"/>
              <a:gd name="T77" fmla="*/ 13290 h 16068"/>
              <a:gd name="T78" fmla="*/ 7947 w 15756"/>
              <a:gd name="T79" fmla="*/ 13248 h 16068"/>
              <a:gd name="T80" fmla="*/ 9108 w 15756"/>
              <a:gd name="T81" fmla="*/ 12988 h 16068"/>
              <a:gd name="T82" fmla="*/ 10277 w 15756"/>
              <a:gd name="T83" fmla="*/ 12489 h 16068"/>
              <a:gd name="T84" fmla="*/ 5331 w 15756"/>
              <a:gd name="T85" fmla="*/ 2506 h 16068"/>
              <a:gd name="T86" fmla="*/ 5685 w 15756"/>
              <a:gd name="T87" fmla="*/ 2576 h 16068"/>
              <a:gd name="T88" fmla="*/ 6027 w 15756"/>
              <a:gd name="T89" fmla="*/ 2611 h 16068"/>
              <a:gd name="T90" fmla="*/ 6359 w 15756"/>
              <a:gd name="T91" fmla="*/ 2608 h 16068"/>
              <a:gd name="T92" fmla="*/ 6676 w 15756"/>
              <a:gd name="T93" fmla="*/ 2565 h 16068"/>
              <a:gd name="T94" fmla="*/ 6981 w 15756"/>
              <a:gd name="T95" fmla="*/ 2479 h 16068"/>
              <a:gd name="T96" fmla="*/ 7272 w 15756"/>
              <a:gd name="T97" fmla="*/ 2350 h 16068"/>
              <a:gd name="T98" fmla="*/ 7549 w 15756"/>
              <a:gd name="T99" fmla="*/ 2174 h 16068"/>
              <a:gd name="T100" fmla="*/ 7811 w 15756"/>
              <a:gd name="T101" fmla="*/ 1951 h 16068"/>
              <a:gd name="T102" fmla="*/ 12510 w 15756"/>
              <a:gd name="T103" fmla="*/ 10286 h 16068"/>
              <a:gd name="T104" fmla="*/ 12943 w 15756"/>
              <a:gd name="T105" fmla="*/ 8938 h 16068"/>
              <a:gd name="T106" fmla="*/ 13043 w 15756"/>
              <a:gd name="T107" fmla="*/ 7449 h 16068"/>
              <a:gd name="T108" fmla="*/ 12826 w 15756"/>
              <a:gd name="T109" fmla="*/ 5893 h 16068"/>
              <a:gd name="T110" fmla="*/ 12305 w 15756"/>
              <a:gd name="T111" fmla="*/ 4349 h 16068"/>
              <a:gd name="T112" fmla="*/ 11495 w 15756"/>
              <a:gd name="T113" fmla="*/ 2896 h 16068"/>
              <a:gd name="T114" fmla="*/ 10412 w 15756"/>
              <a:gd name="T115" fmla="*/ 1611 h 16068"/>
              <a:gd name="T116" fmla="*/ 9070 w 15756"/>
              <a:gd name="T117" fmla="*/ 571 h 16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756" h="16068">
                <a:moveTo>
                  <a:pt x="7903" y="0"/>
                </a:moveTo>
                <a:lnTo>
                  <a:pt x="8535" y="43"/>
                </a:lnTo>
                <a:lnTo>
                  <a:pt x="9143" y="129"/>
                </a:lnTo>
                <a:lnTo>
                  <a:pt x="9730" y="253"/>
                </a:lnTo>
                <a:lnTo>
                  <a:pt x="10291" y="415"/>
                </a:lnTo>
                <a:lnTo>
                  <a:pt x="10827" y="613"/>
                </a:lnTo>
                <a:lnTo>
                  <a:pt x="11339" y="844"/>
                </a:lnTo>
                <a:lnTo>
                  <a:pt x="11826" y="1108"/>
                </a:lnTo>
                <a:lnTo>
                  <a:pt x="12287" y="1400"/>
                </a:lnTo>
                <a:lnTo>
                  <a:pt x="12720" y="1722"/>
                </a:lnTo>
                <a:lnTo>
                  <a:pt x="13128" y="2070"/>
                </a:lnTo>
                <a:lnTo>
                  <a:pt x="13508" y="2441"/>
                </a:lnTo>
                <a:lnTo>
                  <a:pt x="13859" y="2835"/>
                </a:lnTo>
                <a:lnTo>
                  <a:pt x="14183" y="3251"/>
                </a:lnTo>
                <a:lnTo>
                  <a:pt x="14478" y="3684"/>
                </a:lnTo>
                <a:lnTo>
                  <a:pt x="14743" y="4133"/>
                </a:lnTo>
                <a:lnTo>
                  <a:pt x="14979" y="4599"/>
                </a:lnTo>
                <a:lnTo>
                  <a:pt x="15185" y="5077"/>
                </a:lnTo>
                <a:lnTo>
                  <a:pt x="15360" y="5567"/>
                </a:lnTo>
                <a:lnTo>
                  <a:pt x="15503" y="6065"/>
                </a:lnTo>
                <a:lnTo>
                  <a:pt x="15614" y="6570"/>
                </a:lnTo>
                <a:lnTo>
                  <a:pt x="15695" y="7081"/>
                </a:lnTo>
                <a:lnTo>
                  <a:pt x="15741" y="7595"/>
                </a:lnTo>
                <a:lnTo>
                  <a:pt x="15755" y="8111"/>
                </a:lnTo>
                <a:lnTo>
                  <a:pt x="15735" y="8628"/>
                </a:lnTo>
                <a:lnTo>
                  <a:pt x="15681" y="9141"/>
                </a:lnTo>
                <a:lnTo>
                  <a:pt x="15591" y="9651"/>
                </a:lnTo>
                <a:lnTo>
                  <a:pt x="15467" y="10154"/>
                </a:lnTo>
                <a:lnTo>
                  <a:pt x="15307" y="10650"/>
                </a:lnTo>
                <a:lnTo>
                  <a:pt x="15112" y="11136"/>
                </a:lnTo>
                <a:lnTo>
                  <a:pt x="14880" y="11610"/>
                </a:lnTo>
                <a:lnTo>
                  <a:pt x="14610" y="12071"/>
                </a:lnTo>
                <a:lnTo>
                  <a:pt x="14303" y="12517"/>
                </a:lnTo>
                <a:lnTo>
                  <a:pt x="15756" y="13901"/>
                </a:lnTo>
                <a:lnTo>
                  <a:pt x="13807" y="15935"/>
                </a:lnTo>
                <a:lnTo>
                  <a:pt x="12376" y="14520"/>
                </a:lnTo>
                <a:lnTo>
                  <a:pt x="12076" y="14702"/>
                </a:lnTo>
                <a:lnTo>
                  <a:pt x="11775" y="14872"/>
                </a:lnTo>
                <a:lnTo>
                  <a:pt x="11473" y="15030"/>
                </a:lnTo>
                <a:lnTo>
                  <a:pt x="11170" y="15175"/>
                </a:lnTo>
                <a:lnTo>
                  <a:pt x="10866" y="15310"/>
                </a:lnTo>
                <a:lnTo>
                  <a:pt x="10562" y="15432"/>
                </a:lnTo>
                <a:lnTo>
                  <a:pt x="10256" y="15543"/>
                </a:lnTo>
                <a:lnTo>
                  <a:pt x="9951" y="15641"/>
                </a:lnTo>
                <a:lnTo>
                  <a:pt x="9645" y="15727"/>
                </a:lnTo>
                <a:lnTo>
                  <a:pt x="9339" y="15801"/>
                </a:lnTo>
                <a:lnTo>
                  <a:pt x="9032" y="15863"/>
                </a:lnTo>
                <a:lnTo>
                  <a:pt x="8725" y="15912"/>
                </a:lnTo>
                <a:lnTo>
                  <a:pt x="8418" y="15951"/>
                </a:lnTo>
                <a:lnTo>
                  <a:pt x="8111" y="15976"/>
                </a:lnTo>
                <a:lnTo>
                  <a:pt x="7804" y="15988"/>
                </a:lnTo>
                <a:lnTo>
                  <a:pt x="7497" y="15989"/>
                </a:lnTo>
                <a:lnTo>
                  <a:pt x="7190" y="15977"/>
                </a:lnTo>
                <a:lnTo>
                  <a:pt x="6883" y="15952"/>
                </a:lnTo>
                <a:lnTo>
                  <a:pt x="6576" y="15914"/>
                </a:lnTo>
                <a:lnTo>
                  <a:pt x="6270" y="15865"/>
                </a:lnTo>
                <a:lnTo>
                  <a:pt x="5964" y="15802"/>
                </a:lnTo>
                <a:lnTo>
                  <a:pt x="5659" y="15727"/>
                </a:lnTo>
                <a:lnTo>
                  <a:pt x="5354" y="15639"/>
                </a:lnTo>
                <a:lnTo>
                  <a:pt x="5050" y="15539"/>
                </a:lnTo>
                <a:lnTo>
                  <a:pt x="4747" y="15424"/>
                </a:lnTo>
                <a:lnTo>
                  <a:pt x="4445" y="15298"/>
                </a:lnTo>
                <a:lnTo>
                  <a:pt x="4143" y="15159"/>
                </a:lnTo>
                <a:lnTo>
                  <a:pt x="3842" y="15007"/>
                </a:lnTo>
                <a:lnTo>
                  <a:pt x="3543" y="14841"/>
                </a:lnTo>
                <a:lnTo>
                  <a:pt x="3244" y="14662"/>
                </a:lnTo>
                <a:lnTo>
                  <a:pt x="2945" y="14470"/>
                </a:lnTo>
                <a:lnTo>
                  <a:pt x="2649" y="14265"/>
                </a:lnTo>
                <a:lnTo>
                  <a:pt x="2428" y="14483"/>
                </a:lnTo>
                <a:lnTo>
                  <a:pt x="2443" y="14602"/>
                </a:lnTo>
                <a:lnTo>
                  <a:pt x="2450" y="14716"/>
                </a:lnTo>
                <a:lnTo>
                  <a:pt x="2450" y="14829"/>
                </a:lnTo>
                <a:lnTo>
                  <a:pt x="2441" y="14937"/>
                </a:lnTo>
                <a:lnTo>
                  <a:pt x="2426" y="15042"/>
                </a:lnTo>
                <a:lnTo>
                  <a:pt x="2404" y="15142"/>
                </a:lnTo>
                <a:lnTo>
                  <a:pt x="2374" y="15238"/>
                </a:lnTo>
                <a:lnTo>
                  <a:pt x="2340" y="15331"/>
                </a:lnTo>
                <a:lnTo>
                  <a:pt x="2299" y="15419"/>
                </a:lnTo>
                <a:lnTo>
                  <a:pt x="2252" y="15503"/>
                </a:lnTo>
                <a:lnTo>
                  <a:pt x="2200" y="15581"/>
                </a:lnTo>
                <a:lnTo>
                  <a:pt x="2143" y="15654"/>
                </a:lnTo>
                <a:lnTo>
                  <a:pt x="2080" y="15723"/>
                </a:lnTo>
                <a:lnTo>
                  <a:pt x="2013" y="15785"/>
                </a:lnTo>
                <a:lnTo>
                  <a:pt x="1942" y="15842"/>
                </a:lnTo>
                <a:lnTo>
                  <a:pt x="1867" y="15892"/>
                </a:lnTo>
                <a:lnTo>
                  <a:pt x="1788" y="15937"/>
                </a:lnTo>
                <a:lnTo>
                  <a:pt x="1706" y="15977"/>
                </a:lnTo>
                <a:lnTo>
                  <a:pt x="1620" y="16009"/>
                </a:lnTo>
                <a:lnTo>
                  <a:pt x="1531" y="16034"/>
                </a:lnTo>
                <a:lnTo>
                  <a:pt x="1441" y="16052"/>
                </a:lnTo>
                <a:lnTo>
                  <a:pt x="1348" y="16064"/>
                </a:lnTo>
                <a:lnTo>
                  <a:pt x="1252" y="16068"/>
                </a:lnTo>
                <a:lnTo>
                  <a:pt x="1155" y="16065"/>
                </a:lnTo>
                <a:lnTo>
                  <a:pt x="1057" y="16054"/>
                </a:lnTo>
                <a:lnTo>
                  <a:pt x="956" y="16035"/>
                </a:lnTo>
                <a:lnTo>
                  <a:pt x="856" y="16008"/>
                </a:lnTo>
                <a:lnTo>
                  <a:pt x="755" y="15973"/>
                </a:lnTo>
                <a:lnTo>
                  <a:pt x="653" y="15929"/>
                </a:lnTo>
                <a:lnTo>
                  <a:pt x="552" y="15877"/>
                </a:lnTo>
                <a:lnTo>
                  <a:pt x="451" y="15816"/>
                </a:lnTo>
                <a:lnTo>
                  <a:pt x="349" y="15746"/>
                </a:lnTo>
                <a:lnTo>
                  <a:pt x="284" y="15653"/>
                </a:lnTo>
                <a:lnTo>
                  <a:pt x="226" y="15561"/>
                </a:lnTo>
                <a:lnTo>
                  <a:pt x="175" y="15467"/>
                </a:lnTo>
                <a:lnTo>
                  <a:pt x="129" y="15374"/>
                </a:lnTo>
                <a:lnTo>
                  <a:pt x="91" y="15281"/>
                </a:lnTo>
                <a:lnTo>
                  <a:pt x="60" y="15187"/>
                </a:lnTo>
                <a:lnTo>
                  <a:pt x="35" y="15094"/>
                </a:lnTo>
                <a:lnTo>
                  <a:pt x="17" y="15001"/>
                </a:lnTo>
                <a:lnTo>
                  <a:pt x="5" y="14909"/>
                </a:lnTo>
                <a:lnTo>
                  <a:pt x="0" y="14819"/>
                </a:lnTo>
                <a:lnTo>
                  <a:pt x="1" y="14729"/>
                </a:lnTo>
                <a:lnTo>
                  <a:pt x="8" y="14641"/>
                </a:lnTo>
                <a:lnTo>
                  <a:pt x="21" y="14555"/>
                </a:lnTo>
                <a:lnTo>
                  <a:pt x="41" y="14470"/>
                </a:lnTo>
                <a:lnTo>
                  <a:pt x="66" y="14388"/>
                </a:lnTo>
                <a:lnTo>
                  <a:pt x="98" y="14308"/>
                </a:lnTo>
                <a:lnTo>
                  <a:pt x="135" y="14230"/>
                </a:lnTo>
                <a:lnTo>
                  <a:pt x="179" y="14156"/>
                </a:lnTo>
                <a:lnTo>
                  <a:pt x="228" y="14085"/>
                </a:lnTo>
                <a:lnTo>
                  <a:pt x="283" y="14016"/>
                </a:lnTo>
                <a:lnTo>
                  <a:pt x="343" y="13952"/>
                </a:lnTo>
                <a:lnTo>
                  <a:pt x="409" y="13891"/>
                </a:lnTo>
                <a:lnTo>
                  <a:pt x="481" y="13834"/>
                </a:lnTo>
                <a:lnTo>
                  <a:pt x="558" y="13781"/>
                </a:lnTo>
                <a:lnTo>
                  <a:pt x="640" y="13733"/>
                </a:lnTo>
                <a:lnTo>
                  <a:pt x="728" y="13689"/>
                </a:lnTo>
                <a:lnTo>
                  <a:pt x="820" y="13651"/>
                </a:lnTo>
                <a:lnTo>
                  <a:pt x="918" y="13617"/>
                </a:lnTo>
                <a:lnTo>
                  <a:pt x="1021" y="13589"/>
                </a:lnTo>
                <a:lnTo>
                  <a:pt x="1129" y="13565"/>
                </a:lnTo>
                <a:lnTo>
                  <a:pt x="1242" y="13548"/>
                </a:lnTo>
                <a:lnTo>
                  <a:pt x="1360" y="13538"/>
                </a:lnTo>
                <a:lnTo>
                  <a:pt x="1517" y="13402"/>
                </a:lnTo>
                <a:lnTo>
                  <a:pt x="481" y="12137"/>
                </a:lnTo>
                <a:lnTo>
                  <a:pt x="1687" y="10896"/>
                </a:lnTo>
                <a:lnTo>
                  <a:pt x="1907" y="11097"/>
                </a:lnTo>
                <a:lnTo>
                  <a:pt x="2132" y="11291"/>
                </a:lnTo>
                <a:lnTo>
                  <a:pt x="2360" y="11478"/>
                </a:lnTo>
                <a:lnTo>
                  <a:pt x="2594" y="11657"/>
                </a:lnTo>
                <a:lnTo>
                  <a:pt x="2832" y="11829"/>
                </a:lnTo>
                <a:lnTo>
                  <a:pt x="3075" y="11994"/>
                </a:lnTo>
                <a:lnTo>
                  <a:pt x="3321" y="12149"/>
                </a:lnTo>
                <a:lnTo>
                  <a:pt x="3570" y="12297"/>
                </a:lnTo>
                <a:lnTo>
                  <a:pt x="3824" y="12436"/>
                </a:lnTo>
                <a:lnTo>
                  <a:pt x="4081" y="12565"/>
                </a:lnTo>
                <a:lnTo>
                  <a:pt x="4340" y="12685"/>
                </a:lnTo>
                <a:lnTo>
                  <a:pt x="4603" y="12795"/>
                </a:lnTo>
                <a:lnTo>
                  <a:pt x="4869" y="12896"/>
                </a:lnTo>
                <a:lnTo>
                  <a:pt x="5138" y="12985"/>
                </a:lnTo>
                <a:lnTo>
                  <a:pt x="5410" y="13064"/>
                </a:lnTo>
                <a:lnTo>
                  <a:pt x="5684" y="13133"/>
                </a:lnTo>
                <a:lnTo>
                  <a:pt x="5961" y="13190"/>
                </a:lnTo>
                <a:lnTo>
                  <a:pt x="6239" y="13235"/>
                </a:lnTo>
                <a:lnTo>
                  <a:pt x="6520" y="13269"/>
                </a:lnTo>
                <a:lnTo>
                  <a:pt x="6802" y="13290"/>
                </a:lnTo>
                <a:lnTo>
                  <a:pt x="7086" y="13299"/>
                </a:lnTo>
                <a:lnTo>
                  <a:pt x="7372" y="13295"/>
                </a:lnTo>
                <a:lnTo>
                  <a:pt x="7659" y="13279"/>
                </a:lnTo>
                <a:lnTo>
                  <a:pt x="7947" y="13248"/>
                </a:lnTo>
                <a:lnTo>
                  <a:pt x="8236" y="13205"/>
                </a:lnTo>
                <a:lnTo>
                  <a:pt x="8526" y="13147"/>
                </a:lnTo>
                <a:lnTo>
                  <a:pt x="8817" y="13074"/>
                </a:lnTo>
                <a:lnTo>
                  <a:pt x="9108" y="12988"/>
                </a:lnTo>
                <a:lnTo>
                  <a:pt x="9400" y="12887"/>
                </a:lnTo>
                <a:lnTo>
                  <a:pt x="9692" y="12769"/>
                </a:lnTo>
                <a:lnTo>
                  <a:pt x="9984" y="12637"/>
                </a:lnTo>
                <a:lnTo>
                  <a:pt x="10277" y="12489"/>
                </a:lnTo>
                <a:lnTo>
                  <a:pt x="5111" y="7485"/>
                </a:lnTo>
                <a:lnTo>
                  <a:pt x="3687" y="8967"/>
                </a:lnTo>
                <a:lnTo>
                  <a:pt x="1395" y="6670"/>
                </a:lnTo>
                <a:lnTo>
                  <a:pt x="5331" y="2506"/>
                </a:lnTo>
                <a:lnTo>
                  <a:pt x="5420" y="2527"/>
                </a:lnTo>
                <a:lnTo>
                  <a:pt x="5510" y="2545"/>
                </a:lnTo>
                <a:lnTo>
                  <a:pt x="5598" y="2562"/>
                </a:lnTo>
                <a:lnTo>
                  <a:pt x="5685" y="2576"/>
                </a:lnTo>
                <a:lnTo>
                  <a:pt x="5772" y="2589"/>
                </a:lnTo>
                <a:lnTo>
                  <a:pt x="5858" y="2598"/>
                </a:lnTo>
                <a:lnTo>
                  <a:pt x="5943" y="2606"/>
                </a:lnTo>
                <a:lnTo>
                  <a:pt x="6027" y="2611"/>
                </a:lnTo>
                <a:lnTo>
                  <a:pt x="6112" y="2614"/>
                </a:lnTo>
                <a:lnTo>
                  <a:pt x="6194" y="2614"/>
                </a:lnTo>
                <a:lnTo>
                  <a:pt x="6276" y="2612"/>
                </a:lnTo>
                <a:lnTo>
                  <a:pt x="6359" y="2608"/>
                </a:lnTo>
                <a:lnTo>
                  <a:pt x="6439" y="2601"/>
                </a:lnTo>
                <a:lnTo>
                  <a:pt x="6519" y="2591"/>
                </a:lnTo>
                <a:lnTo>
                  <a:pt x="6597" y="2579"/>
                </a:lnTo>
                <a:lnTo>
                  <a:pt x="6676" y="2565"/>
                </a:lnTo>
                <a:lnTo>
                  <a:pt x="6754" y="2547"/>
                </a:lnTo>
                <a:lnTo>
                  <a:pt x="6830" y="2527"/>
                </a:lnTo>
                <a:lnTo>
                  <a:pt x="6907" y="2505"/>
                </a:lnTo>
                <a:lnTo>
                  <a:pt x="6981" y="2479"/>
                </a:lnTo>
                <a:lnTo>
                  <a:pt x="7055" y="2451"/>
                </a:lnTo>
                <a:lnTo>
                  <a:pt x="7128" y="2420"/>
                </a:lnTo>
                <a:lnTo>
                  <a:pt x="7201" y="2386"/>
                </a:lnTo>
                <a:lnTo>
                  <a:pt x="7272" y="2350"/>
                </a:lnTo>
                <a:lnTo>
                  <a:pt x="7343" y="2310"/>
                </a:lnTo>
                <a:lnTo>
                  <a:pt x="7412" y="2268"/>
                </a:lnTo>
                <a:lnTo>
                  <a:pt x="7482" y="2222"/>
                </a:lnTo>
                <a:lnTo>
                  <a:pt x="7549" y="2174"/>
                </a:lnTo>
                <a:lnTo>
                  <a:pt x="7616" y="2123"/>
                </a:lnTo>
                <a:lnTo>
                  <a:pt x="7682" y="2069"/>
                </a:lnTo>
                <a:lnTo>
                  <a:pt x="7747" y="2012"/>
                </a:lnTo>
                <a:lnTo>
                  <a:pt x="7811" y="1951"/>
                </a:lnTo>
                <a:lnTo>
                  <a:pt x="9056" y="3228"/>
                </a:lnTo>
                <a:lnTo>
                  <a:pt x="7078" y="5349"/>
                </a:lnTo>
                <a:lnTo>
                  <a:pt x="12349" y="10590"/>
                </a:lnTo>
                <a:lnTo>
                  <a:pt x="12510" y="10286"/>
                </a:lnTo>
                <a:lnTo>
                  <a:pt x="12651" y="9966"/>
                </a:lnTo>
                <a:lnTo>
                  <a:pt x="12769" y="9635"/>
                </a:lnTo>
                <a:lnTo>
                  <a:pt x="12867" y="9291"/>
                </a:lnTo>
                <a:lnTo>
                  <a:pt x="12943" y="8938"/>
                </a:lnTo>
                <a:lnTo>
                  <a:pt x="12999" y="8576"/>
                </a:lnTo>
                <a:lnTo>
                  <a:pt x="13034" y="8207"/>
                </a:lnTo>
                <a:lnTo>
                  <a:pt x="13049" y="7830"/>
                </a:lnTo>
                <a:lnTo>
                  <a:pt x="13043" y="7449"/>
                </a:lnTo>
                <a:lnTo>
                  <a:pt x="13018" y="7063"/>
                </a:lnTo>
                <a:lnTo>
                  <a:pt x="12973" y="6674"/>
                </a:lnTo>
                <a:lnTo>
                  <a:pt x="12909" y="6284"/>
                </a:lnTo>
                <a:lnTo>
                  <a:pt x="12826" y="5893"/>
                </a:lnTo>
                <a:lnTo>
                  <a:pt x="12723" y="5503"/>
                </a:lnTo>
                <a:lnTo>
                  <a:pt x="12602" y="5115"/>
                </a:lnTo>
                <a:lnTo>
                  <a:pt x="12462" y="4730"/>
                </a:lnTo>
                <a:lnTo>
                  <a:pt x="12305" y="4349"/>
                </a:lnTo>
                <a:lnTo>
                  <a:pt x="12128" y="3975"/>
                </a:lnTo>
                <a:lnTo>
                  <a:pt x="11934" y="3607"/>
                </a:lnTo>
                <a:lnTo>
                  <a:pt x="11724" y="3247"/>
                </a:lnTo>
                <a:lnTo>
                  <a:pt x="11495" y="2896"/>
                </a:lnTo>
                <a:lnTo>
                  <a:pt x="11249" y="2557"/>
                </a:lnTo>
                <a:lnTo>
                  <a:pt x="10986" y="2228"/>
                </a:lnTo>
                <a:lnTo>
                  <a:pt x="10707" y="1912"/>
                </a:lnTo>
                <a:lnTo>
                  <a:pt x="10412" y="1611"/>
                </a:lnTo>
                <a:lnTo>
                  <a:pt x="10100" y="1326"/>
                </a:lnTo>
                <a:lnTo>
                  <a:pt x="9773" y="1055"/>
                </a:lnTo>
                <a:lnTo>
                  <a:pt x="9430" y="804"/>
                </a:lnTo>
                <a:lnTo>
                  <a:pt x="9070" y="571"/>
                </a:lnTo>
                <a:lnTo>
                  <a:pt x="8696" y="360"/>
                </a:lnTo>
                <a:lnTo>
                  <a:pt x="8308" y="169"/>
                </a:lnTo>
                <a:lnTo>
                  <a:pt x="7903" y="0"/>
                </a:lnTo>
                <a:close/>
              </a:path>
            </a:pathLst>
          </a:custGeom>
          <a:solidFill>
            <a:srgbClr val="AE0E16"/>
          </a:solidFill>
          <a:ln>
            <a:noFill/>
          </a:ln>
        </p:spPr>
        <p:txBody>
          <a:bodyPr vert="horz" wrap="square" lIns="121920" tIns="60960" rIns="121920" bIns="60960" numCol="1" anchor="t" anchorCtr="0" compatLnSpc="1"/>
          <a:lstStyle/>
          <a:p>
            <a:endParaRPr lang="zh-CN" altLang="en-US" sz="2400"/>
          </a:p>
        </p:txBody>
      </p:sp>
      <p:pic>
        <p:nvPicPr>
          <p:cNvPr id="10" name="New picture"/>
          <p:cNvPicPr/>
          <p:nvPr/>
        </p:nvPicPr>
        <p:blipFill>
          <a:blip r:embed="rId5"/>
          <a:stretch>
            <a:fillRect/>
          </a:stretch>
        </p:blipFill>
        <p:spPr>
          <a:xfrm>
            <a:off x="10807700" y="12687300"/>
            <a:ext cx="304800" cy="228600"/>
          </a:xfrm>
          <a:prstGeom prst="cube">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3000" fill="hold"/>
                                        <p:tgtEl>
                                          <p:spTgt spid="4"/>
                                        </p:tgtEl>
                                        <p:attrNameLst>
                                          <p:attrName>ppt_x</p:attrName>
                                        </p:attrNameLst>
                                      </p:cBhvr>
                                      <p:tavLst>
                                        <p:tav tm="0">
                                          <p:val>
                                            <p:strVal val="#ppt_x"/>
                                          </p:val>
                                        </p:tav>
                                        <p:tav tm="100000">
                                          <p:val>
                                            <p:strVal val="#ppt_x"/>
                                          </p:val>
                                        </p:tav>
                                      </p:tavLst>
                                    </p:anim>
                                    <p:anim calcmode="lin" valueType="num">
                                      <p:cBhvr additive="base">
                                        <p:cTn id="8" dur="3000" fill="hold"/>
                                        <p:tgtEl>
                                          <p:spTgt spid="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31"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par>
                          <p:cTn id="16" fill="hold" nodeType="afterGroup">
                            <p:stCondLst>
                              <p:cond delay="4000"/>
                            </p:stCondLst>
                            <p:childTnLst>
                              <p:par>
                                <p:cTn id="17" presetID="41" presetClass="entr" presetSubtype="0" fill="hold" grpId="0" nodeType="afterEffect">
                                  <p:stCondLst>
                                    <p:cond delay="0"/>
                                  </p:stCondLst>
                                  <p:iterate type="lt">
                                    <p:tmPct val="20000"/>
                                  </p:iterate>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p:cTn id="19" dur="2000" fill="hold"/>
                                        <p:tgtEl>
                                          <p:spTgt spid="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0" dur="200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21" dur="2000" fill="hold"/>
                                        <p:tgtEl>
                                          <p:spTgt spid="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2" dur="2000" fill="hold"/>
                                        <p:tgtEl>
                                          <p:spTgt spid="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3" dur="2000" tmFilter="0,0; .5, 1; 1, 1"/>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圆角矩形 10"/>
          <p:cNvSpPr/>
          <p:nvPr/>
        </p:nvSpPr>
        <p:spPr>
          <a:xfrm>
            <a:off x="1207920" y="1424301"/>
            <a:ext cx="10029185" cy="1003273"/>
          </a:xfrm>
          <a:prstGeom prst="roundRect">
            <a:avLst/>
          </a:prstGeom>
          <a:gradFill>
            <a:gsLst>
              <a:gs pos="0">
                <a:srgbClr val="FE4444"/>
              </a:gs>
              <a:gs pos="100000">
                <a:srgbClr val="832B2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TextBox 5"/>
          <p:cNvSpPr txBox="1"/>
          <p:nvPr/>
        </p:nvSpPr>
        <p:spPr>
          <a:xfrm>
            <a:off x="1388156" y="1498728"/>
            <a:ext cx="9633709" cy="603885"/>
          </a:xfrm>
          <a:prstGeom prst="rect">
            <a:avLst/>
          </a:prstGeom>
          <a:noFill/>
        </p:spPr>
        <p:txBody>
          <a:bodyPr vert="horz" wrap="square" rtlCol="0">
            <a:spAutoFit/>
          </a:bodyPr>
          <a:lstStyle>
            <a:defPPr>
              <a:defRPr lang="zh-CN"/>
            </a:defPPr>
            <a:lvl1pPr algn="just">
              <a:lnSpc>
                <a:spcPct val="150000"/>
              </a:lnSpc>
              <a:defRPr sz="1500">
                <a:solidFill>
                  <a:schemeClr val="bg1"/>
                </a:solidFill>
                <a:latin typeface="微软雅黑" panose="020B0503020204020204" pitchFamily="34" charset="-122"/>
                <a:ea typeface="微软雅黑" panose="020B0503020204020204" pitchFamily="34" charset="-122"/>
              </a:defRPr>
            </a:lvl1pPr>
          </a:lstStyle>
          <a:p>
            <a:pPr>
              <a:lnSpc>
                <a:spcPts val="2000"/>
              </a:lnSpc>
            </a:pPr>
            <a:r>
              <a:rPr lang="zh-CN" altLang="en-US" sz="2000"/>
              <a:t>新文化运动打破了封建思想的桎梏，在中国社会中掀起了思想的启蒙运动，为马克思主义的传播奠定了基础 。</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3344" y="2785132"/>
            <a:ext cx="2633547" cy="3397051"/>
          </a:xfrm>
          <a:prstGeom prst="rect">
            <a:avLst/>
          </a:prstGeom>
          <a:ln>
            <a:noFill/>
          </a:ln>
          <a:effectLst>
            <a:outerShdw blurRad="190500" algn="tl" rotWithShape="0">
              <a:srgbClr val="000000">
                <a:alpha val="70000"/>
              </a:srgbClr>
            </a:outerShdw>
          </a:effectLst>
          <a:scene3d>
            <a:camera prst="isometricOffAxis1Righ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0" name="Picture 2" descr="http://img5.cache.netease.com/m/2016/1/27/2016012710320946952.jp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335505" y="2898565"/>
            <a:ext cx="1895987" cy="2072944"/>
          </a:xfrm>
          <a:prstGeom prst="ellipse">
            <a:avLst/>
          </a:prstGeom>
          <a:noFill/>
          <a:effectLst>
            <a:outerShdw blurRad="1016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532" name="Picture 4" descr="http://www.lzbs.com.cn/whsh/rwls/site2/20141119/B111416333703185_change_p40_b.jpg"/>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231492" y="3591619"/>
            <a:ext cx="1633876" cy="2070939"/>
          </a:xfrm>
          <a:prstGeom prst="ellipse">
            <a:avLst/>
          </a:prstGeom>
          <a:noFill/>
          <a:effectLst>
            <a:outerShdw blurRad="1016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760500" y="5045871"/>
            <a:ext cx="1045997" cy="55308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ctr"/>
            <a:r>
              <a:rPr lang="zh-CN" altLang="en-US" sz="2000" b="1"/>
              <a:t>陈独秀</a:t>
            </a:r>
          </a:p>
        </p:txBody>
      </p:sp>
      <p:sp>
        <p:nvSpPr>
          <p:cNvPr id="15" name="TextBox 14"/>
          <p:cNvSpPr txBox="1"/>
          <p:nvPr/>
        </p:nvSpPr>
        <p:spPr>
          <a:xfrm>
            <a:off x="5491273" y="5640265"/>
            <a:ext cx="1045997" cy="55308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ctr"/>
            <a:r>
              <a:rPr lang="zh-CN" altLang="en-US" sz="2000" b="1"/>
              <a:t>蔡元培</a:t>
            </a:r>
          </a:p>
        </p:txBody>
      </p:sp>
      <p:pic>
        <p:nvPicPr>
          <p:cNvPr id="22534" name="Picture 6" descr="http://history.people.com.cn/mediafile/201101/10/F201101100918287366300010.jpg"/>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897737" y="2898567"/>
            <a:ext cx="1783905" cy="2090736"/>
          </a:xfrm>
          <a:prstGeom prst="ellipse">
            <a:avLst/>
          </a:prstGeom>
          <a:noFill/>
          <a:effectLst>
            <a:outerShdw blurRad="1016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7266691" y="4990792"/>
            <a:ext cx="1045997" cy="55308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ctr"/>
            <a:r>
              <a:rPr lang="zh-CN" altLang="en-US" sz="2000" b="1"/>
              <a:t>胡适</a:t>
            </a:r>
          </a:p>
        </p:txBody>
      </p:sp>
      <p:pic>
        <p:nvPicPr>
          <p:cNvPr id="22536" name="Picture 8" descr="http://pic.baike.soso.com/p/20121122/20121122092101-1199411992.jpg"/>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0010620" y="2886611"/>
            <a:ext cx="1696729" cy="1569019"/>
          </a:xfrm>
          <a:prstGeom prst="ellipse">
            <a:avLst/>
          </a:prstGeom>
          <a:noFill/>
          <a:effectLst>
            <a:outerShdw blurRad="1016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0335985" y="4471647"/>
            <a:ext cx="1045997" cy="55308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ctr"/>
            <a:r>
              <a:rPr lang="zh-CN" altLang="en-US" sz="2000" b="1"/>
              <a:t>鲁迅</a:t>
            </a:r>
          </a:p>
        </p:txBody>
      </p:sp>
      <p:pic>
        <p:nvPicPr>
          <p:cNvPr id="22538" name="Picture 10" descr="http://www.cnrr.cn/img/200513023461000.jpg"/>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8622393" y="4001505"/>
            <a:ext cx="1675955" cy="1721663"/>
          </a:xfrm>
          <a:prstGeom prst="ellipse">
            <a:avLst/>
          </a:prstGeom>
          <a:noFill/>
          <a:effectLst>
            <a:outerShdw blurRad="1016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8937372" y="5733256"/>
            <a:ext cx="1045997" cy="55308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ctr"/>
            <a:r>
              <a:rPr lang="zh-CN" altLang="en-US" sz="2000" b="1"/>
              <a:t>李大钊</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nodeType="afterGroup">
                            <p:stCondLst>
                              <p:cond delay="500"/>
                            </p:stCondLst>
                            <p:childTnLst>
                              <p:par>
                                <p:cTn id="16" presetID="55" presetClass="entr" presetSubtype="0" fill="hold" nodeType="afterEffect">
                                  <p:stCondLst>
                                    <p:cond delay="0"/>
                                  </p:stCondLst>
                                  <p:childTnLst>
                                    <p:set>
                                      <p:cBhvr>
                                        <p:cTn id="17" dur="1" fill="hold">
                                          <p:stCondLst>
                                            <p:cond delay="0"/>
                                          </p:stCondLst>
                                        </p:cTn>
                                        <p:tgtEl>
                                          <p:spTgt spid="1027"/>
                                        </p:tgtEl>
                                        <p:attrNameLst>
                                          <p:attrName>style.visibility</p:attrName>
                                        </p:attrNameLst>
                                      </p:cBhvr>
                                      <p:to>
                                        <p:strVal val="visible"/>
                                      </p:to>
                                    </p:set>
                                    <p:anim calcmode="lin" valueType="num">
                                      <p:cBhvr>
                                        <p:cTn id="18" dur="1000" fill="hold"/>
                                        <p:tgtEl>
                                          <p:spTgt spid="1027"/>
                                        </p:tgtEl>
                                        <p:attrNameLst>
                                          <p:attrName>ppt_w</p:attrName>
                                        </p:attrNameLst>
                                      </p:cBhvr>
                                      <p:tavLst>
                                        <p:tav tm="0">
                                          <p:val>
                                            <p:strVal val="#ppt_w*0.70"/>
                                          </p:val>
                                        </p:tav>
                                        <p:tav tm="100000">
                                          <p:val>
                                            <p:strVal val="#ppt_w"/>
                                          </p:val>
                                        </p:tav>
                                      </p:tavLst>
                                    </p:anim>
                                    <p:anim calcmode="lin" valueType="num">
                                      <p:cBhvr>
                                        <p:cTn id="19" dur="1000" fill="hold"/>
                                        <p:tgtEl>
                                          <p:spTgt spid="1027"/>
                                        </p:tgtEl>
                                        <p:attrNameLst>
                                          <p:attrName>ppt_h</p:attrName>
                                        </p:attrNameLst>
                                      </p:cBhvr>
                                      <p:tavLst>
                                        <p:tav tm="0">
                                          <p:val>
                                            <p:strVal val="#ppt_h"/>
                                          </p:val>
                                        </p:tav>
                                        <p:tav tm="100000">
                                          <p:val>
                                            <p:strVal val="#ppt_h"/>
                                          </p:val>
                                        </p:tav>
                                      </p:tavLst>
                                    </p:anim>
                                    <p:animEffect transition="in" filter="fade">
                                      <p:cBhvr>
                                        <p:cTn id="20" dur="1000"/>
                                        <p:tgtEl>
                                          <p:spTgt spid="1027"/>
                                        </p:tgtEl>
                                      </p:cBhvr>
                                    </p:animEffect>
                                  </p:childTnLst>
                                </p:cTn>
                              </p:par>
                            </p:childTnLst>
                          </p:cTn>
                        </p:par>
                        <p:par>
                          <p:cTn id="21" fill="hold" nodeType="afterGroup">
                            <p:stCondLst>
                              <p:cond delay="1500"/>
                            </p:stCondLst>
                            <p:childTnLst>
                              <p:par>
                                <p:cTn id="22" presetID="42" presetClass="entr" presetSubtype="0" fill="hold" nodeType="afterEffect">
                                  <p:stCondLst>
                                    <p:cond delay="0"/>
                                  </p:stCondLst>
                                  <p:childTnLst>
                                    <p:set>
                                      <p:cBhvr>
                                        <p:cTn id="23" dur="1" fill="hold">
                                          <p:stCondLst>
                                            <p:cond delay="0"/>
                                          </p:stCondLst>
                                        </p:cTn>
                                        <p:tgtEl>
                                          <p:spTgt spid="22530"/>
                                        </p:tgtEl>
                                        <p:attrNameLst>
                                          <p:attrName>style.visibility</p:attrName>
                                        </p:attrNameLst>
                                      </p:cBhvr>
                                      <p:to>
                                        <p:strVal val="visible"/>
                                      </p:to>
                                    </p:set>
                                    <p:animEffect transition="in" filter="fade">
                                      <p:cBhvr>
                                        <p:cTn id="24" dur="1000"/>
                                        <p:tgtEl>
                                          <p:spTgt spid="22530"/>
                                        </p:tgtEl>
                                      </p:cBhvr>
                                    </p:animEffect>
                                    <p:anim calcmode="lin" valueType="num">
                                      <p:cBhvr>
                                        <p:cTn id="25" dur="1000" fill="hold"/>
                                        <p:tgtEl>
                                          <p:spTgt spid="22530"/>
                                        </p:tgtEl>
                                        <p:attrNameLst>
                                          <p:attrName>ppt_x</p:attrName>
                                        </p:attrNameLst>
                                      </p:cBhvr>
                                      <p:tavLst>
                                        <p:tav tm="0">
                                          <p:val>
                                            <p:strVal val="#ppt_x"/>
                                          </p:val>
                                        </p:tav>
                                        <p:tav tm="100000">
                                          <p:val>
                                            <p:strVal val="#ppt_x"/>
                                          </p:val>
                                        </p:tav>
                                      </p:tavLst>
                                    </p:anim>
                                    <p:anim calcmode="lin" valueType="num">
                                      <p:cBhvr>
                                        <p:cTn id="26" dur="1000" fill="hold"/>
                                        <p:tgtEl>
                                          <p:spTgt spid="2253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par>
                          <p:cTn id="32" fill="hold" nodeType="afterGroup">
                            <p:stCondLst>
                              <p:cond delay="2500"/>
                            </p:stCondLst>
                            <p:childTnLst>
                              <p:par>
                                <p:cTn id="33" presetID="42" presetClass="entr" presetSubtype="0" fill="hold" nodeType="afterEffect">
                                  <p:stCondLst>
                                    <p:cond delay="0"/>
                                  </p:stCondLst>
                                  <p:childTnLst>
                                    <p:set>
                                      <p:cBhvr>
                                        <p:cTn id="34" dur="1" fill="hold">
                                          <p:stCondLst>
                                            <p:cond delay="0"/>
                                          </p:stCondLst>
                                        </p:cTn>
                                        <p:tgtEl>
                                          <p:spTgt spid="22532"/>
                                        </p:tgtEl>
                                        <p:attrNameLst>
                                          <p:attrName>style.visibility</p:attrName>
                                        </p:attrNameLst>
                                      </p:cBhvr>
                                      <p:to>
                                        <p:strVal val="visible"/>
                                      </p:to>
                                    </p:set>
                                    <p:animEffect transition="in" filter="fade">
                                      <p:cBhvr>
                                        <p:cTn id="35" dur="1000"/>
                                        <p:tgtEl>
                                          <p:spTgt spid="22532"/>
                                        </p:tgtEl>
                                      </p:cBhvr>
                                    </p:animEffect>
                                    <p:anim calcmode="lin" valueType="num">
                                      <p:cBhvr>
                                        <p:cTn id="36" dur="1000" fill="hold"/>
                                        <p:tgtEl>
                                          <p:spTgt spid="22532"/>
                                        </p:tgtEl>
                                        <p:attrNameLst>
                                          <p:attrName>ppt_x</p:attrName>
                                        </p:attrNameLst>
                                      </p:cBhvr>
                                      <p:tavLst>
                                        <p:tav tm="0">
                                          <p:val>
                                            <p:strVal val="#ppt_x"/>
                                          </p:val>
                                        </p:tav>
                                        <p:tav tm="100000">
                                          <p:val>
                                            <p:strVal val="#ppt_x"/>
                                          </p:val>
                                        </p:tav>
                                      </p:tavLst>
                                    </p:anim>
                                    <p:anim calcmode="lin" valueType="num">
                                      <p:cBhvr>
                                        <p:cTn id="37" dur="1000" fill="hold"/>
                                        <p:tgtEl>
                                          <p:spTgt spid="22532"/>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par>
                          <p:cTn id="43" fill="hold" nodeType="afterGroup">
                            <p:stCondLst>
                              <p:cond delay="3500"/>
                            </p:stCondLst>
                            <p:childTnLst>
                              <p:par>
                                <p:cTn id="44" presetID="42" presetClass="entr" presetSubtype="0" fill="hold" nodeType="afterEffect">
                                  <p:stCondLst>
                                    <p:cond delay="0"/>
                                  </p:stCondLst>
                                  <p:childTnLst>
                                    <p:set>
                                      <p:cBhvr>
                                        <p:cTn id="45" dur="1" fill="hold">
                                          <p:stCondLst>
                                            <p:cond delay="0"/>
                                          </p:stCondLst>
                                        </p:cTn>
                                        <p:tgtEl>
                                          <p:spTgt spid="22534"/>
                                        </p:tgtEl>
                                        <p:attrNameLst>
                                          <p:attrName>style.visibility</p:attrName>
                                        </p:attrNameLst>
                                      </p:cBhvr>
                                      <p:to>
                                        <p:strVal val="visible"/>
                                      </p:to>
                                    </p:set>
                                    <p:animEffect transition="in" filter="fade">
                                      <p:cBhvr>
                                        <p:cTn id="46" dur="1000"/>
                                        <p:tgtEl>
                                          <p:spTgt spid="22534"/>
                                        </p:tgtEl>
                                      </p:cBhvr>
                                    </p:animEffect>
                                    <p:anim calcmode="lin" valueType="num">
                                      <p:cBhvr>
                                        <p:cTn id="47" dur="1000" fill="hold"/>
                                        <p:tgtEl>
                                          <p:spTgt spid="22534"/>
                                        </p:tgtEl>
                                        <p:attrNameLst>
                                          <p:attrName>ppt_x</p:attrName>
                                        </p:attrNameLst>
                                      </p:cBhvr>
                                      <p:tavLst>
                                        <p:tav tm="0">
                                          <p:val>
                                            <p:strVal val="#ppt_x"/>
                                          </p:val>
                                        </p:tav>
                                        <p:tav tm="100000">
                                          <p:val>
                                            <p:strVal val="#ppt_x"/>
                                          </p:val>
                                        </p:tav>
                                      </p:tavLst>
                                    </p:anim>
                                    <p:anim calcmode="lin" valueType="num">
                                      <p:cBhvr>
                                        <p:cTn id="48" dur="1000" fill="hold"/>
                                        <p:tgtEl>
                                          <p:spTgt spid="2253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childTnLst>
                          </p:cTn>
                        </p:par>
                        <p:par>
                          <p:cTn id="54" fill="hold" nodeType="afterGroup">
                            <p:stCondLst>
                              <p:cond delay="4500"/>
                            </p:stCondLst>
                            <p:childTnLst>
                              <p:par>
                                <p:cTn id="55" presetID="42" presetClass="entr" presetSubtype="0" fill="hold" nodeType="afterEffect">
                                  <p:stCondLst>
                                    <p:cond delay="0"/>
                                  </p:stCondLst>
                                  <p:childTnLst>
                                    <p:set>
                                      <p:cBhvr>
                                        <p:cTn id="56" dur="1" fill="hold">
                                          <p:stCondLst>
                                            <p:cond delay="0"/>
                                          </p:stCondLst>
                                        </p:cTn>
                                        <p:tgtEl>
                                          <p:spTgt spid="22538"/>
                                        </p:tgtEl>
                                        <p:attrNameLst>
                                          <p:attrName>style.visibility</p:attrName>
                                        </p:attrNameLst>
                                      </p:cBhvr>
                                      <p:to>
                                        <p:strVal val="visible"/>
                                      </p:to>
                                    </p:set>
                                    <p:animEffect transition="in" filter="fade">
                                      <p:cBhvr>
                                        <p:cTn id="57" dur="1000"/>
                                        <p:tgtEl>
                                          <p:spTgt spid="22538"/>
                                        </p:tgtEl>
                                      </p:cBhvr>
                                    </p:animEffect>
                                    <p:anim calcmode="lin" valueType="num">
                                      <p:cBhvr>
                                        <p:cTn id="58" dur="1000" fill="hold"/>
                                        <p:tgtEl>
                                          <p:spTgt spid="22538"/>
                                        </p:tgtEl>
                                        <p:attrNameLst>
                                          <p:attrName>ppt_x</p:attrName>
                                        </p:attrNameLst>
                                      </p:cBhvr>
                                      <p:tavLst>
                                        <p:tav tm="0">
                                          <p:val>
                                            <p:strVal val="#ppt_x"/>
                                          </p:val>
                                        </p:tav>
                                        <p:tav tm="100000">
                                          <p:val>
                                            <p:strVal val="#ppt_x"/>
                                          </p:val>
                                        </p:tav>
                                      </p:tavLst>
                                    </p:anim>
                                    <p:anim calcmode="lin" valueType="num">
                                      <p:cBhvr>
                                        <p:cTn id="59" dur="1000" fill="hold"/>
                                        <p:tgtEl>
                                          <p:spTgt spid="22538"/>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1000"/>
                                        <p:tgtEl>
                                          <p:spTgt spid="22"/>
                                        </p:tgtEl>
                                      </p:cBhvr>
                                    </p:animEffect>
                                    <p:anim calcmode="lin" valueType="num">
                                      <p:cBhvr>
                                        <p:cTn id="63" dur="1000" fill="hold"/>
                                        <p:tgtEl>
                                          <p:spTgt spid="22"/>
                                        </p:tgtEl>
                                        <p:attrNameLst>
                                          <p:attrName>ppt_x</p:attrName>
                                        </p:attrNameLst>
                                      </p:cBhvr>
                                      <p:tavLst>
                                        <p:tav tm="0">
                                          <p:val>
                                            <p:strVal val="#ppt_x"/>
                                          </p:val>
                                        </p:tav>
                                        <p:tav tm="100000">
                                          <p:val>
                                            <p:strVal val="#ppt_x"/>
                                          </p:val>
                                        </p:tav>
                                      </p:tavLst>
                                    </p:anim>
                                    <p:anim calcmode="lin" valueType="num">
                                      <p:cBhvr>
                                        <p:cTn id="64" dur="1000" fill="hold"/>
                                        <p:tgtEl>
                                          <p:spTgt spid="22"/>
                                        </p:tgtEl>
                                        <p:attrNameLst>
                                          <p:attrName>ppt_y</p:attrName>
                                        </p:attrNameLst>
                                      </p:cBhvr>
                                      <p:tavLst>
                                        <p:tav tm="0">
                                          <p:val>
                                            <p:strVal val="#ppt_y+.1"/>
                                          </p:val>
                                        </p:tav>
                                        <p:tav tm="100000">
                                          <p:val>
                                            <p:strVal val="#ppt_y"/>
                                          </p:val>
                                        </p:tav>
                                      </p:tavLst>
                                    </p:anim>
                                  </p:childTnLst>
                                </p:cTn>
                              </p:par>
                            </p:childTnLst>
                          </p:cTn>
                        </p:par>
                        <p:par>
                          <p:cTn id="65" fill="hold" nodeType="afterGroup">
                            <p:stCondLst>
                              <p:cond delay="5500"/>
                            </p:stCondLst>
                            <p:childTnLst>
                              <p:par>
                                <p:cTn id="66" presetID="42" presetClass="entr" presetSubtype="0" fill="hold" nodeType="afterEffect">
                                  <p:stCondLst>
                                    <p:cond delay="0"/>
                                  </p:stCondLst>
                                  <p:childTnLst>
                                    <p:set>
                                      <p:cBhvr>
                                        <p:cTn id="67" dur="1" fill="hold">
                                          <p:stCondLst>
                                            <p:cond delay="0"/>
                                          </p:stCondLst>
                                        </p:cTn>
                                        <p:tgtEl>
                                          <p:spTgt spid="22536"/>
                                        </p:tgtEl>
                                        <p:attrNameLst>
                                          <p:attrName>style.visibility</p:attrName>
                                        </p:attrNameLst>
                                      </p:cBhvr>
                                      <p:to>
                                        <p:strVal val="visible"/>
                                      </p:to>
                                    </p:set>
                                    <p:animEffect transition="in" filter="fade">
                                      <p:cBhvr>
                                        <p:cTn id="68" dur="1000"/>
                                        <p:tgtEl>
                                          <p:spTgt spid="22536"/>
                                        </p:tgtEl>
                                      </p:cBhvr>
                                    </p:animEffect>
                                    <p:anim calcmode="lin" valueType="num">
                                      <p:cBhvr>
                                        <p:cTn id="69" dur="1000" fill="hold"/>
                                        <p:tgtEl>
                                          <p:spTgt spid="22536"/>
                                        </p:tgtEl>
                                        <p:attrNameLst>
                                          <p:attrName>ppt_x</p:attrName>
                                        </p:attrNameLst>
                                      </p:cBhvr>
                                      <p:tavLst>
                                        <p:tav tm="0">
                                          <p:val>
                                            <p:strVal val="#ppt_x"/>
                                          </p:val>
                                        </p:tav>
                                        <p:tav tm="100000">
                                          <p:val>
                                            <p:strVal val="#ppt_x"/>
                                          </p:val>
                                        </p:tav>
                                      </p:tavLst>
                                    </p:anim>
                                    <p:anim calcmode="lin" valueType="num">
                                      <p:cBhvr>
                                        <p:cTn id="70" dur="1000" fill="hold"/>
                                        <p:tgtEl>
                                          <p:spTgt spid="22536"/>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1000"/>
                                        <p:tgtEl>
                                          <p:spTgt spid="19"/>
                                        </p:tgtEl>
                                      </p:cBhvr>
                                    </p:animEffect>
                                    <p:anim calcmode="lin" valueType="num">
                                      <p:cBhvr>
                                        <p:cTn id="74" dur="1000" fill="hold"/>
                                        <p:tgtEl>
                                          <p:spTgt spid="19"/>
                                        </p:tgtEl>
                                        <p:attrNameLst>
                                          <p:attrName>ppt_x</p:attrName>
                                        </p:attrNameLst>
                                      </p:cBhvr>
                                      <p:tavLst>
                                        <p:tav tm="0">
                                          <p:val>
                                            <p:strVal val="#ppt_x"/>
                                          </p:val>
                                        </p:tav>
                                        <p:tav tm="100000">
                                          <p:val>
                                            <p:strVal val="#ppt_x"/>
                                          </p:val>
                                        </p:tav>
                                      </p:tavLst>
                                    </p:anim>
                                    <p:anim calcmode="lin" valueType="num">
                                      <p:cBhvr>
                                        <p:cTn id="7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p:bldP spid="14" grpId="0"/>
      <p:bldP spid="15" grpId="0"/>
      <p:bldP spid="17" grpId="0"/>
      <p:bldP spid="19"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圆角矩形 10"/>
          <p:cNvSpPr/>
          <p:nvPr/>
        </p:nvSpPr>
        <p:spPr>
          <a:xfrm>
            <a:off x="1103447" y="1658565"/>
            <a:ext cx="3168352" cy="3936437"/>
          </a:xfrm>
          <a:prstGeom prst="roundRect">
            <a:avLst>
              <a:gd name="adj" fmla="val 9292"/>
            </a:avLst>
          </a:prstGeom>
          <a:gradFill>
            <a:gsLst>
              <a:gs pos="0">
                <a:srgbClr val="FE4444"/>
              </a:gs>
              <a:gs pos="100000">
                <a:srgbClr val="832B2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TextBox 8"/>
          <p:cNvSpPr txBox="1"/>
          <p:nvPr/>
        </p:nvSpPr>
        <p:spPr>
          <a:xfrm>
            <a:off x="1220325" y="1638697"/>
            <a:ext cx="2859451" cy="3969385"/>
          </a:xfrm>
          <a:prstGeom prst="rect">
            <a:avLst/>
          </a:prstGeom>
          <a:noFill/>
        </p:spPr>
        <p:txBody>
          <a:bodyPr vert="horz" wrap="square" rtlCol="0">
            <a:spAutoFit/>
          </a:bodyPr>
          <a:lstStyle>
            <a:defPPr>
              <a:defRPr lang="zh-CN"/>
            </a:defPPr>
            <a:lvl1pPr algn="just">
              <a:lnSpc>
                <a:spcPts val="2000"/>
              </a:lnSpc>
              <a:defRPr sz="1500">
                <a:solidFill>
                  <a:schemeClr val="bg1"/>
                </a:solidFill>
                <a:latin typeface="微软雅黑" panose="020B0503020204020204" pitchFamily="34" charset="-122"/>
                <a:ea typeface="微软雅黑" panose="020B0503020204020204" pitchFamily="34" charset="-122"/>
              </a:defRPr>
            </a:lvl1pPr>
          </a:lstStyle>
          <a:p>
            <a:pPr>
              <a:lnSpc>
                <a:spcPct val="150000"/>
              </a:lnSpc>
            </a:pPr>
            <a:r>
              <a:rPr lang="zh-CN" altLang="en-US" sz="2400"/>
              <a:t>五四运动，标志着我国新民主主义革命的开端，马克思主义在中国更为广泛的传播，并日益与中国工人运动的结合。 </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63819" y="1658565"/>
            <a:ext cx="6977227" cy="3936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nodeType="afterGroup">
                            <p:stCondLst>
                              <p:cond delay="500"/>
                            </p:stCondLst>
                            <p:childTnLst>
                              <p:par>
                                <p:cTn id="16" presetID="42" presetClass="entr" presetSubtype="0" fill="hold" nodeType="after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fade">
                                      <p:cBhvr>
                                        <p:cTn id="18" dur="1000"/>
                                        <p:tgtEl>
                                          <p:spTgt spid="1028"/>
                                        </p:tgtEl>
                                      </p:cBhvr>
                                    </p:animEffect>
                                    <p:anim calcmode="lin" valueType="num">
                                      <p:cBhvr>
                                        <p:cTn id="19" dur="1000" fill="hold"/>
                                        <p:tgtEl>
                                          <p:spTgt spid="1028"/>
                                        </p:tgtEl>
                                        <p:attrNameLst>
                                          <p:attrName>ppt_x</p:attrName>
                                        </p:attrNameLst>
                                      </p:cBhvr>
                                      <p:tavLst>
                                        <p:tav tm="0">
                                          <p:val>
                                            <p:strVal val="#ppt_x"/>
                                          </p:val>
                                        </p:tav>
                                        <p:tav tm="100000">
                                          <p:val>
                                            <p:strVal val="#ppt_x"/>
                                          </p:val>
                                        </p:tav>
                                      </p:tavLst>
                                    </p:anim>
                                    <p:anim calcmode="lin" valueType="num">
                                      <p:cBhvr>
                                        <p:cTn id="20"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圆角矩形 9"/>
          <p:cNvSpPr/>
          <p:nvPr/>
        </p:nvSpPr>
        <p:spPr>
          <a:xfrm>
            <a:off x="1150641" y="1367037"/>
            <a:ext cx="10029185" cy="682613"/>
          </a:xfrm>
          <a:prstGeom prst="round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TextBox 5"/>
          <p:cNvSpPr txBox="1"/>
          <p:nvPr/>
        </p:nvSpPr>
        <p:spPr>
          <a:xfrm>
            <a:off x="3322791" y="1367037"/>
            <a:ext cx="5684887" cy="553085"/>
          </a:xfrm>
          <a:prstGeom prst="rect">
            <a:avLst/>
          </a:prstGeom>
          <a:noFill/>
        </p:spPr>
        <p:txBody>
          <a:bodyPr vert="horz" wrap="square" rtlCol="0">
            <a:spAutoFit/>
          </a:bodyPr>
          <a:lstStyle>
            <a:defPPr>
              <a:defRPr lang="zh-CN"/>
            </a:defPPr>
            <a:lvl1pPr algn="just">
              <a:lnSpc>
                <a:spcPct val="150000"/>
              </a:lnSpc>
              <a:defRPr sz="1500">
                <a:solidFill>
                  <a:schemeClr val="bg1"/>
                </a:solidFill>
                <a:latin typeface="微软雅黑" panose="020B0503020204020204" pitchFamily="34" charset="-122"/>
                <a:ea typeface="微软雅黑" panose="020B0503020204020204" pitchFamily="34" charset="-122"/>
              </a:defRPr>
            </a:lvl1pPr>
          </a:lstStyle>
          <a:p>
            <a:r>
              <a:rPr lang="zh-CN" altLang="en-US" sz="2000"/>
              <a:t>马克思主义在中国的广泛传播，奠定了思想基础</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96415" y="2372883"/>
            <a:ext cx="3226968" cy="24084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p:cNvSpPr txBox="1"/>
          <p:nvPr/>
        </p:nvSpPr>
        <p:spPr>
          <a:xfrm>
            <a:off x="1228519" y="4895681"/>
            <a:ext cx="3372383" cy="1565910"/>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ts val="2300"/>
              </a:lnSpc>
              <a:spcBef>
                <a:spcPct val="0"/>
              </a:spcBef>
              <a:spcAft>
                <a:spcPct val="0"/>
              </a:spcAft>
            </a:pPr>
            <a:r>
              <a:rPr lang="en-US" altLang="zh-CN" sz="2000">
                <a:solidFill>
                  <a:schemeClr val="tx1"/>
                </a:solidFill>
              </a:rPr>
              <a:t>1918</a:t>
            </a:r>
            <a:r>
              <a:rPr lang="zh-CN" altLang="en-US" sz="2000">
                <a:solidFill>
                  <a:schemeClr val="tx1"/>
                </a:solidFill>
              </a:rPr>
              <a:t>年</a:t>
            </a:r>
            <a:r>
              <a:rPr lang="en-US" altLang="zh-CN" sz="2000">
                <a:solidFill>
                  <a:schemeClr val="tx1"/>
                </a:solidFill>
              </a:rPr>
              <a:t>10</a:t>
            </a:r>
            <a:r>
              <a:rPr lang="zh-CN" altLang="en-US" sz="2000">
                <a:solidFill>
                  <a:schemeClr val="tx1"/>
                </a:solidFill>
              </a:rPr>
              <a:t>月，“五四”运动的主要领导者李大钊在“新青年”杂志上发表了</a:t>
            </a:r>
            <a:r>
              <a:rPr lang="en-US" altLang="zh-CN" sz="2000">
                <a:solidFill>
                  <a:schemeClr val="tx1"/>
                </a:solidFill>
              </a:rPr>
              <a:t>《</a:t>
            </a:r>
            <a:r>
              <a:rPr lang="zh-CN" altLang="en-US" sz="2000">
                <a:solidFill>
                  <a:schemeClr val="tx1"/>
                </a:solidFill>
              </a:rPr>
              <a:t>庶民的胜利</a:t>
            </a:r>
            <a:r>
              <a:rPr lang="en-US" altLang="zh-CN" sz="2000">
                <a:solidFill>
                  <a:schemeClr val="tx1"/>
                </a:solidFill>
              </a:rPr>
              <a:t>》</a:t>
            </a:r>
            <a:r>
              <a:rPr lang="zh-CN" altLang="en-US" sz="2000">
                <a:solidFill>
                  <a:schemeClr val="tx1"/>
                </a:solidFill>
              </a:rPr>
              <a:t>等文章，歌颂俄国工人阶级的胜利。</a:t>
            </a: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254771" y="2376199"/>
            <a:ext cx="5833784" cy="24051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p:cNvSpPr txBox="1"/>
          <p:nvPr/>
        </p:nvSpPr>
        <p:spPr>
          <a:xfrm>
            <a:off x="5248789" y="4965171"/>
            <a:ext cx="5743755" cy="97599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ts val="2300"/>
              </a:lnSpc>
              <a:spcBef>
                <a:spcPct val="0"/>
              </a:spcBef>
              <a:spcAft>
                <a:spcPct val="0"/>
              </a:spcAft>
            </a:pPr>
            <a:r>
              <a:rPr lang="en-US" altLang="zh-CN" sz="2000">
                <a:solidFill>
                  <a:schemeClr val="tx1"/>
                </a:solidFill>
              </a:rPr>
              <a:t>1919</a:t>
            </a:r>
            <a:r>
              <a:rPr lang="zh-CN" altLang="en-US" sz="2000">
                <a:solidFill>
                  <a:schemeClr val="tx1"/>
                </a:solidFill>
              </a:rPr>
              <a:t>年</a:t>
            </a:r>
            <a:r>
              <a:rPr lang="en-US" altLang="zh-CN" sz="2000">
                <a:solidFill>
                  <a:schemeClr val="tx1"/>
                </a:solidFill>
              </a:rPr>
              <a:t>9</a:t>
            </a:r>
            <a:r>
              <a:rPr lang="zh-CN" altLang="en-US" sz="2000">
                <a:solidFill>
                  <a:schemeClr val="tx1"/>
                </a:solidFill>
              </a:rPr>
              <a:t>月，周恩来等在天津组织了觉悟社。图为部分社员</a:t>
            </a:r>
            <a:r>
              <a:rPr lang="en-US" altLang="zh-CN" sz="2000">
                <a:solidFill>
                  <a:schemeClr val="tx1"/>
                </a:solidFill>
              </a:rPr>
              <a:t>1920</a:t>
            </a:r>
            <a:r>
              <a:rPr lang="zh-CN" altLang="en-US" sz="2000">
                <a:solidFill>
                  <a:schemeClr val="tx1"/>
                </a:solidFill>
              </a:rPr>
              <a:t>年的合影。后排右一为周恩来，前排右三为邓颖超。</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nodeType="afterGroup">
                            <p:stCondLst>
                              <p:cond delay="500"/>
                            </p:stCondLst>
                            <p:childTnLst>
                              <p:par>
                                <p:cTn id="16" presetID="14" presetClass="entr" presetSubtype="10"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randombar(horizontal)">
                                      <p:cBhvr>
                                        <p:cTn id="18" dur="500"/>
                                        <p:tgtEl>
                                          <p:spTgt spid="2050"/>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1500"/>
                            </p:stCondLst>
                            <p:childTnLst>
                              <p:par>
                                <p:cTn id="25" presetID="14" presetClass="entr" presetSubtype="10" fill="hold" nodeType="afterEffect">
                                  <p:stCondLst>
                                    <p:cond delay="0"/>
                                  </p:stCondLst>
                                  <p:childTnLst>
                                    <p:set>
                                      <p:cBhvr>
                                        <p:cTn id="26" dur="1" fill="hold">
                                          <p:stCondLst>
                                            <p:cond delay="0"/>
                                          </p:stCondLst>
                                        </p:cTn>
                                        <p:tgtEl>
                                          <p:spTgt spid="2051"/>
                                        </p:tgtEl>
                                        <p:attrNameLst>
                                          <p:attrName>style.visibility</p:attrName>
                                        </p:attrNameLst>
                                      </p:cBhvr>
                                      <p:to>
                                        <p:strVal val="visible"/>
                                      </p:to>
                                    </p:set>
                                    <p:animEffect transition="in" filter="randombar(horizontal)">
                                      <p:cBhvr>
                                        <p:cTn id="27" dur="500"/>
                                        <p:tgtEl>
                                          <p:spTgt spid="2051"/>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P spid="12" grpId="0"/>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20.11.30"/>
  <p:tag name="AS_TITLE" val="Aspose.Slides for Java"/>
  <p:tag name="AS_VERSION" val="20.1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Arial"/>
        <a:cs typeface="Arial"/>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33ppt.com">
  <a:themeElements>
    <a:clrScheme name="1">
      <a:dk1>
        <a:sysClr val="windowText" lastClr="000000"/>
      </a:dk1>
      <a:lt1>
        <a:sysClr val="window" lastClr="FFFFFF"/>
      </a:lt1>
      <a:dk2>
        <a:srgbClr val="646464"/>
      </a:dk2>
      <a:lt2>
        <a:srgbClr val="A5A5A5"/>
      </a:lt2>
      <a:accent1>
        <a:srgbClr val="BE309C"/>
      </a:accent1>
      <a:accent2>
        <a:srgbClr val="AE0E16"/>
      </a:accent2>
      <a:accent3>
        <a:srgbClr val="FB9E00"/>
      </a:accent3>
      <a:accent4>
        <a:srgbClr val="FFED00"/>
      </a:accent4>
      <a:accent5>
        <a:srgbClr val="A55057"/>
      </a:accent5>
      <a:accent6>
        <a:srgbClr val="6C7D77"/>
      </a:accent6>
      <a:hlink>
        <a:srgbClr val="0563C1"/>
      </a:hlink>
      <a:folHlink>
        <a:srgbClr val="954F72"/>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11256</Words>
  <Application>Microsoft Office PowerPoint</Application>
  <PresentationFormat>宽屏</PresentationFormat>
  <Paragraphs>367</Paragraphs>
  <Slides>67</Slides>
  <Notes>67</Notes>
  <HiddenSlides>0</HiddenSlides>
  <MMClips>0</MMClips>
  <ScaleCrop>false</ScaleCrop>
  <HeadingPairs>
    <vt:vector size="6" baseType="variant">
      <vt:variant>
        <vt:lpstr>已用的字体</vt:lpstr>
      </vt:variant>
      <vt:variant>
        <vt:i4>6</vt:i4>
      </vt:variant>
      <vt:variant>
        <vt:lpstr>主题</vt:lpstr>
      </vt:variant>
      <vt:variant>
        <vt:i4>2</vt:i4>
      </vt:variant>
      <vt:variant>
        <vt:lpstr>幻灯片标题</vt:lpstr>
      </vt:variant>
      <vt:variant>
        <vt:i4>67</vt:i4>
      </vt:variant>
    </vt:vector>
  </HeadingPairs>
  <TitlesOfParts>
    <vt:vector size="75" baseType="lpstr">
      <vt:lpstr>李旭科书法</vt:lpstr>
      <vt:lpstr>宋体</vt:lpstr>
      <vt:lpstr>Arial</vt:lpstr>
      <vt:lpstr>Calibri</vt:lpstr>
      <vt:lpstr>Wingdings</vt:lpstr>
      <vt:lpstr>微软雅黑</vt:lpstr>
      <vt:lpstr>Office 主题</vt:lpstr>
      <vt:lpstr>www.33ppt.com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rbm.xkw.com</dc:creator>
  <cp:lastModifiedBy>Administrator</cp:lastModifiedBy>
  <cp:revision>4</cp:revision>
  <cp:lastPrinted>2021-04-08T19:43:37Z</cp:lastPrinted>
  <dcterms:created xsi:type="dcterms:W3CDTF">2021-04-08T19:43:37Z</dcterms:created>
  <dcterms:modified xsi:type="dcterms:W3CDTF">2021-04-22T01:15:50Z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