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24"/>
  </p:handoutMasterIdLst>
  <p:sldIdLst>
    <p:sldId id="256" r:id="rId3"/>
    <p:sldId id="267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83" r:id="rId15"/>
    <p:sldId id="284" r:id="rId16"/>
    <p:sldId id="285" r:id="rId17"/>
    <p:sldId id="266" r:id="rId18"/>
    <p:sldId id="270" r:id="rId19"/>
    <p:sldId id="268" r:id="rId20"/>
    <p:sldId id="269" r:id="rId21"/>
    <p:sldId id="271" r:id="rId22"/>
    <p:sldId id="272" r:id="rId2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DCDC"/>
    <a:srgbClr val="F0F0F0"/>
    <a:srgbClr val="E6E6E6"/>
    <a:srgbClr val="C8C8C8"/>
    <a:srgbClr val="FFFFFF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78" d="100"/>
          <a:sy n="78" d="100"/>
        </p:scale>
        <p:origin x="654" y="54"/>
      </p:cViewPr>
      <p:guideLst>
        <p:guide orient="horz" pos="2160"/>
        <p:guide pos="3828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7" Type="http://schemas.openxmlformats.org/officeDocument/2006/relationships/tableStyles" Target="tableStyles.xml"/><Relationship Id="rId26" Type="http://schemas.openxmlformats.org/officeDocument/2006/relationships/viewProps" Target="viewProps.xml"/><Relationship Id="rId25" Type="http://schemas.openxmlformats.org/officeDocument/2006/relationships/presProps" Target="presProps.xml"/><Relationship Id="rId24" Type="http://schemas.openxmlformats.org/officeDocument/2006/relationships/handoutMaster" Target="handoutMasters/handoutMaster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1AC49D05-6128-4D0D-A32A-06A5E73B386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5849F42C-2DAE-424C-A4B8-3140182C3E9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6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669882" y="2588281"/>
            <a:ext cx="10852237" cy="899167"/>
          </a:xfrm>
        </p:spPr>
        <p:txBody>
          <a:bodyPr lIns="101600" tIns="38100" rIns="25400" bIns="38100" anchor="t" anchorCtr="0">
            <a:noAutofit/>
          </a:bodyPr>
          <a:lstStyle>
            <a:lvl1pPr algn="ctr">
              <a:defRPr sz="5400" b="0" spc="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669882" y="3566160"/>
            <a:ext cx="10852237" cy="950984"/>
          </a:xfrm>
        </p:spPr>
        <p:txBody>
          <a:bodyPr lIns="101600" tIns="38100" rIns="76200" bIns="38100">
            <a:no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2400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69930" y="952508"/>
            <a:ext cx="10852237" cy="5040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669882" y="2588281"/>
            <a:ext cx="10852237" cy="899167"/>
          </a:xfrm>
        </p:spPr>
        <p:txBody>
          <a:bodyPr vert="horz" lIns="101600" tIns="38100" rIns="25400" bIns="38100" rtlCol="0" anchor="t" anchorCtr="0">
            <a:no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5400" b="0" i="0" u="none" strike="noStrike" kern="1200" cap="none" spc="600" normalizeH="0" baseline="0" noProof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69882" y="1296000"/>
            <a:ext cx="10852237" cy="5041355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930" y="3808730"/>
            <a:ext cx="10852237" cy="624845"/>
          </a:xfrm>
        </p:spPr>
        <p:txBody>
          <a:bodyPr lIns="101600" tIns="38100" rIns="63500" bIns="38100" anchor="t" anchorCtr="0">
            <a:noAutofit/>
          </a:bodyPr>
          <a:lstStyle>
            <a:lvl1pPr>
              <a:defRPr sz="3600" b="0" u="none" strike="noStrike" kern="1200" cap="none" spc="300" normalizeH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669925" y="4511675"/>
            <a:ext cx="10852237" cy="1077985"/>
          </a:xfrm>
        </p:spPr>
        <p:txBody>
          <a:bodyPr lIns="101600" tIns="38100" rIns="76200" bIns="38100">
            <a:noAutofit/>
          </a:bodyPr>
          <a:lstStyle>
            <a:lvl1pPr marL="0" indent="0" eaLnBrk="1" fontAlgn="auto" latinLnBrk="0" hangingPunct="1">
              <a:buNone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238877" y="1296000"/>
            <a:ext cx="5283242" cy="5040000"/>
          </a:xfrm>
        </p:spPr>
        <p:txBody>
          <a:bodyPr>
            <a:noAutofit/>
          </a:bodyPr>
          <a:lstStyle>
            <a:lvl1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69930" y="1296000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69925" y="1789043"/>
            <a:ext cx="5283200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296000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789043"/>
            <a:ext cx="5283242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238925" y="1296000"/>
            <a:ext cx="5283242" cy="50400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1.xml"/><Relationship Id="rId16" Type="http://schemas.openxmlformats.org/officeDocument/2006/relationships/tags" Target="../tags/tag60.xml"/><Relationship Id="rId15" Type="http://schemas.openxmlformats.org/officeDocument/2006/relationships/tags" Target="../tags/tag59.xml"/><Relationship Id="rId14" Type="http://schemas.openxmlformats.org/officeDocument/2006/relationships/tags" Target="../tags/tag58.xml"/><Relationship Id="rId13" Type="http://schemas.openxmlformats.org/officeDocument/2006/relationships/tags" Target="../tags/tag57.xml"/><Relationship Id="rId12" Type="http://schemas.openxmlformats.org/officeDocument/2006/relationships/tags" Target="../tags/tag56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DCDCD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69882" y="432000"/>
            <a:ext cx="10852237" cy="6480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69882" y="1296000"/>
            <a:ext cx="10852237" cy="5040000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>
            <p:custDataLst>
              <p:tags r:id="rId17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800" b="1" u="none" strike="noStrike" kern="1200" cap="none" spc="200" normalizeH="0">
          <a:solidFill>
            <a:schemeClr val="tx1"/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5.xml"/></Relationships>
</file>

<file path=ppt/slides/_rels/slide15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7.xml"/><Relationship Id="rId2" Type="http://schemas.openxmlformats.org/officeDocument/2006/relationships/tags" Target="../tags/tag76.xml"/><Relationship Id="rId1" Type="http://schemas.openxmlformats.org/officeDocument/2006/relationships/image" Target="../media/image1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77.xml"/><Relationship Id="rId1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8.xml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tags" Target="../tags/tag80.xml"/><Relationship Id="rId2" Type="http://schemas.openxmlformats.org/officeDocument/2006/relationships/tags" Target="../tags/tag79.xml"/><Relationship Id="rId1" Type="http://schemas.openxmlformats.org/officeDocument/2006/relationships/image" Target="../media/image3.e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8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8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1263650"/>
            <a:ext cx="12201525" cy="32988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45059" name="组合 15"/>
          <p:cNvGrpSpPr/>
          <p:nvPr/>
        </p:nvGrpSpPr>
        <p:grpSpPr>
          <a:xfrm>
            <a:off x="427355" y="1727200"/>
            <a:ext cx="11216640" cy="1660525"/>
            <a:chOff x="497304" y="2256383"/>
            <a:chExt cx="8406064" cy="1286478"/>
          </a:xfrm>
        </p:grpSpPr>
        <p:sp>
          <p:nvSpPr>
            <p:cNvPr id="45061" name="文本框 5"/>
            <p:cNvSpPr txBox="1"/>
            <p:nvPr/>
          </p:nvSpPr>
          <p:spPr>
            <a:xfrm>
              <a:off x="497304" y="2256383"/>
              <a:ext cx="8406064" cy="128647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ctr">
                <a:lnSpc>
                  <a:spcPct val="150000"/>
                </a:lnSpc>
              </a:pPr>
              <a:r>
                <a:rPr lang="zh-CN" altLang="en-US" sz="3200" b="1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</a:rPr>
                <a:t>九下第五单元</a:t>
              </a:r>
              <a:r>
                <a:rPr lang="en-US" altLang="zh-CN" sz="3200" b="1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</a:rPr>
                <a:t> </a:t>
              </a:r>
              <a:endParaRPr lang="en-US" altLang="zh-CN" sz="32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  <a:p>
              <a:pPr algn="ctr">
                <a:lnSpc>
                  <a:spcPct val="150000"/>
                </a:lnSpc>
              </a:pPr>
              <a:r>
                <a:rPr lang="zh-CN" altLang="zh-CN" sz="3600" b="1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</a:rPr>
                <a:t>二战后的世界变化</a:t>
              </a:r>
              <a:endParaRPr lang="zh-CN" altLang="zh-CN" sz="36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cxnSp>
          <p:nvCxnSpPr>
            <p:cNvPr id="7" name="直接连接符 6"/>
            <p:cNvCxnSpPr/>
            <p:nvPr/>
          </p:nvCxnSpPr>
          <p:spPr>
            <a:xfrm>
              <a:off x="1191062" y="3029496"/>
              <a:ext cx="6950283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3250" name="文本框 16"/>
          <p:cNvSpPr txBox="1"/>
          <p:nvPr/>
        </p:nvSpPr>
        <p:spPr>
          <a:xfrm>
            <a:off x="-10795" y="150813"/>
            <a:ext cx="5572125" cy="716915"/>
          </a:xfrm>
          <a:prstGeom prst="rect">
            <a:avLst/>
          </a:prstGeom>
          <a:noFill/>
          <a:ln w="9525">
            <a:noFill/>
          </a:ln>
        </p:spPr>
        <p:txBody>
          <a:bodyPr lIns="36000" tIns="36000" rIns="36000" bIns="36000">
            <a:spAutoFit/>
          </a:bodyPr>
          <a:p>
            <a:pPr>
              <a:lnSpc>
                <a:spcPct val="150000"/>
              </a:lnSpc>
            </a:pPr>
            <a:r>
              <a:rPr lang="zh-CN" altLang="en-US" sz="2800" b="1" dirty="0">
                <a:solidFill>
                  <a:srgbClr val="DE7538"/>
                </a:solidFill>
                <a:latin typeface="微软雅黑" panose="020B0503020204020204" charset="-122"/>
                <a:ea typeface="微软雅黑" panose="020B0503020204020204" charset="-122"/>
              </a:rPr>
              <a:t>考点四　</a:t>
            </a:r>
            <a:r>
              <a:rPr lang="zh-CN" altLang="zh-CN" sz="2800" b="1" dirty="0">
                <a:solidFill>
                  <a:srgbClr val="DE7538"/>
                </a:solidFill>
                <a:latin typeface="微软雅黑" panose="020B0503020204020204" charset="-122"/>
                <a:ea typeface="微软雅黑" panose="020B0503020204020204" charset="-122"/>
              </a:rPr>
              <a:t>亚非拉国家的新发展</a:t>
            </a:r>
            <a:endParaRPr lang="zh-CN" altLang="en-US" sz="2800" b="1" dirty="0">
              <a:solidFill>
                <a:srgbClr val="DE7538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3254" name="文本框 12"/>
          <p:cNvSpPr txBox="1"/>
          <p:nvPr/>
        </p:nvSpPr>
        <p:spPr>
          <a:xfrm>
            <a:off x="85725" y="967740"/>
            <a:ext cx="12036425" cy="3949065"/>
          </a:xfrm>
          <a:prstGeom prst="rect">
            <a:avLst/>
          </a:prstGeom>
          <a:noFill/>
          <a:ln w="9525">
            <a:noFill/>
          </a:ln>
        </p:spPr>
        <p:txBody>
          <a:bodyPr wrap="square" lIns="36000" tIns="36000" rIns="36000" bIns="36000">
            <a:spAutoFit/>
          </a:bodyPr>
          <a:p>
            <a:pPr>
              <a:lnSpc>
                <a:spcPct val="150000"/>
              </a:lnSpc>
            </a:pPr>
            <a:r>
              <a:rPr lang="en-US" altLang="zh-CN" sz="2800" b="1" dirty="0">
                <a:latin typeface="微软雅黑" panose="020B0503020204020204" charset="-122"/>
                <a:ea typeface="微软雅黑" panose="020B0503020204020204" charset="-122"/>
              </a:rPr>
              <a:t>1.</a:t>
            </a:r>
            <a:r>
              <a:rPr lang="zh-CN" altLang="zh-CN" sz="2800" b="1" dirty="0">
                <a:latin typeface="微软雅黑" panose="020B0503020204020204" charset="-122"/>
                <a:ea typeface="微软雅黑" panose="020B0503020204020204" charset="-122"/>
              </a:rPr>
              <a:t>万隆会议</a:t>
            </a:r>
            <a:endParaRPr lang="zh-CN" altLang="zh-CN" sz="2800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微软雅黑" panose="020B0503020204020204" charset="-122"/>
                <a:ea typeface="微软雅黑" panose="020B0503020204020204" charset="-122"/>
              </a:rPr>
              <a:t>(1)</a:t>
            </a:r>
            <a:r>
              <a:rPr lang="zh-CN" altLang="zh-CN" sz="2800" b="1" dirty="0">
                <a:latin typeface="微软雅黑" panose="020B0503020204020204" charset="-122"/>
                <a:ea typeface="微软雅黑" panose="020B0503020204020204" charset="-122"/>
              </a:rPr>
              <a:t>时间、国家</a:t>
            </a:r>
            <a:r>
              <a:rPr lang="en-US" altLang="zh-CN" sz="2800" b="1" dirty="0">
                <a:latin typeface="微软雅黑" panose="020B0503020204020204" charset="-122"/>
                <a:ea typeface="微软雅黑" panose="020B0503020204020204" charset="-122"/>
              </a:rPr>
              <a:t>:</a:t>
            </a:r>
            <a:r>
              <a:rPr lang="zh-CN" altLang="zh-CN" sz="2800" u="sng" dirty="0">
                <a:latin typeface="微软雅黑" panose="020B0503020204020204" charset="-122"/>
                <a:ea typeface="微软雅黑" panose="020B0503020204020204" charset="-122"/>
              </a:rPr>
              <a:t>　　　　</a:t>
            </a:r>
            <a:r>
              <a:rPr lang="zh-CN" altLang="zh-CN" sz="2800" dirty="0">
                <a:latin typeface="微软雅黑" panose="020B0503020204020204" charset="-122"/>
                <a:ea typeface="微软雅黑" panose="020B0503020204020204" charset="-122"/>
              </a:rPr>
              <a:t>年</a:t>
            </a:r>
            <a:r>
              <a:rPr lang="en-US" altLang="zh-CN" sz="2800" dirty="0">
                <a:latin typeface="微软雅黑" panose="020B0503020204020204" charset="-122"/>
                <a:ea typeface="微软雅黑" panose="020B0503020204020204" charset="-122"/>
              </a:rPr>
              <a:t>4</a:t>
            </a:r>
            <a:r>
              <a:rPr lang="zh-CN" altLang="zh-CN" sz="2800" dirty="0">
                <a:latin typeface="微软雅黑" panose="020B0503020204020204" charset="-122"/>
                <a:ea typeface="微软雅黑" panose="020B0503020204020204" charset="-122"/>
              </a:rPr>
              <a:t>月</a:t>
            </a:r>
            <a:r>
              <a:rPr lang="en-US" altLang="zh-CN" sz="28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800" dirty="0">
                <a:latin typeface="微软雅黑" panose="020B0503020204020204" charset="-122"/>
                <a:ea typeface="微软雅黑" panose="020B0503020204020204" charset="-122"/>
              </a:rPr>
              <a:t>亚洲、非洲</a:t>
            </a:r>
            <a:r>
              <a:rPr lang="en-US" altLang="zh-CN" sz="2800" dirty="0">
                <a:latin typeface="微软雅黑" panose="020B0503020204020204" charset="-122"/>
                <a:ea typeface="微软雅黑" panose="020B0503020204020204" charset="-122"/>
              </a:rPr>
              <a:t>29</a:t>
            </a:r>
            <a:r>
              <a:rPr lang="zh-CN" altLang="zh-CN" sz="2800" dirty="0">
                <a:latin typeface="微软雅黑" panose="020B0503020204020204" charset="-122"/>
                <a:ea typeface="微软雅黑" panose="020B0503020204020204" charset="-122"/>
              </a:rPr>
              <a:t>个国家和地区。</a:t>
            </a:r>
            <a:r>
              <a:rPr lang="en-US" altLang="zh-CN" sz="2800" dirty="0">
                <a:latin typeface="微软雅黑" panose="020B0503020204020204" charset="-122"/>
                <a:ea typeface="微软雅黑" panose="020B0503020204020204" charset="-122"/>
              </a:rPr>
              <a:t> </a:t>
            </a:r>
            <a:endParaRPr lang="zh-CN" altLang="zh-CN" sz="2800" dirty="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微软雅黑" panose="020B0503020204020204" charset="-122"/>
                <a:ea typeface="微软雅黑" panose="020B0503020204020204" charset="-122"/>
              </a:rPr>
              <a:t>(2)</a:t>
            </a:r>
            <a:r>
              <a:rPr lang="zh-CN" altLang="zh-CN" sz="2800" b="1" dirty="0">
                <a:latin typeface="微软雅黑" panose="020B0503020204020204" charset="-122"/>
                <a:ea typeface="微软雅黑" panose="020B0503020204020204" charset="-122"/>
              </a:rPr>
              <a:t>内容</a:t>
            </a:r>
            <a:r>
              <a:rPr lang="en-US" altLang="zh-CN" sz="2800" b="1" dirty="0">
                <a:latin typeface="微软雅黑" panose="020B0503020204020204" charset="-122"/>
                <a:ea typeface="微软雅黑" panose="020B0503020204020204" charset="-122"/>
              </a:rPr>
              <a:t>:</a:t>
            </a:r>
            <a:r>
              <a:rPr lang="zh-CN" altLang="zh-CN" sz="2800" dirty="0">
                <a:latin typeface="微软雅黑" panose="020B0503020204020204" charset="-122"/>
                <a:ea typeface="微软雅黑" panose="020B0503020204020204" charset="-122"/>
              </a:rPr>
              <a:t>通过了和平相处、友好合作的十项原则。</a:t>
            </a:r>
            <a:endParaRPr lang="zh-CN" altLang="zh-CN" sz="2800" dirty="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微软雅黑" panose="020B0503020204020204" charset="-122"/>
                <a:ea typeface="微软雅黑" panose="020B0503020204020204" charset="-122"/>
              </a:rPr>
              <a:t>(3)</a:t>
            </a:r>
            <a:r>
              <a:rPr lang="zh-CN" altLang="zh-CN" sz="2800" b="1" dirty="0">
                <a:latin typeface="微软雅黑" panose="020B0503020204020204" charset="-122"/>
                <a:ea typeface="微软雅黑" panose="020B0503020204020204" charset="-122"/>
              </a:rPr>
              <a:t>精神</a:t>
            </a:r>
            <a:r>
              <a:rPr lang="en-US" altLang="zh-CN" sz="2800" b="1" dirty="0">
                <a:latin typeface="微软雅黑" panose="020B0503020204020204" charset="-122"/>
                <a:ea typeface="微软雅黑" panose="020B0503020204020204" charset="-122"/>
              </a:rPr>
              <a:t>:</a:t>
            </a:r>
            <a:r>
              <a:rPr lang="zh-CN" altLang="zh-CN" sz="2800" dirty="0">
                <a:latin typeface="微软雅黑" panose="020B0503020204020204" charset="-122"/>
                <a:ea typeface="微软雅黑" panose="020B0503020204020204" charset="-122"/>
              </a:rPr>
              <a:t>被称为“</a:t>
            </a:r>
            <a:r>
              <a:rPr lang="zh-CN" altLang="zh-CN" sz="2800" u="sng" dirty="0">
                <a:latin typeface="微软雅黑" panose="020B0503020204020204" charset="-122"/>
                <a:ea typeface="微软雅黑" panose="020B0503020204020204" charset="-122"/>
              </a:rPr>
              <a:t>　　　　　</a:t>
            </a:r>
            <a:r>
              <a:rPr lang="en-US" altLang="zh-CN" sz="2800" u="sng" dirty="0"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zh-CN" sz="2800" dirty="0">
                <a:latin typeface="微软雅黑" panose="020B0503020204020204" charset="-122"/>
                <a:ea typeface="微软雅黑" panose="020B0503020204020204" charset="-122"/>
              </a:rPr>
              <a:t>”。</a:t>
            </a:r>
            <a:r>
              <a:rPr lang="en-US" altLang="zh-CN" sz="2800" dirty="0">
                <a:latin typeface="微软雅黑" panose="020B0503020204020204" charset="-122"/>
                <a:ea typeface="微软雅黑" panose="020B0503020204020204" charset="-122"/>
              </a:rPr>
              <a:t> </a:t>
            </a:r>
            <a:endParaRPr lang="zh-CN" altLang="zh-CN" sz="2800" dirty="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微软雅黑" panose="020B0503020204020204" charset="-122"/>
                <a:ea typeface="微软雅黑" panose="020B0503020204020204" charset="-122"/>
              </a:rPr>
              <a:t>(4)</a:t>
            </a:r>
            <a:r>
              <a:rPr lang="zh-CN" altLang="zh-CN" sz="2800" b="1" dirty="0">
                <a:latin typeface="微软雅黑" panose="020B0503020204020204" charset="-122"/>
                <a:ea typeface="微软雅黑" panose="020B0503020204020204" charset="-122"/>
              </a:rPr>
              <a:t>意义</a:t>
            </a:r>
            <a:r>
              <a:rPr lang="en-US" altLang="zh-CN" sz="2800" b="1" dirty="0">
                <a:latin typeface="微软雅黑" panose="020B0503020204020204" charset="-122"/>
                <a:ea typeface="微软雅黑" panose="020B0503020204020204" charset="-122"/>
              </a:rPr>
              <a:t>:</a:t>
            </a:r>
            <a:r>
              <a:rPr lang="zh-CN" altLang="zh-CN" sz="2800" dirty="0">
                <a:latin typeface="微软雅黑" panose="020B0503020204020204" charset="-122"/>
                <a:ea typeface="微软雅黑" panose="020B0503020204020204" charset="-122"/>
              </a:rPr>
              <a:t>提高了亚非国家和地区的民族自信</a:t>
            </a:r>
            <a:r>
              <a:rPr lang="en-US" altLang="zh-CN" sz="28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800" dirty="0">
                <a:latin typeface="微软雅黑" panose="020B0503020204020204" charset="-122"/>
                <a:ea typeface="微软雅黑" panose="020B0503020204020204" charset="-122"/>
              </a:rPr>
              <a:t>鼓舞了亚非拉人民争取民族独立的斗争</a:t>
            </a:r>
            <a:r>
              <a:rPr lang="en-US" altLang="zh-CN" sz="2800" dirty="0">
                <a:latin typeface="微软雅黑" panose="020B0503020204020204" charset="-122"/>
                <a:ea typeface="微软雅黑" panose="020B0503020204020204" charset="-122"/>
              </a:rPr>
              <a:t>;</a:t>
            </a:r>
            <a:r>
              <a:rPr lang="zh-CN" altLang="zh-CN" sz="2800" u="sng" dirty="0">
                <a:latin typeface="微软雅黑" panose="020B0503020204020204" charset="-122"/>
                <a:ea typeface="微软雅黑" panose="020B0503020204020204" charset="-122"/>
              </a:rPr>
              <a:t>　　　　　　</a:t>
            </a:r>
            <a:r>
              <a:rPr lang="en-US" altLang="zh-CN" sz="2800" u="sng" dirty="0"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zh-CN" sz="2800" dirty="0">
                <a:latin typeface="微软雅黑" panose="020B0503020204020204" charset="-122"/>
                <a:ea typeface="微软雅黑" panose="020B0503020204020204" charset="-122"/>
              </a:rPr>
              <a:t>作为一支新兴独立的政治力量登上了国际舞台。</a:t>
            </a:r>
            <a:r>
              <a:rPr lang="en-US" altLang="zh-CN" sz="2800" dirty="0">
                <a:latin typeface="微软雅黑" panose="020B0503020204020204" charset="-122"/>
                <a:ea typeface="微软雅黑" panose="020B0503020204020204" charset="-122"/>
              </a:rPr>
              <a:t> </a:t>
            </a:r>
            <a:endParaRPr lang="zh-CN" altLang="zh-CN" sz="28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1254760" y="4394200"/>
            <a:ext cx="19761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zh-CN" sz="2800" b="1" dirty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发展中国家</a:t>
            </a:r>
            <a:endParaRPr lang="zh-CN" altLang="zh-CN" sz="2800" b="1" dirty="0">
              <a:solidFill>
                <a:srgbClr val="C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2511425" y="1841500"/>
            <a:ext cx="111569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2800" b="1" dirty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1955</a:t>
            </a:r>
            <a:endParaRPr lang="zh-CN" altLang="en-US" sz="2800" dirty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2787015" y="3042285"/>
            <a:ext cx="164909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zh-CN" sz="2800" b="1" dirty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万隆精神</a:t>
            </a:r>
            <a:endParaRPr lang="zh-CN" altLang="en-US" sz="2800" dirty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3" grpId="0"/>
      <p:bldP spid="2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4274" name="文本框 12"/>
          <p:cNvSpPr txBox="1"/>
          <p:nvPr/>
        </p:nvSpPr>
        <p:spPr>
          <a:xfrm>
            <a:off x="194945" y="500380"/>
            <a:ext cx="11990705" cy="5610860"/>
          </a:xfrm>
          <a:prstGeom prst="rect">
            <a:avLst/>
          </a:prstGeom>
          <a:noFill/>
          <a:ln w="9525">
            <a:noFill/>
          </a:ln>
        </p:spPr>
        <p:txBody>
          <a:bodyPr wrap="square" lIns="36000" tIns="36000" rIns="36000" bIns="36000">
            <a:spAutoFit/>
          </a:bodyPr>
          <a:p>
            <a:pPr>
              <a:lnSpc>
                <a:spcPct val="150000"/>
              </a:lnSpc>
            </a:pPr>
            <a:r>
              <a:rPr lang="en-US" altLang="zh-CN" sz="2400" b="1" dirty="0">
                <a:latin typeface="微软雅黑" panose="020B0503020204020204" charset="-122"/>
                <a:ea typeface="微软雅黑" panose="020B0503020204020204" charset="-122"/>
              </a:rPr>
              <a:t>2.</a:t>
            </a:r>
            <a:r>
              <a:rPr lang="zh-CN" altLang="zh-CN" sz="2400" b="1" dirty="0">
                <a:latin typeface="微软雅黑" panose="020B0503020204020204" charset="-122"/>
                <a:ea typeface="微软雅黑" panose="020B0503020204020204" charset="-122"/>
              </a:rPr>
              <a:t>非洲独立运动</a:t>
            </a:r>
            <a:endParaRPr lang="zh-CN" altLang="zh-CN" sz="2400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(1)</a:t>
            </a:r>
            <a:r>
              <a:rPr lang="zh-CN" altLang="zh-CN" sz="2400" b="1" dirty="0">
                <a:latin typeface="微软雅黑" panose="020B0503020204020204" charset="-122"/>
                <a:ea typeface="微软雅黑" panose="020B0503020204020204" charset="-122"/>
              </a:rPr>
              <a:t>开始</a:t>
            </a:r>
            <a:r>
              <a:rPr lang="en-US" altLang="zh-CN" sz="2400" b="1" dirty="0">
                <a:latin typeface="微软雅黑" panose="020B0503020204020204" charset="-122"/>
                <a:ea typeface="微软雅黑" panose="020B0503020204020204" charset="-122"/>
              </a:rPr>
              <a:t>: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北非首先展开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,1951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年底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利比亚宣布独立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;1952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年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埃及爆发革命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以</a:t>
            </a:r>
            <a:r>
              <a:rPr lang="zh-CN" altLang="zh-CN" sz="2400" u="sng" dirty="0">
                <a:latin typeface="微软雅黑" panose="020B0503020204020204" charset="-122"/>
                <a:ea typeface="微软雅黑" panose="020B0503020204020204" charset="-122"/>
              </a:rPr>
              <a:t>　　　　</a:t>
            </a:r>
            <a:r>
              <a:rPr lang="zh-CN" altLang="en-US" sz="2400" u="sng" dirty="0">
                <a:latin typeface="微软雅黑" panose="020B0503020204020204" charset="-122"/>
                <a:ea typeface="微软雅黑" panose="020B0503020204020204" charset="-122"/>
              </a:rPr>
              <a:t>　　</a:t>
            </a:r>
            <a:endParaRPr lang="en-US" altLang="zh-CN" sz="2400" u="sng" dirty="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u="sng" dirty="0">
                <a:latin typeface="微软雅黑" panose="020B0503020204020204" charset="-122"/>
                <a:ea typeface="微软雅黑" panose="020B0503020204020204" charset="-122"/>
              </a:rPr>
              <a:t>　　　　　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为首的“自由军官组织”发动起义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推翻了英国扶持的封建王朝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,1953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年成立了埃及共和国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;1962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年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u="sng" dirty="0">
                <a:latin typeface="微软雅黑" panose="020B0503020204020204" charset="-122"/>
                <a:ea typeface="微软雅黑" panose="020B0503020204020204" charset="-122"/>
              </a:rPr>
              <a:t>　　　　　　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人民推翻了法国的殖民统治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获得独立。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 </a:t>
            </a:r>
            <a:endParaRPr lang="zh-CN" altLang="zh-CN" sz="2400" dirty="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(2)</a:t>
            </a:r>
            <a:r>
              <a:rPr lang="zh-CN" altLang="zh-CN" sz="2400" b="1" dirty="0">
                <a:latin typeface="微软雅黑" panose="020B0503020204020204" charset="-122"/>
                <a:ea typeface="微软雅黑" panose="020B0503020204020204" charset="-122"/>
              </a:rPr>
              <a:t>高潮</a:t>
            </a:r>
            <a:r>
              <a:rPr lang="en-US" altLang="zh-CN" sz="2400" b="1" dirty="0">
                <a:latin typeface="微软雅黑" panose="020B0503020204020204" charset="-122"/>
                <a:ea typeface="微软雅黑" panose="020B0503020204020204" charset="-122"/>
              </a:rPr>
              <a:t>: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1960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年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非洲有</a:t>
            </a:r>
            <a:r>
              <a:rPr lang="zh-CN" altLang="zh-CN" sz="2400" u="sng" dirty="0">
                <a:latin typeface="微软雅黑" panose="020B0503020204020204" charset="-122"/>
                <a:ea typeface="微软雅黑" panose="020B0503020204020204" charset="-122"/>
              </a:rPr>
              <a:t>　　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个国家获得独立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这一年因此被称为“非洲年”。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 </a:t>
            </a:r>
            <a:endParaRPr lang="zh-CN" altLang="zh-CN" sz="2400" dirty="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(3)</a:t>
            </a:r>
            <a:r>
              <a:rPr lang="zh-CN" altLang="zh-CN" sz="2400" b="1" dirty="0">
                <a:latin typeface="微软雅黑" panose="020B0503020204020204" charset="-122"/>
                <a:ea typeface="微软雅黑" panose="020B0503020204020204" charset="-122"/>
              </a:rPr>
              <a:t>胜利</a:t>
            </a:r>
            <a:r>
              <a:rPr lang="en-US" altLang="zh-CN" sz="2400" b="1" dirty="0">
                <a:latin typeface="微软雅黑" panose="020B0503020204020204" charset="-122"/>
                <a:ea typeface="微软雅黑" panose="020B0503020204020204" charset="-122"/>
              </a:rPr>
              <a:t>: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1990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年</a:t>
            </a:r>
            <a:r>
              <a:rPr lang="zh-CN" altLang="zh-CN" sz="2400" u="sng" dirty="0">
                <a:latin typeface="微软雅黑" panose="020B0503020204020204" charset="-122"/>
                <a:ea typeface="微软雅黑" panose="020B0503020204020204" charset="-122"/>
              </a:rPr>
              <a:t>　　　　　　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独立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标志着所有非洲国家都摆脱了殖民主义的枷锁。</a:t>
            </a:r>
            <a:endParaRPr lang="en-US" altLang="zh-CN" sz="2400" dirty="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b="1" dirty="0">
                <a:latin typeface="微软雅黑" panose="020B0503020204020204" charset="-122"/>
                <a:ea typeface="微软雅黑" panose="020B0503020204020204" charset="-122"/>
              </a:rPr>
              <a:t>3.</a:t>
            </a:r>
            <a:r>
              <a:rPr lang="zh-CN" altLang="zh-CN" sz="2400" b="1" dirty="0">
                <a:latin typeface="微软雅黑" panose="020B0503020204020204" charset="-122"/>
                <a:ea typeface="微软雅黑" panose="020B0503020204020204" charset="-122"/>
              </a:rPr>
              <a:t>拉美人民维护国家主权的斗争</a:t>
            </a:r>
            <a:r>
              <a:rPr lang="zh-CN" altLang="en-US" sz="2400" b="1" dirty="0">
                <a:latin typeface="微软雅黑" panose="020B0503020204020204" charset="-122"/>
                <a:ea typeface="微软雅黑" panose="020B0503020204020204" charset="-122"/>
              </a:rPr>
              <a:t>　　　</a:t>
            </a:r>
            <a:r>
              <a:rPr lang="zh-CN" altLang="zh-CN" sz="2400" b="1" dirty="0">
                <a:latin typeface="微软雅黑" panose="020B0503020204020204" charset="-122"/>
                <a:ea typeface="微软雅黑" panose="020B0503020204020204" charset="-122"/>
              </a:rPr>
              <a:t>古巴革命</a:t>
            </a:r>
            <a:r>
              <a:rPr lang="en-US" altLang="zh-CN" sz="2400" b="1" dirty="0">
                <a:latin typeface="微软雅黑" panose="020B0503020204020204" charset="-122"/>
                <a:ea typeface="微软雅黑" panose="020B0503020204020204" charset="-122"/>
              </a:rPr>
              <a:t>: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卡斯特罗等人在</a:t>
            </a:r>
            <a:r>
              <a:rPr lang="zh-CN" altLang="zh-CN" sz="2400" u="sng" dirty="0">
                <a:latin typeface="微软雅黑" panose="020B0503020204020204" charset="-122"/>
                <a:ea typeface="微软雅黑" panose="020B0503020204020204" charset="-122"/>
              </a:rPr>
              <a:t>　　　　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年推翻了美国支持的独裁政权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走上了社会主义发展道路。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 </a:t>
            </a:r>
            <a:r>
              <a:rPr lang="zh-CN" altLang="zh-CN" sz="2400" b="1" dirty="0">
                <a:latin typeface="微软雅黑" panose="020B0503020204020204" charset="-122"/>
                <a:ea typeface="微软雅黑" panose="020B0503020204020204" charset="-122"/>
              </a:rPr>
              <a:t>巴拿马收回运河主权斗争</a:t>
            </a:r>
            <a:r>
              <a:rPr lang="en-US" altLang="zh-CN" sz="2400" b="1" dirty="0">
                <a:latin typeface="微软雅黑" panose="020B0503020204020204" charset="-122"/>
                <a:ea typeface="微软雅黑" panose="020B0503020204020204" charset="-122"/>
              </a:rPr>
              <a:t>:</a:t>
            </a:r>
            <a:r>
              <a:rPr lang="zh-CN" altLang="zh-CN" sz="2400" u="sng" dirty="0">
                <a:latin typeface="微软雅黑" panose="020B0503020204020204" charset="-122"/>
                <a:ea typeface="微软雅黑" panose="020B0503020204020204" charset="-122"/>
              </a:rPr>
              <a:t>　　　　</a:t>
            </a:r>
            <a:r>
              <a:rPr lang="zh-CN" altLang="en-US" sz="2400" u="sng" dirty="0">
                <a:latin typeface="微软雅黑" panose="020B0503020204020204" charset="-122"/>
                <a:ea typeface="微软雅黑" panose="020B0503020204020204" charset="-122"/>
              </a:rPr>
              <a:t>　　</a:t>
            </a:r>
            <a:endParaRPr lang="en-US" altLang="zh-CN" sz="2400" u="sng" dirty="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u="sng" dirty="0">
                <a:latin typeface="微软雅黑" panose="020B0503020204020204" charset="-122"/>
                <a:ea typeface="微软雅黑" panose="020B0503020204020204" charset="-122"/>
              </a:rPr>
              <a:t>　　　　　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年底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巴拿马从</a:t>
            </a:r>
            <a:r>
              <a:rPr lang="zh-CN" altLang="zh-CN" sz="2400" u="sng" dirty="0">
                <a:latin typeface="微软雅黑" panose="020B0503020204020204" charset="-122"/>
                <a:ea typeface="微软雅黑" panose="020B0503020204020204" charset="-122"/>
              </a:rPr>
              <a:t>　　　</a:t>
            </a:r>
            <a:r>
              <a:rPr lang="en-US" altLang="zh-CN" sz="2400" u="sng" dirty="0"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手中收回了运河区的全部主权。</a:t>
            </a:r>
            <a:endParaRPr lang="zh-CN" altLang="zh-CN" sz="2400" dirty="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150000"/>
              </a:lnSpc>
            </a:pPr>
            <a:endParaRPr lang="zh-CN" altLang="zh-CN" sz="24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2336165" y="3406140"/>
            <a:ext cx="165608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zh-CN" sz="2400" b="1" dirty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纳米比亚</a:t>
            </a:r>
            <a:endParaRPr lang="zh-CN" altLang="zh-CN" sz="2400" b="1" dirty="0">
              <a:solidFill>
                <a:srgbClr val="C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94945" y="1746885"/>
            <a:ext cx="130937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zh-CN" sz="2400" b="1" dirty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纳赛尔</a:t>
            </a:r>
            <a:endParaRPr lang="zh-CN" altLang="en-US" sz="2400" dirty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2959100" y="2233930"/>
            <a:ext cx="199961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zh-CN" sz="2400" b="1" dirty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阿尔及利亚</a:t>
            </a:r>
            <a:endParaRPr lang="zh-CN" altLang="en-US" sz="2400" dirty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3290570" y="2865755"/>
            <a:ext cx="70167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2400" b="1" dirty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17</a:t>
            </a:r>
            <a:endParaRPr lang="zh-CN" altLang="en-US" sz="2400" dirty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3724910" y="5084445"/>
            <a:ext cx="96583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zh-CN" sz="2400" b="1" dirty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美国</a:t>
            </a:r>
            <a:endParaRPr lang="zh-CN" altLang="zh-CN" sz="2400" b="1" dirty="0">
              <a:solidFill>
                <a:srgbClr val="C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8930005" y="3945890"/>
            <a:ext cx="112649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2400" b="1" dirty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1959</a:t>
            </a:r>
            <a:endParaRPr lang="zh-CN" altLang="en-US" sz="2400" dirty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194945" y="4998085"/>
            <a:ext cx="112903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2400" b="1" dirty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1999</a:t>
            </a:r>
            <a:endParaRPr lang="zh-CN" altLang="en-US" sz="2400" dirty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4" grpId="0"/>
      <p:bldP spid="15" grpId="0"/>
      <p:bldP spid="17" grpId="0"/>
      <p:bldP spid="21" grpId="0"/>
      <p:bldP spid="2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3974465" y="34290"/>
            <a:ext cx="2926080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3600" b="1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</a:rPr>
              <a:t>核心知识记忆</a:t>
            </a:r>
            <a:endParaRPr lang="zh-CN" altLang="en-US" sz="3600" b="1">
              <a:gradFill>
                <a:gsLst>
                  <a:gs pos="0">
                    <a:srgbClr val="14CD68"/>
                  </a:gs>
                  <a:gs pos="100000">
                    <a:srgbClr val="035C7D"/>
                  </a:gs>
                </a:gsLst>
                <a:lin scaled="0"/>
              </a:gra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15570" y="541655"/>
            <a:ext cx="11960860" cy="63696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fontAlgn="auto">
              <a:lnSpc>
                <a:spcPts val="4080"/>
              </a:lnSpc>
            </a:pPr>
            <a:r>
              <a:rPr lang="zh-CN" altLang="en-US" sz="2400"/>
              <a:t>1．“杜鲁门主义”：指1947年美国总统杜鲁门提出的“遏制共产主义”、干涉他国内政，加紧控制其他国家的纲领和政策。</a:t>
            </a:r>
            <a:endParaRPr lang="zh-CN" altLang="en-US" sz="2400"/>
          </a:p>
          <a:p>
            <a:pPr fontAlgn="auto">
              <a:lnSpc>
                <a:spcPts val="4080"/>
              </a:lnSpc>
            </a:pPr>
            <a:r>
              <a:rPr lang="zh-CN" altLang="en-US" sz="2400"/>
              <a:t>2．“冷战”对峙局面的形成</a:t>
            </a:r>
            <a:endParaRPr lang="zh-CN" altLang="en-US" sz="2400"/>
          </a:p>
          <a:p>
            <a:pPr fontAlgn="auto">
              <a:lnSpc>
                <a:spcPts val="4080"/>
              </a:lnSpc>
            </a:pPr>
            <a:r>
              <a:rPr lang="zh-CN" altLang="en-US" sz="2400"/>
              <a:t>(1)含义：“二战”后的40多年间，以美、苏为首两大集团之间既非战争又非和平的对峙与竞争状态。</a:t>
            </a:r>
            <a:endParaRPr lang="zh-CN" altLang="en-US" sz="2400"/>
          </a:p>
          <a:p>
            <a:pPr fontAlgn="auto">
              <a:lnSpc>
                <a:spcPts val="4080"/>
              </a:lnSpc>
            </a:pPr>
            <a:r>
              <a:rPr lang="zh-CN" altLang="en-US" sz="2400"/>
              <a:t>(2)原因：美苏国家战略的对立和社会制度的巨大差异，使双方的对抗、冲突不断加剧。</a:t>
            </a:r>
            <a:endParaRPr lang="zh-CN" altLang="en-US" sz="2400"/>
          </a:p>
          <a:p>
            <a:pPr fontAlgn="auto">
              <a:lnSpc>
                <a:spcPts val="4080"/>
              </a:lnSpc>
            </a:pPr>
            <a:r>
              <a:rPr lang="zh-CN" altLang="en-US" sz="2400"/>
              <a:t>(3)开始标志：1947年3月，杜鲁门主义 的出台，标志着美苏战时同盟关系正式破裂，美苏之间的“冷战”开始。</a:t>
            </a:r>
            <a:endParaRPr lang="zh-CN" altLang="en-US" sz="2400"/>
          </a:p>
          <a:p>
            <a:pPr fontAlgn="auto">
              <a:lnSpc>
                <a:spcPts val="4080"/>
              </a:lnSpc>
            </a:pPr>
            <a:r>
              <a:rPr lang="zh-CN" altLang="en-US" sz="2400"/>
              <a:t>(4)具体表现：政治上：出台了杜鲁门主义；经济上，制定了马歇尔计划；军事上，建立了北大西洋公约组织和华约（1955 苏联 ）的成立。</a:t>
            </a:r>
            <a:endParaRPr lang="zh-CN" altLang="en-US" sz="2400"/>
          </a:p>
          <a:p>
            <a:pPr fontAlgn="auto">
              <a:lnSpc>
                <a:spcPts val="4080"/>
              </a:lnSpc>
            </a:pPr>
            <a:r>
              <a:rPr lang="zh-CN" altLang="en-US" sz="2400"/>
              <a:t>(5)对世界格局的影响：华沙条约组织的成立，美苏两极格局形成。1991年苏联解体，两极格局结束。</a:t>
            </a:r>
            <a:endParaRPr lang="zh-CN" altLang="en-US" sz="2400"/>
          </a:p>
        </p:txBody>
      </p:sp>
    </p:spTree>
    <p:custDataLst>
      <p:tags r:id="rId1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393700" y="391795"/>
            <a:ext cx="11657965" cy="66929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fontAlgn="auto">
              <a:lnSpc>
                <a:spcPts val="3960"/>
              </a:lnSpc>
            </a:pPr>
            <a:r>
              <a:rPr lang="zh-CN" altLang="en-US" sz="2800">
                <a:sym typeface="+mn-ea"/>
              </a:rPr>
              <a:t>3．欧洲的联合</a:t>
            </a:r>
            <a:endParaRPr lang="zh-CN" altLang="en-US" sz="2800"/>
          </a:p>
          <a:p>
            <a:pPr fontAlgn="auto">
              <a:lnSpc>
                <a:spcPts val="3960"/>
              </a:lnSpc>
            </a:pPr>
            <a:r>
              <a:rPr lang="zh-CN" altLang="en-US" sz="2800">
                <a:sym typeface="+mn-ea"/>
              </a:rPr>
              <a:t>(1)欧共体：1967年，欧洲煤钢共同体、欧洲经济共同体和欧洲原子能共同体3个组织合并为欧洲共同体，简称“欧共体”。“欧共体”的成立促进了西欧国家经济发展和国际地位的提高。</a:t>
            </a:r>
            <a:endParaRPr lang="zh-CN" altLang="en-US" sz="2800"/>
          </a:p>
          <a:p>
            <a:pPr fontAlgn="auto">
              <a:lnSpc>
                <a:spcPts val="3960"/>
              </a:lnSpc>
            </a:pPr>
            <a:r>
              <a:rPr lang="zh-CN" altLang="en-US" sz="2800">
                <a:sym typeface="+mn-ea"/>
              </a:rPr>
              <a:t>(2)欧盟：前身是欧共体，1993年，西欧国家成立了欧洲联盟，大大加快了欧洲一体化的进程。欧盟成员国使用统一的货币是欧元。</a:t>
            </a:r>
            <a:endParaRPr lang="zh-CN" altLang="en-US" sz="2800"/>
          </a:p>
          <a:p>
            <a:pPr fontAlgn="auto">
              <a:lnSpc>
                <a:spcPts val="3960"/>
              </a:lnSpc>
            </a:pPr>
            <a:r>
              <a:rPr lang="zh-CN" altLang="en-US" sz="2800">
                <a:sym typeface="+mn-ea"/>
              </a:rPr>
              <a:t>4．日本的崛起</a:t>
            </a:r>
            <a:endParaRPr lang="zh-CN" altLang="en-US" sz="2800"/>
          </a:p>
          <a:p>
            <a:pPr fontAlgn="auto">
              <a:lnSpc>
                <a:spcPts val="3960"/>
              </a:lnSpc>
            </a:pPr>
            <a:r>
              <a:rPr lang="zh-CN" altLang="en-US" sz="2800">
                <a:sym typeface="+mn-ea"/>
              </a:rPr>
              <a:t>(1)原因：战后推行非军事化政策和民主化改革，颁布“和平宪法”；美国的扶持；日本政府利用当时有利的外部环境，制定了适当的经济政策；大力引进先进技术。</a:t>
            </a:r>
            <a:endParaRPr lang="zh-CN" altLang="en-US" sz="2800"/>
          </a:p>
          <a:p>
            <a:pPr fontAlgn="auto">
              <a:lnSpc>
                <a:spcPts val="3960"/>
              </a:lnSpc>
            </a:pPr>
            <a:r>
              <a:rPr lang="zh-CN" altLang="en-US" sz="2800">
                <a:sym typeface="+mn-ea"/>
              </a:rPr>
              <a:t>(2)结果：日本经济迅速发展，1968年，日本成为资本主义世界仅次于美国的第二经济大国。日本的国际地位也得到提升。</a:t>
            </a:r>
            <a:endParaRPr lang="zh-CN" altLang="en-US" sz="2800"/>
          </a:p>
          <a:p>
            <a:pPr fontAlgn="auto">
              <a:lnSpc>
                <a:spcPts val="3960"/>
              </a:lnSpc>
            </a:pPr>
            <a:endParaRPr lang="zh-CN" altLang="en-US" sz="2800"/>
          </a:p>
        </p:txBody>
      </p:sp>
    </p:spTree>
    <p:custDataLst>
      <p:tags r:id="rId1"/>
    </p:custData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08585" y="-83820"/>
            <a:ext cx="11974830" cy="70262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fontAlgn="auto">
              <a:lnSpc>
                <a:spcPts val="3380"/>
              </a:lnSpc>
            </a:pPr>
            <a:r>
              <a:rPr lang="zh-CN" altLang="en-US" sz="2400">
                <a:sym typeface="+mn-ea"/>
              </a:rPr>
              <a:t>5．苏联改革与解体</a:t>
            </a:r>
            <a:endParaRPr lang="zh-CN" altLang="en-US" sz="2400"/>
          </a:p>
          <a:p>
            <a:pPr fontAlgn="auto">
              <a:lnSpc>
                <a:spcPts val="3380"/>
              </a:lnSpc>
            </a:pPr>
            <a:r>
              <a:rPr lang="zh-CN" altLang="en-US" sz="2400">
                <a:sym typeface="+mn-ea"/>
              </a:rPr>
              <a:t>(1)赫鲁晓夫改革</a:t>
            </a:r>
            <a:endParaRPr lang="zh-CN" altLang="en-US" sz="2400"/>
          </a:p>
          <a:p>
            <a:pPr fontAlgn="auto">
              <a:lnSpc>
                <a:spcPts val="3380"/>
              </a:lnSpc>
            </a:pPr>
            <a:r>
              <a:rPr lang="zh-CN" altLang="en-US" sz="2400">
                <a:sym typeface="+mn-ea"/>
              </a:rPr>
              <a:t>1953年赫鲁晓夫担任苏联国家领导人，在批判斯大林个人崇拜的同时，在经济上进行一些改革。结果：并未从根本上改变苏联高度集中的经济政治体制，1964年赫鲁晓夫被迫下台。</a:t>
            </a:r>
            <a:endParaRPr lang="zh-CN" altLang="en-US" sz="2400"/>
          </a:p>
          <a:p>
            <a:pPr fontAlgn="auto">
              <a:lnSpc>
                <a:spcPts val="3380"/>
              </a:lnSpc>
            </a:pPr>
            <a:r>
              <a:rPr lang="zh-CN" altLang="en-US" sz="2400">
                <a:sym typeface="+mn-ea"/>
              </a:rPr>
              <a:t>(2)戈尔巴乔夫改革</a:t>
            </a:r>
            <a:endParaRPr lang="zh-CN" altLang="en-US" sz="2400"/>
          </a:p>
          <a:p>
            <a:pPr fontAlgn="auto">
              <a:lnSpc>
                <a:spcPts val="3380"/>
              </a:lnSpc>
            </a:pPr>
            <a:r>
              <a:rPr lang="zh-CN" altLang="en-US" sz="2400">
                <a:sym typeface="+mn-ea"/>
              </a:rPr>
              <a:t>1985年针对苏联经济发展面临的停滞局面进行了改革：首先把经济体制作为改革重点，但没有取得成果；又把改革的重点转到了政治改革上，取消苏共领导地位，实行多党制；使人们思想混乱，局势迅速失控，各加盟共和国的分离趋势也随之加剧。1991年发生“八一九事件”，成为加速苏联解体的催化剂。</a:t>
            </a:r>
            <a:endParaRPr lang="zh-CN" altLang="en-US" sz="2400"/>
          </a:p>
          <a:p>
            <a:pPr fontAlgn="auto">
              <a:lnSpc>
                <a:spcPts val="3380"/>
              </a:lnSpc>
            </a:pPr>
            <a:r>
              <a:rPr lang="zh-CN" altLang="en-US" sz="2400">
                <a:sym typeface="+mn-ea"/>
              </a:rPr>
              <a:t>(3)1991年12月苏联 解体(1922—1991年)</a:t>
            </a:r>
            <a:endParaRPr lang="zh-CN" altLang="en-US" sz="2400"/>
          </a:p>
          <a:p>
            <a:pPr fontAlgn="auto">
              <a:lnSpc>
                <a:spcPts val="3380"/>
              </a:lnSpc>
            </a:pPr>
            <a:r>
              <a:rPr lang="zh-CN" altLang="en-US" sz="2400">
                <a:sym typeface="+mn-ea"/>
              </a:rPr>
              <a:t>①直接原因：戈尔巴乔夫改革失败。</a:t>
            </a:r>
            <a:endParaRPr lang="zh-CN" altLang="en-US" sz="2400"/>
          </a:p>
          <a:p>
            <a:pPr fontAlgn="auto">
              <a:lnSpc>
                <a:spcPts val="3380"/>
              </a:lnSpc>
            </a:pPr>
            <a:r>
              <a:rPr lang="zh-CN" altLang="en-US" sz="2400">
                <a:sym typeface="+mn-ea"/>
              </a:rPr>
              <a:t>②主要教训：①社会主义国家必须不断深化改革，解放生产力；②改革需要从本国国情出发，以经济建设为中心，发展社会生产力；③必须加强社会主义民主和法制建设，加强执政党的自身建设；④必须重视国内的民族问题；⑤警惕西方国家的“和平演变”战略。</a:t>
            </a:r>
            <a:endParaRPr lang="zh-CN" altLang="en-US" sz="2400"/>
          </a:p>
        </p:txBody>
      </p:sp>
    </p:spTree>
    <p:custDataLst>
      <p:tags r:id="rId1"/>
    </p:custData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3901440" y="253365"/>
            <a:ext cx="2926080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3600" b="1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</a:rPr>
              <a:t>中考真题链接</a:t>
            </a:r>
            <a:endParaRPr lang="zh-CN" altLang="en-US" sz="3600" b="1">
              <a:gradFill>
                <a:gsLst>
                  <a:gs pos="0">
                    <a:srgbClr val="14CD68"/>
                  </a:gs>
                  <a:gs pos="100000">
                    <a:srgbClr val="035C7D"/>
                  </a:gs>
                </a:gsLst>
                <a:lin scaled="0"/>
              </a:gradFill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36195" y="898525"/>
            <a:ext cx="12119610" cy="59594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 fontAlgn="auto">
              <a:lnSpc>
                <a:spcPts val="4160"/>
              </a:lnSpc>
            </a:pPr>
            <a:r>
              <a:rPr lang="en-US" sz="2800" b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24</a:t>
            </a:r>
            <a:r>
              <a:rPr lang="zh-CN" sz="2800" b="0">
                <a:latin typeface="Times New Roman" panose="02020603050405020304" charset="0"/>
                <a:ea typeface="宋体" panose="02010600030101010101" pitchFamily="2" charset="-122"/>
              </a:rPr>
              <a:t>．（</a:t>
            </a:r>
            <a:r>
              <a:rPr lang="en-US" sz="2800" b="0">
                <a:latin typeface="Times New Roman" panose="02020603050405020304" charset="0"/>
                <a:ea typeface="宋体" panose="02010600030101010101" pitchFamily="2" charset="-122"/>
              </a:rPr>
              <a:t>2020</a:t>
            </a:r>
            <a:r>
              <a:rPr lang="zh-CN" altLang="en-US" sz="2800" b="0">
                <a:latin typeface="Times New Roman" panose="02020603050405020304" charset="0"/>
                <a:ea typeface="宋体" panose="02010600030101010101" pitchFamily="2" charset="-122"/>
              </a:rPr>
              <a:t>年临沂中考</a:t>
            </a:r>
            <a:r>
              <a:rPr lang="zh-CN" sz="2800" b="0">
                <a:latin typeface="Times New Roman" panose="02020603050405020304" charset="0"/>
                <a:ea typeface="宋体" panose="02010600030101010101" pitchFamily="2" charset="-122"/>
              </a:rPr>
              <a:t>）从如图所反映的会议开始，</a:t>
            </a:r>
            <a:endParaRPr lang="zh-CN" sz="2800" b="0">
              <a:latin typeface="Times New Roman" panose="02020603050405020304" charset="0"/>
              <a:ea typeface="宋体" panose="02010600030101010101" pitchFamily="2" charset="-122"/>
            </a:endParaRPr>
          </a:p>
          <a:p>
            <a:pPr indent="0" fontAlgn="auto">
              <a:lnSpc>
                <a:spcPts val="4160"/>
              </a:lnSpc>
            </a:pPr>
            <a:r>
              <a:rPr lang="zh-CN" sz="2800" b="0">
                <a:latin typeface="Times New Roman" panose="02020603050405020304" charset="0"/>
                <a:ea typeface="宋体" panose="02010600030101010101" pitchFamily="2" charset="-122"/>
              </a:rPr>
              <a:t>作为一支新兴独立的政治力量登上国际舞台的</a:t>
            </a:r>
            <a:endParaRPr lang="zh-CN" sz="2800" b="0">
              <a:latin typeface="Times New Roman" panose="02020603050405020304" charset="0"/>
              <a:ea typeface="宋体" panose="02010600030101010101" pitchFamily="2" charset="-122"/>
            </a:endParaRPr>
          </a:p>
          <a:p>
            <a:pPr indent="0" fontAlgn="auto">
              <a:lnSpc>
                <a:spcPts val="4160"/>
              </a:lnSpc>
            </a:pPr>
            <a:r>
              <a:rPr lang="zh-CN" sz="2800" b="0">
                <a:latin typeface="Times New Roman" panose="02020603050405020304" charset="0"/>
                <a:ea typeface="宋体" panose="02010600030101010101" pitchFamily="2" charset="-122"/>
              </a:rPr>
              <a:t>是（　　）</a:t>
            </a:r>
            <a:endParaRPr lang="zh-CN" sz="2800" b="0">
              <a:latin typeface="Times New Roman" panose="02020603050405020304" charset="0"/>
              <a:ea typeface="宋体" panose="02010600030101010101" pitchFamily="2" charset="-122"/>
            </a:endParaRPr>
          </a:p>
          <a:p>
            <a:pPr indent="0" fontAlgn="auto">
              <a:lnSpc>
                <a:spcPts val="4160"/>
              </a:lnSpc>
            </a:pP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A．工业化国家	B．亚非与会国	</a:t>
            </a:r>
            <a:endParaRPr lang="zh-CN" altLang="en-US" sz="28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 fontAlgn="auto">
              <a:lnSpc>
                <a:spcPts val="4160"/>
              </a:lnSpc>
            </a:pP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C．殖民地国家	D．发展中国家</a:t>
            </a:r>
            <a:endParaRPr lang="zh-CN" altLang="en-US" sz="28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 fontAlgn="auto">
              <a:lnSpc>
                <a:spcPts val="4160"/>
              </a:lnSpc>
            </a:pPr>
            <a:endParaRPr lang="zh-CN" altLang="en-US" sz="28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 fontAlgn="auto">
              <a:lnSpc>
                <a:spcPts val="4160"/>
              </a:lnSpc>
            </a:pP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25.（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2018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年临沂中考）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 1948年至1952年是欧洲历史上经济发展最快的时期。工业生产增长了35%，农业生产实际上已经超过了战前的水平，战后前几年的贫穷和饥饿已不复存在。当时欧洲经济发展最快的重要原因之一是（   ）</a:t>
            </a:r>
            <a:endParaRPr lang="zh-CN" altLang="en-US" sz="28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 fontAlgn="auto">
              <a:lnSpc>
                <a:spcPts val="4160"/>
              </a:lnSpc>
            </a:pP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A.成立欧洲共同体             B.成立欧洲联盟</a:t>
            </a:r>
            <a:endParaRPr lang="zh-CN" altLang="en-US" sz="28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 fontAlgn="auto">
              <a:lnSpc>
                <a:spcPts val="4160"/>
              </a:lnSpc>
            </a:pP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C.推行马歇尔计划             D.推行非军事化政策</a:t>
            </a:r>
            <a:endParaRPr lang="zh-CN" altLang="en-US" sz="28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49260" y="898525"/>
            <a:ext cx="4106545" cy="3015615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1057275" y="1985645"/>
            <a:ext cx="387985" cy="5835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D</a:t>
            </a:r>
            <a:endParaRPr lang="zh-CN" altLang="en-US" sz="32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0865485" y="5201285"/>
            <a:ext cx="362585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C</a:t>
            </a:r>
            <a:endParaRPr lang="zh-CN" altLang="en-US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" name="文本框 101"/>
          <p:cNvSpPr txBox="1"/>
          <p:nvPr/>
        </p:nvSpPr>
        <p:spPr>
          <a:xfrm>
            <a:off x="34290" y="106045"/>
            <a:ext cx="11816715" cy="22453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2800" b="0">
                <a:ea typeface="宋体" panose="02010600030101010101" pitchFamily="2" charset="-122"/>
              </a:rPr>
              <a:t>24．如图所反映的事件被看作是冷战的顶峰和转折点，在世界史上人类从未如此近地站在一场核战争的边缘，这个事件</a:t>
            </a:r>
            <a:endParaRPr lang="zh-CN" sz="2800" b="0">
              <a:ea typeface="宋体" panose="02010600030101010101" pitchFamily="2" charset="-122"/>
            </a:endParaRPr>
          </a:p>
          <a:p>
            <a:pPr indent="0"/>
            <a:r>
              <a:rPr lang="zh-CN" sz="2800" b="0">
                <a:ea typeface="宋体" panose="02010600030101010101" pitchFamily="2" charset="-122"/>
              </a:rPr>
              <a:t>是（      ）A．中东战争          B．古巴导弹危机C．科索沃战争      D．苏联占领阿富汗</a:t>
            </a:r>
            <a:endParaRPr lang="zh-CN" altLang="en-US" sz="2800"/>
          </a:p>
        </p:txBody>
      </p:sp>
      <p:sp>
        <p:nvSpPr>
          <p:cNvPr id="3" name="文本框 2"/>
          <p:cNvSpPr txBox="1"/>
          <p:nvPr/>
        </p:nvSpPr>
        <p:spPr>
          <a:xfrm>
            <a:off x="958215" y="963295"/>
            <a:ext cx="43942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sz="2800" b="1">
                <a:solidFill>
                  <a:srgbClr val="FF0000"/>
                </a:solidFill>
                <a:ea typeface="宋体" panose="02010600030101010101" pitchFamily="2" charset="-122"/>
                <a:sym typeface="+mn-ea"/>
              </a:rPr>
              <a:t>B</a:t>
            </a:r>
            <a:endParaRPr lang="zh-CN" altLang="en-US" sz="2800" b="1">
              <a:solidFill>
                <a:srgbClr val="FF0000"/>
              </a:solidFill>
              <a:ea typeface="宋体" panose="02010600030101010101" pitchFamily="2" charset="-122"/>
              <a:sym typeface="+mn-ea"/>
            </a:endParaRPr>
          </a:p>
        </p:txBody>
      </p:sp>
      <p:pic>
        <p:nvPicPr>
          <p:cNvPr id="2" name="图片 1"/>
          <p:cNvPicPr/>
          <p:nvPr/>
        </p:nvPicPr>
        <p:blipFill>
          <a:blip r:embed="rId1"/>
          <a:stretch>
            <a:fillRect/>
          </a:stretch>
        </p:blipFill>
        <p:spPr>
          <a:xfrm>
            <a:off x="7654925" y="713105"/>
            <a:ext cx="3649345" cy="2099945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29210" y="147955"/>
            <a:ext cx="12092305" cy="63696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173355" indent="-173355"/>
            <a:r>
              <a:rPr lang="en-US"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29</a:t>
            </a:r>
            <a:r>
              <a:rPr lang="zh-CN"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．（</a:t>
            </a:r>
            <a:r>
              <a:rPr lang="en-US"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2019</a:t>
            </a:r>
            <a:r>
              <a:rPr lang="zh-CN" altLang="en-US"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年临沂中考</a:t>
            </a:r>
            <a:r>
              <a:rPr lang="zh-CN"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）阅读材料，结合所学知识回答问题。材料一</a:t>
            </a:r>
            <a:r>
              <a:rPr lang="en-US"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r>
              <a:rPr lang="zh-CN"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《纽约时报》</a:t>
            </a:r>
            <a:r>
              <a:rPr lang="en-US"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月</a:t>
            </a:r>
            <a:r>
              <a:rPr lang="en-US"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14</a:t>
            </a:r>
            <a:r>
              <a:rPr lang="zh-CN"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日报道，在刚刚过去的</a:t>
            </a:r>
            <a:r>
              <a:rPr lang="en-US"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2018</a:t>
            </a:r>
            <a:r>
              <a:rPr lang="zh-CN"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年，美国总统特朗普曾多次提议美国退出北大西洋公约组织。特朗普曾向其高级国家安全官员表示，他不知道这个军事同盟有何意义，他认为这是美国的一个负担。《纽约时报》称，现在，总统对“退出北约”的反复提及，让美国国家安全官员们愈加担心，总有一天，特朗普会因为北约盟友的军费支出达不到他的要求而再次考虑退出。  </a:t>
            </a:r>
            <a:r>
              <a:rPr lang="en-US"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——</a:t>
            </a:r>
            <a:r>
              <a:rPr lang="zh-CN"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摘编自</a:t>
            </a:r>
            <a:r>
              <a:rPr lang="en-US"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2019</a:t>
            </a:r>
            <a:r>
              <a:rPr lang="zh-CN"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年</a:t>
            </a:r>
            <a:r>
              <a:rPr lang="en-US"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月</a:t>
            </a:r>
            <a:r>
              <a:rPr lang="en-US"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16</a:t>
            </a:r>
            <a:r>
              <a:rPr lang="zh-CN"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日《参考消息》材料二</a:t>
            </a:r>
            <a:r>
              <a:rPr lang="en-US"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r>
              <a:rPr lang="zh-CN"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当地时间</a:t>
            </a:r>
            <a:r>
              <a:rPr lang="en-US"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22</a:t>
            </a:r>
            <a:r>
              <a:rPr lang="zh-CN"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日，美国国会众议院通过一项两党立法，表达了国会对北约的坚定支持，拒绝总统特朗普潜在尝试退出北约的任何努力。该法案还呼吁北约各成员国履行承诺，即将</a:t>
            </a:r>
            <a:r>
              <a:rPr lang="en-US"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GDP</a:t>
            </a:r>
            <a:r>
              <a:rPr lang="zh-CN"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</a:t>
            </a:r>
            <a:r>
              <a:rPr lang="en-US"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2%</a:t>
            </a:r>
            <a:r>
              <a:rPr lang="zh-CN"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用于国防开支。众议员帕内塔强调，美国留在北约对阻止俄罗斯的战略进攻至关重要。        </a:t>
            </a:r>
            <a:r>
              <a:rPr lang="en-US"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——</a:t>
            </a:r>
            <a:r>
              <a:rPr lang="zh-CN"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摘编自</a:t>
            </a:r>
            <a:r>
              <a:rPr lang="en-US"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2019</a:t>
            </a:r>
            <a:r>
              <a:rPr lang="zh-CN"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年</a:t>
            </a:r>
            <a:r>
              <a:rPr lang="en-US"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月</a:t>
            </a:r>
            <a:r>
              <a:rPr lang="en-US"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23</a:t>
            </a:r>
            <a:r>
              <a:rPr lang="zh-CN" sz="24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日海外网</a:t>
            </a:r>
            <a:endParaRPr lang="zh-CN" sz="2400" b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73355" indent="-173355"/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（</a:t>
            </a:r>
            <a:r>
              <a:rPr lang="en-US" sz="2400" b="0">
                <a:latin typeface="Times New Roman" panose="02020603050405020304" charset="0"/>
              </a:rPr>
              <a:t>1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）材料一中的“组织”成立的主要目的是遏制哪一国家？与该组织相对峙的是哪一组织？这两大组织的对峙，导致形成了怎样的世界格局？（</a:t>
            </a:r>
            <a:r>
              <a:rPr lang="en-US" sz="2400" b="0">
                <a:latin typeface="Times New Roman" panose="02020603050405020304" charset="0"/>
              </a:rPr>
              <a:t>2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）根据材料指出，美国总统特朗普提议美国退出北约的理由是什么？针对这种理由，美国国会采取了什么措施？（</a:t>
            </a:r>
            <a:r>
              <a:rPr lang="en-US" sz="2400" b="0">
                <a:latin typeface="Times New Roman" panose="02020603050405020304" charset="0"/>
              </a:rPr>
              <a:t>3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）美国宪法对总统与国会之间的关系是怎样规定的？结合材料二，说明美国国会拒绝特朗普尝试退出北约的主要原因。</a:t>
            </a:r>
            <a:endParaRPr lang="zh-CN" sz="2400" b="0">
              <a:solidFill>
                <a:srgbClr val="FF0000"/>
              </a:solidFill>
              <a:latin typeface="Calibri" panose="020F0502020204030204" pitchFamily="34" charset="0"/>
              <a:ea typeface="黑体" panose="02010609060101010101" pitchFamily="49" charset="-122"/>
            </a:endParaRPr>
          </a:p>
          <a:p>
            <a:endParaRPr lang="zh-CN" altLang="en-US" sz="2400"/>
          </a:p>
        </p:txBody>
      </p:sp>
      <p:sp>
        <p:nvSpPr>
          <p:cNvPr id="3" name="文本框 2"/>
          <p:cNvSpPr txBox="1"/>
          <p:nvPr/>
        </p:nvSpPr>
        <p:spPr>
          <a:xfrm>
            <a:off x="5522595" y="3906520"/>
            <a:ext cx="5008245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sz="2800" b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（</a:t>
            </a:r>
            <a:r>
              <a:rPr lang="en-US" sz="2800" b="1">
                <a:solidFill>
                  <a:srgbClr val="FF0000"/>
                </a:solidFill>
                <a:latin typeface="Times New Roman" panose="02020603050405020304" charset="0"/>
                <a:sym typeface="+mn-ea"/>
              </a:rPr>
              <a:t>1</a:t>
            </a:r>
            <a:r>
              <a:rPr lang="zh-CN" sz="2800" b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）苏联；华约；两极格局。</a:t>
            </a:r>
            <a:endParaRPr lang="zh-CN" altLang="en-US" sz="2800" b="1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514475" y="4577080"/>
            <a:ext cx="10901680" cy="9531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sz="2800" b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（</a:t>
            </a:r>
            <a:r>
              <a:rPr lang="en-US" sz="2800" b="1">
                <a:solidFill>
                  <a:srgbClr val="FF0000"/>
                </a:solidFill>
                <a:latin typeface="Times New Roman" panose="02020603050405020304" charset="0"/>
                <a:sym typeface="+mn-ea"/>
              </a:rPr>
              <a:t>2</a:t>
            </a:r>
            <a:r>
              <a:rPr lang="zh-CN" sz="2800" b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）北约盟友的军费支出达不到他的要求；美国国会通过一项两党立法，拒绝总统特朗普潜在尝试退出北约的任何努力。</a:t>
            </a:r>
            <a:endParaRPr lang="zh-CN" altLang="en-US" sz="2800" b="1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44780" y="6057265"/>
            <a:ext cx="1257808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sz="2400" b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（</a:t>
            </a:r>
            <a:r>
              <a:rPr lang="en-US" sz="2400" b="1">
                <a:solidFill>
                  <a:srgbClr val="FF0000"/>
                </a:solidFill>
                <a:latin typeface="Times New Roman" panose="02020603050405020304" charset="0"/>
                <a:sym typeface="+mn-ea"/>
              </a:rPr>
              <a:t>3</a:t>
            </a:r>
            <a:r>
              <a:rPr lang="zh-CN" sz="2400" b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）总统享有行政权，国会掌握立法权；美国留在北约对阻止俄罗斯的战略进攻至关重要。</a:t>
            </a:r>
            <a:endParaRPr lang="zh-CN" altLang="en-US" sz="2400" b="1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4298315" y="118745"/>
            <a:ext cx="294322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600" b="1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</a:rPr>
              <a:t>   </a:t>
            </a:r>
            <a:r>
              <a:rPr lang="zh-CN" altLang="en-US" sz="3600" b="1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</a:rPr>
              <a:t>巩固训练</a:t>
            </a:r>
            <a:endParaRPr lang="zh-CN" altLang="en-US" sz="3600" b="1">
              <a:gradFill>
                <a:gsLst>
                  <a:gs pos="0">
                    <a:srgbClr val="14CD68"/>
                  </a:gs>
                  <a:gs pos="100000">
                    <a:srgbClr val="035C7D"/>
                  </a:gs>
                </a:gsLst>
                <a:lin scaled="0"/>
              </a:gra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8580" y="868045"/>
            <a:ext cx="12018645" cy="31076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/>
              <a:t>1</a:t>
            </a:r>
            <a:r>
              <a:rPr lang="zh-CN" altLang="en-US" sz="2800"/>
              <a:t>.下图是世界现代化格局演变示意图。直接导致①所示的世界格局出现的史实是（         ）</a:t>
            </a:r>
            <a:endParaRPr lang="zh-CN" altLang="en-US" sz="2800"/>
          </a:p>
          <a:p>
            <a:r>
              <a:rPr lang="zh-CN" altLang="en-US" sz="2800"/>
              <a:t>A.苏联实现工业化</a:t>
            </a:r>
            <a:endParaRPr lang="zh-CN" altLang="en-US" sz="2800"/>
          </a:p>
          <a:p>
            <a:r>
              <a:rPr lang="zh-CN" altLang="en-US" sz="2800"/>
              <a:t>B.罗斯福新政的实施</a:t>
            </a:r>
            <a:endParaRPr lang="zh-CN" altLang="en-US" sz="2800"/>
          </a:p>
          <a:p>
            <a:r>
              <a:rPr lang="zh-CN" altLang="en-US" sz="2800"/>
              <a:t>C.二战后美国、苏联实力大增</a:t>
            </a:r>
            <a:endParaRPr lang="zh-CN" altLang="en-US" sz="2800"/>
          </a:p>
          <a:p>
            <a:r>
              <a:rPr lang="zh-CN" altLang="en-US" sz="2800"/>
              <a:t>D.西欧、日本崛起</a:t>
            </a:r>
            <a:endParaRPr lang="zh-CN" altLang="en-US" sz="2800"/>
          </a:p>
          <a:p>
            <a:endParaRPr lang="zh-CN" altLang="en-US" sz="280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80485" y="1626235"/>
            <a:ext cx="7348855" cy="62357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1421130" y="1313180"/>
            <a:ext cx="43942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2800" b="1">
                <a:solidFill>
                  <a:srgbClr val="FF0000"/>
                </a:solidFill>
                <a:sym typeface="+mn-ea"/>
              </a:rPr>
              <a:t>C</a:t>
            </a:r>
            <a:endParaRPr lang="zh-CN" altLang="en-US" sz="2800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68580" y="3444875"/>
            <a:ext cx="11857355" cy="1383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2800" b="0">
                <a:solidFill>
                  <a:srgbClr val="000000"/>
                </a:solidFill>
                <a:latin typeface="宋体" panose="02010600030101010101" pitchFamily="2" charset="-122"/>
              </a:rPr>
              <a:t>2. </a:t>
            </a:r>
            <a:r>
              <a:rPr lang="zh-CN" sz="2800" b="0">
                <a:solidFill>
                  <a:srgbClr val="000000"/>
                </a:solidFill>
                <a:ea typeface="宋体" panose="02010600030101010101" pitchFamily="2" charset="-122"/>
              </a:rPr>
              <a:t>对下表《1951-1991年美、日、西欧在世界工业生产中所占的比重（%）》中信息解读不正确的是（</a:t>
            </a:r>
            <a:r>
              <a:rPr lang="en-US" sz="2800" b="0">
                <a:solidFill>
                  <a:srgbClr val="000000"/>
                </a:solidFill>
                <a:latin typeface="宋体" panose="02010600030101010101" pitchFamily="2" charset="-122"/>
              </a:rPr>
              <a:t>      </a:t>
            </a:r>
            <a:r>
              <a:rPr lang="zh-CN" sz="2800" b="0">
                <a:solidFill>
                  <a:srgbClr val="000000"/>
                </a:solidFill>
                <a:ea typeface="宋体" panose="02010600030101010101" pitchFamily="2" charset="-122"/>
              </a:rPr>
              <a:t>）</a:t>
            </a:r>
            <a:r>
              <a:rPr lang="en-US" sz="2800" b="0">
                <a:solidFill>
                  <a:srgbClr val="000000"/>
                </a:solidFill>
                <a:latin typeface="宋体" panose="02010600030101010101" pitchFamily="2" charset="-122"/>
              </a:rPr>
              <a:t>                                                       </a:t>
            </a:r>
            <a:r>
              <a:rPr lang="en-US" sz="2800" b="1">
                <a:latin typeface="宋体" panose="02010600030101010101" pitchFamily="2" charset="-122"/>
              </a:rPr>
              <a:t> </a:t>
            </a:r>
            <a:endParaRPr lang="zh-CN" altLang="en-US" sz="2800"/>
          </a:p>
        </p:txBody>
      </p:sp>
      <p:graphicFrame>
        <p:nvGraphicFramePr>
          <p:cNvPr id="6" name="表格 5"/>
          <p:cNvGraphicFramePr/>
          <p:nvPr>
            <p:custDataLst>
              <p:tags r:id="rId2"/>
            </p:custDataLst>
          </p:nvPr>
        </p:nvGraphicFramePr>
        <p:xfrm>
          <a:off x="227965" y="4389120"/>
          <a:ext cx="8683625" cy="1488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40230"/>
                <a:gridCol w="2475230"/>
                <a:gridCol w="2423160"/>
                <a:gridCol w="1945005"/>
              </a:tblGrid>
              <a:tr h="37211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年份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美国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欧洲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日本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211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1951年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48.60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20.80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1.60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211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1970年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37.83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28.8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9.50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211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1991年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33.30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37.00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18.20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文本框 6"/>
          <p:cNvSpPr txBox="1"/>
          <p:nvPr/>
        </p:nvSpPr>
        <p:spPr>
          <a:xfrm>
            <a:off x="68580" y="5323205"/>
            <a:ext cx="12019280" cy="1599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1050" b="0">
                <a:latin typeface="宋体" panose="02010600030101010101" pitchFamily="2" charset="-122"/>
              </a:rPr>
              <a:t>   </a:t>
            </a:r>
            <a:r>
              <a:rPr lang="en-US" sz="1050" b="1">
                <a:latin typeface="宋体" panose="02010600030101010101" pitchFamily="2" charset="-122"/>
              </a:rPr>
              <a:t> </a:t>
            </a:r>
            <a:r>
              <a:rPr lang="zh-CN" sz="2800" b="0">
                <a:ea typeface="宋体" panose="02010600030101010101" pitchFamily="2" charset="-122"/>
              </a:rPr>
              <a:t>A.美国所占比重不断下降       B.西欧所占比重不断增大 C.日本经济高速发展              D.美国进入新经济时代</a:t>
            </a:r>
            <a:endParaRPr lang="zh-CN" altLang="en-US" sz="2800"/>
          </a:p>
        </p:txBody>
      </p:sp>
      <p:sp>
        <p:nvSpPr>
          <p:cNvPr id="8" name="文本框 7"/>
          <p:cNvSpPr txBox="1"/>
          <p:nvPr/>
        </p:nvSpPr>
        <p:spPr>
          <a:xfrm>
            <a:off x="5777865" y="3876040"/>
            <a:ext cx="43942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sz="2800" b="1">
                <a:solidFill>
                  <a:srgbClr val="FF0000"/>
                </a:solidFill>
                <a:ea typeface="宋体" panose="02010600030101010101" pitchFamily="2" charset="-122"/>
                <a:sym typeface="+mn-ea"/>
              </a:rPr>
              <a:t>D</a:t>
            </a:r>
            <a:endParaRPr lang="zh-CN" altLang="en-US" sz="2800" b="1">
              <a:solidFill>
                <a:srgbClr val="FF0000"/>
              </a:solidFill>
              <a:ea typeface="宋体" panose="02010600030101010101" pitchFamily="2" charset="-122"/>
              <a:sym typeface="+mn-ea"/>
            </a:endParaRPr>
          </a:p>
        </p:txBody>
      </p:sp>
    </p:spTree>
    <p:custDataLst>
      <p:tags r:id="rId3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8" grpId="0"/>
      <p:bldP spid="8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72085" y="212725"/>
            <a:ext cx="11795125" cy="48310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/>
              <a:t>3</a:t>
            </a:r>
            <a:r>
              <a:rPr lang="zh-CN" altLang="en-US" sz="2800"/>
              <a:t>. “就在戈尔巴乔夫交出核按钮的一瞬间，聚集在电视机前的人……都知道这是那座耸立了69年的红色帝国大厦在忽然间彻底倒塌了。”对于苏联解体这个重大的历史事件能够得出的结论有 （       ）</a:t>
            </a:r>
            <a:endParaRPr lang="zh-CN" altLang="en-US" sz="2800"/>
          </a:p>
          <a:p>
            <a:r>
              <a:rPr lang="zh-CN" altLang="en-US" sz="2800"/>
              <a:t>①社会主义运动的失败  ②社会主义建设必须与实际相结合  ③社会主义建设没有固定不变的模式  ④社会主义道路不是一帆风顺的</a:t>
            </a:r>
            <a:endParaRPr lang="zh-CN" altLang="en-US" sz="2800"/>
          </a:p>
          <a:p>
            <a:r>
              <a:rPr lang="en-US" altLang="zh-CN" sz="2800"/>
              <a:t>A.</a:t>
            </a:r>
            <a:r>
              <a:rPr lang="zh-CN" altLang="en-US" sz="2800"/>
              <a:t>①②③          B.①②④       C.①③④        D.②③④</a:t>
            </a:r>
            <a:endParaRPr lang="zh-CN" altLang="en-US" sz="2800"/>
          </a:p>
          <a:p>
            <a:r>
              <a:rPr lang="en-US" altLang="zh-CN" sz="2800"/>
              <a:t>4</a:t>
            </a:r>
            <a:r>
              <a:rPr lang="zh-CN" altLang="en-US" sz="2800"/>
              <a:t>.张丽同学搜集了有关“玻利瓦尔”“甘地”“纳米比亚独立”“巴拿马收回运河主权”等资料，准备制作一个复习专题，请为他归纳一个最恰当的主题                                    （          ）</a:t>
            </a:r>
            <a:endParaRPr lang="zh-CN" altLang="en-US" sz="2800"/>
          </a:p>
          <a:p>
            <a:r>
              <a:rPr lang="zh-CN" altLang="en-US" sz="2800"/>
              <a:t>A.亚洲殖民地人民的抗争                  B.动荡不安的国际局势</a:t>
            </a:r>
            <a:endParaRPr lang="zh-CN" altLang="en-US" sz="2800"/>
          </a:p>
          <a:p>
            <a:r>
              <a:rPr lang="zh-CN" altLang="en-US" sz="2800"/>
              <a:t>C.亚非拉的民族解放运动                  D.西方列强的殖民扩张。</a:t>
            </a:r>
            <a:endParaRPr lang="zh-CN" altLang="en-US" sz="2800"/>
          </a:p>
        </p:txBody>
      </p:sp>
      <p:sp>
        <p:nvSpPr>
          <p:cNvPr id="3" name="文本框 2"/>
          <p:cNvSpPr txBox="1"/>
          <p:nvPr/>
        </p:nvSpPr>
        <p:spPr>
          <a:xfrm>
            <a:off x="7611745" y="1071880"/>
            <a:ext cx="43942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2800">
                <a:solidFill>
                  <a:srgbClr val="FF0000"/>
                </a:solidFill>
                <a:sym typeface="+mn-ea"/>
              </a:rPr>
              <a:t>D</a:t>
            </a:r>
            <a:endParaRPr lang="zh-CN" altLang="en-US" sz="2800">
              <a:solidFill>
                <a:srgbClr val="FF0000"/>
              </a:solidFill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456555" y="3676015"/>
            <a:ext cx="43942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2800" b="1">
                <a:solidFill>
                  <a:srgbClr val="FF0000"/>
                </a:solidFill>
                <a:sym typeface="+mn-ea"/>
              </a:rPr>
              <a:t>C</a:t>
            </a:r>
            <a:endParaRPr lang="zh-CN" altLang="en-US" sz="2800" b="1">
              <a:solidFill>
                <a:srgbClr val="FF0000"/>
              </a:solidFill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/>
      <p:bldP spid="4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1915160" y="207645"/>
            <a:ext cx="770445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3200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单元知识要点</a:t>
            </a:r>
            <a:endParaRPr lang="zh-CN" altLang="en-US" sz="3200">
              <a:gradFill>
                <a:gsLst>
                  <a:gs pos="0">
                    <a:srgbClr val="14CD68"/>
                  </a:gs>
                  <a:gs pos="100000">
                    <a:srgbClr val="035C7D"/>
                  </a:gs>
                </a:gsLst>
                <a:lin scaled="0"/>
              </a:gra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-4445" y="1437005"/>
            <a:ext cx="12201525" cy="43592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179705" indent="0" fontAlgn="auto">
              <a:lnSpc>
                <a:spcPts val="4160"/>
              </a:lnSpc>
            </a:pPr>
            <a:r>
              <a:rPr lang="zh-CN" sz="2800" b="0">
                <a:ea typeface="宋体" panose="02010600030101010101" pitchFamily="2" charset="-122"/>
              </a:rPr>
              <a:t>● 知道</a:t>
            </a:r>
            <a:r>
              <a:rPr lang="zh-CN" sz="2800" b="0">
                <a:solidFill>
                  <a:srgbClr val="FF0000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杜鲁门主义</a:t>
            </a:r>
            <a:r>
              <a:rPr lang="zh-CN" sz="2800" b="0">
                <a:latin typeface="Calibri" panose="020F0502020204030204" pitchFamily="34" charset="0"/>
                <a:ea typeface="宋体" panose="02010600030101010101" pitchFamily="2" charset="-122"/>
              </a:rPr>
              <a:t>、</a:t>
            </a:r>
            <a:r>
              <a:rPr lang="zh-CN" sz="2800" b="0">
                <a:solidFill>
                  <a:srgbClr val="FF0000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德国分裂</a:t>
            </a:r>
            <a:r>
              <a:rPr lang="zh-CN" sz="2800" b="0">
                <a:latin typeface="Calibri" panose="020F0502020204030204" pitchFamily="34" charset="0"/>
                <a:ea typeface="宋体" panose="02010600030101010101" pitchFamily="2" charset="-122"/>
              </a:rPr>
              <a:t>、“</a:t>
            </a:r>
            <a:r>
              <a:rPr lang="zh-CN" sz="2800" b="0">
                <a:solidFill>
                  <a:srgbClr val="FF0000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北约”与“华约</a:t>
            </a:r>
            <a:r>
              <a:rPr lang="zh-CN" sz="2800" b="0">
                <a:latin typeface="Calibri" panose="020F0502020204030204" pitchFamily="34" charset="0"/>
                <a:ea typeface="宋体" panose="02010600030101010101" pitchFamily="2" charset="-122"/>
              </a:rPr>
              <a:t>”，了解</a:t>
            </a:r>
            <a:r>
              <a:rPr lang="zh-CN" sz="2800" b="0">
                <a:solidFill>
                  <a:srgbClr val="FF0000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美苏“冷战</a:t>
            </a:r>
            <a:r>
              <a:rPr lang="zh-CN" sz="2800" b="0">
                <a:latin typeface="Calibri" panose="020F0502020204030204" pitchFamily="34" charset="0"/>
                <a:ea typeface="宋体" panose="02010600030101010101" pitchFamily="2" charset="-122"/>
              </a:rPr>
              <a:t>”对峙局面的形成。</a:t>
            </a:r>
            <a:r>
              <a:rPr lang="zh-CN" sz="2800" b="0">
                <a:ea typeface="宋体" panose="02010600030101010101" pitchFamily="2" charset="-122"/>
              </a:rPr>
              <a:t>● 知道</a:t>
            </a:r>
            <a:r>
              <a:rPr lang="zh-CN" sz="2800" b="0">
                <a:solidFill>
                  <a:srgbClr val="FF0000"/>
                </a:solidFill>
                <a:ea typeface="宋体" panose="02010600030101010101" pitchFamily="2" charset="-122"/>
              </a:rPr>
              <a:t>欧洲联合</a:t>
            </a:r>
            <a:r>
              <a:rPr lang="zh-CN" sz="2800" b="0">
                <a:ea typeface="宋体" panose="02010600030101010101" pitchFamily="2" charset="-122"/>
              </a:rPr>
              <a:t>的趋势和日本经济的发展；知道</a:t>
            </a:r>
            <a:r>
              <a:rPr lang="zh-CN" sz="2800" b="0">
                <a:solidFill>
                  <a:srgbClr val="FF0000"/>
                </a:solidFill>
                <a:ea typeface="宋体" panose="02010600030101010101" pitchFamily="2" charset="-122"/>
              </a:rPr>
              <a:t>社会保障制度</a:t>
            </a:r>
            <a:r>
              <a:rPr lang="zh-CN" sz="2800" b="0">
                <a:ea typeface="宋体" panose="02010600030101010101" pitchFamily="2" charset="-122"/>
              </a:rPr>
              <a:t>的建立，</a:t>
            </a:r>
            <a:r>
              <a:rPr lang="zh-CN" sz="2800" b="0">
                <a:latin typeface="Calibri" panose="020F0502020204030204" pitchFamily="34" charset="0"/>
                <a:ea typeface="宋体" panose="02010600030101010101" pitchFamily="2" charset="-122"/>
              </a:rPr>
              <a:t>初步了解战后资本主义发展的新特点。</a:t>
            </a:r>
            <a:r>
              <a:rPr lang="zh-CN" sz="2800" b="0">
                <a:ea typeface="宋体" panose="02010600030101010101" pitchFamily="2" charset="-122"/>
              </a:rPr>
              <a:t>● 知道</a:t>
            </a:r>
            <a:r>
              <a:rPr lang="zh-CN" sz="2800" b="0">
                <a:solidFill>
                  <a:srgbClr val="FF0000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苏联模式社会主义的推广</a:t>
            </a:r>
            <a:r>
              <a:rPr lang="zh-CN" sz="2800" b="0">
                <a:latin typeface="Calibri" panose="020F0502020204030204" pitchFamily="34" charset="0"/>
                <a:ea typeface="宋体" panose="02010600030101010101" pitchFamily="2" charset="-122"/>
              </a:rPr>
              <a:t>，了解苏</a:t>
            </a:r>
            <a:r>
              <a:rPr lang="zh-CN" sz="2800" b="0">
                <a:solidFill>
                  <a:srgbClr val="FF0000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联的改革与变化以及苏联解体和东欧剧变</a:t>
            </a:r>
            <a:r>
              <a:rPr lang="zh-CN" sz="2800" b="0">
                <a:latin typeface="Calibri" panose="020F0502020204030204" pitchFamily="34" charset="0"/>
                <a:ea typeface="宋体" panose="02010600030101010101" pitchFamily="2" charset="-122"/>
              </a:rPr>
              <a:t>。</a:t>
            </a:r>
            <a:r>
              <a:rPr lang="zh-CN" sz="2800" b="0">
                <a:ea typeface="宋体" panose="02010600030101010101" pitchFamily="2" charset="-122"/>
              </a:rPr>
              <a:t>● 通过</a:t>
            </a:r>
            <a:r>
              <a:rPr lang="zh-CN" sz="2800" b="0">
                <a:solidFill>
                  <a:srgbClr val="FF0000"/>
                </a:solidFill>
                <a:ea typeface="宋体" panose="02010600030101010101" pitchFamily="2" charset="-122"/>
              </a:rPr>
              <a:t>万隆会议、“非洲年</a:t>
            </a:r>
            <a:r>
              <a:rPr lang="zh-CN" sz="2800" b="0">
                <a:ea typeface="宋体" panose="02010600030101010101" pitchFamily="2" charset="-122"/>
              </a:rPr>
              <a:t>”、</a:t>
            </a:r>
            <a:r>
              <a:rPr lang="zh-CN" sz="2800" b="0">
                <a:solidFill>
                  <a:srgbClr val="FF0000"/>
                </a:solidFill>
                <a:ea typeface="宋体" panose="02010600030101010101" pitchFamily="2" charset="-122"/>
              </a:rPr>
              <a:t>巴拿马收回运河主权</a:t>
            </a:r>
            <a:r>
              <a:rPr lang="zh-CN" sz="2800" b="0">
                <a:ea typeface="宋体" panose="02010600030101010101" pitchFamily="2" charset="-122"/>
              </a:rPr>
              <a:t>等事实，</a:t>
            </a:r>
            <a:r>
              <a:rPr lang="zh-CN" sz="2800" b="0">
                <a:latin typeface="Calibri" panose="020F0502020204030204" pitchFamily="34" charset="0"/>
                <a:ea typeface="宋体" panose="02010600030101010101" pitchFamily="2" charset="-122"/>
              </a:rPr>
              <a:t>知道战后殖民体系的崩溃和亚非拉国家为捍卫国家主权、发展经济所进行的斗争。</a:t>
            </a:r>
            <a:endParaRPr lang="zh-CN" altLang="en-US" sz="2800"/>
          </a:p>
        </p:txBody>
      </p:sp>
    </p:spTree>
    <p:custDataLst>
      <p:tags r:id="rId1"/>
    </p:custData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299085" y="236220"/>
            <a:ext cx="11793855" cy="35382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/>
              <a:t>5.二战以后，日本经济一直保持着很高的发展速度。1956-1973年，日本工业生产平均增长率达到13.6%，国民生产总值占资本主义世界的比重从第6位跃升到第2位，成为仅次于美国的第二经济大国，成功实现了日本历史上的“第二次远航”。因此，被西方学者认为创造了资本主义经济发展史上的“奇迹”。   ——《战后日本经济高速发展的历史轨迹》</a:t>
            </a:r>
            <a:endParaRPr lang="zh-CN" altLang="en-US" sz="2800"/>
          </a:p>
          <a:p>
            <a:endParaRPr lang="zh-CN" altLang="en-US" sz="2800"/>
          </a:p>
          <a:p>
            <a:r>
              <a:rPr lang="zh-CN" altLang="en-US" sz="2800"/>
              <a:t>根据材料，推断日本“第一次远航”是指什么历史事件？你认为日本“第二次远航”成功的经验有哪些？（4分）</a:t>
            </a:r>
            <a:endParaRPr lang="zh-CN" altLang="en-US" sz="2800"/>
          </a:p>
        </p:txBody>
      </p:sp>
      <p:sp>
        <p:nvSpPr>
          <p:cNvPr id="100" name="文本框 99"/>
          <p:cNvSpPr txBox="1"/>
          <p:nvPr/>
        </p:nvSpPr>
        <p:spPr>
          <a:xfrm>
            <a:off x="299085" y="3985895"/>
            <a:ext cx="11793220" cy="18148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133985"/>
            <a:r>
              <a:rPr lang="zh-CN" sz="2800" b="1">
                <a:solidFill>
                  <a:srgbClr val="C00000"/>
                </a:solidFill>
                <a:ea typeface="宋体" panose="02010600030101010101" pitchFamily="2" charset="-122"/>
              </a:rPr>
              <a:t>“第一次远航”指明治维新。（1分）成功经验：引进先进技术，实行对外开放；制定科学合理的经济发展政策；抓住历史机遇，实现快速发展；重视教育和人才培养；追求卓越，精益求精等。（答出言之有理的任意一点得1分，共3分）</a:t>
            </a:r>
            <a:endParaRPr lang="zh-CN" altLang="en-US" sz="2800" b="1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  <p:bldP spid="100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6082" name="文本框 101"/>
          <p:cNvSpPr txBox="1"/>
          <p:nvPr/>
        </p:nvSpPr>
        <p:spPr>
          <a:xfrm>
            <a:off x="317500" y="1646873"/>
            <a:ext cx="554038" cy="3241675"/>
          </a:xfrm>
          <a:prstGeom prst="rect">
            <a:avLst/>
          </a:prstGeom>
          <a:noFill/>
          <a:ln w="9525">
            <a:noFill/>
          </a:ln>
        </p:spPr>
        <p:txBody>
          <a:bodyPr vert="eaVert" lIns="68580" tIns="34290" rIns="68580" bIns="34290">
            <a:spAutoFit/>
          </a:bodyPr>
          <a:p>
            <a:r>
              <a:rPr lang="zh-CN" altLang="zh-CN" sz="27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二战后的世界变化</a:t>
            </a:r>
            <a:endParaRPr lang="zh-CN" altLang="en-US" sz="27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" name="左大括号 3"/>
          <p:cNvSpPr/>
          <p:nvPr/>
        </p:nvSpPr>
        <p:spPr>
          <a:xfrm>
            <a:off x="966788" y="1108710"/>
            <a:ext cx="107950" cy="377983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580" tIns="34290" rIns="68580" bIns="34290" anchor="ctr"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6084" name="TextBox 3"/>
          <p:cNvSpPr txBox="1"/>
          <p:nvPr/>
        </p:nvSpPr>
        <p:spPr>
          <a:xfrm>
            <a:off x="2640013" y="1100773"/>
            <a:ext cx="815975" cy="439737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68580" tIns="34290" rIns="68580" bIns="34290">
            <a:spAutoFit/>
          </a:bodyPr>
          <a:p>
            <a:r>
              <a:rPr lang="zh-CN" altLang="en-US" sz="2400" b="1" dirty="0">
                <a:latin typeface="Calibri" panose="020F0502020204030204" pitchFamily="34" charset="0"/>
              </a:rPr>
              <a:t>美国</a:t>
            </a:r>
            <a:endParaRPr lang="zh-CN" altLang="en-US" sz="2400" b="1" dirty="0">
              <a:latin typeface="Calibri" panose="020F0502020204030204" pitchFamily="34" charset="0"/>
            </a:endParaRPr>
          </a:p>
        </p:txBody>
      </p:sp>
      <p:sp>
        <p:nvSpPr>
          <p:cNvPr id="46085" name="TextBox 11"/>
          <p:cNvSpPr txBox="1"/>
          <p:nvPr/>
        </p:nvSpPr>
        <p:spPr>
          <a:xfrm>
            <a:off x="2647950" y="2721610"/>
            <a:ext cx="855663" cy="438150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68580" tIns="34290" rIns="68580" bIns="34290">
            <a:spAutoFit/>
          </a:bodyPr>
          <a:p>
            <a:r>
              <a:rPr lang="zh-CN" altLang="en-US" sz="2400" b="1" dirty="0">
                <a:latin typeface="Calibri" panose="020F0502020204030204" pitchFamily="34" charset="0"/>
              </a:rPr>
              <a:t>苏联</a:t>
            </a:r>
            <a:endParaRPr lang="zh-CN" altLang="en-US" sz="2400" b="1" dirty="0">
              <a:latin typeface="Calibri" panose="020F0502020204030204" pitchFamily="34" charset="0"/>
            </a:endParaRPr>
          </a:p>
        </p:txBody>
      </p:sp>
      <p:sp>
        <p:nvSpPr>
          <p:cNvPr id="46086" name="TextBox 12"/>
          <p:cNvSpPr txBox="1"/>
          <p:nvPr/>
        </p:nvSpPr>
        <p:spPr>
          <a:xfrm>
            <a:off x="1233488" y="4456748"/>
            <a:ext cx="2919412" cy="438150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68580" tIns="34290" rIns="68580" bIns="34290">
            <a:spAutoFit/>
          </a:bodyPr>
          <a:p>
            <a:r>
              <a:rPr lang="zh-CN" altLang="en-US" sz="2400" b="1" dirty="0">
                <a:latin typeface="Calibri" panose="020F0502020204030204" pitchFamily="34" charset="0"/>
              </a:rPr>
              <a:t>亚非拉国家的新发展</a:t>
            </a:r>
            <a:endParaRPr lang="zh-CN" altLang="en-US" sz="2400" b="1" dirty="0">
              <a:latin typeface="Calibri" panose="020F0502020204030204" pitchFamily="34" charset="0"/>
            </a:endParaRPr>
          </a:p>
        </p:txBody>
      </p:sp>
      <p:sp>
        <p:nvSpPr>
          <p:cNvPr id="46087" name="TextBox 16"/>
          <p:cNvSpPr txBox="1"/>
          <p:nvPr/>
        </p:nvSpPr>
        <p:spPr>
          <a:xfrm>
            <a:off x="1236663" y="1911985"/>
            <a:ext cx="808037" cy="438150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68580" tIns="34290" rIns="68580" bIns="34290">
            <a:spAutoFit/>
          </a:bodyPr>
          <a:p>
            <a:r>
              <a:rPr lang="zh-CN" altLang="en-US" sz="2400" b="1" dirty="0">
                <a:latin typeface="Calibri" panose="020F0502020204030204" pitchFamily="34" charset="0"/>
              </a:rPr>
              <a:t>冷战</a:t>
            </a:r>
            <a:endParaRPr lang="zh-CN" altLang="en-US" sz="2400" b="1" dirty="0">
              <a:latin typeface="Calibri" panose="020F0502020204030204" pitchFamily="34" charset="0"/>
            </a:endParaRPr>
          </a:p>
        </p:txBody>
      </p:sp>
      <p:sp>
        <p:nvSpPr>
          <p:cNvPr id="46088" name="TextBox 17"/>
          <p:cNvSpPr txBox="1"/>
          <p:nvPr/>
        </p:nvSpPr>
        <p:spPr>
          <a:xfrm>
            <a:off x="4065588" y="649923"/>
            <a:ext cx="1420812" cy="439737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68580" tIns="34290" rIns="68580" bIns="34290">
            <a:spAutoFit/>
          </a:bodyPr>
          <a:p>
            <a:r>
              <a:rPr lang="zh-CN" altLang="en-US" sz="2400" b="1" dirty="0">
                <a:latin typeface="Calibri" panose="020F0502020204030204" pitchFamily="34" charset="0"/>
              </a:rPr>
              <a:t>美国发展</a:t>
            </a:r>
            <a:endParaRPr lang="zh-CN" altLang="en-US" sz="2400" b="1" dirty="0">
              <a:latin typeface="Calibri" panose="020F0502020204030204" pitchFamily="34" charset="0"/>
            </a:endParaRPr>
          </a:p>
        </p:txBody>
      </p:sp>
      <p:sp>
        <p:nvSpPr>
          <p:cNvPr id="46089" name="TextBox 18"/>
          <p:cNvSpPr txBox="1"/>
          <p:nvPr/>
        </p:nvSpPr>
        <p:spPr>
          <a:xfrm>
            <a:off x="4460875" y="4009073"/>
            <a:ext cx="1366838" cy="438150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68580" tIns="34290" rIns="68580" bIns="34290">
            <a:spAutoFit/>
          </a:bodyPr>
          <a:p>
            <a:r>
              <a:rPr lang="zh-CN" altLang="en-US" sz="2400" b="1" dirty="0">
                <a:latin typeface="Calibri" panose="020F0502020204030204" pitchFamily="34" charset="0"/>
              </a:rPr>
              <a:t>万隆会议</a:t>
            </a:r>
            <a:endParaRPr lang="zh-CN" altLang="en-US" sz="2400" b="1" dirty="0">
              <a:latin typeface="Calibri" panose="020F0502020204030204" pitchFamily="34" charset="0"/>
            </a:endParaRPr>
          </a:p>
        </p:txBody>
      </p:sp>
      <p:sp>
        <p:nvSpPr>
          <p:cNvPr id="5" name="左大括号 4"/>
          <p:cNvSpPr/>
          <p:nvPr/>
        </p:nvSpPr>
        <p:spPr>
          <a:xfrm>
            <a:off x="2370138" y="1484948"/>
            <a:ext cx="34925" cy="118903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580" tIns="34290" rIns="68580" bIns="34290" anchor="ctr"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左大括号 5"/>
          <p:cNvSpPr/>
          <p:nvPr/>
        </p:nvSpPr>
        <p:spPr>
          <a:xfrm>
            <a:off x="3721100" y="784860"/>
            <a:ext cx="107950" cy="1160463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580" tIns="34290" rIns="68580" bIns="34290" anchor="ctr"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6092" name="TextBox 19"/>
          <p:cNvSpPr txBox="1"/>
          <p:nvPr/>
        </p:nvSpPr>
        <p:spPr>
          <a:xfrm>
            <a:off x="4044950" y="1208723"/>
            <a:ext cx="1422400" cy="438150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68580" tIns="34290" rIns="68580" bIns="34290">
            <a:spAutoFit/>
          </a:bodyPr>
          <a:p>
            <a:r>
              <a:rPr lang="zh-CN" altLang="en-US" sz="2400" b="1" dirty="0">
                <a:latin typeface="Calibri" panose="020F0502020204030204" pitchFamily="34" charset="0"/>
              </a:rPr>
              <a:t>欧洲联合</a:t>
            </a:r>
            <a:endParaRPr lang="zh-CN" altLang="en-US" sz="2400" b="1" dirty="0">
              <a:latin typeface="Calibri" panose="020F0502020204030204" pitchFamily="34" charset="0"/>
            </a:endParaRPr>
          </a:p>
        </p:txBody>
      </p:sp>
      <p:sp>
        <p:nvSpPr>
          <p:cNvPr id="46093" name="TextBox 20"/>
          <p:cNvSpPr txBox="1"/>
          <p:nvPr/>
        </p:nvSpPr>
        <p:spPr>
          <a:xfrm>
            <a:off x="4044950" y="1802448"/>
            <a:ext cx="1422400" cy="438150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68580" tIns="34290" rIns="68580" bIns="34290">
            <a:spAutoFit/>
          </a:bodyPr>
          <a:p>
            <a:r>
              <a:rPr lang="zh-CN" altLang="en-US" sz="2400" b="1" dirty="0">
                <a:latin typeface="Calibri" panose="020F0502020204030204" pitchFamily="34" charset="0"/>
              </a:rPr>
              <a:t>日本崛起</a:t>
            </a:r>
            <a:endParaRPr lang="zh-CN" altLang="en-US" sz="2400" b="1" dirty="0">
              <a:latin typeface="Calibri" panose="020F0502020204030204" pitchFamily="34" charset="0"/>
            </a:endParaRPr>
          </a:p>
        </p:txBody>
      </p:sp>
      <p:sp>
        <p:nvSpPr>
          <p:cNvPr id="22" name="左大括号 21"/>
          <p:cNvSpPr/>
          <p:nvPr/>
        </p:nvSpPr>
        <p:spPr>
          <a:xfrm>
            <a:off x="3721100" y="2458085"/>
            <a:ext cx="107950" cy="1160463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580" tIns="34290" rIns="68580" bIns="34290" anchor="ctr"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6095" name="TextBox 22"/>
          <p:cNvSpPr txBox="1"/>
          <p:nvPr/>
        </p:nvSpPr>
        <p:spPr>
          <a:xfrm>
            <a:off x="4044950" y="2343785"/>
            <a:ext cx="2646363" cy="438150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68580" tIns="34290" rIns="68580" bIns="34290">
            <a:spAutoFit/>
          </a:bodyPr>
          <a:p>
            <a:r>
              <a:rPr lang="zh-CN" altLang="en-US" sz="2400" b="1" dirty="0">
                <a:latin typeface="Calibri" panose="020F0502020204030204" pitchFamily="34" charset="0"/>
              </a:rPr>
              <a:t>苏联与东欧的发展</a:t>
            </a:r>
            <a:endParaRPr lang="zh-CN" altLang="en-US" sz="2400" b="1" dirty="0">
              <a:latin typeface="Calibri" panose="020F0502020204030204" pitchFamily="34" charset="0"/>
            </a:endParaRPr>
          </a:p>
        </p:txBody>
      </p:sp>
      <p:sp>
        <p:nvSpPr>
          <p:cNvPr id="46096" name="TextBox 23"/>
          <p:cNvSpPr txBox="1"/>
          <p:nvPr/>
        </p:nvSpPr>
        <p:spPr>
          <a:xfrm>
            <a:off x="4044950" y="2883535"/>
            <a:ext cx="1422400" cy="439738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68580" tIns="34290" rIns="68580" bIns="34290">
            <a:spAutoFit/>
          </a:bodyPr>
          <a:p>
            <a:r>
              <a:rPr lang="zh-CN" altLang="en-US" sz="2400" b="1" dirty="0">
                <a:latin typeface="Calibri" panose="020F0502020204030204" pitchFamily="34" charset="0"/>
              </a:rPr>
              <a:t>东欧剧变</a:t>
            </a:r>
            <a:endParaRPr lang="zh-CN" altLang="en-US" sz="2400" b="1" dirty="0">
              <a:latin typeface="Calibri" panose="020F0502020204030204" pitchFamily="34" charset="0"/>
            </a:endParaRPr>
          </a:p>
        </p:txBody>
      </p:sp>
      <p:sp>
        <p:nvSpPr>
          <p:cNvPr id="46097" name="TextBox 24"/>
          <p:cNvSpPr txBox="1"/>
          <p:nvPr/>
        </p:nvSpPr>
        <p:spPr>
          <a:xfrm>
            <a:off x="4027488" y="3429635"/>
            <a:ext cx="1420812" cy="439738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68580" tIns="34290" rIns="68580" bIns="34290">
            <a:spAutoFit/>
          </a:bodyPr>
          <a:p>
            <a:r>
              <a:rPr lang="zh-CN" altLang="en-US" sz="2400" b="1" dirty="0">
                <a:latin typeface="Calibri" panose="020F0502020204030204" pitchFamily="34" charset="0"/>
              </a:rPr>
              <a:t>苏联解体</a:t>
            </a:r>
            <a:endParaRPr lang="zh-CN" altLang="en-US" sz="2400" b="1" dirty="0">
              <a:latin typeface="Calibri" panose="020F0502020204030204" pitchFamily="34" charset="0"/>
            </a:endParaRPr>
          </a:p>
        </p:txBody>
      </p:sp>
      <p:sp>
        <p:nvSpPr>
          <p:cNvPr id="26" name="左大括号 25"/>
          <p:cNvSpPr/>
          <p:nvPr/>
        </p:nvSpPr>
        <p:spPr>
          <a:xfrm>
            <a:off x="4314825" y="4094798"/>
            <a:ext cx="107950" cy="116205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580" tIns="34290" rIns="68580" bIns="34290" anchor="ctr"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6099" name="TextBox 26"/>
          <p:cNvSpPr txBox="1"/>
          <p:nvPr/>
        </p:nvSpPr>
        <p:spPr>
          <a:xfrm>
            <a:off x="4476750" y="4509135"/>
            <a:ext cx="1133475" cy="439738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68580" tIns="34290" rIns="68580" bIns="34290">
            <a:spAutoFit/>
          </a:bodyPr>
          <a:p>
            <a:r>
              <a:rPr lang="zh-CN" altLang="en-US" sz="2400" b="1" dirty="0">
                <a:latin typeface="Calibri" panose="020F0502020204030204" pitchFamily="34" charset="0"/>
              </a:rPr>
              <a:t>非洲年</a:t>
            </a:r>
            <a:endParaRPr lang="zh-CN" altLang="en-US" sz="2400" b="1" dirty="0">
              <a:latin typeface="Calibri" panose="020F0502020204030204" pitchFamily="34" charset="0"/>
            </a:endParaRPr>
          </a:p>
        </p:txBody>
      </p:sp>
      <p:sp>
        <p:nvSpPr>
          <p:cNvPr id="46100" name="TextBox 27"/>
          <p:cNvSpPr txBox="1"/>
          <p:nvPr/>
        </p:nvSpPr>
        <p:spPr>
          <a:xfrm>
            <a:off x="4476750" y="4990148"/>
            <a:ext cx="1998663" cy="438150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68580" tIns="34290" rIns="68580" bIns="34290">
            <a:spAutoFit/>
          </a:bodyPr>
          <a:p>
            <a:r>
              <a:rPr lang="zh-CN" altLang="en-US" sz="2400" b="1" dirty="0">
                <a:latin typeface="Calibri" panose="020F0502020204030204" pitchFamily="34" charset="0"/>
              </a:rPr>
              <a:t>古巴、巴拿马</a:t>
            </a:r>
            <a:endParaRPr lang="zh-CN" altLang="en-US" sz="2400" b="1" dirty="0">
              <a:latin typeface="Calibri" panose="020F0502020204030204" pitchFamily="34" charset="0"/>
            </a:endParaRPr>
          </a:p>
        </p:txBody>
      </p:sp>
      <p:sp>
        <p:nvSpPr>
          <p:cNvPr id="8" name="右大括号 7"/>
          <p:cNvSpPr/>
          <p:nvPr/>
        </p:nvSpPr>
        <p:spPr>
          <a:xfrm>
            <a:off x="5719763" y="649923"/>
            <a:ext cx="33338" cy="148113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580" tIns="34290" rIns="68580" bIns="34290" anchor="ctr"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6102" name="TextBox 28"/>
          <p:cNvSpPr txBox="1"/>
          <p:nvPr/>
        </p:nvSpPr>
        <p:spPr>
          <a:xfrm>
            <a:off x="5980113" y="1180148"/>
            <a:ext cx="2978150" cy="438150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68580" tIns="34290" rIns="68580" bIns="34290">
            <a:spAutoFit/>
          </a:bodyPr>
          <a:p>
            <a:r>
              <a:rPr lang="zh-CN" altLang="en-US" sz="2400" b="1" dirty="0">
                <a:latin typeface="Calibri" panose="020F0502020204030204" pitchFamily="34" charset="0"/>
              </a:rPr>
              <a:t>战后资本主义新变化</a:t>
            </a:r>
            <a:endParaRPr lang="zh-CN" altLang="en-US" sz="2400" b="1" dirty="0">
              <a:latin typeface="Calibri" panose="020F0502020204030204" pitchFamily="34" charset="0"/>
            </a:endParaRPr>
          </a:p>
        </p:txBody>
      </p:sp>
      <p:sp>
        <p:nvSpPr>
          <p:cNvPr id="30" name="右大括号 29"/>
          <p:cNvSpPr/>
          <p:nvPr/>
        </p:nvSpPr>
        <p:spPr>
          <a:xfrm>
            <a:off x="6907213" y="2419985"/>
            <a:ext cx="34925" cy="147955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580" tIns="34290" rIns="68580" bIns="34290" anchor="ctr"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6104" name="TextBox 30"/>
          <p:cNvSpPr txBox="1"/>
          <p:nvPr/>
        </p:nvSpPr>
        <p:spPr>
          <a:xfrm>
            <a:off x="7177088" y="2970848"/>
            <a:ext cx="1781175" cy="808037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68580" tIns="34290" rIns="68580" bIns="34290">
            <a:spAutoFit/>
          </a:bodyPr>
          <a:p>
            <a:r>
              <a:rPr lang="zh-CN" altLang="en-US" sz="2400" b="1" dirty="0">
                <a:latin typeface="Calibri" panose="020F0502020204030204" pitchFamily="34" charset="0"/>
              </a:rPr>
              <a:t>社会主义的发展与挫折</a:t>
            </a:r>
            <a:endParaRPr lang="zh-CN" altLang="en-US" sz="2400" b="1" dirty="0">
              <a:latin typeface="Calibri" panose="020F0502020204030204" pitchFamily="34" charset="0"/>
            </a:endParaRPr>
          </a:p>
        </p:txBody>
      </p:sp>
      <p:sp>
        <p:nvSpPr>
          <p:cNvPr id="32" name="右大括号 31"/>
          <p:cNvSpPr/>
          <p:nvPr/>
        </p:nvSpPr>
        <p:spPr>
          <a:xfrm>
            <a:off x="6656388" y="3970973"/>
            <a:ext cx="34925" cy="147955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580" tIns="34290" rIns="68580" bIns="34290" anchor="ctr"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6106" name="TextBox 32"/>
          <p:cNvSpPr txBox="1"/>
          <p:nvPr/>
        </p:nvSpPr>
        <p:spPr>
          <a:xfrm>
            <a:off x="6762750" y="4504373"/>
            <a:ext cx="2303463" cy="438150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68580" tIns="34290" rIns="68580" bIns="34290">
            <a:spAutoFit/>
          </a:bodyPr>
          <a:p>
            <a:r>
              <a:rPr lang="zh-CN" altLang="en-US" sz="2400" b="1" dirty="0">
                <a:latin typeface="Calibri" panose="020F0502020204030204" pitchFamily="34" charset="0"/>
              </a:rPr>
              <a:t>殖民体系的崩溃</a:t>
            </a:r>
            <a:endParaRPr lang="zh-CN" altLang="en-US" sz="2400" b="1" dirty="0">
              <a:latin typeface="Calibri" panose="020F0502020204030204" pitchFamily="34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7107" name="文本框 16"/>
          <p:cNvSpPr txBox="1"/>
          <p:nvPr/>
        </p:nvSpPr>
        <p:spPr>
          <a:xfrm>
            <a:off x="50800" y="43815"/>
            <a:ext cx="2999740" cy="809625"/>
          </a:xfrm>
          <a:prstGeom prst="rect">
            <a:avLst/>
          </a:prstGeom>
          <a:noFill/>
          <a:ln w="9525">
            <a:noFill/>
          </a:ln>
        </p:spPr>
        <p:txBody>
          <a:bodyPr wrap="square" lIns="36000" tIns="36000" rIns="36000" bIns="36000">
            <a:spAutoFit/>
          </a:bodyPr>
          <a:p>
            <a:pPr>
              <a:lnSpc>
                <a:spcPct val="150000"/>
              </a:lnSpc>
            </a:pPr>
            <a:r>
              <a:rPr lang="zh-CN" altLang="en-US" sz="3200" b="1" dirty="0">
                <a:solidFill>
                  <a:srgbClr val="DE7538"/>
                </a:solidFill>
                <a:latin typeface="微软雅黑" panose="020B0503020204020204" charset="-122"/>
                <a:ea typeface="微软雅黑" panose="020B0503020204020204" charset="-122"/>
              </a:rPr>
              <a:t>考点一　</a:t>
            </a:r>
            <a:r>
              <a:rPr lang="zh-CN" altLang="zh-CN" sz="3200" b="1" dirty="0">
                <a:solidFill>
                  <a:srgbClr val="DE7538"/>
                </a:solidFill>
                <a:latin typeface="微软雅黑" panose="020B0503020204020204" charset="-122"/>
                <a:ea typeface="微软雅黑" panose="020B0503020204020204" charset="-122"/>
              </a:rPr>
              <a:t>冷战</a:t>
            </a:r>
            <a:endParaRPr lang="zh-CN" altLang="en-US" sz="3200" b="1" dirty="0">
              <a:solidFill>
                <a:srgbClr val="DE7538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7106" name="文本框 12"/>
          <p:cNvSpPr txBox="1"/>
          <p:nvPr/>
        </p:nvSpPr>
        <p:spPr>
          <a:xfrm>
            <a:off x="147320" y="853440"/>
            <a:ext cx="12032615" cy="6257290"/>
          </a:xfrm>
          <a:prstGeom prst="rect">
            <a:avLst/>
          </a:prstGeom>
          <a:noFill/>
          <a:ln w="9525">
            <a:noFill/>
          </a:ln>
        </p:spPr>
        <p:txBody>
          <a:bodyPr wrap="square" lIns="36000" tIns="36000" rIns="36000" bIns="36000">
            <a:spAutoFit/>
          </a:bodyPr>
          <a:p>
            <a:pPr>
              <a:lnSpc>
                <a:spcPct val="150000"/>
              </a:lnSpc>
            </a:pPr>
            <a:r>
              <a:rPr lang="en-US" altLang="zh-CN" sz="2400" b="1" dirty="0">
                <a:latin typeface="微软雅黑" panose="020B0503020204020204" charset="-122"/>
                <a:ea typeface="微软雅黑" panose="020B0503020204020204" charset="-122"/>
              </a:rPr>
              <a:t>1.</a:t>
            </a:r>
            <a:r>
              <a:rPr lang="zh-CN" altLang="zh-CN" sz="2400" b="1" dirty="0">
                <a:latin typeface="微软雅黑" panose="020B0503020204020204" charset="-122"/>
                <a:ea typeface="微软雅黑" panose="020B0503020204020204" charset="-122"/>
              </a:rPr>
              <a:t>冷战</a:t>
            </a:r>
            <a:r>
              <a:rPr lang="en-US" altLang="zh-CN" sz="2400" b="1" dirty="0">
                <a:latin typeface="微软雅黑" panose="020B0503020204020204" charset="-122"/>
                <a:ea typeface="微软雅黑" panose="020B0503020204020204" charset="-122"/>
              </a:rPr>
              <a:t>: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指第二次世界大战后的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40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多年间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以美、苏为首的两大集团之间既非战争又非和平的对峙与竞争状态。</a:t>
            </a:r>
            <a:endParaRPr lang="zh-CN" altLang="zh-CN" sz="2400" dirty="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(2)</a:t>
            </a:r>
            <a:r>
              <a:rPr lang="zh-CN" altLang="zh-CN" sz="2400" b="1" dirty="0">
                <a:latin typeface="微软雅黑" panose="020B0503020204020204" charset="-122"/>
                <a:ea typeface="微软雅黑" panose="020B0503020204020204" charset="-122"/>
              </a:rPr>
              <a:t>原因</a:t>
            </a:r>
            <a:r>
              <a:rPr lang="en-US" altLang="zh-CN" sz="2400" b="1" dirty="0">
                <a:latin typeface="微软雅黑" panose="020B0503020204020204" charset="-122"/>
                <a:ea typeface="微软雅黑" panose="020B0503020204020204" charset="-122"/>
              </a:rPr>
              <a:t>: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美、苏两国的国家战略的对立</a:t>
            </a:r>
            <a:r>
              <a:rPr lang="zh-CN" altLang="zh-CN" sz="2800" dirty="0">
                <a:latin typeface="微软雅黑" panose="020B0503020204020204" charset="-122"/>
                <a:ea typeface="微软雅黑" panose="020B0503020204020204" charset="-122"/>
              </a:rPr>
              <a:t>和</a:t>
            </a:r>
            <a:r>
              <a:rPr lang="zh-CN" altLang="zh-CN" sz="2800" u="sng" dirty="0">
                <a:latin typeface="微软雅黑" panose="020B0503020204020204" charset="-122"/>
                <a:ea typeface="微软雅黑" panose="020B0503020204020204" charset="-122"/>
              </a:rPr>
              <a:t>　　</a:t>
            </a:r>
            <a:r>
              <a:rPr lang="en-US" altLang="zh-CN" sz="2800" u="sng" dirty="0">
                <a:latin typeface="微软雅黑" panose="020B0503020204020204" charset="-122"/>
                <a:ea typeface="微软雅黑" panose="020B0503020204020204" charset="-122"/>
              </a:rPr>
              <a:t>     </a:t>
            </a:r>
            <a:r>
              <a:rPr lang="en-US" altLang="zh-CN" sz="2400" u="sng" dirty="0">
                <a:latin typeface="微软雅黑" panose="020B0503020204020204" charset="-122"/>
                <a:ea typeface="微软雅黑" panose="020B0503020204020204" charset="-122"/>
              </a:rPr>
              <a:t>       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的巨大差异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使双方的对抗、冲突不断加剧。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①</a:t>
            </a:r>
            <a:r>
              <a:rPr lang="zh-CN" altLang="zh-CN" sz="2400" b="1" dirty="0">
                <a:latin typeface="微软雅黑" panose="020B0503020204020204" charset="-122"/>
                <a:ea typeface="微软雅黑" panose="020B0503020204020204" charset="-122"/>
              </a:rPr>
              <a:t>政治上</a:t>
            </a:r>
            <a:r>
              <a:rPr lang="en-US" altLang="zh-CN" sz="2400" b="1" dirty="0">
                <a:latin typeface="微软雅黑" panose="020B0503020204020204" charset="-122"/>
                <a:ea typeface="微软雅黑" panose="020B0503020204020204" charset="-122"/>
              </a:rPr>
              <a:t>: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美国提出</a:t>
            </a:r>
            <a:r>
              <a:rPr lang="zh-CN" altLang="zh-CN" sz="2400" u="sng" dirty="0">
                <a:latin typeface="微软雅黑" panose="020B0503020204020204" charset="-122"/>
                <a:ea typeface="微软雅黑" panose="020B0503020204020204" charset="-122"/>
              </a:rPr>
              <a:t>　　　　　　</a:t>
            </a:r>
            <a:r>
              <a:rPr lang="en-US" altLang="zh-CN" sz="2400" u="sng" dirty="0"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标志着美、苏战时同盟关系正式破裂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冷战开始。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②</a:t>
            </a:r>
            <a:r>
              <a:rPr lang="zh-CN" altLang="zh-CN" sz="2400" b="1" dirty="0">
                <a:latin typeface="微软雅黑" panose="020B0503020204020204" charset="-122"/>
                <a:ea typeface="微软雅黑" panose="020B0503020204020204" charset="-122"/>
              </a:rPr>
              <a:t>经济上</a:t>
            </a:r>
            <a:r>
              <a:rPr lang="en-US" altLang="zh-CN" sz="2400" b="1" dirty="0">
                <a:latin typeface="微软雅黑" panose="020B0503020204020204" charset="-122"/>
                <a:ea typeface="微软雅黑" panose="020B0503020204020204" charset="-122"/>
              </a:rPr>
              <a:t>: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美国提出</a:t>
            </a:r>
            <a:r>
              <a:rPr lang="zh-CN" altLang="zh-CN" sz="2400" u="sng" dirty="0">
                <a:latin typeface="微软雅黑" panose="020B0503020204020204" charset="-122"/>
                <a:ea typeface="微软雅黑" panose="020B0503020204020204" charset="-122"/>
              </a:rPr>
              <a:t>　　　　　　</a:t>
            </a:r>
            <a:r>
              <a:rPr lang="en-US" altLang="zh-CN" sz="2400" u="sng" dirty="0">
                <a:latin typeface="微软雅黑" panose="020B0503020204020204" charset="-122"/>
                <a:ea typeface="微软雅黑" panose="020B0503020204020204" charset="-122"/>
              </a:rPr>
              <a:t>  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(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即欧洲复兴计划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),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是杜鲁门主义的一次大规模运用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也是美国实施冷战政策的重要步骤。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③1949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年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“</a:t>
            </a:r>
            <a:r>
              <a:rPr lang="zh-CN" altLang="zh-CN" sz="2400" u="sng" dirty="0">
                <a:latin typeface="微软雅黑" panose="020B0503020204020204" charset="-122"/>
                <a:ea typeface="微软雅黑" panose="020B0503020204020204" charset="-122"/>
              </a:rPr>
              <a:t>　　　</a:t>
            </a:r>
            <a:r>
              <a:rPr lang="en-US" altLang="zh-CN" sz="2400" u="sng" dirty="0"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”成立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,1955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年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“</a:t>
            </a:r>
            <a:r>
              <a:rPr lang="zh-CN" altLang="zh-CN" sz="2400" u="sng" dirty="0">
                <a:latin typeface="微软雅黑" panose="020B0503020204020204" charset="-122"/>
                <a:ea typeface="微软雅黑" panose="020B0503020204020204" charset="-122"/>
              </a:rPr>
              <a:t>　　　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”成立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两大集团的全面冷战对峙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en-US" sz="2400" u="sng" dirty="0">
                <a:latin typeface="微软雅黑" panose="020B0503020204020204" charset="-122"/>
                <a:ea typeface="微软雅黑" panose="020B0503020204020204" charset="-122"/>
              </a:rPr>
              <a:t>　　　　　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形成。</a:t>
            </a:r>
            <a:endParaRPr lang="en-US" altLang="zh-CN" sz="2400" dirty="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b="1" dirty="0">
                <a:latin typeface="微软雅黑" panose="020B0503020204020204" charset="-122"/>
                <a:ea typeface="微软雅黑" panose="020B0503020204020204" charset="-122"/>
              </a:rPr>
              <a:t>2.</a:t>
            </a:r>
            <a:r>
              <a:rPr lang="zh-CN" altLang="zh-CN" sz="2400" b="1" dirty="0">
                <a:latin typeface="微软雅黑" panose="020B0503020204020204" charset="-122"/>
                <a:ea typeface="微软雅黑" panose="020B0503020204020204" charset="-122"/>
              </a:rPr>
              <a:t>德国的分裂</a:t>
            </a:r>
            <a:r>
              <a:rPr lang="en-US" altLang="zh-CN" sz="2400" b="1" dirty="0">
                <a:latin typeface="微软雅黑" panose="020B0503020204020204" charset="-122"/>
                <a:ea typeface="微软雅黑" panose="020B0503020204020204" charset="-122"/>
              </a:rPr>
              <a:t>: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1949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年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9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月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在美、英、法占领区成立德意志联邦共和国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又称“联邦德国”或“西德”。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1949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年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10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月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在苏占区成立德意志民主共和国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又称“民主德国”或“东德”。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(3)</a:t>
            </a:r>
            <a:r>
              <a:rPr lang="zh-CN" altLang="zh-CN" sz="2400" b="1" dirty="0">
                <a:latin typeface="微软雅黑" panose="020B0503020204020204" charset="-122"/>
                <a:ea typeface="微软雅黑" panose="020B0503020204020204" charset="-122"/>
              </a:rPr>
              <a:t>影响</a:t>
            </a:r>
            <a:r>
              <a:rPr lang="en-US" altLang="zh-CN" sz="2400" b="1" dirty="0">
                <a:latin typeface="微软雅黑" panose="020B0503020204020204" charset="-122"/>
                <a:ea typeface="微软雅黑" panose="020B0503020204020204" charset="-122"/>
              </a:rPr>
              <a:t>:</a:t>
            </a:r>
            <a:r>
              <a:rPr lang="zh-CN" altLang="zh-CN" sz="2400" u="sng" dirty="0">
                <a:latin typeface="微软雅黑" panose="020B0503020204020204" charset="-122"/>
                <a:ea typeface="微软雅黑" panose="020B0503020204020204" charset="-122"/>
              </a:rPr>
              <a:t>　　　　　　　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的局面基本形成。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 </a:t>
            </a:r>
            <a:endParaRPr lang="zh-CN" altLang="zh-CN" sz="2400" dirty="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150000"/>
              </a:lnSpc>
            </a:pPr>
            <a:endParaRPr lang="zh-CN" altLang="zh-CN" sz="24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5539105" y="2125345"/>
            <a:ext cx="167513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zh-CN" sz="2400" b="1" dirty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社会制度</a:t>
            </a:r>
            <a:endParaRPr lang="zh-CN" altLang="zh-CN" sz="2400" b="1" dirty="0">
              <a:solidFill>
                <a:srgbClr val="C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3779520" y="2679700"/>
            <a:ext cx="202501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zh-CN" sz="2400" b="1" dirty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杜鲁门主义</a:t>
            </a:r>
            <a:endParaRPr lang="zh-CN" altLang="zh-CN" sz="2400" b="1" dirty="0">
              <a:solidFill>
                <a:srgbClr val="C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2702560" y="3244850"/>
            <a:ext cx="202501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zh-CN" sz="2400" b="1" dirty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马歇尔计划</a:t>
            </a:r>
            <a:endParaRPr lang="zh-CN" altLang="en-US" sz="2400" dirty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6235700" y="3752215"/>
            <a:ext cx="97853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zh-CN" sz="2400" b="1" dirty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北约</a:t>
            </a:r>
            <a:endParaRPr lang="zh-CN" altLang="zh-CN" sz="2400" b="1" dirty="0">
              <a:solidFill>
                <a:srgbClr val="C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9526270" y="3752215"/>
            <a:ext cx="97917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zh-CN" sz="2400" b="1" dirty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华约</a:t>
            </a:r>
            <a:endParaRPr lang="zh-CN" altLang="en-US" sz="2400" dirty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3050540" y="4299585"/>
            <a:ext cx="167703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zh-CN" sz="2400" b="1" dirty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两极格局</a:t>
            </a:r>
            <a:endParaRPr lang="zh-CN" altLang="en-US" sz="2400" dirty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1278255" y="5926455"/>
            <a:ext cx="250126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zh-CN" sz="2400" b="1" dirty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欧洲冷战对峙</a:t>
            </a:r>
            <a:endParaRPr lang="zh-CN" altLang="zh-CN" sz="2400" b="1" dirty="0">
              <a:solidFill>
                <a:srgbClr val="C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2" grpId="0"/>
      <p:bldP spid="14" grpId="0"/>
      <p:bldP spid="20" grpId="0"/>
      <p:bldP spid="21" grpId="0"/>
      <p:bldP spid="22" grpId="0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8130" name="文本框 16"/>
          <p:cNvSpPr txBox="1"/>
          <p:nvPr/>
        </p:nvSpPr>
        <p:spPr>
          <a:xfrm>
            <a:off x="99695" y="122873"/>
            <a:ext cx="5572125" cy="716915"/>
          </a:xfrm>
          <a:prstGeom prst="rect">
            <a:avLst/>
          </a:prstGeom>
          <a:noFill/>
          <a:ln w="9525">
            <a:noFill/>
          </a:ln>
        </p:spPr>
        <p:txBody>
          <a:bodyPr lIns="36000" tIns="36000" rIns="36000" bIns="36000">
            <a:spAutoFit/>
          </a:bodyPr>
          <a:p>
            <a:pPr>
              <a:lnSpc>
                <a:spcPct val="150000"/>
              </a:lnSpc>
            </a:pPr>
            <a:r>
              <a:rPr lang="zh-CN" altLang="en-US" sz="2800" b="1" dirty="0">
                <a:solidFill>
                  <a:srgbClr val="DE7538"/>
                </a:solidFill>
                <a:latin typeface="微软雅黑" panose="020B0503020204020204" charset="-122"/>
                <a:ea typeface="微软雅黑" panose="020B0503020204020204" charset="-122"/>
              </a:rPr>
              <a:t>考点二　</a:t>
            </a:r>
            <a:r>
              <a:rPr lang="zh-CN" altLang="zh-CN" sz="2800" b="1" dirty="0">
                <a:solidFill>
                  <a:srgbClr val="DE7538"/>
                </a:solidFill>
                <a:latin typeface="微软雅黑" panose="020B0503020204020204" charset="-122"/>
                <a:ea typeface="微软雅黑" panose="020B0503020204020204" charset="-122"/>
              </a:rPr>
              <a:t>战后资本主义的新变化</a:t>
            </a:r>
            <a:endParaRPr lang="zh-CN" altLang="en-US" sz="2800" b="1" dirty="0">
              <a:solidFill>
                <a:srgbClr val="DE7538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8134" name="文本框 12"/>
          <p:cNvSpPr txBox="1"/>
          <p:nvPr/>
        </p:nvSpPr>
        <p:spPr>
          <a:xfrm>
            <a:off x="99695" y="1008380"/>
            <a:ext cx="12015470" cy="5610860"/>
          </a:xfrm>
          <a:prstGeom prst="rect">
            <a:avLst/>
          </a:prstGeom>
          <a:noFill/>
          <a:ln w="9525">
            <a:noFill/>
          </a:ln>
        </p:spPr>
        <p:txBody>
          <a:bodyPr wrap="square" lIns="36000" tIns="36000" rIns="36000" bIns="36000">
            <a:spAutoFit/>
          </a:bodyPr>
          <a:p>
            <a:pPr>
              <a:lnSpc>
                <a:spcPct val="150000"/>
              </a:lnSpc>
            </a:pPr>
            <a:r>
              <a:rPr lang="en-US" altLang="zh-CN" sz="2400" b="1" dirty="0">
                <a:latin typeface="微软雅黑" panose="020B0503020204020204" charset="-122"/>
                <a:ea typeface="微软雅黑" panose="020B0503020204020204" charset="-122"/>
              </a:rPr>
              <a:t>(1)</a:t>
            </a:r>
            <a:r>
              <a:rPr lang="zh-CN" altLang="zh-CN" sz="2400" b="1" dirty="0">
                <a:latin typeface="微软雅黑" panose="020B0503020204020204" charset="-122"/>
                <a:ea typeface="微软雅黑" panose="020B0503020204020204" charset="-122"/>
              </a:rPr>
              <a:t>西欧经济的恢复和发展</a:t>
            </a:r>
            <a:endParaRPr lang="zh-CN" altLang="zh-CN" sz="2400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①</a:t>
            </a:r>
            <a:r>
              <a:rPr lang="zh-CN" altLang="zh-CN" sz="2400" b="1" dirty="0">
                <a:latin typeface="微软雅黑" panose="020B0503020204020204" charset="-122"/>
                <a:ea typeface="微软雅黑" panose="020B0503020204020204" charset="-122"/>
              </a:rPr>
              <a:t>原因</a:t>
            </a:r>
            <a:r>
              <a:rPr lang="en-US" altLang="zh-CN" sz="2400" b="1" dirty="0">
                <a:latin typeface="微软雅黑" panose="020B0503020204020204" charset="-122"/>
                <a:ea typeface="微软雅黑" panose="020B0503020204020204" charset="-122"/>
              </a:rPr>
              <a:t>: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第二次世界大战后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西欧国家凭借原有的工业基础和马歇尔计划的援助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;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采用最先进的科学技术成果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;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制定恰当的经济发展政策。</a:t>
            </a:r>
            <a:endParaRPr lang="zh-CN" altLang="zh-CN" sz="2400" dirty="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②</a:t>
            </a:r>
            <a:r>
              <a:rPr lang="zh-CN" altLang="zh-CN" sz="2400" b="1" dirty="0">
                <a:latin typeface="微软雅黑" panose="020B0503020204020204" charset="-122"/>
                <a:ea typeface="微软雅黑" panose="020B0503020204020204" charset="-122"/>
              </a:rPr>
              <a:t>表现</a:t>
            </a:r>
            <a:r>
              <a:rPr lang="en-US" altLang="zh-CN" sz="2400" b="1" dirty="0">
                <a:latin typeface="微软雅黑" panose="020B0503020204020204" charset="-122"/>
                <a:ea typeface="微软雅黑" panose="020B0503020204020204" charset="-122"/>
              </a:rPr>
              <a:t>: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20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世纪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50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年代初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各国的工业生产已经基本恢复到甚至超过了战前水平。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20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世纪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50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—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70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年代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西欧经济持续繁荣。</a:t>
            </a:r>
            <a:endParaRPr lang="en-US" altLang="zh-CN" sz="2400" dirty="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b="1" dirty="0">
                <a:latin typeface="微软雅黑" panose="020B0503020204020204" charset="-122"/>
                <a:ea typeface="微软雅黑" panose="020B0503020204020204" charset="-122"/>
              </a:rPr>
              <a:t>(2)</a:t>
            </a:r>
            <a:r>
              <a:rPr lang="zh-CN" altLang="zh-CN" sz="2400" b="1" dirty="0">
                <a:latin typeface="微软雅黑" panose="020B0503020204020204" charset="-122"/>
                <a:ea typeface="微软雅黑" panose="020B0503020204020204" charset="-122"/>
              </a:rPr>
              <a:t>欧洲的联合</a:t>
            </a:r>
            <a:endParaRPr lang="zh-CN" altLang="zh-CN" sz="2400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①1967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年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欧洲煤钢共同体、欧洲经济共同体和欧洲原子能共同体三个组织合并为欧洲共同体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简称“</a:t>
            </a:r>
            <a:r>
              <a:rPr lang="zh-CN" altLang="zh-CN" sz="2400" u="sng" dirty="0">
                <a:latin typeface="微软雅黑" panose="020B0503020204020204" charset="-122"/>
                <a:ea typeface="微软雅黑" panose="020B0503020204020204" charset="-122"/>
              </a:rPr>
              <a:t>　　　　　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”。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 </a:t>
            </a:r>
            <a:endParaRPr lang="zh-CN" altLang="zh-CN" sz="2400" dirty="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②</a:t>
            </a:r>
            <a:r>
              <a:rPr lang="zh-CN" altLang="zh-CN" sz="2400" u="sng" dirty="0">
                <a:latin typeface="微软雅黑" panose="020B0503020204020204" charset="-122"/>
                <a:ea typeface="微软雅黑" panose="020B0503020204020204" charset="-122"/>
              </a:rPr>
              <a:t>　　　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年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大部分西欧国家在欧共体的基础上组成了</a:t>
            </a:r>
            <a:r>
              <a:rPr lang="zh-CN" altLang="zh-CN" sz="2400" u="sng" dirty="0">
                <a:latin typeface="微软雅黑" panose="020B0503020204020204" charset="-122"/>
                <a:ea typeface="微软雅黑" panose="020B0503020204020204" charset="-122"/>
              </a:rPr>
              <a:t>　　　　　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大大加快了欧洲一体化的进程。</a:t>
            </a:r>
            <a:endParaRPr lang="zh-CN" altLang="zh-CN" sz="24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1753870" y="4976495"/>
            <a:ext cx="134747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zh-CN" sz="2400" b="1" dirty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欧共体</a:t>
            </a:r>
            <a:endParaRPr lang="zh-CN" altLang="en-US" sz="2400" dirty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425450" y="5542915"/>
            <a:ext cx="115951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2400" b="1" dirty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1993</a:t>
            </a:r>
            <a:endParaRPr lang="zh-CN" altLang="en-US" sz="2400" dirty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7165340" y="5542915"/>
            <a:ext cx="170053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zh-CN" sz="2400" b="1" dirty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欧洲联盟</a:t>
            </a:r>
            <a:endParaRPr lang="zh-CN" altLang="zh-CN" sz="2400" b="1" dirty="0">
              <a:solidFill>
                <a:srgbClr val="C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9157" name="文本框 12"/>
          <p:cNvSpPr txBox="1"/>
          <p:nvPr/>
        </p:nvSpPr>
        <p:spPr>
          <a:xfrm>
            <a:off x="99695" y="50165"/>
            <a:ext cx="12005310" cy="6718935"/>
          </a:xfrm>
          <a:prstGeom prst="rect">
            <a:avLst/>
          </a:prstGeom>
          <a:noFill/>
          <a:ln w="9525">
            <a:noFill/>
          </a:ln>
        </p:spPr>
        <p:txBody>
          <a:bodyPr wrap="square" lIns="36000" tIns="36000" rIns="36000" bIns="36000">
            <a:spAutoFit/>
          </a:bodyPr>
          <a:p>
            <a:pPr>
              <a:lnSpc>
                <a:spcPct val="150000"/>
              </a:lnSpc>
            </a:pPr>
            <a:r>
              <a:rPr lang="en-US" altLang="zh-CN" sz="2400" b="1" dirty="0">
                <a:latin typeface="微软雅黑" panose="020B0503020204020204" charset="-122"/>
                <a:ea typeface="微软雅黑" panose="020B0503020204020204" charset="-122"/>
              </a:rPr>
              <a:t>2.</a:t>
            </a:r>
            <a:r>
              <a:rPr lang="zh-CN" altLang="zh-CN" sz="2400" b="1" dirty="0">
                <a:latin typeface="微软雅黑" panose="020B0503020204020204" charset="-122"/>
                <a:ea typeface="微软雅黑" panose="020B0503020204020204" charset="-122"/>
              </a:rPr>
              <a:t>美国的发展</a:t>
            </a:r>
            <a:endParaRPr lang="zh-CN" altLang="zh-CN" sz="2400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(1)</a:t>
            </a:r>
            <a:r>
              <a:rPr lang="zh-CN" altLang="zh-CN" sz="2400" b="1" dirty="0">
                <a:latin typeface="微软雅黑" panose="020B0503020204020204" charset="-122"/>
                <a:ea typeface="微软雅黑" panose="020B0503020204020204" charset="-122"/>
              </a:rPr>
              <a:t>第二次世界大战以后</a:t>
            </a:r>
            <a:r>
              <a:rPr lang="en-US" altLang="zh-CN" sz="2400" b="1" dirty="0">
                <a:latin typeface="微软雅黑" panose="020B0503020204020204" charset="-122"/>
                <a:ea typeface="微软雅黑" panose="020B0503020204020204" charset="-122"/>
              </a:rPr>
              <a:t>: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美国积极拓展世界市场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应用最新科技成果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革新生产技术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刺激了经济的繁荣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成为资本主义世界的霸主。</a:t>
            </a:r>
            <a:endParaRPr lang="zh-CN" altLang="zh-CN" sz="2400" dirty="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(2)</a:t>
            </a:r>
            <a:r>
              <a:rPr lang="en-US" altLang="zh-CN" sz="2400" b="1" dirty="0"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zh-CN" sz="2400" b="1" dirty="0">
                <a:latin typeface="微软雅黑" panose="020B0503020204020204" charset="-122"/>
                <a:ea typeface="微软雅黑" panose="020B0503020204020204" charset="-122"/>
              </a:rPr>
              <a:t>世纪</a:t>
            </a:r>
            <a:r>
              <a:rPr lang="en-US" altLang="zh-CN" sz="2400" b="1" dirty="0">
                <a:latin typeface="微软雅黑" panose="020B0503020204020204" charset="-122"/>
                <a:ea typeface="微软雅黑" panose="020B0503020204020204" charset="-122"/>
              </a:rPr>
              <a:t>90</a:t>
            </a:r>
            <a:r>
              <a:rPr lang="zh-CN" altLang="zh-CN" sz="2400" b="1" dirty="0">
                <a:latin typeface="微软雅黑" panose="020B0503020204020204" charset="-122"/>
                <a:ea typeface="微软雅黑" panose="020B0503020204020204" charset="-122"/>
              </a:rPr>
              <a:t>年代以后</a:t>
            </a:r>
            <a:r>
              <a:rPr lang="en-US" altLang="zh-CN" sz="2400" b="1" dirty="0">
                <a:latin typeface="微软雅黑" panose="020B0503020204020204" charset="-122"/>
                <a:ea typeface="微软雅黑" panose="020B0503020204020204" charset="-122"/>
              </a:rPr>
              <a:t>: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美国出现了以</a:t>
            </a:r>
            <a:r>
              <a:rPr lang="zh-CN" altLang="zh-CN" sz="2400" u="sng" dirty="0">
                <a:latin typeface="微软雅黑" panose="020B0503020204020204" charset="-122"/>
                <a:ea typeface="微软雅黑" panose="020B0503020204020204" charset="-122"/>
              </a:rPr>
              <a:t>　　　　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和</a:t>
            </a:r>
            <a:r>
              <a:rPr lang="zh-CN" altLang="zh-CN" sz="2400" u="sng" dirty="0">
                <a:latin typeface="微软雅黑" panose="020B0503020204020204" charset="-122"/>
                <a:ea typeface="微软雅黑" panose="020B0503020204020204" charset="-122"/>
              </a:rPr>
              <a:t>　</a:t>
            </a:r>
            <a:r>
              <a:rPr lang="zh-CN" altLang="en-US" sz="2400" u="sng" dirty="0">
                <a:latin typeface="微软雅黑" panose="020B0503020204020204" charset="-122"/>
                <a:ea typeface="微软雅黑" panose="020B0503020204020204" charset="-122"/>
              </a:rPr>
              <a:t>　</a:t>
            </a:r>
            <a:r>
              <a:rPr lang="zh-CN" altLang="zh-CN" sz="2400" u="sng" dirty="0">
                <a:latin typeface="微软雅黑" panose="020B0503020204020204" charset="-122"/>
                <a:ea typeface="微软雅黑" panose="020B0503020204020204" charset="-122"/>
              </a:rPr>
              <a:t>　　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为特征的“</a:t>
            </a:r>
            <a:r>
              <a:rPr lang="zh-CN" altLang="zh-CN" sz="2400" u="sng" dirty="0">
                <a:latin typeface="微软雅黑" panose="020B0503020204020204" charset="-122"/>
                <a:ea typeface="微软雅黑" panose="020B0503020204020204" charset="-122"/>
              </a:rPr>
              <a:t>　</a:t>
            </a:r>
            <a:r>
              <a:rPr lang="en-US" altLang="zh-CN" sz="2400" u="sng" dirty="0">
                <a:latin typeface="微软雅黑" panose="020B0503020204020204" charset="-122"/>
                <a:ea typeface="微软雅黑" panose="020B0503020204020204" charset="-122"/>
              </a:rPr>
              <a:t>   </a:t>
            </a:r>
            <a:r>
              <a:rPr lang="zh-CN" altLang="zh-CN" sz="2400" u="sng" dirty="0">
                <a:latin typeface="微软雅黑" panose="020B0503020204020204" charset="-122"/>
                <a:ea typeface="微软雅黑" panose="020B0503020204020204" charset="-122"/>
              </a:rPr>
              <a:t>　　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”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美国的经济进一步发展。</a:t>
            </a:r>
            <a:endParaRPr lang="en-US" altLang="zh-CN" sz="2400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 b="1" dirty="0">
                <a:latin typeface="微软雅黑" panose="020B0503020204020204" charset="-122"/>
                <a:ea typeface="微软雅黑" panose="020B0503020204020204" charset="-122"/>
              </a:rPr>
              <a:t>3.</a:t>
            </a:r>
            <a:r>
              <a:rPr lang="zh-CN" altLang="zh-CN" sz="2400" b="1" dirty="0">
                <a:latin typeface="微软雅黑" panose="020B0503020204020204" charset="-122"/>
                <a:ea typeface="微软雅黑" panose="020B0503020204020204" charset="-122"/>
              </a:rPr>
              <a:t>日本的崛起</a:t>
            </a:r>
            <a:endParaRPr lang="zh-CN" altLang="zh-CN" sz="2400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(1)</a:t>
            </a:r>
            <a:r>
              <a:rPr lang="zh-CN" altLang="zh-CN" sz="2400" b="1" dirty="0">
                <a:latin typeface="微软雅黑" panose="020B0503020204020204" charset="-122"/>
                <a:ea typeface="微软雅黑" panose="020B0503020204020204" charset="-122"/>
              </a:rPr>
              <a:t>崛起原因</a:t>
            </a:r>
            <a:r>
              <a:rPr lang="en-US" altLang="zh-CN" sz="2400" b="1" dirty="0">
                <a:latin typeface="微软雅黑" panose="020B0503020204020204" charset="-122"/>
                <a:ea typeface="微软雅黑" panose="020B0503020204020204" charset="-122"/>
              </a:rPr>
              <a:t>: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美国在日本推行非军事化和民主化改革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推动日本政府颁布“和平宪法”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;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美国积极扶持日本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;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朝鲜战争爆发后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日本获得了大量军需订单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;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制定适当的经济政策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大力引进先进技术。</a:t>
            </a:r>
            <a:endParaRPr lang="zh-CN" altLang="zh-CN" sz="2400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(2)</a:t>
            </a:r>
            <a:r>
              <a:rPr lang="zh-CN" altLang="zh-CN" sz="2400" b="1" dirty="0">
                <a:latin typeface="微软雅黑" panose="020B0503020204020204" charset="-122"/>
                <a:ea typeface="微软雅黑" panose="020B0503020204020204" charset="-122"/>
              </a:rPr>
              <a:t>崛起表现</a:t>
            </a:r>
            <a:r>
              <a:rPr lang="en-US" altLang="zh-CN" sz="2400" b="1" dirty="0">
                <a:latin typeface="微软雅黑" panose="020B0503020204020204" charset="-122"/>
                <a:ea typeface="微软雅黑" panose="020B0503020204020204" charset="-122"/>
              </a:rPr>
              <a:t>: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1968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年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u="sng" dirty="0">
                <a:latin typeface="微软雅黑" panose="020B0503020204020204" charset="-122"/>
                <a:ea typeface="微软雅黑" panose="020B0503020204020204" charset="-122"/>
              </a:rPr>
              <a:t>　　　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成为资本主义世界仅次于美国的第二经济大国。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 </a:t>
            </a:r>
            <a:endParaRPr lang="zh-CN" altLang="zh-CN" sz="2400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(3)</a:t>
            </a:r>
            <a:r>
              <a:rPr lang="zh-CN" altLang="zh-CN" sz="2400" b="1" dirty="0">
                <a:latin typeface="微软雅黑" panose="020B0503020204020204" charset="-122"/>
                <a:ea typeface="微软雅黑" panose="020B0503020204020204" charset="-122"/>
              </a:rPr>
              <a:t>影响</a:t>
            </a:r>
            <a:r>
              <a:rPr lang="en-US" altLang="zh-CN" sz="2400" b="1" dirty="0">
                <a:latin typeface="微软雅黑" panose="020B0503020204020204" charset="-122"/>
                <a:ea typeface="微软雅黑" panose="020B0503020204020204" charset="-122"/>
              </a:rPr>
              <a:t>: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日本的国际地位得到提升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谋求成为</a:t>
            </a:r>
            <a:r>
              <a:rPr lang="zh-CN" altLang="zh-CN" sz="2400" u="sng" dirty="0">
                <a:latin typeface="微软雅黑" panose="020B0503020204020204" charset="-122"/>
                <a:ea typeface="微软雅黑" panose="020B0503020204020204" charset="-122"/>
              </a:rPr>
              <a:t>　　　　　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的欲望日益膨胀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军费开支不断增加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引起亚洲邻国的关注和不安。 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 </a:t>
            </a:r>
            <a:endParaRPr lang="zh-CN" altLang="zh-CN" sz="24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9018270" y="1855470"/>
            <a:ext cx="125730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zh-CN" sz="2400" b="1" dirty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新经济</a:t>
            </a:r>
            <a:endParaRPr lang="zh-CN" altLang="zh-CN" sz="2400" b="1" dirty="0">
              <a:solidFill>
                <a:srgbClr val="C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4705985" y="1855470"/>
            <a:ext cx="125666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zh-CN" sz="2400" b="1" dirty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全球化</a:t>
            </a:r>
            <a:endParaRPr lang="zh-CN" altLang="en-US" sz="2400" dirty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6269355" y="1855470"/>
            <a:ext cx="125666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zh-CN" sz="2400" b="1" dirty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信息化</a:t>
            </a:r>
            <a:endParaRPr lang="zh-CN" altLang="en-US" sz="2400" dirty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5809615" y="5665470"/>
            <a:ext cx="158432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zh-CN" sz="2400" b="1" dirty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政治大国</a:t>
            </a:r>
            <a:endParaRPr lang="zh-CN" altLang="zh-CN" sz="2400" b="1" dirty="0">
              <a:solidFill>
                <a:srgbClr val="C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2938780" y="5194300"/>
            <a:ext cx="92456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zh-CN" sz="2400" b="1" dirty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日本</a:t>
            </a:r>
            <a:endParaRPr lang="zh-CN" altLang="en-US" sz="2400" dirty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15" grpId="0"/>
      <p:bldP spid="17" grpId="0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0181" name="文本框 12"/>
          <p:cNvSpPr txBox="1"/>
          <p:nvPr/>
        </p:nvSpPr>
        <p:spPr>
          <a:xfrm>
            <a:off x="86360" y="104140"/>
            <a:ext cx="12005310" cy="6165215"/>
          </a:xfrm>
          <a:prstGeom prst="rect">
            <a:avLst/>
          </a:prstGeom>
          <a:noFill/>
          <a:ln w="9525">
            <a:noFill/>
          </a:ln>
        </p:spPr>
        <p:txBody>
          <a:bodyPr wrap="square" lIns="36000" tIns="36000" rIns="36000" bIns="36000">
            <a:spAutoFit/>
          </a:bodyPr>
          <a:p>
            <a:pPr>
              <a:lnSpc>
                <a:spcPct val="150000"/>
              </a:lnSpc>
            </a:pPr>
            <a:r>
              <a:rPr lang="en-US" altLang="zh-CN" sz="2400" b="1" dirty="0">
                <a:latin typeface="微软雅黑" panose="020B0503020204020204" charset="-122"/>
                <a:ea typeface="微软雅黑" panose="020B0503020204020204" charset="-122"/>
              </a:rPr>
              <a:t>4.</a:t>
            </a:r>
            <a:r>
              <a:rPr lang="zh-CN" altLang="zh-CN" sz="2400" b="1" dirty="0">
                <a:latin typeface="微软雅黑" panose="020B0503020204020204" charset="-122"/>
                <a:ea typeface="微软雅黑" panose="020B0503020204020204" charset="-122"/>
              </a:rPr>
              <a:t>社会保障制度的建立</a:t>
            </a:r>
            <a:endParaRPr lang="zh-CN" altLang="zh-CN" sz="2400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(1)</a:t>
            </a:r>
            <a:r>
              <a:rPr lang="zh-CN" altLang="zh-CN" sz="2400" b="1" dirty="0">
                <a:latin typeface="微软雅黑" panose="020B0503020204020204" charset="-122"/>
                <a:ea typeface="微软雅黑" panose="020B0503020204020204" charset="-122"/>
              </a:rPr>
              <a:t>罗斯福新政期间</a:t>
            </a:r>
            <a:r>
              <a:rPr lang="en-US" altLang="zh-CN" sz="2400" b="1" dirty="0">
                <a:latin typeface="微软雅黑" panose="020B0503020204020204" charset="-122"/>
                <a:ea typeface="微软雅黑" panose="020B0503020204020204" charset="-122"/>
              </a:rPr>
              <a:t>: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美国颁布了</a:t>
            </a:r>
            <a:r>
              <a:rPr lang="zh-CN" altLang="zh-CN" sz="2400" u="sng" dirty="0">
                <a:latin typeface="微软雅黑" panose="020B0503020204020204" charset="-122"/>
                <a:ea typeface="微软雅黑" panose="020B0503020204020204" charset="-122"/>
              </a:rPr>
              <a:t>　　　　　　</a:t>
            </a:r>
            <a:r>
              <a:rPr lang="en-US" altLang="zh-CN" sz="2400" u="sng" dirty="0"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zh-CN" sz="2400" u="sng" dirty="0">
                <a:latin typeface="微软雅黑" panose="020B0503020204020204" charset="-122"/>
                <a:ea typeface="微软雅黑" panose="020B0503020204020204" charset="-122"/>
              </a:rPr>
              <a:t>　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实行养老金制度、失业保险制度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向无依无靠者提供救济。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 </a:t>
            </a:r>
            <a:endParaRPr lang="zh-CN" altLang="zh-CN" sz="2400" dirty="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(2)</a:t>
            </a:r>
            <a:r>
              <a:rPr lang="zh-CN" altLang="zh-CN" sz="2400" b="1" dirty="0">
                <a:latin typeface="微软雅黑" panose="020B0503020204020204" charset="-122"/>
                <a:ea typeface="微软雅黑" panose="020B0503020204020204" charset="-122"/>
              </a:rPr>
              <a:t>第二次世界大战后</a:t>
            </a:r>
            <a:r>
              <a:rPr lang="en-US" altLang="zh-CN" sz="2400" b="1" dirty="0">
                <a:latin typeface="微软雅黑" panose="020B0503020204020204" charset="-122"/>
                <a:ea typeface="微软雅黑" panose="020B0503020204020204" charset="-122"/>
              </a:rPr>
              <a:t>: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主要资本主义国家纷纷调整政策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建立起社会保障制度。</a:t>
            </a:r>
            <a:r>
              <a:rPr lang="zh-CN" altLang="zh-CN" sz="2400" u="sng" dirty="0">
                <a:latin typeface="微软雅黑" panose="020B0503020204020204" charset="-122"/>
                <a:ea typeface="微软雅黑" panose="020B0503020204020204" charset="-122"/>
              </a:rPr>
              <a:t>　　　</a:t>
            </a:r>
            <a:r>
              <a:rPr lang="en-US" altLang="zh-CN" sz="2400" u="sng" dirty="0"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、法国和联邦德国宣布建成“福利国家”。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20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世纪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50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年代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美国几次修订《社会保障法》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扩大受益群体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提高最低工资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资助贫困学生。</a:t>
            </a:r>
            <a:endParaRPr lang="en-US" altLang="zh-CN" sz="2400" dirty="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b="1" dirty="0">
                <a:latin typeface="微软雅黑" panose="020B0503020204020204" charset="-122"/>
                <a:ea typeface="微软雅黑" panose="020B0503020204020204" charset="-122"/>
              </a:rPr>
              <a:t>(3)</a:t>
            </a:r>
            <a:r>
              <a:rPr lang="zh-CN" altLang="zh-CN" sz="2400" b="1" dirty="0">
                <a:latin typeface="微软雅黑" panose="020B0503020204020204" charset="-122"/>
                <a:ea typeface="微软雅黑" panose="020B0503020204020204" charset="-122"/>
              </a:rPr>
              <a:t>评价</a:t>
            </a:r>
            <a:endParaRPr lang="zh-CN" altLang="zh-CN" sz="2400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①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社会保障制度是工人阶级斗争的结果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资产阶级也认为实行这种制度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可以缓和阶级矛盾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创造一个有利于经济发展的稳定的社会环境。</a:t>
            </a:r>
            <a:endParaRPr lang="zh-CN" altLang="zh-CN" sz="2400" dirty="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②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社会保障制度不能解决资本主义制度的基本矛盾。</a:t>
            </a:r>
            <a:endParaRPr lang="zh-CN" altLang="zh-CN" sz="2400" dirty="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 </a:t>
            </a:r>
            <a:endParaRPr lang="zh-CN" altLang="zh-CN" sz="24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10392410" y="1917065"/>
            <a:ext cx="91567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zh-CN" sz="2400" b="1" dirty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英国</a:t>
            </a:r>
            <a:endParaRPr lang="zh-CN" altLang="zh-CN" sz="2400" b="1" dirty="0">
              <a:solidFill>
                <a:srgbClr val="C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4111625" y="835660"/>
            <a:ext cx="266128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zh-CN" sz="2400" b="1" dirty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《社会保障法》</a:t>
            </a:r>
            <a:endParaRPr lang="zh-CN" altLang="en-US" sz="2400" dirty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02" name="文本框 16"/>
          <p:cNvSpPr txBox="1"/>
          <p:nvPr/>
        </p:nvSpPr>
        <p:spPr>
          <a:xfrm>
            <a:off x="99695" y="74613"/>
            <a:ext cx="5572125" cy="716915"/>
          </a:xfrm>
          <a:prstGeom prst="rect">
            <a:avLst/>
          </a:prstGeom>
          <a:noFill/>
          <a:ln w="9525">
            <a:noFill/>
          </a:ln>
        </p:spPr>
        <p:txBody>
          <a:bodyPr lIns="36000" tIns="36000" rIns="36000" bIns="36000">
            <a:spAutoFit/>
          </a:bodyPr>
          <a:p>
            <a:pPr>
              <a:lnSpc>
                <a:spcPct val="150000"/>
              </a:lnSpc>
            </a:pPr>
            <a:r>
              <a:rPr lang="zh-CN" altLang="en-US" sz="2800" b="1" dirty="0">
                <a:solidFill>
                  <a:srgbClr val="DE7538"/>
                </a:solidFill>
                <a:latin typeface="微软雅黑" panose="020B0503020204020204" charset="-122"/>
                <a:ea typeface="微软雅黑" panose="020B0503020204020204" charset="-122"/>
              </a:rPr>
              <a:t>考点三　</a:t>
            </a:r>
            <a:r>
              <a:rPr lang="zh-CN" altLang="zh-CN" sz="2800" b="1" dirty="0">
                <a:solidFill>
                  <a:srgbClr val="DE7538"/>
                </a:solidFill>
                <a:latin typeface="微软雅黑" panose="020B0503020204020204" charset="-122"/>
                <a:ea typeface="微软雅黑" panose="020B0503020204020204" charset="-122"/>
              </a:rPr>
              <a:t>社会主义的发展与挫折</a:t>
            </a:r>
            <a:endParaRPr lang="zh-CN" altLang="en-US" sz="2800" b="1" dirty="0">
              <a:solidFill>
                <a:srgbClr val="DE7538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1206" name="文本框 12"/>
          <p:cNvSpPr txBox="1"/>
          <p:nvPr/>
        </p:nvSpPr>
        <p:spPr>
          <a:xfrm>
            <a:off x="99695" y="884555"/>
            <a:ext cx="12045950" cy="5610860"/>
          </a:xfrm>
          <a:prstGeom prst="rect">
            <a:avLst/>
          </a:prstGeom>
          <a:noFill/>
          <a:ln w="9525">
            <a:noFill/>
          </a:ln>
        </p:spPr>
        <p:txBody>
          <a:bodyPr wrap="square" lIns="36000" tIns="36000" rIns="36000" bIns="36000">
            <a:spAutoFit/>
          </a:bodyPr>
          <a:p>
            <a:pPr>
              <a:lnSpc>
                <a:spcPct val="150000"/>
              </a:lnSpc>
            </a:pPr>
            <a:r>
              <a:rPr lang="en-US" altLang="zh-CN" sz="2400" b="1" dirty="0">
                <a:latin typeface="微软雅黑" panose="020B0503020204020204" charset="-122"/>
                <a:ea typeface="微软雅黑" panose="020B0503020204020204" charset="-122"/>
              </a:rPr>
              <a:t>1.</a:t>
            </a:r>
            <a:r>
              <a:rPr lang="zh-CN" altLang="zh-CN" sz="2400" b="1" dirty="0">
                <a:latin typeface="微软雅黑" panose="020B0503020204020204" charset="-122"/>
                <a:ea typeface="微软雅黑" panose="020B0503020204020204" charset="-122"/>
              </a:rPr>
              <a:t>苏联社会主义模式的推广</a:t>
            </a:r>
            <a:endParaRPr lang="zh-CN" altLang="zh-CN" sz="2400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(1)</a:t>
            </a:r>
            <a:r>
              <a:rPr lang="zh-CN" altLang="zh-CN" sz="2400" b="1" dirty="0">
                <a:latin typeface="微软雅黑" panose="020B0503020204020204" charset="-122"/>
                <a:ea typeface="微软雅黑" panose="020B0503020204020204" charset="-122"/>
              </a:rPr>
              <a:t>概况</a:t>
            </a:r>
            <a:r>
              <a:rPr lang="en-US" altLang="zh-CN" sz="2400" b="1" dirty="0">
                <a:latin typeface="微软雅黑" panose="020B0503020204020204" charset="-122"/>
                <a:ea typeface="微软雅黑" panose="020B0503020204020204" charset="-122"/>
              </a:rPr>
              <a:t>: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第二次世界大战后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东欧、亚洲和拉丁美洲等地出现一些社会主义国家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社会主义力量逐渐壮大。</a:t>
            </a:r>
            <a:endParaRPr lang="zh-CN" altLang="zh-CN" sz="2400" dirty="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(2)</a:t>
            </a:r>
            <a:r>
              <a:rPr lang="zh-CN" altLang="zh-CN" sz="2400" b="1" dirty="0">
                <a:latin typeface="微软雅黑" panose="020B0503020204020204" charset="-122"/>
                <a:ea typeface="微软雅黑" panose="020B0503020204020204" charset="-122"/>
              </a:rPr>
              <a:t>东欧社会主义的发展</a:t>
            </a:r>
            <a:endParaRPr lang="zh-CN" altLang="zh-CN" sz="2400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①1949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年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苏联同保加利亚、匈牙利、波兰、罗马尼亚、捷克斯洛伐克等国家建立了经济互助委员会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简称“</a:t>
            </a:r>
            <a:r>
              <a:rPr lang="zh-CN" altLang="zh-CN" sz="2400" u="sng" dirty="0">
                <a:latin typeface="微软雅黑" panose="020B0503020204020204" charset="-122"/>
                <a:ea typeface="微软雅黑" panose="020B0503020204020204" charset="-122"/>
              </a:rPr>
              <a:t>　　　　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”。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 </a:t>
            </a:r>
            <a:endParaRPr lang="zh-CN" altLang="zh-CN" sz="2400" dirty="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②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苏联利用经互会将各成员国的经济纳入苏联计划经济的轨道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斯大林按照</a:t>
            </a:r>
            <a:r>
              <a:rPr lang="zh-CN" altLang="zh-CN" sz="2400" u="sng" dirty="0">
                <a:latin typeface="微软雅黑" panose="020B0503020204020204" charset="-122"/>
                <a:ea typeface="微软雅黑" panose="020B0503020204020204" charset="-122"/>
              </a:rPr>
              <a:t>　　　　　</a:t>
            </a:r>
            <a:endParaRPr lang="en-US" altLang="zh-CN" sz="2400" u="sng" dirty="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u="sng" dirty="0">
                <a:latin typeface="微软雅黑" panose="020B0503020204020204" charset="-122"/>
                <a:ea typeface="微软雅黑" panose="020B0503020204020204" charset="-122"/>
              </a:rPr>
              <a:t>　　　　　　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对东欧各国进行了全方位的内部改造。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 </a:t>
            </a:r>
            <a:endParaRPr lang="zh-CN" altLang="zh-CN" sz="2400" dirty="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(3)</a:t>
            </a:r>
            <a:r>
              <a:rPr lang="zh-CN" altLang="zh-CN" sz="2400" b="1" dirty="0">
                <a:latin typeface="微软雅黑" panose="020B0503020204020204" charset="-122"/>
                <a:ea typeface="微软雅黑" panose="020B0503020204020204" charset="-122"/>
              </a:rPr>
              <a:t>中国与苏联的关系</a:t>
            </a:r>
            <a:r>
              <a:rPr lang="en-US" altLang="zh-CN" sz="2400" b="1" dirty="0">
                <a:latin typeface="微软雅黑" panose="020B0503020204020204" charset="-122"/>
                <a:ea typeface="微软雅黑" panose="020B0503020204020204" charset="-122"/>
              </a:rPr>
              <a:t>:</a:t>
            </a:r>
            <a:r>
              <a:rPr lang="zh-CN" altLang="zh-CN" sz="2400" u="sng" dirty="0">
                <a:latin typeface="微软雅黑" panose="020B0503020204020204" charset="-122"/>
                <a:ea typeface="微软雅黑" panose="020B0503020204020204" charset="-122"/>
              </a:rPr>
              <a:t>　　　　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年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苏联与中国建立外交关系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;1950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年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中苏缔结了</a:t>
            </a:r>
            <a:r>
              <a:rPr lang="zh-CN" altLang="zh-CN" sz="2400" u="sng" dirty="0">
                <a:latin typeface="微软雅黑" panose="020B0503020204020204" charset="-122"/>
                <a:ea typeface="微软雅黑" panose="020B0503020204020204" charset="-122"/>
              </a:rPr>
              <a:t>　　　　　　　　　　　　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。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 </a:t>
            </a:r>
            <a:endParaRPr lang="zh-CN" altLang="zh-CN" sz="24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2632710" y="3770630"/>
            <a:ext cx="129984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zh-CN" sz="2400" b="1" dirty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经互会</a:t>
            </a:r>
            <a:endParaRPr lang="zh-CN" altLang="en-US" sz="2400" dirty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274320" y="4805680"/>
            <a:ext cx="164338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zh-CN" sz="2400" b="1" dirty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苏联模式</a:t>
            </a:r>
            <a:endParaRPr lang="zh-CN" altLang="en-US" sz="2400" dirty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3128645" y="5405755"/>
            <a:ext cx="112077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2400" b="1" dirty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1949</a:t>
            </a:r>
            <a:endParaRPr lang="zh-CN" altLang="en-US" sz="2400" dirty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274320" y="6037580"/>
            <a:ext cx="416623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zh-CN" sz="2400" b="1" dirty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《中苏友好同盟互助条约》</a:t>
            </a:r>
            <a:endParaRPr lang="zh-CN" altLang="en-US" sz="2400" dirty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/>
      <p:bldP spid="20" grpId="0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2226" name="文本框 12"/>
          <p:cNvSpPr txBox="1"/>
          <p:nvPr/>
        </p:nvSpPr>
        <p:spPr>
          <a:xfrm>
            <a:off x="118110" y="83820"/>
            <a:ext cx="11986895" cy="6718935"/>
          </a:xfrm>
          <a:prstGeom prst="rect">
            <a:avLst/>
          </a:prstGeom>
          <a:noFill/>
          <a:ln w="9525">
            <a:noFill/>
          </a:ln>
        </p:spPr>
        <p:txBody>
          <a:bodyPr wrap="square" lIns="36000" tIns="36000" rIns="36000" bIns="36000">
            <a:spAutoFit/>
          </a:bodyPr>
          <a:p>
            <a:pPr>
              <a:lnSpc>
                <a:spcPct val="150000"/>
              </a:lnSpc>
            </a:pPr>
            <a:r>
              <a:rPr lang="en-US" altLang="zh-CN" sz="2400" b="1" dirty="0">
                <a:latin typeface="微软雅黑" panose="020B0503020204020204" charset="-122"/>
                <a:ea typeface="微软雅黑" panose="020B0503020204020204" charset="-122"/>
              </a:rPr>
              <a:t>2.</a:t>
            </a:r>
            <a:r>
              <a:rPr lang="zh-CN" altLang="zh-CN" sz="2400" b="1" dirty="0">
                <a:latin typeface="微软雅黑" panose="020B0503020204020204" charset="-122"/>
                <a:ea typeface="微软雅黑" panose="020B0503020204020204" charset="-122"/>
              </a:rPr>
              <a:t>苏联的改革</a:t>
            </a:r>
            <a:endParaRPr lang="zh-CN" altLang="zh-CN" sz="2400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(1)</a:t>
            </a:r>
            <a:r>
              <a:rPr lang="zh-CN" altLang="zh-CN" sz="2400" b="1" dirty="0">
                <a:latin typeface="微软雅黑" panose="020B0503020204020204" charset="-122"/>
                <a:ea typeface="微软雅黑" panose="020B0503020204020204" charset="-122"/>
              </a:rPr>
              <a:t>赫鲁晓夫改革</a:t>
            </a:r>
            <a:r>
              <a:rPr lang="en-US" altLang="zh-CN" sz="2400" b="1" dirty="0">
                <a:latin typeface="微软雅黑" panose="020B0503020204020204" charset="-122"/>
                <a:ea typeface="微软雅黑" panose="020B0503020204020204" charset="-122"/>
              </a:rPr>
              <a:t>: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1953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年开始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批判斯大林个人崇拜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进行经济改革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但没有从根本上解决苏联模式高度集中的经济体制弊端。</a:t>
            </a:r>
            <a:endParaRPr lang="zh-CN" altLang="zh-CN" sz="2400" dirty="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(2)</a:t>
            </a:r>
            <a:r>
              <a:rPr lang="zh-CN" altLang="zh-CN" sz="2400" b="1" dirty="0">
                <a:latin typeface="微软雅黑" panose="020B0503020204020204" charset="-122"/>
                <a:ea typeface="微软雅黑" panose="020B0503020204020204" charset="-122"/>
              </a:rPr>
              <a:t>勃列日涅夫改革</a:t>
            </a:r>
            <a:r>
              <a:rPr lang="en-US" altLang="zh-CN" sz="2400" b="1" dirty="0">
                <a:latin typeface="微软雅黑" panose="020B0503020204020204" charset="-122"/>
                <a:ea typeface="微软雅黑" panose="020B0503020204020204" charset="-122"/>
              </a:rPr>
              <a:t>: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1964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年开始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也没有从根本上突破高度集中的计划经济体制。</a:t>
            </a:r>
            <a:endParaRPr lang="zh-CN" altLang="zh-CN" sz="2400" dirty="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(3)</a:t>
            </a:r>
            <a:r>
              <a:rPr lang="zh-CN" altLang="zh-CN" sz="2400" b="1" dirty="0">
                <a:latin typeface="微软雅黑" panose="020B0503020204020204" charset="-122"/>
                <a:ea typeface="微软雅黑" panose="020B0503020204020204" charset="-122"/>
              </a:rPr>
              <a:t>戈尔巴乔夫改革</a:t>
            </a:r>
            <a:r>
              <a:rPr lang="en-US" altLang="zh-CN" sz="2400" b="1" dirty="0">
                <a:latin typeface="微软雅黑" panose="020B0503020204020204" charset="-122"/>
                <a:ea typeface="微软雅黑" panose="020B0503020204020204" charset="-122"/>
              </a:rPr>
              <a:t>: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1985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年开始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使人们的思想发生混乱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无政府状态蔓延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局势迅速失控。各加盟共和国的分离趋势加剧。</a:t>
            </a:r>
            <a:endParaRPr lang="en-US" altLang="zh-CN" sz="2400" dirty="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b="1" dirty="0">
                <a:latin typeface="微软雅黑" panose="020B0503020204020204" charset="-122"/>
                <a:ea typeface="微软雅黑" panose="020B0503020204020204" charset="-122"/>
              </a:rPr>
              <a:t>3.</a:t>
            </a:r>
            <a:r>
              <a:rPr lang="zh-CN" altLang="zh-CN" sz="2400" b="1" dirty="0">
                <a:latin typeface="微软雅黑" panose="020B0503020204020204" charset="-122"/>
                <a:ea typeface="微软雅黑" panose="020B0503020204020204" charset="-122"/>
              </a:rPr>
              <a:t>东欧剧变与苏联解体</a:t>
            </a:r>
            <a:r>
              <a:rPr lang="zh-CN" altLang="en-US" sz="2400" b="1" dirty="0">
                <a:latin typeface="微软雅黑" panose="020B0503020204020204" charset="-122"/>
                <a:ea typeface="微软雅黑" panose="020B0503020204020204" charset="-122"/>
              </a:rPr>
              <a:t>　　</a:t>
            </a:r>
            <a:r>
              <a:rPr lang="zh-CN" altLang="zh-CN" sz="2400" b="1" dirty="0">
                <a:latin typeface="微软雅黑" panose="020B0503020204020204" charset="-122"/>
                <a:ea typeface="微软雅黑" panose="020B0503020204020204" charset="-122"/>
              </a:rPr>
              <a:t>东欧剧变原因</a:t>
            </a:r>
            <a:r>
              <a:rPr lang="en-US" altLang="zh-CN" sz="2400" b="1" dirty="0">
                <a:latin typeface="微软雅黑" panose="020B0503020204020204" charset="-122"/>
                <a:ea typeface="微软雅黑" panose="020B0503020204020204" charset="-122"/>
              </a:rPr>
              <a:t>: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东欧社会主义国家的一些改革成效不大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社会矛盾日益尖锐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;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西方国家对苏联和东欧社会主义国家加紧推行“</a:t>
            </a:r>
            <a:r>
              <a:rPr lang="zh-CN" altLang="zh-CN" sz="2400" u="sng" dirty="0">
                <a:latin typeface="微软雅黑" panose="020B0503020204020204" charset="-122"/>
                <a:ea typeface="微软雅黑" panose="020B0503020204020204" charset="-122"/>
              </a:rPr>
              <a:t>　　　　　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”战略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;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受戈尔巴乔夫改革的影响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东欧各国开始实行政治多元化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全盘否定自身的历史。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 </a:t>
            </a:r>
            <a:endParaRPr lang="zh-CN" altLang="zh-CN" sz="2400" dirty="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zh-CN" altLang="zh-CN" sz="2400" b="1" dirty="0">
                <a:latin typeface="微软雅黑" panose="020B0503020204020204" charset="-122"/>
                <a:ea typeface="微软雅黑" panose="020B0503020204020204" charset="-122"/>
              </a:rPr>
              <a:t>表现</a:t>
            </a:r>
            <a:r>
              <a:rPr lang="en-US" altLang="zh-CN" sz="2400" b="1" dirty="0">
                <a:latin typeface="微软雅黑" panose="020B0503020204020204" charset="-122"/>
                <a:ea typeface="微软雅黑" panose="020B0503020204020204" charset="-122"/>
              </a:rPr>
              <a:t>: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东欧各国的</a:t>
            </a:r>
            <a:r>
              <a:rPr lang="zh-CN" altLang="zh-CN" sz="2400" u="sng" dirty="0">
                <a:latin typeface="微软雅黑" panose="020B0503020204020204" charset="-122"/>
                <a:ea typeface="微软雅黑" panose="020B0503020204020204" charset="-122"/>
              </a:rPr>
              <a:t>　　　　　　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都发生了根本性变化。政治上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实行议会民主制和多党制。经济上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实行私有化基础上的市场经济。</a:t>
            </a:r>
            <a:endParaRPr lang="en-US" altLang="zh-CN" sz="2400" dirty="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zh-CN" altLang="zh-CN" sz="2400" b="1" dirty="0">
                <a:latin typeface="微软雅黑" panose="020B0503020204020204" charset="-122"/>
                <a:ea typeface="微软雅黑" panose="020B0503020204020204" charset="-122"/>
              </a:rPr>
              <a:t>苏联解体</a:t>
            </a:r>
            <a:r>
              <a:rPr lang="en-US" altLang="zh-CN" sz="2400" b="1" dirty="0">
                <a:latin typeface="微软雅黑" panose="020B0503020204020204" charset="-122"/>
                <a:ea typeface="微软雅黑" panose="020B0503020204020204" charset="-122"/>
              </a:rPr>
              <a:t>: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1991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年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8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月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19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日的“</a:t>
            </a:r>
            <a:r>
              <a:rPr lang="zh-CN" altLang="zh-CN" sz="2400" u="sng" dirty="0">
                <a:latin typeface="微软雅黑" panose="020B0503020204020204" charset="-122"/>
                <a:ea typeface="微软雅黑" panose="020B0503020204020204" charset="-122"/>
              </a:rPr>
              <a:t>　　　　　　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”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400" dirty="0">
                <a:latin typeface="微软雅黑" panose="020B0503020204020204" charset="-122"/>
                <a:ea typeface="微软雅黑" panose="020B0503020204020204" charset="-122"/>
              </a:rPr>
              <a:t>苏联的分裂进一步加快。</a:t>
            </a:r>
            <a:endParaRPr lang="zh-CN" altLang="zh-CN" sz="24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8154035" y="4062095"/>
            <a:ext cx="157988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zh-CN" sz="2400" b="1" dirty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和平演变</a:t>
            </a:r>
            <a:endParaRPr lang="zh-CN" altLang="en-US" sz="2400" dirty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2366010" y="5147310"/>
            <a:ext cx="157988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zh-CN" sz="2400" b="1" dirty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社会制度</a:t>
            </a:r>
            <a:endParaRPr lang="zh-CN" altLang="en-US" sz="2400" dirty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4168140" y="6290945"/>
            <a:ext cx="190754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zh-CN" sz="2400" b="1" dirty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八一九事件</a:t>
            </a:r>
            <a:endParaRPr lang="zh-CN" altLang="en-US" sz="2400" dirty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17" grpId="0"/>
    </p:bld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TEMPLATE_THUMBS_INDEX" val="1"/>
  <p:tag name="KSO_WM_TEMPLATE_SUBCATEGORY" val="0"/>
  <p:tag name="KSO_WM_TAG_VERSION" val="1.0"/>
  <p:tag name="KSO_WM_BEAUTIFY_FLAG" val="#wm#"/>
  <p:tag name="KSO_WM_TEMPLATE_CATEGORY" val="custom"/>
  <p:tag name="KSO_WM_TEMPLATE_INDEX" val="20187308"/>
</p:tagLst>
</file>

<file path=ppt/tags/tag62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63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64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65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67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69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71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72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73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74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75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76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77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78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79.xml><?xml version="1.0" encoding="utf-8"?>
<p:tagLst xmlns:p="http://schemas.openxmlformats.org/presentationml/2006/main">
  <p:tag name="KSO_WM_UNIT_TABLE_BEAUTIFY" val="smartTable{f87009fc-4ba5-44ff-81ea-6f0205fee9c6}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81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82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5894</Words>
  <Application>WPS 演示</Application>
  <PresentationFormat>宽屏</PresentationFormat>
  <Paragraphs>314</Paragraphs>
  <Slides>20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29" baseType="lpstr">
      <vt:lpstr>Arial</vt:lpstr>
      <vt:lpstr>宋体</vt:lpstr>
      <vt:lpstr>Wingdings</vt:lpstr>
      <vt:lpstr>微软雅黑</vt:lpstr>
      <vt:lpstr>Calibri</vt:lpstr>
      <vt:lpstr>黑体</vt:lpstr>
      <vt:lpstr>Arial Unicode MS</vt:lpstr>
      <vt:lpstr>Times New Roman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嚎月</cp:lastModifiedBy>
  <cp:revision>33</cp:revision>
  <dcterms:created xsi:type="dcterms:W3CDTF">2019-06-19T02:08:00Z</dcterms:created>
  <dcterms:modified xsi:type="dcterms:W3CDTF">2021-04-08T01:28:55Z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2052-11.3.0.9228</vt:lpwstr>
  </property>
</Properties>
</file>