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2"/>
  </p:notesMasterIdLst>
  <p:sldIdLst>
    <p:sldId id="646" r:id="rId7"/>
    <p:sldId id="749" r:id="rId8"/>
    <p:sldId id="266" r:id="rId9"/>
    <p:sldId id="748" r:id="rId10"/>
    <p:sldId id="807" r:id="rId11"/>
    <p:sldId id="270" r:id="rId13"/>
    <p:sldId id="271" r:id="rId14"/>
    <p:sldId id="272" r:id="rId15"/>
    <p:sldId id="273" r:id="rId16"/>
    <p:sldId id="274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753" r:id="rId29"/>
    <p:sldId id="752" r:id="rId30"/>
    <p:sldId id="805" r:id="rId31"/>
    <p:sldId id="806" r:id="rId32"/>
    <p:sldId id="597" r:id="rId33"/>
    <p:sldId id="750" r:id="rId34"/>
    <p:sldId id="303" r:id="rId35"/>
    <p:sldId id="304" r:id="rId36"/>
    <p:sldId id="305" r:id="rId37"/>
    <p:sldId id="306" r:id="rId38"/>
    <p:sldId id="307" r:id="rId39"/>
    <p:sldId id="405" r:id="rId40"/>
    <p:sldId id="407" r:id="rId41"/>
    <p:sldId id="408" r:id="rId42"/>
    <p:sldId id="409" r:id="rId43"/>
    <p:sldId id="411" r:id="rId44"/>
    <p:sldId id="603" r:id="rId45"/>
    <p:sldId id="751" r:id="rId46"/>
    <p:sldId id="604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743" r:id="rId58"/>
    <p:sldId id="745" r:id="rId59"/>
    <p:sldId id="754" r:id="rId60"/>
    <p:sldId id="755" r:id="rId61"/>
    <p:sldId id="756" r:id="rId62"/>
    <p:sldId id="747" r:id="rId6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幼圆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D5E6"/>
    <a:srgbClr val="969696"/>
    <a:srgbClr val="184EA7"/>
    <a:srgbClr val="0070C0"/>
    <a:srgbClr val="228C29"/>
    <a:srgbClr val="2D8137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8" autoAdjust="0"/>
    <p:restoredTop sz="94700" autoAdjust="0"/>
  </p:normalViewPr>
  <p:slideViewPr>
    <p:cSldViewPr>
      <p:cViewPr varScale="1">
        <p:scale>
          <a:sx n="94" d="100"/>
          <a:sy n="94" d="100"/>
        </p:scale>
        <p:origin x="1056" y="44"/>
      </p:cViewPr>
      <p:guideLst>
        <p:guide orient="horz" pos="2162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5F7D4AA7-7F29-4AEB-8541-EBCE8269D35D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D4AA7-7F29-4AEB-8541-EBCE8269D35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7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6499"/>
          <p:cNvGrpSpPr/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" name="圆角矩形 106500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6" name="圆角矩形 106501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7" name="圆角矩形 106502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8" name="圆角矩形 106503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9" name="圆角矩形 106504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0" name="圆角矩形 106505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1" name="圆角矩形 106506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2" name="圆角矩形 106507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3" name="圆角矩形 106508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4" name="圆角矩形 106509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5" name="圆角矩形 106510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6" name="圆角矩形 106511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7" name="圆角矩形 106512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8" name="圆角矩形 106513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19" name="圆角矩形 106514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0" name="圆角矩形 106515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1" name="圆角矩形 106516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2" name="圆角矩形 106517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3" name="圆角矩形 106518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4" name="圆角矩形 106519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5" name="圆角矩形 106520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6" name="圆角矩形 106521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7" name="圆角矩形 106522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28" name="圆角矩形 106523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</p:grpSp>
      <p:grpSp>
        <p:nvGrpSpPr>
          <p:cNvPr id="29" name="组合 106524"/>
          <p:cNvGrpSpPr/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0" name="圆角矩形 106525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1" name="圆角矩形 106526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2" name="圆角矩形 106527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3" name="圆角矩形 106528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4" name="圆角矩形 106529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5" name="圆角矩形 106530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6" name="圆角矩形 106531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7" name="圆角矩形 106532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8" name="圆角矩形 106533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39" name="圆角矩形 106534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0" name="圆角矩形 106535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1" name="圆角矩形 106536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2" name="圆角矩形 106537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3" name="圆角矩形 106538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4" name="圆角矩形 106539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5" name="圆角矩形 106540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6" name="圆角矩形 106541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7" name="圆角矩形 106542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8" name="圆角矩形 106543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49" name="圆角矩形 106544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0" name="圆角矩形 106545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" name="圆角矩形 106546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2" name="圆角矩形 106547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3" name="圆角矩形 106548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</p:grpSp>
      <p:sp>
        <p:nvSpPr>
          <p:cNvPr id="54" name="文本框 106549"/>
          <p:cNvSpPr txBox="1">
            <a:spLocks noChangeArrowheads="1"/>
          </p:cNvSpPr>
          <p:nvPr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defRPr/>
            </a:pPr>
            <a:r>
              <a:rPr lang="en-GB" altLang="zh-CN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zh-CN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106498" name="标题 1064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5400"/>
            </a:lvl1pPr>
          </a:lstStyle>
          <a:p>
            <a:pPr lvl="0"/>
            <a:r>
              <a:rPr lang="en-US" altLang="zh-CN" noProof="1"/>
              <a:t>Click to edit Master title style</a:t>
            </a:r>
            <a:endParaRPr lang="en-US" altLang="zh-CN" noProof="1"/>
          </a:p>
        </p:txBody>
      </p:sp>
      <p:sp>
        <p:nvSpPr>
          <p:cNvPr id="106499" name="副标题 1064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en-US" altLang="zh-CN" noProof="1"/>
              <a:t>Click to edit Master subtitle style</a:t>
            </a:r>
            <a:endParaRPr lang="en-US" altLang="zh-CN" noProof="1"/>
          </a:p>
        </p:txBody>
      </p:sp>
    </p:spTree>
  </p:cSld>
  <p:clrMapOvr>
    <a:masterClrMapping/>
  </p:clrMapOvr>
  <p:transition spd="slow"/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2504" cy="43529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773238"/>
            <a:ext cx="4032504" cy="43529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52930" cy="557688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lvl="0"/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4.png"/><Relationship Id="rId17" Type="http://schemas.openxmlformats.org/officeDocument/2006/relationships/image" Target="../media/image3.png"/><Relationship Id="rId16" Type="http://schemas.openxmlformats.org/officeDocument/2006/relationships/audio" Target="../media/audio2.wav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audio" Target="../media/audio1.wav"/><Relationship Id="rId12" Type="http://schemas.openxmlformats.org/officeDocument/2006/relationships/slide" Target="../slides/slide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4" Type="http://schemas.openxmlformats.org/officeDocument/2006/relationships/theme" Target="../theme/theme3.xml"/><Relationship Id="rId23" Type="http://schemas.openxmlformats.org/officeDocument/2006/relationships/image" Target="../media/image4.png"/><Relationship Id="rId22" Type="http://schemas.openxmlformats.org/officeDocument/2006/relationships/image" Target="../media/image3.png"/><Relationship Id="rId21" Type="http://schemas.openxmlformats.org/officeDocument/2006/relationships/audio" Target="../media/audio2.wav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9" Type="http://schemas.openxmlformats.org/officeDocument/2006/relationships/slide" Target="../slides/slide3.xml"/><Relationship Id="rId18" Type="http://schemas.openxmlformats.org/officeDocument/2006/relationships/image" Target="../media/image8.png"/><Relationship Id="rId17" Type="http://schemas.openxmlformats.org/officeDocument/2006/relationships/audio" Target="../media/audio3.wav"/><Relationship Id="rId16" Type="http://schemas.openxmlformats.org/officeDocument/2006/relationships/slide" Target="../slides/slide6.xml"/><Relationship Id="rId15" Type="http://schemas.openxmlformats.org/officeDocument/2006/relationships/image" Target="../media/image7.png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15" Type="http://schemas.openxmlformats.org/officeDocument/2006/relationships/audio" Target="../media/audio2.wav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单击此处可编辑母版标题样式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单击此处可编辑母版文本样式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utoShape 81">
            <a:hlinkClick r:id="rId12" action="ppaction://hlinksldjump"/>
            <a:hlinkHover r:id="" action="ppaction://noaction">
              <a:snd r:embed="rId13" name="click.wav"/>
            </a:hlinkHover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79375"/>
            <a:ext cx="28527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1" name="直接连接符​​ 7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2" name="矩形​​ 8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761038"/>
            <a:ext cx="1663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闹钟">
            <a:hlinkClick r:id="" action="ppaction://noaction">
              <a:snd r:embed="rId16" name="布谷1.wav"/>
            </a:hlinkClick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计时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单击此处可编辑母版标题样式</a:t>
            </a:r>
            <a:endParaRPr lang="zh-CN" altLang="en-US"/>
          </a:p>
        </p:txBody>
      </p:sp>
      <p:sp>
        <p:nvSpPr>
          <p:cNvPr id="2056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单击此处可编辑母版文本样式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直接连接符​​ 6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" name="动作按钮: 前进或下一项 7">
            <a:hlinkClick r:id="" action="ppaction://hlinkshowjump?jump=nextslide" highlightClick="1"/>
            <a:hlinkHover r:id="" action="ppaction://noaction">
              <a:snd r:embed="rId12" name="click.wav"/>
            </a:hlinkHover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19075"/>
            <a:ext cx="854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动作按钮: 结束 8">
            <a:hlinkHover r:id="" action="ppaction://noaction">
              <a:snd r:embed="rId12" name="click.wav"/>
            </a:hlinkHover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19075"/>
            <a:ext cx="847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矩形​​ 9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24550"/>
            <a:ext cx="16589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动作按钮: 自定义 10">
            <a:hlinkClick r:id="rId16" action="ppaction://hlinksldjump" highlightClick="1"/>
            <a:hlinkHover r:id="" action="ppaction://noaction">
              <a:snd r:embed="rId17" name="arrow.wav"/>
            </a:hlinkHover>
          </p:cNvPr>
          <p:cNvPicPr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01613"/>
            <a:ext cx="1114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动作按钮: 自定义 11">
            <a:hlinkClick r:id="rId19" action="ppaction://hlinksldjump" highlightClick="1"/>
            <a:hlinkHover r:id="" action="ppaction://noaction">
              <a:snd r:embed="rId17" name="arrow.wav"/>
            </a:hlinkHover>
          </p:cNvPr>
          <p:cNvPicPr>
            <a:picLocks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1613"/>
            <a:ext cx="1114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闹钟">
            <a:hlinkClick r:id="" action="ppaction://noaction">
              <a:snd r:embed="rId21" name="布谷1.wav"/>
            </a:hlinkClick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计时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单击此处可编辑母版标题样式</a:t>
            </a:r>
            <a:endParaRPr lang="zh-CN" altLang="en-US"/>
          </a:p>
        </p:txBody>
      </p:sp>
      <p:sp>
        <p:nvSpPr>
          <p:cNvPr id="3083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单击此处可编辑母版文本样式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utoShape 81">
            <a:hlinkHover r:id="" action="ppaction://noaction">
              <a:snd r:embed="rId12" name="click.wav"/>
            </a:hlinkHover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79375"/>
            <a:ext cx="28527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直接连接符​​ 7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>
            <a:outerShdw dist="20000" dir="5400000" algn="ctr" rotWithShape="0">
              <a:srgbClr val="000000">
                <a:alpha val="3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0" name="矩形​​ 8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761038"/>
            <a:ext cx="1663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闹钟">
            <a:hlinkClick r:id="" action="ppaction://noaction">
              <a:snd r:embed="rId15" name="布谷1.wav"/>
            </a:hlinkClick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计时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单击此处可编辑母版标题样式</a:t>
            </a:r>
            <a:endParaRPr lang="zh-CN" altLang="en-US"/>
          </a:p>
        </p:txBody>
      </p:sp>
      <p:sp>
        <p:nvSpPr>
          <p:cNvPr id="4104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单击此处可编辑母版文本样式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幼圆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entury Gothic" panose="020B0502020202020204" pitchFamily="34" charset="0"/>
          <a:ea typeface="幼圆" pitchFamily="49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5123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grpSp>
        <p:nvGrpSpPr>
          <p:cNvPr id="5124" name="组合 1030"/>
          <p:cNvGrpSpPr/>
          <p:nvPr userDrawn="1"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151" name="圆角矩形 1031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2" name="圆角矩形 1032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3" name="圆角矩形 1033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4" name="圆角矩形 1034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5" name="圆角矩形 1035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6" name="圆角矩形 1036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7" name="圆角矩形 1037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8" name="圆角矩形 1038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9" name="圆角矩形 1039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0" name="圆角矩形 1040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1" name="圆角矩形 1041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2" name="圆角矩形 1042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3" name="圆角矩形 1043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4" name="圆角矩形 1044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5" name="圆角矩形 1045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6" name="圆角矩形 1046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7" name="圆角矩形 1047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8" name="圆角矩形 1048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69" name="圆角矩形 1049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70" name="圆角矩形 1050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71" name="圆角矩形 1051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72" name="圆角矩形 1052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73" name="圆角矩形 1053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74" name="圆角矩形 1054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</p:grpSp>
      <p:grpSp>
        <p:nvGrpSpPr>
          <p:cNvPr id="5125" name="组合 1055"/>
          <p:cNvGrpSpPr/>
          <p:nvPr userDrawn="1"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5127" name="圆角矩形 1056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28" name="圆角矩形 1057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29" name="圆角矩形 1058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0" name="圆角矩形 1059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1" name="圆角矩形 1060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2" name="圆角矩形 1061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3" name="圆角矩形 1062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4" name="圆角矩形 1063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5" name="圆角矩形 1064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6" name="圆角矩形 1065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7" name="圆角矩形 1066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8" name="圆角矩形 1067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39" name="圆角矩形 1068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0" name="圆角矩形 1069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1" name="圆角矩形 1070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2" name="圆角矩形 1071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3" name="圆角矩形 1072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4" name="圆角矩形 1073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5" name="圆角矩形 1074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6" name="圆角矩形 1075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7" name="圆角矩形 1076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8" name="圆角矩形 1077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49" name="圆角矩形 1078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  <p:sp>
          <p:nvSpPr>
            <p:cNvPr id="5150" name="圆角矩形 1079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/>
            </a:p>
          </p:txBody>
        </p:sp>
      </p:grpSp>
      <p:sp>
        <p:nvSpPr>
          <p:cNvPr id="5126" name="文本框 1080"/>
          <p:cNvSpPr txBox="1">
            <a:spLocks noChangeArrowheads="1"/>
          </p:cNvSpPr>
          <p:nvPr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defRPr/>
            </a:pPr>
            <a:r>
              <a:rPr lang="en-GB" altLang="zh-CN">
                <a:solidFill>
                  <a:srgbClr val="FFFF00"/>
                </a:solidFill>
                <a:latin typeface="Courier New" panose="02070309020205020404" pitchFamily="49" charset="0"/>
              </a:rPr>
              <a:t>&gt;&gt;	0     &gt;&gt;	1     &gt;&gt; 	2     &gt;&gt; 	3     &gt;&gt; 	4   &gt;&gt;	</a:t>
            </a:r>
            <a:endParaRPr lang="en-US" altLang="zh-CN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FF00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FF00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FF00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FF00"/>
        </a:buClr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slide" Target="slide42.xml"/><Relationship Id="rId7" Type="http://schemas.openxmlformats.org/officeDocument/2006/relationships/image" Target="../media/image11.png"/><Relationship Id="rId6" Type="http://schemas.openxmlformats.org/officeDocument/2006/relationships/audio" Target="../media/audio1.wav"/><Relationship Id="rId5" Type="http://schemas.openxmlformats.org/officeDocument/2006/relationships/slide" Target="slide4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7" Type="http://schemas.openxmlformats.org/officeDocument/2006/relationships/slideLayout" Target="../slideLayouts/slideLayout7.xml"/><Relationship Id="rId26" Type="http://schemas.openxmlformats.org/officeDocument/2006/relationships/slide" Target="slide51.xml"/><Relationship Id="rId25" Type="http://schemas.openxmlformats.org/officeDocument/2006/relationships/image" Target="../media/image21.png"/><Relationship Id="rId24" Type="http://schemas.openxmlformats.org/officeDocument/2006/relationships/slide" Target="slide50.xml"/><Relationship Id="rId23" Type="http://schemas.openxmlformats.org/officeDocument/2006/relationships/image" Target="../media/image20.png"/><Relationship Id="rId22" Type="http://schemas.openxmlformats.org/officeDocument/2006/relationships/slide" Target="slide49.xml"/><Relationship Id="rId21" Type="http://schemas.openxmlformats.org/officeDocument/2006/relationships/image" Target="../media/image19.png"/><Relationship Id="rId20" Type="http://schemas.openxmlformats.org/officeDocument/2006/relationships/slide" Target="slide48.xml"/><Relationship Id="rId2" Type="http://schemas.openxmlformats.org/officeDocument/2006/relationships/audio" Target="../media/audio3.wav"/><Relationship Id="rId19" Type="http://schemas.openxmlformats.org/officeDocument/2006/relationships/image" Target="../media/image18.png"/><Relationship Id="rId18" Type="http://schemas.openxmlformats.org/officeDocument/2006/relationships/slide" Target="slide47.xml"/><Relationship Id="rId17" Type="http://schemas.openxmlformats.org/officeDocument/2006/relationships/image" Target="../media/image17.png"/><Relationship Id="rId16" Type="http://schemas.openxmlformats.org/officeDocument/2006/relationships/slide" Target="slide46.xml"/><Relationship Id="rId15" Type="http://schemas.openxmlformats.org/officeDocument/2006/relationships/image" Target="../media/image16.png"/><Relationship Id="rId14" Type="http://schemas.openxmlformats.org/officeDocument/2006/relationships/slide" Target="slide45.xml"/><Relationship Id="rId13" Type="http://schemas.openxmlformats.org/officeDocument/2006/relationships/image" Target="../media/image15.png"/><Relationship Id="rId12" Type="http://schemas.openxmlformats.org/officeDocument/2006/relationships/slide" Target="slide44.xml"/><Relationship Id="rId11" Type="http://schemas.openxmlformats.org/officeDocument/2006/relationships/image" Target="../media/image14.png"/><Relationship Id="rId10" Type="http://schemas.openxmlformats.org/officeDocument/2006/relationships/slide" Target="slide43.xml"/><Relationship Id="rId1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hemeOverride" Target="../theme/themeOverride1.xml"/><Relationship Id="rId1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slide" Target="slide8.xml"/><Relationship Id="rId7" Type="http://schemas.openxmlformats.org/officeDocument/2006/relationships/image" Target="../media/image13.png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5" Type="http://schemas.openxmlformats.org/officeDocument/2006/relationships/notesSlide" Target="../notesSlides/notesSlide1.xml"/><Relationship Id="rId44" Type="http://schemas.openxmlformats.org/officeDocument/2006/relationships/slideLayout" Target="../slideLayouts/slideLayout18.xml"/><Relationship Id="rId43" Type="http://schemas.openxmlformats.org/officeDocument/2006/relationships/slide" Target="slide25.xml"/><Relationship Id="rId42" Type="http://schemas.openxmlformats.org/officeDocument/2006/relationships/slide" Target="slide24.xml"/><Relationship Id="rId41" Type="http://schemas.openxmlformats.org/officeDocument/2006/relationships/slide" Target="slide23.xml"/><Relationship Id="rId40" Type="http://schemas.openxmlformats.org/officeDocument/2006/relationships/slide" Target="slide5.xml"/><Relationship Id="rId4" Type="http://schemas.openxmlformats.org/officeDocument/2006/relationships/slide" Target="slide16.xml"/><Relationship Id="rId39" Type="http://schemas.openxmlformats.org/officeDocument/2006/relationships/image" Target="../media/image30.png"/><Relationship Id="rId38" Type="http://schemas.openxmlformats.org/officeDocument/2006/relationships/image" Target="../media/image29.png"/><Relationship Id="rId37" Type="http://schemas.openxmlformats.org/officeDocument/2006/relationships/slide" Target="slide22.xml"/><Relationship Id="rId36" Type="http://schemas.openxmlformats.org/officeDocument/2006/relationships/image" Target="../media/image28.png"/><Relationship Id="rId35" Type="http://schemas.openxmlformats.org/officeDocument/2006/relationships/audio" Target="../media/audio3.wav"/><Relationship Id="rId34" Type="http://schemas.openxmlformats.org/officeDocument/2006/relationships/image" Target="../media/image27.png"/><Relationship Id="rId33" Type="http://schemas.openxmlformats.org/officeDocument/2006/relationships/image" Target="../media/image26.png"/><Relationship Id="rId32" Type="http://schemas.openxmlformats.org/officeDocument/2006/relationships/slide" Target="slide21.xml"/><Relationship Id="rId31" Type="http://schemas.openxmlformats.org/officeDocument/2006/relationships/image" Target="../media/image25.png"/><Relationship Id="rId30" Type="http://schemas.openxmlformats.org/officeDocument/2006/relationships/slide" Target="slide20.xml"/><Relationship Id="rId3" Type="http://schemas.openxmlformats.org/officeDocument/2006/relationships/image" Target="../media/image11.png"/><Relationship Id="rId29" Type="http://schemas.openxmlformats.org/officeDocument/2006/relationships/image" Target="../media/image24.png"/><Relationship Id="rId28" Type="http://schemas.openxmlformats.org/officeDocument/2006/relationships/slide" Target="slide19.xml"/><Relationship Id="rId27" Type="http://schemas.openxmlformats.org/officeDocument/2006/relationships/image" Target="../media/image23.png"/><Relationship Id="rId26" Type="http://schemas.openxmlformats.org/officeDocument/2006/relationships/slide" Target="slide18.xml"/><Relationship Id="rId25" Type="http://schemas.openxmlformats.org/officeDocument/2006/relationships/image" Target="../media/image22.png"/><Relationship Id="rId24" Type="http://schemas.openxmlformats.org/officeDocument/2006/relationships/slide" Target="slide17.xml"/><Relationship Id="rId23" Type="http://schemas.openxmlformats.org/officeDocument/2006/relationships/image" Target="../media/image21.png"/><Relationship Id="rId22" Type="http://schemas.openxmlformats.org/officeDocument/2006/relationships/slide" Target="slide15.xml"/><Relationship Id="rId21" Type="http://schemas.openxmlformats.org/officeDocument/2006/relationships/image" Target="../media/image20.png"/><Relationship Id="rId20" Type="http://schemas.openxmlformats.org/officeDocument/2006/relationships/slide" Target="slide14.xml"/><Relationship Id="rId2" Type="http://schemas.openxmlformats.org/officeDocument/2006/relationships/audio" Target="../media/audio1.wav"/><Relationship Id="rId19" Type="http://schemas.openxmlformats.org/officeDocument/2006/relationships/image" Target="../media/image19.png"/><Relationship Id="rId18" Type="http://schemas.openxmlformats.org/officeDocument/2006/relationships/slide" Target="slide13.xml"/><Relationship Id="rId17" Type="http://schemas.openxmlformats.org/officeDocument/2006/relationships/image" Target="../media/image18.png"/><Relationship Id="rId16" Type="http://schemas.openxmlformats.org/officeDocument/2006/relationships/slide" Target="slide12.xml"/><Relationship Id="rId15" Type="http://schemas.openxmlformats.org/officeDocument/2006/relationships/image" Target="../media/image17.png"/><Relationship Id="rId14" Type="http://schemas.openxmlformats.org/officeDocument/2006/relationships/slide" Target="slide11.xml"/><Relationship Id="rId13" Type="http://schemas.openxmlformats.org/officeDocument/2006/relationships/image" Target="../media/image16.png"/><Relationship Id="rId12" Type="http://schemas.openxmlformats.org/officeDocument/2006/relationships/slide" Target="slide10.xml"/><Relationship Id="rId11" Type="http://schemas.openxmlformats.org/officeDocument/2006/relationships/image" Target="../media/image15.png"/><Relationship Id="rId10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slide" Target="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9.png"/><Relationship Id="rId1" Type="http://schemas.openxmlformats.org/officeDocument/2006/relationships/slide" Target="slide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5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8458200" cy="172354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0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历史知识竞赛</a:t>
            </a:r>
            <a:r>
              <a:rPr lang="zh-CN" altLang="en-US" sz="10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sz="10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562600"/>
            <a:ext cx="1085850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143060"/>
            <a:ext cx="9144000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306070" algn="just">
              <a:lnSpc>
                <a:spcPct val="150000"/>
              </a:lnSpc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．宋朝时期，我国在绘画上出现风俗画，文学上出现词、话本，戏剧上出现南戏，其主要原因是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．宋代重文轻武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．商品经济的发展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．程朱理学兴起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．文学艺术通俗化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81200" y="5638800"/>
            <a:ext cx="838200" cy="828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76200" y="3048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</a:t>
            </a:r>
            <a:r>
              <a:rPr lang="en-US" altLang="x-none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noProof="1">
              <a:latin typeface="Century Gothic" panose="020B0502020202020204" pitchFamily="34" charset="0"/>
              <a:ea typeface="幼圆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143060"/>
            <a:ext cx="90676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235"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．孟子曰：“君仁莫不仁，君义莫不义，君正莫不正。一正君而国定矣。”这一主张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．凸显了主权在民的理念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．契合了当时统治者的需要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．渗透出森严的等级意识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．强调了君主德行的重要性 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562600"/>
            <a:ext cx="1182687" cy="828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533400" y="3048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必答题：第７题</a:t>
            </a:r>
            <a:endParaRPr lang="zh-CN" altLang="en-US" sz="2400" noProof="1">
              <a:latin typeface="Century Gothic" panose="020B0502020202020204" pitchFamily="34" charset="0"/>
              <a:ea typeface="幼圆" pitchFamily="49" charset="-122"/>
            </a:endParaRPr>
          </a:p>
        </p:txBody>
      </p:sp>
      <p:pic>
        <p:nvPicPr>
          <p:cNvPr id="2049" name="图片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368" r="17804" b="2599"/>
          <a:stretch>
            <a:fillRect/>
          </a:stretch>
        </p:blipFill>
        <p:spPr bwMode="auto">
          <a:xfrm>
            <a:off x="626081" y="3494539"/>
            <a:ext cx="1055122" cy="12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2599" r="11147" b="2368"/>
          <a:stretch>
            <a:fillRect/>
          </a:stretch>
        </p:blipFill>
        <p:spPr bwMode="auto">
          <a:xfrm>
            <a:off x="2667050" y="3452217"/>
            <a:ext cx="1019154" cy="12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599" r="17804" b="2368"/>
          <a:stretch>
            <a:fillRect/>
          </a:stretch>
        </p:blipFill>
        <p:spPr bwMode="auto">
          <a:xfrm>
            <a:off x="4456601" y="3402928"/>
            <a:ext cx="1055122" cy="12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图片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2368" r="11147" b="2599"/>
          <a:stretch>
            <a:fillRect/>
          </a:stretch>
        </p:blipFill>
        <p:spPr bwMode="auto">
          <a:xfrm>
            <a:off x="6629346" y="3389806"/>
            <a:ext cx="1019154" cy="12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714" y="1214501"/>
            <a:ext cx="88389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．“将文字及图案刻在木板上，施墨，覆纸，刷纸，如此，木板上的文图转化为纸上的正字文图，是谓印刷。”按此原理，“马”字在刻板上应呈现为</a:t>
            </a:r>
            <a:endParaRPr lang="zh-CN" altLang="en-US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57561" y="4756376"/>
            <a:ext cx="638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6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800594" y="4746258"/>
            <a:ext cx="963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0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138923" y="4775475"/>
            <a:ext cx="1058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6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76924" y="4812686"/>
            <a:ext cx="582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4800" dirty="0"/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5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81200" y="5562600"/>
            <a:ext cx="785813" cy="904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381000" y="317500"/>
            <a:ext cx="26876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必答题：第８题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516" y="1064624"/>
            <a:ext cx="89001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．图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为五四期间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新青年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晨报副刊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刊登的马克思主义译文篇数统计柱状图，据此可知，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马克思主义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3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2272" r="2594" b="3123"/>
          <a:stretch>
            <a:fillRect/>
          </a:stretch>
        </p:blipFill>
        <p:spPr bwMode="auto">
          <a:xfrm>
            <a:off x="4821580" y="2686911"/>
            <a:ext cx="4231129" cy="363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47" y="2795075"/>
            <a:ext cx="52993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067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．在中国有较大的影响力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．成为当时世界主流思想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．指导中国革命取得胜利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D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．取代民主和科学的主张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017713" y="5334000"/>
            <a:ext cx="6669087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381000" y="381000"/>
            <a:ext cx="26082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必答题：第９题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18" y="1582693"/>
            <a:ext cx="8838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>
              <a:tabLst>
                <a:tab pos="26289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世纪以来，《红日》《林海雪原》《红旗谱》等文学作品先后被搬上荧屏，获得高收视率。这些文学作品最早出版于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289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年代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289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年代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C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年代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年代 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86400"/>
            <a:ext cx="1335087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76200" y="344488"/>
            <a:ext cx="26622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必答题：第１０题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051" y="1143060"/>
            <a:ext cx="89914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．“苛政猛于虎”语出《礼记・檀弓下》，意思就是统治者的暴政比吃人的老虎更加可怕。《礼记》中这一故事的引人，主要是说明了孔子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tabLst>
                <a:tab pos="27940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．“为政以德”的主张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tabLst>
                <a:tab pos="27940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．“有教无类”的思想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tabLst>
                <a:tab pos="27940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．“克已复礼”的要求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tabLst>
                <a:tab pos="2794000" algn="l"/>
              </a:tabLs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．“以德服人”的理念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86400"/>
            <a:ext cx="6669087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276225" y="317500"/>
            <a:ext cx="2620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必答题：第１１题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689" y="1066862"/>
            <a:ext cx="88487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．如图两位思想家经常被学者放到一起研究。其主要原因可能是（　　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7" name="图片 1" descr="菁优网：http://www.jyeoo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87" y="2327439"/>
            <a:ext cx="3657504" cy="28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515" y="2192725"/>
            <a:ext cx="52576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987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87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．两者在政治上都主张限制君主权力	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87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．董仲舒是儒家学说的集大成者	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87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．董仲舒继承发展了孔子的思想主张	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87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．两者都主张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天人感应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，重视礼仪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81268" y="5640519"/>
            <a:ext cx="6669088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261938" y="265113"/>
            <a:ext cx="2620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必答题：第１２题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18685"/>
            <a:ext cx="9144000" cy="18158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318" y="1066862"/>
            <a:ext cx="9067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．不同的时代其文学的主流形式也有不同。如表信息可以说明（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4038584"/>
            <a:ext cx="90676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．不同地域流行不同的文学形式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．不同的文学形式之间互相影响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．我国文学发展呈现出平民化趋势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．小说是最受人们欢迎的文学形式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86400"/>
            <a:ext cx="6669087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395288" y="265113"/>
            <a:ext cx="2620962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必答题：第１３题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 noProof="1">
              <a:latin typeface="Century Gothic" panose="020B0502020202020204" pitchFamily="34" charset="0"/>
              <a:ea typeface="幼圆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16" y="1124737"/>
            <a:ext cx="86723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．严复把《进化论与伦理学》译为《天演论》之后，“进化论”适合于“生物界”的思想与内容被完全 略去，这样，“进化论”就成为专门适合于“人类社会”的理论了。这说明在近代中国（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．进化论思想被运用到政治领域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．进化论思想遭到排斥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．中体西用思想仍继续存在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．进化论思想不符合现状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28800" y="5410200"/>
            <a:ext cx="6669088" cy="10556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315913" y="317500"/>
            <a:ext cx="2620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必答题：第１４题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18" y="1244641"/>
            <a:ext cx="90676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．毛泽东在中共八大上指出：“我国不但在民主革命过程中有自己的许多特点，在社会主义改造和社会主义建设的过程中也带有自己的许多特点，而且在将来建成社会主义社会以后 还会继续存在自己的许多特点。”这体现出毛泽东主张（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．走群众路线这一基本路线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．将阶级斗争作为工作的中心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．从国情出发建设社会主义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．把为人民服务作为党的重点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762000" y="5943600"/>
            <a:ext cx="1069975" cy="400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9219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533400" y="1143000"/>
            <a:ext cx="7924800" cy="487673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1.</a:t>
            </a: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每队起始分数为</a:t>
            </a:r>
            <a:r>
              <a:rPr lang="en-US" altLang="zh-CN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100</a:t>
            </a: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。</a:t>
            </a:r>
            <a:endParaRPr lang="zh-CN" altLang="en-US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2.</a:t>
            </a: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分三个环节：</a:t>
            </a:r>
            <a:endParaRPr lang="zh-CN" altLang="en-US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 </a:t>
            </a:r>
            <a:r>
              <a:rPr lang="zh-CN" altLang="en-US" sz="3600" b="1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幼圆" pitchFamily="49" charset="-122"/>
              </a:rPr>
              <a:t>第一环节必答题</a:t>
            </a:r>
            <a:endParaRPr lang="zh-CN" altLang="en-US" sz="3600" b="1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幼圆" pitchFamily="49" charset="-122"/>
              </a:rPr>
              <a:t> 第二环节抢答题</a:t>
            </a:r>
            <a:endParaRPr lang="en-US" altLang="zh-CN" sz="3600" b="1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幼圆" pitchFamily="49" charset="-122"/>
              </a:rPr>
              <a:t> 第三环节风险题</a:t>
            </a:r>
            <a:endParaRPr lang="zh-CN" altLang="en-US" sz="3600" b="1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3.</a:t>
            </a: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奖项设置</a:t>
            </a:r>
            <a:endParaRPr lang="en-US" altLang="zh-CN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幼圆" pitchFamily="49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 </a:t>
            </a:r>
            <a:r>
              <a:rPr lang="zh-CN" altLang="en-US" sz="3600" b="1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幼圆" pitchFamily="49" charset="-122"/>
              </a:rPr>
              <a:t>总分前两名的小组获胜</a:t>
            </a:r>
            <a:endParaRPr lang="zh-CN" altLang="en-US" sz="3600" b="1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sym typeface="幼圆" pitchFamily="49" charset="-122"/>
            </a:endParaRPr>
          </a:p>
        </p:txBody>
      </p:sp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533400" y="169863"/>
            <a:ext cx="1858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20863" y="5410200"/>
            <a:ext cx="6669087" cy="10556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en-US" altLang="zh-CN" sz="72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261938" y="330200"/>
            <a:ext cx="2620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必答题：第１５题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524050"/>
            <a:ext cx="8991484" cy="322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198755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．恩格斯曾说：“社会上一旦有了技术上的需要，则这种需要就会比十所大学更能把科学推向前进。”照此判断，袁隆平的成功主要得益于（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50000"/>
              </a:lnSpc>
              <a:tabLst>
                <a:tab pos="2794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．世界局势的相对稳定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．水稻杂交技术的革新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50000"/>
              </a:lnSpc>
              <a:tabLst>
                <a:tab pos="2794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．党和政府的大力支持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．对民众吃饭问题的探寻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76225" y="357188"/>
            <a:ext cx="2620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必答题：第１６题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52" y="1905040"/>
            <a:ext cx="8534295" cy="312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755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16.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某作品第一次用现实主义笔法讽刺了基督教会的虚伪和腐败，揭露和批判了封建贵族的等级观念，因其关注点是人，所以被称为“人曲”。该作品应该出现于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．智者学派孕育时期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．文艺复兴运动时期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．宗教改革时期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．启蒙运动时期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76225" y="357188"/>
            <a:ext cx="250581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16" y="1817501"/>
            <a:ext cx="8716214" cy="322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755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17.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某大总统在就职中宣誓：“倾覆满洲专制政府，巩固中华民国，图谋民生幸福。此国民之公意。”该誓词体现的思想是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三民主义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新三民主义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启蒙思想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实业救国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648241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76225" y="357188"/>
            <a:ext cx="250581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536" y="1068645"/>
            <a:ext cx="89449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755"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邓小平曾说：“毛泽东思想过去是中国革命的旗帜，今后将永远是中国社会主义事业和反霸权主义事业的旗帜，我们将永远高举毛泽东思想的旗帜前进。”邓小平这样说的原因不包括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．毛泽东思想开辟了中国革命道路并引导中国走上社会主义道路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．毛泽东思想的精髓是实事求是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．毛泽东思想是马克思主义与中国革命具体实践相结合的光辉典范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．毛泽东思想回答了如何建设社会主义、如何巩固和发展社会主义的问题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0" y="1413510"/>
            <a:ext cx="929957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中体西用”的文化观在19世纪后期的中国风头甚健，洋务派以“体用”“本末”的关系来努力论证中西文化可以相容，能够互补，极力证明中国固有文化可以通过采纳西学而增益新知、焕发生机。洋务派极力宣扬“中体西用”文化观的根本目的是(　 )A．调和中西文化冲突  B．维护清朝封建统治C．推动中国的近代化　D．遏制革命形势发展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76225" y="357188"/>
            <a:ext cx="24790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必答题：第１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1" name="文本占位符 5"/>
          <p:cNvSpPr>
            <a:spLocks noGrp="1" noChangeArrowheads="1"/>
          </p:cNvSpPr>
          <p:nvPr/>
        </p:nvSpPr>
        <p:spPr>
          <a:xfrm>
            <a:off x="2076768" y="5309786"/>
            <a:ext cx="6669087" cy="981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0" y="1574165"/>
            <a:ext cx="896112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西方列强的“坚船利炮”直接打开了国门。面对“三千年未有之大变局”，曾国藩、李鸿章的回答是(　)A.“师夷长技以制夷”	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B．“君民共主，设立议院”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“师夷长技以自强”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D．“自由为体，民主为用”  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76225" y="357188"/>
            <a:ext cx="23266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必答题：第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2531" name="文本占位符 5"/>
          <p:cNvSpPr>
            <a:spLocks noGrp="1" noChangeArrowheads="1"/>
          </p:cNvSpPr>
          <p:nvPr/>
        </p:nvSpPr>
        <p:spPr>
          <a:xfrm>
            <a:off x="2076768" y="5309786"/>
            <a:ext cx="6669087" cy="981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80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4"/>
          <p:cNvGrpSpPr/>
          <p:nvPr/>
        </p:nvGrpSpPr>
        <p:grpSpPr bwMode="auto">
          <a:xfrm>
            <a:off x="500063" y="-1292225"/>
            <a:ext cx="3286125" cy="9528175"/>
            <a:chOff x="0" y="0"/>
            <a:chExt cx="3286148" cy="9526617"/>
          </a:xfrm>
        </p:grpSpPr>
        <p:sp>
          <p:nvSpPr>
            <p:cNvPr id="30736" name="矩形 2"/>
            <p:cNvSpPr>
              <a:spLocks noChangeArrowheads="1"/>
            </p:cNvSpPr>
            <p:nvPr/>
          </p:nvSpPr>
          <p:spPr bwMode="auto"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30737" name="组合 37"/>
            <p:cNvGrpSpPr/>
            <p:nvPr/>
          </p:nvGrpSpPr>
          <p:grpSpPr bwMode="auto">
            <a:xfrm>
              <a:off x="134938" y="952344"/>
              <a:ext cx="199709" cy="7537804"/>
              <a:chOff x="-440" y="712"/>
              <a:chExt cx="199709" cy="7537804"/>
            </a:xfrm>
          </p:grpSpPr>
          <p:grpSp>
            <p:nvGrpSpPr>
              <p:cNvPr id="30775" name="组合 18"/>
              <p:cNvGrpSpPr/>
              <p:nvPr/>
            </p:nvGrpSpPr>
            <p:grpSpPr bwMode="auto">
              <a:xfrm>
                <a:off x="-440" y="712"/>
                <a:ext cx="199709" cy="2403659"/>
                <a:chOff x="-440" y="712"/>
                <a:chExt cx="199709" cy="2403659"/>
              </a:xfrm>
            </p:grpSpPr>
            <p:sp>
              <p:nvSpPr>
                <p:cNvPr id="30805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6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7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8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9" name="圆角矩形 16"/>
                <p:cNvSpPr>
                  <a:spLocks noChangeArrowheads="1"/>
                </p:cNvSpPr>
                <p:nvPr/>
              </p:nvSpPr>
              <p:spPr bwMode="auto"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0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1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2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3" name="圆角矩形 4"/>
                <p:cNvSpPr>
                  <a:spLocks noChangeArrowheads="1"/>
                </p:cNvSpPr>
                <p:nvPr/>
              </p:nvSpPr>
              <p:spPr bwMode="auto">
                <a:xfrm>
                  <a:off x="195" y="128574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4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244" y="160834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5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244" y="19288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6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244" y="22510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7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244" y="32293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8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244" y="64349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19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244" y="96563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0" name="圆角矩形 4"/>
                <p:cNvSpPr>
                  <a:spLocks noChangeArrowheads="1"/>
                </p:cNvSpPr>
                <p:nvPr/>
              </p:nvSpPr>
              <p:spPr bwMode="auto">
                <a:xfrm>
                  <a:off x="830" y="129463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1" name="圆角矩形 5"/>
                <p:cNvSpPr>
                  <a:spLocks noChangeArrowheads="1"/>
                </p:cNvSpPr>
                <p:nvPr/>
              </p:nvSpPr>
              <p:spPr bwMode="auto">
                <a:xfrm>
                  <a:off x="394" y="161723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2" name="圆角矩形 8"/>
                <p:cNvSpPr>
                  <a:spLocks noChangeArrowheads="1"/>
                </p:cNvSpPr>
                <p:nvPr/>
              </p:nvSpPr>
              <p:spPr bwMode="auto">
                <a:xfrm>
                  <a:off x="394" y="19377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3" name="圆角矩形 9"/>
                <p:cNvSpPr>
                  <a:spLocks noChangeArrowheads="1"/>
                </p:cNvSpPr>
                <p:nvPr/>
              </p:nvSpPr>
              <p:spPr bwMode="auto">
                <a:xfrm>
                  <a:off x="394" y="22599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4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394" y="33299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5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394" y="6546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26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394" y="97798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776" name="组合 19"/>
              <p:cNvGrpSpPr/>
              <p:nvPr/>
            </p:nvGrpSpPr>
            <p:grpSpPr bwMode="auto">
              <a:xfrm>
                <a:off x="-440" y="2570772"/>
                <a:ext cx="199709" cy="2404669"/>
                <a:chOff x="-440" y="-996"/>
                <a:chExt cx="199709" cy="2404669"/>
              </a:xfrm>
            </p:grpSpPr>
            <p:sp>
              <p:nvSpPr>
                <p:cNvPr id="30787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8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9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0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1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2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3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4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5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195" y="-99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6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244" y="3203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7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195" y="129419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8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195" y="161640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99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195" y="193702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0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195" y="225923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1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195" y="6536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2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195" y="97692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3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830" y="728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804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394" y="329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777" name="组合 28"/>
              <p:cNvGrpSpPr/>
              <p:nvPr/>
            </p:nvGrpSpPr>
            <p:grpSpPr bwMode="auto">
              <a:xfrm>
                <a:off x="-440" y="5143371"/>
                <a:ext cx="199074" cy="2395145"/>
                <a:chOff x="-440" y="-165"/>
                <a:chExt cx="199074" cy="2395145"/>
              </a:xfrm>
            </p:grpSpPr>
            <p:sp>
              <p:nvSpPr>
                <p:cNvPr id="30778" name="圆角矩形 29"/>
                <p:cNvSpPr>
                  <a:spLocks noChangeArrowheads="1"/>
                </p:cNvSpPr>
                <p:nvPr/>
              </p:nvSpPr>
              <p:spPr bwMode="auto"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9" name="圆角矩形 30"/>
                <p:cNvSpPr>
                  <a:spLocks noChangeArrowheads="1"/>
                </p:cNvSpPr>
                <p:nvPr/>
              </p:nvSpPr>
              <p:spPr bwMode="auto"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0" name="圆角矩形 31"/>
                <p:cNvSpPr>
                  <a:spLocks noChangeArrowheads="1"/>
                </p:cNvSpPr>
                <p:nvPr/>
              </p:nvSpPr>
              <p:spPr bwMode="auto"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1" name="圆角矩形 32"/>
                <p:cNvSpPr>
                  <a:spLocks noChangeArrowheads="1"/>
                </p:cNvSpPr>
                <p:nvPr/>
              </p:nvSpPr>
              <p:spPr bwMode="auto"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2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3" name="圆角矩形 34"/>
                <p:cNvSpPr>
                  <a:spLocks noChangeArrowheads="1"/>
                </p:cNvSpPr>
                <p:nvPr/>
              </p:nvSpPr>
              <p:spPr bwMode="auto"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4" name="圆角矩形 35"/>
                <p:cNvSpPr>
                  <a:spLocks noChangeArrowheads="1"/>
                </p:cNvSpPr>
                <p:nvPr/>
              </p:nvSpPr>
              <p:spPr bwMode="auto"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5" name="圆角矩形 36"/>
                <p:cNvSpPr>
                  <a:spLocks noChangeArrowheads="1"/>
                </p:cNvSpPr>
                <p:nvPr/>
              </p:nvSpPr>
              <p:spPr bwMode="auto"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86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195" y="808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30738" name="组合 66"/>
            <p:cNvGrpSpPr/>
            <p:nvPr/>
          </p:nvGrpSpPr>
          <p:grpSpPr bwMode="auto">
            <a:xfrm>
              <a:off x="2944833" y="950196"/>
              <a:ext cx="199074" cy="7539164"/>
              <a:chOff x="-439" y="0"/>
              <a:chExt cx="199074" cy="7539164"/>
            </a:xfrm>
          </p:grpSpPr>
          <p:grpSp>
            <p:nvGrpSpPr>
              <p:cNvPr id="30744" name="组合 18"/>
              <p:cNvGrpSpPr/>
              <p:nvPr/>
            </p:nvGrpSpPr>
            <p:grpSpPr bwMode="auto"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30767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8" name="圆角矩形 87"/>
                <p:cNvSpPr>
                  <a:spLocks noChangeArrowheads="1"/>
                </p:cNvSpPr>
                <p:nvPr/>
              </p:nvSpPr>
              <p:spPr bwMode="auto"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9" name="圆角矩形 88"/>
                <p:cNvSpPr>
                  <a:spLocks noChangeArrowheads="1"/>
                </p:cNvSpPr>
                <p:nvPr/>
              </p:nvSpPr>
              <p:spPr bwMode="auto"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0" name="圆角矩形 89"/>
                <p:cNvSpPr>
                  <a:spLocks noChangeArrowheads="1"/>
                </p:cNvSpPr>
                <p:nvPr/>
              </p:nvSpPr>
              <p:spPr bwMode="auto"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1" name="圆角矩形 90"/>
                <p:cNvSpPr>
                  <a:spLocks noChangeArrowheads="1"/>
                </p:cNvSpPr>
                <p:nvPr/>
              </p:nvSpPr>
              <p:spPr bwMode="auto"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2" name="圆角矩形 91"/>
                <p:cNvSpPr>
                  <a:spLocks noChangeArrowheads="1"/>
                </p:cNvSpPr>
                <p:nvPr/>
              </p:nvSpPr>
              <p:spPr bwMode="auto"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3" name="圆角矩形 92"/>
                <p:cNvSpPr>
                  <a:spLocks noChangeArrowheads="1"/>
                </p:cNvSpPr>
                <p:nvPr/>
              </p:nvSpPr>
              <p:spPr bwMode="auto"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74" name="圆角矩形 93"/>
                <p:cNvSpPr>
                  <a:spLocks noChangeArrowheads="1"/>
                </p:cNvSpPr>
                <p:nvPr/>
              </p:nvSpPr>
              <p:spPr bwMode="auto"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745" name="组合 19"/>
              <p:cNvGrpSpPr/>
              <p:nvPr/>
            </p:nvGrpSpPr>
            <p:grpSpPr bwMode="auto">
              <a:xfrm>
                <a:off x="-439" y="2571891"/>
                <a:ext cx="199074" cy="2404669"/>
                <a:chOff x="-439" y="123"/>
                <a:chExt cx="199074" cy="2404669"/>
              </a:xfrm>
            </p:grpSpPr>
            <p:sp>
              <p:nvSpPr>
                <p:cNvPr id="30755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6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-439" y="161752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7" name="圆角矩形 80"/>
                <p:cNvSpPr>
                  <a:spLocks noChangeArrowheads="1"/>
                </p:cNvSpPr>
                <p:nvPr/>
              </p:nvSpPr>
              <p:spPr bwMode="auto">
                <a:xfrm>
                  <a:off x="-439" y="19381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8" name="圆角矩形 81"/>
                <p:cNvSpPr>
                  <a:spLocks noChangeArrowheads="1"/>
                </p:cNvSpPr>
                <p:nvPr/>
              </p:nvSpPr>
              <p:spPr bwMode="auto">
                <a:xfrm>
                  <a:off x="-439" y="226035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9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0" name="圆角矩形 83"/>
                <p:cNvSpPr>
                  <a:spLocks noChangeArrowheads="1"/>
                </p:cNvSpPr>
                <p:nvPr/>
              </p:nvSpPr>
              <p:spPr bwMode="auto"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1" name="圆角矩形 84"/>
                <p:cNvSpPr>
                  <a:spLocks noChangeArrowheads="1"/>
                </p:cNvSpPr>
                <p:nvPr/>
              </p:nvSpPr>
              <p:spPr bwMode="auto"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2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3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196" y="964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4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196" y="1300708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5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196" y="163085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66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196" y="980086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746" name="组合 28"/>
              <p:cNvGrpSpPr/>
              <p:nvPr/>
            </p:nvGrpSpPr>
            <p:grpSpPr bwMode="auto"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30747" name="圆角矩形 70"/>
                <p:cNvSpPr>
                  <a:spLocks noChangeArrowheads="1"/>
                </p:cNvSpPr>
                <p:nvPr/>
              </p:nvSpPr>
              <p:spPr bwMode="auto">
                <a:xfrm>
                  <a:off x="-439" y="129487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48" name="圆角矩形 71"/>
                <p:cNvSpPr>
                  <a:spLocks noChangeArrowheads="1"/>
                </p:cNvSpPr>
                <p:nvPr/>
              </p:nvSpPr>
              <p:spPr bwMode="auto">
                <a:xfrm>
                  <a:off x="-439" y="161708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49" name="圆角矩形 72"/>
                <p:cNvSpPr>
                  <a:spLocks noChangeArrowheads="1"/>
                </p:cNvSpPr>
                <p:nvPr/>
              </p:nvSpPr>
              <p:spPr bwMode="auto">
                <a:xfrm>
                  <a:off x="-439" y="193770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0" name="圆角矩形 73"/>
                <p:cNvSpPr>
                  <a:spLocks noChangeArrowheads="1"/>
                </p:cNvSpPr>
                <p:nvPr/>
              </p:nvSpPr>
              <p:spPr bwMode="auto">
                <a:xfrm>
                  <a:off x="-439" y="2259914"/>
                  <a:ext cx="198439" cy="136503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1" name="圆角矩形 74"/>
                <p:cNvSpPr>
                  <a:spLocks noChangeArrowheads="1"/>
                </p:cNvSpPr>
                <p:nvPr/>
              </p:nvSpPr>
              <p:spPr bwMode="auto">
                <a:xfrm>
                  <a:off x="-439" y="92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2" name="圆角矩形 75"/>
                <p:cNvSpPr>
                  <a:spLocks noChangeArrowheads="1"/>
                </p:cNvSpPr>
                <p:nvPr/>
              </p:nvSpPr>
              <p:spPr bwMode="auto">
                <a:xfrm>
                  <a:off x="-439" y="33141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3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-439" y="65204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754" name="圆角矩形 77"/>
                <p:cNvSpPr>
                  <a:spLocks noChangeArrowheads="1"/>
                </p:cNvSpPr>
                <p:nvPr/>
              </p:nvSpPr>
              <p:spPr bwMode="auto">
                <a:xfrm>
                  <a:off x="-439" y="97425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0739" name="圆角矩形 94"/>
            <p:cNvSpPr>
              <a:spLocks noChangeArrowheads="1"/>
            </p:cNvSpPr>
            <p:nvPr/>
          </p:nvSpPr>
          <p:spPr bwMode="auto">
            <a:xfrm>
              <a:off x="428628" y="1946592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740" name="圆角矩形 95"/>
            <p:cNvSpPr>
              <a:spLocks noChangeArrowheads="1"/>
            </p:cNvSpPr>
            <p:nvPr/>
          </p:nvSpPr>
          <p:spPr bwMode="auto"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741" name="圆角矩形 96"/>
            <p:cNvSpPr>
              <a:spLocks noChangeArrowheads="1"/>
            </p:cNvSpPr>
            <p:nvPr/>
          </p:nvSpPr>
          <p:spPr bwMode="auto"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742" name="圆角矩形 97"/>
            <p:cNvSpPr>
              <a:spLocks noChangeArrowheads="1"/>
            </p:cNvSpPr>
            <p:nvPr/>
          </p:nvSpPr>
          <p:spPr bwMode="auto"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743" name="圆角矩形 98"/>
            <p:cNvSpPr>
              <a:spLocks noChangeArrowheads="1"/>
            </p:cNvSpPr>
            <p:nvPr/>
          </p:nvSpPr>
          <p:spPr bwMode="auto"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85" name="TextBox 66"/>
          <p:cNvSpPr txBox="1">
            <a:spLocks noChangeArrowheads="1"/>
          </p:cNvSpPr>
          <p:nvPr/>
        </p:nvSpPr>
        <p:spPr bwMode="auto">
          <a:xfrm rot="-548456">
            <a:off x="904875" y="949325"/>
            <a:ext cx="3151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86" name="TextBox 67"/>
          <p:cNvSpPr txBox="1">
            <a:spLocks noChangeArrowheads="1"/>
          </p:cNvSpPr>
          <p:nvPr/>
        </p:nvSpPr>
        <p:spPr bwMode="auto">
          <a:xfrm rot="614574">
            <a:off x="814388" y="4957763"/>
            <a:ext cx="3151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187" name="直接连接符 105"/>
          <p:cNvCxnSpPr>
            <a:cxnSpLocks noChangeShapeType="1"/>
          </p:cNvCxnSpPr>
          <p:nvPr/>
        </p:nvCxnSpPr>
        <p:spPr bwMode="auto">
          <a:xfrm>
            <a:off x="928688" y="3451225"/>
            <a:ext cx="2519362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8" name="直接连接符 109"/>
          <p:cNvCxnSpPr>
            <a:cxnSpLocks noChangeShapeType="1"/>
            <a:stCxn id="30740" idx="0"/>
            <a:endCxn id="30740" idx="2"/>
          </p:cNvCxnSpPr>
          <p:nvPr/>
        </p:nvCxnSpPr>
        <p:spPr bwMode="auto">
          <a:xfrm>
            <a:off x="2143125" y="2601913"/>
            <a:ext cx="0" cy="1730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14"/>
          <p:cNvGrpSpPr/>
          <p:nvPr/>
        </p:nvGrpSpPr>
        <p:grpSpPr bwMode="auto"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30732" name="同心圆 71"/>
            <p:cNvSpPr>
              <a:spLocks noChangeArrowheads="1"/>
            </p:cNvSpPr>
            <p:nvPr/>
          </p:nvSpPr>
          <p:spPr bwMode="auto">
            <a:xfrm>
              <a:off x="0" y="0"/>
              <a:ext cx="1500198" cy="1500198"/>
            </a:xfrm>
            <a:custGeom>
              <a:avLst/>
              <a:gdLst>
                <a:gd name="T0" fmla="*/ 0 w 1500198"/>
                <a:gd name="T1" fmla="*/ 750099 h 1500198"/>
                <a:gd name="T2" fmla="*/ 750099 w 1500198"/>
                <a:gd name="T3" fmla="*/ 0 h 1500198"/>
                <a:gd name="T4" fmla="*/ 1500198 w 1500198"/>
                <a:gd name="T5" fmla="*/ 750099 h 1500198"/>
                <a:gd name="T6" fmla="*/ 750099 w 1500198"/>
                <a:gd name="T7" fmla="*/ 1500198 h 1500198"/>
                <a:gd name="T8" fmla="*/ 0 w 1500198"/>
                <a:gd name="T9" fmla="*/ 750099 h 1500198"/>
                <a:gd name="T10" fmla="*/ 103994 w 1500198"/>
                <a:gd name="T11" fmla="*/ 750099 h 1500198"/>
                <a:gd name="T12" fmla="*/ 750099 w 1500198"/>
                <a:gd name="T13" fmla="*/ 1396204 h 1500198"/>
                <a:gd name="T14" fmla="*/ 1396204 w 1500198"/>
                <a:gd name="T15" fmla="*/ 750099 h 1500198"/>
                <a:gd name="T16" fmla="*/ 750099 w 1500198"/>
                <a:gd name="T17" fmla="*/ 103994 h 1500198"/>
                <a:gd name="T18" fmla="*/ 103994 w 1500198"/>
                <a:gd name="T19" fmla="*/ 750099 h 1500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0198" h="1500198">
                  <a:moveTo>
                    <a:pt x="0" y="750099"/>
                  </a:moveTo>
                  <a:cubicBezTo>
                    <a:pt x="0" y="335831"/>
                    <a:pt x="335831" y="0"/>
                    <a:pt x="750099" y="0"/>
                  </a:cubicBezTo>
                  <a:cubicBezTo>
                    <a:pt x="1164367" y="0"/>
                    <a:pt x="1500198" y="335831"/>
                    <a:pt x="1500198" y="750099"/>
                  </a:cubicBezTo>
                  <a:cubicBezTo>
                    <a:pt x="1500198" y="1164367"/>
                    <a:pt x="1164367" y="1500198"/>
                    <a:pt x="750099" y="1500198"/>
                  </a:cubicBezTo>
                  <a:cubicBezTo>
                    <a:pt x="335831" y="1500198"/>
                    <a:pt x="0" y="1164367"/>
                    <a:pt x="0" y="750099"/>
                  </a:cubicBezTo>
                  <a:close/>
                  <a:moveTo>
                    <a:pt x="103994" y="750099"/>
                  </a:moveTo>
                  <a:cubicBezTo>
                    <a:pt x="103994" y="1106933"/>
                    <a:pt x="393265" y="1396204"/>
                    <a:pt x="750099" y="1396204"/>
                  </a:cubicBezTo>
                  <a:cubicBezTo>
                    <a:pt x="1106933" y="1396204"/>
                    <a:pt x="1396204" y="1106933"/>
                    <a:pt x="1396204" y="750099"/>
                  </a:cubicBezTo>
                  <a:cubicBezTo>
                    <a:pt x="1396204" y="393265"/>
                    <a:pt x="1106933" y="103994"/>
                    <a:pt x="750099" y="103994"/>
                  </a:cubicBezTo>
                  <a:cubicBezTo>
                    <a:pt x="393265" y="103994"/>
                    <a:pt x="103994" y="393265"/>
                    <a:pt x="103994" y="750099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33" name="椭圆 113"/>
            <p:cNvGrpSpPr/>
            <p:nvPr/>
          </p:nvGrpSpPr>
          <p:grpSpPr bwMode="auto">
            <a:xfrm>
              <a:off x="108713" y="101728"/>
              <a:ext cx="1286265" cy="1286265"/>
              <a:chOff x="0" y="0"/>
              <a:chExt cx="1286256" cy="1286256"/>
            </a:xfrm>
          </p:grpSpPr>
          <p:pic>
            <p:nvPicPr>
              <p:cNvPr id="30734" name="椭圆 113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86256" cy="128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5" name="文本框 5192"/>
              <p:cNvSpPr txBox="1">
                <a:spLocks noChangeArrowheads="1"/>
              </p:cNvSpPr>
              <p:nvPr/>
            </p:nvSpPr>
            <p:spPr bwMode="auto">
              <a:xfrm>
                <a:off x="190943" y="189554"/>
                <a:ext cx="909251" cy="90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94" name="圆角矩形 115"/>
          <p:cNvSpPr>
            <a:spLocks noChangeArrowheads="1"/>
          </p:cNvSpPr>
          <p:nvPr/>
        </p:nvSpPr>
        <p:spPr bwMode="auto">
          <a:xfrm>
            <a:off x="4557713" y="2187575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95" name="TextBox 74"/>
          <p:cNvSpPr txBox="1">
            <a:spLocks noChangeArrowheads="1"/>
          </p:cNvSpPr>
          <p:nvPr/>
        </p:nvSpPr>
        <p:spPr bwMode="auto">
          <a:xfrm>
            <a:off x="1658938" y="2681288"/>
            <a:ext cx="17859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100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96" name="任意多边形 108"/>
          <p:cNvSpPr>
            <a:spLocks noChangeArrowheads="1"/>
          </p:cNvSpPr>
          <p:nvPr/>
        </p:nvSpPr>
        <p:spPr bwMode="auto">
          <a:xfrm>
            <a:off x="6624638" y="3786188"/>
            <a:ext cx="2519362" cy="4762"/>
          </a:xfrm>
          <a:custGeom>
            <a:avLst/>
            <a:gdLst>
              <a:gd name="T0" fmla="*/ 0 w 2585545"/>
              <a:gd name="T1" fmla="*/ 0 h 4762"/>
              <a:gd name="T2" fmla="*/ 2454873 w 2585545"/>
              <a:gd name="T3" fmla="*/ 0 h 47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7" name="TextBox 76"/>
          <p:cNvSpPr txBox="1">
            <a:spLocks noChangeArrowheads="1"/>
          </p:cNvSpPr>
          <p:nvPr/>
        </p:nvSpPr>
        <p:spPr bwMode="auto">
          <a:xfrm>
            <a:off x="6529388" y="2967038"/>
            <a:ext cx="2357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抢答题</a:t>
            </a:r>
            <a:endParaRPr lang="zh-CN" altLang="en-US" sz="5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/>
      <p:bldP spid="5186" grpId="0"/>
      <p:bldP spid="5194" grpId="0" bldLvl="0" animBg="1"/>
      <p:bldP spid="5194" grpId="1" bldLvl="0" animBg="1"/>
      <p:bldP spid="5195" grpId="0" bldLvl="0" animBg="1"/>
      <p:bldP spid="51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690563" y="5868988"/>
            <a:ext cx="11382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/>
              <a:t>                  </a:t>
            </a:r>
            <a:endParaRPr lang="en-US" altLang="zh-CN" sz="1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31747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609600" y="1066800"/>
            <a:ext cx="7844155" cy="398970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抢答题规则：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该环节共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道题，各参赛队推荐一名队员进行抢答，当主持人宣布开始时，才能开始抢答，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提前抢答扣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先抢到者回答，答对一题得10分，答错扣10分。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文本占位符 1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752600" y="5730875"/>
            <a:ext cx="1295440" cy="989013"/>
          </a:xfrm>
        </p:spPr>
        <p:txBody>
          <a:bodyPr/>
          <a:lstStyle/>
          <a:p>
            <a:pPr marL="1905" indent="-344805" eaLnBrk="1" hangingPunct="1"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2773" name="文本框 50180"/>
          <p:cNvSpPr txBox="1">
            <a:spLocks noChangeArrowheads="1"/>
          </p:cNvSpPr>
          <p:nvPr/>
        </p:nvSpPr>
        <p:spPr bwMode="auto">
          <a:xfrm>
            <a:off x="4251325" y="3108325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ea typeface="新宋体" panose="02010609030101010101" pitchFamily="49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76318" y="1219258"/>
            <a:ext cx="89913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康有为支持袁世凯的尊孔复古，梁启超、严复在民国初期竟然在《论语》中找出共和之义；武昌起义中起关键作用的汤化龙在民国后接任教育部长，却要求学校尊孔读经；在提出尊孔的行列中不乏留美博士。这说明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．维新派支持袁世凯复辟帝制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．维新派和革命派思想主张一致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．辛亥革命的胜利果实被篡夺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．在中国进行思想革命的必要性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文本占位符 8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752600" y="5410200"/>
            <a:ext cx="6553200" cy="1295400"/>
          </a:xfrm>
        </p:spPr>
        <p:txBody>
          <a:bodyPr/>
          <a:lstStyle/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FF0000"/>
              </a:solidFill>
            </a:endParaRPr>
          </a:p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6600" dirty="0">
              <a:solidFill>
                <a:srgbClr val="FF0000"/>
              </a:solidFill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170940"/>
            <a:ext cx="9144000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．毛泽东指出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“中国政治经济发展不平衡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微弱的资本主义经济和严重的半封建经济同时存在，近代式的若干工商业都市和停滞着的广大农村同时存在，几百万产业工人和几万万旧制度统治下的农民和手工业同时存在。”据此可知，走井冈山道路的决定因素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．中国的社会性质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．毛泽东的思想认识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2667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．三大起义的失败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．无产阶级力量弱小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4"/>
          <p:cNvGrpSpPr/>
          <p:nvPr/>
        </p:nvGrpSpPr>
        <p:grpSpPr bwMode="auto">
          <a:xfrm>
            <a:off x="500063" y="-1292225"/>
            <a:ext cx="3286125" cy="9528175"/>
            <a:chOff x="0" y="0"/>
            <a:chExt cx="3286148" cy="9526617"/>
          </a:xfrm>
        </p:grpSpPr>
        <p:sp>
          <p:nvSpPr>
            <p:cNvPr id="10256" name="矩形 2"/>
            <p:cNvSpPr>
              <a:spLocks noChangeArrowheads="1"/>
            </p:cNvSpPr>
            <p:nvPr/>
          </p:nvSpPr>
          <p:spPr bwMode="auto"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257" name="组合 37"/>
            <p:cNvGrpSpPr/>
            <p:nvPr/>
          </p:nvGrpSpPr>
          <p:grpSpPr bwMode="auto">
            <a:xfrm>
              <a:off x="134938" y="952344"/>
              <a:ext cx="199709" cy="7537804"/>
              <a:chOff x="-440" y="712"/>
              <a:chExt cx="199709" cy="7537804"/>
            </a:xfrm>
          </p:grpSpPr>
          <p:grpSp>
            <p:nvGrpSpPr>
              <p:cNvPr id="10295" name="组合 18"/>
              <p:cNvGrpSpPr/>
              <p:nvPr/>
            </p:nvGrpSpPr>
            <p:grpSpPr bwMode="auto">
              <a:xfrm>
                <a:off x="-440" y="712"/>
                <a:ext cx="199709" cy="2403659"/>
                <a:chOff x="-440" y="712"/>
                <a:chExt cx="199709" cy="2403659"/>
              </a:xfrm>
            </p:grpSpPr>
            <p:sp>
              <p:nvSpPr>
                <p:cNvPr id="10325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6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7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8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9" name="圆角矩形 16"/>
                <p:cNvSpPr>
                  <a:spLocks noChangeArrowheads="1"/>
                </p:cNvSpPr>
                <p:nvPr/>
              </p:nvSpPr>
              <p:spPr bwMode="auto"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0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1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2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3" name="圆角矩形 4"/>
                <p:cNvSpPr>
                  <a:spLocks noChangeArrowheads="1"/>
                </p:cNvSpPr>
                <p:nvPr/>
              </p:nvSpPr>
              <p:spPr bwMode="auto">
                <a:xfrm>
                  <a:off x="195" y="128574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4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244" y="160834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5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244" y="19288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6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244" y="22510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7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244" y="32293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8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244" y="64349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9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244" y="96563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0" name="圆角矩形 4"/>
                <p:cNvSpPr>
                  <a:spLocks noChangeArrowheads="1"/>
                </p:cNvSpPr>
                <p:nvPr/>
              </p:nvSpPr>
              <p:spPr bwMode="auto">
                <a:xfrm>
                  <a:off x="830" y="129463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1" name="圆角矩形 5"/>
                <p:cNvSpPr>
                  <a:spLocks noChangeArrowheads="1"/>
                </p:cNvSpPr>
                <p:nvPr/>
              </p:nvSpPr>
              <p:spPr bwMode="auto">
                <a:xfrm>
                  <a:off x="394" y="161723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2" name="圆角矩形 8"/>
                <p:cNvSpPr>
                  <a:spLocks noChangeArrowheads="1"/>
                </p:cNvSpPr>
                <p:nvPr/>
              </p:nvSpPr>
              <p:spPr bwMode="auto">
                <a:xfrm>
                  <a:off x="394" y="19377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3" name="圆角矩形 9"/>
                <p:cNvSpPr>
                  <a:spLocks noChangeArrowheads="1"/>
                </p:cNvSpPr>
                <p:nvPr/>
              </p:nvSpPr>
              <p:spPr bwMode="auto">
                <a:xfrm>
                  <a:off x="394" y="22599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4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394" y="33299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5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394" y="6546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6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394" y="97798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96" name="组合 19"/>
              <p:cNvGrpSpPr/>
              <p:nvPr/>
            </p:nvGrpSpPr>
            <p:grpSpPr bwMode="auto">
              <a:xfrm>
                <a:off x="-440" y="2570772"/>
                <a:ext cx="199709" cy="2404669"/>
                <a:chOff x="-440" y="-996"/>
                <a:chExt cx="199709" cy="2404669"/>
              </a:xfrm>
            </p:grpSpPr>
            <p:sp>
              <p:nvSpPr>
                <p:cNvPr id="10307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8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9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0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1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2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3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4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5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195" y="-99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6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244" y="3203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7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195" y="129419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8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195" y="161640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9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195" y="193702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0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195" y="225923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1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195" y="6536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2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195" y="97692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3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830" y="728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4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394" y="329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97" name="组合 28"/>
              <p:cNvGrpSpPr/>
              <p:nvPr/>
            </p:nvGrpSpPr>
            <p:grpSpPr bwMode="auto">
              <a:xfrm>
                <a:off x="-440" y="5143371"/>
                <a:ext cx="199074" cy="2395145"/>
                <a:chOff x="-440" y="-165"/>
                <a:chExt cx="199074" cy="2395145"/>
              </a:xfrm>
            </p:grpSpPr>
            <p:sp>
              <p:nvSpPr>
                <p:cNvPr id="10298" name="圆角矩形 29"/>
                <p:cNvSpPr>
                  <a:spLocks noChangeArrowheads="1"/>
                </p:cNvSpPr>
                <p:nvPr/>
              </p:nvSpPr>
              <p:spPr bwMode="auto"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9" name="圆角矩形 30"/>
                <p:cNvSpPr>
                  <a:spLocks noChangeArrowheads="1"/>
                </p:cNvSpPr>
                <p:nvPr/>
              </p:nvSpPr>
              <p:spPr bwMode="auto"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0" name="圆角矩形 31"/>
                <p:cNvSpPr>
                  <a:spLocks noChangeArrowheads="1"/>
                </p:cNvSpPr>
                <p:nvPr/>
              </p:nvSpPr>
              <p:spPr bwMode="auto"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1" name="圆角矩形 32"/>
                <p:cNvSpPr>
                  <a:spLocks noChangeArrowheads="1"/>
                </p:cNvSpPr>
                <p:nvPr/>
              </p:nvSpPr>
              <p:spPr bwMode="auto"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2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3" name="圆角矩形 34"/>
                <p:cNvSpPr>
                  <a:spLocks noChangeArrowheads="1"/>
                </p:cNvSpPr>
                <p:nvPr/>
              </p:nvSpPr>
              <p:spPr bwMode="auto"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4" name="圆角矩形 35"/>
                <p:cNvSpPr>
                  <a:spLocks noChangeArrowheads="1"/>
                </p:cNvSpPr>
                <p:nvPr/>
              </p:nvSpPr>
              <p:spPr bwMode="auto"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5" name="圆角矩形 36"/>
                <p:cNvSpPr>
                  <a:spLocks noChangeArrowheads="1"/>
                </p:cNvSpPr>
                <p:nvPr/>
              </p:nvSpPr>
              <p:spPr bwMode="auto"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6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195" y="808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258" name="组合 66"/>
            <p:cNvGrpSpPr/>
            <p:nvPr/>
          </p:nvGrpSpPr>
          <p:grpSpPr bwMode="auto">
            <a:xfrm>
              <a:off x="2944833" y="950196"/>
              <a:ext cx="199074" cy="7539164"/>
              <a:chOff x="-439" y="0"/>
              <a:chExt cx="199074" cy="7539164"/>
            </a:xfrm>
          </p:grpSpPr>
          <p:grpSp>
            <p:nvGrpSpPr>
              <p:cNvPr id="10264" name="组合 18"/>
              <p:cNvGrpSpPr/>
              <p:nvPr/>
            </p:nvGrpSpPr>
            <p:grpSpPr bwMode="auto"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10287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8" name="圆角矩形 87"/>
                <p:cNvSpPr>
                  <a:spLocks noChangeArrowheads="1"/>
                </p:cNvSpPr>
                <p:nvPr/>
              </p:nvSpPr>
              <p:spPr bwMode="auto"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9" name="圆角矩形 88"/>
                <p:cNvSpPr>
                  <a:spLocks noChangeArrowheads="1"/>
                </p:cNvSpPr>
                <p:nvPr/>
              </p:nvSpPr>
              <p:spPr bwMode="auto"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0" name="圆角矩形 89"/>
                <p:cNvSpPr>
                  <a:spLocks noChangeArrowheads="1"/>
                </p:cNvSpPr>
                <p:nvPr/>
              </p:nvSpPr>
              <p:spPr bwMode="auto"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1" name="圆角矩形 90"/>
                <p:cNvSpPr>
                  <a:spLocks noChangeArrowheads="1"/>
                </p:cNvSpPr>
                <p:nvPr/>
              </p:nvSpPr>
              <p:spPr bwMode="auto"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2" name="圆角矩形 91"/>
                <p:cNvSpPr>
                  <a:spLocks noChangeArrowheads="1"/>
                </p:cNvSpPr>
                <p:nvPr/>
              </p:nvSpPr>
              <p:spPr bwMode="auto"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3" name="圆角矩形 92"/>
                <p:cNvSpPr>
                  <a:spLocks noChangeArrowheads="1"/>
                </p:cNvSpPr>
                <p:nvPr/>
              </p:nvSpPr>
              <p:spPr bwMode="auto"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4" name="圆角矩形 93"/>
                <p:cNvSpPr>
                  <a:spLocks noChangeArrowheads="1"/>
                </p:cNvSpPr>
                <p:nvPr/>
              </p:nvSpPr>
              <p:spPr bwMode="auto"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65" name="组合 19"/>
              <p:cNvGrpSpPr/>
              <p:nvPr/>
            </p:nvGrpSpPr>
            <p:grpSpPr bwMode="auto">
              <a:xfrm>
                <a:off x="-439" y="2571891"/>
                <a:ext cx="199074" cy="2404669"/>
                <a:chOff x="-439" y="123"/>
                <a:chExt cx="199074" cy="2404669"/>
              </a:xfrm>
            </p:grpSpPr>
            <p:sp>
              <p:nvSpPr>
                <p:cNvPr id="10275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6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-439" y="161752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7" name="圆角矩形 80"/>
                <p:cNvSpPr>
                  <a:spLocks noChangeArrowheads="1"/>
                </p:cNvSpPr>
                <p:nvPr/>
              </p:nvSpPr>
              <p:spPr bwMode="auto">
                <a:xfrm>
                  <a:off x="-439" y="19381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8" name="圆角矩形 81"/>
                <p:cNvSpPr>
                  <a:spLocks noChangeArrowheads="1"/>
                </p:cNvSpPr>
                <p:nvPr/>
              </p:nvSpPr>
              <p:spPr bwMode="auto">
                <a:xfrm>
                  <a:off x="-439" y="226035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9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0" name="圆角矩形 83"/>
                <p:cNvSpPr>
                  <a:spLocks noChangeArrowheads="1"/>
                </p:cNvSpPr>
                <p:nvPr/>
              </p:nvSpPr>
              <p:spPr bwMode="auto"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1" name="圆角矩形 84"/>
                <p:cNvSpPr>
                  <a:spLocks noChangeArrowheads="1"/>
                </p:cNvSpPr>
                <p:nvPr/>
              </p:nvSpPr>
              <p:spPr bwMode="auto"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2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3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196" y="964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4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196" y="1300708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5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196" y="163085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6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196" y="980086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66" name="组合 28"/>
              <p:cNvGrpSpPr/>
              <p:nvPr/>
            </p:nvGrpSpPr>
            <p:grpSpPr bwMode="auto"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10267" name="圆角矩形 70"/>
                <p:cNvSpPr>
                  <a:spLocks noChangeArrowheads="1"/>
                </p:cNvSpPr>
                <p:nvPr/>
              </p:nvSpPr>
              <p:spPr bwMode="auto">
                <a:xfrm>
                  <a:off x="-439" y="129487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8" name="圆角矩形 71"/>
                <p:cNvSpPr>
                  <a:spLocks noChangeArrowheads="1"/>
                </p:cNvSpPr>
                <p:nvPr/>
              </p:nvSpPr>
              <p:spPr bwMode="auto">
                <a:xfrm>
                  <a:off x="-439" y="161708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9" name="圆角矩形 72"/>
                <p:cNvSpPr>
                  <a:spLocks noChangeArrowheads="1"/>
                </p:cNvSpPr>
                <p:nvPr/>
              </p:nvSpPr>
              <p:spPr bwMode="auto">
                <a:xfrm>
                  <a:off x="-439" y="193770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0" name="圆角矩形 73"/>
                <p:cNvSpPr>
                  <a:spLocks noChangeArrowheads="1"/>
                </p:cNvSpPr>
                <p:nvPr/>
              </p:nvSpPr>
              <p:spPr bwMode="auto">
                <a:xfrm>
                  <a:off x="-439" y="2259914"/>
                  <a:ext cx="198439" cy="136503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1" name="圆角矩形 74"/>
                <p:cNvSpPr>
                  <a:spLocks noChangeArrowheads="1"/>
                </p:cNvSpPr>
                <p:nvPr/>
              </p:nvSpPr>
              <p:spPr bwMode="auto">
                <a:xfrm>
                  <a:off x="-439" y="92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2" name="圆角矩形 75"/>
                <p:cNvSpPr>
                  <a:spLocks noChangeArrowheads="1"/>
                </p:cNvSpPr>
                <p:nvPr/>
              </p:nvSpPr>
              <p:spPr bwMode="auto">
                <a:xfrm>
                  <a:off x="-439" y="33141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3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-439" y="65204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4" name="圆角矩形 77"/>
                <p:cNvSpPr>
                  <a:spLocks noChangeArrowheads="1"/>
                </p:cNvSpPr>
                <p:nvPr/>
              </p:nvSpPr>
              <p:spPr bwMode="auto">
                <a:xfrm>
                  <a:off x="-439" y="97425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0259" name="圆角矩形 94"/>
            <p:cNvSpPr>
              <a:spLocks noChangeArrowheads="1"/>
            </p:cNvSpPr>
            <p:nvPr/>
          </p:nvSpPr>
          <p:spPr bwMode="auto">
            <a:xfrm>
              <a:off x="428628" y="1946592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0" name="圆角矩形 95"/>
            <p:cNvSpPr>
              <a:spLocks noChangeArrowheads="1"/>
            </p:cNvSpPr>
            <p:nvPr/>
          </p:nvSpPr>
          <p:spPr bwMode="auto"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1" name="圆角矩形 96"/>
            <p:cNvSpPr>
              <a:spLocks noChangeArrowheads="1"/>
            </p:cNvSpPr>
            <p:nvPr/>
          </p:nvSpPr>
          <p:spPr bwMode="auto"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2" name="圆角矩形 97"/>
            <p:cNvSpPr>
              <a:spLocks noChangeArrowheads="1"/>
            </p:cNvSpPr>
            <p:nvPr/>
          </p:nvSpPr>
          <p:spPr bwMode="auto"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3" name="圆角矩形 98"/>
            <p:cNvSpPr>
              <a:spLocks noChangeArrowheads="1"/>
            </p:cNvSpPr>
            <p:nvPr/>
          </p:nvSpPr>
          <p:spPr bwMode="auto"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85" name="TextBox 66"/>
          <p:cNvSpPr txBox="1">
            <a:spLocks noChangeArrowheads="1"/>
          </p:cNvSpPr>
          <p:nvPr/>
        </p:nvSpPr>
        <p:spPr bwMode="auto">
          <a:xfrm rot="-548456">
            <a:off x="904875" y="949325"/>
            <a:ext cx="3151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86" name="TextBox 67"/>
          <p:cNvSpPr txBox="1">
            <a:spLocks noChangeArrowheads="1"/>
          </p:cNvSpPr>
          <p:nvPr/>
        </p:nvSpPr>
        <p:spPr bwMode="auto">
          <a:xfrm rot="614574">
            <a:off x="814388" y="4957763"/>
            <a:ext cx="3151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187" name="直接连接符 105"/>
          <p:cNvCxnSpPr>
            <a:cxnSpLocks noChangeShapeType="1"/>
          </p:cNvCxnSpPr>
          <p:nvPr/>
        </p:nvCxnSpPr>
        <p:spPr bwMode="auto">
          <a:xfrm>
            <a:off x="928688" y="3451225"/>
            <a:ext cx="2519362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8" name="直接连接符 109"/>
          <p:cNvCxnSpPr>
            <a:cxnSpLocks noChangeShapeType="1"/>
            <a:stCxn id="10260" idx="0"/>
            <a:endCxn id="10260" idx="2"/>
          </p:cNvCxnSpPr>
          <p:nvPr/>
        </p:nvCxnSpPr>
        <p:spPr bwMode="auto">
          <a:xfrm>
            <a:off x="2143125" y="2601913"/>
            <a:ext cx="0" cy="1730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14"/>
          <p:cNvGrpSpPr/>
          <p:nvPr/>
        </p:nvGrpSpPr>
        <p:grpSpPr bwMode="auto"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10252" name="同心圆 71"/>
            <p:cNvSpPr>
              <a:spLocks noChangeArrowheads="1"/>
            </p:cNvSpPr>
            <p:nvPr/>
          </p:nvSpPr>
          <p:spPr bwMode="auto">
            <a:xfrm>
              <a:off x="0" y="0"/>
              <a:ext cx="1500198" cy="1500198"/>
            </a:xfrm>
            <a:custGeom>
              <a:avLst/>
              <a:gdLst>
                <a:gd name="T0" fmla="*/ 0 w 1500198"/>
                <a:gd name="T1" fmla="*/ 750099 h 1500198"/>
                <a:gd name="T2" fmla="*/ 750099 w 1500198"/>
                <a:gd name="T3" fmla="*/ 0 h 1500198"/>
                <a:gd name="T4" fmla="*/ 1500198 w 1500198"/>
                <a:gd name="T5" fmla="*/ 750099 h 1500198"/>
                <a:gd name="T6" fmla="*/ 750099 w 1500198"/>
                <a:gd name="T7" fmla="*/ 1500198 h 1500198"/>
                <a:gd name="T8" fmla="*/ 0 w 1500198"/>
                <a:gd name="T9" fmla="*/ 750099 h 1500198"/>
                <a:gd name="T10" fmla="*/ 103994 w 1500198"/>
                <a:gd name="T11" fmla="*/ 750099 h 1500198"/>
                <a:gd name="T12" fmla="*/ 750099 w 1500198"/>
                <a:gd name="T13" fmla="*/ 1396204 h 1500198"/>
                <a:gd name="T14" fmla="*/ 1396204 w 1500198"/>
                <a:gd name="T15" fmla="*/ 750099 h 1500198"/>
                <a:gd name="T16" fmla="*/ 750099 w 1500198"/>
                <a:gd name="T17" fmla="*/ 103994 h 1500198"/>
                <a:gd name="T18" fmla="*/ 103994 w 1500198"/>
                <a:gd name="T19" fmla="*/ 750099 h 1500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0198" h="1500198">
                  <a:moveTo>
                    <a:pt x="0" y="750099"/>
                  </a:moveTo>
                  <a:cubicBezTo>
                    <a:pt x="0" y="335831"/>
                    <a:pt x="335831" y="0"/>
                    <a:pt x="750099" y="0"/>
                  </a:cubicBezTo>
                  <a:cubicBezTo>
                    <a:pt x="1164367" y="0"/>
                    <a:pt x="1500198" y="335831"/>
                    <a:pt x="1500198" y="750099"/>
                  </a:cubicBezTo>
                  <a:cubicBezTo>
                    <a:pt x="1500198" y="1164367"/>
                    <a:pt x="1164367" y="1500198"/>
                    <a:pt x="750099" y="1500198"/>
                  </a:cubicBezTo>
                  <a:cubicBezTo>
                    <a:pt x="335831" y="1500198"/>
                    <a:pt x="0" y="1164367"/>
                    <a:pt x="0" y="750099"/>
                  </a:cubicBezTo>
                  <a:close/>
                  <a:moveTo>
                    <a:pt x="103994" y="750099"/>
                  </a:moveTo>
                  <a:cubicBezTo>
                    <a:pt x="103994" y="1106933"/>
                    <a:pt x="393265" y="1396204"/>
                    <a:pt x="750099" y="1396204"/>
                  </a:cubicBezTo>
                  <a:cubicBezTo>
                    <a:pt x="1106933" y="1396204"/>
                    <a:pt x="1396204" y="1106933"/>
                    <a:pt x="1396204" y="750099"/>
                  </a:cubicBezTo>
                  <a:cubicBezTo>
                    <a:pt x="1396204" y="393265"/>
                    <a:pt x="1106933" y="103994"/>
                    <a:pt x="750099" y="103994"/>
                  </a:cubicBezTo>
                  <a:cubicBezTo>
                    <a:pt x="393265" y="103994"/>
                    <a:pt x="103994" y="393265"/>
                    <a:pt x="103994" y="750099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3" name="椭圆 113"/>
            <p:cNvGrpSpPr/>
            <p:nvPr/>
          </p:nvGrpSpPr>
          <p:grpSpPr bwMode="auto">
            <a:xfrm>
              <a:off x="108713" y="101728"/>
              <a:ext cx="1286265" cy="1286265"/>
              <a:chOff x="0" y="0"/>
              <a:chExt cx="1286256" cy="1286256"/>
            </a:xfrm>
          </p:grpSpPr>
          <p:pic>
            <p:nvPicPr>
              <p:cNvPr id="10254" name="椭圆 113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86256" cy="128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5" name="文本框 5192"/>
              <p:cNvSpPr txBox="1">
                <a:spLocks noChangeArrowheads="1"/>
              </p:cNvSpPr>
              <p:nvPr/>
            </p:nvSpPr>
            <p:spPr bwMode="auto">
              <a:xfrm>
                <a:off x="190943" y="189554"/>
                <a:ext cx="909251" cy="90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94" name="圆角矩形 115"/>
          <p:cNvSpPr>
            <a:spLocks noChangeArrowheads="1"/>
          </p:cNvSpPr>
          <p:nvPr/>
        </p:nvSpPr>
        <p:spPr bwMode="auto">
          <a:xfrm>
            <a:off x="4557713" y="2187575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95" name="TextBox 74"/>
          <p:cNvSpPr txBox="1">
            <a:spLocks noChangeArrowheads="1"/>
          </p:cNvSpPr>
          <p:nvPr/>
        </p:nvSpPr>
        <p:spPr bwMode="auto">
          <a:xfrm>
            <a:off x="1658938" y="2681288"/>
            <a:ext cx="1785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00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96" name="任意多边形 108"/>
          <p:cNvSpPr>
            <a:spLocks noChangeArrowheads="1"/>
          </p:cNvSpPr>
          <p:nvPr/>
        </p:nvSpPr>
        <p:spPr bwMode="auto">
          <a:xfrm>
            <a:off x="6624638" y="3786188"/>
            <a:ext cx="2519362" cy="4762"/>
          </a:xfrm>
          <a:custGeom>
            <a:avLst/>
            <a:gdLst>
              <a:gd name="T0" fmla="*/ 0 w 2585545"/>
              <a:gd name="T1" fmla="*/ 0 h 4762"/>
              <a:gd name="T2" fmla="*/ 2454873 w 2585545"/>
              <a:gd name="T3" fmla="*/ 0 h 47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7" name="TextBox 76"/>
          <p:cNvSpPr txBox="1">
            <a:spLocks noChangeArrowheads="1"/>
          </p:cNvSpPr>
          <p:nvPr/>
        </p:nvSpPr>
        <p:spPr bwMode="auto">
          <a:xfrm>
            <a:off x="6011863" y="2886075"/>
            <a:ext cx="30114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必答题</a:t>
            </a:r>
            <a:endParaRPr lang="zh-CN" altLang="en-US" sz="6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/>
      <p:bldP spid="5186" grpId="0"/>
      <p:bldP spid="5194" grpId="0" bldLvl="0" animBg="1"/>
      <p:bldP spid="5194" grpId="1" bldLvl="0" animBg="1"/>
      <p:bldP spid="5195" grpId="0" bldLvl="0" animBg="1"/>
      <p:bldP spid="5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文本占位符 8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752600" y="5943600"/>
            <a:ext cx="6553200" cy="1065213"/>
          </a:xfrm>
        </p:spPr>
        <p:txBody>
          <a:bodyPr/>
          <a:lstStyle/>
          <a:p>
            <a:pPr marL="1905" indent="-344805"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4800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18" y="1066862"/>
            <a:ext cx="8915166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．汉武帝时，丞相十二人，以明经出身只有一人。汉昭帝至汉哀帝时期，十九任丞相中以明经出身者十位，另外几位也有从经师受儒学的经历。这一变化反映了汉代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06070" indent="-306070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．官员素养提高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．丞相权势扩大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．儒学地位上升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．察举制被废除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文本占位符 8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639888" y="5791200"/>
            <a:ext cx="6553200" cy="912813"/>
          </a:xfrm>
        </p:spPr>
        <p:txBody>
          <a:bodyPr/>
          <a:lstStyle/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938" y="1275540"/>
            <a:ext cx="8762770" cy="451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6070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．薛福成写道：“泰西耶稣之教，起源盖出于墨子，虽体用不无异同，而大旨实为相近。”奕指出，“西法其实法固中国之法也”。这些言论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．开创了经世致用的学风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．深刻反思了中国传统思想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．有利于减少变革的阻力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．准确分析了中西文化关系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676400" y="5564188"/>
            <a:ext cx="6553200" cy="989012"/>
          </a:xfrm>
        </p:spPr>
        <p:txBody>
          <a:bodyPr/>
          <a:lstStyle/>
          <a:p>
            <a:pPr marL="1905" indent="-344805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幼圆" pitchFamily="49" charset="-122"/>
              </a:rPr>
              <a:t>B</a:t>
            </a:r>
            <a:r>
              <a:rPr lang="zh-CN" altLang="en-US" sz="7200" dirty="0">
                <a:solidFill>
                  <a:srgbClr val="FF0000"/>
                </a:solidFill>
              </a:rPr>
              <a:t>　</a:t>
            </a:r>
            <a:endParaRPr lang="zh-CN" altLang="en-US" sz="7200" dirty="0">
              <a:solidFill>
                <a:srgbClr val="FF0000"/>
              </a:solidFill>
            </a:endParaRPr>
          </a:p>
          <a:p>
            <a:pPr marL="1905" indent="-344805" eaLnBrk="1" hangingPunct="1"/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18" y="1219258"/>
            <a:ext cx="88290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．《自然哲学的数学原理》出版后遭到欧陆学者的质疑，经历了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1740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年法国科学院的实测和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1759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年哈雷彗星回归观测等科学活动，牛顿学说最终成为欧陆学术的核心。由此可见，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6670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．社会价值观念遭到颠覆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6670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．学术观念转变是个缓慢过程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         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．欧陆学者放弃学术分歧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．科学评判标准受国家的影响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676476" y="6126770"/>
            <a:ext cx="6553200" cy="989012"/>
          </a:xfrm>
        </p:spPr>
        <p:txBody>
          <a:bodyPr/>
          <a:lstStyle/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幼圆" pitchFamily="49" charset="-122"/>
              </a:rPr>
              <a:t>D</a:t>
            </a:r>
            <a:r>
              <a:rPr lang="zh-CN" altLang="en-US" sz="6000" dirty="0">
                <a:solidFill>
                  <a:srgbClr val="FF0000"/>
                </a:solidFill>
              </a:rPr>
              <a:t>　　　　</a:t>
            </a:r>
            <a:endParaRPr lang="zh-CN" altLang="en-US" sz="6000" dirty="0">
              <a:solidFill>
                <a:srgbClr val="FF0000"/>
              </a:solidFill>
            </a:endParaRPr>
          </a:p>
          <a:p>
            <a:pPr marL="1905" indent="-344805" eaLnBrk="1" hangingPunct="1">
              <a:lnSpc>
                <a:spcPct val="80000"/>
              </a:lnSpc>
            </a:pP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55300" name="文本框 55299"/>
          <p:cNvSpPr txBox="1"/>
          <p:nvPr/>
        </p:nvSpPr>
        <p:spPr>
          <a:xfrm>
            <a:off x="328613" y="304800"/>
            <a:ext cx="2316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Century Gothic" panose="020B0502020202020204" pitchFamily="34" charset="0"/>
                <a:ea typeface="新宋体" panose="02010609030101010101" pitchFamily="49" charset="-122"/>
              </a:rPr>
              <a:t>抢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答题：第６题</a:t>
            </a:r>
            <a:endParaRPr lang="zh-CN" altLang="en-US" sz="2400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94" y="1944771"/>
            <a:ext cx="6444996" cy="25661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990664"/>
            <a:ext cx="9067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 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2008-2012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年我国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18-70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周岁国民人均每天媒介接触时长（分钟）由表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可知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455711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人们主要通过电脑获取信息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B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电视在生活中的地位得到极大提高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手机已经基本取代传统媒介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现代技术改变人们获取信息的习惯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文本框 56323"/>
          <p:cNvSpPr txBox="1"/>
          <p:nvPr/>
        </p:nvSpPr>
        <p:spPr>
          <a:xfrm>
            <a:off x="328613" y="304800"/>
            <a:ext cx="2316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Century Gothic" panose="020B0502020202020204" pitchFamily="34" charset="0"/>
                <a:ea typeface="新宋体" panose="02010609030101010101" pitchFamily="49" charset="-122"/>
              </a:rPr>
              <a:t>抢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答题：第７题</a:t>
            </a:r>
            <a:endParaRPr lang="zh-CN" altLang="en-US" sz="2400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714" y="1891596"/>
            <a:ext cx="8762770" cy="322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1898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年，维新派人士创办新式报刊，主张“崇白话而废文言”。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1918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年，《新青年》首先改用白话文，采用新式标点符号。这类行为在当时（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lnSpc>
                <a:spcPct val="150000"/>
              </a:lnSpc>
              <a:tabLst>
                <a:tab pos="2794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．都响应政府号召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．都服从政治需要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>
              <a:lnSpc>
                <a:spcPct val="150000"/>
              </a:lnSpc>
              <a:tabLst>
                <a:tab pos="27940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．都倡导文学革命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．都贬损传统文化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299" name="文本占位符 8"/>
          <p:cNvSpPr>
            <a:spLocks noGrp="1"/>
          </p:cNvSpPr>
          <p:nvPr/>
        </p:nvSpPr>
        <p:spPr>
          <a:xfrm>
            <a:off x="1718945" y="5683885"/>
            <a:ext cx="6510655" cy="8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幼圆" pitchFamily="49" charset="-122"/>
              </a:rPr>
              <a:t>B</a:t>
            </a:r>
            <a:r>
              <a:rPr lang="zh-CN" altLang="en-US" sz="6000" dirty="0">
                <a:solidFill>
                  <a:srgbClr val="FF0000"/>
                </a:solidFill>
              </a:rPr>
              <a:t>　　　　</a:t>
            </a:r>
            <a:endParaRPr lang="zh-CN" altLang="en-US" sz="6000" dirty="0">
              <a:solidFill>
                <a:srgbClr val="FF0000"/>
              </a:solidFill>
            </a:endParaRPr>
          </a:p>
          <a:p>
            <a:pPr marL="1905" indent="-344805" eaLnBrk="1" hangingPunct="1">
              <a:lnSpc>
                <a:spcPct val="80000"/>
              </a:lnSpc>
            </a:pP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文本框 57347"/>
          <p:cNvSpPr txBox="1"/>
          <p:nvPr/>
        </p:nvSpPr>
        <p:spPr>
          <a:xfrm>
            <a:off x="328613" y="304800"/>
            <a:ext cx="2316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Century Gothic" panose="020B0502020202020204" pitchFamily="34" charset="0"/>
                <a:ea typeface="新宋体" panose="02010609030101010101" pitchFamily="49" charset="-122"/>
              </a:rPr>
              <a:t>抢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答题：第８题</a:t>
            </a:r>
            <a:endParaRPr lang="zh-CN" altLang="en-US" sz="2400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16" y="1121028"/>
            <a:ext cx="88389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邓小平说：“现在我们人民，要摆脱‘左倾’个人崇拜思想，我们思想的观念要冲破旧习惯、旧势力的禁锢和束缚，从实际对象出发，要探求事物的内部联系及其发展的规律性，我们当今的社会一定要进行经济体制改革，走符合中国国情的发展道路。”这反映了邓小平主张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．解放思想、实行党内民主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．发展经济、健全法制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．实事求是、探索经济规律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．解放思想、探索发展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299" name="文本占位符 8"/>
          <p:cNvSpPr>
            <a:spLocks noGrp="1"/>
          </p:cNvSpPr>
          <p:nvPr/>
        </p:nvSpPr>
        <p:spPr>
          <a:xfrm>
            <a:off x="1676476" y="6126770"/>
            <a:ext cx="6553200" cy="989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幼圆" pitchFamily="49" charset="-122"/>
              </a:rPr>
              <a:t>D</a:t>
            </a:r>
            <a:r>
              <a:rPr lang="zh-CN" altLang="en-US" sz="6000" dirty="0">
                <a:solidFill>
                  <a:srgbClr val="FF0000"/>
                </a:solidFill>
              </a:rPr>
              <a:t>　　　　</a:t>
            </a:r>
            <a:endParaRPr lang="zh-CN" altLang="en-US" sz="6000" dirty="0">
              <a:solidFill>
                <a:srgbClr val="FF0000"/>
              </a:solidFill>
            </a:endParaRPr>
          </a:p>
          <a:p>
            <a:pPr marL="1905" indent="-344805" eaLnBrk="1" hangingPunct="1">
              <a:lnSpc>
                <a:spcPct val="80000"/>
              </a:lnSpc>
            </a:pP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676400" y="5868988"/>
            <a:ext cx="6553200" cy="989012"/>
          </a:xfrm>
        </p:spPr>
        <p:txBody>
          <a:bodyPr/>
          <a:lstStyle/>
          <a:p>
            <a:pPr marL="1905" indent="-34480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6600" dirty="0"/>
              <a:t>　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  <a:sym typeface="幼圆" pitchFamily="49" charset="-122"/>
              </a:rPr>
              <a:t>D</a:t>
            </a:r>
            <a:r>
              <a:rPr lang="zh-CN" altLang="en-US" sz="2000" dirty="0"/>
              <a:t>　　　　　　　　　　　　　　　　　　　　</a:t>
            </a:r>
            <a:r>
              <a:rPr lang="zh-CN" altLang="en-US" sz="6600" dirty="0"/>
              <a:t>　　</a:t>
            </a:r>
            <a:endParaRPr lang="zh-CN" altLang="en-US" sz="6600" dirty="0"/>
          </a:p>
          <a:p>
            <a:pPr marL="1905" indent="-344805" eaLnBrk="1" hangingPunct="1">
              <a:lnSpc>
                <a:spcPct val="80000"/>
              </a:lnSpc>
            </a:pPr>
            <a:endParaRPr lang="zh-CN" altLang="en-US" sz="6600" dirty="0"/>
          </a:p>
        </p:txBody>
      </p:sp>
      <p:sp>
        <p:nvSpPr>
          <p:cNvPr id="58372" name="文本框 58371"/>
          <p:cNvSpPr txBox="1"/>
          <p:nvPr/>
        </p:nvSpPr>
        <p:spPr>
          <a:xfrm>
            <a:off x="328613" y="304800"/>
            <a:ext cx="23161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Century Gothic" panose="020B0502020202020204" pitchFamily="34" charset="0"/>
                <a:ea typeface="新宋体" panose="02010609030101010101" pitchFamily="49" charset="-122"/>
              </a:rPr>
              <a:t>抢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答题：第９题</a:t>
            </a:r>
            <a:endParaRPr lang="zh-CN" altLang="en-US" sz="2400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633027"/>
            <a:ext cx="90676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．马丁・路德说：“告解圣事的中心是悔改，而不是向神父认罪；肉身的苦修和禁欲，若无内心的忏悔便毫无用处；靠积累功德赎罪也无益，只有基督的功德才能有助于赦罪。”马丁・路德 这样说的目的在于（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．否定天主教会存在的合理性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．号召人们放弃天主教信仰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．鼓动天主教徒退出天主教会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．批判天主教会，宣传宗教改革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文本占位符 8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58340" y="5576570"/>
            <a:ext cx="2446338" cy="15224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0" name="文本框 60419"/>
          <p:cNvSpPr txBox="1"/>
          <p:nvPr/>
        </p:nvSpPr>
        <p:spPr>
          <a:xfrm>
            <a:off x="328613" y="304800"/>
            <a:ext cx="2468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latin typeface="Century Gothic" panose="020B0502020202020204" pitchFamily="34" charset="0"/>
                <a:ea typeface="新宋体" panose="02010609030101010101" pitchFamily="49" charset="-122"/>
              </a:rPr>
              <a:t>抢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答题：第１</a:t>
            </a:r>
            <a:r>
              <a:rPr lang="en-US" altLang="zh-CN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0</a:t>
            </a:r>
            <a:r>
              <a:rPr lang="zh-CN" altLang="en-US" sz="2400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18" y="1295456"/>
            <a:ext cx="8991363" cy="4225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苏格拉底强调知识的作用，认为人必须具有知识，才能达到善，无知是一切罪恶的首要根源。他把道德和知识合二为一，认为道德行为必须以知识为基础。苏格拉底的这一认识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．是基于对智者学派主张的反思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．反对雅典的民主政治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．使哲学成为一门研究人的学问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．认为美德比知识重要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4"/>
          <p:cNvGrpSpPr/>
          <p:nvPr/>
        </p:nvGrpSpPr>
        <p:grpSpPr bwMode="auto">
          <a:xfrm>
            <a:off x="500063" y="-1292225"/>
            <a:ext cx="3286125" cy="9528175"/>
            <a:chOff x="0" y="0"/>
            <a:chExt cx="3286148" cy="9526617"/>
          </a:xfrm>
        </p:grpSpPr>
        <p:sp>
          <p:nvSpPr>
            <p:cNvPr id="45072" name="矩形 2"/>
            <p:cNvSpPr>
              <a:spLocks noChangeArrowheads="1"/>
            </p:cNvSpPr>
            <p:nvPr/>
          </p:nvSpPr>
          <p:spPr bwMode="auto">
            <a:xfrm>
              <a:off x="0" y="1157099"/>
              <a:ext cx="3286148" cy="7142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45073" name="组合 37"/>
            <p:cNvGrpSpPr/>
            <p:nvPr/>
          </p:nvGrpSpPr>
          <p:grpSpPr bwMode="auto">
            <a:xfrm>
              <a:off x="134938" y="952344"/>
              <a:ext cx="199709" cy="7537804"/>
              <a:chOff x="-440" y="712"/>
              <a:chExt cx="199709" cy="7537804"/>
            </a:xfrm>
          </p:grpSpPr>
          <p:grpSp>
            <p:nvGrpSpPr>
              <p:cNvPr id="45111" name="组合 18"/>
              <p:cNvGrpSpPr/>
              <p:nvPr/>
            </p:nvGrpSpPr>
            <p:grpSpPr bwMode="auto">
              <a:xfrm>
                <a:off x="-440" y="712"/>
                <a:ext cx="199709" cy="2403659"/>
                <a:chOff x="-440" y="712"/>
                <a:chExt cx="199709" cy="2403659"/>
              </a:xfrm>
            </p:grpSpPr>
            <p:sp>
              <p:nvSpPr>
                <p:cNvPr id="45141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40" y="128637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2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440" y="16085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3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440" y="19292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4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440" y="225142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5" name="圆角矩形 16"/>
                <p:cNvSpPr>
                  <a:spLocks noChangeArrowheads="1"/>
                </p:cNvSpPr>
                <p:nvPr/>
              </p:nvSpPr>
              <p:spPr bwMode="auto">
                <a:xfrm>
                  <a:off x="-440" y="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6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440" y="32292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7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440" y="643545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8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440" y="96575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9" name="圆角矩形 4"/>
                <p:cNvSpPr>
                  <a:spLocks noChangeArrowheads="1"/>
                </p:cNvSpPr>
                <p:nvPr/>
              </p:nvSpPr>
              <p:spPr bwMode="auto">
                <a:xfrm>
                  <a:off x="195" y="128574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0" name="圆角矩形 5"/>
                <p:cNvSpPr>
                  <a:spLocks noChangeArrowheads="1"/>
                </p:cNvSpPr>
                <p:nvPr/>
              </p:nvSpPr>
              <p:spPr bwMode="auto">
                <a:xfrm>
                  <a:off x="-244" y="160834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1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244" y="19288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2" name="圆角矩形 9"/>
                <p:cNvSpPr>
                  <a:spLocks noChangeArrowheads="1"/>
                </p:cNvSpPr>
                <p:nvPr/>
              </p:nvSpPr>
              <p:spPr bwMode="auto">
                <a:xfrm>
                  <a:off x="-244" y="22510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3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-244" y="32293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4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-244" y="64349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5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-244" y="96563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6" name="圆角矩形 4"/>
                <p:cNvSpPr>
                  <a:spLocks noChangeArrowheads="1"/>
                </p:cNvSpPr>
                <p:nvPr/>
              </p:nvSpPr>
              <p:spPr bwMode="auto">
                <a:xfrm>
                  <a:off x="830" y="129463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7" name="圆角矩形 5"/>
                <p:cNvSpPr>
                  <a:spLocks noChangeArrowheads="1"/>
                </p:cNvSpPr>
                <p:nvPr/>
              </p:nvSpPr>
              <p:spPr bwMode="auto">
                <a:xfrm>
                  <a:off x="394" y="161723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8" name="圆角矩形 8"/>
                <p:cNvSpPr>
                  <a:spLocks noChangeArrowheads="1"/>
                </p:cNvSpPr>
                <p:nvPr/>
              </p:nvSpPr>
              <p:spPr bwMode="auto">
                <a:xfrm>
                  <a:off x="394" y="193778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59" name="圆角矩形 9"/>
                <p:cNvSpPr>
                  <a:spLocks noChangeArrowheads="1"/>
                </p:cNvSpPr>
                <p:nvPr/>
              </p:nvSpPr>
              <p:spPr bwMode="auto">
                <a:xfrm>
                  <a:off x="394" y="22599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60" name="圆角矩形 17"/>
                <p:cNvSpPr>
                  <a:spLocks noChangeArrowheads="1"/>
                </p:cNvSpPr>
                <p:nvPr/>
              </p:nvSpPr>
              <p:spPr bwMode="auto">
                <a:xfrm>
                  <a:off x="394" y="33299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61" name="圆角矩形 14"/>
                <p:cNvSpPr>
                  <a:spLocks noChangeArrowheads="1"/>
                </p:cNvSpPr>
                <p:nvPr/>
              </p:nvSpPr>
              <p:spPr bwMode="auto">
                <a:xfrm>
                  <a:off x="394" y="65469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62" name="圆角矩形 15"/>
                <p:cNvSpPr>
                  <a:spLocks noChangeArrowheads="1"/>
                </p:cNvSpPr>
                <p:nvPr/>
              </p:nvSpPr>
              <p:spPr bwMode="auto">
                <a:xfrm>
                  <a:off x="394" y="97798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5112" name="组合 19"/>
              <p:cNvGrpSpPr/>
              <p:nvPr/>
            </p:nvGrpSpPr>
            <p:grpSpPr bwMode="auto">
              <a:xfrm>
                <a:off x="-440" y="2570772"/>
                <a:ext cx="199709" cy="2404669"/>
                <a:chOff x="-440" y="-996"/>
                <a:chExt cx="199709" cy="2404669"/>
              </a:xfrm>
            </p:grpSpPr>
            <p:sp>
              <p:nvSpPr>
                <p:cNvPr id="45123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-440" y="128593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4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-440" y="1608148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5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-440" y="192877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6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-440" y="225098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7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-440" y="27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8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440" y="32248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9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-440" y="64310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0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-440" y="96531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1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195" y="-99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2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-244" y="3203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3" name="圆角矩形 20"/>
                <p:cNvSpPr>
                  <a:spLocks noChangeArrowheads="1"/>
                </p:cNvSpPr>
                <p:nvPr/>
              </p:nvSpPr>
              <p:spPr bwMode="auto">
                <a:xfrm>
                  <a:off x="195" y="129419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4" name="圆角矩形 21"/>
                <p:cNvSpPr>
                  <a:spLocks noChangeArrowheads="1"/>
                </p:cNvSpPr>
                <p:nvPr/>
              </p:nvSpPr>
              <p:spPr bwMode="auto">
                <a:xfrm>
                  <a:off x="195" y="161640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5" name="圆角矩形 22"/>
                <p:cNvSpPr>
                  <a:spLocks noChangeArrowheads="1"/>
                </p:cNvSpPr>
                <p:nvPr/>
              </p:nvSpPr>
              <p:spPr bwMode="auto">
                <a:xfrm>
                  <a:off x="195" y="193702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6" name="圆角矩形 23"/>
                <p:cNvSpPr>
                  <a:spLocks noChangeArrowheads="1"/>
                </p:cNvSpPr>
                <p:nvPr/>
              </p:nvSpPr>
              <p:spPr bwMode="auto">
                <a:xfrm>
                  <a:off x="195" y="225923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7" name="圆角矩形 26"/>
                <p:cNvSpPr>
                  <a:spLocks noChangeArrowheads="1"/>
                </p:cNvSpPr>
                <p:nvPr/>
              </p:nvSpPr>
              <p:spPr bwMode="auto">
                <a:xfrm>
                  <a:off x="195" y="6536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8" name="圆角矩形 27"/>
                <p:cNvSpPr>
                  <a:spLocks noChangeArrowheads="1"/>
                </p:cNvSpPr>
                <p:nvPr/>
              </p:nvSpPr>
              <p:spPr bwMode="auto">
                <a:xfrm>
                  <a:off x="195" y="97692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39" name="圆角矩形 24"/>
                <p:cNvSpPr>
                  <a:spLocks noChangeArrowheads="1"/>
                </p:cNvSpPr>
                <p:nvPr/>
              </p:nvSpPr>
              <p:spPr bwMode="auto">
                <a:xfrm>
                  <a:off x="830" y="728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40" name="圆角矩形 25"/>
                <p:cNvSpPr>
                  <a:spLocks noChangeArrowheads="1"/>
                </p:cNvSpPr>
                <p:nvPr/>
              </p:nvSpPr>
              <p:spPr bwMode="auto">
                <a:xfrm>
                  <a:off x="394" y="32971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5113" name="组合 28"/>
              <p:cNvGrpSpPr/>
              <p:nvPr/>
            </p:nvGrpSpPr>
            <p:grpSpPr bwMode="auto">
              <a:xfrm>
                <a:off x="-440" y="5143371"/>
                <a:ext cx="199074" cy="2395145"/>
                <a:chOff x="-440" y="-165"/>
                <a:chExt cx="199074" cy="2395145"/>
              </a:xfrm>
            </p:grpSpPr>
            <p:sp>
              <p:nvSpPr>
                <p:cNvPr id="45114" name="圆角矩形 29"/>
                <p:cNvSpPr>
                  <a:spLocks noChangeArrowheads="1"/>
                </p:cNvSpPr>
                <p:nvPr/>
              </p:nvSpPr>
              <p:spPr bwMode="auto">
                <a:xfrm>
                  <a:off x="-440" y="128550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5" name="圆角矩形 30"/>
                <p:cNvSpPr>
                  <a:spLocks noChangeArrowheads="1"/>
                </p:cNvSpPr>
                <p:nvPr/>
              </p:nvSpPr>
              <p:spPr bwMode="auto">
                <a:xfrm>
                  <a:off x="-440" y="160770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6" name="圆角矩形 31"/>
                <p:cNvSpPr>
                  <a:spLocks noChangeArrowheads="1"/>
                </p:cNvSpPr>
                <p:nvPr/>
              </p:nvSpPr>
              <p:spPr bwMode="auto">
                <a:xfrm>
                  <a:off x="-440" y="192833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7" name="圆角矩形 32"/>
                <p:cNvSpPr>
                  <a:spLocks noChangeArrowheads="1"/>
                </p:cNvSpPr>
                <p:nvPr/>
              </p:nvSpPr>
              <p:spPr bwMode="auto">
                <a:xfrm>
                  <a:off x="-440" y="225054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8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-440" y="-16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9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9" name="圆角矩形 34"/>
                <p:cNvSpPr>
                  <a:spLocks noChangeArrowheads="1"/>
                </p:cNvSpPr>
                <p:nvPr/>
              </p:nvSpPr>
              <p:spPr bwMode="auto">
                <a:xfrm>
                  <a:off x="-440" y="32204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0" name="圆角矩形 35"/>
                <p:cNvSpPr>
                  <a:spLocks noChangeArrowheads="1"/>
                </p:cNvSpPr>
                <p:nvPr/>
              </p:nvSpPr>
              <p:spPr bwMode="auto">
                <a:xfrm>
                  <a:off x="-440" y="64266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1" name="圆角矩形 36"/>
                <p:cNvSpPr>
                  <a:spLocks noChangeArrowheads="1"/>
                </p:cNvSpPr>
                <p:nvPr/>
              </p:nvSpPr>
              <p:spPr bwMode="auto">
                <a:xfrm>
                  <a:off x="-440" y="96487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22" name="圆角矩形 33"/>
                <p:cNvSpPr>
                  <a:spLocks noChangeArrowheads="1"/>
                </p:cNvSpPr>
                <p:nvPr/>
              </p:nvSpPr>
              <p:spPr bwMode="auto">
                <a:xfrm>
                  <a:off x="195" y="808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5074" name="组合 66"/>
            <p:cNvGrpSpPr/>
            <p:nvPr/>
          </p:nvGrpSpPr>
          <p:grpSpPr bwMode="auto">
            <a:xfrm>
              <a:off x="2944833" y="950196"/>
              <a:ext cx="199074" cy="7539164"/>
              <a:chOff x="-439" y="0"/>
              <a:chExt cx="199074" cy="7539164"/>
            </a:xfrm>
          </p:grpSpPr>
          <p:grpSp>
            <p:nvGrpSpPr>
              <p:cNvPr id="45080" name="组合 18"/>
              <p:cNvGrpSpPr/>
              <p:nvPr/>
            </p:nvGrpSpPr>
            <p:grpSpPr bwMode="auto">
              <a:xfrm>
                <a:off x="0" y="0"/>
                <a:ext cx="198000" cy="2395628"/>
                <a:chOff x="0" y="0"/>
                <a:chExt cx="198000" cy="2395628"/>
              </a:xfrm>
            </p:grpSpPr>
            <p:sp>
              <p:nvSpPr>
                <p:cNvPr id="45103" name="圆角矩形 4"/>
                <p:cNvSpPr>
                  <a:spLocks noChangeArrowheads="1"/>
                </p:cNvSpPr>
                <p:nvPr/>
              </p:nvSpPr>
              <p:spPr bwMode="auto">
                <a:xfrm>
                  <a:off x="-439" y="128622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4" name="圆角矩形 87"/>
                <p:cNvSpPr>
                  <a:spLocks noChangeArrowheads="1"/>
                </p:cNvSpPr>
                <p:nvPr/>
              </p:nvSpPr>
              <p:spPr bwMode="auto">
                <a:xfrm>
                  <a:off x="-439" y="1608437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5" name="圆角矩形 88"/>
                <p:cNvSpPr>
                  <a:spLocks noChangeArrowheads="1"/>
                </p:cNvSpPr>
                <p:nvPr/>
              </p:nvSpPr>
              <p:spPr bwMode="auto">
                <a:xfrm>
                  <a:off x="-439" y="1929059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6" name="圆角矩形 89"/>
                <p:cNvSpPr>
                  <a:spLocks noChangeArrowheads="1"/>
                </p:cNvSpPr>
                <p:nvPr/>
              </p:nvSpPr>
              <p:spPr bwMode="auto">
                <a:xfrm>
                  <a:off x="-439" y="2251269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7" name="圆角矩形 90"/>
                <p:cNvSpPr>
                  <a:spLocks noChangeArrowheads="1"/>
                </p:cNvSpPr>
                <p:nvPr/>
              </p:nvSpPr>
              <p:spPr bwMode="auto">
                <a:xfrm>
                  <a:off x="-439" y="56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8" name="圆角矩形 91"/>
                <p:cNvSpPr>
                  <a:spLocks noChangeArrowheads="1"/>
                </p:cNvSpPr>
                <p:nvPr/>
              </p:nvSpPr>
              <p:spPr bwMode="auto">
                <a:xfrm>
                  <a:off x="-439" y="322771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9" name="圆角矩形 92"/>
                <p:cNvSpPr>
                  <a:spLocks noChangeArrowheads="1"/>
                </p:cNvSpPr>
                <p:nvPr/>
              </p:nvSpPr>
              <p:spPr bwMode="auto">
                <a:xfrm>
                  <a:off x="-439" y="64339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10" name="圆角矩形 93"/>
                <p:cNvSpPr>
                  <a:spLocks noChangeArrowheads="1"/>
                </p:cNvSpPr>
                <p:nvPr/>
              </p:nvSpPr>
              <p:spPr bwMode="auto">
                <a:xfrm>
                  <a:off x="-439" y="965604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5081" name="组合 19"/>
              <p:cNvGrpSpPr/>
              <p:nvPr/>
            </p:nvGrpSpPr>
            <p:grpSpPr bwMode="auto">
              <a:xfrm>
                <a:off x="-439" y="2571891"/>
                <a:ext cx="199074" cy="2404669"/>
                <a:chOff x="-439" y="123"/>
                <a:chExt cx="199074" cy="2404669"/>
              </a:xfrm>
            </p:grpSpPr>
            <p:sp>
              <p:nvSpPr>
                <p:cNvPr id="45091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-439" y="1287375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2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-439" y="1617521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3" name="圆角矩形 80"/>
                <p:cNvSpPr>
                  <a:spLocks noChangeArrowheads="1"/>
                </p:cNvSpPr>
                <p:nvPr/>
              </p:nvSpPr>
              <p:spPr bwMode="auto">
                <a:xfrm>
                  <a:off x="-439" y="193814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4" name="圆角矩形 81"/>
                <p:cNvSpPr>
                  <a:spLocks noChangeArrowheads="1"/>
                </p:cNvSpPr>
                <p:nvPr/>
              </p:nvSpPr>
              <p:spPr bwMode="auto">
                <a:xfrm>
                  <a:off x="-439" y="226035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5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-439" y="123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4BA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6" name="圆角矩形 83"/>
                <p:cNvSpPr>
                  <a:spLocks noChangeArrowheads="1"/>
                </p:cNvSpPr>
                <p:nvPr/>
              </p:nvSpPr>
              <p:spPr bwMode="auto">
                <a:xfrm>
                  <a:off x="-439" y="322333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7" name="圆角矩形 84"/>
                <p:cNvSpPr>
                  <a:spLocks noChangeArrowheads="1"/>
                </p:cNvSpPr>
                <p:nvPr/>
              </p:nvSpPr>
              <p:spPr bwMode="auto">
                <a:xfrm>
                  <a:off x="-439" y="642956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8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-439" y="966753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9" name="圆角矩形 82"/>
                <p:cNvSpPr>
                  <a:spLocks noChangeArrowheads="1"/>
                </p:cNvSpPr>
                <p:nvPr/>
              </p:nvSpPr>
              <p:spPr bwMode="auto">
                <a:xfrm>
                  <a:off x="196" y="9646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0" name="圆角矩形 78"/>
                <p:cNvSpPr>
                  <a:spLocks noChangeArrowheads="1"/>
                </p:cNvSpPr>
                <p:nvPr/>
              </p:nvSpPr>
              <p:spPr bwMode="auto">
                <a:xfrm>
                  <a:off x="196" y="1300708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1" name="圆角矩形 79"/>
                <p:cNvSpPr>
                  <a:spLocks noChangeArrowheads="1"/>
                </p:cNvSpPr>
                <p:nvPr/>
              </p:nvSpPr>
              <p:spPr bwMode="auto">
                <a:xfrm>
                  <a:off x="196" y="1630854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102" name="圆角矩形 85"/>
                <p:cNvSpPr>
                  <a:spLocks noChangeArrowheads="1"/>
                </p:cNvSpPr>
                <p:nvPr/>
              </p:nvSpPr>
              <p:spPr bwMode="auto">
                <a:xfrm>
                  <a:off x="196" y="980086"/>
                  <a:ext cx="198439" cy="142852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5082" name="组合 28"/>
              <p:cNvGrpSpPr/>
              <p:nvPr/>
            </p:nvGrpSpPr>
            <p:grpSpPr bwMode="auto">
              <a:xfrm>
                <a:off x="0" y="5143536"/>
                <a:ext cx="198000" cy="2395628"/>
                <a:chOff x="0" y="0"/>
                <a:chExt cx="198000" cy="2395628"/>
              </a:xfrm>
            </p:grpSpPr>
            <p:sp>
              <p:nvSpPr>
                <p:cNvPr id="45083" name="圆角矩形 70"/>
                <p:cNvSpPr>
                  <a:spLocks noChangeArrowheads="1"/>
                </p:cNvSpPr>
                <p:nvPr/>
              </p:nvSpPr>
              <p:spPr bwMode="auto">
                <a:xfrm>
                  <a:off x="-439" y="1294872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4" name="圆角矩形 71"/>
                <p:cNvSpPr>
                  <a:spLocks noChangeArrowheads="1"/>
                </p:cNvSpPr>
                <p:nvPr/>
              </p:nvSpPr>
              <p:spPr bwMode="auto">
                <a:xfrm>
                  <a:off x="-439" y="1617082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5" name="圆角矩形 72"/>
                <p:cNvSpPr>
                  <a:spLocks noChangeArrowheads="1"/>
                </p:cNvSpPr>
                <p:nvPr/>
              </p:nvSpPr>
              <p:spPr bwMode="auto">
                <a:xfrm>
                  <a:off x="-439" y="1937705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6" name="圆角矩形 73"/>
                <p:cNvSpPr>
                  <a:spLocks noChangeArrowheads="1"/>
                </p:cNvSpPr>
                <p:nvPr/>
              </p:nvSpPr>
              <p:spPr bwMode="auto">
                <a:xfrm>
                  <a:off x="-439" y="2259914"/>
                  <a:ext cx="198439" cy="136503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7" name="圆角矩形 74"/>
                <p:cNvSpPr>
                  <a:spLocks noChangeArrowheads="1"/>
                </p:cNvSpPr>
                <p:nvPr/>
              </p:nvSpPr>
              <p:spPr bwMode="auto">
                <a:xfrm>
                  <a:off x="-439" y="9207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8" name="圆角矩形 75"/>
                <p:cNvSpPr>
                  <a:spLocks noChangeArrowheads="1"/>
                </p:cNvSpPr>
                <p:nvPr/>
              </p:nvSpPr>
              <p:spPr bwMode="auto">
                <a:xfrm>
                  <a:off x="-439" y="331418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89" name="圆角矩形 76"/>
                <p:cNvSpPr>
                  <a:spLocks noChangeArrowheads="1"/>
                </p:cNvSpPr>
                <p:nvPr/>
              </p:nvSpPr>
              <p:spPr bwMode="auto">
                <a:xfrm>
                  <a:off x="-439" y="652040"/>
                  <a:ext cx="198439" cy="144438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090" name="圆角矩形 77"/>
                <p:cNvSpPr>
                  <a:spLocks noChangeArrowheads="1"/>
                </p:cNvSpPr>
                <p:nvPr/>
              </p:nvSpPr>
              <p:spPr bwMode="auto">
                <a:xfrm>
                  <a:off x="-439" y="974250"/>
                  <a:ext cx="198439" cy="144439"/>
                </a:xfrm>
                <a:prstGeom prst="roundRect">
                  <a:avLst>
                    <a:gd name="adj" fmla="val 5681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幼圆" pitchFamily="49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5075" name="圆角矩形 94"/>
            <p:cNvSpPr>
              <a:spLocks noChangeArrowheads="1"/>
            </p:cNvSpPr>
            <p:nvPr/>
          </p:nvSpPr>
          <p:spPr bwMode="auto">
            <a:xfrm>
              <a:off x="428628" y="1946592"/>
              <a:ext cx="2428892" cy="1728504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6" name="圆角矩形 95"/>
            <p:cNvSpPr>
              <a:spLocks noChangeArrowheads="1"/>
            </p:cNvSpPr>
            <p:nvPr/>
          </p:nvSpPr>
          <p:spPr bwMode="auto">
            <a:xfrm>
              <a:off x="428628" y="3893501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7" name="圆角矩形 96"/>
            <p:cNvSpPr>
              <a:spLocks noChangeArrowheads="1"/>
            </p:cNvSpPr>
            <p:nvPr/>
          </p:nvSpPr>
          <p:spPr bwMode="auto">
            <a:xfrm>
              <a:off x="428628" y="5845806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8" name="圆角矩形 97"/>
            <p:cNvSpPr>
              <a:spLocks noChangeArrowheads="1"/>
            </p:cNvSpPr>
            <p:nvPr/>
          </p:nvSpPr>
          <p:spPr bwMode="auto">
            <a:xfrm>
              <a:off x="428628" y="7798112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9" name="圆角矩形 98"/>
            <p:cNvSpPr>
              <a:spLocks noChangeArrowheads="1"/>
            </p:cNvSpPr>
            <p:nvPr/>
          </p:nvSpPr>
          <p:spPr bwMode="auto">
            <a:xfrm>
              <a:off x="428628" y="0"/>
              <a:ext cx="2428892" cy="1728505"/>
            </a:xfrm>
            <a:prstGeom prst="roundRect">
              <a:avLst>
                <a:gd name="adj" fmla="val 647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幼圆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85" name="TextBox 66"/>
          <p:cNvSpPr txBox="1">
            <a:spLocks noChangeArrowheads="1"/>
          </p:cNvSpPr>
          <p:nvPr/>
        </p:nvSpPr>
        <p:spPr bwMode="auto">
          <a:xfrm rot="-548456">
            <a:off x="904875" y="949325"/>
            <a:ext cx="3151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86" name="TextBox 67"/>
          <p:cNvSpPr txBox="1">
            <a:spLocks noChangeArrowheads="1"/>
          </p:cNvSpPr>
          <p:nvPr/>
        </p:nvSpPr>
        <p:spPr bwMode="auto">
          <a:xfrm rot="614574">
            <a:off x="814388" y="4957763"/>
            <a:ext cx="3151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800" b="1">
                <a:solidFill>
                  <a:schemeClr val="bg1"/>
                </a:solidFill>
                <a:latin typeface="Arial Black" panose="020B0A04020102020204" pitchFamily="34" charset="0"/>
              </a:rPr>
              <a:t>STEP</a:t>
            </a:r>
            <a:endParaRPr lang="zh-CN" altLang="en-US" sz="6800" b="1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187" name="直接连接符 105"/>
          <p:cNvCxnSpPr>
            <a:cxnSpLocks noChangeShapeType="1"/>
          </p:cNvCxnSpPr>
          <p:nvPr/>
        </p:nvCxnSpPr>
        <p:spPr bwMode="auto">
          <a:xfrm>
            <a:off x="928688" y="3451225"/>
            <a:ext cx="2519362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88" name="直接连接符 109"/>
          <p:cNvCxnSpPr>
            <a:cxnSpLocks noChangeShapeType="1"/>
            <a:stCxn id="45076" idx="0"/>
            <a:endCxn id="45076" idx="2"/>
          </p:cNvCxnSpPr>
          <p:nvPr/>
        </p:nvCxnSpPr>
        <p:spPr bwMode="auto">
          <a:xfrm>
            <a:off x="2143125" y="2601913"/>
            <a:ext cx="0" cy="1730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14"/>
          <p:cNvGrpSpPr/>
          <p:nvPr/>
        </p:nvGrpSpPr>
        <p:grpSpPr bwMode="auto">
          <a:xfrm>
            <a:off x="1397000" y="2714625"/>
            <a:ext cx="1500188" cy="1500188"/>
            <a:chOff x="0" y="0"/>
            <a:chExt cx="1500198" cy="1500198"/>
          </a:xfrm>
        </p:grpSpPr>
        <p:sp>
          <p:nvSpPr>
            <p:cNvPr id="45068" name="同心圆 71"/>
            <p:cNvSpPr>
              <a:spLocks noChangeArrowheads="1"/>
            </p:cNvSpPr>
            <p:nvPr/>
          </p:nvSpPr>
          <p:spPr bwMode="auto">
            <a:xfrm>
              <a:off x="0" y="0"/>
              <a:ext cx="1500198" cy="1500198"/>
            </a:xfrm>
            <a:custGeom>
              <a:avLst/>
              <a:gdLst>
                <a:gd name="T0" fmla="*/ 0 w 1500198"/>
                <a:gd name="T1" fmla="*/ 750099 h 1500198"/>
                <a:gd name="T2" fmla="*/ 750099 w 1500198"/>
                <a:gd name="T3" fmla="*/ 0 h 1500198"/>
                <a:gd name="T4" fmla="*/ 1500198 w 1500198"/>
                <a:gd name="T5" fmla="*/ 750099 h 1500198"/>
                <a:gd name="T6" fmla="*/ 750099 w 1500198"/>
                <a:gd name="T7" fmla="*/ 1500198 h 1500198"/>
                <a:gd name="T8" fmla="*/ 0 w 1500198"/>
                <a:gd name="T9" fmla="*/ 750099 h 1500198"/>
                <a:gd name="T10" fmla="*/ 103994 w 1500198"/>
                <a:gd name="T11" fmla="*/ 750099 h 1500198"/>
                <a:gd name="T12" fmla="*/ 750099 w 1500198"/>
                <a:gd name="T13" fmla="*/ 1396204 h 1500198"/>
                <a:gd name="T14" fmla="*/ 1396204 w 1500198"/>
                <a:gd name="T15" fmla="*/ 750099 h 1500198"/>
                <a:gd name="T16" fmla="*/ 750099 w 1500198"/>
                <a:gd name="T17" fmla="*/ 103994 h 1500198"/>
                <a:gd name="T18" fmla="*/ 103994 w 1500198"/>
                <a:gd name="T19" fmla="*/ 750099 h 1500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0198" h="1500198">
                  <a:moveTo>
                    <a:pt x="0" y="750099"/>
                  </a:moveTo>
                  <a:cubicBezTo>
                    <a:pt x="0" y="335831"/>
                    <a:pt x="335831" y="0"/>
                    <a:pt x="750099" y="0"/>
                  </a:cubicBezTo>
                  <a:cubicBezTo>
                    <a:pt x="1164367" y="0"/>
                    <a:pt x="1500198" y="335831"/>
                    <a:pt x="1500198" y="750099"/>
                  </a:cubicBezTo>
                  <a:cubicBezTo>
                    <a:pt x="1500198" y="1164367"/>
                    <a:pt x="1164367" y="1500198"/>
                    <a:pt x="750099" y="1500198"/>
                  </a:cubicBezTo>
                  <a:cubicBezTo>
                    <a:pt x="335831" y="1500198"/>
                    <a:pt x="0" y="1164367"/>
                    <a:pt x="0" y="750099"/>
                  </a:cubicBezTo>
                  <a:close/>
                  <a:moveTo>
                    <a:pt x="103994" y="750099"/>
                  </a:moveTo>
                  <a:cubicBezTo>
                    <a:pt x="103994" y="1106933"/>
                    <a:pt x="393265" y="1396204"/>
                    <a:pt x="750099" y="1396204"/>
                  </a:cubicBezTo>
                  <a:cubicBezTo>
                    <a:pt x="1106933" y="1396204"/>
                    <a:pt x="1396204" y="1106933"/>
                    <a:pt x="1396204" y="750099"/>
                  </a:cubicBezTo>
                  <a:cubicBezTo>
                    <a:pt x="1396204" y="393265"/>
                    <a:pt x="1106933" y="103994"/>
                    <a:pt x="750099" y="103994"/>
                  </a:cubicBezTo>
                  <a:cubicBezTo>
                    <a:pt x="393265" y="103994"/>
                    <a:pt x="103994" y="393265"/>
                    <a:pt x="103994" y="750099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5069" name="椭圆 113"/>
            <p:cNvGrpSpPr/>
            <p:nvPr/>
          </p:nvGrpSpPr>
          <p:grpSpPr bwMode="auto">
            <a:xfrm>
              <a:off x="108713" y="101728"/>
              <a:ext cx="1286265" cy="1286265"/>
              <a:chOff x="0" y="0"/>
              <a:chExt cx="1286256" cy="1286256"/>
            </a:xfrm>
          </p:grpSpPr>
          <p:pic>
            <p:nvPicPr>
              <p:cNvPr id="45070" name="椭圆 113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86256" cy="128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1" name="文本框 5192"/>
              <p:cNvSpPr txBox="1">
                <a:spLocks noChangeArrowheads="1"/>
              </p:cNvSpPr>
              <p:nvPr/>
            </p:nvSpPr>
            <p:spPr bwMode="auto">
              <a:xfrm>
                <a:off x="190943" y="189554"/>
                <a:ext cx="909251" cy="90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幼圆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94" name="圆角矩形 115"/>
          <p:cNvSpPr>
            <a:spLocks noChangeArrowheads="1"/>
          </p:cNvSpPr>
          <p:nvPr/>
        </p:nvSpPr>
        <p:spPr bwMode="auto">
          <a:xfrm>
            <a:off x="4557713" y="2187575"/>
            <a:ext cx="2428875" cy="1727200"/>
          </a:xfrm>
          <a:prstGeom prst="roundRect">
            <a:avLst>
              <a:gd name="adj" fmla="val 6477"/>
            </a:avLst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95" name="TextBox 74"/>
          <p:cNvSpPr txBox="1">
            <a:spLocks noChangeArrowheads="1"/>
          </p:cNvSpPr>
          <p:nvPr/>
        </p:nvSpPr>
        <p:spPr bwMode="auto">
          <a:xfrm>
            <a:off x="1658938" y="2681288"/>
            <a:ext cx="17859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100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96" name="任意多边形 108"/>
          <p:cNvSpPr>
            <a:spLocks noChangeArrowheads="1"/>
          </p:cNvSpPr>
          <p:nvPr/>
        </p:nvSpPr>
        <p:spPr bwMode="auto">
          <a:xfrm>
            <a:off x="6624638" y="3786188"/>
            <a:ext cx="2519362" cy="4762"/>
          </a:xfrm>
          <a:custGeom>
            <a:avLst/>
            <a:gdLst>
              <a:gd name="T0" fmla="*/ 0 w 2585545"/>
              <a:gd name="T1" fmla="*/ 0 h 4762"/>
              <a:gd name="T2" fmla="*/ 2454873 w 2585545"/>
              <a:gd name="T3" fmla="*/ 0 h 47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7" name="TextBox 76"/>
          <p:cNvSpPr txBox="1">
            <a:spLocks noChangeArrowheads="1"/>
          </p:cNvSpPr>
          <p:nvPr/>
        </p:nvSpPr>
        <p:spPr bwMode="auto">
          <a:xfrm>
            <a:off x="6564313" y="3103563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风险题</a:t>
            </a:r>
            <a:endParaRPr lang="zh-CN" altLang="en-US" sz="4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/>
      <p:bldP spid="5186" grpId="0"/>
      <p:bldP spid="5194" grpId="0" bldLvl="0" animBg="1"/>
      <p:bldP spid="5194" grpId="1" bldLvl="0" animBg="1"/>
      <p:bldP spid="5195" grpId="0" bldLvl="0" animBg="1"/>
      <p:bldP spid="51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1"/>
          <p:cNvSpPr txBox="1">
            <a:spLocks noChangeArrowheads="1"/>
          </p:cNvSpPr>
          <p:nvPr/>
        </p:nvSpPr>
        <p:spPr bwMode="auto">
          <a:xfrm>
            <a:off x="690563" y="5868988"/>
            <a:ext cx="11382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/>
              <a:t>                  </a:t>
            </a:r>
            <a:endParaRPr lang="en-US" altLang="zh-CN" sz="1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  <p:sp>
        <p:nvSpPr>
          <p:cNvPr id="4608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152516" y="1203325"/>
            <a:ext cx="8915166" cy="4740209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风险题规则：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该环节共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道题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分为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分题。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分题思考时间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秒；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分题答对加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，答错扣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分题答对加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，答错扣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各组依次选题，答题。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684213" y="1219200"/>
            <a:ext cx="7829550" cy="43592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必答题规则：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该环节各队每位选手都要参加，每人回答一道题，各位选手依次选题，答题。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该环节共计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道题，每题限时30秒，每答对一题加10分，答错不扣分，超时作答无分。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690563" y="5868988"/>
            <a:ext cx="1138237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/>
              <a:t>                  </a:t>
            </a:r>
            <a:endParaRPr lang="en-US" altLang="zh-CN" sz="1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动作按钮: 自定义 34">
            <a:hlinkClick r:id="rId1" action="ppaction://hlinksldjump"/>
            <a:hlinkHover r:id="" action="ppaction://noaction">
              <a:snd r:embed="rId2" name="arrow.wav"/>
            </a:hlinkHover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5969000"/>
            <a:ext cx="11144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动作按钮: 自定义 37">
            <a:hlinkClick r:id="" action="ppaction://hlinkshowjump?jump=lastslide"/>
            <a:hlinkHover r:id="" action="ppaction://noaction">
              <a:snd r:embed="rId2" name="arrow.wav"/>
            </a:hlinkHover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969000"/>
            <a:ext cx="11160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本框 6"/>
          <p:cNvSpPr txBox="1">
            <a:spLocks noChangeArrowheads="1"/>
          </p:cNvSpPr>
          <p:nvPr/>
        </p:nvSpPr>
        <p:spPr bwMode="auto">
          <a:xfrm>
            <a:off x="490538" y="93663"/>
            <a:ext cx="20240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/>
              <a:t>风险题</a:t>
            </a:r>
            <a:endParaRPr lang="zh-CN" altLang="en-US" sz="4000" b="1"/>
          </a:p>
        </p:txBody>
      </p:sp>
      <p:sp>
        <p:nvSpPr>
          <p:cNvPr id="47109" name="文本框 14"/>
          <p:cNvSpPr txBox="1">
            <a:spLocks noChangeArrowheads="1"/>
          </p:cNvSpPr>
          <p:nvPr/>
        </p:nvSpPr>
        <p:spPr bwMode="auto">
          <a:xfrm>
            <a:off x="6009482" y="914466"/>
            <a:ext cx="226853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１－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0" name="文本框 16"/>
          <p:cNvSpPr txBox="1">
            <a:spLocks noChangeArrowheads="1"/>
          </p:cNvSpPr>
          <p:nvPr/>
        </p:nvSpPr>
        <p:spPr bwMode="auto">
          <a:xfrm>
            <a:off x="5903219" y="2727308"/>
            <a:ext cx="28702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－１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分题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AutoShape 81">
            <a:hlinkClick r:id="rId5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1" y="1125521"/>
            <a:ext cx="1060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utoShape 81">
            <a:hlinkClick r:id="rId8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81" y="1125521"/>
            <a:ext cx="1066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utoShape 81">
            <a:hlinkClick r:id="rId10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1" y="1125521"/>
            <a:ext cx="1066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utoShape 81">
            <a:hlinkClick r:id="rId12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81" y="1125521"/>
            <a:ext cx="1066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utoShape 81">
            <a:hlinkClick r:id="rId14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1" y="1125521"/>
            <a:ext cx="1060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AutoShape 81">
            <a:hlinkClick r:id="rId16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1" y="2829226"/>
            <a:ext cx="1060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AutoShape 81">
            <a:hlinkClick r:id="rId18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15" y="2828909"/>
            <a:ext cx="1060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AutoShape 81">
            <a:hlinkClick r:id="rId20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08" y="2806938"/>
            <a:ext cx="10620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utoShape 81">
            <a:hlinkClick r:id="rId22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03" y="2828908"/>
            <a:ext cx="10620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AutoShape 81">
            <a:hlinkClick r:id="rId24" action="ppaction://hlinksldjump"/>
            <a:hlinkHover r:id="" action="ppaction://noaction">
              <a:snd r:embed="rId6" name="click.wav"/>
            </a:hlinkHover>
          </p:cNvPr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39" y="2828908"/>
            <a:ext cx="1163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7" name="文本框 1"/>
          <p:cNvSpPr txBox="1">
            <a:spLocks noChangeArrowheads="1"/>
          </p:cNvSpPr>
          <p:nvPr/>
        </p:nvSpPr>
        <p:spPr bwMode="auto">
          <a:xfrm>
            <a:off x="7316788" y="6200775"/>
            <a:ext cx="403225" cy="400050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hlinkClick r:id="rId26" action="ppaction://hlinksldjump"/>
              </a:rPr>
              <a:t>加</a:t>
            </a:r>
            <a:endParaRPr lang="zh-CN" altLang="en-US" sz="20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流程图: 可选过程 1">
            <a:hlinkClick r:id="" action="ppaction://hlinkshowjump?jump=previousslide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16" y="1599180"/>
            <a:ext cx="88389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1925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日，上海《民国日报》报道：“国民党自改组以来……国民了解了国民党的内容，因而挺身加入者，据现知概数，已达百万以上。”材料说明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．国民党已成为人民政党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．新三民主义符合时代需求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．三民主义得到广泛传播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．马克思主义已经成为主流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714" y="1219258"/>
            <a:ext cx="86865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indent="-198755"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1956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，中共中央召开关于知识分子问题的会议。陆定一在会议上说：“学术问题、艺术问题、技术问题，应该放手让知识分子发表自己的意见，应该容许不同学派的存在和新的学派的树立，他们之间可以互相批评。”这说明（　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．“双百”方针已成为科学文化工作的指导方针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．科学文化领域出现了欣欣向荣的景象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．当时在科学文化创作领域存在偏激现象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98755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．中共中央认为知识分子是工人阶级的一部分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16" y="990664"/>
            <a:ext cx="89151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有学者认为，文艺复兴中的人文主义者通过文学、艺术及其他形式对天主教会的腐败现象揭露得淋漓尽致，为马丁·路德提供了攻击天主教的炮弹。路德的宗教改革思想是用神学的理论与话语表达了人文主义自由、平等的思想。可见，文艺复兴与宗教改革的共同之处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．都坚持国家权力高于神权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．都解放了人们的思想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．都从根本上否定上帝的权威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．传播人文主义手段相同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439863" y="52578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　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110" y="1524050"/>
            <a:ext cx="8577363" cy="338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、“从未有过一个时代对传统观念抱有那样的怀疑态度，对人的理智能力和科学威力抱有那样的信心，对大自然的规律性与一致性抱有那样坚定的信念。”文中所说的这个时代是指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．殖民扩张时代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	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．文艺复兴时代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．宗教改革时代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	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．启蒙运动时代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209800" y="5715000"/>
            <a:ext cx="6669088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714" y="942800"/>
            <a:ext cx="8839200" cy="4772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毛泽东曾经指出：“在抗日时期，我们才制定了合乎情况的党的总路线和一整套具体政策。这时候，中国民主革命这个必然王国才被我们认识，我们才有了自由。”这里的“合乎情况的党的总路线和一整套具体政策”属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．国民革命理论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．新民主主义革命理论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．社会主义改造理论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．“三个世界”理论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20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308" y="1552716"/>
            <a:ext cx="8686692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、“秋收暴动后长期在根据地指导实际斗争，使得他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毛泽东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不像前几任中国共产党领导人那样注重得理论的真传，而是更多着眼于现实。”这表明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．毛泽东坚持马克思主义中国化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．毛泽东初步认识到农民问题的重要性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．毛泽东思想是集体智慧的结晶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．中国共产党摆脱了共产国际的影响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30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516" y="990664"/>
            <a:ext cx="899148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9337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、毛泽东“从欧洲借来的不是机器、宗教或自由制度的蓝本，而是共产主义。他借助于技术和灵活性，对症下药，使一位病入膏肓的病人——中国起死回生”。毛泽东领导中国“起死回生”的关键是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．确立了马克思主义的指导地位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．制定了灵活的方针政策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．找到了适合国情的革命道路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．建立了工农革命武装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30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072" y="1265458"/>
            <a:ext cx="8944928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美国学者罗斯·特里尔在《毛泽东传》中说：“他第一次把农民置于马克思主义革命计划的中心；他把帝国主义当作他所处时代的世界政治的关键，这甚至超过了列宁。这些就是他学说中的孪生支柱。”这表明毛泽东的学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．超过了列宁主义的成就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．坚持马克思主义和中国实际相结合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．是当今世界最先进的思想主张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．坚持农民阶级对革命的领导权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30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483" y="1219258"/>
            <a:ext cx="8762890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、延安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年与改革开放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年是中国共产党历史上的两个扭转乾坤的“黄金时代”。这两个时代的共同标志是：拓展了马克思主义中国化的新境界，开创了中国历史的新局面。主要表现分别是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确定“和平”“民主”方针、确立“依法治国”方略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实行全面抗战路线、提出建立社会主义市场经济体制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建立抗日民族统一战线、新时期党的基本路线形成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00300" algn="l"/>
              </a:tabLst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毛泽东思想成熟、建设中国特色社会主义理论形成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AutoShape 81">
            <a:hlinkClick r:id="rId1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122170"/>
            <a:ext cx="10604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AutoShape 81">
            <a:hlinkClick r:id="rId4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" y="3493770"/>
            <a:ext cx="11636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AutoShape 81">
            <a:hlinkClick r:id="rId6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219200" y="2122170"/>
            <a:ext cx="10668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AutoShape 81">
            <a:hlinkClick r:id="rId8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981200" y="2122170"/>
            <a:ext cx="10668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AutoShape 81">
            <a:hlinkClick r:id="rId10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819400" y="2122170"/>
            <a:ext cx="10668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AutoShape 81">
            <a:hlinkClick r:id="rId12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3581400" y="2122170"/>
            <a:ext cx="10604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AutoShape 81">
            <a:hlinkClick r:id="rId14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4419600" y="2122170"/>
            <a:ext cx="10604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AutoShape 81">
            <a:hlinkClick r:id="rId16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5257800" y="2122170"/>
            <a:ext cx="106045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AutoShape 81">
            <a:hlinkClick r:id="rId18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6096000" y="2122170"/>
            <a:ext cx="10620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AutoShape 81">
            <a:hlinkClick r:id="rId20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6858000" y="2122170"/>
            <a:ext cx="10620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AutoShape 81">
            <a:hlinkClick r:id="rId22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7620000" y="2122170"/>
            <a:ext cx="11636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AutoShape 81">
            <a:hlinkClick r:id="rId24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25"/>
          <a:stretch>
            <a:fillRect/>
          </a:stretch>
        </p:blipFill>
        <p:spPr>
          <a:xfrm>
            <a:off x="1219200" y="3493770"/>
            <a:ext cx="11636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AutoShape 81">
            <a:hlinkClick r:id="rId26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27"/>
          <a:stretch>
            <a:fillRect/>
          </a:stretch>
        </p:blipFill>
        <p:spPr>
          <a:xfrm>
            <a:off x="2057400" y="3493770"/>
            <a:ext cx="1163638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AutoShape 81">
            <a:hlinkClick r:id="rId28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29"/>
          <a:stretch>
            <a:fillRect/>
          </a:stretch>
        </p:blipFill>
        <p:spPr>
          <a:xfrm>
            <a:off x="2819400" y="3493770"/>
            <a:ext cx="116522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AutoShape 81">
            <a:hlinkClick r:id="rId30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3657600" y="3493770"/>
            <a:ext cx="11588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AutoShape 81">
            <a:hlinkClick r:id="rId32" action="ppaction://hlinksldjump"/>
            <a:hlinkHover r:id="" action="ppaction://noaction">
              <a:snd r:embed="rId2" name="click.wav"/>
            </a:hlinkHover>
          </p:cNvPr>
          <p:cNvPicPr/>
          <p:nvPr/>
        </p:nvPicPr>
        <p:blipFill>
          <a:blip r:embed="rId33"/>
          <a:stretch>
            <a:fillRect/>
          </a:stretch>
        </p:blipFill>
        <p:spPr>
          <a:xfrm>
            <a:off x="4419600" y="3493770"/>
            <a:ext cx="1165225" cy="1209675"/>
          </a:xfrm>
          <a:prstGeom prst="rect">
            <a:avLst/>
          </a:prstGeom>
        </p:spPr>
      </p:pic>
      <p:pic>
        <p:nvPicPr>
          <p:cNvPr id="12306" name="TextBox 85"/>
          <p:cNvPicPr/>
          <p:nvPr/>
        </p:nvPicPr>
        <p:blipFill>
          <a:blip r:embed="rId34"/>
          <a:stretch>
            <a:fillRect/>
          </a:stretch>
        </p:blipFill>
        <p:spPr>
          <a:xfrm>
            <a:off x="450850" y="109538"/>
            <a:ext cx="2017713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动作按钮: 自定义 33">
            <a:hlinkHover r:id="" action="ppaction://noaction">
              <a:snd r:embed="rId35" name="arrow.wav"/>
            </a:hlinkHover>
          </p:cNvPr>
          <p:cNvPicPr/>
          <p:nvPr/>
        </p:nvPicPr>
        <p:blipFill>
          <a:blip r:embed="rId36"/>
          <a:stretch>
            <a:fillRect/>
          </a:stretch>
        </p:blipFill>
        <p:spPr>
          <a:xfrm>
            <a:off x="7027863" y="5969000"/>
            <a:ext cx="1116012" cy="100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动作按钮: 自定义 34">
            <a:hlinkHover r:id="rId37" action="ppaction://hlinksldjump">
              <a:snd r:embed="rId35" name="arrow.wav"/>
            </a:hlinkHover>
          </p:cNvPr>
          <p:cNvPicPr/>
          <p:nvPr/>
        </p:nvPicPr>
        <p:blipFill>
          <a:blip r:embed="rId38"/>
          <a:stretch>
            <a:fillRect/>
          </a:stretch>
        </p:blipFill>
        <p:spPr>
          <a:xfrm>
            <a:off x="6318250" y="5969000"/>
            <a:ext cx="1114425" cy="100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动作按钮: 自定义 37">
            <a:hlinkClick r:id="" action="ppaction://hlinkshowjump?jump=lastslide"/>
            <a:hlinkHover r:id="" action="ppaction://noaction">
              <a:snd r:embed="rId35" name="arrow.wav"/>
            </a:hlinkHover>
          </p:cNvPr>
          <p:cNvPicPr/>
          <p:nvPr/>
        </p:nvPicPr>
        <p:blipFill>
          <a:blip r:embed="rId39"/>
          <a:stretch>
            <a:fillRect/>
          </a:stretch>
        </p:blipFill>
        <p:spPr>
          <a:xfrm>
            <a:off x="7720013" y="5969000"/>
            <a:ext cx="1116012" cy="100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>
            <a:hlinkClick r:id="rId37" tooltip="" action="ppaction://hlinksldjump"/>
          </p:cNvPr>
          <p:cNvSpPr/>
          <p:nvPr/>
        </p:nvSpPr>
        <p:spPr>
          <a:xfrm>
            <a:off x="5480050" y="3657600"/>
            <a:ext cx="615950" cy="83820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endParaRPr lang="en-US" altLang="zh-CN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40" tooltip="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圆角矩形 4">
            <a:hlinkClick r:id="rId41" tooltip="" action="ppaction://hlinksldjump"/>
          </p:cNvPr>
          <p:cNvSpPr/>
          <p:nvPr/>
        </p:nvSpPr>
        <p:spPr>
          <a:xfrm>
            <a:off x="6324600" y="3657600"/>
            <a:ext cx="615950" cy="83820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endParaRPr lang="en-US" altLang="zh-CN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6">
            <a:hlinkClick r:id="rId42" tooltip="" action="ppaction://hlinksldjump"/>
          </p:cNvPr>
          <p:cNvSpPr/>
          <p:nvPr/>
        </p:nvSpPr>
        <p:spPr>
          <a:xfrm>
            <a:off x="7158355" y="3657600"/>
            <a:ext cx="615950" cy="83820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endParaRPr lang="en-US" altLang="zh-CN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>
            <a:hlinkClick r:id="rId43" tooltip="" action="ppaction://hlinksldjump"/>
          </p:cNvPr>
          <p:cNvSpPr/>
          <p:nvPr/>
        </p:nvSpPr>
        <p:spPr>
          <a:xfrm>
            <a:off x="7893685" y="3657600"/>
            <a:ext cx="615950" cy="83820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endParaRPr lang="en-US" altLang="zh-CN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zh-CN" altLang="en-US" sz="66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风险题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30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：第</a:t>
            </a:r>
            <a:r>
              <a:rPr lang="en-US" altLang="zh-CN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sz="2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题</a:t>
            </a:r>
            <a:endParaRPr lang="zh-CN" altLang="en-US" sz="2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" name="流程图: 可选过程 3">
            <a:hlinkClick r:id="rId1" action="ppaction://hlinksldjump"/>
          </p:cNvPr>
          <p:cNvSpPr/>
          <p:nvPr/>
        </p:nvSpPr>
        <p:spPr>
          <a:xfrm>
            <a:off x="6459538" y="2794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112" y="1143060"/>
            <a:ext cx="8755371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《吕氏春秋•应同》中称，“凡帝王之将兴也，天必先祥乎下民。”《淮南子•天文》认为，“人主之情，上通于天，故诛暴则多飘风，枉法令则多重螟。”这些言论突出体现了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王权的神秘色彩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“君权神授”理论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古代的自然崇拜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“天人感应”思想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1"/>
          <p:cNvSpPr txBox="1">
            <a:spLocks noChangeArrowheads="1"/>
          </p:cNvSpPr>
          <p:nvPr/>
        </p:nvSpPr>
        <p:spPr bwMode="auto">
          <a:xfrm>
            <a:off x="838200" y="5562600"/>
            <a:ext cx="973138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b="1">
                <a:latin typeface="新宋体" panose="02010609030101010101" pitchFamily="49" charset="-122"/>
                <a:ea typeface="新宋体" panose="02010609030101010101" pitchFamily="49" charset="-122"/>
              </a:rPr>
              <a:t>            </a:t>
            </a:r>
            <a:r>
              <a:rPr lang="en-US" altLang="zh-CN" sz="6600" b="1">
                <a:latin typeface="新宋体" panose="02010609030101010101" pitchFamily="49" charset="-122"/>
                <a:ea typeface="新宋体" panose="02010609030101010101" pitchFamily="49" charset="-122"/>
              </a:rPr>
              <a:t>A</a:t>
            </a:r>
            <a:endParaRPr lang="en-US" altLang="zh-CN" sz="6600" b="1">
              <a:latin typeface="微软雅黑" panose="020B0503020204020204" pitchFamily="34" charset="-122"/>
              <a:ea typeface="微软雅黑" panose="020B0503020204020204" pitchFamily="34" charset="-122"/>
              <a:sym typeface="幼圆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220663" y="149225"/>
            <a:ext cx="312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加时赛</a:t>
            </a:r>
            <a:endParaRPr lang="zh-CN" altLang="en-US" sz="44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44" y="1703978"/>
            <a:ext cx="7982756" cy="23184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516" y="1103329"/>
            <a:ext cx="89151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下表是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世纪中期中国出现的著作，据此可知，这些著作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318" y="4226688"/>
            <a:ext cx="9372354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引导人们关注世界形势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彻底抛弃“天朝上国”观念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掀起全国救亡图存热情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促使清政府开展洋务运动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724439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sym typeface="幼圆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加时赛</a:t>
            </a:r>
            <a:endParaRPr lang="zh-CN" altLang="en-US" sz="40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110" y="1364626"/>
            <a:ext cx="8458089" cy="4515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著名学者葛兆光指出，从明末清初以来，面对西方文明，中国大体都是坚持在“传统中变”。可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1895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年以后，在追求富强的心情中，一切却似乎在向着西方式的“现代”转化，出现了“在传统外变”的取向。材料中“在传统外变”指的是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中体西用，自强求富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突破器物，学习制度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以日为师，全盘西化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追求民主，提倡科学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C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sym typeface="幼圆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加时赛</a:t>
            </a:r>
            <a:endParaRPr lang="zh-CN" altLang="en-US" sz="40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011" y="1371654"/>
            <a:ext cx="8457978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梁启超指出：“革命成功将近十年，所希望的件件都落空，渐渐有点废然思返，觉得社会文化是整套的，要拿旧心理运用新制，决计不可能……”这段话实际上揭示了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辛亥革命毫无建树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应该坚持改良道路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解放思想势在必行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反对进行政治改革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sym typeface="幼圆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加时赛</a:t>
            </a:r>
            <a:endParaRPr lang="zh-CN" altLang="en-US" sz="40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18" y="1039120"/>
            <a:ext cx="90676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毛泽东曾指出“农村斗争的发展，小区域红色政权的建立，红军的创造和扩大，促进革命高涨。所以，畏惧农民势力的发展，以为将要超过工人的努力而不利于革命，我们认为是错误的。”这表明毛泽东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正确分析国情确立民主革命目标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探索出工农武装割据革命的道路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提出了建立革命统一战线的方针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明确了社会主义革命和建设思想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865313" y="5410200"/>
            <a:ext cx="6669087" cy="981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6600" dirty="0"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  <a:sym typeface="幼圆" pitchFamily="49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304800" y="344488"/>
            <a:ext cx="31210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8F8F8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加时赛</a:t>
            </a:r>
            <a:endParaRPr lang="zh-CN" altLang="en-US" sz="4000" b="1" noProof="1">
              <a:solidFill>
                <a:srgbClr val="F8F8F8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可选过程 2">
            <a:hlinkClick r:id="rId1" action="ppaction://hlinksldjump"/>
          </p:cNvPr>
          <p:cNvSpPr/>
          <p:nvPr/>
        </p:nvSpPr>
        <p:spPr>
          <a:xfrm>
            <a:off x="6477000" y="304800"/>
            <a:ext cx="2362200" cy="457200"/>
          </a:xfrm>
          <a:prstGeom prst="flowChartAlternateProcess">
            <a:avLst/>
          </a:prstGeom>
          <a:solidFill>
            <a:srgbClr val="969696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zh-CN" sz="2000" b="1" noProof="1">
                <a:latin typeface="新宋体" panose="02010609030101010101" pitchFamily="49" charset="-122"/>
                <a:ea typeface="新宋体" panose="02010609030101010101" pitchFamily="49" charset="-122"/>
              </a:rPr>
              <a:t>返回风险题选项</a:t>
            </a:r>
            <a:endParaRPr lang="zh-CN" altLang="zh-CN" sz="2000" b="1" noProof="1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072" y="1447852"/>
            <a:ext cx="8868610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公元前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399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年，苏格拉底被指控“自创新神”和“腐蚀青年”两项罪行。苏格拉底申辩称“我所做的无非是劝告青年人和老年人不要只关心自己的身体和财产，而轻视自己的灵魂”。据此判断苏格拉底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强调人的决定作用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B.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追求人的精神修养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推崇“美德即知识”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D.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抨击雅典民主政治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62467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30489" r="44534" b="30226"/>
          <a:stretch>
            <a:fillRect/>
          </a:stretch>
        </p:blipFill>
        <p:spPr>
          <a:xfrm>
            <a:off x="-20638" y="-3175"/>
            <a:ext cx="9185276" cy="6591300"/>
          </a:xfrm>
        </p:spPr>
      </p:pic>
      <p:sp>
        <p:nvSpPr>
          <p:cNvPr id="62468" name="文本框 4"/>
          <p:cNvSpPr txBox="1">
            <a:spLocks noChangeArrowheads="1"/>
          </p:cNvSpPr>
          <p:nvPr/>
        </p:nvSpPr>
        <p:spPr bwMode="auto">
          <a:xfrm>
            <a:off x="1606550" y="3463925"/>
            <a:ext cx="5930900" cy="922338"/>
          </a:xfrm>
          <a:prstGeom prst="rect">
            <a:avLst/>
          </a:prstGeom>
          <a:solidFill>
            <a:srgbClr val="96D5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5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69" name="文本框 5"/>
          <p:cNvSpPr txBox="1">
            <a:spLocks noChangeArrowheads="1"/>
          </p:cNvSpPr>
          <p:nvPr/>
        </p:nvSpPr>
        <p:spPr bwMode="auto">
          <a:xfrm>
            <a:off x="1606550" y="4386263"/>
            <a:ext cx="5930900" cy="922337"/>
          </a:xfrm>
          <a:prstGeom prst="rect">
            <a:avLst/>
          </a:prstGeom>
          <a:solidFill>
            <a:srgbClr val="96D5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5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6425" y="2828925"/>
            <a:ext cx="3111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7200" b="1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Century Gothic" panose="020B0502020202020204" pitchFamily="34" charset="0"/>
              <a:ea typeface="幼圆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00200" y="2784475"/>
            <a:ext cx="7788275" cy="2552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8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Ｔｈａｎｋ</a:t>
            </a:r>
            <a:endParaRPr lang="zh-CN" altLang="en-US" sz="8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8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　　ｙｏｕ</a:t>
            </a:r>
            <a:endParaRPr lang="zh-CN" altLang="en-US" sz="8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36713" y="5486400"/>
            <a:ext cx="1804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幼圆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615" y="1295456"/>
            <a:ext cx="87627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0025" indent="-200025" algn="just"/>
            <a:r>
              <a:rPr lang="en-US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1932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年，美国的失业人数达到</a:t>
            </a:r>
            <a:r>
              <a:rPr lang="en-US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1100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万。据《幸福》杂志估计，美国有</a:t>
            </a:r>
            <a:r>
              <a:rPr lang="en-US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3400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万成年男女没有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任何收入，许多人活活饿死，活着的人也处境困难。为此，罗斯福采取的措施是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00025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．社会救济与以工代赈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．调整工业生产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00025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．整顿财政金融体系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．减少农业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产量</a:t>
            </a:r>
            <a:endParaRPr lang="zh-CN" altLang="zh-CN" sz="32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057400" y="5410200"/>
            <a:ext cx="1335088" cy="1438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106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106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16" y="1447852"/>
            <a:ext cx="8838967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>
              <a:lnSpc>
                <a:spcPct val="150000"/>
              </a:lnSpc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．二战后，区域经济合作组织大量涌现，其中，区域内部情况非常复杂，充分考虑各国实际情况，采取协商一致、自主自愿原则的是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．欧共体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         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．亚太经合组织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lnSpc>
                <a:spcPct val="15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．北美自由贸易区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	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．世界贸易组织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073275" y="5386388"/>
            <a:ext cx="877888" cy="990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endParaRPr lang="zh-CN" altLang="en-US" sz="66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676446"/>
            <a:ext cx="92200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indent="-306070" algn="just"/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．越来越多的欧洲人已经明白，欧洲已不再只是一个单纯的地理概念。这种现象出现的主要原因是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06070" indent="-306070" algn="just"/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．美国经济实力削弱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．欧洲各国经济实力增强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06070" indent="-306070" algn="just"/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．马歇尔计划的影响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．欧洲经济一体化的推动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矩形​​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92100"/>
            <a:ext cx="26892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占位符 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943100" y="5541963"/>
            <a:ext cx="990600" cy="9048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</a:t>
            </a:r>
            <a:endParaRPr lang="en-US" altLang="zh-CN" sz="66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524982"/>
            <a:ext cx="89914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．汉代时期，儒学在巴蜀、河西走廊和岭南等边远地区广泛传播，其重要作用是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533650" algn="l"/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．促进儒学的广泛传播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	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533650" algn="l"/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．有利于维护国家统一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．促进边疆地区的发展</a:t>
            </a: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6070" algn="just">
              <a:tabLst>
                <a:tab pos="2667000" algn="l"/>
              </a:tabLst>
            </a:pPr>
            <a:r>
              <a:rPr lang="en-US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．奠定儒学的主流地位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24600" y="304165"/>
            <a:ext cx="2510790" cy="486410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n w="12700" cmpd="sng">
                  <a:solidFill>
                    <a:schemeClr val="bg1"/>
                  </a:solidFill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返回必答题选题</a:t>
            </a:r>
            <a:endParaRPr lang="zh-CN" altLang="en-US">
              <a:ln w="12700" cmpd="sng">
                <a:solidFill>
                  <a:schemeClr val="bg1"/>
                </a:solidFill>
                <a:prstDash val="solid"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CDCDC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entury Gothic"/>
        <a:ea typeface="幼圆"/>
        <a:cs typeface=""/>
      </a:majorFont>
      <a:minorFont>
        <a:latin typeface="Century Gothic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Office Theme 1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CDCDC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entury Gothic"/>
        <a:ea typeface="幼圆"/>
        <a:cs typeface=""/>
      </a:majorFont>
      <a:minorFont>
        <a:latin typeface="Century Gothic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Office Theme 1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CDCDC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entury Gothic"/>
        <a:ea typeface="幼圆"/>
        <a:cs typeface=""/>
      </a:majorFont>
      <a:minorFont>
        <a:latin typeface="Century Gothic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3_Office Theme 1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DCDCDC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entury Gothic"/>
        <a:ea typeface="幼圆"/>
        <a:cs typeface=""/>
      </a:majorFont>
      <a:minorFont>
        <a:latin typeface="Century Gothic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4_Office Theme 1">
        <a:dk1>
          <a:srgbClr val="FFFFFF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5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DCDCDC"/>
    </a:accent4>
    <a:accent5>
      <a:srgbClr val="B3C1DA"/>
    </a:accent5>
    <a:accent6>
      <a:srgbClr val="AC474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7351</Words>
  <Application>WPS 演示</Application>
  <PresentationFormat>全屏显示(4:3)</PresentationFormat>
  <Paragraphs>563</Paragraphs>
  <Slides>56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56</vt:i4>
      </vt:variant>
    </vt:vector>
  </HeadingPairs>
  <TitlesOfParts>
    <vt:vector size="80" baseType="lpstr">
      <vt:lpstr>Arial</vt:lpstr>
      <vt:lpstr>宋体</vt:lpstr>
      <vt:lpstr>Wingdings</vt:lpstr>
      <vt:lpstr>Century Gothic</vt:lpstr>
      <vt:lpstr>幼圆</vt:lpstr>
      <vt:lpstr>Courier New</vt:lpstr>
      <vt:lpstr>Calibri</vt:lpstr>
      <vt:lpstr>楷体</vt:lpstr>
      <vt:lpstr>黑体</vt:lpstr>
      <vt:lpstr>仿宋</vt:lpstr>
      <vt:lpstr>微软雅黑</vt:lpstr>
      <vt:lpstr>Arial Black</vt:lpstr>
      <vt:lpstr>Times New Roman</vt:lpstr>
      <vt:lpstr>新宋体</vt:lpstr>
      <vt:lpstr>NumberOnly</vt:lpstr>
      <vt:lpstr>Arial Unicode MS</vt:lpstr>
      <vt:lpstr>等线</vt:lpstr>
      <vt:lpstr>MS PGothic</vt:lpstr>
      <vt:lpstr>幼圆</vt:lpstr>
      <vt:lpstr>1_Office Theme</vt:lpstr>
      <vt:lpstr>2_Office Theme</vt:lpstr>
      <vt:lpstr>3_Office Theme</vt:lpstr>
      <vt:lpstr>4_Office Theme</vt:lpstr>
      <vt:lpstr>4_Default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2010年成本活动月知识竞赛</dc:title>
  <dc:creator>Ting</dc:creator>
  <dc:subject>美的集团压缩机事业部</dc:subject>
  <cp:lastModifiedBy>Administrator</cp:lastModifiedBy>
  <cp:revision>464</cp:revision>
  <dcterms:created xsi:type="dcterms:W3CDTF">2006-08-16T00:00:00Z</dcterms:created>
  <dcterms:modified xsi:type="dcterms:W3CDTF">2021-01-24T10:24:22Z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