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59" r:id="rId6"/>
    <p:sldId id="261" r:id="rId7"/>
    <p:sldId id="273" r:id="rId8"/>
    <p:sldId id="272" r:id="rId9"/>
    <p:sldId id="263" r:id="rId10"/>
    <p:sldId id="266" r:id="rId11"/>
    <p:sldId id="265" r:id="rId12"/>
    <p:sldId id="267" r:id="rId13"/>
    <p:sldId id="268" r:id="rId14"/>
    <p:sldId id="269" r:id="rId15"/>
    <p:sldId id="270" r:id="rId16"/>
    <p:sldId id="271" r:id="rId17"/>
    <p:sldId id="260" r:id="rId18"/>
  </p:sldIdLst>
  <p:sldSz cx="12192000" cy="6858000"/>
  <p:notesSz cx="6858000" cy="9144000"/>
  <p:embeddedFontLst>
    <p:embeddedFont>
      <p:font typeface="汉仪雅酷黑简" panose="00020600040101010101" charset="-122"/>
      <p:regular r:id="rId22"/>
    </p:embeddedFont>
    <p:embeddedFont>
      <p:font typeface="方正粗黑宋简体" panose="02000000000000000000" charset="-122"/>
      <p:regular r:id="rId23"/>
    </p:embeddedFont>
    <p:embeddedFont>
      <p:font typeface="华文楷体" panose="02010600040101010101" charset="-122"/>
      <p:regular r:id="rId24"/>
    </p:embeddedFont>
    <p:embeddedFont>
      <p:font typeface="微软雅黑" panose="020B0503020204020204" charset="-122"/>
      <p:regular r:id="rId25"/>
    </p:embeddedFont>
    <p:embeddedFont>
      <p:font typeface="华文琥珀" panose="02010800040101010101" charset="-122"/>
      <p:regular r:id="rId26"/>
    </p:embeddedFont>
    <p:embeddedFont>
      <p:font typeface="华文新魏" panose="02010800040101010101" charset="-122"/>
      <p:regular r:id="rId27"/>
    </p:embeddedFont>
    <p:embeddedFont>
      <p:font typeface="方正姚体" panose="02010601030101010101" charset="-122"/>
      <p:regular r:id="rId28"/>
    </p:embeddedFont>
    <p:embeddedFont>
      <p:font typeface="华文宋体" panose="02010600040101010101" charset="-122"/>
      <p:regular r:id="rId29"/>
    </p:embeddedFont>
    <p:embeddedFont>
      <p:font typeface="黑体" panose="02010609060101010101" charset="-122"/>
      <p:regular r:id="rId30"/>
    </p:embeddedFont>
    <p:embeddedFont>
      <p:font typeface="仿宋" panose="02010609060101010101" charset="-122"/>
      <p:regular r:id="rId31"/>
    </p:embeddedFont>
    <p:embeddedFont>
      <p:font typeface="Calibri" panose="020F0502020204030204" charset="0"/>
      <p:regular r:id="rId32"/>
      <p:bold r:id="rId33"/>
      <p:italic r:id="rId34"/>
      <p:boldItalic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font" Target="fonts/font14.fntdata"/><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4.png"/><Relationship Id="rId4" Type="http://schemas.openxmlformats.org/officeDocument/2006/relationships/image" Target="../media/image3.png"/><Relationship Id="rId3" Type="http://schemas.microsoft.com/office/2007/relationships/hdphoto" Target="../media/image2.png"/><Relationship Id="rId2" Type="http://schemas.openxmlformats.org/officeDocument/2006/relationships/image" Target="../media/image1.png"/><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1524000" y="2219643"/>
            <a:ext cx="9144000" cy="1655762"/>
          </a:xfrm>
        </p:spPr>
        <p:txBody>
          <a:bodyPr>
            <a:normAutofit lnSpcReduction="10000"/>
          </a:bodyPr>
          <a:p>
            <a:r>
              <a:rPr lang="zh-CN" altLang="en-US" sz="9600">
                <a:solidFill>
                  <a:srgbClr val="7030A0"/>
                </a:solidFill>
                <a:latin typeface="汉仪雅酷黑简" panose="00020600040101010101" charset="-122"/>
                <a:ea typeface="汉仪雅酷黑简" panose="00020600040101010101" charset="-122"/>
              </a:rPr>
              <a:t>开放探究性设问</a:t>
            </a:r>
            <a:endParaRPr lang="zh-CN" altLang="en-US" sz="9600">
              <a:solidFill>
                <a:srgbClr val="7030A0"/>
              </a:solidFill>
              <a:latin typeface="汉仪雅酷黑简" panose="00020600040101010101" charset="-122"/>
              <a:ea typeface="汉仪雅酷黑简"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10" name="文本框 9"/>
          <p:cNvSpPr txBox="1"/>
          <p:nvPr/>
        </p:nvSpPr>
        <p:spPr>
          <a:xfrm>
            <a:off x="0" y="77470"/>
            <a:ext cx="12192000" cy="6739255"/>
          </a:xfrm>
          <a:prstGeom prst="rect">
            <a:avLst/>
          </a:prstGeom>
          <a:solidFill>
            <a:schemeClr val="accent2">
              <a:lumMod val="20000"/>
              <a:lumOff val="80000"/>
            </a:schemeClr>
          </a:solidFill>
        </p:spPr>
        <p:txBody>
          <a:bodyPr wrap="square" rtlCol="0">
            <a:spAutoFit/>
          </a:bodyPr>
          <a:p>
            <a:r>
              <a:rPr lang="zh-CN" altLang="en-US" sz="2400">
                <a:solidFill>
                  <a:srgbClr val="7030A0"/>
                </a:solidFill>
                <a:latin typeface="方正姚体" panose="02010601030101010101" charset="-122"/>
                <a:ea typeface="方正姚体" panose="02010601030101010101" charset="-122"/>
                <a:cs typeface="方正姚体" panose="02010601030101010101" charset="-122"/>
              </a:rPr>
              <a:t>【解后反思】SOLO分类评价法下的评分标准</a:t>
            </a:r>
            <a:endParaRPr lang="zh-CN" altLang="en-US" sz="2400">
              <a:solidFill>
                <a:srgbClr val="7030A0"/>
              </a:solidFill>
              <a:latin typeface="方正姚体" panose="02010601030101010101" charset="-122"/>
              <a:ea typeface="方正姚体" panose="02010601030101010101" charset="-122"/>
              <a:cs typeface="方正姚体" panose="02010601030101010101" charset="-122"/>
            </a:endParaRPr>
          </a:p>
          <a:p>
            <a:r>
              <a:rPr lang="zh-CN" altLang="en-US" sz="2400">
                <a:solidFill>
                  <a:srgbClr val="7030A0"/>
                </a:solidFill>
                <a:latin typeface="方正姚体" panose="02010601030101010101" charset="-122"/>
                <a:ea typeface="方正姚体" panose="02010601030101010101" charset="-122"/>
                <a:cs typeface="方正姚体" panose="02010601030101010101" charset="-122"/>
              </a:rPr>
              <a:t>        开放探究性试题一般采用SOLO分类评价法下的评分标准，对评分要求的把握，是考生得高分的关键。以2012年新课标全国卷第41题为例：</a:t>
            </a:r>
            <a:endParaRPr lang="zh-CN" altLang="en-US" sz="2400">
              <a:solidFill>
                <a:srgbClr val="7030A0"/>
              </a:solidFill>
              <a:latin typeface="方正姚体" panose="02010601030101010101" charset="-122"/>
              <a:ea typeface="方正姚体" panose="02010601030101010101" charset="-122"/>
              <a:cs typeface="方正姚体" panose="02010601030101010101" charset="-122"/>
            </a:endParaRPr>
          </a:p>
          <a:p>
            <a:r>
              <a:rPr lang="zh-CN" altLang="en-US" sz="2400">
                <a:solidFill>
                  <a:srgbClr val="7030A0"/>
                </a:solidFill>
                <a:latin typeface="方正姚体" panose="02010601030101010101" charset="-122"/>
                <a:ea typeface="方正姚体" panose="02010601030101010101" charset="-122"/>
                <a:cs typeface="方正姚体" panose="02010601030101010101" charset="-122"/>
              </a:rPr>
              <a:t> </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1.</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一等（12~10分）评分要求：（</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1</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）紧扣评论对象，观点明确；（</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2</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）合理引用史实，进行多角度评论；（</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3</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论证充分，逻辑严密，表述清楚。考生一般要达到两个层次。①关联结构层次：考生在回答问题时，能够联想问题的多个要点，并能将它们联系起来，整合成一个连贯一致的整体，说明考生真正理解了这个问题。②拓展抽象结构层次：考生在回答问题时，能够进行抽象概括，从理论的高度分析问题，而且能够深化问题，使问题的本身意义得到拓展。</a:t>
            </a:r>
            <a:endParaRPr lang="zh-CN" altLang="en-US" sz="2400">
              <a:solidFill>
                <a:srgbClr val="7030A0"/>
              </a:solidFill>
              <a:latin typeface="方正姚体" panose="02010601030101010101" charset="-122"/>
              <a:ea typeface="方正姚体" panose="02010601030101010101" charset="-122"/>
              <a:cs typeface="方正姚体" panose="02010601030101010101" charset="-122"/>
            </a:endParaRPr>
          </a:p>
          <a:p>
            <a:r>
              <a:rPr lang="en-US" altLang="zh-CN" sz="2400">
                <a:solidFill>
                  <a:srgbClr val="7030A0"/>
                </a:solidFill>
                <a:latin typeface="方正姚体" panose="02010601030101010101" charset="-122"/>
                <a:ea typeface="方正姚体" panose="02010601030101010101" charset="-122"/>
                <a:cs typeface="方正姚体" panose="02010601030101010101" charset="-122"/>
              </a:rPr>
              <a:t>2.</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二等（9~5分）评分要求：（</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1</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）能够结合评论对象，观点较明确；（</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2</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）引用史实，但评论角度单一（</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3</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）论证较完整，表述清楚。考生一般做到多点结构层次。考生在回答问题时，能联系多个孤立要点，但这些要点是相互孤立的，彼此之间并无关联，未形成相关问题的知识网络。</a:t>
            </a:r>
            <a:endParaRPr lang="zh-CN" altLang="en-US" sz="2400">
              <a:solidFill>
                <a:srgbClr val="7030A0"/>
              </a:solidFill>
              <a:latin typeface="方正姚体" panose="02010601030101010101" charset="-122"/>
              <a:ea typeface="方正姚体" panose="02010601030101010101" charset="-122"/>
              <a:cs typeface="方正姚体" panose="02010601030101010101" charset="-122"/>
            </a:endParaRPr>
          </a:p>
          <a:p>
            <a:r>
              <a:rPr lang="en-US" altLang="zh-CN" sz="2400">
                <a:solidFill>
                  <a:srgbClr val="7030A0"/>
                </a:solidFill>
                <a:latin typeface="方正姚体" panose="02010601030101010101" charset="-122"/>
                <a:ea typeface="方正姚体" panose="02010601030101010101" charset="-122"/>
                <a:cs typeface="方正姚体" panose="02010601030101010101" charset="-122"/>
              </a:rPr>
              <a:t>3.</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三等（4~0分）评分要求：（</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1</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）偏离评论对象，观点不明确；（</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2</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）未引用史实；（</a:t>
            </a:r>
            <a:r>
              <a:rPr lang="en-US" altLang="zh-CN" sz="2400">
                <a:solidFill>
                  <a:srgbClr val="7030A0"/>
                </a:solidFill>
                <a:latin typeface="方正姚体" panose="02010601030101010101" charset="-122"/>
                <a:ea typeface="方正姚体" panose="02010601030101010101" charset="-122"/>
                <a:cs typeface="方正姚体" panose="02010601030101010101" charset="-122"/>
              </a:rPr>
              <a:t>3</a:t>
            </a:r>
            <a:r>
              <a:rPr lang="zh-CN" altLang="en-US" sz="2400">
                <a:solidFill>
                  <a:srgbClr val="7030A0"/>
                </a:solidFill>
                <a:latin typeface="方正姚体" panose="02010601030101010101" charset="-122"/>
                <a:ea typeface="方正姚体" panose="02010601030101010101" charset="-122"/>
                <a:cs typeface="方正姚体" panose="02010601030101010101" charset="-122"/>
              </a:rPr>
              <a:t>）论证欠缺说服力，表述不清楚。考生一般只达到两个层次。前结构层次：考生基本上无法理解问题和解决问题，或者被材料中的无关内容误导，回答问题逻辑混乱，或同义反复。单点结构层次：考生在回答问题时，只能涉及单一的要点，找到一个解决问题的线索就立即跳到结论上去。</a:t>
            </a:r>
            <a:endParaRPr lang="zh-CN" altLang="en-US" sz="2400">
              <a:solidFill>
                <a:srgbClr val="7030A0"/>
              </a:solidFill>
              <a:latin typeface="方正姚体" panose="02010601030101010101" charset="-122"/>
              <a:ea typeface="方正姚体" panose="02010601030101010101" charset="-122"/>
              <a:cs typeface="方正姚体" panose="02010601030101010101" charset="-122"/>
            </a:endParaRPr>
          </a:p>
        </p:txBody>
      </p:sp>
      <p:sp>
        <p:nvSpPr>
          <p:cNvPr id="4" name="线形标注 3 3"/>
          <p:cNvSpPr/>
          <p:nvPr/>
        </p:nvSpPr>
        <p:spPr>
          <a:xfrm>
            <a:off x="6248400" y="146050"/>
            <a:ext cx="5105400" cy="4409440"/>
          </a:xfrm>
          <a:prstGeom prst="borderCallout3">
            <a:avLst>
              <a:gd name="adj1" fmla="val 2310"/>
              <a:gd name="adj2" fmla="val 430"/>
              <a:gd name="adj3" fmla="val -305"/>
              <a:gd name="adj4" fmla="val -2934"/>
              <a:gd name="adj5" fmla="val -815"/>
              <a:gd name="adj6" fmla="val -62202"/>
              <a:gd name="adj7" fmla="val 2620"/>
              <a:gd name="adj8" fmla="val -7522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solidFill>
                  <a:schemeClr val="accent5"/>
                </a:solidFill>
                <a:latin typeface="华文新魏" panose="02010800040101010101" charset="-122"/>
                <a:ea typeface="华文新魏" panose="02010800040101010101" charset="-122"/>
                <a:cs typeface="华文新魏" panose="02010800040101010101" charset="-122"/>
              </a:rPr>
              <a:t>Structure   of   the  </a:t>
            </a:r>
            <a:r>
              <a:rPr lang="zh-CN" altLang="en-US" sz="2400">
                <a:solidFill>
                  <a:schemeClr val="accent5"/>
                </a:solidFill>
                <a:latin typeface="华文新魏" panose="02010800040101010101" charset="-122"/>
                <a:ea typeface="华文新魏" panose="02010800040101010101" charset="-122"/>
                <a:cs typeface="华文新魏" panose="02010800040101010101" charset="-122"/>
              </a:rPr>
              <a:t>Observed Learning Outcome”的缩写，意为：可观察的学习结果的结构。SOLO分类评价理论是香港大学教育心理学教授比格斯（J.B.Biggs）首创的一种学生学业评价方法，是一种以等级描述为特征的质性评价方法。这种理论不仅有完整的体系，而且有坚实的实践基础。比格斯和他的同事在澳大利亚和香港做过大量的实验，使该理论与历史、地理、数学、英语等学科的评价结合起来，收到了较好的效果。</a:t>
            </a:r>
            <a:endParaRPr lang="zh-CN" altLang="en-US" sz="2400">
              <a:solidFill>
                <a:schemeClr val="accent5"/>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45110" y="1760220"/>
            <a:ext cx="11879580" cy="1513205"/>
          </a:xfrm>
        </p:spPr>
        <p:txBody>
          <a:bodyPr>
            <a:normAutofit fontScale="90000"/>
          </a:bodyPr>
          <a:p>
            <a:r>
              <a:rPr lang="zh-CN" altLang="en-US" sz="3555">
                <a:solidFill>
                  <a:srgbClr val="00B0F0"/>
                </a:solidFill>
              </a:rPr>
              <a:t>强化闯关</a:t>
            </a:r>
            <a:br>
              <a:rPr lang="zh-CN" altLang="en-US" sz="3555">
                <a:solidFill>
                  <a:srgbClr val="00B0F0"/>
                </a:solidFill>
              </a:rPr>
            </a:br>
            <a:r>
              <a:rPr lang="zh-CN" altLang="en-US" sz="2220"/>
              <a:t>1.阅读下列材料，回答问题。</a:t>
            </a:r>
            <a:br>
              <a:rPr lang="zh-CN" altLang="en-US" sz="2220"/>
            </a:br>
            <a:r>
              <a:rPr lang="zh-CN" altLang="en-US" sz="2220"/>
              <a:t>         </a:t>
            </a:r>
            <a:r>
              <a:rPr lang="zh-CN" altLang="en-US" sz="2220">
                <a:latin typeface="华文楷体" panose="02010600040101010101" charset="-122"/>
                <a:ea typeface="华文楷体" panose="02010600040101010101" charset="-122"/>
                <a:cs typeface="华文楷体" panose="02010600040101010101" charset="-122"/>
              </a:rPr>
              <a:t>在这个变革加快的时代，传</a:t>
            </a:r>
            <a:r>
              <a:rPr lang="zh-CN" altLang="en-US" sz="2220">
                <a:solidFill>
                  <a:schemeClr val="tx1"/>
                </a:solidFill>
                <a:latin typeface="华文楷体" panose="02010600040101010101" charset="-122"/>
                <a:ea typeface="华文楷体" panose="02010600040101010101" charset="-122"/>
                <a:cs typeface="华文楷体" panose="02010600040101010101" charset="-122"/>
              </a:rPr>
              <a:t>统必须苦苦挣扎才会得以生存</a:t>
            </a:r>
            <a:r>
              <a:rPr lang="zh-CN" altLang="en-US" sz="2220">
                <a:latin typeface="华文楷体" panose="02010600040101010101" charset="-122"/>
                <a:ea typeface="华文楷体" panose="02010600040101010101" charset="-122"/>
                <a:cs typeface="华文楷体" panose="02010600040101010101" charset="-122"/>
              </a:rPr>
              <a:t>。因而使得其中的社会关系和政治关系既让未来的几代人难以辨别，也让亲身经历这些变革的人们感到茫然。科学推动了变革，激励了新技术，重新改变了人们认识世界的方式。全球人口的无情增长连战争都没有使之中断，对世界的资源造成了压力。但是，相比于人口增长，盘旋上升的欲望——消费主义，渴望丰富的物质生活，急于享受经济增长的回报——更使得人们对地球的开发愈发心狠手辣。</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        人们禁不住认为20世纪是一个悖论的世纪。挫败的希望伴随着前所未有的进步。未受控制的变革致使世界的大部分地区陷入停滞不前的状态。乌托邦滋生了道德沦丧、自杀和犯罪。民主的世纪也是独裁者的世纪。战争的世纪也是和平主义的世纪。年轻人比以前获得更多的财富和影响力，但是世界上却出现了庞大的老人群体需要照顾。虽然赋权于年轻人，但掌权的却是老年人。全球化打破了一些国家和社会的框框，但却鼓励其他的国家和社会恢复历史的认同。科技和世俗主义的兴起恢复了宗教信仰。最后，正如我们将在最后一章看到的那样，20世纪也叫做生态的世纪，但对自然界却极具破坏性。</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         </a:t>
            </a:r>
            <a:r>
              <a:rPr lang="zh-CN" altLang="en-US" sz="2220"/>
              <a:t>评述材料中关于20世纪悖论的观点。（要求：围绕材料中的一种或两种观点展开评论；观点明确，史论结合）</a:t>
            </a:r>
            <a:br>
              <a:rPr lang="zh-CN" altLang="en-US" sz="2220"/>
            </a:br>
            <a:endParaRPr lang="zh-CN" altLang="en-US" sz="2220">
              <a:latin typeface="华文宋体" panose="02010600040101010101" charset="-122"/>
              <a:ea typeface="华文宋体" panose="02010600040101010101" charset="-122"/>
              <a:cs typeface="华文宋体" panose="02010600040101010101" charset="-122"/>
            </a:endParaRPr>
          </a:p>
        </p:txBody>
      </p:sp>
      <p:sp>
        <p:nvSpPr>
          <p:cNvPr id="4" name="文本框 3"/>
          <p:cNvSpPr txBox="1"/>
          <p:nvPr/>
        </p:nvSpPr>
        <p:spPr>
          <a:xfrm>
            <a:off x="0" y="4514215"/>
            <a:ext cx="12192000" cy="1938020"/>
          </a:xfrm>
          <a:prstGeom prst="rect">
            <a:avLst/>
          </a:prstGeom>
          <a:noFill/>
        </p:spPr>
        <p:txBody>
          <a:bodyPr wrap="square" rtlCol="0">
            <a:spAutoFit/>
          </a:bodyPr>
          <a:p>
            <a:r>
              <a:rPr lang="zh-CN" altLang="en-US" sz="2000">
                <a:latin typeface="微软雅黑" panose="020B0503020204020204" charset="-122"/>
                <a:ea typeface="微软雅黑" panose="020B0503020204020204" charset="-122"/>
                <a:sym typeface="+mn-ea"/>
              </a:rPr>
              <a:t>【</a:t>
            </a:r>
            <a:r>
              <a:rPr lang="zh-CN" altLang="en-US" sz="2000" b="1">
                <a:latin typeface="华文宋体" panose="02010600040101010101" charset="-122"/>
                <a:ea typeface="华文宋体" panose="02010600040101010101" charset="-122"/>
                <a:cs typeface="华文宋体" panose="02010600040101010101" charset="-122"/>
                <a:sym typeface="+mn-ea"/>
              </a:rPr>
              <a:t>解析</a:t>
            </a:r>
            <a:r>
              <a:rPr lang="zh-CN" altLang="en-US" sz="2000">
                <a:latin typeface="微软雅黑" panose="020B0503020204020204" charset="-122"/>
                <a:ea typeface="微软雅黑" panose="020B0503020204020204" charset="-122"/>
                <a:sym typeface="+mn-ea"/>
              </a:rPr>
              <a:t>】</a:t>
            </a:r>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第一步，审设问。</a:t>
            </a:r>
            <a:r>
              <a:rPr lang="zh-CN" altLang="en-US" sz="2000">
                <a:latin typeface="华文宋体" panose="02010600040101010101" charset="-122"/>
                <a:ea typeface="华文宋体" panose="02010600040101010101" charset="-122"/>
                <a:cs typeface="华文宋体" panose="02010600040101010101" charset="-122"/>
                <a:sym typeface="+mn-ea"/>
              </a:rPr>
              <a:t>该题明确要求“评述材料中关于20世纪悖论的观点。”</a:t>
            </a:r>
            <a:endParaRPr lang="zh-CN" altLang="en-US" sz="2000">
              <a:latin typeface="华文宋体" panose="02010600040101010101" charset="-122"/>
              <a:ea typeface="华文宋体" panose="02010600040101010101" charset="-122"/>
              <a:cs typeface="华文宋体" panose="02010600040101010101" charset="-122"/>
              <a:sym typeface="+mn-ea"/>
            </a:endParaRPr>
          </a:p>
          <a:p>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第二步，从材料中提取信息。</a:t>
            </a:r>
            <a:r>
              <a:rPr lang="zh-CN" altLang="en-US" sz="2000" b="1">
                <a:solidFill>
                  <a:srgbClr val="FF0000"/>
                </a:solidFill>
                <a:latin typeface="黑体" panose="02010609060101010101" charset="-122"/>
                <a:ea typeface="黑体" panose="02010609060101010101" charset="-122"/>
                <a:cs typeface="黑体" panose="02010609060101010101" charset="-122"/>
                <a:sym typeface="+mn-ea"/>
              </a:rPr>
              <a:t>“20世纪悖论”与材料中的“民主的世纪也是独裁者的世纪”“战争的世纪也是和平主义的世纪”“赋权于年轻人，但掌权的却是老年人”“生态的世纪，但对自然界却极具破坏性”</a:t>
            </a:r>
            <a:r>
              <a:rPr lang="zh-CN" altLang="en-US" sz="2000">
                <a:latin typeface="华文宋体" panose="02010600040101010101" charset="-122"/>
                <a:ea typeface="华文宋体" panose="02010600040101010101" charset="-122"/>
                <a:cs typeface="华文宋体" panose="02010600040101010101" charset="-122"/>
                <a:sym typeface="+mn-ea"/>
              </a:rPr>
              <a:t>有关。</a:t>
            </a:r>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第三步，关联知识，套用模板1。（</a:t>
            </a:r>
            <a:r>
              <a:rPr lang="en-US" altLang="zh-CN" sz="2000" b="1">
                <a:solidFill>
                  <a:srgbClr val="7030A0"/>
                </a:solidFill>
                <a:latin typeface="华文宋体" panose="02010600040101010101" charset="-122"/>
                <a:ea typeface="华文宋体" panose="02010600040101010101" charset="-122"/>
                <a:cs typeface="华文宋体" panose="02010600040101010101" charset="-122"/>
                <a:sym typeface="+mn-ea"/>
              </a:rPr>
              <a:t>1</a:t>
            </a:r>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）首先归纳出材料中的观点，选出自己认为可以有力论证的观点；（</a:t>
            </a:r>
            <a:r>
              <a:rPr lang="en-US" altLang="zh-CN" sz="2000" b="1">
                <a:solidFill>
                  <a:srgbClr val="7030A0"/>
                </a:solidFill>
                <a:latin typeface="华文宋体" panose="02010600040101010101" charset="-122"/>
                <a:ea typeface="华文宋体" panose="02010600040101010101" charset="-122"/>
                <a:cs typeface="华文宋体" panose="02010600040101010101" charset="-122"/>
                <a:sym typeface="+mn-ea"/>
              </a:rPr>
              <a:t>2</a:t>
            </a:r>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）从所学的知识中搜寻和遴选可以论证观点的史实；（</a:t>
            </a:r>
            <a:r>
              <a:rPr lang="en-US" altLang="zh-CN" sz="2000" b="1">
                <a:solidFill>
                  <a:srgbClr val="7030A0"/>
                </a:solidFill>
                <a:latin typeface="华文宋体" panose="02010600040101010101" charset="-122"/>
                <a:ea typeface="华文宋体" panose="02010600040101010101" charset="-122"/>
                <a:cs typeface="华文宋体" panose="02010600040101010101" charset="-122"/>
                <a:sym typeface="+mn-ea"/>
              </a:rPr>
              <a:t>3</a:t>
            </a:r>
            <a:r>
              <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rPr>
              <a:t>）最后表述成文，做到论从史出，史论结合，科学准确。</a:t>
            </a:r>
            <a:endParaRPr lang="zh-CN" altLang="en-US" sz="2000" b="1">
              <a:solidFill>
                <a:srgbClr val="7030A0"/>
              </a:solidFill>
              <a:latin typeface="华文宋体" panose="02010600040101010101" charset="-122"/>
              <a:ea typeface="华文宋体" panose="02010600040101010101" charset="-122"/>
              <a:cs typeface="华文宋体" panose="02010600040101010101" charset="-122"/>
              <a:sym typeface="+mn-ea"/>
            </a:endParaRPr>
          </a:p>
        </p:txBody>
      </p:sp>
      <p:cxnSp>
        <p:nvCxnSpPr>
          <p:cNvPr id="5" name="直接连接符 4"/>
          <p:cNvCxnSpPr/>
          <p:nvPr/>
        </p:nvCxnSpPr>
        <p:spPr>
          <a:xfrm flipV="1">
            <a:off x="9274175" y="2805430"/>
            <a:ext cx="2670175"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84810" y="3082290"/>
            <a:ext cx="4451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176020" y="3062605"/>
            <a:ext cx="3391535" cy="4953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736975" y="3349625"/>
            <a:ext cx="3816985"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755515" y="3863340"/>
            <a:ext cx="4103370" cy="2984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9720" y="236855"/>
            <a:ext cx="11593195" cy="1325880"/>
          </a:xfrm>
        </p:spPr>
        <p:txBody>
          <a:bodyPr>
            <a:normAutofit fontScale="90000"/>
          </a:bodyPr>
          <a:p>
            <a:r>
              <a:rPr lang="zh-CN" altLang="en-US" sz="2220" b="1">
                <a:latin typeface="仿宋" panose="02010609060101010101" charset="-122"/>
                <a:ea typeface="仿宋" panose="02010609060101010101" charset="-122"/>
                <a:cs typeface="仿宋" panose="02010609060101010101" charset="-122"/>
              </a:rPr>
              <a:t>参考观点   （</a:t>
            </a:r>
            <a:r>
              <a:rPr lang="en-US" altLang="zh-CN" sz="2220" b="1">
                <a:latin typeface="仿宋" panose="02010609060101010101" charset="-122"/>
                <a:ea typeface="仿宋" panose="02010609060101010101" charset="-122"/>
                <a:cs typeface="仿宋" panose="02010609060101010101" charset="-122"/>
              </a:rPr>
              <a:t>1</a:t>
            </a:r>
            <a:r>
              <a:rPr lang="zh-CN" altLang="en-US" sz="2220" b="1">
                <a:latin typeface="仿宋" panose="02010609060101010101" charset="-122"/>
                <a:ea typeface="仿宋" panose="02010609060101010101" charset="-122"/>
                <a:cs typeface="仿宋" panose="02010609060101010101" charset="-122"/>
              </a:rPr>
              <a:t>）20世纪是一个悖论的世纪，是民主的世纪也是独裁者的世纪。（</a:t>
            </a:r>
            <a:r>
              <a:rPr lang="en-US" altLang="zh-CN" sz="2220" b="1">
                <a:latin typeface="仿宋" panose="02010609060101010101" charset="-122"/>
                <a:ea typeface="仿宋" panose="02010609060101010101" charset="-122"/>
                <a:cs typeface="仿宋" panose="02010609060101010101" charset="-122"/>
              </a:rPr>
              <a:t>2</a:t>
            </a:r>
            <a:r>
              <a:rPr lang="zh-CN" altLang="en-US" sz="2220" b="1">
                <a:latin typeface="仿宋" panose="02010609060101010101" charset="-122"/>
                <a:ea typeface="仿宋" panose="02010609060101010101" charset="-122"/>
                <a:cs typeface="仿宋" panose="02010609060101010101" charset="-122"/>
              </a:rPr>
              <a:t>）20世纪是一个悖论的世纪，是战争的世纪也是和平主义的世纪。（</a:t>
            </a:r>
            <a:r>
              <a:rPr lang="en-US" altLang="zh-CN" sz="2220" b="1">
                <a:latin typeface="仿宋" panose="02010609060101010101" charset="-122"/>
                <a:ea typeface="仿宋" panose="02010609060101010101" charset="-122"/>
                <a:cs typeface="仿宋" panose="02010609060101010101" charset="-122"/>
              </a:rPr>
              <a:t>3</a:t>
            </a:r>
            <a:r>
              <a:rPr lang="zh-CN" altLang="en-US" sz="2220" b="1">
                <a:latin typeface="仿宋" panose="02010609060101010101" charset="-122"/>
                <a:ea typeface="仿宋" panose="02010609060101010101" charset="-122"/>
                <a:cs typeface="仿宋" panose="02010609060101010101" charset="-122"/>
              </a:rPr>
              <a:t>）20世纪是一个悖论的世纪，是生态的世纪，也是对自然界破坏极大的世纪。（</a:t>
            </a:r>
            <a:r>
              <a:rPr lang="en-US" altLang="zh-CN" sz="2220" b="1">
                <a:latin typeface="仿宋" panose="02010609060101010101" charset="-122"/>
                <a:ea typeface="仿宋" panose="02010609060101010101" charset="-122"/>
                <a:cs typeface="仿宋" panose="02010609060101010101" charset="-122"/>
              </a:rPr>
              <a:t>4</a:t>
            </a:r>
            <a:r>
              <a:rPr lang="zh-CN" altLang="en-US" sz="2220" b="1">
                <a:latin typeface="仿宋" panose="02010609060101010101" charset="-122"/>
                <a:ea typeface="仿宋" panose="02010609060101010101" charset="-122"/>
                <a:cs typeface="仿宋" panose="02010609060101010101" charset="-122"/>
              </a:rPr>
              <a:t>）20世纪是一个悖论的世纪，年轻人的财富和影响力扩大，但掌权的却是老年人。（</a:t>
            </a:r>
            <a:r>
              <a:rPr lang="en-US" altLang="zh-CN" sz="2220" b="1">
                <a:latin typeface="仿宋" panose="02010609060101010101" charset="-122"/>
                <a:ea typeface="仿宋" panose="02010609060101010101" charset="-122"/>
                <a:cs typeface="仿宋" panose="02010609060101010101" charset="-122"/>
              </a:rPr>
              <a:t>5</a:t>
            </a:r>
            <a:r>
              <a:rPr lang="zh-CN" altLang="en-US" sz="2220" b="1">
                <a:latin typeface="仿宋" panose="02010609060101010101" charset="-122"/>
                <a:ea typeface="仿宋" panose="02010609060101010101" charset="-122"/>
                <a:cs typeface="仿宋" panose="02010609060101010101" charset="-122"/>
              </a:rPr>
              <a:t>）20世纪是一个悖论的世纪，全球化打破国家和地区的框框，但却鼓励其他的国家和地区恢复历史的认同。</a:t>
            </a:r>
            <a:endParaRPr lang="zh-CN" altLang="en-US" sz="2220" b="1">
              <a:latin typeface="仿宋" panose="02010609060101010101" charset="-122"/>
              <a:ea typeface="仿宋" panose="02010609060101010101" charset="-122"/>
              <a:cs typeface="仿宋" panose="02010609060101010101" charset="-122"/>
            </a:endParaRPr>
          </a:p>
        </p:txBody>
      </p:sp>
      <p:sp>
        <p:nvSpPr>
          <p:cNvPr id="4" name="文本框 3"/>
          <p:cNvSpPr txBox="1"/>
          <p:nvPr/>
        </p:nvSpPr>
        <p:spPr>
          <a:xfrm>
            <a:off x="64770" y="1875790"/>
            <a:ext cx="12063095" cy="4154170"/>
          </a:xfrm>
          <a:prstGeom prst="rect">
            <a:avLst/>
          </a:prstGeom>
          <a:solidFill>
            <a:schemeClr val="accent4"/>
          </a:solidFill>
        </p:spPr>
        <p:txBody>
          <a:bodyPr wrap="square" rtlCol="0">
            <a:spAutoFit/>
          </a:bodyPr>
          <a:p>
            <a:r>
              <a:rPr lang="zh-CN" altLang="en-US" sz="2400">
                <a:solidFill>
                  <a:srgbClr val="7030A0"/>
                </a:solidFill>
              </a:rPr>
              <a:t>参考答案</a:t>
            </a:r>
            <a:r>
              <a:rPr lang="zh-CN" altLang="en-US" sz="2400"/>
              <a:t>    </a:t>
            </a:r>
            <a:r>
              <a:rPr lang="zh-CN" altLang="en-US"/>
              <a:t> </a:t>
            </a:r>
            <a:endParaRPr lang="zh-CN" altLang="en-US"/>
          </a:p>
          <a:p>
            <a:r>
              <a:rPr lang="zh-CN" altLang="en-US" b="1">
                <a:solidFill>
                  <a:srgbClr val="FF0000"/>
                </a:solidFill>
                <a:latin typeface="华文楷体" panose="02010600040101010101" charset="-122"/>
                <a:ea typeface="华文楷体" panose="02010600040101010101" charset="-122"/>
                <a:cs typeface="华文楷体" panose="02010600040101010101" charset="-122"/>
              </a:rPr>
              <a:t>        </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20世纪是一个悖论的世纪，是战争的世纪也是和平主义的世纪。</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        20世纪是一个战争的世纪。伴随着资本主义政治经济发展的不平衡，形成了以欧洲为中心的世界格局，爆发了第一次世界大战，对人类造成了重大灾难。在1929-1933年经济危机的影响下，法西斯主义发展，西方的绥靖政策纵容了法西斯势力，爆发了第二次世界大战，给人类带来毁灭性的灾难。二战后，两极格局形成，欧洲“冷战”，亚洲“热战”。两极格局瓦解后，世界仍然不太平，宗教、民族、种族问题突出，局部冲突不断。所有这些都说明20世纪是一个战争的世纪。</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        20世纪是一个和平的世纪。20世纪以来人类一直没有放弃追求和平的努力，一战后成立国际联盟，旨在维护世界和平；法西斯势力发展的同时，世界人民开始局部的反抗斗争；第二次世界大战全面爆发后，世界结成反法西斯同盟；二战后成立联合国；20世纪五六十年代后，西欧国家崛起，第三世界国家登上世界政治舞台，和平与发展成为世界的主流。所有这些都说明20世纪是一个和平主义世纪。</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        所以20世纪的历史发展说明战争与和平同在，20世纪是一个悖论的世纪，是战争的世纪也是和平主义的世纪。</a:t>
            </a:r>
            <a:endParaRPr lang="zh-CN" altLang="en-US" sz="2000" b="1">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66700" y="-227330"/>
            <a:ext cx="11805920" cy="5172710"/>
          </a:xfrm>
        </p:spPr>
        <p:txBody>
          <a:bodyPr>
            <a:normAutofit fontScale="90000"/>
          </a:bodyPr>
          <a:p>
            <a:r>
              <a:rPr lang="zh-CN" altLang="en-US" sz="1600"/>
              <a:t>2.阅读下列材料，回答问题。</a:t>
            </a:r>
            <a:br>
              <a:rPr lang="zh-CN" altLang="en-US" sz="1780"/>
            </a:br>
            <a:r>
              <a:rPr lang="zh-CN" altLang="en-US" sz="1555">
                <a:latin typeface="华文楷体" panose="02010600040101010101" charset="-122"/>
                <a:ea typeface="华文楷体" panose="02010600040101010101" charset="-122"/>
                <a:cs typeface="华文楷体" panose="02010600040101010101" charset="-122"/>
              </a:rPr>
              <a:t>材料一     20世纪30年代，美国学者斯派克曼指出：“谁控制了边缘地带，谁就控制了欧亚大陆；谁控制了欧亚大陆，谁就掌握了世界命运。”1945年，美国外交官乔治·凯南说：“人们在欢呼跳跃……他们以为战争结束了，而战争才刚刚开始。”</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材料二     联合国安理会2012年2月4日表决叙利亚问题决议草案，俄罗斯、中国两国投反对票否决了这一决议草案。中国常驻联合国代表李保东在解释性发言中说：“同不少安理会成员一样，中国认为在当前形势下，片面向叙利亚政府施压，预断对话的结果，或强加任何解决方案都无助于叙利亚问题的解决……叙利亚保持和平与稳定，符合叙利亚人民和国际社会的共同利益。中国愿同国际社会一道，继续为妥善解决叙利亚问题发挥积极和建设性作用。”</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材料三     “亚欧会议领导人一致同意合作促进可持续发展，保持经济稳定增长、社会进步和环境保护的平衡。领导人们承诺弥合亚欧成员之间的发展差距，推进成员间的相互联系，创造有利于地区一体化进程的环境。”</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     “与会各方还对各自区域内的政治和安全议题进行了探讨。（会议认为）任何一个地区的不稳定都对亚欧双方造成不利影响，恐怖主义、海盗问题、武力冲突等都是亚欧内部冲突的不稳定因素，其负面影响远远超出亚欧两大区域。核武器扩散值得引起我们高度关注，不论是发生在亚欧哪一个区域，我们应该对此采取共同行动。”                           —— 2012年11月《第九届亚欧首脑会议主席声明》</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材料四    中国多次宣布永远不称霸，这不仅仅是外交辞令。中国建立远洋基地的出发点，只有维护商业利益和国际和平的考虑。中国不与任何国家进行全球军事对抗，也无意争夺势力范围，拓展战略边疆。中国外交和宣传部门应该以“中国贡献论”，反击“中国扩张论”和“中国威胁论”，以此化解外部的担心。</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材料五    美国学者哈斯虽然提出了“多极合作时代”这一新概念，但是却对这样的时代能否到来充满怀疑。因此，他对这样的时代具备哪些特征、为什么会出现这样的时代以及这样的时代能否得以持续并未展开论述……我认为“多极合作时代”将是21世纪上半叶世界格局的基本特征，处理好“多极时代”的大国关系将是“多极合作时代”能够成为现实的前提条件。</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latin typeface="华文楷体" panose="02010600040101010101" charset="-122"/>
                <a:ea typeface="华文楷体" panose="02010600040101010101" charset="-122"/>
                <a:cs typeface="华文楷体" panose="02010600040101010101" charset="-122"/>
              </a:rPr>
              <a:t>                                                                                                                                                    </a:t>
            </a:r>
            <a:r>
              <a:rPr lang="en-US" altLang="zh-CN" sz="1555">
                <a:latin typeface="华文楷体" panose="02010600040101010101" charset="-122"/>
                <a:ea typeface="华文楷体" panose="02010600040101010101" charset="-122"/>
                <a:cs typeface="华文楷体" panose="02010600040101010101" charset="-122"/>
              </a:rPr>
              <a:t>——</a:t>
            </a:r>
            <a:r>
              <a:rPr lang="zh-CN" altLang="en-US" sz="1555">
                <a:latin typeface="华文楷体" panose="02010600040101010101" charset="-122"/>
                <a:ea typeface="华文楷体" panose="02010600040101010101" charset="-122"/>
                <a:cs typeface="华文楷体" panose="02010600040101010101" charset="-122"/>
              </a:rPr>
              <a:t>杨文昌《迎接“多极合作时代”的到来》</a:t>
            </a:r>
            <a:br>
              <a:rPr lang="zh-CN" altLang="en-US" sz="1555">
                <a:latin typeface="华文楷体" panose="02010600040101010101" charset="-122"/>
                <a:ea typeface="华文楷体" panose="02010600040101010101" charset="-122"/>
                <a:cs typeface="华文楷体" panose="02010600040101010101" charset="-122"/>
              </a:rPr>
            </a:br>
            <a:r>
              <a:rPr lang="zh-CN" altLang="en-US" sz="1555"/>
              <a:t>(1)依据材料一，结合所学知识，说明乔治·凯南说“战争才刚刚开始”的背景。指出美国在二战后初期为掌握“世界命运”而采取的主</a:t>
            </a:r>
            <a:r>
              <a:rPr lang="zh-CN" altLang="en-US" sz="1555">
                <a:sym typeface="+mn-ea"/>
              </a:rPr>
              <a:t>要行动。</a:t>
            </a:r>
            <a:r>
              <a:rPr lang="zh-CN" altLang="en-US" sz="1555"/>
              <a:t>                       </a:t>
            </a:r>
            <a:br>
              <a:rPr lang="zh-CN" altLang="en-US" sz="1555"/>
            </a:br>
            <a:r>
              <a:rPr lang="zh-CN" altLang="en-US" sz="1555"/>
              <a:t>(2)依据材料二并结合所学知识，分析当今世界政治格局的特点是什么？体现了中国的什么外交方针？</a:t>
            </a:r>
            <a:br>
              <a:rPr lang="zh-CN" altLang="en-US" sz="1555"/>
            </a:br>
            <a:r>
              <a:rPr lang="zh-CN" altLang="en-US" sz="1555"/>
              <a:t>(3)依据材料三并结合所学知识分析，当今世界经济格局的特点是什么？有什么启示</a:t>
            </a:r>
            <a:br>
              <a:rPr lang="zh-CN" altLang="en-US" sz="1555"/>
            </a:br>
            <a:r>
              <a:rPr lang="zh-CN" altLang="en-US" sz="1555"/>
              <a:t>(4)依据材料四并结合所学知识，分析出现中国扩张论（中国威胁论）的原因。</a:t>
            </a:r>
            <a:br>
              <a:rPr lang="zh-CN" altLang="en-US" sz="1555"/>
            </a:br>
            <a:r>
              <a:rPr lang="zh-CN" altLang="en-US" sz="1555"/>
              <a:t>(5)依据上述材料并结合所学知识，评析材料五中“多极合作时代”的观点。（要求：对该观点赞成、反对或另有观点均可；观点明确，史论结合）</a:t>
            </a:r>
            <a:endParaRPr lang="zh-CN" altLang="en-US" sz="1555"/>
          </a:p>
        </p:txBody>
      </p:sp>
      <p:sp>
        <p:nvSpPr>
          <p:cNvPr id="4" name="文本框 3"/>
          <p:cNvSpPr txBox="1"/>
          <p:nvPr/>
        </p:nvSpPr>
        <p:spPr>
          <a:xfrm>
            <a:off x="238125" y="4624070"/>
            <a:ext cx="11953875" cy="1168400"/>
          </a:xfrm>
          <a:prstGeom prst="rect">
            <a:avLst/>
          </a:prstGeom>
          <a:noFill/>
        </p:spPr>
        <p:txBody>
          <a:bodyPr wrap="square" rtlCol="0">
            <a:spAutoFit/>
          </a:bodyPr>
          <a:p>
            <a:r>
              <a:rPr lang="zh-CN" altLang="en-US" sz="1400" b="1">
                <a:solidFill>
                  <a:srgbClr val="7030A0"/>
                </a:solidFill>
                <a:latin typeface="微软雅黑" panose="020B0503020204020204" charset="-122"/>
                <a:ea typeface="微软雅黑" panose="020B0503020204020204" charset="-122"/>
                <a:sym typeface="+mn-ea"/>
              </a:rPr>
              <a:t>【</a:t>
            </a:r>
            <a:r>
              <a:rPr lang="zh-CN" altLang="en-US" sz="1400" b="1">
                <a:solidFill>
                  <a:srgbClr val="7030A0"/>
                </a:solidFill>
                <a:sym typeface="+mn-ea"/>
              </a:rPr>
              <a:t>解析</a:t>
            </a:r>
            <a:r>
              <a:rPr lang="zh-CN" altLang="en-US" sz="1400" b="1">
                <a:solidFill>
                  <a:srgbClr val="7030A0"/>
                </a:solidFill>
                <a:latin typeface="微软雅黑" panose="020B0503020204020204" charset="-122"/>
                <a:ea typeface="微软雅黑" panose="020B0503020204020204" charset="-122"/>
                <a:sym typeface="+mn-ea"/>
              </a:rPr>
              <a:t>】</a:t>
            </a:r>
            <a:r>
              <a:rPr lang="zh-CN" altLang="en-US" sz="1400">
                <a:solidFill>
                  <a:srgbClr val="7030A0"/>
                </a:solidFill>
                <a:sym typeface="+mn-ea"/>
              </a:rPr>
              <a:t>第（1)问，</a:t>
            </a:r>
            <a:r>
              <a:rPr lang="zh-CN" altLang="en-US" sz="1400" b="1">
                <a:solidFill>
                  <a:srgbClr val="FF0000"/>
                </a:solidFill>
                <a:latin typeface="Calibri" panose="020F0502020204030204" charset="0"/>
                <a:sym typeface="+mn-ea"/>
              </a:rPr>
              <a:t>①</a:t>
            </a:r>
            <a:r>
              <a:rPr lang="zh-CN" altLang="en-US" sz="1400" b="1">
                <a:solidFill>
                  <a:srgbClr val="FF0000"/>
                </a:solidFill>
                <a:sym typeface="+mn-ea"/>
              </a:rPr>
              <a:t>首先，审设问。</a:t>
            </a:r>
            <a:r>
              <a:rPr lang="zh-CN" altLang="en-US" sz="1400">
                <a:solidFill>
                  <a:srgbClr val="7030A0"/>
                </a:solidFill>
                <a:sym typeface="+mn-ea"/>
              </a:rPr>
              <a:t>该问包括两小问——“背景”“主要行动”。</a:t>
            </a:r>
            <a:endParaRPr lang="zh-CN" altLang="en-US" sz="1400">
              <a:solidFill>
                <a:srgbClr val="7030A0"/>
              </a:solidFill>
              <a:sym typeface="+mn-ea"/>
            </a:endParaRPr>
          </a:p>
          <a:p>
            <a:r>
              <a:rPr lang="zh-CN" altLang="en-US" sz="1400" b="1">
                <a:solidFill>
                  <a:srgbClr val="FF0000"/>
                </a:solidFill>
                <a:latin typeface="Calibri" panose="020F0502020204030204" charset="0"/>
                <a:sym typeface="+mn-ea"/>
              </a:rPr>
              <a:t>②</a:t>
            </a:r>
            <a:r>
              <a:rPr lang="zh-CN" altLang="en-US" sz="1400" b="1">
                <a:solidFill>
                  <a:srgbClr val="FF0000"/>
                </a:solidFill>
                <a:sym typeface="+mn-ea"/>
              </a:rPr>
              <a:t>其次</a:t>
            </a:r>
            <a:r>
              <a:rPr lang="zh-CN" altLang="en-US" sz="1400">
                <a:solidFill>
                  <a:srgbClr val="7030A0"/>
                </a:solidFill>
                <a:sym typeface="+mn-ea"/>
              </a:rPr>
              <a:t>，从材料一中提取信息。“背景”与材料一中的</a:t>
            </a:r>
            <a:r>
              <a:rPr lang="zh-CN" altLang="en-US" sz="1400">
                <a:sym typeface="+mn-ea"/>
              </a:rPr>
              <a:t>“</a:t>
            </a:r>
            <a:r>
              <a:rPr lang="zh-CN" altLang="en-US" sz="1400">
                <a:solidFill>
                  <a:srgbClr val="FF0000"/>
                </a:solidFill>
                <a:sym typeface="+mn-ea"/>
              </a:rPr>
              <a:t>谁控制了欧亚大陆，谁就掌握了世界命运”“1945年”“战争结束了”</a:t>
            </a:r>
            <a:r>
              <a:rPr lang="zh-CN" altLang="en-US" sz="1400">
                <a:sym typeface="+mn-ea"/>
              </a:rPr>
              <a:t>有关。“主要行动”要抓住材料时间信息</a:t>
            </a:r>
            <a:r>
              <a:rPr lang="zh-CN" altLang="en-US" sz="1400">
                <a:solidFill>
                  <a:srgbClr val="FF0000"/>
                </a:solidFill>
                <a:sym typeface="+mn-ea"/>
              </a:rPr>
              <a:t>“1945年”和“战争才刚刚开始”</a:t>
            </a:r>
            <a:r>
              <a:rPr lang="zh-CN" altLang="en-US" sz="1400">
                <a:sym typeface="+mn-ea"/>
              </a:rPr>
              <a:t>隐含的信息。</a:t>
            </a:r>
            <a:endParaRPr lang="zh-CN" altLang="en-US" sz="1400">
              <a:sym typeface="+mn-ea"/>
            </a:endParaRPr>
          </a:p>
          <a:p>
            <a:r>
              <a:rPr lang="zh-CN" altLang="en-US" sz="1400" b="1">
                <a:solidFill>
                  <a:srgbClr val="FF0000"/>
                </a:solidFill>
                <a:latin typeface="Calibri" panose="020F0502020204030204" charset="0"/>
                <a:sym typeface="+mn-ea"/>
              </a:rPr>
              <a:t>③</a:t>
            </a:r>
            <a:r>
              <a:rPr lang="zh-CN" altLang="en-US" sz="1400" b="1">
                <a:solidFill>
                  <a:srgbClr val="FF0000"/>
                </a:solidFill>
                <a:sym typeface="+mn-ea"/>
              </a:rPr>
              <a:t>最后，关联知识</a:t>
            </a:r>
            <a:r>
              <a:rPr lang="zh-CN" altLang="en-US" sz="1400">
                <a:sym typeface="+mn-ea"/>
              </a:rPr>
              <a:t>。</a:t>
            </a:r>
            <a:r>
              <a:rPr lang="zh-CN" altLang="en-US" sz="1400">
                <a:solidFill>
                  <a:srgbClr val="7030A0"/>
                </a:solidFill>
                <a:sym typeface="+mn-ea"/>
              </a:rPr>
              <a:t>此题涉及二战后初期美国的</a:t>
            </a:r>
            <a:r>
              <a:rPr lang="zh-CN" altLang="en-US" sz="1400">
                <a:sym typeface="+mn-ea"/>
              </a:rPr>
              <a:t>“冷战”政策，有关此知识应如此关联；</a:t>
            </a:r>
            <a:r>
              <a:rPr lang="zh-CN" altLang="en-US" sz="1400">
                <a:solidFill>
                  <a:srgbClr val="7030A0"/>
                </a:solidFill>
                <a:sym typeface="+mn-ea"/>
              </a:rPr>
              <a:t>二战胜利一美国企图独霸全球一美苏同盟关系结束—“冷战”一政治、经济、军事全面对抗。</a:t>
            </a:r>
            <a:endParaRPr lang="zh-CN" altLang="en-US" sz="1400">
              <a:solidFill>
                <a:srgbClr val="7030A0"/>
              </a:solidFill>
              <a:sym typeface="+mn-ea"/>
            </a:endParaRPr>
          </a:p>
        </p:txBody>
      </p:sp>
      <p:cxnSp>
        <p:nvCxnSpPr>
          <p:cNvPr id="5" name="直接连接符 4"/>
          <p:cNvCxnSpPr/>
          <p:nvPr/>
        </p:nvCxnSpPr>
        <p:spPr>
          <a:xfrm>
            <a:off x="7867650" y="407670"/>
            <a:ext cx="31248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1388090" y="407670"/>
            <a:ext cx="514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980940" y="595630"/>
            <a:ext cx="82042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196965" y="605790"/>
            <a:ext cx="122618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66065" y="5747385"/>
            <a:ext cx="11806555" cy="737235"/>
          </a:xfrm>
          <a:prstGeom prst="rect">
            <a:avLst/>
          </a:prstGeom>
          <a:noFill/>
        </p:spPr>
        <p:txBody>
          <a:bodyPr wrap="square" rtlCol="0">
            <a:spAutoFit/>
          </a:bodyPr>
          <a:p>
            <a:r>
              <a:rPr lang="zh-CN" altLang="en-US" sz="1400">
                <a:sym typeface="+mn-ea"/>
              </a:rPr>
              <a:t>第（2)问，</a:t>
            </a:r>
            <a:r>
              <a:rPr lang="zh-CN" altLang="en-US" sz="1400" b="1">
                <a:solidFill>
                  <a:srgbClr val="FF0000"/>
                </a:solidFill>
                <a:latin typeface="Calibri" panose="020F0502020204030204" charset="0"/>
                <a:sym typeface="+mn-ea"/>
              </a:rPr>
              <a:t>①</a:t>
            </a:r>
            <a:r>
              <a:rPr lang="zh-CN" altLang="en-US" sz="1400">
                <a:sym typeface="+mn-ea"/>
              </a:rPr>
              <a:t>首先，审设问。该问包括两小问——“特点”“外交方针”。</a:t>
            </a:r>
            <a:r>
              <a:rPr lang="zh-CN" altLang="en-US" sz="1400" b="1">
                <a:solidFill>
                  <a:srgbClr val="FF0000"/>
                </a:solidFill>
                <a:latin typeface="Calibri" panose="020F0502020204030204" charset="0"/>
                <a:sym typeface="+mn-ea"/>
              </a:rPr>
              <a:t>②</a:t>
            </a:r>
            <a:r>
              <a:rPr lang="zh-CN" altLang="en-US" sz="1400">
                <a:sym typeface="+mn-ea"/>
              </a:rPr>
              <a:t>其次，从材料二中提取信息。“特点”与材料二中的</a:t>
            </a:r>
            <a:r>
              <a:rPr lang="zh-CN" altLang="en-US" sz="1400">
                <a:solidFill>
                  <a:srgbClr val="FF0000"/>
                </a:solidFill>
                <a:sym typeface="+mn-ea"/>
              </a:rPr>
              <a:t>“联合国安理会”“否决”“国际社会的共同利益”</a:t>
            </a:r>
            <a:r>
              <a:rPr lang="zh-CN" altLang="en-US" sz="1400">
                <a:sym typeface="+mn-ea"/>
              </a:rPr>
              <a:t>有关。“外交方针”要抓住材料二“</a:t>
            </a:r>
            <a:r>
              <a:rPr lang="zh-CN" altLang="en-US" sz="1400">
                <a:solidFill>
                  <a:srgbClr val="FF0000"/>
                </a:solidFill>
                <a:sym typeface="+mn-ea"/>
              </a:rPr>
              <a:t>中国认为”</a:t>
            </a:r>
            <a:r>
              <a:rPr lang="zh-CN" altLang="en-US" sz="1400">
                <a:sym typeface="+mn-ea"/>
              </a:rPr>
              <a:t>所隐含的信息。</a:t>
            </a:r>
            <a:r>
              <a:rPr lang="zh-CN" altLang="en-US" sz="1400" b="1">
                <a:solidFill>
                  <a:srgbClr val="FF0000"/>
                </a:solidFill>
                <a:latin typeface="Calibri" panose="020F0502020204030204" charset="0"/>
                <a:sym typeface="+mn-ea"/>
              </a:rPr>
              <a:t>③</a:t>
            </a:r>
            <a:r>
              <a:rPr lang="zh-CN" altLang="en-US" sz="1400">
                <a:sym typeface="+mn-ea"/>
              </a:rPr>
              <a:t>最后，关联知识。此题涉及当前国际关系，有关此知识应如此关联：</a:t>
            </a:r>
            <a:r>
              <a:rPr lang="zh-CN" altLang="en-US" sz="1400">
                <a:solidFill>
                  <a:srgbClr val="FF0000"/>
                </a:solidFill>
                <a:sym typeface="+mn-ea"/>
              </a:rPr>
              <a:t>二战胜利一美苏均势一“冷战”结束一多极化趋势</a:t>
            </a:r>
            <a:r>
              <a:rPr lang="zh-CN" altLang="en-US" sz="1400">
                <a:sym typeface="+mn-ea"/>
              </a:rPr>
              <a:t>。</a:t>
            </a:r>
            <a:endParaRPr lang="zh-CN" altLang="en-US" sz="1400"/>
          </a:p>
        </p:txBody>
      </p:sp>
      <p:cxnSp>
        <p:nvCxnSpPr>
          <p:cNvPr id="10" name="直接连接符 9"/>
          <p:cNvCxnSpPr/>
          <p:nvPr/>
        </p:nvCxnSpPr>
        <p:spPr>
          <a:xfrm flipV="1">
            <a:off x="3578860" y="981075"/>
            <a:ext cx="633095"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26490" y="803275"/>
            <a:ext cx="98869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465060" y="793115"/>
            <a:ext cx="33591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844415" y="1169035"/>
            <a:ext cx="149352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580005" y="1554480"/>
            <a:ext cx="216598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876550" y="1752600"/>
            <a:ext cx="255143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403350" y="2306320"/>
            <a:ext cx="10287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7999095" y="2523490"/>
            <a:ext cx="662305"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05865" y="2711450"/>
            <a:ext cx="39560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668905" y="2721610"/>
            <a:ext cx="6229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3242945" y="3077210"/>
            <a:ext cx="96901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6525" y="2766060"/>
            <a:ext cx="11918950" cy="1325880"/>
          </a:xfrm>
        </p:spPr>
        <p:txBody>
          <a:bodyPr>
            <a:normAutofit fontScale="90000"/>
          </a:bodyPr>
          <a:p>
            <a:r>
              <a:rPr lang="zh-CN" altLang="en-US" sz="2665" b="1">
                <a:solidFill>
                  <a:srgbClr val="7030A0"/>
                </a:solidFill>
              </a:rPr>
              <a:t>第(3)问</a:t>
            </a:r>
            <a:r>
              <a:rPr lang="zh-CN" altLang="en-US" sz="2665"/>
              <a:t>，</a:t>
            </a:r>
            <a:r>
              <a:rPr lang="zh-CN" altLang="en-US" sz="2665" b="1">
                <a:solidFill>
                  <a:srgbClr val="FF0000"/>
                </a:solidFill>
                <a:latin typeface="Calibri" panose="020F0502020204030204" charset="0"/>
              </a:rPr>
              <a:t>①</a:t>
            </a:r>
            <a:r>
              <a:rPr lang="zh-CN" altLang="en-US" sz="2665"/>
              <a:t>首先，审设问。该问包括两小问——“特点”“启示”。</a:t>
            </a:r>
            <a:br>
              <a:rPr lang="zh-CN" altLang="en-US" sz="2665"/>
            </a:br>
            <a:r>
              <a:rPr lang="zh-CN" altLang="en-US" sz="2665" b="1">
                <a:solidFill>
                  <a:srgbClr val="FF0000"/>
                </a:solidFill>
                <a:latin typeface="Calibri" panose="020F0502020204030204" charset="0"/>
              </a:rPr>
              <a:t>②</a:t>
            </a:r>
            <a:r>
              <a:rPr lang="zh-CN" altLang="en-US" sz="2665"/>
              <a:t>其次，从材料三中提取信息。“特点”与材料三中的</a:t>
            </a:r>
            <a:r>
              <a:rPr lang="zh-CN" altLang="en-US" sz="2665">
                <a:solidFill>
                  <a:srgbClr val="FF0000"/>
                </a:solidFill>
              </a:rPr>
              <a:t>“一致同意合作促进可持续发展”“创造有利于地区一体化进程的环境”“采取共同行动”有关。</a:t>
            </a:r>
            <a:r>
              <a:rPr lang="zh-CN" altLang="en-US" sz="2665"/>
              <a:t>“启示”需要进行思维发散。</a:t>
            </a:r>
            <a:br>
              <a:rPr lang="zh-CN" altLang="en-US" sz="2665"/>
            </a:br>
            <a:r>
              <a:rPr lang="zh-CN" altLang="en-US" sz="2665" b="1">
                <a:solidFill>
                  <a:srgbClr val="FF0000"/>
                </a:solidFill>
                <a:latin typeface="Calibri" panose="020F0502020204030204" charset="0"/>
              </a:rPr>
              <a:t>③</a:t>
            </a:r>
            <a:r>
              <a:rPr lang="zh-CN" altLang="en-US" sz="2665"/>
              <a:t>最后，关联知识。此题涉及当前世界经济的发展，有关此知识应如此关联：</a:t>
            </a:r>
            <a:r>
              <a:rPr lang="zh-CN" altLang="en-US" sz="2665">
                <a:solidFill>
                  <a:srgbClr val="FF0000"/>
                </a:solidFill>
              </a:rPr>
              <a:t>二战胜利一美国取得经济霸权—西欧和日本崛起一经济多极化一共同面临的问题。</a:t>
            </a:r>
            <a:br>
              <a:rPr lang="zh-CN" altLang="en-US" sz="2665">
                <a:solidFill>
                  <a:srgbClr val="FF0000"/>
                </a:solidFill>
              </a:rPr>
            </a:br>
            <a:r>
              <a:rPr lang="zh-CN" altLang="en-US" sz="2665" b="1">
                <a:solidFill>
                  <a:srgbClr val="7030A0"/>
                </a:solidFill>
              </a:rPr>
              <a:t>第（4)问</a:t>
            </a:r>
            <a:r>
              <a:rPr lang="zh-CN" altLang="en-US" sz="2665"/>
              <a:t>，</a:t>
            </a:r>
            <a:r>
              <a:rPr lang="zh-CN" altLang="en-US" sz="2665" b="1">
                <a:solidFill>
                  <a:srgbClr val="FF0000"/>
                </a:solidFill>
                <a:latin typeface="Calibri" panose="020F0502020204030204" charset="0"/>
              </a:rPr>
              <a:t>①</a:t>
            </a:r>
            <a:r>
              <a:rPr lang="zh-CN" altLang="en-US" sz="2665"/>
              <a:t>首先，审设问。本问要求回答“原因”。</a:t>
            </a:r>
            <a:br>
              <a:rPr lang="zh-CN" altLang="en-US" sz="2665"/>
            </a:br>
            <a:r>
              <a:rPr lang="zh-CN" altLang="en-US" sz="2665" b="1">
                <a:solidFill>
                  <a:srgbClr val="FF0000"/>
                </a:solidFill>
                <a:latin typeface="Calibri" panose="020F0502020204030204" charset="0"/>
              </a:rPr>
              <a:t>②</a:t>
            </a:r>
            <a:r>
              <a:rPr lang="zh-CN" altLang="en-US" sz="2665"/>
              <a:t>其次，从材料四中提取信息。“原因”与材料四中的</a:t>
            </a:r>
            <a:r>
              <a:rPr lang="zh-CN" altLang="en-US" sz="2665">
                <a:solidFill>
                  <a:srgbClr val="FF0000"/>
                </a:solidFill>
              </a:rPr>
              <a:t>“商业利益”“对抗”“势力范围”</a:t>
            </a:r>
            <a:r>
              <a:rPr lang="zh-CN" altLang="en-US" sz="2665"/>
              <a:t>有关。</a:t>
            </a:r>
            <a:br>
              <a:rPr lang="zh-CN" altLang="en-US" sz="2665"/>
            </a:br>
            <a:r>
              <a:rPr lang="zh-CN" altLang="en-US" sz="2665" b="1">
                <a:solidFill>
                  <a:srgbClr val="FF0000"/>
                </a:solidFill>
                <a:latin typeface="Calibri" panose="020F0502020204030204" charset="0"/>
              </a:rPr>
              <a:t>③</a:t>
            </a:r>
            <a:r>
              <a:rPr lang="zh-CN" altLang="en-US" sz="2665"/>
              <a:t>最后，关联知识。此题涉及改革开放以来中国的经济发展，有关此知识应如此关联：</a:t>
            </a:r>
            <a:r>
              <a:rPr lang="zh-CN" altLang="en-US" sz="2665">
                <a:solidFill>
                  <a:srgbClr val="FF0000"/>
                </a:solidFill>
              </a:rPr>
              <a:t>改革开放一中国经济发展一加速经济多极化一国际政治经济问题增多一与他国利益冲突。</a:t>
            </a:r>
            <a:r>
              <a:rPr lang="zh-CN" altLang="en-US" sz="2665"/>
              <a:t>第</a:t>
            </a:r>
            <a:br>
              <a:rPr lang="zh-CN" altLang="en-US" sz="2665"/>
            </a:br>
            <a:r>
              <a:rPr lang="zh-CN" altLang="en-US" sz="2665" b="1">
                <a:solidFill>
                  <a:srgbClr val="7030A0"/>
                </a:solidFill>
              </a:rPr>
              <a:t>第（5)问</a:t>
            </a:r>
            <a:r>
              <a:rPr lang="zh-CN" altLang="en-US" sz="2665"/>
              <a:t>，</a:t>
            </a:r>
            <a:r>
              <a:rPr lang="zh-CN" altLang="en-US" sz="2665" b="1">
                <a:solidFill>
                  <a:srgbClr val="FF0000"/>
                </a:solidFill>
                <a:latin typeface="Calibri" panose="020F0502020204030204" charset="0"/>
              </a:rPr>
              <a:t>①</a:t>
            </a:r>
            <a:r>
              <a:rPr lang="zh-CN" altLang="en-US" sz="2665"/>
              <a:t>首先，审设问。明确要求评析材料五中</a:t>
            </a:r>
            <a:r>
              <a:rPr lang="zh-CN" altLang="en-US" sz="2665">
                <a:solidFill>
                  <a:srgbClr val="FF0000"/>
                </a:solidFill>
              </a:rPr>
              <a:t>“多极合作时代”</a:t>
            </a:r>
            <a:r>
              <a:rPr lang="zh-CN" altLang="en-US" sz="2665"/>
              <a:t>的观点。</a:t>
            </a:r>
            <a:br>
              <a:rPr lang="zh-CN" altLang="en-US" sz="2665"/>
            </a:br>
            <a:r>
              <a:rPr lang="zh-CN" altLang="en-US" sz="2665">
                <a:solidFill>
                  <a:srgbClr val="FF0000"/>
                </a:solidFill>
                <a:latin typeface="Calibri" panose="020F0502020204030204" charset="0"/>
              </a:rPr>
              <a:t>②</a:t>
            </a:r>
            <a:r>
              <a:rPr lang="zh-CN" altLang="en-US" sz="2665"/>
              <a:t>其次，从材料中提取信息。</a:t>
            </a:r>
            <a:br>
              <a:rPr lang="zh-CN" altLang="en-US" sz="2665"/>
            </a:br>
            <a:r>
              <a:rPr lang="zh-CN" altLang="en-US" sz="2665">
                <a:solidFill>
                  <a:srgbClr val="7030A0"/>
                </a:solidFill>
              </a:rPr>
              <a:t>材料一</a:t>
            </a:r>
            <a:r>
              <a:rPr lang="zh-CN" altLang="en-US" sz="2665">
                <a:solidFill>
                  <a:srgbClr val="FF0000"/>
                </a:solidFill>
              </a:rPr>
              <a:t>说明美国企图控制全球；</a:t>
            </a:r>
            <a:r>
              <a:rPr lang="zh-CN" altLang="en-US" sz="2665">
                <a:solidFill>
                  <a:srgbClr val="7030A0"/>
                </a:solidFill>
              </a:rPr>
              <a:t>材料二</a:t>
            </a:r>
            <a:r>
              <a:rPr lang="zh-CN" altLang="en-US" sz="2665">
                <a:solidFill>
                  <a:srgbClr val="FF0000"/>
                </a:solidFill>
              </a:rPr>
              <a:t>说明世界政治格局出现多个力量中心；</a:t>
            </a:r>
            <a:r>
              <a:rPr lang="zh-CN" altLang="en-US" sz="2665">
                <a:solidFill>
                  <a:srgbClr val="7030A0"/>
                </a:solidFill>
              </a:rPr>
              <a:t>材料三</a:t>
            </a:r>
            <a:r>
              <a:rPr lang="zh-CN" altLang="en-US" sz="2665">
                <a:solidFill>
                  <a:srgbClr val="FF0000"/>
                </a:solidFill>
              </a:rPr>
              <a:t>说明世界经济格局出现多个力量中心；</a:t>
            </a:r>
            <a:r>
              <a:rPr lang="zh-CN" altLang="en-US" sz="2665">
                <a:solidFill>
                  <a:srgbClr val="7030A0"/>
                </a:solidFill>
              </a:rPr>
              <a:t>材料四</a:t>
            </a:r>
            <a:r>
              <a:rPr lang="zh-CN" altLang="en-US" sz="2665">
                <a:solidFill>
                  <a:srgbClr val="FF0000"/>
                </a:solidFill>
              </a:rPr>
              <a:t>说明中国是维护世界和平的重要力量；</a:t>
            </a:r>
            <a:r>
              <a:rPr lang="zh-CN" altLang="en-US" sz="2665">
                <a:solidFill>
                  <a:srgbClr val="7030A0"/>
                </a:solidFill>
              </a:rPr>
              <a:t>材料五</a:t>
            </a:r>
            <a:r>
              <a:rPr lang="zh-CN" altLang="en-US" sz="2665">
                <a:solidFill>
                  <a:srgbClr val="FF0000"/>
                </a:solidFill>
              </a:rPr>
              <a:t>说明“多极合作时代”将是21世纪上半叶世界格局的基本特征。</a:t>
            </a:r>
            <a:br>
              <a:rPr lang="zh-CN" altLang="en-US" sz="2665">
                <a:solidFill>
                  <a:srgbClr val="FF0000"/>
                </a:solidFill>
              </a:rPr>
            </a:br>
            <a:r>
              <a:rPr lang="zh-CN" altLang="en-US" sz="2665" b="1">
                <a:solidFill>
                  <a:srgbClr val="FF0000"/>
                </a:solidFill>
                <a:latin typeface="Calibri" panose="020F0502020204030204" charset="0"/>
              </a:rPr>
              <a:t>③</a:t>
            </a:r>
            <a:r>
              <a:rPr lang="zh-CN" altLang="en-US" sz="2665"/>
              <a:t>最后，关联知识，套用模板2。</a:t>
            </a:r>
            <a:r>
              <a:rPr lang="en-US" altLang="zh-CN" sz="2665">
                <a:solidFill>
                  <a:srgbClr val="FF0000"/>
                </a:solidFill>
              </a:rPr>
              <a:t>a.</a:t>
            </a:r>
            <a:r>
              <a:rPr lang="zh-CN" altLang="en-US" sz="2665"/>
              <a:t>首先选择材料中的观点，</a:t>
            </a:r>
            <a:r>
              <a:rPr lang="en-US" altLang="zh-CN" sz="2665">
                <a:solidFill>
                  <a:srgbClr val="FF0000"/>
                </a:solidFill>
              </a:rPr>
              <a:t>b.</a:t>
            </a:r>
            <a:r>
              <a:rPr lang="zh-CN" altLang="en-US" sz="2665"/>
              <a:t>其次遴选可以论证观点的史实，</a:t>
            </a:r>
            <a:r>
              <a:rPr lang="en-US" altLang="zh-CN" sz="2665">
                <a:solidFill>
                  <a:srgbClr val="FF0000"/>
                </a:solidFill>
              </a:rPr>
              <a:t>c.</a:t>
            </a:r>
            <a:r>
              <a:rPr lang="zh-CN" altLang="en-US" sz="2665"/>
              <a:t>最后表述成文，注意史论结合，科学准确。</a:t>
            </a:r>
            <a:endParaRPr lang="zh-CN" altLang="en-US" sz="2665"/>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7955" y="135890"/>
            <a:ext cx="12192000" cy="6739255"/>
          </a:xfrm>
          <a:prstGeom prst="rect">
            <a:avLst/>
          </a:prstGeom>
          <a:solidFill>
            <a:schemeClr val="bg1">
              <a:lumMod val="85000"/>
            </a:schemeClr>
          </a:solidFill>
        </p:spPr>
        <p:txBody>
          <a:bodyPr wrap="square" rtlCol="0">
            <a:spAutoFit/>
          </a:bodyPr>
          <a:p>
            <a:r>
              <a:rPr lang="zh-CN" altLang="en-US" sz="1400" b="1">
                <a:solidFill>
                  <a:srgbClr val="7030A0"/>
                </a:solidFill>
              </a:rPr>
              <a:t>参考答案：</a:t>
            </a:r>
            <a:r>
              <a:rPr lang="zh-CN" altLang="en-US" sz="1400">
                <a:solidFill>
                  <a:srgbClr val="FF0000"/>
                </a:solidFill>
                <a:latin typeface="华文楷体" panose="02010600040101010101" charset="-122"/>
                <a:ea typeface="华文楷体" panose="02010600040101010101" charset="-122"/>
                <a:cs typeface="华文楷体" panose="02010600040101010101" charset="-122"/>
              </a:rPr>
              <a:t>（</a:t>
            </a:r>
            <a:r>
              <a:rPr lang="zh-CN" altLang="en-US">
                <a:solidFill>
                  <a:srgbClr val="FF0000"/>
                </a:solidFill>
                <a:latin typeface="华文楷体" panose="02010600040101010101" charset="-122"/>
                <a:ea typeface="华文楷体" panose="02010600040101010101" charset="-122"/>
                <a:cs typeface="华文楷体" panose="02010600040101010101" charset="-122"/>
              </a:rPr>
              <a:t>1)背景：二战后，美苏战时同盟关系即将结束；美国企图控制整个世界，建立全球霸权地位；苏联成为其建立霸权地位的障碍。主要行动：提出杜鲁门主义，推行马歇尔计划，建立北约。</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(2)特点：世界政治格局出现多个力量中心，朝多极化方向发展。 方针：独立自主的和平外交方针。</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(3)特点：经济多极化、经济全球化、经济区域集团化。 启示：居安思危，防患未然，不断改革，不断进取；发生危机，共同面对，不以邻为壑；国家和地区之间、发达国家与发展中国家之间应共同发展，实现持续繁荣。</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(4)原因：“冷战”思维；意识形态冲突；中国国力的强大；国家利益冲突（领土争端资源争夺等）。</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(5)参考观点①“多极合作时代”在21世纪能够实现。②“多极合作时代”在21世纪不能够实现。③“多极合作时代”在21世纪不一定能够实现。</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参考答案之一：   我赞成“多极合作时代”能够实现。</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理由：第一，就全球而言，和平与发展仍是世界的两大主题。第二，“多极合作”是世界政治多极化趋势的结果：20世纪70年代以来，国际经济和政治格局出现多极化趋势；两极格局结束后，世界主要国家在处理重大国际问题中以合作、谈判、协商为主要方式。第三，“多极合作”是世界经济全球化、多极化趋势的结果：和平、发展、合作的世界主旋律推动经济全球化不断向纵深发展，特别是两极格局结束后，世界多极化步伐明显加快，经济全球化催生了一批新兴世界大国，经济实力的变化，是政治格局变化的前奏，21世纪的世界经济格局，必然要求有与之相适应的更加合理的国际政治构架的诞生。而“多极合作”就是这种新构架的核心内容和唯一选择。</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历史的经验使世界各国逐渐认识到全球化时代是“一荣俱荣、一损俱损”的时代，“多极合作时代”会在21世纪成为现实。</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参考答案之二： 我赞成“多极合作时代”不能够实现。</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理由：两极格局结束后，世界出现一超多强的局面。美国极力构建单极世界，有些国家以战争的方式解决地区矛盾。国家与国家之间政治经济发展不平衡是一个永恒的规律，实现多极合作并不是一件容易的事。“冷战”思维、以意识形态为标准处理国家与国家之间的关系以及新的贸易保护主义抬头等，都构成了多极合作的障碍，甚至于联合国组织的作用都受到了削弱。</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历史上国际关系的发展，现实中政治经济的矛盾，充分说明“多极合作时代”不会在21世纪成为现实。</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图片 4" descr="&amp;pfm133&amp;"/>
          <p:cNvPicPr>
            <a:picLocks noChangeAspect="1"/>
          </p:cNvPicPr>
          <p:nvPr>
            <p:custDataLst>
              <p:tags r:id="rId1"/>
            </p:custDataLst>
          </p:nvPr>
        </p:nvPicPr>
        <p:blipFill>
          <a:blip r:embed="rId2">
            <a:extLst>
              <a:ext uri="{BEBA8EAE-BF5A-486C-A8C5-ECC9F3942E4B}">
                <a14:imgProps xmlns:a14="http://schemas.microsoft.com/office/drawing/2010/main">
                  <a14:imgLayer r:embed="rId3"/>
                </a14:imgProps>
              </a:ext>
            </a:extLst>
          </a:blip>
          <a:srcRect/>
          <a:stretch>
            <a:fillRect/>
          </a:stretch>
        </p:blipFill>
        <p:spPr>
          <a:xfrm>
            <a:off x="66675" y="-635"/>
            <a:ext cx="12014835" cy="4152265"/>
          </a:xfrm>
          <a:prstGeom prst="rect">
            <a:avLst/>
          </a:prstGeom>
        </p:spPr>
      </p:pic>
      <p:pic>
        <p:nvPicPr>
          <p:cNvPr id="6" name="图片 5" descr="&amp;pfm133&amp;"/>
          <p:cNvPicPr>
            <a:picLocks noChangeAspect="1"/>
          </p:cNvPicPr>
          <p:nvPr/>
        </p:nvPicPr>
        <p:blipFill>
          <a:blip r:embed="rId4">
            <a:extLst>
              <a:ext uri="{BEBA8EAE-BF5A-486C-A8C5-ECC9F3942E4B}">
                <a14:imgProps xmlns:a14="http://schemas.microsoft.com/office/drawing/2010/main">
                  <a14:imgLayer r:embed="rId5"/>
                </a14:imgProps>
              </a:ext>
            </a:extLst>
          </a:blip>
          <a:srcRect/>
          <a:stretch>
            <a:fillRect/>
          </a:stretch>
        </p:blipFill>
        <p:spPr>
          <a:xfrm>
            <a:off x="66675" y="4057650"/>
            <a:ext cx="11877675" cy="37426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79400" y="295910"/>
            <a:ext cx="10515600" cy="1325563"/>
          </a:xfrm>
        </p:spPr>
        <p:txBody>
          <a:bodyPr/>
          <a:p>
            <a:r>
              <a:rPr lang="zh-CN" altLang="en-US">
                <a:solidFill>
                  <a:srgbClr val="00B0F0"/>
                </a:solidFill>
                <a:latin typeface="方正粗黑宋简体" panose="02000000000000000000" charset="-122"/>
                <a:ea typeface="方正粗黑宋简体" panose="02000000000000000000" charset="-122"/>
              </a:rPr>
              <a:t>特点概述</a:t>
            </a:r>
            <a:endParaRPr lang="zh-CN" altLang="en-US">
              <a:solidFill>
                <a:srgbClr val="00B0F0"/>
              </a:solidFill>
              <a:latin typeface="方正粗黑宋简体" panose="02000000000000000000" charset="-122"/>
              <a:ea typeface="方正粗黑宋简体" panose="02000000000000000000" charset="-122"/>
            </a:endParaRPr>
          </a:p>
        </p:txBody>
      </p:sp>
      <p:sp>
        <p:nvSpPr>
          <p:cNvPr id="4" name="文本框 3"/>
          <p:cNvSpPr txBox="1"/>
          <p:nvPr/>
        </p:nvSpPr>
        <p:spPr>
          <a:xfrm>
            <a:off x="373380" y="1251585"/>
            <a:ext cx="11631930" cy="5262245"/>
          </a:xfrm>
          <a:prstGeom prst="rect">
            <a:avLst/>
          </a:prstGeom>
          <a:noFill/>
        </p:spPr>
        <p:txBody>
          <a:bodyPr wrap="square" rtlCol="0">
            <a:spAutoFit/>
          </a:bodyPr>
          <a:p>
            <a:r>
              <a:rPr lang="en-US" altLang="zh-CN" sz="2800">
                <a:solidFill>
                  <a:schemeClr val="accent5"/>
                </a:solidFill>
                <a:latin typeface="华文楷体" panose="02010600040101010101" charset="-122"/>
                <a:ea typeface="华文楷体" panose="02010600040101010101" charset="-122"/>
                <a:cs typeface="华文楷体" panose="02010600040101010101" charset="-122"/>
              </a:rPr>
              <a:t>      </a:t>
            </a:r>
            <a:r>
              <a:rPr lang="zh-CN" altLang="en-US" sz="2800">
                <a:solidFill>
                  <a:schemeClr val="accent5"/>
                </a:solidFill>
                <a:latin typeface="华文楷体" panose="02010600040101010101" charset="-122"/>
                <a:ea typeface="华文楷体" panose="02010600040101010101" charset="-122"/>
                <a:cs typeface="华文楷体" panose="02010600040101010101" charset="-122"/>
              </a:rPr>
              <a:t>开放探究性试题主要是以“研究性学习”为问题背景，以文字、图片、表格等材料为历史信息的载体，给出一定的主题范围，先让学生确定相关探究主题，解答相关问题，然后找出解决该问题的方法。</a:t>
            </a:r>
            <a:r>
              <a:rPr lang="zh-CN" altLang="en-US" sz="2800">
                <a:solidFill>
                  <a:srgbClr val="7030A0"/>
                </a:solidFill>
                <a:latin typeface="微软雅黑" panose="020B0503020204020204" charset="-122"/>
                <a:ea typeface="微软雅黑" panose="020B0503020204020204" charset="-122"/>
                <a:cs typeface="华文楷体" panose="02010600040101010101" charset="-122"/>
              </a:rPr>
              <a:t>Ⅰ</a:t>
            </a:r>
            <a:r>
              <a:rPr lang="en-US" altLang="zh-CN" sz="2800">
                <a:solidFill>
                  <a:srgbClr val="7030A0"/>
                </a:solidFill>
                <a:latin typeface="微软雅黑" panose="020B0503020204020204" charset="-122"/>
                <a:ea typeface="微软雅黑" panose="020B0503020204020204" charset="-122"/>
                <a:cs typeface="华文楷体" panose="02010600040101010101" charset="-122"/>
              </a:rPr>
              <a:t>.</a:t>
            </a:r>
            <a:r>
              <a:rPr lang="zh-CN" altLang="en-US" sz="2800">
                <a:solidFill>
                  <a:srgbClr val="7030A0"/>
                </a:solidFill>
                <a:latin typeface="华文楷体" panose="02010600040101010101" charset="-122"/>
                <a:ea typeface="华文楷体" panose="02010600040101010101" charset="-122"/>
                <a:cs typeface="华文楷体" panose="02010600040101010101" charset="-122"/>
              </a:rPr>
              <a:t>试题特点之一是具有开放性：提供广阔的思维空间、引导学生多角度、多层次、全方位地分析和解答问题。</a:t>
            </a:r>
            <a:r>
              <a:rPr lang="zh-CN" altLang="en-US" sz="2800">
                <a:solidFill>
                  <a:srgbClr val="7030A0"/>
                </a:solidFill>
                <a:latin typeface="微软雅黑" panose="020B0503020204020204" charset="-122"/>
                <a:ea typeface="微软雅黑" panose="020B0503020204020204" charset="-122"/>
                <a:cs typeface="华文楷体" panose="02010600040101010101" charset="-122"/>
              </a:rPr>
              <a:t>Ⅱ</a:t>
            </a:r>
            <a:r>
              <a:rPr lang="en-US" altLang="zh-CN" sz="2800">
                <a:solidFill>
                  <a:srgbClr val="7030A0"/>
                </a:solidFill>
                <a:latin typeface="微软雅黑" panose="020B0503020204020204" charset="-122"/>
                <a:ea typeface="微软雅黑" panose="020B0503020204020204" charset="-122"/>
                <a:cs typeface="华文楷体" panose="02010600040101010101" charset="-122"/>
              </a:rPr>
              <a:t>.</a:t>
            </a:r>
            <a:r>
              <a:rPr lang="zh-CN" altLang="en-US" sz="2800">
                <a:solidFill>
                  <a:srgbClr val="7030A0"/>
                </a:solidFill>
                <a:latin typeface="华文楷体" panose="02010600040101010101" charset="-122"/>
                <a:ea typeface="华文楷体" panose="02010600040101010101" charset="-122"/>
                <a:cs typeface="华文楷体" panose="02010600040101010101" charset="-122"/>
              </a:rPr>
              <a:t>试题特点之二是具有探究性和创新性：从主题情境中考查学生的观察分析能力、探究能力和创新能力。</a:t>
            </a:r>
            <a:r>
              <a:rPr lang="zh-CN" altLang="en-US" sz="2800">
                <a:solidFill>
                  <a:srgbClr val="7030A0"/>
                </a:solidFill>
                <a:latin typeface="微软雅黑" panose="020B0503020204020204" charset="-122"/>
                <a:ea typeface="微软雅黑" panose="020B0503020204020204" charset="-122"/>
                <a:cs typeface="华文楷体" panose="02010600040101010101" charset="-122"/>
              </a:rPr>
              <a:t>Ⅲ</a:t>
            </a:r>
            <a:r>
              <a:rPr lang="en-US" altLang="zh-CN" sz="2800">
                <a:solidFill>
                  <a:srgbClr val="7030A0"/>
                </a:solidFill>
                <a:latin typeface="微软雅黑" panose="020B0503020204020204" charset="-122"/>
                <a:ea typeface="微软雅黑" panose="020B0503020204020204" charset="-122"/>
                <a:cs typeface="华文楷体" panose="02010600040101010101" charset="-122"/>
              </a:rPr>
              <a:t>.</a:t>
            </a:r>
            <a:r>
              <a:rPr lang="zh-CN" altLang="en-US" sz="2800">
                <a:solidFill>
                  <a:srgbClr val="7030A0"/>
                </a:solidFill>
                <a:latin typeface="华文楷体" panose="02010600040101010101" charset="-122"/>
                <a:ea typeface="华文楷体" panose="02010600040101010101" charset="-122"/>
                <a:cs typeface="华文楷体" panose="02010600040101010101" charset="-122"/>
              </a:rPr>
              <a:t>试题特点之三是具有时代气息：联系时政热点，创设新情境，使历史与现实结合起来，引导学生学以致用、关注现实、关注未来。</a:t>
            </a:r>
            <a:r>
              <a:rPr lang="zh-CN" altLang="en-US" sz="2800">
                <a:solidFill>
                  <a:srgbClr val="7030A0"/>
                </a:solidFill>
                <a:latin typeface="微软雅黑" panose="020B0503020204020204" charset="-122"/>
                <a:ea typeface="微软雅黑" panose="020B0503020204020204" charset="-122"/>
                <a:cs typeface="华文楷体" panose="02010600040101010101" charset="-122"/>
              </a:rPr>
              <a:t>Ⅳ</a:t>
            </a:r>
            <a:r>
              <a:rPr lang="en-US" altLang="zh-CN" sz="2800">
                <a:solidFill>
                  <a:srgbClr val="7030A0"/>
                </a:solidFill>
                <a:latin typeface="微软雅黑" panose="020B0503020204020204" charset="-122"/>
                <a:ea typeface="微软雅黑" panose="020B0503020204020204" charset="-122"/>
                <a:cs typeface="华文楷体" panose="02010600040101010101" charset="-122"/>
              </a:rPr>
              <a:t>.</a:t>
            </a:r>
            <a:r>
              <a:rPr lang="zh-CN" altLang="en-US" sz="2800">
                <a:solidFill>
                  <a:srgbClr val="7030A0"/>
                </a:solidFill>
                <a:latin typeface="华文楷体" panose="02010600040101010101" charset="-122"/>
                <a:ea typeface="华文楷体" panose="02010600040101010101" charset="-122"/>
                <a:cs typeface="华文楷体" panose="02010600040101010101" charset="-122"/>
              </a:rPr>
              <a:t>开放探究性试题题干材料一般涉及两种或两种以上的观点，要求学生选择（或提炼）一种自己赞成的观点并阐明理由。所以答案一般具有非唯一性，往往没有正确与错误之分。学生无论从哪一种观点出发，只要言之成理、有理有据，都是正确的解答。</a:t>
            </a:r>
            <a:endParaRPr lang="zh-CN" altLang="en-US" sz="2800">
              <a:solidFill>
                <a:srgbClr val="7030A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0975" y="168910"/>
            <a:ext cx="10515600" cy="1325563"/>
          </a:xfrm>
        </p:spPr>
        <p:txBody>
          <a:bodyPr/>
          <a:p>
            <a:r>
              <a:rPr lang="zh-CN" altLang="en-US">
                <a:solidFill>
                  <a:srgbClr val="00B0F0"/>
                </a:solidFill>
                <a:latin typeface="方正粗黑宋简体" panose="02000000000000000000" charset="-122"/>
                <a:ea typeface="方正粗黑宋简体" panose="02000000000000000000" charset="-122"/>
              </a:rPr>
              <a:t>答题模板</a:t>
            </a:r>
            <a:endParaRPr lang="zh-CN" altLang="en-US">
              <a:solidFill>
                <a:srgbClr val="00B0F0"/>
              </a:solidFill>
              <a:latin typeface="方正粗黑宋简体" panose="02000000000000000000" charset="-122"/>
              <a:ea typeface="方正粗黑宋简体" panose="02000000000000000000" charset="-122"/>
            </a:endParaRPr>
          </a:p>
        </p:txBody>
      </p:sp>
      <p:sp>
        <p:nvSpPr>
          <p:cNvPr id="5" name="文本框 4"/>
          <p:cNvSpPr txBox="1"/>
          <p:nvPr/>
        </p:nvSpPr>
        <p:spPr>
          <a:xfrm>
            <a:off x="216535" y="1045845"/>
            <a:ext cx="11759565" cy="5323205"/>
          </a:xfrm>
          <a:prstGeom prst="rect">
            <a:avLst/>
          </a:prstGeom>
          <a:noFill/>
        </p:spPr>
        <p:txBody>
          <a:bodyPr wrap="square" rtlCol="0">
            <a:spAutoFit/>
          </a:bodyPr>
          <a:p>
            <a:r>
              <a:rPr lang="zh-CN" altLang="en-US" sz="2000">
                <a:latin typeface="华文楷体" panose="02010600040101010101" charset="-122"/>
                <a:ea typeface="华文楷体" panose="02010600040101010101" charset="-122"/>
                <a:cs typeface="华文楷体" panose="02010600040101010101" charset="-122"/>
              </a:rPr>
              <a:t>模板1   提炼观点型开放题</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其设问方式一般是“评析材料中关于……的观点”“提炼一个观点（主题）并进行阐释”。</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解题基本方法：先提炼材料中的观点，再进行论述。</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解题步骤：(1)明确要求，围绕材料中的一种或两种观点展开评论；(2)提炼观点，在研读材料的基础上，遴选出其中的主要观点，以备论证；(3)选择观点（判断表态）,从提炼出的观点中选出自己认为可以有力论证的观点；(4)遴选史实，从所学的知识中搜寻和遴选可以论证观点的史实；(5)表述成文，做到论从史出，史论结合，论证有力。</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模板2   提供观点型开放题</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其设问方式一般是“……（材料）,请选择你认同的一种（或两种）观点，并简要说明理由”。</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解题基本方法：以宏观和开放的视角重新审视历史事件和历史现象，公正、客观地分析每一个历史事件和历史现象。</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解题步骤：(1)选择观点，从题目提供的观点中选出自己认为可以有力论证的观点；(2)遴选史实，从所学的知识中搜寻和遴选可以论证观点的史实；(3)表述成文，做到论从史出，史论结合，论证有力。</a:t>
            </a:r>
            <a:endParaRPr lang="zh-CN" altLang="en-US" sz="2000">
              <a:latin typeface="华文楷体" panose="02010600040101010101" charset="-122"/>
              <a:ea typeface="华文楷体" panose="02010600040101010101" charset="-122"/>
              <a:cs typeface="华文楷体" panose="02010600040101010101" charset="-122"/>
            </a:endParaRPr>
          </a:p>
          <a:p>
            <a:r>
              <a:rPr lang="zh-CN" altLang="en-US" sz="2000">
                <a:latin typeface="华文楷体" panose="02010600040101010101" charset="-122"/>
                <a:ea typeface="华文楷体" panose="02010600040101010101" charset="-122"/>
                <a:cs typeface="华文楷体" panose="02010600040101010101" charset="-122"/>
              </a:rPr>
              <a:t>特别注意：有的试题除了已经列出的观点以外，还可以根据自己的认知水平，提出其他观点进行论证。只要言之成理，照样可以得分，如2012年新课标全国卷第41题“根据材料并结合所学知识，评析'冲击一反应’模式。（要求：对该模式赞成、反对或另有观点均可，观点明确；运用材料中的史实进行评析，史论结合）”，此题除了赞成、反对两种观点外，还可以提出另外的观点。</a:t>
            </a:r>
            <a:endParaRPr lang="zh-CN" altLang="en-US" sz="2000">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0820" y="424815"/>
            <a:ext cx="11760200" cy="6278245"/>
          </a:xfrm>
        </p:spPr>
        <p:txBody>
          <a:bodyPr>
            <a:normAutofit fontScale="90000"/>
          </a:bodyPr>
          <a:p>
            <a:r>
              <a:rPr lang="zh-CN" altLang="en-US" sz="4890">
                <a:solidFill>
                  <a:srgbClr val="00B0F0"/>
                </a:solidFill>
                <a:latin typeface="方正粗黑宋简体" panose="02000000000000000000" charset="-122"/>
                <a:ea typeface="方正粗黑宋简体" panose="02000000000000000000" charset="-122"/>
                <a:cs typeface="方正粗黑宋简体" panose="02000000000000000000" charset="-122"/>
              </a:rPr>
              <a:t>万能答题术语</a:t>
            </a:r>
            <a:br>
              <a:rPr lang="zh-CN" altLang="en-US" sz="4890">
                <a:solidFill>
                  <a:srgbClr val="00B0F0"/>
                </a:solidFill>
                <a:latin typeface="方正粗黑宋简体" panose="02000000000000000000" charset="-122"/>
                <a:ea typeface="方正粗黑宋简体" panose="02000000000000000000" charset="-122"/>
                <a:cs typeface="方正粗黑宋简体" panose="02000000000000000000" charset="-122"/>
              </a:rPr>
            </a:br>
            <a:r>
              <a:rPr lang="zh-CN" altLang="en-US" sz="2220" b="1">
                <a:solidFill>
                  <a:srgbClr val="FF0000"/>
                </a:solidFill>
                <a:latin typeface="华文楷体" panose="02010600040101010101" charset="-122"/>
                <a:ea typeface="华文楷体" panose="02010600040101010101" charset="-122"/>
                <a:cs typeface="华文楷体" panose="02010600040101010101" charset="-122"/>
              </a:rPr>
              <a:t>1.准确亮明观点。</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亮明的观点表述一定要清晰、明确，如我认为……正确、我认为……错误等。亮明观点之后要把你的观点表述清楚。要对材料进行提炼概括，尽量不要照抄材料文（关键词可以抄用）。</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b="1">
                <a:solidFill>
                  <a:srgbClr val="FF0000"/>
                </a:solidFill>
                <a:latin typeface="华文楷体" panose="02010600040101010101" charset="-122"/>
                <a:ea typeface="华文楷体" panose="02010600040101010101" charset="-122"/>
                <a:cs typeface="华文楷体" panose="02010600040101010101" charset="-122"/>
              </a:rPr>
              <a:t>2.用史实来论证这个观点。</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史实要注意</a:t>
            </a:r>
            <a:r>
              <a:rPr lang="zh-CN" altLang="en-US" sz="2220" b="1">
                <a:solidFill>
                  <a:srgbClr val="00B0F0"/>
                </a:solidFill>
                <a:latin typeface="华文楷体" panose="02010600040101010101" charset="-122"/>
                <a:ea typeface="华文楷体" panose="02010600040101010101" charset="-122"/>
                <a:cs typeface="华文楷体" panose="02010600040101010101" charset="-122"/>
              </a:rPr>
              <a:t>多角度</a:t>
            </a:r>
            <a:r>
              <a:rPr lang="zh-CN" altLang="en-US" sz="2220">
                <a:latin typeface="华文楷体" panose="02010600040101010101" charset="-122"/>
                <a:ea typeface="华文楷体" panose="02010600040101010101" charset="-122"/>
                <a:cs typeface="华文楷体" panose="02010600040101010101" charset="-122"/>
              </a:rPr>
              <a:t>，不同的问题要用不同的思路，审题时一定要先理清思路再写答案，千万不能想一句写一句；史实与观点要紧密结合（</a:t>
            </a:r>
            <a:r>
              <a:rPr lang="zh-CN" altLang="en-US" sz="2220" b="1">
                <a:solidFill>
                  <a:srgbClr val="00B0F0"/>
                </a:solidFill>
                <a:latin typeface="华文楷体" panose="02010600040101010101" charset="-122"/>
                <a:ea typeface="华文楷体" panose="02010600040101010101" charset="-122"/>
                <a:cs typeface="华文楷体" panose="02010600040101010101" charset="-122"/>
              </a:rPr>
              <a:t>史论结合</a:t>
            </a:r>
            <a:r>
              <a:rPr lang="zh-CN" altLang="en-US" sz="2220">
                <a:latin typeface="华文楷体" panose="02010600040101010101" charset="-122"/>
                <a:ea typeface="华文楷体" panose="02010600040101010101" charset="-122"/>
                <a:cs typeface="华文楷体" panose="02010600040101010101" charset="-122"/>
              </a:rPr>
              <a:t>），准确运用所学知识，表述要准确，层次要清晰。</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思路一：政治、经济、文化、外交、社会生活</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思路二：外因、外因。</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思路三：国际因素、国内因素。</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思路四：与该事件有关联的多个主体（国家或组织）等。如新航路开辟的意义（对欧州，对亚非拉美），如法国大革命的意义（对法国，对欧洲，对亚洲）</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b="1">
                <a:solidFill>
                  <a:srgbClr val="FF0000"/>
                </a:solidFill>
                <a:latin typeface="华文楷体" panose="02010600040101010101" charset="-122"/>
                <a:ea typeface="华文楷体" panose="02010600040101010101" charset="-122"/>
                <a:cs typeface="华文楷体" panose="02010600040101010101" charset="-122"/>
              </a:rPr>
              <a:t>3.注意通篇论述的完整性。</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solidFill>
                  <a:srgbClr val="7030A0"/>
                </a:solidFill>
                <a:latin typeface="方正粗黑宋简体" panose="02000000000000000000" charset="-122"/>
                <a:ea typeface="方正粗黑宋简体" panose="02000000000000000000" charset="-122"/>
                <a:cs typeface="方正粗黑宋简体" panose="02000000000000000000" charset="-122"/>
              </a:rPr>
              <a:t>下面是</a:t>
            </a:r>
            <a:r>
              <a:rPr lang="en-US" altLang="zh-CN" sz="2220">
                <a:solidFill>
                  <a:srgbClr val="7030A0"/>
                </a:solidFill>
                <a:latin typeface="方正粗黑宋简体" panose="02000000000000000000" charset="-122"/>
                <a:ea typeface="方正粗黑宋简体" panose="02000000000000000000" charset="-122"/>
                <a:cs typeface="方正粗黑宋简体" panose="02000000000000000000" charset="-122"/>
              </a:rPr>
              <a:t>2011</a:t>
            </a:r>
            <a:r>
              <a:rPr lang="zh-CN" altLang="en-US" sz="2220">
                <a:solidFill>
                  <a:srgbClr val="7030A0"/>
                </a:solidFill>
                <a:latin typeface="方正粗黑宋简体" panose="02000000000000000000" charset="-122"/>
                <a:ea typeface="方正粗黑宋简体" panose="02000000000000000000" charset="-122"/>
                <a:cs typeface="方正粗黑宋简体" panose="02000000000000000000" charset="-122"/>
              </a:rPr>
              <a:t>年高考全国文综卷</a:t>
            </a:r>
            <a:r>
              <a:rPr lang="en-US" altLang="zh-CN" sz="2220">
                <a:solidFill>
                  <a:srgbClr val="7030A0"/>
                </a:solidFill>
                <a:latin typeface="方正粗黑宋简体" panose="02000000000000000000" charset="-122"/>
                <a:ea typeface="方正粗黑宋简体" panose="02000000000000000000" charset="-122"/>
                <a:cs typeface="方正粗黑宋简体" panose="02000000000000000000" charset="-122"/>
              </a:rPr>
              <a:t>41</a:t>
            </a:r>
            <a:r>
              <a:rPr lang="zh-CN" altLang="en-US" sz="2220">
                <a:solidFill>
                  <a:srgbClr val="7030A0"/>
                </a:solidFill>
                <a:latin typeface="方正粗黑宋简体" panose="02000000000000000000" charset="-122"/>
                <a:ea typeface="方正粗黑宋简体" panose="02000000000000000000" charset="-122"/>
                <a:cs typeface="方正粗黑宋简体" panose="02000000000000000000" charset="-122"/>
                <a:sym typeface="+mn-ea"/>
              </a:rPr>
              <a:t>题（西方崛起的观点）的参考答案片段：</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西方的崛起既要归功于……，同时也是……</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西方的崛起是在充分吸收古代亚非文明的基础上逐渐起步、发展并超越的。古代亚非……。中国古代的四大发明……。步入近代社会后，西方国家……。所有这些都为其崛起奠定了坚实的基础。</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外因通过内因起作用。诚然，西方的崛起主要是其自身经济、政治、思想文化等多种因素综合作用的结果。伴随着西欧资本主义的兴起，资产阶级……，于是掀起了一系列的思想解放运动，如……，并爆发了席卷欧美的资产阶级革命，在此基础上，开展了工业革命。所有这些都促进了……。</a:t>
            </a:r>
            <a:br>
              <a:rPr lang="zh-CN" altLang="en-US" sz="2220">
                <a:latin typeface="华文楷体" panose="02010600040101010101" charset="-122"/>
                <a:ea typeface="华文楷体" panose="02010600040101010101" charset="-122"/>
                <a:cs typeface="华文楷体" panose="02010600040101010101" charset="-122"/>
              </a:rPr>
            </a:br>
            <a:r>
              <a:rPr lang="zh-CN" altLang="en-US" sz="2220">
                <a:latin typeface="华文楷体" panose="02010600040101010101" charset="-122"/>
                <a:ea typeface="华文楷体" panose="02010600040101010101" charset="-122"/>
                <a:cs typeface="华文楷体" panose="02010600040101010101" charset="-122"/>
              </a:rPr>
              <a:t>所以说……</a:t>
            </a:r>
            <a:endParaRPr lang="zh-CN" altLang="en-US" sz="2220">
              <a:latin typeface="华文楷体" panose="02010600040101010101" charset="-122"/>
              <a:ea typeface="华文楷体" panose="02010600040101010101" charset="-122"/>
              <a:cs typeface="华文楷体" panose="0201060004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0" y="-675640"/>
            <a:ext cx="12135485" cy="7534275"/>
          </a:xfrm>
        </p:spPr>
        <p:txBody>
          <a:bodyPr>
            <a:normAutofit/>
          </a:bodyPr>
          <a:p>
            <a:r>
              <a:rPr lang="zh-CN" altLang="en-US" sz="4890">
                <a:solidFill>
                  <a:srgbClr val="00B0F0"/>
                </a:solidFill>
                <a:latin typeface="方正粗黑宋简体" panose="02000000000000000000" charset="-122"/>
                <a:ea typeface="方正粗黑宋简体" panose="02000000000000000000" charset="-122"/>
                <a:cs typeface="方正粗黑宋简体" panose="02000000000000000000" charset="-122"/>
              </a:rPr>
              <a:t>典例调研</a:t>
            </a:r>
            <a:br>
              <a:rPr lang="zh-CN" altLang="en-US" sz="4890">
                <a:solidFill>
                  <a:srgbClr val="00B0F0"/>
                </a:solidFill>
                <a:latin typeface="方正粗黑宋简体" panose="02000000000000000000" charset="-122"/>
                <a:ea typeface="方正粗黑宋简体" panose="02000000000000000000" charset="-122"/>
                <a:cs typeface="方正粗黑宋简体" panose="02000000000000000000" charset="-122"/>
              </a:rPr>
            </a:br>
            <a:r>
              <a:rPr lang="zh-CN" altLang="en-US" sz="2000"/>
              <a:t>调研1 阅读材料，回答问题。</a:t>
            </a:r>
            <a:br>
              <a:rPr lang="zh-CN" altLang="en-US" sz="2000"/>
            </a:br>
            <a:r>
              <a:rPr lang="zh-CN" altLang="en-US" sz="1800">
                <a:latin typeface="华文楷体" panose="02010600040101010101" charset="-122"/>
                <a:ea typeface="华文楷体" panose="02010600040101010101" charset="-122"/>
                <a:cs typeface="华文楷体" panose="02010600040101010101" charset="-122"/>
              </a:rPr>
              <a:t>材料一    英国“光荣革命”（实际是次政变）大概是我心目中最完美的一次政治设计。它在一个有长期专制传统的国家找到了一个摆脱革命与专制的循环，能有效地控制“控制者”的办法……这大概是改造专制制度以进行制度创新，摆脱专制的革命循环，走向长治久安的最完美的例子。——杨小凯《中国政治随想录》</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材料二   易中天在《费城风云》中说：“正是这个设计……并充分地体现了宪政与法治的精神，从而使这个稚嫩的国家在草莽中崛起，迅速成为也许你不喜欢但却不能轻视的超级大国。这样一个精巧的设计，在二百多年前由一群蛮荒大陆上的‘乡巴老’创造岀来……”</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美国评论家汤姆斯·弗里德曼说：“美国成功的秘密不在于华尔街和硅谷，不在于空军和海军，不在于言论自由和自由市场</a:t>
            </a:r>
            <a:r>
              <a:rPr lang="zh-CN" altLang="en-US" sz="1800">
                <a:latin typeface="微软雅黑" panose="020B0503020204020204" charset="-122"/>
                <a:ea typeface="微软雅黑" panose="020B0503020204020204" charset="-122"/>
                <a:cs typeface="华文楷体" panose="02010600040101010101" charset="-122"/>
              </a:rPr>
              <a:t>…</a:t>
            </a:r>
            <a:r>
              <a:rPr lang="zh-CN" altLang="en-US" sz="1800">
                <a:latin typeface="Arial" panose="020B0604020202020204" pitchFamily="34" charset="0"/>
                <a:ea typeface="微软雅黑" panose="020B0503020204020204" charset="-122"/>
                <a:cs typeface="Arial" panose="020B0604020202020204" pitchFamily="34" charset="0"/>
              </a:rPr>
              <a:t>…</a:t>
            </a:r>
            <a:r>
              <a:rPr lang="zh-CN" altLang="en-US" sz="1800">
                <a:latin typeface="华文楷体" panose="02010600040101010101" charset="-122"/>
                <a:ea typeface="华文楷体" panose="02010600040101010101" charset="-122"/>
                <a:cs typeface="华文楷体" panose="02010600040101010101" charset="-122"/>
              </a:rPr>
              <a:t>美国成功在于长盛不衰的法制及其背后的制度。美国强大的真正力量在于，我们所继承的良好的法律与制度体系。”</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1)依据材料一并结合所学知识分析，“光荣革命”后创造了一种什么完美的政治设计?为什么能有效地控制“控制者”？</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(2)依据材料二并结合所学知识分析，“精巧的设计”是一种什么政治设计？为什么能使美国迅速“崛起”和“强大”？</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(3)依据上述材料并结合所学知识，评述材料中关于“完美的”“精巧的”政治设计的观点。（要求：围绕材料中的一种或两种观点展开评论；观点明确，史论结合）</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【提炼信息】材料一   </a:t>
            </a:r>
            <a:r>
              <a:rPr lang="zh-CN" altLang="en-US" sz="1800">
                <a:solidFill>
                  <a:srgbClr val="FF0000"/>
                </a:solidFill>
                <a:latin typeface="华文楷体" panose="02010600040101010101" charset="-122"/>
                <a:ea typeface="华文楷体" panose="02010600040101010101" charset="-122"/>
                <a:cs typeface="华文楷体" panose="02010600040101010101" charset="-122"/>
              </a:rPr>
              <a:t>光荣革命  最完美   政治设计   制度创新    长治久安</a:t>
            </a:r>
            <a:br>
              <a:rPr lang="zh-CN" altLang="en-US" sz="1800">
                <a:latin typeface="华文楷体" panose="02010600040101010101" charset="-122"/>
                <a:ea typeface="华文楷体" panose="02010600040101010101" charset="-122"/>
                <a:cs typeface="华文楷体" panose="02010600040101010101" charset="-122"/>
              </a:rPr>
            </a:br>
            <a:r>
              <a:rPr lang="zh-CN" altLang="en-US" sz="1800">
                <a:latin typeface="华文楷体" panose="02010600040101010101" charset="-122"/>
                <a:ea typeface="华文楷体" panose="02010600040101010101" charset="-122"/>
                <a:cs typeface="华文楷体" panose="02010600040101010101" charset="-122"/>
              </a:rPr>
              <a:t>材料二  </a:t>
            </a:r>
            <a:r>
              <a:rPr lang="zh-CN" altLang="en-US" sz="1800">
                <a:solidFill>
                  <a:srgbClr val="FF0000"/>
                </a:solidFill>
                <a:latin typeface="华文楷体" panose="02010600040101010101" charset="-122"/>
                <a:ea typeface="华文楷体" panose="02010600040101010101" charset="-122"/>
                <a:cs typeface="华文楷体" panose="02010600040101010101" charset="-122"/>
              </a:rPr>
              <a:t>宪政与法治   精巧的设计   崛起   美国强大  法律与制度体系</a:t>
            </a:r>
            <a:endParaRPr lang="zh-CN" altLang="en-US" sz="1800">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 name="线形标注 3(无边框) 2"/>
          <p:cNvSpPr/>
          <p:nvPr/>
        </p:nvSpPr>
        <p:spPr>
          <a:xfrm>
            <a:off x="3184525" y="0"/>
            <a:ext cx="8950960" cy="927735"/>
          </a:xfrm>
          <a:prstGeom prst="callout3">
            <a:avLst>
              <a:gd name="adj1" fmla="val 64750"/>
              <a:gd name="adj2" fmla="val 99"/>
              <a:gd name="adj3" fmla="val 63586"/>
              <a:gd name="adj4" fmla="val -34903"/>
              <a:gd name="adj5" fmla="val 396646"/>
              <a:gd name="adj6" fmla="val -35102"/>
              <a:gd name="adj7" fmla="val 426899"/>
              <a:gd name="adj8" fmla="val -33094"/>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FF0000"/>
                </a:solidFill>
              </a:rPr>
              <a:t>第（1)问，首先，审设问。该问包括两小问——“什么（政治设计）”“为什么”。其次，从材料一中提取信息。第一小问与材料一中的“光荣革命”有关，第二小问与材料一中的“光荣革命”“改造专制制度以进行制度创新”有关。最后，关联知识。此题涉及君主立宪制的确立与发展，有关此知识应如此关联：“光荣革命”一制度创新一《权利法案》一法律至上、议会主权一君主“统而不治”一责任内阁制确立。</a:t>
            </a:r>
            <a:endParaRPr lang="zh-CN" altLang="en-US" sz="1400">
              <a:solidFill>
                <a:srgbClr val="FF0000"/>
              </a:solidFill>
            </a:endParaRPr>
          </a:p>
        </p:txBody>
      </p:sp>
      <p:sp>
        <p:nvSpPr>
          <p:cNvPr id="4" name="线形标注 3(无边框) 3"/>
          <p:cNvSpPr/>
          <p:nvPr/>
        </p:nvSpPr>
        <p:spPr>
          <a:xfrm>
            <a:off x="8562975" y="4693920"/>
            <a:ext cx="3572510" cy="2164080"/>
          </a:xfrm>
          <a:prstGeom prst="callout3">
            <a:avLst>
              <a:gd name="adj1" fmla="val 616"/>
              <a:gd name="adj2" fmla="val 96765"/>
              <a:gd name="adj3" fmla="val -25117"/>
              <a:gd name="adj4" fmla="val 96231"/>
              <a:gd name="adj5" fmla="val -25997"/>
              <a:gd name="adj6" fmla="val -237717"/>
              <a:gd name="adj7" fmla="val -18573"/>
              <a:gd name="adj8" fmla="val -228937"/>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FF0000"/>
                </a:solidFill>
                <a:sym typeface="+mn-ea"/>
              </a:rPr>
              <a:t>第（2)问，首先，审设问。该题包括两小问——“什么（政治设计）”“为什么”。</a:t>
            </a:r>
            <a:endParaRPr lang="zh-CN" altLang="en-US" sz="1400">
              <a:solidFill>
                <a:srgbClr val="FF0000"/>
              </a:solidFill>
            </a:endParaRPr>
          </a:p>
          <a:p>
            <a:pPr algn="ctr"/>
            <a:r>
              <a:rPr lang="zh-CN" altLang="en-US" sz="1400">
                <a:solidFill>
                  <a:srgbClr val="FF0000"/>
                </a:solidFill>
                <a:sym typeface="+mn-ea"/>
              </a:rPr>
              <a:t>其次，从材料二中提取信息。第一小问与材料二中的“宪政与法治”有关，第二小问与材料二中的“良好的法律与制度体系”有关。最后，关联知识。此题涉及总统制共和政体的确立与发展，有关此知识应如此关联：美国独立—宪政与法治的精神—1787年宪法—三权分立原则—总统制共和政体—联邦政府建立—长盛不衰的法治与制度体系。</a:t>
            </a:r>
            <a:endParaRPr lang="zh-CN" altLang="en-US" sz="1400">
              <a:solidFill>
                <a:srgbClr val="FF0000"/>
              </a:solidFill>
            </a:endParaRPr>
          </a:p>
        </p:txBody>
      </p:sp>
      <p:sp>
        <p:nvSpPr>
          <p:cNvPr id="5" name="线形标注 3(无边框) 4"/>
          <p:cNvSpPr/>
          <p:nvPr>
            <p:custDataLst>
              <p:tags r:id="rId1"/>
            </p:custDataLst>
          </p:nvPr>
        </p:nvSpPr>
        <p:spPr>
          <a:xfrm>
            <a:off x="262255" y="5315585"/>
            <a:ext cx="7288530" cy="1542415"/>
          </a:xfrm>
          <a:prstGeom prst="callout3">
            <a:avLst>
              <a:gd name="adj1" fmla="val 24948"/>
              <a:gd name="adj2" fmla="val 182"/>
              <a:gd name="adj3" fmla="val 26060"/>
              <a:gd name="adj4" fmla="val -2997"/>
              <a:gd name="adj5" fmla="val -44750"/>
              <a:gd name="adj6" fmla="val -2892"/>
              <a:gd name="adj7" fmla="val -52490"/>
              <a:gd name="adj8" fmla="val -100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solidFill>
                  <a:srgbClr val="FF0000"/>
                </a:solidFill>
              </a:rPr>
              <a:t>第（3)问首先，审设问。设问明确要求评述材料中关于“完美的”“精巧的”政治设计的观点。其次，从材料中提取信息。“完美的”“精巧的”政治设计，与材料一的“摆脱革命与专制的循环，能有效地控制‘控制者’…制度创新，摆脱专制的革命循环，走向长治久安的最完美的例子”以及材料二中的“正是这个设计……宪政与法治……崛起……超级大国”“美国成功的秘密……美国强大的真正力量……法律与制度体系”有关。最后，关联知识套用模板1,首先归纳出材料中的主要观点，选出自己认为可以有力论证的观点，从所学知识中搜寻和遴选可以论证观点的史实，最后表述成文，做到论从史出，史论结合，表述准确。</a:t>
            </a:r>
            <a:endParaRPr lang="zh-CN" altLang="en-US" sz="1400">
              <a:solidFill>
                <a:srgbClr val="FF0000"/>
              </a:solidFill>
            </a:endParaRPr>
          </a:p>
        </p:txBody>
      </p:sp>
      <p:sp>
        <p:nvSpPr>
          <p:cNvPr id="6" name="线形标注 3 5"/>
          <p:cNvSpPr/>
          <p:nvPr/>
        </p:nvSpPr>
        <p:spPr>
          <a:xfrm>
            <a:off x="3678555" y="756920"/>
            <a:ext cx="3778250" cy="1137285"/>
          </a:xfrm>
          <a:prstGeom prst="borderCallout3">
            <a:avLst>
              <a:gd name="adj1" fmla="val 51814"/>
              <a:gd name="adj2" fmla="val 1344"/>
              <a:gd name="adj3" fmla="val 60524"/>
              <a:gd name="adj4" fmla="val -95966"/>
              <a:gd name="adj5" fmla="val 276437"/>
              <a:gd name="adj6" fmla="val -96756"/>
              <a:gd name="adj7" fmla="val 291178"/>
              <a:gd name="adj8" fmla="val -91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答案（1)政治设计：君主立宪政体。</a:t>
            </a:r>
            <a:endParaRPr lang="zh-CN" altLang="en-US"/>
          </a:p>
          <a:p>
            <a:pPr algn="ctr"/>
            <a:r>
              <a:rPr lang="zh-CN" altLang="en-US"/>
              <a:t>原因：颁布《权利法案》，确立法律至上、议会主权的原则；议会和内阁掌握实权，君主“统而不治”。</a:t>
            </a:r>
            <a:endParaRPr lang="zh-CN" altLang="en-US"/>
          </a:p>
        </p:txBody>
      </p:sp>
      <p:sp>
        <p:nvSpPr>
          <p:cNvPr id="7" name="线形标注 3(无边框) 6"/>
          <p:cNvSpPr/>
          <p:nvPr/>
        </p:nvSpPr>
        <p:spPr>
          <a:xfrm>
            <a:off x="7641590" y="4465320"/>
            <a:ext cx="4333240" cy="2063750"/>
          </a:xfrm>
          <a:prstGeom prst="callout3">
            <a:avLst>
              <a:gd name="adj1" fmla="val 30453"/>
              <a:gd name="adj2" fmla="val 806"/>
              <a:gd name="adj3" fmla="val -5630"/>
              <a:gd name="adj4" fmla="val -9232"/>
              <a:gd name="adj5" fmla="val -3200"/>
              <a:gd name="adj6" fmla="val -172054"/>
              <a:gd name="adj7" fmla="val -7569"/>
              <a:gd name="adj8" fmla="val -168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(2)政治设计：总统制、联邦制、共和制。</a:t>
            </a:r>
            <a:endParaRPr lang="zh-CN" altLang="en-US"/>
          </a:p>
          <a:p>
            <a:pPr algn="ctr"/>
            <a:r>
              <a:rPr lang="zh-CN" altLang="en-US"/>
              <a:t>原因：颁布美国1787年宪法，确立共和政体，实行三权分立原则，联邦政府建立，完成了广泛的政治和社会经济改革，建立起相对民主的资产阶级政治制度，为资本主义的迅速发展奠定了基础。</a:t>
            </a:r>
            <a:endParaRPr lang="zh-CN" altLang="en-US"/>
          </a:p>
        </p:txBody>
      </p:sp>
      <p:cxnSp>
        <p:nvCxnSpPr>
          <p:cNvPr id="10" name="直接连接符 9"/>
          <p:cNvCxnSpPr/>
          <p:nvPr/>
        </p:nvCxnSpPr>
        <p:spPr>
          <a:xfrm flipV="1">
            <a:off x="1749425" y="1894205"/>
            <a:ext cx="870585"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414385" y="2151380"/>
            <a:ext cx="278828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653020" y="2636520"/>
            <a:ext cx="101854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9966325" y="3644900"/>
            <a:ext cx="189865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6584950" y="1904365"/>
            <a:ext cx="49530" cy="1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6574790" y="1904365"/>
            <a:ext cx="189865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722235" y="2873375"/>
            <a:ext cx="1047750" cy="1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334135" y="2131695"/>
            <a:ext cx="2125980" cy="4000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986915" y="2388870"/>
            <a:ext cx="1256030" cy="4000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221480" y="2626360"/>
            <a:ext cx="1285875"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37590" y="2853690"/>
            <a:ext cx="42545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615940" y="2922905"/>
            <a:ext cx="83058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3875405" y="3378200"/>
            <a:ext cx="145351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882640" y="3625215"/>
            <a:ext cx="1839595"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57480" y="3852545"/>
            <a:ext cx="14859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1)">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55" dur="1000" fill="hold"/>
                                              <p:tgtEl>
                                                <p:spTgt spid="5"/>
                                              </p:tgtEl>
                                              <p:attrNameLst>
                                                <p:attrName>num.show</p:attrName>
                                              </p:attrNameLst>
                                            </p:cBhvr>
                                            <p:tavLst>
                                              <p:tav tm="0">
                                                <p:val>
                                                  <p:fltVal val="0"/>
                                                </p:val>
                                              </p:tav>
                                              <p:tav tm="100000">
                                                <p:val>
                                                  <p:strVal val="#ppt_v"/>
                                                </p:val>
                                              </p:tav>
                                            </p:tavLst>
                                          </p:anim>
                                        </wppc:dynamicDigit>
                                      </p:ext>
                                    </p:extLs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bldLvl="0" animBg="1"/>
      <p:bldP spid="7" grpId="0" bldLvl="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1120" y="66040"/>
            <a:ext cx="11999595" cy="6693535"/>
          </a:xfrm>
        </p:spPr>
        <p:txBody>
          <a:bodyPr>
            <a:normAutofit fontScale="90000"/>
          </a:bodyPr>
          <a:p>
            <a:r>
              <a:rPr lang="zh-CN" altLang="en-US" sz="6000">
                <a:solidFill>
                  <a:srgbClr val="7030A0"/>
                </a:solidFill>
                <a:latin typeface="华文琥珀" panose="02010800040101010101" charset="-122"/>
                <a:ea typeface="华文琥珀" panose="02010800040101010101" charset="-122"/>
                <a:cs typeface="华文琥珀" panose="02010800040101010101" charset="-122"/>
                <a:sym typeface="+mn-ea"/>
              </a:rPr>
              <a:t>(3)参考观点 </a:t>
            </a:r>
            <a:br>
              <a:rPr lang="zh-CN" altLang="en-US" sz="6000">
                <a:solidFill>
                  <a:srgbClr val="7030A0"/>
                </a:solidFill>
                <a:latin typeface="华文琥珀" panose="02010800040101010101" charset="-122"/>
                <a:ea typeface="华文琥珀" panose="02010800040101010101" charset="-122"/>
                <a:cs typeface="华文琥珀" panose="02010800040101010101" charset="-122"/>
                <a:sym typeface="+mn-ea"/>
              </a:rPr>
            </a:br>
            <a:r>
              <a:rPr lang="zh-CN" altLang="en-US" sz="4890">
                <a:solidFill>
                  <a:srgbClr val="7030A0"/>
                </a:solidFill>
                <a:latin typeface="华文新魏" panose="02010800040101010101" charset="-122"/>
                <a:ea typeface="华文新魏" panose="02010800040101010101" charset="-122"/>
                <a:cs typeface="华文新魏" panose="02010800040101010101" charset="-122"/>
                <a:sym typeface="+mn-ea"/>
              </a:rPr>
              <a:t>Ⅰ</a:t>
            </a:r>
            <a:r>
              <a:rPr lang="zh-CN" altLang="en-US" sz="4890">
                <a:latin typeface="华文新魏" panose="02010800040101010101" charset="-122"/>
                <a:ea typeface="华文新魏" panose="02010800040101010101" charset="-122"/>
                <a:cs typeface="华文新魏" panose="02010800040101010101" charset="-122"/>
                <a:sym typeface="+mn-ea"/>
              </a:rPr>
              <a:t> 最完美的一次政治设计——君主立宪制使英国走向长治久安。</a:t>
            </a:r>
            <a:br>
              <a:rPr lang="zh-CN" altLang="en-US" sz="4890">
                <a:latin typeface="华文新魏" panose="02010800040101010101" charset="-122"/>
                <a:ea typeface="华文新魏" panose="02010800040101010101" charset="-122"/>
                <a:cs typeface="华文新魏" panose="02010800040101010101" charset="-122"/>
              </a:rPr>
            </a:br>
            <a:r>
              <a:rPr lang="zh-CN" altLang="en-US" sz="4890">
                <a:solidFill>
                  <a:srgbClr val="7030A0"/>
                </a:solidFill>
                <a:latin typeface="华文新魏" panose="02010800040101010101" charset="-122"/>
                <a:ea typeface="华文新魏" panose="02010800040101010101" charset="-122"/>
                <a:cs typeface="华文新魏" panose="02010800040101010101" charset="-122"/>
                <a:sym typeface="+mn-ea"/>
              </a:rPr>
              <a:t>Ⅱ</a:t>
            </a:r>
            <a:r>
              <a:rPr lang="zh-CN" altLang="en-US" sz="4890">
                <a:latin typeface="华文新魏" panose="02010800040101010101" charset="-122"/>
                <a:ea typeface="华文新魏" panose="02010800040101010101" charset="-122"/>
                <a:cs typeface="华文新魏" panose="02010800040101010101" charset="-122"/>
                <a:sym typeface="+mn-ea"/>
              </a:rPr>
              <a:t> 精巧的政治设计——总统制、联邦制、共和制使美国崛起成为世界强国。</a:t>
            </a:r>
            <a:br>
              <a:rPr lang="zh-CN" altLang="en-US" sz="4890">
                <a:latin typeface="华文新魏" panose="02010800040101010101" charset="-122"/>
                <a:ea typeface="华文新魏" panose="02010800040101010101" charset="-122"/>
                <a:cs typeface="华文新魏" panose="02010800040101010101" charset="-122"/>
              </a:rPr>
            </a:br>
            <a:r>
              <a:rPr lang="zh-CN" altLang="en-US" sz="4890">
                <a:solidFill>
                  <a:srgbClr val="7030A0"/>
                </a:solidFill>
                <a:latin typeface="华文新魏" panose="02010800040101010101" charset="-122"/>
                <a:ea typeface="华文新魏" panose="02010800040101010101" charset="-122"/>
                <a:cs typeface="华文新魏" panose="02010800040101010101" charset="-122"/>
                <a:sym typeface="+mn-ea"/>
              </a:rPr>
              <a:t>Ⅲ</a:t>
            </a:r>
            <a:r>
              <a:rPr lang="zh-CN" altLang="en-US" sz="4890">
                <a:latin typeface="华文新魏" panose="02010800040101010101" charset="-122"/>
                <a:ea typeface="华文新魏" panose="02010800040101010101" charset="-122"/>
                <a:cs typeface="华文新魏" panose="02010800040101010101" charset="-122"/>
                <a:sym typeface="+mn-ea"/>
              </a:rPr>
              <a:t>英美两国的成功是源于两国“完美的”“精巧的”政治设计。</a:t>
            </a:r>
            <a:br>
              <a:rPr lang="zh-CN" altLang="en-US" sz="4890">
                <a:latin typeface="华文新魏" panose="02010800040101010101" charset="-122"/>
                <a:ea typeface="华文新魏" panose="02010800040101010101" charset="-122"/>
                <a:cs typeface="华文新魏" panose="02010800040101010101" charset="-122"/>
              </a:rPr>
            </a:br>
            <a:r>
              <a:rPr lang="zh-CN" altLang="en-US" sz="4890">
                <a:latin typeface="华文新魏" panose="02010800040101010101" charset="-122"/>
                <a:ea typeface="华文新魏" panose="02010800040101010101" charset="-122"/>
                <a:cs typeface="华文新魏" panose="02010800040101010101" charset="-122"/>
                <a:sym typeface="+mn-ea"/>
              </a:rPr>
              <a:t> </a:t>
            </a:r>
            <a:r>
              <a:rPr lang="zh-CN" altLang="en-US" sz="4890">
                <a:solidFill>
                  <a:srgbClr val="7030A0"/>
                </a:solidFill>
                <a:latin typeface="华文新魏" panose="02010800040101010101" charset="-122"/>
                <a:ea typeface="华文新魏" panose="02010800040101010101" charset="-122"/>
                <a:cs typeface="华文新魏" panose="02010800040101010101" charset="-122"/>
                <a:sym typeface="+mn-ea"/>
              </a:rPr>
              <a:t>Ⅳ</a:t>
            </a:r>
            <a:r>
              <a:rPr lang="zh-CN" altLang="en-US" sz="4890">
                <a:latin typeface="华文新魏" panose="02010800040101010101" charset="-122"/>
                <a:ea typeface="华文新魏" panose="02010800040101010101" charset="-122"/>
                <a:cs typeface="华文新魏" panose="02010800040101010101" charset="-122"/>
                <a:sym typeface="+mn-ea"/>
              </a:rPr>
              <a:t>英美两国“完美的”“精巧的”政治设计既促使了两国的成功，又产生了一定的问题。</a:t>
            </a:r>
            <a:endParaRPr lang="zh-CN" altLang="en-US" sz="4890">
              <a:latin typeface="华文新魏" panose="02010800040101010101" charset="-122"/>
              <a:ea typeface="华文新魏" panose="02010800040101010101" charset="-122"/>
              <a:cs typeface="华文新魏" panose="020108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281940" y="3942715"/>
            <a:ext cx="11628120" cy="1630045"/>
          </a:xfrm>
          <a:prstGeom prst="rect">
            <a:avLst/>
          </a:prstGeom>
          <a:solidFill>
            <a:schemeClr val="accent4">
              <a:lumMod val="20000"/>
              <a:lumOff val="80000"/>
            </a:schemeClr>
          </a:solidFill>
        </p:spPr>
        <p:txBody>
          <a:bodyPr wrap="square" rtlCol="0">
            <a:spAutoFit/>
          </a:bodyPr>
          <a:p>
            <a:pPr algn="ctr"/>
            <a:r>
              <a:rPr lang="en-US" altLang="zh-CN" sz="2000">
                <a:solidFill>
                  <a:srgbClr val="FF0000"/>
                </a:solidFill>
                <a:sym typeface="+mn-ea"/>
              </a:rPr>
              <a:t>                 </a:t>
            </a:r>
            <a:r>
              <a:rPr lang="zh-CN" altLang="en-US" sz="2000">
                <a:solidFill>
                  <a:srgbClr val="FF0000"/>
                </a:solidFill>
                <a:sym typeface="+mn-ea"/>
              </a:rPr>
              <a:t>【</a:t>
            </a:r>
            <a:r>
              <a:rPr lang="zh-CN" altLang="en-US" sz="2000">
                <a:solidFill>
                  <a:srgbClr val="FF0000"/>
                </a:solidFill>
                <a:latin typeface="华文琥珀" panose="02010800040101010101" charset="-122"/>
                <a:ea typeface="华文琥珀" panose="02010800040101010101" charset="-122"/>
                <a:cs typeface="华文琥珀" panose="02010800040101010101" charset="-122"/>
                <a:sym typeface="+mn-ea"/>
              </a:rPr>
              <a:t>解后反思】开放探究性答案表述成文的三要素①揭示真相。某一历史事件或现象的真相是什么？用事实说话，最有说服力。②精选史实。因为这是“评论”，不是叙述，所以不一定要全面，但绝对要精练。③认识升华。为什么会产生这样的主观认识？上升到理论层次。历史观点是指人们对历史事件、历史现象、历史人物的评价。它是人们对客观对象的主观认识。由于历史观点是人们主观思维活动的产物，必然会受到阶级、时代、环境和个人素质等方面的限制，从而导致与客观事实有所偏差。</a:t>
            </a:r>
            <a:endParaRPr lang="zh-CN" altLang="en-US" sz="2000">
              <a:solidFill>
                <a:srgbClr val="FF0000"/>
              </a:solidFill>
              <a:latin typeface="华文琥珀" panose="02010800040101010101" charset="-122"/>
              <a:ea typeface="华文琥珀" panose="02010800040101010101" charset="-122"/>
              <a:cs typeface="华文琥珀" panose="02010800040101010101" charset="-122"/>
              <a:sym typeface="+mn-ea"/>
            </a:endParaRPr>
          </a:p>
        </p:txBody>
      </p:sp>
      <p:sp>
        <p:nvSpPr>
          <p:cNvPr id="4" name="文本框 3"/>
          <p:cNvSpPr txBox="1"/>
          <p:nvPr/>
        </p:nvSpPr>
        <p:spPr>
          <a:xfrm>
            <a:off x="120015" y="194945"/>
            <a:ext cx="12072620" cy="3476625"/>
          </a:xfrm>
          <a:prstGeom prst="rect">
            <a:avLst/>
          </a:prstGeom>
          <a:noFill/>
        </p:spPr>
        <p:txBody>
          <a:bodyPr wrap="square" rtlCol="0">
            <a:spAutoFit/>
          </a:bodyPr>
          <a:p>
            <a:pPr algn="ct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a:t>
            </a:r>
            <a:r>
              <a:rPr lang="en-US" altLang="zh-CN" sz="2000">
                <a:solidFill>
                  <a:srgbClr val="7030A0"/>
                </a:solidFill>
                <a:latin typeface="方正姚体" panose="02010601030101010101" charset="-122"/>
                <a:ea typeface="方正姚体" panose="02010601030101010101" charset="-122"/>
                <a:cs typeface="方正姚体" panose="02010601030101010101" charset="-122"/>
                <a:sym typeface="+mn-ea"/>
              </a:rPr>
              <a:t>3</a:t>
            </a: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）参考答案之一  我赞成最完美的一次政治设计——君主立宪制使英国走向长治久安。</a:t>
            </a:r>
            <a:endParaRPr lang="zh-CN" altLang="en-US" sz="2000">
              <a:solidFill>
                <a:srgbClr val="7030A0"/>
              </a:solidFill>
              <a:latin typeface="方正姚体" panose="02010601030101010101" charset="-122"/>
              <a:ea typeface="方正姚体" panose="02010601030101010101" charset="-122"/>
              <a:cs typeface="方正姚体" panose="02010601030101010101" charset="-122"/>
            </a:endParaRPr>
          </a:p>
          <a:p>
            <a:pPr algn="ct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理由：①政治上，结束了英国的君主专制制度，确立了君主立宪制，是历史的进步；②经济上，有利于资本主义经济的发展，为英国工业革命提供政治前提；③思想文化上，促进了英国资本主义思想文化的发展。英国君主立宪制确立后，摆脱了专制的革命循环，其制度不断创新与完善，实现了国家的长治久安。</a:t>
            </a:r>
            <a:endParaRPr lang="zh-CN" altLang="en-US" sz="2000">
              <a:solidFill>
                <a:srgbClr val="7030A0"/>
              </a:solidFill>
              <a:latin typeface="方正姚体" panose="02010601030101010101" charset="-122"/>
              <a:ea typeface="方正姚体" panose="02010601030101010101" charset="-122"/>
              <a:cs typeface="方正姚体" panose="02010601030101010101" charset="-122"/>
            </a:endParaRPr>
          </a:p>
          <a:p>
            <a:pPr algn="ct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            参考答案之二  我赞成精巧的政治设计——总统制、联邦制、共和制使美国崛起成为世界强国。</a:t>
            </a:r>
            <a:endParaRPr lang="zh-CN" altLang="en-US" sz="2000">
              <a:solidFill>
                <a:srgbClr val="7030A0"/>
              </a:solidFill>
              <a:latin typeface="方正姚体" panose="02010601030101010101" charset="-122"/>
              <a:ea typeface="方正姚体" panose="02010601030101010101" charset="-122"/>
              <a:cs typeface="方正姚体" panose="02010601030101010101" charset="-122"/>
            </a:endParaRPr>
          </a:p>
          <a:p>
            <a:pPr algn="ct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理由：①法律上，制定了近代世界上第一部比较完整的资产阶级成文宪法，为美国崛起提供了法治保障；②政治上，避免了绝对权力的出现，体现了民主精神，保障了民主制度，巩固了资产阶级的统治，确立了联邦制，调整了中央和地方之间、大州和小州之间、南方和北方之间的矛盾，巩固了统一，有利于地方积极性的调动和创造性的发挥；③经济上，为资本主义经济的发展开辟了道路，促进了美国经济的发展，使美国成为资本主义世界经济最发达的国家，同时对以后其他资本主义国家制度的建立起到示范作用。</a:t>
            </a:r>
            <a:endPar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endParaRPr>
          </a:p>
          <a:p>
            <a:pPr marL="0" lvl="0" indent="0" algn="ctr">
              <a:buNone/>
            </a:pPr>
            <a:r>
              <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rPr>
              <a:t>美国良好的法律与制度体系确立后，迅速在草莽中崛起，成为当今世界上唯一的超级大国。</a:t>
            </a:r>
            <a:endParaRPr lang="zh-CN" altLang="en-US" sz="2000">
              <a:solidFill>
                <a:srgbClr val="7030A0"/>
              </a:solidFill>
              <a:latin typeface="方正姚体" panose="02010601030101010101" charset="-122"/>
              <a:ea typeface="方正姚体" panose="02010601030101010101" charset="-122"/>
              <a:cs typeface="方正姚体" panose="02010601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11480" y="2290445"/>
            <a:ext cx="10515600" cy="1325563"/>
          </a:xfrm>
        </p:spPr>
        <p:txBody>
          <a:bodyPr>
            <a:normAutofit fontScale="90000"/>
          </a:bodyPr>
          <a:p>
            <a:r>
              <a:rPr lang="zh-CN" altLang="en-US" sz="2220" b="1"/>
              <a:t>调研2  阅读材料，回答问题。</a:t>
            </a:r>
            <a:br>
              <a:rPr lang="zh-CN" altLang="en-US" sz="2665" b="1"/>
            </a:br>
            <a:r>
              <a:rPr lang="zh-CN" altLang="en-US" sz="2220"/>
              <a:t>        </a:t>
            </a:r>
            <a:r>
              <a:rPr lang="zh-CN" altLang="en-US" sz="2000">
                <a:latin typeface="华文楷体" panose="02010600040101010101" charset="-122"/>
                <a:ea typeface="华文楷体" panose="02010600040101010101" charset="-122"/>
                <a:cs typeface="华文楷体" panose="02010600040101010101" charset="-122"/>
              </a:rPr>
              <a:t>对五四新文化运动的研究，过去不少人把它比拟为中国的“文艺复兴”和中国的启蒙运动”。持这种观点的人很多，如胡适始终把五四新文化运动称做“中国文艺复兴运动”；30年代“新启蒙运动”中，论者们称“五四新文化运动，是一个典型的启蒙运动”“中国第一次伟大的启蒙运动”……丁守和、殷叙彝把他们论述五四新文化运动的著作定名为“从五四启蒙运动到马克思主义的传播”。</a:t>
            </a:r>
            <a:br>
              <a:rPr lang="zh-CN" altLang="en-US" sz="2000">
                <a:latin typeface="华文楷体" panose="02010600040101010101" charset="-122"/>
                <a:ea typeface="华文楷体" panose="02010600040101010101" charset="-122"/>
                <a:cs typeface="华文楷体" panose="02010600040101010101" charset="-122"/>
              </a:rPr>
            </a:br>
            <a:r>
              <a:rPr lang="zh-CN" altLang="en-US" sz="2000">
                <a:latin typeface="华文楷体" panose="02010600040101010101" charset="-122"/>
                <a:ea typeface="华文楷体" panose="02010600040101010101" charset="-122"/>
                <a:cs typeface="华文楷体" panose="02010600040101010101" charset="-122"/>
              </a:rPr>
              <a:t>      近来有些学者对此提出异议，认为“除了‘启蒙’这个词可以在极广泛的意义上使用于世界各地的反封建斗争之外，把20世纪发生于中国的五四前期新文化运动比拟为欧洲14~16世纪发生的‘文艺复兴’或18世纪发生的‘启蒙运动’，是很不恰当的”，两者不能相提并论。五四前期的新文化运动，“只是‘文艺复兴’在一个落后国家里的微弱的回声”。</a:t>
            </a:r>
            <a:br>
              <a:rPr lang="zh-CN" altLang="en-US" sz="2000">
                <a:latin typeface="华文楷体" panose="02010600040101010101" charset="-122"/>
                <a:ea typeface="华文楷体" panose="02010600040101010101" charset="-122"/>
                <a:cs typeface="华文楷体" panose="02010600040101010101" charset="-122"/>
              </a:rPr>
            </a:br>
            <a:r>
              <a:rPr lang="zh-CN" altLang="en-US" sz="2000">
                <a:latin typeface="华文楷体" panose="02010600040101010101" charset="-122"/>
                <a:ea typeface="华文楷体" panose="02010600040101010101" charset="-122"/>
                <a:cs typeface="华文楷体" panose="02010600040101010101" charset="-122"/>
              </a:rPr>
              <a:t>      还有论者提出：文艺复兴运动带着“拨乱反正”的性质，有古希腊古罗马文化作为正的前提；而五四运动不承认有正的前提，它不是拨乱反正的运动，而是对正统文化展开全面批判。</a:t>
            </a:r>
            <a:br>
              <a:rPr lang="zh-CN" altLang="en-US" sz="2000">
                <a:latin typeface="华文楷体" panose="02010600040101010101" charset="-122"/>
                <a:ea typeface="华文楷体" panose="02010600040101010101" charset="-122"/>
                <a:cs typeface="华文楷体" panose="02010600040101010101" charset="-122"/>
              </a:rPr>
            </a:br>
            <a:r>
              <a:rPr lang="zh-CN" altLang="en-US" sz="2000">
                <a:latin typeface="华文楷体" panose="02010600040101010101" charset="-122"/>
                <a:ea typeface="华文楷体" panose="02010600040101010101" charset="-122"/>
                <a:cs typeface="华文楷体" panose="02010600040101010101" charset="-122"/>
              </a:rPr>
              <a:t>                                                                                             ——《五四新文化运动思想研究综述》</a:t>
            </a:r>
            <a:br>
              <a:rPr lang="zh-CN" altLang="en-US" sz="2000">
                <a:latin typeface="华文楷体" panose="02010600040101010101" charset="-122"/>
                <a:ea typeface="华文楷体" panose="02010600040101010101" charset="-122"/>
                <a:cs typeface="华文楷体" panose="02010600040101010101" charset="-122"/>
              </a:rPr>
            </a:br>
            <a:r>
              <a:rPr lang="zh-CN" altLang="en-US" sz="2000">
                <a:latin typeface="华文楷体" panose="02010600040101010101" charset="-122"/>
                <a:ea typeface="华文楷体" panose="02010600040101010101" charset="-122"/>
                <a:cs typeface="华文楷体" panose="02010600040101010101" charset="-122"/>
              </a:rPr>
              <a:t>      </a:t>
            </a:r>
            <a:r>
              <a:rPr lang="zh-CN" altLang="en-US" sz="2000" b="1">
                <a:latin typeface="华文宋体" panose="02010600040101010101" charset="-122"/>
                <a:ea typeface="华文宋体" panose="02010600040101010101" charset="-122"/>
                <a:cs typeface="华文宋体" panose="02010600040101010101" charset="-122"/>
              </a:rPr>
              <a:t>依据上述材料并结合所学知识，评析材料中“五四新文化运动”观点。（要求：选取材料中的一种或两种观点，或另有观点均可，观点明确，史论结合，逻辑清晰）</a:t>
            </a:r>
            <a:br>
              <a:rPr lang="zh-CN" altLang="en-US" sz="2000" b="1">
                <a:latin typeface="华文宋体" panose="02010600040101010101" charset="-122"/>
                <a:ea typeface="华文宋体" panose="02010600040101010101" charset="-122"/>
                <a:cs typeface="华文宋体" panose="02010600040101010101" charset="-122"/>
              </a:rPr>
            </a:br>
            <a:r>
              <a:rPr lang="zh-CN" altLang="en-US" sz="2000" b="1">
                <a:latin typeface="华文宋体" panose="02010600040101010101" charset="-122"/>
                <a:ea typeface="华文宋体" panose="02010600040101010101" charset="-122"/>
                <a:cs typeface="华文宋体" panose="02010600040101010101" charset="-122"/>
              </a:rPr>
              <a:t>【提炼信息】</a:t>
            </a:r>
            <a:r>
              <a:rPr lang="zh-CN" altLang="en-US" sz="2000" b="1">
                <a:solidFill>
                  <a:srgbClr val="7030A0"/>
                </a:solidFill>
                <a:latin typeface="华文宋体" panose="02010600040101010101" charset="-122"/>
                <a:ea typeface="华文宋体" panose="02010600040101010101" charset="-122"/>
                <a:cs typeface="华文宋体" panose="02010600040101010101" charset="-122"/>
              </a:rPr>
              <a:t>五四新文化运动     中国的“文艺复兴”和中国的“启蒙运动”“两者不能相提并论”“而是对正统文化展开全面批判”</a:t>
            </a:r>
            <a:br>
              <a:rPr lang="zh-CN" altLang="en-US" sz="2000" b="1">
                <a:solidFill>
                  <a:srgbClr val="FF0000"/>
                </a:solidFill>
                <a:latin typeface="华文宋体" panose="02010600040101010101" charset="-122"/>
                <a:ea typeface="华文宋体" panose="02010600040101010101" charset="-122"/>
                <a:cs typeface="华文宋体" panose="02010600040101010101" charset="-122"/>
              </a:rPr>
            </a:br>
            <a:r>
              <a:rPr lang="zh-CN" altLang="en-US" sz="2000" b="1">
                <a:solidFill>
                  <a:schemeClr val="tx1"/>
                </a:solidFill>
                <a:latin typeface="华文宋体" panose="02010600040101010101" charset="-122"/>
                <a:ea typeface="华文宋体" panose="02010600040101010101" charset="-122"/>
                <a:cs typeface="华文宋体" panose="02010600040101010101" charset="-122"/>
              </a:rPr>
              <a:t>【解题突破】第一步，审设问。明确要求——</a:t>
            </a:r>
            <a:r>
              <a:rPr lang="zh-CN" altLang="en-US" sz="2000" b="1">
                <a:solidFill>
                  <a:srgbClr val="7030A0"/>
                </a:solidFill>
                <a:latin typeface="华文宋体" panose="02010600040101010101" charset="-122"/>
                <a:ea typeface="华文宋体" panose="02010600040101010101" charset="-122"/>
                <a:cs typeface="华文宋体" panose="02010600040101010101" charset="-122"/>
              </a:rPr>
              <a:t>“评析材料中‘五四新文化运动’观点”</a:t>
            </a:r>
            <a:br>
              <a:rPr lang="zh-CN" altLang="en-US" sz="2000" b="1">
                <a:solidFill>
                  <a:schemeClr val="tx1"/>
                </a:solidFill>
                <a:latin typeface="华文宋体" panose="02010600040101010101" charset="-122"/>
                <a:ea typeface="华文宋体" panose="02010600040101010101" charset="-122"/>
                <a:cs typeface="华文宋体" panose="02010600040101010101" charset="-122"/>
              </a:rPr>
            </a:br>
            <a:r>
              <a:rPr lang="zh-CN" altLang="en-US" sz="2000" b="1">
                <a:solidFill>
                  <a:schemeClr val="tx1"/>
                </a:solidFill>
                <a:latin typeface="华文宋体" panose="02010600040101010101" charset="-122"/>
                <a:ea typeface="华文宋体" panose="02010600040101010101" charset="-122"/>
                <a:cs typeface="华文宋体" panose="02010600040101010101" charset="-122"/>
              </a:rPr>
              <a:t>第二步，从材料中提取信息。解答本题要抓住关键信息</a:t>
            </a:r>
            <a:r>
              <a:rPr lang="zh-CN" altLang="en-US" sz="2000" b="1">
                <a:solidFill>
                  <a:srgbClr val="7030A0"/>
                </a:solidFill>
                <a:latin typeface="华文宋体" panose="02010600040101010101" charset="-122"/>
                <a:ea typeface="华文宋体" panose="02010600040101010101" charset="-122"/>
                <a:cs typeface="华文宋体" panose="02010600040101010101" charset="-122"/>
              </a:rPr>
              <a:t>“比拟为中国的‘文艺复兴’和中国的‘启蒙运动’”“两者不能相提并论”“而是对正统文化展开全面批判”</a:t>
            </a:r>
            <a:r>
              <a:rPr lang="zh-CN" altLang="en-US" sz="2000" b="1">
                <a:solidFill>
                  <a:schemeClr val="tx1"/>
                </a:solidFill>
                <a:latin typeface="华文宋体" panose="02010600040101010101" charset="-122"/>
                <a:ea typeface="华文宋体" panose="02010600040101010101" charset="-122"/>
                <a:cs typeface="华文宋体" panose="02010600040101010101" charset="-122"/>
              </a:rPr>
              <a:t>等进行思考。</a:t>
            </a:r>
            <a:br>
              <a:rPr lang="zh-CN" altLang="en-US" sz="2000" b="1">
                <a:solidFill>
                  <a:schemeClr val="tx1"/>
                </a:solidFill>
                <a:latin typeface="华文宋体" panose="02010600040101010101" charset="-122"/>
                <a:ea typeface="华文宋体" panose="02010600040101010101" charset="-122"/>
                <a:cs typeface="华文宋体" panose="02010600040101010101" charset="-122"/>
              </a:rPr>
            </a:br>
            <a:r>
              <a:rPr lang="zh-CN" altLang="en-US" sz="2000" b="1">
                <a:solidFill>
                  <a:schemeClr val="tx1"/>
                </a:solidFill>
                <a:latin typeface="华文宋体" panose="02010600040101010101" charset="-122"/>
                <a:ea typeface="华文宋体" panose="02010600040101010101" charset="-122"/>
                <a:cs typeface="华文宋体" panose="02010600040101010101" charset="-122"/>
              </a:rPr>
              <a:t>第三步，关联知识，套用模板2,首先选择材料中的观点；其次遴选可以论证观点的史实，最后表述成文，注意史论结合，科学准确。</a:t>
            </a:r>
            <a:br>
              <a:rPr lang="zh-CN" altLang="en-US" sz="2000" b="1">
                <a:solidFill>
                  <a:schemeClr val="tx1"/>
                </a:solidFill>
                <a:latin typeface="华文宋体" panose="02010600040101010101" charset="-122"/>
                <a:ea typeface="华文宋体" panose="02010600040101010101" charset="-122"/>
                <a:cs typeface="华文宋体" panose="02010600040101010101" charset="-122"/>
              </a:rPr>
            </a:br>
            <a:endParaRPr lang="zh-CN" altLang="en-US" sz="2000" b="1">
              <a:solidFill>
                <a:schemeClr val="tx1"/>
              </a:solidFill>
              <a:latin typeface="华文宋体" panose="02010600040101010101" charset="-122"/>
              <a:ea typeface="华文宋体" panose="02010600040101010101" charset="-122"/>
              <a:cs typeface="华文宋体" panose="02010600040101010101" charset="-122"/>
            </a:endParaRPr>
          </a:p>
        </p:txBody>
      </p:sp>
      <p:cxnSp>
        <p:nvCxnSpPr>
          <p:cNvPr id="3" name="直接连接符 2"/>
          <p:cNvCxnSpPr/>
          <p:nvPr/>
        </p:nvCxnSpPr>
        <p:spPr>
          <a:xfrm>
            <a:off x="1294130" y="698500"/>
            <a:ext cx="160210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070600" y="698500"/>
            <a:ext cx="383667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43560" y="1263015"/>
            <a:ext cx="2171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536565" y="2183130"/>
            <a:ext cx="18884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852795" y="2884170"/>
            <a:ext cx="302577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11480" y="5481320"/>
            <a:ext cx="10648950" cy="1198880"/>
          </a:xfrm>
          <a:prstGeom prst="rect">
            <a:avLst/>
          </a:prstGeom>
          <a:noFill/>
        </p:spPr>
        <p:txBody>
          <a:bodyPr wrap="square" rtlCol="0">
            <a:spAutoFit/>
          </a:bodyPr>
          <a:p>
            <a:r>
              <a:rPr lang="zh-CN" altLang="en-US" b="1">
                <a:latin typeface="微软雅黑" panose="020B0503020204020204" charset="-122"/>
                <a:ea typeface="微软雅黑" panose="020B0503020204020204" charset="-122"/>
                <a:cs typeface="华文宋体" panose="02010600040101010101" charset="-122"/>
                <a:sym typeface="+mn-ea"/>
              </a:rPr>
              <a:t>【</a:t>
            </a:r>
            <a:r>
              <a:rPr lang="zh-CN" altLang="en-US" b="1">
                <a:latin typeface="华文宋体" panose="02010600040101010101" charset="-122"/>
                <a:ea typeface="华文宋体" panose="02010600040101010101" charset="-122"/>
                <a:cs typeface="华文宋体" panose="02010600040101010101" charset="-122"/>
                <a:sym typeface="+mn-ea"/>
              </a:rPr>
              <a:t>参考观点</a:t>
            </a:r>
            <a:r>
              <a:rPr lang="zh-CN" altLang="en-US" b="1">
                <a:latin typeface="微软雅黑" panose="020B0503020204020204" charset="-122"/>
                <a:ea typeface="微软雅黑" panose="020B0503020204020204" charset="-122"/>
                <a:cs typeface="华文宋体" panose="02010600040101010101" charset="-122"/>
                <a:sym typeface="+mn-ea"/>
              </a:rPr>
              <a:t>】</a:t>
            </a:r>
            <a:r>
              <a:rPr lang="zh-CN" altLang="en-US" b="1">
                <a:latin typeface="华文宋体" panose="02010600040101010101" charset="-122"/>
                <a:ea typeface="华文宋体" panose="02010600040101010101" charset="-122"/>
                <a:cs typeface="华文宋体" panose="02010600040101010101" charset="-122"/>
                <a:sym typeface="+mn-ea"/>
              </a:rPr>
              <a:t>  </a:t>
            </a:r>
            <a:r>
              <a:rPr lang="zh-CN" altLang="en-US" b="1">
                <a:solidFill>
                  <a:schemeClr val="tx1"/>
                </a:solidFill>
                <a:latin typeface="微软雅黑" panose="020B0503020204020204" charset="-122"/>
                <a:ea typeface="微软雅黑" panose="020B0503020204020204" charset="-122"/>
                <a:cs typeface="华文宋体" panose="02010600040101010101" charset="-122"/>
                <a:sym typeface="+mn-ea"/>
              </a:rPr>
              <a:t>Ⅰ</a:t>
            </a:r>
            <a: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t>五四新文化运动是中国的“文艺复兴”和“启蒙运动”。</a:t>
            </a:r>
            <a:b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br>
            <a:r>
              <a:rPr lang="zh-CN" altLang="en-US" b="1">
                <a:solidFill>
                  <a:schemeClr val="tx1"/>
                </a:solidFill>
                <a:latin typeface="微软雅黑" panose="020B0503020204020204" charset="-122"/>
                <a:ea typeface="微软雅黑" panose="020B0503020204020204" charset="-122"/>
                <a:cs typeface="华文宋体" panose="02010600040101010101" charset="-122"/>
                <a:sym typeface="+mn-ea"/>
              </a:rPr>
              <a:t>Ⅱ</a:t>
            </a:r>
            <a: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t>五四前期新文化运动不能与“文艺复兴”和“启蒙运动”相提并论。</a:t>
            </a:r>
            <a:b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br>
            <a:r>
              <a:rPr lang="zh-CN" altLang="en-US" b="1">
                <a:solidFill>
                  <a:schemeClr val="tx1"/>
                </a:solidFill>
                <a:latin typeface="微软雅黑" panose="020B0503020204020204" charset="-122"/>
                <a:ea typeface="微软雅黑" panose="020B0503020204020204" charset="-122"/>
                <a:cs typeface="华文宋体" panose="02010600040101010101" charset="-122"/>
                <a:sym typeface="+mn-ea"/>
              </a:rPr>
              <a:t>Ⅲ</a:t>
            </a:r>
            <a: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t>五四前期新文化运动是对正统文化展开的全面批判。</a:t>
            </a:r>
            <a:b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br>
            <a:r>
              <a:rPr lang="zh-CN" altLang="en-US" b="1">
                <a:solidFill>
                  <a:schemeClr val="tx1"/>
                </a:solidFill>
                <a:latin typeface="微软雅黑" panose="020B0503020204020204" charset="-122"/>
                <a:ea typeface="微软雅黑" panose="020B0503020204020204" charset="-122"/>
                <a:cs typeface="华文宋体" panose="02010600040101010101" charset="-122"/>
                <a:sym typeface="+mn-ea"/>
              </a:rPr>
              <a:t>Ⅳ</a:t>
            </a:r>
            <a:r>
              <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rPr>
              <a:t>五四前期新文化运动只是“文艺复兴在一个落后国家里的微弱的回声。</a:t>
            </a:r>
            <a:endParaRPr lang="zh-CN" altLang="en-US" b="1">
              <a:solidFill>
                <a:schemeClr val="tx1"/>
              </a:solidFill>
              <a:latin typeface="华文宋体" panose="02010600040101010101" charset="-122"/>
              <a:ea typeface="华文宋体" panose="02010600040101010101" charset="-122"/>
              <a:cs typeface="华文宋体"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0" fill="hold"/>
                                        <p:tgtEl>
                                          <p:spTgt spid="8"/>
                                        </p:tgtEl>
                                        <p:attrNameLst>
                                          <p:attrName>ppt_x</p:attrName>
                                        </p:attrNameLst>
                                      </p:cBhvr>
                                      <p:tavLst>
                                        <p:tav tm="0">
                                          <p:val>
                                            <p:strVal val="#ppt_x"/>
                                          </p:val>
                                        </p:tav>
                                        <p:tav tm="100000">
                                          <p:val>
                                            <p:strVal val="#ppt_x"/>
                                          </p:val>
                                        </p:tav>
                                      </p:tavLst>
                                    </p:anim>
                                    <p:anim calcmode="lin" valueType="num">
                                      <p:cBhvr additive="base">
                                        <p:cTn id="24"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9" name="文本框 8"/>
          <p:cNvSpPr txBox="1"/>
          <p:nvPr/>
        </p:nvSpPr>
        <p:spPr>
          <a:xfrm>
            <a:off x="0" y="77470"/>
            <a:ext cx="12191365" cy="7170420"/>
          </a:xfrm>
          <a:prstGeom prst="rect">
            <a:avLst/>
          </a:prstGeom>
          <a:solidFill>
            <a:schemeClr val="accent1">
              <a:lumMod val="20000"/>
              <a:lumOff val="80000"/>
            </a:schemeClr>
          </a:solidFill>
        </p:spPr>
        <p:txBody>
          <a:bodyPr wrap="square" rtlCol="0">
            <a:spAutoFit/>
          </a:bodyPr>
          <a:p>
            <a:r>
              <a:rPr lang="zh-CN" altLang="en-US" sz="2000" b="1">
                <a:solidFill>
                  <a:srgbClr val="FF0000"/>
                </a:solidFill>
                <a:latin typeface="华文宋体" panose="02010600040101010101" charset="-122"/>
                <a:ea typeface="华文宋体" panose="02010600040101010101" charset="-122"/>
                <a:cs typeface="华文楷体" panose="02010600040101010101" charset="-122"/>
              </a:rPr>
              <a:t>参考答案之一</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a:t>
            </a:r>
            <a:r>
              <a:rPr lang="zh-CN" altLang="en-US" sz="2000">
                <a:solidFill>
                  <a:srgbClr val="7030A0"/>
                </a:solidFill>
                <a:latin typeface="华文楷体" panose="02010600040101010101" charset="-122"/>
                <a:ea typeface="华文楷体" panose="02010600040101010101" charset="-122"/>
                <a:cs typeface="华文楷体" panose="02010600040101010101" charset="-122"/>
              </a:rPr>
              <a:t>我赞成五四新文化运动是中国的“文艺复兴”和“启蒙运动”。</a:t>
            </a:r>
            <a:endParaRPr lang="zh-CN" altLang="en-US" sz="2000">
              <a:solidFill>
                <a:srgbClr val="7030A0"/>
              </a:solidFill>
              <a:latin typeface="华文楷体" panose="02010600040101010101" charset="-122"/>
              <a:ea typeface="华文楷体" panose="02010600040101010101" charset="-122"/>
              <a:cs typeface="华文楷体" panose="02010600040101010101" charset="-122"/>
            </a:endParaRPr>
          </a:p>
          <a:p>
            <a:r>
              <a:rPr lang="zh-CN" altLang="en-US" sz="2000">
                <a:solidFill>
                  <a:srgbClr val="7030A0"/>
                </a:solidFill>
                <a:latin typeface="华文楷体" panose="02010600040101010101" charset="-122"/>
                <a:ea typeface="华文楷体" panose="02010600040101010101" charset="-122"/>
                <a:cs typeface="华文楷体" panose="02010600040101010101" charset="-122"/>
              </a:rPr>
              <a:t>从发生背景上看：都是因资本主义的发展与封建统治产生矛盾，为适应资产阶级反封建斗争的需要而产生的。从发生进程看：兴起后都逐步扩展到其他领域。从内容上看：都提出或传播了代表新兴资产阶级利益的思想、主张和观点。从性质上看：都是反封建的资产阶级性质的思想解放运动。从影响上看：都为资本主义的进一步发展做了思想上的准备，为资本主义战胜封建主义做了准备，都起了思想解放的作用，都有利于近代自然科学和文学艺术的发展。</a:t>
            </a:r>
            <a:endParaRPr lang="zh-CN" altLang="en-US" sz="2000">
              <a:solidFill>
                <a:srgbClr val="7030A0"/>
              </a:solidFill>
              <a:latin typeface="华文楷体" panose="02010600040101010101" charset="-122"/>
              <a:ea typeface="华文楷体" panose="02010600040101010101" charset="-122"/>
              <a:cs typeface="华文楷体" panose="02010600040101010101" charset="-122"/>
            </a:endParaRPr>
          </a:p>
          <a:p>
            <a:r>
              <a:rPr lang="zh-CN" altLang="en-US" sz="2000">
                <a:solidFill>
                  <a:srgbClr val="7030A0"/>
                </a:solidFill>
                <a:latin typeface="华文楷体" panose="02010600040101010101" charset="-122"/>
                <a:ea typeface="华文楷体" panose="02010600040101010101" charset="-122"/>
                <a:cs typeface="华文楷体" panose="02010600040101010101" charset="-122"/>
              </a:rPr>
              <a:t>        所以不少人把五四新文化运动比拟为中国的“文艺复兴”和中国的“启蒙运动”。</a:t>
            </a:r>
            <a:endParaRPr lang="zh-CN" altLang="en-US">
              <a:solidFill>
                <a:srgbClr val="FF0000"/>
              </a:solidFill>
              <a:latin typeface="华文楷体" panose="02010600040101010101" charset="-122"/>
              <a:ea typeface="华文楷体" panose="02010600040101010101" charset="-122"/>
              <a:cs typeface="华文楷体" panose="02010600040101010101" charset="-122"/>
            </a:endParaRPr>
          </a:p>
          <a:p>
            <a:r>
              <a:rPr lang="zh-CN" altLang="en-US" sz="2000" b="1">
                <a:solidFill>
                  <a:srgbClr val="FF0000"/>
                </a:solidFill>
                <a:latin typeface="华文宋体" panose="02010600040101010101" charset="-122"/>
                <a:ea typeface="华文宋体" panose="02010600040101010101" charset="-122"/>
                <a:cs typeface="华文楷体" panose="02010600040101010101" charset="-122"/>
              </a:rPr>
              <a:t>参考答案之二</a:t>
            </a:r>
            <a:endParaRPr lang="zh-CN" altLang="en-US" sz="2000" b="1">
              <a:solidFill>
                <a:srgbClr val="FF0000"/>
              </a:solidFill>
              <a:latin typeface="华文宋体" panose="02010600040101010101" charset="-122"/>
              <a:ea typeface="华文宋体" panose="02010600040101010101" charset="-122"/>
              <a:cs typeface="华文楷体" panose="02010600040101010101" charset="-122"/>
            </a:endParaRPr>
          </a:p>
          <a:p>
            <a:r>
              <a:rPr lang="zh-CN" altLang="en-US">
                <a:solidFill>
                  <a:srgbClr val="FF0000"/>
                </a:solidFill>
                <a:latin typeface="华文楷体" panose="02010600040101010101" charset="-122"/>
                <a:ea typeface="华文楷体" panose="02010600040101010101" charset="-122"/>
                <a:cs typeface="华文楷体" panose="02010600040101010101" charset="-122"/>
              </a:rPr>
              <a:t>        </a:t>
            </a:r>
            <a:r>
              <a:rPr lang="zh-CN" altLang="en-US" sz="2000">
                <a:solidFill>
                  <a:srgbClr val="7030A0"/>
                </a:solidFill>
                <a:latin typeface="华文楷体" panose="02010600040101010101" charset="-122"/>
                <a:ea typeface="华文楷体" panose="02010600040101010101" charset="-122"/>
                <a:cs typeface="华文楷体" panose="02010600040101010101" charset="-122"/>
              </a:rPr>
              <a:t>我赞成五四前期新文化运动不能与“文艺复兴”和“启蒙运动”相提并论。尽管五四新文化运动与“文艺复兴”都致力于“人的解放”，宣扬人的价值，但欧洲“文艺复兴”运动是要唤醒在历史上曾经灿烂过的文化精神，即古希腊、罗马文化精神，并以这种精神否定中世纪的极其黑暗的文化精神。而五四新文化不是复兴古代的文化精神，而是全面检讨、批判中国古代的文化精神，致力于引进西方的科学和民主，以与传统决裂的姿态谋求新的文化精神的培育，是“外发型”的思想文化运动，完全不同于欧洲文艺复兴的“复古”策略，因此两者是不同的。“文艺复兴”成就就了辉煌的近代西方文明，而五四前期新文化运动并没有为中国近代化完成文化革命的任务。</a:t>
            </a:r>
            <a:endParaRPr lang="zh-CN" altLang="en-US" sz="2000">
              <a:solidFill>
                <a:srgbClr val="7030A0"/>
              </a:solidFill>
              <a:latin typeface="华文楷体" panose="02010600040101010101" charset="-122"/>
              <a:ea typeface="华文楷体" panose="02010600040101010101" charset="-122"/>
              <a:cs typeface="华文楷体" panose="02010600040101010101" charset="-122"/>
            </a:endParaRPr>
          </a:p>
          <a:p>
            <a:r>
              <a:rPr lang="zh-CN" altLang="en-US" sz="2000">
                <a:solidFill>
                  <a:srgbClr val="7030A0"/>
                </a:solidFill>
                <a:latin typeface="华文楷体" panose="02010600040101010101" charset="-122"/>
                <a:ea typeface="华文楷体" panose="02010600040101010101" charset="-122"/>
                <a:cs typeface="华文楷体" panose="02010600040101010101" charset="-122"/>
              </a:rPr>
              <a:t>        尽管五四新文化运动与启蒙运动都致力于批判封建主义，为资本主义的发展鸣锣开道。但是两者有三大不同：一是起因不同，与西方的启蒙运动不同，中国的五四新文化运动不是由于资本主义商品经济的发展，造成与封建社会的尖锐矛盾酿成政治革命和文化革命的，而是由于尖锐的民族矛盾的刺激而出现的；一是重心不同，五四新文化运动的重心是救亡图存，批判封建主义和讴歌资本义都是为了服务于救亡这个目的，在一定程度上造成救亡与启蒙之间关系的紧张；三是效果不同，救亡图存的迫切要求使五四新文化运动具有“超前”和“被动”两个特点，造成理论准备不足，缺少文化建设的良好环境，其成就也就有限。</a:t>
            </a:r>
            <a:endParaRPr lang="zh-CN" altLang="en-US" sz="2000">
              <a:solidFill>
                <a:srgbClr val="7030A0"/>
              </a:solidFill>
              <a:latin typeface="华文楷体" panose="02010600040101010101" charset="-122"/>
              <a:ea typeface="华文楷体" panose="02010600040101010101" charset="-122"/>
              <a:cs typeface="华文楷体" panose="02010600040101010101" charset="-122"/>
            </a:endParaRPr>
          </a:p>
          <a:p>
            <a:r>
              <a:rPr lang="zh-CN" altLang="en-US" sz="2000">
                <a:solidFill>
                  <a:srgbClr val="7030A0"/>
                </a:solidFill>
                <a:latin typeface="华文楷体" panose="02010600040101010101" charset="-122"/>
                <a:ea typeface="华文楷体" panose="02010600040101010101" charset="-122"/>
                <a:cs typeface="华文楷体" panose="02010600040101010101" charset="-122"/>
              </a:rPr>
              <a:t>         所以五四新文化运动既非中国的文艺复兴，也非中国的启蒙运动。</a:t>
            </a:r>
            <a:endParaRPr lang="zh-CN" altLang="en-US" sz="2000">
              <a:solidFill>
                <a:srgbClr val="7030A0"/>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tags/tag1.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8303749856_1_1"/>
</p:tagLst>
</file>

<file path=ppt/tags/tag2.xml><?xml version="1.0" encoding="utf-8"?>
<p:tagLst xmlns:p="http://schemas.openxmlformats.org/presentationml/2006/main">
  <p:tag name="KSO_WM_UNIT_PLACING_PICTURE_USER_VIEWPORT" val="{&quot;height&quot;:12150,&quot;width&quot;:162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11547</Words>
  <Application>WPS 演示</Application>
  <PresentationFormat>宽屏</PresentationFormat>
  <Paragraphs>102</Paragraphs>
  <Slides>16</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宋体</vt:lpstr>
      <vt:lpstr>Wingdings</vt:lpstr>
      <vt:lpstr>汉仪雅酷黑简</vt:lpstr>
      <vt:lpstr>方正粗黑宋简体</vt:lpstr>
      <vt:lpstr>华文楷体</vt:lpstr>
      <vt:lpstr>微软雅黑</vt:lpstr>
      <vt:lpstr>华文琥珀</vt:lpstr>
      <vt:lpstr>华文新魏</vt:lpstr>
      <vt:lpstr>方正姚体</vt:lpstr>
      <vt:lpstr>华文宋体</vt:lpstr>
      <vt:lpstr>黑体</vt:lpstr>
      <vt:lpstr>仿宋</vt:lpstr>
      <vt:lpstr>Calibri</vt:lpstr>
      <vt:lpstr>Arial Unicode MS</vt:lpstr>
      <vt:lpstr>Office 主题</vt:lpstr>
      <vt:lpstr>PowerPoint 演示文稿</vt:lpstr>
      <vt:lpstr>特点概述</vt:lpstr>
      <vt:lpstr>答题模板</vt:lpstr>
      <vt:lpstr>万能答题术语 1.准确亮明观点。 亮明的观点表述一定要清晰、明确，如我认为……正确、我认为……错误等。亮明观点之后要把你的观点表述清楚。要对材料进行提炼概括，尽量不要照抄材料文（关键词可以抄用）。 2.用史实来论证这个观点。 史实要注意多角度，不同的问题要用不同的思路，审题时一定要先理清思路再写答案，千万不能想一句写一句；史实与观点要紧密结合（史论结合），准确运用所学知识，表述要准确，层次要清晰。 思路一：政治、经济、文化、外交、社会生活 思路二：外因、外因。 思路三：国际因素、国内因素。 思路四：与该事件有关联的多个主体（国家或组织）等。如新航路开辟的意义（对欧州，对亚非拉美），如法国大革命的意义（对法国，对欧洲，对亚洲） 3.注意通篇论述的完整性。 下面是2011年高考全国文综卷41题（西方崛起的观点）的参考答案片段： 西方的崛起既要归功于……，同时也是…… 西方的崛起是在充分吸收古代亚非文明的基础上逐渐起步、发展并超越的。古代亚非……。中国古代的四大发明……。步入近代社会后，西方国家……。所有这些都为其崛起奠定了坚实的基础。 外因通过内因起作用。诚然，西方的崛起主要是其自身经济、政治、思想文化等多种因素综合作用的结果。伴随着西欧资本主义的兴起，资产阶级……，于是掀起了一系列的思想解放运动，如……，并爆发了席卷欧美的资产阶级革命，在此基础上，开展了工业革命。所有这些都促进了……。 所以说……</vt:lpstr>
      <vt:lpstr>典例调研 调研1 阅读材料，回答问题。 材料一    英国“光荣革命”（实际是次政变）大概是我心目中最完美的一次政治设计。它在一个有长期专制传统的国家找到了一个摆脱革命与专制的循环，能有效地控制“控制者”的办法……这大概是改造专制制度以进行制度创新，摆脱专制的革命循环，走向长治久安的最完美的例子。——杨小凯《中国政治随想录》 材料二   易中天在《费城风云》中说：“正是这个设计……并充分地体现了宪政与法治的精神，从而使这个稚嫩的国家在草莽中崛起，迅速成为也许你不喜欢但却不能轻视的超级大国。这样一个精巧的设计，在二百多年前由一群蛮荒大陆上的‘乡巴老’创造岀来……” 美国评论家汤姆斯·弗里德曼说：“美国成功的秘密不在于华尔街和硅谷，不在于空军和海军，不在于言论自由和自由市场……美国成功在于长盛不衰的法制及其背后的制度。美国强大的真正力量在于，我们所继承的良好的法律与制度体系。” 1)依据材料一并结合所学知识分析，“光荣革命”后创造了一种什么完美的政治设计?为什么能有效地控制“控制者”？ (2)依据材料二并结合所学知识分析，“精巧的设计”是一种什么政治设计？为什么能使美国迅速“崛起”和“强大”？ (3)依据上述材料并结合所学知识，评述材料中关于“完美的”“精巧的”政治设计的观点。（要求：围绕材料中的一种或两种观点展开评论；观点明确，史论结合） 【提炼信息】材料一   光荣革命  最完美   政治设计   制度创新    长治久安 材料二  宪政与法治   精巧的设计   崛起   美国强大  法律与制度体系</vt:lpstr>
      <vt:lpstr>(3)参考观点  Ⅰ 最完美的一次政治设计——君主立宪制使英国走向长治久安。 Ⅱ 精巧的政治设计——总统制、联邦制、共和制使美国崛起成为世界强国。 Ⅲ英美两国的成功是源于两国“完美的”“精巧的”政治设计。  Ⅳ英美两国“完美的”“精巧的”政治设计既促使了两国的成功，又产生了一定的问题。</vt:lpstr>
      <vt:lpstr>PowerPoint 演示文稿</vt:lpstr>
      <vt:lpstr>调研2  阅读材料，回答问题。         对五四新文化运动的研究，过去不少人把它比拟为中国的“文艺复兴”和中国的启蒙运动”。持这种观点的人很多，如胡适始终把五四新文化运动称做“中国文艺复兴运动”；30年代“新启蒙运动”中，论者们称“五四新文化运动，是一个典型的启蒙运动”“中国第一次伟大的启蒙运动”……丁守和、殷叙彝把他们论述五四新文化运动的著作定名为“从五四启蒙运动到马克思主义的传播”。       近来有些学者对此提出异议，认为“除了‘启蒙’这个词可以在极广泛的意义上使用于世界各地的反封建斗争之外，把20世纪发生于中国的五四前期新文化运动比拟为欧洲14~16世纪发生的‘文艺复兴’或18世纪发生的‘启蒙运动’，是很不恰当的”，两者不能相提并论。五四前期的新文化运动，“只是‘文艺复兴’在一个落后国家里的微弱的回声”。       还有论者提出：文艺复兴运动带着“拨乱反正”的性质，有古希腊古罗马文化作为正的前提；而五四运动不承认有正的前提，它不是拨乱反正的运动，而是对正统文化展开全面批判。                                                                                              ——《五四新文化运动思想研究综述》       依据上述材料并结合所学知识，评析材料中“五四新文化运动”观点。（要求：选取材料中的一种或两种观点，或另有观点均可，观点明确，史论结合，逻辑清晰） 【提炼信息】五四新文化运动     中国的“文艺复兴”和中国的“启蒙运动”“两者不能相提并论”“而是对正统文化展开全面批判” 【解题突破】第一步，审设问。明确要求——“评析材料中‘五四新文化运动’观点” 第二步，从材料中提取信息。解答本题要抓住关键信息“比拟为中国的‘文艺复兴’和中国的‘启蒙运动’”“两者不能相提并论”“而是对正统文化展开全面批判”等进行思考。 第三步，关联知识，套用模板2,首先选择材料中的观点；其次遴选可以论证观点的史实，最后表述成文，注意史论结合，科学准确。 </vt:lpstr>
      <vt:lpstr>PowerPoint 演示文稿</vt:lpstr>
      <vt:lpstr>PowerPoint 演示文稿</vt:lpstr>
      <vt:lpstr>强化闯关 1.阅读下列材料，回答问题。          在这个变革加快的时代，传统必须苦苦挣扎才会得以生存。因而使得其中的社会关系和政治关系既让未来的几代人难以辨别，也让亲身经历这些变革的人们感到茫然。科学推动了变革，激励了新技术，重新改变了人们认识世界的方式。全球人口的无情增长连战争都没有使之中断，对世界的资源造成了压力。但是，相比于人口增长，盘旋上升的欲望——消费主义，渴望丰富的物质生活，急于享受经济增长的回报——更使得人们对地球的开发愈发心狠手辣。         人们禁不住认为20世纪是一个悖论的世纪。挫败的希望伴随着前所未有的进步。未受控制的变革致使世界的大部分地区陷入停滞不前的状态。乌托邦滋生了道德沦丧、自杀和犯罪。民主的世纪也是独裁者的世纪。战争的世纪也是和平主义的世纪。年轻人比以前获得更多的财富和影响力，但是世界上却出现了庞大的老人群体需要照顾。虽然赋权于年轻人，但掌权的却是老年人。全球化打破了一些国家和社会的框框，但却鼓励其他的国家和社会恢复历史的认同。科技和世俗主义的兴起恢复了宗教信仰。最后，正如我们将在最后一章看到的那样，20世纪也叫做生态的世纪，但对自然界却极具破坏性。          评述材料中关于20世纪悖论的观点。（要求：围绕材料中的一种或两种观点展开评论；观点明确，史论结合） </vt:lpstr>
      <vt:lpstr>参考观点   （1）20世纪是一个悖论的世纪，是民主的世纪也是独裁者的世纪。（2）20世纪是一个悖论的世纪，是战争的世纪也是和平主义的世纪。（3）20世纪是一个悖论的世纪，是生态的世纪，也是对自然界破坏极大的世纪。（4）20世纪是一个悖论的世纪，年轻人的财富和影响力扩大，但掌权的却是老年人。（5）20世纪是一个悖论的世纪，全球化打破国家和地区的框框，但却鼓励其他的国家和地区恢复历史的认同。</vt:lpstr>
      <vt:lpstr>2.阅读下列材料，回答问题。 材料一     20世纪30年代，美国学者斯派克曼指出：“谁控制了边缘地带，谁就控制了欧亚大陆；谁控制了欧亚大陆，谁就掌握了世界命运。”1945年，美国外交官乔治·凯南说：“人们在欢呼跳跃……他们以为战争结束了，而战争才刚刚开始。” 材料二     联合国安理会2012年2月4日表决叙利亚问题决议草案，俄罗斯、中国两国投反对票否决了这一决议草案。中国常驻联合国代表李保东在解释性发言中说：“同不少安理会成员一样，中国认为在当前形势下，片面向叙利亚政府施压，预断对话的结果，或强加任何解决方案都无助于叙利亚问题的解决……叙利亚保持和平与稳定，符合叙利亚人民和国际社会的共同利益。中国愿同国际社会一道，继续为妥善解决叙利亚问题发挥积极和建设性作用。” 材料三     “亚欧会议领导人一致同意合作促进可持续发展，保持经济稳定增长、社会进步和环境保护的平衡。领导人们承诺弥合亚欧成员之间的发展差距，推进成员间的相互联系，创造有利于地区一体化进程的环境。”      “与会各方还对各自区域内的政治和安全议题进行了探讨。（会议认为）任何一个地区的不稳定都对亚欧双方造成不利影响，恐怖主义、海盗问题、武力冲突等都是亚欧内部冲突的不稳定因素，其负面影响远远超出亚欧两大区域。核武器扩散值得引起我们高度关注，不论是发生在亚欧哪一个区域，我们应该对此采取共同行动。”                           —— 2012年11月《第九届亚欧首脑会议主席声明》 材料四    中国多次宣布永远不称霸，这不仅仅是外交辞令。中国建立远洋基地的出发点，只有维护商业利益和国际和平的考虑。中国不与任何国家进行全球军事对抗，也无意争夺势力范围，拓展战略边疆。中国外交和宣传部门应该以“中国贡献论”，反击“中国扩张论”和“中国威胁论”，以此化解外部的担心。 材料五    美国学者哈斯虽然提出了“多极合作时代”这一新概念，但是却对这样的时代能否到来充满怀疑。因此，他对这样的时代具备哪些特征、为什么会出现这样的时代以及这样的时代能否得以持续并未展开论述……我认为“多极合作时代”将是21世纪上半叶世界格局的基本特征，处理好“多极时代”的大国关系将是“多极合作时代”能够成为现实的前提条件。                                                                                                                                                     ——杨文昌《迎接“多极合作时代”的到来》 (1)依据材料一，结合所学知识，说明乔治·凯南说“战争才刚刚开始”的背景。指出美国在二战后初期为掌握“世界命运”而采取的主要行动。                        (2)依据材料二并结合所学知识，分析当今世界政治格局的特点是什么？体现了中国的什么外交方针？ (3)依据材料三并结合所学知识分析，当今世界经济格局的特点是什么？有什么启示 (4)依据材料四并结合所学知识，分析出现中国扩张论（中国威胁论）的原因。 (5)依据上述材料并结合所学知识，评析材料五中“多极合作时代”的观点。（要求：对该观点赞成、反对或另有观点均可；观点明确，史论结合）</vt:lpstr>
      <vt:lpstr>第(3)问，①首先，审设问。该问包括两小问——“特点”“启示”。 ②其次，从材料三中提取信息。“特点”与材料三中的“一致同意合作促进可持续发展”“创造有利于地区一体化进程的环境”“采取共同行动”有关。“启示”需要进行思维发散。 ③最后，关联知识。此题涉及当前世界经济的发展，有关此知识应如此关联：二战胜利一美国取得经济霸权—西欧和日本崛起一经济多极化一共同面临的问题。 第（4)问，①首先，审设问。本问要求回答“原因”。 ②其次，从材料四中提取信息。“原因”与材料四中的“商业利益”“对抗”“势力范围”有关。 ③最后，关联知识。此题涉及改革开放以来中国的经济发展，有关此知识应如此关联：改革开放一中国经济发展一加速经济多极化一国际政治经济问题增多一与他国利益冲突。第 第（5)问，①首先，审设问。明确要求评析材料五中“多极合作时代”的观点。 ②其次，从材料中提取信息。 材料一说明美国企图控制全球；材料二说明世界政治格局出现多个力量中心；材料三说明世界经济格局出现多个力量中心；材料四说明中国是维护世界和平的重要力量；材料五说明“多极合作时代”将是21世纪上半叶世界格局的基本特征。 ③最后，关联知识，套用模板2。a.首先选择材料中的观点，b.其次遴选可以论证观点的史实，c.最后表述成文，注意史论结合，科学准确。</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尘埃</cp:lastModifiedBy>
  <cp:revision>6</cp:revision>
  <dcterms:created xsi:type="dcterms:W3CDTF">2020-12-15T12:32:00Z</dcterms:created>
  <dcterms:modified xsi:type="dcterms:W3CDTF">2021-01-30T06:58:18Z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2052-11.1.0.9929</vt:lpwstr>
  </property>
</Properties>
</file>