
<file path=[Content_Types].xml><?xml version="1.0" encoding="utf-8"?>
<Types xmlns="http://schemas.openxmlformats.org/package/2006/content-types">
  <Default Extension="jpeg" ContentType="image/jpeg"/>
  <Default Extension="png" ContentType="image/png"/>
  <Default Extension="gif" ContentType="image/gi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355" r:id="rId3"/>
    <p:sldId id="258" r:id="rId4"/>
    <p:sldId id="259" r:id="rId5"/>
    <p:sldId id="318" r:id="rId6"/>
    <p:sldId id="319" r:id="rId7"/>
    <p:sldId id="367" r:id="rId8"/>
    <p:sldId id="320" r:id="rId9"/>
    <p:sldId id="362" r:id="rId10"/>
    <p:sldId id="361" r:id="rId11"/>
    <p:sldId id="360" r:id="rId12"/>
    <p:sldId id="365" r:id="rId13"/>
    <p:sldId id="364" r:id="rId14"/>
    <p:sldId id="376" r:id="rId15"/>
    <p:sldId id="359" r:id="rId16"/>
    <p:sldId id="363" r:id="rId17"/>
    <p:sldId id="327" r:id="rId18"/>
    <p:sldId id="326" r:id="rId19"/>
    <p:sldId id="328" r:id="rId20"/>
    <p:sldId id="329" r:id="rId21"/>
    <p:sldId id="330" r:id="rId22"/>
    <p:sldId id="331" r:id="rId23"/>
    <p:sldId id="332" r:id="rId24"/>
    <p:sldId id="277" r:id="rId25"/>
    <p:sldId id="371" r:id="rId26"/>
    <p:sldId id="368" r:id="rId28"/>
    <p:sldId id="369" r:id="rId29"/>
    <p:sldId id="356" r:id="rId30"/>
    <p:sldId id="333" r:id="rId31"/>
    <p:sldId id="334" r:id="rId32"/>
    <p:sldId id="372" r:id="rId33"/>
    <p:sldId id="280" r:id="rId34"/>
    <p:sldId id="335" r:id="rId35"/>
    <p:sldId id="336" r:id="rId36"/>
    <p:sldId id="337" r:id="rId37"/>
    <p:sldId id="338" r:id="rId38"/>
    <p:sldId id="339" r:id="rId39"/>
    <p:sldId id="340" r:id="rId40"/>
    <p:sldId id="341" r:id="rId41"/>
    <p:sldId id="342" r:id="rId42"/>
    <p:sldId id="289" r:id="rId43"/>
    <p:sldId id="343" r:id="rId44"/>
    <p:sldId id="344" r:id="rId45"/>
    <p:sldId id="345" r:id="rId46"/>
    <p:sldId id="346" r:id="rId47"/>
    <p:sldId id="347" r:id="rId48"/>
    <p:sldId id="348" r:id="rId49"/>
    <p:sldId id="349" r:id="rId50"/>
    <p:sldId id="291" r:id="rId51"/>
    <p:sldId id="350" r:id="rId52"/>
    <p:sldId id="378" r:id="rId53"/>
    <p:sldId id="351" r:id="rId54"/>
    <p:sldId id="352" r:id="rId55"/>
    <p:sldId id="358" r:id="rId56"/>
    <p:sldId id="373" r:id="rId57"/>
    <p:sldId id="357" r:id="rId58"/>
    <p:sldId id="374" r:id="rId59"/>
    <p:sldId id="353" r:id="rId60"/>
    <p:sldId id="354" r:id="rId61"/>
    <p:sldId id="307" r:id="rId62"/>
  </p:sldIdLst>
  <p:sldSz cx="9144000" cy="5143500" type="screen16x9"/>
  <p:notesSz cx="6858000" cy="9144000"/>
  <p:embeddedFontLst>
    <p:embeddedFont>
      <p:font typeface="黑体" panose="02010609060101010101" charset="-122"/>
      <p:regular r:id="rId66"/>
    </p:embeddedFont>
    <p:embeddedFont>
      <p:font typeface="方正粗雅宋_GBK" panose="02000000000000000000" pitchFamily="2" charset="-122"/>
      <p:regular r:id="rId67"/>
    </p:embeddedFont>
    <p:embeddedFont>
      <p:font typeface="方正宋刻本秀楷繁体" panose="02000000000000000000" pitchFamily="2" charset="-122"/>
      <p:regular r:id="rId68"/>
    </p:embeddedFont>
    <p:embeddedFont>
      <p:font typeface="Calibri" panose="020F0502020204030204" charset="0"/>
      <p:regular r:id="rId69"/>
      <p:bold r:id="rId70"/>
      <p:italic r:id="rId71"/>
      <p:boldItalic r:id="rId72"/>
    </p:embeddedFont>
    <p:embeddedFont>
      <p:font typeface="华文隶书" panose="02010800040101010101" pitchFamily="2" charset="-122"/>
      <p:regular r:id="rId73"/>
    </p:embeddedFont>
    <p:embeddedFont>
      <p:font typeface="方正中雅宋_GBK" panose="02000000000000000000" pitchFamily="2" charset="-122"/>
      <p:regular r:id="rId74"/>
    </p:embeddedFont>
    <p:embeddedFont>
      <p:font typeface="隶书" panose="02010509060101010101" pitchFamily="49" charset="-122"/>
      <p:regular r:id="rId75"/>
    </p:embeddedFont>
    <p:embeddedFont>
      <p:font typeface="楷体" panose="02010609060101010101" pitchFamily="49" charset="-122"/>
      <p:regular r:id="rId76"/>
    </p:embeddedFont>
  </p:embeddedFontLst>
  <p:custDataLst>
    <p:tags r:id="rId77"/>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003300"/>
    <a:srgbClr val="0000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2" d="100"/>
          <a:sy n="102" d="100"/>
        </p:scale>
        <p:origin x="260" y="72"/>
      </p:cViewPr>
      <p:guideLst>
        <p:guide orient="horz" pos="1620"/>
        <p:guide pos="287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7" Type="http://schemas.openxmlformats.org/officeDocument/2006/relationships/tags" Target="tags/tag1.xml"/><Relationship Id="rId76" Type="http://schemas.openxmlformats.org/officeDocument/2006/relationships/font" Target="fonts/font11.fntdata"/><Relationship Id="rId75" Type="http://schemas.openxmlformats.org/officeDocument/2006/relationships/font" Target="fonts/font10.fntdata"/><Relationship Id="rId74" Type="http://schemas.openxmlformats.org/officeDocument/2006/relationships/font" Target="fonts/font9.fntdata"/><Relationship Id="rId73" Type="http://schemas.openxmlformats.org/officeDocument/2006/relationships/font" Target="fonts/font8.fntdata"/><Relationship Id="rId72" Type="http://schemas.openxmlformats.org/officeDocument/2006/relationships/font" Target="fonts/font7.fntdata"/><Relationship Id="rId71" Type="http://schemas.openxmlformats.org/officeDocument/2006/relationships/font" Target="fonts/font6.fntdata"/><Relationship Id="rId70" Type="http://schemas.openxmlformats.org/officeDocument/2006/relationships/font" Target="fonts/font5.fntdata"/><Relationship Id="rId7" Type="http://schemas.openxmlformats.org/officeDocument/2006/relationships/slide" Target="slides/slide5.xml"/><Relationship Id="rId69" Type="http://schemas.openxmlformats.org/officeDocument/2006/relationships/font" Target="fonts/font4.fntdata"/><Relationship Id="rId68" Type="http://schemas.openxmlformats.org/officeDocument/2006/relationships/font" Target="fonts/font3.fntdata"/><Relationship Id="rId67" Type="http://schemas.openxmlformats.org/officeDocument/2006/relationships/font" Target="fonts/font2.fntdata"/><Relationship Id="rId66" Type="http://schemas.openxmlformats.org/officeDocument/2006/relationships/font" Target="fonts/font1.fntdata"/><Relationship Id="rId65" Type="http://schemas.openxmlformats.org/officeDocument/2006/relationships/tableStyles" Target="tableStyles.xml"/><Relationship Id="rId64" Type="http://schemas.openxmlformats.org/officeDocument/2006/relationships/viewProps" Target="viewProps.xml"/><Relationship Id="rId63" Type="http://schemas.openxmlformats.org/officeDocument/2006/relationships/presProps" Target="presProps.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6C4254-8D2D-469C-AD4B-1F882955C33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CECDA9-6D63-431D-9E5D-A7B5491D236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393D34D-D312-4E7A-B0B8-2E477B65EE1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B0EB660F-3D4F-4BEF-94C2-4985D2399491}" type="slidenum">
              <a:rPr lang="zh-CN" altLang="en-US"/>
            </a:fld>
            <a:endParaRPr lang="en-US" altLang="zh-CN"/>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7C3BBEE-02C4-46A6-A631-53058FA46EEB}" type="slidenum">
              <a:rPr lang="zh-CN" altLang="en-US"/>
            </a:fld>
            <a:endParaRPr lang="en-US" altLang="zh-CN"/>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E0C23AA0-4027-4DEA-A271-F014F9623800}" type="slidenum">
              <a:rPr lang="zh-CN" altLang="en-US"/>
            </a:fld>
            <a:endParaRPr lang="en-US" altLang="zh-CN"/>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95E5755C-D7A3-4999-A75D-8533DE5850CB}" type="slidenum">
              <a:rPr lang="zh-CN" altLang="en-US"/>
            </a:fld>
            <a:endParaRPr lang="en-US" altLang="zh-CN"/>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AA4ED98C-6710-4142-AF8A-46BC5FB3A523}" type="slidenum">
              <a:rPr lang="zh-CN" altLang="en-US"/>
            </a:fld>
            <a:endParaRPr lang="en-US" altLang="zh-CN"/>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7729ED63-610C-4F9B-8FE4-2E30E6BDAA91}" type="slidenum">
              <a:rPr lang="zh-CN" altLang="en-US"/>
            </a:fld>
            <a:endParaRPr lang="en-US" altLang="zh-CN"/>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AE4E45CD-DACC-4212-A65E-6C22F8AB26FE}" type="slidenum">
              <a:rPr lang="zh-CN" altLang="en-US"/>
            </a:fld>
            <a:endParaRPr lang="en-US" altLang="zh-CN"/>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F8A6CFAE-8443-44B8-8A32-E4FB1BFAC5FC}" type="slidenum">
              <a:rPr lang="zh-CN" altLang="en-US"/>
            </a:fld>
            <a:endParaRPr lang="en-US" altLang="zh-CN"/>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B2C974CA-01C8-43F7-9EDC-98E51EDA445B}" type="slidenum">
              <a:rPr lang="zh-CN" altLang="en-US"/>
            </a:fld>
            <a:endParaRPr lang="en-US" altLang="zh-CN"/>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EEA6DA44-CCF4-4E84-9906-D96BD428EE34}" type="slidenum">
              <a:rPr lang="zh-CN" altLang="en-US"/>
            </a:fld>
            <a:endParaRPr lang="en-US" altLang="zh-CN"/>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6CAD517C-7B19-4258-8B21-598E55D455A8}" type="slidenum">
              <a:rPr lang="zh-CN" altLang="en-US"/>
            </a:fld>
            <a:endParaRPr lang="en-US" altLang="zh-CN"/>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0033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endParaRPr lang="en-US" altLang="zh-CN"/>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ltLang="zh-CN"/>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DAD02E59-B8B3-438C-8BB1-E75A530A10C0}" type="slidenum">
              <a:rPr lang="zh-CN" altLang="en-US"/>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slide" Target="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slide" Target="slide48.xml"/><Relationship Id="rId4" Type="http://schemas.openxmlformats.org/officeDocument/2006/relationships/slide" Target="slide40.xml"/><Relationship Id="rId3" Type="http://schemas.openxmlformats.org/officeDocument/2006/relationships/slide" Target="slide31.xml"/><Relationship Id="rId2" Type="http://schemas.openxmlformats.org/officeDocument/2006/relationships/slide" Target="slide23.xml"/><Relationship Id="rId1" Type="http://schemas.openxmlformats.org/officeDocument/2006/relationships/slide" Target="slide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slide" Target="slide3.xml"/></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slide" Target="slide2.xml"/><Relationship Id="rId3" Type="http://schemas.openxmlformats.org/officeDocument/2006/relationships/slide" Target="slide29.xml"/><Relationship Id="rId2" Type="http://schemas.openxmlformats.org/officeDocument/2006/relationships/slide" Target="slide26.xml"/><Relationship Id="rId1" Type="http://schemas.openxmlformats.org/officeDocument/2006/relationships/slide" Target="slide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slide" Target="slide23.xml"/><Relationship Id="rId1" Type="http://schemas.openxmlformats.org/officeDocument/2006/relationships/image" Target="../media/image8.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slide" Target="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slide" Target="slide18.xml"/><Relationship Id="rId6" Type="http://schemas.openxmlformats.org/officeDocument/2006/relationships/slide" Target="slide17.xml"/><Relationship Id="rId5" Type="http://schemas.openxmlformats.org/officeDocument/2006/relationships/slide" Target="slide16.xml"/><Relationship Id="rId4" Type="http://schemas.openxmlformats.org/officeDocument/2006/relationships/slide" Target="slide10.xml"/><Relationship Id="rId3" Type="http://schemas.openxmlformats.org/officeDocument/2006/relationships/slide" Target="slide8.xml"/><Relationship Id="rId2" Type="http://schemas.openxmlformats.org/officeDocument/2006/relationships/slide" Target="slide7.xml"/><Relationship Id="rId1" Type="http://schemas.openxmlformats.org/officeDocument/2006/relationships/slide" Target="slide5.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slide" Target="slide23.xml"/></Relationships>
</file>

<file path=ppt/slides/_rels/slide31.xml.rels><?xml version="1.0" encoding="UTF-8" standalone="yes"?>
<Relationships xmlns="http://schemas.openxmlformats.org/package/2006/relationships"><Relationship Id="rId9" Type="http://schemas.openxmlformats.org/officeDocument/2006/relationships/image" Target="../media/image7.jpeg"/><Relationship Id="rId8" Type="http://schemas.openxmlformats.org/officeDocument/2006/relationships/slide" Target="slide2.xml"/><Relationship Id="rId7" Type="http://schemas.openxmlformats.org/officeDocument/2006/relationships/slide" Target="slide38.xml"/><Relationship Id="rId6" Type="http://schemas.openxmlformats.org/officeDocument/2006/relationships/slide" Target="slide37.xml"/><Relationship Id="rId5" Type="http://schemas.openxmlformats.org/officeDocument/2006/relationships/slide" Target="slide36.xml"/><Relationship Id="rId4" Type="http://schemas.openxmlformats.org/officeDocument/2006/relationships/slide" Target="slide35.xml"/><Relationship Id="rId3" Type="http://schemas.openxmlformats.org/officeDocument/2006/relationships/slide" Target="slide34.xml"/><Relationship Id="rId2" Type="http://schemas.openxmlformats.org/officeDocument/2006/relationships/slide" Target="slide33.xml"/><Relationship Id="rId10" Type="http://schemas.openxmlformats.org/officeDocument/2006/relationships/slideLayout" Target="../slideLayouts/slideLayout7.xml"/><Relationship Id="rId1" Type="http://schemas.openxmlformats.org/officeDocument/2006/relationships/slide" Target="slide3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slide" Target="slide3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slide" Target="slide31.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GIF"/><Relationship Id="rId1" Type="http://schemas.openxmlformats.org/officeDocument/2006/relationships/slide" Target="slide31.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slide" Target="slide31.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slide" Target="slide31.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slide" Target="slide31.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slide" Target="slide31.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7.jpeg"/><Relationship Id="rId7" Type="http://schemas.openxmlformats.org/officeDocument/2006/relationships/slide" Target="slide2.xml"/><Relationship Id="rId6" Type="http://schemas.openxmlformats.org/officeDocument/2006/relationships/slide" Target="slide47.xml"/><Relationship Id="rId5" Type="http://schemas.openxmlformats.org/officeDocument/2006/relationships/slide" Target="slide46.xml"/><Relationship Id="rId4" Type="http://schemas.openxmlformats.org/officeDocument/2006/relationships/slide" Target="slide45.xml"/><Relationship Id="rId3" Type="http://schemas.openxmlformats.org/officeDocument/2006/relationships/slide" Target="slide44.xml"/><Relationship Id="rId2" Type="http://schemas.openxmlformats.org/officeDocument/2006/relationships/slide" Target="slide42.xml"/><Relationship Id="rId1" Type="http://schemas.openxmlformats.org/officeDocument/2006/relationships/slide" Target="slide41.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slide" Target="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slide" Target="slide40.xml"/><Relationship Id="rId1" Type="http://schemas.openxmlformats.org/officeDocument/2006/relationships/image" Target="../media/image13.emf"/></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slide" Target="slide40.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slide" Target="slide40.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slide" Target="slide40.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slide" Target="slide40.xml"/></Relationships>
</file>

<file path=ppt/slides/_rels/slide4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slide" Target="slide2.xml"/><Relationship Id="rId4" Type="http://schemas.openxmlformats.org/officeDocument/2006/relationships/slide" Target="slide59.xml"/><Relationship Id="rId3" Type="http://schemas.openxmlformats.org/officeDocument/2006/relationships/slide" Target="slide54.xml"/><Relationship Id="rId2" Type="http://schemas.openxmlformats.org/officeDocument/2006/relationships/slide" Target="slide51.xml"/><Relationship Id="rId1" Type="http://schemas.openxmlformats.org/officeDocument/2006/relationships/slide" Target="slide4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slide" Target="slide4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slide" Target="slide4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slide" Target="slide48.xml"/></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 Target="slide4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3.png"/><Relationship Id="rId1"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slide" Target="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t="4854" b="5715"/>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2060" y="843558"/>
            <a:ext cx="8639880" cy="3046988"/>
          </a:xfrm>
          <a:prstGeom prst="rect">
            <a:avLst/>
          </a:prstGeom>
          <a:noFill/>
        </p:spPr>
        <p:txBody>
          <a:bodyPr wrap="square" rtlCol="0">
            <a:spAutoFit/>
          </a:bodyPr>
          <a:lstStyle/>
          <a:p>
            <a:pPr algn="just"/>
            <a:r>
              <a:rPr lang="zh-CN" altLang="en-US" sz="2400" smtClean="0">
                <a:solidFill>
                  <a:srgbClr val="00FFFF"/>
                </a:solidFill>
                <a:latin typeface="方正粗雅宋_GBK" panose="02000000000000000000" pitchFamily="2" charset="-122"/>
                <a:ea typeface="方正粗雅宋_GBK" panose="02000000000000000000" pitchFamily="2" charset="-122"/>
              </a:rPr>
              <a:t>宋代关于土地所有制的一些政策：</a:t>
            </a:r>
            <a:endParaRPr lang="en-US" altLang="zh-CN" sz="2400" smtClean="0">
              <a:solidFill>
                <a:srgbClr val="00FFFF"/>
              </a:solidFill>
              <a:latin typeface="方正粗雅宋_GBK" panose="02000000000000000000" pitchFamily="2" charset="-122"/>
              <a:ea typeface="方正粗雅宋_GBK" panose="02000000000000000000" pitchFamily="2" charset="-122"/>
            </a:endParaRPr>
          </a:p>
          <a:p>
            <a:pPr algn="just"/>
            <a:r>
              <a:rPr lang="zh-CN" altLang="en-US" sz="2400" smtClean="0">
                <a:solidFill>
                  <a:schemeClr val="bg1"/>
                </a:solidFill>
                <a:latin typeface="方正粗雅宋_GBK" panose="02000000000000000000" pitchFamily="2" charset="-122"/>
                <a:ea typeface="方正粗雅宋_GBK" panose="02000000000000000000" pitchFamily="2" charset="-122"/>
              </a:rPr>
              <a:t>    ①“不立田制，不抑兼并”。</a:t>
            </a:r>
            <a:endParaRPr lang="en-US" altLang="zh-CN" sz="2400" smtClean="0">
              <a:solidFill>
                <a:schemeClr val="bg1"/>
              </a:solidFill>
              <a:latin typeface="方正粗雅宋_GBK" panose="02000000000000000000" pitchFamily="2" charset="-122"/>
              <a:ea typeface="方正粗雅宋_GBK" panose="02000000000000000000" pitchFamily="2" charset="-122"/>
            </a:endParaRPr>
          </a:p>
          <a:p>
            <a:pPr algn="just"/>
            <a:r>
              <a:rPr lang="zh-CN" altLang="en-US" sz="2400" smtClean="0">
                <a:solidFill>
                  <a:schemeClr val="bg1"/>
                </a:solidFill>
                <a:latin typeface="方正粗雅宋_GBK" panose="02000000000000000000" pitchFamily="2" charset="-122"/>
                <a:ea typeface="方正粗雅宋_GBK" panose="02000000000000000000" pitchFamily="2" charset="-122"/>
              </a:rPr>
              <a:t>    ②基本继承唐代两税法，维护土地私有权，强化产税挂钩，加强田产清查，明确纳税人的产权和义务，以纳税（和收租）从法律上确认土地产权的所属。</a:t>
            </a:r>
            <a:endParaRPr lang="en-US" altLang="zh-CN" sz="2400" smtClean="0">
              <a:solidFill>
                <a:schemeClr val="bg1"/>
              </a:solidFill>
              <a:latin typeface="方正粗雅宋_GBK" panose="02000000000000000000" pitchFamily="2" charset="-122"/>
              <a:ea typeface="方正粗雅宋_GBK" panose="02000000000000000000" pitchFamily="2" charset="-122"/>
            </a:endParaRPr>
          </a:p>
          <a:p>
            <a:pPr algn="just"/>
            <a:r>
              <a:rPr lang="zh-CN" altLang="en-US" sz="2400" smtClean="0">
                <a:solidFill>
                  <a:schemeClr val="bg1"/>
                </a:solidFill>
                <a:latin typeface="方正粗雅宋_GBK" panose="02000000000000000000" pitchFamily="2" charset="-122"/>
                <a:ea typeface="方正粗雅宋_GBK" panose="02000000000000000000" pitchFamily="2" charset="-122"/>
              </a:rPr>
              <a:t>    ③保护逃户的土地所有权。</a:t>
            </a:r>
            <a:endParaRPr lang="en-US" altLang="zh-CN" sz="2400" smtClean="0">
              <a:solidFill>
                <a:schemeClr val="bg1"/>
              </a:solidFill>
              <a:latin typeface="方正粗雅宋_GBK" panose="02000000000000000000" pitchFamily="2" charset="-122"/>
              <a:ea typeface="方正粗雅宋_GBK" panose="02000000000000000000" pitchFamily="2" charset="-122"/>
            </a:endParaRPr>
          </a:p>
          <a:p>
            <a:pPr algn="just"/>
            <a:r>
              <a:rPr lang="zh-CN" altLang="en-US" sz="2400" smtClean="0">
                <a:solidFill>
                  <a:schemeClr val="bg1"/>
                </a:solidFill>
                <a:latin typeface="方正粗雅宋_GBK" panose="02000000000000000000" pitchFamily="2" charset="-122"/>
                <a:ea typeface="方正粗雅宋_GBK" panose="02000000000000000000" pitchFamily="2" charset="-122"/>
              </a:rPr>
              <a:t>    ④不</a:t>
            </a:r>
            <a:r>
              <a:rPr lang="zh-CN" altLang="en-US" sz="2400">
                <a:solidFill>
                  <a:schemeClr val="bg1"/>
                </a:solidFill>
                <a:latin typeface="方正粗雅宋_GBK" panose="02000000000000000000" pitchFamily="2" charset="-122"/>
                <a:ea typeface="方正粗雅宋_GBK" panose="02000000000000000000" pitchFamily="2" charset="-122"/>
              </a:rPr>
              <a:t>限</a:t>
            </a:r>
            <a:r>
              <a:rPr lang="zh-CN" altLang="en-US" sz="2400" smtClean="0">
                <a:solidFill>
                  <a:schemeClr val="bg1"/>
                </a:solidFill>
                <a:latin typeface="方正粗雅宋_GBK" panose="02000000000000000000" pitchFamily="2" charset="-122"/>
                <a:ea typeface="方正粗雅宋_GBK" panose="02000000000000000000" pitchFamily="2" charset="-122"/>
              </a:rPr>
              <a:t>制土地买卖，只需要买卖双方将契约呈报官府并纳税。户绝时，其土地或转归亲属，或转归国家。</a:t>
            </a:r>
            <a:endParaRPr lang="zh-CN" altLang="en-US" sz="2400">
              <a:solidFill>
                <a:schemeClr val="bg1"/>
              </a:solidFill>
              <a:latin typeface="方正粗雅宋_GBK" panose="02000000000000000000" pitchFamily="2" charset="-122"/>
              <a:ea typeface="方正粗雅宋_GBK" panose="02000000000000000000" pitchFamily="2" charset="-122"/>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2060" y="699776"/>
            <a:ext cx="8639880" cy="2308324"/>
          </a:xfrm>
          <a:prstGeom prst="rect">
            <a:avLst/>
          </a:prstGeom>
        </p:spPr>
        <p:txBody>
          <a:bodyPr wrap="square">
            <a:spAutoFit/>
          </a:bodyPr>
          <a:lstStyle/>
          <a:p>
            <a:pPr algn="just"/>
            <a:r>
              <a:rPr lang="zh-CN" altLang="en-US" sz="2400" smtClean="0">
                <a:solidFill>
                  <a:schemeClr val="bg1"/>
                </a:solidFill>
                <a:latin typeface="方正粗雅宋_GBK" panose="02000000000000000000" pitchFamily="2" charset="-122"/>
                <a:ea typeface="方正粗雅宋_GBK" panose="02000000000000000000" pitchFamily="2" charset="-122"/>
              </a:rPr>
              <a:t>    建中</a:t>
            </a:r>
            <a:r>
              <a:rPr lang="zh-CN" altLang="en-US" sz="2400">
                <a:solidFill>
                  <a:schemeClr val="bg1"/>
                </a:solidFill>
                <a:latin typeface="方正粗雅宋_GBK" panose="02000000000000000000" pitchFamily="2" charset="-122"/>
                <a:ea typeface="方正粗雅宋_GBK" panose="02000000000000000000" pitchFamily="2" charset="-122"/>
              </a:rPr>
              <a:t>两税法后，随着地主大土地所有制的逐步壮大，契约租佃关系也在社会上</a:t>
            </a:r>
            <a:r>
              <a:rPr lang="zh-CN" altLang="en-US" sz="2400" smtClean="0">
                <a:solidFill>
                  <a:schemeClr val="bg1"/>
                </a:solidFill>
                <a:latin typeface="方正粗雅宋_GBK" panose="02000000000000000000" pitchFamily="2" charset="-122"/>
                <a:ea typeface="方正粗雅宋_GBK" panose="02000000000000000000" pitchFamily="2" charset="-122"/>
              </a:rPr>
              <a:t>浸</a:t>
            </a:r>
            <a:r>
              <a:rPr lang="zh-CN" altLang="en-US" sz="2400">
                <a:solidFill>
                  <a:schemeClr val="bg1"/>
                </a:solidFill>
                <a:latin typeface="方正粗雅宋_GBK" panose="02000000000000000000" pitchFamily="2" charset="-122"/>
                <a:ea typeface="方正粗雅宋_GBK" panose="02000000000000000000" pitchFamily="2" charset="-122"/>
              </a:rPr>
              <a:t>浸</a:t>
            </a:r>
            <a:r>
              <a:rPr lang="zh-CN" altLang="en-US" sz="2400" smtClean="0">
                <a:solidFill>
                  <a:schemeClr val="bg1"/>
                </a:solidFill>
                <a:latin typeface="方正粗雅宋_GBK" panose="02000000000000000000" pitchFamily="2" charset="-122"/>
                <a:ea typeface="方正粗雅宋_GBK" panose="02000000000000000000" pitchFamily="2" charset="-122"/>
              </a:rPr>
              <a:t>扩展</a:t>
            </a:r>
            <a:r>
              <a:rPr lang="zh-CN" altLang="en-US" sz="2400">
                <a:solidFill>
                  <a:schemeClr val="bg1"/>
                </a:solidFill>
                <a:latin typeface="方正粗雅宋_GBK" panose="02000000000000000000" pitchFamily="2" charset="-122"/>
                <a:ea typeface="方正粗雅宋_GBK" panose="02000000000000000000" pitchFamily="2" charset="-122"/>
              </a:rPr>
              <a:t>开来，至迟到北宋中叶已可明显看出，租佃经济已经占据主导地位。</a:t>
            </a:r>
            <a:r>
              <a:rPr lang="zh-CN" altLang="en-US" sz="2400" smtClean="0">
                <a:solidFill>
                  <a:schemeClr val="bg1"/>
                </a:solidFill>
                <a:latin typeface="方正粗雅宋_GBK" panose="02000000000000000000" pitchFamily="2" charset="-122"/>
                <a:ea typeface="方正粗雅宋_GBK" panose="02000000000000000000" pitchFamily="2" charset="-122"/>
              </a:rPr>
              <a:t>国家权力既从</a:t>
            </a:r>
            <a:r>
              <a:rPr lang="zh-CN" altLang="en-US" sz="2400">
                <a:solidFill>
                  <a:schemeClr val="bg1"/>
                </a:solidFill>
                <a:latin typeface="方正粗雅宋_GBK" panose="02000000000000000000" pitchFamily="2" charset="-122"/>
                <a:ea typeface="方正粗雅宋_GBK" panose="02000000000000000000" pitchFamily="2" charset="-122"/>
              </a:rPr>
              <a:t>土地所有制结构的调整中抽身出来，便逐步转向租佃领域，企图通过限定私家地主的地租剥削率，来调节主</a:t>
            </a:r>
            <a:r>
              <a:rPr lang="en-US" altLang="zh-CN" sz="2400">
                <a:solidFill>
                  <a:schemeClr val="bg1"/>
                </a:solidFill>
                <a:latin typeface="方正粗雅宋_GBK" panose="02000000000000000000" pitchFamily="2" charset="-122"/>
                <a:ea typeface="方正粗雅宋_GBK" panose="02000000000000000000" pitchFamily="2" charset="-122"/>
              </a:rPr>
              <a:t>(</a:t>
            </a:r>
            <a:r>
              <a:rPr lang="zh-CN" altLang="en-US" sz="2400">
                <a:solidFill>
                  <a:schemeClr val="bg1"/>
                </a:solidFill>
                <a:latin typeface="方正粗雅宋_GBK" panose="02000000000000000000" pitchFamily="2" charset="-122"/>
                <a:ea typeface="方正粗雅宋_GBK" panose="02000000000000000000" pitchFamily="2" charset="-122"/>
              </a:rPr>
              <a:t>地主</a:t>
            </a:r>
            <a:r>
              <a:rPr lang="en-US" altLang="zh-CN" sz="2400">
                <a:solidFill>
                  <a:schemeClr val="bg1"/>
                </a:solidFill>
                <a:latin typeface="方正粗雅宋_GBK" panose="02000000000000000000" pitchFamily="2" charset="-122"/>
                <a:ea typeface="方正粗雅宋_GBK" panose="02000000000000000000" pitchFamily="2" charset="-122"/>
              </a:rPr>
              <a:t>)</a:t>
            </a:r>
            <a:r>
              <a:rPr lang="zh-CN" altLang="en-US" sz="2400">
                <a:solidFill>
                  <a:schemeClr val="bg1"/>
                </a:solidFill>
                <a:latin typeface="方正粗雅宋_GBK" panose="02000000000000000000" pitchFamily="2" charset="-122"/>
                <a:ea typeface="方正粗雅宋_GBK" panose="02000000000000000000" pitchFamily="2" charset="-122"/>
              </a:rPr>
              <a:t>佃</a:t>
            </a:r>
            <a:r>
              <a:rPr lang="en-US" altLang="zh-CN" sz="2400">
                <a:solidFill>
                  <a:schemeClr val="bg1"/>
                </a:solidFill>
                <a:latin typeface="方正粗雅宋_GBK" panose="02000000000000000000" pitchFamily="2" charset="-122"/>
                <a:ea typeface="方正粗雅宋_GBK" panose="02000000000000000000" pitchFamily="2" charset="-122"/>
              </a:rPr>
              <a:t>(</a:t>
            </a:r>
            <a:r>
              <a:rPr lang="zh-CN" altLang="en-US" sz="2400">
                <a:solidFill>
                  <a:schemeClr val="bg1"/>
                </a:solidFill>
                <a:latin typeface="方正粗雅宋_GBK" panose="02000000000000000000" pitchFamily="2" charset="-122"/>
                <a:ea typeface="方正粗雅宋_GBK" panose="02000000000000000000" pitchFamily="2" charset="-122"/>
              </a:rPr>
              <a:t>佃农</a:t>
            </a:r>
            <a:r>
              <a:rPr lang="en-US" altLang="zh-CN" sz="2400">
                <a:solidFill>
                  <a:schemeClr val="bg1"/>
                </a:solidFill>
                <a:latin typeface="方正粗雅宋_GBK" panose="02000000000000000000" pitchFamily="2" charset="-122"/>
                <a:ea typeface="方正粗雅宋_GBK" panose="02000000000000000000" pitchFamily="2" charset="-122"/>
              </a:rPr>
              <a:t>)</a:t>
            </a:r>
            <a:r>
              <a:rPr lang="zh-CN" altLang="en-US" sz="2400">
                <a:solidFill>
                  <a:schemeClr val="bg1"/>
                </a:solidFill>
                <a:latin typeface="方正粗雅宋_GBK" panose="02000000000000000000" pitchFamily="2" charset="-122"/>
                <a:ea typeface="方正粗雅宋_GBK" panose="02000000000000000000" pitchFamily="2" charset="-122"/>
              </a:rPr>
              <a:t>关系</a:t>
            </a:r>
            <a:r>
              <a:rPr lang="zh-CN" altLang="en-US" sz="2400" smtClean="0">
                <a:solidFill>
                  <a:schemeClr val="bg1"/>
                </a:solidFill>
                <a:latin typeface="方正粗雅宋_GBK" panose="02000000000000000000" pitchFamily="2" charset="-122"/>
                <a:ea typeface="方正粗雅宋_GBK" panose="02000000000000000000" pitchFamily="2" charset="-122"/>
              </a:rPr>
              <a:t>。</a:t>
            </a:r>
            <a:endParaRPr lang="en-US" altLang="zh-CN" sz="2400" smtClean="0">
              <a:solidFill>
                <a:schemeClr val="bg1"/>
              </a:solidFill>
              <a:latin typeface="方正粗雅宋_GBK" panose="02000000000000000000" pitchFamily="2" charset="-122"/>
              <a:ea typeface="方正粗雅宋_GBK" panose="02000000000000000000" pitchFamily="2" charset="-122"/>
            </a:endParaRPr>
          </a:p>
          <a:p>
            <a:pPr algn="r"/>
            <a:r>
              <a:rPr lang="en-US" altLang="zh-CN" sz="2400" smtClean="0">
                <a:solidFill>
                  <a:schemeClr val="bg1"/>
                </a:solidFill>
                <a:latin typeface="方正粗雅宋_GBK" panose="02000000000000000000" pitchFamily="2" charset="-122"/>
                <a:ea typeface="方正粗雅宋_GBK" panose="02000000000000000000" pitchFamily="2" charset="-122"/>
              </a:rPr>
              <a:t>——</a:t>
            </a:r>
            <a:r>
              <a:rPr lang="zh-CN" altLang="en-US" sz="2400" smtClean="0">
                <a:solidFill>
                  <a:schemeClr val="bg1"/>
                </a:solidFill>
                <a:latin typeface="方正粗雅宋_GBK" panose="02000000000000000000" pitchFamily="2" charset="-122"/>
                <a:ea typeface="方正粗雅宋_GBK" panose="02000000000000000000" pitchFamily="2" charset="-122"/>
              </a:rPr>
              <a:t>曹大为等总主编</a:t>
            </a:r>
            <a:r>
              <a:rPr lang="en-US" altLang="zh-CN" sz="2400" smtClean="0">
                <a:solidFill>
                  <a:schemeClr val="bg1"/>
                </a:solidFill>
                <a:latin typeface="方正粗雅宋_GBK" panose="02000000000000000000" pitchFamily="2" charset="-122"/>
                <a:ea typeface="方正粗雅宋_GBK" panose="02000000000000000000" pitchFamily="2" charset="-122"/>
              </a:rPr>
              <a:t>《</a:t>
            </a:r>
            <a:r>
              <a:rPr lang="zh-CN" altLang="en-US" sz="2400" smtClean="0">
                <a:solidFill>
                  <a:schemeClr val="bg1"/>
                </a:solidFill>
                <a:latin typeface="方正粗雅宋_GBK" panose="02000000000000000000" pitchFamily="2" charset="-122"/>
                <a:ea typeface="方正粗雅宋_GBK" panose="02000000000000000000" pitchFamily="2" charset="-122"/>
              </a:rPr>
              <a:t>中国大通史</a:t>
            </a:r>
            <a:r>
              <a:rPr lang="en-US" altLang="zh-CN" sz="2400" smtClean="0">
                <a:solidFill>
                  <a:schemeClr val="bg1"/>
                </a:solidFill>
                <a:latin typeface="方正粗雅宋_GBK" panose="02000000000000000000" pitchFamily="2" charset="-122"/>
                <a:ea typeface="方正粗雅宋_GBK" panose="02000000000000000000" pitchFamily="2" charset="-122"/>
              </a:rPr>
              <a:t>》12 </a:t>
            </a:r>
            <a:r>
              <a:rPr lang="zh-CN" altLang="en-US" sz="2400" smtClean="0">
                <a:solidFill>
                  <a:schemeClr val="bg1"/>
                </a:solidFill>
                <a:latin typeface="方正粗雅宋_GBK" panose="02000000000000000000" pitchFamily="2" charset="-122"/>
                <a:ea typeface="方正粗雅宋_GBK" panose="02000000000000000000" pitchFamily="2" charset="-122"/>
              </a:rPr>
              <a:t>宋</a:t>
            </a:r>
            <a:r>
              <a:rPr lang="en-US" altLang="zh-CN" sz="2400" smtClean="0">
                <a:solidFill>
                  <a:schemeClr val="bg1"/>
                </a:solidFill>
                <a:latin typeface="方正粗雅宋_GBK" panose="02000000000000000000" pitchFamily="2" charset="-122"/>
                <a:ea typeface="方正粗雅宋_GBK" panose="02000000000000000000" pitchFamily="2" charset="-122"/>
              </a:rPr>
              <a:t>(</a:t>
            </a:r>
            <a:r>
              <a:rPr lang="zh-CN" altLang="en-US" sz="2400" smtClean="0">
                <a:solidFill>
                  <a:schemeClr val="bg1"/>
                </a:solidFill>
                <a:latin typeface="方正粗雅宋_GBK" panose="02000000000000000000" pitchFamily="2" charset="-122"/>
                <a:ea typeface="方正粗雅宋_GBK" panose="02000000000000000000" pitchFamily="2" charset="-122"/>
              </a:rPr>
              <a:t>上</a:t>
            </a:r>
            <a:r>
              <a:rPr lang="en-US" altLang="zh-CN" sz="2400" smtClean="0">
                <a:solidFill>
                  <a:schemeClr val="bg1"/>
                </a:solidFill>
                <a:latin typeface="方正粗雅宋_GBK" panose="02000000000000000000" pitchFamily="2" charset="-122"/>
                <a:ea typeface="方正粗雅宋_GBK" panose="02000000000000000000" pitchFamily="2" charset="-122"/>
              </a:rPr>
              <a:t>)</a:t>
            </a:r>
            <a:endParaRPr lang="zh-CN" altLang="en-US" sz="2400">
              <a:solidFill>
                <a:schemeClr val="bg1"/>
              </a:solidFill>
              <a:latin typeface="方正粗雅宋_GBK" panose="02000000000000000000" pitchFamily="2" charset="-122"/>
              <a:ea typeface="方正粗雅宋_GBK" panose="02000000000000000000" pitchFamily="2" charset="-122"/>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2060" y="483779"/>
            <a:ext cx="8639880" cy="3416320"/>
          </a:xfrm>
          <a:prstGeom prst="rect">
            <a:avLst/>
          </a:prstGeom>
        </p:spPr>
        <p:txBody>
          <a:bodyPr wrap="square">
            <a:spAutoFit/>
          </a:bodyPr>
          <a:lstStyle/>
          <a:p>
            <a:pPr algn="just"/>
            <a:r>
              <a:rPr lang="en-US" altLang="zh-CN" sz="2400" smtClean="0">
                <a:solidFill>
                  <a:schemeClr val="bg1"/>
                </a:solidFill>
                <a:latin typeface="方正粗雅宋_GBK" panose="02000000000000000000" pitchFamily="2" charset="-122"/>
                <a:ea typeface="方正粗雅宋_GBK" panose="02000000000000000000" pitchFamily="2" charset="-122"/>
              </a:rPr>
              <a:t>    </a:t>
            </a:r>
            <a:r>
              <a:rPr lang="zh-CN" altLang="zh-CN" sz="2400" smtClean="0">
                <a:solidFill>
                  <a:schemeClr val="bg1"/>
                </a:solidFill>
                <a:latin typeface="方正粗雅宋_GBK" panose="02000000000000000000" pitchFamily="2" charset="-122"/>
                <a:ea typeface="方正粗雅宋_GBK" panose="02000000000000000000" pitchFamily="2" charset="-122"/>
              </a:rPr>
              <a:t>宋代</a:t>
            </a:r>
            <a:r>
              <a:rPr lang="zh-CN" altLang="zh-CN" sz="2400">
                <a:solidFill>
                  <a:schemeClr val="bg1"/>
                </a:solidFill>
                <a:latin typeface="方正粗雅宋_GBK" panose="02000000000000000000" pitchFamily="2" charset="-122"/>
                <a:ea typeface="方正粗雅宋_GBK" panose="02000000000000000000" pitchFamily="2" charset="-122"/>
              </a:rPr>
              <a:t>“田不立”“不抑兼并”的土地政策，推动了地主制经济的迅速发展。国家为适应这社会经济的变化，调整了佃农的社会地位，规定地主和佃农皆属国家的编户齐民，在政治上“非有上下之势”。……</a:t>
            </a:r>
            <a:endParaRPr lang="zh-CN" altLang="zh-CN" sz="2400">
              <a:solidFill>
                <a:schemeClr val="bg1"/>
              </a:solidFill>
              <a:latin typeface="方正粗雅宋_GBK" panose="02000000000000000000" pitchFamily="2" charset="-122"/>
              <a:ea typeface="方正粗雅宋_GBK" panose="02000000000000000000" pitchFamily="2" charset="-122"/>
            </a:endParaRPr>
          </a:p>
          <a:p>
            <a:pPr algn="just"/>
            <a:r>
              <a:rPr lang="en-US" altLang="zh-CN" sz="2400" smtClean="0">
                <a:solidFill>
                  <a:schemeClr val="bg1"/>
                </a:solidFill>
                <a:latin typeface="方正粗雅宋_GBK" panose="02000000000000000000" pitchFamily="2" charset="-122"/>
                <a:ea typeface="方正粗雅宋_GBK" panose="02000000000000000000" pitchFamily="2" charset="-122"/>
              </a:rPr>
              <a:t>    </a:t>
            </a:r>
            <a:r>
              <a:rPr lang="zh-CN" altLang="zh-CN" sz="2400" smtClean="0">
                <a:solidFill>
                  <a:schemeClr val="bg1"/>
                </a:solidFill>
                <a:latin typeface="方正粗雅宋_GBK" panose="02000000000000000000" pitchFamily="2" charset="-122"/>
                <a:ea typeface="方正粗雅宋_GBK" panose="02000000000000000000" pitchFamily="2" charset="-122"/>
              </a:rPr>
              <a:t>佃农</a:t>
            </a:r>
            <a:r>
              <a:rPr lang="zh-CN" altLang="zh-CN" sz="2400">
                <a:solidFill>
                  <a:schemeClr val="bg1"/>
                </a:solidFill>
                <a:latin typeface="方正粗雅宋_GBK" panose="02000000000000000000" pitchFamily="2" charset="-122"/>
                <a:ea typeface="方正粗雅宋_GBK" panose="02000000000000000000" pitchFamily="2" charset="-122"/>
              </a:rPr>
              <a:t>社会地位的提高，促进了佃农人身自由的发展。这种人身自由包括租佃、佃和迁徙的自由等，它使得佃农基本上摆脱了对地主的人身依附关系</a:t>
            </a:r>
            <a:r>
              <a:rPr lang="zh-CN" altLang="zh-CN" sz="2400" smtClean="0">
                <a:solidFill>
                  <a:schemeClr val="bg1"/>
                </a:solidFill>
                <a:latin typeface="方正粗雅宋_GBK" panose="02000000000000000000" pitchFamily="2" charset="-122"/>
                <a:ea typeface="方正粗雅宋_GBK" panose="02000000000000000000" pitchFamily="2" charset="-122"/>
              </a:rPr>
              <a:t>。</a:t>
            </a:r>
            <a:endParaRPr lang="en-US" altLang="zh-CN" sz="2400" smtClean="0">
              <a:solidFill>
                <a:schemeClr val="bg1"/>
              </a:solidFill>
              <a:latin typeface="方正粗雅宋_GBK" panose="02000000000000000000" pitchFamily="2" charset="-122"/>
              <a:ea typeface="方正粗雅宋_GBK" panose="02000000000000000000" pitchFamily="2" charset="-122"/>
            </a:endParaRPr>
          </a:p>
          <a:p>
            <a:pPr algn="r"/>
            <a:r>
              <a:rPr lang="en-US" altLang="zh-CN" sz="2400" smtClean="0">
                <a:solidFill>
                  <a:schemeClr val="bg1"/>
                </a:solidFill>
                <a:latin typeface="方正粗雅宋_GBK" panose="02000000000000000000" pitchFamily="2" charset="-122"/>
                <a:ea typeface="方正粗雅宋_GBK" panose="02000000000000000000" pitchFamily="2" charset="-122"/>
              </a:rPr>
              <a:t>——《</a:t>
            </a:r>
            <a:r>
              <a:rPr lang="zh-CN" altLang="en-US" sz="2400" smtClean="0">
                <a:solidFill>
                  <a:schemeClr val="bg1"/>
                </a:solidFill>
                <a:latin typeface="方正粗雅宋_GBK" panose="02000000000000000000" pitchFamily="2" charset="-122"/>
                <a:ea typeface="方正粗雅宋_GBK" panose="02000000000000000000" pitchFamily="2" charset="-122"/>
              </a:rPr>
              <a:t>中国经济史</a:t>
            </a:r>
            <a:r>
              <a:rPr lang="en-US" altLang="zh-CN" sz="2400" smtClean="0">
                <a:solidFill>
                  <a:schemeClr val="bg1"/>
                </a:solidFill>
                <a:latin typeface="方正粗雅宋_GBK" panose="02000000000000000000" pitchFamily="2" charset="-122"/>
                <a:ea typeface="方正粗雅宋_GBK" panose="02000000000000000000" pitchFamily="2" charset="-122"/>
              </a:rPr>
              <a:t>》</a:t>
            </a:r>
            <a:r>
              <a:rPr lang="zh-CN" altLang="en-US" sz="2400" smtClean="0">
                <a:solidFill>
                  <a:schemeClr val="bg1"/>
                </a:solidFill>
                <a:latin typeface="方正粗雅宋_GBK" panose="02000000000000000000" pitchFamily="2" charset="-122"/>
                <a:ea typeface="方正粗雅宋_GBK" panose="02000000000000000000" pitchFamily="2" charset="-122"/>
              </a:rPr>
              <a:t>编写组</a:t>
            </a:r>
            <a:r>
              <a:rPr lang="en-US" altLang="zh-CN" sz="2400" smtClean="0">
                <a:solidFill>
                  <a:schemeClr val="bg1"/>
                </a:solidFill>
                <a:latin typeface="方正粗雅宋_GBK" panose="02000000000000000000" pitchFamily="2" charset="-122"/>
                <a:ea typeface="方正粗雅宋_GBK" panose="02000000000000000000" pitchFamily="2" charset="-122"/>
              </a:rPr>
              <a:t>《</a:t>
            </a:r>
            <a:r>
              <a:rPr lang="zh-CN" altLang="en-US" sz="2400">
                <a:solidFill>
                  <a:schemeClr val="bg1"/>
                </a:solidFill>
                <a:latin typeface="方正粗雅宋_GBK" panose="02000000000000000000" pitchFamily="2" charset="-122"/>
                <a:ea typeface="方正粗雅宋_GBK" panose="02000000000000000000" pitchFamily="2" charset="-122"/>
              </a:rPr>
              <a:t>中国经济史</a:t>
            </a:r>
            <a:r>
              <a:rPr lang="en-US" altLang="zh-CN" sz="2400">
                <a:solidFill>
                  <a:schemeClr val="bg1"/>
                </a:solidFill>
                <a:latin typeface="方正粗雅宋_GBK" panose="02000000000000000000" pitchFamily="2" charset="-122"/>
                <a:ea typeface="方正粗雅宋_GBK" panose="02000000000000000000" pitchFamily="2" charset="-122"/>
              </a:rPr>
              <a:t>》</a:t>
            </a:r>
            <a:endParaRPr lang="zh-CN" altLang="zh-CN" sz="2400">
              <a:solidFill>
                <a:schemeClr val="bg1"/>
              </a:solidFill>
              <a:latin typeface="方正粗雅宋_GBK" panose="02000000000000000000" pitchFamily="2" charset="-122"/>
              <a:ea typeface="方正粗雅宋_GBK" panose="02000000000000000000" pitchFamily="2" charset="-122"/>
            </a:endParaRPr>
          </a:p>
          <a:p>
            <a:pPr algn="just"/>
            <a:endParaRPr lang="zh-CN" altLang="zh-CN" sz="2400">
              <a:solidFill>
                <a:schemeClr val="bg1"/>
              </a:solidFill>
              <a:latin typeface="方正粗雅宋_GBK" panose="02000000000000000000" pitchFamily="2" charset="-122"/>
              <a:ea typeface="方正粗雅宋_GBK" panose="02000000000000000000" pitchFamily="2" charset="-122"/>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2060" y="411780"/>
            <a:ext cx="8639880" cy="4524315"/>
          </a:xfrm>
          <a:prstGeom prst="rect">
            <a:avLst/>
          </a:prstGeom>
        </p:spPr>
        <p:txBody>
          <a:bodyPr wrap="square">
            <a:spAutoFit/>
          </a:bodyPr>
          <a:lstStyle/>
          <a:p>
            <a:pPr algn="just"/>
            <a:r>
              <a:rPr lang="zh-CN" altLang="en-US" sz="2400" dirty="0" smtClean="0">
                <a:solidFill>
                  <a:schemeClr val="bg1"/>
                </a:solidFill>
                <a:latin typeface="方正宋刻本秀楷繁体" panose="02000000000000000000" pitchFamily="2" charset="-122"/>
                <a:ea typeface="方正宋刻本秀楷繁体" panose="02000000000000000000" pitchFamily="2" charset="-122"/>
              </a:rPr>
              <a:t>        宋</a:t>
            </a:r>
            <a:r>
              <a:rPr lang="zh-CN" altLang="en-US" sz="2400" dirty="0">
                <a:solidFill>
                  <a:schemeClr val="bg1"/>
                </a:solidFill>
                <a:latin typeface="方正宋刻本秀楷繁体" panose="02000000000000000000" pitchFamily="2" charset="-122"/>
                <a:ea typeface="方正宋刻本秀楷繁体" panose="02000000000000000000" pitchFamily="2" charset="-122"/>
              </a:rPr>
              <a:t>仁宗天圣五年</a:t>
            </a:r>
            <a:r>
              <a:rPr lang="en-US" altLang="zh-CN" sz="2400" dirty="0">
                <a:solidFill>
                  <a:schemeClr val="bg1"/>
                </a:solidFill>
                <a:latin typeface="方正宋刻本秀楷繁体" panose="02000000000000000000" pitchFamily="2" charset="-122"/>
                <a:ea typeface="方正宋刻本秀楷繁体" panose="02000000000000000000" pitchFamily="2" charset="-122"/>
              </a:rPr>
              <a:t>(1027)</a:t>
            </a:r>
            <a:r>
              <a:rPr lang="zh-CN" altLang="en-US" sz="2400" dirty="0">
                <a:solidFill>
                  <a:schemeClr val="bg1"/>
                </a:solidFill>
                <a:latin typeface="方正宋刻本秀楷繁体" panose="02000000000000000000" pitchFamily="2" charset="-122"/>
                <a:ea typeface="方正宋刻本秀楷繁体" panose="02000000000000000000" pitchFamily="2" charset="-122"/>
              </a:rPr>
              <a:t>十一月诏江淮、两浙、荆湖、福建、广南州军：“旧条：私下分田客，非时不得起移，如主人发遣，给与凭由，方许别住，多被主人抑勒，不放起移。自今后客户起移，更不取主人凭由，须每田收田毕日，商量去住，各取稳便。即不得非时衷私起移，如是主人非理拦占，许经州县论详</a:t>
            </a:r>
            <a:r>
              <a:rPr lang="zh-CN" altLang="en-US" sz="2400" dirty="0" smtClean="0">
                <a:solidFill>
                  <a:schemeClr val="bg1"/>
                </a:solidFill>
                <a:latin typeface="方正宋刻本秀楷繁体" panose="02000000000000000000" pitchFamily="2" charset="-122"/>
                <a:ea typeface="方正宋刻本秀楷繁体" panose="02000000000000000000" pitchFamily="2" charset="-122"/>
              </a:rPr>
              <a:t>。”</a:t>
            </a:r>
            <a:endParaRPr lang="en-US" altLang="zh-CN" sz="2400" dirty="0" smtClean="0">
              <a:solidFill>
                <a:schemeClr val="bg1"/>
              </a:solidFill>
              <a:latin typeface="方正宋刻本秀楷繁体" panose="02000000000000000000" pitchFamily="2" charset="-122"/>
              <a:ea typeface="方正宋刻本秀楷繁体" panose="02000000000000000000" pitchFamily="2" charset="-122"/>
            </a:endParaRPr>
          </a:p>
          <a:p>
            <a:pPr algn="just"/>
            <a:r>
              <a:rPr lang="en-US" altLang="zh-CN" sz="2400" dirty="0" smtClean="0">
                <a:solidFill>
                  <a:schemeClr val="bg1"/>
                </a:solidFill>
                <a:latin typeface="方正宋刻本秀楷繁体" panose="02000000000000000000" pitchFamily="2" charset="-122"/>
                <a:ea typeface="方正宋刻本秀楷繁体" panose="02000000000000000000" pitchFamily="2" charset="-122"/>
              </a:rPr>
              <a:t>                                                     ——《</a:t>
            </a:r>
            <a:r>
              <a:rPr lang="zh-CN" altLang="en-US" sz="2400" dirty="0">
                <a:solidFill>
                  <a:schemeClr val="bg1"/>
                </a:solidFill>
                <a:latin typeface="方正宋刻本秀楷繁体" panose="02000000000000000000" pitchFamily="2" charset="-122"/>
                <a:ea typeface="方正宋刻本秀楷繁体" panose="02000000000000000000" pitchFamily="2" charset="-122"/>
              </a:rPr>
              <a:t>宋会要辑</a:t>
            </a:r>
            <a:r>
              <a:rPr lang="zh-CN" altLang="en-US" sz="2400" dirty="0" smtClean="0">
                <a:solidFill>
                  <a:schemeClr val="bg1"/>
                </a:solidFill>
                <a:latin typeface="方正宋刻本秀楷繁体" panose="02000000000000000000" pitchFamily="2" charset="-122"/>
                <a:ea typeface="方正宋刻本秀楷繁体" panose="02000000000000000000" pitchFamily="2" charset="-122"/>
              </a:rPr>
              <a:t>稿</a:t>
            </a:r>
            <a:r>
              <a:rPr lang="en-US" altLang="zh-CN" sz="2400" dirty="0" smtClean="0">
                <a:solidFill>
                  <a:schemeClr val="bg1"/>
                </a:solidFill>
                <a:latin typeface="方正宋刻本秀楷繁体" panose="02000000000000000000" pitchFamily="2" charset="-122"/>
                <a:ea typeface="方正宋刻本秀楷繁体" panose="02000000000000000000" pitchFamily="2" charset="-122"/>
              </a:rPr>
              <a:t>·</a:t>
            </a:r>
            <a:r>
              <a:rPr lang="zh-CN" altLang="en-US" sz="2400" dirty="0" smtClean="0">
                <a:solidFill>
                  <a:schemeClr val="bg1"/>
                </a:solidFill>
                <a:latin typeface="方正宋刻本秀楷繁体" panose="02000000000000000000" pitchFamily="2" charset="-122"/>
                <a:ea typeface="方正宋刻本秀楷繁体" panose="02000000000000000000" pitchFamily="2" charset="-122"/>
              </a:rPr>
              <a:t>食</a:t>
            </a:r>
            <a:r>
              <a:rPr lang="zh-CN" altLang="en-US" sz="2400" dirty="0">
                <a:solidFill>
                  <a:schemeClr val="bg1"/>
                </a:solidFill>
                <a:latin typeface="方正宋刻本秀楷繁体" panose="02000000000000000000" pitchFamily="2" charset="-122"/>
                <a:ea typeface="方正宋刻本秀楷繁体" panose="02000000000000000000" pitchFamily="2" charset="-122"/>
              </a:rPr>
              <a:t>货</a:t>
            </a:r>
            <a:r>
              <a:rPr lang="en-US" altLang="zh-CN" sz="2400" dirty="0" smtClean="0">
                <a:solidFill>
                  <a:schemeClr val="bg1"/>
                </a:solidFill>
                <a:latin typeface="方正宋刻本秀楷繁体" panose="02000000000000000000" pitchFamily="2" charset="-122"/>
                <a:ea typeface="方正宋刻本秀楷繁体" panose="02000000000000000000" pitchFamily="2" charset="-122"/>
              </a:rPr>
              <a:t>》</a:t>
            </a:r>
            <a:endParaRPr lang="en-US" altLang="zh-CN" sz="2400" dirty="0" smtClean="0">
              <a:solidFill>
                <a:schemeClr val="bg1"/>
              </a:solidFill>
              <a:latin typeface="方正宋刻本秀楷繁体" panose="02000000000000000000" pitchFamily="2" charset="-122"/>
              <a:ea typeface="方正宋刻本秀楷繁体" panose="02000000000000000000" pitchFamily="2" charset="-122"/>
            </a:endParaRPr>
          </a:p>
          <a:p>
            <a:pPr algn="just"/>
            <a:endParaRPr lang="en-US" altLang="zh-CN" sz="2400" dirty="0">
              <a:solidFill>
                <a:schemeClr val="bg1"/>
              </a:solidFill>
              <a:latin typeface="方正宋刻本秀楷繁体" panose="02000000000000000000" pitchFamily="2" charset="-122"/>
              <a:ea typeface="方正宋刻本秀楷繁体" panose="02000000000000000000" pitchFamily="2" charset="-122"/>
            </a:endParaRPr>
          </a:p>
          <a:p>
            <a:pPr algn="just"/>
            <a:r>
              <a:rPr lang="zh-CN" altLang="en-US" sz="2400" dirty="0" smtClean="0">
                <a:solidFill>
                  <a:schemeClr val="bg1"/>
                </a:solidFill>
                <a:latin typeface="+mn-ea"/>
                <a:ea typeface="+mn-ea"/>
              </a:rPr>
              <a:t>    </a:t>
            </a:r>
            <a:r>
              <a:rPr lang="zh-CN" altLang="en-US" sz="2400" dirty="0">
                <a:solidFill>
                  <a:schemeClr val="bg1"/>
                </a:solidFill>
                <a:latin typeface="方正宋刻本秀楷繁体" panose="02000000000000000000" pitchFamily="2" charset="-122"/>
                <a:ea typeface="方正宋刻本秀楷繁体" panose="02000000000000000000" pitchFamily="2" charset="-122"/>
              </a:rPr>
              <a:t>王若叟在宋哲宗元祐元年</a:t>
            </a:r>
            <a:r>
              <a:rPr lang="en-US" altLang="zh-CN" sz="2400" dirty="0">
                <a:solidFill>
                  <a:schemeClr val="bg1"/>
                </a:solidFill>
                <a:latin typeface="方正宋刻本秀楷繁体" panose="02000000000000000000" pitchFamily="2" charset="-122"/>
                <a:ea typeface="方正宋刻本秀楷繁体" panose="02000000000000000000" pitchFamily="2" charset="-122"/>
              </a:rPr>
              <a:t>(1086)</a:t>
            </a:r>
            <a:r>
              <a:rPr lang="zh-CN" altLang="en-US" sz="2400" dirty="0">
                <a:solidFill>
                  <a:schemeClr val="bg1"/>
                </a:solidFill>
                <a:latin typeface="方正宋刻本秀楷繁体" panose="02000000000000000000" pitchFamily="2" charset="-122"/>
                <a:ea typeface="方正宋刻本秀楷繁体" panose="02000000000000000000" pitchFamily="2" charset="-122"/>
              </a:rPr>
              <a:t>的一道奏疏中说：“富民召客为佃户，每岁未收获间，借贷赒给，无所不至，一失抚存，明年必去而之他。”</a:t>
            </a:r>
            <a:r>
              <a:rPr lang="en-US" altLang="zh-CN" sz="2400" dirty="0">
                <a:solidFill>
                  <a:schemeClr val="bg1"/>
                </a:solidFill>
                <a:latin typeface="方正宋刻本秀楷繁体" panose="02000000000000000000" pitchFamily="2" charset="-122"/>
                <a:ea typeface="方正宋刻本秀楷繁体" panose="02000000000000000000" pitchFamily="2" charset="-122"/>
              </a:rPr>
              <a:t>(《</a:t>
            </a:r>
            <a:r>
              <a:rPr lang="zh-CN" altLang="en-US" sz="2400" dirty="0">
                <a:solidFill>
                  <a:schemeClr val="bg1"/>
                </a:solidFill>
                <a:latin typeface="方正宋刻本秀楷繁体" panose="02000000000000000000" pitchFamily="2" charset="-122"/>
                <a:ea typeface="方正宋刻本秀楷繁体" panose="02000000000000000000" pitchFamily="2" charset="-122"/>
              </a:rPr>
              <a:t>宋会要辑稿</a:t>
            </a:r>
            <a:r>
              <a:rPr lang="en-US" altLang="zh-CN" sz="2400" dirty="0">
                <a:solidFill>
                  <a:schemeClr val="bg1"/>
                </a:solidFill>
                <a:latin typeface="方正宋刻本秀楷繁体" panose="02000000000000000000" pitchFamily="2" charset="-122"/>
                <a:ea typeface="方正宋刻本秀楷繁体" panose="02000000000000000000" pitchFamily="2" charset="-122"/>
              </a:rPr>
              <a:t>·</a:t>
            </a:r>
            <a:r>
              <a:rPr lang="zh-CN" altLang="en-US" sz="2400" dirty="0">
                <a:solidFill>
                  <a:schemeClr val="bg1"/>
                </a:solidFill>
                <a:latin typeface="方正宋刻本秀楷繁体" panose="02000000000000000000" pitchFamily="2" charset="-122"/>
                <a:ea typeface="方正宋刻本秀楷繁体" panose="02000000000000000000" pitchFamily="2" charset="-122"/>
              </a:rPr>
              <a:t>食货</a:t>
            </a:r>
            <a:r>
              <a:rPr lang="en-US" altLang="zh-CN" sz="2400" dirty="0">
                <a:solidFill>
                  <a:schemeClr val="bg1"/>
                </a:solidFill>
                <a:latin typeface="方正宋刻本秀楷繁体" panose="02000000000000000000" pitchFamily="2" charset="-122"/>
                <a:ea typeface="方正宋刻本秀楷繁体" panose="02000000000000000000" pitchFamily="2" charset="-122"/>
              </a:rPr>
              <a:t>》)</a:t>
            </a:r>
            <a:endParaRPr lang="zh-CN" altLang="en-US" sz="2400" dirty="0">
              <a:solidFill>
                <a:schemeClr val="bg1"/>
              </a:solidFill>
              <a:latin typeface="方正宋刻本秀楷繁体" panose="02000000000000000000" pitchFamily="2" charset="-122"/>
              <a:ea typeface="方正宋刻本秀楷繁体" panose="02000000000000000000" pitchFamily="2" charset="-122"/>
            </a:endParaRPr>
          </a:p>
          <a:p>
            <a:pPr algn="just"/>
            <a:endParaRPr lang="zh-CN" altLang="en-US" sz="2400" dirty="0">
              <a:solidFill>
                <a:schemeClr val="bg1"/>
              </a:solidFill>
              <a:latin typeface="方正宋刻本秀楷繁体" panose="02000000000000000000" pitchFamily="2" charset="-122"/>
              <a:ea typeface="方正宋刻本秀楷繁体" panose="02000000000000000000" pitchFamily="2"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2060" y="730071"/>
            <a:ext cx="8639880" cy="3785652"/>
          </a:xfrm>
          <a:prstGeom prst="rect">
            <a:avLst/>
          </a:prstGeom>
        </p:spPr>
        <p:txBody>
          <a:bodyPr wrap="square">
            <a:spAutoFit/>
          </a:bodyPr>
          <a:lstStyle/>
          <a:p>
            <a:pPr algn="just"/>
            <a:r>
              <a:rPr lang="en-US" altLang="zh-CN" sz="2400" smtClean="0">
                <a:solidFill>
                  <a:schemeClr val="bg1"/>
                </a:solidFill>
                <a:latin typeface="方正粗雅宋_GBK" panose="02000000000000000000" pitchFamily="2" charset="-122"/>
                <a:ea typeface="方正粗雅宋_GBK" panose="02000000000000000000" pitchFamily="2" charset="-122"/>
              </a:rPr>
              <a:t>    </a:t>
            </a:r>
            <a:r>
              <a:rPr lang="zh-CN" altLang="zh-CN" sz="2400" smtClean="0">
                <a:solidFill>
                  <a:schemeClr val="bg1"/>
                </a:solidFill>
                <a:latin typeface="方正粗雅宋_GBK" panose="02000000000000000000" pitchFamily="2" charset="-122"/>
                <a:ea typeface="方正粗雅宋_GBK" panose="02000000000000000000" pitchFamily="2" charset="-122"/>
              </a:rPr>
              <a:t>宋代</a:t>
            </a:r>
            <a:r>
              <a:rPr lang="zh-CN" altLang="zh-CN" sz="2400">
                <a:solidFill>
                  <a:schemeClr val="bg1"/>
                </a:solidFill>
                <a:latin typeface="方正粗雅宋_GBK" panose="02000000000000000000" pitchFamily="2" charset="-122"/>
                <a:ea typeface="方正粗雅宋_GBK" panose="02000000000000000000" pitchFamily="2" charset="-122"/>
              </a:rPr>
              <a:t>以后，国家田制不立，不抑兼并，土地自由买卖。这种土地制度加速了土地的流转，使土地掌握在能更有效利用土地的生产者手中。这种流转，不仅是土地在农业生产者之间的流转，也是土地在士农工商之间的</a:t>
            </a:r>
            <a:r>
              <a:rPr lang="zh-CN" altLang="zh-CN" sz="2400" smtClean="0">
                <a:solidFill>
                  <a:schemeClr val="bg1"/>
                </a:solidFill>
                <a:latin typeface="方正粗雅宋_GBK" panose="02000000000000000000" pitchFamily="2" charset="-122"/>
                <a:ea typeface="方正粗雅宋_GBK" panose="02000000000000000000" pitchFamily="2" charset="-122"/>
              </a:rPr>
              <a:t>流转</a:t>
            </a:r>
            <a:r>
              <a:rPr lang="en-US" altLang="zh-CN" sz="2400" smtClean="0">
                <a:solidFill>
                  <a:schemeClr val="bg1"/>
                </a:solidFill>
                <a:latin typeface="方正粗雅宋_GBK" panose="02000000000000000000" pitchFamily="2" charset="-122"/>
                <a:ea typeface="方正粗雅宋_GBK" panose="02000000000000000000" pitchFamily="2" charset="-122"/>
              </a:rPr>
              <a:t>……</a:t>
            </a:r>
            <a:r>
              <a:rPr lang="zh-CN" altLang="zh-CN" sz="2400" smtClean="0">
                <a:solidFill>
                  <a:schemeClr val="bg1"/>
                </a:solidFill>
                <a:latin typeface="方正粗雅宋_GBK" panose="02000000000000000000" pitchFamily="2" charset="-122"/>
                <a:ea typeface="方正粗雅宋_GBK" panose="02000000000000000000" pitchFamily="2" charset="-122"/>
              </a:rPr>
              <a:t>社会</a:t>
            </a:r>
            <a:r>
              <a:rPr lang="zh-CN" altLang="zh-CN" sz="2400">
                <a:solidFill>
                  <a:schemeClr val="bg1"/>
                </a:solidFill>
                <a:latin typeface="方正粗雅宋_GBK" panose="02000000000000000000" pitchFamily="2" charset="-122"/>
                <a:ea typeface="方正粗雅宋_GBK" panose="02000000000000000000" pitchFamily="2" charset="-122"/>
              </a:rPr>
              <a:t>各业人等通过购买土地成为地主。这就是齐民地主化趋势</a:t>
            </a:r>
            <a:r>
              <a:rPr lang="en-US" altLang="zh-CN" sz="2400">
                <a:solidFill>
                  <a:schemeClr val="bg1"/>
                </a:solidFill>
                <a:latin typeface="方正粗雅宋_GBK" panose="02000000000000000000" pitchFamily="2" charset="-122"/>
                <a:ea typeface="方正粗雅宋_GBK" panose="02000000000000000000" pitchFamily="2" charset="-122"/>
              </a:rPr>
              <a:t>……[</a:t>
            </a:r>
            <a:r>
              <a:rPr lang="zh-CN" altLang="en-US" sz="2400">
                <a:solidFill>
                  <a:schemeClr val="bg1"/>
                </a:solidFill>
                <a:latin typeface="方正粗雅宋_GBK" panose="02000000000000000000" pitchFamily="2" charset="-122"/>
                <a:ea typeface="方正粗雅宋_GBK" panose="02000000000000000000" pitchFamily="2" charset="-122"/>
              </a:rPr>
              <a:t>在土地流转中</a:t>
            </a:r>
            <a:r>
              <a:rPr lang="en-US" altLang="zh-CN" sz="2400">
                <a:solidFill>
                  <a:schemeClr val="bg1"/>
                </a:solidFill>
                <a:latin typeface="方正粗雅宋_GBK" panose="02000000000000000000" pitchFamily="2" charset="-122"/>
                <a:ea typeface="方正粗雅宋_GBK" panose="02000000000000000000" pitchFamily="2" charset="-122"/>
              </a:rPr>
              <a:t>]</a:t>
            </a:r>
            <a:r>
              <a:rPr lang="zh-CN" altLang="zh-CN" sz="2400">
                <a:solidFill>
                  <a:schemeClr val="bg1"/>
                </a:solidFill>
                <a:latin typeface="方正粗雅宋_GBK" panose="02000000000000000000" pitchFamily="2" charset="-122"/>
                <a:ea typeface="方正粗雅宋_GBK" panose="02000000000000000000" pitchFamily="2" charset="-122"/>
              </a:rPr>
              <a:t>地主、自耕农和佃农都是平等主体，都有完全的民事权利。一般来讲，他们在土地市场上的</a:t>
            </a:r>
            <a:r>
              <a:rPr lang="zh-CN" altLang="en-US" sz="2400">
                <a:solidFill>
                  <a:schemeClr val="bg1"/>
                </a:solidFill>
                <a:latin typeface="方正粗雅宋_GBK" panose="02000000000000000000" pitchFamily="2" charset="-122"/>
                <a:ea typeface="方正粗雅宋_GBK" panose="02000000000000000000" pitchFamily="2" charset="-122"/>
              </a:rPr>
              <a:t>身</a:t>
            </a:r>
            <a:r>
              <a:rPr lang="zh-CN" altLang="zh-CN" sz="2400">
                <a:solidFill>
                  <a:schemeClr val="bg1"/>
                </a:solidFill>
                <a:latin typeface="方正粗雅宋_GBK" panose="02000000000000000000" pitchFamily="2" charset="-122"/>
                <a:ea typeface="方正粗雅宋_GBK" panose="02000000000000000000" pitchFamily="2" charset="-122"/>
              </a:rPr>
              <a:t>份也是平等的。尽管在个别情况下，形势户或官僚地主可能依势强买，但总体上必须遵守法律和契约。</a:t>
            </a:r>
            <a:endParaRPr lang="en-US" altLang="zh-CN" sz="2400">
              <a:solidFill>
                <a:schemeClr val="bg1"/>
              </a:solidFill>
              <a:latin typeface="方正粗雅宋_GBK" panose="02000000000000000000" pitchFamily="2" charset="-122"/>
              <a:ea typeface="方正粗雅宋_GBK" panose="02000000000000000000" pitchFamily="2" charset="-122"/>
            </a:endParaRPr>
          </a:p>
          <a:p>
            <a:pPr algn="r"/>
            <a:r>
              <a:rPr lang="en-US" altLang="zh-CN" sz="2400">
                <a:solidFill>
                  <a:schemeClr val="bg1"/>
                </a:solidFill>
                <a:latin typeface="方正粗雅宋_GBK" panose="02000000000000000000" pitchFamily="2" charset="-122"/>
                <a:ea typeface="方正粗雅宋_GBK" panose="02000000000000000000" pitchFamily="2" charset="-122"/>
              </a:rPr>
              <a:t>——</a:t>
            </a:r>
            <a:r>
              <a:rPr lang="zh-CN" altLang="en-US" sz="2400">
                <a:solidFill>
                  <a:schemeClr val="bg1"/>
                </a:solidFill>
                <a:latin typeface="方正粗雅宋_GBK" panose="02000000000000000000" pitchFamily="2" charset="-122"/>
                <a:ea typeface="方正粗雅宋_GBK" panose="02000000000000000000" pitchFamily="2" charset="-122"/>
              </a:rPr>
              <a:t>高德步</a:t>
            </a:r>
            <a:r>
              <a:rPr lang="en-US" altLang="zh-CN" sz="2400">
                <a:solidFill>
                  <a:schemeClr val="bg1"/>
                </a:solidFill>
                <a:latin typeface="方正粗雅宋_GBK" panose="02000000000000000000" pitchFamily="2" charset="-122"/>
                <a:ea typeface="方正粗雅宋_GBK" panose="02000000000000000000" pitchFamily="2" charset="-122"/>
              </a:rPr>
              <a:t>《</a:t>
            </a:r>
            <a:r>
              <a:rPr lang="zh-CN" altLang="en-US" sz="2400">
                <a:solidFill>
                  <a:schemeClr val="bg1"/>
                </a:solidFill>
                <a:latin typeface="方正粗雅宋_GBK" panose="02000000000000000000" pitchFamily="2" charset="-122"/>
                <a:ea typeface="方正粗雅宋_GBK" panose="02000000000000000000" pitchFamily="2" charset="-122"/>
              </a:rPr>
              <a:t>中国经济简史</a:t>
            </a:r>
            <a:r>
              <a:rPr lang="en-US" altLang="zh-CN" sz="2400">
                <a:solidFill>
                  <a:schemeClr val="bg1"/>
                </a:solidFill>
                <a:latin typeface="方正粗雅宋_GBK" panose="02000000000000000000" pitchFamily="2" charset="-122"/>
                <a:ea typeface="方正粗雅宋_GBK" panose="02000000000000000000" pitchFamily="2" charset="-122"/>
              </a:rPr>
              <a:t>》</a:t>
            </a:r>
            <a:endParaRPr lang="zh-CN" altLang="en-US" sz="2400">
              <a:solidFill>
                <a:schemeClr val="bg1"/>
              </a:solidFill>
              <a:latin typeface="方正粗雅宋_GBK" panose="02000000000000000000" pitchFamily="2" charset="-122"/>
              <a:ea typeface="方正粗雅宋_GBK" panose="02000000000000000000" pitchFamily="2" charset="-122"/>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2060" y="699776"/>
            <a:ext cx="8639880" cy="3046988"/>
          </a:xfrm>
          <a:prstGeom prst="rect">
            <a:avLst/>
          </a:prstGeom>
        </p:spPr>
        <p:txBody>
          <a:bodyPr wrap="square">
            <a:spAutoFit/>
          </a:bodyPr>
          <a:lstStyle/>
          <a:p>
            <a:pPr algn="just"/>
            <a:r>
              <a:rPr lang="zh-CN" altLang="en-US" sz="2400" smtClean="0">
                <a:solidFill>
                  <a:schemeClr val="bg1"/>
                </a:solidFill>
                <a:latin typeface="方正粗雅宋_GBK" panose="02000000000000000000" pitchFamily="2" charset="-122"/>
                <a:ea typeface="方正粗雅宋_GBK" panose="02000000000000000000" pitchFamily="2" charset="-122"/>
              </a:rPr>
              <a:t>    地</a:t>
            </a:r>
            <a:r>
              <a:rPr lang="zh-CN" altLang="zh-CN" sz="2400" smtClean="0">
                <a:solidFill>
                  <a:schemeClr val="bg1"/>
                </a:solidFill>
                <a:latin typeface="方正粗雅宋_GBK" panose="02000000000000000000" pitchFamily="2" charset="-122"/>
                <a:ea typeface="方正粗雅宋_GBK" panose="02000000000000000000" pitchFamily="2" charset="-122"/>
              </a:rPr>
              <a:t>主</a:t>
            </a:r>
            <a:r>
              <a:rPr lang="zh-CN" altLang="zh-CN" sz="2400">
                <a:solidFill>
                  <a:schemeClr val="bg1"/>
                </a:solidFill>
                <a:latin typeface="方正粗雅宋_GBK" panose="02000000000000000000" pitchFamily="2" charset="-122"/>
                <a:ea typeface="方正粗雅宋_GBK" panose="02000000000000000000" pitchFamily="2" charset="-122"/>
              </a:rPr>
              <a:t>和国家广泛采取租佃制而没有向直接经营土地方发展的基本原因，一是由于个体小农经济本身所表现出</a:t>
            </a:r>
            <a:r>
              <a:rPr lang="zh-CN" altLang="zh-CN" sz="2400" smtClean="0">
                <a:solidFill>
                  <a:schemeClr val="bg1"/>
                </a:solidFill>
                <a:latin typeface="方正粗雅宋_GBK" panose="02000000000000000000" pitchFamily="2" charset="-122"/>
                <a:ea typeface="方正粗雅宋_GBK" panose="02000000000000000000" pitchFamily="2" charset="-122"/>
              </a:rPr>
              <a:t>的</a:t>
            </a:r>
            <a:r>
              <a:rPr lang="zh-CN" altLang="en-US" sz="2400" smtClean="0">
                <a:solidFill>
                  <a:schemeClr val="bg1"/>
                </a:solidFill>
                <a:latin typeface="方正粗雅宋_GBK" panose="02000000000000000000" pitchFamily="2" charset="-122"/>
                <a:ea typeface="方正粗雅宋_GBK" panose="02000000000000000000" pitchFamily="2" charset="-122"/>
              </a:rPr>
              <a:t>多</a:t>
            </a:r>
            <a:r>
              <a:rPr lang="zh-CN" altLang="zh-CN" sz="2400" smtClean="0">
                <a:solidFill>
                  <a:schemeClr val="bg1"/>
                </a:solidFill>
                <a:latin typeface="方正粗雅宋_GBK" panose="02000000000000000000" pitchFamily="2" charset="-122"/>
                <a:ea typeface="方正粗雅宋_GBK" panose="02000000000000000000" pitchFamily="2" charset="-122"/>
              </a:rPr>
              <a:t>方</a:t>
            </a:r>
            <a:r>
              <a:rPr lang="zh-CN" altLang="zh-CN" sz="2400">
                <a:solidFill>
                  <a:schemeClr val="bg1"/>
                </a:solidFill>
                <a:latin typeface="方正粗雅宋_GBK" panose="02000000000000000000" pitchFamily="2" charset="-122"/>
                <a:ea typeface="方正粗雅宋_GBK" panose="02000000000000000000" pitchFamily="2" charset="-122"/>
              </a:rPr>
              <a:t>面的经济优越性，二是由于大土地所有者一直没有</a:t>
            </a:r>
            <a:r>
              <a:rPr lang="zh-CN" altLang="zh-CN" sz="2400" smtClean="0">
                <a:solidFill>
                  <a:schemeClr val="bg1"/>
                </a:solidFill>
                <a:latin typeface="方正粗雅宋_GBK" panose="02000000000000000000" pitchFamily="2" charset="-122"/>
                <a:ea typeface="方正粗雅宋_GBK" panose="02000000000000000000" pitchFamily="2" charset="-122"/>
              </a:rPr>
              <a:t>找到</a:t>
            </a:r>
            <a:r>
              <a:rPr lang="zh-CN" altLang="en-US" sz="2400" smtClean="0">
                <a:solidFill>
                  <a:schemeClr val="bg1"/>
                </a:solidFill>
                <a:latin typeface="方正粗雅宋_GBK" panose="02000000000000000000" pitchFamily="2" charset="-122"/>
                <a:ea typeface="方正粗雅宋_GBK" panose="02000000000000000000" pitchFamily="2" charset="-122"/>
              </a:rPr>
              <a:t>，也</a:t>
            </a:r>
            <a:r>
              <a:rPr lang="zh-CN" altLang="zh-CN" sz="2400" smtClean="0">
                <a:solidFill>
                  <a:schemeClr val="bg1"/>
                </a:solidFill>
                <a:latin typeface="方正粗雅宋_GBK" panose="02000000000000000000" pitchFamily="2" charset="-122"/>
                <a:ea typeface="方正粗雅宋_GBK" panose="02000000000000000000" pitchFamily="2" charset="-122"/>
              </a:rPr>
              <a:t>不可能</a:t>
            </a:r>
            <a:r>
              <a:rPr lang="zh-CN" altLang="zh-CN" sz="2400">
                <a:solidFill>
                  <a:schemeClr val="bg1"/>
                </a:solidFill>
                <a:latin typeface="方正粗雅宋_GBK" panose="02000000000000000000" pitchFamily="2" charset="-122"/>
                <a:ea typeface="方正粗雅宋_GBK" panose="02000000000000000000" pitchFamily="2" charset="-122"/>
              </a:rPr>
              <a:t>找到适合于自己经营的最佳方法。在中国传统社中，存在着大地产的土地占有，却未能出现大规模的土地营。大地产小经营，这种占有和经营方式的反差，成为</a:t>
            </a:r>
            <a:r>
              <a:rPr lang="zh-CN" altLang="zh-CN" sz="2400" smtClean="0">
                <a:solidFill>
                  <a:schemeClr val="bg1"/>
                </a:solidFill>
                <a:latin typeface="方正粗雅宋_GBK" panose="02000000000000000000" pitchFamily="2" charset="-122"/>
                <a:ea typeface="方正粗雅宋_GBK" panose="02000000000000000000" pitchFamily="2" charset="-122"/>
              </a:rPr>
              <a:t>中</a:t>
            </a:r>
            <a:r>
              <a:rPr lang="zh-CN" altLang="en-US" sz="2400" smtClean="0">
                <a:solidFill>
                  <a:schemeClr val="bg1"/>
                </a:solidFill>
                <a:latin typeface="方正粗雅宋_GBK" panose="02000000000000000000" pitchFamily="2" charset="-122"/>
                <a:ea typeface="方正粗雅宋_GBK" panose="02000000000000000000" pitchFamily="2" charset="-122"/>
              </a:rPr>
              <a:t>国</a:t>
            </a:r>
            <a:r>
              <a:rPr lang="zh-CN" altLang="zh-CN" sz="2400" smtClean="0">
                <a:solidFill>
                  <a:schemeClr val="bg1"/>
                </a:solidFill>
                <a:latin typeface="方正粗雅宋_GBK" panose="02000000000000000000" pitchFamily="2" charset="-122"/>
                <a:ea typeface="方正粗雅宋_GBK" panose="02000000000000000000" pitchFamily="2" charset="-122"/>
              </a:rPr>
              <a:t>传统</a:t>
            </a:r>
            <a:r>
              <a:rPr lang="zh-CN" altLang="zh-CN" sz="2400">
                <a:solidFill>
                  <a:schemeClr val="bg1"/>
                </a:solidFill>
                <a:latin typeface="方正粗雅宋_GBK" panose="02000000000000000000" pitchFamily="2" charset="-122"/>
                <a:ea typeface="方正粗雅宋_GBK" panose="02000000000000000000" pitchFamily="2" charset="-122"/>
              </a:rPr>
              <a:t>社会经济中的一大奇观</a:t>
            </a:r>
            <a:r>
              <a:rPr lang="zh-CN" altLang="zh-CN" sz="2400" smtClean="0">
                <a:solidFill>
                  <a:schemeClr val="bg1"/>
                </a:solidFill>
                <a:latin typeface="方正粗雅宋_GBK" panose="02000000000000000000" pitchFamily="2" charset="-122"/>
                <a:ea typeface="方正粗雅宋_GBK" panose="02000000000000000000" pitchFamily="2" charset="-122"/>
              </a:rPr>
              <a:t>。</a:t>
            </a:r>
            <a:endParaRPr lang="en-US" altLang="zh-CN" sz="2400" smtClean="0">
              <a:solidFill>
                <a:schemeClr val="bg1"/>
              </a:solidFill>
              <a:latin typeface="方正粗雅宋_GBK" panose="02000000000000000000" pitchFamily="2" charset="-122"/>
              <a:ea typeface="方正粗雅宋_GBK" panose="02000000000000000000" pitchFamily="2" charset="-122"/>
            </a:endParaRPr>
          </a:p>
          <a:p>
            <a:pPr algn="r"/>
            <a:r>
              <a:rPr lang="en-US" altLang="zh-CN" sz="2400" smtClean="0">
                <a:solidFill>
                  <a:schemeClr val="bg1"/>
                </a:solidFill>
                <a:latin typeface="方正粗雅宋_GBK" panose="02000000000000000000" pitchFamily="2" charset="-122"/>
                <a:ea typeface="方正粗雅宋_GBK" panose="02000000000000000000" pitchFamily="2" charset="-122"/>
              </a:rPr>
              <a:t>——</a:t>
            </a:r>
            <a:r>
              <a:rPr lang="zh-CN" altLang="en-US" sz="2400" smtClean="0">
                <a:solidFill>
                  <a:schemeClr val="bg1"/>
                </a:solidFill>
                <a:latin typeface="方正粗雅宋_GBK" panose="02000000000000000000" pitchFamily="2" charset="-122"/>
                <a:ea typeface="方正粗雅宋_GBK" panose="02000000000000000000" pitchFamily="2" charset="-122"/>
              </a:rPr>
              <a:t>贺耀敏</a:t>
            </a:r>
            <a:r>
              <a:rPr lang="en-US" altLang="zh-CN" sz="2400" smtClean="0">
                <a:solidFill>
                  <a:schemeClr val="bg1"/>
                </a:solidFill>
                <a:latin typeface="方正粗雅宋_GBK" panose="02000000000000000000" pitchFamily="2" charset="-122"/>
                <a:ea typeface="方正粗雅宋_GBK" panose="02000000000000000000" pitchFamily="2" charset="-122"/>
              </a:rPr>
              <a:t>《</a:t>
            </a:r>
            <a:r>
              <a:rPr lang="zh-CN" altLang="en-US" sz="2400" smtClean="0">
                <a:solidFill>
                  <a:schemeClr val="bg1"/>
                </a:solidFill>
                <a:latin typeface="方正粗雅宋_GBK" panose="02000000000000000000" pitchFamily="2" charset="-122"/>
                <a:ea typeface="方正粗雅宋_GBK" panose="02000000000000000000" pitchFamily="2" charset="-122"/>
              </a:rPr>
              <a:t>中国古代农业文明</a:t>
            </a:r>
            <a:r>
              <a:rPr lang="en-US" altLang="zh-CN" sz="2400" smtClean="0">
                <a:solidFill>
                  <a:schemeClr val="bg1"/>
                </a:solidFill>
                <a:latin typeface="方正粗雅宋_GBK" panose="02000000000000000000" pitchFamily="2" charset="-122"/>
                <a:ea typeface="方正粗雅宋_GBK" panose="02000000000000000000" pitchFamily="2" charset="-122"/>
              </a:rPr>
              <a:t>》</a:t>
            </a:r>
            <a:endParaRPr lang="zh-CN" altLang="en-US" sz="2400">
              <a:solidFill>
                <a:schemeClr val="bg1"/>
              </a:solidFill>
              <a:latin typeface="方正粗雅宋_GBK" panose="02000000000000000000" pitchFamily="2" charset="-122"/>
              <a:ea typeface="方正粗雅宋_GBK" panose="02000000000000000000" pitchFamily="2" charset="-122"/>
            </a:endParaRPr>
          </a:p>
        </p:txBody>
      </p:sp>
      <p:pic>
        <p:nvPicPr>
          <p:cNvPr id="3" name="Picture 2" descr="C:\Users\rdfz\Documents\美图图库\55bOOOPIC78_副本.png">
            <a:hlinkClick r:id="rId1" action="ppaction://hlinksldjump"/>
          </p:cNvPr>
          <p:cNvPicPr>
            <a:picLocks noChangeAspect="1" noChangeArrowheads="1"/>
          </p:cNvPicPr>
          <p:nvPr/>
        </p:nvPicPr>
        <p:blipFill>
          <a:blip r:embed="rId2">
            <a:lum contrast="40000"/>
          </a:blip>
          <a:stretch>
            <a:fillRect/>
          </a:stretch>
        </p:blipFill>
        <p:spPr bwMode="auto">
          <a:xfrm flipH="1">
            <a:off x="8277725" y="4443958"/>
            <a:ext cx="605919" cy="349383"/>
          </a:xfrm>
          <a:prstGeom prst="rect">
            <a:avLst/>
          </a:prstGeom>
          <a:noFill/>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6609" y="586591"/>
            <a:ext cx="4814138" cy="3970318"/>
          </a:xfrm>
          <a:prstGeom prst="rect">
            <a:avLst/>
          </a:prstGeom>
          <a:noFill/>
        </p:spPr>
        <p:txBody>
          <a:bodyPr wrap="none" rtlCol="0">
            <a:spAutoFit/>
          </a:bodyPr>
          <a:lstStyle/>
          <a:p>
            <a:pPr>
              <a:lnSpc>
                <a:spcPct val="150000"/>
              </a:lnSpc>
            </a:pPr>
            <a:r>
              <a:rPr lang="zh-CN" altLang="en-US" sz="2800" smtClean="0">
                <a:solidFill>
                  <a:srgbClr val="FFFF00"/>
                </a:solidFill>
                <a:latin typeface="方正粗雅宋_GBK" panose="02000000000000000000" pitchFamily="2" charset="-122"/>
                <a:ea typeface="方正粗雅宋_GBK" panose="02000000000000000000" pitchFamily="2" charset="-122"/>
                <a:sym typeface="Wingdings" panose="05000000000000000000"/>
              </a:rPr>
              <a:t></a:t>
            </a:r>
            <a:r>
              <a:rPr lang="zh-CN" altLang="en-US" sz="2800" smtClean="0">
                <a:solidFill>
                  <a:schemeClr val="bg1"/>
                </a:solidFill>
                <a:latin typeface="方正粗雅宋_GBK" panose="02000000000000000000" pitchFamily="2" charset="-122"/>
                <a:ea typeface="方正粗雅宋_GBK" panose="02000000000000000000" pitchFamily="2" charset="-122"/>
              </a:rPr>
              <a:t>赋税问题军粮供应</a:t>
            </a:r>
            <a:endParaRPr lang="en-US" altLang="zh-CN" sz="2800" smtClean="0">
              <a:solidFill>
                <a:schemeClr val="bg1"/>
              </a:solidFill>
              <a:latin typeface="方正粗雅宋_GBK" panose="02000000000000000000" pitchFamily="2" charset="-122"/>
              <a:ea typeface="方正粗雅宋_GBK" panose="02000000000000000000" pitchFamily="2" charset="-122"/>
            </a:endParaRPr>
          </a:p>
          <a:p>
            <a:pPr>
              <a:lnSpc>
                <a:spcPct val="150000"/>
              </a:lnSpc>
            </a:pPr>
            <a:r>
              <a:rPr lang="zh-CN" altLang="en-US" sz="2800">
                <a:solidFill>
                  <a:srgbClr val="FFFF00"/>
                </a:solidFill>
                <a:latin typeface="方正粗雅宋_GBK" panose="02000000000000000000" pitchFamily="2" charset="-122"/>
                <a:ea typeface="方正粗雅宋_GBK" panose="02000000000000000000" pitchFamily="2" charset="-122"/>
                <a:sym typeface="Wingdings" panose="05000000000000000000"/>
              </a:rPr>
              <a:t></a:t>
            </a:r>
            <a:r>
              <a:rPr lang="zh-CN" altLang="en-US" sz="2800" smtClean="0">
                <a:solidFill>
                  <a:schemeClr val="bg1"/>
                </a:solidFill>
                <a:latin typeface="方正粗雅宋_GBK" panose="02000000000000000000" pitchFamily="2" charset="-122"/>
                <a:ea typeface="方正粗雅宋_GBK" panose="02000000000000000000" pitchFamily="2" charset="-122"/>
              </a:rPr>
              <a:t>粮食安全</a:t>
            </a:r>
            <a:endParaRPr lang="en-US" altLang="zh-CN" sz="2800" smtClean="0">
              <a:solidFill>
                <a:schemeClr val="bg1"/>
              </a:solidFill>
              <a:latin typeface="方正粗雅宋_GBK" panose="02000000000000000000" pitchFamily="2" charset="-122"/>
              <a:ea typeface="方正粗雅宋_GBK" panose="02000000000000000000" pitchFamily="2" charset="-122"/>
            </a:endParaRPr>
          </a:p>
          <a:p>
            <a:pPr>
              <a:lnSpc>
                <a:spcPct val="150000"/>
              </a:lnSpc>
            </a:pPr>
            <a:r>
              <a:rPr lang="zh-CN" altLang="en-US" sz="2800">
                <a:solidFill>
                  <a:srgbClr val="FFFF00"/>
                </a:solidFill>
                <a:latin typeface="方正粗雅宋_GBK" panose="02000000000000000000" pitchFamily="2" charset="-122"/>
                <a:ea typeface="方正粗雅宋_GBK" panose="02000000000000000000" pitchFamily="2" charset="-122"/>
                <a:sym typeface="Wingdings" panose="05000000000000000000"/>
              </a:rPr>
              <a:t></a:t>
            </a:r>
            <a:r>
              <a:rPr lang="zh-CN" altLang="en-US" sz="2800" smtClean="0">
                <a:solidFill>
                  <a:schemeClr val="bg1"/>
                </a:solidFill>
                <a:latin typeface="方正粗雅宋_GBK" panose="02000000000000000000" pitchFamily="2" charset="-122"/>
                <a:ea typeface="方正粗雅宋_GBK" panose="02000000000000000000" pitchFamily="2" charset="-122"/>
              </a:rPr>
              <a:t>土地兼并，社会控制和稳定</a:t>
            </a:r>
            <a:endParaRPr lang="en-US" altLang="zh-CN" sz="2800" smtClean="0">
              <a:solidFill>
                <a:schemeClr val="bg1"/>
              </a:solidFill>
              <a:latin typeface="方正粗雅宋_GBK" panose="02000000000000000000" pitchFamily="2" charset="-122"/>
              <a:ea typeface="方正粗雅宋_GBK" panose="02000000000000000000" pitchFamily="2" charset="-122"/>
            </a:endParaRPr>
          </a:p>
          <a:p>
            <a:pPr>
              <a:lnSpc>
                <a:spcPct val="150000"/>
              </a:lnSpc>
            </a:pPr>
            <a:r>
              <a:rPr lang="zh-CN" altLang="en-US" sz="2800">
                <a:solidFill>
                  <a:srgbClr val="FFFF00"/>
                </a:solidFill>
                <a:latin typeface="方正粗雅宋_GBK" panose="02000000000000000000" pitchFamily="2" charset="-122"/>
                <a:ea typeface="方正粗雅宋_GBK" panose="02000000000000000000" pitchFamily="2" charset="-122"/>
                <a:sym typeface="Wingdings" panose="05000000000000000000"/>
              </a:rPr>
              <a:t></a:t>
            </a:r>
            <a:r>
              <a:rPr lang="zh-CN" altLang="en-US" sz="2800" smtClean="0">
                <a:solidFill>
                  <a:schemeClr val="bg1"/>
                </a:solidFill>
                <a:latin typeface="方正粗雅宋_GBK" panose="02000000000000000000" pitchFamily="2" charset="-122"/>
                <a:ea typeface="方正粗雅宋_GBK" panose="02000000000000000000" pitchFamily="2" charset="-122"/>
              </a:rPr>
              <a:t>商业游资资助反朝廷势力</a:t>
            </a:r>
            <a:endParaRPr lang="en-US" altLang="zh-CN" sz="2800" smtClean="0">
              <a:solidFill>
                <a:schemeClr val="bg1"/>
              </a:solidFill>
              <a:latin typeface="方正粗雅宋_GBK" panose="02000000000000000000" pitchFamily="2" charset="-122"/>
              <a:ea typeface="方正粗雅宋_GBK" panose="02000000000000000000" pitchFamily="2" charset="-122"/>
            </a:endParaRPr>
          </a:p>
          <a:p>
            <a:pPr>
              <a:lnSpc>
                <a:spcPct val="150000"/>
              </a:lnSpc>
            </a:pPr>
            <a:endParaRPr lang="en-US" altLang="zh-CN" sz="2800">
              <a:solidFill>
                <a:schemeClr val="bg1"/>
              </a:solidFill>
              <a:latin typeface="方正粗雅宋_GBK" panose="02000000000000000000" pitchFamily="2" charset="-122"/>
              <a:ea typeface="方正粗雅宋_GBK" panose="02000000000000000000" pitchFamily="2" charset="-122"/>
            </a:endParaRPr>
          </a:p>
          <a:p>
            <a:pPr>
              <a:lnSpc>
                <a:spcPct val="150000"/>
              </a:lnSpc>
            </a:pPr>
            <a:r>
              <a:rPr lang="zh-CN" altLang="en-US" sz="2800">
                <a:solidFill>
                  <a:srgbClr val="FFFF00"/>
                </a:solidFill>
                <a:latin typeface="方正粗雅宋_GBK" panose="02000000000000000000" pitchFamily="2" charset="-122"/>
                <a:ea typeface="方正粗雅宋_GBK" panose="02000000000000000000" pitchFamily="2" charset="-122"/>
                <a:sym typeface="Wingdings" panose="05000000000000000000"/>
              </a:rPr>
              <a:t></a:t>
            </a:r>
            <a:r>
              <a:rPr lang="zh-CN" altLang="en-US" sz="2800" smtClean="0">
                <a:solidFill>
                  <a:schemeClr val="bg1"/>
                </a:solidFill>
                <a:latin typeface="方正粗雅宋_GBK" panose="02000000000000000000" pitchFamily="2" charset="-122"/>
                <a:ea typeface="方正粗雅宋_GBK" panose="02000000000000000000" pitchFamily="2" charset="-122"/>
              </a:rPr>
              <a:t>农业生产力低下</a:t>
            </a:r>
            <a:endParaRPr lang="zh-CN" altLang="en-US" sz="2800">
              <a:solidFill>
                <a:schemeClr val="bg1"/>
              </a:solidFill>
              <a:latin typeface="方正粗雅宋_GBK" panose="02000000000000000000" pitchFamily="2" charset="-122"/>
              <a:ea typeface="方正粗雅宋_GBK" panose="02000000000000000000" pitchFamily="2" charset="-122"/>
            </a:endParaRPr>
          </a:p>
        </p:txBody>
      </p:sp>
      <p:pic>
        <p:nvPicPr>
          <p:cNvPr id="5" name="Picture 2" descr="C:\Users\rdfz\Documents\美图图库\55bOOOPIC78_副本.png">
            <a:hlinkClick r:id="rId1" action="ppaction://hlinksldjump"/>
          </p:cNvPr>
          <p:cNvPicPr>
            <a:picLocks noChangeAspect="1" noChangeArrowheads="1"/>
          </p:cNvPicPr>
          <p:nvPr/>
        </p:nvPicPr>
        <p:blipFill>
          <a:blip r:embed="rId2">
            <a:lum contrast="40000"/>
          </a:blip>
          <a:stretch>
            <a:fillRect/>
          </a:stretch>
        </p:blipFill>
        <p:spPr bwMode="auto">
          <a:xfrm flipH="1">
            <a:off x="8277725" y="4443958"/>
            <a:ext cx="605919" cy="349383"/>
          </a:xfrm>
          <a:prstGeom prst="rect">
            <a:avLst/>
          </a:prstGeom>
          <a:noFill/>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247800" y="946676"/>
          <a:ext cx="6648400" cy="2503176"/>
        </p:xfrm>
        <a:graphic>
          <a:graphicData uri="http://schemas.openxmlformats.org/drawingml/2006/table">
            <a:tbl>
              <a:tblPr firstRow="1" bandRow="1">
                <a:tableStyleId>{5C22544A-7EE6-4342-B048-85BDC9FD1C3A}</a:tableStyleId>
              </a:tblPr>
              <a:tblGrid>
                <a:gridCol w="3324200"/>
                <a:gridCol w="3324200"/>
              </a:tblGrid>
              <a:tr h="417195">
                <a:tc>
                  <a:txBody>
                    <a:bodyPr/>
                    <a:lstStyle/>
                    <a:p>
                      <a:pPr algn="ctr"/>
                      <a:r>
                        <a:rPr lang="zh-CN" altLang="en-US" sz="2400" smtClean="0">
                          <a:solidFill>
                            <a:srgbClr val="0000FF"/>
                          </a:solidFill>
                          <a:latin typeface="方正粗雅宋_GBK" panose="02000000000000000000" pitchFamily="2" charset="-122"/>
                          <a:ea typeface="方正粗雅宋_GBK" panose="02000000000000000000" pitchFamily="2" charset="-122"/>
                        </a:rPr>
                        <a:t>战国秦汉时期</a:t>
                      </a:r>
                      <a:endParaRPr lang="zh-CN" altLang="en-US" sz="2400">
                        <a:solidFill>
                          <a:srgbClr val="0000FF"/>
                        </a:solidFill>
                        <a:latin typeface="方正粗雅宋_GBK" panose="02000000000000000000" pitchFamily="2" charset="-122"/>
                        <a:ea typeface="方正粗雅宋_GBK" panose="02000000000000000000" pitchFamily="2" charset="-122"/>
                      </a:endParaRPr>
                    </a:p>
                  </a:txBody>
                  <a:tcPr marT="25718" marB="25718">
                    <a:cell3D prstMaterial="dkEdge">
                      <a:bevel/>
                      <a:lightRig rig="flood" dir="t"/>
                    </a:cell3D>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zh-CN" altLang="en-US" sz="2400" smtClean="0">
                          <a:solidFill>
                            <a:srgbClr val="0000FF"/>
                          </a:solidFill>
                          <a:latin typeface="方正粗雅宋_GBK" panose="02000000000000000000" pitchFamily="2" charset="-122"/>
                          <a:ea typeface="方正粗雅宋_GBK" panose="02000000000000000000" pitchFamily="2" charset="-122"/>
                        </a:rPr>
                        <a:t>宋元明清时期</a:t>
                      </a:r>
                      <a:endParaRPr lang="zh-CN" altLang="en-US" sz="2400">
                        <a:solidFill>
                          <a:srgbClr val="FF0000"/>
                        </a:solidFill>
                      </a:endParaRPr>
                    </a:p>
                  </a:txBody>
                  <a:tcPr marT="25718" marB="25718">
                    <a:cell3D prstMaterial="dkEdge">
                      <a:bevel/>
                      <a:lightRig rig="flood" dir="t"/>
                    </a:cell3D>
                  </a:tcPr>
                </a:tc>
              </a:tr>
              <a:tr h="417195">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zh-CN" altLang="en-US" sz="2400" b="0" smtClean="0">
                          <a:solidFill>
                            <a:srgbClr val="C00000"/>
                          </a:solidFill>
                          <a:effectLst>
                            <a:outerShdw blurRad="38100" dist="38100" dir="2700000" algn="tl">
                              <a:srgbClr val="000000">
                                <a:alpha val="43137"/>
                              </a:srgbClr>
                            </a:outerShdw>
                          </a:effectLst>
                          <a:latin typeface="田氏保钓体简" panose="02010800040101010101" pitchFamily="2" charset="-122"/>
                          <a:ea typeface="田氏保钓体简" panose="02010800040101010101" pitchFamily="2" charset="-122"/>
                        </a:rPr>
                        <a:t>行政和法律强制</a:t>
                      </a:r>
                      <a:endParaRPr lang="zh-CN" altLang="en-US" sz="2400" b="0">
                        <a:solidFill>
                          <a:srgbClr val="C00000"/>
                        </a:solidFill>
                        <a:effectLst>
                          <a:outerShdw blurRad="38100" dist="38100" dir="2700000" algn="tl">
                            <a:srgbClr val="000000">
                              <a:alpha val="43137"/>
                            </a:srgbClr>
                          </a:outerShdw>
                        </a:effectLst>
                        <a:latin typeface="田氏保钓体简" panose="02010800040101010101" pitchFamily="2" charset="-122"/>
                        <a:ea typeface="田氏保钓体简" panose="02010800040101010101" pitchFamily="2" charset="-122"/>
                      </a:endParaRPr>
                    </a:p>
                  </a:txBody>
                  <a:tcPr marT="25718" marB="25718">
                    <a:cell3D prstMaterial="dkEdge">
                      <a:bevel/>
                      <a:lightRig rig="flood" dir="t"/>
                    </a:cell3D>
                  </a:tcPr>
                </a:tc>
                <a:tc>
                  <a:txBody>
                    <a:bodyPr/>
                    <a:lstStyle/>
                    <a:p>
                      <a:pPr algn="ctr"/>
                      <a:r>
                        <a:rPr lang="en-US" altLang="zh-CN" sz="2400" b="0" smtClean="0">
                          <a:solidFill>
                            <a:srgbClr val="C00000"/>
                          </a:solidFill>
                          <a:effectLst>
                            <a:outerShdw blurRad="38100" dist="38100" dir="2700000" algn="tl">
                              <a:srgbClr val="000000">
                                <a:alpha val="43137"/>
                              </a:srgbClr>
                            </a:outerShdw>
                          </a:effectLst>
                          <a:latin typeface="田氏保钓体简" panose="02010800040101010101" pitchFamily="2" charset="-122"/>
                          <a:ea typeface="田氏保钓体简" panose="02010800040101010101" pitchFamily="2" charset="-122"/>
                        </a:rPr>
                        <a:t>——</a:t>
                      </a:r>
                      <a:endParaRPr lang="zh-CN" altLang="en-US" sz="2400" b="0">
                        <a:solidFill>
                          <a:srgbClr val="C00000"/>
                        </a:solidFill>
                        <a:effectLst>
                          <a:outerShdw blurRad="38100" dist="38100" dir="2700000" algn="tl">
                            <a:srgbClr val="000000">
                              <a:alpha val="43137"/>
                            </a:srgbClr>
                          </a:outerShdw>
                        </a:effectLst>
                        <a:latin typeface="田氏保钓体简" panose="02010800040101010101" pitchFamily="2" charset="-122"/>
                        <a:ea typeface="田氏保钓体简" panose="02010800040101010101" pitchFamily="2" charset="-122"/>
                      </a:endParaRPr>
                    </a:p>
                  </a:txBody>
                  <a:tcPr marT="25718" marB="25718">
                    <a:cell3D prstMaterial="dkEdge">
                      <a:bevel/>
                      <a:lightRig rig="flood" dir="t"/>
                    </a:cell3D>
                  </a:tcPr>
                </a:tc>
              </a:tr>
              <a:tr h="417195">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zh-CN" altLang="en-US" sz="2400" b="0" smtClean="0">
                          <a:solidFill>
                            <a:srgbClr val="C00000"/>
                          </a:solidFill>
                          <a:effectLst>
                            <a:outerShdw blurRad="38100" dist="38100" dir="2700000" algn="tl">
                              <a:srgbClr val="000000">
                                <a:alpha val="43137"/>
                              </a:srgbClr>
                            </a:outerShdw>
                          </a:effectLst>
                          <a:latin typeface="田氏保钓体简" panose="02010800040101010101" pitchFamily="2" charset="-122"/>
                          <a:ea typeface="田氏保钓体简" panose="02010800040101010101" pitchFamily="2" charset="-122"/>
                        </a:rPr>
                        <a:t>政治和社会歧视</a:t>
                      </a:r>
                      <a:endParaRPr lang="zh-CN" altLang="en-US" sz="2400" b="0">
                        <a:solidFill>
                          <a:srgbClr val="C00000"/>
                        </a:solidFill>
                        <a:effectLst>
                          <a:outerShdw blurRad="38100" dist="38100" dir="2700000" algn="tl">
                            <a:srgbClr val="000000">
                              <a:alpha val="43137"/>
                            </a:srgbClr>
                          </a:outerShdw>
                        </a:effectLst>
                        <a:latin typeface="田氏保钓体简" panose="02010800040101010101" pitchFamily="2" charset="-122"/>
                        <a:ea typeface="田氏保钓体简" panose="02010800040101010101" pitchFamily="2" charset="-122"/>
                      </a:endParaRPr>
                    </a:p>
                  </a:txBody>
                  <a:tcPr marT="25718" marB="25718">
                    <a:cell3D prstMaterial="dkEdge">
                      <a:bevel/>
                      <a:lightRig rig="flood" dir="t"/>
                    </a:cell3D>
                  </a:tcPr>
                </a:tc>
                <a:tc>
                  <a:txBody>
                    <a:bodyPr/>
                    <a:lstStyle/>
                    <a:p>
                      <a:pPr algn="ctr"/>
                      <a:r>
                        <a:rPr lang="en-US" altLang="zh-CN" sz="2400" b="0" smtClean="0">
                          <a:solidFill>
                            <a:srgbClr val="C00000"/>
                          </a:solidFill>
                          <a:effectLst>
                            <a:outerShdw blurRad="38100" dist="38100" dir="2700000" algn="tl">
                              <a:srgbClr val="000000">
                                <a:alpha val="43137"/>
                              </a:srgbClr>
                            </a:outerShdw>
                          </a:effectLst>
                          <a:latin typeface="田氏保钓体简" panose="02010800040101010101" pitchFamily="2" charset="-122"/>
                          <a:ea typeface="田氏保钓体简" panose="02010800040101010101" pitchFamily="2" charset="-122"/>
                        </a:rPr>
                        <a:t>——</a:t>
                      </a:r>
                      <a:endParaRPr lang="zh-CN" altLang="en-US" sz="2400" b="0">
                        <a:solidFill>
                          <a:srgbClr val="C00000"/>
                        </a:solidFill>
                        <a:effectLst>
                          <a:outerShdw blurRad="38100" dist="38100" dir="2700000" algn="tl">
                            <a:srgbClr val="000000">
                              <a:alpha val="43137"/>
                            </a:srgbClr>
                          </a:outerShdw>
                        </a:effectLst>
                        <a:latin typeface="田氏保钓体简" panose="02010800040101010101" pitchFamily="2" charset="-122"/>
                        <a:ea typeface="田氏保钓体简" panose="02010800040101010101" pitchFamily="2" charset="-122"/>
                      </a:endParaRPr>
                    </a:p>
                  </a:txBody>
                  <a:tcPr marT="25718" marB="25718">
                    <a:cell3D prstMaterial="dkEdge">
                      <a:bevel/>
                      <a:lightRig rig="flood" dir="t"/>
                    </a:cell3D>
                  </a:tcPr>
                </a:tc>
              </a:tr>
              <a:tr h="417195">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zh-CN" altLang="en-US" sz="2400" b="0" smtClean="0">
                          <a:solidFill>
                            <a:srgbClr val="C00000"/>
                          </a:solidFill>
                          <a:effectLst>
                            <a:outerShdw blurRad="38100" dist="38100" dir="2700000" algn="tl">
                              <a:srgbClr val="000000">
                                <a:alpha val="43137"/>
                              </a:srgbClr>
                            </a:outerShdw>
                          </a:effectLst>
                          <a:latin typeface="田氏保钓体简" panose="02010800040101010101" pitchFamily="2" charset="-122"/>
                          <a:ea typeface="田氏保钓体简" panose="02010800040101010101" pitchFamily="2" charset="-122"/>
                        </a:rPr>
                        <a:t>重要商品的专卖</a:t>
                      </a:r>
                      <a:endParaRPr lang="zh-CN" altLang="en-US" sz="2400" b="0">
                        <a:solidFill>
                          <a:srgbClr val="C00000"/>
                        </a:solidFill>
                        <a:effectLst>
                          <a:outerShdw blurRad="38100" dist="38100" dir="2700000" algn="tl">
                            <a:srgbClr val="000000">
                              <a:alpha val="43137"/>
                            </a:srgbClr>
                          </a:outerShdw>
                        </a:effectLst>
                        <a:latin typeface="田氏保钓体简" panose="02010800040101010101" pitchFamily="2" charset="-122"/>
                        <a:ea typeface="田氏保钓体简" panose="02010800040101010101" pitchFamily="2" charset="-122"/>
                      </a:endParaRPr>
                    </a:p>
                  </a:txBody>
                  <a:tcPr marT="25718" marB="25718">
                    <a:cell3D prstMaterial="dkEdge">
                      <a:bevel/>
                      <a:lightRig rig="flood" dir="t"/>
                    </a:cell3D>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zh-CN" altLang="en-US" sz="2400" b="0" smtClean="0">
                          <a:solidFill>
                            <a:srgbClr val="C00000"/>
                          </a:solidFill>
                          <a:effectLst>
                            <a:outerShdw blurRad="38100" dist="38100" dir="2700000" algn="tl">
                              <a:srgbClr val="000000">
                                <a:alpha val="43137"/>
                              </a:srgbClr>
                            </a:outerShdw>
                          </a:effectLst>
                          <a:latin typeface="田氏保钓体简" panose="02010800040101010101" pitchFamily="2" charset="-122"/>
                          <a:ea typeface="田氏保钓体简" panose="02010800040101010101" pitchFamily="2" charset="-122"/>
                        </a:rPr>
                        <a:t>重要商品的专卖</a:t>
                      </a:r>
                      <a:endParaRPr lang="zh-CN" altLang="en-US" sz="2400" b="0">
                        <a:solidFill>
                          <a:srgbClr val="C00000"/>
                        </a:solidFill>
                        <a:effectLst>
                          <a:outerShdw blurRad="38100" dist="38100" dir="2700000" algn="tl">
                            <a:srgbClr val="000000">
                              <a:alpha val="43137"/>
                            </a:srgbClr>
                          </a:outerShdw>
                        </a:effectLst>
                        <a:latin typeface="田氏保钓体简" panose="02010800040101010101" pitchFamily="2" charset="-122"/>
                        <a:ea typeface="田氏保钓体简" panose="02010800040101010101" pitchFamily="2" charset="-122"/>
                      </a:endParaRPr>
                    </a:p>
                  </a:txBody>
                  <a:tcPr marT="25718" marB="25718">
                    <a:cell3D prstMaterial="dkEdge">
                      <a:bevel/>
                      <a:lightRig rig="flood" dir="t"/>
                    </a:cell3D>
                  </a:tcPr>
                </a:tc>
              </a:tr>
              <a:tr h="417195">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zh-CN" altLang="en-US" sz="2400" b="0" smtClean="0">
                          <a:solidFill>
                            <a:srgbClr val="C00000"/>
                          </a:solidFill>
                          <a:effectLst>
                            <a:outerShdw blurRad="38100" dist="38100" dir="2700000" algn="tl">
                              <a:srgbClr val="000000">
                                <a:alpha val="43137"/>
                              </a:srgbClr>
                            </a:outerShdw>
                          </a:effectLst>
                          <a:latin typeface="田氏保钓体简" panose="02010800040101010101" pitchFamily="2" charset="-122"/>
                          <a:ea typeface="田氏保钓体简" panose="02010800040101010101" pitchFamily="2" charset="-122"/>
                        </a:rPr>
                        <a:t>征收高额的赋税</a:t>
                      </a:r>
                      <a:endParaRPr lang="zh-CN" altLang="en-US" sz="2400" b="0">
                        <a:solidFill>
                          <a:srgbClr val="C00000"/>
                        </a:solidFill>
                        <a:effectLst>
                          <a:outerShdw blurRad="38100" dist="38100" dir="2700000" algn="tl">
                            <a:srgbClr val="000000">
                              <a:alpha val="43137"/>
                            </a:srgbClr>
                          </a:outerShdw>
                        </a:effectLst>
                        <a:latin typeface="田氏保钓体简" panose="02010800040101010101" pitchFamily="2" charset="-122"/>
                        <a:ea typeface="田氏保钓体简" panose="02010800040101010101" pitchFamily="2" charset="-122"/>
                      </a:endParaRPr>
                    </a:p>
                  </a:txBody>
                  <a:tcPr marT="25718" marB="25718">
                    <a:cell3D prstMaterial="dkEdge">
                      <a:bevel/>
                      <a:lightRig rig="flood" dir="t"/>
                    </a:cell3D>
                  </a:tcPr>
                </a:tc>
                <a:tc>
                  <a:txBody>
                    <a:bodyPr/>
                    <a:lstStyle/>
                    <a:p>
                      <a:pPr marL="0" marR="0" indent="0" algn="ctr" defTabSz="914400" rtl="0" eaLnBrk="1" fontAlgn="auto" latinLnBrk="0" hangingPunct="1">
                        <a:lnSpc>
                          <a:spcPct val="100000"/>
                        </a:lnSpc>
                        <a:spcBef>
                          <a:spcPct val="0"/>
                        </a:spcBef>
                        <a:spcAft>
                          <a:spcPct val="0"/>
                        </a:spcAft>
                        <a:buClrTx/>
                        <a:buSzTx/>
                        <a:buFontTx/>
                        <a:buNone/>
                        <a:defRPr/>
                      </a:pPr>
                      <a:r>
                        <a:rPr lang="zh-CN" altLang="en-US" sz="2400" b="0" smtClean="0">
                          <a:solidFill>
                            <a:srgbClr val="C00000"/>
                          </a:solidFill>
                          <a:effectLst>
                            <a:outerShdw blurRad="38100" dist="38100" dir="2700000" algn="tl">
                              <a:srgbClr val="000000">
                                <a:alpha val="43137"/>
                              </a:srgbClr>
                            </a:outerShdw>
                          </a:effectLst>
                          <a:latin typeface="田氏保钓体简" panose="02010800040101010101" pitchFamily="2" charset="-122"/>
                          <a:ea typeface="田氏保钓体简" panose="02010800040101010101" pitchFamily="2" charset="-122"/>
                        </a:rPr>
                        <a:t>征收高额的赋税</a:t>
                      </a:r>
                      <a:endParaRPr lang="zh-CN" altLang="en-US" sz="2400" b="0">
                        <a:solidFill>
                          <a:srgbClr val="C00000"/>
                        </a:solidFill>
                        <a:effectLst>
                          <a:outerShdw blurRad="38100" dist="38100" dir="2700000" algn="tl">
                            <a:srgbClr val="000000">
                              <a:alpha val="43137"/>
                            </a:srgbClr>
                          </a:outerShdw>
                        </a:effectLst>
                        <a:latin typeface="田氏保钓体简" panose="02010800040101010101" pitchFamily="2" charset="-122"/>
                        <a:ea typeface="田氏保钓体简" panose="02010800040101010101" pitchFamily="2" charset="-122"/>
                      </a:endParaRPr>
                    </a:p>
                  </a:txBody>
                  <a:tcPr marT="25718" marB="25718">
                    <a:cell3D prstMaterial="dkEdge">
                      <a:bevel/>
                      <a:lightRig rig="flood" dir="t"/>
                    </a:cell3D>
                  </a:tcPr>
                </a:tc>
              </a:tr>
              <a:tr h="417195">
                <a:tc>
                  <a:txBody>
                    <a:bodyPr/>
                    <a:lstStyle/>
                    <a:p>
                      <a:endParaRPr lang="zh-CN" altLang="en-US" sz="2400" b="0">
                        <a:solidFill>
                          <a:srgbClr val="C00000"/>
                        </a:solidFill>
                        <a:effectLst>
                          <a:outerShdw blurRad="38100" dist="38100" dir="2700000" algn="tl">
                            <a:srgbClr val="000000">
                              <a:alpha val="43137"/>
                            </a:srgbClr>
                          </a:outerShdw>
                        </a:effectLst>
                        <a:latin typeface="田氏保钓体简" panose="02010800040101010101" pitchFamily="2" charset="-122"/>
                        <a:ea typeface="田氏保钓体简" panose="02010800040101010101" pitchFamily="2" charset="-122"/>
                      </a:endParaRPr>
                    </a:p>
                  </a:txBody>
                  <a:tcPr marT="25718" marB="25718">
                    <a:cell3D prstMaterial="dkEdge">
                      <a:bevel/>
                      <a:lightRig rig="flood" dir="t"/>
                    </a:cell3D>
                  </a:tcPr>
                </a:tc>
                <a:tc>
                  <a:txBody>
                    <a:bodyPr/>
                    <a:lstStyle/>
                    <a:p>
                      <a:pPr algn="ctr"/>
                      <a:r>
                        <a:rPr lang="zh-CN" altLang="en-US" sz="2400" b="0" smtClean="0">
                          <a:solidFill>
                            <a:srgbClr val="C00000"/>
                          </a:solidFill>
                          <a:effectLst>
                            <a:outerShdw blurRad="38100" dist="38100" dir="2700000" algn="tl">
                              <a:srgbClr val="000000">
                                <a:alpha val="43137"/>
                              </a:srgbClr>
                            </a:outerShdw>
                          </a:effectLst>
                          <a:latin typeface="田氏保钓体简" panose="02010800040101010101" pitchFamily="2" charset="-122"/>
                          <a:ea typeface="田氏保钓体简" panose="02010800040101010101" pitchFamily="2" charset="-122"/>
                        </a:rPr>
                        <a:t>价值取向和劝导</a:t>
                      </a:r>
                      <a:endParaRPr lang="zh-CN" altLang="en-US" sz="2400" b="0">
                        <a:solidFill>
                          <a:srgbClr val="C00000"/>
                        </a:solidFill>
                        <a:effectLst>
                          <a:outerShdw blurRad="38100" dist="38100" dir="2700000" algn="tl">
                            <a:srgbClr val="000000">
                              <a:alpha val="43137"/>
                            </a:srgbClr>
                          </a:outerShdw>
                        </a:effectLst>
                        <a:latin typeface="田氏保钓体简" panose="02010800040101010101" pitchFamily="2" charset="-122"/>
                        <a:ea typeface="田氏保钓体简" panose="02010800040101010101" pitchFamily="2" charset="-122"/>
                      </a:endParaRPr>
                    </a:p>
                  </a:txBody>
                  <a:tcPr marT="25718" marB="25718">
                    <a:cell3D prstMaterial="dkEdge">
                      <a:bevel/>
                      <a:lightRig rig="flood" dir="t"/>
                    </a:cell3D>
                  </a:tcPr>
                </a:tc>
              </a:tr>
            </a:tbl>
          </a:graphicData>
        </a:graphic>
      </p:graphicFrame>
      <p:sp>
        <p:nvSpPr>
          <p:cNvPr id="3" name="TextBox 2"/>
          <p:cNvSpPr txBox="1"/>
          <p:nvPr/>
        </p:nvSpPr>
        <p:spPr>
          <a:xfrm>
            <a:off x="1223628" y="339781"/>
            <a:ext cx="6696744" cy="584775"/>
          </a:xfrm>
          <a:prstGeom prst="rect">
            <a:avLst/>
          </a:prstGeom>
          <a:noFill/>
        </p:spPr>
        <p:txBody>
          <a:bodyPr wrap="square" rtlCol="0">
            <a:spAutoFit/>
          </a:bodyPr>
          <a:lstStyle/>
          <a:p>
            <a:pPr algn="ctr"/>
            <a:r>
              <a:rPr lang="zh-CN" altLang="en-US" sz="3200" smtClean="0">
                <a:solidFill>
                  <a:srgbClr val="FFFF00"/>
                </a:solidFill>
                <a:latin typeface="方正粗雅宋_GBK" panose="02000000000000000000" pitchFamily="2" charset="-122"/>
                <a:ea typeface="方正粗雅宋_GBK" panose="02000000000000000000" pitchFamily="2" charset="-122"/>
              </a:rPr>
              <a:t>古代前后期重农抑商政策的变化</a:t>
            </a:r>
            <a:endParaRPr lang="zh-CN" altLang="en-US" sz="3200">
              <a:solidFill>
                <a:srgbClr val="FFFF00"/>
              </a:solidFill>
              <a:latin typeface="方正粗雅宋_GBK" panose="02000000000000000000" pitchFamily="2" charset="-122"/>
              <a:ea typeface="方正粗雅宋_GBK" panose="02000000000000000000" pitchFamily="2" charset="-122"/>
            </a:endParaRPr>
          </a:p>
        </p:txBody>
      </p:sp>
      <p:sp>
        <p:nvSpPr>
          <p:cNvPr id="5" name="矩形 4"/>
          <p:cNvSpPr/>
          <p:nvPr/>
        </p:nvSpPr>
        <p:spPr>
          <a:xfrm>
            <a:off x="252060" y="3579736"/>
            <a:ext cx="8639879" cy="1261884"/>
          </a:xfrm>
          <a:prstGeom prst="rect">
            <a:avLst/>
          </a:prstGeom>
        </p:spPr>
        <p:txBody>
          <a:bodyPr wrap="square">
            <a:spAutoFit/>
          </a:bodyPr>
          <a:lstStyle/>
          <a:p>
            <a:pPr algn="just" eaLnBrk="0" hangingPunct="0">
              <a:defRPr/>
            </a:pPr>
            <a:r>
              <a:rPr lang="en-US" altLang="zh-TW" sz="2800" spc="-100" dirty="0" smtClean="0">
                <a:solidFill>
                  <a:schemeClr val="bg1"/>
                </a:solidFill>
                <a:latin typeface="方正北魏楷书繁体" panose="03000509000000000000" pitchFamily="65" charset="-122"/>
                <a:ea typeface="方正北魏楷书繁体" panose="03000509000000000000" pitchFamily="65" charset="-122"/>
              </a:rPr>
              <a:t>……</a:t>
            </a:r>
            <a:r>
              <a:rPr lang="zh-TW" altLang="en-US" sz="2800" spc="-100" dirty="0" smtClean="0">
                <a:solidFill>
                  <a:schemeClr val="bg1"/>
                </a:solidFill>
                <a:latin typeface="方正北魏楷书繁体" panose="03000509000000000000" pitchFamily="65" charset="-122"/>
                <a:ea typeface="方正北魏楷书繁体" panose="03000509000000000000" pitchFamily="65" charset="-122"/>
              </a:rPr>
              <a:t>苟</a:t>
            </a:r>
            <a:r>
              <a:rPr lang="zh-TW" altLang="en-US" sz="2800" spc="-100" dirty="0" smtClean="0">
                <a:solidFill>
                  <a:schemeClr val="bg1"/>
                </a:solidFill>
                <a:latin typeface="方正北魏楷书繁体" panose="03000509000000000000" pitchFamily="65" charset="-122"/>
                <a:ea typeface="方正北魏楷书繁体" panose="03000509000000000000" pitchFamily="65" charset="-122"/>
              </a:rPr>
              <a:t>遽然</a:t>
            </a:r>
            <a:r>
              <a:rPr lang="zh-CN" altLang="en-US" sz="2800" spc="-100" dirty="0" smtClean="0">
                <a:solidFill>
                  <a:schemeClr val="bg1"/>
                </a:solidFill>
                <a:latin typeface="方正北魏楷书繁体" panose="03000509000000000000" pitchFamily="65" charset="-122"/>
                <a:ea typeface="方正北魏楷书繁体" panose="03000509000000000000" pitchFamily="65" charset="-122"/>
              </a:rPr>
              <a:t>（</a:t>
            </a:r>
            <a:r>
              <a:rPr lang="zh-CN" altLang="en-US" sz="2800" spc="-100" dirty="0" smtClean="0">
                <a:solidFill>
                  <a:srgbClr val="FF0000"/>
                </a:solidFill>
                <a:latin typeface="方正北魏楷书繁体" panose="03000509000000000000" pitchFamily="65" charset="-122"/>
                <a:ea typeface="方正北魏楷书繁体" panose="03000509000000000000" pitchFamily="65" charset="-122"/>
              </a:rPr>
              <a:t>急忙</a:t>
            </a:r>
            <a:r>
              <a:rPr lang="zh-CN" altLang="en-US" sz="2800" spc="-100" dirty="0" smtClean="0">
                <a:solidFill>
                  <a:schemeClr val="bg1"/>
                </a:solidFill>
                <a:latin typeface="方正北魏楷书繁体" panose="03000509000000000000" pitchFamily="65" charset="-122"/>
                <a:ea typeface="方正北魏楷书繁体" panose="03000509000000000000" pitchFamily="65" charset="-122"/>
              </a:rPr>
              <a:t>）</a:t>
            </a:r>
            <a:r>
              <a:rPr lang="zh-TW" altLang="en-US" sz="2800" spc="-100" dirty="0" smtClean="0">
                <a:solidFill>
                  <a:schemeClr val="bg1"/>
                </a:solidFill>
                <a:latin typeface="方正北魏楷书繁体" panose="03000509000000000000" pitchFamily="65" charset="-122"/>
                <a:ea typeface="方正北魏楷书繁体" panose="03000509000000000000" pitchFamily="65" charset="-122"/>
              </a:rPr>
              <a:t>绳之以法</a:t>
            </a:r>
            <a:r>
              <a:rPr lang="zh-CN" altLang="en-US" sz="2800" spc="-100" dirty="0" smtClean="0">
                <a:solidFill>
                  <a:schemeClr val="bg1"/>
                </a:solidFill>
                <a:latin typeface="方正北魏楷书繁体" panose="03000509000000000000" pitchFamily="65" charset="-122"/>
                <a:ea typeface="方正北魏楷书繁体" panose="03000509000000000000" pitchFamily="65" charset="-122"/>
              </a:rPr>
              <a:t>，</a:t>
            </a:r>
            <a:r>
              <a:rPr lang="zh-TW" altLang="en-US" sz="2800" spc="-100" dirty="0" smtClean="0">
                <a:solidFill>
                  <a:schemeClr val="bg1"/>
                </a:solidFill>
                <a:latin typeface="方正北魏楷书繁体" panose="03000509000000000000" pitchFamily="65" charset="-122"/>
                <a:ea typeface="方正北魏楷书繁体" panose="03000509000000000000" pitchFamily="65" charset="-122"/>
              </a:rPr>
              <a:t>必非其情之所愿，而势所难行。惟</a:t>
            </a:r>
            <a:r>
              <a:rPr lang="zh-TW" altLang="en-US" sz="2800" spc="-100" dirty="0" smtClean="0">
                <a:solidFill>
                  <a:schemeClr val="bg1"/>
                </a:solidFill>
                <a:latin typeface="方正北魏楷书繁体" panose="03000509000000000000" pitchFamily="65" charset="-122"/>
                <a:ea typeface="方正北魏楷书繁体" panose="03000509000000000000" pitchFamily="65" charset="-122"/>
              </a:rPr>
              <a:t>在</a:t>
            </a:r>
            <a:r>
              <a:rPr lang="zh-CN" altLang="en-US" sz="2800" spc="-100" dirty="0" smtClean="0">
                <a:solidFill>
                  <a:schemeClr val="bg1"/>
                </a:solidFill>
                <a:latin typeface="方正北魏楷书繁体" panose="03000509000000000000" pitchFamily="65" charset="-122"/>
                <a:ea typeface="方正北魏楷书繁体" panose="03000509000000000000" pitchFamily="65" charset="-122"/>
              </a:rPr>
              <a:t>平</a:t>
            </a:r>
            <a:r>
              <a:rPr lang="zh-TW" altLang="en-US" sz="2800" spc="-100" dirty="0" smtClean="0">
                <a:solidFill>
                  <a:schemeClr val="bg1"/>
                </a:solidFill>
                <a:latin typeface="方正北魏楷书繁体" panose="03000509000000000000" pitchFamily="65" charset="-122"/>
                <a:ea typeface="方正北魏楷书繁体" panose="03000509000000000000" pitchFamily="65" charset="-122"/>
              </a:rPr>
              <a:t>日</a:t>
            </a:r>
            <a:r>
              <a:rPr lang="zh-TW" altLang="en-US" sz="2800" spc="-100" dirty="0" smtClean="0">
                <a:solidFill>
                  <a:schemeClr val="bg1"/>
                </a:solidFill>
                <a:latin typeface="方正北魏楷书繁体" panose="03000509000000000000" pitchFamily="65" charset="-122"/>
                <a:ea typeface="方正北魏楷书繁体" panose="03000509000000000000" pitchFamily="65" charset="-122"/>
              </a:rPr>
              <a:t>留心劝导</a:t>
            </a:r>
            <a:r>
              <a:rPr lang="zh-CN" altLang="en-US" sz="2800" spc="-100" dirty="0" smtClean="0">
                <a:solidFill>
                  <a:schemeClr val="bg1"/>
                </a:solidFill>
                <a:latin typeface="方正北魏楷书繁体" panose="03000509000000000000" pitchFamily="65" charset="-122"/>
                <a:ea typeface="方正北魏楷书繁体" panose="03000509000000000000" pitchFamily="65" charset="-122"/>
              </a:rPr>
              <a:t>，</a:t>
            </a:r>
            <a:r>
              <a:rPr lang="zh-TW" altLang="en-US" sz="2800" spc="-100" dirty="0" smtClean="0">
                <a:solidFill>
                  <a:schemeClr val="bg1"/>
                </a:solidFill>
                <a:latin typeface="方正北魏楷书繁体" panose="03000509000000000000" pitchFamily="65" charset="-122"/>
                <a:ea typeface="方正北魏楷书繁体" panose="03000509000000000000" pitchFamily="65" charset="-122"/>
              </a:rPr>
              <a:t>使民知本业之</a:t>
            </a:r>
            <a:r>
              <a:rPr lang="zh-CN" altLang="en-US" sz="2800" spc="-100" dirty="0" smtClean="0">
                <a:solidFill>
                  <a:schemeClr val="bg1"/>
                </a:solidFill>
                <a:latin typeface="方正北魏楷书繁体" panose="03000509000000000000" pitchFamily="65" charset="-122"/>
                <a:ea typeface="方正北魏楷书繁体" panose="03000509000000000000" pitchFamily="65" charset="-122"/>
              </a:rPr>
              <a:t>为</a:t>
            </a:r>
            <a:r>
              <a:rPr lang="zh-TW" altLang="en-US" sz="2800" spc="-100" dirty="0" smtClean="0">
                <a:solidFill>
                  <a:schemeClr val="bg1"/>
                </a:solidFill>
                <a:latin typeface="方正北魏楷书繁体" panose="03000509000000000000" pitchFamily="65" charset="-122"/>
                <a:ea typeface="方正北魏楷书繁体" panose="03000509000000000000" pitchFamily="65" charset="-122"/>
              </a:rPr>
              <a:t>贵。</a:t>
            </a:r>
            <a:endParaRPr lang="zh-TW" altLang="en-US" sz="2800" spc="-100" dirty="0">
              <a:solidFill>
                <a:schemeClr val="bg1"/>
              </a:solidFill>
              <a:latin typeface="方正北魏楷书繁体" panose="03000509000000000000" pitchFamily="65" charset="-122"/>
              <a:ea typeface="方正北魏楷书繁体" panose="03000509000000000000" pitchFamily="65" charset="-122"/>
            </a:endParaRPr>
          </a:p>
          <a:p>
            <a:pPr algn="r" eaLnBrk="0" hangingPunct="0">
              <a:defRPr/>
            </a:pPr>
            <a:r>
              <a:rPr lang="zh-TW" altLang="en-US" sz="2000" spc="-100" dirty="0">
                <a:solidFill>
                  <a:schemeClr val="bg1"/>
                </a:solidFill>
                <a:latin typeface="方正北魏楷书繁体" panose="03000509000000000000" pitchFamily="65" charset="-122"/>
                <a:ea typeface="方正北魏楷书繁体" panose="03000509000000000000" pitchFamily="65" charset="-122"/>
              </a:rPr>
              <a:t>                  </a:t>
            </a:r>
            <a:r>
              <a:rPr lang="zh-TW" altLang="en-US" sz="2000" spc="-100" dirty="0" smtClean="0">
                <a:solidFill>
                  <a:schemeClr val="bg1"/>
                </a:solidFill>
                <a:latin typeface="方正北魏楷书繁体" panose="03000509000000000000" pitchFamily="65" charset="-122"/>
                <a:ea typeface="方正北魏楷书繁体" panose="03000509000000000000" pitchFamily="65" charset="-122"/>
              </a:rPr>
              <a:t>            </a:t>
            </a:r>
            <a:r>
              <a:rPr lang="en-US" altLang="zh-TW" sz="2000" spc="-100" dirty="0" smtClean="0">
                <a:solidFill>
                  <a:schemeClr val="bg1"/>
                </a:solidFill>
                <a:latin typeface="方正北魏楷书繁体" panose="03000509000000000000" pitchFamily="65" charset="-122"/>
                <a:ea typeface="方正北魏楷书繁体" panose="03000509000000000000" pitchFamily="65" charset="-122"/>
              </a:rPr>
              <a:t>——《</a:t>
            </a:r>
            <a:r>
              <a:rPr lang="zh-TW" altLang="en-US" sz="2000" spc="-100" dirty="0" smtClean="0">
                <a:solidFill>
                  <a:schemeClr val="bg1"/>
                </a:solidFill>
                <a:latin typeface="方正北魏楷书繁体" panose="03000509000000000000" pitchFamily="65" charset="-122"/>
                <a:ea typeface="方正北魏楷书繁体" panose="03000509000000000000" pitchFamily="65" charset="-122"/>
              </a:rPr>
              <a:t>世宗实录</a:t>
            </a:r>
            <a:r>
              <a:rPr lang="en-US" altLang="zh-TW" sz="2000" spc="-100" dirty="0" smtClean="0">
                <a:solidFill>
                  <a:schemeClr val="bg1"/>
                </a:solidFill>
                <a:latin typeface="方正北魏楷书繁体" panose="03000509000000000000" pitchFamily="65" charset="-122"/>
                <a:ea typeface="方正北魏楷书繁体" panose="03000509000000000000" pitchFamily="65" charset="-122"/>
              </a:rPr>
              <a:t>》</a:t>
            </a:r>
            <a:r>
              <a:rPr lang="zh-TW" altLang="en-US" sz="2000" spc="-100" dirty="0">
                <a:solidFill>
                  <a:schemeClr val="bg1"/>
                </a:solidFill>
                <a:latin typeface="方正北魏楷书繁体" panose="03000509000000000000" pitchFamily="65" charset="-122"/>
                <a:ea typeface="方正北魏楷书繁体" panose="03000509000000000000" pitchFamily="65" charset="-122"/>
              </a:rPr>
              <a:t>卷五十七</a:t>
            </a:r>
            <a:endParaRPr lang="zh-CN" altLang="en-US" sz="2000" spc="-100" dirty="0">
              <a:solidFill>
                <a:schemeClr val="bg1"/>
              </a:solidFill>
              <a:latin typeface="方正北魏楷书繁体" panose="03000509000000000000" pitchFamily="65" charset="-122"/>
              <a:ea typeface="方正北魏楷书繁体" panose="03000509000000000000" pitchFamily="65" charset="-122"/>
            </a:endParaRPr>
          </a:p>
        </p:txBody>
      </p:sp>
      <p:pic>
        <p:nvPicPr>
          <p:cNvPr id="7" name="Picture 2" descr="C:\Users\rdfz\Documents\美图图库\55bOOOPIC78_副本.png">
            <a:hlinkClick r:id="rId1" action="ppaction://hlinksldjump"/>
          </p:cNvPr>
          <p:cNvPicPr>
            <a:picLocks noChangeAspect="1" noChangeArrowheads="1"/>
          </p:cNvPicPr>
          <p:nvPr/>
        </p:nvPicPr>
        <p:blipFill>
          <a:blip r:embed="rId2">
            <a:lum contrast="40000"/>
          </a:blip>
          <a:stretch>
            <a:fillRect/>
          </a:stretch>
        </p:blipFill>
        <p:spPr bwMode="auto">
          <a:xfrm flipH="1">
            <a:off x="8277725" y="4443958"/>
            <a:ext cx="605919" cy="349383"/>
          </a:xfrm>
          <a:prstGeom prst="rect">
            <a:avLst/>
          </a:prstGeom>
          <a:noFill/>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2060" y="735546"/>
            <a:ext cx="8639880" cy="3416320"/>
          </a:xfrm>
          <a:prstGeom prst="rect">
            <a:avLst/>
          </a:prstGeom>
        </p:spPr>
        <p:txBody>
          <a:bodyPr wrap="square">
            <a:spAutoFit/>
          </a:bodyPr>
          <a:lstStyle/>
          <a:p>
            <a:pPr algn="just"/>
            <a:r>
              <a:rPr lang="en-US" altLang="zh-CN" sz="2400" smtClean="0">
                <a:solidFill>
                  <a:schemeClr val="bg1"/>
                </a:solidFill>
                <a:latin typeface="方正粗雅宋_GBK" panose="02000000000000000000" pitchFamily="2" charset="-122"/>
                <a:ea typeface="方正粗雅宋_GBK" panose="02000000000000000000" pitchFamily="2" charset="-122"/>
              </a:rPr>
              <a:t>    </a:t>
            </a:r>
            <a:r>
              <a:rPr lang="zh-CN" altLang="zh-CN" sz="2400" smtClean="0">
                <a:solidFill>
                  <a:schemeClr val="bg1"/>
                </a:solidFill>
                <a:latin typeface="方正粗雅宋_GBK" panose="02000000000000000000" pitchFamily="2" charset="-122"/>
                <a:ea typeface="方正粗雅宋_GBK" panose="02000000000000000000" pitchFamily="2" charset="-122"/>
              </a:rPr>
              <a:t>海防</a:t>
            </a:r>
            <a:r>
              <a:rPr lang="zh-CN" altLang="zh-CN" sz="2400">
                <a:solidFill>
                  <a:schemeClr val="bg1"/>
                </a:solidFill>
                <a:latin typeface="方正粗雅宋_GBK" panose="02000000000000000000" pitchFamily="2" charset="-122"/>
                <a:ea typeface="方正粗雅宋_GBK" panose="02000000000000000000" pitchFamily="2" charset="-122"/>
              </a:rPr>
              <a:t>政策是明朝政府面对海疆危机作出的最初反应，因为海疆危机对王朝的稳定和安全已构成了威胁。不能不逼使其采取强有力的措施加以应对。过去的研究偏重于认为明朝海禁政策是中国海洋发展收缩的开始，较宋元时期是一个极大的退步，殊不知宋元时期我们的王朝并没有遭遇海洋安全的威胁。明朝的海禁政策实际上是从维护海洋安全的角度出发的。这一海洋安全威胁是历史发展到一定阶段的产物，其中包括航海技术的进步、世界经济从分散走向整体的进程等因素。</a:t>
            </a:r>
            <a:endParaRPr lang="zh-CN" altLang="zh-CN" sz="2400">
              <a:solidFill>
                <a:schemeClr val="bg1"/>
              </a:solidFill>
              <a:latin typeface="方正粗雅宋_GBK" panose="02000000000000000000" pitchFamily="2" charset="-122"/>
              <a:ea typeface="方正粗雅宋_GBK" panose="02000000000000000000" pitchFamily="2" charset="-122"/>
            </a:endParaRPr>
          </a:p>
          <a:p>
            <a:pPr algn="r"/>
            <a:r>
              <a:rPr lang="zh-CN" altLang="zh-CN" sz="2400" smtClean="0">
                <a:solidFill>
                  <a:schemeClr val="bg1"/>
                </a:solidFill>
                <a:latin typeface="方正粗雅宋_GBK" panose="02000000000000000000" pitchFamily="2" charset="-122"/>
                <a:ea typeface="方正粗雅宋_GBK" panose="02000000000000000000" pitchFamily="2" charset="-122"/>
              </a:rPr>
              <a:t>——</a:t>
            </a:r>
            <a:r>
              <a:rPr lang="zh-CN" altLang="en-US" sz="2400" smtClean="0">
                <a:solidFill>
                  <a:schemeClr val="bg1"/>
                </a:solidFill>
                <a:latin typeface="方正粗雅宋_GBK" panose="02000000000000000000" pitchFamily="2" charset="-122"/>
                <a:ea typeface="方正粗雅宋_GBK" panose="02000000000000000000" pitchFamily="2" charset="-122"/>
              </a:rPr>
              <a:t>摘编自</a:t>
            </a:r>
            <a:r>
              <a:rPr lang="zh-CN" altLang="zh-CN" sz="2400" smtClean="0">
                <a:solidFill>
                  <a:schemeClr val="bg1"/>
                </a:solidFill>
                <a:latin typeface="方正粗雅宋_GBK" panose="02000000000000000000" pitchFamily="2" charset="-122"/>
                <a:ea typeface="方正粗雅宋_GBK" panose="02000000000000000000" pitchFamily="2" charset="-122"/>
              </a:rPr>
              <a:t>王</a:t>
            </a:r>
            <a:r>
              <a:rPr lang="zh-CN" altLang="en-US" sz="2400">
                <a:solidFill>
                  <a:schemeClr val="bg1"/>
                </a:solidFill>
                <a:latin typeface="方正粗雅宋_GBK" panose="02000000000000000000" pitchFamily="2" charset="-122"/>
                <a:ea typeface="方正粗雅宋_GBK" panose="02000000000000000000" pitchFamily="2" charset="-122"/>
              </a:rPr>
              <a:t>日</a:t>
            </a:r>
            <a:r>
              <a:rPr lang="zh-CN" altLang="zh-CN" sz="2400" smtClean="0">
                <a:solidFill>
                  <a:schemeClr val="bg1"/>
                </a:solidFill>
                <a:latin typeface="方正粗雅宋_GBK" panose="02000000000000000000" pitchFamily="2" charset="-122"/>
                <a:ea typeface="方正粗雅宋_GBK" panose="02000000000000000000" pitchFamily="2" charset="-122"/>
              </a:rPr>
              <a:t>根</a:t>
            </a:r>
            <a:r>
              <a:rPr lang="zh-CN" altLang="zh-CN" sz="2400">
                <a:solidFill>
                  <a:schemeClr val="bg1"/>
                </a:solidFill>
                <a:latin typeface="方正粗雅宋_GBK" panose="02000000000000000000" pitchFamily="2" charset="-122"/>
                <a:ea typeface="方正粗雅宋_GBK" panose="02000000000000000000" pitchFamily="2" charset="-122"/>
              </a:rPr>
              <a:t>《明清海疆政策与中国社会发展》</a:t>
            </a:r>
            <a:endParaRPr lang="zh-CN" altLang="zh-CN" sz="2400">
              <a:solidFill>
                <a:schemeClr val="bg1"/>
              </a:solidFill>
              <a:latin typeface="方正粗雅宋_GBK" panose="02000000000000000000" pitchFamily="2" charset="-122"/>
              <a:ea typeface="方正粗雅宋_GBK" panose="02000000000000000000" pitchFamily="2" charset="-122"/>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Users\李晓风\Desktop\img487.jpg"/>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490272" y="138314"/>
            <a:ext cx="4163456" cy="486687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668351" y="1059771"/>
            <a:ext cx="615553" cy="2056012"/>
          </a:xfrm>
          <a:prstGeom prst="rect">
            <a:avLst/>
          </a:prstGeom>
          <a:noFill/>
        </p:spPr>
        <p:txBody>
          <a:bodyPr vert="eaVert" wrap="none" rtlCol="0">
            <a:spAutoFit/>
          </a:bodyPr>
          <a:lstStyle/>
          <a:p>
            <a:r>
              <a:rPr lang="zh-CN" altLang="en-US" sz="2800" spc="100">
                <a:solidFill>
                  <a:schemeClr val="bg1"/>
                </a:solidFill>
                <a:latin typeface="华文隶书" panose="02010800040101010101" pitchFamily="2" charset="-122"/>
                <a:ea typeface="华文隶书" panose="02010800040101010101" pitchFamily="2" charset="-122"/>
              </a:rPr>
              <a:t>明朝的倭患</a:t>
            </a:r>
            <a:endParaRPr lang="zh-CN" altLang="en-US" sz="2800" spc="100">
              <a:solidFill>
                <a:schemeClr val="bg1"/>
              </a:solidFill>
              <a:latin typeface="华文隶书" panose="02010800040101010101" pitchFamily="2" charset="-122"/>
              <a:ea typeface="华文隶书" panose="02010800040101010101" pitchFamily="2"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63300"/>
        </a:solidFill>
        <a:effectLst/>
      </p:bgPr>
    </p:bg>
    <p:spTree>
      <p:nvGrpSpPr>
        <p:cNvPr id="1" name=""/>
        <p:cNvGrpSpPr/>
        <p:nvPr/>
      </p:nvGrpSpPr>
      <p:grpSpPr>
        <a:xfrm>
          <a:off x="0" y="0"/>
          <a:ext cx="0" cy="0"/>
          <a:chOff x="0" y="0"/>
          <a:chExt cx="0" cy="0"/>
        </a:xfrm>
      </p:grpSpPr>
      <p:sp>
        <p:nvSpPr>
          <p:cNvPr id="2" name="TextBox 1"/>
          <p:cNvSpPr txBox="1"/>
          <p:nvPr/>
        </p:nvSpPr>
        <p:spPr>
          <a:xfrm>
            <a:off x="7811956" y="519778"/>
            <a:ext cx="461665" cy="92398"/>
          </a:xfrm>
          <a:prstGeom prst="rect">
            <a:avLst/>
          </a:prstGeom>
          <a:noFill/>
        </p:spPr>
        <p:txBody>
          <a:bodyPr vert="eaVert" wrap="none" rtlCol="0">
            <a:spAutoFit/>
          </a:bodyPr>
          <a:lstStyle/>
          <a:p>
            <a:endParaRPr lang="zh-CN" altLang="en-US"/>
          </a:p>
        </p:txBody>
      </p:sp>
      <p:sp>
        <p:nvSpPr>
          <p:cNvPr id="3" name="TextBox 2"/>
          <p:cNvSpPr txBox="1"/>
          <p:nvPr/>
        </p:nvSpPr>
        <p:spPr>
          <a:xfrm>
            <a:off x="1930656" y="368461"/>
            <a:ext cx="4801314" cy="4559903"/>
          </a:xfrm>
          <a:prstGeom prst="rect">
            <a:avLst/>
          </a:prstGeom>
          <a:noFill/>
        </p:spPr>
        <p:txBody>
          <a:bodyPr vert="eaVert" wrap="none" rtlCol="0">
            <a:spAutoFit/>
            <a:scene3d>
              <a:camera prst="orthographicFront"/>
              <a:lightRig rig="threePt" dir="t"/>
            </a:scene3d>
            <a:sp3d extrusionH="57150">
              <a:bevelT w="38100" h="38100"/>
            </a:sp3d>
          </a:bodyPr>
          <a:lstStyle/>
          <a:p>
            <a:r>
              <a:rPr lang="zh-CN" altLang="en-US" sz="3000" b="1">
                <a:solidFill>
                  <a:schemeClr val="bg1"/>
                </a:solidFill>
                <a:latin typeface="华康黑体W9(P)" panose="020B0900000000000000" pitchFamily="34" charset="-122"/>
                <a:ea typeface="华康黑体W9(P)" panose="020B0900000000000000" pitchFamily="34" charset="-122"/>
              </a:rPr>
              <a:t>一、经济制度和经济政策</a:t>
            </a:r>
            <a:r>
              <a:rPr lang="zh-CN" altLang="en-US" sz="3000" b="1">
                <a:solidFill>
                  <a:schemeClr val="bg1"/>
                </a:solidFill>
                <a:latin typeface="华康黑体W9(P)" panose="020B0900000000000000" pitchFamily="34" charset="-122"/>
                <a:ea typeface="华康黑体W9(P)" panose="020B0900000000000000" pitchFamily="34" charset="-122"/>
                <a:sym typeface="Wingdings" panose="05000000000000000000" pitchFamily="2" charset="2"/>
                <a:hlinkClick r:id="rId1" action="ppaction://hlinksldjump"/>
              </a:rPr>
              <a:t></a:t>
            </a:r>
            <a:endParaRPr lang="zh-CN" altLang="en-US" sz="3000" b="1">
              <a:solidFill>
                <a:schemeClr val="bg1"/>
              </a:solidFill>
              <a:latin typeface="华康黑体W9(P)" panose="020B0900000000000000" pitchFamily="34" charset="-122"/>
              <a:ea typeface="华康黑体W9(P)" panose="020B0900000000000000" pitchFamily="34" charset="-122"/>
              <a:sym typeface="Wingdings" panose="05000000000000000000" pitchFamily="2" charset="2"/>
            </a:endParaRPr>
          </a:p>
          <a:p>
            <a:endParaRPr lang="zh-CN" altLang="en-US" sz="3000" b="1">
              <a:solidFill>
                <a:schemeClr val="bg1"/>
              </a:solidFill>
              <a:latin typeface="华康黑体W9(P)" panose="020B0900000000000000" pitchFamily="34" charset="-122"/>
              <a:ea typeface="华康黑体W9(P)" panose="020B0900000000000000" pitchFamily="34" charset="-122"/>
            </a:endParaRPr>
          </a:p>
          <a:p>
            <a:r>
              <a:rPr lang="zh-CN" altLang="en-US" sz="3000" b="1">
                <a:solidFill>
                  <a:schemeClr val="bg1"/>
                </a:solidFill>
                <a:latin typeface="华康黑体W9(P)" panose="020B0900000000000000" pitchFamily="34" charset="-122"/>
                <a:ea typeface="华康黑体W9(P)" panose="020B0900000000000000" pitchFamily="34" charset="-122"/>
              </a:rPr>
              <a:t>二、中国经济重心的南移</a:t>
            </a:r>
            <a:r>
              <a:rPr lang="zh-CN" altLang="en-US" sz="3000" b="1">
                <a:solidFill>
                  <a:schemeClr val="bg1"/>
                </a:solidFill>
                <a:latin typeface="华康黑体W9(P)" panose="020B0900000000000000" pitchFamily="34" charset="-122"/>
                <a:ea typeface="华康黑体W9(P)" panose="020B0900000000000000" pitchFamily="34" charset="-122"/>
                <a:sym typeface="Wingdings" panose="05000000000000000000" pitchFamily="2" charset="2"/>
                <a:hlinkClick r:id="rId2" action="ppaction://hlinksldjump"/>
              </a:rPr>
              <a:t></a:t>
            </a:r>
            <a:endParaRPr lang="zh-CN" altLang="en-US" sz="3000" b="1">
              <a:solidFill>
                <a:schemeClr val="bg1"/>
              </a:solidFill>
              <a:latin typeface="华康黑体W9(P)" panose="020B0900000000000000" pitchFamily="34" charset="-122"/>
              <a:ea typeface="华康黑体W9(P)" panose="020B0900000000000000" pitchFamily="34" charset="-122"/>
              <a:sym typeface="Wingdings" panose="05000000000000000000" pitchFamily="2" charset="2"/>
            </a:endParaRPr>
          </a:p>
          <a:p>
            <a:endParaRPr lang="zh-CN" altLang="en-US" sz="3000" b="1">
              <a:solidFill>
                <a:schemeClr val="bg1"/>
              </a:solidFill>
              <a:latin typeface="华康黑体W9(P)" panose="020B0900000000000000" pitchFamily="34" charset="-122"/>
              <a:ea typeface="华康黑体W9(P)" panose="020B0900000000000000" pitchFamily="34" charset="-122"/>
            </a:endParaRPr>
          </a:p>
          <a:p>
            <a:r>
              <a:rPr lang="zh-CN" altLang="en-US" sz="3000" b="1">
                <a:solidFill>
                  <a:schemeClr val="bg1"/>
                </a:solidFill>
                <a:latin typeface="华康黑体W9(P)" panose="020B0900000000000000" pitchFamily="34" charset="-122"/>
                <a:ea typeface="华康黑体W9(P)" panose="020B0900000000000000" pitchFamily="34" charset="-122"/>
              </a:rPr>
              <a:t>三、农业生产的发展</a:t>
            </a:r>
            <a:r>
              <a:rPr lang="zh-CN" altLang="en-US" sz="3000" b="1">
                <a:solidFill>
                  <a:schemeClr val="bg1"/>
                </a:solidFill>
                <a:latin typeface="华康黑体W9(P)" panose="020B0900000000000000" pitchFamily="34" charset="-122"/>
                <a:ea typeface="华康黑体W9(P)" panose="020B0900000000000000" pitchFamily="34" charset="-122"/>
                <a:sym typeface="Wingdings" panose="05000000000000000000" pitchFamily="2" charset="2"/>
                <a:hlinkClick r:id="rId3" action="ppaction://hlinksldjump"/>
              </a:rPr>
              <a:t></a:t>
            </a:r>
            <a:endParaRPr lang="zh-CN" altLang="en-US" sz="3000" b="1">
              <a:solidFill>
                <a:schemeClr val="bg1"/>
              </a:solidFill>
              <a:latin typeface="华康黑体W9(P)" panose="020B0900000000000000" pitchFamily="34" charset="-122"/>
              <a:ea typeface="华康黑体W9(P)" panose="020B0900000000000000" pitchFamily="34" charset="-122"/>
            </a:endParaRPr>
          </a:p>
          <a:p>
            <a:endParaRPr lang="zh-CN" altLang="en-US" sz="3000" b="1">
              <a:solidFill>
                <a:schemeClr val="bg1"/>
              </a:solidFill>
              <a:latin typeface="华康黑体W9(P)" panose="020B0900000000000000" pitchFamily="34" charset="-122"/>
              <a:ea typeface="华康黑体W9(P)" panose="020B0900000000000000" pitchFamily="34" charset="-122"/>
            </a:endParaRPr>
          </a:p>
          <a:p>
            <a:r>
              <a:rPr lang="zh-CN" altLang="en-US" sz="3000" b="1">
                <a:solidFill>
                  <a:schemeClr val="bg1"/>
                </a:solidFill>
                <a:latin typeface="华康黑体W9(P)" panose="020B0900000000000000" pitchFamily="34" charset="-122"/>
                <a:ea typeface="华康黑体W9(P)" panose="020B0900000000000000" pitchFamily="34" charset="-122"/>
              </a:rPr>
              <a:t>四、手工业生产的发展</a:t>
            </a:r>
            <a:r>
              <a:rPr lang="zh-CN" altLang="en-US" sz="3000" b="1">
                <a:solidFill>
                  <a:schemeClr val="bg1"/>
                </a:solidFill>
                <a:latin typeface="华康黑体W9(P)" panose="020B0900000000000000" pitchFamily="34" charset="-122"/>
                <a:ea typeface="华康黑体W9(P)" panose="020B0900000000000000" pitchFamily="34" charset="-122"/>
                <a:sym typeface="Wingdings" panose="05000000000000000000" pitchFamily="2" charset="2"/>
                <a:hlinkClick r:id="rId4" action="ppaction://hlinksldjump"/>
              </a:rPr>
              <a:t></a:t>
            </a:r>
            <a:endParaRPr lang="zh-CN" altLang="en-US" sz="3000" b="1">
              <a:solidFill>
                <a:schemeClr val="bg1"/>
              </a:solidFill>
              <a:latin typeface="华康黑体W9(P)" panose="020B0900000000000000" pitchFamily="34" charset="-122"/>
              <a:ea typeface="华康黑体W9(P)" panose="020B0900000000000000" pitchFamily="34" charset="-122"/>
              <a:sym typeface="Wingdings" panose="05000000000000000000" pitchFamily="2" charset="2"/>
            </a:endParaRPr>
          </a:p>
          <a:p>
            <a:endParaRPr lang="zh-CN" altLang="en-US" sz="3000" b="1">
              <a:solidFill>
                <a:schemeClr val="bg1"/>
              </a:solidFill>
              <a:latin typeface="华康黑体W9(P)" panose="020B0900000000000000" pitchFamily="34" charset="-122"/>
              <a:ea typeface="华康黑体W9(P)" panose="020B0900000000000000" pitchFamily="34" charset="-122"/>
              <a:sym typeface="Wingdings" panose="05000000000000000000" pitchFamily="2" charset="2"/>
            </a:endParaRPr>
          </a:p>
          <a:p>
            <a:r>
              <a:rPr lang="zh-CN" altLang="en-US" sz="3000" b="1">
                <a:solidFill>
                  <a:schemeClr val="bg1"/>
                </a:solidFill>
                <a:latin typeface="华康黑体W9(P)" panose="020B0900000000000000" pitchFamily="34" charset="-122"/>
                <a:ea typeface="华康黑体W9(P)" panose="020B0900000000000000" pitchFamily="34" charset="-122"/>
                <a:sym typeface="Wingdings" panose="05000000000000000000" pitchFamily="2" charset="2"/>
              </a:rPr>
              <a:t>五、商业的发展</a:t>
            </a:r>
            <a:r>
              <a:rPr lang="zh-CN" altLang="en-US" sz="3000" b="1">
                <a:solidFill>
                  <a:schemeClr val="bg1"/>
                </a:solidFill>
                <a:latin typeface="华康黑体W9(P)" panose="020B0900000000000000" pitchFamily="34" charset="-122"/>
                <a:ea typeface="华康黑体W9(P)" panose="020B0900000000000000" pitchFamily="34" charset="-122"/>
                <a:sym typeface="Wingdings" panose="05000000000000000000" pitchFamily="2" charset="2"/>
                <a:hlinkClick r:id="rId5" action="ppaction://hlinksldjump"/>
              </a:rPr>
              <a:t></a:t>
            </a:r>
            <a:endParaRPr lang="zh-CN" altLang="en-US" sz="3000" b="1">
              <a:solidFill>
                <a:schemeClr val="bg1"/>
              </a:solidFill>
              <a:latin typeface="华康黑体W9(P)" panose="020B0900000000000000" pitchFamily="34" charset="-122"/>
              <a:ea typeface="华康黑体W9(P)" panose="020B0900000000000000" pitchFamily="34" charset="-122"/>
            </a:endParaRPr>
          </a:p>
          <a:p>
            <a:endParaRPr lang="zh-CN" altLang="en-US" sz="3000" b="1">
              <a:latin typeface="华康黑体W9(P)" panose="020B0900000000000000" pitchFamily="34" charset="-122"/>
              <a:ea typeface="华康黑体W9(P)" panose="020B0900000000000000" pitchFamily="34" charset="-122"/>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Users\李晓风\Desktop\151145565.jpg"/>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0" y="24262"/>
            <a:ext cx="9144000" cy="499545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右箭头 3"/>
          <p:cNvSpPr/>
          <p:nvPr/>
        </p:nvSpPr>
        <p:spPr>
          <a:xfrm rot="15270464">
            <a:off x="6485176" y="2294728"/>
            <a:ext cx="355275" cy="206280"/>
          </a:xfrm>
          <a:prstGeom prst="right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2628027" y="4447007"/>
            <a:ext cx="2698175" cy="523220"/>
          </a:xfrm>
          <a:prstGeom prst="rect">
            <a:avLst/>
          </a:prstGeom>
          <a:noFill/>
        </p:spPr>
        <p:txBody>
          <a:bodyPr wrap="none" rtlCol="0">
            <a:spAutoFit/>
          </a:bodyPr>
          <a:lstStyle/>
          <a:p>
            <a:r>
              <a:rPr lang="zh-CN" altLang="en-US" sz="2800" smtClean="0">
                <a:solidFill>
                  <a:srgbClr val="C00000"/>
                </a:solidFill>
                <a:latin typeface="华文隶书" panose="02010800040101010101" pitchFamily="2" charset="-122"/>
                <a:ea typeface="华文隶书" panose="02010800040101010101" pitchFamily="2" charset="-122"/>
              </a:rPr>
              <a:t>西方殖民者东来</a:t>
            </a:r>
            <a:endParaRPr lang="zh-CN" altLang="en-US" sz="2800">
              <a:solidFill>
                <a:srgbClr val="C00000"/>
              </a:solidFill>
              <a:latin typeface="华文隶书" panose="02010800040101010101" pitchFamily="2" charset="-122"/>
              <a:ea typeface="华文隶书"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Users\李晓风\Desktop\img488.jpg"/>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402475" y="113261"/>
            <a:ext cx="4339049" cy="491697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89005" y="1151008"/>
            <a:ext cx="615553" cy="2841483"/>
          </a:xfrm>
          <a:prstGeom prst="rect">
            <a:avLst/>
          </a:prstGeom>
          <a:noFill/>
        </p:spPr>
        <p:txBody>
          <a:bodyPr vert="eaVert" wrap="none" rtlCol="0">
            <a:spAutoFit/>
          </a:bodyPr>
          <a:lstStyle/>
          <a:p>
            <a:r>
              <a:rPr lang="zh-CN" altLang="en-US" sz="2800" spc="100" smtClean="0">
                <a:solidFill>
                  <a:schemeClr val="bg1"/>
                </a:solidFill>
                <a:latin typeface="华文隶书" panose="02010800040101010101" pitchFamily="2" charset="-122"/>
                <a:ea typeface="华文隶书" panose="02010800040101010101" pitchFamily="2" charset="-122"/>
              </a:rPr>
              <a:t>清初的抗清活动</a:t>
            </a:r>
            <a:endParaRPr lang="zh-CN" altLang="en-US" sz="2800" spc="100">
              <a:solidFill>
                <a:schemeClr val="bg1"/>
              </a:solidFill>
              <a:latin typeface="华文隶书" panose="02010800040101010101" pitchFamily="2" charset="-122"/>
              <a:ea typeface="华文隶书" panose="02010800040101010101" pitchFamily="2" charset="-122"/>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45695" y="1253760"/>
            <a:ext cx="4852610" cy="1317990"/>
          </a:xfrm>
          <a:prstGeom prst="rect">
            <a:avLst/>
          </a:prstGeom>
          <a:noFill/>
          <a:ln w="76200">
            <a:solidFill>
              <a:schemeClr val="accent6">
                <a:lumMod val="60000"/>
                <a:lumOff val="40000"/>
              </a:schemeClr>
            </a:solidFill>
          </a:ln>
          <a:scene3d>
            <a:camera prst="orthographicFront"/>
            <a:lightRig rig="threePt" dir="t"/>
          </a:scene3d>
          <a:sp3d>
            <a:bevelT/>
          </a:sp3d>
        </p:spPr>
        <p:txBody>
          <a:bodyPr wrap="none" rtlCol="0">
            <a:spAutoFit/>
          </a:bodyPr>
          <a:lstStyle/>
          <a:p>
            <a:pPr>
              <a:lnSpc>
                <a:spcPct val="150000"/>
              </a:lnSpc>
            </a:pPr>
            <a:r>
              <a:rPr lang="zh-CN" altLang="en-US" sz="2800" smtClean="0">
                <a:solidFill>
                  <a:schemeClr val="bg1"/>
                </a:solidFill>
                <a:latin typeface="黑体" panose="02010609060101010101" charset="-122"/>
                <a:ea typeface="方正中雅宋_GBK" panose="02000000000000000000" pitchFamily="2" charset="-122"/>
              </a:rPr>
              <a:t>可能性：自给自足的自然经济</a:t>
            </a:r>
            <a:endParaRPr lang="en-US" altLang="zh-CN" sz="2800" smtClean="0">
              <a:solidFill>
                <a:schemeClr val="bg1"/>
              </a:solidFill>
              <a:latin typeface="黑体" panose="02010609060101010101" charset="-122"/>
              <a:ea typeface="方正中雅宋_GBK" panose="02000000000000000000" pitchFamily="2" charset="-122"/>
            </a:endParaRPr>
          </a:p>
          <a:p>
            <a:pPr>
              <a:lnSpc>
                <a:spcPct val="150000"/>
              </a:lnSpc>
            </a:pPr>
            <a:r>
              <a:rPr lang="zh-CN" altLang="en-US" sz="2800" smtClean="0">
                <a:solidFill>
                  <a:schemeClr val="bg1"/>
                </a:solidFill>
                <a:latin typeface="黑体" panose="02010609060101010101" charset="-122"/>
                <a:ea typeface="方正中雅宋_GBK" panose="02000000000000000000" pitchFamily="2" charset="-122"/>
              </a:rPr>
              <a:t>必要性：海防问题的日益严重</a:t>
            </a:r>
            <a:endParaRPr lang="zh-CN" altLang="en-US" sz="2800">
              <a:solidFill>
                <a:schemeClr val="bg1"/>
              </a:solidFill>
              <a:latin typeface="黑体" panose="02010609060101010101" charset="-122"/>
              <a:ea typeface="方正中雅宋_GBK" panose="02000000000000000000" pitchFamily="2" charset="-122"/>
            </a:endParaRPr>
          </a:p>
        </p:txBody>
      </p:sp>
      <p:pic>
        <p:nvPicPr>
          <p:cNvPr id="4" name="Picture 2" descr="C:\Users\rdfz\Documents\美图图库\55bOOOPIC78_副本.png">
            <a:hlinkClick r:id="rId1" action="ppaction://hlinksldjump"/>
          </p:cNvPr>
          <p:cNvPicPr>
            <a:picLocks noChangeAspect="1" noChangeArrowheads="1"/>
          </p:cNvPicPr>
          <p:nvPr/>
        </p:nvPicPr>
        <p:blipFill>
          <a:blip r:embed="rId2">
            <a:lum contrast="40000"/>
          </a:blip>
          <a:stretch>
            <a:fillRect/>
          </a:stretch>
        </p:blipFill>
        <p:spPr bwMode="auto">
          <a:xfrm flipH="1">
            <a:off x="8277725" y="4443958"/>
            <a:ext cx="605919" cy="34938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63300"/>
        </a:solidFill>
        <a:effectLst/>
      </p:bgPr>
    </p:bg>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925513" y="549497"/>
            <a:ext cx="4698722"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50000"/>
              </a:lnSpc>
            </a:pPr>
            <a:r>
              <a:rPr lang="zh-CN" altLang="en-US" sz="3200">
                <a:solidFill>
                  <a:srgbClr val="FFFF00"/>
                </a:solidFill>
                <a:latin typeface="方正粗雅宋_GBK" panose="02000000000000000000" pitchFamily="2" charset="-122"/>
                <a:ea typeface="方正粗雅宋_GBK" panose="02000000000000000000" pitchFamily="2" charset="-122"/>
              </a:rPr>
              <a:t>二、中国经济重心的南移</a:t>
            </a:r>
            <a:endParaRPr lang="zh-CN" altLang="en-US" sz="3200">
              <a:solidFill>
                <a:srgbClr val="FFFF00"/>
              </a:solidFill>
              <a:latin typeface="方正粗雅宋_GBK" panose="02000000000000000000" pitchFamily="2" charset="-122"/>
              <a:ea typeface="方正粗雅宋_GBK" panose="02000000000000000000" pitchFamily="2" charset="-122"/>
            </a:endParaRPr>
          </a:p>
          <a:p>
            <a:pPr>
              <a:lnSpc>
                <a:spcPct val="150000"/>
              </a:lnSpc>
            </a:pPr>
            <a:r>
              <a:rPr lang="zh-CN" altLang="en-US" sz="2800">
                <a:solidFill>
                  <a:schemeClr val="bg1"/>
                </a:solidFill>
                <a:latin typeface="方正粗雅宋_GBK" panose="02000000000000000000" pitchFamily="2" charset="-122"/>
                <a:ea typeface="方正粗雅宋_GBK" panose="02000000000000000000" pitchFamily="2" charset="-122"/>
              </a:rPr>
              <a:t>  </a:t>
            </a:r>
            <a:r>
              <a:rPr lang="en-US" altLang="zh-CN" sz="2800">
                <a:solidFill>
                  <a:schemeClr val="bg1"/>
                </a:solidFill>
                <a:latin typeface="方正粗雅宋_GBK" panose="02000000000000000000" pitchFamily="2" charset="-122"/>
                <a:ea typeface="方正粗雅宋_GBK" panose="02000000000000000000" pitchFamily="2" charset="-122"/>
              </a:rPr>
              <a:t>1.</a:t>
            </a:r>
            <a:r>
              <a:rPr lang="zh-CN" altLang="en-US" sz="2800">
                <a:solidFill>
                  <a:schemeClr val="bg1"/>
                </a:solidFill>
                <a:latin typeface="方正粗雅宋_GBK" panose="02000000000000000000" pitchFamily="2" charset="-122"/>
                <a:ea typeface="方正粗雅宋_GBK" panose="02000000000000000000" pitchFamily="2" charset="-122"/>
              </a:rPr>
              <a:t>魏晋南北朝</a:t>
            </a:r>
            <a:r>
              <a:rPr lang="zh-CN" altLang="en-US" sz="2800" smtClean="0">
                <a:solidFill>
                  <a:schemeClr val="bg1"/>
                </a:solidFill>
                <a:latin typeface="方正粗雅宋_GBK" panose="02000000000000000000" pitchFamily="2" charset="-122"/>
                <a:ea typeface="方正粗雅宋_GBK" panose="02000000000000000000" pitchFamily="2" charset="-122"/>
              </a:rPr>
              <a:t>时期</a:t>
            </a:r>
            <a:r>
              <a:rPr lang="zh-CN" altLang="en-US" sz="280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hlinkClick r:id="rId1" action="ppaction://hlinksldjump"/>
              </a:rPr>
              <a:t></a:t>
            </a:r>
            <a:endParaRPr lang="en-US" altLang="zh-CN" sz="2800" smtClean="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endParaRPr>
          </a:p>
          <a:p>
            <a:pPr>
              <a:lnSpc>
                <a:spcPct val="150000"/>
              </a:lnSpc>
            </a:pPr>
            <a:r>
              <a:rPr lang="en-US" altLang="zh-CN" sz="280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rPr>
              <a:t> </a:t>
            </a:r>
            <a:r>
              <a:rPr lang="en-US" altLang="zh-CN" sz="2800" smtClean="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rPr>
              <a:t> 2.</a:t>
            </a:r>
            <a:r>
              <a:rPr lang="zh-CN" altLang="en-US" sz="2800" smtClean="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rPr>
              <a:t>隋唐五代时期</a:t>
            </a:r>
            <a:r>
              <a:rPr lang="zh-CN" altLang="en-US" sz="280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hlinkClick r:id="rId2" action="ppaction://hlinksldjump"/>
              </a:rPr>
              <a:t></a:t>
            </a:r>
            <a:endParaRPr lang="zh-CN" altLang="en-US" sz="280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endParaRPr>
          </a:p>
          <a:p>
            <a:pPr>
              <a:lnSpc>
                <a:spcPct val="150000"/>
              </a:lnSpc>
            </a:pPr>
            <a:r>
              <a:rPr lang="zh-CN" altLang="en-US" sz="2800">
                <a:solidFill>
                  <a:schemeClr val="bg1"/>
                </a:solidFill>
                <a:latin typeface="方正粗雅宋_GBK" panose="02000000000000000000" pitchFamily="2" charset="-122"/>
                <a:ea typeface="方正粗雅宋_GBK" panose="02000000000000000000" pitchFamily="2" charset="-122"/>
              </a:rPr>
              <a:t>  </a:t>
            </a:r>
            <a:r>
              <a:rPr lang="en-US" altLang="zh-CN" sz="2800" smtClean="0">
                <a:solidFill>
                  <a:schemeClr val="bg1"/>
                </a:solidFill>
                <a:latin typeface="方正粗雅宋_GBK" panose="02000000000000000000" pitchFamily="2" charset="-122"/>
                <a:ea typeface="方正粗雅宋_GBK" panose="02000000000000000000" pitchFamily="2" charset="-122"/>
              </a:rPr>
              <a:t>3.</a:t>
            </a:r>
            <a:r>
              <a:rPr lang="zh-CN" altLang="en-US" sz="2800">
                <a:solidFill>
                  <a:schemeClr val="bg1"/>
                </a:solidFill>
                <a:latin typeface="方正粗雅宋_GBK" panose="02000000000000000000" pitchFamily="2" charset="-122"/>
                <a:ea typeface="方正粗雅宋_GBK" panose="02000000000000000000" pitchFamily="2" charset="-122"/>
              </a:rPr>
              <a:t>南宋</a:t>
            </a:r>
            <a:r>
              <a:rPr lang="zh-CN" altLang="en-US" sz="2800" smtClean="0">
                <a:solidFill>
                  <a:schemeClr val="bg1"/>
                </a:solidFill>
                <a:latin typeface="方正粗雅宋_GBK" panose="02000000000000000000" pitchFamily="2" charset="-122"/>
                <a:ea typeface="方正粗雅宋_GBK" panose="02000000000000000000" pitchFamily="2" charset="-122"/>
              </a:rPr>
              <a:t>时期</a:t>
            </a:r>
            <a:r>
              <a:rPr lang="zh-CN" altLang="en-US" sz="280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hlinkClick r:id="rId3" action="ppaction://hlinksldjump"/>
              </a:rPr>
              <a:t></a:t>
            </a:r>
            <a:r>
              <a:rPr lang="zh-CN" altLang="en-US" sz="2800" smtClean="0">
                <a:solidFill>
                  <a:schemeClr val="bg1"/>
                </a:solidFill>
                <a:latin typeface="方正粗雅宋_GBK" panose="02000000000000000000" pitchFamily="2" charset="-122"/>
                <a:ea typeface="方正粗雅宋_GBK" panose="02000000000000000000" pitchFamily="2" charset="-122"/>
              </a:rPr>
              <a:t>  </a:t>
            </a:r>
            <a:endParaRPr lang="zh-CN" altLang="en-US" sz="2800">
              <a:solidFill>
                <a:schemeClr val="bg1"/>
              </a:solidFill>
              <a:latin typeface="方正粗雅宋_GBK" panose="02000000000000000000" pitchFamily="2" charset="-122"/>
              <a:ea typeface="方正粗雅宋_GBK" panose="02000000000000000000" pitchFamily="2" charset="-122"/>
            </a:endParaRPr>
          </a:p>
        </p:txBody>
      </p:sp>
      <p:pic>
        <p:nvPicPr>
          <p:cNvPr id="26627" name="Picture 11" descr="C:\Users\李晓风\Desktop\新图片(7.jp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172451" y="411957"/>
            <a:ext cx="557213" cy="25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26">
                                            <p:txEl>
                                              <p:pRg st="1" end="1"/>
                                            </p:txEl>
                                          </p:spTgt>
                                        </p:tgtEl>
                                        <p:attrNameLst>
                                          <p:attrName>style.visibility</p:attrName>
                                        </p:attrNameLst>
                                      </p:cBhvr>
                                      <p:to>
                                        <p:strVal val="visible"/>
                                      </p:to>
                                    </p:set>
                                    <p:animEffect transition="in" filter="wipe(left)">
                                      <p:cBhvr>
                                        <p:cTn id="7" dur="500"/>
                                        <p:tgtEl>
                                          <p:spTgt spid="2662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6">
                                            <p:txEl>
                                              <p:pRg st="2" end="2"/>
                                            </p:txEl>
                                          </p:spTgt>
                                        </p:tgtEl>
                                        <p:attrNameLst>
                                          <p:attrName>style.visibility</p:attrName>
                                        </p:attrNameLst>
                                      </p:cBhvr>
                                      <p:to>
                                        <p:strVal val="visible"/>
                                      </p:to>
                                    </p:set>
                                    <p:animEffect transition="in" filter="wipe(left)">
                                      <p:cBhvr>
                                        <p:cTn id="12" dur="500"/>
                                        <p:tgtEl>
                                          <p:spTgt spid="2662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626">
                                            <p:txEl>
                                              <p:pRg st="3" end="3"/>
                                            </p:txEl>
                                          </p:spTgt>
                                        </p:tgtEl>
                                        <p:attrNameLst>
                                          <p:attrName>style.visibility</p:attrName>
                                        </p:attrNameLst>
                                      </p:cBhvr>
                                      <p:to>
                                        <p:strVal val="visible"/>
                                      </p:to>
                                    </p:set>
                                    <p:animEffect transition="in" filter="wipe(left)">
                                      <p:cBhvr>
                                        <p:cTn id="17" dur="500"/>
                                        <p:tgtEl>
                                          <p:spTgt spid="266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Rectangle 1"/>
          <p:cNvSpPr>
            <a:spLocks noChangeArrowheads="1"/>
          </p:cNvSpPr>
          <p:nvPr/>
        </p:nvSpPr>
        <p:spPr bwMode="auto">
          <a:xfrm>
            <a:off x="252060" y="934216"/>
            <a:ext cx="8639880" cy="3407087"/>
          </a:xfrm>
          <a:prstGeom prst="rect">
            <a:avLst/>
          </a:prstGeom>
          <a:noFill/>
          <a:ln w="9525">
            <a:noFill/>
            <a:miter lim="800000"/>
          </a:ln>
          <a:effectLst/>
        </p:spPr>
        <p:txBody>
          <a:bodyPr vert="horz" wrap="square" lIns="82296" tIns="41148" rIns="82296" bIns="41148" numCol="1" anchor="ctr" anchorCtr="0" compatLnSpc="1">
            <a:spAutoFit/>
          </a:bodyPr>
          <a:lstStyle/>
          <a:p>
            <a:pPr algn="ctr" defTabSz="822960"/>
            <a:r>
              <a:rPr lang="zh-CN" altLang="en-US" sz="2400" smtClean="0">
                <a:solidFill>
                  <a:srgbClr val="FFFF00"/>
                </a:solidFill>
                <a:latin typeface="方正粗雅宋_GBK" panose="02000000000000000000" pitchFamily="2" charset="-122"/>
                <a:ea typeface="方正粗雅宋_GBK" panose="02000000000000000000" pitchFamily="2" charset="-122"/>
                <a:cs typeface="Times New Roman" panose="02020603050405020304" pitchFamily="18" charset="0"/>
              </a:rPr>
              <a:t>经济</a:t>
            </a:r>
            <a:r>
              <a:rPr lang="zh-CN" altLang="en-US" sz="2400">
                <a:solidFill>
                  <a:srgbClr val="FFFF00"/>
                </a:solidFill>
                <a:latin typeface="方正粗雅宋_GBK" panose="02000000000000000000" pitchFamily="2" charset="-122"/>
                <a:ea typeface="方正粗雅宋_GBK" panose="02000000000000000000" pitchFamily="2" charset="-122"/>
                <a:cs typeface="Times New Roman" panose="02020603050405020304" pitchFamily="18" charset="0"/>
              </a:rPr>
              <a:t>重心南移的</a:t>
            </a:r>
            <a:r>
              <a:rPr lang="zh-CN" altLang="en-US" sz="2400" smtClean="0">
                <a:solidFill>
                  <a:srgbClr val="FFFF00"/>
                </a:solidFill>
                <a:latin typeface="方正粗雅宋_GBK" panose="02000000000000000000" pitchFamily="2" charset="-122"/>
                <a:ea typeface="方正粗雅宋_GBK" panose="02000000000000000000" pitchFamily="2" charset="-122"/>
                <a:cs typeface="Times New Roman" panose="02020603050405020304" pitchFamily="18" charset="0"/>
              </a:rPr>
              <a:t>原因</a:t>
            </a:r>
            <a:endParaRPr lang="en-US" altLang="zh-CN" sz="2400">
              <a:solidFill>
                <a:srgbClr val="FFFF00"/>
              </a:solidFill>
              <a:latin typeface="方正粗雅宋_GBK" panose="02000000000000000000" pitchFamily="2" charset="-122"/>
              <a:ea typeface="方正粗雅宋_GBK" panose="02000000000000000000" pitchFamily="2" charset="-122"/>
              <a:cs typeface="Times New Roman" panose="02020603050405020304" pitchFamily="18" charset="0"/>
            </a:endParaRPr>
          </a:p>
          <a:p>
            <a:pPr algn="just" defTabSz="822960"/>
            <a:r>
              <a:rPr lang="en-US" altLang="zh-CN" sz="2400">
                <a:solidFill>
                  <a:schemeClr val="bg1"/>
                </a:solidFill>
                <a:latin typeface="黑体" panose="02010609060101010101" charset="-122"/>
                <a:ea typeface="方正中雅宋_GBK" panose="02000000000000000000" pitchFamily="2" charset="-122"/>
                <a:cs typeface="Times New Roman" panose="02020603050405020304" pitchFamily="18" charset="0"/>
              </a:rPr>
              <a:t>    </a:t>
            </a:r>
            <a:r>
              <a:rPr lang="zh-CN" altLang="en-US" sz="2400">
                <a:solidFill>
                  <a:schemeClr val="bg1"/>
                </a:solidFill>
                <a:latin typeface="黑体" panose="02010609060101010101" charset="-122"/>
                <a:ea typeface="方正中雅宋_GBK" panose="02000000000000000000" pitchFamily="2" charset="-122"/>
                <a:cs typeface="Times New Roman" panose="02020603050405020304" pitchFamily="18" charset="0"/>
              </a:rPr>
              <a:t>第一，江南地区长期的相对稳定是南方经济得以持续发展并超过北方的最重要的社会原因。</a:t>
            </a:r>
            <a:endParaRPr lang="en-US" altLang="zh-CN" sz="2400">
              <a:solidFill>
                <a:schemeClr val="bg1"/>
              </a:solidFill>
              <a:latin typeface="黑体" panose="02010609060101010101" charset="-122"/>
              <a:ea typeface="方正中雅宋_GBK" panose="02000000000000000000" pitchFamily="2" charset="-122"/>
              <a:cs typeface="Times New Roman" panose="02020603050405020304" pitchFamily="18" charset="0"/>
            </a:endParaRPr>
          </a:p>
          <a:p>
            <a:pPr algn="just" defTabSz="822960"/>
            <a:r>
              <a:rPr lang="en-US" altLang="zh-CN" sz="2400">
                <a:solidFill>
                  <a:schemeClr val="bg1"/>
                </a:solidFill>
                <a:latin typeface="黑体" panose="02010609060101010101" charset="-122"/>
                <a:ea typeface="方正中雅宋_GBK" panose="02000000000000000000" pitchFamily="2" charset="-122"/>
                <a:cs typeface="Times New Roman" panose="02020603050405020304" pitchFamily="18" charset="0"/>
              </a:rPr>
              <a:t>    </a:t>
            </a:r>
            <a:r>
              <a:rPr lang="zh-CN" altLang="en-US" sz="2400">
                <a:solidFill>
                  <a:schemeClr val="bg1"/>
                </a:solidFill>
                <a:latin typeface="黑体" panose="02010609060101010101" charset="-122"/>
                <a:ea typeface="方正中雅宋_GBK" panose="02000000000000000000" pitchFamily="2" charset="-122"/>
                <a:cs typeface="Times New Roman" panose="02020603050405020304" pitchFamily="18" charset="0"/>
              </a:rPr>
              <a:t>第二，南方人口的不断增加，尤其是北方人口的大量南迁，是南方经济得以发展的重要条件。</a:t>
            </a:r>
            <a:endParaRPr lang="en-US" altLang="zh-CN" sz="2400">
              <a:solidFill>
                <a:schemeClr val="bg1"/>
              </a:solidFill>
              <a:latin typeface="黑体" panose="02010609060101010101" charset="-122"/>
              <a:ea typeface="方正中雅宋_GBK" panose="02000000000000000000" pitchFamily="2" charset="-122"/>
              <a:cs typeface="Times New Roman" panose="02020603050405020304" pitchFamily="18" charset="0"/>
            </a:endParaRPr>
          </a:p>
          <a:p>
            <a:pPr algn="just" defTabSz="822960"/>
            <a:r>
              <a:rPr lang="en-US" altLang="zh-CN" sz="2400">
                <a:solidFill>
                  <a:schemeClr val="bg1"/>
                </a:solidFill>
                <a:latin typeface="黑体" panose="02010609060101010101" charset="-122"/>
                <a:ea typeface="方正中雅宋_GBK" panose="02000000000000000000" pitchFamily="2" charset="-122"/>
                <a:cs typeface="Times New Roman" panose="02020603050405020304" pitchFamily="18" charset="0"/>
              </a:rPr>
              <a:t>    </a:t>
            </a:r>
            <a:r>
              <a:rPr lang="zh-CN" altLang="en-US" sz="2400">
                <a:solidFill>
                  <a:schemeClr val="bg1"/>
                </a:solidFill>
                <a:latin typeface="黑体" panose="02010609060101010101" charset="-122"/>
                <a:ea typeface="方正中雅宋_GBK" panose="02000000000000000000" pitchFamily="2" charset="-122"/>
                <a:cs typeface="Times New Roman" panose="02020603050405020304" pitchFamily="18" charset="0"/>
              </a:rPr>
              <a:t>第三，南方经济的发展和经济重心南移与农业生产技术的提高密不可分。</a:t>
            </a:r>
            <a:endParaRPr lang="en-US" altLang="zh-CN" sz="2400">
              <a:solidFill>
                <a:schemeClr val="bg1"/>
              </a:solidFill>
              <a:latin typeface="黑体" panose="02010609060101010101" charset="-122"/>
              <a:ea typeface="方正中雅宋_GBK" panose="02000000000000000000" pitchFamily="2" charset="-122"/>
              <a:cs typeface="Times New Roman" panose="02020603050405020304" pitchFamily="18" charset="0"/>
            </a:endParaRPr>
          </a:p>
          <a:p>
            <a:pPr algn="just" defTabSz="822960"/>
            <a:r>
              <a:rPr lang="en-US" altLang="zh-CN" sz="2400">
                <a:solidFill>
                  <a:schemeClr val="bg1"/>
                </a:solidFill>
                <a:latin typeface="黑体" panose="02010609060101010101" charset="-122"/>
                <a:ea typeface="方正中雅宋_GBK" panose="02000000000000000000" pitchFamily="2" charset="-122"/>
                <a:cs typeface="Times New Roman" panose="02020603050405020304" pitchFamily="18" charset="0"/>
              </a:rPr>
              <a:t>    </a:t>
            </a:r>
            <a:r>
              <a:rPr lang="zh-CN" altLang="en-US" sz="2400">
                <a:solidFill>
                  <a:schemeClr val="bg1"/>
                </a:solidFill>
                <a:latin typeface="黑体" panose="02010609060101010101" charset="-122"/>
                <a:ea typeface="方正中雅宋_GBK" panose="02000000000000000000" pitchFamily="2" charset="-122"/>
                <a:cs typeface="Times New Roman" panose="02020603050405020304" pitchFamily="18" charset="0"/>
              </a:rPr>
              <a:t>第四，南方优越的自然条件有利于实现经济重心的南移。</a:t>
            </a:r>
            <a:endParaRPr lang="zh-CN" altLang="en-US" sz="2400">
              <a:solidFill>
                <a:schemeClr val="bg1"/>
              </a:solidFill>
              <a:latin typeface="黑体" panose="02010609060101010101" charset="-122"/>
              <a:ea typeface="方正中雅宋_GBK" panose="02000000000000000000" pitchFamily="2" charset="-122"/>
              <a:cs typeface="宋体" panose="02010600030101010101" pitchFamily="2" charset="-122"/>
            </a:endParaRPr>
          </a:p>
          <a:p>
            <a:pPr algn="just" defTabSz="822960"/>
            <a:r>
              <a:rPr lang="en-US" altLang="zh-CN" sz="2400">
                <a:solidFill>
                  <a:schemeClr val="bg1"/>
                </a:solidFill>
                <a:latin typeface="黑体" panose="02010609060101010101" charset="-122"/>
                <a:ea typeface="方正中雅宋_GBK" panose="02000000000000000000" pitchFamily="2" charset="-122"/>
                <a:cs typeface="Times New Roman" panose="02020603050405020304" pitchFamily="18" charset="0"/>
              </a:rPr>
              <a:t>    </a:t>
            </a:r>
            <a:endParaRPr lang="zh-CN" altLang="en-US" sz="2400">
              <a:solidFill>
                <a:schemeClr val="bg1"/>
              </a:solidFill>
              <a:latin typeface="黑体" panose="02010609060101010101" charset="-122"/>
              <a:ea typeface="方正中雅宋_GBK" panose="02000000000000000000" pitchFamily="2" charset="-122"/>
              <a:cs typeface="宋体" panose="02010600030101010101" pitchFamily="2" charset="-122"/>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6%97%A0%E6%A0%87%E9%A2%981"/>
          <p:cNvPicPr>
            <a:picLocks noChangeAspect="1" noChangeArrowheads="1"/>
          </p:cNvPicPr>
          <p:nvPr/>
        </p:nvPicPr>
        <p:blipFill>
          <a:blip r:embed="rId1">
            <a:lum bright="-6000"/>
            <a:extLst>
              <a:ext uri="{28A0092B-C50C-407E-A947-70E740481C1C}">
                <a14:useLocalDpi xmlns:a14="http://schemas.microsoft.com/office/drawing/2010/main" val="0"/>
              </a:ext>
            </a:extLst>
          </a:blip>
          <a:srcRect l="22345"/>
          <a:stretch>
            <a:fillRect/>
          </a:stretch>
        </p:blipFill>
        <p:spPr bwMode="auto">
          <a:xfrm>
            <a:off x="1717137" y="163464"/>
            <a:ext cx="5709726" cy="48143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2" descr="C:\Users\rdfz\Documents\美图图库\55bOOOPIC78_副本.png">
            <a:hlinkClick r:id="rId2" action="ppaction://hlinksldjump"/>
          </p:cNvPr>
          <p:cNvPicPr>
            <a:picLocks noChangeAspect="1" noChangeArrowheads="1"/>
          </p:cNvPicPr>
          <p:nvPr/>
        </p:nvPicPr>
        <p:blipFill>
          <a:blip r:embed="rId3">
            <a:lum contrast="40000"/>
          </a:blip>
          <a:stretch>
            <a:fillRect/>
          </a:stretch>
        </p:blipFill>
        <p:spPr bwMode="auto">
          <a:xfrm flipH="1">
            <a:off x="8277725" y="4443958"/>
            <a:ext cx="605919" cy="349383"/>
          </a:xfrm>
          <a:prstGeom prst="rect">
            <a:avLst/>
          </a:prstGeom>
          <a:noFill/>
        </p:spPr>
      </p:pic>
      <p:sp>
        <p:nvSpPr>
          <p:cNvPr id="2" name="TextBox 1"/>
          <p:cNvSpPr txBox="1"/>
          <p:nvPr/>
        </p:nvSpPr>
        <p:spPr>
          <a:xfrm>
            <a:off x="7595958" y="483779"/>
            <a:ext cx="1244315" cy="2554545"/>
          </a:xfrm>
          <a:prstGeom prst="rect">
            <a:avLst/>
          </a:prstGeom>
          <a:noFill/>
        </p:spPr>
        <p:txBody>
          <a:bodyPr vert="eaVert" wrap="none" rtlCol="0">
            <a:spAutoFit/>
          </a:bodyPr>
          <a:lstStyle/>
          <a:p>
            <a:pPr>
              <a:lnSpc>
                <a:spcPct val="150000"/>
              </a:lnSpc>
            </a:pPr>
            <a:r>
              <a:rPr lang="zh-CN" altLang="en-US" sz="2400" smtClean="0">
                <a:solidFill>
                  <a:schemeClr val="bg1"/>
                </a:solidFill>
                <a:latin typeface="方正粗雅宋_GBK" panose="02000000000000000000" pitchFamily="2" charset="-122"/>
                <a:ea typeface="方正粗雅宋_GBK" panose="02000000000000000000" pitchFamily="2" charset="-122"/>
              </a:rPr>
              <a:t>第一期：汉末三国</a:t>
            </a:r>
            <a:endParaRPr lang="en-US" altLang="zh-CN" sz="2400" smtClean="0">
              <a:solidFill>
                <a:schemeClr val="bg1"/>
              </a:solidFill>
              <a:latin typeface="方正粗雅宋_GBK" panose="02000000000000000000" pitchFamily="2" charset="-122"/>
              <a:ea typeface="方正粗雅宋_GBK" panose="02000000000000000000" pitchFamily="2" charset="-122"/>
            </a:endParaRPr>
          </a:p>
          <a:p>
            <a:pPr>
              <a:lnSpc>
                <a:spcPct val="150000"/>
              </a:lnSpc>
            </a:pPr>
            <a:r>
              <a:rPr lang="zh-CN" altLang="en-US" sz="2400">
                <a:solidFill>
                  <a:schemeClr val="bg1"/>
                </a:solidFill>
                <a:latin typeface="方正粗雅宋_GBK" panose="02000000000000000000" pitchFamily="2" charset="-122"/>
                <a:ea typeface="方正粗雅宋_GBK" panose="02000000000000000000" pitchFamily="2" charset="-122"/>
              </a:rPr>
              <a:t>第二</a:t>
            </a:r>
            <a:r>
              <a:rPr lang="zh-CN" altLang="en-US" sz="2400" smtClean="0">
                <a:solidFill>
                  <a:schemeClr val="bg1"/>
                </a:solidFill>
                <a:latin typeface="方正粗雅宋_GBK" panose="02000000000000000000" pitchFamily="2" charset="-122"/>
                <a:ea typeface="方正粗雅宋_GBK" panose="02000000000000000000" pitchFamily="2" charset="-122"/>
              </a:rPr>
              <a:t>期：东晋南朝</a:t>
            </a:r>
            <a:endParaRPr lang="zh-CN" altLang="en-US" sz="2400">
              <a:solidFill>
                <a:schemeClr val="bg1"/>
              </a:solidFill>
              <a:latin typeface="方正粗雅宋_GBK" panose="02000000000000000000" pitchFamily="2" charset="-122"/>
              <a:ea typeface="方正粗雅宋_GBK" panose="02000000000000000000" pitchFamily="2" charset="-122"/>
            </a:endParaRPr>
          </a:p>
        </p:txBody>
      </p:sp>
      <p:sp>
        <p:nvSpPr>
          <p:cNvPr id="12" name="TextBox 11"/>
          <p:cNvSpPr txBox="1"/>
          <p:nvPr/>
        </p:nvSpPr>
        <p:spPr>
          <a:xfrm>
            <a:off x="347711" y="481636"/>
            <a:ext cx="1292662" cy="3170099"/>
          </a:xfrm>
          <a:prstGeom prst="rect">
            <a:avLst/>
          </a:prstGeom>
          <a:noFill/>
        </p:spPr>
        <p:txBody>
          <a:bodyPr vert="eaVert" wrap="none" rtlCol="0">
            <a:spAutoFit/>
          </a:bodyPr>
          <a:lstStyle/>
          <a:p>
            <a:pPr>
              <a:lnSpc>
                <a:spcPct val="150000"/>
              </a:lnSpc>
            </a:pPr>
            <a:r>
              <a:rPr lang="zh-CN" altLang="en-US" sz="2400" smtClean="0">
                <a:solidFill>
                  <a:schemeClr val="bg1"/>
                </a:solidFill>
                <a:latin typeface="方正粗雅宋_GBK" panose="02000000000000000000" pitchFamily="2" charset="-122"/>
                <a:ea typeface="方正粗雅宋_GBK" panose="02000000000000000000" pitchFamily="2" charset="-122"/>
              </a:rPr>
              <a:t>北方仍然处于优势地位</a:t>
            </a:r>
            <a:endParaRPr lang="en-US" altLang="zh-CN" sz="2400" smtClean="0">
              <a:solidFill>
                <a:schemeClr val="bg1"/>
              </a:solidFill>
              <a:latin typeface="方正粗雅宋_GBK" panose="02000000000000000000" pitchFamily="2" charset="-122"/>
              <a:ea typeface="方正粗雅宋_GBK" panose="02000000000000000000" pitchFamily="2" charset="-122"/>
            </a:endParaRPr>
          </a:p>
          <a:p>
            <a:pPr>
              <a:lnSpc>
                <a:spcPct val="150000"/>
              </a:lnSpc>
            </a:pPr>
            <a:r>
              <a:rPr lang="zh-CN" altLang="en-US" sz="2400" smtClean="0">
                <a:solidFill>
                  <a:schemeClr val="bg1"/>
                </a:solidFill>
                <a:latin typeface="方正粗雅宋_GBK" panose="02000000000000000000" pitchFamily="2" charset="-122"/>
                <a:ea typeface="方正粗雅宋_GBK" panose="02000000000000000000" pitchFamily="2" charset="-122"/>
              </a:rPr>
              <a:t>南方与北方的差距缩小</a:t>
            </a:r>
            <a:endParaRPr lang="zh-CN" altLang="en-US" sz="2400">
              <a:solidFill>
                <a:schemeClr val="bg1"/>
              </a:solidFill>
              <a:latin typeface="方正粗雅宋_GBK" panose="02000000000000000000" pitchFamily="2" charset="-122"/>
              <a:ea typeface="方正粗雅宋_GBK" panose="02000000000000000000" pitchFamily="2" charset="-122"/>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g081"/>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31066" y="199571"/>
            <a:ext cx="7881868" cy="4744358"/>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2060" y="586591"/>
            <a:ext cx="8639880" cy="4154984"/>
          </a:xfrm>
          <a:prstGeom prst="rect">
            <a:avLst/>
          </a:prstGeom>
        </p:spPr>
        <p:txBody>
          <a:bodyPr wrap="square">
            <a:spAutoFit/>
          </a:bodyPr>
          <a:lstStyle/>
          <a:p>
            <a:pPr algn="just"/>
            <a:r>
              <a:rPr lang="en-US" altLang="zh-CN" sz="2400" smtClean="0">
                <a:solidFill>
                  <a:schemeClr val="bg1"/>
                </a:solidFill>
                <a:latin typeface="方正粗雅宋_GBK" panose="02000000000000000000" pitchFamily="2" charset="-122"/>
                <a:ea typeface="方正粗雅宋_GBK" panose="02000000000000000000" pitchFamily="2" charset="-122"/>
              </a:rPr>
              <a:t>    </a:t>
            </a:r>
            <a:r>
              <a:rPr lang="zh-CN" altLang="zh-CN" sz="2400" smtClean="0">
                <a:solidFill>
                  <a:schemeClr val="bg1"/>
                </a:solidFill>
                <a:latin typeface="方正粗雅宋_GBK" panose="02000000000000000000" pitchFamily="2" charset="-122"/>
                <a:ea typeface="方正粗雅宋_GBK" panose="02000000000000000000" pitchFamily="2" charset="-122"/>
              </a:rPr>
              <a:t>在</a:t>
            </a:r>
            <a:r>
              <a:rPr lang="zh-CN" altLang="zh-CN" sz="2400">
                <a:solidFill>
                  <a:schemeClr val="bg1"/>
                </a:solidFill>
                <a:latin typeface="方正粗雅宋_GBK" panose="02000000000000000000" pitchFamily="2" charset="-122"/>
                <a:ea typeface="方正粗雅宋_GBK" panose="02000000000000000000" pitchFamily="2" charset="-122"/>
              </a:rPr>
              <a:t>唐五代时期北方人口便开始了大量南迁的过程，这个过程可分成安史之乱、藩镇割据、唐末农民战争和五代十国四个阶段，分别占移民总数的</a:t>
            </a:r>
            <a:r>
              <a:rPr lang="en-US" altLang="zh-CN" sz="2400" smtClean="0">
                <a:solidFill>
                  <a:schemeClr val="bg1"/>
                </a:solidFill>
                <a:latin typeface="方正粗雅宋_GBK" panose="02000000000000000000" pitchFamily="2" charset="-122"/>
                <a:ea typeface="方正粗雅宋_GBK" panose="02000000000000000000" pitchFamily="2" charset="-122"/>
              </a:rPr>
              <a:t>18</a:t>
            </a:r>
            <a:r>
              <a:rPr lang="zh-CN" altLang="en-US" sz="2400" smtClean="0">
                <a:solidFill>
                  <a:schemeClr val="bg1"/>
                </a:solidFill>
                <a:latin typeface="方正粗雅宋_GBK" panose="02000000000000000000" pitchFamily="2" charset="-122"/>
                <a:ea typeface="方正粗雅宋_GBK" panose="02000000000000000000" pitchFamily="2" charset="-122"/>
              </a:rPr>
              <a:t>％</a:t>
            </a:r>
            <a:r>
              <a:rPr lang="zh-CN" altLang="zh-CN" sz="2400" smtClean="0">
                <a:solidFill>
                  <a:schemeClr val="bg1"/>
                </a:solidFill>
                <a:latin typeface="方正粗雅宋_GBK" panose="02000000000000000000" pitchFamily="2" charset="-122"/>
                <a:ea typeface="方正粗雅宋_GBK" panose="02000000000000000000" pitchFamily="2" charset="-122"/>
              </a:rPr>
              <a:t>、</a:t>
            </a:r>
            <a:r>
              <a:rPr lang="en-US" altLang="zh-CN" sz="2400" smtClean="0">
                <a:solidFill>
                  <a:schemeClr val="bg1"/>
                </a:solidFill>
                <a:latin typeface="方正粗雅宋_GBK" panose="02000000000000000000" pitchFamily="2" charset="-122"/>
                <a:ea typeface="方正粗雅宋_GBK" panose="02000000000000000000" pitchFamily="2" charset="-122"/>
              </a:rPr>
              <a:t>9</a:t>
            </a:r>
            <a:r>
              <a:rPr lang="zh-CN" altLang="en-US" sz="2400" smtClean="0">
                <a:solidFill>
                  <a:schemeClr val="bg1"/>
                </a:solidFill>
                <a:latin typeface="方正粗雅宋_GBK" panose="02000000000000000000" pitchFamily="2" charset="-122"/>
                <a:ea typeface="方正粗雅宋_GBK" panose="02000000000000000000" pitchFamily="2" charset="-122"/>
              </a:rPr>
              <a:t>％</a:t>
            </a:r>
            <a:r>
              <a:rPr lang="zh-CN" altLang="zh-CN" sz="2400" smtClean="0">
                <a:solidFill>
                  <a:schemeClr val="bg1"/>
                </a:solidFill>
                <a:latin typeface="方正粗雅宋_GBK" panose="02000000000000000000" pitchFamily="2" charset="-122"/>
                <a:ea typeface="方正粗雅宋_GBK" panose="02000000000000000000" pitchFamily="2" charset="-122"/>
              </a:rPr>
              <a:t>、</a:t>
            </a:r>
            <a:r>
              <a:rPr lang="en-US" altLang="zh-CN" sz="2400" smtClean="0">
                <a:solidFill>
                  <a:schemeClr val="bg1"/>
                </a:solidFill>
                <a:latin typeface="方正粗雅宋_GBK" panose="02000000000000000000" pitchFamily="2" charset="-122"/>
                <a:ea typeface="方正粗雅宋_GBK" panose="02000000000000000000" pitchFamily="2" charset="-122"/>
              </a:rPr>
              <a:t>53</a:t>
            </a:r>
            <a:r>
              <a:rPr lang="zh-CN" altLang="en-US" sz="2400" smtClean="0">
                <a:solidFill>
                  <a:schemeClr val="bg1"/>
                </a:solidFill>
                <a:latin typeface="方正粗雅宋_GBK" panose="02000000000000000000" pitchFamily="2" charset="-122"/>
                <a:ea typeface="方正粗雅宋_GBK" panose="02000000000000000000" pitchFamily="2" charset="-122"/>
              </a:rPr>
              <a:t>％</a:t>
            </a:r>
            <a:r>
              <a:rPr lang="zh-CN" altLang="zh-CN" sz="2400" smtClean="0">
                <a:solidFill>
                  <a:schemeClr val="bg1"/>
                </a:solidFill>
                <a:latin typeface="方正粗雅宋_GBK" panose="02000000000000000000" pitchFamily="2" charset="-122"/>
                <a:ea typeface="方正粗雅宋_GBK" panose="02000000000000000000" pitchFamily="2" charset="-122"/>
              </a:rPr>
              <a:t>、</a:t>
            </a:r>
            <a:r>
              <a:rPr lang="en-US" altLang="zh-CN" sz="2400" smtClean="0">
                <a:solidFill>
                  <a:schemeClr val="bg1"/>
                </a:solidFill>
                <a:latin typeface="方正粗雅宋_GBK" panose="02000000000000000000" pitchFamily="2" charset="-122"/>
                <a:ea typeface="方正粗雅宋_GBK" panose="02000000000000000000" pitchFamily="2" charset="-122"/>
              </a:rPr>
              <a:t>21</a:t>
            </a:r>
            <a:r>
              <a:rPr lang="zh-CN" altLang="en-US" sz="2400" smtClean="0">
                <a:solidFill>
                  <a:schemeClr val="bg1"/>
                </a:solidFill>
                <a:latin typeface="方正粗雅宋_GBK" panose="02000000000000000000" pitchFamily="2" charset="-122"/>
                <a:ea typeface="方正粗雅宋_GBK" panose="02000000000000000000" pitchFamily="2" charset="-122"/>
              </a:rPr>
              <a:t>％</a:t>
            </a:r>
            <a:r>
              <a:rPr lang="zh-CN" altLang="zh-CN" sz="2400" smtClean="0">
                <a:solidFill>
                  <a:schemeClr val="bg1"/>
                </a:solidFill>
                <a:latin typeface="方正粗雅宋_GBK" panose="02000000000000000000" pitchFamily="2" charset="-122"/>
                <a:ea typeface="方正粗雅宋_GBK" panose="02000000000000000000" pitchFamily="2" charset="-122"/>
              </a:rPr>
              <a:t>，</a:t>
            </a:r>
            <a:r>
              <a:rPr lang="zh-CN" altLang="zh-CN" sz="2400">
                <a:solidFill>
                  <a:schemeClr val="bg1"/>
                </a:solidFill>
                <a:latin typeface="方正粗雅宋_GBK" panose="02000000000000000000" pitchFamily="2" charset="-122"/>
                <a:ea typeface="方正粗雅宋_GBK" panose="02000000000000000000" pitchFamily="2" charset="-122"/>
              </a:rPr>
              <a:t>主要迁入地为江南、江西、淮南和蜀中，移民分布密集区是在淮河以南、长江以北的地区，长江以南至今两广以北为点状分布区，而稀疏区主要为两广地区</a:t>
            </a:r>
            <a:r>
              <a:rPr lang="zh-CN" altLang="zh-CN" sz="2400" smtClean="0">
                <a:solidFill>
                  <a:schemeClr val="bg1"/>
                </a:solidFill>
                <a:latin typeface="方正粗雅宋_GBK" panose="02000000000000000000" pitchFamily="2" charset="-122"/>
                <a:ea typeface="方正粗雅宋_GBK" panose="02000000000000000000" pitchFamily="2" charset="-122"/>
              </a:rPr>
              <a:t>。这样</a:t>
            </a:r>
            <a:r>
              <a:rPr lang="zh-CN" altLang="zh-CN" sz="2400">
                <a:solidFill>
                  <a:schemeClr val="bg1"/>
                </a:solidFill>
                <a:latin typeface="方正粗雅宋_GBK" panose="02000000000000000000" pitchFamily="2" charset="-122"/>
                <a:ea typeface="方正粗雅宋_GBK" panose="02000000000000000000" pitchFamily="2" charset="-122"/>
              </a:rPr>
              <a:t>，从唐开始，秦岭淮河以南人口占全国人口</a:t>
            </a:r>
            <a:r>
              <a:rPr lang="en-US" altLang="zh-CN" sz="2400" smtClean="0">
                <a:solidFill>
                  <a:schemeClr val="bg1"/>
                </a:solidFill>
                <a:latin typeface="方正粗雅宋_GBK" panose="02000000000000000000" pitchFamily="2" charset="-122"/>
                <a:ea typeface="方正粗雅宋_GBK" panose="02000000000000000000" pitchFamily="2" charset="-122"/>
              </a:rPr>
              <a:t>50</a:t>
            </a:r>
            <a:r>
              <a:rPr lang="zh-CN" altLang="en-US" sz="2400" smtClean="0">
                <a:solidFill>
                  <a:schemeClr val="bg1"/>
                </a:solidFill>
                <a:latin typeface="方正粗雅宋_GBK" panose="02000000000000000000" pitchFamily="2" charset="-122"/>
                <a:ea typeface="方正粗雅宋_GBK" panose="02000000000000000000" pitchFamily="2" charset="-122"/>
              </a:rPr>
              <a:t>％</a:t>
            </a:r>
            <a:r>
              <a:rPr lang="zh-CN" altLang="zh-CN" sz="2400" smtClean="0">
                <a:solidFill>
                  <a:schemeClr val="bg1"/>
                </a:solidFill>
                <a:latin typeface="方正粗雅宋_GBK" panose="02000000000000000000" pitchFamily="2" charset="-122"/>
                <a:ea typeface="方正粗雅宋_GBK" panose="02000000000000000000" pitchFamily="2" charset="-122"/>
              </a:rPr>
              <a:t>以上</a:t>
            </a:r>
            <a:r>
              <a:rPr lang="zh-CN" altLang="zh-CN" sz="2400">
                <a:solidFill>
                  <a:schemeClr val="bg1"/>
                </a:solidFill>
                <a:latin typeface="方正粗雅宋_GBK" panose="02000000000000000000" pitchFamily="2" charset="-122"/>
                <a:ea typeface="方正粗雅宋_GBK" panose="02000000000000000000" pitchFamily="2" charset="-122"/>
              </a:rPr>
              <a:t>，宋代在</a:t>
            </a:r>
            <a:r>
              <a:rPr lang="en-US" altLang="zh-CN" sz="2400" smtClean="0">
                <a:solidFill>
                  <a:schemeClr val="bg1"/>
                </a:solidFill>
                <a:latin typeface="方正粗雅宋_GBK" panose="02000000000000000000" pitchFamily="2" charset="-122"/>
                <a:ea typeface="方正粗雅宋_GBK" panose="02000000000000000000" pitchFamily="2" charset="-122"/>
              </a:rPr>
              <a:t>60</a:t>
            </a:r>
            <a:r>
              <a:rPr lang="zh-CN" altLang="en-US" sz="2400" smtClean="0">
                <a:solidFill>
                  <a:schemeClr val="bg1"/>
                </a:solidFill>
                <a:latin typeface="方正粗雅宋_GBK" panose="02000000000000000000" pitchFamily="2" charset="-122"/>
                <a:ea typeface="方正粗雅宋_GBK" panose="02000000000000000000" pitchFamily="2" charset="-122"/>
              </a:rPr>
              <a:t>％</a:t>
            </a:r>
            <a:r>
              <a:rPr lang="zh-CN" altLang="zh-CN" sz="2400" smtClean="0">
                <a:solidFill>
                  <a:schemeClr val="bg1"/>
                </a:solidFill>
                <a:latin typeface="方正粗雅宋_GBK" panose="02000000000000000000" pitchFamily="2" charset="-122"/>
                <a:ea typeface="方正粗雅宋_GBK" panose="02000000000000000000" pitchFamily="2" charset="-122"/>
              </a:rPr>
              <a:t>以上</a:t>
            </a:r>
            <a:r>
              <a:rPr lang="zh-CN" altLang="zh-CN" sz="2400">
                <a:solidFill>
                  <a:schemeClr val="bg1"/>
                </a:solidFill>
                <a:latin typeface="方正粗雅宋_GBK" panose="02000000000000000000" pitchFamily="2" charset="-122"/>
                <a:ea typeface="方正粗雅宋_GBK" panose="02000000000000000000" pitchFamily="2" charset="-122"/>
              </a:rPr>
              <a:t>，元明清在</a:t>
            </a:r>
            <a:r>
              <a:rPr lang="en-US" altLang="zh-CN" sz="2400" smtClean="0">
                <a:solidFill>
                  <a:schemeClr val="bg1"/>
                </a:solidFill>
                <a:latin typeface="方正粗雅宋_GBK" panose="02000000000000000000" pitchFamily="2" charset="-122"/>
                <a:ea typeface="方正粗雅宋_GBK" panose="02000000000000000000" pitchFamily="2" charset="-122"/>
              </a:rPr>
              <a:t>60</a:t>
            </a:r>
            <a:r>
              <a:rPr lang="zh-CN" altLang="en-US" sz="2400" smtClean="0">
                <a:solidFill>
                  <a:schemeClr val="bg1"/>
                </a:solidFill>
                <a:latin typeface="方正粗雅宋_GBK" panose="02000000000000000000" pitchFamily="2" charset="-122"/>
                <a:ea typeface="方正粗雅宋_GBK" panose="02000000000000000000" pitchFamily="2" charset="-122"/>
              </a:rPr>
              <a:t>％</a:t>
            </a:r>
            <a:r>
              <a:rPr lang="en-US" altLang="zh-CN" sz="2400" smtClean="0">
                <a:solidFill>
                  <a:schemeClr val="bg1"/>
                </a:solidFill>
                <a:latin typeface="方正粗雅宋_GBK" panose="02000000000000000000" pitchFamily="2" charset="-122"/>
                <a:ea typeface="方正粗雅宋_GBK" panose="02000000000000000000" pitchFamily="2" charset="-122"/>
              </a:rPr>
              <a:t>—90</a:t>
            </a:r>
            <a:r>
              <a:rPr lang="zh-CN" altLang="en-US" sz="2400" smtClean="0">
                <a:solidFill>
                  <a:schemeClr val="bg1"/>
                </a:solidFill>
                <a:latin typeface="方正粗雅宋_GBK" panose="02000000000000000000" pitchFamily="2" charset="-122"/>
                <a:ea typeface="方正粗雅宋_GBK" panose="02000000000000000000" pitchFamily="2" charset="-122"/>
              </a:rPr>
              <a:t>％</a:t>
            </a:r>
            <a:r>
              <a:rPr lang="zh-CN" altLang="zh-CN" sz="2400" smtClean="0">
                <a:solidFill>
                  <a:schemeClr val="bg1"/>
                </a:solidFill>
                <a:latin typeface="方正粗雅宋_GBK" panose="02000000000000000000" pitchFamily="2" charset="-122"/>
                <a:ea typeface="方正粗雅宋_GBK" panose="02000000000000000000" pitchFamily="2" charset="-122"/>
              </a:rPr>
              <a:t>之间</a:t>
            </a:r>
            <a:r>
              <a:rPr lang="zh-CN" altLang="zh-CN" sz="2400">
                <a:solidFill>
                  <a:schemeClr val="bg1"/>
                </a:solidFill>
                <a:latin typeface="方正粗雅宋_GBK" panose="02000000000000000000" pitchFamily="2" charset="-122"/>
                <a:ea typeface="方正粗雅宋_GBK" panose="02000000000000000000" pitchFamily="2" charset="-122"/>
              </a:rPr>
              <a:t>，其中元代高达</a:t>
            </a:r>
            <a:r>
              <a:rPr lang="en-US" altLang="zh-CN" sz="2400" smtClean="0">
                <a:solidFill>
                  <a:schemeClr val="bg1"/>
                </a:solidFill>
                <a:latin typeface="方正粗雅宋_GBK" panose="02000000000000000000" pitchFamily="2" charset="-122"/>
                <a:ea typeface="方正粗雅宋_GBK" panose="02000000000000000000" pitchFamily="2" charset="-122"/>
              </a:rPr>
              <a:t>89.8</a:t>
            </a:r>
            <a:r>
              <a:rPr lang="zh-CN" altLang="en-US" sz="2400" smtClean="0">
                <a:solidFill>
                  <a:schemeClr val="bg1"/>
                </a:solidFill>
                <a:latin typeface="方正粗雅宋_GBK" panose="02000000000000000000" pitchFamily="2" charset="-122"/>
                <a:ea typeface="方正粗雅宋_GBK" panose="02000000000000000000" pitchFamily="2" charset="-122"/>
              </a:rPr>
              <a:t>％</a:t>
            </a:r>
            <a:r>
              <a:rPr lang="zh-CN" altLang="zh-CN" sz="2400" smtClean="0">
                <a:solidFill>
                  <a:schemeClr val="bg1"/>
                </a:solidFill>
                <a:latin typeface="方正粗雅宋_GBK" panose="02000000000000000000" pitchFamily="2" charset="-122"/>
                <a:ea typeface="方正粗雅宋_GBK" panose="02000000000000000000" pitchFamily="2" charset="-122"/>
              </a:rPr>
              <a:t>。我国</a:t>
            </a:r>
            <a:r>
              <a:rPr lang="zh-CN" altLang="zh-CN" sz="2400">
                <a:solidFill>
                  <a:schemeClr val="bg1"/>
                </a:solidFill>
                <a:latin typeface="方正粗雅宋_GBK" panose="02000000000000000000" pitchFamily="2" charset="-122"/>
                <a:ea typeface="方正粗雅宋_GBK" panose="02000000000000000000" pitchFamily="2" charset="-122"/>
              </a:rPr>
              <a:t>人口的重心至少是在北宋已经移到东南地区，唐末五代大量北方移民进入南方地区便是新的人口分布状况形成的重要</a:t>
            </a:r>
            <a:r>
              <a:rPr lang="zh-CN" altLang="zh-CN" sz="2400" smtClean="0">
                <a:solidFill>
                  <a:schemeClr val="bg1"/>
                </a:solidFill>
                <a:latin typeface="方正粗雅宋_GBK" panose="02000000000000000000" pitchFamily="2" charset="-122"/>
                <a:ea typeface="方正粗雅宋_GBK" panose="02000000000000000000" pitchFamily="2" charset="-122"/>
              </a:rPr>
              <a:t>原因</a:t>
            </a:r>
            <a:r>
              <a:rPr lang="zh-CN" altLang="en-US" sz="2400" smtClean="0">
                <a:solidFill>
                  <a:schemeClr val="bg1"/>
                </a:solidFill>
                <a:latin typeface="方正粗雅宋_GBK" panose="02000000000000000000" pitchFamily="2" charset="-122"/>
                <a:ea typeface="方正粗雅宋_GBK" panose="02000000000000000000" pitchFamily="2" charset="-122"/>
              </a:rPr>
              <a:t>。</a:t>
            </a:r>
            <a:endParaRPr lang="en-US" altLang="zh-CN" sz="2400" smtClean="0">
              <a:solidFill>
                <a:schemeClr val="bg1"/>
              </a:solidFill>
              <a:latin typeface="方正粗雅宋_GBK" panose="02000000000000000000" pitchFamily="2" charset="-122"/>
              <a:ea typeface="方正粗雅宋_GBK" panose="02000000000000000000" pitchFamily="2" charset="-122"/>
            </a:endParaRPr>
          </a:p>
          <a:p>
            <a:pPr algn="r"/>
            <a:r>
              <a:rPr lang="en-US" altLang="zh-CN" sz="2400" smtClean="0">
                <a:solidFill>
                  <a:schemeClr val="bg1"/>
                </a:solidFill>
                <a:latin typeface="方正粗雅宋_GBK" panose="02000000000000000000" pitchFamily="2" charset="-122"/>
                <a:ea typeface="方正粗雅宋_GBK" panose="02000000000000000000" pitchFamily="2" charset="-122"/>
              </a:rPr>
              <a:t>——</a:t>
            </a:r>
            <a:r>
              <a:rPr lang="zh-CN" altLang="en-US" sz="2400" smtClean="0">
                <a:solidFill>
                  <a:schemeClr val="bg1"/>
                </a:solidFill>
                <a:latin typeface="方正粗雅宋_GBK" panose="02000000000000000000" pitchFamily="2" charset="-122"/>
                <a:ea typeface="方正粗雅宋_GBK" panose="02000000000000000000" pitchFamily="2" charset="-122"/>
              </a:rPr>
              <a:t>蓝勇</a:t>
            </a:r>
            <a:r>
              <a:rPr lang="en-US" altLang="zh-CN" sz="2400" smtClean="0">
                <a:solidFill>
                  <a:schemeClr val="bg1"/>
                </a:solidFill>
                <a:latin typeface="方正粗雅宋_GBK" panose="02000000000000000000" pitchFamily="2" charset="-122"/>
                <a:ea typeface="方正粗雅宋_GBK" panose="02000000000000000000" pitchFamily="2" charset="-122"/>
              </a:rPr>
              <a:t>《</a:t>
            </a:r>
            <a:r>
              <a:rPr lang="zh-CN" altLang="en-US" sz="2400" smtClean="0">
                <a:solidFill>
                  <a:schemeClr val="bg1"/>
                </a:solidFill>
                <a:latin typeface="方正粗雅宋_GBK" panose="02000000000000000000" pitchFamily="2" charset="-122"/>
                <a:ea typeface="方正粗雅宋_GBK" panose="02000000000000000000" pitchFamily="2" charset="-122"/>
              </a:rPr>
              <a:t>中国历史地理</a:t>
            </a:r>
            <a:r>
              <a:rPr lang="en-US" altLang="zh-CN" sz="2400" smtClean="0">
                <a:solidFill>
                  <a:schemeClr val="bg1"/>
                </a:solidFill>
                <a:latin typeface="方正粗雅宋_GBK" panose="02000000000000000000" pitchFamily="2" charset="-122"/>
                <a:ea typeface="方正粗雅宋_GBK" panose="02000000000000000000" pitchFamily="2" charset="-122"/>
              </a:rPr>
              <a:t>》</a:t>
            </a:r>
            <a:endParaRPr lang="zh-CN" altLang="en-US" sz="2400">
              <a:solidFill>
                <a:schemeClr val="bg1"/>
              </a:solidFill>
              <a:latin typeface="方正粗雅宋_GBK" panose="02000000000000000000" pitchFamily="2" charset="-122"/>
              <a:ea typeface="方正粗雅宋_GBK" panose="02000000000000000000" pitchFamily="2" charset="-122"/>
            </a:endParaRPr>
          </a:p>
        </p:txBody>
      </p:sp>
      <p:pic>
        <p:nvPicPr>
          <p:cNvPr id="3" name="Picture 2" descr="C:\Users\rdfz\Documents\美图图库\55bOOOPIC78_副本.png">
            <a:hlinkClick r:id="rId1" action="ppaction://hlinksldjump"/>
          </p:cNvPr>
          <p:cNvPicPr>
            <a:picLocks noChangeAspect="1" noChangeArrowheads="1"/>
          </p:cNvPicPr>
          <p:nvPr/>
        </p:nvPicPr>
        <p:blipFill>
          <a:blip r:embed="rId2">
            <a:lum contrast="40000"/>
          </a:blip>
          <a:stretch>
            <a:fillRect/>
          </a:stretch>
        </p:blipFill>
        <p:spPr bwMode="auto">
          <a:xfrm flipH="1">
            <a:off x="8277725" y="4443958"/>
            <a:ext cx="605919" cy="349383"/>
          </a:xfrm>
          <a:prstGeom prst="rect">
            <a:avLst/>
          </a:prstGeom>
          <a:noFill/>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79512" y="309593"/>
            <a:ext cx="8784976" cy="4339650"/>
          </a:xfrm>
          <a:prstGeom prst="rect">
            <a:avLst/>
          </a:prstGeom>
        </p:spPr>
        <p:txBody>
          <a:bodyPr wrap="square">
            <a:spAutoFit/>
          </a:bodyPr>
          <a:lstStyle/>
          <a:p>
            <a:r>
              <a:rPr lang="zh-CN" altLang="en-US" smtClean="0"/>
              <a:t>            </a:t>
            </a:r>
            <a:r>
              <a:rPr lang="zh-CN" altLang="en-US" sz="2300" smtClean="0">
                <a:solidFill>
                  <a:schemeClr val="bg1"/>
                </a:solidFill>
                <a:latin typeface="方正粗雅宋_GBK" panose="02000000000000000000" pitchFamily="2" charset="-122"/>
                <a:ea typeface="方正粗雅宋_GBK" panose="02000000000000000000" pitchFamily="2" charset="-122"/>
              </a:rPr>
              <a:t>靖</a:t>
            </a:r>
            <a:r>
              <a:rPr lang="zh-CN" altLang="en-US" sz="2300">
                <a:solidFill>
                  <a:schemeClr val="bg1"/>
                </a:solidFill>
                <a:latin typeface="方正粗雅宋_GBK" panose="02000000000000000000" pitchFamily="2" charset="-122"/>
                <a:ea typeface="方正粗雅宋_GBK" panose="02000000000000000000" pitchFamily="2" charset="-122"/>
              </a:rPr>
              <a:t>康之乱以后，北方人民大规模南迁，断断续续持续了一个半世纪，可分为</a:t>
            </a:r>
            <a:r>
              <a:rPr lang="en-US" altLang="zh-CN" sz="2300">
                <a:solidFill>
                  <a:schemeClr val="bg1"/>
                </a:solidFill>
                <a:latin typeface="方正粗雅宋_GBK" panose="02000000000000000000" pitchFamily="2" charset="-122"/>
                <a:ea typeface="方正粗雅宋_GBK" panose="02000000000000000000" pitchFamily="2" charset="-122"/>
              </a:rPr>
              <a:t>7</a:t>
            </a:r>
            <a:r>
              <a:rPr lang="zh-CN" altLang="en-US" sz="2300">
                <a:solidFill>
                  <a:schemeClr val="bg1"/>
                </a:solidFill>
                <a:latin typeface="方正粗雅宋_GBK" panose="02000000000000000000" pitchFamily="2" charset="-122"/>
                <a:ea typeface="方正粗雅宋_GBK" panose="02000000000000000000" pitchFamily="2" charset="-122"/>
              </a:rPr>
              <a:t>个阶段。靖康之乱时期为一个阶段，即靖康之役阶段，自北宋靖康元年至南宋绍兴十一年</a:t>
            </a:r>
            <a:r>
              <a:rPr lang="en-US" altLang="zh-CN" sz="2300">
                <a:solidFill>
                  <a:schemeClr val="bg1"/>
                </a:solidFill>
                <a:latin typeface="方正粗雅宋_GBK" panose="02000000000000000000" pitchFamily="2" charset="-122"/>
                <a:ea typeface="方正粗雅宋_GBK" panose="02000000000000000000" pitchFamily="2" charset="-122"/>
              </a:rPr>
              <a:t>(1126 </a:t>
            </a:r>
            <a:r>
              <a:rPr lang="en-US" altLang="zh-CN" sz="2300" smtClean="0">
                <a:solidFill>
                  <a:schemeClr val="bg1"/>
                </a:solidFill>
                <a:latin typeface="方正粗雅宋_GBK" panose="02000000000000000000" pitchFamily="2" charset="-122"/>
                <a:ea typeface="方正粗雅宋_GBK" panose="02000000000000000000" pitchFamily="2" charset="-122"/>
              </a:rPr>
              <a:t>—1141</a:t>
            </a:r>
            <a:r>
              <a:rPr lang="zh-CN" altLang="en-US" sz="2300" smtClean="0">
                <a:solidFill>
                  <a:schemeClr val="bg1"/>
                </a:solidFill>
                <a:latin typeface="方正粗雅宋_GBK" panose="02000000000000000000" pitchFamily="2" charset="-122"/>
                <a:ea typeface="方正粗雅宋_GBK" panose="02000000000000000000" pitchFamily="2" charset="-122"/>
              </a:rPr>
              <a:t>年</a:t>
            </a:r>
            <a:r>
              <a:rPr lang="en-US" altLang="zh-CN" sz="2300">
                <a:solidFill>
                  <a:schemeClr val="bg1"/>
                </a:solidFill>
                <a:latin typeface="方正粗雅宋_GBK" panose="02000000000000000000" pitchFamily="2" charset="-122"/>
                <a:ea typeface="方正粗雅宋_GBK" panose="02000000000000000000" pitchFamily="2" charset="-122"/>
              </a:rPr>
              <a:t>)</a:t>
            </a:r>
            <a:r>
              <a:rPr lang="zh-CN" altLang="en-US" sz="2300">
                <a:solidFill>
                  <a:schemeClr val="bg1"/>
                </a:solidFill>
                <a:latin typeface="方正粗雅宋_GBK" panose="02000000000000000000" pitchFamily="2" charset="-122"/>
                <a:ea typeface="方正粗雅宋_GBK" panose="02000000000000000000" pitchFamily="2" charset="-122"/>
              </a:rPr>
              <a:t>，持续</a:t>
            </a:r>
            <a:r>
              <a:rPr lang="en-US" altLang="zh-CN" sz="2300" smtClean="0">
                <a:solidFill>
                  <a:schemeClr val="bg1"/>
                </a:solidFill>
                <a:latin typeface="方正粗雅宋_GBK" panose="02000000000000000000" pitchFamily="2" charset="-122"/>
                <a:ea typeface="方正粗雅宋_GBK" panose="02000000000000000000" pitchFamily="2" charset="-122"/>
              </a:rPr>
              <a:t>16</a:t>
            </a:r>
            <a:r>
              <a:rPr lang="zh-CN" altLang="en-US" sz="2300" smtClean="0">
                <a:solidFill>
                  <a:schemeClr val="bg1"/>
                </a:solidFill>
                <a:latin typeface="方正粗雅宋_GBK" panose="02000000000000000000" pitchFamily="2" charset="-122"/>
                <a:ea typeface="方正粗雅宋_GBK" panose="02000000000000000000" pitchFamily="2" charset="-122"/>
              </a:rPr>
              <a:t>年</a:t>
            </a:r>
            <a:r>
              <a:rPr lang="zh-CN" altLang="en-US" sz="2300">
                <a:solidFill>
                  <a:schemeClr val="bg1"/>
                </a:solidFill>
                <a:latin typeface="方正粗雅宋_GBK" panose="02000000000000000000" pitchFamily="2" charset="-122"/>
                <a:ea typeface="方正粗雅宋_GBK" panose="02000000000000000000" pitchFamily="2" charset="-122"/>
              </a:rPr>
              <a:t>；南宋金对峙时期</a:t>
            </a:r>
            <a:r>
              <a:rPr lang="en-US" altLang="zh-CN" sz="2300">
                <a:solidFill>
                  <a:schemeClr val="bg1"/>
                </a:solidFill>
                <a:latin typeface="方正粗雅宋_GBK" panose="02000000000000000000" pitchFamily="2" charset="-122"/>
                <a:ea typeface="方正粗雅宋_GBK" panose="02000000000000000000" pitchFamily="2" charset="-122"/>
              </a:rPr>
              <a:t>4</a:t>
            </a:r>
            <a:r>
              <a:rPr lang="zh-CN" altLang="en-US" sz="2300">
                <a:solidFill>
                  <a:schemeClr val="bg1"/>
                </a:solidFill>
                <a:latin typeface="方正粗雅宋_GBK" panose="02000000000000000000" pitchFamily="2" charset="-122"/>
                <a:ea typeface="方正粗雅宋_GBK" panose="02000000000000000000" pitchFamily="2" charset="-122"/>
              </a:rPr>
              <a:t>个阶段，共持续</a:t>
            </a:r>
            <a:r>
              <a:rPr lang="en-US" altLang="zh-CN" sz="2300" smtClean="0">
                <a:solidFill>
                  <a:schemeClr val="bg1"/>
                </a:solidFill>
                <a:latin typeface="方正粗雅宋_GBK" panose="02000000000000000000" pitchFamily="2" charset="-122"/>
                <a:ea typeface="方正粗雅宋_GBK" panose="02000000000000000000" pitchFamily="2" charset="-122"/>
              </a:rPr>
              <a:t>18</a:t>
            </a:r>
            <a:r>
              <a:rPr lang="zh-CN" altLang="en-US" sz="2300" smtClean="0">
                <a:solidFill>
                  <a:schemeClr val="bg1"/>
                </a:solidFill>
                <a:latin typeface="方正粗雅宋_GBK" panose="02000000000000000000" pitchFamily="2" charset="-122"/>
                <a:ea typeface="方正粗雅宋_GBK" panose="02000000000000000000" pitchFamily="2" charset="-122"/>
              </a:rPr>
              <a:t>年</a:t>
            </a:r>
            <a:r>
              <a:rPr lang="zh-CN" altLang="en-US" sz="2300">
                <a:solidFill>
                  <a:schemeClr val="bg1"/>
                </a:solidFill>
                <a:latin typeface="方正粗雅宋_GBK" panose="02000000000000000000" pitchFamily="2" charset="-122"/>
                <a:ea typeface="方正粗雅宋_GBK" panose="02000000000000000000" pitchFamily="2" charset="-122"/>
              </a:rPr>
              <a:t>；南宋和蒙元对峙时期</a:t>
            </a:r>
            <a:r>
              <a:rPr lang="en-US" altLang="zh-CN" sz="2300">
                <a:solidFill>
                  <a:schemeClr val="bg1"/>
                </a:solidFill>
                <a:latin typeface="方正粗雅宋_GBK" panose="02000000000000000000" pitchFamily="2" charset="-122"/>
                <a:ea typeface="方正粗雅宋_GBK" panose="02000000000000000000" pitchFamily="2" charset="-122"/>
              </a:rPr>
              <a:t>2</a:t>
            </a:r>
            <a:r>
              <a:rPr lang="zh-CN" altLang="en-US" sz="2300">
                <a:solidFill>
                  <a:schemeClr val="bg1"/>
                </a:solidFill>
                <a:latin typeface="方正粗雅宋_GBK" panose="02000000000000000000" pitchFamily="2" charset="-122"/>
                <a:ea typeface="方正粗雅宋_GBK" panose="02000000000000000000" pitchFamily="2" charset="-122"/>
              </a:rPr>
              <a:t>个阶段，共持续</a:t>
            </a:r>
            <a:r>
              <a:rPr lang="en-US" altLang="zh-CN" sz="2300" smtClean="0">
                <a:solidFill>
                  <a:schemeClr val="bg1"/>
                </a:solidFill>
                <a:latin typeface="方正粗雅宋_GBK" panose="02000000000000000000" pitchFamily="2" charset="-122"/>
                <a:ea typeface="方正粗雅宋_GBK" panose="02000000000000000000" pitchFamily="2" charset="-122"/>
              </a:rPr>
              <a:t>32</a:t>
            </a:r>
            <a:r>
              <a:rPr lang="zh-CN" altLang="en-US" sz="2300" smtClean="0">
                <a:solidFill>
                  <a:schemeClr val="bg1"/>
                </a:solidFill>
                <a:latin typeface="方正粗雅宋_GBK" panose="02000000000000000000" pitchFamily="2" charset="-122"/>
                <a:ea typeface="方正粗雅宋_GBK" panose="02000000000000000000" pitchFamily="2" charset="-122"/>
              </a:rPr>
              <a:t>年</a:t>
            </a:r>
            <a:r>
              <a:rPr lang="zh-CN" altLang="en-US" sz="2300">
                <a:solidFill>
                  <a:schemeClr val="bg1"/>
                </a:solidFill>
                <a:latin typeface="方正粗雅宋_GBK" panose="02000000000000000000" pitchFamily="2" charset="-122"/>
                <a:ea typeface="方正粗雅宋_GBK" panose="02000000000000000000" pitchFamily="2" charset="-122"/>
              </a:rPr>
              <a:t>。靖康之役阶段虽然比宋金、宋蒙元对峙的时间短，却是移民人数最多的阶段，其规模之大、迁入人口之多、影响之深远，无疑要超过以后的任何一个时期和</a:t>
            </a:r>
            <a:r>
              <a:rPr lang="zh-CN" altLang="en-US" sz="2300" smtClean="0">
                <a:solidFill>
                  <a:schemeClr val="bg1"/>
                </a:solidFill>
                <a:latin typeface="方正粗雅宋_GBK" panose="02000000000000000000" pitchFamily="2" charset="-122"/>
                <a:ea typeface="方正粗雅宋_GBK" panose="02000000000000000000" pitchFamily="2" charset="-122"/>
              </a:rPr>
              <a:t>任何一</a:t>
            </a:r>
            <a:r>
              <a:rPr lang="zh-CN" altLang="en-US" sz="2300">
                <a:solidFill>
                  <a:schemeClr val="bg1"/>
                </a:solidFill>
                <a:latin typeface="方正粗雅宋_GBK" panose="02000000000000000000" pitchFamily="2" charset="-122"/>
                <a:ea typeface="方正粗雅宋_GBK" panose="02000000000000000000" pitchFamily="2" charset="-122"/>
              </a:rPr>
              <a:t>个阶段。就分布地域而言，靖康之役期间的移民分布面较广，遍及南宋各路，以后各阶段的移民主要分布在长江以南离长江不太远的地区，以及淮南、荆襄与四川北部，只有蒙元灭宋阶段才有一些北方移民或其后裔随二王（益王和广王）迁入广</a:t>
            </a:r>
            <a:r>
              <a:rPr lang="zh-CN" altLang="en-US" sz="2300" smtClean="0">
                <a:solidFill>
                  <a:schemeClr val="bg1"/>
                </a:solidFill>
                <a:latin typeface="方正粗雅宋_GBK" panose="02000000000000000000" pitchFamily="2" charset="-122"/>
                <a:ea typeface="方正粗雅宋_GBK" panose="02000000000000000000" pitchFamily="2" charset="-122"/>
              </a:rPr>
              <a:t>东。</a:t>
            </a:r>
            <a:endParaRPr lang="en-US" altLang="zh-CN" sz="2300" smtClean="0">
              <a:solidFill>
                <a:schemeClr val="bg1"/>
              </a:solidFill>
              <a:latin typeface="方正粗雅宋_GBK" panose="02000000000000000000" pitchFamily="2" charset="-122"/>
              <a:ea typeface="方正粗雅宋_GBK" panose="02000000000000000000" pitchFamily="2" charset="-122"/>
            </a:endParaRPr>
          </a:p>
          <a:p>
            <a:r>
              <a:rPr lang="en-US" altLang="zh-CN" sz="2300" smtClean="0">
                <a:solidFill>
                  <a:schemeClr val="bg1"/>
                </a:solidFill>
                <a:latin typeface="方正粗雅宋_GBK" panose="02000000000000000000" pitchFamily="2" charset="-122"/>
                <a:ea typeface="方正粗雅宋_GBK" panose="02000000000000000000" pitchFamily="2" charset="-122"/>
              </a:rPr>
              <a:t>                            ——</a:t>
            </a:r>
            <a:r>
              <a:rPr lang="zh-CN" altLang="en-US" sz="2300">
                <a:solidFill>
                  <a:schemeClr val="bg1"/>
                </a:solidFill>
                <a:latin typeface="方正粗雅宋_GBK" panose="02000000000000000000" pitchFamily="2" charset="-122"/>
                <a:ea typeface="方正粗雅宋_GBK" panose="02000000000000000000" pitchFamily="2" charset="-122"/>
              </a:rPr>
              <a:t>郑学檬</a:t>
            </a:r>
            <a:r>
              <a:rPr lang="en-US" altLang="zh-CN" sz="2300">
                <a:solidFill>
                  <a:schemeClr val="bg1"/>
                </a:solidFill>
                <a:latin typeface="方正粗雅宋_GBK" panose="02000000000000000000" pitchFamily="2" charset="-122"/>
                <a:ea typeface="方正粗雅宋_GBK" panose="02000000000000000000" pitchFamily="2" charset="-122"/>
              </a:rPr>
              <a:t>《</a:t>
            </a:r>
            <a:r>
              <a:rPr lang="zh-CN" altLang="en-US" sz="2300">
                <a:solidFill>
                  <a:schemeClr val="bg1"/>
                </a:solidFill>
                <a:latin typeface="方正粗雅宋_GBK" panose="02000000000000000000" pitchFamily="2" charset="-122"/>
                <a:ea typeface="方正粗雅宋_GBK" panose="02000000000000000000" pitchFamily="2" charset="-122"/>
              </a:rPr>
              <a:t>简明中国经济通史</a:t>
            </a:r>
            <a:r>
              <a:rPr lang="en-US" altLang="zh-CN" sz="2300" smtClean="0">
                <a:solidFill>
                  <a:schemeClr val="bg1"/>
                </a:solidFill>
                <a:latin typeface="方正粗雅宋_GBK" panose="02000000000000000000" pitchFamily="2" charset="-122"/>
                <a:ea typeface="方正粗雅宋_GBK" panose="02000000000000000000" pitchFamily="2" charset="-122"/>
              </a:rPr>
              <a:t>》</a:t>
            </a:r>
            <a:endParaRPr lang="en-US" altLang="zh-CN" sz="2300">
              <a:solidFill>
                <a:schemeClr val="bg1"/>
              </a:solidFill>
              <a:latin typeface="方正粗雅宋_GBK" panose="02000000000000000000" pitchFamily="2" charset="-122"/>
              <a:ea typeface="方正粗雅宋_GBK" panose="02000000000000000000" pitchFamily="2" charset="-122"/>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g080"/>
          <p:cNvPicPr>
            <a:picLocks noChangeAspect="1" noChangeArrowheads="1"/>
          </p:cNvPicPr>
          <p:nvPr/>
        </p:nvPicPr>
        <p:blipFill>
          <a:blip r:embed="rId1">
            <a:extLst>
              <a:ext uri="{28A0092B-C50C-407E-A947-70E740481C1C}">
                <a14:useLocalDpi xmlns:a14="http://schemas.microsoft.com/office/drawing/2010/main" val="0"/>
              </a:ext>
            </a:extLst>
          </a:blip>
          <a:srcRect r="5923"/>
          <a:stretch>
            <a:fillRect/>
          </a:stretch>
        </p:blipFill>
        <p:spPr bwMode="auto">
          <a:xfrm>
            <a:off x="2268032" y="195783"/>
            <a:ext cx="4607936" cy="47994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63300"/>
        </a:solidFill>
        <a:effectLst/>
      </p:bgPr>
    </p:bg>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445182" y="195783"/>
            <a:ext cx="4988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smtClean="0">
                <a:solidFill>
                  <a:schemeClr val="bg1"/>
                </a:solidFill>
                <a:latin typeface="方正粗雅宋_GBK" panose="02000000000000000000" pitchFamily="2" charset="-122"/>
                <a:ea typeface="方正粗雅宋_GBK" panose="02000000000000000000" pitchFamily="2" charset="-122"/>
              </a:rPr>
              <a:t>  </a:t>
            </a:r>
            <a:endParaRPr lang="zh-CN" altLang="en-US" sz="2400">
              <a:solidFill>
                <a:schemeClr val="bg1"/>
              </a:solidFill>
              <a:latin typeface="方正粗雅宋_GBK" panose="02000000000000000000" pitchFamily="2" charset="-122"/>
              <a:ea typeface="方正粗雅宋_GBK" panose="02000000000000000000" pitchFamily="2" charset="-122"/>
            </a:endParaRPr>
          </a:p>
        </p:txBody>
      </p:sp>
      <p:sp>
        <p:nvSpPr>
          <p:cNvPr id="2" name="TextBox 1"/>
          <p:cNvSpPr txBox="1"/>
          <p:nvPr/>
        </p:nvSpPr>
        <p:spPr>
          <a:xfrm>
            <a:off x="8171950" y="325744"/>
            <a:ext cx="677108" cy="4606389"/>
          </a:xfrm>
          <a:prstGeom prst="rect">
            <a:avLst/>
          </a:prstGeom>
          <a:noFill/>
        </p:spPr>
        <p:txBody>
          <a:bodyPr vert="eaVert" wrap="none" rtlCol="0">
            <a:spAutoFit/>
          </a:bodyPr>
          <a:lstStyle/>
          <a:p>
            <a:r>
              <a:rPr lang="zh-CN" altLang="en-US" sz="3200">
                <a:solidFill>
                  <a:srgbClr val="FFFF00"/>
                </a:solidFill>
                <a:latin typeface="方正粗雅宋_GBK" panose="02000000000000000000" pitchFamily="2" charset="-122"/>
                <a:ea typeface="方正粗雅宋_GBK" panose="02000000000000000000" pitchFamily="2" charset="-122"/>
              </a:rPr>
              <a:t>一、经济制度和经济</a:t>
            </a:r>
            <a:r>
              <a:rPr lang="zh-CN" altLang="en-US" sz="3200" smtClean="0">
                <a:solidFill>
                  <a:srgbClr val="FFFF00"/>
                </a:solidFill>
                <a:latin typeface="方正粗雅宋_GBK" panose="02000000000000000000" pitchFamily="2" charset="-122"/>
                <a:ea typeface="方正粗雅宋_GBK" panose="02000000000000000000" pitchFamily="2" charset="-122"/>
              </a:rPr>
              <a:t>政策</a:t>
            </a:r>
            <a:endParaRPr lang="zh-CN" altLang="en-US" sz="3200">
              <a:solidFill>
                <a:srgbClr val="FFFF00"/>
              </a:solidFill>
              <a:latin typeface="方正粗雅宋_GBK" panose="02000000000000000000" pitchFamily="2" charset="-122"/>
              <a:ea typeface="方正粗雅宋_GBK" panose="02000000000000000000" pitchFamily="2" charset="-122"/>
            </a:endParaRPr>
          </a:p>
        </p:txBody>
      </p:sp>
      <p:sp>
        <p:nvSpPr>
          <p:cNvPr id="3" name="TextBox 2"/>
          <p:cNvSpPr txBox="1"/>
          <p:nvPr/>
        </p:nvSpPr>
        <p:spPr>
          <a:xfrm>
            <a:off x="1155679" y="325744"/>
            <a:ext cx="6389441" cy="4440035"/>
          </a:xfrm>
          <a:prstGeom prst="rect">
            <a:avLst/>
          </a:prstGeom>
          <a:noFill/>
        </p:spPr>
        <p:txBody>
          <a:bodyPr vert="eaVert" wrap="square" rtlCol="0">
            <a:spAutoFit/>
          </a:bodyPr>
          <a:lstStyle/>
          <a:p>
            <a:pPr>
              <a:lnSpc>
                <a:spcPct val="120000"/>
              </a:lnSpc>
            </a:pPr>
            <a:r>
              <a:rPr lang="zh-CN" altLang="en-US" sz="2400" smtClean="0">
                <a:solidFill>
                  <a:schemeClr val="bg1"/>
                </a:solidFill>
                <a:latin typeface="方正粗雅宋_GBK" panose="02000000000000000000" pitchFamily="2" charset="-122"/>
                <a:ea typeface="方正粗雅宋_GBK" panose="02000000000000000000" pitchFamily="2" charset="-122"/>
              </a:rPr>
              <a:t>⒈土地</a:t>
            </a:r>
            <a:r>
              <a:rPr lang="zh-CN" altLang="en-US" sz="2400">
                <a:solidFill>
                  <a:schemeClr val="bg1"/>
                </a:solidFill>
                <a:latin typeface="方正粗雅宋_GBK" panose="02000000000000000000" pitchFamily="2" charset="-122"/>
                <a:ea typeface="方正粗雅宋_GBK" panose="02000000000000000000" pitchFamily="2" charset="-122"/>
              </a:rPr>
              <a:t>制度和小农经济</a:t>
            </a:r>
            <a:endParaRPr lang="zh-CN" altLang="en-US" sz="2400">
              <a:solidFill>
                <a:schemeClr val="bg1"/>
              </a:solidFill>
              <a:latin typeface="方正粗雅宋_GBK" panose="02000000000000000000" pitchFamily="2" charset="-122"/>
              <a:ea typeface="方正粗雅宋_GBK" panose="02000000000000000000" pitchFamily="2" charset="-122"/>
            </a:endParaRPr>
          </a:p>
          <a:p>
            <a:pPr>
              <a:lnSpc>
                <a:spcPct val="120000"/>
              </a:lnSpc>
            </a:pPr>
            <a:r>
              <a:rPr lang="zh-CN" altLang="en-US" sz="2400">
                <a:solidFill>
                  <a:schemeClr val="bg1"/>
                </a:solidFill>
                <a:latin typeface="方正粗雅宋_GBK" panose="02000000000000000000" pitchFamily="2" charset="-122"/>
                <a:ea typeface="方正粗雅宋_GBK" panose="02000000000000000000" pitchFamily="2" charset="-122"/>
              </a:rPr>
              <a:t> </a:t>
            </a:r>
            <a:r>
              <a:rPr lang="zh-CN" altLang="en-US" sz="2400" smtClean="0">
                <a:solidFill>
                  <a:schemeClr val="bg1"/>
                </a:solidFill>
                <a:latin typeface="方正粗雅宋_GBK" panose="02000000000000000000" pitchFamily="2" charset="-122"/>
                <a:ea typeface="方正粗雅宋_GBK" panose="02000000000000000000" pitchFamily="2" charset="-122"/>
              </a:rPr>
              <a:t>①</a:t>
            </a:r>
            <a:r>
              <a:rPr lang="zh-CN" altLang="en-US" sz="2400">
                <a:solidFill>
                  <a:schemeClr val="bg1"/>
                </a:solidFill>
                <a:latin typeface="方正粗雅宋_GBK" panose="02000000000000000000" pitchFamily="2" charset="-122"/>
                <a:ea typeface="方正粗雅宋_GBK" panose="02000000000000000000" pitchFamily="2" charset="-122"/>
              </a:rPr>
              <a:t>井田制和集体</a:t>
            </a:r>
            <a:r>
              <a:rPr lang="zh-CN" altLang="en-US" sz="2400" smtClean="0">
                <a:solidFill>
                  <a:schemeClr val="bg1"/>
                </a:solidFill>
                <a:latin typeface="方正粗雅宋_GBK" panose="02000000000000000000" pitchFamily="2" charset="-122"/>
                <a:ea typeface="方正粗雅宋_GBK" panose="02000000000000000000" pitchFamily="2" charset="-122"/>
              </a:rPr>
              <a:t>耕作</a:t>
            </a:r>
            <a:endParaRPr lang="zh-CN" altLang="en-US" sz="240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endParaRPr>
          </a:p>
          <a:p>
            <a:pPr>
              <a:lnSpc>
                <a:spcPct val="120000"/>
              </a:lnSpc>
            </a:pPr>
            <a:r>
              <a:rPr lang="zh-CN" altLang="en-US" sz="2400">
                <a:solidFill>
                  <a:schemeClr val="bg1"/>
                </a:solidFill>
                <a:latin typeface="方正粗雅宋_GBK" panose="02000000000000000000" pitchFamily="2" charset="-122"/>
                <a:ea typeface="方正粗雅宋_GBK" panose="02000000000000000000" pitchFamily="2" charset="-122"/>
              </a:rPr>
              <a:t> </a:t>
            </a:r>
            <a:r>
              <a:rPr lang="zh-CN" altLang="en-US" sz="2400" smtClean="0">
                <a:solidFill>
                  <a:schemeClr val="bg1"/>
                </a:solidFill>
                <a:latin typeface="方正粗雅宋_GBK" panose="02000000000000000000" pitchFamily="2" charset="-122"/>
                <a:ea typeface="方正粗雅宋_GBK" panose="02000000000000000000" pitchFamily="2" charset="-122"/>
              </a:rPr>
              <a:t>②</a:t>
            </a:r>
            <a:r>
              <a:rPr lang="zh-CN" altLang="en-US" sz="2400">
                <a:solidFill>
                  <a:schemeClr val="bg1"/>
                </a:solidFill>
                <a:latin typeface="方正粗雅宋_GBK" panose="02000000000000000000" pitchFamily="2" charset="-122"/>
                <a:ea typeface="方正粗雅宋_GBK" panose="02000000000000000000" pitchFamily="2" charset="-122"/>
              </a:rPr>
              <a:t>土地私有制的形成</a:t>
            </a:r>
            <a:r>
              <a:rPr lang="zh-CN" altLang="en-US" sz="240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hlinkClick r:id="rId1" action="ppaction://hlinksldjump"/>
              </a:rPr>
              <a:t></a:t>
            </a:r>
            <a:endParaRPr lang="zh-CN" altLang="en-US" sz="2400">
              <a:solidFill>
                <a:schemeClr val="bg1"/>
              </a:solidFill>
              <a:latin typeface="方正粗雅宋_GBK" panose="02000000000000000000" pitchFamily="2" charset="-122"/>
              <a:ea typeface="方正粗雅宋_GBK" panose="02000000000000000000" pitchFamily="2" charset="-122"/>
            </a:endParaRPr>
          </a:p>
          <a:p>
            <a:pPr>
              <a:lnSpc>
                <a:spcPct val="120000"/>
              </a:lnSpc>
            </a:pPr>
            <a:r>
              <a:rPr lang="zh-CN" altLang="en-US" sz="2400">
                <a:solidFill>
                  <a:schemeClr val="bg1"/>
                </a:solidFill>
                <a:latin typeface="方正粗雅宋_GBK" panose="02000000000000000000" pitchFamily="2" charset="-122"/>
                <a:ea typeface="方正粗雅宋_GBK" panose="02000000000000000000" pitchFamily="2" charset="-122"/>
              </a:rPr>
              <a:t> </a:t>
            </a:r>
            <a:r>
              <a:rPr lang="zh-CN" altLang="en-US" sz="2400" smtClean="0">
                <a:solidFill>
                  <a:schemeClr val="bg1"/>
                </a:solidFill>
                <a:latin typeface="方正粗雅宋_GBK" panose="02000000000000000000" pitchFamily="2" charset="-122"/>
                <a:ea typeface="方正粗雅宋_GBK" panose="02000000000000000000" pitchFamily="2" charset="-122"/>
              </a:rPr>
              <a:t>③</a:t>
            </a:r>
            <a:r>
              <a:rPr lang="zh-CN" altLang="en-US" sz="2400">
                <a:solidFill>
                  <a:schemeClr val="bg1"/>
                </a:solidFill>
                <a:latin typeface="方正粗雅宋_GBK" panose="02000000000000000000" pitchFamily="2" charset="-122"/>
                <a:ea typeface="方正粗雅宋_GBK" panose="02000000000000000000" pitchFamily="2" charset="-122"/>
              </a:rPr>
              <a:t>小农经济的特点</a:t>
            </a:r>
            <a:r>
              <a:rPr lang="zh-CN" altLang="en-US" sz="240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hlinkClick r:id="rId2" action="ppaction://hlinksldjump"/>
              </a:rPr>
              <a:t></a:t>
            </a:r>
            <a:endParaRPr lang="zh-CN" altLang="en-US" sz="2400">
              <a:solidFill>
                <a:schemeClr val="bg1"/>
              </a:solidFill>
              <a:latin typeface="方正粗雅宋_GBK" panose="02000000000000000000" pitchFamily="2" charset="-122"/>
              <a:ea typeface="方正粗雅宋_GBK" panose="02000000000000000000" pitchFamily="2" charset="-122"/>
            </a:endParaRPr>
          </a:p>
          <a:p>
            <a:pPr>
              <a:lnSpc>
                <a:spcPct val="120000"/>
              </a:lnSpc>
            </a:pPr>
            <a:r>
              <a:rPr lang="zh-CN" altLang="en-US" sz="2400">
                <a:solidFill>
                  <a:schemeClr val="bg1"/>
                </a:solidFill>
                <a:latin typeface="方正粗雅宋_GBK" panose="02000000000000000000" pitchFamily="2" charset="-122"/>
                <a:ea typeface="方正粗雅宋_GBK" panose="02000000000000000000" pitchFamily="2" charset="-122"/>
              </a:rPr>
              <a:t> </a:t>
            </a:r>
            <a:r>
              <a:rPr lang="zh-CN" altLang="en-US" sz="2400" smtClean="0">
                <a:solidFill>
                  <a:schemeClr val="bg1"/>
                </a:solidFill>
                <a:latin typeface="方正粗雅宋_GBK" panose="02000000000000000000" pitchFamily="2" charset="-122"/>
                <a:ea typeface="方正粗雅宋_GBK" panose="02000000000000000000" pitchFamily="2" charset="-122"/>
              </a:rPr>
              <a:t>④</a:t>
            </a:r>
            <a:r>
              <a:rPr lang="zh-CN" altLang="en-US" sz="2400">
                <a:solidFill>
                  <a:schemeClr val="bg1"/>
                </a:solidFill>
                <a:latin typeface="方正粗雅宋_GBK" panose="02000000000000000000" pitchFamily="2" charset="-122"/>
                <a:ea typeface="方正粗雅宋_GBK" panose="02000000000000000000" pitchFamily="2" charset="-122"/>
              </a:rPr>
              <a:t>抑制兼并的政策和</a:t>
            </a:r>
            <a:r>
              <a:rPr lang="zh-CN" altLang="en-US" sz="2400" smtClean="0">
                <a:solidFill>
                  <a:schemeClr val="bg1"/>
                </a:solidFill>
                <a:latin typeface="方正粗雅宋_GBK" panose="02000000000000000000" pitchFamily="2" charset="-122"/>
                <a:ea typeface="方正粗雅宋_GBK" panose="02000000000000000000" pitchFamily="2" charset="-122"/>
              </a:rPr>
              <a:t>均田制</a:t>
            </a:r>
            <a:r>
              <a:rPr lang="zh-CN" altLang="en-US" sz="240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hlinkClick r:id="rId3" action="ppaction://hlinksldjump"/>
              </a:rPr>
              <a:t></a:t>
            </a:r>
            <a:endParaRPr lang="en-US" altLang="zh-CN" sz="2400" smtClean="0">
              <a:solidFill>
                <a:schemeClr val="bg1"/>
              </a:solidFill>
              <a:latin typeface="方正粗雅宋_GBK" panose="02000000000000000000" pitchFamily="2" charset="-122"/>
              <a:ea typeface="方正粗雅宋_GBK" panose="02000000000000000000" pitchFamily="2" charset="-122"/>
            </a:endParaRPr>
          </a:p>
          <a:p>
            <a:pPr>
              <a:lnSpc>
                <a:spcPct val="120000"/>
              </a:lnSpc>
            </a:pPr>
            <a:r>
              <a:rPr lang="en-US" altLang="zh-CN" sz="240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rPr>
              <a:t> </a:t>
            </a:r>
            <a:r>
              <a:rPr lang="en-US" altLang="zh-CN" sz="2400" smtClean="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rPr>
              <a:t>⑤</a:t>
            </a:r>
            <a:r>
              <a:rPr lang="zh-CN" altLang="en-US" sz="2400" smtClean="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rPr>
              <a:t>北宋以后的田制不立</a:t>
            </a:r>
            <a:r>
              <a:rPr lang="zh-CN" altLang="en-US" sz="2400" smtClean="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hlinkClick r:id="rId4" action="ppaction://hlinksldjump"/>
              </a:rPr>
              <a:t></a:t>
            </a:r>
            <a:r>
              <a:rPr lang="zh-CN" altLang="en-US" sz="2400" smtClean="0">
                <a:solidFill>
                  <a:schemeClr val="bg1"/>
                </a:solidFill>
                <a:latin typeface="方正粗雅宋_GBK" panose="02000000000000000000" pitchFamily="2" charset="-122"/>
                <a:ea typeface="方正粗雅宋_GBK" panose="02000000000000000000" pitchFamily="2" charset="-122"/>
              </a:rPr>
              <a:t>    </a:t>
            </a:r>
            <a:endParaRPr lang="zh-CN" altLang="en-US" sz="2400">
              <a:solidFill>
                <a:schemeClr val="bg1"/>
              </a:solidFill>
              <a:latin typeface="方正粗雅宋_GBK" panose="02000000000000000000" pitchFamily="2" charset="-122"/>
              <a:ea typeface="方正粗雅宋_GBK" panose="02000000000000000000" pitchFamily="2" charset="-122"/>
            </a:endParaRPr>
          </a:p>
          <a:p>
            <a:pPr>
              <a:lnSpc>
                <a:spcPct val="120000"/>
              </a:lnSpc>
            </a:pPr>
            <a:r>
              <a:rPr lang="zh-CN" altLang="en-US" sz="2400" smtClean="0">
                <a:solidFill>
                  <a:schemeClr val="bg1"/>
                </a:solidFill>
                <a:latin typeface="方正粗雅宋_GBK" panose="02000000000000000000" pitchFamily="2" charset="-122"/>
                <a:ea typeface="方正粗雅宋_GBK" panose="02000000000000000000" pitchFamily="2" charset="-122"/>
              </a:rPr>
              <a:t>⒉重</a:t>
            </a:r>
            <a:r>
              <a:rPr lang="zh-CN" altLang="en-US" sz="2400">
                <a:solidFill>
                  <a:schemeClr val="bg1"/>
                </a:solidFill>
                <a:latin typeface="方正粗雅宋_GBK" panose="02000000000000000000" pitchFamily="2" charset="-122"/>
                <a:ea typeface="方正粗雅宋_GBK" panose="02000000000000000000" pitchFamily="2" charset="-122"/>
              </a:rPr>
              <a:t>农抑商</a:t>
            </a:r>
            <a:endParaRPr lang="zh-CN" altLang="en-US" sz="2400">
              <a:solidFill>
                <a:schemeClr val="bg1"/>
              </a:solidFill>
              <a:latin typeface="方正粗雅宋_GBK" panose="02000000000000000000" pitchFamily="2" charset="-122"/>
              <a:ea typeface="方正粗雅宋_GBK" panose="02000000000000000000" pitchFamily="2" charset="-122"/>
            </a:endParaRPr>
          </a:p>
          <a:p>
            <a:pPr>
              <a:lnSpc>
                <a:spcPct val="120000"/>
              </a:lnSpc>
            </a:pPr>
            <a:r>
              <a:rPr lang="zh-CN" altLang="en-US" sz="2400">
                <a:solidFill>
                  <a:schemeClr val="bg1"/>
                </a:solidFill>
                <a:latin typeface="方正粗雅宋_GBK" panose="02000000000000000000" pitchFamily="2" charset="-122"/>
                <a:ea typeface="方正粗雅宋_GBK" panose="02000000000000000000" pitchFamily="2" charset="-122"/>
              </a:rPr>
              <a:t> </a:t>
            </a:r>
            <a:r>
              <a:rPr lang="zh-CN" altLang="en-US" sz="2400" smtClean="0">
                <a:solidFill>
                  <a:schemeClr val="bg1"/>
                </a:solidFill>
                <a:latin typeface="方正粗雅宋_GBK" panose="02000000000000000000" pitchFamily="2" charset="-122"/>
                <a:ea typeface="方正粗雅宋_GBK" panose="02000000000000000000" pitchFamily="2" charset="-122"/>
              </a:rPr>
              <a:t>①</a:t>
            </a:r>
            <a:r>
              <a:rPr lang="zh-CN" altLang="en-US" sz="2400">
                <a:solidFill>
                  <a:schemeClr val="bg1"/>
                </a:solidFill>
                <a:latin typeface="方正粗雅宋_GBK" panose="02000000000000000000" pitchFamily="2" charset="-122"/>
                <a:ea typeface="方正粗雅宋_GBK" panose="02000000000000000000" pitchFamily="2" charset="-122"/>
              </a:rPr>
              <a:t>重农抑商的原因</a:t>
            </a:r>
            <a:r>
              <a:rPr lang="zh-CN" altLang="en-US" sz="240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hlinkClick r:id="rId5" action="ppaction://hlinksldjump"/>
              </a:rPr>
              <a:t></a:t>
            </a:r>
            <a:endParaRPr lang="zh-CN" altLang="en-US" sz="2400">
              <a:solidFill>
                <a:schemeClr val="bg1"/>
              </a:solidFill>
              <a:latin typeface="方正粗雅宋_GBK" panose="02000000000000000000" pitchFamily="2" charset="-122"/>
              <a:ea typeface="方正粗雅宋_GBK" panose="02000000000000000000" pitchFamily="2" charset="-122"/>
            </a:endParaRPr>
          </a:p>
          <a:p>
            <a:pPr>
              <a:lnSpc>
                <a:spcPct val="120000"/>
              </a:lnSpc>
            </a:pPr>
            <a:r>
              <a:rPr lang="zh-CN" altLang="en-US" sz="2400">
                <a:solidFill>
                  <a:schemeClr val="bg1"/>
                </a:solidFill>
                <a:latin typeface="方正粗雅宋_GBK" panose="02000000000000000000" pitchFamily="2" charset="-122"/>
                <a:ea typeface="方正粗雅宋_GBK" panose="02000000000000000000" pitchFamily="2" charset="-122"/>
              </a:rPr>
              <a:t> </a:t>
            </a:r>
            <a:r>
              <a:rPr lang="zh-CN" altLang="en-US" sz="2400" smtClean="0">
                <a:solidFill>
                  <a:schemeClr val="bg1"/>
                </a:solidFill>
                <a:latin typeface="方正粗雅宋_GBK" panose="02000000000000000000" pitchFamily="2" charset="-122"/>
                <a:ea typeface="方正粗雅宋_GBK" panose="02000000000000000000" pitchFamily="2" charset="-122"/>
              </a:rPr>
              <a:t>②重</a:t>
            </a:r>
            <a:r>
              <a:rPr lang="zh-CN" altLang="en-US" sz="2400">
                <a:solidFill>
                  <a:schemeClr val="bg1"/>
                </a:solidFill>
                <a:latin typeface="方正粗雅宋_GBK" panose="02000000000000000000" pitchFamily="2" charset="-122"/>
                <a:ea typeface="方正粗雅宋_GBK" panose="02000000000000000000" pitchFamily="2" charset="-122"/>
              </a:rPr>
              <a:t>农抑商政策变化</a:t>
            </a:r>
            <a:r>
              <a:rPr lang="zh-CN" altLang="en-US" sz="240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hlinkClick r:id="rId6" action="ppaction://hlinksldjump"/>
              </a:rPr>
              <a:t></a:t>
            </a:r>
            <a:endParaRPr lang="zh-CN" altLang="en-US" sz="2400">
              <a:solidFill>
                <a:schemeClr val="bg1"/>
              </a:solidFill>
              <a:latin typeface="方正粗雅宋_GBK" panose="02000000000000000000" pitchFamily="2" charset="-122"/>
              <a:ea typeface="方正粗雅宋_GBK" panose="02000000000000000000" pitchFamily="2" charset="-122"/>
            </a:endParaRPr>
          </a:p>
          <a:p>
            <a:pPr>
              <a:lnSpc>
                <a:spcPct val="120000"/>
              </a:lnSpc>
            </a:pPr>
            <a:r>
              <a:rPr lang="zh-CN" altLang="en-US" sz="2400" smtClean="0">
                <a:solidFill>
                  <a:schemeClr val="bg1"/>
                </a:solidFill>
                <a:latin typeface="方正粗雅宋_GBK" panose="02000000000000000000" pitchFamily="2" charset="-122"/>
                <a:ea typeface="方正粗雅宋_GBK" panose="02000000000000000000" pitchFamily="2" charset="-122"/>
              </a:rPr>
              <a:t>⒊改革</a:t>
            </a:r>
            <a:r>
              <a:rPr lang="zh-CN" altLang="en-US" sz="2400">
                <a:solidFill>
                  <a:schemeClr val="bg1"/>
                </a:solidFill>
                <a:latin typeface="方正粗雅宋_GBK" panose="02000000000000000000" pitchFamily="2" charset="-122"/>
                <a:ea typeface="方正粗雅宋_GBK" panose="02000000000000000000" pitchFamily="2" charset="-122"/>
              </a:rPr>
              <a:t>对经济发展的影响</a:t>
            </a:r>
            <a:endParaRPr lang="zh-CN" altLang="en-US" sz="2400">
              <a:solidFill>
                <a:schemeClr val="bg1"/>
              </a:solidFill>
              <a:latin typeface="方正粗雅宋_GBK" panose="02000000000000000000" pitchFamily="2" charset="-122"/>
              <a:ea typeface="方正粗雅宋_GBK" panose="02000000000000000000" pitchFamily="2" charset="-122"/>
            </a:endParaRPr>
          </a:p>
          <a:p>
            <a:pPr>
              <a:lnSpc>
                <a:spcPct val="120000"/>
              </a:lnSpc>
            </a:pPr>
            <a:r>
              <a:rPr lang="zh-CN" altLang="en-US" sz="2400">
                <a:solidFill>
                  <a:schemeClr val="bg1"/>
                </a:solidFill>
                <a:latin typeface="方正粗雅宋_GBK" panose="02000000000000000000" pitchFamily="2" charset="-122"/>
                <a:ea typeface="方正粗雅宋_GBK" panose="02000000000000000000" pitchFamily="2" charset="-122"/>
              </a:rPr>
              <a:t> </a:t>
            </a:r>
            <a:r>
              <a:rPr lang="zh-CN" altLang="en-US" sz="2400" smtClean="0">
                <a:solidFill>
                  <a:schemeClr val="bg1"/>
                </a:solidFill>
                <a:latin typeface="方正粗雅宋_GBK" panose="02000000000000000000" pitchFamily="2" charset="-122"/>
                <a:ea typeface="方正粗雅宋_GBK" panose="02000000000000000000" pitchFamily="2" charset="-122"/>
              </a:rPr>
              <a:t>①</a:t>
            </a:r>
            <a:r>
              <a:rPr lang="zh-CN" altLang="en-US" sz="2400">
                <a:solidFill>
                  <a:schemeClr val="bg1"/>
                </a:solidFill>
                <a:latin typeface="方正粗雅宋_GBK" panose="02000000000000000000" pitchFamily="2" charset="-122"/>
                <a:ea typeface="方正粗雅宋_GBK" panose="02000000000000000000" pitchFamily="2" charset="-122"/>
              </a:rPr>
              <a:t>商鞅变法</a:t>
            </a:r>
            <a:endParaRPr lang="zh-CN" altLang="en-US" sz="240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endParaRPr>
          </a:p>
          <a:p>
            <a:pPr>
              <a:lnSpc>
                <a:spcPct val="120000"/>
              </a:lnSpc>
            </a:pPr>
            <a:r>
              <a:rPr lang="zh-CN" altLang="en-US" sz="2400">
                <a:solidFill>
                  <a:schemeClr val="bg1"/>
                </a:solidFill>
                <a:latin typeface="方正粗雅宋_GBK" panose="02000000000000000000" pitchFamily="2" charset="-122"/>
                <a:ea typeface="方正粗雅宋_GBK" panose="02000000000000000000" pitchFamily="2" charset="-122"/>
              </a:rPr>
              <a:t> </a:t>
            </a:r>
            <a:r>
              <a:rPr lang="zh-CN" altLang="en-US" sz="2400" smtClean="0">
                <a:solidFill>
                  <a:schemeClr val="bg1"/>
                </a:solidFill>
                <a:latin typeface="方正粗雅宋_GBK" panose="02000000000000000000" pitchFamily="2" charset="-122"/>
                <a:ea typeface="方正粗雅宋_GBK" panose="02000000000000000000" pitchFamily="2" charset="-122"/>
              </a:rPr>
              <a:t>②</a:t>
            </a:r>
            <a:r>
              <a:rPr lang="zh-CN" altLang="en-US" sz="2400">
                <a:solidFill>
                  <a:schemeClr val="bg1"/>
                </a:solidFill>
                <a:latin typeface="方正粗雅宋_GBK" panose="02000000000000000000" pitchFamily="2" charset="-122"/>
                <a:ea typeface="方正粗雅宋_GBK" panose="02000000000000000000" pitchFamily="2" charset="-122"/>
              </a:rPr>
              <a:t>北魏孝文帝改革</a:t>
            </a:r>
            <a:endParaRPr lang="zh-CN" altLang="en-US" sz="2400">
              <a:solidFill>
                <a:schemeClr val="bg1"/>
              </a:solidFill>
              <a:latin typeface="方正粗雅宋_GBK" panose="02000000000000000000" pitchFamily="2" charset="-122"/>
              <a:ea typeface="方正粗雅宋_GBK" panose="02000000000000000000" pitchFamily="2" charset="-122"/>
            </a:endParaRPr>
          </a:p>
          <a:p>
            <a:pPr>
              <a:lnSpc>
                <a:spcPct val="120000"/>
              </a:lnSpc>
            </a:pPr>
            <a:r>
              <a:rPr lang="zh-CN" altLang="en-US" sz="2400">
                <a:solidFill>
                  <a:schemeClr val="bg1"/>
                </a:solidFill>
                <a:latin typeface="方正粗雅宋_GBK" panose="02000000000000000000" pitchFamily="2" charset="-122"/>
                <a:ea typeface="方正粗雅宋_GBK" panose="02000000000000000000" pitchFamily="2" charset="-122"/>
              </a:rPr>
              <a:t> </a:t>
            </a:r>
            <a:r>
              <a:rPr lang="zh-CN" altLang="en-US" sz="2400" smtClean="0">
                <a:solidFill>
                  <a:schemeClr val="bg1"/>
                </a:solidFill>
                <a:latin typeface="方正粗雅宋_GBK" panose="02000000000000000000" pitchFamily="2" charset="-122"/>
                <a:ea typeface="方正粗雅宋_GBK" panose="02000000000000000000" pitchFamily="2" charset="-122"/>
              </a:rPr>
              <a:t>③</a:t>
            </a:r>
            <a:r>
              <a:rPr lang="zh-CN" altLang="en-US" sz="2400">
                <a:solidFill>
                  <a:schemeClr val="bg1"/>
                </a:solidFill>
                <a:latin typeface="方正粗雅宋_GBK" panose="02000000000000000000" pitchFamily="2" charset="-122"/>
                <a:ea typeface="方正粗雅宋_GBK" panose="02000000000000000000" pitchFamily="2" charset="-122"/>
              </a:rPr>
              <a:t>王安石变法</a:t>
            </a:r>
            <a:endParaRPr lang="zh-CN" altLang="en-US" sz="2400">
              <a:solidFill>
                <a:schemeClr val="bg1"/>
              </a:solidFill>
              <a:latin typeface="方正粗雅宋_GBK" panose="02000000000000000000" pitchFamily="2" charset="-122"/>
              <a:ea typeface="方正粗雅宋_GBK" panose="02000000000000000000" pitchFamily="2" charset="-122"/>
            </a:endParaRPr>
          </a:p>
          <a:p>
            <a:pPr>
              <a:lnSpc>
                <a:spcPct val="120000"/>
              </a:lnSpc>
            </a:pPr>
            <a:r>
              <a:rPr lang="zh-CN" altLang="en-US" sz="2400" smtClean="0">
                <a:solidFill>
                  <a:schemeClr val="bg1"/>
                </a:solidFill>
                <a:latin typeface="方正粗雅宋_GBK" panose="02000000000000000000" pitchFamily="2" charset="-122"/>
                <a:ea typeface="方正粗雅宋_GBK" panose="02000000000000000000" pitchFamily="2" charset="-122"/>
              </a:rPr>
              <a:t>⒋海禁</a:t>
            </a:r>
            <a:r>
              <a:rPr lang="zh-CN" altLang="en-US" sz="2400">
                <a:solidFill>
                  <a:schemeClr val="bg1"/>
                </a:solidFill>
                <a:latin typeface="方正粗雅宋_GBK" panose="02000000000000000000" pitchFamily="2" charset="-122"/>
                <a:ea typeface="方正粗雅宋_GBK" panose="02000000000000000000" pitchFamily="2" charset="-122"/>
              </a:rPr>
              <a:t>政策和海防问题</a:t>
            </a:r>
            <a:r>
              <a:rPr lang="zh-CN" altLang="en-US" sz="2400" smtClean="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hlinkClick r:id="rId7" action="ppaction://hlinksldjump"/>
              </a:rPr>
              <a:t></a:t>
            </a:r>
            <a:endParaRPr lang="zh-CN"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2">
                                            <p:bg/>
                                          </p:spTgt>
                                        </p:tgtEl>
                                        <p:attrNameLst>
                                          <p:attrName>style.visibility</p:attrName>
                                        </p:attrNameLst>
                                      </p:cBhvr>
                                      <p:to>
                                        <p:strVal val="visible"/>
                                      </p:to>
                                    </p:set>
                                    <p:animEffect transition="in" filter="wipe(left)">
                                      <p:cBhvr>
                                        <p:cTn id="7" dur="500"/>
                                        <p:tgtEl>
                                          <p:spTgt spid="5122">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up)">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up)">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up)">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up)">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wipe(up)">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wipe(up)">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wipe(up)">
                                      <p:cBhvr>
                                        <p:cTn id="67" dur="500"/>
                                        <p:tgtEl>
                                          <p:spTgt spid="3">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Effect transition="in" filter="wipe(up)">
                                      <p:cBhvr>
                                        <p:cTn id="72" dur="500"/>
                                        <p:tgtEl>
                                          <p:spTgt spid="3">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3">
                                            <p:txEl>
                                              <p:pRg st="13" end="13"/>
                                            </p:txEl>
                                          </p:spTgt>
                                        </p:tgtEl>
                                        <p:attrNameLst>
                                          <p:attrName>style.visibility</p:attrName>
                                        </p:attrNameLst>
                                      </p:cBhvr>
                                      <p:to>
                                        <p:strVal val="visible"/>
                                      </p:to>
                                    </p:set>
                                    <p:animEffect transition="in" filter="wipe(up)">
                                      <p:cBhvr>
                                        <p:cTn id="7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uiExpand="1" build="p"/>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Rectangle 1"/>
          <p:cNvSpPr>
            <a:spLocks noChangeArrowheads="1"/>
          </p:cNvSpPr>
          <p:nvPr/>
        </p:nvSpPr>
        <p:spPr bwMode="auto">
          <a:xfrm>
            <a:off x="252060" y="822240"/>
            <a:ext cx="8639880" cy="3407087"/>
          </a:xfrm>
          <a:prstGeom prst="rect">
            <a:avLst/>
          </a:prstGeom>
          <a:noFill/>
          <a:ln w="9525">
            <a:noFill/>
            <a:miter lim="800000"/>
          </a:ln>
          <a:effectLst/>
        </p:spPr>
        <p:txBody>
          <a:bodyPr vert="horz" wrap="square" lIns="82296" tIns="41148" rIns="82296" bIns="41148" numCol="1" anchor="ctr" anchorCtr="0" compatLnSpc="1">
            <a:spAutoFit/>
          </a:bodyPr>
          <a:lstStyle/>
          <a:p>
            <a:pPr algn="ctr" defTabSz="822960"/>
            <a:r>
              <a:rPr lang="zh-CN" altLang="en-US" sz="2400" smtClean="0">
                <a:solidFill>
                  <a:srgbClr val="FFFF00"/>
                </a:solidFill>
                <a:latin typeface="黑体" panose="02010609060101010101" charset="-122"/>
                <a:ea typeface="方正中雅宋_GBK" panose="02000000000000000000" pitchFamily="2" charset="-122"/>
                <a:cs typeface="Times New Roman" panose="02020603050405020304" pitchFamily="18" charset="0"/>
              </a:rPr>
              <a:t>经济</a:t>
            </a:r>
            <a:r>
              <a:rPr lang="zh-CN" altLang="en-US" sz="2400">
                <a:solidFill>
                  <a:srgbClr val="FFFF00"/>
                </a:solidFill>
                <a:latin typeface="黑体" panose="02010609060101010101" charset="-122"/>
                <a:ea typeface="方正中雅宋_GBK" panose="02000000000000000000" pitchFamily="2" charset="-122"/>
                <a:cs typeface="Times New Roman" panose="02020603050405020304" pitchFamily="18" charset="0"/>
              </a:rPr>
              <a:t>重心南移的</a:t>
            </a:r>
            <a:r>
              <a:rPr lang="zh-CN" altLang="en-US" sz="2400" smtClean="0">
                <a:solidFill>
                  <a:srgbClr val="FFFF00"/>
                </a:solidFill>
                <a:latin typeface="黑体" panose="02010609060101010101" charset="-122"/>
                <a:ea typeface="方正中雅宋_GBK" panose="02000000000000000000" pitchFamily="2" charset="-122"/>
                <a:cs typeface="Times New Roman" panose="02020603050405020304" pitchFamily="18" charset="0"/>
              </a:rPr>
              <a:t>影响</a:t>
            </a:r>
            <a:endParaRPr lang="zh-CN" altLang="en-US" sz="2400">
              <a:solidFill>
                <a:srgbClr val="FFFF00"/>
              </a:solidFill>
              <a:latin typeface="黑体" panose="02010609060101010101" charset="-122"/>
              <a:ea typeface="方正中雅宋_GBK" panose="02000000000000000000" pitchFamily="2" charset="-122"/>
              <a:cs typeface="宋体" panose="02010600030101010101" pitchFamily="2" charset="-122"/>
            </a:endParaRPr>
          </a:p>
          <a:p>
            <a:pPr algn="just" defTabSz="822960"/>
            <a:r>
              <a:rPr lang="zh-CN" altLang="en-US" sz="2400">
                <a:solidFill>
                  <a:schemeClr val="bg1"/>
                </a:solidFill>
                <a:latin typeface="黑体" panose="02010609060101010101" charset="-122"/>
                <a:ea typeface="方正中雅宋_GBK" panose="02000000000000000000" pitchFamily="2" charset="-122"/>
                <a:cs typeface="Times New Roman" panose="02020603050405020304" pitchFamily="18" charset="0"/>
              </a:rPr>
              <a:t>    </a:t>
            </a:r>
            <a:endParaRPr lang="en-US" altLang="zh-CN" sz="2400">
              <a:solidFill>
                <a:schemeClr val="bg1"/>
              </a:solidFill>
              <a:latin typeface="黑体" panose="02010609060101010101" charset="-122"/>
              <a:ea typeface="方正中雅宋_GBK" panose="02000000000000000000" pitchFamily="2" charset="-122"/>
              <a:cs typeface="Times New Roman" panose="02020603050405020304" pitchFamily="18" charset="0"/>
            </a:endParaRPr>
          </a:p>
          <a:p>
            <a:pPr algn="just" defTabSz="822960"/>
            <a:r>
              <a:rPr lang="en-US" altLang="zh-CN" sz="2400">
                <a:solidFill>
                  <a:schemeClr val="bg1"/>
                </a:solidFill>
                <a:latin typeface="黑体" panose="02010609060101010101" charset="-122"/>
                <a:ea typeface="方正中雅宋_GBK" panose="02000000000000000000" pitchFamily="2" charset="-122"/>
                <a:cs typeface="Times New Roman" panose="02020603050405020304" pitchFamily="18" charset="0"/>
              </a:rPr>
              <a:t>    </a:t>
            </a:r>
            <a:r>
              <a:rPr lang="zh-CN" altLang="en-US" sz="2400" smtClean="0">
                <a:solidFill>
                  <a:schemeClr val="bg1"/>
                </a:solidFill>
                <a:latin typeface="黑体" panose="02010609060101010101" charset="-122"/>
                <a:ea typeface="方正中雅宋_GBK" panose="02000000000000000000" pitchFamily="2" charset="-122"/>
                <a:cs typeface="Times New Roman" panose="02020603050405020304" pitchFamily="18" charset="0"/>
              </a:rPr>
              <a:t>首先，</a:t>
            </a:r>
            <a:r>
              <a:rPr lang="zh-CN" altLang="en-US" sz="2400">
                <a:solidFill>
                  <a:schemeClr val="bg1"/>
                </a:solidFill>
                <a:latin typeface="黑体" panose="02010609060101010101" charset="-122"/>
                <a:ea typeface="方正中雅宋_GBK" panose="02000000000000000000" pitchFamily="2" charset="-122"/>
                <a:cs typeface="Times New Roman" panose="02020603050405020304" pitchFamily="18" charset="0"/>
              </a:rPr>
              <a:t>经济重心南移使中国古代后期各王朝的财政经济重心与政治军事重心分离，促进了沟通南北经济的交通运输线</a:t>
            </a:r>
            <a:r>
              <a:rPr lang="en-US" altLang="zh-CN" sz="2400">
                <a:solidFill>
                  <a:schemeClr val="bg1"/>
                </a:solidFill>
                <a:latin typeface="黑体" panose="02010609060101010101" charset="-122"/>
                <a:ea typeface="方正中雅宋_GBK" panose="02000000000000000000" pitchFamily="2" charset="-122"/>
                <a:cs typeface="Times New Roman" panose="02020603050405020304" pitchFamily="18" charset="0"/>
              </a:rPr>
              <a:t>——</a:t>
            </a:r>
            <a:r>
              <a:rPr lang="zh-CN" altLang="en-US" sz="2400">
                <a:solidFill>
                  <a:schemeClr val="bg1"/>
                </a:solidFill>
                <a:latin typeface="黑体" panose="02010609060101010101" charset="-122"/>
                <a:ea typeface="方正中雅宋_GBK" panose="02000000000000000000" pitchFamily="2" charset="-122"/>
                <a:cs typeface="Times New Roman" panose="02020603050405020304" pitchFamily="18" charset="0"/>
              </a:rPr>
              <a:t>大运河的发展，提高了漕运在各王朝中的政治地位。</a:t>
            </a:r>
            <a:endParaRPr lang="en-US" altLang="zh-CN" sz="2400">
              <a:solidFill>
                <a:schemeClr val="bg1"/>
              </a:solidFill>
              <a:latin typeface="黑体" panose="02010609060101010101" charset="-122"/>
              <a:ea typeface="方正中雅宋_GBK" panose="02000000000000000000" pitchFamily="2" charset="-122"/>
              <a:cs typeface="Times New Roman" panose="02020603050405020304" pitchFamily="18" charset="0"/>
            </a:endParaRPr>
          </a:p>
          <a:p>
            <a:pPr algn="just" defTabSz="822960"/>
            <a:r>
              <a:rPr lang="en-US" altLang="zh-CN" sz="2400">
                <a:solidFill>
                  <a:schemeClr val="bg1"/>
                </a:solidFill>
                <a:latin typeface="黑体" panose="02010609060101010101" charset="-122"/>
                <a:ea typeface="方正中雅宋_GBK" panose="02000000000000000000" pitchFamily="2" charset="-122"/>
                <a:cs typeface="Times New Roman" panose="02020603050405020304" pitchFamily="18" charset="0"/>
              </a:rPr>
              <a:t>    </a:t>
            </a:r>
            <a:r>
              <a:rPr lang="zh-CN" altLang="en-US" sz="2400" smtClean="0">
                <a:solidFill>
                  <a:schemeClr val="bg1"/>
                </a:solidFill>
                <a:latin typeface="黑体" panose="02010609060101010101" charset="-122"/>
                <a:ea typeface="方正中雅宋_GBK" panose="02000000000000000000" pitchFamily="2" charset="-122"/>
                <a:cs typeface="Times New Roman" panose="02020603050405020304" pitchFamily="18" charset="0"/>
              </a:rPr>
              <a:t>其次，</a:t>
            </a:r>
            <a:r>
              <a:rPr lang="zh-CN" altLang="en-US" sz="2400">
                <a:solidFill>
                  <a:schemeClr val="bg1"/>
                </a:solidFill>
                <a:latin typeface="黑体" panose="02010609060101010101" charset="-122"/>
                <a:ea typeface="方正中雅宋_GBK" panose="02000000000000000000" pitchFamily="2" charset="-122"/>
                <a:cs typeface="Times New Roman" panose="02020603050405020304" pitchFamily="18" charset="0"/>
              </a:rPr>
              <a:t>经济重心的南移使全国经济发展格局发生了根本变化</a:t>
            </a:r>
            <a:r>
              <a:rPr lang="zh-CN" altLang="en-US" sz="2400" smtClean="0">
                <a:solidFill>
                  <a:schemeClr val="bg1"/>
                </a:solidFill>
                <a:latin typeface="黑体" panose="02010609060101010101" charset="-122"/>
                <a:ea typeface="方正中雅宋_GBK" panose="02000000000000000000" pitchFamily="2" charset="-122"/>
                <a:cs typeface="Times New Roman" panose="02020603050405020304" pitchFamily="18" charset="0"/>
              </a:rPr>
              <a:t>。</a:t>
            </a:r>
            <a:endParaRPr lang="en-US" altLang="zh-CN" sz="2400" smtClean="0">
              <a:solidFill>
                <a:schemeClr val="bg1"/>
              </a:solidFill>
              <a:latin typeface="黑体" panose="02010609060101010101" charset="-122"/>
              <a:ea typeface="方正中雅宋_GBK" panose="02000000000000000000" pitchFamily="2" charset="-122"/>
              <a:cs typeface="Times New Roman" panose="02020603050405020304" pitchFamily="18" charset="0"/>
            </a:endParaRPr>
          </a:p>
          <a:p>
            <a:pPr algn="just" defTabSz="822960"/>
            <a:r>
              <a:rPr lang="en-US" altLang="zh-CN" sz="2400">
                <a:solidFill>
                  <a:schemeClr val="bg1"/>
                </a:solidFill>
                <a:latin typeface="黑体" panose="02010609060101010101" charset="-122"/>
                <a:ea typeface="方正中雅宋_GBK" panose="02000000000000000000" pitchFamily="2" charset="-122"/>
                <a:cs typeface="Times New Roman" panose="02020603050405020304" pitchFamily="18" charset="0"/>
              </a:rPr>
              <a:t> </a:t>
            </a:r>
            <a:r>
              <a:rPr lang="en-US" altLang="zh-CN" sz="2400" smtClean="0">
                <a:solidFill>
                  <a:schemeClr val="bg1"/>
                </a:solidFill>
                <a:latin typeface="黑体" panose="02010609060101010101" charset="-122"/>
                <a:ea typeface="方正中雅宋_GBK" panose="02000000000000000000" pitchFamily="2" charset="-122"/>
                <a:cs typeface="Times New Roman" panose="02020603050405020304" pitchFamily="18" charset="0"/>
              </a:rPr>
              <a:t>   </a:t>
            </a:r>
            <a:r>
              <a:rPr lang="zh-CN" altLang="en-US" sz="2400" smtClean="0">
                <a:solidFill>
                  <a:schemeClr val="bg1"/>
                </a:solidFill>
                <a:latin typeface="黑体" panose="02010609060101010101" charset="-122"/>
                <a:ea typeface="方正中雅宋_GBK" panose="02000000000000000000" pitchFamily="2" charset="-122"/>
                <a:cs typeface="Times New Roman" panose="02020603050405020304" pitchFamily="18" charset="0"/>
              </a:rPr>
              <a:t>再次，</a:t>
            </a:r>
            <a:r>
              <a:rPr lang="zh-CN" altLang="en-US" sz="2400">
                <a:solidFill>
                  <a:schemeClr val="bg1"/>
                </a:solidFill>
                <a:latin typeface="黑体" panose="02010609060101010101" charset="-122"/>
                <a:ea typeface="方正中雅宋_GBK" panose="02000000000000000000" pitchFamily="2" charset="-122"/>
                <a:cs typeface="Times New Roman" panose="02020603050405020304" pitchFamily="18" charset="0"/>
              </a:rPr>
              <a:t>中国古代经济重心的南移带动了中国古代文化重心的南移。</a:t>
            </a:r>
            <a:endParaRPr lang="zh-CN" altLang="en-US" sz="2400">
              <a:solidFill>
                <a:schemeClr val="bg1"/>
              </a:solidFill>
              <a:latin typeface="黑体" panose="02010609060101010101" charset="-122"/>
              <a:ea typeface="方正中雅宋_GBK" panose="02000000000000000000" pitchFamily="2" charset="-122"/>
              <a:cs typeface="宋体" panose="02010600030101010101" pitchFamily="2" charset="-122"/>
            </a:endParaRPr>
          </a:p>
        </p:txBody>
      </p:sp>
      <p:pic>
        <p:nvPicPr>
          <p:cNvPr id="4" name="Picture 2" descr="C:\Users\rdfz\Documents\美图图库\55bOOOPIC78_副本.png">
            <a:hlinkClick r:id="rId1" action="ppaction://hlinksldjump"/>
          </p:cNvPr>
          <p:cNvPicPr>
            <a:picLocks noChangeAspect="1" noChangeArrowheads="1"/>
          </p:cNvPicPr>
          <p:nvPr/>
        </p:nvPicPr>
        <p:blipFill>
          <a:blip r:embed="rId2">
            <a:lum contrast="40000"/>
          </a:blip>
          <a:stretch>
            <a:fillRect/>
          </a:stretch>
        </p:blipFill>
        <p:spPr bwMode="auto">
          <a:xfrm flipH="1">
            <a:off x="8277725" y="4443958"/>
            <a:ext cx="605919" cy="349383"/>
          </a:xfrm>
          <a:prstGeom prst="rect">
            <a:avLst/>
          </a:prstGeom>
          <a:noFill/>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663300"/>
        </a:solid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827089" y="501254"/>
            <a:ext cx="5202065"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200">
                <a:solidFill>
                  <a:srgbClr val="FFFF00"/>
                </a:solidFill>
                <a:latin typeface="方正粗雅宋_GBK" panose="02000000000000000000" pitchFamily="2" charset="-122"/>
                <a:ea typeface="方正粗雅宋_GBK" panose="02000000000000000000" pitchFamily="2" charset="-122"/>
              </a:rPr>
              <a:t>三、农业生产的发展</a:t>
            </a:r>
            <a:endParaRPr lang="zh-CN" altLang="en-US" sz="3200">
              <a:solidFill>
                <a:srgbClr val="FFFF00"/>
              </a:solidFill>
              <a:latin typeface="方正粗雅宋_GBK" panose="02000000000000000000" pitchFamily="2" charset="-122"/>
              <a:ea typeface="方正粗雅宋_GBK" panose="02000000000000000000" pitchFamily="2" charset="-122"/>
            </a:endParaRPr>
          </a:p>
          <a:p>
            <a:r>
              <a:rPr lang="zh-CN" altLang="en-US" sz="2800">
                <a:solidFill>
                  <a:schemeClr val="bg1"/>
                </a:solidFill>
                <a:latin typeface="方正粗雅宋_GBK" panose="02000000000000000000" pitchFamily="2" charset="-122"/>
                <a:ea typeface="方正粗雅宋_GBK" panose="02000000000000000000" pitchFamily="2" charset="-122"/>
              </a:rPr>
              <a:t>  </a:t>
            </a:r>
            <a:r>
              <a:rPr lang="en-US" altLang="zh-CN" sz="2800">
                <a:solidFill>
                  <a:schemeClr val="bg1"/>
                </a:solidFill>
                <a:latin typeface="方正粗雅宋_GBK" panose="02000000000000000000" pitchFamily="2" charset="-122"/>
                <a:ea typeface="方正粗雅宋_GBK" panose="02000000000000000000" pitchFamily="2" charset="-122"/>
              </a:rPr>
              <a:t>1.</a:t>
            </a:r>
            <a:r>
              <a:rPr lang="zh-CN" altLang="en-US" sz="2800">
                <a:solidFill>
                  <a:schemeClr val="bg1"/>
                </a:solidFill>
                <a:latin typeface="方正粗雅宋_GBK" panose="02000000000000000000" pitchFamily="2" charset="-122"/>
                <a:ea typeface="方正粗雅宋_GBK" panose="02000000000000000000" pitchFamily="2" charset="-122"/>
              </a:rPr>
              <a:t>生产工具的进步</a:t>
            </a:r>
            <a:endParaRPr lang="zh-CN" altLang="en-US" sz="2800">
              <a:solidFill>
                <a:schemeClr val="bg1"/>
              </a:solidFill>
              <a:latin typeface="方正粗雅宋_GBK" panose="02000000000000000000" pitchFamily="2" charset="-122"/>
              <a:ea typeface="方正粗雅宋_GBK" panose="02000000000000000000" pitchFamily="2" charset="-122"/>
            </a:endParaRPr>
          </a:p>
          <a:p>
            <a:r>
              <a:rPr lang="zh-CN" altLang="en-US" sz="2800">
                <a:solidFill>
                  <a:schemeClr val="bg1"/>
                </a:solidFill>
                <a:latin typeface="方正粗雅宋_GBK" panose="02000000000000000000" pitchFamily="2" charset="-122"/>
                <a:ea typeface="方正粗雅宋_GBK" panose="02000000000000000000" pitchFamily="2" charset="-122"/>
              </a:rPr>
              <a:t> </a:t>
            </a:r>
            <a:r>
              <a:rPr lang="zh-CN" altLang="en-US" sz="2800" smtClean="0">
                <a:solidFill>
                  <a:schemeClr val="bg1"/>
                </a:solidFill>
                <a:latin typeface="方正粗雅宋_GBK" panose="02000000000000000000" pitchFamily="2" charset="-122"/>
                <a:ea typeface="方正粗雅宋_GBK" panose="02000000000000000000" pitchFamily="2" charset="-122"/>
              </a:rPr>
              <a:t>  </a:t>
            </a:r>
            <a:r>
              <a:rPr lang="zh-CN" altLang="en-US" sz="2800">
                <a:solidFill>
                  <a:schemeClr val="bg1"/>
                </a:solidFill>
                <a:latin typeface="方正粗雅宋_GBK" panose="02000000000000000000" pitchFamily="2" charset="-122"/>
                <a:ea typeface="方正粗雅宋_GBK" panose="02000000000000000000" pitchFamily="2" charset="-122"/>
              </a:rPr>
              <a:t>①金石并用时代</a:t>
            </a:r>
            <a:r>
              <a:rPr lang="zh-CN" altLang="en-US" sz="280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hlinkClick r:id="rId1" action="ppaction://hlinksldjump"/>
              </a:rPr>
              <a:t></a:t>
            </a:r>
            <a:endParaRPr lang="zh-CN" altLang="en-US" sz="280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endParaRPr>
          </a:p>
          <a:p>
            <a:r>
              <a:rPr lang="zh-CN" altLang="en-US" sz="2800">
                <a:solidFill>
                  <a:schemeClr val="bg1"/>
                </a:solidFill>
                <a:latin typeface="方正粗雅宋_GBK" panose="02000000000000000000" pitchFamily="2" charset="-122"/>
                <a:ea typeface="方正粗雅宋_GBK" panose="02000000000000000000" pitchFamily="2" charset="-122"/>
              </a:rPr>
              <a:t>  </a:t>
            </a:r>
            <a:r>
              <a:rPr lang="zh-CN" altLang="en-US" sz="2800" smtClean="0">
                <a:solidFill>
                  <a:schemeClr val="bg1"/>
                </a:solidFill>
                <a:latin typeface="方正粗雅宋_GBK" panose="02000000000000000000" pitchFamily="2" charset="-122"/>
                <a:ea typeface="方正粗雅宋_GBK" panose="02000000000000000000" pitchFamily="2" charset="-122"/>
              </a:rPr>
              <a:t> ②</a:t>
            </a:r>
            <a:r>
              <a:rPr lang="zh-CN" altLang="en-US" sz="2800">
                <a:solidFill>
                  <a:schemeClr val="bg1"/>
                </a:solidFill>
                <a:latin typeface="方正粗雅宋_GBK" panose="02000000000000000000" pitchFamily="2" charset="-122"/>
                <a:ea typeface="方正粗雅宋_GBK" panose="02000000000000000000" pitchFamily="2" charset="-122"/>
              </a:rPr>
              <a:t>铁器和牛耕</a:t>
            </a:r>
            <a:r>
              <a:rPr lang="zh-CN" altLang="en-US" sz="280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hlinkClick r:id="rId2" action="ppaction://hlinksldjump"/>
              </a:rPr>
              <a:t></a:t>
            </a:r>
            <a:endParaRPr lang="zh-CN" altLang="en-US" sz="2800">
              <a:solidFill>
                <a:schemeClr val="bg1"/>
              </a:solidFill>
              <a:latin typeface="方正粗雅宋_GBK" panose="02000000000000000000" pitchFamily="2" charset="-122"/>
              <a:ea typeface="方正粗雅宋_GBK" panose="02000000000000000000" pitchFamily="2" charset="-122"/>
            </a:endParaRPr>
          </a:p>
          <a:p>
            <a:r>
              <a:rPr lang="zh-CN" altLang="en-US" sz="2800">
                <a:solidFill>
                  <a:schemeClr val="bg1"/>
                </a:solidFill>
                <a:latin typeface="方正粗雅宋_GBK" panose="02000000000000000000" pitchFamily="2" charset="-122"/>
                <a:ea typeface="方正粗雅宋_GBK" panose="02000000000000000000" pitchFamily="2" charset="-122"/>
              </a:rPr>
              <a:t>  </a:t>
            </a:r>
            <a:r>
              <a:rPr lang="zh-CN" altLang="en-US" sz="2800" smtClean="0">
                <a:solidFill>
                  <a:schemeClr val="bg1"/>
                </a:solidFill>
                <a:latin typeface="方正粗雅宋_GBK" panose="02000000000000000000" pitchFamily="2" charset="-122"/>
                <a:ea typeface="方正粗雅宋_GBK" panose="02000000000000000000" pitchFamily="2" charset="-122"/>
              </a:rPr>
              <a:t> ③</a:t>
            </a:r>
            <a:r>
              <a:rPr lang="zh-CN" altLang="en-US" sz="2800">
                <a:solidFill>
                  <a:schemeClr val="bg1"/>
                </a:solidFill>
                <a:latin typeface="方正粗雅宋_GBK" panose="02000000000000000000" pitchFamily="2" charset="-122"/>
                <a:ea typeface="方正粗雅宋_GBK" panose="02000000000000000000" pitchFamily="2" charset="-122"/>
              </a:rPr>
              <a:t>汉代犁耕技术的进步</a:t>
            </a:r>
            <a:r>
              <a:rPr lang="zh-CN" altLang="en-US" sz="280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hlinkClick r:id="rId3" action="ppaction://hlinksldjump"/>
              </a:rPr>
              <a:t></a:t>
            </a:r>
            <a:endParaRPr lang="zh-CN" altLang="en-US" sz="2800">
              <a:solidFill>
                <a:schemeClr val="bg1"/>
              </a:solidFill>
              <a:latin typeface="方正粗雅宋_GBK" panose="02000000000000000000" pitchFamily="2" charset="-122"/>
              <a:ea typeface="方正粗雅宋_GBK" panose="02000000000000000000" pitchFamily="2" charset="-122"/>
            </a:endParaRPr>
          </a:p>
          <a:p>
            <a:r>
              <a:rPr lang="zh-CN" altLang="en-US" sz="2800">
                <a:solidFill>
                  <a:schemeClr val="bg1"/>
                </a:solidFill>
                <a:latin typeface="方正粗雅宋_GBK" panose="02000000000000000000" pitchFamily="2" charset="-122"/>
                <a:ea typeface="方正粗雅宋_GBK" panose="02000000000000000000" pitchFamily="2" charset="-122"/>
              </a:rPr>
              <a:t>  </a:t>
            </a:r>
            <a:r>
              <a:rPr lang="zh-CN" altLang="en-US" sz="2800" smtClean="0">
                <a:solidFill>
                  <a:schemeClr val="bg1"/>
                </a:solidFill>
                <a:latin typeface="方正粗雅宋_GBK" panose="02000000000000000000" pitchFamily="2" charset="-122"/>
                <a:ea typeface="方正粗雅宋_GBK" panose="02000000000000000000" pitchFamily="2" charset="-122"/>
              </a:rPr>
              <a:t> ④</a:t>
            </a:r>
            <a:r>
              <a:rPr lang="zh-CN" altLang="en-US" sz="2800">
                <a:solidFill>
                  <a:schemeClr val="bg1"/>
                </a:solidFill>
                <a:latin typeface="方正粗雅宋_GBK" panose="02000000000000000000" pitchFamily="2" charset="-122"/>
                <a:ea typeface="方正粗雅宋_GBK" panose="02000000000000000000" pitchFamily="2" charset="-122"/>
              </a:rPr>
              <a:t>翻车的发明</a:t>
            </a:r>
            <a:r>
              <a:rPr lang="zh-CN" altLang="en-US" sz="280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hlinkClick r:id="rId4" action="ppaction://hlinksldjump"/>
              </a:rPr>
              <a:t></a:t>
            </a:r>
            <a:endParaRPr lang="zh-CN" altLang="en-US" sz="2800">
              <a:solidFill>
                <a:schemeClr val="bg1"/>
              </a:solidFill>
              <a:latin typeface="方正粗雅宋_GBK" panose="02000000000000000000" pitchFamily="2" charset="-122"/>
              <a:ea typeface="方正粗雅宋_GBK" panose="02000000000000000000" pitchFamily="2" charset="-122"/>
            </a:endParaRPr>
          </a:p>
          <a:p>
            <a:r>
              <a:rPr lang="zh-CN" altLang="en-US" sz="2800">
                <a:solidFill>
                  <a:schemeClr val="bg1"/>
                </a:solidFill>
                <a:latin typeface="方正粗雅宋_GBK" panose="02000000000000000000" pitchFamily="2" charset="-122"/>
                <a:ea typeface="方正粗雅宋_GBK" panose="02000000000000000000" pitchFamily="2" charset="-122"/>
              </a:rPr>
              <a:t>  </a:t>
            </a:r>
            <a:r>
              <a:rPr lang="zh-CN" altLang="en-US" sz="2800" smtClean="0">
                <a:solidFill>
                  <a:schemeClr val="bg1"/>
                </a:solidFill>
                <a:latin typeface="方正粗雅宋_GBK" panose="02000000000000000000" pitchFamily="2" charset="-122"/>
                <a:ea typeface="方正粗雅宋_GBK" panose="02000000000000000000" pitchFamily="2" charset="-122"/>
              </a:rPr>
              <a:t> ⑤</a:t>
            </a:r>
            <a:r>
              <a:rPr lang="zh-CN" altLang="en-US" sz="2800">
                <a:solidFill>
                  <a:schemeClr val="bg1"/>
                </a:solidFill>
                <a:latin typeface="方正粗雅宋_GBK" panose="02000000000000000000" pitchFamily="2" charset="-122"/>
                <a:ea typeface="方正粗雅宋_GBK" panose="02000000000000000000" pitchFamily="2" charset="-122"/>
              </a:rPr>
              <a:t>曲辕犁和筒车</a:t>
            </a:r>
            <a:r>
              <a:rPr lang="zh-CN" altLang="en-US" sz="280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hlinkClick r:id="rId5" action="ppaction://hlinksldjump"/>
              </a:rPr>
              <a:t></a:t>
            </a:r>
            <a:endParaRPr lang="zh-CN" altLang="en-US" sz="2800">
              <a:solidFill>
                <a:schemeClr val="bg1"/>
              </a:solidFill>
              <a:latin typeface="方正粗雅宋_GBK" panose="02000000000000000000" pitchFamily="2" charset="-122"/>
              <a:ea typeface="方正粗雅宋_GBK" panose="02000000000000000000" pitchFamily="2" charset="-122"/>
            </a:endParaRPr>
          </a:p>
          <a:p>
            <a:r>
              <a:rPr lang="zh-CN" altLang="en-US" sz="2800">
                <a:solidFill>
                  <a:schemeClr val="bg1"/>
                </a:solidFill>
                <a:latin typeface="方正粗雅宋_GBK" panose="02000000000000000000" pitchFamily="2" charset="-122"/>
                <a:ea typeface="方正粗雅宋_GBK" panose="02000000000000000000" pitchFamily="2" charset="-122"/>
              </a:rPr>
              <a:t>  </a:t>
            </a:r>
            <a:r>
              <a:rPr lang="en-US" altLang="zh-CN" sz="2800">
                <a:solidFill>
                  <a:schemeClr val="bg1"/>
                </a:solidFill>
                <a:latin typeface="方正粗雅宋_GBK" panose="02000000000000000000" pitchFamily="2" charset="-122"/>
                <a:ea typeface="方正粗雅宋_GBK" panose="02000000000000000000" pitchFamily="2" charset="-122"/>
              </a:rPr>
              <a:t>2.</a:t>
            </a:r>
            <a:r>
              <a:rPr lang="zh-CN" altLang="en-US" sz="2800">
                <a:solidFill>
                  <a:schemeClr val="bg1"/>
                </a:solidFill>
                <a:latin typeface="方正粗雅宋_GBK" panose="02000000000000000000" pitchFamily="2" charset="-122"/>
                <a:ea typeface="方正粗雅宋_GBK" panose="02000000000000000000" pitchFamily="2" charset="-122"/>
              </a:rPr>
              <a:t>精耕细作的农业生产模式</a:t>
            </a:r>
            <a:r>
              <a:rPr lang="zh-CN" altLang="en-US" sz="280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hlinkClick r:id="rId6" action="ppaction://hlinksldjump"/>
              </a:rPr>
              <a:t></a:t>
            </a:r>
            <a:endParaRPr lang="zh-CN" altLang="en-US" sz="2800">
              <a:solidFill>
                <a:schemeClr val="bg1"/>
              </a:solidFill>
              <a:latin typeface="方正粗雅宋_GBK" panose="02000000000000000000" pitchFamily="2" charset="-122"/>
              <a:ea typeface="方正粗雅宋_GBK" panose="02000000000000000000" pitchFamily="2" charset="-122"/>
            </a:endParaRPr>
          </a:p>
          <a:p>
            <a:r>
              <a:rPr lang="zh-CN" altLang="en-US" sz="2800">
                <a:solidFill>
                  <a:schemeClr val="bg1"/>
                </a:solidFill>
                <a:latin typeface="方正粗雅宋_GBK" panose="02000000000000000000" pitchFamily="2" charset="-122"/>
                <a:ea typeface="方正粗雅宋_GBK" panose="02000000000000000000" pitchFamily="2" charset="-122"/>
              </a:rPr>
              <a:t>  </a:t>
            </a:r>
            <a:r>
              <a:rPr lang="en-US" altLang="zh-CN" sz="2800">
                <a:solidFill>
                  <a:schemeClr val="bg1"/>
                </a:solidFill>
                <a:latin typeface="方正粗雅宋_GBK" panose="02000000000000000000" pitchFamily="2" charset="-122"/>
                <a:ea typeface="方正粗雅宋_GBK" panose="02000000000000000000" pitchFamily="2" charset="-122"/>
              </a:rPr>
              <a:t>3.</a:t>
            </a:r>
            <a:r>
              <a:rPr lang="zh-CN" altLang="en-US" sz="2800">
                <a:solidFill>
                  <a:schemeClr val="bg1"/>
                </a:solidFill>
                <a:latin typeface="方正粗雅宋_GBK" panose="02000000000000000000" pitchFamily="2" charset="-122"/>
                <a:ea typeface="方正粗雅宋_GBK" panose="02000000000000000000" pitchFamily="2" charset="-122"/>
              </a:rPr>
              <a:t>水利和灌溉</a:t>
            </a:r>
            <a:r>
              <a:rPr lang="zh-CN" altLang="en-US" sz="280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hlinkClick r:id="rId7" action="ppaction://hlinksldjump"/>
              </a:rPr>
              <a:t></a:t>
            </a:r>
            <a:endParaRPr lang="zh-CN" altLang="en-US" sz="280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endParaRPr>
          </a:p>
        </p:txBody>
      </p:sp>
      <p:pic>
        <p:nvPicPr>
          <p:cNvPr id="29699" name="Picture 11" descr="C:\Users\李晓风\Desktop\新图片(7.jpg">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8172451" y="411957"/>
            <a:ext cx="557213" cy="25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698">
                                            <p:txEl>
                                              <p:pRg st="1" end="1"/>
                                            </p:txEl>
                                          </p:spTgt>
                                        </p:tgtEl>
                                        <p:attrNameLst>
                                          <p:attrName>style.visibility</p:attrName>
                                        </p:attrNameLst>
                                      </p:cBhvr>
                                      <p:to>
                                        <p:strVal val="visible"/>
                                      </p:to>
                                    </p:set>
                                    <p:animEffect transition="in" filter="wipe(left)">
                                      <p:cBhvr>
                                        <p:cTn id="7" dur="500"/>
                                        <p:tgtEl>
                                          <p:spTgt spid="2969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698">
                                            <p:txEl>
                                              <p:pRg st="2" end="2"/>
                                            </p:txEl>
                                          </p:spTgt>
                                        </p:tgtEl>
                                        <p:attrNameLst>
                                          <p:attrName>style.visibility</p:attrName>
                                        </p:attrNameLst>
                                      </p:cBhvr>
                                      <p:to>
                                        <p:strVal val="visible"/>
                                      </p:to>
                                    </p:set>
                                    <p:animEffect transition="in" filter="wipe(left)">
                                      <p:cBhvr>
                                        <p:cTn id="12" dur="500"/>
                                        <p:tgtEl>
                                          <p:spTgt spid="2969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698">
                                            <p:txEl>
                                              <p:pRg st="3" end="3"/>
                                            </p:txEl>
                                          </p:spTgt>
                                        </p:tgtEl>
                                        <p:attrNameLst>
                                          <p:attrName>style.visibility</p:attrName>
                                        </p:attrNameLst>
                                      </p:cBhvr>
                                      <p:to>
                                        <p:strVal val="visible"/>
                                      </p:to>
                                    </p:set>
                                    <p:animEffect transition="in" filter="wipe(left)">
                                      <p:cBhvr>
                                        <p:cTn id="17" dur="500"/>
                                        <p:tgtEl>
                                          <p:spTgt spid="2969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698">
                                            <p:txEl>
                                              <p:pRg st="4" end="4"/>
                                            </p:txEl>
                                          </p:spTgt>
                                        </p:tgtEl>
                                        <p:attrNameLst>
                                          <p:attrName>style.visibility</p:attrName>
                                        </p:attrNameLst>
                                      </p:cBhvr>
                                      <p:to>
                                        <p:strVal val="visible"/>
                                      </p:to>
                                    </p:set>
                                    <p:animEffect transition="in" filter="wipe(left)">
                                      <p:cBhvr>
                                        <p:cTn id="22" dur="500"/>
                                        <p:tgtEl>
                                          <p:spTgt spid="2969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698">
                                            <p:txEl>
                                              <p:pRg st="5" end="5"/>
                                            </p:txEl>
                                          </p:spTgt>
                                        </p:tgtEl>
                                        <p:attrNameLst>
                                          <p:attrName>style.visibility</p:attrName>
                                        </p:attrNameLst>
                                      </p:cBhvr>
                                      <p:to>
                                        <p:strVal val="visible"/>
                                      </p:to>
                                    </p:set>
                                    <p:animEffect transition="in" filter="wipe(left)">
                                      <p:cBhvr>
                                        <p:cTn id="27" dur="500"/>
                                        <p:tgtEl>
                                          <p:spTgt spid="2969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9698">
                                            <p:txEl>
                                              <p:pRg st="6" end="6"/>
                                            </p:txEl>
                                          </p:spTgt>
                                        </p:tgtEl>
                                        <p:attrNameLst>
                                          <p:attrName>style.visibility</p:attrName>
                                        </p:attrNameLst>
                                      </p:cBhvr>
                                      <p:to>
                                        <p:strVal val="visible"/>
                                      </p:to>
                                    </p:set>
                                    <p:animEffect transition="in" filter="wipe(left)">
                                      <p:cBhvr>
                                        <p:cTn id="32" dur="500"/>
                                        <p:tgtEl>
                                          <p:spTgt spid="2969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9698">
                                            <p:txEl>
                                              <p:pRg st="7" end="7"/>
                                            </p:txEl>
                                          </p:spTgt>
                                        </p:tgtEl>
                                        <p:attrNameLst>
                                          <p:attrName>style.visibility</p:attrName>
                                        </p:attrNameLst>
                                      </p:cBhvr>
                                      <p:to>
                                        <p:strVal val="visible"/>
                                      </p:to>
                                    </p:set>
                                    <p:animEffect transition="in" filter="wipe(left)">
                                      <p:cBhvr>
                                        <p:cTn id="37" dur="500"/>
                                        <p:tgtEl>
                                          <p:spTgt spid="2969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9698">
                                            <p:txEl>
                                              <p:pRg st="8" end="8"/>
                                            </p:txEl>
                                          </p:spTgt>
                                        </p:tgtEl>
                                        <p:attrNameLst>
                                          <p:attrName>style.visibility</p:attrName>
                                        </p:attrNameLst>
                                      </p:cBhvr>
                                      <p:to>
                                        <p:strVal val="visible"/>
                                      </p:to>
                                    </p:set>
                                    <p:animEffect transition="in" filter="wipe(left)">
                                      <p:cBhvr>
                                        <p:cTn id="42" dur="500"/>
                                        <p:tgtEl>
                                          <p:spTgt spid="2969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utoUpdateAnimBg="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52060" y="1131770"/>
            <a:ext cx="8639880" cy="1200329"/>
          </a:xfrm>
          <a:prstGeom prst="rect">
            <a:avLst/>
          </a:prstGeom>
          <a:solidFill>
            <a:schemeClr val="accent1">
              <a:lumMod val="50000"/>
            </a:schemeClr>
          </a:solidFill>
          <a:ln>
            <a:noFill/>
          </a:ln>
          <a:effectLst/>
        </p:spPr>
        <p:txBody>
          <a:bodyPr wrap="square" anchor="ctr">
            <a:spAutoFit/>
          </a:bodyPr>
          <a:lstStyle/>
          <a:p>
            <a:pPr algn="just"/>
            <a:r>
              <a:rPr lang="zh-CN" altLang="en-US" sz="2400" b="1">
                <a:solidFill>
                  <a:schemeClr val="bg1"/>
                </a:solidFill>
                <a:latin typeface="黑体" panose="02010609060101010101" charset="-122"/>
                <a:ea typeface="黑体" panose="02010609060101010101" charset="-122"/>
              </a:rPr>
              <a:t>    商周时期，出现了青铜农具。由于青铜比较珍贵，在农业生产中很少使用。木制的耒耜和石锄、石犁，仍是人们进行农业生产的重要工具。</a:t>
            </a:r>
            <a:endParaRPr lang="zh-CN" altLang="en-US" sz="2400" b="1">
              <a:solidFill>
                <a:schemeClr val="bg1"/>
              </a:solidFill>
              <a:latin typeface="黑体" panose="02010609060101010101" charset="-122"/>
              <a:ea typeface="黑体" panose="02010609060101010101" charset="-122"/>
            </a:endParaRPr>
          </a:p>
        </p:txBody>
      </p:sp>
      <p:pic>
        <p:nvPicPr>
          <p:cNvPr id="4" name="Picture 2" descr="C:\Users\rdfz\Documents\美图图库\55bOOOPIC78_副本.png">
            <a:hlinkClick r:id="rId1" action="ppaction://hlinksldjump"/>
          </p:cNvPr>
          <p:cNvPicPr>
            <a:picLocks noChangeAspect="1" noChangeArrowheads="1"/>
          </p:cNvPicPr>
          <p:nvPr/>
        </p:nvPicPr>
        <p:blipFill>
          <a:blip r:embed="rId2">
            <a:lum contrast="40000"/>
          </a:blip>
          <a:stretch>
            <a:fillRect/>
          </a:stretch>
        </p:blipFill>
        <p:spPr bwMode="auto">
          <a:xfrm flipH="1">
            <a:off x="8277725" y="4443958"/>
            <a:ext cx="605919" cy="349383"/>
          </a:xfrm>
          <a:prstGeom prst="rect">
            <a:avLst/>
          </a:prstGeom>
          <a:noFill/>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252061" y="2132439"/>
            <a:ext cx="8639880" cy="830997"/>
          </a:xfrm>
          <a:prstGeom prst="rect">
            <a:avLst/>
          </a:prstGeom>
          <a:solidFill>
            <a:schemeClr val="accent1">
              <a:lumMod val="50000"/>
            </a:schemeClr>
          </a:solidFill>
          <a:ln>
            <a:noFill/>
          </a:ln>
          <a:effectLst/>
        </p:spPr>
        <p:txBody>
          <a:bodyPr wrap="square" anchor="ctr">
            <a:spAutoFit/>
          </a:bodyPr>
          <a:lstStyle/>
          <a:p>
            <a:pPr algn="just"/>
            <a:r>
              <a:rPr lang="zh-CN" altLang="en-US" sz="2400" b="1">
                <a:solidFill>
                  <a:schemeClr val="bg1"/>
                </a:solidFill>
                <a:latin typeface="黑体" panose="02010609060101010101" charset="-122"/>
                <a:ea typeface="黑体" panose="02010609060101010101" charset="-122"/>
              </a:rPr>
              <a:t>    春秋战国时期，人们开始使用铁农具和牛耕并将其逐渐推广。    </a:t>
            </a:r>
            <a:endParaRPr lang="zh-CN" altLang="en-US" sz="2400" b="1">
              <a:solidFill>
                <a:schemeClr val="bg1"/>
              </a:solidFill>
              <a:latin typeface="黑体" panose="02010609060101010101" charset="-122"/>
              <a:ea typeface="黑体" panose="02010609060101010101" charset="-122"/>
            </a:endParaRPr>
          </a:p>
        </p:txBody>
      </p:sp>
      <p:pic>
        <p:nvPicPr>
          <p:cNvPr id="4" name="Picture 2" descr="C:\Users\rdfz\Documents\美图图库\55bOOOPIC78_副本.png">
            <a:hlinkClick r:id="rId1" action="ppaction://hlinksldjump"/>
          </p:cNvPr>
          <p:cNvPicPr>
            <a:picLocks noChangeAspect="1" noChangeArrowheads="1"/>
          </p:cNvPicPr>
          <p:nvPr/>
        </p:nvPicPr>
        <p:blipFill>
          <a:blip r:embed="rId2">
            <a:lum contrast="40000"/>
          </a:blip>
          <a:stretch>
            <a:fillRect/>
          </a:stretch>
        </p:blipFill>
        <p:spPr bwMode="auto">
          <a:xfrm flipH="1">
            <a:off x="8277725" y="4443958"/>
            <a:ext cx="605919" cy="349383"/>
          </a:xfrm>
          <a:prstGeom prst="rect">
            <a:avLst/>
          </a:prstGeom>
          <a:noFill/>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252061" y="1275768"/>
            <a:ext cx="8711878" cy="1569660"/>
          </a:xfrm>
          <a:prstGeom prst="rect">
            <a:avLst/>
          </a:prstGeom>
          <a:solidFill>
            <a:schemeClr val="accent1">
              <a:lumMod val="50000"/>
            </a:schemeClr>
          </a:solidFill>
          <a:ln>
            <a:noFill/>
          </a:ln>
          <a:effectLst/>
        </p:spPr>
        <p:txBody>
          <a:bodyPr wrap="square" anchor="ctr">
            <a:spAutoFit/>
          </a:bodyPr>
          <a:lstStyle/>
          <a:p>
            <a:pPr algn="just"/>
            <a:r>
              <a:rPr lang="zh-CN" altLang="en-US" sz="2400" b="1">
                <a:solidFill>
                  <a:schemeClr val="bg1"/>
                </a:solidFill>
                <a:latin typeface="黑体" panose="02010609060101010101" charset="-122"/>
                <a:ea typeface="黑体" panose="02010609060101010101" charset="-122"/>
              </a:rPr>
              <a:t> </a:t>
            </a:r>
            <a:r>
              <a:rPr lang="zh-CN" altLang="en-US" sz="2400" b="1" smtClean="0">
                <a:solidFill>
                  <a:schemeClr val="bg1"/>
                </a:solidFill>
                <a:latin typeface="黑体" panose="02010609060101010101" charset="-122"/>
                <a:ea typeface="黑体" panose="02010609060101010101" charset="-122"/>
              </a:rPr>
              <a:t>  西汉</a:t>
            </a:r>
            <a:r>
              <a:rPr lang="zh-CN" altLang="en-US" sz="2400" b="1">
                <a:solidFill>
                  <a:schemeClr val="bg1"/>
                </a:solidFill>
                <a:latin typeface="黑体" panose="02010609060101010101" charset="-122"/>
                <a:ea typeface="黑体" panose="02010609060101010101" charset="-122"/>
              </a:rPr>
              <a:t>推广耦犁，要用两头牛牵引，三个人驾驭。</a:t>
            </a:r>
            <a:endParaRPr lang="en-US" altLang="zh-CN" sz="2400" b="1">
              <a:solidFill>
                <a:schemeClr val="bg1"/>
              </a:solidFill>
              <a:latin typeface="黑体" panose="02010609060101010101" charset="-122"/>
              <a:ea typeface="黑体" panose="02010609060101010101" charset="-122"/>
            </a:endParaRPr>
          </a:p>
          <a:p>
            <a:pPr algn="just"/>
            <a:r>
              <a:rPr lang="en-US" altLang="zh-CN" sz="2400" b="1">
                <a:solidFill>
                  <a:schemeClr val="bg1"/>
                </a:solidFill>
                <a:latin typeface="黑体" panose="02010609060101010101" charset="-122"/>
                <a:ea typeface="黑体" panose="02010609060101010101" charset="-122"/>
              </a:rPr>
              <a:t>  </a:t>
            </a:r>
            <a:r>
              <a:rPr lang="en-US" altLang="zh-CN" sz="2400" b="1" smtClean="0">
                <a:solidFill>
                  <a:schemeClr val="bg1"/>
                </a:solidFill>
                <a:latin typeface="黑体" panose="02010609060101010101" charset="-122"/>
                <a:ea typeface="黑体" panose="02010609060101010101" charset="-122"/>
              </a:rPr>
              <a:t> </a:t>
            </a:r>
            <a:r>
              <a:rPr lang="zh-CN" altLang="en-US" sz="2400" b="1" smtClean="0">
                <a:solidFill>
                  <a:schemeClr val="bg1"/>
                </a:solidFill>
                <a:latin typeface="黑体" panose="02010609060101010101" charset="-122"/>
                <a:ea typeface="黑体" panose="02010609060101010101" charset="-122"/>
              </a:rPr>
              <a:t>后来</a:t>
            </a:r>
            <a:r>
              <a:rPr lang="zh-CN" altLang="en-US" sz="2400" b="1">
                <a:solidFill>
                  <a:schemeClr val="bg1"/>
                </a:solidFill>
                <a:latin typeface="黑体" panose="02010609060101010101" charset="-122"/>
                <a:ea typeface="黑体" panose="02010609060101010101" charset="-122"/>
              </a:rPr>
              <a:t>又出现犁壁，使铁犁可以朝着同一个方向翻土。</a:t>
            </a:r>
            <a:endParaRPr lang="en-US" altLang="zh-CN" sz="2400" b="1">
              <a:solidFill>
                <a:schemeClr val="bg1"/>
              </a:solidFill>
              <a:latin typeface="黑体" panose="02010609060101010101" charset="-122"/>
              <a:ea typeface="黑体" panose="02010609060101010101" charset="-122"/>
            </a:endParaRPr>
          </a:p>
          <a:p>
            <a:pPr algn="just"/>
            <a:r>
              <a:rPr lang="en-US" altLang="zh-CN" sz="2400" b="1">
                <a:solidFill>
                  <a:schemeClr val="bg1"/>
                </a:solidFill>
                <a:latin typeface="黑体" panose="02010609060101010101" charset="-122"/>
                <a:ea typeface="黑体" panose="02010609060101010101" charset="-122"/>
              </a:rPr>
              <a:t>  </a:t>
            </a:r>
            <a:r>
              <a:rPr lang="en-US" altLang="zh-CN" sz="2400" b="1" smtClean="0">
                <a:solidFill>
                  <a:schemeClr val="bg1"/>
                </a:solidFill>
                <a:latin typeface="黑体" panose="02010609060101010101" charset="-122"/>
                <a:ea typeface="黑体" panose="02010609060101010101" charset="-122"/>
              </a:rPr>
              <a:t> </a:t>
            </a:r>
            <a:r>
              <a:rPr lang="zh-CN" altLang="en-US" sz="2400" b="1" smtClean="0">
                <a:solidFill>
                  <a:schemeClr val="bg1"/>
                </a:solidFill>
                <a:latin typeface="黑体" panose="02010609060101010101" charset="-122"/>
                <a:ea typeface="黑体" panose="02010609060101010101" charset="-122"/>
              </a:rPr>
              <a:t>西汉</a:t>
            </a:r>
            <a:r>
              <a:rPr lang="zh-CN" altLang="en-US" sz="2400" b="1">
                <a:solidFill>
                  <a:schemeClr val="bg1"/>
                </a:solidFill>
                <a:latin typeface="黑体" panose="02010609060101010101" charset="-122"/>
                <a:ea typeface="黑体" panose="02010609060101010101" charset="-122"/>
              </a:rPr>
              <a:t>后期，出现了二牛一人犁耕法。</a:t>
            </a:r>
            <a:endParaRPr lang="zh-CN" altLang="en-US" sz="2400" b="1">
              <a:solidFill>
                <a:schemeClr val="bg1"/>
              </a:solidFill>
              <a:latin typeface="黑体" panose="02010609060101010101" charset="-122"/>
              <a:ea typeface="黑体" panose="02010609060101010101" charset="-122"/>
            </a:endParaRPr>
          </a:p>
          <a:p>
            <a:pPr algn="just"/>
            <a:r>
              <a:rPr lang="zh-CN" altLang="en-US" sz="2400" b="1">
                <a:solidFill>
                  <a:schemeClr val="bg1"/>
                </a:solidFill>
                <a:latin typeface="黑体" panose="02010609060101010101" charset="-122"/>
                <a:ea typeface="黑体" panose="02010609060101010101" charset="-122"/>
              </a:rPr>
              <a:t>  </a:t>
            </a:r>
            <a:r>
              <a:rPr lang="zh-CN" altLang="en-US" sz="2400" b="1" smtClean="0">
                <a:solidFill>
                  <a:schemeClr val="bg1"/>
                </a:solidFill>
                <a:latin typeface="黑体" panose="02010609060101010101" charset="-122"/>
                <a:ea typeface="黑体" panose="02010609060101010101" charset="-122"/>
              </a:rPr>
              <a:t> 汉朝</a:t>
            </a:r>
            <a:r>
              <a:rPr lang="zh-CN" altLang="en-US" sz="2400" b="1">
                <a:solidFill>
                  <a:schemeClr val="bg1"/>
                </a:solidFill>
                <a:latin typeface="黑体" panose="02010609060101010101" charset="-122"/>
                <a:ea typeface="黑体" panose="02010609060101010101" charset="-122"/>
              </a:rPr>
              <a:t>以后，铁犁牛耕成为我国传统农业的主要耕作方式。    </a:t>
            </a:r>
            <a:endParaRPr lang="zh-CN" altLang="en-US" sz="2400" b="1">
              <a:solidFill>
                <a:schemeClr val="bg1"/>
              </a:solidFill>
              <a:latin typeface="黑体" panose="02010609060101010101" charset="-122"/>
              <a:ea typeface="黑体" panose="02010609060101010101" charset="-122"/>
            </a:endParaRPr>
          </a:p>
        </p:txBody>
      </p:sp>
      <p:pic>
        <p:nvPicPr>
          <p:cNvPr id="32771" name="Picture 3" descr="返回">
            <a:hlinkClick r:id="rId1" action="ppaction://hlinksldjump"/>
          </p:cNvPr>
          <p:cNvPicPr>
            <a:picLocks noChangeAspect="1" noChangeArrowheads="1"/>
          </p:cNvPicPr>
          <p:nvPr/>
        </p:nvPicPr>
        <p:blipFill>
          <a:blip r:embed="rId2"/>
          <a:stretch>
            <a:fillRect/>
          </a:stretch>
        </p:blipFill>
        <p:spPr bwMode="auto">
          <a:xfrm>
            <a:off x="8243888" y="4516041"/>
            <a:ext cx="5762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252060" y="1272428"/>
            <a:ext cx="8631584" cy="461665"/>
          </a:xfrm>
          <a:prstGeom prst="rect">
            <a:avLst/>
          </a:prstGeom>
          <a:solidFill>
            <a:schemeClr val="accent1">
              <a:lumMod val="50000"/>
            </a:schemeClr>
          </a:solidFill>
          <a:ln>
            <a:noFill/>
          </a:ln>
          <a:effectLst/>
        </p:spPr>
        <p:txBody>
          <a:bodyPr wrap="square" anchor="ctr">
            <a:spAutoFit/>
          </a:bodyPr>
          <a:lstStyle/>
          <a:p>
            <a:pPr algn="just"/>
            <a:r>
              <a:rPr lang="zh-CN" altLang="en-US" sz="2400" b="1" smtClean="0">
                <a:solidFill>
                  <a:schemeClr val="bg1"/>
                </a:solidFill>
                <a:latin typeface="黑体" panose="02010609060101010101" charset="-122"/>
                <a:ea typeface="黑体" panose="02010609060101010101" charset="-122"/>
              </a:rPr>
              <a:t>    曹</a:t>
            </a:r>
            <a:r>
              <a:rPr lang="zh-CN" altLang="en-US" sz="2400" b="1">
                <a:solidFill>
                  <a:schemeClr val="bg1"/>
                </a:solidFill>
                <a:latin typeface="黑体" panose="02010609060101010101" charset="-122"/>
                <a:ea typeface="黑体" panose="02010609060101010101" charset="-122"/>
              </a:rPr>
              <a:t>魏时，经改制的翻车用于灌溉。 </a:t>
            </a:r>
            <a:endParaRPr lang="zh-CN" altLang="en-US" sz="2400" b="1">
              <a:solidFill>
                <a:schemeClr val="bg1"/>
              </a:solidFill>
              <a:latin typeface="黑体" panose="02010609060101010101" charset="-122"/>
              <a:ea typeface="黑体" panose="02010609060101010101" charset="-122"/>
            </a:endParaRPr>
          </a:p>
        </p:txBody>
      </p:sp>
      <p:pic>
        <p:nvPicPr>
          <p:cNvPr id="4" name="Picture 2" descr="C:\Users\rdfz\Documents\美图图库\55bOOOPIC78_副本.png">
            <a:hlinkClick r:id="rId1" action="ppaction://hlinksldjump"/>
          </p:cNvPr>
          <p:cNvPicPr>
            <a:picLocks noChangeAspect="1" noChangeArrowheads="1"/>
          </p:cNvPicPr>
          <p:nvPr/>
        </p:nvPicPr>
        <p:blipFill>
          <a:blip r:embed="rId2">
            <a:lum contrast="40000"/>
          </a:blip>
          <a:stretch>
            <a:fillRect/>
          </a:stretch>
        </p:blipFill>
        <p:spPr bwMode="auto">
          <a:xfrm flipH="1">
            <a:off x="8277725" y="4443958"/>
            <a:ext cx="605919" cy="349383"/>
          </a:xfrm>
          <a:prstGeom prst="rect">
            <a:avLst/>
          </a:prstGeom>
          <a:noFill/>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252060" y="843774"/>
            <a:ext cx="8639880" cy="1938992"/>
          </a:xfrm>
          <a:prstGeom prst="rect">
            <a:avLst/>
          </a:prstGeom>
          <a:solidFill>
            <a:schemeClr val="accent1">
              <a:lumMod val="50000"/>
            </a:schemeClr>
          </a:solidFill>
          <a:ln>
            <a:noFill/>
          </a:ln>
          <a:effectLst/>
        </p:spPr>
        <p:txBody>
          <a:bodyPr wrap="square" anchor="ctr">
            <a:spAutoFit/>
          </a:bodyPr>
          <a:lstStyle/>
          <a:p>
            <a:pPr algn="just"/>
            <a:r>
              <a:rPr lang="zh-CN" altLang="en-US" sz="2400" b="1">
                <a:solidFill>
                  <a:schemeClr val="bg1"/>
                </a:solidFill>
                <a:latin typeface="黑体" panose="02010609060101010101" charset="-122"/>
                <a:ea typeface="黑体" panose="02010609060101010101" charset="-122"/>
              </a:rPr>
              <a:t> </a:t>
            </a:r>
            <a:r>
              <a:rPr lang="zh-CN" altLang="en-US" sz="2400" b="1" smtClean="0">
                <a:solidFill>
                  <a:schemeClr val="bg1"/>
                </a:solidFill>
                <a:latin typeface="黑体" panose="02010609060101010101" charset="-122"/>
                <a:ea typeface="黑体" panose="02010609060101010101" charset="-122"/>
              </a:rPr>
              <a:t>   </a:t>
            </a:r>
            <a:r>
              <a:rPr lang="zh-CN" altLang="en-US" sz="2400" b="1">
                <a:solidFill>
                  <a:schemeClr val="bg1"/>
                </a:solidFill>
                <a:latin typeface="黑体" panose="02010609060101010101" charset="-122"/>
                <a:ea typeface="黑体" panose="02010609060101010101" charset="-122"/>
              </a:rPr>
              <a:t>隋唐时期，江东地区出现曲辕犁。这种犁安装了犁评，可以调节犁耕的深浅，既简便．又轻巧，能适应各种土壤和不同田块的耕作要求。至此，我国耕犁已相当完善，一直为后世沿用。</a:t>
            </a:r>
            <a:endParaRPr lang="zh-CN" altLang="en-US" sz="2400" b="1">
              <a:solidFill>
                <a:schemeClr val="bg1"/>
              </a:solidFill>
              <a:latin typeface="黑体" panose="02010609060101010101" charset="-122"/>
              <a:ea typeface="黑体" panose="02010609060101010101" charset="-122"/>
            </a:endParaRPr>
          </a:p>
          <a:p>
            <a:pPr algn="just"/>
            <a:r>
              <a:rPr lang="zh-CN" altLang="en-US" sz="2400" b="1">
                <a:solidFill>
                  <a:schemeClr val="bg1"/>
                </a:solidFill>
                <a:latin typeface="黑体" panose="02010609060101010101" charset="-122"/>
                <a:ea typeface="黑体" panose="02010609060101010101" charset="-122"/>
              </a:rPr>
              <a:t>  </a:t>
            </a:r>
            <a:r>
              <a:rPr lang="zh-CN" altLang="en-US" sz="2400" b="1" smtClean="0">
                <a:solidFill>
                  <a:schemeClr val="bg1"/>
                </a:solidFill>
                <a:latin typeface="黑体" panose="02010609060101010101" charset="-122"/>
                <a:ea typeface="黑体" panose="02010609060101010101" charset="-122"/>
              </a:rPr>
              <a:t>  唐朝</a:t>
            </a:r>
            <a:r>
              <a:rPr lang="zh-CN" altLang="en-US" sz="2400" b="1">
                <a:solidFill>
                  <a:schemeClr val="bg1"/>
                </a:solidFill>
                <a:latin typeface="黑体" panose="02010609060101010101" charset="-122"/>
                <a:ea typeface="黑体" panose="02010609060101010101" charset="-122"/>
              </a:rPr>
              <a:t>时创制了筒车。</a:t>
            </a:r>
            <a:endParaRPr lang="zh-CN" altLang="en-US" sz="2400" b="1">
              <a:solidFill>
                <a:schemeClr val="bg1"/>
              </a:solidFill>
              <a:latin typeface="黑体" panose="02010609060101010101" charset="-122"/>
              <a:ea typeface="黑体" panose="02010609060101010101" charset="-122"/>
            </a:endParaRPr>
          </a:p>
        </p:txBody>
      </p:sp>
      <p:pic>
        <p:nvPicPr>
          <p:cNvPr id="4" name="Picture 2" descr="C:\Users\rdfz\Documents\美图图库\55bOOOPIC78_副本.png">
            <a:hlinkClick r:id="rId1" action="ppaction://hlinksldjump"/>
          </p:cNvPr>
          <p:cNvPicPr>
            <a:picLocks noChangeAspect="1" noChangeArrowheads="1"/>
          </p:cNvPicPr>
          <p:nvPr/>
        </p:nvPicPr>
        <p:blipFill>
          <a:blip r:embed="rId2">
            <a:lum contrast="40000"/>
          </a:blip>
          <a:stretch>
            <a:fillRect/>
          </a:stretch>
        </p:blipFill>
        <p:spPr bwMode="auto">
          <a:xfrm flipH="1">
            <a:off x="8277725" y="4443958"/>
            <a:ext cx="605919" cy="349383"/>
          </a:xfrm>
          <a:prstGeom prst="rect">
            <a:avLst/>
          </a:prstGeom>
          <a:noFill/>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252061" y="1197769"/>
            <a:ext cx="8639880" cy="2676525"/>
          </a:xfrm>
          <a:prstGeom prst="rect">
            <a:avLst/>
          </a:prstGeom>
          <a:solidFill>
            <a:schemeClr val="accent1">
              <a:lumMod val="50000"/>
            </a:schemeClr>
          </a:solidFill>
          <a:ln>
            <a:noFill/>
          </a:ln>
          <a:effectLst/>
        </p:spPr>
        <p:txBody>
          <a:bodyPr wrap="square" anchor="ctr">
            <a:spAutoFit/>
          </a:bodyPr>
          <a:lstStyle/>
          <a:p>
            <a:pPr algn="just"/>
            <a:r>
              <a:rPr lang="zh-CN" altLang="en-US" sz="2400" b="1">
                <a:solidFill>
                  <a:schemeClr val="bg1"/>
                </a:solidFill>
                <a:latin typeface="黑体" panose="02010609060101010101" charset="-122"/>
                <a:ea typeface="黑体" panose="02010609060101010101" charset="-122"/>
              </a:rPr>
              <a:t>    春秋战国时期，人们开始使用铁农具和牛耕并将其逐渐推广。耕作技术也不断进步。</a:t>
            </a:r>
            <a:endParaRPr lang="en-US" altLang="zh-CN" sz="2400" b="1">
              <a:solidFill>
                <a:schemeClr val="bg1"/>
              </a:solidFill>
              <a:latin typeface="黑体" panose="02010609060101010101" charset="-122"/>
              <a:ea typeface="黑体" panose="02010609060101010101" charset="-122"/>
            </a:endParaRPr>
          </a:p>
          <a:p>
            <a:pPr algn="just"/>
            <a:r>
              <a:rPr lang="en-US" altLang="zh-CN" sz="2400" b="1">
                <a:solidFill>
                  <a:schemeClr val="bg1"/>
                </a:solidFill>
                <a:latin typeface="黑体" panose="02010609060101010101" charset="-122"/>
                <a:ea typeface="黑体" panose="02010609060101010101" charset="-122"/>
              </a:rPr>
              <a:t>    </a:t>
            </a:r>
            <a:r>
              <a:rPr lang="zh-CN" altLang="en-US" sz="2400" b="1">
                <a:solidFill>
                  <a:schemeClr val="bg1"/>
                </a:solidFill>
                <a:latin typeface="黑体" panose="02010609060101010101" charset="-122"/>
                <a:ea typeface="黑体" panose="02010609060101010101" charset="-122"/>
              </a:rPr>
              <a:t>春秋战国时期，当时世界上先进的耕作方法</a:t>
            </a:r>
            <a:r>
              <a:rPr lang="en-US" altLang="zh-CN" sz="2400" b="1">
                <a:solidFill>
                  <a:schemeClr val="bg1"/>
                </a:solidFill>
                <a:latin typeface="黑体" panose="02010609060101010101" charset="-122"/>
                <a:ea typeface="黑体" panose="02010609060101010101" charset="-122"/>
              </a:rPr>
              <a:t>——</a:t>
            </a:r>
            <a:r>
              <a:rPr lang="zh-CN" altLang="en-US" sz="2400" b="1">
                <a:solidFill>
                  <a:schemeClr val="bg1"/>
                </a:solidFill>
                <a:latin typeface="黑体" panose="02010609060101010101" charset="-122"/>
                <a:ea typeface="黑体" panose="02010609060101010101" charset="-122"/>
              </a:rPr>
              <a:t>垄作法已经使用。（汉代出现代田法，沟垄互换）</a:t>
            </a:r>
            <a:endParaRPr lang="en-US" altLang="zh-CN" sz="2400" b="1">
              <a:solidFill>
                <a:schemeClr val="bg1"/>
              </a:solidFill>
              <a:latin typeface="黑体" panose="02010609060101010101" charset="-122"/>
              <a:ea typeface="黑体" panose="02010609060101010101" charset="-122"/>
            </a:endParaRPr>
          </a:p>
          <a:p>
            <a:pPr algn="just"/>
            <a:r>
              <a:rPr lang="en-US" altLang="zh-CN" sz="2400" b="1">
                <a:solidFill>
                  <a:schemeClr val="bg1"/>
                </a:solidFill>
                <a:latin typeface="黑体" panose="02010609060101010101" charset="-122"/>
                <a:ea typeface="黑体" panose="02010609060101010101" charset="-122"/>
              </a:rPr>
              <a:t>    </a:t>
            </a:r>
            <a:r>
              <a:rPr lang="zh-CN" altLang="en-US" sz="2400" b="1">
                <a:solidFill>
                  <a:schemeClr val="bg1"/>
                </a:solidFill>
                <a:latin typeface="黑体" panose="02010609060101010101" charset="-122"/>
                <a:ea typeface="黑体" panose="02010609060101010101" charset="-122"/>
              </a:rPr>
              <a:t>我国古代一直很重视农业灌溉，著名的水利工程有战国时期的都江堰。</a:t>
            </a:r>
            <a:endParaRPr lang="zh-CN" altLang="en-US" sz="2400" b="1">
              <a:solidFill>
                <a:schemeClr val="bg1"/>
              </a:solidFill>
              <a:latin typeface="黑体" panose="02010609060101010101" charset="-122"/>
              <a:ea typeface="黑体" panose="02010609060101010101" charset="-122"/>
            </a:endParaRPr>
          </a:p>
          <a:p>
            <a:pPr algn="just"/>
            <a:r>
              <a:rPr lang="zh-CN" altLang="en-US" sz="2400" b="1">
                <a:solidFill>
                  <a:schemeClr val="bg1"/>
                </a:solidFill>
                <a:latin typeface="黑体" panose="02010609060101010101" charset="-122"/>
                <a:ea typeface="黑体" panose="02010609060101010101" charset="-122"/>
              </a:rPr>
              <a:t>    兴修水利、农田施肥等措施。</a:t>
            </a:r>
            <a:endParaRPr lang="zh-CN" altLang="en-US" sz="2400" b="1">
              <a:solidFill>
                <a:schemeClr val="bg1"/>
              </a:solidFill>
              <a:latin typeface="黑体" panose="02010609060101010101" charset="-122"/>
              <a:ea typeface="黑体" panose="02010609060101010101" charset="-122"/>
            </a:endParaRPr>
          </a:p>
        </p:txBody>
      </p:sp>
      <p:pic>
        <p:nvPicPr>
          <p:cNvPr id="4" name="Picture 2" descr="C:\Users\rdfz\Documents\美图图库\55bOOOPIC78_副本.png">
            <a:hlinkClick r:id="rId1" action="ppaction://hlinksldjump"/>
          </p:cNvPr>
          <p:cNvPicPr>
            <a:picLocks noChangeAspect="1" noChangeArrowheads="1"/>
          </p:cNvPicPr>
          <p:nvPr/>
        </p:nvPicPr>
        <p:blipFill>
          <a:blip r:embed="rId2">
            <a:lum contrast="40000"/>
          </a:blip>
          <a:stretch>
            <a:fillRect/>
          </a:stretch>
        </p:blipFill>
        <p:spPr bwMode="auto">
          <a:xfrm flipH="1">
            <a:off x="8277725" y="4443958"/>
            <a:ext cx="605919" cy="349383"/>
          </a:xfrm>
          <a:prstGeom prst="rect">
            <a:avLst/>
          </a:prstGeom>
          <a:noFill/>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春秋战国水利图">
            <a:hlinkClick r:id="" action="ppaction://noaction"/>
          </p:cNvPr>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563627" y="-148128"/>
            <a:ext cx="6005355" cy="535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Oval 3"/>
          <p:cNvSpPr>
            <a:spLocks noChangeArrowheads="1"/>
          </p:cNvSpPr>
          <p:nvPr/>
        </p:nvSpPr>
        <p:spPr bwMode="auto">
          <a:xfrm>
            <a:off x="4602367" y="1851760"/>
            <a:ext cx="433387" cy="325040"/>
          </a:xfrm>
          <a:prstGeom prst="ellipse">
            <a:avLst/>
          </a:prstGeom>
          <a:noFill/>
          <a:ln w="28575">
            <a:solidFill>
              <a:srgbClr val="CC3300"/>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6868" name="Oval 4"/>
          <p:cNvSpPr>
            <a:spLocks noChangeArrowheads="1"/>
          </p:cNvSpPr>
          <p:nvPr/>
        </p:nvSpPr>
        <p:spPr bwMode="auto">
          <a:xfrm>
            <a:off x="5363989" y="3275849"/>
            <a:ext cx="433388" cy="325041"/>
          </a:xfrm>
          <a:prstGeom prst="ellipse">
            <a:avLst/>
          </a:prstGeom>
          <a:noFill/>
          <a:ln w="28575">
            <a:solidFill>
              <a:srgbClr val="CC3300"/>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6869" name="Oval 5">
            <a:hlinkClick r:id="" action="ppaction://noaction"/>
          </p:cNvPr>
          <p:cNvSpPr>
            <a:spLocks noChangeArrowheads="1"/>
          </p:cNvSpPr>
          <p:nvPr/>
        </p:nvSpPr>
        <p:spPr bwMode="auto">
          <a:xfrm>
            <a:off x="3204019" y="2451740"/>
            <a:ext cx="433387" cy="325040"/>
          </a:xfrm>
          <a:prstGeom prst="ellipse">
            <a:avLst/>
          </a:prstGeom>
          <a:noFill/>
          <a:ln w="28575">
            <a:solidFill>
              <a:srgbClr val="CC3300"/>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6870" name="Oval 6">
            <a:hlinkClick r:id="" action="ppaction://noaction"/>
          </p:cNvPr>
          <p:cNvSpPr>
            <a:spLocks noChangeArrowheads="1"/>
          </p:cNvSpPr>
          <p:nvPr/>
        </p:nvSpPr>
        <p:spPr bwMode="auto">
          <a:xfrm>
            <a:off x="1645289" y="3795733"/>
            <a:ext cx="433387" cy="469648"/>
          </a:xfrm>
          <a:prstGeom prst="ellipse">
            <a:avLst/>
          </a:prstGeom>
          <a:noFill/>
          <a:ln w="28575">
            <a:solidFill>
              <a:srgbClr val="CC3300"/>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6871" name="Text Box 7"/>
          <p:cNvSpPr txBox="1">
            <a:spLocks noChangeArrowheads="1"/>
          </p:cNvSpPr>
          <p:nvPr/>
        </p:nvSpPr>
        <p:spPr bwMode="auto">
          <a:xfrm>
            <a:off x="2627313" y="-164212"/>
            <a:ext cx="38779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200" u="sng">
                <a:solidFill>
                  <a:srgbClr val="CC3300"/>
                </a:solidFill>
                <a:ea typeface="隶书" panose="02010509060101010101" pitchFamily="49" charset="-122"/>
              </a:rPr>
              <a:t>春秋战国水利工程图</a:t>
            </a:r>
            <a:endParaRPr lang="zh-CN" altLang="en-US" sz="3200" u="sng">
              <a:solidFill>
                <a:srgbClr val="CC3300"/>
              </a:solidFill>
              <a:ea typeface="隶书" panose="02010509060101010101" pitchFamily="49" charset="-122"/>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252060" y="627777"/>
            <a:ext cx="8639880" cy="3416320"/>
          </a:xfrm>
          <a:prstGeom prst="rect">
            <a:avLst/>
          </a:prstGeom>
          <a:solidFill>
            <a:schemeClr val="accent1">
              <a:lumMod val="50000"/>
            </a:schemeClr>
          </a:solidFill>
          <a:ln>
            <a:noFill/>
          </a:ln>
          <a:effectLst/>
        </p:spPr>
        <p:txBody>
          <a:bodyPr wrap="square" anchor="ctr">
            <a:spAutoFit/>
          </a:bodyPr>
          <a:lstStyle/>
          <a:p>
            <a:pPr algn="just"/>
            <a:r>
              <a:rPr lang="zh-CN" altLang="en-US" sz="2400" b="1">
                <a:solidFill>
                  <a:schemeClr val="bg1"/>
                </a:solidFill>
                <a:latin typeface="黑体" panose="02010609060101010101" charset="-122"/>
                <a:ea typeface="黑体" panose="02010609060101010101" charset="-122"/>
              </a:rPr>
              <a:t>    我国古代一直很重视农业灌溉，著名的水利工程有战国时期的都江堰。</a:t>
            </a:r>
            <a:endParaRPr lang="zh-CN" altLang="en-US" sz="2400" b="1">
              <a:solidFill>
                <a:schemeClr val="bg1"/>
              </a:solidFill>
              <a:latin typeface="黑体" panose="02010609060101010101" charset="-122"/>
              <a:ea typeface="黑体" panose="02010609060101010101" charset="-122"/>
            </a:endParaRPr>
          </a:p>
          <a:p>
            <a:pPr algn="just"/>
            <a:r>
              <a:rPr lang="zh-CN" altLang="en-US" sz="2400" b="1">
                <a:solidFill>
                  <a:schemeClr val="bg1"/>
                </a:solidFill>
                <a:latin typeface="黑体" panose="02010609060101010101" charset="-122"/>
                <a:ea typeface="黑体" panose="02010609060101010101" charset="-122"/>
              </a:rPr>
              <a:t>    汉朝开凿了漕渠、白渠的水利工程。</a:t>
            </a:r>
            <a:endParaRPr lang="zh-CN" altLang="en-US" sz="2400" b="1">
              <a:solidFill>
                <a:schemeClr val="bg1"/>
              </a:solidFill>
              <a:latin typeface="黑体" panose="02010609060101010101" charset="-122"/>
              <a:ea typeface="黑体" panose="02010609060101010101" charset="-122"/>
            </a:endParaRPr>
          </a:p>
          <a:p>
            <a:pPr algn="just"/>
            <a:r>
              <a:rPr lang="zh-CN" altLang="en-US" sz="2400" b="1">
                <a:solidFill>
                  <a:schemeClr val="bg1"/>
                </a:solidFill>
                <a:latin typeface="黑体" panose="02010609060101010101" charset="-122"/>
                <a:ea typeface="黑体" panose="02010609060101010101" charset="-122"/>
              </a:rPr>
              <a:t>    曹魏时，经改制的翻车用于灌溉。</a:t>
            </a:r>
            <a:endParaRPr lang="zh-CN" altLang="en-US" sz="2400" b="1">
              <a:solidFill>
                <a:schemeClr val="bg1"/>
              </a:solidFill>
              <a:latin typeface="黑体" panose="02010609060101010101" charset="-122"/>
              <a:ea typeface="黑体" panose="02010609060101010101" charset="-122"/>
            </a:endParaRPr>
          </a:p>
          <a:p>
            <a:pPr algn="just"/>
            <a:r>
              <a:rPr lang="zh-CN" altLang="en-US" sz="2400" b="1">
                <a:solidFill>
                  <a:schemeClr val="bg1"/>
                </a:solidFill>
                <a:latin typeface="黑体" panose="02010609060101010101" charset="-122"/>
                <a:ea typeface="黑体" panose="02010609060101010101" charset="-122"/>
              </a:rPr>
              <a:t>    唐朝时创制了筒车。</a:t>
            </a:r>
            <a:endParaRPr lang="zh-CN" altLang="en-US" sz="2400" b="1">
              <a:solidFill>
                <a:schemeClr val="bg1"/>
              </a:solidFill>
              <a:latin typeface="黑体" panose="02010609060101010101" charset="-122"/>
              <a:ea typeface="黑体" panose="02010609060101010101" charset="-122"/>
            </a:endParaRPr>
          </a:p>
          <a:p>
            <a:pPr algn="just"/>
            <a:r>
              <a:rPr lang="zh-CN" altLang="en-US" sz="2400" b="1">
                <a:solidFill>
                  <a:schemeClr val="bg1"/>
                </a:solidFill>
                <a:latin typeface="黑体" panose="02010609060101010101" charset="-122"/>
                <a:ea typeface="黑体" panose="02010609060101010101" charset="-122"/>
              </a:rPr>
              <a:t>    王安石变法中实施农田水利法。政府鼓励开垦荒地和兴修水利工程。农田水利法颁布后，熙宁年间兴修水利工程上万处，大量土地得到灌溉。治理黄河，在河渠沿岸，淤灌出大量淤田，使贫瘠的土地变成良田。</a:t>
            </a:r>
            <a:endParaRPr lang="zh-CN" altLang="en-US" sz="2400" b="1">
              <a:solidFill>
                <a:schemeClr val="bg1"/>
              </a:solidFill>
              <a:latin typeface="黑体" panose="02010609060101010101" charset="-122"/>
              <a:ea typeface="黑体" panose="02010609060101010101" charset="-122"/>
            </a:endParaRPr>
          </a:p>
        </p:txBody>
      </p:sp>
      <p:pic>
        <p:nvPicPr>
          <p:cNvPr id="4" name="Picture 2" descr="C:\Users\rdfz\Documents\美图图库\55bOOOPIC78_副本.png">
            <a:hlinkClick r:id="rId1" action="ppaction://hlinksldjump"/>
          </p:cNvPr>
          <p:cNvPicPr>
            <a:picLocks noChangeAspect="1" noChangeArrowheads="1"/>
          </p:cNvPicPr>
          <p:nvPr/>
        </p:nvPicPr>
        <p:blipFill>
          <a:blip r:embed="rId2">
            <a:lum contrast="40000"/>
          </a:blip>
          <a:stretch>
            <a:fillRect/>
          </a:stretch>
        </p:blipFill>
        <p:spPr bwMode="auto">
          <a:xfrm flipH="1">
            <a:off x="8277725" y="4443958"/>
            <a:ext cx="605919" cy="349383"/>
          </a:xfrm>
          <a:prstGeom prst="rect">
            <a:avLst/>
          </a:prstGeom>
          <a:noFill/>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5075993" y="562895"/>
            <a:ext cx="3012950" cy="3539430"/>
          </a:xfrm>
          <a:prstGeom prst="rect">
            <a:avLst/>
          </a:prstGeom>
          <a:noFill/>
          <a:ln w="9525">
            <a:noFill/>
            <a:miter lim="800000"/>
          </a:ln>
        </p:spPr>
        <p:txBody>
          <a:bodyPr wrap="square">
            <a:spAutoFit/>
          </a:bodyPr>
          <a:lstStyle/>
          <a:p>
            <a:pPr algn="just">
              <a:defRPr/>
            </a:pPr>
            <a:r>
              <a:rPr lang="en-US" altLang="zh-CN" sz="2800" smtClean="0">
                <a:solidFill>
                  <a:schemeClr val="bg1"/>
                </a:solidFill>
                <a:effectLst>
                  <a:outerShdw blurRad="38100" dist="38100" dir="2700000" algn="tl">
                    <a:srgbClr val="000000"/>
                  </a:outerShdw>
                </a:effectLst>
                <a:latin typeface="方正粗雅宋_GBK" panose="02000000000000000000" pitchFamily="2" charset="-122"/>
                <a:ea typeface="方正粗雅宋_GBK" panose="02000000000000000000" pitchFamily="2" charset="-122"/>
              </a:rPr>
              <a:t>    </a:t>
            </a:r>
            <a:r>
              <a:rPr lang="zh-CN" sz="2800" smtClean="0">
                <a:solidFill>
                  <a:schemeClr val="bg1"/>
                </a:solidFill>
                <a:effectLst>
                  <a:outerShdw blurRad="38100" dist="38100" dir="2700000" algn="tl">
                    <a:srgbClr val="000000"/>
                  </a:outerShdw>
                </a:effectLst>
                <a:latin typeface="方正粗雅宋_GBK" panose="02000000000000000000" pitchFamily="2" charset="-122"/>
                <a:ea typeface="方正粗雅宋_GBK" panose="02000000000000000000" pitchFamily="2" charset="-122"/>
              </a:rPr>
              <a:t>西周</a:t>
            </a:r>
            <a:r>
              <a:rPr lang="zh-CN" sz="2800">
                <a:solidFill>
                  <a:schemeClr val="bg1"/>
                </a:solidFill>
                <a:effectLst>
                  <a:outerShdw blurRad="38100" dist="38100" dir="2700000" algn="tl">
                    <a:srgbClr val="000000"/>
                  </a:outerShdw>
                </a:effectLst>
                <a:latin typeface="方正粗雅宋_GBK" panose="02000000000000000000" pitchFamily="2" charset="-122"/>
                <a:ea typeface="方正粗雅宋_GBK" panose="02000000000000000000" pitchFamily="2" charset="-122"/>
              </a:rPr>
              <a:t>井田制下，井田中有公田、私田之分。小块私田由农户耕种，收获归己，公田则由大家通力合作，收成归国家或贵族。</a:t>
            </a:r>
            <a:endParaRPr lang="zh-CN" sz="2800">
              <a:solidFill>
                <a:schemeClr val="bg1"/>
              </a:solidFill>
              <a:effectLst>
                <a:outerShdw blurRad="38100" dist="38100" dir="2700000" algn="tl">
                  <a:srgbClr val="000000"/>
                </a:outerShdw>
              </a:effectLst>
              <a:latin typeface="方正粗雅宋_GBK" panose="02000000000000000000" pitchFamily="2" charset="-122"/>
              <a:ea typeface="方正粗雅宋_GBK" panose="02000000000000000000" pitchFamily="2" charset="-122"/>
            </a:endParaRPr>
          </a:p>
        </p:txBody>
      </p:sp>
      <p:pic>
        <p:nvPicPr>
          <p:cNvPr id="27651" name="Picture 3" descr="101110165025_x0416"/>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116048" y="465779"/>
            <a:ext cx="3671949" cy="37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rdfz\Documents\美图图库\55bOOOPIC78_副本.png">
            <a:hlinkClick r:id="rId2" action="ppaction://hlinksldjump"/>
          </p:cNvPr>
          <p:cNvPicPr>
            <a:picLocks noChangeAspect="1" noChangeArrowheads="1"/>
          </p:cNvPicPr>
          <p:nvPr/>
        </p:nvPicPr>
        <p:blipFill>
          <a:blip r:embed="rId3">
            <a:lum contrast="40000"/>
          </a:blip>
          <a:stretch>
            <a:fillRect/>
          </a:stretch>
        </p:blipFill>
        <p:spPr bwMode="auto">
          <a:xfrm flipH="1">
            <a:off x="8277725" y="4443958"/>
            <a:ext cx="605919" cy="349383"/>
          </a:xfrm>
          <a:prstGeom prst="rect">
            <a:avLst/>
          </a:prstGeom>
          <a:noFill/>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663300"/>
        </a:solidFill>
        <a:effectLst/>
      </p:bgPr>
    </p:bg>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827088" y="627460"/>
            <a:ext cx="5676554"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200">
                <a:solidFill>
                  <a:srgbClr val="FFFF00"/>
                </a:solidFill>
                <a:latin typeface="方正粗雅宋_GBK" panose="02000000000000000000" pitchFamily="2" charset="-122"/>
                <a:ea typeface="方正粗雅宋_GBK" panose="02000000000000000000" pitchFamily="2" charset="-122"/>
              </a:rPr>
              <a:t>四</a:t>
            </a:r>
            <a:r>
              <a:rPr lang="en-US" altLang="zh-CN" sz="3200">
                <a:solidFill>
                  <a:srgbClr val="FFFF00"/>
                </a:solidFill>
                <a:latin typeface="方正粗雅宋_GBK" panose="02000000000000000000" pitchFamily="2" charset="-122"/>
                <a:ea typeface="方正粗雅宋_GBK" panose="02000000000000000000" pitchFamily="2" charset="-122"/>
              </a:rPr>
              <a:t>、手工业生产的发展</a:t>
            </a:r>
            <a:endParaRPr lang="en-US" altLang="zh-CN" sz="3200">
              <a:solidFill>
                <a:srgbClr val="FFFF00"/>
              </a:solidFill>
              <a:latin typeface="方正粗雅宋_GBK" panose="02000000000000000000" pitchFamily="2" charset="-122"/>
              <a:ea typeface="方正粗雅宋_GBK" panose="02000000000000000000" pitchFamily="2" charset="-122"/>
            </a:endParaRPr>
          </a:p>
          <a:p>
            <a:r>
              <a:rPr lang="zh-CN" altLang="en-US" sz="2800">
                <a:solidFill>
                  <a:schemeClr val="bg1"/>
                </a:solidFill>
                <a:latin typeface="方正粗雅宋_GBK" panose="02000000000000000000" pitchFamily="2" charset="-122"/>
                <a:ea typeface="方正粗雅宋_GBK" panose="02000000000000000000" pitchFamily="2" charset="-122"/>
              </a:rPr>
              <a:t>  1.官营手工业和民间手工业</a:t>
            </a:r>
            <a:endParaRPr lang="zh-CN" altLang="en-US" sz="2800">
              <a:solidFill>
                <a:schemeClr val="bg1"/>
              </a:solidFill>
              <a:latin typeface="方正粗雅宋_GBK" panose="02000000000000000000" pitchFamily="2" charset="-122"/>
              <a:ea typeface="方正粗雅宋_GBK" panose="02000000000000000000" pitchFamily="2" charset="-122"/>
            </a:endParaRPr>
          </a:p>
          <a:p>
            <a:r>
              <a:rPr lang="zh-CN" altLang="en-US" sz="2800">
                <a:solidFill>
                  <a:schemeClr val="bg1"/>
                </a:solidFill>
                <a:latin typeface="方正粗雅宋_GBK" panose="02000000000000000000" pitchFamily="2" charset="-122"/>
                <a:ea typeface="方正粗雅宋_GBK" panose="02000000000000000000" pitchFamily="2" charset="-122"/>
              </a:rPr>
              <a:t>  </a:t>
            </a:r>
            <a:r>
              <a:rPr lang="zh-CN" altLang="en-US" sz="2800" smtClean="0">
                <a:solidFill>
                  <a:schemeClr val="bg1"/>
                </a:solidFill>
                <a:latin typeface="方正粗雅宋_GBK" panose="02000000000000000000" pitchFamily="2" charset="-122"/>
                <a:ea typeface="方正粗雅宋_GBK" panose="02000000000000000000" pitchFamily="2" charset="-122"/>
              </a:rPr>
              <a:t> ①</a:t>
            </a:r>
            <a:r>
              <a:rPr lang="zh-CN" altLang="en-US" sz="2800">
                <a:solidFill>
                  <a:schemeClr val="bg1"/>
                </a:solidFill>
                <a:latin typeface="方正粗雅宋_GBK" panose="02000000000000000000" pitchFamily="2" charset="-122"/>
                <a:ea typeface="方正粗雅宋_GBK" panose="02000000000000000000" pitchFamily="2" charset="-122"/>
              </a:rPr>
              <a:t>发达的官营手工业</a:t>
            </a:r>
            <a:r>
              <a:rPr lang="zh-CN" altLang="en-US" sz="280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hlinkClick r:id="rId1" action="ppaction://hlinksldjump"/>
              </a:rPr>
              <a:t></a:t>
            </a:r>
            <a:endParaRPr lang="zh-CN" altLang="en-US" sz="280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endParaRPr>
          </a:p>
          <a:p>
            <a:r>
              <a:rPr lang="zh-CN" altLang="en-US" sz="2800">
                <a:solidFill>
                  <a:schemeClr val="bg1"/>
                </a:solidFill>
                <a:latin typeface="方正粗雅宋_GBK" panose="02000000000000000000" pitchFamily="2" charset="-122"/>
                <a:ea typeface="方正粗雅宋_GBK" panose="02000000000000000000" pitchFamily="2" charset="-122"/>
              </a:rPr>
              <a:t>  </a:t>
            </a:r>
            <a:r>
              <a:rPr lang="zh-CN" altLang="en-US" sz="2800" smtClean="0">
                <a:solidFill>
                  <a:schemeClr val="bg1"/>
                </a:solidFill>
                <a:latin typeface="方正粗雅宋_GBK" panose="02000000000000000000" pitchFamily="2" charset="-122"/>
                <a:ea typeface="方正粗雅宋_GBK" panose="02000000000000000000" pitchFamily="2" charset="-122"/>
              </a:rPr>
              <a:t> ②</a:t>
            </a:r>
            <a:r>
              <a:rPr lang="zh-CN" altLang="en-US" sz="2800">
                <a:solidFill>
                  <a:schemeClr val="bg1"/>
                </a:solidFill>
                <a:latin typeface="方正粗雅宋_GBK" panose="02000000000000000000" pitchFamily="2" charset="-122"/>
                <a:ea typeface="方正粗雅宋_GBK" panose="02000000000000000000" pitchFamily="2" charset="-122"/>
              </a:rPr>
              <a:t>民间手工业的兴起</a:t>
            </a:r>
            <a:r>
              <a:rPr lang="zh-CN" altLang="en-US" sz="280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hlinkClick r:id="rId2" action="ppaction://hlinksldjump"/>
              </a:rPr>
              <a:t></a:t>
            </a:r>
            <a:endParaRPr lang="zh-CN" altLang="en-US" sz="2800">
              <a:solidFill>
                <a:schemeClr val="bg1"/>
              </a:solidFill>
              <a:latin typeface="方正粗雅宋_GBK" panose="02000000000000000000" pitchFamily="2" charset="-122"/>
              <a:ea typeface="方正粗雅宋_GBK" panose="02000000000000000000" pitchFamily="2" charset="-122"/>
            </a:endParaRPr>
          </a:p>
          <a:p>
            <a:r>
              <a:rPr lang="zh-CN" altLang="en-US" sz="2800">
                <a:solidFill>
                  <a:schemeClr val="bg1"/>
                </a:solidFill>
                <a:latin typeface="方正粗雅宋_GBK" panose="02000000000000000000" pitchFamily="2" charset="-122"/>
                <a:ea typeface="方正粗雅宋_GBK" panose="02000000000000000000" pitchFamily="2" charset="-122"/>
              </a:rPr>
              <a:t>  </a:t>
            </a:r>
            <a:r>
              <a:rPr lang="zh-CN" altLang="en-US" sz="2800" smtClean="0">
                <a:solidFill>
                  <a:schemeClr val="bg1"/>
                </a:solidFill>
                <a:latin typeface="方正粗雅宋_GBK" panose="02000000000000000000" pitchFamily="2" charset="-122"/>
                <a:ea typeface="方正粗雅宋_GBK" panose="02000000000000000000" pitchFamily="2" charset="-122"/>
              </a:rPr>
              <a:t> ③</a:t>
            </a:r>
            <a:r>
              <a:rPr lang="zh-CN" altLang="en-US" sz="2800">
                <a:solidFill>
                  <a:schemeClr val="bg1"/>
                </a:solidFill>
                <a:latin typeface="方正粗雅宋_GBK" panose="02000000000000000000" pitchFamily="2" charset="-122"/>
                <a:ea typeface="方正粗雅宋_GBK" panose="02000000000000000000" pitchFamily="2" charset="-122"/>
              </a:rPr>
              <a:t>明清民间手工业地位的变化</a:t>
            </a:r>
            <a:r>
              <a:rPr lang="zh-CN" altLang="en-US" sz="280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hlinkClick r:id="rId3" action="ppaction://hlinksldjump"/>
              </a:rPr>
              <a:t></a:t>
            </a:r>
            <a:endParaRPr lang="zh-CN" altLang="en-US" sz="2800">
              <a:solidFill>
                <a:schemeClr val="bg1"/>
              </a:solidFill>
              <a:latin typeface="方正粗雅宋_GBK" panose="02000000000000000000" pitchFamily="2" charset="-122"/>
              <a:ea typeface="方正粗雅宋_GBK" panose="02000000000000000000" pitchFamily="2" charset="-122"/>
            </a:endParaRPr>
          </a:p>
          <a:p>
            <a:r>
              <a:rPr lang="zh-CN" altLang="en-US" sz="2800">
                <a:solidFill>
                  <a:schemeClr val="bg1"/>
                </a:solidFill>
                <a:latin typeface="方正粗雅宋_GBK" panose="02000000000000000000" pitchFamily="2" charset="-122"/>
                <a:ea typeface="方正粗雅宋_GBK" panose="02000000000000000000" pitchFamily="2" charset="-122"/>
              </a:rPr>
              <a:t>  2.金属冶炼业</a:t>
            </a:r>
            <a:r>
              <a:rPr lang="zh-CN" altLang="en-US" sz="280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hlinkClick r:id="rId4" action="ppaction://hlinksldjump"/>
              </a:rPr>
              <a:t></a:t>
            </a:r>
            <a:endParaRPr lang="zh-CN" altLang="en-US" sz="280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endParaRPr>
          </a:p>
          <a:p>
            <a:r>
              <a:rPr lang="zh-CN" altLang="en-US" sz="2800">
                <a:solidFill>
                  <a:schemeClr val="bg1"/>
                </a:solidFill>
                <a:latin typeface="方正粗雅宋_GBK" panose="02000000000000000000" pitchFamily="2" charset="-122"/>
                <a:ea typeface="方正粗雅宋_GBK" panose="02000000000000000000" pitchFamily="2" charset="-122"/>
              </a:rPr>
              <a:t>  3.纺织业</a:t>
            </a:r>
            <a:r>
              <a:rPr lang="zh-CN" altLang="en-US" sz="280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hlinkClick r:id="rId5" action="ppaction://hlinksldjump"/>
              </a:rPr>
              <a:t></a:t>
            </a:r>
            <a:endParaRPr lang="zh-CN" altLang="en-US" sz="2800">
              <a:solidFill>
                <a:schemeClr val="bg1"/>
              </a:solidFill>
              <a:latin typeface="方正粗雅宋_GBK" panose="02000000000000000000" pitchFamily="2" charset="-122"/>
              <a:ea typeface="方正粗雅宋_GBK" panose="02000000000000000000" pitchFamily="2" charset="-122"/>
            </a:endParaRPr>
          </a:p>
          <a:p>
            <a:r>
              <a:rPr lang="zh-CN" altLang="en-US" sz="2800">
                <a:solidFill>
                  <a:schemeClr val="bg1"/>
                </a:solidFill>
                <a:latin typeface="方正粗雅宋_GBK" panose="02000000000000000000" pitchFamily="2" charset="-122"/>
                <a:ea typeface="方正粗雅宋_GBK" panose="02000000000000000000" pitchFamily="2" charset="-122"/>
              </a:rPr>
              <a:t>  4.制瓷业</a:t>
            </a:r>
            <a:r>
              <a:rPr lang="zh-CN" altLang="en-US" sz="280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hlinkClick r:id="rId6" action="ppaction://hlinksldjump"/>
              </a:rPr>
              <a:t></a:t>
            </a:r>
            <a:endParaRPr lang="zh-CN" altLang="en-US" sz="280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endParaRPr>
          </a:p>
        </p:txBody>
      </p:sp>
      <p:pic>
        <p:nvPicPr>
          <p:cNvPr id="38915" name="Picture 11" descr="C:\Users\李晓风\Desktop\新图片(7.jp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8172451" y="411957"/>
            <a:ext cx="557213" cy="25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914">
                                            <p:txEl>
                                              <p:pRg st="1" end="1"/>
                                            </p:txEl>
                                          </p:spTgt>
                                        </p:tgtEl>
                                        <p:attrNameLst>
                                          <p:attrName>style.visibility</p:attrName>
                                        </p:attrNameLst>
                                      </p:cBhvr>
                                      <p:to>
                                        <p:strVal val="visible"/>
                                      </p:to>
                                    </p:set>
                                    <p:animEffect transition="in" filter="wipe(left)">
                                      <p:cBhvr>
                                        <p:cTn id="7" dur="500"/>
                                        <p:tgtEl>
                                          <p:spTgt spid="389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914">
                                            <p:txEl>
                                              <p:pRg st="2" end="2"/>
                                            </p:txEl>
                                          </p:spTgt>
                                        </p:tgtEl>
                                        <p:attrNameLst>
                                          <p:attrName>style.visibility</p:attrName>
                                        </p:attrNameLst>
                                      </p:cBhvr>
                                      <p:to>
                                        <p:strVal val="visible"/>
                                      </p:to>
                                    </p:set>
                                    <p:animEffect transition="in" filter="wipe(left)">
                                      <p:cBhvr>
                                        <p:cTn id="12" dur="500"/>
                                        <p:tgtEl>
                                          <p:spTgt spid="389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914">
                                            <p:txEl>
                                              <p:pRg st="3" end="3"/>
                                            </p:txEl>
                                          </p:spTgt>
                                        </p:tgtEl>
                                        <p:attrNameLst>
                                          <p:attrName>style.visibility</p:attrName>
                                        </p:attrNameLst>
                                      </p:cBhvr>
                                      <p:to>
                                        <p:strVal val="visible"/>
                                      </p:to>
                                    </p:set>
                                    <p:animEffect transition="in" filter="wipe(left)">
                                      <p:cBhvr>
                                        <p:cTn id="17" dur="500"/>
                                        <p:tgtEl>
                                          <p:spTgt spid="389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914">
                                            <p:txEl>
                                              <p:pRg st="4" end="4"/>
                                            </p:txEl>
                                          </p:spTgt>
                                        </p:tgtEl>
                                        <p:attrNameLst>
                                          <p:attrName>style.visibility</p:attrName>
                                        </p:attrNameLst>
                                      </p:cBhvr>
                                      <p:to>
                                        <p:strVal val="visible"/>
                                      </p:to>
                                    </p:set>
                                    <p:animEffect transition="in" filter="wipe(left)">
                                      <p:cBhvr>
                                        <p:cTn id="22" dur="500"/>
                                        <p:tgtEl>
                                          <p:spTgt spid="3891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8914">
                                            <p:txEl>
                                              <p:pRg st="5" end="5"/>
                                            </p:txEl>
                                          </p:spTgt>
                                        </p:tgtEl>
                                        <p:attrNameLst>
                                          <p:attrName>style.visibility</p:attrName>
                                        </p:attrNameLst>
                                      </p:cBhvr>
                                      <p:to>
                                        <p:strVal val="visible"/>
                                      </p:to>
                                    </p:set>
                                    <p:animEffect transition="in" filter="wipe(left)">
                                      <p:cBhvr>
                                        <p:cTn id="27" dur="500"/>
                                        <p:tgtEl>
                                          <p:spTgt spid="3891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8914">
                                            <p:txEl>
                                              <p:pRg st="6" end="6"/>
                                            </p:txEl>
                                          </p:spTgt>
                                        </p:tgtEl>
                                        <p:attrNameLst>
                                          <p:attrName>style.visibility</p:attrName>
                                        </p:attrNameLst>
                                      </p:cBhvr>
                                      <p:to>
                                        <p:strVal val="visible"/>
                                      </p:to>
                                    </p:set>
                                    <p:animEffect transition="in" filter="wipe(left)">
                                      <p:cBhvr>
                                        <p:cTn id="32" dur="500"/>
                                        <p:tgtEl>
                                          <p:spTgt spid="3891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8914">
                                            <p:txEl>
                                              <p:pRg st="7" end="7"/>
                                            </p:txEl>
                                          </p:spTgt>
                                        </p:tgtEl>
                                        <p:attrNameLst>
                                          <p:attrName>style.visibility</p:attrName>
                                        </p:attrNameLst>
                                      </p:cBhvr>
                                      <p:to>
                                        <p:strVal val="visible"/>
                                      </p:to>
                                    </p:set>
                                    <p:animEffect transition="in" filter="wipe(left)">
                                      <p:cBhvr>
                                        <p:cTn id="37" dur="500"/>
                                        <p:tgtEl>
                                          <p:spTgt spid="389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252060" y="1244437"/>
            <a:ext cx="8639880" cy="1938992"/>
          </a:xfrm>
          <a:prstGeom prst="rect">
            <a:avLst/>
          </a:prstGeom>
          <a:solidFill>
            <a:schemeClr val="accent1">
              <a:lumMod val="50000"/>
            </a:schemeClr>
          </a:solidFill>
          <a:ln>
            <a:noFill/>
          </a:ln>
          <a:effectLst/>
        </p:spPr>
        <p:txBody>
          <a:bodyPr wrap="square" anchor="ctr">
            <a:spAutoFit/>
          </a:bodyPr>
          <a:lstStyle/>
          <a:p>
            <a:pPr algn="just"/>
            <a:r>
              <a:rPr lang="zh-CN" altLang="en-US" sz="2400" b="1">
                <a:solidFill>
                  <a:schemeClr val="bg1"/>
                </a:solidFill>
                <a:latin typeface="黑体" panose="02010609060101010101" charset="-122"/>
                <a:ea typeface="黑体" panose="02010609060101010101" charset="-122"/>
              </a:rPr>
              <a:t>    中国的官营手工业历史悠久，素称发达</a:t>
            </a:r>
            <a:endParaRPr lang="en-US" altLang="zh-CN" sz="2400" b="1">
              <a:solidFill>
                <a:schemeClr val="bg1"/>
              </a:solidFill>
              <a:latin typeface="黑体" panose="02010609060101010101" charset="-122"/>
              <a:ea typeface="黑体" panose="02010609060101010101" charset="-122"/>
            </a:endParaRPr>
          </a:p>
          <a:p>
            <a:pPr algn="just"/>
            <a:r>
              <a:rPr lang="en-US" altLang="zh-CN" sz="2400" b="1">
                <a:solidFill>
                  <a:schemeClr val="bg1"/>
                </a:solidFill>
                <a:latin typeface="黑体" panose="02010609060101010101" charset="-122"/>
                <a:ea typeface="黑体" panose="02010609060101010101" charset="-122"/>
              </a:rPr>
              <a:t>    </a:t>
            </a:r>
            <a:r>
              <a:rPr lang="zh-CN" altLang="en-US" sz="2400" b="1">
                <a:solidFill>
                  <a:schemeClr val="bg1"/>
                </a:solidFill>
                <a:latin typeface="黑体" panose="02010609060101010101" charset="-122"/>
                <a:ea typeface="黑体" panose="02010609060101010101" charset="-122"/>
              </a:rPr>
              <a:t>进行集中的大作坊生产</a:t>
            </a:r>
            <a:endParaRPr lang="en-US" altLang="zh-CN" sz="2400" b="1">
              <a:solidFill>
                <a:schemeClr val="bg1"/>
              </a:solidFill>
              <a:latin typeface="黑体" panose="02010609060101010101" charset="-122"/>
              <a:ea typeface="黑体" panose="02010609060101010101" charset="-122"/>
            </a:endParaRPr>
          </a:p>
          <a:p>
            <a:pPr algn="just"/>
            <a:r>
              <a:rPr lang="en-US" altLang="zh-CN" sz="2400" b="1">
                <a:solidFill>
                  <a:schemeClr val="bg1"/>
                </a:solidFill>
                <a:latin typeface="黑体" panose="02010609060101010101" charset="-122"/>
                <a:ea typeface="黑体" panose="02010609060101010101" charset="-122"/>
              </a:rPr>
              <a:t>    </a:t>
            </a:r>
            <a:r>
              <a:rPr lang="zh-CN" altLang="en-US" sz="2400" b="1">
                <a:solidFill>
                  <a:schemeClr val="bg1"/>
                </a:solidFill>
                <a:latin typeface="黑体" panose="02010609060101010101" charset="-122"/>
                <a:ea typeface="黑体" panose="02010609060101010101" charset="-122"/>
              </a:rPr>
              <a:t>凭借国家权力，征调优秀工匠，上等原料</a:t>
            </a:r>
            <a:endParaRPr lang="en-US" altLang="zh-CN" sz="2400" b="1">
              <a:solidFill>
                <a:schemeClr val="bg1"/>
              </a:solidFill>
              <a:latin typeface="黑体" panose="02010609060101010101" charset="-122"/>
              <a:ea typeface="黑体" panose="02010609060101010101" charset="-122"/>
            </a:endParaRPr>
          </a:p>
          <a:p>
            <a:pPr algn="just"/>
            <a:r>
              <a:rPr lang="en-US" altLang="zh-CN" sz="2400" b="1">
                <a:solidFill>
                  <a:schemeClr val="bg1"/>
                </a:solidFill>
                <a:latin typeface="黑体" panose="02010609060101010101" charset="-122"/>
                <a:ea typeface="黑体" panose="02010609060101010101" charset="-122"/>
              </a:rPr>
              <a:t>    </a:t>
            </a:r>
            <a:r>
              <a:rPr lang="zh-CN" altLang="en-US" sz="2400" b="1">
                <a:solidFill>
                  <a:schemeClr val="bg1"/>
                </a:solidFill>
                <a:latin typeface="黑体" panose="02010609060101010101" charset="-122"/>
                <a:ea typeface="黑体" panose="02010609060101010101" charset="-122"/>
              </a:rPr>
              <a:t>生产不计成本</a:t>
            </a:r>
            <a:endParaRPr lang="en-US" altLang="zh-CN" sz="2400" b="1">
              <a:solidFill>
                <a:schemeClr val="bg1"/>
              </a:solidFill>
              <a:latin typeface="黑体" panose="02010609060101010101" charset="-122"/>
              <a:ea typeface="黑体" panose="02010609060101010101" charset="-122"/>
            </a:endParaRPr>
          </a:p>
          <a:p>
            <a:pPr algn="just"/>
            <a:r>
              <a:rPr lang="en-US" altLang="zh-CN" sz="2400" b="1">
                <a:solidFill>
                  <a:schemeClr val="bg1"/>
                </a:solidFill>
                <a:latin typeface="黑体" panose="02010609060101010101" charset="-122"/>
                <a:ea typeface="黑体" panose="02010609060101010101" charset="-122"/>
              </a:rPr>
              <a:t>    </a:t>
            </a:r>
            <a:r>
              <a:rPr lang="zh-CN" altLang="en-US" sz="2400" b="1">
                <a:solidFill>
                  <a:schemeClr val="bg1"/>
                </a:solidFill>
                <a:latin typeface="黑体" panose="02010609060101010101" charset="-122"/>
                <a:ea typeface="黑体" panose="02010609060101010101" charset="-122"/>
              </a:rPr>
              <a:t>产品大多</a:t>
            </a:r>
            <a:r>
              <a:rPr lang="zh-CN" altLang="en-US" sz="2400" b="1" smtClean="0">
                <a:solidFill>
                  <a:schemeClr val="bg1"/>
                </a:solidFill>
                <a:latin typeface="黑体" panose="02010609060101010101" charset="-122"/>
                <a:ea typeface="黑体" panose="02010609060101010101" charset="-122"/>
              </a:rPr>
              <a:t>精美    </a:t>
            </a:r>
            <a:endParaRPr lang="zh-CN" altLang="en-US" sz="2400" b="1">
              <a:solidFill>
                <a:schemeClr val="bg1"/>
              </a:solidFill>
              <a:latin typeface="黑体" panose="02010609060101010101" charset="-122"/>
              <a:ea typeface="黑体" panose="02010609060101010101" charset="-122"/>
            </a:endParaRPr>
          </a:p>
        </p:txBody>
      </p:sp>
      <p:pic>
        <p:nvPicPr>
          <p:cNvPr id="4" name="Picture 2" descr="C:\Users\rdfz\Documents\美图图库\55bOOOPIC78_副本.png">
            <a:hlinkClick r:id="rId1" action="ppaction://hlinksldjump"/>
          </p:cNvPr>
          <p:cNvPicPr>
            <a:picLocks noChangeAspect="1" noChangeArrowheads="1"/>
          </p:cNvPicPr>
          <p:nvPr/>
        </p:nvPicPr>
        <p:blipFill>
          <a:blip r:embed="rId2">
            <a:lum contrast="40000"/>
          </a:blip>
          <a:stretch>
            <a:fillRect/>
          </a:stretch>
        </p:blipFill>
        <p:spPr bwMode="auto">
          <a:xfrm flipH="1">
            <a:off x="8277725" y="4443958"/>
            <a:ext cx="605919" cy="349383"/>
          </a:xfrm>
          <a:prstGeom prst="rect">
            <a:avLst/>
          </a:prstGeom>
          <a:noFill/>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252060" y="627777"/>
            <a:ext cx="8639880" cy="2308324"/>
          </a:xfrm>
          <a:prstGeom prst="rect">
            <a:avLst/>
          </a:prstGeom>
          <a:solidFill>
            <a:schemeClr val="accent1">
              <a:lumMod val="50000"/>
            </a:schemeClr>
          </a:solidFill>
          <a:ln>
            <a:noFill/>
          </a:ln>
          <a:effectLst/>
        </p:spPr>
        <p:txBody>
          <a:bodyPr wrap="square" anchor="ctr">
            <a:spAutoFit/>
          </a:bodyPr>
          <a:lstStyle>
            <a:defPPr>
              <a:defRPr lang="zh-CN"/>
            </a:defPPr>
            <a:lvl1pPr algn="just">
              <a:defRPr sz="2400" b="1">
                <a:solidFill>
                  <a:schemeClr val="bg1"/>
                </a:solidFill>
                <a:latin typeface="黑体" panose="02010609060101010101" charset="-122"/>
                <a:ea typeface="黑体" panose="02010609060101010101" charset="-122"/>
              </a:defRPr>
            </a:lvl1pPr>
          </a:lstStyle>
          <a:p>
            <a:r>
              <a:rPr lang="zh-CN" altLang="en-US"/>
              <a:t>    春秋战国时期，官营手工业继续发展。民间私营手工业兴起。在小农经济占主导地位的古代社会，以纺织为代表的家庭手工业，是民间手工业的一种。作为农户的副业，家庭手工业产品主要用来交纳赋税和家庭消费，剩余的一小部分作为商品出卖。也有一些民间私人经营的民营手工业，主要生产供民间消费的产品。</a:t>
            </a:r>
            <a:endParaRPr lang="zh-CN" altLang="en-US"/>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594518" y="915773"/>
            <a:ext cx="7954963" cy="2606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2" descr="C:\Users\rdfz\Documents\美图图库\55bOOOPIC78_副本.png">
            <a:hlinkClick r:id="rId2" action="ppaction://hlinksldjump"/>
          </p:cNvPr>
          <p:cNvPicPr>
            <a:picLocks noChangeAspect="1" noChangeArrowheads="1"/>
          </p:cNvPicPr>
          <p:nvPr/>
        </p:nvPicPr>
        <p:blipFill>
          <a:blip r:embed="rId3">
            <a:lum contrast="40000"/>
          </a:blip>
          <a:stretch>
            <a:fillRect/>
          </a:stretch>
        </p:blipFill>
        <p:spPr bwMode="auto">
          <a:xfrm flipH="1">
            <a:off x="8277725" y="4443958"/>
            <a:ext cx="605919" cy="349383"/>
          </a:xfrm>
          <a:prstGeom prst="rect">
            <a:avLst/>
          </a:prstGeom>
          <a:noFill/>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252060" y="843774"/>
            <a:ext cx="8639880" cy="830997"/>
          </a:xfrm>
          <a:prstGeom prst="rect">
            <a:avLst/>
          </a:prstGeom>
          <a:solidFill>
            <a:schemeClr val="accent1">
              <a:lumMod val="50000"/>
            </a:schemeClr>
          </a:solidFill>
          <a:ln>
            <a:noFill/>
          </a:ln>
          <a:effectLst/>
        </p:spPr>
        <p:txBody>
          <a:bodyPr wrap="square" anchor="ctr">
            <a:spAutoFit/>
          </a:bodyPr>
          <a:lstStyle>
            <a:defPPr>
              <a:defRPr lang="zh-CN"/>
            </a:defPPr>
            <a:lvl1pPr algn="just">
              <a:defRPr sz="2400" b="1">
                <a:solidFill>
                  <a:schemeClr val="bg1"/>
                </a:solidFill>
                <a:latin typeface="黑体" panose="02010609060101010101" charset="-122"/>
                <a:ea typeface="黑体" panose="02010609060101010101" charset="-122"/>
              </a:defRPr>
            </a:lvl1pPr>
          </a:lstStyle>
          <a:p>
            <a:r>
              <a:rPr lang="zh-CN" altLang="en-US"/>
              <a:t>    明中叶以后，纺织、制瓷、矿冶等行业中，民营手工业甚至超过官营手工业，占据全社会手工业生产的主导地位。</a:t>
            </a:r>
            <a:endParaRPr lang="zh-CN" altLang="en-US"/>
          </a:p>
        </p:txBody>
      </p:sp>
      <p:pic>
        <p:nvPicPr>
          <p:cNvPr id="4" name="Picture 2" descr="C:\Users\rdfz\Documents\美图图库\55bOOOPIC78_副本.png">
            <a:hlinkClick r:id="rId1" action="ppaction://hlinksldjump"/>
          </p:cNvPr>
          <p:cNvPicPr>
            <a:picLocks noChangeAspect="1" noChangeArrowheads="1"/>
          </p:cNvPicPr>
          <p:nvPr/>
        </p:nvPicPr>
        <p:blipFill>
          <a:blip r:embed="rId2">
            <a:lum contrast="40000"/>
          </a:blip>
          <a:stretch>
            <a:fillRect/>
          </a:stretch>
        </p:blipFill>
        <p:spPr bwMode="auto">
          <a:xfrm flipH="1">
            <a:off x="8277725" y="4443958"/>
            <a:ext cx="605919" cy="349383"/>
          </a:xfrm>
          <a:prstGeom prst="rect">
            <a:avLst/>
          </a:prstGeom>
          <a:noFill/>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244042" y="843774"/>
            <a:ext cx="8639880" cy="2308324"/>
          </a:xfrm>
          <a:prstGeom prst="rect">
            <a:avLst/>
          </a:prstGeom>
          <a:solidFill>
            <a:schemeClr val="accent1">
              <a:lumMod val="50000"/>
            </a:schemeClr>
          </a:solidFill>
          <a:ln>
            <a:noFill/>
          </a:ln>
          <a:effectLst/>
        </p:spPr>
        <p:txBody>
          <a:bodyPr wrap="square" anchor="ctr">
            <a:spAutoFit/>
          </a:bodyPr>
          <a:lstStyle>
            <a:defPPr>
              <a:defRPr lang="zh-CN"/>
            </a:defPPr>
            <a:lvl1pPr algn="just">
              <a:defRPr sz="2400" b="1">
                <a:solidFill>
                  <a:schemeClr val="bg1"/>
                </a:solidFill>
                <a:latin typeface="黑体" panose="02010609060101010101" charset="-122"/>
                <a:ea typeface="黑体" panose="02010609060101010101" charset="-122"/>
              </a:defRPr>
            </a:lvl1pPr>
          </a:lstStyle>
          <a:p>
            <a:r>
              <a:rPr lang="zh-CN" altLang="en-US"/>
              <a:t>    夏、商、西周时期以青铜铸造为代表的手工业，由官府垄断。商周时代，青铜铸造进入繁荣时期。精美青铜器，充分展示出辉煌灿烂的青铜文明。</a:t>
            </a:r>
            <a:endParaRPr lang="zh-CN" altLang="en-US"/>
          </a:p>
          <a:p>
            <a:r>
              <a:rPr lang="zh-CN" altLang="en-US"/>
              <a:t>    春秋战国时期，冶铁业兴起。</a:t>
            </a:r>
            <a:endParaRPr lang="zh-CN" altLang="en-US"/>
          </a:p>
          <a:p>
            <a:r>
              <a:rPr lang="zh-CN" altLang="en-US"/>
              <a:t>    南北朝的灌钢法发展起来。铁器在农业、手工业领域的应用，极大地提高了生产力的水平。 </a:t>
            </a:r>
            <a:endParaRPr lang="zh-CN" altLang="en-US"/>
          </a:p>
        </p:txBody>
      </p:sp>
      <p:pic>
        <p:nvPicPr>
          <p:cNvPr id="4" name="Picture 2" descr="C:\Users\rdfz\Documents\美图图库\55bOOOPIC78_副本.png">
            <a:hlinkClick r:id="rId1" action="ppaction://hlinksldjump"/>
          </p:cNvPr>
          <p:cNvPicPr>
            <a:picLocks noChangeAspect="1" noChangeArrowheads="1"/>
          </p:cNvPicPr>
          <p:nvPr/>
        </p:nvPicPr>
        <p:blipFill>
          <a:blip r:embed="rId2">
            <a:lum contrast="40000"/>
          </a:blip>
          <a:stretch>
            <a:fillRect/>
          </a:stretch>
        </p:blipFill>
        <p:spPr bwMode="auto">
          <a:xfrm flipH="1">
            <a:off x="8277725" y="4443958"/>
            <a:ext cx="605919" cy="349383"/>
          </a:xfrm>
          <a:prstGeom prst="rect">
            <a:avLst/>
          </a:prstGeom>
          <a:noFill/>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252060" y="699776"/>
            <a:ext cx="8639880" cy="1938992"/>
          </a:xfrm>
          <a:prstGeom prst="rect">
            <a:avLst/>
          </a:prstGeom>
          <a:solidFill>
            <a:schemeClr val="accent1">
              <a:lumMod val="50000"/>
            </a:schemeClr>
          </a:solidFill>
          <a:ln>
            <a:noFill/>
          </a:ln>
          <a:effectLst/>
        </p:spPr>
        <p:txBody>
          <a:bodyPr wrap="square" anchor="ctr">
            <a:spAutoFit/>
          </a:bodyPr>
          <a:lstStyle>
            <a:defPPr>
              <a:defRPr lang="zh-CN"/>
            </a:defPPr>
            <a:lvl1pPr algn="just">
              <a:defRPr sz="2400" b="1">
                <a:solidFill>
                  <a:schemeClr val="bg1"/>
                </a:solidFill>
                <a:latin typeface="黑体" panose="02010609060101010101" charset="-122"/>
                <a:ea typeface="黑体" panose="02010609060101010101" charset="-122"/>
              </a:defRPr>
            </a:lvl1pPr>
          </a:lstStyle>
          <a:p>
            <a:r>
              <a:rPr lang="zh-CN" altLang="en-US"/>
              <a:t>    夏商时期，丝织业产生并发展起来。</a:t>
            </a:r>
            <a:endParaRPr lang="zh-CN" altLang="en-US"/>
          </a:p>
          <a:p>
            <a:r>
              <a:rPr lang="zh-CN" altLang="en-US"/>
              <a:t>    唐末以前，我国的丝织品主要产地在北方。唐末以后，伴随经济重心的南移，南方丝织品的数量与质量逐渐超过北方。</a:t>
            </a:r>
            <a:endParaRPr lang="zh-CN" altLang="en-US"/>
          </a:p>
          <a:p>
            <a:r>
              <a:rPr lang="zh-CN" altLang="en-US"/>
              <a:t>    元朝时，民间棉纺能手黄道婆推广先进的棉纺织技术，棉纺织品产量增多，改变了丝、麻、棉的纺织品比例。</a:t>
            </a:r>
            <a:endParaRPr lang="zh-CN" altLang="en-US"/>
          </a:p>
        </p:txBody>
      </p:sp>
      <p:pic>
        <p:nvPicPr>
          <p:cNvPr id="4" name="Picture 2" descr="C:\Users\rdfz\Documents\美图图库\55bOOOPIC78_副本.png">
            <a:hlinkClick r:id="rId1" action="ppaction://hlinksldjump"/>
          </p:cNvPr>
          <p:cNvPicPr>
            <a:picLocks noChangeAspect="1" noChangeArrowheads="1"/>
          </p:cNvPicPr>
          <p:nvPr/>
        </p:nvPicPr>
        <p:blipFill>
          <a:blip r:embed="rId2">
            <a:lum contrast="40000"/>
          </a:blip>
          <a:stretch>
            <a:fillRect/>
          </a:stretch>
        </p:blipFill>
        <p:spPr bwMode="auto">
          <a:xfrm flipH="1">
            <a:off x="8277725" y="4443958"/>
            <a:ext cx="605919" cy="349383"/>
          </a:xfrm>
          <a:prstGeom prst="rect">
            <a:avLst/>
          </a:prstGeom>
          <a:noFill/>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252060" y="844459"/>
            <a:ext cx="8639880" cy="2306955"/>
          </a:xfrm>
          <a:prstGeom prst="rect">
            <a:avLst/>
          </a:prstGeom>
          <a:solidFill>
            <a:schemeClr val="accent1">
              <a:lumMod val="50000"/>
            </a:schemeClr>
          </a:solidFill>
          <a:ln>
            <a:noFill/>
          </a:ln>
          <a:effectLst/>
        </p:spPr>
        <p:txBody>
          <a:bodyPr wrap="square" anchor="ctr">
            <a:spAutoFit/>
          </a:bodyPr>
          <a:lstStyle>
            <a:defPPr>
              <a:defRPr lang="zh-CN"/>
            </a:defPPr>
            <a:lvl1pPr algn="just">
              <a:defRPr sz="2400" b="1">
                <a:solidFill>
                  <a:schemeClr val="bg1"/>
                </a:solidFill>
                <a:latin typeface="黑体" panose="02010609060101010101" charset="-122"/>
                <a:ea typeface="黑体" panose="02010609060101010101" charset="-122"/>
              </a:defRPr>
            </a:lvl1pPr>
          </a:lstStyle>
          <a:p>
            <a:r>
              <a:rPr lang="zh-CN" altLang="en-US"/>
              <a:t>    在手工业方面，东汉烧出成熟的青瓷。</a:t>
            </a:r>
            <a:endParaRPr lang="en-US" altLang="zh-CN"/>
          </a:p>
          <a:p>
            <a:r>
              <a:rPr lang="zh-CN" altLang="en-US"/>
              <a:t>    北魏制瓷业有很大发展。 </a:t>
            </a:r>
            <a:endParaRPr lang="zh-CN" altLang="en-US"/>
          </a:p>
          <a:p>
            <a:r>
              <a:rPr lang="zh-CN" altLang="en-US"/>
              <a:t>    江西景德镇成为著名的瓷都。</a:t>
            </a:r>
            <a:endParaRPr lang="zh-CN" altLang="en-US"/>
          </a:p>
          <a:p>
            <a:r>
              <a:rPr lang="zh-CN" altLang="en-US"/>
              <a:t>    明清时期瓷器种类丰富，青花瓷、彩瓷、珐琅彩争奇斗艳。明宣德年间制造的青花瓷，至今被人们奉为珍品。江西景德镇是著名的瓷都。</a:t>
            </a:r>
            <a:endParaRPr lang="zh-CN" altLang="en-US"/>
          </a:p>
        </p:txBody>
      </p:sp>
      <p:pic>
        <p:nvPicPr>
          <p:cNvPr id="4" name="Picture 2" descr="C:\Users\rdfz\Documents\美图图库\55bOOOPIC78_副本.png">
            <a:hlinkClick r:id="rId1" action="ppaction://hlinksldjump"/>
          </p:cNvPr>
          <p:cNvPicPr>
            <a:picLocks noChangeAspect="1" noChangeArrowheads="1"/>
          </p:cNvPicPr>
          <p:nvPr/>
        </p:nvPicPr>
        <p:blipFill>
          <a:blip r:embed="rId2">
            <a:lum contrast="40000"/>
          </a:blip>
          <a:stretch>
            <a:fillRect/>
          </a:stretch>
        </p:blipFill>
        <p:spPr bwMode="auto">
          <a:xfrm flipH="1">
            <a:off x="8277725" y="4443958"/>
            <a:ext cx="605919" cy="349383"/>
          </a:xfrm>
          <a:prstGeom prst="rect">
            <a:avLst/>
          </a:prstGeom>
          <a:noFill/>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663300"/>
        </a:solidFill>
        <a:effectLst/>
      </p:bgPr>
    </p:bg>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827088" y="267782"/>
            <a:ext cx="4865434"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600">
                <a:solidFill>
                  <a:srgbClr val="FFFF00"/>
                </a:solidFill>
                <a:latin typeface="方正粗雅宋_GBK" panose="02000000000000000000" pitchFamily="2" charset="-122"/>
                <a:ea typeface="方正粗雅宋_GBK" panose="02000000000000000000" pitchFamily="2" charset="-122"/>
              </a:rPr>
              <a:t>五、商业的发展</a:t>
            </a:r>
            <a:endParaRPr lang="zh-CN" altLang="en-US" sz="2600">
              <a:solidFill>
                <a:srgbClr val="FFFF00"/>
              </a:solidFill>
              <a:latin typeface="方正粗雅宋_GBK" panose="02000000000000000000" pitchFamily="2" charset="-122"/>
              <a:ea typeface="方正粗雅宋_GBK" panose="02000000000000000000" pitchFamily="2" charset="-122"/>
            </a:endParaRPr>
          </a:p>
          <a:p>
            <a:r>
              <a:rPr lang="zh-CN" altLang="en-US" sz="2600">
                <a:solidFill>
                  <a:schemeClr val="bg1"/>
                </a:solidFill>
                <a:latin typeface="方正粗雅宋_GBK" panose="02000000000000000000" pitchFamily="2" charset="-122"/>
                <a:ea typeface="方正粗雅宋_GBK" panose="02000000000000000000" pitchFamily="2" charset="-122"/>
              </a:rPr>
              <a:t>  </a:t>
            </a:r>
            <a:r>
              <a:rPr lang="en-US" altLang="zh-CN" sz="2600" smtClean="0">
                <a:solidFill>
                  <a:schemeClr val="bg1"/>
                </a:solidFill>
                <a:latin typeface="方正粗雅宋_GBK" panose="02000000000000000000" pitchFamily="2" charset="-122"/>
                <a:ea typeface="方正粗雅宋_GBK" panose="02000000000000000000" pitchFamily="2" charset="-122"/>
              </a:rPr>
              <a:t>1.</a:t>
            </a:r>
            <a:r>
              <a:rPr lang="zh-CN" altLang="en-US" sz="2600" smtClean="0">
                <a:solidFill>
                  <a:schemeClr val="bg1"/>
                </a:solidFill>
                <a:latin typeface="方正粗雅宋_GBK" panose="02000000000000000000" pitchFamily="2" charset="-122"/>
                <a:ea typeface="方正粗雅宋_GBK" panose="02000000000000000000" pitchFamily="2" charset="-122"/>
              </a:rPr>
              <a:t>先秦时期商业的兴起</a:t>
            </a:r>
            <a:r>
              <a:rPr lang="zh-CN" altLang="en-US" sz="2600" smtClean="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hlinkClick r:id="rId1" action="ppaction://hlinksldjump"/>
              </a:rPr>
              <a:t></a:t>
            </a:r>
            <a:endParaRPr lang="en-US" altLang="zh-CN" sz="2600" smtClean="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endParaRPr>
          </a:p>
          <a:p>
            <a:r>
              <a:rPr lang="en-US" altLang="zh-CN" sz="260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rPr>
              <a:t> </a:t>
            </a:r>
            <a:r>
              <a:rPr lang="en-US" altLang="zh-CN" sz="2600" smtClean="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rPr>
              <a:t>   ①</a:t>
            </a:r>
            <a:r>
              <a:rPr lang="zh-CN" altLang="en-US" sz="2600" smtClean="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rPr>
              <a:t>商周时期的“工商食官”</a:t>
            </a:r>
            <a:endParaRPr lang="en-US" altLang="zh-CN" sz="2600" smtClean="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endParaRPr>
          </a:p>
          <a:p>
            <a:r>
              <a:rPr lang="en-US" altLang="zh-CN" sz="260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rPr>
              <a:t> </a:t>
            </a:r>
            <a:r>
              <a:rPr lang="en-US" altLang="zh-CN" sz="2600" smtClean="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rPr>
              <a:t>   ②</a:t>
            </a:r>
            <a:r>
              <a:rPr lang="zh-CN" altLang="en-US" sz="2600" smtClean="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rPr>
              <a:t>春秋战国的商业繁荣</a:t>
            </a:r>
            <a:endParaRPr lang="zh-CN" altLang="en-US" sz="260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endParaRPr>
          </a:p>
          <a:p>
            <a:r>
              <a:rPr lang="zh-CN" altLang="en-US" sz="2600">
                <a:solidFill>
                  <a:schemeClr val="bg1"/>
                </a:solidFill>
                <a:latin typeface="方正粗雅宋_GBK" panose="02000000000000000000" pitchFamily="2" charset="-122"/>
                <a:ea typeface="方正粗雅宋_GBK" panose="02000000000000000000" pitchFamily="2" charset="-122"/>
              </a:rPr>
              <a:t>  </a:t>
            </a:r>
            <a:r>
              <a:rPr lang="en-US" altLang="zh-CN" sz="2600">
                <a:solidFill>
                  <a:schemeClr val="bg1"/>
                </a:solidFill>
                <a:latin typeface="方正粗雅宋_GBK" panose="02000000000000000000" pitchFamily="2" charset="-122"/>
                <a:ea typeface="方正粗雅宋_GBK" panose="02000000000000000000" pitchFamily="2" charset="-122"/>
              </a:rPr>
              <a:t>2.</a:t>
            </a:r>
            <a:r>
              <a:rPr lang="zh-CN" altLang="en-US" sz="2600" smtClean="0">
                <a:solidFill>
                  <a:schemeClr val="bg1"/>
                </a:solidFill>
                <a:latin typeface="方正粗雅宋_GBK" panose="02000000000000000000" pitchFamily="2" charset="-122"/>
                <a:ea typeface="方正粗雅宋_GBK" panose="02000000000000000000" pitchFamily="2" charset="-122"/>
              </a:rPr>
              <a:t>秦汉至隋唐商业曲折发展</a:t>
            </a:r>
            <a:r>
              <a:rPr lang="zh-CN" altLang="en-US" sz="2600" smtClean="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hlinkClick r:id="rId2" action="ppaction://hlinksldjump"/>
              </a:rPr>
              <a:t></a:t>
            </a:r>
            <a:endParaRPr lang="en-US" altLang="zh-CN" sz="2600" smtClean="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endParaRPr>
          </a:p>
          <a:p>
            <a:r>
              <a:rPr lang="en-US" altLang="zh-CN" sz="260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rPr>
              <a:t> </a:t>
            </a:r>
            <a:r>
              <a:rPr lang="en-US" altLang="zh-CN" sz="2600" smtClean="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rPr>
              <a:t>   ①</a:t>
            </a:r>
            <a:r>
              <a:rPr lang="zh-CN" altLang="en-US" sz="2600" smtClean="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rPr>
              <a:t>秦汉商业的艰难发展</a:t>
            </a:r>
            <a:endParaRPr lang="en-US" altLang="zh-CN" sz="2600" smtClean="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endParaRPr>
          </a:p>
          <a:p>
            <a:r>
              <a:rPr lang="en-US" altLang="zh-CN" sz="260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rPr>
              <a:t> </a:t>
            </a:r>
            <a:r>
              <a:rPr lang="en-US" altLang="zh-CN" sz="2600" smtClean="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rPr>
              <a:t>   ②</a:t>
            </a:r>
            <a:r>
              <a:rPr lang="zh-CN" altLang="en-US" sz="2600" smtClean="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rPr>
              <a:t>魏晋南北朝商业低谷</a:t>
            </a:r>
            <a:endParaRPr lang="en-US" altLang="zh-CN" sz="2600" smtClean="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endParaRPr>
          </a:p>
          <a:p>
            <a:r>
              <a:rPr lang="en-US" altLang="zh-CN" sz="260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rPr>
              <a:t> </a:t>
            </a:r>
            <a:r>
              <a:rPr lang="en-US" altLang="zh-CN" sz="2600" smtClean="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rPr>
              <a:t>   ③</a:t>
            </a:r>
            <a:r>
              <a:rPr lang="zh-CN" altLang="en-US" sz="2600" smtClean="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rPr>
              <a:t>唐代商业的复兴</a:t>
            </a:r>
            <a:endParaRPr lang="zh-CN" altLang="en-US" sz="2600">
              <a:solidFill>
                <a:schemeClr val="bg1"/>
              </a:solidFill>
              <a:latin typeface="方正粗雅宋_GBK" panose="02000000000000000000" pitchFamily="2" charset="-122"/>
              <a:ea typeface="方正粗雅宋_GBK" panose="02000000000000000000" pitchFamily="2" charset="-122"/>
            </a:endParaRPr>
          </a:p>
          <a:p>
            <a:r>
              <a:rPr lang="zh-CN" altLang="en-US" sz="2600">
                <a:solidFill>
                  <a:schemeClr val="bg1"/>
                </a:solidFill>
                <a:latin typeface="方正粗雅宋_GBK" panose="02000000000000000000" pitchFamily="2" charset="-122"/>
                <a:ea typeface="方正粗雅宋_GBK" panose="02000000000000000000" pitchFamily="2" charset="-122"/>
              </a:rPr>
              <a:t>  </a:t>
            </a:r>
            <a:r>
              <a:rPr lang="en-US" altLang="zh-CN" sz="2600">
                <a:solidFill>
                  <a:schemeClr val="bg1"/>
                </a:solidFill>
                <a:latin typeface="方正粗雅宋_GBK" panose="02000000000000000000" pitchFamily="2" charset="-122"/>
                <a:ea typeface="方正粗雅宋_GBK" panose="02000000000000000000" pitchFamily="2" charset="-122"/>
              </a:rPr>
              <a:t>3</a:t>
            </a:r>
            <a:r>
              <a:rPr lang="en-US" altLang="zh-CN" sz="2600" smtClean="0">
                <a:solidFill>
                  <a:schemeClr val="bg1"/>
                </a:solidFill>
                <a:latin typeface="方正粗雅宋_GBK" panose="02000000000000000000" pitchFamily="2" charset="-122"/>
                <a:ea typeface="方正粗雅宋_GBK" panose="02000000000000000000" pitchFamily="2" charset="-122"/>
              </a:rPr>
              <a:t>.</a:t>
            </a:r>
            <a:r>
              <a:rPr lang="zh-CN" altLang="en-US" sz="2600" smtClean="0">
                <a:solidFill>
                  <a:schemeClr val="bg1"/>
                </a:solidFill>
                <a:latin typeface="方正粗雅宋_GBK" panose="02000000000000000000" pitchFamily="2" charset="-122"/>
                <a:ea typeface="方正粗雅宋_GBK" panose="02000000000000000000" pitchFamily="2" charset="-122"/>
              </a:rPr>
              <a:t>宋元明清商业的高度发展</a:t>
            </a:r>
            <a:r>
              <a:rPr lang="zh-CN" altLang="en-US" sz="2600" smtClean="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hlinkClick r:id="rId3" action="ppaction://hlinksldjump"/>
              </a:rPr>
              <a:t></a:t>
            </a:r>
            <a:endParaRPr lang="en-US" altLang="zh-CN" sz="2600" smtClean="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endParaRPr>
          </a:p>
          <a:p>
            <a:r>
              <a:rPr lang="en-US" altLang="zh-CN" sz="260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rPr>
              <a:t> </a:t>
            </a:r>
            <a:r>
              <a:rPr lang="en-US" altLang="zh-CN" sz="2600" smtClean="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rPr>
              <a:t>   ①</a:t>
            </a:r>
            <a:r>
              <a:rPr lang="zh-CN" altLang="en-US" sz="2600" smtClean="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rPr>
              <a:t>宋代的“商业革命”</a:t>
            </a:r>
            <a:endParaRPr lang="en-US" altLang="zh-CN" sz="2600" smtClean="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endParaRPr>
          </a:p>
          <a:p>
            <a:r>
              <a:rPr lang="en-US" altLang="zh-CN" sz="260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rPr>
              <a:t> </a:t>
            </a:r>
            <a:r>
              <a:rPr lang="en-US" altLang="zh-CN" sz="2600" smtClean="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rPr>
              <a:t>   ②</a:t>
            </a:r>
            <a:r>
              <a:rPr lang="zh-CN" altLang="en-US" sz="2600" smtClean="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rPr>
              <a:t>明清商业的高度发展</a:t>
            </a:r>
            <a:endParaRPr lang="zh-CN" altLang="en-US" sz="2600">
              <a:solidFill>
                <a:schemeClr val="bg1"/>
              </a:solidFill>
              <a:latin typeface="方正粗雅宋_GBK" panose="02000000000000000000" pitchFamily="2" charset="-122"/>
              <a:ea typeface="方正粗雅宋_GBK" panose="02000000000000000000" pitchFamily="2" charset="-122"/>
            </a:endParaRPr>
          </a:p>
          <a:p>
            <a:r>
              <a:rPr lang="en-US" altLang="zh-CN" sz="2600" smtClean="0">
                <a:solidFill>
                  <a:schemeClr val="bg1"/>
                </a:solidFill>
                <a:latin typeface="方正粗雅宋_GBK" panose="02000000000000000000" pitchFamily="2" charset="-122"/>
                <a:ea typeface="方正粗雅宋_GBK" panose="02000000000000000000" pitchFamily="2" charset="-122"/>
              </a:rPr>
              <a:t>  4.</a:t>
            </a:r>
            <a:r>
              <a:rPr lang="zh-CN" altLang="en-US" sz="2600">
                <a:solidFill>
                  <a:schemeClr val="bg1"/>
                </a:solidFill>
                <a:latin typeface="方正粗雅宋_GBK" panose="02000000000000000000" pitchFamily="2" charset="-122"/>
                <a:ea typeface="方正粗雅宋_GBK" panose="02000000000000000000" pitchFamily="2" charset="-122"/>
              </a:rPr>
              <a:t>对外贸易</a:t>
            </a:r>
            <a:r>
              <a:rPr lang="zh-CN" altLang="en-US" sz="260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hlinkClick r:id="rId4" action="ppaction://hlinksldjump"/>
              </a:rPr>
              <a:t></a:t>
            </a:r>
            <a:endParaRPr lang="zh-CN" altLang="en-US" sz="2600">
              <a:solidFill>
                <a:schemeClr val="bg1"/>
              </a:solidFill>
              <a:latin typeface="方正粗雅宋_GBK" panose="02000000000000000000" pitchFamily="2" charset="-122"/>
              <a:ea typeface="方正粗雅宋_GBK" panose="02000000000000000000" pitchFamily="2" charset="-122"/>
              <a:sym typeface="Wingdings" panose="05000000000000000000" pitchFamily="2" charset="2"/>
            </a:endParaRPr>
          </a:p>
        </p:txBody>
      </p:sp>
      <p:pic>
        <p:nvPicPr>
          <p:cNvPr id="47107" name="Picture 11" descr="C:\Users\李晓风\Desktop\新图片(7.jp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8172451" y="411957"/>
            <a:ext cx="557213" cy="25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106">
                                            <p:txEl>
                                              <p:pRg st="1" end="1"/>
                                            </p:txEl>
                                          </p:spTgt>
                                        </p:tgtEl>
                                        <p:attrNameLst>
                                          <p:attrName>style.visibility</p:attrName>
                                        </p:attrNameLst>
                                      </p:cBhvr>
                                      <p:to>
                                        <p:strVal val="visible"/>
                                      </p:to>
                                    </p:set>
                                    <p:animEffect transition="in" filter="wipe(left)">
                                      <p:cBhvr>
                                        <p:cTn id="7" dur="500"/>
                                        <p:tgtEl>
                                          <p:spTgt spid="4710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7106">
                                            <p:txEl>
                                              <p:pRg st="2" end="2"/>
                                            </p:txEl>
                                          </p:spTgt>
                                        </p:tgtEl>
                                        <p:attrNameLst>
                                          <p:attrName>style.visibility</p:attrName>
                                        </p:attrNameLst>
                                      </p:cBhvr>
                                      <p:to>
                                        <p:strVal val="visible"/>
                                      </p:to>
                                    </p:set>
                                    <p:animEffect transition="in" filter="wipe(left)">
                                      <p:cBhvr>
                                        <p:cTn id="12" dur="500"/>
                                        <p:tgtEl>
                                          <p:spTgt spid="4710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7106">
                                            <p:txEl>
                                              <p:pRg st="3" end="3"/>
                                            </p:txEl>
                                          </p:spTgt>
                                        </p:tgtEl>
                                        <p:attrNameLst>
                                          <p:attrName>style.visibility</p:attrName>
                                        </p:attrNameLst>
                                      </p:cBhvr>
                                      <p:to>
                                        <p:strVal val="visible"/>
                                      </p:to>
                                    </p:set>
                                    <p:animEffect transition="in" filter="wipe(left)">
                                      <p:cBhvr>
                                        <p:cTn id="17" dur="500"/>
                                        <p:tgtEl>
                                          <p:spTgt spid="4710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7106">
                                            <p:txEl>
                                              <p:pRg st="4" end="4"/>
                                            </p:txEl>
                                          </p:spTgt>
                                        </p:tgtEl>
                                        <p:attrNameLst>
                                          <p:attrName>style.visibility</p:attrName>
                                        </p:attrNameLst>
                                      </p:cBhvr>
                                      <p:to>
                                        <p:strVal val="visible"/>
                                      </p:to>
                                    </p:set>
                                    <p:animEffect transition="in" filter="wipe(left)">
                                      <p:cBhvr>
                                        <p:cTn id="22" dur="500"/>
                                        <p:tgtEl>
                                          <p:spTgt spid="4710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7106">
                                            <p:txEl>
                                              <p:pRg st="5" end="5"/>
                                            </p:txEl>
                                          </p:spTgt>
                                        </p:tgtEl>
                                        <p:attrNameLst>
                                          <p:attrName>style.visibility</p:attrName>
                                        </p:attrNameLst>
                                      </p:cBhvr>
                                      <p:to>
                                        <p:strVal val="visible"/>
                                      </p:to>
                                    </p:set>
                                    <p:animEffect transition="in" filter="wipe(left)">
                                      <p:cBhvr>
                                        <p:cTn id="27" dur="500"/>
                                        <p:tgtEl>
                                          <p:spTgt spid="4710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7106">
                                            <p:txEl>
                                              <p:pRg st="6" end="6"/>
                                            </p:txEl>
                                          </p:spTgt>
                                        </p:tgtEl>
                                        <p:attrNameLst>
                                          <p:attrName>style.visibility</p:attrName>
                                        </p:attrNameLst>
                                      </p:cBhvr>
                                      <p:to>
                                        <p:strVal val="visible"/>
                                      </p:to>
                                    </p:set>
                                    <p:animEffect transition="in" filter="wipe(left)">
                                      <p:cBhvr>
                                        <p:cTn id="32" dur="500"/>
                                        <p:tgtEl>
                                          <p:spTgt spid="4710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7106">
                                            <p:txEl>
                                              <p:pRg st="7" end="7"/>
                                            </p:txEl>
                                          </p:spTgt>
                                        </p:tgtEl>
                                        <p:attrNameLst>
                                          <p:attrName>style.visibility</p:attrName>
                                        </p:attrNameLst>
                                      </p:cBhvr>
                                      <p:to>
                                        <p:strVal val="visible"/>
                                      </p:to>
                                    </p:set>
                                    <p:animEffect transition="in" filter="wipe(left)">
                                      <p:cBhvr>
                                        <p:cTn id="37" dur="500"/>
                                        <p:tgtEl>
                                          <p:spTgt spid="4710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7106">
                                            <p:txEl>
                                              <p:pRg st="8" end="8"/>
                                            </p:txEl>
                                          </p:spTgt>
                                        </p:tgtEl>
                                        <p:attrNameLst>
                                          <p:attrName>style.visibility</p:attrName>
                                        </p:attrNameLst>
                                      </p:cBhvr>
                                      <p:to>
                                        <p:strVal val="visible"/>
                                      </p:to>
                                    </p:set>
                                    <p:animEffect transition="in" filter="wipe(left)">
                                      <p:cBhvr>
                                        <p:cTn id="42" dur="500"/>
                                        <p:tgtEl>
                                          <p:spTgt spid="4710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7106">
                                            <p:txEl>
                                              <p:pRg st="9" end="9"/>
                                            </p:txEl>
                                          </p:spTgt>
                                        </p:tgtEl>
                                        <p:attrNameLst>
                                          <p:attrName>style.visibility</p:attrName>
                                        </p:attrNameLst>
                                      </p:cBhvr>
                                      <p:to>
                                        <p:strVal val="visible"/>
                                      </p:to>
                                    </p:set>
                                    <p:animEffect transition="in" filter="wipe(left)">
                                      <p:cBhvr>
                                        <p:cTn id="47" dur="500"/>
                                        <p:tgtEl>
                                          <p:spTgt spid="47106">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7106">
                                            <p:txEl>
                                              <p:pRg st="10" end="10"/>
                                            </p:txEl>
                                          </p:spTgt>
                                        </p:tgtEl>
                                        <p:attrNameLst>
                                          <p:attrName>style.visibility</p:attrName>
                                        </p:attrNameLst>
                                      </p:cBhvr>
                                      <p:to>
                                        <p:strVal val="visible"/>
                                      </p:to>
                                    </p:set>
                                    <p:animEffect transition="in" filter="wipe(left)">
                                      <p:cBhvr>
                                        <p:cTn id="52" dur="500"/>
                                        <p:tgtEl>
                                          <p:spTgt spid="47106">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7106">
                                            <p:txEl>
                                              <p:pRg st="11" end="11"/>
                                            </p:txEl>
                                          </p:spTgt>
                                        </p:tgtEl>
                                        <p:attrNameLst>
                                          <p:attrName>style.visibility</p:attrName>
                                        </p:attrNameLst>
                                      </p:cBhvr>
                                      <p:to>
                                        <p:strVal val="visible"/>
                                      </p:to>
                                    </p:set>
                                    <p:animEffect transition="in" filter="wipe(left)">
                                      <p:cBhvr>
                                        <p:cTn id="57" dur="500"/>
                                        <p:tgtEl>
                                          <p:spTgt spid="4710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utoUpdateAnimBg="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252060" y="198068"/>
            <a:ext cx="8639880" cy="4893647"/>
          </a:xfrm>
          <a:prstGeom prst="rect">
            <a:avLst/>
          </a:prstGeom>
          <a:solidFill>
            <a:schemeClr val="accent1">
              <a:lumMod val="50000"/>
            </a:schemeClr>
          </a:solidFill>
          <a:ln>
            <a:noFill/>
          </a:ln>
          <a:effectLst/>
        </p:spPr>
        <p:txBody>
          <a:bodyPr wrap="square" anchor="ctr">
            <a:spAutoFit/>
          </a:bodyPr>
          <a:lstStyle>
            <a:defPPr>
              <a:defRPr lang="zh-CN"/>
            </a:defPPr>
            <a:lvl1pPr algn="just">
              <a:defRPr sz="2400" b="1">
                <a:solidFill>
                  <a:schemeClr val="bg1"/>
                </a:solidFill>
                <a:latin typeface="黑体" panose="02010609060101010101" charset="-122"/>
                <a:ea typeface="黑体" panose="02010609060101010101" charset="-122"/>
              </a:defRPr>
            </a:lvl1pPr>
          </a:lstStyle>
          <a:p>
            <a:r>
              <a:rPr lang="zh-CN" altLang="en-US"/>
              <a:t>    商朝人以善于经商著称，因此后世将从事商业活动的人称为“商人”。商周时期，国家曾采取鼓励政策，支持商业的发展，商业在社会经济生活中发挥着重要作用。</a:t>
            </a:r>
            <a:endParaRPr lang="en-US" altLang="zh-CN"/>
          </a:p>
          <a:p>
            <a:r>
              <a:rPr lang="en-US" altLang="zh-CN"/>
              <a:t>    </a:t>
            </a:r>
            <a:r>
              <a:rPr lang="zh-CN" altLang="zh-CN"/>
              <a:t>春秋战国时期商业繁荣。官府控制商业的局面被打破，商人社会地位提高，各地出现了许多商品市场和拥有雄厚资产的大商人。后来，社会上出现了日益严重的商业与农业争夺劳动力、影响农业生产甚至危及封建政权统治等问题。</a:t>
            </a:r>
            <a:endParaRPr lang="zh-CN" altLang="zh-CN"/>
          </a:p>
          <a:p>
            <a:r>
              <a:rPr lang="en-US" altLang="zh-CN"/>
              <a:t>    </a:t>
            </a:r>
            <a:r>
              <a:rPr lang="zh-CN" altLang="zh-CN"/>
              <a:t>战国时期，为了禁止农民弃农经商，商鞅在秦国实行变法时，首倡“重农抑商”。他提出：农业生产粮食布帛，是本业；脱离农业生产的工商业，为末业。国家要鼓励男耕女织的农业生产，限制工商业的发展。此后的封建统治者大多继承重农抑商政策，保护农业生产和小农经济，以确保赋役征派和地租征收，巩固封建统治</a:t>
            </a:r>
            <a:r>
              <a:rPr lang="zh-CN" altLang="zh-CN" smtClean="0"/>
              <a:t>。</a:t>
            </a:r>
            <a:endParaRPr lang="zh-CN" alt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2060" y="307414"/>
            <a:ext cx="8607360" cy="3415030"/>
          </a:xfrm>
          <a:prstGeom prst="rect">
            <a:avLst/>
          </a:prstGeom>
        </p:spPr>
        <p:txBody>
          <a:bodyPr wrap="square">
            <a:spAutoFit/>
          </a:bodyPr>
          <a:lstStyle/>
          <a:p>
            <a:pPr algn="just"/>
            <a:r>
              <a:rPr lang="en-US" altLang="zh-CN" sz="2400" smtClean="0">
                <a:solidFill>
                  <a:schemeClr val="bg1"/>
                </a:solidFill>
                <a:latin typeface="方正粗雅宋_GBK" panose="02000000000000000000" pitchFamily="2" charset="-122"/>
                <a:ea typeface="方正粗雅宋_GBK" panose="02000000000000000000" pitchFamily="2" charset="-122"/>
              </a:rPr>
              <a:t> </a:t>
            </a:r>
            <a:r>
              <a:rPr lang="zh-CN" altLang="zh-CN" sz="2400" smtClean="0">
                <a:solidFill>
                  <a:schemeClr val="bg1"/>
                </a:solidFill>
                <a:latin typeface="方正粗雅宋_GBK" panose="02000000000000000000" pitchFamily="2" charset="-122"/>
                <a:ea typeface="方正粗雅宋_GBK" panose="02000000000000000000" pitchFamily="2" charset="-122"/>
              </a:rPr>
              <a:t>实行井田制必须具备下列诸原则：</a:t>
            </a:r>
            <a:endParaRPr lang="zh-CN" altLang="zh-CN" sz="2400" smtClean="0">
              <a:solidFill>
                <a:schemeClr val="bg1"/>
              </a:solidFill>
              <a:latin typeface="方正粗雅宋_GBK" panose="02000000000000000000" pitchFamily="2" charset="-122"/>
              <a:ea typeface="方正粗雅宋_GBK" panose="02000000000000000000" pitchFamily="2" charset="-122"/>
            </a:endParaRPr>
          </a:p>
          <a:p>
            <a:pPr algn="just"/>
            <a:r>
              <a:rPr lang="zh-CN" altLang="zh-CN" sz="2400" smtClean="0">
                <a:solidFill>
                  <a:schemeClr val="bg1"/>
                </a:solidFill>
                <a:latin typeface="方正粗雅宋_GBK" panose="02000000000000000000" pitchFamily="2" charset="-122"/>
                <a:ea typeface="方正粗雅宋_GBK" panose="02000000000000000000" pitchFamily="2" charset="-122"/>
              </a:rPr>
              <a:t>  一</a:t>
            </a:r>
            <a:r>
              <a:rPr lang="zh-CN" altLang="en-US" sz="2400" smtClean="0">
                <a:solidFill>
                  <a:schemeClr val="bg1"/>
                </a:solidFill>
                <a:latin typeface="方正粗雅宋_GBK" panose="02000000000000000000" pitchFamily="2" charset="-122"/>
                <a:ea typeface="方正粗雅宋_GBK" panose="02000000000000000000" pitchFamily="2" charset="-122"/>
              </a:rPr>
              <a:t>、</a:t>
            </a:r>
            <a:r>
              <a:rPr lang="zh-CN" altLang="zh-CN" sz="2400" smtClean="0">
                <a:solidFill>
                  <a:schemeClr val="bg1"/>
                </a:solidFill>
                <a:latin typeface="方正粗雅宋_GBK" panose="02000000000000000000" pitchFamily="2" charset="-122"/>
                <a:ea typeface="方正粗雅宋_GBK" panose="02000000000000000000" pitchFamily="2" charset="-122"/>
              </a:rPr>
              <a:t>田地属于领主，农民只能耕作，不得分割或兼并。</a:t>
            </a:r>
            <a:endParaRPr lang="zh-CN" altLang="zh-CN" sz="2400" smtClean="0">
              <a:solidFill>
                <a:schemeClr val="bg1"/>
              </a:solidFill>
              <a:latin typeface="方正粗雅宋_GBK" panose="02000000000000000000" pitchFamily="2" charset="-122"/>
              <a:ea typeface="方正粗雅宋_GBK" panose="02000000000000000000" pitchFamily="2" charset="-122"/>
            </a:endParaRPr>
          </a:p>
          <a:p>
            <a:pPr algn="just"/>
            <a:r>
              <a:rPr lang="zh-CN" altLang="zh-CN" sz="2400" smtClean="0">
                <a:solidFill>
                  <a:schemeClr val="bg1"/>
                </a:solidFill>
                <a:latin typeface="方正粗雅宋_GBK" panose="02000000000000000000" pitchFamily="2" charset="-122"/>
                <a:ea typeface="方正粗雅宋_GBK" panose="02000000000000000000" pitchFamily="2" charset="-122"/>
              </a:rPr>
              <a:t>  二、先耕公田，后耕私田。</a:t>
            </a:r>
            <a:endParaRPr lang="zh-CN" altLang="zh-CN" sz="2400" smtClean="0">
              <a:solidFill>
                <a:schemeClr val="bg1"/>
              </a:solidFill>
              <a:latin typeface="方正粗雅宋_GBK" panose="02000000000000000000" pitchFamily="2" charset="-122"/>
              <a:ea typeface="方正粗雅宋_GBK" panose="02000000000000000000" pitchFamily="2" charset="-122"/>
            </a:endParaRPr>
          </a:p>
          <a:p>
            <a:pPr algn="just"/>
            <a:r>
              <a:rPr lang="zh-CN" altLang="zh-CN" sz="2400" smtClean="0">
                <a:solidFill>
                  <a:schemeClr val="bg1"/>
                </a:solidFill>
                <a:latin typeface="方正粗雅宋_GBK" panose="02000000000000000000" pitchFamily="2" charset="-122"/>
                <a:ea typeface="方正粗雅宋_GBK" panose="02000000000000000000" pitchFamily="2" charset="-122"/>
              </a:rPr>
              <a:t>  三</a:t>
            </a:r>
            <a:r>
              <a:rPr lang="zh-CN" altLang="en-US" sz="2400" smtClean="0">
                <a:solidFill>
                  <a:schemeClr val="bg1"/>
                </a:solidFill>
                <a:latin typeface="方正粗雅宋_GBK" panose="02000000000000000000" pitchFamily="2" charset="-122"/>
                <a:ea typeface="方正粗雅宋_GBK" panose="02000000000000000000" pitchFamily="2" charset="-122"/>
              </a:rPr>
              <a:t>、</a:t>
            </a:r>
            <a:r>
              <a:rPr lang="zh-CN" altLang="zh-CN" sz="2400" smtClean="0">
                <a:solidFill>
                  <a:srgbClr val="FFFF00"/>
                </a:solidFill>
                <a:latin typeface="方正粗雅宋_GBK" panose="02000000000000000000" pitchFamily="2" charset="-122"/>
                <a:ea typeface="方正粗雅宋_GBK" panose="02000000000000000000" pitchFamily="2" charset="-122"/>
              </a:rPr>
              <a:t>必须在浅耕的农业时代</a:t>
            </a:r>
            <a:r>
              <a:rPr lang="zh-CN" altLang="zh-CN" sz="2400" smtClean="0">
                <a:solidFill>
                  <a:schemeClr val="bg1"/>
                </a:solidFill>
                <a:latin typeface="方正粗雅宋_GBK" panose="02000000000000000000" pitchFamily="2" charset="-122"/>
                <a:ea typeface="方正粗雅宋_GBK" panose="02000000000000000000" pitchFamily="2" charset="-122"/>
              </a:rPr>
              <a:t>。井田制度之所以必须实行于浅耕的农业时代，主要是</a:t>
            </a:r>
            <a:r>
              <a:rPr lang="zh-CN" altLang="zh-CN" sz="2400" smtClean="0">
                <a:solidFill>
                  <a:srgbClr val="FFFF00"/>
                </a:solidFill>
                <a:latin typeface="方正粗雅宋_GBK" panose="02000000000000000000" pitchFamily="2" charset="-122"/>
                <a:ea typeface="方正粗雅宋_GBK" panose="02000000000000000000" pitchFamily="2" charset="-122"/>
              </a:rPr>
              <a:t>浅耕农业不会因功力的多寡而影响收获量的悬殊</a:t>
            </a:r>
            <a:r>
              <a:rPr lang="zh-CN" altLang="zh-CN" sz="2400" smtClean="0">
                <a:solidFill>
                  <a:schemeClr val="bg1"/>
                </a:solidFill>
                <a:latin typeface="方正粗雅宋_GBK" panose="02000000000000000000" pitchFamily="2" charset="-122"/>
                <a:ea typeface="方正粗雅宋_GBK" panose="02000000000000000000" pitchFamily="2" charset="-122"/>
              </a:rPr>
              <a:t>，若在精耕时代则沟洫之利及功力多寡皆可以影响收获的丰歉，私田的收获必丰而公田的收获必减。故至春秋晚期，农耕技术较进步的国家如鲁</a:t>
            </a:r>
            <a:r>
              <a:rPr lang="zh-CN" altLang="en-US" sz="2400" smtClean="0">
                <a:solidFill>
                  <a:schemeClr val="bg1"/>
                </a:solidFill>
                <a:latin typeface="方正粗雅宋_GBK" panose="02000000000000000000" pitchFamily="2" charset="-122"/>
                <a:ea typeface="方正粗雅宋_GBK" panose="02000000000000000000" pitchFamily="2" charset="-122"/>
              </a:rPr>
              <a:t>、卫</a:t>
            </a:r>
            <a:r>
              <a:rPr lang="zh-CN" altLang="zh-CN" sz="2400" smtClean="0">
                <a:solidFill>
                  <a:schemeClr val="bg1"/>
                </a:solidFill>
                <a:latin typeface="方正粗雅宋_GBK" panose="02000000000000000000" pitchFamily="2" charset="-122"/>
                <a:ea typeface="方正粗雅宋_GBK" panose="02000000000000000000" pitchFamily="2" charset="-122"/>
              </a:rPr>
              <a:t>、齐，井田制度便随之破坏而代之以履亩而税。</a:t>
            </a:r>
            <a:r>
              <a:rPr lang="en-US" altLang="zh-CN" sz="2400">
                <a:solidFill>
                  <a:schemeClr val="bg1"/>
                </a:solidFill>
                <a:latin typeface="方正粗雅宋_GBK" panose="02000000000000000000" pitchFamily="2" charset="-122"/>
                <a:ea typeface="方正粗雅宋_GBK" panose="02000000000000000000" pitchFamily="2" charset="-122"/>
              </a:rPr>
              <a:t> </a:t>
            </a:r>
            <a:r>
              <a:rPr lang="en-US" altLang="zh-CN" sz="2400" smtClean="0">
                <a:solidFill>
                  <a:schemeClr val="bg1"/>
                </a:solidFill>
                <a:latin typeface="方正粗雅宋_GBK" panose="02000000000000000000" pitchFamily="2" charset="-122"/>
                <a:ea typeface="方正粗雅宋_GBK" panose="02000000000000000000" pitchFamily="2" charset="-122"/>
              </a:rPr>
              <a:t>               ——</a:t>
            </a:r>
            <a:r>
              <a:rPr lang="zh-CN" altLang="en-US" sz="2400" smtClean="0">
                <a:solidFill>
                  <a:schemeClr val="bg1"/>
                </a:solidFill>
                <a:latin typeface="方正粗雅宋_GBK" panose="02000000000000000000" pitchFamily="2" charset="-122"/>
                <a:ea typeface="方正粗雅宋_GBK" panose="02000000000000000000" pitchFamily="2" charset="-122"/>
              </a:rPr>
              <a:t>林瑞翰</a:t>
            </a:r>
            <a:r>
              <a:rPr lang="en-US" altLang="zh-CN" sz="2400" smtClean="0">
                <a:solidFill>
                  <a:schemeClr val="bg1"/>
                </a:solidFill>
                <a:latin typeface="方正粗雅宋_GBK" panose="02000000000000000000" pitchFamily="2" charset="-122"/>
                <a:ea typeface="方正粗雅宋_GBK" panose="02000000000000000000" pitchFamily="2" charset="-122"/>
              </a:rPr>
              <a:t>《</a:t>
            </a:r>
            <a:r>
              <a:rPr lang="zh-CN" altLang="en-US" sz="2400" smtClean="0">
                <a:solidFill>
                  <a:schemeClr val="bg1"/>
                </a:solidFill>
                <a:latin typeface="方正粗雅宋_GBK" panose="02000000000000000000" pitchFamily="2" charset="-122"/>
                <a:ea typeface="方正粗雅宋_GBK" panose="02000000000000000000" pitchFamily="2" charset="-122"/>
              </a:rPr>
              <a:t>中国史</a:t>
            </a:r>
            <a:r>
              <a:rPr lang="en-US" altLang="zh-CN" sz="2400" smtClean="0">
                <a:solidFill>
                  <a:schemeClr val="bg1"/>
                </a:solidFill>
                <a:latin typeface="方正粗雅宋_GBK" panose="02000000000000000000" pitchFamily="2" charset="-122"/>
                <a:ea typeface="方正粗雅宋_GBK" panose="02000000000000000000" pitchFamily="2" charset="-122"/>
              </a:rPr>
              <a:t>》</a:t>
            </a:r>
            <a:endParaRPr lang="zh-CN" altLang="zh-CN" sz="2400">
              <a:solidFill>
                <a:schemeClr val="bg1"/>
              </a:solidFill>
              <a:latin typeface="方正粗雅宋_GBK" panose="02000000000000000000" pitchFamily="2" charset="-122"/>
              <a:ea typeface="方正粗雅宋_GBK" panose="02000000000000000000" pitchFamily="2" charset="-122"/>
            </a:endParaRPr>
          </a:p>
        </p:txBody>
      </p:sp>
      <p:sp>
        <p:nvSpPr>
          <p:cNvPr id="4" name="矩形 3"/>
          <p:cNvSpPr/>
          <p:nvPr/>
        </p:nvSpPr>
        <p:spPr>
          <a:xfrm>
            <a:off x="468056" y="3819853"/>
            <a:ext cx="8423883" cy="830997"/>
          </a:xfrm>
          <a:prstGeom prst="rect">
            <a:avLst/>
          </a:prstGeom>
        </p:spPr>
        <p:txBody>
          <a:bodyPr wrap="square">
            <a:spAutoFit/>
          </a:bodyPr>
          <a:lstStyle/>
          <a:p>
            <a:pPr algn="just"/>
            <a:r>
              <a:rPr lang="en-US" altLang="zh-CN" sz="2400" smtClean="0">
                <a:solidFill>
                  <a:schemeClr val="bg1"/>
                </a:solidFill>
                <a:latin typeface="+mn-ea"/>
                <a:ea typeface="+mn-ea"/>
              </a:rPr>
              <a:t>   </a:t>
            </a:r>
            <a:r>
              <a:rPr lang="zh-CN" altLang="zh-CN" sz="2400" smtClean="0">
                <a:solidFill>
                  <a:schemeClr val="bg1"/>
                </a:solidFill>
                <a:latin typeface="方正宋刻本秀楷繁体" panose="02000000000000000000" pitchFamily="2" charset="-122"/>
                <a:ea typeface="方正宋刻本秀楷繁体" panose="02000000000000000000" pitchFamily="2" charset="-122"/>
              </a:rPr>
              <a:t>井田者，……私田稼不善，则非吏；公田稼不善，则非民。</a:t>
            </a:r>
            <a:r>
              <a:rPr lang="en-US" altLang="zh-CN" sz="2400" smtClean="0">
                <a:solidFill>
                  <a:schemeClr val="bg1"/>
                </a:solidFill>
                <a:latin typeface="方正宋刻本秀楷繁体" panose="02000000000000000000" pitchFamily="2" charset="-122"/>
                <a:ea typeface="方正宋刻本秀楷繁体" panose="02000000000000000000" pitchFamily="2" charset="-122"/>
              </a:rPr>
              <a:t>                                                   ——</a:t>
            </a:r>
            <a:r>
              <a:rPr lang="zh-CN" altLang="zh-CN" sz="2400" smtClean="0">
                <a:solidFill>
                  <a:schemeClr val="bg1"/>
                </a:solidFill>
                <a:latin typeface="方正宋刻本秀楷繁体" panose="02000000000000000000" pitchFamily="2" charset="-122"/>
                <a:ea typeface="方正宋刻本秀楷繁体" panose="02000000000000000000" pitchFamily="2" charset="-122"/>
              </a:rPr>
              <a:t>《春秋谷梁传》</a:t>
            </a:r>
            <a:endParaRPr lang="zh-CN" altLang="en-US" sz="2400">
              <a:solidFill>
                <a:schemeClr val="bg1"/>
              </a:solidFill>
              <a:latin typeface="方正宋刻本秀楷繁体" panose="02000000000000000000" pitchFamily="2" charset="-122"/>
              <a:ea typeface="方正宋刻本秀楷繁体" panose="02000000000000000000" pitchFamily="2" charset="-122"/>
            </a:endParaRPr>
          </a:p>
        </p:txBody>
      </p:sp>
      <p:sp>
        <p:nvSpPr>
          <p:cNvPr id="3" name="TextBox 2"/>
          <p:cNvSpPr txBox="1"/>
          <p:nvPr/>
        </p:nvSpPr>
        <p:spPr>
          <a:xfrm>
            <a:off x="3386189" y="307414"/>
            <a:ext cx="2339102" cy="4711827"/>
          </a:xfrm>
          <a:prstGeom prst="rect">
            <a:avLst/>
          </a:prstGeom>
          <a:solidFill>
            <a:srgbClr val="66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eaVert" wrap="square" rtlCol="0">
            <a:spAutoFit/>
          </a:bodyPr>
          <a:lstStyle/>
          <a:p>
            <a:pPr algn="just"/>
            <a:r>
              <a:rPr lang="zh-CN" altLang="en-US" sz="2800" smtClean="0">
                <a:solidFill>
                  <a:schemeClr val="bg1"/>
                </a:solidFill>
                <a:latin typeface="方正宋刻本秀楷繁体" panose="02000000000000000000" pitchFamily="2" charset="-122"/>
                <a:ea typeface="方正宋刻本秀楷繁体" panose="02000000000000000000" pitchFamily="2" charset="-122"/>
                <a:sym typeface="Wingdings" panose="05000000000000000000"/>
              </a:rPr>
              <a:t>春秋齐国“相地而衰征”</a:t>
            </a:r>
            <a:endParaRPr lang="en-US" altLang="zh-CN" sz="2800" smtClean="0">
              <a:solidFill>
                <a:schemeClr val="bg1"/>
              </a:solidFill>
              <a:latin typeface="方正宋刻本秀楷繁体" panose="02000000000000000000" pitchFamily="2" charset="-122"/>
              <a:ea typeface="方正宋刻本秀楷繁体" panose="02000000000000000000" pitchFamily="2" charset="-122"/>
              <a:sym typeface="Wingdings" panose="05000000000000000000"/>
            </a:endParaRPr>
          </a:p>
          <a:p>
            <a:pPr algn="just"/>
            <a:endParaRPr lang="en-US" altLang="zh-CN" sz="2800" smtClean="0">
              <a:solidFill>
                <a:schemeClr val="bg1"/>
              </a:solidFill>
              <a:latin typeface="方正宋刻本秀楷繁体" panose="02000000000000000000" pitchFamily="2" charset="-122"/>
              <a:ea typeface="方正宋刻本秀楷繁体" panose="02000000000000000000" pitchFamily="2" charset="-122"/>
              <a:sym typeface="Wingdings" panose="05000000000000000000"/>
            </a:endParaRPr>
          </a:p>
          <a:p>
            <a:pPr algn="just"/>
            <a:r>
              <a:rPr lang="zh-CN" altLang="en-US" sz="2800" smtClean="0">
                <a:solidFill>
                  <a:schemeClr val="bg1"/>
                </a:solidFill>
                <a:latin typeface="方正宋刻本秀楷繁体" panose="02000000000000000000" pitchFamily="2" charset="-122"/>
                <a:ea typeface="方正宋刻本秀楷繁体" panose="02000000000000000000" pitchFamily="2" charset="-122"/>
                <a:sym typeface="Wingdings" panose="05000000000000000000"/>
              </a:rPr>
              <a:t>春秋鲁国“初税亩”</a:t>
            </a:r>
            <a:endParaRPr lang="en-US" altLang="zh-CN" sz="2800" smtClean="0">
              <a:solidFill>
                <a:schemeClr val="bg1"/>
              </a:solidFill>
              <a:latin typeface="方正宋刻本秀楷繁体" panose="02000000000000000000" pitchFamily="2" charset="-122"/>
              <a:ea typeface="方正宋刻本秀楷繁体" panose="02000000000000000000" pitchFamily="2" charset="-122"/>
              <a:sym typeface="Wingdings" panose="05000000000000000000"/>
            </a:endParaRPr>
          </a:p>
          <a:p>
            <a:pPr algn="just"/>
            <a:endParaRPr lang="en-US" altLang="zh-CN" sz="2800" smtClean="0">
              <a:solidFill>
                <a:schemeClr val="bg1"/>
              </a:solidFill>
              <a:latin typeface="方正宋刻本秀楷繁体" panose="02000000000000000000" pitchFamily="2" charset="-122"/>
              <a:ea typeface="方正宋刻本秀楷繁体" panose="02000000000000000000" pitchFamily="2" charset="-122"/>
              <a:sym typeface="Wingdings" panose="05000000000000000000"/>
            </a:endParaRPr>
          </a:p>
          <a:p>
            <a:pPr algn="just"/>
            <a:r>
              <a:rPr lang="zh-CN" altLang="en-US" sz="2800" smtClean="0">
                <a:solidFill>
                  <a:schemeClr val="bg1"/>
                </a:solidFill>
                <a:latin typeface="方正宋刻本秀楷繁体" panose="02000000000000000000" pitchFamily="2" charset="-122"/>
                <a:ea typeface="方正宋刻本秀楷繁体" panose="02000000000000000000" pitchFamily="2" charset="-122"/>
                <a:sym typeface="Wingdings" panose="05000000000000000000"/>
              </a:rPr>
              <a:t>战国秦国“废井田开阡陌”</a:t>
            </a:r>
            <a:endParaRPr lang="zh-CN" altLang="en-US" sz="2800">
              <a:solidFill>
                <a:schemeClr val="bg1"/>
              </a:solidFill>
              <a:latin typeface="方正宋刻本秀楷繁体" panose="02000000000000000000" pitchFamily="2" charset="-122"/>
              <a:ea typeface="方正宋刻本秀楷繁体" panose="02000000000000000000"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2060" y="339781"/>
            <a:ext cx="8639880" cy="4693593"/>
          </a:xfrm>
          <a:prstGeom prst="rect">
            <a:avLst/>
          </a:prstGeom>
        </p:spPr>
        <p:txBody>
          <a:bodyPr wrap="square">
            <a:spAutoFit/>
          </a:bodyPr>
          <a:lstStyle/>
          <a:p>
            <a:pPr algn="just"/>
            <a:r>
              <a:rPr lang="en-US" altLang="zh-CN" sz="2300" smtClean="0">
                <a:solidFill>
                  <a:schemeClr val="bg1"/>
                </a:solidFill>
                <a:latin typeface="方正粗雅宋_GBK" panose="02000000000000000000" pitchFamily="2" charset="-122"/>
                <a:ea typeface="方正粗雅宋_GBK" panose="02000000000000000000" pitchFamily="2" charset="-122"/>
              </a:rPr>
              <a:t>    </a:t>
            </a:r>
            <a:r>
              <a:rPr lang="zh-CN" altLang="zh-CN" sz="2300" smtClean="0">
                <a:solidFill>
                  <a:schemeClr val="bg1"/>
                </a:solidFill>
                <a:latin typeface="方正粗雅宋_GBK" panose="02000000000000000000" pitchFamily="2" charset="-122"/>
                <a:ea typeface="方正粗雅宋_GBK" panose="02000000000000000000" pitchFamily="2" charset="-122"/>
              </a:rPr>
              <a:t>春秋</a:t>
            </a:r>
            <a:r>
              <a:rPr lang="zh-CN" altLang="zh-CN" sz="2300">
                <a:solidFill>
                  <a:schemeClr val="bg1"/>
                </a:solidFill>
                <a:latin typeface="方正粗雅宋_GBK" panose="02000000000000000000" pitchFamily="2" charset="-122"/>
                <a:ea typeface="方正粗雅宋_GBK" panose="02000000000000000000" pitchFamily="2" charset="-122"/>
              </a:rPr>
              <a:t>初期，作为商品交换的主要是奢侈品。到春秋末年</a:t>
            </a:r>
            <a:r>
              <a:rPr lang="zh-CN" altLang="zh-CN" sz="2300" smtClean="0">
                <a:solidFill>
                  <a:schemeClr val="bg1"/>
                </a:solidFill>
                <a:latin typeface="方正粗雅宋_GBK" panose="02000000000000000000" pitchFamily="2" charset="-122"/>
                <a:ea typeface="方正粗雅宋_GBK" panose="02000000000000000000" pitchFamily="2" charset="-122"/>
              </a:rPr>
              <a:t>，扩大</a:t>
            </a:r>
            <a:r>
              <a:rPr lang="zh-CN" altLang="zh-CN" sz="2300">
                <a:solidFill>
                  <a:schemeClr val="bg1"/>
                </a:solidFill>
                <a:latin typeface="方正粗雅宋_GBK" panose="02000000000000000000" pitchFamily="2" charset="-122"/>
                <a:ea typeface="方正粗雅宋_GBK" panose="02000000000000000000" pitchFamily="2" charset="-122"/>
              </a:rPr>
              <a:t>到生活必需品</a:t>
            </a:r>
            <a:r>
              <a:rPr lang="zh-CN" altLang="zh-CN" sz="2300" smtClean="0">
                <a:solidFill>
                  <a:schemeClr val="bg1"/>
                </a:solidFill>
                <a:latin typeface="方正粗雅宋_GBK" panose="02000000000000000000" pitchFamily="2" charset="-122"/>
                <a:ea typeface="方正粗雅宋_GBK" panose="02000000000000000000" pitchFamily="2" charset="-122"/>
              </a:rPr>
              <a:t>。也</a:t>
            </a:r>
            <a:r>
              <a:rPr lang="zh-CN" altLang="zh-CN" sz="2300">
                <a:solidFill>
                  <a:schemeClr val="bg1"/>
                </a:solidFill>
                <a:latin typeface="方正粗雅宋_GBK" panose="02000000000000000000" pitchFamily="2" charset="-122"/>
                <a:ea typeface="方正粗雅宋_GBK" panose="02000000000000000000" pitchFamily="2" charset="-122"/>
              </a:rPr>
              <a:t>开始出现了独立的商人。一些商人在社会上有很大的活动能力，而且地位也较高。</a:t>
            </a:r>
            <a:endParaRPr lang="zh-CN" altLang="zh-CN" sz="2300">
              <a:solidFill>
                <a:schemeClr val="bg1"/>
              </a:solidFill>
              <a:latin typeface="方正粗雅宋_GBK" panose="02000000000000000000" pitchFamily="2" charset="-122"/>
              <a:ea typeface="方正粗雅宋_GBK" panose="02000000000000000000" pitchFamily="2" charset="-122"/>
            </a:endParaRPr>
          </a:p>
          <a:p>
            <a:pPr algn="just"/>
            <a:r>
              <a:rPr lang="en-US" altLang="zh-CN" sz="2300" smtClean="0">
                <a:solidFill>
                  <a:schemeClr val="bg1"/>
                </a:solidFill>
                <a:latin typeface="方正粗雅宋_GBK" panose="02000000000000000000" pitchFamily="2" charset="-122"/>
                <a:ea typeface="方正粗雅宋_GBK" panose="02000000000000000000" pitchFamily="2" charset="-122"/>
              </a:rPr>
              <a:t>    </a:t>
            </a:r>
            <a:r>
              <a:rPr lang="zh-CN" altLang="zh-CN" sz="2300" smtClean="0">
                <a:solidFill>
                  <a:schemeClr val="bg1"/>
                </a:solidFill>
                <a:latin typeface="方正粗雅宋_GBK" panose="02000000000000000000" pitchFamily="2" charset="-122"/>
                <a:ea typeface="方正粗雅宋_GBK" panose="02000000000000000000" pitchFamily="2" charset="-122"/>
              </a:rPr>
              <a:t>一些</a:t>
            </a:r>
            <a:r>
              <a:rPr lang="zh-CN" altLang="zh-CN" sz="2300">
                <a:solidFill>
                  <a:schemeClr val="bg1"/>
                </a:solidFill>
                <a:latin typeface="方正粗雅宋_GBK" panose="02000000000000000000" pitchFamily="2" charset="-122"/>
                <a:ea typeface="方正粗雅宋_GBK" panose="02000000000000000000" pitchFamily="2" charset="-122"/>
              </a:rPr>
              <a:t>商业发达的市开始兴起。例如新郑是郑国的都城，也是一个重要的商业城</a:t>
            </a:r>
            <a:r>
              <a:rPr lang="en-US" altLang="zh-CN" sz="2300">
                <a:solidFill>
                  <a:schemeClr val="bg1"/>
                </a:solidFill>
                <a:latin typeface="方正粗雅宋_GBK" panose="02000000000000000000" pitchFamily="2" charset="-122"/>
                <a:ea typeface="方正粗雅宋_GBK" panose="02000000000000000000" pitchFamily="2" charset="-122"/>
              </a:rPr>
              <a:t>;</a:t>
            </a:r>
            <a:r>
              <a:rPr lang="zh-CN" altLang="zh-CN" sz="2300">
                <a:solidFill>
                  <a:schemeClr val="bg1"/>
                </a:solidFill>
                <a:latin typeface="方正粗雅宋_GBK" panose="02000000000000000000" pitchFamily="2" charset="-122"/>
                <a:ea typeface="方正粗雅宋_GBK" panose="02000000000000000000" pitchFamily="2" charset="-122"/>
              </a:rPr>
              <a:t>定陶地处齐、宋、鲁、卫之交，也是一个繁荣的商业城市，齐国的临淄在春秋时是海岱的商业中心</a:t>
            </a:r>
            <a:r>
              <a:rPr lang="zh-CN" altLang="zh-CN" sz="2300" smtClean="0">
                <a:solidFill>
                  <a:schemeClr val="bg1"/>
                </a:solidFill>
                <a:latin typeface="方正粗雅宋_GBK" panose="02000000000000000000" pitchFamily="2" charset="-122"/>
                <a:ea typeface="方正粗雅宋_GBK" panose="02000000000000000000" pitchFamily="2" charset="-122"/>
              </a:rPr>
              <a:t>。</a:t>
            </a:r>
            <a:endParaRPr lang="en-US" altLang="zh-CN" sz="2300" smtClean="0">
              <a:solidFill>
                <a:schemeClr val="bg1"/>
              </a:solidFill>
              <a:latin typeface="方正粗雅宋_GBK" panose="02000000000000000000" pitchFamily="2" charset="-122"/>
              <a:ea typeface="方正粗雅宋_GBK" panose="02000000000000000000" pitchFamily="2" charset="-122"/>
            </a:endParaRPr>
          </a:p>
          <a:p>
            <a:pPr algn="just"/>
            <a:r>
              <a:rPr lang="zh-CN" altLang="en-US" sz="2300" smtClean="0">
                <a:solidFill>
                  <a:schemeClr val="bg1"/>
                </a:solidFill>
                <a:latin typeface="方正粗雅宋_GBK" panose="02000000000000000000" pitchFamily="2" charset="-122"/>
                <a:ea typeface="方正粗雅宋_GBK" panose="02000000000000000000" pitchFamily="2" charset="-122"/>
              </a:rPr>
              <a:t>    战国</a:t>
            </a:r>
            <a:r>
              <a:rPr lang="zh-CN" altLang="en-US" sz="2300">
                <a:solidFill>
                  <a:schemeClr val="bg1"/>
                </a:solidFill>
                <a:latin typeface="方正粗雅宋_GBK" panose="02000000000000000000" pitchFamily="2" charset="-122"/>
                <a:ea typeface="方正粗雅宋_GBK" panose="02000000000000000000" pitchFamily="2" charset="-122"/>
              </a:rPr>
              <a:t>时期商品的种类繁多，商品交换的地域也相当广，如</a:t>
            </a:r>
            <a:r>
              <a:rPr lang="zh-CN" altLang="en-US" sz="2300" smtClean="0">
                <a:solidFill>
                  <a:schemeClr val="bg1"/>
                </a:solidFill>
                <a:latin typeface="方正粗雅宋_GBK" panose="02000000000000000000" pitchFamily="2" charset="-122"/>
                <a:ea typeface="方正粗雅宋_GBK" panose="02000000000000000000" pitchFamily="2" charset="-122"/>
              </a:rPr>
              <a:t>北方的犬</a:t>
            </a:r>
            <a:r>
              <a:rPr lang="zh-CN" altLang="en-US" sz="2300">
                <a:solidFill>
                  <a:schemeClr val="bg1"/>
                </a:solidFill>
                <a:latin typeface="方正粗雅宋_GBK" panose="02000000000000000000" pitchFamily="2" charset="-122"/>
                <a:ea typeface="方正粗雅宋_GBK" panose="02000000000000000000" pitchFamily="2" charset="-122"/>
              </a:rPr>
              <a:t>、马，南方的羽毛、象牙、皮革、丹青，东方的鱼、</a:t>
            </a:r>
            <a:r>
              <a:rPr lang="zh-CN" altLang="en-US" sz="2300" smtClean="0">
                <a:solidFill>
                  <a:schemeClr val="bg1"/>
                </a:solidFill>
                <a:latin typeface="方正粗雅宋_GBK" panose="02000000000000000000" pitchFamily="2" charset="-122"/>
                <a:ea typeface="方正粗雅宋_GBK" panose="02000000000000000000" pitchFamily="2" charset="-122"/>
              </a:rPr>
              <a:t>盐，西方</a:t>
            </a:r>
            <a:r>
              <a:rPr lang="zh-CN" altLang="en-US" sz="2300">
                <a:solidFill>
                  <a:schemeClr val="bg1"/>
                </a:solidFill>
                <a:latin typeface="方正粗雅宋_GBK" panose="02000000000000000000" pitchFamily="2" charset="-122"/>
                <a:ea typeface="方正粗雅宋_GBK" panose="02000000000000000000" pitchFamily="2" charset="-122"/>
              </a:rPr>
              <a:t>的皮革、文旄，在中原市场上都可以买到</a:t>
            </a:r>
            <a:r>
              <a:rPr lang="zh-CN" altLang="en-US" sz="2300" smtClean="0">
                <a:solidFill>
                  <a:schemeClr val="bg1"/>
                </a:solidFill>
                <a:latin typeface="方正粗雅宋_GBK" panose="02000000000000000000" pitchFamily="2" charset="-122"/>
                <a:ea typeface="方正粗雅宋_GBK" panose="02000000000000000000" pitchFamily="2" charset="-122"/>
              </a:rPr>
              <a:t>。</a:t>
            </a:r>
            <a:endParaRPr lang="en-US" altLang="zh-CN" sz="2300" smtClean="0">
              <a:solidFill>
                <a:schemeClr val="bg1"/>
              </a:solidFill>
              <a:latin typeface="方正粗雅宋_GBK" panose="02000000000000000000" pitchFamily="2" charset="-122"/>
              <a:ea typeface="方正粗雅宋_GBK" panose="02000000000000000000" pitchFamily="2" charset="-122"/>
            </a:endParaRPr>
          </a:p>
          <a:p>
            <a:pPr algn="just"/>
            <a:r>
              <a:rPr lang="en-US" altLang="zh-CN" sz="2300">
                <a:solidFill>
                  <a:schemeClr val="bg1"/>
                </a:solidFill>
                <a:latin typeface="方正粗雅宋_GBK" panose="02000000000000000000" pitchFamily="2" charset="-122"/>
                <a:ea typeface="方正粗雅宋_GBK" panose="02000000000000000000" pitchFamily="2" charset="-122"/>
              </a:rPr>
              <a:t> </a:t>
            </a:r>
            <a:r>
              <a:rPr lang="en-US" altLang="zh-CN" sz="2300" smtClean="0">
                <a:solidFill>
                  <a:schemeClr val="bg1"/>
                </a:solidFill>
                <a:latin typeface="方正粗雅宋_GBK" panose="02000000000000000000" pitchFamily="2" charset="-122"/>
                <a:ea typeface="方正粗雅宋_GBK" panose="02000000000000000000" pitchFamily="2" charset="-122"/>
              </a:rPr>
              <a:t>   </a:t>
            </a:r>
            <a:r>
              <a:rPr lang="zh-CN" altLang="en-US" sz="2300" smtClean="0">
                <a:solidFill>
                  <a:schemeClr val="bg1"/>
                </a:solidFill>
                <a:latin typeface="方正粗雅宋_GBK" panose="02000000000000000000" pitchFamily="2" charset="-122"/>
                <a:ea typeface="方正粗雅宋_GBK" panose="02000000000000000000" pitchFamily="2" charset="-122"/>
              </a:rPr>
              <a:t>城市</a:t>
            </a:r>
            <a:r>
              <a:rPr lang="zh-CN" altLang="en-US" sz="2300">
                <a:solidFill>
                  <a:schemeClr val="bg1"/>
                </a:solidFill>
                <a:latin typeface="方正粗雅宋_GBK" panose="02000000000000000000" pitchFamily="2" charset="-122"/>
                <a:ea typeface="方正粗雅宋_GBK" panose="02000000000000000000" pitchFamily="2" charset="-122"/>
              </a:rPr>
              <a:t>也空前繁荣。齐国的临淄、韩国的宜阳，都有</a:t>
            </a:r>
            <a:r>
              <a:rPr lang="zh-CN" altLang="en-US" sz="2300" smtClean="0">
                <a:solidFill>
                  <a:schemeClr val="bg1"/>
                </a:solidFill>
                <a:latin typeface="方正粗雅宋_GBK" panose="02000000000000000000" pitchFamily="2" charset="-122"/>
                <a:ea typeface="方正粗雅宋_GBK" panose="02000000000000000000" pitchFamily="2" charset="-122"/>
              </a:rPr>
              <a:t>几十万人口</a:t>
            </a:r>
            <a:r>
              <a:rPr lang="zh-CN" altLang="en-US" sz="2300">
                <a:solidFill>
                  <a:schemeClr val="bg1"/>
                </a:solidFill>
                <a:latin typeface="方正粗雅宋_GBK" panose="02000000000000000000" pitchFamily="2" charset="-122"/>
                <a:ea typeface="方正粗雅宋_GBK" panose="02000000000000000000" pitchFamily="2" charset="-122"/>
              </a:rPr>
              <a:t>。城中店铺林立</a:t>
            </a:r>
            <a:r>
              <a:rPr lang="zh-CN" altLang="en-US" sz="2300" smtClean="0">
                <a:solidFill>
                  <a:schemeClr val="bg1"/>
                </a:solidFill>
                <a:latin typeface="方正粗雅宋_GBK" panose="02000000000000000000" pitchFamily="2" charset="-122"/>
                <a:ea typeface="方正粗雅宋_GBK" panose="02000000000000000000" pitchFamily="2" charset="-122"/>
              </a:rPr>
              <a:t>，商人们</a:t>
            </a:r>
            <a:r>
              <a:rPr lang="zh-CN" altLang="en-US" sz="2300">
                <a:solidFill>
                  <a:schemeClr val="bg1"/>
                </a:solidFill>
                <a:latin typeface="方正粗雅宋_GBK" panose="02000000000000000000" pitchFamily="2" charset="-122"/>
                <a:ea typeface="方正粗雅宋_GBK" panose="02000000000000000000" pitchFamily="2" charset="-122"/>
              </a:rPr>
              <a:t>或坐列贩卖，囤积居奇结诸侯，干预政治，逐渐成为一个重要的社会</a:t>
            </a:r>
            <a:r>
              <a:rPr lang="zh-CN" altLang="en-US" sz="2300" smtClean="0">
                <a:solidFill>
                  <a:schemeClr val="bg1"/>
                </a:solidFill>
                <a:latin typeface="方正粗雅宋_GBK" panose="02000000000000000000" pitchFamily="2" charset="-122"/>
                <a:ea typeface="方正粗雅宋_GBK" panose="02000000000000000000" pitchFamily="2" charset="-122"/>
              </a:rPr>
              <a:t>势力。</a:t>
            </a:r>
            <a:endParaRPr lang="en-US" altLang="zh-CN" sz="2300" smtClean="0">
              <a:solidFill>
                <a:schemeClr val="bg1"/>
              </a:solidFill>
              <a:latin typeface="方正粗雅宋_GBK" panose="02000000000000000000" pitchFamily="2" charset="-122"/>
              <a:ea typeface="方正粗雅宋_GBK" panose="02000000000000000000" pitchFamily="2" charset="-122"/>
            </a:endParaRPr>
          </a:p>
          <a:p>
            <a:pPr algn="r"/>
            <a:r>
              <a:rPr lang="en-US" altLang="zh-CN" sz="2300" smtClean="0">
                <a:solidFill>
                  <a:schemeClr val="bg1"/>
                </a:solidFill>
                <a:latin typeface="方正粗雅宋_GBK" panose="02000000000000000000" pitchFamily="2" charset="-122"/>
                <a:ea typeface="方正粗雅宋_GBK" panose="02000000000000000000" pitchFamily="2" charset="-122"/>
              </a:rPr>
              <a:t>——</a:t>
            </a:r>
            <a:r>
              <a:rPr lang="zh-CN" altLang="en-US" sz="2300" smtClean="0">
                <a:solidFill>
                  <a:schemeClr val="bg1"/>
                </a:solidFill>
                <a:latin typeface="方正粗雅宋_GBK" panose="02000000000000000000" pitchFamily="2" charset="-122"/>
                <a:ea typeface="方正粗雅宋_GBK" panose="02000000000000000000" pitchFamily="2" charset="-122"/>
              </a:rPr>
              <a:t>柯建中主编</a:t>
            </a:r>
            <a:r>
              <a:rPr lang="en-US" altLang="zh-CN" sz="2300" smtClean="0">
                <a:solidFill>
                  <a:schemeClr val="bg1"/>
                </a:solidFill>
                <a:latin typeface="方正粗雅宋_GBK" panose="02000000000000000000" pitchFamily="2" charset="-122"/>
                <a:ea typeface="方正粗雅宋_GBK" panose="02000000000000000000" pitchFamily="2" charset="-122"/>
              </a:rPr>
              <a:t>《</a:t>
            </a:r>
            <a:r>
              <a:rPr lang="zh-CN" altLang="en-US" sz="2300" smtClean="0">
                <a:solidFill>
                  <a:schemeClr val="bg1"/>
                </a:solidFill>
                <a:latin typeface="方正粗雅宋_GBK" panose="02000000000000000000" pitchFamily="2" charset="-122"/>
                <a:ea typeface="方正粗雅宋_GBK" panose="02000000000000000000" pitchFamily="2" charset="-122"/>
              </a:rPr>
              <a:t>中国古代历史概论</a:t>
            </a:r>
            <a:r>
              <a:rPr lang="en-US" altLang="zh-CN" sz="2300" smtClean="0">
                <a:solidFill>
                  <a:schemeClr val="bg1"/>
                </a:solidFill>
                <a:latin typeface="方正粗雅宋_GBK" panose="02000000000000000000" pitchFamily="2" charset="-122"/>
                <a:ea typeface="方正粗雅宋_GBK" panose="02000000000000000000" pitchFamily="2" charset="-122"/>
              </a:rPr>
              <a:t>》</a:t>
            </a:r>
            <a:endParaRPr lang="zh-CN" altLang="zh-CN" sz="2300">
              <a:solidFill>
                <a:schemeClr val="bg1"/>
              </a:solidFill>
              <a:latin typeface="方正粗雅宋_GBK" panose="02000000000000000000" pitchFamily="2" charset="-122"/>
              <a:ea typeface="方正粗雅宋_GBK" panose="02000000000000000000" pitchFamily="2" charset="-122"/>
            </a:endParaRPr>
          </a:p>
        </p:txBody>
      </p:sp>
      <p:pic>
        <p:nvPicPr>
          <p:cNvPr id="3" name="Picture 2" descr="C:\Users\rdfz\Documents\美图图库\55bOOOPIC78_副本.png">
            <a:hlinkClick r:id="rId1" action="ppaction://hlinksldjump"/>
          </p:cNvPr>
          <p:cNvPicPr>
            <a:picLocks noChangeAspect="1" noChangeArrowheads="1"/>
          </p:cNvPicPr>
          <p:nvPr/>
        </p:nvPicPr>
        <p:blipFill>
          <a:blip r:embed="rId2">
            <a:lum contrast="40000"/>
          </a:blip>
          <a:stretch>
            <a:fillRect/>
          </a:stretch>
        </p:blipFill>
        <p:spPr bwMode="auto">
          <a:xfrm flipH="1">
            <a:off x="8277725" y="4443958"/>
            <a:ext cx="605919" cy="349383"/>
          </a:xfrm>
          <a:prstGeom prst="rect">
            <a:avLst/>
          </a:prstGeom>
          <a:noFill/>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252060" y="411780"/>
            <a:ext cx="8631584" cy="3416320"/>
          </a:xfrm>
          <a:prstGeom prst="rect">
            <a:avLst/>
          </a:prstGeom>
          <a:solidFill>
            <a:schemeClr val="accent1">
              <a:lumMod val="50000"/>
            </a:schemeClr>
          </a:solidFill>
          <a:ln>
            <a:noFill/>
          </a:ln>
          <a:effectLst/>
        </p:spPr>
        <p:txBody>
          <a:bodyPr wrap="square" anchor="ctr">
            <a:spAutoFit/>
          </a:bodyPr>
          <a:lstStyle>
            <a:defPPr>
              <a:defRPr lang="zh-CN"/>
            </a:defPPr>
            <a:lvl1pPr algn="just">
              <a:defRPr sz="2400" b="1">
                <a:solidFill>
                  <a:schemeClr val="bg1"/>
                </a:solidFill>
                <a:latin typeface="黑体" panose="02010609060101010101" charset="-122"/>
                <a:ea typeface="黑体" panose="02010609060101010101" charset="-122"/>
              </a:defRPr>
            </a:lvl1pPr>
          </a:lstStyle>
          <a:p>
            <a:r>
              <a:rPr lang="zh-CN" altLang="en-US"/>
              <a:t>    秦汉以来，统治者多推行重农抑商政策，使商业的发展比较艰难。秦汉至隋唐，商人经商受到时间、地点的限制，商业总体水平还不高。</a:t>
            </a:r>
            <a:endParaRPr lang="en-US" altLang="zh-CN"/>
          </a:p>
          <a:p>
            <a:r>
              <a:rPr lang="en-US" altLang="zh-CN"/>
              <a:t>    </a:t>
            </a:r>
            <a:r>
              <a:rPr lang="zh-CN" altLang="en-US"/>
              <a:t>但是，“法律贱商人，商人已富贵矣”，商业还是得到了发展。</a:t>
            </a:r>
            <a:endParaRPr lang="zh-CN" altLang="en-US"/>
          </a:p>
          <a:p>
            <a:r>
              <a:rPr lang="zh-CN" altLang="en-US"/>
              <a:t>    西汉初年，经济凋敝，富商大贾乘机囤积居奇。汉武帝对商人征收重税，推行盐铁专卖。抑制了富商大贾的势力。</a:t>
            </a:r>
            <a:endParaRPr lang="zh-CN" altLang="en-US"/>
          </a:p>
          <a:p>
            <a:r>
              <a:rPr lang="zh-CN" altLang="en-US"/>
              <a:t>    </a:t>
            </a:r>
            <a:r>
              <a:rPr lang="zh-CN" altLang="en-US">
                <a:latin typeface="楷体" panose="02010609060101010101" pitchFamily="49" charset="-122"/>
                <a:ea typeface="楷体" panose="02010609060101010101" pitchFamily="49" charset="-122"/>
              </a:rPr>
              <a:t>西汉时，由于开通了陆地和海上两条丝绸之路，中国丝绸远销欧洲，为中国获得“丝国”的誉称。</a:t>
            </a:r>
            <a:endParaRPr lang="zh-CN" altLang="en-US">
              <a:latin typeface="楷体" panose="02010609060101010101" pitchFamily="49" charset="-122"/>
              <a:ea typeface="楷体" panose="02010609060101010101" pitchFamily="49" charset="-122"/>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252060" y="1731416"/>
            <a:ext cx="8639880" cy="1200329"/>
          </a:xfrm>
          <a:prstGeom prst="rect">
            <a:avLst/>
          </a:prstGeom>
          <a:solidFill>
            <a:schemeClr val="accent1">
              <a:lumMod val="50000"/>
            </a:schemeClr>
          </a:solidFill>
          <a:ln>
            <a:noFill/>
          </a:ln>
          <a:effectLst/>
        </p:spPr>
        <p:txBody>
          <a:bodyPr wrap="square" anchor="ctr">
            <a:spAutoFit/>
          </a:bodyPr>
          <a:lstStyle>
            <a:defPPr>
              <a:defRPr lang="zh-CN"/>
            </a:defPPr>
            <a:lvl1pPr algn="just">
              <a:defRPr sz="2400" b="1">
                <a:solidFill>
                  <a:schemeClr val="bg1"/>
                </a:solidFill>
                <a:latin typeface="黑体" panose="02010609060101010101" charset="-122"/>
                <a:ea typeface="黑体" panose="02010609060101010101" charset="-122"/>
              </a:defRPr>
            </a:lvl1pPr>
          </a:lstStyle>
          <a:p>
            <a:r>
              <a:rPr lang="zh-CN" altLang="en-US" smtClean="0"/>
              <a:t>    隋</a:t>
            </a:r>
            <a:r>
              <a:rPr lang="zh-CN" altLang="en-US"/>
              <a:t>唐时期农业、手工业的发展，大运河的开通，有利于商品流通。</a:t>
            </a:r>
            <a:endParaRPr lang="zh-CN" altLang="en-US"/>
          </a:p>
          <a:p>
            <a:r>
              <a:rPr lang="zh-CN" altLang="en-US"/>
              <a:t>    唐朝时，广州成为重要的外贸港口。</a:t>
            </a:r>
            <a:endParaRPr lang="zh-CN" altLang="en-US"/>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2060" y="411780"/>
            <a:ext cx="8639880" cy="4154984"/>
          </a:xfrm>
          <a:prstGeom prst="rect">
            <a:avLst/>
          </a:prstGeom>
        </p:spPr>
        <p:txBody>
          <a:bodyPr wrap="square">
            <a:spAutoFit/>
          </a:bodyPr>
          <a:lstStyle/>
          <a:p>
            <a:pPr algn="just"/>
            <a:r>
              <a:rPr lang="zh-CN" altLang="en-US" sz="2400" smtClean="0">
                <a:solidFill>
                  <a:schemeClr val="bg1"/>
                </a:solidFill>
                <a:latin typeface="方正粗雅宋_GBK" panose="02000000000000000000" pitchFamily="2" charset="-122"/>
                <a:ea typeface="方正粗雅宋_GBK" panose="02000000000000000000" pitchFamily="2" charset="-122"/>
              </a:rPr>
              <a:t>    中国</a:t>
            </a:r>
            <a:r>
              <a:rPr lang="zh-CN" altLang="en-US" sz="2400">
                <a:solidFill>
                  <a:schemeClr val="bg1"/>
                </a:solidFill>
                <a:latin typeface="方正粗雅宋_GBK" panose="02000000000000000000" pitchFamily="2" charset="-122"/>
                <a:ea typeface="方正粗雅宋_GBK" panose="02000000000000000000" pitchFamily="2" charset="-122"/>
              </a:rPr>
              <a:t>古代的商业，战国至两汉一度繁荣，东汉趋于衰退</a:t>
            </a:r>
            <a:r>
              <a:rPr lang="zh-CN" altLang="en-US" sz="2400" smtClean="0">
                <a:solidFill>
                  <a:schemeClr val="bg1"/>
                </a:solidFill>
                <a:latin typeface="方正粗雅宋_GBK" panose="02000000000000000000" pitchFamily="2" charset="-122"/>
                <a:ea typeface="方正粗雅宋_GBK" panose="02000000000000000000" pitchFamily="2" charset="-122"/>
              </a:rPr>
              <a:t>，魏</a:t>
            </a:r>
            <a:r>
              <a:rPr lang="zh-CN" altLang="en-US" sz="2400">
                <a:solidFill>
                  <a:schemeClr val="bg1"/>
                </a:solidFill>
                <a:latin typeface="方正粗雅宋_GBK" panose="02000000000000000000" pitchFamily="2" charset="-122"/>
                <a:ea typeface="方正粗雅宋_GBK" panose="02000000000000000000" pitchFamily="2" charset="-122"/>
              </a:rPr>
              <a:t>晋南北朝降到低谷。到唐朝，商业走出了低谷。推动唐朝</a:t>
            </a:r>
            <a:r>
              <a:rPr lang="zh-CN" altLang="en-US" sz="2400" smtClean="0">
                <a:solidFill>
                  <a:schemeClr val="bg1"/>
                </a:solidFill>
                <a:latin typeface="方正粗雅宋_GBK" panose="02000000000000000000" pitchFamily="2" charset="-122"/>
                <a:ea typeface="方正粗雅宋_GBK" panose="02000000000000000000" pitchFamily="2" charset="-122"/>
              </a:rPr>
              <a:t>商业</a:t>
            </a:r>
            <a:r>
              <a:rPr lang="zh-CN" altLang="en-US" sz="2400">
                <a:solidFill>
                  <a:schemeClr val="bg1"/>
                </a:solidFill>
                <a:latin typeface="方正粗雅宋_GBK" panose="02000000000000000000" pitchFamily="2" charset="-122"/>
                <a:ea typeface="方正粗雅宋_GBK" panose="02000000000000000000" pitchFamily="2" charset="-122"/>
              </a:rPr>
              <a:t>复兴的原因，一方面，隋唐大一统帝国促进了交通建设，</a:t>
            </a:r>
            <a:r>
              <a:rPr lang="zh-CN" altLang="en-US" sz="2400" smtClean="0">
                <a:solidFill>
                  <a:schemeClr val="bg1"/>
                </a:solidFill>
                <a:latin typeface="方正粗雅宋_GBK" panose="02000000000000000000" pitchFamily="2" charset="-122"/>
                <a:ea typeface="方正粗雅宋_GBK" panose="02000000000000000000" pitchFamily="2" charset="-122"/>
              </a:rPr>
              <a:t>如运河</a:t>
            </a:r>
            <a:r>
              <a:rPr lang="zh-CN" altLang="en-US" sz="2400">
                <a:solidFill>
                  <a:schemeClr val="bg1"/>
                </a:solidFill>
                <a:latin typeface="方正粗雅宋_GBK" panose="02000000000000000000" pitchFamily="2" charset="-122"/>
                <a:ea typeface="方正粗雅宋_GBK" panose="02000000000000000000" pitchFamily="2" charset="-122"/>
              </a:rPr>
              <a:t>的开凿，驿路的修建等；另一方面，随着经济发展，</a:t>
            </a:r>
            <a:r>
              <a:rPr lang="zh-CN" altLang="en-US" sz="2400" smtClean="0">
                <a:solidFill>
                  <a:schemeClr val="bg1"/>
                </a:solidFill>
                <a:latin typeface="方正粗雅宋_GBK" panose="02000000000000000000" pitchFamily="2" charset="-122"/>
                <a:ea typeface="方正粗雅宋_GBK" panose="02000000000000000000" pitchFamily="2" charset="-122"/>
              </a:rPr>
              <a:t>大量商品</a:t>
            </a:r>
            <a:r>
              <a:rPr lang="zh-CN" altLang="en-US" sz="2400">
                <a:solidFill>
                  <a:schemeClr val="bg1"/>
                </a:solidFill>
                <a:latin typeface="方正粗雅宋_GBK" panose="02000000000000000000" pitchFamily="2" charset="-122"/>
                <a:ea typeface="方正粗雅宋_GBK" panose="02000000000000000000" pitchFamily="2" charset="-122"/>
              </a:rPr>
              <a:t>和部分剩余农产品进入市场。商品数景大，种类多。</a:t>
            </a:r>
            <a:r>
              <a:rPr lang="zh-CN" altLang="en-US" sz="2400" smtClean="0">
                <a:solidFill>
                  <a:schemeClr val="bg1"/>
                </a:solidFill>
                <a:latin typeface="方正粗雅宋_GBK" panose="02000000000000000000" pitchFamily="2" charset="-122"/>
                <a:ea typeface="方正粗雅宋_GBK" panose="02000000000000000000" pitchFamily="2" charset="-122"/>
              </a:rPr>
              <a:t>商品种类</a:t>
            </a:r>
            <a:r>
              <a:rPr lang="zh-CN" altLang="en-US" sz="2400">
                <a:solidFill>
                  <a:schemeClr val="bg1"/>
                </a:solidFill>
                <a:latin typeface="方正粗雅宋_GBK" panose="02000000000000000000" pitchFamily="2" charset="-122"/>
                <a:ea typeface="方正粗雅宋_GBK" panose="02000000000000000000" pitchFamily="2" charset="-122"/>
              </a:rPr>
              <a:t>更加丰富，如茶叶、瓷器、纸张、雕版印刷书籍，都是</a:t>
            </a:r>
            <a:r>
              <a:rPr lang="zh-CN" altLang="en-US" sz="2400" smtClean="0">
                <a:solidFill>
                  <a:schemeClr val="bg1"/>
                </a:solidFill>
                <a:latin typeface="方正粗雅宋_GBK" panose="02000000000000000000" pitchFamily="2" charset="-122"/>
                <a:ea typeface="方正粗雅宋_GBK" panose="02000000000000000000" pitchFamily="2" charset="-122"/>
              </a:rPr>
              <a:t>唐代</a:t>
            </a:r>
            <a:r>
              <a:rPr lang="zh-CN" altLang="en-US" sz="2400">
                <a:solidFill>
                  <a:schemeClr val="bg1"/>
                </a:solidFill>
                <a:latin typeface="方正粗雅宋_GBK" panose="02000000000000000000" pitchFamily="2" charset="-122"/>
                <a:ea typeface="方正粗雅宋_GBK" panose="02000000000000000000" pitchFamily="2" charset="-122"/>
              </a:rPr>
              <a:t>新兴的商品。唐朝前期，商业活动只能在指定的“市”中</a:t>
            </a:r>
            <a:r>
              <a:rPr lang="zh-CN" altLang="en-US" sz="2400" smtClean="0">
                <a:solidFill>
                  <a:schemeClr val="bg1"/>
                </a:solidFill>
                <a:latin typeface="方正粗雅宋_GBK" panose="02000000000000000000" pitchFamily="2" charset="-122"/>
                <a:ea typeface="方正粗雅宋_GBK" panose="02000000000000000000" pitchFamily="2" charset="-122"/>
              </a:rPr>
              <a:t>进行</a:t>
            </a:r>
            <a:r>
              <a:rPr lang="zh-CN" altLang="en-US" sz="2400">
                <a:solidFill>
                  <a:schemeClr val="bg1"/>
                </a:solidFill>
                <a:latin typeface="方正粗雅宋_GBK" panose="02000000000000000000" pitchFamily="2" charset="-122"/>
                <a:ea typeface="方正粗雅宋_GBK" panose="02000000000000000000" pitchFamily="2" charset="-122"/>
              </a:rPr>
              <a:t>。唐朝后期，坊、市分隔的制度开始打破。特别南方新兴</a:t>
            </a:r>
            <a:r>
              <a:rPr lang="zh-CN" altLang="en-US" sz="2400" smtClean="0">
                <a:solidFill>
                  <a:schemeClr val="bg1"/>
                </a:solidFill>
                <a:latin typeface="方正粗雅宋_GBK" panose="02000000000000000000" pitchFamily="2" charset="-122"/>
                <a:ea typeface="方正粗雅宋_GBK" panose="02000000000000000000" pitchFamily="2" charset="-122"/>
              </a:rPr>
              <a:t>城市</a:t>
            </a:r>
            <a:r>
              <a:rPr lang="zh-CN" altLang="en-US" sz="2400">
                <a:solidFill>
                  <a:schemeClr val="bg1"/>
                </a:solidFill>
                <a:latin typeface="方正粗雅宋_GBK" panose="02000000000000000000" pitchFamily="2" charset="-122"/>
                <a:ea typeface="方正粗雅宋_GBK" panose="02000000000000000000" pitchFamily="2" charset="-122"/>
              </a:rPr>
              <a:t>，商业区“市”和住宅区“坊”并没有进行明显的区分。</a:t>
            </a:r>
            <a:r>
              <a:rPr lang="zh-CN" altLang="en-US" sz="2400" smtClean="0">
                <a:solidFill>
                  <a:schemeClr val="bg1"/>
                </a:solidFill>
                <a:latin typeface="方正粗雅宋_GBK" panose="02000000000000000000" pitchFamily="2" charset="-122"/>
                <a:ea typeface="方正粗雅宋_GBK" panose="02000000000000000000" pitchFamily="2" charset="-122"/>
              </a:rPr>
              <a:t>开市</a:t>
            </a:r>
            <a:r>
              <a:rPr lang="zh-CN" altLang="en-US" sz="2400">
                <a:solidFill>
                  <a:schemeClr val="bg1"/>
                </a:solidFill>
                <a:latin typeface="方正粗雅宋_GBK" panose="02000000000000000000" pitchFamily="2" charset="-122"/>
                <a:ea typeface="方正粗雅宋_GBK" panose="02000000000000000000" pitchFamily="2" charset="-122"/>
              </a:rPr>
              <a:t>时间也不再限于日中至日落，大城市中出现了夜市。</a:t>
            </a:r>
            <a:endParaRPr lang="zh-CN" altLang="en-US" sz="2400">
              <a:solidFill>
                <a:schemeClr val="bg1"/>
              </a:solidFill>
              <a:latin typeface="方正粗雅宋_GBK" panose="02000000000000000000" pitchFamily="2" charset="-122"/>
              <a:ea typeface="方正粗雅宋_GBK" panose="02000000000000000000" pitchFamily="2" charset="-122"/>
            </a:endParaRPr>
          </a:p>
          <a:p>
            <a:pPr algn="just"/>
            <a:r>
              <a:rPr lang="zh-CN" altLang="en-US" sz="2400">
                <a:solidFill>
                  <a:schemeClr val="bg1"/>
                </a:solidFill>
                <a:latin typeface="方正粗雅宋_GBK" panose="02000000000000000000" pitchFamily="2" charset="-122"/>
                <a:ea typeface="方正粗雅宋_GBK" panose="02000000000000000000" pitchFamily="2" charset="-122"/>
              </a:rPr>
              <a:t>    </a:t>
            </a:r>
            <a:r>
              <a:rPr lang="en-US" altLang="zh-CN" sz="2400" smtClean="0">
                <a:solidFill>
                  <a:schemeClr val="bg1"/>
                </a:solidFill>
                <a:latin typeface="方正粗雅宋_GBK" panose="02000000000000000000" pitchFamily="2" charset="-122"/>
                <a:ea typeface="方正粗雅宋_GBK" panose="02000000000000000000" pitchFamily="2" charset="-122"/>
              </a:rPr>
              <a:t>——</a:t>
            </a:r>
            <a:r>
              <a:rPr lang="zh-CN" altLang="en-US" sz="2400" smtClean="0">
                <a:solidFill>
                  <a:schemeClr val="bg1"/>
                </a:solidFill>
                <a:latin typeface="方正粗雅宋_GBK" panose="02000000000000000000" pitchFamily="2" charset="-122"/>
                <a:ea typeface="方正粗雅宋_GBK" panose="02000000000000000000" pitchFamily="2" charset="-122"/>
              </a:rPr>
              <a:t>摘编</a:t>
            </a:r>
            <a:r>
              <a:rPr lang="zh-CN" altLang="en-US" sz="2400">
                <a:solidFill>
                  <a:schemeClr val="bg1"/>
                </a:solidFill>
                <a:latin typeface="方正粗雅宋_GBK" panose="02000000000000000000" pitchFamily="2" charset="-122"/>
                <a:ea typeface="方正粗雅宋_GBK" panose="02000000000000000000" pitchFamily="2" charset="-122"/>
              </a:rPr>
              <a:t>自张帆</a:t>
            </a:r>
            <a:r>
              <a:rPr lang="en-US" altLang="zh-CN" sz="2400">
                <a:solidFill>
                  <a:schemeClr val="bg1"/>
                </a:solidFill>
                <a:latin typeface="方正粗雅宋_GBK" panose="02000000000000000000" pitchFamily="2" charset="-122"/>
                <a:ea typeface="方正粗雅宋_GBK" panose="02000000000000000000" pitchFamily="2" charset="-122"/>
              </a:rPr>
              <a:t>《</a:t>
            </a:r>
            <a:r>
              <a:rPr lang="zh-CN" altLang="en-US" sz="2400">
                <a:solidFill>
                  <a:schemeClr val="bg1"/>
                </a:solidFill>
                <a:latin typeface="方正粗雅宋_GBK" panose="02000000000000000000" pitchFamily="2" charset="-122"/>
                <a:ea typeface="方正粗雅宋_GBK" panose="02000000000000000000" pitchFamily="2" charset="-122"/>
              </a:rPr>
              <a:t>辉煌与成熟：隋唐至明中叶的物质文明</a:t>
            </a:r>
            <a:r>
              <a:rPr lang="en-US" altLang="zh-CN" sz="2400">
                <a:solidFill>
                  <a:schemeClr val="bg1"/>
                </a:solidFill>
                <a:latin typeface="方正粗雅宋_GBK" panose="02000000000000000000" pitchFamily="2" charset="-122"/>
                <a:ea typeface="方正粗雅宋_GBK" panose="02000000000000000000" pitchFamily="2" charset="-122"/>
              </a:rPr>
              <a:t>》</a:t>
            </a:r>
            <a:endParaRPr lang="zh-CN" altLang="en-US" sz="2400">
              <a:solidFill>
                <a:schemeClr val="bg1"/>
              </a:solidFill>
              <a:latin typeface="方正粗雅宋_GBK" panose="02000000000000000000" pitchFamily="2" charset="-122"/>
              <a:ea typeface="方正粗雅宋_GBK" panose="02000000000000000000" pitchFamily="2" charset="-122"/>
            </a:endParaRPr>
          </a:p>
        </p:txBody>
      </p:sp>
      <p:pic>
        <p:nvPicPr>
          <p:cNvPr id="3" name="Picture 2" descr="C:\Users\rdfz\Documents\美图图库\55bOOOPIC78_副本.png">
            <a:hlinkClick r:id="rId1" action="ppaction://hlinksldjump"/>
          </p:cNvPr>
          <p:cNvPicPr>
            <a:picLocks noChangeAspect="1" noChangeArrowheads="1"/>
          </p:cNvPicPr>
          <p:nvPr/>
        </p:nvPicPr>
        <p:blipFill>
          <a:blip r:embed="rId2">
            <a:lum contrast="40000"/>
          </a:blip>
          <a:stretch>
            <a:fillRect/>
          </a:stretch>
        </p:blipFill>
        <p:spPr bwMode="auto">
          <a:xfrm flipH="1">
            <a:off x="8277725" y="4443958"/>
            <a:ext cx="605919" cy="349383"/>
          </a:xfrm>
          <a:prstGeom prst="rect">
            <a:avLst/>
          </a:prstGeom>
          <a:noFill/>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2060" y="267782"/>
            <a:ext cx="8639880" cy="4524315"/>
          </a:xfrm>
          <a:prstGeom prst="rect">
            <a:avLst/>
          </a:prstGeom>
          <a:noFill/>
        </p:spPr>
        <p:txBody>
          <a:bodyPr wrap="square" rtlCol="0">
            <a:spAutoFit/>
          </a:bodyPr>
          <a:lstStyle/>
          <a:p>
            <a:pPr algn="just"/>
            <a:r>
              <a:rPr lang="en-US" altLang="zh-CN" sz="2400" smtClean="0">
                <a:solidFill>
                  <a:schemeClr val="bg1"/>
                </a:solidFill>
                <a:latin typeface="方正粗雅宋_GBK" panose="02000000000000000000" pitchFamily="2" charset="-122"/>
                <a:ea typeface="方正粗雅宋_GBK" panose="02000000000000000000" pitchFamily="2" charset="-122"/>
              </a:rPr>
              <a:t>    </a:t>
            </a:r>
            <a:r>
              <a:rPr lang="zh-CN" altLang="en-US" sz="2400" smtClean="0">
                <a:solidFill>
                  <a:schemeClr val="bg1"/>
                </a:solidFill>
                <a:latin typeface="方正粗雅宋_GBK" panose="02000000000000000000" pitchFamily="2" charset="-122"/>
                <a:ea typeface="方正粗雅宋_GBK" panose="02000000000000000000" pitchFamily="2" charset="-122"/>
              </a:rPr>
              <a:t>第一、南方水田（圩田）和梯田的大力开发，增加了耕地</a:t>
            </a:r>
            <a:r>
              <a:rPr lang="zh-CN" altLang="en-US" sz="2400">
                <a:solidFill>
                  <a:schemeClr val="bg1"/>
                </a:solidFill>
                <a:latin typeface="方正粗雅宋_GBK" panose="02000000000000000000" pitchFamily="2" charset="-122"/>
                <a:ea typeface="方正粗雅宋_GBK" panose="02000000000000000000" pitchFamily="2" charset="-122"/>
              </a:rPr>
              <a:t>面积。唐代垦田面积在今亩</a:t>
            </a:r>
            <a:r>
              <a:rPr lang="en-US" altLang="zh-CN" sz="2400">
                <a:solidFill>
                  <a:schemeClr val="bg1"/>
                </a:solidFill>
                <a:latin typeface="方正粗雅宋_GBK" panose="02000000000000000000" pitchFamily="2" charset="-122"/>
                <a:ea typeface="方正粗雅宋_GBK" panose="02000000000000000000" pitchFamily="2" charset="-122"/>
              </a:rPr>
              <a:t>5</a:t>
            </a:r>
            <a:r>
              <a:rPr lang="zh-CN" altLang="en-US" sz="2400">
                <a:solidFill>
                  <a:schemeClr val="bg1"/>
                </a:solidFill>
                <a:latin typeface="方正粗雅宋_GBK" panose="02000000000000000000" pitchFamily="2" charset="-122"/>
                <a:ea typeface="方正粗雅宋_GBK" panose="02000000000000000000" pitchFamily="2" charset="-122"/>
              </a:rPr>
              <a:t>亿至</a:t>
            </a:r>
            <a:r>
              <a:rPr lang="en-US" altLang="zh-CN" sz="2400">
                <a:solidFill>
                  <a:schemeClr val="bg1"/>
                </a:solidFill>
                <a:latin typeface="方正粗雅宋_GBK" panose="02000000000000000000" pitchFamily="2" charset="-122"/>
                <a:ea typeface="方正粗雅宋_GBK" panose="02000000000000000000" pitchFamily="2" charset="-122"/>
              </a:rPr>
              <a:t>6.6</a:t>
            </a:r>
            <a:r>
              <a:rPr lang="zh-CN" altLang="en-US" sz="2400">
                <a:solidFill>
                  <a:schemeClr val="bg1"/>
                </a:solidFill>
                <a:latin typeface="方正粗雅宋_GBK" panose="02000000000000000000" pitchFamily="2" charset="-122"/>
                <a:ea typeface="方正粗雅宋_GBK" panose="02000000000000000000" pitchFamily="2" charset="-122"/>
              </a:rPr>
              <a:t>亿亩之间，宋代垦田最</a:t>
            </a:r>
            <a:r>
              <a:rPr lang="zh-CN" altLang="en-US" sz="2400" smtClean="0">
                <a:solidFill>
                  <a:schemeClr val="bg1"/>
                </a:solidFill>
                <a:latin typeface="方正粗雅宋_GBK" panose="02000000000000000000" pitchFamily="2" charset="-122"/>
                <a:ea typeface="方正粗雅宋_GBK" panose="02000000000000000000" pitchFamily="2" charset="-122"/>
              </a:rPr>
              <a:t>高大</a:t>
            </a:r>
            <a:r>
              <a:rPr lang="zh-CN" altLang="en-US" sz="2400">
                <a:solidFill>
                  <a:schemeClr val="bg1"/>
                </a:solidFill>
                <a:latin typeface="方正粗雅宋_GBK" panose="02000000000000000000" pitchFamily="2" charset="-122"/>
                <a:ea typeface="方正粗雅宋_GBK" panose="02000000000000000000" pitchFamily="2" charset="-122"/>
              </a:rPr>
              <a:t>致在</a:t>
            </a:r>
            <a:r>
              <a:rPr lang="en-US" altLang="zh-CN" sz="2400">
                <a:solidFill>
                  <a:schemeClr val="bg1"/>
                </a:solidFill>
                <a:latin typeface="方正粗雅宋_GBK" panose="02000000000000000000" pitchFamily="2" charset="-122"/>
                <a:ea typeface="方正粗雅宋_GBK" panose="02000000000000000000" pitchFamily="2" charset="-122"/>
              </a:rPr>
              <a:t>7.2</a:t>
            </a:r>
            <a:r>
              <a:rPr lang="zh-CN" altLang="en-US" sz="2400">
                <a:solidFill>
                  <a:schemeClr val="bg1"/>
                </a:solidFill>
                <a:latin typeface="方正粗雅宋_GBK" panose="02000000000000000000" pitchFamily="2" charset="-122"/>
                <a:ea typeface="方正粗雅宋_GBK" panose="02000000000000000000" pitchFamily="2" charset="-122"/>
              </a:rPr>
              <a:t>亿亩</a:t>
            </a:r>
            <a:r>
              <a:rPr lang="zh-CN" altLang="en-US" sz="2400" smtClean="0">
                <a:solidFill>
                  <a:schemeClr val="bg1"/>
                </a:solidFill>
                <a:latin typeface="方正粗雅宋_GBK" panose="02000000000000000000" pitchFamily="2" charset="-122"/>
                <a:ea typeface="方正粗雅宋_GBK" panose="02000000000000000000" pitchFamily="2" charset="-122"/>
              </a:rPr>
              <a:t>，元明两代也未超过此数。</a:t>
            </a:r>
            <a:endParaRPr lang="en-US" altLang="zh-CN" sz="2400" smtClean="0">
              <a:solidFill>
                <a:schemeClr val="bg1"/>
              </a:solidFill>
              <a:latin typeface="方正粗雅宋_GBK" panose="02000000000000000000" pitchFamily="2" charset="-122"/>
              <a:ea typeface="方正粗雅宋_GBK" panose="02000000000000000000" pitchFamily="2" charset="-122"/>
            </a:endParaRPr>
          </a:p>
          <a:p>
            <a:pPr algn="just"/>
            <a:r>
              <a:rPr lang="en-US" altLang="zh-CN" sz="2400" smtClean="0">
                <a:solidFill>
                  <a:schemeClr val="bg1"/>
                </a:solidFill>
                <a:latin typeface="方正粗雅宋_GBK" panose="02000000000000000000" pitchFamily="2" charset="-122"/>
                <a:ea typeface="方正粗雅宋_GBK" panose="02000000000000000000" pitchFamily="2" charset="-122"/>
              </a:rPr>
              <a:t>    </a:t>
            </a:r>
            <a:r>
              <a:rPr lang="zh-CN" altLang="en-US" sz="2400" smtClean="0">
                <a:solidFill>
                  <a:schemeClr val="bg1"/>
                </a:solidFill>
                <a:latin typeface="方正粗雅宋_GBK" panose="02000000000000000000" pitchFamily="2" charset="-122"/>
                <a:ea typeface="方正粗雅宋_GBK" panose="02000000000000000000" pitchFamily="2" charset="-122"/>
              </a:rPr>
              <a:t>第二、粮食产量的提高：引进“占城稻”，促成南方的稻麦轮作和一年多熟制</a:t>
            </a:r>
            <a:r>
              <a:rPr lang="zh-CN" altLang="en-US" sz="2400">
                <a:solidFill>
                  <a:schemeClr val="bg1"/>
                </a:solidFill>
                <a:latin typeface="方正粗雅宋_GBK" panose="02000000000000000000" pitchFamily="2" charset="-122"/>
                <a:ea typeface="方正粗雅宋_GBK" panose="02000000000000000000" pitchFamily="2" charset="-122"/>
              </a:rPr>
              <a:t>。唐朝粮食</a:t>
            </a:r>
            <a:r>
              <a:rPr lang="zh-CN" altLang="en-US" sz="2400" smtClean="0">
                <a:solidFill>
                  <a:schemeClr val="bg1"/>
                </a:solidFill>
                <a:latin typeface="方正粗雅宋_GBK" panose="02000000000000000000" pitchFamily="2" charset="-122"/>
                <a:ea typeface="方正粗雅宋_GBK" panose="02000000000000000000" pitchFamily="2" charset="-122"/>
              </a:rPr>
              <a:t>的亩产约</a:t>
            </a:r>
            <a:r>
              <a:rPr lang="en-US" altLang="zh-CN" sz="2400" smtClean="0">
                <a:solidFill>
                  <a:schemeClr val="bg1"/>
                </a:solidFill>
                <a:latin typeface="方正粗雅宋_GBK" panose="02000000000000000000" pitchFamily="2" charset="-122"/>
                <a:ea typeface="方正粗雅宋_GBK" panose="02000000000000000000" pitchFamily="2" charset="-122"/>
              </a:rPr>
              <a:t>1</a:t>
            </a:r>
            <a:r>
              <a:rPr lang="zh-CN" altLang="en-US" sz="2400">
                <a:solidFill>
                  <a:schemeClr val="bg1"/>
                </a:solidFill>
                <a:latin typeface="方正粗雅宋_GBK" panose="02000000000000000000" pitchFamily="2" charset="-122"/>
                <a:ea typeface="方正粗雅宋_GBK" panose="02000000000000000000" pitchFamily="2" charset="-122"/>
              </a:rPr>
              <a:t>石左右</a:t>
            </a:r>
            <a:r>
              <a:rPr lang="en-US" altLang="zh-CN" sz="2400">
                <a:solidFill>
                  <a:schemeClr val="bg1"/>
                </a:solidFill>
                <a:latin typeface="方正粗雅宋_GBK" panose="02000000000000000000" pitchFamily="2" charset="-122"/>
                <a:ea typeface="方正粗雅宋_GBK" panose="02000000000000000000" pitchFamily="2" charset="-122"/>
              </a:rPr>
              <a:t>(</a:t>
            </a:r>
            <a:r>
              <a:rPr lang="zh-CN" altLang="en-US" sz="2400">
                <a:solidFill>
                  <a:schemeClr val="bg1"/>
                </a:solidFill>
                <a:latin typeface="方正粗雅宋_GBK" panose="02000000000000000000" pitchFamily="2" charset="-122"/>
                <a:ea typeface="方正粗雅宋_GBK" panose="02000000000000000000" pitchFamily="2" charset="-122"/>
              </a:rPr>
              <a:t>合</a:t>
            </a:r>
            <a:r>
              <a:rPr lang="zh-CN" altLang="en-US" sz="2400" smtClean="0">
                <a:solidFill>
                  <a:schemeClr val="bg1"/>
                </a:solidFill>
                <a:latin typeface="方正粗雅宋_GBK" panose="02000000000000000000" pitchFamily="2" charset="-122"/>
                <a:ea typeface="方正粗雅宋_GBK" panose="02000000000000000000" pitchFamily="2" charset="-122"/>
              </a:rPr>
              <a:t>今</a:t>
            </a:r>
            <a:r>
              <a:rPr lang="en-US" altLang="zh-CN" sz="2400" smtClean="0">
                <a:solidFill>
                  <a:schemeClr val="bg1"/>
                </a:solidFill>
                <a:latin typeface="方正粗雅宋_GBK" panose="02000000000000000000" pitchFamily="2" charset="-122"/>
                <a:ea typeface="方正粗雅宋_GBK" panose="02000000000000000000" pitchFamily="2" charset="-122"/>
              </a:rPr>
              <a:t>51.5</a:t>
            </a:r>
            <a:r>
              <a:rPr lang="zh-CN" altLang="en-US" sz="2400">
                <a:solidFill>
                  <a:schemeClr val="bg1"/>
                </a:solidFill>
                <a:latin typeface="方正粗雅宋_GBK" panose="02000000000000000000" pitchFamily="2" charset="-122"/>
                <a:ea typeface="方正粗雅宋_GBK" panose="02000000000000000000" pitchFamily="2" charset="-122"/>
              </a:rPr>
              <a:t>公斤</a:t>
            </a:r>
            <a:r>
              <a:rPr lang="en-US" altLang="zh-CN" sz="2400">
                <a:solidFill>
                  <a:schemeClr val="bg1"/>
                </a:solidFill>
                <a:latin typeface="方正粗雅宋_GBK" panose="02000000000000000000" pitchFamily="2" charset="-122"/>
                <a:ea typeface="方正粗雅宋_GBK" panose="02000000000000000000" pitchFamily="2" charset="-122"/>
              </a:rPr>
              <a:t>)</a:t>
            </a:r>
            <a:r>
              <a:rPr lang="zh-CN" altLang="en-US" sz="2400">
                <a:solidFill>
                  <a:schemeClr val="bg1"/>
                </a:solidFill>
                <a:latin typeface="方正粗雅宋_GBK" panose="02000000000000000000" pitchFamily="2" charset="-122"/>
                <a:ea typeface="方正粗雅宋_GBK" panose="02000000000000000000" pitchFamily="2" charset="-122"/>
              </a:rPr>
              <a:t>，</a:t>
            </a:r>
            <a:r>
              <a:rPr lang="zh-CN" altLang="en-US" sz="2400" smtClean="0">
                <a:solidFill>
                  <a:schemeClr val="bg1"/>
                </a:solidFill>
                <a:latin typeface="方正粗雅宋_GBK" panose="02000000000000000000" pitchFamily="2" charset="-122"/>
                <a:ea typeface="方正粗雅宋_GBK" panose="02000000000000000000" pitchFamily="2" charset="-122"/>
              </a:rPr>
              <a:t>宋代约为</a:t>
            </a:r>
            <a:r>
              <a:rPr lang="en-US" altLang="zh-CN" sz="2400">
                <a:solidFill>
                  <a:schemeClr val="bg1"/>
                </a:solidFill>
                <a:latin typeface="方正粗雅宋_GBK" panose="02000000000000000000" pitchFamily="2" charset="-122"/>
                <a:ea typeface="方正粗雅宋_GBK" panose="02000000000000000000" pitchFamily="2" charset="-122"/>
              </a:rPr>
              <a:t>2</a:t>
            </a:r>
            <a:r>
              <a:rPr lang="zh-CN" altLang="en-US" sz="2400">
                <a:solidFill>
                  <a:schemeClr val="bg1"/>
                </a:solidFill>
                <a:latin typeface="方正粗雅宋_GBK" panose="02000000000000000000" pitchFamily="2" charset="-122"/>
                <a:ea typeface="方正粗雅宋_GBK" panose="02000000000000000000" pitchFamily="2" charset="-122"/>
              </a:rPr>
              <a:t>石，某些发达地区如两浙路的亩产达</a:t>
            </a:r>
            <a:r>
              <a:rPr lang="en-US" altLang="zh-CN" sz="2400" smtClean="0">
                <a:solidFill>
                  <a:schemeClr val="bg1"/>
                </a:solidFill>
                <a:latin typeface="方正粗雅宋_GBK" panose="02000000000000000000" pitchFamily="2" charset="-122"/>
                <a:ea typeface="方正粗雅宋_GBK" panose="02000000000000000000" pitchFamily="2" charset="-122"/>
              </a:rPr>
              <a:t>5-7</a:t>
            </a:r>
            <a:r>
              <a:rPr lang="zh-CN" altLang="en-US" sz="2400">
                <a:solidFill>
                  <a:schemeClr val="bg1"/>
                </a:solidFill>
                <a:latin typeface="方正粗雅宋_GBK" panose="02000000000000000000" pitchFamily="2" charset="-122"/>
                <a:ea typeface="方正粗雅宋_GBK" panose="02000000000000000000" pitchFamily="2" charset="-122"/>
              </a:rPr>
              <a:t>石，已经接近明清时期这一地区的亩产量。</a:t>
            </a:r>
            <a:endParaRPr lang="en-US" altLang="zh-CN" sz="2400">
              <a:solidFill>
                <a:schemeClr val="bg1"/>
              </a:solidFill>
              <a:latin typeface="方正粗雅宋_GBK" panose="02000000000000000000" pitchFamily="2" charset="-122"/>
              <a:ea typeface="方正粗雅宋_GBK" panose="02000000000000000000" pitchFamily="2" charset="-122"/>
            </a:endParaRPr>
          </a:p>
          <a:p>
            <a:pPr algn="just"/>
            <a:r>
              <a:rPr lang="en-US" altLang="zh-CN" sz="2400" smtClean="0">
                <a:solidFill>
                  <a:schemeClr val="bg1"/>
                </a:solidFill>
                <a:latin typeface="方正粗雅宋_GBK" panose="02000000000000000000" pitchFamily="2" charset="-122"/>
                <a:ea typeface="方正粗雅宋_GBK" panose="02000000000000000000" pitchFamily="2" charset="-122"/>
              </a:rPr>
              <a:t>    </a:t>
            </a:r>
            <a:r>
              <a:rPr lang="zh-CN" altLang="en-US" sz="2400" smtClean="0">
                <a:solidFill>
                  <a:schemeClr val="bg1"/>
                </a:solidFill>
                <a:latin typeface="方正粗雅宋_GBK" panose="02000000000000000000" pitchFamily="2" charset="-122"/>
                <a:ea typeface="方正粗雅宋_GBK" panose="02000000000000000000" pitchFamily="2" charset="-122"/>
              </a:rPr>
              <a:t>第三、粮食商品化；经济作物种类增多，种植面积面积扩大，产品商品率提高；多种经营发展起来，出现林、渔、畜牧业专门户。</a:t>
            </a:r>
            <a:endParaRPr lang="en-US" altLang="zh-CN" sz="2400" smtClean="0">
              <a:solidFill>
                <a:schemeClr val="bg1"/>
              </a:solidFill>
              <a:latin typeface="方正粗雅宋_GBK" panose="02000000000000000000" pitchFamily="2" charset="-122"/>
              <a:ea typeface="方正粗雅宋_GBK" panose="02000000000000000000" pitchFamily="2" charset="-122"/>
            </a:endParaRPr>
          </a:p>
          <a:p>
            <a:pPr algn="just"/>
            <a:r>
              <a:rPr lang="en-US" altLang="zh-CN" sz="2400" smtClean="0">
                <a:solidFill>
                  <a:schemeClr val="bg1"/>
                </a:solidFill>
                <a:latin typeface="方正粗雅宋_GBK" panose="02000000000000000000" pitchFamily="2" charset="-122"/>
                <a:ea typeface="方正粗雅宋_GBK" panose="02000000000000000000" pitchFamily="2" charset="-122"/>
              </a:rPr>
              <a:t>    </a:t>
            </a:r>
            <a:r>
              <a:rPr lang="zh-CN" altLang="en-US" sz="2400" smtClean="0">
                <a:solidFill>
                  <a:schemeClr val="bg1"/>
                </a:solidFill>
                <a:latin typeface="方正粗雅宋_GBK" panose="02000000000000000000" pitchFamily="2" charset="-122"/>
                <a:ea typeface="方正粗雅宋_GBK" panose="02000000000000000000" pitchFamily="2" charset="-122"/>
              </a:rPr>
              <a:t>第四、人口的增长：北宋人口已超过</a:t>
            </a:r>
            <a:r>
              <a:rPr lang="en-US" altLang="zh-CN" sz="2400" smtClean="0">
                <a:solidFill>
                  <a:schemeClr val="bg1"/>
                </a:solidFill>
                <a:latin typeface="方正粗雅宋_GBK" panose="02000000000000000000" pitchFamily="2" charset="-122"/>
                <a:ea typeface="方正粗雅宋_GBK" panose="02000000000000000000" pitchFamily="2" charset="-122"/>
              </a:rPr>
              <a:t>1</a:t>
            </a:r>
            <a:r>
              <a:rPr lang="zh-CN" altLang="en-US" sz="2400" smtClean="0">
                <a:solidFill>
                  <a:schemeClr val="bg1"/>
                </a:solidFill>
                <a:latin typeface="方正粗雅宋_GBK" panose="02000000000000000000" pitchFamily="2" charset="-122"/>
                <a:ea typeface="方正粗雅宋_GBK" panose="02000000000000000000" pitchFamily="2" charset="-122"/>
              </a:rPr>
              <a:t>亿，宋金对峙时期</a:t>
            </a:r>
            <a:r>
              <a:rPr lang="zh-CN" altLang="en-US" sz="2400">
                <a:solidFill>
                  <a:schemeClr val="bg1"/>
                </a:solidFill>
                <a:latin typeface="方正粗雅宋_GBK" panose="02000000000000000000" pitchFamily="2" charset="-122"/>
                <a:ea typeface="方正粗雅宋_GBK" panose="02000000000000000000" pitchFamily="2" charset="-122"/>
              </a:rPr>
              <a:t>，</a:t>
            </a:r>
            <a:r>
              <a:rPr lang="zh-CN" altLang="en-US" sz="2400" smtClean="0">
                <a:solidFill>
                  <a:schemeClr val="bg1"/>
                </a:solidFill>
                <a:latin typeface="方正粗雅宋_GBK" panose="02000000000000000000" pitchFamily="2" charset="-122"/>
                <a:ea typeface="方正粗雅宋_GBK" panose="02000000000000000000" pitchFamily="2" charset="-122"/>
              </a:rPr>
              <a:t>全国人口在</a:t>
            </a:r>
            <a:r>
              <a:rPr lang="en-US" altLang="zh-CN" sz="2400" smtClean="0">
                <a:solidFill>
                  <a:schemeClr val="bg1"/>
                </a:solidFill>
                <a:latin typeface="方正粗雅宋_GBK" panose="02000000000000000000" pitchFamily="2" charset="-122"/>
                <a:ea typeface="方正粗雅宋_GBK" panose="02000000000000000000" pitchFamily="2" charset="-122"/>
              </a:rPr>
              <a:t>0.8</a:t>
            </a:r>
            <a:r>
              <a:rPr lang="zh-CN" altLang="en-US" sz="2400" smtClean="0">
                <a:solidFill>
                  <a:schemeClr val="bg1"/>
                </a:solidFill>
                <a:latin typeface="方正粗雅宋_GBK" panose="02000000000000000000" pitchFamily="2" charset="-122"/>
                <a:ea typeface="方正粗雅宋_GBK" panose="02000000000000000000" pitchFamily="2" charset="-122"/>
              </a:rPr>
              <a:t>亿</a:t>
            </a:r>
            <a:r>
              <a:rPr lang="en-US" altLang="zh-CN" sz="2400" smtClean="0">
                <a:solidFill>
                  <a:schemeClr val="bg1"/>
                </a:solidFill>
                <a:latin typeface="方正粗雅宋_GBK" panose="02000000000000000000" pitchFamily="2" charset="-122"/>
                <a:ea typeface="方正粗雅宋_GBK" panose="02000000000000000000" pitchFamily="2" charset="-122"/>
              </a:rPr>
              <a:t>-1.3</a:t>
            </a:r>
            <a:r>
              <a:rPr lang="zh-CN" altLang="en-US" sz="2400" smtClean="0">
                <a:solidFill>
                  <a:schemeClr val="bg1"/>
                </a:solidFill>
                <a:latin typeface="方正粗雅宋_GBK" panose="02000000000000000000" pitchFamily="2" charset="-122"/>
                <a:ea typeface="方正粗雅宋_GBK" panose="02000000000000000000" pitchFamily="2" charset="-122"/>
              </a:rPr>
              <a:t>亿之间，远远超过</a:t>
            </a:r>
            <a:r>
              <a:rPr lang="zh-CN" altLang="en-US" sz="2400">
                <a:solidFill>
                  <a:schemeClr val="bg1"/>
                </a:solidFill>
                <a:latin typeface="方正粗雅宋_GBK" panose="02000000000000000000" pitchFamily="2" charset="-122"/>
                <a:ea typeface="方正粗雅宋_GBK" panose="02000000000000000000" pitchFamily="2" charset="-122"/>
              </a:rPr>
              <a:t>此</a:t>
            </a:r>
            <a:r>
              <a:rPr lang="zh-CN" altLang="en-US" sz="2400" smtClean="0">
                <a:solidFill>
                  <a:schemeClr val="bg1"/>
                </a:solidFill>
                <a:latin typeface="方正粗雅宋_GBK" panose="02000000000000000000" pitchFamily="2" charset="-122"/>
                <a:ea typeface="方正粗雅宋_GBK" panose="02000000000000000000" pitchFamily="2" charset="-122"/>
              </a:rPr>
              <a:t>前各代的人口数。</a:t>
            </a:r>
            <a:endParaRPr lang="en-US" altLang="zh-CN" sz="2400" smtClean="0">
              <a:solidFill>
                <a:schemeClr val="bg1"/>
              </a:solidFill>
              <a:latin typeface="方正粗雅宋_GBK" panose="02000000000000000000" pitchFamily="2" charset="-122"/>
              <a:ea typeface="方正粗雅宋_GBK" panose="02000000000000000000" pitchFamily="2" charset="-122"/>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2060" y="411780"/>
            <a:ext cx="8639880" cy="4524315"/>
          </a:xfrm>
          <a:prstGeom prst="rect">
            <a:avLst/>
          </a:prstGeom>
        </p:spPr>
        <p:txBody>
          <a:bodyPr wrap="square">
            <a:spAutoFit/>
          </a:bodyPr>
          <a:lstStyle/>
          <a:p>
            <a:pPr algn="just"/>
            <a:r>
              <a:rPr lang="en-US" altLang="zh-CN" sz="2400" smtClean="0">
                <a:solidFill>
                  <a:schemeClr val="bg1"/>
                </a:solidFill>
                <a:latin typeface="方正粗雅宋_GBK" panose="02000000000000000000" pitchFamily="2" charset="-122"/>
                <a:ea typeface="方正粗雅宋_GBK" panose="02000000000000000000" pitchFamily="2" charset="-122"/>
              </a:rPr>
              <a:t>    </a:t>
            </a:r>
            <a:r>
              <a:rPr lang="zh-CN" altLang="zh-CN" sz="2400" smtClean="0">
                <a:solidFill>
                  <a:schemeClr val="bg1"/>
                </a:solidFill>
                <a:latin typeface="方正粗雅宋_GBK" panose="02000000000000000000" pitchFamily="2" charset="-122"/>
                <a:ea typeface="方正粗雅宋_GBK" panose="02000000000000000000" pitchFamily="2" charset="-122"/>
              </a:rPr>
              <a:t>宋朝</a:t>
            </a:r>
            <a:r>
              <a:rPr lang="zh-CN" altLang="zh-CN" sz="2400">
                <a:solidFill>
                  <a:schemeClr val="bg1"/>
                </a:solidFill>
                <a:latin typeface="方正粗雅宋_GBK" panose="02000000000000000000" pitchFamily="2" charset="-122"/>
                <a:ea typeface="方正粗雅宋_GBK" panose="02000000000000000000" pitchFamily="2" charset="-122"/>
              </a:rPr>
              <a:t>时期值得注意的是，发生了一场对整个欧亚大陆有重大意义的商业革命。这场革命的根源可以在中国经济生产率的明显增长中找到。技术的稳步发展提高了传统工业的产量。同样，水稻早熟品种的引进，使作物在过去只能一季一熟的地方达到一季两熟，从而促进了农业。此外，宋朝兴修的水利工程，大大扩大了水田灌溉面积。据估计，</a:t>
            </a:r>
            <a:r>
              <a:rPr lang="en-US" altLang="zh-CN" sz="2400">
                <a:solidFill>
                  <a:schemeClr val="bg1"/>
                </a:solidFill>
                <a:latin typeface="方正粗雅宋_GBK" panose="02000000000000000000" pitchFamily="2" charset="-122"/>
                <a:ea typeface="方正粗雅宋_GBK" panose="02000000000000000000" pitchFamily="2" charset="-122"/>
              </a:rPr>
              <a:t>11</a:t>
            </a:r>
            <a:r>
              <a:rPr lang="zh-CN" altLang="zh-CN" sz="2400">
                <a:solidFill>
                  <a:schemeClr val="bg1"/>
                </a:solidFill>
                <a:latin typeface="方正粗雅宋_GBK" panose="02000000000000000000" pitchFamily="2" charset="-122"/>
                <a:ea typeface="方正粗雅宋_GBK" panose="02000000000000000000" pitchFamily="2" charset="-122"/>
              </a:rPr>
              <a:t>至</a:t>
            </a:r>
            <a:r>
              <a:rPr lang="en-US" altLang="zh-CN" sz="2400">
                <a:solidFill>
                  <a:schemeClr val="bg1"/>
                </a:solidFill>
                <a:latin typeface="方正粗雅宋_GBK" panose="02000000000000000000" pitchFamily="2" charset="-122"/>
                <a:ea typeface="方正粗雅宋_GBK" panose="02000000000000000000" pitchFamily="2" charset="-122"/>
              </a:rPr>
              <a:t>12</a:t>
            </a:r>
            <a:r>
              <a:rPr lang="zh-CN" altLang="zh-CN" sz="2400">
                <a:solidFill>
                  <a:schemeClr val="bg1"/>
                </a:solidFill>
                <a:latin typeface="方正粗雅宋_GBK" panose="02000000000000000000" pitchFamily="2" charset="-122"/>
                <a:ea typeface="方正粗雅宋_GBK" panose="02000000000000000000" pitchFamily="2" charset="-122"/>
              </a:rPr>
              <a:t>世纪，水稻产量增加了一倍</a:t>
            </a:r>
            <a:r>
              <a:rPr lang="zh-CN" altLang="zh-CN" sz="2400" smtClean="0">
                <a:solidFill>
                  <a:schemeClr val="bg1"/>
                </a:solidFill>
                <a:latin typeface="方正粗雅宋_GBK" panose="02000000000000000000" pitchFamily="2" charset="-122"/>
                <a:ea typeface="方正粗雅宋_GBK" panose="02000000000000000000" pitchFamily="2" charset="-122"/>
              </a:rPr>
              <a:t>。</a:t>
            </a:r>
            <a:endParaRPr lang="en-US" altLang="zh-CN" sz="2400" smtClean="0">
              <a:solidFill>
                <a:schemeClr val="bg1"/>
              </a:solidFill>
              <a:latin typeface="方正粗雅宋_GBK" panose="02000000000000000000" pitchFamily="2" charset="-122"/>
              <a:ea typeface="方正粗雅宋_GBK" panose="02000000000000000000" pitchFamily="2" charset="-122"/>
            </a:endParaRPr>
          </a:p>
          <a:p>
            <a:pPr algn="just"/>
            <a:r>
              <a:rPr lang="en-US" altLang="zh-CN" sz="2400">
                <a:solidFill>
                  <a:schemeClr val="bg1"/>
                </a:solidFill>
                <a:latin typeface="方正粗雅宋_GBK" panose="02000000000000000000" pitchFamily="2" charset="-122"/>
                <a:ea typeface="方正粗雅宋_GBK" panose="02000000000000000000" pitchFamily="2" charset="-122"/>
              </a:rPr>
              <a:t> </a:t>
            </a:r>
            <a:r>
              <a:rPr lang="en-US" altLang="zh-CN" sz="2400" smtClean="0">
                <a:solidFill>
                  <a:schemeClr val="bg1"/>
                </a:solidFill>
                <a:latin typeface="方正粗雅宋_GBK" panose="02000000000000000000" pitchFamily="2" charset="-122"/>
                <a:ea typeface="方正粗雅宋_GBK" panose="02000000000000000000" pitchFamily="2" charset="-122"/>
              </a:rPr>
              <a:t>   </a:t>
            </a:r>
            <a:r>
              <a:rPr lang="zh-CN" altLang="zh-CN" sz="2400" smtClean="0">
                <a:solidFill>
                  <a:schemeClr val="bg1"/>
                </a:solidFill>
                <a:latin typeface="方正粗雅宋_GBK" panose="02000000000000000000" pitchFamily="2" charset="-122"/>
                <a:ea typeface="方正粗雅宋_GBK" panose="02000000000000000000" pitchFamily="2" charset="-122"/>
              </a:rPr>
              <a:t>生产率</a:t>
            </a:r>
            <a:r>
              <a:rPr lang="zh-CN" altLang="zh-CN" sz="2400">
                <a:solidFill>
                  <a:schemeClr val="bg1"/>
                </a:solidFill>
                <a:latin typeface="方正粗雅宋_GBK" panose="02000000000000000000" pitchFamily="2" charset="-122"/>
                <a:ea typeface="方正粗雅宋_GBK" panose="02000000000000000000" pitchFamily="2" charset="-122"/>
              </a:rPr>
              <a:t>提高使人口的相应增长成为可能，而人口增长反过来又进一步推动了生产，如此循环往复不已。贸易量也随着经济活动的迅速发展而上升。中国首次出现了主要以商业，而不是以行政管理为中心的大城市</a:t>
            </a:r>
            <a:r>
              <a:rPr lang="zh-CN" altLang="zh-CN" sz="2400" smtClean="0">
                <a:solidFill>
                  <a:schemeClr val="bg1"/>
                </a:solidFill>
                <a:latin typeface="方正粗雅宋_GBK" panose="02000000000000000000" pitchFamily="2" charset="-122"/>
                <a:ea typeface="方正粗雅宋_GBK" panose="02000000000000000000" pitchFamily="2" charset="-122"/>
              </a:rPr>
              <a:t>。</a:t>
            </a:r>
            <a:endParaRPr lang="en-US" altLang="zh-CN" sz="2400" smtClean="0">
              <a:solidFill>
                <a:schemeClr val="bg1"/>
              </a:solidFill>
              <a:latin typeface="方正粗雅宋_GBK" panose="02000000000000000000" pitchFamily="2" charset="-122"/>
              <a:ea typeface="方正粗雅宋_GBK" panose="02000000000000000000" pitchFamily="2" charset="-122"/>
            </a:endParaRPr>
          </a:p>
          <a:p>
            <a:pPr algn="r"/>
            <a:r>
              <a:rPr lang="en-US" altLang="zh-CN" sz="2400" smtClean="0">
                <a:solidFill>
                  <a:schemeClr val="bg1"/>
                </a:solidFill>
                <a:latin typeface="方正粗雅宋_GBK" panose="02000000000000000000" pitchFamily="2" charset="-122"/>
                <a:ea typeface="方正粗雅宋_GBK" panose="02000000000000000000" pitchFamily="2" charset="-122"/>
              </a:rPr>
              <a:t>——</a:t>
            </a:r>
            <a:r>
              <a:rPr lang="zh-CN" altLang="en-US" sz="2400" smtClean="0">
                <a:solidFill>
                  <a:schemeClr val="bg1"/>
                </a:solidFill>
                <a:latin typeface="方正粗雅宋_GBK" panose="02000000000000000000" pitchFamily="2" charset="-122"/>
                <a:ea typeface="方正粗雅宋_GBK" panose="02000000000000000000" pitchFamily="2" charset="-122"/>
              </a:rPr>
              <a:t>斯塔夫里阿诺斯</a:t>
            </a:r>
            <a:r>
              <a:rPr lang="en-US" altLang="zh-CN" sz="2400" smtClean="0">
                <a:solidFill>
                  <a:schemeClr val="bg1"/>
                </a:solidFill>
                <a:latin typeface="方正粗雅宋_GBK" panose="02000000000000000000" pitchFamily="2" charset="-122"/>
                <a:ea typeface="方正粗雅宋_GBK" panose="02000000000000000000" pitchFamily="2" charset="-122"/>
              </a:rPr>
              <a:t>《</a:t>
            </a:r>
            <a:r>
              <a:rPr lang="zh-CN" altLang="en-US" sz="2400" smtClean="0">
                <a:solidFill>
                  <a:schemeClr val="bg1"/>
                </a:solidFill>
                <a:latin typeface="方正粗雅宋_GBK" panose="02000000000000000000" pitchFamily="2" charset="-122"/>
                <a:ea typeface="方正粗雅宋_GBK" panose="02000000000000000000" pitchFamily="2" charset="-122"/>
              </a:rPr>
              <a:t>全球通史</a:t>
            </a:r>
            <a:r>
              <a:rPr lang="en-US" altLang="zh-CN" sz="2400" smtClean="0">
                <a:solidFill>
                  <a:schemeClr val="bg1"/>
                </a:solidFill>
                <a:latin typeface="方正粗雅宋_GBK" panose="02000000000000000000" pitchFamily="2" charset="-122"/>
                <a:ea typeface="方正粗雅宋_GBK" panose="02000000000000000000" pitchFamily="2" charset="-122"/>
              </a:rPr>
              <a:t>》</a:t>
            </a:r>
            <a:endParaRPr lang="zh-CN" altLang="en-US" sz="2400">
              <a:solidFill>
                <a:schemeClr val="bg1"/>
              </a:solidFill>
              <a:latin typeface="方正粗雅宋_GBK" panose="02000000000000000000" pitchFamily="2" charset="-122"/>
              <a:ea typeface="方正粗雅宋_GBK" panose="02000000000000000000" pitchFamily="2" charset="-122"/>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467544" y="1029054"/>
          <a:ext cx="8208912" cy="3218688"/>
        </p:xfrm>
        <a:graphic>
          <a:graphicData uri="http://schemas.openxmlformats.org/drawingml/2006/table">
            <a:tbl>
              <a:tblPr>
                <a:tableStyleId>{5C22544A-7EE6-4342-B048-85BDC9FD1C3A}</a:tableStyleId>
              </a:tblPr>
              <a:tblGrid>
                <a:gridCol w="1791035"/>
                <a:gridCol w="1865662"/>
                <a:gridCol w="1716409"/>
                <a:gridCol w="2835806"/>
              </a:tblGrid>
              <a:tr h="704088">
                <a:tc>
                  <a:txBody>
                    <a:bodyPr/>
                    <a:lstStyle/>
                    <a:p>
                      <a:pPr algn="ctr">
                        <a:lnSpc>
                          <a:spcPct val="110000"/>
                        </a:lnSpc>
                        <a:spcAft>
                          <a:spcPct val="0"/>
                        </a:spcAft>
                      </a:pPr>
                      <a:r>
                        <a:rPr lang="en-US" sz="2400" kern="100">
                          <a:solidFill>
                            <a:schemeClr val="bg1"/>
                          </a:solidFill>
                          <a:effectLst/>
                          <a:latin typeface="方正粗雅宋_GBK" panose="02000000000000000000" pitchFamily="2" charset="-122"/>
                          <a:ea typeface="方正粗雅宋_GBK" panose="02000000000000000000" pitchFamily="2" charset="-122"/>
                        </a:rPr>
                        <a:t> </a:t>
                      </a:r>
                      <a:endParaRPr lang="zh-CN" sz="2400" kern="100">
                        <a:solidFill>
                          <a:schemeClr val="bg1"/>
                        </a:solidFill>
                        <a:latin typeface="方正粗雅宋_GBK" panose="02000000000000000000" pitchFamily="2" charset="-122"/>
                        <a:ea typeface="方正粗雅宋_GBK" panose="02000000000000000000" pitchFamily="2" charset="-122"/>
                        <a:cs typeface="Times New Roman" panose="02020603050405020304"/>
                      </a:endParaRP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3300"/>
                    </a:solidFill>
                  </a:tcPr>
                </a:tc>
                <a:tc>
                  <a:txBody>
                    <a:bodyPr/>
                    <a:lstStyle/>
                    <a:p>
                      <a:pPr algn="ctr">
                        <a:lnSpc>
                          <a:spcPct val="110000"/>
                        </a:lnSpc>
                        <a:spcAft>
                          <a:spcPct val="0"/>
                        </a:spcAft>
                      </a:pPr>
                      <a:r>
                        <a:rPr lang="zh-CN" sz="2400" kern="100" smtClean="0">
                          <a:solidFill>
                            <a:schemeClr val="bg1"/>
                          </a:solidFill>
                          <a:effectLst/>
                          <a:latin typeface="方正粗雅宋_GBK" panose="02000000000000000000" pitchFamily="2" charset="-122"/>
                          <a:ea typeface="方正粗雅宋_GBK" panose="02000000000000000000" pitchFamily="2" charset="-122"/>
                        </a:rPr>
                        <a:t>农业税</a:t>
                      </a:r>
                      <a:endParaRPr lang="en-US" altLang="zh-CN" sz="2400" kern="100" smtClean="0">
                        <a:solidFill>
                          <a:schemeClr val="bg1"/>
                        </a:solidFill>
                        <a:latin typeface="方正粗雅宋_GBK" panose="02000000000000000000" pitchFamily="2" charset="-122"/>
                        <a:ea typeface="方正粗雅宋_GBK" panose="02000000000000000000" pitchFamily="2" charset="-122"/>
                      </a:endParaRPr>
                    </a:p>
                    <a:p>
                      <a:pPr algn="ctr">
                        <a:lnSpc>
                          <a:spcPct val="110000"/>
                        </a:lnSpc>
                        <a:spcAft>
                          <a:spcPct val="0"/>
                        </a:spcAft>
                      </a:pPr>
                      <a:r>
                        <a:rPr lang="en-US" sz="2400" kern="100" smtClean="0">
                          <a:solidFill>
                            <a:schemeClr val="bg1"/>
                          </a:solidFill>
                          <a:effectLst/>
                          <a:latin typeface="方正粗雅宋_GBK" panose="02000000000000000000" pitchFamily="2" charset="-122"/>
                          <a:ea typeface="方正粗雅宋_GBK" panose="02000000000000000000" pitchFamily="2" charset="-122"/>
                        </a:rPr>
                        <a:t>(</a:t>
                      </a:r>
                      <a:r>
                        <a:rPr lang="zh-CN" sz="2400" kern="100">
                          <a:solidFill>
                            <a:schemeClr val="bg1"/>
                          </a:solidFill>
                          <a:effectLst/>
                          <a:latin typeface="方正粗雅宋_GBK" panose="02000000000000000000" pitchFamily="2" charset="-122"/>
                          <a:ea typeface="方正粗雅宋_GBK" panose="02000000000000000000" pitchFamily="2" charset="-122"/>
                        </a:rPr>
                        <a:t>万贯</a:t>
                      </a:r>
                      <a:r>
                        <a:rPr lang="en-US" sz="2400" kern="100">
                          <a:solidFill>
                            <a:schemeClr val="bg1"/>
                          </a:solidFill>
                          <a:effectLst/>
                          <a:latin typeface="方正粗雅宋_GBK" panose="02000000000000000000" pitchFamily="2" charset="-122"/>
                          <a:ea typeface="方正粗雅宋_GBK" panose="02000000000000000000" pitchFamily="2" charset="-122"/>
                        </a:rPr>
                        <a:t>)</a:t>
                      </a:r>
                      <a:endParaRPr lang="zh-CN" sz="2400" kern="100">
                        <a:solidFill>
                          <a:schemeClr val="bg1"/>
                        </a:solidFill>
                        <a:latin typeface="方正粗雅宋_GBK" panose="02000000000000000000" pitchFamily="2" charset="-122"/>
                        <a:ea typeface="方正粗雅宋_GBK" panose="02000000000000000000" pitchFamily="2" charset="-122"/>
                        <a:cs typeface="Times New Roman" panose="02020603050405020304"/>
                      </a:endParaRP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3300"/>
                    </a:solidFill>
                  </a:tcPr>
                </a:tc>
                <a:tc>
                  <a:txBody>
                    <a:bodyPr/>
                    <a:lstStyle/>
                    <a:p>
                      <a:pPr algn="ctr">
                        <a:lnSpc>
                          <a:spcPct val="110000"/>
                        </a:lnSpc>
                        <a:spcAft>
                          <a:spcPct val="0"/>
                        </a:spcAft>
                      </a:pPr>
                      <a:r>
                        <a:rPr lang="zh-CN" sz="2400" kern="100">
                          <a:solidFill>
                            <a:schemeClr val="bg1"/>
                          </a:solidFill>
                          <a:effectLst/>
                          <a:latin typeface="方正粗雅宋_GBK" panose="02000000000000000000" pitchFamily="2" charset="-122"/>
                          <a:ea typeface="方正粗雅宋_GBK" panose="02000000000000000000" pitchFamily="2" charset="-122"/>
                        </a:rPr>
                        <a:t>非</a:t>
                      </a:r>
                      <a:r>
                        <a:rPr lang="zh-CN" sz="2400" kern="100" smtClean="0">
                          <a:solidFill>
                            <a:schemeClr val="bg1"/>
                          </a:solidFill>
                          <a:effectLst/>
                          <a:latin typeface="方正粗雅宋_GBK" panose="02000000000000000000" pitchFamily="2" charset="-122"/>
                          <a:ea typeface="方正粗雅宋_GBK" panose="02000000000000000000" pitchFamily="2" charset="-122"/>
                        </a:rPr>
                        <a:t>农业税</a:t>
                      </a:r>
                      <a:endParaRPr lang="en-US" altLang="zh-CN" sz="2400" kern="100" smtClean="0">
                        <a:solidFill>
                          <a:schemeClr val="bg1"/>
                        </a:solidFill>
                        <a:latin typeface="方正粗雅宋_GBK" panose="02000000000000000000" pitchFamily="2" charset="-122"/>
                        <a:ea typeface="方正粗雅宋_GBK" panose="02000000000000000000" pitchFamily="2" charset="-122"/>
                      </a:endParaRPr>
                    </a:p>
                    <a:p>
                      <a:pPr algn="ctr">
                        <a:lnSpc>
                          <a:spcPct val="110000"/>
                        </a:lnSpc>
                        <a:spcAft>
                          <a:spcPct val="0"/>
                        </a:spcAft>
                      </a:pPr>
                      <a:r>
                        <a:rPr lang="en-US" sz="2400" kern="100" smtClean="0">
                          <a:solidFill>
                            <a:schemeClr val="bg1"/>
                          </a:solidFill>
                          <a:effectLst/>
                          <a:latin typeface="方正粗雅宋_GBK" panose="02000000000000000000" pitchFamily="2" charset="-122"/>
                          <a:ea typeface="方正粗雅宋_GBK" panose="02000000000000000000" pitchFamily="2" charset="-122"/>
                        </a:rPr>
                        <a:t>(</a:t>
                      </a:r>
                      <a:r>
                        <a:rPr lang="zh-CN" sz="2400" kern="100">
                          <a:solidFill>
                            <a:schemeClr val="bg1"/>
                          </a:solidFill>
                          <a:effectLst/>
                          <a:latin typeface="方正粗雅宋_GBK" panose="02000000000000000000" pitchFamily="2" charset="-122"/>
                          <a:ea typeface="方正粗雅宋_GBK" panose="02000000000000000000" pitchFamily="2" charset="-122"/>
                        </a:rPr>
                        <a:t>万贯</a:t>
                      </a:r>
                      <a:r>
                        <a:rPr lang="en-US" sz="2400" kern="100">
                          <a:solidFill>
                            <a:schemeClr val="bg1"/>
                          </a:solidFill>
                          <a:effectLst/>
                          <a:latin typeface="方正粗雅宋_GBK" panose="02000000000000000000" pitchFamily="2" charset="-122"/>
                          <a:ea typeface="方正粗雅宋_GBK" panose="02000000000000000000" pitchFamily="2" charset="-122"/>
                        </a:rPr>
                        <a:t>)</a:t>
                      </a:r>
                      <a:endParaRPr lang="zh-CN" sz="2400" kern="100">
                        <a:solidFill>
                          <a:schemeClr val="bg1"/>
                        </a:solidFill>
                        <a:latin typeface="方正粗雅宋_GBK" panose="02000000000000000000" pitchFamily="2" charset="-122"/>
                        <a:ea typeface="方正粗雅宋_GBK" panose="02000000000000000000" pitchFamily="2" charset="-122"/>
                        <a:cs typeface="Times New Roman" panose="02020603050405020304"/>
                      </a:endParaRP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3300"/>
                    </a:solidFill>
                  </a:tcPr>
                </a:tc>
                <a:tc>
                  <a:txBody>
                    <a:bodyPr/>
                    <a:lstStyle/>
                    <a:p>
                      <a:pPr algn="ctr">
                        <a:lnSpc>
                          <a:spcPct val="110000"/>
                        </a:lnSpc>
                        <a:spcAft>
                          <a:spcPct val="0"/>
                        </a:spcAft>
                      </a:pPr>
                      <a:r>
                        <a:rPr lang="zh-CN" sz="2400" kern="100" smtClean="0">
                          <a:solidFill>
                            <a:schemeClr val="bg1"/>
                          </a:solidFill>
                          <a:effectLst/>
                          <a:latin typeface="方正粗雅宋_GBK" panose="02000000000000000000" pitchFamily="2" charset="-122"/>
                          <a:ea typeface="方正粗雅宋_GBK" panose="02000000000000000000" pitchFamily="2" charset="-122"/>
                        </a:rPr>
                        <a:t>农业税</a:t>
                      </a:r>
                      <a:r>
                        <a:rPr lang="en-US" altLang="zh-CN" sz="2400" kern="100" smtClean="0">
                          <a:solidFill>
                            <a:schemeClr val="bg1"/>
                          </a:solidFill>
                          <a:effectLst/>
                          <a:latin typeface="方正粗雅宋_GBK" panose="02000000000000000000" pitchFamily="2" charset="-122"/>
                          <a:ea typeface="方正粗雅宋_GBK" panose="02000000000000000000" pitchFamily="2" charset="-122"/>
                        </a:rPr>
                        <a:t>:</a:t>
                      </a:r>
                      <a:r>
                        <a:rPr lang="zh-CN" sz="2400" kern="100" smtClean="0">
                          <a:solidFill>
                            <a:schemeClr val="bg1"/>
                          </a:solidFill>
                          <a:effectLst/>
                          <a:latin typeface="方正粗雅宋_GBK" panose="02000000000000000000" pitchFamily="2" charset="-122"/>
                          <a:ea typeface="方正粗雅宋_GBK" panose="02000000000000000000" pitchFamily="2" charset="-122"/>
                        </a:rPr>
                        <a:t>非</a:t>
                      </a:r>
                      <a:r>
                        <a:rPr lang="zh-CN" sz="2400" kern="100">
                          <a:solidFill>
                            <a:schemeClr val="bg1"/>
                          </a:solidFill>
                          <a:effectLst/>
                          <a:latin typeface="方正粗雅宋_GBK" panose="02000000000000000000" pitchFamily="2" charset="-122"/>
                          <a:ea typeface="方正粗雅宋_GBK" panose="02000000000000000000" pitchFamily="2" charset="-122"/>
                        </a:rPr>
                        <a:t>农业税</a:t>
                      </a:r>
                      <a:endParaRPr lang="zh-CN" sz="2400" kern="100">
                        <a:solidFill>
                          <a:schemeClr val="bg1"/>
                        </a:solidFill>
                        <a:latin typeface="方正粗雅宋_GBK" panose="02000000000000000000" pitchFamily="2" charset="-122"/>
                        <a:ea typeface="方正粗雅宋_GBK" panose="02000000000000000000" pitchFamily="2" charset="-122"/>
                        <a:cs typeface="Times New Roman" panose="02020603050405020304"/>
                      </a:endParaRP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3300"/>
                    </a:solidFill>
                  </a:tcPr>
                </a:tc>
              </a:tr>
              <a:tr h="704088">
                <a:tc>
                  <a:txBody>
                    <a:bodyPr/>
                    <a:lstStyle/>
                    <a:p>
                      <a:pPr algn="l">
                        <a:lnSpc>
                          <a:spcPct val="110000"/>
                        </a:lnSpc>
                        <a:spcBef>
                          <a:spcPts val="1200"/>
                        </a:spcBef>
                        <a:spcAft>
                          <a:spcPts val="1200"/>
                        </a:spcAft>
                      </a:pPr>
                      <a:r>
                        <a:rPr lang="zh-CN" sz="2400" kern="100">
                          <a:solidFill>
                            <a:schemeClr val="bg1"/>
                          </a:solidFill>
                          <a:effectLst/>
                          <a:latin typeface="方正粗雅宋_GBK" panose="02000000000000000000" pitchFamily="2" charset="-122"/>
                          <a:ea typeface="方正粗雅宋_GBK" panose="02000000000000000000" pitchFamily="2" charset="-122"/>
                        </a:rPr>
                        <a:t>至道末年</a:t>
                      </a:r>
                      <a:r>
                        <a:rPr lang="en-US" sz="2400" kern="100">
                          <a:solidFill>
                            <a:schemeClr val="bg1"/>
                          </a:solidFill>
                          <a:effectLst/>
                          <a:latin typeface="方正粗雅宋_GBK" panose="02000000000000000000" pitchFamily="2" charset="-122"/>
                          <a:ea typeface="方正粗雅宋_GBK" panose="02000000000000000000" pitchFamily="2" charset="-122"/>
                        </a:rPr>
                        <a:t>(997</a:t>
                      </a:r>
                      <a:r>
                        <a:rPr lang="zh-CN" sz="2400" kern="100">
                          <a:solidFill>
                            <a:schemeClr val="bg1"/>
                          </a:solidFill>
                          <a:effectLst/>
                          <a:latin typeface="方正粗雅宋_GBK" panose="02000000000000000000" pitchFamily="2" charset="-122"/>
                          <a:ea typeface="方正粗雅宋_GBK" panose="02000000000000000000" pitchFamily="2" charset="-122"/>
                        </a:rPr>
                        <a:t>年</a:t>
                      </a:r>
                      <a:r>
                        <a:rPr lang="en-US" sz="2400" kern="100">
                          <a:solidFill>
                            <a:schemeClr val="bg1"/>
                          </a:solidFill>
                          <a:effectLst/>
                          <a:latin typeface="方正粗雅宋_GBK" panose="02000000000000000000" pitchFamily="2" charset="-122"/>
                          <a:ea typeface="方正粗雅宋_GBK" panose="02000000000000000000" pitchFamily="2" charset="-122"/>
                        </a:rPr>
                        <a:t>)</a:t>
                      </a:r>
                      <a:endParaRPr lang="zh-CN" sz="2400" kern="100">
                        <a:solidFill>
                          <a:schemeClr val="bg1"/>
                        </a:solidFill>
                        <a:latin typeface="方正粗雅宋_GBK" panose="02000000000000000000" pitchFamily="2" charset="-122"/>
                        <a:ea typeface="方正粗雅宋_GBK" panose="02000000000000000000" pitchFamily="2" charset="-122"/>
                        <a:cs typeface="Times New Roman" panose="02020603050405020304"/>
                      </a:endParaRP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3300"/>
                    </a:solidFill>
                  </a:tcPr>
                </a:tc>
                <a:tc>
                  <a:txBody>
                    <a:bodyPr/>
                    <a:lstStyle/>
                    <a:p>
                      <a:pPr algn="ctr">
                        <a:lnSpc>
                          <a:spcPct val="110000"/>
                        </a:lnSpc>
                        <a:spcAft>
                          <a:spcPct val="0"/>
                        </a:spcAft>
                      </a:pPr>
                      <a:r>
                        <a:rPr lang="en-US" sz="2400" kern="100">
                          <a:solidFill>
                            <a:schemeClr val="bg1"/>
                          </a:solidFill>
                          <a:effectLst/>
                          <a:latin typeface="方正粗雅宋_GBK" panose="02000000000000000000" pitchFamily="2" charset="-122"/>
                          <a:ea typeface="方正粗雅宋_GBK" panose="02000000000000000000" pitchFamily="2" charset="-122"/>
                        </a:rPr>
                        <a:t>2408.1</a:t>
                      </a:r>
                      <a:endParaRPr lang="zh-CN" sz="2400" kern="100">
                        <a:solidFill>
                          <a:schemeClr val="bg1"/>
                        </a:solidFill>
                        <a:latin typeface="方正粗雅宋_GBK" panose="02000000000000000000" pitchFamily="2" charset="-122"/>
                        <a:ea typeface="方正粗雅宋_GBK" panose="02000000000000000000" pitchFamily="2" charset="-122"/>
                        <a:cs typeface="Times New Roman" panose="02020603050405020304"/>
                      </a:endParaRP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3300"/>
                    </a:solidFill>
                  </a:tcPr>
                </a:tc>
                <a:tc>
                  <a:txBody>
                    <a:bodyPr/>
                    <a:lstStyle/>
                    <a:p>
                      <a:pPr algn="ctr">
                        <a:lnSpc>
                          <a:spcPct val="110000"/>
                        </a:lnSpc>
                        <a:spcAft>
                          <a:spcPct val="0"/>
                        </a:spcAft>
                      </a:pPr>
                      <a:r>
                        <a:rPr lang="en-US" sz="2400" kern="100">
                          <a:solidFill>
                            <a:schemeClr val="bg1"/>
                          </a:solidFill>
                          <a:effectLst/>
                          <a:latin typeface="方正粗雅宋_GBK" panose="02000000000000000000" pitchFamily="2" charset="-122"/>
                          <a:ea typeface="方正粗雅宋_GBK" panose="02000000000000000000" pitchFamily="2" charset="-122"/>
                        </a:rPr>
                        <a:t>1567.3</a:t>
                      </a:r>
                      <a:endParaRPr lang="zh-CN" sz="2400" kern="100">
                        <a:solidFill>
                          <a:schemeClr val="bg1"/>
                        </a:solidFill>
                        <a:latin typeface="方正粗雅宋_GBK" panose="02000000000000000000" pitchFamily="2" charset="-122"/>
                        <a:ea typeface="方正粗雅宋_GBK" panose="02000000000000000000" pitchFamily="2" charset="-122"/>
                        <a:cs typeface="Times New Roman" panose="02020603050405020304"/>
                      </a:endParaRP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3300"/>
                    </a:solidFill>
                  </a:tcPr>
                </a:tc>
                <a:tc>
                  <a:txBody>
                    <a:bodyPr/>
                    <a:lstStyle/>
                    <a:p>
                      <a:pPr algn="ctr">
                        <a:lnSpc>
                          <a:spcPct val="110000"/>
                        </a:lnSpc>
                        <a:spcAft>
                          <a:spcPct val="0"/>
                        </a:spcAft>
                      </a:pPr>
                      <a:r>
                        <a:rPr lang="en-US" sz="2400" kern="100" smtClean="0">
                          <a:solidFill>
                            <a:schemeClr val="bg1"/>
                          </a:solidFill>
                          <a:effectLst/>
                          <a:latin typeface="方正粗雅宋_GBK" panose="02000000000000000000" pitchFamily="2" charset="-122"/>
                          <a:ea typeface="方正粗雅宋_GBK" panose="02000000000000000000" pitchFamily="2" charset="-122"/>
                        </a:rPr>
                        <a:t>60</a:t>
                      </a:r>
                      <a:r>
                        <a:rPr lang="en-US" altLang="zh-CN" sz="2400" kern="100" smtClean="0">
                          <a:solidFill>
                            <a:schemeClr val="bg1"/>
                          </a:solidFill>
                          <a:effectLst/>
                          <a:latin typeface="方正粗雅宋_GBK" panose="02000000000000000000" pitchFamily="2" charset="-122"/>
                          <a:ea typeface="方正粗雅宋_GBK" panose="02000000000000000000" pitchFamily="2" charset="-122"/>
                        </a:rPr>
                        <a:t>:</a:t>
                      </a:r>
                      <a:r>
                        <a:rPr lang="en-US" sz="2400" kern="100" smtClean="0">
                          <a:solidFill>
                            <a:schemeClr val="bg1"/>
                          </a:solidFill>
                          <a:effectLst/>
                          <a:latin typeface="方正粗雅宋_GBK" panose="02000000000000000000" pitchFamily="2" charset="-122"/>
                          <a:ea typeface="方正粗雅宋_GBK" panose="02000000000000000000" pitchFamily="2" charset="-122"/>
                        </a:rPr>
                        <a:t>40</a:t>
                      </a:r>
                      <a:endParaRPr lang="zh-CN" sz="2400" kern="100">
                        <a:solidFill>
                          <a:schemeClr val="bg1"/>
                        </a:solidFill>
                        <a:latin typeface="方正粗雅宋_GBK" panose="02000000000000000000" pitchFamily="2" charset="-122"/>
                        <a:ea typeface="方正粗雅宋_GBK" panose="02000000000000000000" pitchFamily="2" charset="-122"/>
                        <a:cs typeface="Times New Roman" panose="02020603050405020304"/>
                      </a:endParaRP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3300"/>
                    </a:solidFill>
                  </a:tcPr>
                </a:tc>
              </a:tr>
              <a:tr h="704088">
                <a:tc>
                  <a:txBody>
                    <a:bodyPr/>
                    <a:lstStyle/>
                    <a:p>
                      <a:pPr algn="l">
                        <a:lnSpc>
                          <a:spcPct val="110000"/>
                        </a:lnSpc>
                        <a:spcAft>
                          <a:spcPct val="0"/>
                        </a:spcAft>
                      </a:pPr>
                      <a:r>
                        <a:rPr lang="zh-CN" sz="2400" kern="100">
                          <a:solidFill>
                            <a:schemeClr val="bg1"/>
                          </a:solidFill>
                          <a:effectLst/>
                          <a:latin typeface="方正粗雅宋_GBK" panose="02000000000000000000" pitchFamily="2" charset="-122"/>
                          <a:ea typeface="方正粗雅宋_GBK" panose="02000000000000000000" pitchFamily="2" charset="-122"/>
                        </a:rPr>
                        <a:t>天禧末年</a:t>
                      </a:r>
                      <a:r>
                        <a:rPr lang="en-US" sz="2400" kern="100">
                          <a:solidFill>
                            <a:schemeClr val="bg1"/>
                          </a:solidFill>
                          <a:effectLst/>
                          <a:latin typeface="方正粗雅宋_GBK" panose="02000000000000000000" pitchFamily="2" charset="-122"/>
                          <a:ea typeface="方正粗雅宋_GBK" panose="02000000000000000000" pitchFamily="2" charset="-122"/>
                        </a:rPr>
                        <a:t>(1021</a:t>
                      </a:r>
                      <a:r>
                        <a:rPr lang="zh-CN" sz="2400" kern="100">
                          <a:solidFill>
                            <a:schemeClr val="bg1"/>
                          </a:solidFill>
                          <a:effectLst/>
                          <a:latin typeface="方正粗雅宋_GBK" panose="02000000000000000000" pitchFamily="2" charset="-122"/>
                          <a:ea typeface="方正粗雅宋_GBK" panose="02000000000000000000" pitchFamily="2" charset="-122"/>
                        </a:rPr>
                        <a:t>年</a:t>
                      </a:r>
                      <a:r>
                        <a:rPr lang="en-US" sz="2400" kern="100">
                          <a:solidFill>
                            <a:schemeClr val="bg1"/>
                          </a:solidFill>
                          <a:effectLst/>
                          <a:latin typeface="方正粗雅宋_GBK" panose="02000000000000000000" pitchFamily="2" charset="-122"/>
                          <a:ea typeface="方正粗雅宋_GBK" panose="02000000000000000000" pitchFamily="2" charset="-122"/>
                        </a:rPr>
                        <a:t>)</a:t>
                      </a:r>
                      <a:endParaRPr lang="zh-CN" sz="2400" kern="100">
                        <a:solidFill>
                          <a:schemeClr val="bg1"/>
                        </a:solidFill>
                        <a:latin typeface="方正粗雅宋_GBK" panose="02000000000000000000" pitchFamily="2" charset="-122"/>
                        <a:ea typeface="方正粗雅宋_GBK" panose="02000000000000000000" pitchFamily="2" charset="-122"/>
                        <a:cs typeface="Times New Roman" panose="02020603050405020304"/>
                      </a:endParaRP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3300"/>
                    </a:solidFill>
                  </a:tcPr>
                </a:tc>
                <a:tc>
                  <a:txBody>
                    <a:bodyPr/>
                    <a:lstStyle/>
                    <a:p>
                      <a:pPr algn="ctr">
                        <a:lnSpc>
                          <a:spcPct val="110000"/>
                        </a:lnSpc>
                        <a:spcAft>
                          <a:spcPct val="0"/>
                        </a:spcAft>
                      </a:pPr>
                      <a:r>
                        <a:rPr lang="en-US" sz="2400" kern="100">
                          <a:solidFill>
                            <a:schemeClr val="bg1"/>
                          </a:solidFill>
                          <a:effectLst/>
                          <a:latin typeface="方正粗雅宋_GBK" panose="02000000000000000000" pitchFamily="2" charset="-122"/>
                          <a:ea typeface="方正粗雅宋_GBK" panose="02000000000000000000" pitchFamily="2" charset="-122"/>
                        </a:rPr>
                        <a:t>2641.2</a:t>
                      </a:r>
                      <a:endParaRPr lang="zh-CN" sz="2400" kern="100">
                        <a:solidFill>
                          <a:schemeClr val="bg1"/>
                        </a:solidFill>
                        <a:latin typeface="方正粗雅宋_GBK" panose="02000000000000000000" pitchFamily="2" charset="-122"/>
                        <a:ea typeface="方正粗雅宋_GBK" panose="02000000000000000000" pitchFamily="2" charset="-122"/>
                        <a:cs typeface="Times New Roman" panose="02020603050405020304"/>
                      </a:endParaRP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3300"/>
                    </a:solidFill>
                  </a:tcPr>
                </a:tc>
                <a:tc>
                  <a:txBody>
                    <a:bodyPr/>
                    <a:lstStyle/>
                    <a:p>
                      <a:pPr algn="ctr">
                        <a:lnSpc>
                          <a:spcPct val="110000"/>
                        </a:lnSpc>
                        <a:spcAft>
                          <a:spcPct val="0"/>
                        </a:spcAft>
                      </a:pPr>
                      <a:r>
                        <a:rPr lang="en-US" sz="2400" kern="100">
                          <a:solidFill>
                            <a:schemeClr val="bg1"/>
                          </a:solidFill>
                          <a:effectLst/>
                          <a:latin typeface="方正粗雅宋_GBK" panose="02000000000000000000" pitchFamily="2" charset="-122"/>
                          <a:ea typeface="方正粗雅宋_GBK" panose="02000000000000000000" pitchFamily="2" charset="-122"/>
                        </a:rPr>
                        <a:t>3874.0</a:t>
                      </a:r>
                      <a:endParaRPr lang="zh-CN" sz="2400" kern="100">
                        <a:solidFill>
                          <a:schemeClr val="bg1"/>
                        </a:solidFill>
                        <a:latin typeface="方正粗雅宋_GBK" panose="02000000000000000000" pitchFamily="2" charset="-122"/>
                        <a:ea typeface="方正粗雅宋_GBK" panose="02000000000000000000" pitchFamily="2" charset="-122"/>
                        <a:cs typeface="Times New Roman" panose="02020603050405020304"/>
                      </a:endParaRP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3300"/>
                    </a:solidFill>
                  </a:tcPr>
                </a:tc>
                <a:tc>
                  <a:txBody>
                    <a:bodyPr/>
                    <a:lstStyle/>
                    <a:p>
                      <a:pPr algn="ctr">
                        <a:lnSpc>
                          <a:spcPct val="110000"/>
                        </a:lnSpc>
                        <a:spcAft>
                          <a:spcPct val="0"/>
                        </a:spcAft>
                      </a:pPr>
                      <a:r>
                        <a:rPr lang="en-US" sz="2400" kern="100" smtClean="0">
                          <a:solidFill>
                            <a:schemeClr val="bg1"/>
                          </a:solidFill>
                          <a:effectLst/>
                          <a:latin typeface="方正粗雅宋_GBK" panose="02000000000000000000" pitchFamily="2" charset="-122"/>
                          <a:ea typeface="方正粗雅宋_GBK" panose="02000000000000000000" pitchFamily="2" charset="-122"/>
                        </a:rPr>
                        <a:t>40:60</a:t>
                      </a:r>
                      <a:endParaRPr lang="zh-CN" sz="2400" kern="100">
                        <a:solidFill>
                          <a:schemeClr val="bg1"/>
                        </a:solidFill>
                        <a:latin typeface="方正粗雅宋_GBK" panose="02000000000000000000" pitchFamily="2" charset="-122"/>
                        <a:ea typeface="方正粗雅宋_GBK" panose="02000000000000000000" pitchFamily="2" charset="-122"/>
                        <a:cs typeface="Times New Roman" panose="02020603050405020304"/>
                      </a:endParaRP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3300"/>
                    </a:solidFill>
                  </a:tcPr>
                </a:tc>
              </a:tr>
              <a:tr h="704088">
                <a:tc>
                  <a:txBody>
                    <a:bodyPr/>
                    <a:lstStyle/>
                    <a:p>
                      <a:pPr algn="l">
                        <a:lnSpc>
                          <a:spcPct val="110000"/>
                        </a:lnSpc>
                        <a:spcAft>
                          <a:spcPct val="0"/>
                        </a:spcAft>
                      </a:pPr>
                      <a:r>
                        <a:rPr lang="zh-CN" sz="2400" kern="100">
                          <a:solidFill>
                            <a:schemeClr val="bg1"/>
                          </a:solidFill>
                          <a:effectLst/>
                          <a:latin typeface="方正粗雅宋_GBK" panose="02000000000000000000" pitchFamily="2" charset="-122"/>
                          <a:ea typeface="方正粗雅宋_GBK" panose="02000000000000000000" pitchFamily="2" charset="-122"/>
                        </a:rPr>
                        <a:t>熙宁十年</a:t>
                      </a:r>
                      <a:r>
                        <a:rPr lang="en-US" sz="2400" kern="100">
                          <a:solidFill>
                            <a:schemeClr val="bg1"/>
                          </a:solidFill>
                          <a:effectLst/>
                          <a:latin typeface="方正粗雅宋_GBK" panose="02000000000000000000" pitchFamily="2" charset="-122"/>
                          <a:ea typeface="方正粗雅宋_GBK" panose="02000000000000000000" pitchFamily="2" charset="-122"/>
                        </a:rPr>
                        <a:t>(1077</a:t>
                      </a:r>
                      <a:r>
                        <a:rPr lang="zh-CN" sz="2400" kern="100">
                          <a:solidFill>
                            <a:schemeClr val="bg1"/>
                          </a:solidFill>
                          <a:effectLst/>
                          <a:latin typeface="方正粗雅宋_GBK" panose="02000000000000000000" pitchFamily="2" charset="-122"/>
                          <a:ea typeface="方正粗雅宋_GBK" panose="02000000000000000000" pitchFamily="2" charset="-122"/>
                        </a:rPr>
                        <a:t>年</a:t>
                      </a:r>
                      <a:r>
                        <a:rPr lang="en-US" sz="2400" kern="100">
                          <a:solidFill>
                            <a:schemeClr val="bg1"/>
                          </a:solidFill>
                          <a:effectLst/>
                          <a:latin typeface="方正粗雅宋_GBK" panose="02000000000000000000" pitchFamily="2" charset="-122"/>
                          <a:ea typeface="方正粗雅宋_GBK" panose="02000000000000000000" pitchFamily="2" charset="-122"/>
                        </a:rPr>
                        <a:t>)</a:t>
                      </a:r>
                      <a:endParaRPr lang="zh-CN" sz="2400" kern="100">
                        <a:solidFill>
                          <a:schemeClr val="bg1"/>
                        </a:solidFill>
                        <a:latin typeface="方正粗雅宋_GBK" panose="02000000000000000000" pitchFamily="2" charset="-122"/>
                        <a:ea typeface="方正粗雅宋_GBK" panose="02000000000000000000" pitchFamily="2" charset="-122"/>
                        <a:cs typeface="Times New Roman" panose="02020603050405020304"/>
                      </a:endParaRP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3300"/>
                    </a:solidFill>
                  </a:tcPr>
                </a:tc>
                <a:tc>
                  <a:txBody>
                    <a:bodyPr/>
                    <a:lstStyle/>
                    <a:p>
                      <a:pPr algn="ctr">
                        <a:lnSpc>
                          <a:spcPct val="110000"/>
                        </a:lnSpc>
                        <a:spcAft>
                          <a:spcPct val="0"/>
                        </a:spcAft>
                      </a:pPr>
                      <a:r>
                        <a:rPr lang="en-US" sz="2400" kern="100">
                          <a:solidFill>
                            <a:schemeClr val="bg1"/>
                          </a:solidFill>
                          <a:effectLst/>
                          <a:latin typeface="方正粗雅宋_GBK" panose="02000000000000000000" pitchFamily="2" charset="-122"/>
                          <a:ea typeface="方正粗雅宋_GBK" panose="02000000000000000000" pitchFamily="2" charset="-122"/>
                        </a:rPr>
                        <a:t>2021.3</a:t>
                      </a:r>
                      <a:endParaRPr lang="zh-CN" sz="2400" kern="100">
                        <a:solidFill>
                          <a:schemeClr val="bg1"/>
                        </a:solidFill>
                        <a:latin typeface="方正粗雅宋_GBK" panose="02000000000000000000" pitchFamily="2" charset="-122"/>
                        <a:ea typeface="方正粗雅宋_GBK" panose="02000000000000000000" pitchFamily="2" charset="-122"/>
                        <a:cs typeface="Times New Roman" panose="02020603050405020304"/>
                      </a:endParaRP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3300"/>
                    </a:solidFill>
                  </a:tcPr>
                </a:tc>
                <a:tc>
                  <a:txBody>
                    <a:bodyPr/>
                    <a:lstStyle/>
                    <a:p>
                      <a:pPr algn="ctr">
                        <a:lnSpc>
                          <a:spcPct val="110000"/>
                        </a:lnSpc>
                        <a:spcAft>
                          <a:spcPct val="0"/>
                        </a:spcAft>
                      </a:pPr>
                      <a:r>
                        <a:rPr lang="en-US" sz="2400" kern="100">
                          <a:solidFill>
                            <a:schemeClr val="bg1"/>
                          </a:solidFill>
                          <a:effectLst/>
                          <a:latin typeface="方正粗雅宋_GBK" panose="02000000000000000000" pitchFamily="2" charset="-122"/>
                          <a:ea typeface="方正粗雅宋_GBK" panose="02000000000000000000" pitchFamily="2" charset="-122"/>
                        </a:rPr>
                        <a:t>5117.2</a:t>
                      </a:r>
                      <a:endParaRPr lang="zh-CN" sz="2400" kern="100">
                        <a:solidFill>
                          <a:schemeClr val="bg1"/>
                        </a:solidFill>
                        <a:latin typeface="方正粗雅宋_GBK" panose="02000000000000000000" pitchFamily="2" charset="-122"/>
                        <a:ea typeface="方正粗雅宋_GBK" panose="02000000000000000000" pitchFamily="2" charset="-122"/>
                        <a:cs typeface="Times New Roman" panose="02020603050405020304"/>
                      </a:endParaRP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3300"/>
                    </a:solidFill>
                  </a:tcPr>
                </a:tc>
                <a:tc>
                  <a:txBody>
                    <a:bodyPr/>
                    <a:lstStyle/>
                    <a:p>
                      <a:pPr algn="ctr">
                        <a:lnSpc>
                          <a:spcPct val="110000"/>
                        </a:lnSpc>
                        <a:spcAft>
                          <a:spcPct val="0"/>
                        </a:spcAft>
                      </a:pPr>
                      <a:r>
                        <a:rPr lang="en-US" sz="2400" kern="100" smtClean="0">
                          <a:solidFill>
                            <a:schemeClr val="bg1"/>
                          </a:solidFill>
                          <a:effectLst/>
                          <a:latin typeface="方正粗雅宋_GBK" panose="02000000000000000000" pitchFamily="2" charset="-122"/>
                          <a:ea typeface="方正粗雅宋_GBK" panose="02000000000000000000" pitchFamily="2" charset="-122"/>
                        </a:rPr>
                        <a:t>28:72</a:t>
                      </a:r>
                      <a:endParaRPr lang="zh-CN" sz="2400" kern="100">
                        <a:solidFill>
                          <a:schemeClr val="bg1"/>
                        </a:solidFill>
                        <a:latin typeface="方正粗雅宋_GBK" panose="02000000000000000000" pitchFamily="2" charset="-122"/>
                        <a:ea typeface="方正粗雅宋_GBK" panose="02000000000000000000" pitchFamily="2" charset="-122"/>
                        <a:cs typeface="Times New Roman" panose="02020603050405020304"/>
                      </a:endParaRPr>
                    </a:p>
                  </a:txBody>
                  <a:tcPr marL="68580" marR="685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663300"/>
                    </a:solidFill>
                  </a:tcPr>
                </a:tc>
              </a:tr>
            </a:tbl>
          </a:graphicData>
        </a:graphic>
      </p:graphicFrame>
      <p:sp>
        <p:nvSpPr>
          <p:cNvPr id="3" name="Rectangle 1"/>
          <p:cNvSpPr>
            <a:spLocks noChangeArrowheads="1"/>
          </p:cNvSpPr>
          <p:nvPr/>
        </p:nvSpPr>
        <p:spPr bwMode="auto">
          <a:xfrm>
            <a:off x="2863840" y="459387"/>
            <a:ext cx="34163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800" b="0" i="0" u="none" strike="noStrike" cap="none" normalizeH="0" baseline="0" smtClean="0">
                <a:ln>
                  <a:noFill/>
                </a:ln>
                <a:solidFill>
                  <a:schemeClr val="bg1"/>
                </a:solidFill>
                <a:effectLst/>
                <a:latin typeface="方正粗雅宋_GBK" panose="02000000000000000000" pitchFamily="2" charset="-122"/>
                <a:ea typeface="方正粗雅宋_GBK" panose="02000000000000000000" pitchFamily="2" charset="-122"/>
                <a:cs typeface="Times New Roman" panose="02020603050405020304" pitchFamily="18" charset="0"/>
              </a:rPr>
              <a:t>北宋赋税结构变化表</a:t>
            </a:r>
            <a:endParaRPr kumimoji="0" lang="zh-CN" sz="2800" b="0" i="0" u="none" strike="noStrike" cap="none" normalizeH="0" baseline="0" smtClean="0">
              <a:ln>
                <a:noFill/>
              </a:ln>
              <a:solidFill>
                <a:schemeClr val="bg1"/>
              </a:solidFill>
              <a:effectLst/>
              <a:latin typeface="方正粗雅宋_GBK" panose="02000000000000000000" pitchFamily="2" charset="-122"/>
              <a:ea typeface="方正粗雅宋_GBK" panose="02000000000000000000"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252060" y="411780"/>
            <a:ext cx="8639879" cy="3785652"/>
          </a:xfrm>
          <a:prstGeom prst="rect">
            <a:avLst/>
          </a:prstGeom>
          <a:solidFill>
            <a:schemeClr val="accent1">
              <a:lumMod val="50000"/>
            </a:schemeClr>
          </a:solidFill>
          <a:ln>
            <a:noFill/>
          </a:ln>
          <a:effectLst/>
        </p:spPr>
        <p:txBody>
          <a:bodyPr wrap="square" anchor="ctr">
            <a:spAutoFit/>
          </a:bodyPr>
          <a:lstStyle>
            <a:defPPr>
              <a:defRPr lang="zh-CN"/>
            </a:defPPr>
            <a:lvl1pPr algn="just">
              <a:defRPr sz="2400" b="1">
                <a:solidFill>
                  <a:schemeClr val="bg1"/>
                </a:solidFill>
                <a:latin typeface="黑体" panose="02010609060101010101" charset="-122"/>
                <a:ea typeface="黑体" panose="02010609060101010101" charset="-122"/>
              </a:defRPr>
            </a:lvl1pPr>
          </a:lstStyle>
          <a:p>
            <a:r>
              <a:rPr lang="zh-CN" altLang="en-US"/>
              <a:t>    两宋出现了世界上最早的纸币“交子”。</a:t>
            </a:r>
            <a:endParaRPr lang="en-US" altLang="zh-CN"/>
          </a:p>
          <a:p>
            <a:r>
              <a:rPr lang="zh-CN" altLang="en-US"/>
              <a:t>    宋朝以前，县治以上的城市，一般都在特定的位置设市，市四周有围墙，与民居严格分开。官府设市令或市长，对市场交易进行严格的管理， </a:t>
            </a:r>
            <a:endParaRPr lang="zh-CN" altLang="en-US"/>
          </a:p>
          <a:p>
            <a:r>
              <a:rPr lang="zh-CN" altLang="en-US"/>
              <a:t>    宋朝时，城市中坊和市的界限被打破，市分散在城中，城郊和乡村的“草市”也更加普遍。旧时日中为市的经营时间限制也被打破，早市、夜市昼夜相接，交易活动也不再受官府的直接监管。   </a:t>
            </a:r>
            <a:endParaRPr lang="zh-CN" altLang="en-US"/>
          </a:p>
          <a:p>
            <a:r>
              <a:rPr lang="zh-CN" altLang="en-US"/>
              <a:t>    </a:t>
            </a:r>
            <a:r>
              <a:rPr lang="zh-CN" altLang="en-US">
                <a:latin typeface="楷体" panose="02010609060101010101" pitchFamily="49" charset="-122"/>
                <a:ea typeface="楷体" panose="02010609060101010101" pitchFamily="49" charset="-122"/>
              </a:rPr>
              <a:t>两宋时，泉州是重要的对外贸易港口，扬州成为繁荣的都会。</a:t>
            </a:r>
            <a:endParaRPr lang="zh-CN" altLang="en-US">
              <a:latin typeface="楷体" panose="02010609060101010101" pitchFamily="49" charset="-122"/>
              <a:ea typeface="楷体" panose="02010609060101010101" pitchFamily="49" charset="-122"/>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252059" y="699776"/>
            <a:ext cx="8639879" cy="2308324"/>
          </a:xfrm>
          <a:prstGeom prst="rect">
            <a:avLst/>
          </a:prstGeom>
          <a:solidFill>
            <a:schemeClr val="accent1">
              <a:lumMod val="50000"/>
            </a:schemeClr>
          </a:solidFill>
          <a:ln>
            <a:noFill/>
          </a:ln>
          <a:effectLst/>
        </p:spPr>
        <p:txBody>
          <a:bodyPr wrap="square" anchor="ctr">
            <a:spAutoFit/>
          </a:bodyPr>
          <a:lstStyle>
            <a:defPPr>
              <a:defRPr lang="zh-CN"/>
            </a:defPPr>
            <a:lvl1pPr algn="just">
              <a:defRPr sz="2400" b="1">
                <a:solidFill>
                  <a:schemeClr val="bg1"/>
                </a:solidFill>
                <a:latin typeface="黑体" panose="02010609060101010101" charset="-122"/>
                <a:ea typeface="黑体" panose="02010609060101010101" charset="-122"/>
              </a:defRPr>
            </a:lvl1pPr>
          </a:lstStyle>
          <a:p>
            <a:r>
              <a:rPr lang="zh-CN" altLang="en-US"/>
              <a:t>    城镇商业呈现繁荣景象。</a:t>
            </a:r>
            <a:endParaRPr lang="en-US" altLang="zh-CN"/>
          </a:p>
          <a:p>
            <a:r>
              <a:rPr lang="en-US" altLang="zh-CN"/>
              <a:t>    </a:t>
            </a:r>
            <a:r>
              <a:rPr lang="zh-CN" altLang="en-US"/>
              <a:t>棉花、茶叶、甘蔗、染料等农副产品大量进入市场成为商品。</a:t>
            </a:r>
            <a:endParaRPr lang="en-US" altLang="zh-CN"/>
          </a:p>
          <a:p>
            <a:r>
              <a:rPr lang="en-US" altLang="zh-CN"/>
              <a:t>    </a:t>
            </a:r>
            <a:r>
              <a:rPr lang="zh-CN" altLang="en-US"/>
              <a:t>区域间长途贩运贸易发展较快。</a:t>
            </a:r>
            <a:endParaRPr lang="en-US" altLang="zh-CN"/>
          </a:p>
          <a:p>
            <a:r>
              <a:rPr lang="en-US" altLang="zh-CN"/>
              <a:t>    </a:t>
            </a:r>
            <a:r>
              <a:rPr lang="zh-CN" altLang="en-US"/>
              <a:t>一些地方还出现了地域性的商人群体，叫做“商帮”，其中，人数最多、实力最强的是徽商和晋商。</a:t>
            </a:r>
            <a:endParaRPr lang="zh-CN" altLang="en-US"/>
          </a:p>
        </p:txBody>
      </p:sp>
      <p:pic>
        <p:nvPicPr>
          <p:cNvPr id="4" name="Picture 2" descr="C:\Users\rdfz\Documents\美图图库\55bOOOPIC78_副本.png">
            <a:hlinkClick r:id="rId1" action="ppaction://hlinksldjump"/>
          </p:cNvPr>
          <p:cNvPicPr>
            <a:picLocks noChangeAspect="1" noChangeArrowheads="1"/>
          </p:cNvPicPr>
          <p:nvPr/>
        </p:nvPicPr>
        <p:blipFill>
          <a:blip r:embed="rId2">
            <a:lum contrast="40000"/>
          </a:blip>
          <a:stretch>
            <a:fillRect/>
          </a:stretch>
        </p:blipFill>
        <p:spPr bwMode="auto">
          <a:xfrm flipH="1">
            <a:off x="8277725" y="4443958"/>
            <a:ext cx="605919" cy="349383"/>
          </a:xfrm>
          <a:prstGeom prst="rect">
            <a:avLst/>
          </a:prstGeom>
          <a:noFill/>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252060" y="573882"/>
            <a:ext cx="8639880" cy="3416320"/>
          </a:xfrm>
          <a:prstGeom prst="rect">
            <a:avLst/>
          </a:prstGeom>
          <a:solidFill>
            <a:schemeClr val="accent1">
              <a:lumMod val="50000"/>
            </a:schemeClr>
          </a:solidFill>
          <a:ln>
            <a:noFill/>
          </a:ln>
          <a:effectLst/>
        </p:spPr>
        <p:txBody>
          <a:bodyPr wrap="square" anchor="ctr">
            <a:spAutoFit/>
          </a:bodyPr>
          <a:lstStyle>
            <a:defPPr>
              <a:defRPr lang="zh-CN"/>
            </a:defPPr>
            <a:lvl1pPr algn="just">
              <a:defRPr sz="2400" b="1">
                <a:solidFill>
                  <a:schemeClr val="bg1"/>
                </a:solidFill>
                <a:latin typeface="黑体" panose="02010609060101010101" charset="-122"/>
                <a:ea typeface="黑体" panose="02010609060101010101" charset="-122"/>
              </a:defRPr>
            </a:lvl1pPr>
          </a:lstStyle>
          <a:p>
            <a:r>
              <a:rPr lang="zh-CN" altLang="en-US"/>
              <a:t>    西汉时，由于开通了陆地和海上两条丝绸之路，中国丝绸远销欧洲，为中国获得“丝国”的誉称。</a:t>
            </a:r>
            <a:endParaRPr lang="zh-CN" altLang="en-US"/>
          </a:p>
          <a:p>
            <a:r>
              <a:rPr lang="zh-CN" altLang="en-US"/>
              <a:t>    北魏与朝鲜半岛诸国、日本、中亚、西亚都有商业往来。</a:t>
            </a:r>
            <a:endParaRPr lang="zh-CN" altLang="en-US"/>
          </a:p>
          <a:p>
            <a:r>
              <a:rPr lang="zh-CN" altLang="en-US"/>
              <a:t>    唐朝时，广州成为重要的外贸港口。</a:t>
            </a:r>
            <a:endParaRPr lang="zh-CN" altLang="en-US"/>
          </a:p>
          <a:p>
            <a:r>
              <a:rPr lang="zh-CN" altLang="en-US"/>
              <a:t>    明清时通过海上丝绸之路，瓷器对外的销量更大。西方国家称中国为“瓷器大国”。在中国制瓷工艺的影响下，从17世纪开始，欧洲国家陆续生产瓷器。</a:t>
            </a:r>
            <a:endParaRPr lang="zh-CN" altLang="en-US"/>
          </a:p>
          <a:p>
            <a:r>
              <a:rPr lang="zh-CN" altLang="en-US"/>
              <a:t>    中世纪以来，欧洲兴起一股收藏中国瓷器的热潮。当时欧洲人对中国瓷器格外珍视。</a:t>
            </a:r>
            <a:endParaRPr lang="zh-CN" altLang="en-US"/>
          </a:p>
        </p:txBody>
      </p:sp>
      <p:pic>
        <p:nvPicPr>
          <p:cNvPr id="4" name="Picture 2" descr="C:\Users\rdfz\Documents\美图图库\55bOOOPIC78_副本.png">
            <a:hlinkClick r:id="rId1" action="ppaction://hlinksldjump"/>
          </p:cNvPr>
          <p:cNvPicPr>
            <a:picLocks noChangeAspect="1" noChangeArrowheads="1"/>
          </p:cNvPicPr>
          <p:nvPr/>
        </p:nvPicPr>
        <p:blipFill>
          <a:blip r:embed="rId2">
            <a:lum contrast="40000"/>
          </a:blip>
          <a:stretch>
            <a:fillRect/>
          </a:stretch>
        </p:blipFill>
        <p:spPr bwMode="auto">
          <a:xfrm flipH="1">
            <a:off x="8277725" y="4443958"/>
            <a:ext cx="605919" cy="349383"/>
          </a:xfrm>
          <a:prstGeom prst="rect">
            <a:avLst/>
          </a:prstGeom>
          <a:noFill/>
        </p:spPr>
      </p:pic>
      <p:pic>
        <p:nvPicPr>
          <p:cNvPr id="53251" name="New picture" hidden="1"/>
          <p:cNvPicPr/>
          <p:nvPr/>
        </p:nvPicPr>
        <p:blipFill>
          <a:blip r:embed="rId3"/>
          <a:stretch>
            <a:fillRect/>
          </a:stretch>
        </p:blipFill>
        <p:spPr>
          <a:xfrm>
            <a:off x="12496800" y="10845800"/>
            <a:ext cx="482600" cy="317500"/>
          </a:xfrm>
          <a:prstGeom prst="cube">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1520" y="339502"/>
            <a:ext cx="8640960" cy="4524315"/>
          </a:xfrm>
          <a:prstGeom prst="rect">
            <a:avLst/>
          </a:prstGeom>
        </p:spPr>
        <p:txBody>
          <a:bodyPr wrap="square">
            <a:spAutoFit/>
          </a:bodyPr>
          <a:lstStyle/>
          <a:p>
            <a:pPr algn="just"/>
            <a:r>
              <a:rPr lang="en-US" altLang="zh-CN" sz="2400" smtClean="0">
                <a:solidFill>
                  <a:schemeClr val="bg1"/>
                </a:solidFill>
                <a:latin typeface="方正粗雅宋_GBK" panose="02000000000000000000" pitchFamily="2" charset="-122"/>
                <a:ea typeface="方正粗雅宋_GBK" panose="02000000000000000000" pitchFamily="2" charset="-122"/>
              </a:rPr>
              <a:t>    </a:t>
            </a:r>
            <a:r>
              <a:rPr lang="zh-CN" altLang="zh-CN" sz="2400" smtClean="0">
                <a:solidFill>
                  <a:schemeClr val="bg1"/>
                </a:solidFill>
                <a:latin typeface="方正粗雅宋_GBK" panose="02000000000000000000" pitchFamily="2" charset="-122"/>
                <a:ea typeface="方正粗雅宋_GBK" panose="02000000000000000000" pitchFamily="2" charset="-122"/>
              </a:rPr>
              <a:t>战国</a:t>
            </a:r>
            <a:r>
              <a:rPr lang="zh-CN" altLang="zh-CN" sz="2400">
                <a:solidFill>
                  <a:schemeClr val="bg1"/>
                </a:solidFill>
                <a:latin typeface="方正粗雅宋_GBK" panose="02000000000000000000" pitchFamily="2" charset="-122"/>
                <a:ea typeface="方正粗雅宋_GBK" panose="02000000000000000000" pitchFamily="2" charset="-122"/>
              </a:rPr>
              <a:t>时期土地制度处在发展变化过程中，在土地国有的同时，土地私有制亦随之产生并日益发展，这一变化是授田制实施的必然结果。授田制实际上是一次大规模的对国有土地的分配运动，在实施授田制时，先以县为单位对土地进行统一规划，进而将可耕地从国有土地中划分出来，授田制只施于可耕地。授田的对象是个体农民和有功于国家的人，土地一经授予，可以子孙传袭，以为世业。只有当无人继承时，才由国家收回。</a:t>
            </a:r>
            <a:endParaRPr lang="zh-CN" altLang="zh-CN" sz="2400">
              <a:solidFill>
                <a:schemeClr val="bg1"/>
              </a:solidFill>
              <a:latin typeface="方正粗雅宋_GBK" panose="02000000000000000000" pitchFamily="2" charset="-122"/>
              <a:ea typeface="方正粗雅宋_GBK" panose="02000000000000000000" pitchFamily="2" charset="-122"/>
            </a:endParaRPr>
          </a:p>
          <a:p>
            <a:pPr algn="just"/>
            <a:r>
              <a:rPr lang="en-US" altLang="zh-CN" sz="2400" smtClean="0">
                <a:solidFill>
                  <a:schemeClr val="bg1"/>
                </a:solidFill>
                <a:latin typeface="方正粗雅宋_GBK" panose="02000000000000000000" pitchFamily="2" charset="-122"/>
                <a:ea typeface="方正粗雅宋_GBK" panose="02000000000000000000" pitchFamily="2" charset="-122"/>
              </a:rPr>
              <a:t>    </a:t>
            </a:r>
            <a:r>
              <a:rPr lang="zh-CN" altLang="zh-CN" sz="2400" smtClean="0">
                <a:solidFill>
                  <a:schemeClr val="bg1"/>
                </a:solidFill>
                <a:latin typeface="方正粗雅宋_GBK" panose="02000000000000000000" pitchFamily="2" charset="-122"/>
                <a:ea typeface="方正粗雅宋_GBK" panose="02000000000000000000" pitchFamily="2" charset="-122"/>
              </a:rPr>
              <a:t>战国</a:t>
            </a:r>
            <a:r>
              <a:rPr lang="zh-CN" altLang="zh-CN" sz="2400">
                <a:solidFill>
                  <a:schemeClr val="bg1"/>
                </a:solidFill>
                <a:latin typeface="方正粗雅宋_GBK" panose="02000000000000000000" pitchFamily="2" charset="-122"/>
                <a:ea typeface="方正粗雅宋_GBK" panose="02000000000000000000" pitchFamily="2" charset="-122"/>
              </a:rPr>
              <a:t>授田是一次性的，只授不还，当子孙繁衍、人口增多时，只要报名官府就可得到新的土地，但可耕地是有限的，并且随着土地不断地向私有转化，政府已无田可授或有也不多时，就只得停止了</a:t>
            </a:r>
            <a:r>
              <a:rPr lang="zh-CN" altLang="zh-CN" sz="2400" smtClean="0">
                <a:solidFill>
                  <a:schemeClr val="bg1"/>
                </a:solidFill>
                <a:latin typeface="方正粗雅宋_GBK" panose="02000000000000000000" pitchFamily="2" charset="-122"/>
                <a:ea typeface="方正粗雅宋_GBK" panose="02000000000000000000" pitchFamily="2" charset="-122"/>
              </a:rPr>
              <a:t>。</a:t>
            </a:r>
            <a:endParaRPr lang="en-US" altLang="zh-CN" sz="2400" smtClean="0">
              <a:solidFill>
                <a:schemeClr val="bg1"/>
              </a:solidFill>
              <a:latin typeface="方正粗雅宋_GBK" panose="02000000000000000000" pitchFamily="2" charset="-122"/>
              <a:ea typeface="方正粗雅宋_GBK" panose="02000000000000000000" pitchFamily="2" charset="-122"/>
            </a:endParaRPr>
          </a:p>
          <a:p>
            <a:pPr algn="r"/>
            <a:r>
              <a:rPr lang="en-US" altLang="zh-CN" sz="2400" smtClean="0">
                <a:solidFill>
                  <a:schemeClr val="bg1"/>
                </a:solidFill>
                <a:latin typeface="方正粗雅宋_GBK" panose="02000000000000000000" pitchFamily="2" charset="-122"/>
                <a:ea typeface="方正粗雅宋_GBK" panose="02000000000000000000" pitchFamily="2" charset="-122"/>
              </a:rPr>
              <a:t>——</a:t>
            </a:r>
            <a:r>
              <a:rPr lang="zh-CN" altLang="en-US" sz="2400" smtClean="0">
                <a:solidFill>
                  <a:schemeClr val="bg1"/>
                </a:solidFill>
                <a:latin typeface="方正粗雅宋_GBK" panose="02000000000000000000" pitchFamily="2" charset="-122"/>
                <a:ea typeface="方正粗雅宋_GBK" panose="02000000000000000000" pitchFamily="2" charset="-122"/>
              </a:rPr>
              <a:t>齐涛主编</a:t>
            </a:r>
            <a:r>
              <a:rPr lang="en-US" altLang="zh-CN" sz="2400" smtClean="0">
                <a:solidFill>
                  <a:schemeClr val="bg1"/>
                </a:solidFill>
                <a:latin typeface="方正粗雅宋_GBK" panose="02000000000000000000" pitchFamily="2" charset="-122"/>
                <a:ea typeface="方正粗雅宋_GBK" panose="02000000000000000000" pitchFamily="2" charset="-122"/>
              </a:rPr>
              <a:t>《</a:t>
            </a:r>
            <a:r>
              <a:rPr lang="zh-CN" altLang="en-US" sz="2400" smtClean="0">
                <a:solidFill>
                  <a:schemeClr val="bg1"/>
                </a:solidFill>
                <a:latin typeface="方正粗雅宋_GBK" panose="02000000000000000000" pitchFamily="2" charset="-122"/>
                <a:ea typeface="方正粗雅宋_GBK" panose="02000000000000000000" pitchFamily="2" charset="-122"/>
              </a:rPr>
              <a:t>中国古代经济史</a:t>
            </a:r>
            <a:r>
              <a:rPr lang="en-US" altLang="zh-CN" sz="2400" smtClean="0">
                <a:solidFill>
                  <a:schemeClr val="bg1"/>
                </a:solidFill>
                <a:latin typeface="方正粗雅宋_GBK" panose="02000000000000000000" pitchFamily="2" charset="-122"/>
                <a:ea typeface="方正粗雅宋_GBK" panose="02000000000000000000" pitchFamily="2" charset="-122"/>
              </a:rPr>
              <a:t>》</a:t>
            </a:r>
            <a:endParaRPr lang="zh-CN" altLang="zh-CN" sz="2400">
              <a:solidFill>
                <a:schemeClr val="bg1"/>
              </a:solidFill>
              <a:latin typeface="方正粗雅宋_GBK" panose="02000000000000000000" pitchFamily="2" charset="-122"/>
              <a:ea typeface="方正粗雅宋_GBK" panose="02000000000000000000" pitchFamily="2" charset="-122"/>
            </a:endParaRPr>
          </a:p>
        </p:txBody>
      </p:sp>
      <p:pic>
        <p:nvPicPr>
          <p:cNvPr id="5" name="Picture 2" descr="C:\Users\rdfz\Documents\美图图库\55bOOOPIC78_副本.png">
            <a:hlinkClick r:id="rId1" action="ppaction://hlinksldjump"/>
          </p:cNvPr>
          <p:cNvPicPr>
            <a:picLocks noChangeAspect="1" noChangeArrowheads="1"/>
          </p:cNvPicPr>
          <p:nvPr/>
        </p:nvPicPr>
        <p:blipFill>
          <a:blip r:embed="rId2">
            <a:lum contrast="40000"/>
          </a:blip>
          <a:stretch>
            <a:fillRect/>
          </a:stretch>
        </p:blipFill>
        <p:spPr bwMode="auto">
          <a:xfrm flipH="1">
            <a:off x="8277725" y="4443958"/>
            <a:ext cx="605919" cy="349383"/>
          </a:xfrm>
          <a:prstGeom prst="rect">
            <a:avLst/>
          </a:prstGeom>
          <a:noFill/>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252060" y="1000114"/>
          <a:ext cx="8639879" cy="2523744"/>
        </p:xfrm>
        <a:graphic>
          <a:graphicData uri="http://schemas.openxmlformats.org/drawingml/2006/table">
            <a:tbl>
              <a:tblPr>
                <a:tableStyleId>{3C2FFA5D-87B4-456A-9821-1D502468CF0F}</a:tableStyleId>
              </a:tblPr>
              <a:tblGrid>
                <a:gridCol w="1885064"/>
                <a:gridCol w="6754815"/>
              </a:tblGrid>
              <a:tr h="768096">
                <a:tc>
                  <a:txBody>
                    <a:bodyPr/>
                    <a:lstStyle/>
                    <a:p>
                      <a:pPr algn="ctr">
                        <a:lnSpc>
                          <a:spcPct val="175000"/>
                        </a:lnSpc>
                        <a:spcAft>
                          <a:spcPct val="0"/>
                        </a:spcAft>
                      </a:pPr>
                      <a:r>
                        <a:rPr lang="zh-CN" sz="2400" kern="100" dirty="0">
                          <a:solidFill>
                            <a:schemeClr val="bg1"/>
                          </a:solidFill>
                          <a:latin typeface="华康黑体W9(P)" panose="020B0900000000000000" pitchFamily="34" charset="-122"/>
                          <a:ea typeface="华康黑体W9(P)" panose="020B0900000000000000" pitchFamily="34" charset="-122"/>
                        </a:rPr>
                        <a:t>基本特征</a:t>
                      </a:r>
                      <a:endParaRPr lang="zh-CN" sz="2400" kern="100" dirty="0">
                        <a:solidFill>
                          <a:schemeClr val="bg1"/>
                        </a:solidFill>
                        <a:latin typeface="华康黑体W9(P)" panose="020B0900000000000000" pitchFamily="34" charset="-122"/>
                        <a:ea typeface="华康黑体W9(P)" panose="020B0900000000000000" pitchFamily="34" charset="-122"/>
                        <a:cs typeface="Times New Roman" panose="02020603050405020304"/>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solidFill>
                      <a:srgbClr val="663300"/>
                    </a:solidFill>
                  </a:tcPr>
                </a:tc>
                <a:tc>
                  <a:txBody>
                    <a:bodyPr/>
                    <a:lstStyle/>
                    <a:p>
                      <a:pPr algn="just">
                        <a:lnSpc>
                          <a:spcPct val="120000"/>
                        </a:lnSpc>
                        <a:spcAft>
                          <a:spcPct val="0"/>
                        </a:spcAft>
                      </a:pPr>
                      <a:r>
                        <a:rPr lang="zh-CN" sz="2400" kern="100">
                          <a:solidFill>
                            <a:schemeClr val="bg1"/>
                          </a:solidFill>
                          <a:latin typeface="方正粗雅宋_GBK" panose="02000000000000000000" pitchFamily="2" charset="-122"/>
                          <a:ea typeface="方正粗雅宋_GBK" panose="02000000000000000000" pitchFamily="2" charset="-122"/>
                        </a:rPr>
                        <a:t>家庭为单位，男耕女织，</a:t>
                      </a:r>
                      <a:r>
                        <a:rPr lang="zh-CN" sz="2400" kern="100" smtClean="0">
                          <a:solidFill>
                            <a:schemeClr val="bg1"/>
                          </a:solidFill>
                          <a:latin typeface="方正粗雅宋_GBK" panose="02000000000000000000" pitchFamily="2" charset="-122"/>
                          <a:ea typeface="方正粗雅宋_GBK" panose="02000000000000000000" pitchFamily="2" charset="-122"/>
                        </a:rPr>
                        <a:t>自给自足</a:t>
                      </a:r>
                      <a:r>
                        <a:rPr lang="zh-CN" altLang="en-US" sz="2400" kern="100" smtClean="0">
                          <a:solidFill>
                            <a:schemeClr val="bg1"/>
                          </a:solidFill>
                          <a:latin typeface="方正粗雅宋_GBK" panose="02000000000000000000" pitchFamily="2" charset="-122"/>
                          <a:ea typeface="方正粗雅宋_GBK" panose="02000000000000000000" pitchFamily="2" charset="-122"/>
                        </a:rPr>
                        <a:t>。</a:t>
                      </a:r>
                      <a:endParaRPr lang="en-US" altLang="zh-CN" sz="2400" kern="100" smtClean="0">
                        <a:solidFill>
                          <a:schemeClr val="bg1"/>
                        </a:solidFill>
                        <a:latin typeface="方正粗雅宋_GBK" panose="02000000000000000000" pitchFamily="2" charset="-122"/>
                        <a:ea typeface="方正粗雅宋_GBK" panose="02000000000000000000" pitchFamily="2" charset="-122"/>
                      </a:endParaRPr>
                    </a:p>
                    <a:p>
                      <a:pPr algn="just">
                        <a:lnSpc>
                          <a:spcPct val="120000"/>
                        </a:lnSpc>
                        <a:spcAft>
                          <a:spcPct val="0"/>
                        </a:spcAft>
                      </a:pPr>
                      <a:r>
                        <a:rPr lang="zh-CN" altLang="en-US" sz="2400" kern="100" smtClean="0">
                          <a:solidFill>
                            <a:schemeClr val="bg1"/>
                          </a:solidFill>
                          <a:latin typeface="方正粗雅宋_GBK" panose="02000000000000000000" pitchFamily="2" charset="-122"/>
                          <a:ea typeface="方正粗雅宋_GBK" panose="02000000000000000000" pitchFamily="2" charset="-122"/>
                        </a:rPr>
                        <a:t>传统农业基本模式。</a:t>
                      </a:r>
                      <a:endParaRPr lang="zh-CN" sz="2400" kern="100">
                        <a:solidFill>
                          <a:schemeClr val="bg1"/>
                        </a:solidFill>
                        <a:latin typeface="方正粗雅宋_GBK" panose="02000000000000000000" pitchFamily="2" charset="-122"/>
                        <a:ea typeface="方正粗雅宋_GBK" panose="02000000000000000000" pitchFamily="2" charset="-122"/>
                        <a:cs typeface="Times New Roman" panose="02020603050405020304"/>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solidFill>
                      <a:srgbClr val="663300"/>
                    </a:solidFill>
                  </a:tcPr>
                </a:tc>
              </a:tr>
              <a:tr h="768096">
                <a:tc>
                  <a:txBody>
                    <a:bodyPr/>
                    <a:lstStyle/>
                    <a:p>
                      <a:pPr algn="ctr">
                        <a:lnSpc>
                          <a:spcPct val="175000"/>
                        </a:lnSpc>
                        <a:spcAft>
                          <a:spcPct val="0"/>
                        </a:spcAft>
                      </a:pPr>
                      <a:r>
                        <a:rPr lang="zh-CN" sz="2400" kern="100" dirty="0">
                          <a:solidFill>
                            <a:schemeClr val="bg1"/>
                          </a:solidFill>
                          <a:latin typeface="华康黑体W9(P)" panose="020B0900000000000000" pitchFamily="34" charset="-122"/>
                          <a:ea typeface="华康黑体W9(P)" panose="020B0900000000000000" pitchFamily="34" charset="-122"/>
                        </a:rPr>
                        <a:t>积极作用</a:t>
                      </a:r>
                      <a:endParaRPr lang="zh-CN" sz="2400" kern="100" dirty="0">
                        <a:solidFill>
                          <a:schemeClr val="bg1"/>
                        </a:solidFill>
                        <a:latin typeface="华康黑体W9(P)" panose="020B0900000000000000" pitchFamily="34" charset="-122"/>
                        <a:ea typeface="华康黑体W9(P)" panose="020B0900000000000000" pitchFamily="34" charset="-122"/>
                        <a:cs typeface="Times New Roman" panose="02020603050405020304"/>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solidFill>
                      <a:srgbClr val="663300"/>
                    </a:solidFill>
                  </a:tcPr>
                </a:tc>
                <a:tc>
                  <a:txBody>
                    <a:bodyPr/>
                    <a:lstStyle/>
                    <a:p>
                      <a:pPr algn="just">
                        <a:lnSpc>
                          <a:spcPct val="120000"/>
                        </a:lnSpc>
                        <a:spcAft>
                          <a:spcPct val="0"/>
                        </a:spcAft>
                      </a:pPr>
                      <a:r>
                        <a:rPr lang="zh-CN" sz="2400" kern="100">
                          <a:solidFill>
                            <a:schemeClr val="bg1"/>
                          </a:solidFill>
                          <a:latin typeface="方正粗雅宋_GBK" panose="02000000000000000000" pitchFamily="2" charset="-122"/>
                          <a:ea typeface="方正粗雅宋_GBK" panose="02000000000000000000" pitchFamily="2" charset="-122"/>
                        </a:rPr>
                        <a:t>拥有自己的生产资料</a:t>
                      </a:r>
                      <a:r>
                        <a:rPr lang="zh-CN" sz="2400" kern="100" smtClean="0">
                          <a:solidFill>
                            <a:schemeClr val="bg1"/>
                          </a:solidFill>
                          <a:latin typeface="方正粗雅宋_GBK" panose="02000000000000000000" pitchFamily="2" charset="-122"/>
                          <a:ea typeface="方正粗雅宋_GBK" panose="02000000000000000000" pitchFamily="2" charset="-122"/>
                        </a:rPr>
                        <a:t>，</a:t>
                      </a:r>
                      <a:r>
                        <a:rPr lang="zh-CN" altLang="en-US" sz="2400" kern="100" smtClean="0">
                          <a:solidFill>
                            <a:schemeClr val="bg1"/>
                          </a:solidFill>
                          <a:latin typeface="方正粗雅宋_GBK" panose="02000000000000000000" pitchFamily="2" charset="-122"/>
                          <a:ea typeface="方正粗雅宋_GBK" panose="02000000000000000000" pitchFamily="2" charset="-122"/>
                        </a:rPr>
                        <a:t>精耕细作，</a:t>
                      </a:r>
                      <a:r>
                        <a:rPr lang="zh-CN" sz="2400" kern="100" smtClean="0">
                          <a:solidFill>
                            <a:schemeClr val="bg1"/>
                          </a:solidFill>
                          <a:latin typeface="方正粗雅宋_GBK" panose="02000000000000000000" pitchFamily="2" charset="-122"/>
                          <a:ea typeface="方正粗雅宋_GBK" panose="02000000000000000000" pitchFamily="2" charset="-122"/>
                        </a:rPr>
                        <a:t>有</a:t>
                      </a:r>
                      <a:r>
                        <a:rPr lang="zh-CN" sz="2400" kern="100">
                          <a:solidFill>
                            <a:schemeClr val="bg1"/>
                          </a:solidFill>
                          <a:latin typeface="方正粗雅宋_GBK" panose="02000000000000000000" pitchFamily="2" charset="-122"/>
                          <a:ea typeface="方正粗雅宋_GBK" panose="02000000000000000000" pitchFamily="2" charset="-122"/>
                        </a:rPr>
                        <a:t>生产</a:t>
                      </a:r>
                      <a:r>
                        <a:rPr lang="zh-CN" sz="2400" kern="100" smtClean="0">
                          <a:solidFill>
                            <a:schemeClr val="bg1"/>
                          </a:solidFill>
                          <a:latin typeface="方正粗雅宋_GBK" panose="02000000000000000000" pitchFamily="2" charset="-122"/>
                          <a:ea typeface="方正粗雅宋_GBK" panose="02000000000000000000" pitchFamily="2" charset="-122"/>
                        </a:rPr>
                        <a:t>积极性</a:t>
                      </a:r>
                      <a:r>
                        <a:rPr lang="zh-CN" altLang="en-US" sz="2400" kern="100" smtClean="0">
                          <a:solidFill>
                            <a:schemeClr val="bg1"/>
                          </a:solidFill>
                          <a:latin typeface="方正粗雅宋_GBK" panose="02000000000000000000" pitchFamily="2" charset="-122"/>
                          <a:ea typeface="方正粗雅宋_GBK" panose="02000000000000000000" pitchFamily="2" charset="-122"/>
                        </a:rPr>
                        <a:t>。</a:t>
                      </a:r>
                      <a:endParaRPr lang="zh-CN" sz="2400" kern="100">
                        <a:solidFill>
                          <a:schemeClr val="bg1"/>
                        </a:solidFill>
                        <a:latin typeface="方正粗雅宋_GBK" panose="02000000000000000000" pitchFamily="2" charset="-122"/>
                        <a:ea typeface="方正粗雅宋_GBK" panose="02000000000000000000" pitchFamily="2" charset="-122"/>
                        <a:cs typeface="Times New Roman" panose="02020603050405020304"/>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solidFill>
                      <a:srgbClr val="663300"/>
                    </a:solidFill>
                  </a:tcPr>
                </a:tc>
              </a:tr>
              <a:tr h="768096">
                <a:tc>
                  <a:txBody>
                    <a:bodyPr/>
                    <a:lstStyle/>
                    <a:p>
                      <a:pPr algn="ctr">
                        <a:lnSpc>
                          <a:spcPct val="175000"/>
                        </a:lnSpc>
                        <a:spcAft>
                          <a:spcPct val="0"/>
                        </a:spcAft>
                      </a:pPr>
                      <a:r>
                        <a:rPr lang="zh-CN" sz="2400" kern="100" smtClean="0">
                          <a:solidFill>
                            <a:schemeClr val="bg1"/>
                          </a:solidFill>
                          <a:latin typeface="华康黑体W9(P)" panose="020B0900000000000000" pitchFamily="34" charset="-122"/>
                          <a:ea typeface="华康黑体W9(P)" panose="020B0900000000000000" pitchFamily="34" charset="-122"/>
                        </a:rPr>
                        <a:t>脆</a:t>
                      </a:r>
                      <a:r>
                        <a:rPr lang="en-US" altLang="zh-CN" sz="2400" kern="100" smtClean="0">
                          <a:solidFill>
                            <a:schemeClr val="bg1"/>
                          </a:solidFill>
                          <a:latin typeface="华康黑体W9(P)" panose="020B0900000000000000" pitchFamily="34" charset="-122"/>
                          <a:ea typeface="华康黑体W9(P)" panose="020B0900000000000000" pitchFamily="34" charset="-122"/>
                        </a:rPr>
                        <a:t> </a:t>
                      </a:r>
                      <a:r>
                        <a:rPr lang="zh-CN" sz="2400" kern="100" smtClean="0">
                          <a:solidFill>
                            <a:schemeClr val="bg1"/>
                          </a:solidFill>
                          <a:latin typeface="华康黑体W9(P)" panose="020B0900000000000000" pitchFamily="34" charset="-122"/>
                          <a:ea typeface="华康黑体W9(P)" panose="020B0900000000000000" pitchFamily="34" charset="-122"/>
                        </a:rPr>
                        <a:t>弱</a:t>
                      </a:r>
                      <a:r>
                        <a:rPr lang="en-US" altLang="zh-CN" sz="2400" kern="100" smtClean="0">
                          <a:solidFill>
                            <a:schemeClr val="bg1"/>
                          </a:solidFill>
                          <a:latin typeface="华康黑体W9(P)" panose="020B0900000000000000" pitchFamily="34" charset="-122"/>
                          <a:ea typeface="华康黑体W9(P)" panose="020B0900000000000000" pitchFamily="34" charset="-122"/>
                        </a:rPr>
                        <a:t> </a:t>
                      </a:r>
                      <a:r>
                        <a:rPr lang="zh-CN" sz="2400" kern="100" smtClean="0">
                          <a:solidFill>
                            <a:schemeClr val="bg1"/>
                          </a:solidFill>
                          <a:latin typeface="华康黑体W9(P)" panose="020B0900000000000000" pitchFamily="34" charset="-122"/>
                          <a:ea typeface="华康黑体W9(P)" panose="020B0900000000000000" pitchFamily="34" charset="-122"/>
                        </a:rPr>
                        <a:t>性</a:t>
                      </a:r>
                      <a:endParaRPr lang="zh-CN" sz="2400" kern="100">
                        <a:solidFill>
                          <a:schemeClr val="bg1"/>
                        </a:solidFill>
                        <a:latin typeface="华康黑体W9(P)" panose="020B0900000000000000" pitchFamily="34" charset="-122"/>
                        <a:ea typeface="华康黑体W9(P)" panose="020B0900000000000000" pitchFamily="34" charset="-122"/>
                        <a:cs typeface="Times New Roman" panose="02020603050405020304"/>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solidFill>
                      <a:srgbClr val="663300"/>
                    </a:solidFill>
                  </a:tcPr>
                </a:tc>
                <a:tc>
                  <a:txBody>
                    <a:bodyPr/>
                    <a:lstStyle/>
                    <a:p>
                      <a:pPr algn="just">
                        <a:lnSpc>
                          <a:spcPct val="120000"/>
                        </a:lnSpc>
                        <a:spcAft>
                          <a:spcPct val="0"/>
                        </a:spcAft>
                      </a:pPr>
                      <a:r>
                        <a:rPr lang="zh-CN" sz="2400" kern="100">
                          <a:solidFill>
                            <a:schemeClr val="bg1"/>
                          </a:solidFill>
                          <a:latin typeface="方正粗雅宋_GBK" panose="02000000000000000000" pitchFamily="2" charset="-122"/>
                          <a:ea typeface="方正粗雅宋_GBK" panose="02000000000000000000" pitchFamily="2" charset="-122"/>
                        </a:rPr>
                        <a:t>规模</a:t>
                      </a:r>
                      <a:r>
                        <a:rPr lang="zh-CN" altLang="en-US" sz="2400" kern="100" smtClean="0">
                          <a:solidFill>
                            <a:schemeClr val="bg1"/>
                          </a:solidFill>
                          <a:latin typeface="方正粗雅宋_GBK" panose="02000000000000000000" pitchFamily="2" charset="-122"/>
                          <a:ea typeface="方正粗雅宋_GBK" panose="02000000000000000000" pitchFamily="2" charset="-122"/>
                        </a:rPr>
                        <a:t>小，易破产。地主的地租剥削，国家的</a:t>
                      </a:r>
                      <a:r>
                        <a:rPr lang="zh-CN" sz="2400" kern="100" smtClean="0">
                          <a:solidFill>
                            <a:schemeClr val="bg1"/>
                          </a:solidFill>
                          <a:latin typeface="方正粗雅宋_GBK" panose="02000000000000000000" pitchFamily="2" charset="-122"/>
                          <a:ea typeface="方正粗雅宋_GBK" panose="02000000000000000000" pitchFamily="2" charset="-122"/>
                        </a:rPr>
                        <a:t>赋税徭役</a:t>
                      </a:r>
                      <a:r>
                        <a:rPr lang="zh-CN" altLang="en-US" sz="2400" kern="100" smtClean="0">
                          <a:solidFill>
                            <a:schemeClr val="bg1"/>
                          </a:solidFill>
                          <a:latin typeface="方正粗雅宋_GBK" panose="02000000000000000000" pitchFamily="2" charset="-122"/>
                          <a:ea typeface="方正粗雅宋_GBK" panose="02000000000000000000" pitchFamily="2" charset="-122"/>
                        </a:rPr>
                        <a:t>；</a:t>
                      </a:r>
                      <a:r>
                        <a:rPr lang="zh-CN" sz="2400" kern="100" smtClean="0">
                          <a:solidFill>
                            <a:schemeClr val="bg1"/>
                          </a:solidFill>
                          <a:latin typeface="方正粗雅宋_GBK" panose="02000000000000000000" pitchFamily="2" charset="-122"/>
                          <a:ea typeface="方正粗雅宋_GBK" panose="02000000000000000000" pitchFamily="2" charset="-122"/>
                        </a:rPr>
                        <a:t>灾荒</a:t>
                      </a:r>
                      <a:r>
                        <a:rPr lang="zh-CN" sz="2400" kern="100">
                          <a:solidFill>
                            <a:schemeClr val="bg1"/>
                          </a:solidFill>
                          <a:latin typeface="方正粗雅宋_GBK" panose="02000000000000000000" pitchFamily="2" charset="-122"/>
                          <a:ea typeface="方正粗雅宋_GBK" panose="02000000000000000000" pitchFamily="2" charset="-122"/>
                        </a:rPr>
                        <a:t>瘟疫</a:t>
                      </a:r>
                      <a:r>
                        <a:rPr lang="zh-CN" sz="2400" kern="100" smtClean="0">
                          <a:solidFill>
                            <a:schemeClr val="bg1"/>
                          </a:solidFill>
                          <a:latin typeface="方正粗雅宋_GBK" panose="02000000000000000000" pitchFamily="2" charset="-122"/>
                          <a:ea typeface="方正粗雅宋_GBK" panose="02000000000000000000" pitchFamily="2" charset="-122"/>
                        </a:rPr>
                        <a:t>影响</a:t>
                      </a:r>
                      <a:r>
                        <a:rPr lang="zh-CN" altLang="en-US" sz="2400" kern="100" smtClean="0">
                          <a:solidFill>
                            <a:schemeClr val="bg1"/>
                          </a:solidFill>
                          <a:latin typeface="方正粗雅宋_GBK" panose="02000000000000000000" pitchFamily="2" charset="-122"/>
                          <a:ea typeface="方正粗雅宋_GBK" panose="02000000000000000000" pitchFamily="2" charset="-122"/>
                        </a:rPr>
                        <a:t>。</a:t>
                      </a:r>
                      <a:endParaRPr lang="zh-CN" sz="2400" kern="100">
                        <a:solidFill>
                          <a:schemeClr val="bg1"/>
                        </a:solidFill>
                        <a:latin typeface="方正粗雅宋_GBK" panose="02000000000000000000" pitchFamily="2" charset="-122"/>
                        <a:ea typeface="方正粗雅宋_GBK" panose="02000000000000000000" pitchFamily="2" charset="-122"/>
                        <a:cs typeface="Times New Roman" panose="02020603050405020304"/>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cell3D prstMaterial="dkEdge">
                      <a:bevel/>
                      <a:lightRig rig="flood" dir="t"/>
                    </a:cell3D>
                    <a:solidFill>
                      <a:srgbClr val="663300"/>
                    </a:solidFill>
                  </a:tcPr>
                </a:tc>
              </a:tr>
            </a:tbl>
          </a:graphicData>
        </a:graphic>
      </p:graphicFrame>
      <p:pic>
        <p:nvPicPr>
          <p:cNvPr id="4" name="Picture 2" descr="C:\Users\rdfz\Documents\美图图库\55bOOOPIC78_副本.png">
            <a:hlinkClick r:id="rId1" action="ppaction://hlinksldjump"/>
          </p:cNvPr>
          <p:cNvPicPr>
            <a:picLocks noChangeAspect="1" noChangeArrowheads="1"/>
          </p:cNvPicPr>
          <p:nvPr/>
        </p:nvPicPr>
        <p:blipFill>
          <a:blip r:embed="rId2">
            <a:lum contrast="40000"/>
          </a:blip>
          <a:stretch>
            <a:fillRect/>
          </a:stretch>
        </p:blipFill>
        <p:spPr bwMode="auto">
          <a:xfrm flipH="1">
            <a:off x="8277725" y="4443958"/>
            <a:ext cx="605919" cy="349383"/>
          </a:xfrm>
          <a:prstGeom prst="rect">
            <a:avLst/>
          </a:prstGeom>
          <a:noFill/>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2060" y="699776"/>
            <a:ext cx="8639880" cy="2308324"/>
          </a:xfrm>
          <a:prstGeom prst="rect">
            <a:avLst/>
          </a:prstGeom>
        </p:spPr>
        <p:txBody>
          <a:bodyPr wrap="square">
            <a:spAutoFit/>
          </a:bodyPr>
          <a:lstStyle/>
          <a:p>
            <a:pPr algn="just"/>
            <a:r>
              <a:rPr lang="en-US" altLang="zh-CN" sz="2400" smtClean="0">
                <a:solidFill>
                  <a:schemeClr val="bg1"/>
                </a:solidFill>
                <a:latin typeface="方正粗雅宋_GBK" panose="02000000000000000000" pitchFamily="2" charset="-122"/>
                <a:ea typeface="方正粗雅宋_GBK" panose="02000000000000000000" pitchFamily="2" charset="-122"/>
              </a:rPr>
              <a:t>    </a:t>
            </a:r>
            <a:r>
              <a:rPr lang="zh-CN" altLang="zh-CN" sz="2400" smtClean="0">
                <a:solidFill>
                  <a:schemeClr val="bg1"/>
                </a:solidFill>
                <a:latin typeface="方正粗雅宋_GBK" panose="02000000000000000000" pitchFamily="2" charset="-122"/>
                <a:ea typeface="方正粗雅宋_GBK" panose="02000000000000000000" pitchFamily="2" charset="-122"/>
              </a:rPr>
              <a:t>土地</a:t>
            </a:r>
            <a:r>
              <a:rPr lang="zh-CN" altLang="zh-CN" sz="2400">
                <a:solidFill>
                  <a:schemeClr val="bg1"/>
                </a:solidFill>
                <a:latin typeface="方正粗雅宋_GBK" panose="02000000000000000000" pitchFamily="2" charset="-122"/>
                <a:ea typeface="方正粗雅宋_GBK" panose="02000000000000000000" pitchFamily="2" charset="-122"/>
              </a:rPr>
              <a:t>制度往往以限制大土地所有者对土地的集中占有为出发点</a:t>
            </a:r>
            <a:r>
              <a:rPr lang="zh-CN" altLang="zh-CN" sz="2400" smtClean="0">
                <a:solidFill>
                  <a:schemeClr val="bg1"/>
                </a:solidFill>
                <a:latin typeface="方正粗雅宋_GBK" panose="02000000000000000000" pitchFamily="2" charset="-122"/>
                <a:ea typeface="方正粗雅宋_GBK" panose="02000000000000000000" pitchFamily="2" charset="-122"/>
              </a:rPr>
              <a:t>，</a:t>
            </a:r>
            <a:r>
              <a:rPr lang="zh-CN" altLang="en-US" sz="2400" smtClean="0">
                <a:solidFill>
                  <a:schemeClr val="bg1"/>
                </a:solidFill>
                <a:latin typeface="方正粗雅宋_GBK" panose="02000000000000000000" pitchFamily="2" charset="-122"/>
                <a:ea typeface="方正粗雅宋_GBK" panose="02000000000000000000" pitchFamily="2" charset="-122"/>
              </a:rPr>
              <a:t>保</a:t>
            </a:r>
            <a:r>
              <a:rPr lang="zh-CN" altLang="zh-CN" sz="2400" smtClean="0">
                <a:solidFill>
                  <a:schemeClr val="bg1"/>
                </a:solidFill>
                <a:latin typeface="方正粗雅宋_GBK" panose="02000000000000000000" pitchFamily="2" charset="-122"/>
                <a:ea typeface="方正粗雅宋_GBK" panose="02000000000000000000" pitchFamily="2" charset="-122"/>
              </a:rPr>
              <a:t>证</a:t>
            </a:r>
            <a:r>
              <a:rPr lang="zh-CN" altLang="zh-CN" sz="2400">
                <a:solidFill>
                  <a:schemeClr val="bg1"/>
                </a:solidFill>
                <a:latin typeface="方正粗雅宋_GBK" panose="02000000000000000000" pitchFamily="2" charset="-122"/>
                <a:ea typeface="方正粗雅宋_GBK" panose="02000000000000000000" pitchFamily="2" charset="-122"/>
              </a:rPr>
              <a:t>政府对农业经济的直接控制。个体农户相对平均地占有耕地，</a:t>
            </a:r>
            <a:r>
              <a:rPr lang="zh-CN" altLang="zh-CN" sz="2400" smtClean="0">
                <a:solidFill>
                  <a:schemeClr val="bg1"/>
                </a:solidFill>
                <a:latin typeface="方正粗雅宋_GBK" panose="02000000000000000000" pitchFamily="2" charset="-122"/>
                <a:ea typeface="方正粗雅宋_GBK" panose="02000000000000000000" pitchFamily="2" charset="-122"/>
              </a:rPr>
              <a:t>客观</a:t>
            </a:r>
            <a:r>
              <a:rPr lang="zh-CN" altLang="en-US" sz="2400" smtClean="0">
                <a:solidFill>
                  <a:schemeClr val="bg1"/>
                </a:solidFill>
                <a:latin typeface="方正粗雅宋_GBK" panose="02000000000000000000" pitchFamily="2" charset="-122"/>
                <a:ea typeface="方正粗雅宋_GBK" panose="02000000000000000000" pitchFamily="2" charset="-122"/>
              </a:rPr>
              <a:t>上</a:t>
            </a:r>
            <a:r>
              <a:rPr lang="zh-CN" altLang="zh-CN" sz="2400" smtClean="0">
                <a:solidFill>
                  <a:schemeClr val="bg1"/>
                </a:solidFill>
                <a:latin typeface="方正粗雅宋_GBK" panose="02000000000000000000" pitchFamily="2" charset="-122"/>
                <a:ea typeface="方正粗雅宋_GBK" panose="02000000000000000000" pitchFamily="2" charset="-122"/>
              </a:rPr>
              <a:t>有益于</a:t>
            </a:r>
            <a:r>
              <a:rPr lang="zh-CN" altLang="zh-CN" sz="2400">
                <a:solidFill>
                  <a:schemeClr val="bg1"/>
                </a:solidFill>
                <a:latin typeface="方正粗雅宋_GBK" panose="02000000000000000000" pitchFamily="2" charset="-122"/>
                <a:ea typeface="方正粗雅宋_GBK" panose="02000000000000000000" pitchFamily="2" charset="-122"/>
              </a:rPr>
              <a:t>农业生产积极性的调动。历代土地制度的调整，有成功的，有失败的。总体看来较合理的土地制度，能够适应农业生产力发展的趋势</a:t>
            </a:r>
            <a:r>
              <a:rPr lang="zh-CN" altLang="zh-CN" sz="2400" smtClean="0">
                <a:solidFill>
                  <a:schemeClr val="bg1"/>
                </a:solidFill>
                <a:latin typeface="方正粗雅宋_GBK" panose="02000000000000000000" pitchFamily="2" charset="-122"/>
                <a:ea typeface="方正粗雅宋_GBK" panose="02000000000000000000" pitchFamily="2" charset="-122"/>
              </a:rPr>
              <a:t>。</a:t>
            </a:r>
            <a:endParaRPr lang="en-US" altLang="zh-CN" sz="2400" smtClean="0">
              <a:solidFill>
                <a:schemeClr val="bg1"/>
              </a:solidFill>
              <a:latin typeface="方正粗雅宋_GBK" panose="02000000000000000000" pitchFamily="2" charset="-122"/>
              <a:ea typeface="方正粗雅宋_GBK" panose="02000000000000000000" pitchFamily="2" charset="-122"/>
            </a:endParaRPr>
          </a:p>
          <a:p>
            <a:pPr algn="r"/>
            <a:r>
              <a:rPr lang="en-US" altLang="zh-CN" sz="2400" smtClean="0">
                <a:solidFill>
                  <a:schemeClr val="bg1"/>
                </a:solidFill>
                <a:latin typeface="方正粗雅宋_GBK" panose="02000000000000000000" pitchFamily="2" charset="-122"/>
                <a:ea typeface="方正粗雅宋_GBK" panose="02000000000000000000" pitchFamily="2" charset="-122"/>
              </a:rPr>
              <a:t>——</a:t>
            </a:r>
            <a:r>
              <a:rPr lang="zh-CN" altLang="en-US" sz="2400" smtClean="0">
                <a:solidFill>
                  <a:schemeClr val="bg1"/>
                </a:solidFill>
                <a:latin typeface="方正粗雅宋_GBK" panose="02000000000000000000" pitchFamily="2" charset="-122"/>
                <a:ea typeface="方正粗雅宋_GBK" panose="02000000000000000000" pitchFamily="2" charset="-122"/>
              </a:rPr>
              <a:t>张岂之主编</a:t>
            </a:r>
            <a:r>
              <a:rPr lang="en-US" altLang="zh-CN" sz="2400" smtClean="0">
                <a:solidFill>
                  <a:schemeClr val="bg1"/>
                </a:solidFill>
                <a:latin typeface="方正粗雅宋_GBK" panose="02000000000000000000" pitchFamily="2" charset="-122"/>
                <a:ea typeface="方正粗雅宋_GBK" panose="02000000000000000000" pitchFamily="2" charset="-122"/>
              </a:rPr>
              <a:t>《</a:t>
            </a:r>
            <a:r>
              <a:rPr lang="zh-CN" altLang="en-US" sz="2400" smtClean="0">
                <a:solidFill>
                  <a:schemeClr val="bg1"/>
                </a:solidFill>
                <a:latin typeface="方正粗雅宋_GBK" panose="02000000000000000000" pitchFamily="2" charset="-122"/>
                <a:ea typeface="方正粗雅宋_GBK" panose="02000000000000000000" pitchFamily="2" charset="-122"/>
              </a:rPr>
              <a:t>中国历史十五讲</a:t>
            </a:r>
            <a:r>
              <a:rPr lang="en-US" altLang="zh-CN" sz="2400" smtClean="0">
                <a:solidFill>
                  <a:schemeClr val="bg1"/>
                </a:solidFill>
                <a:latin typeface="方正粗雅宋_GBK" panose="02000000000000000000" pitchFamily="2" charset="-122"/>
                <a:ea typeface="方正粗雅宋_GBK" panose="02000000000000000000" pitchFamily="2" charset="-122"/>
              </a:rPr>
              <a:t>》</a:t>
            </a:r>
            <a:endParaRPr lang="zh-CN" altLang="en-US" sz="2400">
              <a:solidFill>
                <a:schemeClr val="bg1"/>
              </a:solidFill>
              <a:latin typeface="方正粗雅宋_GBK" panose="02000000000000000000" pitchFamily="2" charset="-122"/>
              <a:ea typeface="方正粗雅宋_GBK" panose="02000000000000000000" pitchFamily="2" charset="-122"/>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2060" y="627777"/>
            <a:ext cx="8639880" cy="4154984"/>
          </a:xfrm>
          <a:prstGeom prst="rect">
            <a:avLst/>
          </a:prstGeom>
        </p:spPr>
        <p:txBody>
          <a:bodyPr wrap="square">
            <a:spAutoFit/>
          </a:bodyPr>
          <a:lstStyle/>
          <a:p>
            <a:pPr algn="just"/>
            <a:r>
              <a:rPr lang="en-US" altLang="zh-CN" sz="2400" smtClean="0">
                <a:solidFill>
                  <a:schemeClr val="bg1"/>
                </a:solidFill>
                <a:latin typeface="方正粗雅宋_GBK" panose="02000000000000000000" pitchFamily="2" charset="-122"/>
                <a:ea typeface="方正粗雅宋_GBK" panose="02000000000000000000" pitchFamily="2" charset="-122"/>
              </a:rPr>
              <a:t>    </a:t>
            </a:r>
            <a:r>
              <a:rPr lang="zh-CN" altLang="zh-CN" sz="2400" smtClean="0">
                <a:solidFill>
                  <a:schemeClr val="bg1"/>
                </a:solidFill>
                <a:latin typeface="方正粗雅宋_GBK" panose="02000000000000000000" pitchFamily="2" charset="-122"/>
                <a:ea typeface="方正粗雅宋_GBK" panose="02000000000000000000" pitchFamily="2" charset="-122"/>
              </a:rPr>
              <a:t>秦汉</a:t>
            </a:r>
            <a:r>
              <a:rPr lang="zh-CN" altLang="zh-CN" sz="2400">
                <a:solidFill>
                  <a:schemeClr val="bg1"/>
                </a:solidFill>
                <a:latin typeface="方正粗雅宋_GBK" panose="02000000000000000000" pitchFamily="2" charset="-122"/>
                <a:ea typeface="方正粗雅宋_GBK" panose="02000000000000000000" pitchFamily="2" charset="-122"/>
              </a:rPr>
              <a:t>以后，历代都有学者留心这个问题，并纷纷提出各种对策，这些对策有的经朝廷采纳，成为具体的措施；有的未获实施，只是一些构想或建议。归纳而言，各种解决土地兼并问的构想和措施可以分为二</a:t>
            </a:r>
            <a:r>
              <a:rPr lang="zh-CN" altLang="zh-CN" sz="2400" smtClean="0">
                <a:solidFill>
                  <a:schemeClr val="bg1"/>
                </a:solidFill>
                <a:latin typeface="方正粗雅宋_GBK" panose="02000000000000000000" pitchFamily="2" charset="-122"/>
                <a:ea typeface="方正粗雅宋_GBK" panose="02000000000000000000" pitchFamily="2" charset="-122"/>
              </a:rPr>
              <a:t>类</a:t>
            </a:r>
            <a:r>
              <a:rPr lang="zh-CN" altLang="en-US" sz="2400" smtClean="0">
                <a:solidFill>
                  <a:schemeClr val="bg1"/>
                </a:solidFill>
                <a:latin typeface="方正粗雅宋_GBK" panose="02000000000000000000" pitchFamily="2" charset="-122"/>
                <a:ea typeface="方正粗雅宋_GBK" panose="02000000000000000000" pitchFamily="2" charset="-122"/>
              </a:rPr>
              <a:t>：</a:t>
            </a:r>
            <a:r>
              <a:rPr lang="zh-CN" altLang="zh-CN" sz="2400" smtClean="0">
                <a:solidFill>
                  <a:schemeClr val="bg1"/>
                </a:solidFill>
                <a:latin typeface="方正粗雅宋_GBK" panose="02000000000000000000" pitchFamily="2" charset="-122"/>
                <a:ea typeface="方正粗雅宋_GBK" panose="02000000000000000000" pitchFamily="2" charset="-122"/>
              </a:rPr>
              <a:t>一类</a:t>
            </a:r>
            <a:r>
              <a:rPr lang="zh-CN" altLang="zh-CN" sz="2400">
                <a:solidFill>
                  <a:schemeClr val="bg1"/>
                </a:solidFill>
                <a:latin typeface="方正粗雅宋_GBK" panose="02000000000000000000" pitchFamily="2" charset="-122"/>
                <a:ea typeface="方正粗雅宋_GBK" panose="02000000000000000000" pitchFamily="2" charset="-122"/>
              </a:rPr>
              <a:t>是在承认土地私有制的前提下，用法律来限制私人拥有土地的最高面积，手段比较温和；另一类则倾向于以强制分配、禁止买卖的土地国有制来取代土地私有制，做法比激烈。前者包括西晋的占田制和历代的限田措施与思想，后者则包括新莽的王田制、北魏至隋唐的均田制，以及各朝的井田思想</a:t>
            </a:r>
            <a:r>
              <a:rPr lang="zh-CN" altLang="zh-CN" sz="2400" smtClean="0">
                <a:solidFill>
                  <a:schemeClr val="bg1"/>
                </a:solidFill>
                <a:latin typeface="方正粗雅宋_GBK" panose="02000000000000000000" pitchFamily="2" charset="-122"/>
                <a:ea typeface="方正粗雅宋_GBK" panose="02000000000000000000" pitchFamily="2" charset="-122"/>
              </a:rPr>
              <a:t>。</a:t>
            </a:r>
            <a:endParaRPr lang="en-US" altLang="zh-CN" sz="2400" smtClean="0">
              <a:solidFill>
                <a:schemeClr val="bg1"/>
              </a:solidFill>
              <a:latin typeface="方正粗雅宋_GBK" panose="02000000000000000000" pitchFamily="2" charset="-122"/>
              <a:ea typeface="方正粗雅宋_GBK" panose="02000000000000000000" pitchFamily="2" charset="-122"/>
            </a:endParaRPr>
          </a:p>
          <a:p>
            <a:pPr algn="r"/>
            <a:r>
              <a:rPr lang="en-US" altLang="zh-CN" sz="2400" smtClean="0">
                <a:solidFill>
                  <a:schemeClr val="bg1"/>
                </a:solidFill>
                <a:latin typeface="方正粗雅宋_GBK" panose="02000000000000000000" pitchFamily="2" charset="-122"/>
                <a:ea typeface="方正粗雅宋_GBK" panose="02000000000000000000" pitchFamily="2" charset="-122"/>
              </a:rPr>
              <a:t>——</a:t>
            </a:r>
            <a:r>
              <a:rPr lang="zh-CN" altLang="en-US" sz="2400" smtClean="0">
                <a:solidFill>
                  <a:schemeClr val="bg1"/>
                </a:solidFill>
                <a:latin typeface="方正粗雅宋_GBK" panose="02000000000000000000" pitchFamily="2" charset="-122"/>
                <a:ea typeface="方正粗雅宋_GBK" panose="02000000000000000000" pitchFamily="2" charset="-122"/>
              </a:rPr>
              <a:t>戴晋新</a:t>
            </a:r>
            <a:r>
              <a:rPr lang="en-US" altLang="zh-CN" sz="2400" smtClean="0">
                <a:solidFill>
                  <a:schemeClr val="bg1"/>
                </a:solidFill>
                <a:latin typeface="方正粗雅宋_GBK" panose="02000000000000000000" pitchFamily="2" charset="-122"/>
                <a:ea typeface="方正粗雅宋_GBK" panose="02000000000000000000" pitchFamily="2" charset="-122"/>
              </a:rPr>
              <a:t>《</a:t>
            </a:r>
            <a:r>
              <a:rPr lang="zh-CN" altLang="en-US" sz="2400" smtClean="0">
                <a:solidFill>
                  <a:schemeClr val="bg1"/>
                </a:solidFill>
                <a:latin typeface="方正粗雅宋_GBK" panose="02000000000000000000" pitchFamily="2" charset="-122"/>
                <a:ea typeface="方正粗雅宋_GBK" panose="02000000000000000000" pitchFamily="2" charset="-122"/>
              </a:rPr>
              <a:t>有土有财</a:t>
            </a:r>
            <a:r>
              <a:rPr lang="en-US" altLang="zh-CN" sz="2400" smtClean="0">
                <a:solidFill>
                  <a:schemeClr val="bg1"/>
                </a:solidFill>
                <a:latin typeface="方正粗雅宋_GBK" panose="02000000000000000000" pitchFamily="2" charset="-122"/>
                <a:ea typeface="方正粗雅宋_GBK" panose="02000000000000000000" pitchFamily="2" charset="-122"/>
              </a:rPr>
              <a:t>——</a:t>
            </a:r>
            <a:r>
              <a:rPr lang="zh-CN" altLang="en-US" sz="2400" smtClean="0">
                <a:solidFill>
                  <a:schemeClr val="bg1"/>
                </a:solidFill>
                <a:latin typeface="方正粗雅宋_GBK" panose="02000000000000000000" pitchFamily="2" charset="-122"/>
                <a:ea typeface="方正粗雅宋_GBK" panose="02000000000000000000" pitchFamily="2" charset="-122"/>
              </a:rPr>
              <a:t>土地分配与经营</a:t>
            </a:r>
            <a:r>
              <a:rPr lang="en-US" altLang="zh-CN" sz="2400" smtClean="0">
                <a:solidFill>
                  <a:schemeClr val="bg1"/>
                </a:solidFill>
                <a:latin typeface="方正粗雅宋_GBK" panose="02000000000000000000" pitchFamily="2" charset="-122"/>
                <a:ea typeface="方正粗雅宋_GBK" panose="02000000000000000000" pitchFamily="2" charset="-122"/>
              </a:rPr>
              <a:t>》</a:t>
            </a:r>
            <a:endParaRPr lang="en-US" altLang="zh-CN" sz="2400" smtClean="0">
              <a:solidFill>
                <a:schemeClr val="bg1"/>
              </a:solidFill>
              <a:latin typeface="方正粗雅宋_GBK" panose="02000000000000000000" pitchFamily="2" charset="-122"/>
              <a:ea typeface="方正粗雅宋_GBK" panose="02000000000000000000" pitchFamily="2" charset="-122"/>
            </a:endParaRPr>
          </a:p>
          <a:p>
            <a:pPr algn="r"/>
            <a:r>
              <a:rPr lang="zh-CN" altLang="en-US" smtClean="0">
                <a:solidFill>
                  <a:schemeClr val="bg1"/>
                </a:solidFill>
                <a:latin typeface="方正粗雅宋_GBK" panose="02000000000000000000" pitchFamily="2" charset="-122"/>
                <a:ea typeface="方正粗雅宋_GBK" panose="02000000000000000000" pitchFamily="2" charset="-122"/>
              </a:rPr>
              <a:t>载刘石吉主编</a:t>
            </a:r>
            <a:r>
              <a:rPr lang="en-US" altLang="zh-CN" smtClean="0">
                <a:solidFill>
                  <a:schemeClr val="bg1"/>
                </a:solidFill>
                <a:latin typeface="方正粗雅宋_GBK" panose="02000000000000000000" pitchFamily="2" charset="-122"/>
                <a:ea typeface="方正粗雅宋_GBK" panose="02000000000000000000" pitchFamily="2" charset="-122"/>
              </a:rPr>
              <a:t>《</a:t>
            </a:r>
            <a:r>
              <a:rPr lang="zh-CN" altLang="en-US" smtClean="0">
                <a:solidFill>
                  <a:schemeClr val="bg1"/>
                </a:solidFill>
                <a:latin typeface="方正粗雅宋_GBK" panose="02000000000000000000" pitchFamily="2" charset="-122"/>
                <a:ea typeface="方正粗雅宋_GBK" panose="02000000000000000000" pitchFamily="2" charset="-122"/>
              </a:rPr>
              <a:t>中国民生的开拓</a:t>
            </a:r>
            <a:r>
              <a:rPr lang="en-US" altLang="zh-CN" smtClean="0">
                <a:solidFill>
                  <a:schemeClr val="bg1"/>
                </a:solidFill>
                <a:latin typeface="方正粗雅宋_GBK" panose="02000000000000000000" pitchFamily="2" charset="-122"/>
                <a:ea typeface="方正粗雅宋_GBK" panose="02000000000000000000" pitchFamily="2" charset="-122"/>
              </a:rPr>
              <a:t>》</a:t>
            </a:r>
            <a:endParaRPr lang="zh-CN" altLang="en-US">
              <a:solidFill>
                <a:schemeClr val="bg1"/>
              </a:solidFill>
              <a:latin typeface="方正粗雅宋_GBK" panose="02000000000000000000" pitchFamily="2" charset="-122"/>
              <a:ea typeface="方正粗雅宋_GBK" panose="02000000000000000000" pitchFamily="2" charset="-122"/>
            </a:endParaRPr>
          </a:p>
        </p:txBody>
      </p:sp>
      <p:pic>
        <p:nvPicPr>
          <p:cNvPr id="3" name="Picture 2" descr="C:\Users\rdfz\Documents\美图图库\55bOOOPIC78_副本.png">
            <a:hlinkClick r:id="rId1" action="ppaction://hlinksldjump"/>
          </p:cNvPr>
          <p:cNvPicPr>
            <a:picLocks noChangeAspect="1" noChangeArrowheads="1"/>
          </p:cNvPicPr>
          <p:nvPr/>
        </p:nvPicPr>
        <p:blipFill>
          <a:blip r:embed="rId2">
            <a:lum contrast="40000"/>
          </a:blip>
          <a:stretch>
            <a:fillRect/>
          </a:stretch>
        </p:blipFill>
        <p:spPr bwMode="auto">
          <a:xfrm flipH="1">
            <a:off x="8277725" y="4443958"/>
            <a:ext cx="605919" cy="349383"/>
          </a:xfrm>
          <a:prstGeom prst="rect">
            <a:avLst/>
          </a:prstGeom>
          <a:noFill/>
        </p:spPr>
      </p:pic>
    </p:spTree>
  </p:cSld>
  <p:clrMapOvr>
    <a:masterClrMapping/>
  </p:clrMapOvr>
  <p:transition/>
</p:sld>
</file>

<file path=ppt/tags/tag1.xml><?xml version="1.0" encoding="utf-8"?>
<p:tagLst xmlns:p="http://schemas.openxmlformats.org/presentationml/2006/main">
  <p:tag name="AS_NET" val="4.0.30319.42000"/>
  <p:tag name="AS_OS" val="Microsoft Windows NT 6.1.7601 Service Pack 1"/>
  <p:tag name="AS_RELEASE_DATE" val="2018.10.10"/>
  <p:tag name="AS_TITLE" val="Aspose.Slides for .NET 4.0 Client Profile"/>
  <p:tag name="AS_VERSION" val="18.10"/>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8289</Words>
  <Application>WPS 演示</Application>
  <PresentationFormat>全屏显示(16:9)</PresentationFormat>
  <Paragraphs>335</Paragraphs>
  <Slides>59</Slides>
  <Notes>1</Notes>
  <HiddenSlides>1</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59</vt:i4>
      </vt:variant>
    </vt:vector>
  </HeadingPairs>
  <TitlesOfParts>
    <vt:vector size="79" baseType="lpstr">
      <vt:lpstr>Arial</vt:lpstr>
      <vt:lpstr>宋体</vt:lpstr>
      <vt:lpstr>Wingdings</vt:lpstr>
      <vt:lpstr>华康黑体W9(P)</vt:lpstr>
      <vt:lpstr>黑体</vt:lpstr>
      <vt:lpstr>方正粗雅宋_GBK</vt:lpstr>
      <vt:lpstr>方正宋刻本秀楷繁体</vt:lpstr>
      <vt:lpstr>Wingdings</vt:lpstr>
      <vt:lpstr>Times New Roman</vt:lpstr>
      <vt:lpstr>微软雅黑</vt:lpstr>
      <vt:lpstr>Arial Unicode MS</vt:lpstr>
      <vt:lpstr>Calibri</vt:lpstr>
      <vt:lpstr>田氏保钓体简</vt:lpstr>
      <vt:lpstr>方正北魏楷书繁体</vt:lpstr>
      <vt:lpstr>华文隶书</vt:lpstr>
      <vt:lpstr>方正中雅宋_GBK</vt:lpstr>
      <vt:lpstr>Times New Roman</vt:lpstr>
      <vt:lpstr>隶书</vt:lpstr>
      <vt:lpstr>楷体</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RDF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lixiaofeng</dc:creator>
  <cp:lastModifiedBy>六一汉</cp:lastModifiedBy>
  <cp:revision>72</cp:revision>
  <cp:lastPrinted>2411-12-30T00:00:00Z</cp:lastPrinted>
  <dcterms:created xsi:type="dcterms:W3CDTF">2010-08-01T09:27:00Z</dcterms:created>
  <dcterms:modified xsi:type="dcterms:W3CDTF">2021-01-21T02:07:48Z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