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05220-4AEC-4928-978E-16F33E408F2E}" type="datetimeFigureOut">
              <a:rPr lang="zh-CN" altLang="en-US" smtClean="0"/>
              <a:t>2021/12/31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09180-3F62-448F-AA26-857C7D49E8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2503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05220-4AEC-4928-978E-16F33E408F2E}" type="datetimeFigureOut">
              <a:rPr lang="zh-CN" altLang="en-US" smtClean="0"/>
              <a:t>2021/12/31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09180-3F62-448F-AA26-857C7D49E8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8334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05220-4AEC-4928-978E-16F33E408F2E}" type="datetimeFigureOut">
              <a:rPr lang="zh-CN" altLang="en-US" smtClean="0"/>
              <a:t>2021/12/31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09180-3F62-448F-AA26-857C7D49E8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8910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05220-4AEC-4928-978E-16F33E408F2E}" type="datetimeFigureOut">
              <a:rPr lang="zh-CN" altLang="en-US" smtClean="0"/>
              <a:t>2021/12/31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09180-3F62-448F-AA26-857C7D49E8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1805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05220-4AEC-4928-978E-16F33E408F2E}" type="datetimeFigureOut">
              <a:rPr lang="zh-CN" altLang="en-US" smtClean="0"/>
              <a:t>2021/12/31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09180-3F62-448F-AA26-857C7D49E8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3606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05220-4AEC-4928-978E-16F33E408F2E}" type="datetimeFigureOut">
              <a:rPr lang="zh-CN" altLang="en-US" smtClean="0"/>
              <a:t>2021/12/31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09180-3F62-448F-AA26-857C7D49E8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1536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05220-4AEC-4928-978E-16F33E408F2E}" type="datetimeFigureOut">
              <a:rPr lang="zh-CN" altLang="en-US" smtClean="0"/>
              <a:t>2021/12/31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09180-3F62-448F-AA26-857C7D49E8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5104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05220-4AEC-4928-978E-16F33E408F2E}" type="datetimeFigureOut">
              <a:rPr lang="zh-CN" altLang="en-US" smtClean="0"/>
              <a:t>2021/12/31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09180-3F62-448F-AA26-857C7D49E8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0572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05220-4AEC-4928-978E-16F33E408F2E}" type="datetimeFigureOut">
              <a:rPr lang="zh-CN" altLang="en-US" smtClean="0"/>
              <a:t>2021/12/31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09180-3F62-448F-AA26-857C7D49E8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4931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05220-4AEC-4928-978E-16F33E408F2E}" type="datetimeFigureOut">
              <a:rPr lang="zh-CN" altLang="en-US" smtClean="0"/>
              <a:t>2021/12/31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09180-3F62-448F-AA26-857C7D49E8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4263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05220-4AEC-4928-978E-16F33E408F2E}" type="datetimeFigureOut">
              <a:rPr lang="zh-CN" altLang="en-US" smtClean="0"/>
              <a:t>2021/12/31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09180-3F62-448F-AA26-857C7D49E8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072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F05220-4AEC-4928-978E-16F33E408F2E}" type="datetimeFigureOut">
              <a:rPr lang="zh-CN" altLang="en-US" smtClean="0"/>
              <a:t>2021/12/31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709180-3F62-448F-AA26-857C7D49E8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8705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075"/>
          <p:cNvSpPr txBox="1"/>
          <p:nvPr/>
        </p:nvSpPr>
        <p:spPr>
          <a:xfrm>
            <a:off x="2116859" y="1844825"/>
            <a:ext cx="7776864" cy="2092881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zh-CN" altLang="en-US" sz="4000" b="1" dirty="0"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</a:rPr>
              <a:t>高</a:t>
            </a:r>
            <a:r>
              <a:rPr lang="en-US" altLang="zh-CN" sz="4000" b="1" dirty="0"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</a:rPr>
              <a:t>2022</a:t>
            </a:r>
            <a:r>
              <a:rPr lang="zh-CN" altLang="en-US" sz="4000" b="1" dirty="0"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</a:rPr>
              <a:t>届高考复习之</a:t>
            </a:r>
            <a:endParaRPr lang="en-US" altLang="zh-CN" sz="4000" b="1" dirty="0">
              <a:solidFill>
                <a:srgbClr val="FF0000"/>
              </a:solidFill>
              <a:latin typeface="方正粗黑宋简体" pitchFamily="2" charset="-122"/>
              <a:ea typeface="方正粗黑宋简体" pitchFamily="2" charset="-122"/>
            </a:endParaRPr>
          </a:p>
          <a:p>
            <a:pPr lvl="0" algn="ctr">
              <a:spcBef>
                <a:spcPct val="50000"/>
              </a:spcBef>
            </a:pPr>
            <a:r>
              <a:rPr lang="zh-CN" altLang="en-US" sz="6000" b="1" dirty="0"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</a:rPr>
              <a:t>通史复习</a:t>
            </a:r>
          </a:p>
        </p:txBody>
      </p:sp>
    </p:spTree>
    <p:extLst>
      <p:ext uri="{BB962C8B-B14F-4D97-AF65-F5344CB8AC3E}">
        <p14:creationId xmlns:p14="http://schemas.microsoft.com/office/powerpoint/2010/main" val="2742893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1119352" y="1457763"/>
            <a:ext cx="10452538" cy="483209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 dirty="0"/>
              <a:t>「三省制」是指三省長官：即尚書令、中書令和侍中並為宰相的一種制度，在魏晉南北朝時期已經有了雛形。尚書原先是在宮中為皇帝收發文書的小官，皇帝有時也請他們幫助審閱文書。因為他們比宮外（或稱外廷）的丞相等官員接近皇帝，皇帝有什麼事讓他們去辦比找宮外官員來得方便。久而久之，皇帝委託他們辦的事愈來愈多，機構也愈來愈龐大，到西晉時成了真正的宰相機構「尚書省」。</a:t>
            </a:r>
          </a:p>
          <a:p>
            <a:r>
              <a:rPr lang="zh-CN" altLang="en-US" sz="2800" dirty="0"/>
              <a:t>侍中則本來是宮中負責內勤的侍從官員，在尚書被重用的過程中，由於事務繁冗，為了提高效率，皇帝就讓侍中幫助「尚書省」審閱上奏文書，逐漸形成了專門的機構「門下省」。曹魏時，為了分擔「尚書省」事務又設立了「中書省」，主要負責撰寫詔令。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5359451" y="559059"/>
            <a:ext cx="4214842" cy="701731"/>
          </a:xfrm>
          <a:prstGeom prst="rect">
            <a:avLst/>
          </a:prstGeom>
          <a:solidFill>
            <a:srgbClr val="00FFFF"/>
          </a:solidFill>
        </p:spPr>
        <p:txBody>
          <a:bodyPr wrap="square" rtlCol="0" anchor="t">
            <a:spAutoFit/>
          </a:bodyPr>
          <a:lstStyle/>
          <a:p>
            <a:pPr algn="ctr">
              <a:lnSpc>
                <a:spcPct val="90000"/>
              </a:lnSpc>
              <a:buClr>
                <a:srgbClr val="FF0066"/>
              </a:buClr>
              <a:buNone/>
            </a:pPr>
            <a:r>
              <a:rPr lang="zh-CN" altLang="en-US" sz="4400" dirty="0">
                <a:solidFill>
                  <a:srgbClr val="FF0000"/>
                </a:solidFill>
                <a:latin typeface="黑体" charset="0"/>
                <a:ea typeface="黑体" charset="0"/>
              </a:rPr>
              <a:t>出现三省制雏形</a:t>
            </a:r>
          </a:p>
        </p:txBody>
      </p:sp>
      <p:sp>
        <p:nvSpPr>
          <p:cNvPr id="10" name="标题 47106">
            <a:extLst>
              <a:ext uri="{FF2B5EF4-FFF2-40B4-BE49-F238E27FC236}">
                <a16:creationId xmlns:a16="http://schemas.microsoft.com/office/drawing/2014/main" xmlns="" id="{085194B2-9BFC-42F3-ACC3-1F30ED9CC500}"/>
              </a:ext>
            </a:extLst>
          </p:cNvPr>
          <p:cNvSpPr>
            <a:spLocks noGrp="1"/>
          </p:cNvSpPr>
          <p:nvPr/>
        </p:nvSpPr>
        <p:spPr>
          <a:xfrm>
            <a:off x="1629252" y="6350"/>
            <a:ext cx="2252171" cy="684530"/>
          </a:xfrm>
          <a:prstGeom prst="rect">
            <a:avLst/>
          </a:prstGeom>
          <a:solidFill>
            <a:srgbClr val="00FF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2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政治特征</a:t>
            </a:r>
          </a:p>
        </p:txBody>
      </p:sp>
    </p:spTree>
    <p:extLst>
      <p:ext uri="{BB962C8B-B14F-4D97-AF65-F5344CB8AC3E}">
        <p14:creationId xmlns:p14="http://schemas.microsoft.com/office/powerpoint/2010/main" val="2790988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xmlns="" id="{B8521FFB-BCBA-4E51-9322-F2FBAC286DC1}"/>
              </a:ext>
            </a:extLst>
          </p:cNvPr>
          <p:cNvSpPr/>
          <p:nvPr/>
        </p:nvSpPr>
        <p:spPr>
          <a:xfrm>
            <a:off x="850083" y="525652"/>
            <a:ext cx="979554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tabLst>
                <a:tab pos="5849938" algn="l"/>
              </a:tabLst>
            </a:pP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Courier New" panose="02070309020205020404" pitchFamily="49" charset="0"/>
              </a:rPr>
              <a:t>(2021·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广东卷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Courier New" panose="02070309020205020404" pitchFamily="49" charset="0"/>
              </a:rPr>
              <a:t>· 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en-US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汉代设尚书台，其首领是尚书令、尚书仆射。魏晋时期，“事无大小，咸归令、仆</a:t>
            </a:r>
            <a:r>
              <a:rPr lang="en-US" altLang="zh-CN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r>
              <a:rPr lang="zh-CN" altLang="en-US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。这一现象说明</a:t>
            </a:r>
            <a:r>
              <a:rPr lang="en-US" altLang="zh-CN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Courier New" panose="02070309020205020404" pitchFamily="49" charset="0"/>
              </a:rPr>
              <a:t>(</a:t>
            </a:r>
            <a:r>
              <a:rPr lang="zh-CN" altLang="en-US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　　</a:t>
            </a:r>
            <a:r>
              <a:rPr lang="en-US" altLang="zh-CN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Courier New" panose="02070309020205020404" pitchFamily="49" charset="0"/>
              </a:rPr>
              <a:t>)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  <a:cs typeface="Courier New" panose="02070309020205020404" pitchFamily="49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  <a:tabLst>
                <a:tab pos="5849938" algn="l"/>
              </a:tabLst>
            </a:pPr>
            <a:r>
              <a:rPr lang="en-US" altLang="zh-CN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en-US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．皇权旁落</a:t>
            </a:r>
            <a:r>
              <a:rPr lang="en-US" altLang="zh-CN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Courier New" panose="02070309020205020404" pitchFamily="49" charset="0"/>
              </a:rPr>
              <a:t>                      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．相权转移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  <a:cs typeface="Courier New" panose="02070309020205020404" pitchFamily="49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  <a:tabLst>
                <a:tab pos="5849938" algn="l"/>
              </a:tabLst>
            </a:pPr>
            <a:r>
              <a:rPr lang="en-US" altLang="zh-CN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en-US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．地方权力削弱</a:t>
            </a:r>
            <a:r>
              <a:rPr lang="en-US" altLang="zh-CN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Courier New" panose="02070309020205020404" pitchFamily="49" charset="0"/>
              </a:rPr>
              <a:t>                  D</a:t>
            </a:r>
            <a:r>
              <a:rPr lang="zh-CN" altLang="en-US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．行政效率降低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  <a:cs typeface="Courier New" panose="02070309020205020404" pitchFamily="49" charset="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xmlns="" id="{ED2E176A-CD18-4E9E-98B4-9DE8FEFE0526}"/>
              </a:ext>
            </a:extLst>
          </p:cNvPr>
          <p:cNvSpPr/>
          <p:nvPr/>
        </p:nvSpPr>
        <p:spPr>
          <a:xfrm>
            <a:off x="917195" y="2823697"/>
            <a:ext cx="979554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tabLst>
                <a:tab pos="5849938" algn="l"/>
              </a:tabLst>
            </a:pPr>
            <a:r>
              <a:rPr lang="zh-CN" altLang="en-US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魏晋时期，高品第的士族很乐于就任地望清美、品秩较低、升迁较易的秘书郎、著作郎、黄门侍郎、散骑侍郎等官职，而寒门不可企及。这从本质上说明</a:t>
            </a:r>
            <a:r>
              <a:rPr lang="en-US" altLang="zh-CN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(</a:t>
            </a:r>
            <a:r>
              <a:rPr lang="zh-CN" altLang="en-US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　　</a:t>
            </a:r>
            <a:r>
              <a:rPr lang="en-US" altLang="zh-CN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)</a:t>
            </a:r>
            <a:endParaRPr lang="zh-CN" altLang="en-US" sz="24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spcBef>
                <a:spcPct val="0"/>
              </a:spcBef>
              <a:spcAft>
                <a:spcPct val="0"/>
              </a:spcAft>
              <a:tabLst>
                <a:tab pos="5849938" algn="l"/>
              </a:tabLst>
            </a:pPr>
            <a:r>
              <a:rPr lang="en-US" altLang="zh-CN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A</a:t>
            </a:r>
            <a:r>
              <a:rPr lang="zh-CN" altLang="en-US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．社会阶层已经固化</a:t>
            </a:r>
            <a:r>
              <a:rPr lang="en-US" altLang="zh-CN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	B</a:t>
            </a:r>
            <a:r>
              <a:rPr lang="zh-CN" altLang="en-US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．地主阶级统治加强</a:t>
            </a:r>
          </a:p>
          <a:p>
            <a:pPr>
              <a:spcBef>
                <a:spcPct val="0"/>
              </a:spcBef>
              <a:spcAft>
                <a:spcPct val="0"/>
              </a:spcAft>
              <a:tabLst>
                <a:tab pos="5849938" algn="l"/>
              </a:tabLst>
            </a:pPr>
            <a:r>
              <a:rPr lang="en-US" altLang="zh-CN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C</a:t>
            </a:r>
            <a:r>
              <a:rPr lang="zh-CN" altLang="en-US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．士族精于为官之道</a:t>
            </a:r>
            <a:r>
              <a:rPr lang="en-US" altLang="zh-CN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	D</a:t>
            </a:r>
            <a:r>
              <a:rPr lang="zh-CN" altLang="en-US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．门阀政治逐步形成</a:t>
            </a:r>
          </a:p>
        </p:txBody>
      </p:sp>
      <p:sp>
        <p:nvSpPr>
          <p:cNvPr id="4" name="WordArt 3">
            <a:extLst>
              <a:ext uri="{FF2B5EF4-FFF2-40B4-BE49-F238E27FC236}">
                <a16:creationId xmlns:a16="http://schemas.microsoft.com/office/drawing/2014/main" xmlns="" id="{12CBB668-43A9-47E9-A118-8CCF17CD9ADF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4036680" y="1409530"/>
            <a:ext cx="1142970" cy="1371564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Flat1" dir="r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>
              <a:defRPr/>
            </a:pPr>
            <a:r>
              <a:rPr lang="en-US" altLang="zh-CN" sz="3600" dirty="0">
                <a:ln w="9525" cmpd="sng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宋体"/>
                <a:ea typeface="宋体"/>
              </a:rPr>
              <a:t>B</a:t>
            </a:r>
            <a:endParaRPr lang="zh-CN" altLang="en-US" sz="3600" dirty="0">
              <a:ln w="9525" cmpd="sng"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宋体"/>
              <a:ea typeface="宋体"/>
            </a:endParaRPr>
          </a:p>
        </p:txBody>
      </p:sp>
      <p:sp>
        <p:nvSpPr>
          <p:cNvPr id="5" name="WordArt 3">
            <a:extLst>
              <a:ext uri="{FF2B5EF4-FFF2-40B4-BE49-F238E27FC236}">
                <a16:creationId xmlns:a16="http://schemas.microsoft.com/office/drawing/2014/main" xmlns="" id="{2E3CF291-E822-40CD-8D05-9FAC4A362F74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4671998" y="4416644"/>
            <a:ext cx="1142970" cy="1371564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Flat1" dir="r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>
              <a:defRPr/>
            </a:pPr>
            <a:r>
              <a:rPr lang="en-US" altLang="zh-CN" sz="3600" dirty="0">
                <a:ln w="9525" cmpd="sng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宋体"/>
                <a:ea typeface="宋体"/>
              </a:rPr>
              <a:t>D</a:t>
            </a:r>
            <a:endParaRPr lang="zh-CN" altLang="en-US" sz="3600" dirty="0">
              <a:ln w="9525" cmpd="sng"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宋体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833870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标题 47106"/>
          <p:cNvSpPr>
            <a:spLocks noGrp="1"/>
          </p:cNvSpPr>
          <p:nvPr/>
        </p:nvSpPr>
        <p:spPr>
          <a:xfrm>
            <a:off x="1629252" y="17780"/>
            <a:ext cx="1680667" cy="684530"/>
          </a:xfrm>
          <a:prstGeom prst="rect">
            <a:avLst/>
          </a:prstGeom>
          <a:solidFill>
            <a:srgbClr val="66FF33"/>
          </a:solidFill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2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经济特征</a:t>
            </a:r>
          </a:p>
        </p:txBody>
      </p:sp>
      <p:pic>
        <p:nvPicPr>
          <p:cNvPr id="109570" name="Picture 4" descr="Image00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308" y="2800433"/>
            <a:ext cx="3641884" cy="3345180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94210" name="Picture 2" descr="无标题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2979" y="2979420"/>
            <a:ext cx="4586355" cy="3519170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3" name="文本框 2"/>
          <p:cNvSpPr txBox="1"/>
          <p:nvPr/>
        </p:nvSpPr>
        <p:spPr>
          <a:xfrm>
            <a:off x="2024034" y="1000108"/>
            <a:ext cx="8358246" cy="15696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黑体" pitchFamily="2" charset="-122"/>
                <a:ea typeface="黑体" pitchFamily="2" charset="-122"/>
                <a:sym typeface="+mn-ea"/>
              </a:rPr>
              <a:t>农业：</a:t>
            </a:r>
            <a:r>
              <a:rPr lang="zh-CN" altLang="en-US" sz="3200" b="1" dirty="0">
                <a:latin typeface="黑体" pitchFamily="2" charset="-122"/>
                <a:ea typeface="黑体" pitchFamily="2" charset="-122"/>
                <a:sym typeface="+mn-ea"/>
              </a:rPr>
              <a:t>北魏</a:t>
            </a:r>
            <a:r>
              <a:rPr lang="zh-CN" altLang="en-US" sz="3200" b="1" dirty="0">
                <a:solidFill>
                  <a:srgbClr val="FF0000"/>
                </a:solidFill>
                <a:latin typeface="黑体" pitchFamily="2" charset="-122"/>
                <a:ea typeface="黑体" pitchFamily="2" charset="-122"/>
                <a:sym typeface="+mn-ea"/>
              </a:rPr>
              <a:t>均田制</a:t>
            </a:r>
          </a:p>
          <a:p>
            <a:r>
              <a:rPr lang="zh-CN" altLang="en-US" sz="3200" b="1" dirty="0">
                <a:solidFill>
                  <a:srgbClr val="FF0000"/>
                </a:solidFill>
                <a:latin typeface="黑体" pitchFamily="2" charset="-122"/>
                <a:ea typeface="黑体" pitchFamily="2" charset="-122"/>
                <a:sym typeface="+mn-ea"/>
              </a:rPr>
              <a:t>手工业：</a:t>
            </a:r>
            <a:r>
              <a:rPr lang="zh-CN" altLang="en-US" sz="3200" b="1" dirty="0">
                <a:latin typeface="黑体" pitchFamily="2" charset="-122"/>
                <a:ea typeface="黑体" pitchFamily="2" charset="-122"/>
                <a:sym typeface="+mn-ea"/>
              </a:rPr>
              <a:t>发明</a:t>
            </a:r>
            <a:r>
              <a:rPr lang="zh-CN" altLang="en-US" sz="3200" b="1" dirty="0">
                <a:solidFill>
                  <a:srgbClr val="FF0000"/>
                </a:solidFill>
                <a:latin typeface="黑体" pitchFamily="2" charset="-122"/>
                <a:ea typeface="黑体" pitchFamily="2" charset="-122"/>
                <a:sym typeface="+mn-ea"/>
              </a:rPr>
              <a:t>灌钢法，</a:t>
            </a:r>
            <a:r>
              <a:rPr lang="zh-CN" altLang="en-US" sz="3200" b="1" dirty="0">
                <a:latin typeface="黑体" pitchFamily="2" charset="-122"/>
                <a:ea typeface="黑体" pitchFamily="2" charset="-122"/>
                <a:sym typeface="+mn-ea"/>
              </a:rPr>
              <a:t>北朝烧出成熟的白瓷</a:t>
            </a:r>
          </a:p>
          <a:p>
            <a:r>
              <a:rPr lang="zh-CN" altLang="en-US" sz="3200" b="1" dirty="0">
                <a:solidFill>
                  <a:srgbClr val="FF0000"/>
                </a:solidFill>
                <a:latin typeface="黑体" pitchFamily="2" charset="-122"/>
                <a:ea typeface="黑体" pitchFamily="2" charset="-122"/>
                <a:sym typeface="+mn-ea"/>
              </a:rPr>
              <a:t>商业：</a:t>
            </a:r>
            <a:r>
              <a:rPr lang="zh-CN" altLang="en-US" sz="3200" b="1" dirty="0">
                <a:latin typeface="黑体" pitchFamily="2" charset="-122"/>
                <a:ea typeface="黑体" pitchFamily="2" charset="-122"/>
                <a:sym typeface="+mn-ea"/>
              </a:rPr>
              <a:t>形成</a:t>
            </a:r>
            <a:r>
              <a:rPr lang="en-US" altLang="zh-CN" sz="3200" b="1" dirty="0">
                <a:solidFill>
                  <a:srgbClr val="FF0000"/>
                </a:solidFill>
                <a:latin typeface="黑体" pitchFamily="2" charset="-122"/>
                <a:ea typeface="黑体" pitchFamily="2" charset="-122"/>
                <a:sym typeface="+mn-ea"/>
              </a:rPr>
              <a:t>“</a:t>
            </a:r>
            <a:r>
              <a:rPr lang="zh-CN" altLang="en-US" sz="3200" b="1" dirty="0">
                <a:solidFill>
                  <a:srgbClr val="FF0000"/>
                </a:solidFill>
                <a:latin typeface="黑体" pitchFamily="2" charset="-122"/>
                <a:ea typeface="黑体" pitchFamily="2" charset="-122"/>
                <a:sym typeface="+mn-ea"/>
              </a:rPr>
              <a:t>草市</a:t>
            </a:r>
            <a:r>
              <a:rPr lang="en-US" altLang="zh-CN" sz="3200" b="1" dirty="0">
                <a:solidFill>
                  <a:srgbClr val="FF0000"/>
                </a:solidFill>
                <a:latin typeface="黑体" pitchFamily="2" charset="-122"/>
                <a:ea typeface="黑体" pitchFamily="2" charset="-122"/>
                <a:sym typeface="+mn-ea"/>
              </a:rPr>
              <a:t>”</a:t>
            </a:r>
            <a:r>
              <a:rPr lang="zh-CN" altLang="en-US" sz="3200" b="1" dirty="0">
                <a:solidFill>
                  <a:srgbClr val="FF0000"/>
                </a:solidFill>
                <a:latin typeface="黑体" pitchFamily="2" charset="-122"/>
                <a:ea typeface="黑体" pitchFamily="2" charset="-122"/>
                <a:sym typeface="+mn-ea"/>
              </a:rPr>
              <a:t>，</a:t>
            </a:r>
            <a:r>
              <a:rPr lang="zh-CN" altLang="en-US" sz="3200" b="1" dirty="0">
                <a:latin typeface="黑体" pitchFamily="2" charset="-122"/>
                <a:ea typeface="黑体" pitchFamily="2" charset="-122"/>
                <a:sym typeface="+mn-ea"/>
              </a:rPr>
              <a:t>设</a:t>
            </a:r>
            <a:r>
              <a:rPr lang="en-US" altLang="zh-CN" sz="3200" b="1" dirty="0">
                <a:solidFill>
                  <a:srgbClr val="FF0000"/>
                </a:solidFill>
                <a:latin typeface="黑体" pitchFamily="2" charset="-122"/>
                <a:ea typeface="黑体" pitchFamily="2" charset="-122"/>
                <a:sym typeface="+mn-ea"/>
              </a:rPr>
              <a:t>“</a:t>
            </a:r>
            <a:r>
              <a:rPr lang="zh-CN" altLang="en-US" sz="3200" b="1" dirty="0">
                <a:solidFill>
                  <a:srgbClr val="FF0000"/>
                </a:solidFill>
                <a:latin typeface="黑体" pitchFamily="2" charset="-122"/>
                <a:ea typeface="黑体" pitchFamily="2" charset="-122"/>
                <a:sym typeface="+mn-ea"/>
              </a:rPr>
              <a:t>草市尉</a:t>
            </a:r>
            <a:r>
              <a:rPr lang="en-US" altLang="zh-CN" sz="3200" b="1" dirty="0">
                <a:solidFill>
                  <a:srgbClr val="FF0000"/>
                </a:solidFill>
                <a:latin typeface="黑体" pitchFamily="2" charset="-122"/>
                <a:ea typeface="黑体" pitchFamily="2" charset="-122"/>
                <a:sym typeface="+mn-ea"/>
              </a:rPr>
              <a:t>”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805343" y="6203124"/>
            <a:ext cx="2860646" cy="4247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90000"/>
              </a:lnSpc>
              <a:buClr>
                <a:srgbClr val="FF0066"/>
              </a:buClr>
              <a:buNone/>
            </a:pPr>
            <a:r>
              <a:rPr lang="zh-CN" altLang="en-US" sz="2400" dirty="0">
                <a:solidFill>
                  <a:srgbClr val="FF0000"/>
                </a:solidFill>
                <a:latin typeface="黑体" charset="0"/>
                <a:ea typeface="黑体" charset="0"/>
              </a:rPr>
              <a:t>翻车（三国马钧）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234112" y="4082416"/>
            <a:ext cx="3485198" cy="1089529"/>
          </a:xfrm>
          <a:prstGeom prst="rect">
            <a:avLst/>
          </a:prstGeom>
          <a:solidFill>
            <a:srgbClr val="00FFFF"/>
          </a:solidFill>
        </p:spPr>
        <p:txBody>
          <a:bodyPr wrap="square" rtlCol="0" anchor="t">
            <a:spAutoFit/>
          </a:bodyPr>
          <a:lstStyle/>
          <a:p>
            <a:pPr algn="ctr">
              <a:lnSpc>
                <a:spcPct val="90000"/>
              </a:lnSpc>
              <a:buClr>
                <a:srgbClr val="FF0066"/>
              </a:buClr>
              <a:buNone/>
            </a:pPr>
            <a:r>
              <a:rPr lang="zh-CN" altLang="en-US" sz="3600">
                <a:solidFill>
                  <a:srgbClr val="FF0000"/>
                </a:solidFill>
                <a:latin typeface="黑体" charset="0"/>
                <a:ea typeface="黑体" charset="0"/>
              </a:rPr>
              <a:t>士族庄园经济（田庄）</a:t>
            </a:r>
          </a:p>
        </p:txBody>
      </p:sp>
      <p:sp>
        <p:nvSpPr>
          <p:cNvPr id="5" name="标题 47106"/>
          <p:cNvSpPr>
            <a:spLocks noGrp="1"/>
          </p:cNvSpPr>
          <p:nvPr/>
        </p:nvSpPr>
        <p:spPr>
          <a:xfrm>
            <a:off x="6302199" y="5257248"/>
            <a:ext cx="3058511" cy="888365"/>
          </a:xfrm>
          <a:prstGeom prst="rect">
            <a:avLst/>
          </a:prstGeom>
          <a:solidFill>
            <a:srgbClr val="66FF33"/>
          </a:solidFill>
        </p:spPr>
        <p:txBody>
          <a:bodyPr vert="horz" lIns="91440" tIns="45720" rIns="91440" bIns="45720" rtlCol="0" anchor="ctr">
            <a:normAutofit fontScale="9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2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封建地主大土地所有制的发展</a:t>
            </a:r>
          </a:p>
        </p:txBody>
      </p:sp>
      <p:sp>
        <p:nvSpPr>
          <p:cNvPr id="6" name="标题 47106"/>
          <p:cNvSpPr>
            <a:spLocks noGrp="1"/>
          </p:cNvSpPr>
          <p:nvPr/>
        </p:nvSpPr>
        <p:spPr>
          <a:xfrm>
            <a:off x="3381357" y="500042"/>
            <a:ext cx="6017419" cy="660400"/>
          </a:xfrm>
          <a:prstGeom prst="rect">
            <a:avLst/>
          </a:prstGeom>
          <a:solidFill>
            <a:srgbClr val="00FFFF"/>
          </a:solidFill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2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北方农业恢复发展，江南地区得到开发</a:t>
            </a:r>
          </a:p>
        </p:txBody>
      </p:sp>
      <p:sp>
        <p:nvSpPr>
          <p:cNvPr id="7" name="标题 47106"/>
          <p:cNvSpPr>
            <a:spLocks noGrp="1"/>
          </p:cNvSpPr>
          <p:nvPr/>
        </p:nvSpPr>
        <p:spPr>
          <a:xfrm>
            <a:off x="2309786" y="2285992"/>
            <a:ext cx="7677626" cy="1143008"/>
          </a:xfrm>
          <a:prstGeom prst="rect">
            <a:avLst/>
          </a:prstGeom>
          <a:solidFill>
            <a:srgbClr val="00FFFF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800" b="1" dirty="0">
                <a:solidFill>
                  <a:srgbClr val="FF0000"/>
                </a:solidFill>
                <a:latin typeface="方正小标宋简体"/>
                <a:ea typeface="黑体" pitchFamily="49" charset="-122"/>
              </a:rPr>
              <a:t>以士族田庄经济为代表的自然经济空前发展，商业及商品经济一度萎缩</a:t>
            </a:r>
          </a:p>
        </p:txBody>
      </p:sp>
      <p:sp>
        <p:nvSpPr>
          <p:cNvPr id="9" name="标题 47106"/>
          <p:cNvSpPr>
            <a:spLocks noGrp="1"/>
          </p:cNvSpPr>
          <p:nvPr/>
        </p:nvSpPr>
        <p:spPr>
          <a:xfrm>
            <a:off x="2737625" y="1266163"/>
            <a:ext cx="4693469" cy="888365"/>
          </a:xfrm>
          <a:prstGeom prst="rect">
            <a:avLst/>
          </a:prstGeom>
          <a:solidFill>
            <a:srgbClr val="66FF33"/>
          </a:solidFill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2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出现经济重心南移趋势（南北经济趋于平衡）</a:t>
            </a:r>
          </a:p>
        </p:txBody>
      </p:sp>
    </p:spTree>
    <p:extLst>
      <p:ext uri="{BB962C8B-B14F-4D97-AF65-F5344CB8AC3E}">
        <p14:creationId xmlns:p14="http://schemas.microsoft.com/office/powerpoint/2010/main" val="3133976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animBg="1"/>
      <p:bldP spid="6" grpId="0" bldLvl="0" animBg="1"/>
      <p:bldP spid="7" grpId="0" bldLvl="0" animBg="1"/>
      <p:bldP spid="9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520" y="188641"/>
            <a:ext cx="8437602" cy="6206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01231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xmlns="" id="{1AF8C6E6-B479-4C86-906D-DE965AF60429}"/>
              </a:ext>
            </a:extLst>
          </p:cNvPr>
          <p:cNvSpPr/>
          <p:nvPr/>
        </p:nvSpPr>
        <p:spPr>
          <a:xfrm>
            <a:off x="549741" y="140408"/>
            <a:ext cx="839204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dirty="0">
                <a:solidFill>
                  <a:srgbClr val="000000"/>
                </a:solidFill>
                <a:ea typeface="黑体" panose="02010609060101010101" pitchFamily="49" charset="-122"/>
              </a:rPr>
              <a:t>魏晋南北朝时期社会经济的主要特点</a:t>
            </a:r>
            <a:endParaRPr lang="zh-CN" altLang="en-US" sz="4000" b="1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xmlns="" id="{C849A2A1-AAFA-4856-B49F-DF16E6F70B68}"/>
              </a:ext>
            </a:extLst>
          </p:cNvPr>
          <p:cNvSpPr/>
          <p:nvPr/>
        </p:nvSpPr>
        <p:spPr>
          <a:xfrm>
            <a:off x="397823" y="1004474"/>
            <a:ext cx="97449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Courier New" panose="02070309020205020404" pitchFamily="49" charset="0"/>
              </a:rPr>
              <a:t>(1)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南北经济趋于平衡</a:t>
            </a:r>
            <a:r>
              <a:rPr lang="zh-CN" altLang="en-US" sz="28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：江南迅速开发，中原发展相对缓慢。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xmlns="" id="{BA60532F-7F98-45F4-B785-0413051764FA}"/>
              </a:ext>
            </a:extLst>
          </p:cNvPr>
          <p:cNvSpPr/>
          <p:nvPr/>
        </p:nvSpPr>
        <p:spPr>
          <a:xfrm>
            <a:off x="375383" y="1742705"/>
            <a:ext cx="1140046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kern="1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Courier New"/>
              </a:rPr>
              <a:t>(2)</a:t>
            </a:r>
            <a:r>
              <a:rPr lang="zh-CN" altLang="en-US" sz="2800" b="1" kern="1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/>
              </a:rPr>
              <a:t>士族庄园经济和寺院经济空前发展</a:t>
            </a:r>
            <a:r>
              <a:rPr lang="zh-CN" altLang="en-US" sz="2800" b="1" kern="1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/>
              </a:rPr>
              <a:t>：士族制度的形成和发展，佛教盛行。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xmlns="" id="{F3C60E88-717F-4706-A686-92C350E496B4}"/>
              </a:ext>
            </a:extLst>
          </p:cNvPr>
          <p:cNvSpPr/>
          <p:nvPr/>
        </p:nvSpPr>
        <p:spPr>
          <a:xfrm>
            <a:off x="397823" y="2911823"/>
            <a:ext cx="1109417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(3)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商品经济总体水平较低</a:t>
            </a:r>
            <a:r>
              <a:rPr lang="zh-CN" altLang="en-US" sz="28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：北方战乱频繁，商品经济一度萎缩；南方商品发展较快，但水平不高。</a:t>
            </a:r>
            <a:endParaRPr lang="en-US" altLang="zh-CN" sz="28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xmlns="" id="{BDC813AF-4358-4F35-8E7A-8A93A6841A9E}"/>
              </a:ext>
            </a:extLst>
          </p:cNvPr>
          <p:cNvSpPr/>
          <p:nvPr/>
        </p:nvSpPr>
        <p:spPr>
          <a:xfrm>
            <a:off x="397823" y="4301347"/>
            <a:ext cx="1137802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(4)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各民族经济交流加强</a:t>
            </a:r>
            <a:r>
              <a:rPr lang="zh-CN" altLang="en-US" sz="28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：北方内迁各族逐渐农业化，汉族生活融入少数民族元素（胡衣、胡食）；汉族与南方各族共同开发江南。</a:t>
            </a:r>
          </a:p>
        </p:txBody>
      </p:sp>
    </p:spTree>
    <p:extLst>
      <p:ext uri="{BB962C8B-B14F-4D97-AF65-F5344CB8AC3E}">
        <p14:creationId xmlns:p14="http://schemas.microsoft.com/office/powerpoint/2010/main" val="12735909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xmlns="" id="{F5C1AEC7-1154-434B-BC23-E9D1AB75F5AF}"/>
              </a:ext>
            </a:extLst>
          </p:cNvPr>
          <p:cNvSpPr/>
          <p:nvPr/>
        </p:nvSpPr>
        <p:spPr>
          <a:xfrm>
            <a:off x="514523" y="420709"/>
            <a:ext cx="1055055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tabLst>
                <a:tab pos="5849938" algn="l"/>
              </a:tabLst>
            </a:pP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Courier New" panose="02070309020205020404" pitchFamily="49" charset="0"/>
              </a:rPr>
              <a:t>(2021·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新高考湖南卷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Courier New" panose="02070309020205020404" pitchFamily="49" charset="0"/>
              </a:rPr>
              <a:t>·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en-US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西晋的占田制、南朝刘宋的占山护泽令均规定，官员可按品级高低占有数目不等的农田、山地，助长了大土地所有制发展。至隋唐，实行均田制，普遍授田。据此可知，西晋至唐</a:t>
            </a:r>
            <a:r>
              <a:rPr lang="en-US" altLang="zh-CN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Courier New" panose="02070309020205020404" pitchFamily="49" charset="0"/>
              </a:rPr>
              <a:t>(</a:t>
            </a:r>
            <a:r>
              <a:rPr lang="zh-CN" altLang="en-US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　　</a:t>
            </a:r>
            <a:r>
              <a:rPr lang="en-US" altLang="zh-CN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Courier New" panose="02070309020205020404" pitchFamily="49" charset="0"/>
              </a:rPr>
              <a:t>)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  <a:cs typeface="Courier New" panose="02070309020205020404" pitchFamily="49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  <a:tabLst>
                <a:tab pos="5849938" algn="l"/>
              </a:tabLst>
            </a:pP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．自耕农数量存在反复</a:t>
            </a:r>
            <a:r>
              <a:rPr lang="en-US" altLang="zh-CN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Courier New" panose="02070309020205020404" pitchFamily="49" charset="0"/>
              </a:rPr>
              <a:t>	B</a:t>
            </a:r>
            <a:r>
              <a:rPr lang="zh-CN" altLang="en-US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．皇权与世族势力互相依赖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  <a:cs typeface="Courier New" panose="02070309020205020404" pitchFamily="49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  <a:tabLst>
                <a:tab pos="5849938" algn="l"/>
              </a:tabLst>
            </a:pPr>
            <a:r>
              <a:rPr lang="en-US" altLang="zh-CN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en-US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．九品中正制遭到破坏</a:t>
            </a:r>
            <a:r>
              <a:rPr lang="en-US" altLang="zh-CN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Courier New" panose="02070309020205020404" pitchFamily="49" charset="0"/>
              </a:rPr>
              <a:t>	D</a:t>
            </a:r>
            <a:r>
              <a:rPr lang="zh-CN" altLang="en-US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．田制改革目的是开发土地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  <a:cs typeface="Courier New" panose="02070309020205020404" pitchFamily="49" charset="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xmlns="" id="{205CDB5D-3F00-43F8-BBED-A09CE5C72290}"/>
              </a:ext>
            </a:extLst>
          </p:cNvPr>
          <p:cNvSpPr/>
          <p:nvPr/>
        </p:nvSpPr>
        <p:spPr>
          <a:xfrm>
            <a:off x="514522" y="3000405"/>
            <a:ext cx="1074350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tabLst>
                <a:tab pos="5849938" algn="l"/>
              </a:tabLst>
            </a:pPr>
            <a:r>
              <a:rPr lang="zh-CN" altLang="en-US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与前朝相比，魏晋南北朝时期，历代政府均强化了对民间手工业者的控制：另立户籍，不许改业，另外还制定了子孙世袭相承等专门制度。导致这一变化的主要因素是</a:t>
            </a:r>
            <a:r>
              <a:rPr lang="en-US" altLang="zh-CN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(</a:t>
            </a:r>
            <a:r>
              <a:rPr lang="zh-CN" altLang="en-US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　　</a:t>
            </a:r>
            <a:r>
              <a:rPr lang="en-US" altLang="zh-CN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)</a:t>
            </a:r>
            <a:endParaRPr lang="zh-CN" altLang="en-US" sz="24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spcBef>
                <a:spcPct val="0"/>
              </a:spcBef>
              <a:spcAft>
                <a:spcPct val="0"/>
              </a:spcAft>
              <a:tabLst>
                <a:tab pos="5849938" algn="l"/>
              </a:tabLst>
            </a:pP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A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．恢复和发展经济的需要</a:t>
            </a:r>
            <a:r>
              <a:rPr lang="en-US" altLang="zh-CN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	B</a:t>
            </a:r>
            <a:r>
              <a:rPr lang="zh-CN" altLang="en-US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．官营手工业的畸形发展</a:t>
            </a:r>
          </a:p>
          <a:p>
            <a:pPr>
              <a:spcBef>
                <a:spcPct val="0"/>
              </a:spcBef>
              <a:spcAft>
                <a:spcPct val="0"/>
              </a:spcAft>
              <a:tabLst>
                <a:tab pos="5849938" algn="l"/>
              </a:tabLst>
            </a:pPr>
            <a:r>
              <a:rPr lang="en-US" altLang="zh-CN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C</a:t>
            </a:r>
            <a:r>
              <a:rPr lang="zh-CN" altLang="en-US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．手工业品社会需求扩大</a:t>
            </a:r>
            <a:r>
              <a:rPr lang="en-US" altLang="zh-CN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	D</a:t>
            </a:r>
            <a:r>
              <a:rPr lang="zh-CN" altLang="en-US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．封建人身依附关系强化</a:t>
            </a:r>
          </a:p>
        </p:txBody>
      </p:sp>
      <p:sp>
        <p:nvSpPr>
          <p:cNvPr id="4" name="WordArt 3">
            <a:extLst>
              <a:ext uri="{FF2B5EF4-FFF2-40B4-BE49-F238E27FC236}">
                <a16:creationId xmlns:a16="http://schemas.microsoft.com/office/drawing/2014/main" xmlns="" id="{29BEB20D-FA36-437D-84DE-18D5161D89A6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4456129" y="1628841"/>
            <a:ext cx="1142970" cy="1371564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Flat1" dir="r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>
              <a:defRPr/>
            </a:pPr>
            <a:r>
              <a:rPr lang="en-US" altLang="zh-CN" sz="3600" dirty="0">
                <a:ln w="9525" cmpd="sng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宋体"/>
                <a:ea typeface="宋体"/>
              </a:rPr>
              <a:t>A</a:t>
            </a:r>
            <a:endParaRPr lang="zh-CN" altLang="en-US" sz="3600" dirty="0">
              <a:ln w="9525" cmpd="sng"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宋体"/>
              <a:ea typeface="宋体"/>
            </a:endParaRPr>
          </a:p>
        </p:txBody>
      </p:sp>
      <p:sp>
        <p:nvSpPr>
          <p:cNvPr id="5" name="WordArt 3">
            <a:extLst>
              <a:ext uri="{FF2B5EF4-FFF2-40B4-BE49-F238E27FC236}">
                <a16:creationId xmlns:a16="http://schemas.microsoft.com/office/drawing/2014/main" xmlns="" id="{8F9F8B6F-F0F8-419D-A35C-2249B8D52576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4646830" y="4342157"/>
            <a:ext cx="1142970" cy="1371564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Flat1" dir="r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>
              <a:defRPr/>
            </a:pPr>
            <a:r>
              <a:rPr lang="en-US" altLang="zh-CN" sz="3600" dirty="0">
                <a:ln w="9525" cmpd="sng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宋体"/>
                <a:ea typeface="宋体"/>
              </a:rPr>
              <a:t>A</a:t>
            </a:r>
            <a:endParaRPr lang="zh-CN" altLang="en-US" sz="3600" dirty="0">
              <a:ln w="9525" cmpd="sng"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宋体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2077407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6" name="Picture 2" descr="weijin_yishu_luoshenfutu_7-006-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3569970"/>
            <a:ext cx="3310414" cy="2923540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6165" y="3600450"/>
            <a:ext cx="3124200" cy="2875280"/>
          </a:xfrm>
          <a:prstGeom prst="rect">
            <a:avLst/>
          </a:prstGeom>
        </p:spPr>
      </p:pic>
      <p:pic>
        <p:nvPicPr>
          <p:cNvPr id="122882" name="Picture 4" descr="Image00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8067" y="487682"/>
            <a:ext cx="3250883" cy="2512695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186370" name="Rectangle 2"/>
          <p:cNvSpPr/>
          <p:nvPr/>
        </p:nvSpPr>
        <p:spPr>
          <a:xfrm>
            <a:off x="599090" y="976928"/>
            <a:ext cx="6854232" cy="2414122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ctr">
            <a:spAutoFit/>
          </a:bodyPr>
          <a:lstStyle/>
          <a:p>
            <a:pPr lvl="0" algn="just" eaLnBrk="1" hangingPunct="1">
              <a:lnSpc>
                <a:spcPct val="125000"/>
              </a:lnSpc>
            </a:pPr>
            <a:r>
              <a:rPr lang="zh-CN" altLang="en-US" sz="2800" dirty="0">
                <a:latin typeface="楷体" pitchFamily="49" charset="-122"/>
                <a:ea typeface="楷体" pitchFamily="49" charset="-122"/>
              </a:rPr>
              <a:t>    </a:t>
            </a:r>
            <a:r>
              <a:rPr lang="zh-CN" altLang="en-US" sz="2400" dirty="0">
                <a:latin typeface="黑体" charset="0"/>
                <a:ea typeface="黑体" charset="0"/>
              </a:rPr>
              <a:t>周、孔所言，略示近迹，至于释教，则备极幽微。故行恶则有地狱长苦，修善则有天宫永乐。举兹以明劝阻，不亦大哉。</a:t>
            </a:r>
            <a:r>
              <a:rPr lang="en-US" altLang="zh-CN" sz="2400" dirty="0">
                <a:latin typeface="黑体" charset="0"/>
                <a:ea typeface="黑体" charset="0"/>
              </a:rPr>
              <a:t>——[</a:t>
            </a:r>
            <a:r>
              <a:rPr lang="zh-CN" altLang="en-US" sz="2400" dirty="0">
                <a:latin typeface="黑体" charset="0"/>
                <a:ea typeface="黑体" charset="0"/>
              </a:rPr>
              <a:t>三国</a:t>
            </a:r>
            <a:r>
              <a:rPr lang="en-US" altLang="zh-CN" sz="2400" dirty="0">
                <a:latin typeface="黑体" charset="0"/>
                <a:ea typeface="黑体" charset="0"/>
              </a:rPr>
              <a:t>]</a:t>
            </a:r>
            <a:r>
              <a:rPr lang="zh-CN" altLang="en-US" sz="2400" dirty="0">
                <a:latin typeface="黑体" charset="0"/>
                <a:ea typeface="黑体" charset="0"/>
              </a:rPr>
              <a:t>康僧会</a:t>
            </a:r>
          </a:p>
          <a:p>
            <a:pPr lvl="0" algn="just" eaLnBrk="1" hangingPunct="1">
              <a:lnSpc>
                <a:spcPct val="125000"/>
              </a:lnSpc>
            </a:pPr>
            <a:r>
              <a:rPr lang="zh-CN" altLang="en-US" sz="2400" dirty="0">
                <a:latin typeface="黑体" charset="0"/>
                <a:ea typeface="黑体" charset="0"/>
              </a:rPr>
              <a:t>    书不必孔丘之言，药不必扁鹊之方，合义者从，愈病者良。</a:t>
            </a:r>
            <a:r>
              <a:rPr lang="en-US" altLang="zh-CN" sz="2400" dirty="0">
                <a:latin typeface="黑体" charset="0"/>
                <a:ea typeface="黑体" charset="0"/>
              </a:rPr>
              <a:t>——[</a:t>
            </a:r>
            <a:r>
              <a:rPr lang="zh-CN" altLang="en-US" sz="2400" dirty="0">
                <a:latin typeface="黑体" charset="0"/>
                <a:ea typeface="黑体" charset="0"/>
              </a:rPr>
              <a:t>南朝</a:t>
            </a:r>
            <a:r>
              <a:rPr lang="en-US" altLang="zh-CN" sz="2400" dirty="0">
                <a:latin typeface="黑体" charset="0"/>
                <a:ea typeface="黑体" charset="0"/>
              </a:rPr>
              <a:t>]</a:t>
            </a:r>
            <a:r>
              <a:rPr lang="zh-CN" altLang="en-US" sz="2400" dirty="0">
                <a:latin typeface="黑体" charset="0"/>
                <a:ea typeface="黑体" charset="0"/>
              </a:rPr>
              <a:t>释僧祐</a:t>
            </a:r>
          </a:p>
        </p:txBody>
      </p:sp>
      <p:sp>
        <p:nvSpPr>
          <p:cNvPr id="47107" name="标题 47106"/>
          <p:cNvSpPr>
            <a:spLocks noGrp="1"/>
          </p:cNvSpPr>
          <p:nvPr/>
        </p:nvSpPr>
        <p:spPr>
          <a:xfrm>
            <a:off x="1629252" y="17780"/>
            <a:ext cx="2037857" cy="684530"/>
          </a:xfrm>
          <a:prstGeom prst="rect">
            <a:avLst/>
          </a:prstGeom>
          <a:solidFill>
            <a:srgbClr val="66FF33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2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文化特征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723074" y="5612130"/>
            <a:ext cx="8659207" cy="1077218"/>
          </a:xfrm>
          <a:prstGeom prst="rect">
            <a:avLst/>
          </a:prstGeom>
          <a:solidFill>
            <a:srgbClr val="00FF00"/>
          </a:solidFill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3200" b="1" dirty="0">
                <a:solidFill>
                  <a:srgbClr val="FF0000"/>
                </a:solidFill>
                <a:latin typeface="黑体" pitchFamily="2" charset="-122"/>
                <a:ea typeface="黑体" pitchFamily="2" charset="-122"/>
                <a:sym typeface="+mn-ea"/>
              </a:rPr>
              <a:t>文化带有分裂割据的烙印和民族交融的特点</a:t>
            </a:r>
            <a:endParaRPr lang="en-US" altLang="zh-CN" sz="3200" b="1" dirty="0">
              <a:solidFill>
                <a:srgbClr val="FF0000"/>
              </a:solidFill>
              <a:latin typeface="黑体" pitchFamily="2" charset="-122"/>
              <a:ea typeface="黑体" pitchFamily="2" charset="-122"/>
              <a:sym typeface="+mn-ea"/>
            </a:endParaRPr>
          </a:p>
          <a:p>
            <a:pPr algn="ctr"/>
            <a:r>
              <a:rPr lang="zh-CN" altLang="en-US" sz="3200" b="1" dirty="0">
                <a:solidFill>
                  <a:srgbClr val="FF0000"/>
                </a:solidFill>
                <a:latin typeface="黑体" pitchFamily="2" charset="-122"/>
                <a:ea typeface="黑体" pitchFamily="2" charset="-122"/>
                <a:sym typeface="+mn-ea"/>
              </a:rPr>
              <a:t>（北朝民歌）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746516" y="1097450"/>
            <a:ext cx="5533080" cy="1323439"/>
          </a:xfrm>
          <a:prstGeom prst="rect">
            <a:avLst/>
          </a:prstGeom>
          <a:solidFill>
            <a:srgbClr val="00FFFF"/>
          </a:solidFill>
        </p:spPr>
        <p:txBody>
          <a:bodyPr wrap="square" rtlCol="0" anchor="t">
            <a:spAutoFit/>
          </a:bodyPr>
          <a:lstStyle/>
          <a:p>
            <a:r>
              <a:rPr lang="zh-CN" altLang="en-US" sz="4000" b="1" dirty="0">
                <a:solidFill>
                  <a:srgbClr val="FF0000"/>
                </a:solidFill>
                <a:latin typeface="黑体" pitchFamily="2" charset="-122"/>
                <a:ea typeface="黑体" pitchFamily="2" charset="-122"/>
                <a:sym typeface="+mn-ea"/>
              </a:rPr>
              <a:t>三教并行（佛道兴盛）；儒学危机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8139359" y="1017407"/>
            <a:ext cx="2242922" cy="707886"/>
          </a:xfrm>
          <a:prstGeom prst="rect">
            <a:avLst/>
          </a:prstGeom>
          <a:solidFill>
            <a:srgbClr val="00FFFF"/>
          </a:solidFill>
        </p:spPr>
        <p:txBody>
          <a:bodyPr wrap="none" rtlCol="0" anchor="t">
            <a:spAutoFit/>
          </a:bodyPr>
          <a:lstStyle/>
          <a:p>
            <a:r>
              <a:rPr lang="zh-CN" altLang="en-US" sz="4000" b="1" dirty="0">
                <a:solidFill>
                  <a:srgbClr val="FF0000"/>
                </a:solidFill>
                <a:latin typeface="黑体" pitchFamily="2" charset="-122"/>
                <a:ea typeface="黑体" pitchFamily="2" charset="-122"/>
                <a:sym typeface="+mn-ea"/>
              </a:rPr>
              <a:t>科技领先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3738546" y="3786190"/>
            <a:ext cx="5844870" cy="707886"/>
          </a:xfrm>
          <a:prstGeom prst="rect">
            <a:avLst/>
          </a:prstGeom>
          <a:solidFill>
            <a:srgbClr val="00FF00"/>
          </a:solidFill>
        </p:spPr>
        <p:txBody>
          <a:bodyPr wrap="none" rtlCol="0" anchor="t">
            <a:spAutoFit/>
          </a:bodyPr>
          <a:lstStyle/>
          <a:p>
            <a:r>
              <a:rPr lang="zh-CN" altLang="en-US" sz="4000" b="1" dirty="0">
                <a:solidFill>
                  <a:srgbClr val="FF0000"/>
                </a:solidFill>
                <a:latin typeface="黑体" pitchFamily="2" charset="-122"/>
                <a:ea typeface="黑体" pitchFamily="2" charset="-122"/>
                <a:sym typeface="+mn-ea"/>
              </a:rPr>
              <a:t>书法、绘画艺术走向成熟</a:t>
            </a:r>
          </a:p>
        </p:txBody>
      </p:sp>
    </p:spTree>
    <p:extLst>
      <p:ext uri="{BB962C8B-B14F-4D97-AF65-F5344CB8AC3E}">
        <p14:creationId xmlns:p14="http://schemas.microsoft.com/office/powerpoint/2010/main" val="2770985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xmlns="" id="{7770C3C4-EB4C-46B1-9E72-922C15412657}"/>
              </a:ext>
            </a:extLst>
          </p:cNvPr>
          <p:cNvSpPr/>
          <p:nvPr/>
        </p:nvSpPr>
        <p:spPr>
          <a:xfrm>
            <a:off x="875250" y="566678"/>
            <a:ext cx="1036599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tabLst>
                <a:tab pos="5849938" algn="l"/>
              </a:tabLst>
            </a:pP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Courier New" panose="02070309020205020404" pitchFamily="49" charset="0"/>
              </a:rPr>
              <a:t>(2019·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全国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Ⅲ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卷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Courier New" panose="02070309020205020404" pitchFamily="49" charset="0"/>
              </a:rPr>
              <a:t>·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25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en-US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在今新疆和甘肃地区保存的佛教早期造像很多衣衫单薄，甚至裸身，面部表情生动；时代较晚的洛阳龙门石窟中，造像大都表情庄严，服饰亦趋整齐。引起这一变化的主要因素是</a:t>
            </a:r>
            <a:r>
              <a:rPr lang="en-US" altLang="zh-CN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Courier New" panose="02070309020205020404" pitchFamily="49" charset="0"/>
              </a:rPr>
              <a:t>(</a:t>
            </a:r>
            <a:r>
              <a:rPr lang="zh-CN" altLang="en-US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　　</a:t>
            </a:r>
            <a:r>
              <a:rPr lang="en-US" altLang="zh-CN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Courier New" panose="02070309020205020404" pitchFamily="49" charset="0"/>
              </a:rPr>
              <a:t>)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  <a:cs typeface="Courier New" panose="02070309020205020404" pitchFamily="49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  <a:tabLst>
                <a:tab pos="5849938" algn="l"/>
              </a:tabLst>
            </a:pPr>
            <a:r>
              <a:rPr lang="en-US" altLang="zh-CN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en-US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．经济发展水平</a:t>
            </a:r>
            <a:r>
              <a:rPr lang="en-US" altLang="zh-CN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Courier New" panose="02070309020205020404" pitchFamily="49" charset="0"/>
              </a:rPr>
              <a:t>	B</a:t>
            </a:r>
            <a:r>
              <a:rPr lang="zh-CN" altLang="en-US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．绘画技术进步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  <a:cs typeface="Courier New" panose="02070309020205020404" pitchFamily="49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  <a:tabLst>
                <a:tab pos="5849938" algn="l"/>
              </a:tabLst>
            </a:pPr>
            <a:r>
              <a:rPr lang="en-US" altLang="zh-CN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en-US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．政治权力干预</a:t>
            </a:r>
            <a:r>
              <a:rPr lang="en-US" altLang="zh-CN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Courier New" panose="02070309020205020404" pitchFamily="49" charset="0"/>
              </a:rPr>
              <a:t>	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Courier New" panose="02070309020205020404" pitchFamily="49" charset="0"/>
              </a:rPr>
              <a:t>D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．儒家思想影响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  <a:cs typeface="Courier New" panose="02070309020205020404" pitchFamily="49" charset="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xmlns="" id="{2F49D2F7-AB88-4505-AD87-B6BF8DA9FF59}"/>
              </a:ext>
            </a:extLst>
          </p:cNvPr>
          <p:cNvSpPr/>
          <p:nvPr/>
        </p:nvSpPr>
        <p:spPr>
          <a:xfrm>
            <a:off x="640359" y="3138742"/>
            <a:ext cx="104247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tabLst>
                <a:tab pos="5849938" algn="l"/>
              </a:tabLst>
            </a:pPr>
            <a:r>
              <a:rPr lang="zh-CN" altLang="en-US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南朝梁武帝崇奉道教，重用炼丹师陶弘景等人；同时，他又推崇佛教，在全国各地广建佛教寺庙；他还撰写了</a:t>
            </a:r>
            <a:r>
              <a:rPr lang="en-US" altLang="zh-CN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周易讲疏</a:t>
            </a:r>
            <a:r>
              <a:rPr lang="en-US" altLang="zh-CN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》《</a:t>
            </a:r>
            <a:r>
              <a:rPr lang="zh-CN" altLang="en-US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春秋答问</a:t>
            </a:r>
            <a:r>
              <a:rPr lang="en-US" altLang="zh-CN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等儒学著作二百余卷。这说明梁武帝时期</a:t>
            </a:r>
            <a:r>
              <a:rPr lang="en-US" altLang="zh-CN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(</a:t>
            </a:r>
            <a:r>
              <a:rPr lang="zh-CN" altLang="en-US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　　</a:t>
            </a:r>
            <a:r>
              <a:rPr lang="en-US" altLang="zh-CN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)</a:t>
            </a:r>
            <a:endParaRPr lang="zh-CN" altLang="en-US" sz="24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spcBef>
                <a:spcPct val="0"/>
              </a:spcBef>
              <a:spcAft>
                <a:spcPct val="0"/>
              </a:spcAft>
              <a:tabLst>
                <a:tab pos="5849938" algn="l"/>
              </a:tabLst>
            </a:pPr>
            <a:r>
              <a:rPr lang="en-US" altLang="zh-CN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A</a:t>
            </a:r>
            <a:r>
              <a:rPr lang="zh-CN" altLang="en-US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．佛道儒三教并列为统治思想</a:t>
            </a:r>
            <a:r>
              <a:rPr lang="en-US" altLang="zh-CN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	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B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．社会主流思想受到挑战</a:t>
            </a:r>
          </a:p>
          <a:p>
            <a:pPr>
              <a:spcBef>
                <a:spcPct val="0"/>
              </a:spcBef>
              <a:spcAft>
                <a:spcPct val="0"/>
              </a:spcAft>
              <a:tabLst>
                <a:tab pos="5849938" algn="l"/>
              </a:tabLst>
            </a:pPr>
            <a:r>
              <a:rPr lang="en-US" altLang="zh-CN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C</a:t>
            </a:r>
            <a:r>
              <a:rPr lang="zh-CN" altLang="en-US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．开始出现</a:t>
            </a:r>
            <a:r>
              <a:rPr lang="en-US" altLang="zh-CN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en-US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三教合一</a:t>
            </a:r>
            <a:r>
              <a:rPr lang="en-US" altLang="zh-CN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r>
              <a:rPr lang="zh-CN" altLang="en-US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趋势</a:t>
            </a:r>
            <a:r>
              <a:rPr lang="en-US" altLang="zh-CN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	D</a:t>
            </a:r>
            <a:r>
              <a:rPr lang="zh-CN" altLang="en-US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．统治政策随国情变化而调整</a:t>
            </a:r>
          </a:p>
        </p:txBody>
      </p:sp>
      <p:sp>
        <p:nvSpPr>
          <p:cNvPr id="4" name="WordArt 3">
            <a:extLst>
              <a:ext uri="{FF2B5EF4-FFF2-40B4-BE49-F238E27FC236}">
                <a16:creationId xmlns:a16="http://schemas.microsoft.com/office/drawing/2014/main" xmlns="" id="{58994FAA-FEAB-4BEC-8F42-861E009CE3A9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4915278" y="1691236"/>
            <a:ext cx="1142970" cy="1371564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Flat1" dir="r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>
              <a:defRPr/>
            </a:pPr>
            <a:r>
              <a:rPr lang="en-US" altLang="zh-CN" sz="3600" dirty="0">
                <a:ln w="9525" cmpd="sng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宋体"/>
                <a:ea typeface="宋体"/>
              </a:rPr>
              <a:t>D</a:t>
            </a:r>
            <a:endParaRPr lang="zh-CN" altLang="en-US" sz="3600" dirty="0">
              <a:ln w="9525" cmpd="sng"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宋体"/>
              <a:ea typeface="宋体"/>
            </a:endParaRPr>
          </a:p>
        </p:txBody>
      </p:sp>
      <p:sp>
        <p:nvSpPr>
          <p:cNvPr id="5" name="WordArt 3">
            <a:extLst>
              <a:ext uri="{FF2B5EF4-FFF2-40B4-BE49-F238E27FC236}">
                <a16:creationId xmlns:a16="http://schemas.microsoft.com/office/drawing/2014/main" xmlns="" id="{6DB834F8-EF65-40DA-89BA-26ED53BCBFB4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5378918" y="4811941"/>
            <a:ext cx="1142970" cy="1371564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Flat1" dir="r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>
              <a:defRPr/>
            </a:pPr>
            <a:r>
              <a:rPr lang="en-US" altLang="zh-CN" sz="3600" dirty="0">
                <a:ln w="9525" cmpd="sng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宋体"/>
                <a:ea typeface="宋体"/>
              </a:rPr>
              <a:t>B</a:t>
            </a:r>
            <a:endParaRPr lang="zh-CN" altLang="en-US" sz="3600" dirty="0">
              <a:ln w="9525" cmpd="sng"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宋体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3759618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文本框 33793"/>
          <p:cNvSpPr txBox="1"/>
          <p:nvPr/>
        </p:nvSpPr>
        <p:spPr>
          <a:xfrm>
            <a:off x="1738282" y="1071546"/>
            <a:ext cx="8572560" cy="1631216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zh-CN" altLang="en-US" sz="4000" b="1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古代中华文明的曲折发展</a:t>
            </a:r>
            <a:endParaRPr lang="en-US" altLang="zh-CN" sz="4000" b="1" dirty="0">
              <a:solidFill>
                <a:srgbClr val="FF0000"/>
              </a:solidFill>
              <a:latin typeface="隶书" pitchFamily="49" charset="-122"/>
              <a:ea typeface="隶书" pitchFamily="49" charset="-122"/>
            </a:endParaRPr>
          </a:p>
          <a:p>
            <a:pPr lvl="0" algn="ctr">
              <a:spcBef>
                <a:spcPct val="50000"/>
              </a:spcBef>
            </a:pPr>
            <a:r>
              <a:rPr lang="en-US" altLang="zh-CN" sz="4000" b="1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—</a:t>
            </a:r>
            <a:r>
              <a:rPr lang="zh-CN" altLang="en-US" sz="4000" b="1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魏晋南北朝时期</a:t>
            </a:r>
            <a:endParaRPr lang="zh-CN" altLang="en-US" sz="4800" b="1" dirty="0">
              <a:solidFill>
                <a:srgbClr val="FF0000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952860" y="3357563"/>
            <a:ext cx="4801314" cy="646331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3600" dirty="0">
                <a:solidFill>
                  <a:srgbClr val="FF0000"/>
                </a:solidFill>
                <a:latin typeface="黑体" charset="0"/>
                <a:ea typeface="黑体" charset="0"/>
                <a:sym typeface="+mn-ea"/>
              </a:rPr>
              <a:t>（公元</a:t>
            </a:r>
            <a:r>
              <a:rPr lang="en-US" altLang="zh-CN" sz="3600" dirty="0">
                <a:solidFill>
                  <a:srgbClr val="FF0000"/>
                </a:solidFill>
                <a:latin typeface="黑体" charset="0"/>
                <a:ea typeface="黑体" charset="0"/>
                <a:sym typeface="+mn-ea"/>
              </a:rPr>
              <a:t>220—</a:t>
            </a:r>
            <a:r>
              <a:rPr lang="zh-CN" altLang="en-US" sz="3600" dirty="0">
                <a:solidFill>
                  <a:srgbClr val="FF0000"/>
                </a:solidFill>
                <a:latin typeface="黑体" charset="0"/>
                <a:ea typeface="黑体" charset="0"/>
                <a:sym typeface="+mn-ea"/>
              </a:rPr>
              <a:t>公元</a:t>
            </a:r>
            <a:r>
              <a:rPr lang="en-US" altLang="zh-CN" sz="3600" dirty="0">
                <a:solidFill>
                  <a:srgbClr val="FF0000"/>
                </a:solidFill>
                <a:latin typeface="黑体" charset="0"/>
                <a:ea typeface="黑体" charset="0"/>
                <a:sym typeface="+mn-ea"/>
              </a:rPr>
              <a:t>589</a:t>
            </a:r>
            <a:r>
              <a:rPr lang="zh-CN" altLang="en-US" sz="3600" dirty="0">
                <a:solidFill>
                  <a:srgbClr val="FF0000"/>
                </a:solidFill>
                <a:latin typeface="黑体" charset="0"/>
                <a:ea typeface="黑体" charset="0"/>
                <a:sym typeface="+mn-ea"/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15989375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内容占位符 10285"/>
          <p:cNvGraphicFramePr>
            <a:graphicFrameLocks/>
          </p:cNvGraphicFramePr>
          <p:nvPr/>
        </p:nvGraphicFramePr>
        <p:xfrm>
          <a:off x="1881158" y="1357298"/>
          <a:ext cx="8535322" cy="3943910"/>
        </p:xfrm>
        <a:graphic>
          <a:graphicData uri="http://schemas.openxmlformats.org/drawingml/2006/table">
            <a:tbl>
              <a:tblPr/>
              <a:tblGrid>
                <a:gridCol w="5837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95155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371600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2000" b="1" dirty="0">
                          <a:ea typeface="黑体" pitchFamily="2" charset="-122"/>
                        </a:rPr>
                        <a:t>政</a:t>
                      </a:r>
                    </a:p>
                    <a:p>
                      <a:pPr marL="0" lvl="0" indent="0">
                        <a:buNone/>
                      </a:pPr>
                      <a:r>
                        <a:rPr lang="zh-CN" altLang="en-US" sz="2000" b="1" dirty="0">
                          <a:ea typeface="黑体" pitchFamily="2" charset="-122"/>
                        </a:rPr>
                        <a:t>治</a:t>
                      </a:r>
                    </a:p>
                  </a:txBody>
                  <a:tcPr marL="68580" marR="68580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2000" b="1" dirty="0">
                          <a:latin typeface="黑体" pitchFamily="2" charset="-122"/>
                          <a:ea typeface="黑体" pitchFamily="2" charset="-122"/>
                        </a:rPr>
                        <a:t>封建国家分裂，政权更替频繁；少数民族内迁，汉族南迁；北方战乱频繁，南方相对安定；民族大交融；君主专制中央集权削弱</a:t>
                      </a:r>
                      <a:endParaRPr lang="en-US" altLang="zh-CN" sz="2000" b="1" dirty="0">
                        <a:latin typeface="黑体" pitchFamily="2" charset="-122"/>
                        <a:ea typeface="黑体" pitchFamily="2" charset="-122"/>
                      </a:endParaRPr>
                    </a:p>
                    <a:p>
                      <a:pPr marL="0" lvl="0" indent="0">
                        <a:buNone/>
                      </a:pPr>
                      <a:r>
                        <a:rPr lang="zh-CN" altLang="en-US" sz="2000" b="1" dirty="0">
                          <a:latin typeface="黑体" pitchFamily="2" charset="-122"/>
                          <a:ea typeface="黑体" pitchFamily="2" charset="-122"/>
                        </a:rPr>
                        <a:t>九品中正制；三省制雏形；士族门阀政治</a:t>
                      </a:r>
                      <a:endParaRPr lang="zh-CN" altLang="zh-CN" sz="2000" b="1" dirty="0">
                        <a:latin typeface="黑体" pitchFamily="2" charset="-122"/>
                        <a:ea typeface="黑体" pitchFamily="2" charset="-122"/>
                      </a:endParaRPr>
                    </a:p>
                  </a:txBody>
                  <a:tcPr marL="68580" marR="6858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27760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2000" b="1" dirty="0">
                          <a:ea typeface="黑体" pitchFamily="2" charset="-122"/>
                        </a:rPr>
                        <a:t>经</a:t>
                      </a:r>
                    </a:p>
                    <a:p>
                      <a:pPr marL="0" lvl="0" indent="0">
                        <a:buNone/>
                      </a:pPr>
                      <a:r>
                        <a:rPr lang="zh-CN" altLang="en-US" sz="2000" b="1" dirty="0">
                          <a:ea typeface="黑体" pitchFamily="2" charset="-122"/>
                        </a:rPr>
                        <a:t>济</a:t>
                      </a:r>
                    </a:p>
                  </a:txBody>
                  <a:tcPr marL="68580" marR="68580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2000" b="1" dirty="0">
                          <a:solidFill>
                            <a:schemeClr val="tx1"/>
                          </a:solidFill>
                          <a:latin typeface="黑体" pitchFamily="2" charset="-122"/>
                          <a:ea typeface="黑体" pitchFamily="2" charset="-122"/>
                          <a:sym typeface="+mn-ea"/>
                        </a:rPr>
                        <a:t>北方农业的恢复发展；马钧的翻车、北魏均田制；</a:t>
                      </a:r>
                      <a:endParaRPr lang="en-US" altLang="zh-CN" sz="2000" b="1" dirty="0">
                        <a:solidFill>
                          <a:schemeClr val="tx1"/>
                        </a:solidFill>
                        <a:latin typeface="黑体" pitchFamily="2" charset="-122"/>
                        <a:ea typeface="黑体" pitchFamily="2" charset="-122"/>
                        <a:sym typeface="+mn-ea"/>
                      </a:endParaRPr>
                    </a:p>
                    <a:p>
                      <a:pPr marL="0" lvl="0" indent="0">
                        <a:buNone/>
                      </a:pPr>
                      <a:r>
                        <a:rPr lang="zh-CN" altLang="en-US" sz="2000" b="1" dirty="0">
                          <a:solidFill>
                            <a:schemeClr val="tx1"/>
                          </a:solidFill>
                          <a:latin typeface="黑体" pitchFamily="2" charset="-122"/>
                          <a:ea typeface="黑体" pitchFamily="2" charset="-122"/>
                          <a:sym typeface="+mn-ea"/>
                        </a:rPr>
                        <a:t>南方经济的持续开发（出现经济重心南移趋势）；</a:t>
                      </a:r>
                      <a:endParaRPr lang="en-US" altLang="zh-CN" sz="2000" b="1" dirty="0">
                        <a:solidFill>
                          <a:schemeClr val="tx1"/>
                        </a:solidFill>
                        <a:latin typeface="黑体" pitchFamily="2" charset="-122"/>
                        <a:ea typeface="黑体" pitchFamily="2" charset="-122"/>
                        <a:sym typeface="+mn-ea"/>
                      </a:endParaRPr>
                    </a:p>
                    <a:p>
                      <a:pPr marL="0" lvl="0" indent="0">
                        <a:buNone/>
                      </a:pPr>
                      <a:r>
                        <a:rPr lang="zh-CN" altLang="en-US" sz="2000" b="1" dirty="0">
                          <a:solidFill>
                            <a:schemeClr val="tx1"/>
                          </a:solidFill>
                          <a:latin typeface="黑体" pitchFamily="2" charset="-122"/>
                          <a:ea typeface="黑体" pitchFamily="2" charset="-122"/>
                          <a:sym typeface="+mn-ea"/>
                        </a:rPr>
                        <a:t>草市、草市尉；灌钢法；士族庄园经济盛行；（北方）商品经济一度萎缩</a:t>
                      </a:r>
                    </a:p>
                  </a:txBody>
                  <a:tcPr marL="68580" marR="6858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39750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2000" b="1" dirty="0">
                          <a:ea typeface="黑体" pitchFamily="2" charset="-122"/>
                        </a:rPr>
                        <a:t>文</a:t>
                      </a:r>
                    </a:p>
                    <a:p>
                      <a:pPr marL="0" lvl="0" indent="0">
                        <a:buNone/>
                      </a:pPr>
                      <a:r>
                        <a:rPr lang="zh-CN" altLang="en-US" sz="2000" b="1" dirty="0">
                          <a:ea typeface="黑体" pitchFamily="2" charset="-122"/>
                        </a:rPr>
                        <a:t>化</a:t>
                      </a:r>
                    </a:p>
                  </a:txBody>
                  <a:tcPr marL="68580" marR="68580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2000" b="1" dirty="0">
                          <a:latin typeface="黑体" pitchFamily="2" charset="-122"/>
                          <a:ea typeface="黑体" pitchFamily="2" charset="-122"/>
                        </a:rPr>
                        <a:t>佛道盛行、三教并行，儒学信仰危机；</a:t>
                      </a:r>
                      <a:endParaRPr lang="en-US" altLang="zh-CN" sz="2000" b="1" dirty="0">
                        <a:latin typeface="黑体" pitchFamily="2" charset="-122"/>
                        <a:ea typeface="黑体" pitchFamily="2" charset="-122"/>
                      </a:endParaRPr>
                    </a:p>
                    <a:p>
                      <a:pPr marL="0" lvl="0" indent="0">
                        <a:buNone/>
                      </a:pPr>
                      <a:r>
                        <a:rPr lang="zh-CN" altLang="en-US" sz="2000" b="1" dirty="0">
                          <a:latin typeface="黑体" pitchFamily="2" charset="-122"/>
                          <a:ea typeface="黑体" pitchFamily="2" charset="-122"/>
                        </a:rPr>
                        <a:t>科技：祖冲之，贾思勰</a:t>
                      </a:r>
                      <a:r>
                        <a:rPr lang="en-US" altLang="zh-CN" sz="2000" b="1" dirty="0">
                          <a:latin typeface="黑体" pitchFamily="2" charset="-122"/>
                          <a:ea typeface="黑体" pitchFamily="2" charset="-122"/>
                        </a:rPr>
                        <a:t>《</a:t>
                      </a:r>
                      <a:r>
                        <a:rPr lang="zh-CN" altLang="en-US" sz="2000" b="1" dirty="0">
                          <a:latin typeface="黑体" pitchFamily="2" charset="-122"/>
                          <a:ea typeface="黑体" pitchFamily="2" charset="-122"/>
                        </a:rPr>
                        <a:t>齐民要术</a:t>
                      </a:r>
                      <a:r>
                        <a:rPr lang="en-US" altLang="zh-CN" sz="2000" b="1" dirty="0">
                          <a:latin typeface="黑体" pitchFamily="2" charset="-122"/>
                          <a:ea typeface="黑体" pitchFamily="2" charset="-122"/>
                        </a:rPr>
                        <a:t>》</a:t>
                      </a:r>
                    </a:p>
                    <a:p>
                      <a:pPr marL="0" lvl="0" indent="0">
                        <a:buNone/>
                      </a:pPr>
                      <a:r>
                        <a:rPr lang="zh-CN" altLang="en-US" sz="2000" b="1" dirty="0">
                          <a:latin typeface="黑体" pitchFamily="2" charset="-122"/>
                          <a:ea typeface="黑体" pitchFamily="2" charset="-122"/>
                        </a:rPr>
                        <a:t>书法绘画艺术的成熟；山水诗山水画、田园诗盛行；北朝民族</a:t>
                      </a:r>
                    </a:p>
                  </a:txBody>
                  <a:tcPr marL="68580" marR="6858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3" name="文本框 6"/>
          <p:cNvSpPr txBox="1">
            <a:spLocks noChangeArrowheads="1"/>
          </p:cNvSpPr>
          <p:nvPr/>
        </p:nvSpPr>
        <p:spPr bwMode="auto">
          <a:xfrm>
            <a:off x="1809721" y="428605"/>
            <a:ext cx="1826141" cy="584775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3200" dirty="0">
                <a:latin typeface="黑体" pitchFamily="49" charset="-122"/>
                <a:ea typeface="黑体" pitchFamily="49" charset="-122"/>
                <a:sym typeface="+mn-ea"/>
              </a:rPr>
              <a:t>基本史实</a:t>
            </a:r>
            <a:endParaRPr lang="zh-CN" altLang="zh-CN" sz="3200" dirty="0">
              <a:latin typeface="黑体" pitchFamily="49" charset="-122"/>
              <a:ea typeface="黑体" pitchFamily="49" charset="-122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90989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536" y="188640"/>
            <a:ext cx="8424936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59646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536" y="52966"/>
            <a:ext cx="8280920" cy="6805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43386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520" y="260649"/>
            <a:ext cx="8640960" cy="6577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52485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https://bookbk.img.zhangyue01.com/group6/M00/1B/B2/CmRaIVnCBvKERydMAAAAADfIfYw346463201.png?v=9jORTcMb&amp;t=CmRaIVnCBvI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552" y="116632"/>
            <a:ext cx="7848872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24467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文本框 7169"/>
          <p:cNvSpPr txBox="1"/>
          <p:nvPr/>
        </p:nvSpPr>
        <p:spPr>
          <a:xfrm>
            <a:off x="2381224" y="428604"/>
            <a:ext cx="1903810" cy="640080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/>
          <a:p>
            <a:pPr lvl="0">
              <a:buClr>
                <a:srgbClr val="000000"/>
              </a:buClr>
            </a:pPr>
            <a:r>
              <a:rPr lang="zh-CN" altLang="en-US" sz="3600" b="1">
                <a:latin typeface="Times New Roman" pitchFamily="2" charset="0"/>
                <a:ea typeface="黑体" pitchFamily="2" charset="-122"/>
              </a:rPr>
              <a:t>三国</a:t>
            </a:r>
          </a:p>
        </p:txBody>
      </p:sp>
      <p:sp>
        <p:nvSpPr>
          <p:cNvPr id="7171" name="直接连接符 7170"/>
          <p:cNvSpPr/>
          <p:nvPr/>
        </p:nvSpPr>
        <p:spPr>
          <a:xfrm flipV="1">
            <a:off x="3667108" y="857232"/>
            <a:ext cx="3371850" cy="0"/>
          </a:xfrm>
          <a:prstGeom prst="line">
            <a:avLst/>
          </a:prstGeom>
          <a:ln w="38100" cap="sq" cmpd="sng">
            <a:solidFill>
              <a:schemeClr val="tx2"/>
            </a:solidFill>
            <a:prstDash val="solid"/>
            <a:headEnd type="none" w="med" len="med"/>
            <a:tailEnd type="triangle" w="lg" len="lg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172" name="文本框 7171"/>
          <p:cNvSpPr txBox="1"/>
          <p:nvPr/>
        </p:nvSpPr>
        <p:spPr>
          <a:xfrm>
            <a:off x="7112795" y="481013"/>
            <a:ext cx="1521619" cy="579120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/>
          <a:p>
            <a:pPr lvl="0">
              <a:buClr>
                <a:srgbClr val="000000"/>
              </a:buClr>
            </a:pPr>
            <a:r>
              <a:rPr lang="zh-CN" altLang="en-US" sz="3200" b="1">
                <a:latin typeface="Times New Roman" pitchFamily="2" charset="0"/>
                <a:ea typeface="黑体" pitchFamily="2" charset="-122"/>
              </a:rPr>
              <a:t>两晋</a:t>
            </a:r>
            <a:endParaRPr lang="zh-CN" altLang="en-US" sz="2000" b="1">
              <a:latin typeface="Times New Roman" pitchFamily="2" charset="0"/>
              <a:ea typeface="黑体" pitchFamily="2" charset="-122"/>
            </a:endParaRPr>
          </a:p>
        </p:txBody>
      </p:sp>
      <p:sp>
        <p:nvSpPr>
          <p:cNvPr id="7173" name="直接连接符 7172"/>
          <p:cNvSpPr/>
          <p:nvPr/>
        </p:nvSpPr>
        <p:spPr>
          <a:xfrm>
            <a:off x="8239140" y="857232"/>
            <a:ext cx="1200150" cy="0"/>
          </a:xfrm>
          <a:prstGeom prst="line">
            <a:avLst/>
          </a:prstGeom>
          <a:ln w="38100" cap="sq" cmpd="sng">
            <a:solidFill>
              <a:schemeClr val="tx2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174" name="直接连接符 7173"/>
          <p:cNvSpPr/>
          <p:nvPr/>
        </p:nvSpPr>
        <p:spPr>
          <a:xfrm flipV="1">
            <a:off x="2166910" y="3286124"/>
            <a:ext cx="3143250" cy="0"/>
          </a:xfrm>
          <a:prstGeom prst="line">
            <a:avLst/>
          </a:prstGeom>
          <a:ln w="38100" cap="sq" cmpd="sng">
            <a:solidFill>
              <a:schemeClr val="tx2"/>
            </a:solidFill>
            <a:prstDash val="solid"/>
            <a:headEnd type="none" w="med" len="med"/>
            <a:tailEnd type="stealth" w="lg" len="lg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175" name="文本框 7174"/>
          <p:cNvSpPr txBox="1"/>
          <p:nvPr/>
        </p:nvSpPr>
        <p:spPr>
          <a:xfrm>
            <a:off x="5453059" y="3071811"/>
            <a:ext cx="2399841" cy="58477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lvl="0">
              <a:buClr>
                <a:srgbClr val="000000"/>
              </a:buClr>
            </a:pPr>
            <a:r>
              <a:rPr lang="zh-CN" altLang="en-US" sz="3200" b="1" dirty="0">
                <a:latin typeface="Times New Roman" pitchFamily="2" charset="0"/>
                <a:ea typeface="黑体" pitchFamily="2" charset="-122"/>
              </a:rPr>
              <a:t>南北朝</a:t>
            </a:r>
            <a:endParaRPr lang="zh-CN" altLang="en-US" sz="2800" b="1" dirty="0">
              <a:latin typeface="Times New Roman" pitchFamily="2" charset="0"/>
              <a:ea typeface="黑体" pitchFamily="2" charset="-122"/>
            </a:endParaRPr>
          </a:p>
        </p:txBody>
      </p:sp>
      <p:sp>
        <p:nvSpPr>
          <p:cNvPr id="7176" name="文本框 7175">
            <a:hlinkClick r:id="" action="ppaction://noaction"/>
          </p:cNvPr>
          <p:cNvSpPr txBox="1"/>
          <p:nvPr/>
        </p:nvSpPr>
        <p:spPr>
          <a:xfrm>
            <a:off x="2895601" y="1128713"/>
            <a:ext cx="697627" cy="156966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anchor="t">
            <a:spAutoFit/>
          </a:bodyPr>
          <a:lstStyle/>
          <a:p>
            <a:pPr lvl="0">
              <a:buClr>
                <a:srgbClr val="000000"/>
              </a:buClr>
            </a:pPr>
            <a:r>
              <a:rPr lang="zh-CN" altLang="en-US" sz="4000" b="1">
                <a:solidFill>
                  <a:schemeClr val="accent2"/>
                </a:solidFill>
                <a:latin typeface="华文中宋" pitchFamily="2" charset="-122"/>
                <a:ea typeface="华文中宋" pitchFamily="2" charset="-122"/>
              </a:rPr>
              <a:t>魏</a:t>
            </a:r>
          </a:p>
          <a:p>
            <a:pPr lvl="0">
              <a:buClr>
                <a:srgbClr val="000000"/>
              </a:buClr>
            </a:pPr>
            <a:r>
              <a:rPr lang="zh-CN" altLang="en-US" sz="2800" b="1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蜀</a:t>
            </a:r>
          </a:p>
          <a:p>
            <a:pPr lvl="0">
              <a:buClr>
                <a:srgbClr val="000000"/>
              </a:buClr>
            </a:pPr>
            <a:r>
              <a:rPr lang="zh-CN" altLang="en-US" sz="2800" b="1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吴</a:t>
            </a:r>
            <a:endParaRPr lang="zh-CN" altLang="en-US" sz="2800" b="1"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7177" name="文本框 7176"/>
          <p:cNvSpPr txBox="1"/>
          <p:nvPr/>
        </p:nvSpPr>
        <p:spPr>
          <a:xfrm>
            <a:off x="3381357" y="1285860"/>
            <a:ext cx="2162175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/>
          <a:p>
            <a:pPr lvl="0">
              <a:buClr>
                <a:srgbClr val="000000"/>
              </a:buClr>
            </a:pPr>
            <a:r>
              <a:rPr lang="zh-CN" altLang="en-US" sz="2400" b="1" dirty="0">
                <a:latin typeface="Times New Roman" pitchFamily="2" charset="0"/>
                <a:ea typeface="宋体" charset="-122"/>
              </a:rPr>
              <a:t>（</a:t>
            </a:r>
            <a:r>
              <a:rPr lang="en-US" altLang="zh-CN" sz="2400" b="1" dirty="0">
                <a:latin typeface="Times New Roman" pitchFamily="2" charset="0"/>
                <a:ea typeface="宋体" charset="-122"/>
              </a:rPr>
              <a:t>220—265</a:t>
            </a:r>
            <a:r>
              <a:rPr lang="zh-CN" altLang="en-US" sz="2400" b="1" dirty="0">
                <a:latin typeface="Times New Roman" pitchFamily="2" charset="0"/>
                <a:ea typeface="宋体" charset="-122"/>
              </a:rPr>
              <a:t>）</a:t>
            </a:r>
          </a:p>
        </p:txBody>
      </p:sp>
      <p:sp>
        <p:nvSpPr>
          <p:cNvPr id="7178" name="文本框 7177"/>
          <p:cNvSpPr txBox="1"/>
          <p:nvPr/>
        </p:nvSpPr>
        <p:spPr>
          <a:xfrm>
            <a:off x="3124200" y="1784350"/>
            <a:ext cx="2215754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/>
          <a:p>
            <a:pPr lvl="0">
              <a:buClr>
                <a:srgbClr val="000000"/>
              </a:buClr>
            </a:pPr>
            <a:r>
              <a:rPr lang="zh-CN" altLang="en-US" sz="2400" b="1" dirty="0">
                <a:latin typeface="Times New Roman" pitchFamily="2" charset="0"/>
                <a:ea typeface="宋体" charset="-122"/>
              </a:rPr>
              <a:t>（</a:t>
            </a:r>
            <a:r>
              <a:rPr lang="en-US" altLang="zh-CN" sz="2400" b="1" dirty="0">
                <a:latin typeface="Times New Roman" pitchFamily="2" charset="0"/>
                <a:ea typeface="宋体" charset="-122"/>
              </a:rPr>
              <a:t>221—263</a:t>
            </a:r>
            <a:r>
              <a:rPr lang="zh-CN" altLang="en-US" sz="2400" b="1" dirty="0">
                <a:latin typeface="Times New Roman" pitchFamily="2" charset="0"/>
                <a:ea typeface="宋体" charset="-122"/>
              </a:rPr>
              <a:t>）</a:t>
            </a:r>
          </a:p>
        </p:txBody>
      </p:sp>
      <p:sp>
        <p:nvSpPr>
          <p:cNvPr id="7179" name="文本框 7178"/>
          <p:cNvSpPr txBox="1"/>
          <p:nvPr/>
        </p:nvSpPr>
        <p:spPr>
          <a:xfrm>
            <a:off x="3124200" y="2165350"/>
            <a:ext cx="23241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/>
          <a:p>
            <a:pPr lvl="0">
              <a:buClr>
                <a:srgbClr val="000000"/>
              </a:buClr>
            </a:pPr>
            <a:r>
              <a:rPr lang="zh-CN" altLang="en-US" sz="2400" b="1" dirty="0">
                <a:latin typeface="Times New Roman" pitchFamily="2" charset="0"/>
                <a:ea typeface="宋体" charset="-122"/>
              </a:rPr>
              <a:t>（</a:t>
            </a:r>
            <a:r>
              <a:rPr lang="en-US" altLang="zh-CN" sz="2400" b="1" dirty="0">
                <a:latin typeface="Times New Roman" pitchFamily="2" charset="0"/>
                <a:ea typeface="宋体" charset="-122"/>
              </a:rPr>
              <a:t>222—280</a:t>
            </a:r>
            <a:r>
              <a:rPr lang="zh-CN" altLang="en-US" sz="2400" b="1" dirty="0">
                <a:latin typeface="Times New Roman" pitchFamily="2" charset="0"/>
                <a:ea typeface="宋体" charset="-122"/>
              </a:rPr>
              <a:t>）</a:t>
            </a:r>
          </a:p>
        </p:txBody>
      </p:sp>
      <p:sp>
        <p:nvSpPr>
          <p:cNvPr id="7180" name="文本框 7179">
            <a:hlinkClick r:id="" action="ppaction://noaction"/>
          </p:cNvPr>
          <p:cNvSpPr txBox="1"/>
          <p:nvPr/>
        </p:nvSpPr>
        <p:spPr>
          <a:xfrm>
            <a:off x="5353051" y="1557338"/>
            <a:ext cx="1660922" cy="822960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/>
          <a:p>
            <a:pPr lvl="0">
              <a:buClr>
                <a:srgbClr val="000000"/>
              </a:buClr>
            </a:pPr>
            <a:r>
              <a:rPr lang="zh-CN" altLang="en-US" sz="4800" b="1">
                <a:solidFill>
                  <a:schemeClr val="accent2"/>
                </a:solidFill>
                <a:latin typeface="华文中宋" pitchFamily="2" charset="-122"/>
                <a:ea typeface="华文中宋" pitchFamily="2" charset="-122"/>
              </a:rPr>
              <a:t>西晋</a:t>
            </a:r>
            <a:endParaRPr lang="zh-CN" altLang="en-US" sz="4000" b="1">
              <a:solidFill>
                <a:schemeClr val="accent2"/>
              </a:solidFill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7181" name="文本框 7180"/>
          <p:cNvSpPr txBox="1"/>
          <p:nvPr/>
        </p:nvSpPr>
        <p:spPr>
          <a:xfrm>
            <a:off x="5238744" y="1285860"/>
            <a:ext cx="2026444" cy="400110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/>
          <a:p>
            <a:pPr lvl="0">
              <a:buClr>
                <a:srgbClr val="000000"/>
              </a:buClr>
            </a:pPr>
            <a:r>
              <a:rPr lang="zh-CN" altLang="en-US" sz="2000" b="1" dirty="0">
                <a:latin typeface="华文中宋" pitchFamily="2" charset="-122"/>
                <a:ea typeface="华文中宋" pitchFamily="2" charset="-122"/>
              </a:rPr>
              <a:t>建立（266）</a:t>
            </a:r>
          </a:p>
        </p:txBody>
      </p:sp>
      <p:sp>
        <p:nvSpPr>
          <p:cNvPr id="7182" name="文本框 7181"/>
          <p:cNvSpPr txBox="1"/>
          <p:nvPr/>
        </p:nvSpPr>
        <p:spPr>
          <a:xfrm>
            <a:off x="5310183" y="2285992"/>
            <a:ext cx="2188369" cy="396240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/>
          <a:p>
            <a:pPr lvl="0">
              <a:buClr>
                <a:srgbClr val="000000"/>
              </a:buClr>
            </a:pPr>
            <a:r>
              <a:rPr lang="zh-CN" altLang="en-US" sz="2000" b="1" dirty="0">
                <a:latin typeface="华文中宋" pitchFamily="2" charset="-122"/>
                <a:ea typeface="华文中宋" pitchFamily="2" charset="-122"/>
              </a:rPr>
              <a:t>统一（</a:t>
            </a:r>
            <a:r>
              <a:rPr lang="en-US" altLang="zh-CN" sz="2000" b="1" dirty="0">
                <a:solidFill>
                  <a:schemeClr val="accent2"/>
                </a:solidFill>
                <a:latin typeface="华文中宋" pitchFamily="2" charset="-122"/>
                <a:ea typeface="华文中宋" pitchFamily="2" charset="-122"/>
              </a:rPr>
              <a:t>280</a:t>
            </a:r>
            <a:r>
              <a:rPr lang="en-US" altLang="zh-CN" sz="2000" b="1" dirty="0">
                <a:latin typeface="华文中宋" pitchFamily="2" charset="-122"/>
                <a:ea typeface="华文中宋" pitchFamily="2" charset="-122"/>
              </a:rPr>
              <a:t>—316</a:t>
            </a:r>
            <a:r>
              <a:rPr lang="zh-CN" altLang="en-US" sz="2000" b="1" dirty="0">
                <a:latin typeface="华文中宋" pitchFamily="2" charset="-122"/>
                <a:ea typeface="华文中宋" pitchFamily="2" charset="-122"/>
              </a:rPr>
              <a:t>）</a:t>
            </a:r>
          </a:p>
        </p:txBody>
      </p:sp>
      <p:sp>
        <p:nvSpPr>
          <p:cNvPr id="7183" name="文本框 7182">
            <a:hlinkClick r:id="" action="ppaction://noaction"/>
          </p:cNvPr>
          <p:cNvSpPr txBox="1"/>
          <p:nvPr/>
        </p:nvSpPr>
        <p:spPr>
          <a:xfrm>
            <a:off x="7981950" y="1298575"/>
            <a:ext cx="1191816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/>
          <a:p>
            <a:pPr lvl="0">
              <a:buClr>
                <a:srgbClr val="000000"/>
              </a:buClr>
            </a:pPr>
            <a:r>
              <a:rPr lang="zh-CN" altLang="en-US" sz="2400" b="1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十六国</a:t>
            </a:r>
            <a:endParaRPr lang="zh-CN" altLang="en-US" sz="2400" b="1"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7184" name="文本框 7183">
            <a:hlinkClick r:id="" action="ppaction://noaction"/>
          </p:cNvPr>
          <p:cNvSpPr txBox="1"/>
          <p:nvPr/>
        </p:nvSpPr>
        <p:spPr>
          <a:xfrm>
            <a:off x="8039100" y="2060575"/>
            <a:ext cx="102751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/>
          <a:p>
            <a:pPr lvl="0">
              <a:buClr>
                <a:srgbClr val="000000"/>
              </a:buClr>
            </a:pPr>
            <a:r>
              <a:rPr lang="zh-CN" altLang="en-US" sz="2400" b="1" dirty="0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东晋</a:t>
            </a:r>
            <a:endParaRPr lang="zh-CN" altLang="en-US" sz="2400" b="1" dirty="0"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7185" name="文本框 7184"/>
          <p:cNvSpPr txBox="1"/>
          <p:nvPr/>
        </p:nvSpPr>
        <p:spPr>
          <a:xfrm>
            <a:off x="7867650" y="1631950"/>
            <a:ext cx="1657350" cy="396240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/>
          <a:p>
            <a:pPr lvl="0">
              <a:buClr>
                <a:srgbClr val="000000"/>
              </a:buClr>
            </a:pPr>
            <a:r>
              <a:rPr lang="zh-CN" altLang="en-US" sz="2000" b="1" dirty="0">
                <a:latin typeface="华文中宋" pitchFamily="2" charset="-122"/>
                <a:ea typeface="华文中宋" pitchFamily="2" charset="-122"/>
              </a:rPr>
              <a:t>（</a:t>
            </a:r>
            <a:r>
              <a:rPr lang="en-US" altLang="zh-CN" sz="2000" b="1" dirty="0">
                <a:latin typeface="华文中宋" pitchFamily="2" charset="-122"/>
                <a:ea typeface="华文中宋" pitchFamily="2" charset="-122"/>
              </a:rPr>
              <a:t>304—439</a:t>
            </a:r>
            <a:r>
              <a:rPr lang="zh-CN" altLang="en-US" sz="2000" b="1" dirty="0">
                <a:latin typeface="华文中宋" pitchFamily="2" charset="-122"/>
                <a:ea typeface="华文中宋" pitchFamily="2" charset="-122"/>
              </a:rPr>
              <a:t>）</a:t>
            </a:r>
          </a:p>
        </p:txBody>
      </p:sp>
      <p:sp>
        <p:nvSpPr>
          <p:cNvPr id="7186" name="文本框 7185"/>
          <p:cNvSpPr txBox="1"/>
          <p:nvPr/>
        </p:nvSpPr>
        <p:spPr>
          <a:xfrm>
            <a:off x="7867650" y="2470150"/>
            <a:ext cx="1900238" cy="396240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/>
          <a:p>
            <a:pPr lvl="0">
              <a:buClr>
                <a:srgbClr val="000000"/>
              </a:buClr>
            </a:pPr>
            <a:r>
              <a:rPr lang="zh-CN" altLang="en-US" sz="2000" b="1" dirty="0">
                <a:latin typeface="华文中宋" pitchFamily="2" charset="-122"/>
                <a:ea typeface="华文中宋" pitchFamily="2" charset="-122"/>
              </a:rPr>
              <a:t>（</a:t>
            </a:r>
            <a:r>
              <a:rPr lang="en-US" altLang="zh-CN" sz="2000" b="1" dirty="0">
                <a:latin typeface="华文中宋" pitchFamily="2" charset="-122"/>
                <a:ea typeface="华文中宋" pitchFamily="2" charset="-122"/>
              </a:rPr>
              <a:t>317—420</a:t>
            </a:r>
            <a:r>
              <a:rPr lang="zh-CN" altLang="en-US" sz="2000" b="1" dirty="0">
                <a:latin typeface="华文中宋" pitchFamily="2" charset="-122"/>
                <a:ea typeface="华文中宋" pitchFamily="2" charset="-122"/>
              </a:rPr>
              <a:t>）</a:t>
            </a:r>
          </a:p>
        </p:txBody>
      </p:sp>
      <p:sp>
        <p:nvSpPr>
          <p:cNvPr id="7187" name="文本框 7186">
            <a:hlinkClick r:id="" action="ppaction://noaction"/>
          </p:cNvPr>
          <p:cNvSpPr txBox="1"/>
          <p:nvPr/>
        </p:nvSpPr>
        <p:spPr>
          <a:xfrm>
            <a:off x="3926682" y="4365625"/>
            <a:ext cx="1628775" cy="640080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/>
          <a:p>
            <a:pPr lvl="0">
              <a:buClr>
                <a:srgbClr val="000000"/>
              </a:buClr>
            </a:pPr>
            <a:r>
              <a:rPr lang="zh-CN" altLang="en-US" sz="3600" b="1" dirty="0">
                <a:solidFill>
                  <a:schemeClr val="accent2"/>
                </a:solidFill>
                <a:latin typeface="华文中宋" pitchFamily="2" charset="-122"/>
                <a:ea typeface="华文中宋" pitchFamily="2" charset="-122"/>
              </a:rPr>
              <a:t>北   魏</a:t>
            </a:r>
          </a:p>
        </p:txBody>
      </p:sp>
      <p:sp>
        <p:nvSpPr>
          <p:cNvPr id="7188" name="文本框 7187"/>
          <p:cNvSpPr txBox="1"/>
          <p:nvPr/>
        </p:nvSpPr>
        <p:spPr>
          <a:xfrm>
            <a:off x="4038600" y="4049713"/>
            <a:ext cx="1343638" cy="40011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anchor="t">
            <a:spAutoFit/>
          </a:bodyPr>
          <a:lstStyle/>
          <a:p>
            <a:pPr lvl="0">
              <a:buClr>
                <a:srgbClr val="000000"/>
              </a:buClr>
            </a:pPr>
            <a:r>
              <a:rPr lang="zh-CN" altLang="en-US" sz="2000" b="1">
                <a:latin typeface="Times New Roman" pitchFamily="2" charset="0"/>
                <a:ea typeface="宋体" charset="-122"/>
              </a:rPr>
              <a:t>建立：</a:t>
            </a:r>
            <a:r>
              <a:rPr lang="en-US" altLang="zh-CN" sz="2000" b="1">
                <a:latin typeface="Times New Roman" pitchFamily="2" charset="0"/>
                <a:ea typeface="宋体" charset="-122"/>
              </a:rPr>
              <a:t>386</a:t>
            </a:r>
            <a:endParaRPr lang="en-US" altLang="zh-CN" sz="2400" b="1">
              <a:latin typeface="Times New Roman" pitchFamily="2" charset="0"/>
              <a:ea typeface="宋体" charset="-122"/>
            </a:endParaRPr>
          </a:p>
        </p:txBody>
      </p:sp>
      <p:sp>
        <p:nvSpPr>
          <p:cNvPr id="7189" name="文本框 7188"/>
          <p:cNvSpPr txBox="1"/>
          <p:nvPr/>
        </p:nvSpPr>
        <p:spPr>
          <a:xfrm>
            <a:off x="4038601" y="4887913"/>
            <a:ext cx="1571625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/>
          <a:p>
            <a:pPr lvl="0">
              <a:buClr>
                <a:srgbClr val="000000"/>
              </a:buClr>
            </a:pPr>
            <a:r>
              <a:rPr lang="zh-CN" altLang="en-US" b="1" dirty="0">
                <a:latin typeface="Times New Roman" pitchFamily="2" charset="0"/>
                <a:ea typeface="宋体" charset="-122"/>
              </a:rPr>
              <a:t>统一</a:t>
            </a:r>
            <a:r>
              <a:rPr lang="zh-CN" altLang="en-US" sz="2400" b="1" dirty="0">
                <a:latin typeface="Times New Roman" pitchFamily="2" charset="0"/>
                <a:ea typeface="宋体" charset="-122"/>
              </a:rPr>
              <a:t>：</a:t>
            </a:r>
            <a:r>
              <a:rPr lang="en-US" altLang="zh-CN" sz="2000" b="1" dirty="0">
                <a:latin typeface="Times New Roman" pitchFamily="2" charset="0"/>
                <a:ea typeface="宋体" charset="-122"/>
              </a:rPr>
              <a:t>439</a:t>
            </a:r>
            <a:endParaRPr lang="en-US" altLang="zh-CN" sz="2400" b="1" dirty="0">
              <a:latin typeface="Times New Roman" pitchFamily="2" charset="0"/>
              <a:ea typeface="宋体" charset="-122"/>
            </a:endParaRPr>
          </a:p>
        </p:txBody>
      </p:sp>
      <p:sp>
        <p:nvSpPr>
          <p:cNvPr id="7190" name="文本框 7189"/>
          <p:cNvSpPr txBox="1"/>
          <p:nvPr/>
        </p:nvSpPr>
        <p:spPr>
          <a:xfrm>
            <a:off x="5695951" y="4090988"/>
            <a:ext cx="1102519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/>
          <a:p>
            <a:pPr lvl="0">
              <a:buClr>
                <a:srgbClr val="000000"/>
              </a:buClr>
            </a:pPr>
            <a:r>
              <a:rPr lang="zh-CN" altLang="en-US" sz="2400" b="1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东魏</a:t>
            </a:r>
          </a:p>
        </p:txBody>
      </p:sp>
      <p:sp>
        <p:nvSpPr>
          <p:cNvPr id="7191" name="文本框 7190"/>
          <p:cNvSpPr txBox="1"/>
          <p:nvPr/>
        </p:nvSpPr>
        <p:spPr>
          <a:xfrm>
            <a:off x="5753102" y="4852988"/>
            <a:ext cx="1098947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/>
          <a:p>
            <a:pPr lvl="0">
              <a:buClr>
                <a:srgbClr val="000000"/>
              </a:buClr>
            </a:pPr>
            <a:r>
              <a:rPr lang="zh-CN" altLang="en-US" sz="2400" b="1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西魏</a:t>
            </a:r>
          </a:p>
        </p:txBody>
      </p:sp>
      <p:sp>
        <p:nvSpPr>
          <p:cNvPr id="7192" name="文本框 7191"/>
          <p:cNvSpPr txBox="1"/>
          <p:nvPr/>
        </p:nvSpPr>
        <p:spPr>
          <a:xfrm>
            <a:off x="6953251" y="4090988"/>
            <a:ext cx="1033463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/>
          <a:p>
            <a:pPr lvl="0">
              <a:buClr>
                <a:srgbClr val="000000"/>
              </a:buClr>
            </a:pPr>
            <a:r>
              <a:rPr lang="zh-CN" altLang="en-US" sz="2400" b="1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北齐</a:t>
            </a:r>
          </a:p>
        </p:txBody>
      </p:sp>
      <p:sp>
        <p:nvSpPr>
          <p:cNvPr id="7193" name="文本框 7192"/>
          <p:cNvSpPr txBox="1"/>
          <p:nvPr/>
        </p:nvSpPr>
        <p:spPr>
          <a:xfrm>
            <a:off x="6953251" y="4852988"/>
            <a:ext cx="1140619" cy="640080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/>
          <a:p>
            <a:pPr lvl="0">
              <a:buClr>
                <a:srgbClr val="000000"/>
              </a:buClr>
            </a:pPr>
            <a:r>
              <a:rPr lang="zh-CN" altLang="en-US" sz="3600" b="1">
                <a:solidFill>
                  <a:schemeClr val="accent2"/>
                </a:solidFill>
                <a:latin typeface="华文中宋" pitchFamily="2" charset="-122"/>
                <a:ea typeface="华文中宋" pitchFamily="2" charset="-122"/>
              </a:rPr>
              <a:t>北周</a:t>
            </a:r>
          </a:p>
        </p:txBody>
      </p:sp>
      <p:sp>
        <p:nvSpPr>
          <p:cNvPr id="7194" name="文本框 7193"/>
          <p:cNvSpPr txBox="1"/>
          <p:nvPr/>
        </p:nvSpPr>
        <p:spPr>
          <a:xfrm>
            <a:off x="8553451" y="4784726"/>
            <a:ext cx="595035" cy="58477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anchor="t">
            <a:spAutoFit/>
          </a:bodyPr>
          <a:lstStyle/>
          <a:p>
            <a:pPr lvl="0">
              <a:buClr>
                <a:srgbClr val="000000"/>
              </a:buClr>
            </a:pPr>
            <a:r>
              <a:rPr lang="zh-CN" altLang="en-US" sz="3200" b="1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隋</a:t>
            </a:r>
            <a:endParaRPr lang="zh-CN" altLang="en-US" sz="2400" b="1">
              <a:solidFill>
                <a:srgbClr val="FF0000"/>
              </a:solidFill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7195" name="文本框 7194">
            <a:hlinkClick r:id="" action="ppaction://noaction"/>
          </p:cNvPr>
          <p:cNvSpPr txBox="1"/>
          <p:nvPr/>
        </p:nvSpPr>
        <p:spPr>
          <a:xfrm>
            <a:off x="4036219" y="5975350"/>
            <a:ext cx="1250156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/>
          <a:p>
            <a:pPr lvl="0">
              <a:buClr>
                <a:srgbClr val="000000"/>
              </a:buClr>
            </a:pPr>
            <a:r>
              <a:rPr lang="zh-CN" altLang="en-US" sz="2400" b="1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宋</a:t>
            </a:r>
            <a:r>
              <a:rPr lang="en-US" altLang="zh-CN" sz="2400" b="1">
                <a:latin typeface="华文中宋" pitchFamily="2" charset="-122"/>
                <a:ea typeface="华文中宋" pitchFamily="2" charset="-122"/>
              </a:rPr>
              <a:t>420</a:t>
            </a:r>
            <a:endParaRPr lang="en-US" altLang="zh-CN" sz="2400" b="1">
              <a:solidFill>
                <a:srgbClr val="FF0000"/>
              </a:solidFill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7196" name="文本框 7195"/>
          <p:cNvSpPr txBox="1"/>
          <p:nvPr/>
        </p:nvSpPr>
        <p:spPr>
          <a:xfrm>
            <a:off x="5782867" y="5975350"/>
            <a:ext cx="366713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/>
          <a:p>
            <a:pPr lvl="0">
              <a:buClr>
                <a:srgbClr val="000000"/>
              </a:buClr>
            </a:pPr>
            <a:r>
              <a:rPr lang="zh-CN" altLang="en-US" sz="2400" b="1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齐</a:t>
            </a:r>
          </a:p>
        </p:txBody>
      </p:sp>
      <p:sp>
        <p:nvSpPr>
          <p:cNvPr id="7197" name="文本框 7196"/>
          <p:cNvSpPr txBox="1"/>
          <p:nvPr/>
        </p:nvSpPr>
        <p:spPr>
          <a:xfrm>
            <a:off x="7059216" y="5995988"/>
            <a:ext cx="765572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/>
          <a:p>
            <a:pPr lvl="0">
              <a:buClr>
                <a:srgbClr val="000000"/>
              </a:buClr>
            </a:pPr>
            <a:r>
              <a:rPr lang="zh-CN" altLang="en-US" sz="2400" b="1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梁</a:t>
            </a:r>
          </a:p>
        </p:txBody>
      </p:sp>
      <p:sp>
        <p:nvSpPr>
          <p:cNvPr id="7198" name="文本框 7197"/>
          <p:cNvSpPr txBox="1"/>
          <p:nvPr/>
        </p:nvSpPr>
        <p:spPr>
          <a:xfrm>
            <a:off x="8553451" y="5995989"/>
            <a:ext cx="492443" cy="46166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anchor="t">
            <a:spAutoFit/>
          </a:bodyPr>
          <a:lstStyle/>
          <a:p>
            <a:pPr lvl="0">
              <a:buClr>
                <a:srgbClr val="000000"/>
              </a:buClr>
            </a:pPr>
            <a:r>
              <a:rPr lang="zh-CN" altLang="en-US" sz="2400" b="1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陈</a:t>
            </a:r>
          </a:p>
        </p:txBody>
      </p:sp>
      <p:sp>
        <p:nvSpPr>
          <p:cNvPr id="7199" name="文本框 7198"/>
          <p:cNvSpPr txBox="1"/>
          <p:nvPr/>
        </p:nvSpPr>
        <p:spPr>
          <a:xfrm>
            <a:off x="8896351" y="6019800"/>
            <a:ext cx="569387" cy="40011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anchor="t">
            <a:spAutoFit/>
          </a:bodyPr>
          <a:lstStyle/>
          <a:p>
            <a:pPr lvl="0">
              <a:buClr>
                <a:srgbClr val="000000"/>
              </a:buClr>
            </a:pPr>
            <a:r>
              <a:rPr lang="en-US" altLang="zh-CN" sz="2000" b="1" dirty="0">
                <a:latin typeface="Times New Roman" pitchFamily="2" charset="0"/>
                <a:ea typeface="宋体" charset="-122"/>
              </a:rPr>
              <a:t>589</a:t>
            </a:r>
            <a:endParaRPr lang="en-US" altLang="zh-CN" sz="2400" dirty="0">
              <a:latin typeface="Times New Roman" pitchFamily="2" charset="0"/>
              <a:ea typeface="宋体" charset="-122"/>
            </a:endParaRPr>
          </a:p>
        </p:txBody>
      </p:sp>
      <p:sp>
        <p:nvSpPr>
          <p:cNvPr id="7201" name="任意多边形 7200"/>
          <p:cNvSpPr/>
          <p:nvPr/>
        </p:nvSpPr>
        <p:spPr>
          <a:xfrm>
            <a:off x="5167306" y="1785926"/>
            <a:ext cx="328620" cy="381000"/>
          </a:xfrm>
          <a:custGeom>
            <a:avLst/>
            <a:gdLst>
              <a:gd name="txL" fmla="*/ 3375 w 21600"/>
              <a:gd name="txT" fmla="*/ 5400 h 21600"/>
              <a:gd name="txR" fmla="*/ 18900 w 21600"/>
              <a:gd name="txB" fmla="*/ 16200 h 21600"/>
            </a:gdLst>
            <a:ahLst/>
            <a:cxnLst>
              <a:cxn ang="270">
                <a:pos x="16200" y="0"/>
              </a:cxn>
              <a:cxn ang="180">
                <a:pos x="0" y="10800"/>
              </a:cxn>
              <a:cxn ang="90">
                <a:pos x="16200" y="21600"/>
              </a:cxn>
              <a:cxn ang="0">
                <a:pos x="21600" y="10800"/>
              </a:cxn>
            </a:cxnLst>
            <a:rect l="txL" t="txT" r="txR" b="txB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CCFFFF"/>
          </a:solidFill>
          <a:ln w="12700" cap="sq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202" name="任意多边形 7201"/>
          <p:cNvSpPr/>
          <p:nvPr/>
        </p:nvSpPr>
        <p:spPr>
          <a:xfrm>
            <a:off x="7010400" y="1860550"/>
            <a:ext cx="628650" cy="228600"/>
          </a:xfrm>
          <a:custGeom>
            <a:avLst/>
            <a:gdLst>
              <a:gd name="txL" fmla="*/ 3375 w 21600"/>
              <a:gd name="txT" fmla="*/ 5400 h 21600"/>
              <a:gd name="txR" fmla="*/ 18900 w 21600"/>
              <a:gd name="txB" fmla="*/ 16200 h 21600"/>
            </a:gdLst>
            <a:ahLst/>
            <a:cxnLst>
              <a:cxn ang="270">
                <a:pos x="16200" y="0"/>
              </a:cxn>
              <a:cxn ang="180">
                <a:pos x="0" y="10800"/>
              </a:cxn>
              <a:cxn ang="90">
                <a:pos x="16200" y="21600"/>
              </a:cxn>
              <a:cxn ang="0">
                <a:pos x="21600" y="10800"/>
              </a:cxn>
            </a:cxnLst>
            <a:rect l="txL" t="txT" r="txR" b="txB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CCFFFF"/>
          </a:solidFill>
          <a:ln w="12700" cap="sq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203" name="左大括号 7202"/>
          <p:cNvSpPr/>
          <p:nvPr/>
        </p:nvSpPr>
        <p:spPr>
          <a:xfrm>
            <a:off x="7639050" y="1479550"/>
            <a:ext cx="228600" cy="1066800"/>
          </a:xfrm>
          <a:prstGeom prst="leftBrace">
            <a:avLst>
              <a:gd name="adj1" fmla="val 29166"/>
              <a:gd name="adj2" fmla="val 50000"/>
            </a:avLst>
          </a:prstGeom>
          <a:solidFill>
            <a:srgbClr val="CCFFFF"/>
          </a:solidFill>
          <a:ln w="34925" cap="sq" cmpd="sng">
            <a:solidFill>
              <a:srgbClr val="333399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204" name="文本框 7203"/>
          <p:cNvSpPr txBox="1"/>
          <p:nvPr/>
        </p:nvSpPr>
        <p:spPr>
          <a:xfrm>
            <a:off x="2747964" y="5919788"/>
            <a:ext cx="998935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/>
          <a:p>
            <a:pPr lvl="0">
              <a:buClr>
                <a:srgbClr val="000000"/>
              </a:buClr>
            </a:pPr>
            <a:r>
              <a:rPr lang="zh-CN" altLang="en-US" sz="2400" b="1" dirty="0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东晋</a:t>
            </a:r>
            <a:endParaRPr lang="zh-CN" altLang="en-US" sz="2400" b="1" dirty="0"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7205" name="任意多边形 7204"/>
          <p:cNvSpPr/>
          <p:nvPr/>
        </p:nvSpPr>
        <p:spPr>
          <a:xfrm>
            <a:off x="3581400" y="4583113"/>
            <a:ext cx="400050" cy="304800"/>
          </a:xfrm>
          <a:custGeom>
            <a:avLst/>
            <a:gdLst>
              <a:gd name="txL" fmla="*/ 3375 w 21600"/>
              <a:gd name="txT" fmla="*/ 5400 h 21600"/>
              <a:gd name="txR" fmla="*/ 18900 w 21600"/>
              <a:gd name="txB" fmla="*/ 16200 h 21600"/>
            </a:gdLst>
            <a:ahLst/>
            <a:cxnLst>
              <a:cxn ang="270">
                <a:pos x="16200" y="0"/>
              </a:cxn>
              <a:cxn ang="180">
                <a:pos x="0" y="10800"/>
              </a:cxn>
              <a:cxn ang="90">
                <a:pos x="16200" y="21600"/>
              </a:cxn>
              <a:cxn ang="0">
                <a:pos x="21600" y="10800"/>
              </a:cxn>
            </a:cxnLst>
            <a:rect l="txL" t="txT" r="txR" b="txB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CCFFFF"/>
          </a:solidFill>
          <a:ln w="12700" cap="sq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206" name="任意多边形 7205"/>
          <p:cNvSpPr/>
          <p:nvPr/>
        </p:nvSpPr>
        <p:spPr>
          <a:xfrm>
            <a:off x="5310182" y="4286256"/>
            <a:ext cx="500066" cy="762000"/>
          </a:xfrm>
          <a:custGeom>
            <a:avLst/>
            <a:gdLst>
              <a:gd name="txL" fmla="*/ 3375 w 21600"/>
              <a:gd name="txT" fmla="*/ 8640 h 21600"/>
              <a:gd name="txR" fmla="*/ 20520 w 21600"/>
              <a:gd name="txB" fmla="*/ 12960 h 21600"/>
            </a:gdLst>
            <a:ahLst/>
            <a:cxnLst>
              <a:cxn ang="270">
                <a:pos x="16200" y="0"/>
              </a:cxn>
              <a:cxn ang="180">
                <a:pos x="0" y="10800"/>
              </a:cxn>
              <a:cxn ang="90">
                <a:pos x="16200" y="21600"/>
              </a:cxn>
              <a:cxn ang="0">
                <a:pos x="21600" y="10800"/>
              </a:cxn>
            </a:cxnLst>
            <a:rect l="txL" t="txT" r="txR" b="txB"/>
            <a:pathLst>
              <a:path w="21600" h="21600">
                <a:moveTo>
                  <a:pt x="16200" y="0"/>
                </a:moveTo>
                <a:lnTo>
                  <a:pt x="16200" y="8640"/>
                </a:lnTo>
                <a:lnTo>
                  <a:pt x="3375" y="8640"/>
                </a:lnTo>
                <a:lnTo>
                  <a:pt x="3375" y="12960"/>
                </a:lnTo>
                <a:lnTo>
                  <a:pt x="16200" y="1296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8640"/>
                </a:moveTo>
                <a:lnTo>
                  <a:pt x="1350" y="12960"/>
                </a:lnTo>
                <a:lnTo>
                  <a:pt x="2700" y="12960"/>
                </a:lnTo>
                <a:lnTo>
                  <a:pt x="2700" y="8640"/>
                </a:lnTo>
                <a:close/>
              </a:path>
              <a:path w="21600" h="21600">
                <a:moveTo>
                  <a:pt x="0" y="8640"/>
                </a:moveTo>
                <a:lnTo>
                  <a:pt x="0" y="12960"/>
                </a:lnTo>
                <a:lnTo>
                  <a:pt x="675" y="12960"/>
                </a:lnTo>
                <a:lnTo>
                  <a:pt x="675" y="8640"/>
                </a:lnTo>
                <a:close/>
              </a:path>
            </a:pathLst>
          </a:custGeom>
          <a:solidFill>
            <a:srgbClr val="CCFFFF"/>
          </a:solidFill>
          <a:ln w="12700" cap="sq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207" name="任意多边形 7206"/>
          <p:cNvSpPr/>
          <p:nvPr/>
        </p:nvSpPr>
        <p:spPr>
          <a:xfrm>
            <a:off x="6381752" y="4286256"/>
            <a:ext cx="628650" cy="228600"/>
          </a:xfrm>
          <a:custGeom>
            <a:avLst/>
            <a:gdLst>
              <a:gd name="txL" fmla="*/ 3375 w 21600"/>
              <a:gd name="txT" fmla="*/ 5400 h 21600"/>
              <a:gd name="txR" fmla="*/ 18900 w 21600"/>
              <a:gd name="txB" fmla="*/ 16200 h 21600"/>
            </a:gdLst>
            <a:ahLst/>
            <a:cxnLst>
              <a:cxn ang="270">
                <a:pos x="16200" y="0"/>
              </a:cxn>
              <a:cxn ang="180">
                <a:pos x="0" y="10800"/>
              </a:cxn>
              <a:cxn ang="90">
                <a:pos x="16200" y="21600"/>
              </a:cxn>
              <a:cxn ang="0">
                <a:pos x="21600" y="10800"/>
              </a:cxn>
            </a:cxnLst>
            <a:rect l="txL" t="txT" r="txR" b="txB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CCFFFF"/>
          </a:solidFill>
          <a:ln w="12700" cap="sq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208" name="任意多边形 7207"/>
          <p:cNvSpPr/>
          <p:nvPr/>
        </p:nvSpPr>
        <p:spPr>
          <a:xfrm>
            <a:off x="6524628" y="5000636"/>
            <a:ext cx="628650" cy="228600"/>
          </a:xfrm>
          <a:custGeom>
            <a:avLst/>
            <a:gdLst>
              <a:gd name="txL" fmla="*/ 3375 w 21600"/>
              <a:gd name="txT" fmla="*/ 5400 h 21600"/>
              <a:gd name="txR" fmla="*/ 18900 w 21600"/>
              <a:gd name="txB" fmla="*/ 16200 h 21600"/>
            </a:gdLst>
            <a:ahLst/>
            <a:cxnLst>
              <a:cxn ang="270">
                <a:pos x="16200" y="0"/>
              </a:cxn>
              <a:cxn ang="180">
                <a:pos x="0" y="10800"/>
              </a:cxn>
              <a:cxn ang="90">
                <a:pos x="16200" y="21600"/>
              </a:cxn>
              <a:cxn ang="0">
                <a:pos x="21600" y="10800"/>
              </a:cxn>
            </a:cxnLst>
            <a:rect l="txL" t="txT" r="txR" b="txB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CCFFFF"/>
          </a:solidFill>
          <a:ln w="12700" cap="sq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209" name="任意多边形 7208"/>
          <p:cNvSpPr/>
          <p:nvPr/>
        </p:nvSpPr>
        <p:spPr>
          <a:xfrm rot="5400000">
            <a:off x="7029450" y="4622800"/>
            <a:ext cx="419100" cy="228600"/>
          </a:xfrm>
          <a:custGeom>
            <a:avLst/>
            <a:gdLst>
              <a:gd name="txL" fmla="*/ 3375 w 21600"/>
              <a:gd name="txT" fmla="*/ 5400 h 21600"/>
              <a:gd name="txR" fmla="*/ 18900 w 21600"/>
              <a:gd name="txB" fmla="*/ 16200 h 21600"/>
            </a:gdLst>
            <a:ahLst/>
            <a:cxnLst>
              <a:cxn ang="270">
                <a:pos x="16200" y="0"/>
              </a:cxn>
              <a:cxn ang="180">
                <a:pos x="0" y="10800"/>
              </a:cxn>
              <a:cxn ang="90">
                <a:pos x="16200" y="21600"/>
              </a:cxn>
              <a:cxn ang="0">
                <a:pos x="21600" y="10800"/>
              </a:cxn>
            </a:cxnLst>
            <a:rect l="txL" t="txT" r="txR" b="txB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CCFFFF"/>
          </a:solidFill>
          <a:ln w="12700" cap="sq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210" name="任意多边形 7209"/>
          <p:cNvSpPr/>
          <p:nvPr/>
        </p:nvSpPr>
        <p:spPr>
          <a:xfrm>
            <a:off x="8024827" y="4929198"/>
            <a:ext cx="614363" cy="381000"/>
          </a:xfrm>
          <a:custGeom>
            <a:avLst/>
            <a:gdLst>
              <a:gd name="txL" fmla="*/ 3375 w 21600"/>
              <a:gd name="txT" fmla="*/ 5400 h 21600"/>
              <a:gd name="txR" fmla="*/ 18900 w 21600"/>
              <a:gd name="txB" fmla="*/ 16200 h 21600"/>
            </a:gdLst>
            <a:ahLst/>
            <a:cxnLst>
              <a:cxn ang="270">
                <a:pos x="16200" y="0"/>
              </a:cxn>
              <a:cxn ang="180">
                <a:pos x="0" y="10800"/>
              </a:cxn>
              <a:cxn ang="90">
                <a:pos x="16200" y="21600"/>
              </a:cxn>
              <a:cxn ang="0">
                <a:pos x="21600" y="10800"/>
              </a:cxn>
            </a:cxnLst>
            <a:rect l="txL" t="txT" r="txR" b="txB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CCFFFF"/>
          </a:solidFill>
          <a:ln w="12700" cap="sq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211" name="任意多边形 7210"/>
          <p:cNvSpPr/>
          <p:nvPr/>
        </p:nvSpPr>
        <p:spPr>
          <a:xfrm>
            <a:off x="4972050" y="6127750"/>
            <a:ext cx="800100" cy="228600"/>
          </a:xfrm>
          <a:custGeom>
            <a:avLst/>
            <a:gdLst>
              <a:gd name="txL" fmla="*/ 3375 w 21600"/>
              <a:gd name="txT" fmla="*/ 5400 h 21600"/>
              <a:gd name="txR" fmla="*/ 18900 w 21600"/>
              <a:gd name="txB" fmla="*/ 16200 h 21600"/>
            </a:gdLst>
            <a:ahLst/>
            <a:cxnLst>
              <a:cxn ang="270">
                <a:pos x="16200" y="0"/>
              </a:cxn>
              <a:cxn ang="180">
                <a:pos x="0" y="10800"/>
              </a:cxn>
              <a:cxn ang="90">
                <a:pos x="16200" y="21600"/>
              </a:cxn>
              <a:cxn ang="0">
                <a:pos x="21600" y="10800"/>
              </a:cxn>
            </a:cxnLst>
            <a:rect l="txL" t="txT" r="txR" b="txB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CCFFFF"/>
          </a:solidFill>
          <a:ln w="12700" cap="sq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212" name="任意多边形 7211"/>
          <p:cNvSpPr/>
          <p:nvPr/>
        </p:nvSpPr>
        <p:spPr>
          <a:xfrm>
            <a:off x="6213872" y="6051550"/>
            <a:ext cx="800100" cy="304800"/>
          </a:xfrm>
          <a:custGeom>
            <a:avLst/>
            <a:gdLst>
              <a:gd name="txL" fmla="*/ 3375 w 21600"/>
              <a:gd name="txT" fmla="*/ 5400 h 21600"/>
              <a:gd name="txR" fmla="*/ 18900 w 21600"/>
              <a:gd name="txB" fmla="*/ 16200 h 21600"/>
            </a:gdLst>
            <a:ahLst/>
            <a:cxnLst>
              <a:cxn ang="270">
                <a:pos x="16200" y="0"/>
              </a:cxn>
              <a:cxn ang="180">
                <a:pos x="0" y="10800"/>
              </a:cxn>
              <a:cxn ang="90">
                <a:pos x="16200" y="21600"/>
              </a:cxn>
              <a:cxn ang="0">
                <a:pos x="21600" y="10800"/>
              </a:cxn>
            </a:cxnLst>
            <a:rect l="txL" t="txT" r="txR" b="txB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CCFFFF">
              <a:alpha val="50000"/>
            </a:srgbClr>
          </a:solidFill>
          <a:ln w="12700" cap="sq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213" name="任意多边形 7212"/>
          <p:cNvSpPr/>
          <p:nvPr/>
        </p:nvSpPr>
        <p:spPr>
          <a:xfrm>
            <a:off x="7617619" y="6051550"/>
            <a:ext cx="800100" cy="304800"/>
          </a:xfrm>
          <a:custGeom>
            <a:avLst/>
            <a:gdLst>
              <a:gd name="txL" fmla="*/ 3375 w 21600"/>
              <a:gd name="txT" fmla="*/ 5400 h 21600"/>
              <a:gd name="txR" fmla="*/ 18900 w 21600"/>
              <a:gd name="txB" fmla="*/ 16200 h 21600"/>
            </a:gdLst>
            <a:ahLst/>
            <a:cxnLst>
              <a:cxn ang="270">
                <a:pos x="16200" y="0"/>
              </a:cxn>
              <a:cxn ang="180">
                <a:pos x="0" y="10800"/>
              </a:cxn>
              <a:cxn ang="90">
                <a:pos x="16200" y="21600"/>
              </a:cxn>
              <a:cxn ang="0">
                <a:pos x="21600" y="10800"/>
              </a:cxn>
            </a:cxnLst>
            <a:rect l="txL" t="txT" r="txR" b="txB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CCFFFF"/>
          </a:solidFill>
          <a:ln w="12700" cap="sq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214" name="任意多边形 7213"/>
          <p:cNvSpPr/>
          <p:nvPr/>
        </p:nvSpPr>
        <p:spPr>
          <a:xfrm>
            <a:off x="3595670" y="6072206"/>
            <a:ext cx="469106" cy="304800"/>
          </a:xfrm>
          <a:custGeom>
            <a:avLst/>
            <a:gdLst>
              <a:gd name="txL" fmla="*/ 3375 w 21600"/>
              <a:gd name="txT" fmla="*/ 5400 h 21600"/>
              <a:gd name="txR" fmla="*/ 18900 w 21600"/>
              <a:gd name="txB" fmla="*/ 16200 h 21600"/>
            </a:gdLst>
            <a:ahLst/>
            <a:cxnLst>
              <a:cxn ang="270">
                <a:pos x="16200" y="0"/>
              </a:cxn>
              <a:cxn ang="180">
                <a:pos x="0" y="10800"/>
              </a:cxn>
              <a:cxn ang="90">
                <a:pos x="16200" y="21600"/>
              </a:cxn>
              <a:cxn ang="0">
                <a:pos x="21600" y="10800"/>
              </a:cxn>
            </a:cxnLst>
            <a:rect l="txL" t="txT" r="txR" b="txB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CCFFFF"/>
          </a:solidFill>
          <a:ln w="12700" cap="sq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215" name="任意多边形 7214"/>
          <p:cNvSpPr/>
          <p:nvPr/>
        </p:nvSpPr>
        <p:spPr>
          <a:xfrm rot="5400000">
            <a:off x="8486775" y="5546725"/>
            <a:ext cx="533400" cy="171450"/>
          </a:xfrm>
          <a:custGeom>
            <a:avLst/>
            <a:gdLst>
              <a:gd name="txL" fmla="*/ 3375 w 21600"/>
              <a:gd name="txT" fmla="*/ 5400 h 21600"/>
              <a:gd name="txR" fmla="*/ 18900 w 21600"/>
              <a:gd name="txB" fmla="*/ 16200 h 21600"/>
            </a:gdLst>
            <a:ahLst/>
            <a:cxnLst>
              <a:cxn ang="270">
                <a:pos x="16200" y="0"/>
              </a:cxn>
              <a:cxn ang="180">
                <a:pos x="0" y="10800"/>
              </a:cxn>
              <a:cxn ang="90">
                <a:pos x="16200" y="21600"/>
              </a:cxn>
              <a:cxn ang="0">
                <a:pos x="21600" y="10800"/>
              </a:cxn>
            </a:cxnLst>
            <a:rect l="txL" t="txT" r="txR" b="txB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CCFFFF"/>
          </a:solidFill>
          <a:ln w="12700" cap="sq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10" name="组合 7215"/>
          <p:cNvGrpSpPr/>
          <p:nvPr/>
        </p:nvGrpSpPr>
        <p:grpSpPr>
          <a:xfrm>
            <a:off x="2381225" y="3857629"/>
            <a:ext cx="2040758" cy="1199783"/>
            <a:chOff x="0" y="0"/>
            <a:chExt cx="1292" cy="726"/>
          </a:xfrm>
        </p:grpSpPr>
        <p:sp>
          <p:nvSpPr>
            <p:cNvPr id="7217" name="文本框 7216"/>
            <p:cNvSpPr txBox="1"/>
            <p:nvPr/>
          </p:nvSpPr>
          <p:spPr>
            <a:xfrm>
              <a:off x="0" y="330"/>
              <a:ext cx="1292" cy="288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>
              <a:spAutoFit/>
            </a:bodyPr>
            <a:lstStyle/>
            <a:p>
              <a:pPr lvl="0">
                <a:buClr>
                  <a:srgbClr val="000000"/>
                </a:buClr>
              </a:pPr>
              <a:r>
                <a:rPr lang="zh-CN" altLang="en-US" sz="2400" b="1">
                  <a:solidFill>
                    <a:srgbClr val="FF0000"/>
                  </a:solidFill>
                  <a:latin typeface="华文中宋" pitchFamily="2" charset="-122"/>
                  <a:ea typeface="华文中宋" pitchFamily="2" charset="-122"/>
                </a:rPr>
                <a:t>十六国</a:t>
              </a:r>
              <a:endParaRPr lang="zh-CN" altLang="en-US" sz="2400" b="1">
                <a:latin typeface="华文中宋" pitchFamily="2" charset="-122"/>
                <a:ea typeface="华文中宋" pitchFamily="2" charset="-122"/>
              </a:endParaRPr>
            </a:p>
          </p:txBody>
        </p:sp>
        <p:sp>
          <p:nvSpPr>
            <p:cNvPr id="7218" name="文本框 7217"/>
            <p:cNvSpPr txBox="1"/>
            <p:nvPr/>
          </p:nvSpPr>
          <p:spPr>
            <a:xfrm>
              <a:off x="158" y="0"/>
              <a:ext cx="694" cy="726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>
              <a:spAutoFit/>
            </a:bodyPr>
            <a:lstStyle/>
            <a:p>
              <a:pPr lvl="0"/>
              <a:r>
                <a:rPr lang="zh-CN" altLang="en-US" sz="3600" b="1" dirty="0">
                  <a:solidFill>
                    <a:schemeClr val="accent2"/>
                  </a:solidFill>
                  <a:latin typeface="Arial" charset="0"/>
                  <a:ea typeface="黑体" pitchFamily="2" charset="-122"/>
                </a:rPr>
                <a:t>前秦</a:t>
              </a: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4810116" y="3571877"/>
            <a:ext cx="1554958" cy="584775"/>
          </a:xfrm>
          <a:prstGeom prst="rect">
            <a:avLst/>
          </a:prstGeom>
          <a:solidFill>
            <a:srgbClr val="00FFFF"/>
          </a:solidFill>
          <a:ln w="9525">
            <a:noFill/>
            <a:miter/>
          </a:ln>
        </p:spPr>
        <p:txBody>
          <a:bodyPr wrap="square">
            <a:spAutoFit/>
          </a:bodyPr>
          <a:lstStyle/>
          <a:p>
            <a:pPr lvl="0">
              <a:buClr>
                <a:srgbClr val="000000"/>
              </a:buClr>
            </a:pPr>
            <a:r>
              <a:rPr lang="zh-CN" altLang="en-US" sz="3200" b="1" dirty="0">
                <a:solidFill>
                  <a:srgbClr val="FF0000"/>
                </a:solidFill>
                <a:latin typeface="Times New Roman" pitchFamily="2" charset="0"/>
                <a:ea typeface="黑体" pitchFamily="2" charset="-122"/>
              </a:rPr>
              <a:t>北朝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849654" y="5418456"/>
            <a:ext cx="1532098" cy="584775"/>
          </a:xfrm>
          <a:prstGeom prst="rect">
            <a:avLst/>
          </a:prstGeom>
          <a:solidFill>
            <a:srgbClr val="00FFFF"/>
          </a:solidFill>
          <a:ln w="9525">
            <a:noFill/>
            <a:miter/>
          </a:ln>
        </p:spPr>
        <p:txBody>
          <a:bodyPr wrap="square">
            <a:spAutoFit/>
          </a:bodyPr>
          <a:lstStyle/>
          <a:p>
            <a:pPr lvl="0">
              <a:buClr>
                <a:srgbClr val="000000"/>
              </a:buClr>
            </a:pPr>
            <a:r>
              <a:rPr lang="zh-CN" altLang="en-US" sz="3200" b="1" dirty="0">
                <a:solidFill>
                  <a:srgbClr val="FF0000"/>
                </a:solidFill>
                <a:latin typeface="Times New Roman" pitchFamily="2" charset="0"/>
                <a:ea typeface="黑体" pitchFamily="2" charset="-122"/>
              </a:rPr>
              <a:t>南朝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8946833" y="4909820"/>
            <a:ext cx="569387" cy="40011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anchor="t">
            <a:spAutoFit/>
          </a:bodyPr>
          <a:lstStyle/>
          <a:p>
            <a:pPr lvl="0">
              <a:buClr>
                <a:srgbClr val="000000"/>
              </a:buClr>
            </a:pPr>
            <a:r>
              <a:rPr lang="en-US" altLang="zh-CN" sz="2000" b="1">
                <a:latin typeface="Times New Roman" pitchFamily="2" charset="0"/>
                <a:ea typeface="宋体" charset="-122"/>
              </a:rPr>
              <a:t>581</a:t>
            </a:r>
            <a:endParaRPr lang="en-US" altLang="zh-CN" sz="2400">
              <a:latin typeface="Times New Roman" pitchFamily="2" charset="0"/>
              <a:ea typeface="宋体" charset="-122"/>
            </a:endParaRPr>
          </a:p>
        </p:txBody>
      </p:sp>
      <p:sp>
        <p:nvSpPr>
          <p:cNvPr id="59" name="标题 47106"/>
          <p:cNvSpPr txBox="1">
            <a:spLocks/>
          </p:cNvSpPr>
          <p:nvPr/>
        </p:nvSpPr>
        <p:spPr>
          <a:xfrm>
            <a:off x="1629252" y="6350"/>
            <a:ext cx="1752105" cy="684530"/>
          </a:xfrm>
          <a:prstGeom prst="rect">
            <a:avLst/>
          </a:prstGeom>
          <a:solidFill>
            <a:srgbClr val="00FF00"/>
          </a:solidFill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>
              <a:spcBef>
                <a:spcPct val="0"/>
              </a:spcBef>
              <a:defRPr/>
            </a:pPr>
            <a:r>
              <a:rPr lang="zh-CN" altLang="en-US" sz="32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  <a:cs typeface="+mj-cs"/>
              </a:rPr>
              <a:t>政治特征</a:t>
            </a:r>
            <a:endParaRPr lang="zh-CN" altLang="en-US" sz="3200" b="1" dirty="0">
              <a:solidFill>
                <a:srgbClr val="FF0000"/>
              </a:solidFill>
              <a:latin typeface="黑体" pitchFamily="49" charset="-122"/>
              <a:ea typeface="黑体" pitchFamily="49" charset="-122"/>
              <a:cs typeface="+mj-cs"/>
            </a:endParaRPr>
          </a:p>
        </p:txBody>
      </p:sp>
      <p:sp>
        <p:nvSpPr>
          <p:cNvPr id="64" name="标题 47106"/>
          <p:cNvSpPr>
            <a:spLocks noGrp="1"/>
          </p:cNvSpPr>
          <p:nvPr/>
        </p:nvSpPr>
        <p:spPr>
          <a:xfrm>
            <a:off x="2774133" y="5636863"/>
            <a:ext cx="6786610" cy="857256"/>
          </a:xfrm>
          <a:prstGeom prst="rect">
            <a:avLst/>
          </a:prstGeom>
          <a:solidFill>
            <a:srgbClr val="00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中央集权遭到严重削弱</a:t>
            </a:r>
          </a:p>
        </p:txBody>
      </p:sp>
      <p:sp>
        <p:nvSpPr>
          <p:cNvPr id="63" name="文本框 7"/>
          <p:cNvSpPr txBox="1"/>
          <p:nvPr/>
        </p:nvSpPr>
        <p:spPr>
          <a:xfrm>
            <a:off x="3767615" y="4784725"/>
            <a:ext cx="4584383" cy="704850"/>
          </a:xfrm>
          <a:prstGeom prst="rect">
            <a:avLst/>
          </a:prstGeom>
          <a:solidFill>
            <a:srgbClr val="00FFFF"/>
          </a:solidFill>
        </p:spPr>
        <p:txBody>
          <a:bodyPr wrap="square" rtlCol="0" anchor="t">
            <a:spAutoFit/>
          </a:bodyPr>
          <a:lstStyle/>
          <a:p>
            <a:pPr algn="ctr">
              <a:lnSpc>
                <a:spcPct val="90000"/>
              </a:lnSpc>
              <a:buClr>
                <a:srgbClr val="FF0066"/>
              </a:buClr>
              <a:buNone/>
            </a:pPr>
            <a:r>
              <a:rPr lang="zh-CN" altLang="en-US" sz="4400" dirty="0">
                <a:solidFill>
                  <a:srgbClr val="FF0000"/>
                </a:solidFill>
                <a:latin typeface="黑体" charset="0"/>
                <a:ea typeface="黑体" charset="0"/>
              </a:rPr>
              <a:t>民族大交融</a:t>
            </a:r>
          </a:p>
        </p:txBody>
      </p:sp>
      <p:sp>
        <p:nvSpPr>
          <p:cNvPr id="62" name="文本框 6"/>
          <p:cNvSpPr txBox="1"/>
          <p:nvPr/>
        </p:nvSpPr>
        <p:spPr>
          <a:xfrm>
            <a:off x="2166910" y="3601086"/>
            <a:ext cx="8001056" cy="701731"/>
          </a:xfrm>
          <a:prstGeom prst="rect">
            <a:avLst/>
          </a:prstGeom>
          <a:solidFill>
            <a:srgbClr val="00FFFF"/>
          </a:solidFill>
        </p:spPr>
        <p:txBody>
          <a:bodyPr wrap="square" rtlCol="0" anchor="t">
            <a:spAutoFit/>
          </a:bodyPr>
          <a:lstStyle/>
          <a:p>
            <a:pPr algn="ctr">
              <a:lnSpc>
                <a:spcPct val="90000"/>
              </a:lnSpc>
              <a:buClr>
                <a:srgbClr val="FF0066"/>
              </a:buClr>
              <a:buNone/>
            </a:pPr>
            <a:r>
              <a:rPr lang="zh-CN" altLang="en-US" sz="4400">
                <a:solidFill>
                  <a:srgbClr val="FF0000"/>
                </a:solidFill>
                <a:latin typeface="黑体" charset="0"/>
                <a:ea typeface="黑体" charset="0"/>
              </a:rPr>
              <a:t>北方战乱动荡，南方相对安定</a:t>
            </a:r>
          </a:p>
        </p:txBody>
      </p:sp>
      <p:sp>
        <p:nvSpPr>
          <p:cNvPr id="61" name="文本框 5"/>
          <p:cNvSpPr txBox="1"/>
          <p:nvPr/>
        </p:nvSpPr>
        <p:spPr>
          <a:xfrm>
            <a:off x="2309787" y="2428876"/>
            <a:ext cx="7158541" cy="701731"/>
          </a:xfrm>
          <a:prstGeom prst="rect">
            <a:avLst/>
          </a:prstGeom>
          <a:solidFill>
            <a:srgbClr val="00FFFF"/>
          </a:solidFill>
        </p:spPr>
        <p:txBody>
          <a:bodyPr wrap="square" rtlCol="0" anchor="t">
            <a:spAutoFit/>
          </a:bodyPr>
          <a:lstStyle/>
          <a:p>
            <a:pPr algn="ctr">
              <a:lnSpc>
                <a:spcPct val="90000"/>
              </a:lnSpc>
              <a:buClr>
                <a:srgbClr val="FF0066"/>
              </a:buClr>
              <a:buNone/>
            </a:pPr>
            <a:r>
              <a:rPr lang="zh-CN" altLang="en-US" sz="4400">
                <a:solidFill>
                  <a:srgbClr val="FF0000"/>
                </a:solidFill>
                <a:latin typeface="黑体" charset="0"/>
                <a:ea typeface="黑体" charset="0"/>
              </a:rPr>
              <a:t>少数民族内迁，北民南迁</a:t>
            </a:r>
          </a:p>
        </p:txBody>
      </p:sp>
      <p:sp>
        <p:nvSpPr>
          <p:cNvPr id="60" name="文本框 4"/>
          <p:cNvSpPr txBox="1"/>
          <p:nvPr/>
        </p:nvSpPr>
        <p:spPr>
          <a:xfrm>
            <a:off x="2309787" y="1076326"/>
            <a:ext cx="7786741" cy="701731"/>
          </a:xfrm>
          <a:prstGeom prst="rect">
            <a:avLst/>
          </a:prstGeom>
          <a:solidFill>
            <a:srgbClr val="00FFFF"/>
          </a:solidFill>
        </p:spPr>
        <p:txBody>
          <a:bodyPr wrap="square" rtlCol="0" anchor="t">
            <a:spAutoFit/>
          </a:bodyPr>
          <a:lstStyle/>
          <a:p>
            <a:pPr algn="ctr">
              <a:lnSpc>
                <a:spcPct val="90000"/>
              </a:lnSpc>
              <a:buClr>
                <a:srgbClr val="FF0066"/>
              </a:buClr>
              <a:buNone/>
            </a:pPr>
            <a:r>
              <a:rPr lang="zh-CN" altLang="en-US" sz="4400" dirty="0">
                <a:solidFill>
                  <a:srgbClr val="FF0000"/>
                </a:solidFill>
                <a:latin typeface="黑体" charset="0"/>
                <a:ea typeface="黑体" charset="0"/>
              </a:rPr>
              <a:t>封建国家分裂，政权更替频繁</a:t>
            </a:r>
          </a:p>
        </p:txBody>
      </p:sp>
    </p:spTree>
    <p:extLst>
      <p:ext uri="{BB962C8B-B14F-4D97-AF65-F5344CB8AC3E}">
        <p14:creationId xmlns:p14="http://schemas.microsoft.com/office/powerpoint/2010/main" val="398299108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2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9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6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7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7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7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7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500"/>
                            </p:stCondLst>
                            <p:childTnLst>
                              <p:par>
                                <p:cTn id="1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500"/>
                            </p:stCondLst>
                            <p:childTnLst>
                              <p:par>
                                <p:cTn id="1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500"/>
                            </p:stCondLst>
                            <p:childTnLst>
                              <p:par>
                                <p:cTn id="1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6" grpId="0"/>
      <p:bldP spid="7177" grpId="0"/>
      <p:bldP spid="7178" grpId="0"/>
      <p:bldP spid="7179" grpId="0"/>
      <p:bldP spid="7180" grpId="0"/>
      <p:bldP spid="7181" grpId="0"/>
      <p:bldP spid="7182" grpId="0"/>
      <p:bldP spid="7183" grpId="0"/>
      <p:bldP spid="7184" grpId="0"/>
      <p:bldP spid="7185" grpId="0"/>
      <p:bldP spid="7186" grpId="0"/>
      <p:bldP spid="7187" grpId="0"/>
      <p:bldP spid="7188" grpId="0"/>
      <p:bldP spid="7189" grpId="0"/>
      <p:bldP spid="7190" grpId="0"/>
      <p:bldP spid="7191" grpId="0"/>
      <p:bldP spid="7192" grpId="0"/>
      <p:bldP spid="7193" grpId="0"/>
      <p:bldP spid="7194" grpId="0"/>
      <p:bldP spid="7195" grpId="0"/>
      <p:bldP spid="7196" grpId="0"/>
      <p:bldP spid="7197" grpId="0"/>
      <p:bldP spid="7198" grpId="0"/>
      <p:bldP spid="7199" grpId="0"/>
      <p:bldP spid="7204" grpId="0"/>
      <p:bldP spid="2" grpId="0" bldLvl="0" animBg="1"/>
      <p:bldP spid="3" grpId="0" bldLvl="0" animBg="1"/>
      <p:bldP spid="4" grpId="0"/>
      <p:bldP spid="59" grpId="0" bldLvl="0" animBg="1"/>
      <p:bldP spid="64" grpId="0" bldLvl="0" animBg="1"/>
      <p:bldP spid="63" grpId="0" bldLvl="0" animBg="1"/>
      <p:bldP spid="62" grpId="0" bldLvl="0" animBg="1"/>
      <p:bldP spid="61" grpId="0" bldLvl="0" animBg="1"/>
      <p:bldP spid="60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https://p0.ssl.qhimgs1.com/sdr/400__/t0141ee499dd7a12bd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74" y="548680"/>
            <a:ext cx="4560442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 descr="http://www.jianglishi.cn/uploadfile/2016/0629/201606290428298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073" y="548680"/>
            <a:ext cx="3324225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标题 47106">
            <a:extLst>
              <a:ext uri="{FF2B5EF4-FFF2-40B4-BE49-F238E27FC236}">
                <a16:creationId xmlns:a16="http://schemas.microsoft.com/office/drawing/2014/main" xmlns="" id="{8B7EF29D-8B8E-4C30-ACCA-D619888E6E84}"/>
              </a:ext>
            </a:extLst>
          </p:cNvPr>
          <p:cNvSpPr>
            <a:spLocks noGrp="1"/>
          </p:cNvSpPr>
          <p:nvPr/>
        </p:nvSpPr>
        <p:spPr>
          <a:xfrm>
            <a:off x="301460" y="0"/>
            <a:ext cx="2252171" cy="684530"/>
          </a:xfrm>
          <a:prstGeom prst="rect">
            <a:avLst/>
          </a:prstGeom>
          <a:solidFill>
            <a:srgbClr val="00FF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2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政治特征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EC3E3F60-8BF6-4797-9A77-9E0EDD50C1D5}"/>
              </a:ext>
            </a:extLst>
          </p:cNvPr>
          <p:cNvSpPr txBox="1"/>
          <p:nvPr/>
        </p:nvSpPr>
        <p:spPr>
          <a:xfrm>
            <a:off x="301460" y="1833535"/>
            <a:ext cx="3357554" cy="590931"/>
          </a:xfrm>
          <a:prstGeom prst="rect">
            <a:avLst/>
          </a:prstGeom>
          <a:solidFill>
            <a:srgbClr val="00FFFF"/>
          </a:solidFill>
        </p:spPr>
        <p:txBody>
          <a:bodyPr wrap="square" rtlCol="0" anchor="t">
            <a:spAutoFit/>
          </a:bodyPr>
          <a:lstStyle/>
          <a:p>
            <a:pPr algn="ctr">
              <a:lnSpc>
                <a:spcPct val="90000"/>
              </a:lnSpc>
              <a:buClr>
                <a:srgbClr val="FF0066"/>
              </a:buClr>
              <a:buNone/>
            </a:pPr>
            <a:r>
              <a:rPr lang="zh-CN" altLang="en-US" sz="3600" dirty="0">
                <a:solidFill>
                  <a:srgbClr val="FF0000"/>
                </a:solidFill>
                <a:latin typeface="黑体" charset="0"/>
                <a:ea typeface="黑体" charset="0"/>
              </a:rPr>
              <a:t>士族门阀政治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32C828EE-2CC1-423E-9BB9-25022F7CACB2}"/>
              </a:ext>
            </a:extLst>
          </p:cNvPr>
          <p:cNvSpPr txBox="1"/>
          <p:nvPr/>
        </p:nvSpPr>
        <p:spPr>
          <a:xfrm>
            <a:off x="301460" y="5445224"/>
            <a:ext cx="3714744" cy="701731"/>
          </a:xfrm>
          <a:prstGeom prst="rect">
            <a:avLst/>
          </a:prstGeom>
          <a:solidFill>
            <a:srgbClr val="00FF00"/>
          </a:solidFill>
        </p:spPr>
        <p:txBody>
          <a:bodyPr wrap="square" rtlCol="0" anchor="t">
            <a:spAutoFit/>
          </a:bodyPr>
          <a:lstStyle/>
          <a:p>
            <a:pPr algn="ctr">
              <a:lnSpc>
                <a:spcPct val="90000"/>
              </a:lnSpc>
              <a:buClr>
                <a:srgbClr val="FF0066"/>
              </a:buClr>
              <a:buNone/>
            </a:pPr>
            <a:r>
              <a:rPr lang="zh-CN" altLang="en-US" sz="4400" dirty="0">
                <a:solidFill>
                  <a:srgbClr val="FF0000"/>
                </a:solidFill>
                <a:latin typeface="黑体" charset="0"/>
                <a:ea typeface="黑体" charset="0"/>
              </a:rPr>
              <a:t>皇权相对削弱</a:t>
            </a:r>
          </a:p>
        </p:txBody>
      </p:sp>
    </p:spTree>
    <p:extLst>
      <p:ext uri="{BB962C8B-B14F-4D97-AF65-F5344CB8AC3E}">
        <p14:creationId xmlns:p14="http://schemas.microsoft.com/office/powerpoint/2010/main" val="2504223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1162</Words>
  <PresentationFormat>宽屏</PresentationFormat>
  <Paragraphs>115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30" baseType="lpstr">
      <vt:lpstr>方正粗黑宋简体</vt:lpstr>
      <vt:lpstr>方正小标宋简体</vt:lpstr>
      <vt:lpstr>黑体</vt:lpstr>
      <vt:lpstr>华文中宋</vt:lpstr>
      <vt:lpstr>楷体</vt:lpstr>
      <vt:lpstr>隶书</vt:lpstr>
      <vt:lpstr>宋体</vt:lpstr>
      <vt:lpstr>Arial</vt:lpstr>
      <vt:lpstr>Calibri</vt:lpstr>
      <vt:lpstr>Calibri Light</vt:lpstr>
      <vt:lpstr>Courier New</vt:lpstr>
      <vt:lpstr>Times New Roman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2021-12-31T08:26:36Z</dcterms:created>
  <dcterms:modified xsi:type="dcterms:W3CDTF">2021-12-31T08:27:08Z</dcterms:modified>
</cp:coreProperties>
</file>