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6"/>
  </p:handoutMasterIdLst>
  <p:sldIdLst>
    <p:sldId id="256" r:id="rId3"/>
    <p:sldId id="257" r:id="rId4"/>
    <p:sldId id="903" r:id="rId5"/>
    <p:sldId id="889" r:id="rId6"/>
    <p:sldId id="890" r:id="rId8"/>
    <p:sldId id="891" r:id="rId9"/>
    <p:sldId id="892" r:id="rId10"/>
    <p:sldId id="893" r:id="rId11"/>
    <p:sldId id="894" r:id="rId12"/>
    <p:sldId id="895" r:id="rId13"/>
    <p:sldId id="896" r:id="rId14"/>
    <p:sldId id="496" r:id="rId15"/>
    <p:sldId id="258" r:id="rId16"/>
    <p:sldId id="904" r:id="rId17"/>
    <p:sldId id="864" r:id="rId18"/>
    <p:sldId id="259" r:id="rId19"/>
    <p:sldId id="265" r:id="rId20"/>
    <p:sldId id="468" r:id="rId21"/>
    <p:sldId id="360" r:id="rId22"/>
    <p:sldId id="866" r:id="rId23"/>
    <p:sldId id="905" r:id="rId24"/>
    <p:sldId id="897" r:id="rId25"/>
    <p:sldId id="362" r:id="rId26"/>
    <p:sldId id="902" r:id="rId27"/>
    <p:sldId id="898" r:id="rId28"/>
    <p:sldId id="901" r:id="rId29"/>
    <p:sldId id="899" r:id="rId30"/>
    <p:sldId id="280" r:id="rId31"/>
    <p:sldId id="363" r:id="rId32"/>
    <p:sldId id="495" r:id="rId33"/>
    <p:sldId id="418" r:id="rId34"/>
    <p:sldId id="411"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 id="2" name="Administrator" initials="A" lastIdx="0" clrIdx="0"/>
  <p:cmAuthor id="3" name="作者" initials="作" lastIdx="0" clrIdx="1"/>
  <p:cmAuthor id="4" name="pc" initials="p" lastIdx="0" clrIdx="0"/>
  <p:cmAuthor id="0" name="Mia Vida Villanueva" initials="MVV" lastIdx="0" clrIdx="0"/>
  <p:cmAuthor id="7" name="1206988966@qq.com" initials="1" lastIdx="0" clrIdx="2"/>
  <p:cmAuthor id="8" name="姜伟光" initials="姜" lastIdx="0" clrIdx="0"/>
  <p:cmAuthor id="5" name="宋洁然" initials="宋" lastIdx="0" clrIdx="1"/>
  <p:cmAuthor id="6" name="ming qiu"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0"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方正启体简体" panose="03000509000000000000" charset="-122"/>
              </a:rPr>
            </a:fld>
            <a:endParaRPr lang="zh-CN" altLang="en-US">
              <a:latin typeface="方正启体简体" panose="03000509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方正启体简体" panose="03000509000000000000" charset="-122"/>
              <a:ea typeface="方正启体简体" panose="03000509000000000000" charset="-122"/>
              <a:cs typeface="方正启体简体" panose="03000509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方正启体简体" panose="03000509000000000000" charset="-122"/>
              </a:rPr>
            </a:fld>
            <a:endParaRPr lang="zh-CN" altLang="en-US">
              <a:latin typeface="方正启体简体" panose="03000509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启体简体" panose="03000509000000000000" charset="-122"/>
                <a:ea typeface="方正启体简体" panose="03000509000000000000" charset="-122"/>
                <a:cs typeface="方正启体简体" panose="03000509000000000000" charset="-122"/>
              </a:defRPr>
            </a:lvl1pPr>
          </a:lstStyle>
          <a:p>
            <a:fld id="{0A120604-032C-4B16-A147-FBFC1370DAC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启体简体" panose="03000509000000000000" charset="-122"/>
                <a:ea typeface="方正启体简体" panose="03000509000000000000" charset="-122"/>
                <a:cs typeface="方正启体简体" panose="03000509000000000000" charset="-122"/>
              </a:defRPr>
            </a:lvl1pPr>
          </a:lstStyle>
          <a:p>
            <a:fld id="{CBBC182C-3152-4F9B-82C4-46F7C82A198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1pPr>
    <a:lvl2pPr marL="4572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2pPr>
    <a:lvl3pPr marL="9144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3pPr>
    <a:lvl4pPr marL="13716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4pPr>
    <a:lvl5pPr marL="1828800" algn="l" defTabSz="914400" rtl="0" eaLnBrk="1" latinLnBrk="0" hangingPunct="1">
      <a:defRPr sz="1200" kern="1200">
        <a:solidFill>
          <a:schemeClr val="tx1"/>
        </a:solidFill>
        <a:latin typeface="方正启体简体" panose="03000509000000000000" charset="-122"/>
        <a:ea typeface="方正启体简体" panose="03000509000000000000" charset="-122"/>
        <a:cs typeface="方正启体简体" panose="03000509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custDataLst>
              <p:tags r:id="rId3"/>
            </p:custDataLst>
          </p:nvPr>
        </p:nvSpPr>
        <p:spPr/>
      </p:sp>
      <p:sp>
        <p:nvSpPr>
          <p:cNvPr id="16386" name="备注占位符 2"/>
          <p:cNvSpPr>
            <a:spLocks noGrp="1"/>
          </p:cNvSpPr>
          <p:nvPr>
            <p:ph type="body" idx="1"/>
            <p:custDataLst>
              <p:tags r:id="rId4"/>
            </p:custDataLst>
          </p:nvPr>
        </p:nvSpPr>
        <p:spPr/>
        <p:txBody>
          <a:bodyPr wrap="square" lIns="91440" tIns="45720" rIns="91440" bIns="45720" anchor="t"/>
          <a:lstStyle/>
          <a:p>
            <a:pPr lvl="0" defTabSz="914400">
              <a:buSzTx/>
            </a:pPr>
            <a:endParaRPr lang="zh-CN" altLang="en-US">
              <a:solidFill>
                <a:srgbClr val="FF0000"/>
              </a:solidFill>
              <a:ea typeface="宋体" panose="02010600030101010101" pitchFamily="2" charset="-122"/>
            </a:endParaRPr>
          </a:p>
        </p:txBody>
      </p:sp>
      <p:sp>
        <p:nvSpPr>
          <p:cNvPr id="16387" name="灯片编号占位符 3"/>
          <p:cNvSpPr>
            <a:spLocks noGrp="1"/>
          </p:cNvSpPr>
          <p:nvPr>
            <p:ph type="sldNum" sz="quarter" idx="10"/>
            <p:custDataLst>
              <p:tags r:id="rId5"/>
            </p:custDataLst>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7421D011-EC35-498F-ADE3-3197FF1A64D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67585"/>
          <p:cNvSpPr>
            <a:spLocks noGrp="1" noRot="1" noChangeAspect="1" noChangeArrowheads="1" noTextEdit="1"/>
          </p:cNvSpPr>
          <p:nvPr>
            <p:ph type="sldImg"/>
            <p:custDataLst>
              <p:tags r:id="rId3"/>
            </p:custDataLst>
          </p:nvPr>
        </p:nvSpPr>
        <p:spPr>
          <a:ln cap="flat">
            <a:headEnd type="none" w="med" len="med"/>
            <a:tailEnd type="none" w="med" len="med"/>
          </a:ln>
        </p:spPr>
      </p:sp>
      <p:sp>
        <p:nvSpPr>
          <p:cNvPr id="29699" name="文本占位符 67586"/>
          <p:cNvSpPr>
            <a:spLocks noGrp="1" noChangeArrowheads="1"/>
          </p:cNvSpPr>
          <p:nvPr>
            <p:ph type="body" idx="1"/>
            <p:custDataLst>
              <p:tags r:id="rId4"/>
            </p:custDataLst>
          </p:nvPr>
        </p:nvSpPr>
        <p:spPr>
          <a:xfrm>
            <a:off x="914400" y="4343400"/>
            <a:ext cx="5029200" cy="4114800"/>
          </a:xfrm>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a:lstStyle/>
          <a:p>
            <a:pPr defTabSz="914400" eaLnBrk="1" hangingPunct="1"/>
            <a:r>
              <a:rPr lang="zh-CN" altLang="en-US">
                <a:latin typeface="Arial" panose="020B0604020202020204" pitchFamily="34" charset="0"/>
              </a:rPr>
              <a:t>又如：小浪底水利枢纽工程</a:t>
            </a:r>
            <a:endParaRPr lang="zh-CN" altLang="en-US">
              <a:latin typeface="Arial" panose="020B0604020202020204" pitchFamily="34" charset="0"/>
            </a:endParaRPr>
          </a:p>
        </p:txBody>
      </p:sp>
      <p:sp>
        <p:nvSpPr>
          <p:cNvPr id="29700" name="灯片编号占位符 1"/>
          <p:cNvSpPr>
            <a:spLocks noGrp="1" noChangeArrowheads="1"/>
          </p:cNvSpPr>
          <p:nvPr>
            <p:ph type="sldNum" sz="quarter" idx="4"/>
            <p:custDataLst>
              <p:tags r:id="rId5"/>
            </p:custDataLst>
          </p:nvPr>
        </p:nvSpPr>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SzPct val="100000"/>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204EB71-CFF0-4348-80C8-0842C43006DA}"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B3CB3-58CC-47EC-828E-588AD100155A}" type="slidenum">
              <a:rPr lang="zh-CN" altLang="en-US" smtClean="0"/>
            </a:fld>
            <a:endParaRPr lang="zh-CN" altLang="en-US"/>
          </a:p>
        </p:txBody>
      </p:sp>
      <p:sp>
        <p:nvSpPr>
          <p:cNvPr id="24" name="PA_淘宝店chenying0907出品 23"/>
          <p:cNvSpPr/>
          <p:nvPr userDrawn="1">
            <p:custDataLst>
              <p:tags r:id="rId2"/>
            </p:custDataLst>
          </p:nvPr>
        </p:nvSpPr>
        <p:spPr>
          <a:xfrm>
            <a:off x="0" y="2060848"/>
            <a:ext cx="12190413" cy="28126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2" name="图片 1" descr="22"/>
          <p:cNvPicPr>
            <a:picLocks noChangeAspect="1"/>
          </p:cNvPicPr>
          <p:nvPr userDrawn="1"/>
        </p:nvPicPr>
        <p:blipFill>
          <a:blip r:embed="rId3"/>
          <a:stretch>
            <a:fillRect/>
          </a:stretch>
        </p:blipFill>
        <p:spPr>
          <a:xfrm>
            <a:off x="251460" y="2132965"/>
            <a:ext cx="2642400" cy="26424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相框">
    <p:bg>
      <p:bgPr>
        <a:no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281600" y="1249200"/>
            <a:ext cx="9626400" cy="723600"/>
          </a:xfrm>
        </p:spPr>
        <p:txBody>
          <a:bodyPr anchor="ctr">
            <a:normAutofit/>
          </a:bodyPr>
          <a:lstStyle>
            <a:lvl1pPr>
              <a:defRPr sz="3200" baseline="0">
                <a:latin typeface="方正启体简体" panose="03000509000000000000" charset="-122"/>
                <a:ea typeface="方正启体简体" panose="03000509000000000000"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latin typeface="方正启体简体" panose="03000509000000000000" charset="-122"/>
                <a:ea typeface="方正启体简体" panose="03000509000000000000" charset="-122"/>
              </a:defRPr>
            </a:lvl1pPr>
            <a:lvl2pPr>
              <a:defRPr baseline="0">
                <a:latin typeface="方正启体简体" panose="03000509000000000000" charset="-122"/>
                <a:ea typeface="方正启体简体" panose="03000509000000000000" charset="-122"/>
              </a:defRPr>
            </a:lvl2pPr>
            <a:lvl3pPr>
              <a:defRPr baseline="0">
                <a:latin typeface="方正启体简体" panose="03000509000000000000" charset="-122"/>
                <a:ea typeface="方正启体简体" panose="03000509000000000000" charset="-122"/>
              </a:defRPr>
            </a:lvl3pPr>
            <a:lvl4pPr>
              <a:defRPr baseline="0">
                <a:latin typeface="方正启体简体" panose="03000509000000000000" charset="-122"/>
                <a:ea typeface="方正启体简体" panose="03000509000000000000" charset="-122"/>
              </a:defRPr>
            </a:lvl4pPr>
            <a:lvl5pPr>
              <a:defRPr baseline="0">
                <a:latin typeface="方正启体简体" panose="03000509000000000000" charset="-122"/>
                <a:ea typeface="方正启体简体" panose="03000509000000000000"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方正启体简体" panose="03000509000000000000" charset="-122"/>
                <a:ea typeface="方正启体简体" panose="03000509000000000000"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方正启体简体" panose="03000509000000000000" charset="-122"/>
                <a:ea typeface="方正启体简体" panose="03000509000000000000"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baseline="0">
                <a:latin typeface="方正启体简体" panose="03000509000000000000" charset="-122"/>
                <a:ea typeface="方正启体简体" panose="03000509000000000000" charset="-122"/>
              </a:defRPr>
            </a:lvl1p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43FF9C8-ED52-4B5A-BCA6-BB89350529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6B3CB3-58CC-47EC-828E-588AD100155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tags" Target="../tags/tag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方正启体简体" panose="03000509000000000000" charset="-122"/>
                <a:ea typeface="方正启体简体" panose="03000509000000000000" charset="-122"/>
                <a:cs typeface="方正启体简体" panose="03000509000000000000" charset="-122"/>
              </a:defRPr>
            </a:lvl1pPr>
          </a:lstStyle>
          <a:p>
            <a:fld id="{543FF9C8-ED52-4B5A-BCA6-BB893505293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方正启体简体" panose="03000509000000000000" charset="-122"/>
                <a:ea typeface="方正启体简体" panose="03000509000000000000" charset="-122"/>
                <a:cs typeface="方正启体简体" panose="0300050900000000000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方正启体简体" panose="03000509000000000000" charset="-122"/>
                <a:ea typeface="方正启体简体" panose="03000509000000000000" charset="-122"/>
                <a:cs typeface="方正启体简体" panose="03000509000000000000" charset="-122"/>
              </a:defRPr>
            </a:lvl1pPr>
          </a:lstStyle>
          <a:p>
            <a:fld id="{046B3CB3-58CC-47EC-828E-588AD100155A}" type="slidenum">
              <a:rPr lang="zh-CN" altLang="en-US" smtClean="0"/>
            </a:fld>
            <a:endParaRPr lang="zh-CN" altLang="en-US"/>
          </a:p>
        </p:txBody>
      </p:sp>
      <p:sp>
        <p:nvSpPr>
          <p:cNvPr id="9" name="PA_淘宝店chenying0907出品 23"/>
          <p:cNvSpPr/>
          <p:nvPr userDrawn="1">
            <p:custDataLst>
              <p:tags r:id="rId17"/>
            </p:custDataLst>
          </p:nvPr>
        </p:nvSpPr>
        <p:spPr>
          <a:xfrm>
            <a:off x="0" y="247650"/>
            <a:ext cx="12025630" cy="1765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pic>
        <p:nvPicPr>
          <p:cNvPr id="10" name="图片 9" descr="22"/>
          <p:cNvPicPr>
            <a:picLocks noChangeAspect="1"/>
          </p:cNvPicPr>
          <p:nvPr userDrawn="1"/>
        </p:nvPicPr>
        <p:blipFill>
          <a:blip r:embed="rId18"/>
          <a:stretch>
            <a:fillRect/>
          </a:stretch>
        </p:blipFill>
        <p:spPr>
          <a:xfrm>
            <a:off x="179705" y="42545"/>
            <a:ext cx="586800" cy="586800"/>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方正启体简体" panose="03000509000000000000" charset="-122"/>
          <a:ea typeface="方正启体简体" panose="03000509000000000000" charset="-122"/>
          <a:cs typeface="方正启体简体" panose="03000509000000000000"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启体简体" panose="03000509000000000000" charset="-122"/>
          <a:ea typeface="方正启体简体" panose="03000509000000000000" charset="-122"/>
          <a:cs typeface="方正启体简体" panose="03000509000000000000"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方正启体简体" panose="03000509000000000000" charset="-122"/>
          <a:ea typeface="方正启体简体" panose="03000509000000000000" charset="-122"/>
          <a:cs typeface="方正启体简体" panose="03000509000000000000"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方正启体简体" panose="03000509000000000000" charset="-122"/>
          <a:ea typeface="方正启体简体" panose="03000509000000000000" charset="-122"/>
          <a:cs typeface="方正启体简体" panose="03000509000000000000"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启体简体" panose="03000509000000000000" charset="-122"/>
          <a:ea typeface="方正启体简体" panose="03000509000000000000" charset="-122"/>
          <a:cs typeface="方正启体简体" panose="03000509000000000000"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启体简体" panose="03000509000000000000" charset="-122"/>
          <a:ea typeface="方正启体简体" panose="03000509000000000000" charset="-122"/>
          <a:cs typeface="方正启体简体" panose="03000509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10.xml"/><Relationship Id="rId2" Type="http://schemas.openxmlformats.org/officeDocument/2006/relationships/tags" Target="../tags/tag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slide" Target="slide10.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1" Type="http://schemas.openxmlformats.org/officeDocument/2006/relationships/notesSlide" Target="../notesSlides/notesSlide5.xml"/><Relationship Id="rId30" Type="http://schemas.openxmlformats.org/officeDocument/2006/relationships/slideLayout" Target="../slideLayouts/slideLayout7.xml"/><Relationship Id="rId3" Type="http://schemas.openxmlformats.org/officeDocument/2006/relationships/tags" Target="../tags/tag15.xml"/><Relationship Id="rId29" Type="http://schemas.openxmlformats.org/officeDocument/2006/relationships/tags" Target="../tags/tag41.xml"/><Relationship Id="rId28" Type="http://schemas.openxmlformats.org/officeDocument/2006/relationships/tags" Target="../tags/tag40.xml"/><Relationship Id="rId27" Type="http://schemas.openxmlformats.org/officeDocument/2006/relationships/tags" Target="../tags/tag39.xml"/><Relationship Id="rId26" Type="http://schemas.openxmlformats.org/officeDocument/2006/relationships/tags" Target="../tags/tag38.xml"/><Relationship Id="rId25" Type="http://schemas.openxmlformats.org/officeDocument/2006/relationships/tags" Target="../tags/tag37.xml"/><Relationship Id="rId24" Type="http://schemas.openxmlformats.org/officeDocument/2006/relationships/tags" Target="../tags/tag36.xml"/><Relationship Id="rId23" Type="http://schemas.openxmlformats.org/officeDocument/2006/relationships/tags" Target="../tags/tag35.xml"/><Relationship Id="rId22" Type="http://schemas.openxmlformats.org/officeDocument/2006/relationships/tags" Target="../tags/tag34.xml"/><Relationship Id="rId21" Type="http://schemas.openxmlformats.org/officeDocument/2006/relationships/tags" Target="../tags/tag33.xml"/><Relationship Id="rId20" Type="http://schemas.openxmlformats.org/officeDocument/2006/relationships/tags" Target="../tags/tag32.xml"/><Relationship Id="rId2" Type="http://schemas.openxmlformats.org/officeDocument/2006/relationships/tags" Target="../tags/tag14.xml"/><Relationship Id="rId19" Type="http://schemas.openxmlformats.org/officeDocument/2006/relationships/tags" Target="../tags/tag31.xml"/><Relationship Id="rId18" Type="http://schemas.openxmlformats.org/officeDocument/2006/relationships/tags" Target="../tags/tag30.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6.xml"/><Relationship Id="rId2" Type="http://schemas.openxmlformats.org/officeDocument/2006/relationships/tags" Target="../tags/tag47.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51.xml"/></Relationships>
</file>

<file path=ppt/slides/_rels/slide24.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image" Target="../media/image12.png"/><Relationship Id="rId6" Type="http://schemas.openxmlformats.org/officeDocument/2006/relationships/tags" Target="../tags/tag55.xml"/><Relationship Id="rId5" Type="http://schemas.openxmlformats.org/officeDocument/2006/relationships/image" Target="../media/image11.png"/><Relationship Id="rId4" Type="http://schemas.openxmlformats.org/officeDocument/2006/relationships/tags" Target="../tags/tag54.xml"/><Relationship Id="rId3" Type="http://schemas.openxmlformats.org/officeDocument/2006/relationships/image" Target="../media/image10.jpeg"/><Relationship Id="rId23" Type="http://schemas.openxmlformats.org/officeDocument/2006/relationships/slideLayout" Target="../slideLayouts/slideLayout2.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tags" Target="../tags/tag53.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5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6.xml"/><Relationship Id="rId2" Type="http://schemas.openxmlformats.org/officeDocument/2006/relationships/tags" Target="../tags/tag72.xml"/><Relationship Id="rId1" Type="http://schemas.openxmlformats.org/officeDocument/2006/relationships/tags" Target="../tags/tag71.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6.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578100" y="2367915"/>
            <a:ext cx="9418955" cy="2122805"/>
          </a:xfrm>
          <a:prstGeom prst="rect">
            <a:avLst/>
          </a:prstGeom>
          <a:noFill/>
        </p:spPr>
        <p:txBody>
          <a:bodyPr wrap="square" rtlCol="0">
            <a:spAutoFit/>
            <a:scene3d>
              <a:camera prst="orthographicFront"/>
              <a:lightRig rig="threePt" dir="t"/>
            </a:scene3d>
          </a:bodyPr>
          <a:lstStyle>
            <a:defPPr>
              <a:defRPr lang="zh-CN"/>
            </a:defPPr>
            <a:lvl1pPr algn="ctr">
              <a:lnSpc>
                <a:spcPct val="150000"/>
              </a:lnSpc>
              <a:defRPr sz="4000" b="1">
                <a:effectLst>
                  <a:outerShdw blurRad="38100" dist="19050" dir="2700000" algn="tl" rotWithShape="0">
                    <a:schemeClr val="dk1">
                      <a:alpha val="40000"/>
                    </a:schemeClr>
                  </a:outerShdw>
                </a:effectLst>
              </a:defRPr>
            </a:lvl1pPr>
          </a:lstStyle>
          <a:p>
            <a:r>
              <a:rPr sz="4400" dirty="0">
                <a:solidFill>
                  <a:schemeClr val="bg1"/>
                </a:solidFill>
                <a:ea typeface="方正启体简体" panose="03000509000000000000" charset="-122"/>
                <a:cs typeface="方正启体简体" panose="03000509000000000000" charset="-122"/>
                <a:sym typeface="方正启体简体" panose="03000509000000000000" charset="-122"/>
              </a:rPr>
              <a:t>第9课  </a:t>
            </a:r>
            <a:endParaRPr sz="4400" dirty="0">
              <a:solidFill>
                <a:schemeClr val="bg1"/>
              </a:solidFill>
              <a:ea typeface="方正启体简体" panose="03000509000000000000" charset="-122"/>
              <a:cs typeface="方正启体简体" panose="03000509000000000000" charset="-122"/>
              <a:sym typeface="方正启体简体" panose="03000509000000000000" charset="-122"/>
            </a:endParaRPr>
          </a:p>
          <a:p>
            <a:r>
              <a:rPr sz="4400" dirty="0">
                <a:solidFill>
                  <a:schemeClr val="bg1"/>
                </a:solidFill>
                <a:ea typeface="方正启体简体" panose="03000509000000000000" charset="-122"/>
                <a:cs typeface="方正启体简体" panose="03000509000000000000" charset="-122"/>
                <a:sym typeface="方正启体简体" panose="03000509000000000000" charset="-122"/>
              </a:rPr>
              <a:t>20世纪以来人类的经济与生活</a:t>
            </a:r>
            <a:endParaRPr sz="4400" dirty="0">
              <a:solidFill>
                <a:schemeClr val="bg1"/>
              </a:solidFill>
              <a:ea typeface="方正启体简体" panose="03000509000000000000" charset="-122"/>
              <a:cs typeface="方正启体简体" panose="03000509000000000000" charset="-122"/>
              <a:sym typeface="方正启体简体" panose="03000509000000000000" charset="-122"/>
            </a:endParaRPr>
          </a:p>
        </p:txBody>
      </p:sp>
      <p:sp>
        <p:nvSpPr>
          <p:cNvPr id="5" name="矩形 4"/>
          <p:cNvSpPr/>
          <p:nvPr>
            <p:custDataLst>
              <p:tags r:id="rId2"/>
            </p:custDataLst>
          </p:nvPr>
        </p:nvSpPr>
        <p:spPr>
          <a:xfrm>
            <a:off x="1115599" y="4914900"/>
            <a:ext cx="10534015" cy="1107996"/>
          </a:xfrm>
          <a:prstGeom prst="rect">
            <a:avLst/>
          </a:prstGeom>
        </p:spPr>
        <p:txBody>
          <a:bodyPr wrap="square">
            <a:spAutoFit/>
          </a:bodyPr>
          <a:lstStyle/>
          <a:p>
            <a:pPr>
              <a:spcBef>
                <a:spcPts val="600"/>
              </a:spcBef>
              <a:spcAft>
                <a:spcPts val="600"/>
              </a:spcAft>
            </a:pPr>
            <a:r>
              <a:rPr lang="zh-CN" altLang="en-US" sz="2800" b="1" dirty="0">
                <a:latin typeface="方正启体简体" panose="03000509000000000000" charset="-122"/>
                <a:ea typeface="方正启体简体" panose="03000509000000000000" charset="-122"/>
                <a:cs typeface="方正启体简体" panose="03000509000000000000" charset="-122"/>
              </a:rPr>
              <a:t>课标要求：</a:t>
            </a:r>
            <a:endParaRPr lang="zh-CN" altLang="en-US" sz="2800" b="1" dirty="0">
              <a:latin typeface="方正启体简体" panose="03000509000000000000" charset="-122"/>
              <a:ea typeface="方正启体简体" panose="03000509000000000000" charset="-122"/>
              <a:cs typeface="方正启体简体" panose="03000509000000000000" charset="-122"/>
            </a:endParaRPr>
          </a:p>
          <a:p>
            <a:pPr>
              <a:spcBef>
                <a:spcPts val="600"/>
              </a:spcBef>
              <a:spcAft>
                <a:spcPts val="600"/>
              </a:spcAft>
            </a:pPr>
            <a:r>
              <a:rPr lang="zh-CN" altLang="en-US" sz="2800" b="1" dirty="0">
                <a:latin typeface="方正启体简体" panose="03000509000000000000" charset="-122"/>
                <a:ea typeface="方正启体简体" panose="03000509000000000000" charset="-122"/>
                <a:cs typeface="方正启体简体" panose="03000509000000000000" charset="-122"/>
              </a:rPr>
              <a:t>认识</a:t>
            </a:r>
            <a:r>
              <a:rPr lang="en-US" altLang="zh-CN" sz="2800" b="1" dirty="0">
                <a:latin typeface="方正启体简体" panose="03000509000000000000" charset="-122"/>
                <a:ea typeface="方正启体简体" panose="03000509000000000000" charset="-122"/>
                <a:cs typeface="方正启体简体" panose="03000509000000000000" charset="-122"/>
              </a:rPr>
              <a:t>20</a:t>
            </a:r>
            <a:r>
              <a:rPr lang="zh-CN" altLang="en-US" sz="2800" b="1" dirty="0">
                <a:latin typeface="方正启体简体" panose="03000509000000000000" charset="-122"/>
                <a:ea typeface="方正启体简体" panose="03000509000000000000" charset="-122"/>
                <a:cs typeface="方正启体简体" panose="03000509000000000000" charset="-122"/>
              </a:rPr>
              <a:t>世纪以来贸易、金融的变化及其对人类生活的影响。</a:t>
            </a:r>
            <a:endParaRPr lang="zh-CN" altLang="en-US" sz="2800" b="1" dirty="0">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4030" y="909320"/>
            <a:ext cx="3128010" cy="490220"/>
          </a:xfrm>
          <a:prstGeom prst="rect">
            <a:avLst/>
          </a:prstGeom>
        </p:spPr>
        <p:txBody>
          <a:bodyPr wrap="square" lIns="91400" tIns="45700" rIns="91400" bIns="45700">
            <a:spAutoFit/>
          </a:bodyPr>
          <a:lstStyle/>
          <a:p>
            <a:r>
              <a:rPr lang="zh-CN" altLang="en-US" sz="2600" b="1" dirty="0">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en-US" altLang="zh-CN" sz="2600" b="1" dirty="0">
                <a:solidFill>
                  <a:schemeClr val="tx1"/>
                </a:solidFill>
                <a:uFillTx/>
                <a:latin typeface="方正启体简体" panose="03000509000000000000" charset="-122"/>
                <a:ea typeface="方正启体简体" panose="03000509000000000000" charset="-122"/>
                <a:cs typeface="方正启体简体" panose="03000509000000000000" charset="-122"/>
              </a:rPr>
              <a:t>2</a:t>
            </a:r>
            <a:r>
              <a:rPr lang="zh-CN" altLang="en-US" sz="2600" b="1" dirty="0" smtClean="0">
                <a:solidFill>
                  <a:schemeClr val="tx1"/>
                </a:solidFill>
                <a:uFillTx/>
                <a:latin typeface="方正启体简体" panose="03000509000000000000" charset="-122"/>
                <a:ea typeface="方正启体简体" panose="03000509000000000000" charset="-122"/>
                <a:cs typeface="方正启体简体" panose="03000509000000000000" charset="-122"/>
              </a:rPr>
              <a:t>）</a:t>
            </a:r>
            <a:r>
              <a:rPr lang="en-US" altLang="zh-CN" sz="2600" b="1" dirty="0" smtClean="0">
                <a:solidFill>
                  <a:schemeClr val="tx1"/>
                </a:solidFill>
                <a:uFillTx/>
                <a:latin typeface="方正启体简体" panose="03000509000000000000" charset="-122"/>
                <a:ea typeface="方正启体简体" panose="03000509000000000000" charset="-122"/>
                <a:cs typeface="方正启体简体" panose="03000509000000000000" charset="-122"/>
              </a:rPr>
              <a:t>20</a:t>
            </a:r>
            <a:r>
              <a:rPr lang="zh-CN" altLang="en-US" sz="2600" b="1" dirty="0" smtClean="0">
                <a:solidFill>
                  <a:schemeClr val="tx1"/>
                </a:solidFill>
                <a:uFillTx/>
                <a:latin typeface="方正启体简体" panose="03000509000000000000" charset="-122"/>
                <a:ea typeface="方正启体简体" panose="03000509000000000000" charset="-122"/>
                <a:cs typeface="方正启体简体" panose="03000509000000000000" charset="-122"/>
              </a:rPr>
              <a:t>世纪</a:t>
            </a:r>
            <a:r>
              <a:rPr lang="en-US" altLang="zh-CN" sz="2600" b="1" dirty="0" smtClean="0">
                <a:solidFill>
                  <a:schemeClr val="tx1"/>
                </a:solidFill>
                <a:uFillTx/>
                <a:latin typeface="方正启体简体" panose="03000509000000000000" charset="-122"/>
                <a:ea typeface="方正启体简体" panose="03000509000000000000" charset="-122"/>
                <a:cs typeface="方正启体简体" panose="03000509000000000000" charset="-122"/>
              </a:rPr>
              <a:t>70</a:t>
            </a:r>
            <a:r>
              <a:rPr lang="zh-CN" altLang="en-US" sz="2600" b="1" dirty="0" smtClean="0">
                <a:solidFill>
                  <a:schemeClr val="tx1"/>
                </a:solidFill>
                <a:uFillTx/>
                <a:latin typeface="方正启体简体" panose="03000509000000000000" charset="-122"/>
                <a:ea typeface="方正启体简体" panose="03000509000000000000" charset="-122"/>
                <a:cs typeface="方正启体简体" panose="03000509000000000000" charset="-122"/>
              </a:rPr>
              <a:t>年代</a:t>
            </a:r>
            <a:endParaRPr lang="zh-CN" altLang="en-US" sz="2600" b="1" dirty="0" smtClean="0">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graphicFrame>
        <p:nvGraphicFramePr>
          <p:cNvPr id="6" name="表格 5"/>
          <p:cNvGraphicFramePr>
            <a:graphicFrameLocks noGrp="1"/>
          </p:cNvGraphicFramePr>
          <p:nvPr>
            <p:custDataLst>
              <p:tags r:id="rId1"/>
            </p:custDataLst>
          </p:nvPr>
        </p:nvGraphicFramePr>
        <p:xfrm>
          <a:off x="1838757" y="1414690"/>
          <a:ext cx="8153400" cy="1731645"/>
        </p:xfrm>
        <a:graphic>
          <a:graphicData uri="http://schemas.openxmlformats.org/drawingml/2006/table">
            <a:tbl>
              <a:tblPr firstRow="1" firstCol="1" bandRow="1">
                <a:tableStyleId>{284E427A-3D55-4303-BF80-6455036E1DE7}</a:tableStyleId>
              </a:tblPr>
              <a:tblGrid>
                <a:gridCol w="3837305"/>
                <a:gridCol w="2121535"/>
                <a:gridCol w="2194560"/>
              </a:tblGrid>
              <a:tr h="433070">
                <a:tc>
                  <a:txBody>
                    <a:bodyPr/>
                    <a:lstStyle/>
                    <a:p>
                      <a:pPr algn="ctr">
                        <a:spcAft>
                          <a:spcPts val="0"/>
                        </a:spcAft>
                      </a:pPr>
                      <a:r>
                        <a:rPr lang="en-US" sz="2800" kern="100" dirty="0">
                          <a:effectLst/>
                          <a:ea typeface="方正启体简体" panose="03000509000000000000" charset="-122"/>
                          <a:cs typeface="方正启体简体" panose="03000509000000000000" charset="-122"/>
                        </a:rPr>
                        <a:t> </a:t>
                      </a:r>
                      <a:endParaRPr lang="en-US" sz="2800" kern="100" dirty="0">
                        <a:effectLst/>
                        <a:ea typeface="方正启体简体" panose="03000509000000000000" charset="-122"/>
                        <a:cs typeface="方正启体简体" panose="03000509000000000000" charset="-122"/>
                      </a:endParaRPr>
                    </a:p>
                  </a:txBody>
                  <a:tcPr marL="68585" marR="68585" marT="0" marB="0"/>
                </a:tc>
                <a:tc>
                  <a:txBody>
                    <a:bodyPr/>
                    <a:lstStyle/>
                    <a:p>
                      <a:pPr algn="ctr">
                        <a:spcAft>
                          <a:spcPts val="0"/>
                        </a:spcAft>
                      </a:pPr>
                      <a:r>
                        <a:rPr lang="en-US" sz="2800" kern="100" dirty="0" smtClean="0">
                          <a:effectLst/>
                          <a:ea typeface="方正启体简体" panose="03000509000000000000" charset="-122"/>
                          <a:cs typeface="方正启体简体" panose="03000509000000000000" charset="-122"/>
                        </a:rPr>
                        <a:t>1950-1973</a:t>
                      </a:r>
                      <a:endParaRPr lang="en-US" sz="2800" kern="100" dirty="0" smtClean="0">
                        <a:effectLst/>
                        <a:ea typeface="方正启体简体" panose="03000509000000000000" charset="-122"/>
                        <a:cs typeface="方正启体简体" panose="03000509000000000000" charset="-122"/>
                      </a:endParaRPr>
                    </a:p>
                  </a:txBody>
                  <a:tcPr marL="68585" marR="68585" marT="0" marB="0"/>
                </a:tc>
                <a:tc>
                  <a:txBody>
                    <a:bodyPr/>
                    <a:lstStyle/>
                    <a:p>
                      <a:pPr algn="ctr">
                        <a:spcAft>
                          <a:spcPts val="0"/>
                        </a:spcAft>
                      </a:pPr>
                      <a:r>
                        <a:rPr lang="en-US" sz="2800" kern="100" dirty="0">
                          <a:effectLst/>
                          <a:ea typeface="方正启体简体" panose="03000509000000000000" charset="-122"/>
                          <a:cs typeface="方正启体简体" panose="03000509000000000000" charset="-122"/>
                        </a:rPr>
                        <a:t>1974-1982</a:t>
                      </a:r>
                      <a:endParaRPr lang="en-US" sz="2800" kern="100" dirty="0">
                        <a:effectLst/>
                        <a:ea typeface="方正启体简体" panose="03000509000000000000" charset="-122"/>
                        <a:cs typeface="方正启体简体" panose="03000509000000000000" charset="-122"/>
                      </a:endParaRPr>
                    </a:p>
                  </a:txBody>
                  <a:tcPr marL="68585" marR="68585" marT="0" marB="0"/>
                </a:tc>
              </a:tr>
              <a:tr h="865505">
                <a:tc>
                  <a:txBody>
                    <a:bodyPr/>
                    <a:lstStyle/>
                    <a:p>
                      <a:pPr algn="ctr">
                        <a:spcAft>
                          <a:spcPts val="0"/>
                        </a:spcAft>
                      </a:pPr>
                      <a:r>
                        <a:rPr lang="zh-CN" sz="2800" kern="100" dirty="0" smtClean="0">
                          <a:effectLst/>
                          <a:cs typeface="方正启体简体" panose="03000509000000000000" charset="-122"/>
                        </a:rPr>
                        <a:t>主要资本</a:t>
                      </a:r>
                      <a:r>
                        <a:rPr lang="zh-CN" altLang="en-US" sz="2800" kern="100" dirty="0" smtClean="0">
                          <a:effectLst/>
                          <a:cs typeface="方正启体简体" panose="03000509000000000000" charset="-122"/>
                        </a:rPr>
                        <a:t>主</a:t>
                      </a:r>
                      <a:r>
                        <a:rPr lang="zh-CN" sz="2800" kern="100" dirty="0" smtClean="0">
                          <a:effectLst/>
                          <a:cs typeface="方正启体简体" panose="03000509000000000000" charset="-122"/>
                        </a:rPr>
                        <a:t>义国家</a:t>
                      </a:r>
                      <a:r>
                        <a:rPr lang="en-US" sz="2800" kern="100" dirty="0">
                          <a:effectLst/>
                          <a:ea typeface="方正启体简体" panose="03000509000000000000" charset="-122"/>
                          <a:cs typeface="方正启体简体" panose="03000509000000000000" charset="-122"/>
                        </a:rPr>
                        <a:t>GDP</a:t>
                      </a:r>
                      <a:endParaRPr lang="en-US" sz="2800" kern="100" dirty="0">
                        <a:effectLst/>
                        <a:ea typeface="方正启体简体" panose="03000509000000000000" charset="-122"/>
                        <a:cs typeface="方正启体简体" panose="03000509000000000000" charset="-122"/>
                      </a:endParaRPr>
                    </a:p>
                  </a:txBody>
                  <a:tcPr marL="68585" marR="68585" marT="0" marB="0"/>
                </a:tc>
                <a:tc>
                  <a:txBody>
                    <a:bodyPr/>
                    <a:lstStyle/>
                    <a:p>
                      <a:pPr algn="ctr">
                        <a:spcAft>
                          <a:spcPts val="0"/>
                        </a:spcAft>
                      </a:pPr>
                      <a:r>
                        <a:rPr lang="en-US" sz="2800" kern="100" dirty="0" smtClean="0">
                          <a:effectLst/>
                          <a:ea typeface="方正启体简体" panose="03000509000000000000" charset="-122"/>
                          <a:cs typeface="方正启体简体" panose="03000509000000000000" charset="-122"/>
                        </a:rPr>
                        <a:t>6</a:t>
                      </a:r>
                      <a:r>
                        <a:rPr lang="en-US" sz="2800" kern="100" dirty="0">
                          <a:effectLst/>
                          <a:ea typeface="方正启体简体" panose="03000509000000000000" charset="-122"/>
                          <a:cs typeface="方正启体简体" panose="03000509000000000000" charset="-122"/>
                        </a:rPr>
                        <a:t>%</a:t>
                      </a:r>
                      <a:endParaRPr lang="en-US" sz="2800" kern="100" dirty="0">
                        <a:effectLst/>
                        <a:ea typeface="方正启体简体" panose="03000509000000000000" charset="-122"/>
                        <a:cs typeface="方正启体简体" panose="03000509000000000000" charset="-122"/>
                      </a:endParaRPr>
                    </a:p>
                  </a:txBody>
                  <a:tcPr marL="68585" marR="68585" marT="0" marB="0"/>
                </a:tc>
                <a:tc>
                  <a:txBody>
                    <a:bodyPr/>
                    <a:lstStyle/>
                    <a:p>
                      <a:pPr algn="ctr">
                        <a:spcAft>
                          <a:spcPts val="0"/>
                        </a:spcAft>
                      </a:pPr>
                      <a:r>
                        <a:rPr lang="en-US" sz="2800" kern="100" dirty="0" smtClean="0">
                          <a:effectLst/>
                          <a:ea typeface="方正启体简体" panose="03000509000000000000" charset="-122"/>
                          <a:cs typeface="方正启体简体" panose="03000509000000000000" charset="-122"/>
                        </a:rPr>
                        <a:t>2.4%</a:t>
                      </a:r>
                      <a:endParaRPr lang="en-US" sz="2800" kern="100" dirty="0" smtClean="0">
                        <a:effectLst/>
                        <a:ea typeface="方正启体简体" panose="03000509000000000000" charset="-122"/>
                        <a:cs typeface="方正启体简体" panose="03000509000000000000" charset="-122"/>
                      </a:endParaRPr>
                    </a:p>
                  </a:txBody>
                  <a:tcPr marL="68585" marR="68585" marT="0" marB="0"/>
                </a:tc>
              </a:tr>
              <a:tr h="433070">
                <a:tc>
                  <a:txBody>
                    <a:bodyPr/>
                    <a:lstStyle/>
                    <a:p>
                      <a:pPr algn="ctr">
                        <a:spcAft>
                          <a:spcPts val="0"/>
                        </a:spcAft>
                      </a:pPr>
                      <a:r>
                        <a:rPr lang="zh-CN" sz="2800" kern="100" dirty="0" smtClean="0">
                          <a:effectLst/>
                          <a:cs typeface="方正启体简体" panose="03000509000000000000" charset="-122"/>
                        </a:rPr>
                        <a:t>通货膨胀率</a:t>
                      </a:r>
                      <a:endParaRPr lang="zh-CN" sz="2800" kern="100" dirty="0" smtClean="0">
                        <a:effectLst/>
                        <a:cs typeface="方正启体简体" panose="03000509000000000000" charset="-122"/>
                      </a:endParaRPr>
                    </a:p>
                  </a:txBody>
                  <a:tcPr marL="68585" marR="68585" marT="0" marB="0"/>
                </a:tc>
                <a:tc>
                  <a:txBody>
                    <a:bodyPr/>
                    <a:lstStyle/>
                    <a:p>
                      <a:pPr algn="ctr">
                        <a:spcAft>
                          <a:spcPts val="0"/>
                        </a:spcAft>
                      </a:pPr>
                      <a:r>
                        <a:rPr lang="en-US" sz="2800" kern="100" dirty="0" smtClean="0">
                          <a:effectLst/>
                          <a:ea typeface="方正启体简体" panose="03000509000000000000" charset="-122"/>
                          <a:cs typeface="方正启体简体" panose="03000509000000000000" charset="-122"/>
                        </a:rPr>
                        <a:t>3.4</a:t>
                      </a:r>
                      <a:r>
                        <a:rPr lang="en-US" sz="2800" kern="100" dirty="0">
                          <a:effectLst/>
                          <a:ea typeface="方正启体简体" panose="03000509000000000000" charset="-122"/>
                          <a:cs typeface="方正启体简体" panose="03000509000000000000" charset="-122"/>
                        </a:rPr>
                        <a:t>%</a:t>
                      </a:r>
                      <a:endParaRPr lang="en-US" sz="2800" kern="100" dirty="0">
                        <a:effectLst/>
                        <a:ea typeface="方正启体简体" panose="03000509000000000000" charset="-122"/>
                        <a:cs typeface="方正启体简体" panose="03000509000000000000" charset="-122"/>
                      </a:endParaRPr>
                    </a:p>
                  </a:txBody>
                  <a:tcPr marL="68585" marR="68585" marT="0" marB="0"/>
                </a:tc>
                <a:tc>
                  <a:txBody>
                    <a:bodyPr/>
                    <a:lstStyle/>
                    <a:p>
                      <a:pPr algn="ctr">
                        <a:spcAft>
                          <a:spcPts val="0"/>
                        </a:spcAft>
                      </a:pPr>
                      <a:r>
                        <a:rPr lang="en-US" sz="2800" kern="100" dirty="0" smtClean="0">
                          <a:effectLst/>
                          <a:ea typeface="方正启体简体" panose="03000509000000000000" charset="-122"/>
                          <a:cs typeface="方正启体简体" panose="03000509000000000000" charset="-122"/>
                        </a:rPr>
                        <a:t>9.9%</a:t>
                      </a:r>
                      <a:endParaRPr lang="en-US" sz="2800" kern="100" dirty="0" smtClean="0">
                        <a:effectLst/>
                        <a:ea typeface="方正启体简体" panose="03000509000000000000" charset="-122"/>
                        <a:cs typeface="方正启体简体" panose="03000509000000000000" charset="-122"/>
                      </a:endParaRPr>
                    </a:p>
                  </a:txBody>
                  <a:tcPr marL="68585" marR="68585" marT="0" marB="0"/>
                </a:tc>
              </a:tr>
            </a:tbl>
          </a:graphicData>
        </a:graphic>
      </p:graphicFrame>
      <p:graphicFrame>
        <p:nvGraphicFramePr>
          <p:cNvPr id="7" name="Group 39"/>
          <p:cNvGraphicFramePr>
            <a:graphicFrameLocks noGrp="1"/>
          </p:cNvGraphicFramePr>
          <p:nvPr>
            <p:custDataLst>
              <p:tags r:id="rId2"/>
            </p:custDataLst>
          </p:nvPr>
        </p:nvGraphicFramePr>
        <p:xfrm>
          <a:off x="1839595" y="3162300"/>
          <a:ext cx="8153400" cy="3309620"/>
        </p:xfrm>
        <a:graphic>
          <a:graphicData uri="http://schemas.openxmlformats.org/drawingml/2006/table">
            <a:tbl>
              <a:tblPr>
                <a:tableStyleId>{775DCB02-9BB8-47FD-8907-85C794F793BA}</a:tableStyleId>
              </a:tblPr>
              <a:tblGrid>
                <a:gridCol w="1255395"/>
                <a:gridCol w="2146300"/>
                <a:gridCol w="2301875"/>
                <a:gridCol w="2449830"/>
              </a:tblGrid>
              <a:tr h="827405">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项目</a:t>
                      </a:r>
                      <a:endPar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期间（年）</a:t>
                      </a:r>
                      <a:endPar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年均生产率增长</a:t>
                      </a:r>
                      <a:endPar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消费品价格提高</a:t>
                      </a:r>
                      <a:endPar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r>
              <a:tr h="827405">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美国</a:t>
                      </a:r>
                      <a:endPar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1963-1973</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1974-1979</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1.9</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-0.1</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3.6</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8.6</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r>
              <a:tr h="827405">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英国</a:t>
                      </a:r>
                      <a:endPar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1963-1973</a:t>
                      </a:r>
                      <a:endParaRPr kumimoji="0" lang="en-US" altLang="zh-CN" sz="2400" b="1"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rPr>
                        <a:t>1974-1979</a:t>
                      </a:r>
                      <a:endParaRPr kumimoji="0" lang="en-US" altLang="zh-CN" sz="2400" b="1" u="none" strike="noStrike" cap="none" normalizeH="0" baseline="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3.0</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0.8</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5.3</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15.7</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r>
              <a:tr h="827405">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法国</a:t>
                      </a:r>
                      <a:endParaRPr kumimoji="0" lang="zh-CN" altLang="en-US"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1963-1973</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1974-1979</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4.6</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2.7</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c>
                  <a:txBody>
                    <a:bodyPr/>
                    <a:lstStyle>
                      <a:lvl1pPr marL="0" algn="l" defTabSz="542925" rtl="0" eaLnBrk="1" latinLnBrk="0" hangingPunct="1">
                        <a:spcBef>
                          <a:spcPct val="20000"/>
                        </a:spcBef>
                        <a:buClr>
                          <a:schemeClr val="hlink"/>
                        </a:buClr>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1pPr>
                      <a:lvl2pPr marL="542925" algn="l" defTabSz="542925" rtl="0" eaLnBrk="1" latinLnBrk="0" hangingPunct="1">
                        <a:spcBef>
                          <a:spcPct val="20000"/>
                        </a:spcBef>
                        <a:buClr>
                          <a:schemeClr val="tx2"/>
                        </a:buClr>
                        <a:buSzPct val="85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2pPr>
                      <a:lvl3pPr marL="1085850" algn="l" defTabSz="542925" rtl="0" eaLnBrk="1" latinLnBrk="0" hangingPunct="1">
                        <a:spcBef>
                          <a:spcPct val="20000"/>
                        </a:spcBef>
                        <a:buClr>
                          <a:schemeClr val="hlink"/>
                        </a:buClr>
                        <a:buSzPct val="95000"/>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3pPr>
                      <a:lvl4pPr marL="1629410" algn="l" defTabSz="542925" rtl="0" eaLnBrk="1" latinLnBrk="0" hangingPunct="1">
                        <a:spcBef>
                          <a:spcPct val="20000"/>
                        </a:spcBef>
                        <a:buClr>
                          <a:schemeClr val="tx2"/>
                        </a:buClr>
                        <a:buSzPct val="90000"/>
                        <a:buFont typeface="Wingdings" panose="05000000000000000000" pitchFamily="2" charset="2"/>
                        <a:defRPr kumimoji="0" sz="2200" kern="1200">
                          <a:solidFill>
                            <a:schemeClr val="tx1"/>
                          </a:solidFill>
                          <a:latin typeface="Gill Sans MT" panose="020B0502020104020203"/>
                          <a:ea typeface="宋体" panose="02010600030101010101" pitchFamily="2" charset="-122"/>
                        </a:defRPr>
                      </a:lvl4pPr>
                      <a:lvl5pPr marL="2172335" algn="l" defTabSz="542925" rtl="0" eaLnBrk="1" latinLnBrk="0" hangingPunct="1">
                        <a:spcBef>
                          <a:spcPct val="20000"/>
                        </a:spcBef>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5pPr>
                      <a:lvl6pPr marL="271526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6pPr>
                      <a:lvl7pPr marL="3258185"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7pPr>
                      <a:lvl8pPr marL="380111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8pPr>
                      <a:lvl9pPr marL="4344670" algn="l" defTabSz="542925" rtl="0" eaLnBrk="1" fontAlgn="base" latinLnBrk="0" hangingPunct="1">
                        <a:spcBef>
                          <a:spcPct val="20000"/>
                        </a:spcBef>
                        <a:spcAft>
                          <a:spcPct val="0"/>
                        </a:spcAft>
                        <a:buClr>
                          <a:schemeClr val="hlink"/>
                        </a:buClr>
                        <a:buFont typeface="Wingdings 2" panose="05020102010507070707" pitchFamily="18" charset="2"/>
                        <a:defRPr kumimoji="0" sz="2200" kern="1200">
                          <a:solidFill>
                            <a:schemeClr val="tx1"/>
                          </a:solidFill>
                          <a:latin typeface="Gill Sans MT" panose="020B0502020104020203"/>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4.7</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rPr>
                        <a:t>10.7</a:t>
                      </a:r>
                      <a:endParaRPr kumimoji="0" lang="en-US" altLang="zh-CN" sz="2400" b="1" u="none" strike="noStrike" cap="none" normalizeH="0" baseline="0" dirty="0" smtClean="0">
                        <a:ln>
                          <a:noFill/>
                        </a:ln>
                        <a:effectLst/>
                        <a:latin typeface="方正启体简体" panose="03000509000000000000" charset="-122"/>
                        <a:ea typeface="方正启体简体" panose="03000509000000000000" charset="-122"/>
                        <a:cs typeface="方正启体简体" panose="03000509000000000000" charset="-122"/>
                      </a:endParaRPr>
                    </a:p>
                  </a:txBody>
                  <a:tcPr marL="90000" marR="90000" marT="46817" marB="46817" anchor="ctr" anchorCtr="1" horzOverflow="overflow"/>
                </a:tc>
              </a:tr>
            </a:tbl>
          </a:graphicData>
        </a:graphic>
      </p:graphicFrame>
      <p:sp>
        <p:nvSpPr>
          <p:cNvPr id="9" name="下箭头 8"/>
          <p:cNvSpPr/>
          <p:nvPr/>
        </p:nvSpPr>
        <p:spPr>
          <a:xfrm>
            <a:off x="7248128" y="4005064"/>
            <a:ext cx="432048" cy="1368152"/>
          </a:xfrm>
          <a:prstGeom prst="down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zh-CN" altLang="en-US" dirty="0">
              <a:latin typeface="方正启体简体" panose="03000509000000000000" charset="-122"/>
              <a:cs typeface="方正启体简体" panose="03000509000000000000" charset="-122"/>
            </a:endParaRPr>
          </a:p>
        </p:txBody>
      </p:sp>
      <p:sp>
        <p:nvSpPr>
          <p:cNvPr id="10" name="下箭头 9"/>
          <p:cNvSpPr/>
          <p:nvPr/>
        </p:nvSpPr>
        <p:spPr>
          <a:xfrm rot="10800000">
            <a:off x="9408368" y="3933058"/>
            <a:ext cx="432048" cy="1368152"/>
          </a:xfrm>
          <a:prstGeom prst="down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zh-CN" altLang="en-US" dirty="0">
              <a:latin typeface="方正启体简体" panose="03000509000000000000" charset="-122"/>
              <a:cs typeface="方正启体简体" panose="03000509000000000000" charset="-122"/>
            </a:endParaRPr>
          </a:p>
        </p:txBody>
      </p:sp>
      <p:sp>
        <p:nvSpPr>
          <p:cNvPr id="11" name="下箭头 10"/>
          <p:cNvSpPr/>
          <p:nvPr/>
        </p:nvSpPr>
        <p:spPr>
          <a:xfrm>
            <a:off x="9944100" y="1851660"/>
            <a:ext cx="288290" cy="640715"/>
          </a:xfrm>
          <a:prstGeom prst="down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zh-CN" altLang="en-US" dirty="0">
              <a:solidFill>
                <a:srgbClr val="0070C0"/>
              </a:solidFill>
              <a:latin typeface="方正启体简体" panose="03000509000000000000" charset="-122"/>
              <a:cs typeface="方正启体简体" panose="03000509000000000000" charset="-122"/>
            </a:endParaRPr>
          </a:p>
        </p:txBody>
      </p:sp>
      <p:sp>
        <p:nvSpPr>
          <p:cNvPr id="12" name="下箭头 11"/>
          <p:cNvSpPr/>
          <p:nvPr/>
        </p:nvSpPr>
        <p:spPr>
          <a:xfrm rot="10800000">
            <a:off x="9944100" y="2621915"/>
            <a:ext cx="288290" cy="63754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400" tIns="45700" rIns="91400" bIns="45700" rtlCol="0" anchor="ctr"/>
          <a:lstStyle/>
          <a:p>
            <a:pPr algn="ctr"/>
            <a:endParaRPr lang="zh-CN" altLang="en-US" dirty="0">
              <a:latin typeface="方正启体简体" panose="03000509000000000000" charset="-122"/>
              <a:cs typeface="方正启体简体" panose="03000509000000000000" charset="-122"/>
            </a:endParaRPr>
          </a:p>
        </p:txBody>
      </p:sp>
      <p:sp>
        <p:nvSpPr>
          <p:cNvPr id="4" name="矩形 3"/>
          <p:cNvSpPr/>
          <p:nvPr/>
        </p:nvSpPr>
        <p:spPr>
          <a:xfrm>
            <a:off x="871670" y="455558"/>
            <a:ext cx="2018030" cy="643890"/>
          </a:xfrm>
          <a:prstGeom prst="rect">
            <a:avLst/>
          </a:prstGeom>
        </p:spPr>
        <p:txBody>
          <a:bodyPr wrap="none" lIns="91400" tIns="45700" rIns="91400" bIns="45700">
            <a:spAutoFit/>
          </a:bodyPr>
          <a:lstStyle/>
          <a:p>
            <a:r>
              <a:rPr lang="zh-CN" altLang="en-US" sz="3600" b="1" dirty="0">
                <a:solidFill>
                  <a:srgbClr val="FF0000"/>
                </a:solidFill>
                <a:latin typeface="方正启体简体" panose="03000509000000000000" charset="-122"/>
                <a:ea typeface="方正启体简体" panose="03000509000000000000" charset="-122"/>
                <a:cs typeface="方正启体简体" panose="03000509000000000000" charset="-122"/>
              </a:rPr>
              <a:t>“滞胀”</a:t>
            </a:r>
            <a:endParaRPr lang="zh-CN" altLang="en-US" sz="3600" b="1" dirty="0">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5" name="流程图: 内部贮存 4">
            <a:hlinkClick r:id="rId3" action="ppaction://hlinksldjump"/>
          </p:cNvPr>
          <p:cNvSpPr/>
          <p:nvPr/>
        </p:nvSpPr>
        <p:spPr>
          <a:xfrm>
            <a:off x="7160260" y="1730375"/>
            <a:ext cx="4892040" cy="2419985"/>
          </a:xfrm>
          <a:prstGeom prst="flowChartInternalStorage">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rtlCol="0" anchor="ctr"/>
          <a:lstStyle/>
          <a:p>
            <a:pPr algn="l"/>
            <a:r>
              <a:rPr lang="zh-CN" altLang="en-US" sz="2400" b="1" dirty="0" smtClean="0">
                <a:latin typeface="+mn-ea"/>
                <a:cs typeface="方正启体简体" panose="03000509000000000000" charset="-122"/>
              </a:rPr>
              <a:t>滞胀：指</a:t>
            </a:r>
            <a:r>
              <a:rPr lang="zh-CN" altLang="en-US" sz="2400" b="1" dirty="0" smtClean="0">
                <a:solidFill>
                  <a:srgbClr val="FF9900"/>
                </a:solidFill>
                <a:latin typeface="+mn-ea"/>
                <a:cs typeface="方正启体简体" panose="03000509000000000000" charset="-122"/>
              </a:rPr>
              <a:t>经济停滞</a:t>
            </a:r>
            <a:r>
              <a:rPr lang="zh-CN" altLang="en-US" sz="2400" b="1" dirty="0" smtClean="0">
                <a:latin typeface="+mn-ea"/>
                <a:cs typeface="方正启体简体" panose="03000509000000000000" charset="-122"/>
              </a:rPr>
              <a:t>与</a:t>
            </a:r>
            <a:r>
              <a:rPr lang="zh-CN" altLang="en-US" sz="2400" b="1" dirty="0">
                <a:solidFill>
                  <a:srgbClr val="FF9900"/>
                </a:solidFill>
                <a:latin typeface="+mn-ea"/>
                <a:cs typeface="方正启体简体" panose="03000509000000000000" charset="-122"/>
              </a:rPr>
              <a:t>高</a:t>
            </a:r>
            <a:r>
              <a:rPr lang="zh-CN" altLang="en-US" sz="2400" b="1" dirty="0" smtClean="0">
                <a:solidFill>
                  <a:srgbClr val="FF9900"/>
                </a:solidFill>
                <a:latin typeface="+mn-ea"/>
                <a:cs typeface="方正启体简体" panose="03000509000000000000" charset="-122"/>
              </a:rPr>
              <a:t>通货膨胀</a:t>
            </a:r>
            <a:r>
              <a:rPr lang="zh-CN" altLang="en-US" sz="2400" b="1" dirty="0" smtClean="0">
                <a:latin typeface="+mn-ea"/>
                <a:cs typeface="方正启体简体" panose="03000509000000000000" charset="-122"/>
              </a:rPr>
              <a:t>，</a:t>
            </a:r>
            <a:r>
              <a:rPr lang="zh-CN" altLang="en-US" sz="2400" b="1" dirty="0">
                <a:solidFill>
                  <a:srgbClr val="FF9900"/>
                </a:solidFill>
                <a:latin typeface="+mn-ea"/>
                <a:cs typeface="方正启体简体" panose="03000509000000000000" charset="-122"/>
              </a:rPr>
              <a:t>失业</a:t>
            </a:r>
            <a:r>
              <a:rPr lang="zh-CN" altLang="en-US" sz="2400" b="1" dirty="0">
                <a:latin typeface="+mn-ea"/>
                <a:cs typeface="方正启体简体" panose="03000509000000000000" charset="-122"/>
              </a:rPr>
              <a:t>以及</a:t>
            </a:r>
            <a:r>
              <a:rPr lang="zh-CN" altLang="en-US" sz="2400" b="1" dirty="0">
                <a:solidFill>
                  <a:srgbClr val="FF9900"/>
                </a:solidFill>
                <a:latin typeface="+mn-ea"/>
                <a:cs typeface="方正启体简体" panose="03000509000000000000" charset="-122"/>
              </a:rPr>
              <a:t>不景气</a:t>
            </a:r>
            <a:r>
              <a:rPr lang="zh-CN" altLang="en-US" sz="2400" b="1" dirty="0">
                <a:latin typeface="+mn-ea"/>
                <a:cs typeface="方正启体简体" panose="03000509000000000000" charset="-122"/>
              </a:rPr>
              <a:t>同时存在的经济现象。通俗的说就是指物价上升，但经济停滞不前</a:t>
            </a:r>
            <a:r>
              <a:rPr lang="zh-CN" altLang="en-US" sz="2400" b="1" dirty="0" smtClean="0">
                <a:latin typeface="+mn-ea"/>
                <a:cs typeface="方正启体简体" panose="03000509000000000000" charset="-122"/>
              </a:rPr>
              <a:t>。</a:t>
            </a:r>
            <a:r>
              <a:rPr lang="zh-CN" altLang="en-US" sz="2400" b="1" dirty="0" smtClean="0">
                <a:solidFill>
                  <a:srgbClr val="FF9900"/>
                </a:solidFill>
                <a:latin typeface="+mn-ea"/>
                <a:cs typeface="方正启体简体" panose="03000509000000000000" charset="-122"/>
              </a:rPr>
              <a:t>是</a:t>
            </a:r>
            <a:r>
              <a:rPr lang="zh-CN" altLang="en-US" sz="2400" b="1" dirty="0">
                <a:solidFill>
                  <a:srgbClr val="FF9900"/>
                </a:solidFill>
                <a:latin typeface="+mn-ea"/>
                <a:cs typeface="方正启体简体" panose="03000509000000000000" charset="-122"/>
              </a:rPr>
              <a:t>通货膨胀长期发展的结果。</a:t>
            </a:r>
            <a:endParaRPr lang="zh-CN" altLang="en-US" sz="2400" b="1" dirty="0">
              <a:solidFill>
                <a:srgbClr val="FF9900"/>
              </a:solidFill>
              <a:latin typeface="+mn-ea"/>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1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400" fill="hold"/>
                                        <p:tgtEl>
                                          <p:spTgt spid="9"/>
                                        </p:tgtEl>
                                        <p:attrNameLst>
                                          <p:attrName>ppt_x</p:attrName>
                                        </p:attrNameLst>
                                      </p:cBhvr>
                                      <p:tavLst>
                                        <p:tav tm="0">
                                          <p:val>
                                            <p:strVal val="#ppt_x"/>
                                          </p:val>
                                        </p:tav>
                                        <p:tav tm="100000">
                                          <p:val>
                                            <p:strVal val="#ppt_x"/>
                                          </p:val>
                                        </p:tav>
                                      </p:tavLst>
                                    </p:anim>
                                    <p:anim calcmode="lin" valueType="num">
                                      <p:cBhvr additive="base">
                                        <p:cTn id="38" dur="4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P spid="10" grpId="0" bldLvl="0" animBg="1"/>
      <p:bldP spid="11" grpId="0" bldLvl="0" animBg="1"/>
      <p:bldP spid="12" grpId="0" bldLvl="0" animBg="1"/>
      <p:bldP spid="4" grpId="0"/>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8"/>
          <p:cNvSpPr>
            <a:spLocks noChangeArrowheads="1"/>
          </p:cNvSpPr>
          <p:nvPr/>
        </p:nvSpPr>
        <p:spPr bwMode="auto">
          <a:xfrm>
            <a:off x="4185920" y="1475105"/>
            <a:ext cx="3787775" cy="181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0" tIns="45700" rIns="91400" bIns="45700">
            <a:spAutoFit/>
          </a:bodyPr>
          <a:lstStyle/>
          <a:p>
            <a:pPr>
              <a:buFontTx/>
              <a:buNone/>
            </a:pPr>
            <a:r>
              <a:rPr lang="en-US" altLang="zh-CN" sz="2800" b="1" dirty="0">
                <a:latin typeface="方正启体简体" panose="03000509000000000000" charset="-122"/>
                <a:ea typeface="方正启体简体" panose="03000509000000000000" charset="-122"/>
                <a:cs typeface="方正启体简体" panose="03000509000000000000" charset="-122"/>
              </a:rPr>
              <a:t>1.</a:t>
            </a:r>
            <a:r>
              <a:rPr lang="zh-CN" altLang="en-US" sz="2800" b="1" dirty="0">
                <a:latin typeface="方正启体简体" panose="03000509000000000000" charset="-122"/>
                <a:ea typeface="方正启体简体" panose="03000509000000000000" charset="-122"/>
                <a:cs typeface="方正启体简体" panose="03000509000000000000" charset="-122"/>
              </a:rPr>
              <a:t>企业</a:t>
            </a:r>
            <a:r>
              <a:rPr lang="zh-CN" altLang="zh-CN" sz="2800" b="1" dirty="0">
                <a:solidFill>
                  <a:srgbClr val="FF0000"/>
                </a:solidFill>
                <a:latin typeface="方正启体简体" panose="03000509000000000000" charset="-122"/>
                <a:ea typeface="方正启体简体" panose="03000509000000000000" charset="-122"/>
                <a:cs typeface="方正启体简体" panose="03000509000000000000" charset="-122"/>
              </a:rPr>
              <a:t>私有化</a:t>
            </a:r>
            <a:endParaRPr lang="en-US" altLang="zh-CN" sz="2800" b="1" dirty="0">
              <a:solidFill>
                <a:srgbClr val="FF0000"/>
              </a:solidFill>
              <a:latin typeface="方正启体简体" panose="03000509000000000000" charset="-122"/>
              <a:ea typeface="方正启体简体" panose="03000509000000000000" charset="-122"/>
              <a:cs typeface="方正启体简体" panose="03000509000000000000" charset="-122"/>
            </a:endParaRPr>
          </a:p>
          <a:p>
            <a:pPr>
              <a:buFontTx/>
              <a:buNone/>
            </a:pPr>
            <a:r>
              <a:rPr lang="en-US" altLang="zh-CN" sz="2800" b="1" dirty="0">
                <a:latin typeface="方正启体简体" panose="03000509000000000000" charset="-122"/>
                <a:ea typeface="方正启体简体" panose="03000509000000000000" charset="-122"/>
                <a:cs typeface="方正启体简体" panose="03000509000000000000" charset="-122"/>
              </a:rPr>
              <a:t>2.</a:t>
            </a:r>
            <a:r>
              <a:rPr lang="zh-CN" altLang="en-US" sz="2800" b="1" dirty="0">
                <a:solidFill>
                  <a:srgbClr val="FF0000"/>
                </a:solidFill>
                <a:latin typeface="方正启体简体" panose="03000509000000000000" charset="-122"/>
                <a:ea typeface="方正启体简体" panose="03000509000000000000" charset="-122"/>
                <a:cs typeface="方正启体简体" panose="03000509000000000000" charset="-122"/>
              </a:rPr>
              <a:t>控制</a:t>
            </a:r>
            <a:r>
              <a:rPr lang="zh-CN" altLang="en-US" sz="2800" b="1" dirty="0">
                <a:latin typeface="方正启体简体" panose="03000509000000000000" charset="-122"/>
                <a:ea typeface="方正启体简体" panose="03000509000000000000" charset="-122"/>
                <a:cs typeface="方正启体简体" panose="03000509000000000000" charset="-122"/>
              </a:rPr>
              <a:t>货币</a:t>
            </a:r>
            <a:endParaRPr lang="en-US" altLang="zh-CN" sz="2800" b="1" dirty="0">
              <a:latin typeface="方正启体简体" panose="03000509000000000000" charset="-122"/>
              <a:ea typeface="方正启体简体" panose="03000509000000000000" charset="-122"/>
              <a:cs typeface="方正启体简体" panose="03000509000000000000" charset="-122"/>
            </a:endParaRPr>
          </a:p>
          <a:p>
            <a:pPr>
              <a:buFontTx/>
              <a:buNone/>
            </a:pPr>
            <a:r>
              <a:rPr lang="en-US" altLang="zh-CN" sz="2800" b="1" dirty="0">
                <a:latin typeface="方正启体简体" panose="03000509000000000000" charset="-122"/>
                <a:ea typeface="方正启体简体" panose="03000509000000000000" charset="-122"/>
                <a:cs typeface="方正启体简体" panose="03000509000000000000" charset="-122"/>
              </a:rPr>
              <a:t>3.</a:t>
            </a:r>
            <a:r>
              <a:rPr lang="zh-CN" altLang="en-US" sz="2800" b="1" dirty="0">
                <a:solidFill>
                  <a:srgbClr val="FF0000"/>
                </a:solidFill>
                <a:latin typeface="方正启体简体" panose="03000509000000000000" charset="-122"/>
                <a:ea typeface="方正启体简体" panose="03000509000000000000" charset="-122"/>
                <a:cs typeface="方正启体简体" panose="03000509000000000000" charset="-122"/>
              </a:rPr>
              <a:t>削减</a:t>
            </a:r>
            <a:r>
              <a:rPr lang="zh-CN" altLang="en-US" sz="2800" b="1" dirty="0">
                <a:latin typeface="方正启体简体" panose="03000509000000000000" charset="-122"/>
                <a:ea typeface="方正启体简体" panose="03000509000000000000" charset="-122"/>
                <a:cs typeface="方正启体简体" panose="03000509000000000000" charset="-122"/>
              </a:rPr>
              <a:t>公共开支</a:t>
            </a:r>
            <a:endParaRPr lang="zh-CN" altLang="en-US" sz="2800" b="1" dirty="0">
              <a:latin typeface="方正启体简体" panose="03000509000000000000" charset="-122"/>
              <a:ea typeface="方正启体简体" panose="03000509000000000000" charset="-122"/>
              <a:cs typeface="方正启体简体" panose="03000509000000000000" charset="-122"/>
            </a:endParaRPr>
          </a:p>
          <a:p>
            <a:pPr>
              <a:buFontTx/>
              <a:buNone/>
            </a:pPr>
            <a:r>
              <a:rPr lang="en-US" altLang="zh-CN" sz="2800" b="1" dirty="0">
                <a:latin typeface="方正启体简体" panose="03000509000000000000" charset="-122"/>
                <a:ea typeface="方正启体简体" panose="03000509000000000000" charset="-122"/>
                <a:cs typeface="方正启体简体" panose="03000509000000000000" charset="-122"/>
              </a:rPr>
              <a:t>4.</a:t>
            </a:r>
            <a:r>
              <a:rPr lang="zh-CN" altLang="en-US" sz="2800" b="1" dirty="0">
                <a:latin typeface="方正启体简体" panose="03000509000000000000" charset="-122"/>
                <a:ea typeface="方正启体简体" panose="03000509000000000000" charset="-122"/>
                <a:cs typeface="方正启体简体" panose="03000509000000000000" charset="-122"/>
              </a:rPr>
              <a:t>减少政府干预</a:t>
            </a:r>
            <a:endParaRPr lang="zh-CN" altLang="en-US" sz="2800" b="1" dirty="0">
              <a:latin typeface="方正启体简体" panose="03000509000000000000" charset="-122"/>
              <a:ea typeface="方正启体简体" panose="03000509000000000000" charset="-122"/>
              <a:cs typeface="方正启体简体" panose="03000509000000000000" charset="-122"/>
            </a:endParaRPr>
          </a:p>
        </p:txBody>
      </p:sp>
      <p:grpSp>
        <p:nvGrpSpPr>
          <p:cNvPr id="11" name="组合 10"/>
          <p:cNvGrpSpPr/>
          <p:nvPr/>
        </p:nvGrpSpPr>
        <p:grpSpPr>
          <a:xfrm>
            <a:off x="1763242" y="1336040"/>
            <a:ext cx="2218208" cy="2247222"/>
            <a:chOff x="467413" y="2283718"/>
            <a:chExt cx="1901615" cy="2744119"/>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20298" t="6247" r="26154"/>
            <a:stretch>
              <a:fillRect/>
            </a:stretch>
          </p:blipFill>
          <p:spPr>
            <a:xfrm>
              <a:off x="467544" y="2283718"/>
              <a:ext cx="1901484" cy="2252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p:nvPr/>
          </p:nvSpPr>
          <p:spPr>
            <a:xfrm>
              <a:off x="467413" y="4578100"/>
              <a:ext cx="1783080" cy="449737"/>
            </a:xfrm>
            <a:prstGeom prst="rect">
              <a:avLst/>
            </a:prstGeom>
            <a:noFill/>
          </p:spPr>
          <p:txBody>
            <a:bodyPr wrap="square" rtlCol="0">
              <a:spAutoFit/>
            </a:bodyPr>
            <a:lstStyle/>
            <a:p>
              <a:r>
                <a:rPr lang="zh-CN" altLang="en-US" dirty="0">
                  <a:latin typeface="方正启体简体" panose="03000509000000000000" charset="-122"/>
                  <a:ea typeface="方正启体简体" panose="03000509000000000000" charset="-122"/>
                  <a:cs typeface="方正启体简体" panose="03000509000000000000" charset="-122"/>
                </a:rPr>
                <a:t>撒切尔夫人改革</a:t>
              </a:r>
              <a:endParaRPr lang="zh-CN" altLang="en-US" dirty="0">
                <a:latin typeface="方正启体简体" panose="03000509000000000000" charset="-122"/>
                <a:ea typeface="方正启体简体" panose="03000509000000000000" charset="-122"/>
                <a:cs typeface="方正启体简体" panose="03000509000000000000" charset="-122"/>
              </a:endParaRPr>
            </a:p>
          </p:txBody>
        </p:sp>
      </p:grpSp>
      <p:grpSp>
        <p:nvGrpSpPr>
          <p:cNvPr id="17" name="组合 16"/>
          <p:cNvGrpSpPr/>
          <p:nvPr/>
        </p:nvGrpSpPr>
        <p:grpSpPr>
          <a:xfrm>
            <a:off x="1668780" y="3691890"/>
            <a:ext cx="2625725" cy="2271370"/>
            <a:chOff x="4644009" y="2339901"/>
            <a:chExt cx="1827163" cy="2680109"/>
          </a:xfrm>
        </p:grpSpPr>
        <p:pic>
          <p:nvPicPr>
            <p:cNvPr id="16" name="图片 1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9" y="2339901"/>
              <a:ext cx="1827163" cy="211649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extBox 17"/>
            <p:cNvSpPr txBox="1"/>
            <p:nvPr/>
          </p:nvSpPr>
          <p:spPr>
            <a:xfrm>
              <a:off x="4719849" y="4585433"/>
              <a:ext cx="1249680" cy="434577"/>
            </a:xfrm>
            <a:prstGeom prst="rect">
              <a:avLst/>
            </a:prstGeom>
            <a:noFill/>
          </p:spPr>
          <p:txBody>
            <a:bodyPr wrap="square" rtlCol="0">
              <a:spAutoFit/>
            </a:bodyPr>
            <a:lstStyle/>
            <a:p>
              <a:r>
                <a:rPr lang="zh-CN" altLang="en-US" dirty="0">
                  <a:latin typeface="方正启体简体" panose="03000509000000000000" charset="-122"/>
                  <a:ea typeface="方正启体简体" panose="03000509000000000000" charset="-122"/>
                  <a:cs typeface="方正启体简体" panose="03000509000000000000" charset="-122"/>
                </a:rPr>
                <a:t>里根改革</a:t>
              </a:r>
              <a:endParaRPr lang="zh-CN" altLang="en-US" dirty="0">
                <a:latin typeface="方正启体简体" panose="03000509000000000000" charset="-122"/>
                <a:ea typeface="方正启体简体" panose="03000509000000000000" charset="-122"/>
                <a:cs typeface="方正启体简体" panose="03000509000000000000" charset="-122"/>
              </a:endParaRPr>
            </a:p>
          </p:txBody>
        </p:sp>
      </p:grpSp>
      <p:sp>
        <p:nvSpPr>
          <p:cNvPr id="19" name="矩形 18"/>
          <p:cNvSpPr/>
          <p:nvPr/>
        </p:nvSpPr>
        <p:spPr>
          <a:xfrm>
            <a:off x="4185920" y="3989705"/>
            <a:ext cx="4928870" cy="1197610"/>
          </a:xfrm>
          <a:prstGeom prst="rect">
            <a:avLst/>
          </a:prstGeom>
        </p:spPr>
        <p:txBody>
          <a:bodyPr wrap="square" lIns="91400" tIns="45700" rIns="91400" bIns="45700">
            <a:spAutoFit/>
          </a:bodyPr>
          <a:lstStyle/>
          <a:p>
            <a:r>
              <a:rPr lang="en-US" altLang="zh-CN" sz="2400" b="1" dirty="0">
                <a:latin typeface="方正启体简体" panose="03000509000000000000" charset="-122"/>
                <a:ea typeface="方正启体简体" panose="03000509000000000000" charset="-122"/>
                <a:cs typeface="方正启体简体" panose="03000509000000000000" charset="-122"/>
              </a:rPr>
              <a:t>1.</a:t>
            </a:r>
            <a:r>
              <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rPr>
              <a:t>减少</a:t>
            </a:r>
            <a:r>
              <a:rPr lang="zh-CN" altLang="en-US" sz="2400" b="1" dirty="0">
                <a:latin typeface="方正启体简体" panose="03000509000000000000" charset="-122"/>
                <a:ea typeface="方正启体简体" panose="03000509000000000000" charset="-122"/>
                <a:cs typeface="方正启体简体" panose="03000509000000000000" charset="-122"/>
              </a:rPr>
              <a:t>政府开支</a:t>
            </a:r>
            <a:endParaRPr lang="en-US" altLang="zh-CN" sz="2400" b="1" dirty="0">
              <a:latin typeface="方正启体简体" panose="03000509000000000000" charset="-122"/>
              <a:ea typeface="方正启体简体" panose="03000509000000000000" charset="-122"/>
              <a:cs typeface="方正启体简体" panose="03000509000000000000" charset="-122"/>
            </a:endParaRPr>
          </a:p>
          <a:p>
            <a:r>
              <a:rPr lang="en-US" altLang="zh-CN" sz="2400" b="1" dirty="0">
                <a:latin typeface="方正启体简体" panose="03000509000000000000" charset="-122"/>
                <a:ea typeface="方正启体简体" panose="03000509000000000000" charset="-122"/>
                <a:cs typeface="方正启体简体" panose="03000509000000000000" charset="-122"/>
              </a:rPr>
              <a:t>2.</a:t>
            </a:r>
            <a:r>
              <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rPr>
              <a:t>紧缩</a:t>
            </a:r>
            <a:r>
              <a:rPr lang="zh-CN" altLang="en-US" sz="2400" b="1" dirty="0">
                <a:latin typeface="方正启体简体" panose="03000509000000000000" charset="-122"/>
                <a:ea typeface="方正启体简体" panose="03000509000000000000" charset="-122"/>
                <a:cs typeface="方正启体简体" panose="03000509000000000000" charset="-122"/>
              </a:rPr>
              <a:t>通货，</a:t>
            </a:r>
            <a:r>
              <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rPr>
              <a:t>削减</a:t>
            </a:r>
            <a:r>
              <a:rPr lang="zh-CN" altLang="en-US" sz="2400" b="1" dirty="0">
                <a:latin typeface="方正启体简体" panose="03000509000000000000" charset="-122"/>
                <a:ea typeface="方正启体简体" panose="03000509000000000000" charset="-122"/>
                <a:cs typeface="方正启体简体" panose="03000509000000000000" charset="-122"/>
              </a:rPr>
              <a:t>税收，</a:t>
            </a:r>
            <a:r>
              <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rPr>
              <a:t>刺激</a:t>
            </a:r>
            <a:r>
              <a:rPr lang="zh-CN" altLang="en-US" sz="2400" b="1" dirty="0">
                <a:latin typeface="方正启体简体" panose="03000509000000000000" charset="-122"/>
                <a:ea typeface="方正启体简体" panose="03000509000000000000" charset="-122"/>
                <a:cs typeface="方正启体简体" panose="03000509000000000000" charset="-122"/>
              </a:rPr>
              <a:t>投资</a:t>
            </a:r>
            <a:endParaRPr lang="en-US" altLang="zh-CN" sz="2400" b="1" dirty="0">
              <a:latin typeface="方正启体简体" panose="03000509000000000000" charset="-122"/>
              <a:ea typeface="方正启体简体" panose="03000509000000000000" charset="-122"/>
              <a:cs typeface="方正启体简体" panose="03000509000000000000" charset="-122"/>
            </a:endParaRPr>
          </a:p>
          <a:p>
            <a:r>
              <a:rPr lang="en-US" altLang="zh-CN" sz="2400" b="1" dirty="0">
                <a:latin typeface="方正启体简体" panose="03000509000000000000" charset="-122"/>
                <a:ea typeface="方正启体简体" panose="03000509000000000000" charset="-122"/>
                <a:cs typeface="方正启体简体" panose="03000509000000000000" charset="-122"/>
              </a:rPr>
              <a:t>3.</a:t>
            </a:r>
            <a:r>
              <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rPr>
              <a:t>减少</a:t>
            </a:r>
            <a:r>
              <a:rPr lang="zh-CN" altLang="en-US" sz="2400" b="1" dirty="0">
                <a:latin typeface="方正启体简体" panose="03000509000000000000" charset="-122"/>
                <a:ea typeface="方正启体简体" panose="03000509000000000000" charset="-122"/>
                <a:cs typeface="方正启体简体" panose="03000509000000000000" charset="-122"/>
              </a:rPr>
              <a:t>对经济的</a:t>
            </a:r>
            <a:r>
              <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rPr>
              <a:t>干预</a:t>
            </a:r>
            <a:endPar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24" name="矩形 23"/>
          <p:cNvSpPr/>
          <p:nvPr/>
        </p:nvSpPr>
        <p:spPr>
          <a:xfrm>
            <a:off x="812607" y="527824"/>
            <a:ext cx="2760980" cy="520700"/>
          </a:xfrm>
          <a:prstGeom prst="rect">
            <a:avLst/>
          </a:prstGeom>
        </p:spPr>
        <p:txBody>
          <a:bodyPr wrap="none" lIns="91400" tIns="45700" rIns="91400" bIns="45700">
            <a:spAutoFit/>
          </a:bodyPr>
          <a:lstStyle/>
          <a:p>
            <a:r>
              <a:rPr lang="zh-CN" altLang="en-US" sz="2800" b="1" dirty="0" smtClean="0">
                <a:solidFill>
                  <a:prstClr val="black"/>
                </a:solidFill>
                <a:latin typeface="方正启体简体" panose="03000509000000000000" charset="-122"/>
                <a:ea typeface="方正启体简体" panose="03000509000000000000" charset="-122"/>
                <a:cs typeface="方正启体简体" panose="03000509000000000000" charset="-122"/>
              </a:rPr>
              <a:t>（</a:t>
            </a:r>
            <a:r>
              <a:rPr lang="en-US" altLang="zh-CN" sz="2800" b="1" dirty="0" smtClean="0">
                <a:solidFill>
                  <a:prstClr val="black"/>
                </a:solidFill>
                <a:latin typeface="方正启体简体" panose="03000509000000000000" charset="-122"/>
                <a:ea typeface="方正启体简体" panose="03000509000000000000" charset="-122"/>
                <a:cs typeface="方正启体简体" panose="03000509000000000000" charset="-122"/>
              </a:rPr>
              <a:t>3</a:t>
            </a:r>
            <a:r>
              <a:rPr lang="zh-CN" altLang="en-US" sz="2800" b="1" dirty="0" smtClean="0">
                <a:solidFill>
                  <a:prstClr val="black"/>
                </a:solidFill>
                <a:latin typeface="方正启体简体" panose="03000509000000000000" charset="-122"/>
                <a:ea typeface="方正启体简体" panose="03000509000000000000" charset="-122"/>
                <a:cs typeface="方正启体简体" panose="03000509000000000000" charset="-122"/>
              </a:rPr>
              <a:t>）</a:t>
            </a:r>
            <a:r>
              <a:rPr lang="en-US" altLang="zh-CN" sz="2800" b="1" dirty="0">
                <a:solidFill>
                  <a:prstClr val="black"/>
                </a:solidFill>
                <a:latin typeface="方正启体简体" panose="03000509000000000000" charset="-122"/>
                <a:ea typeface="方正启体简体" panose="03000509000000000000" charset="-122"/>
                <a:cs typeface="方正启体简体" panose="03000509000000000000" charset="-122"/>
              </a:rPr>
              <a:t>80</a:t>
            </a:r>
            <a:r>
              <a:rPr lang="zh-CN" altLang="en-US" sz="2800" b="1" dirty="0">
                <a:solidFill>
                  <a:prstClr val="black"/>
                </a:solidFill>
                <a:latin typeface="方正启体简体" panose="03000509000000000000" charset="-122"/>
                <a:ea typeface="方正启体简体" panose="03000509000000000000" charset="-122"/>
                <a:cs typeface="方正启体简体" panose="03000509000000000000" charset="-122"/>
              </a:rPr>
              <a:t>年代</a:t>
            </a:r>
            <a:r>
              <a:rPr lang="en-US" altLang="zh-CN" sz="2800" b="1" dirty="0">
                <a:solidFill>
                  <a:prstClr val="black"/>
                </a:solidFill>
                <a:latin typeface="方正启体简体" panose="03000509000000000000" charset="-122"/>
                <a:ea typeface="方正启体简体" panose="03000509000000000000" charset="-122"/>
                <a:cs typeface="方正启体简体" panose="03000509000000000000" charset="-122"/>
              </a:rPr>
              <a:t>——</a:t>
            </a:r>
            <a:endParaRPr lang="en-US" altLang="zh-CN" sz="2800" b="1" dirty="0">
              <a:solidFill>
                <a:prstClr val="black"/>
              </a:solidFill>
              <a:latin typeface="方正启体简体" panose="03000509000000000000" charset="-122"/>
              <a:ea typeface="方正启体简体" panose="03000509000000000000" charset="-122"/>
              <a:cs typeface="方正启体简体" panose="03000509000000000000" charset="-122"/>
            </a:endParaRPr>
          </a:p>
        </p:txBody>
      </p:sp>
      <p:sp>
        <p:nvSpPr>
          <p:cNvPr id="25" name="矩形 24"/>
          <p:cNvSpPr/>
          <p:nvPr/>
        </p:nvSpPr>
        <p:spPr>
          <a:xfrm>
            <a:off x="3573990" y="527824"/>
            <a:ext cx="1611630" cy="520700"/>
          </a:xfrm>
          <a:prstGeom prst="rect">
            <a:avLst/>
          </a:prstGeom>
        </p:spPr>
        <p:txBody>
          <a:bodyPr wrap="none" lIns="91400" tIns="45700" rIns="91400" bIns="45700">
            <a:spAutoFit/>
          </a:bodyPr>
          <a:lstStyle/>
          <a:p>
            <a:pPr lvl="0"/>
            <a:r>
              <a:rPr lang="zh-CN" altLang="en-US" sz="2800" b="1" dirty="0">
                <a:solidFill>
                  <a:srgbClr val="FF0000"/>
                </a:solidFill>
                <a:latin typeface="方正启体简体" panose="03000509000000000000" charset="-122"/>
                <a:ea typeface="方正启体简体" panose="03000509000000000000" charset="-122"/>
                <a:cs typeface="方正启体简体" panose="03000509000000000000" charset="-122"/>
              </a:rPr>
              <a:t>缓慢复苏</a:t>
            </a:r>
            <a:endParaRPr lang="zh-CN" altLang="en-US" sz="2800" b="1" dirty="0">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26" name="矩形 25"/>
          <p:cNvSpPr/>
          <p:nvPr/>
        </p:nvSpPr>
        <p:spPr>
          <a:xfrm>
            <a:off x="4206875" y="5360670"/>
            <a:ext cx="7786370" cy="520700"/>
          </a:xfrm>
          <a:prstGeom prst="rect">
            <a:avLst/>
          </a:prstGeom>
        </p:spPr>
        <p:txBody>
          <a:bodyPr wrap="square" lIns="91400" tIns="45700" rIns="91400" bIns="45700">
            <a:spAutoFit/>
          </a:bodyPr>
          <a:lstStyle/>
          <a:p>
            <a:pPr lvl="0"/>
            <a:r>
              <a:rPr lang="zh-CN" altLang="en-US" sz="2800" b="1" dirty="0">
                <a:solidFill>
                  <a:prstClr val="black"/>
                </a:solidFill>
                <a:latin typeface="方正启体简体" panose="03000509000000000000" charset="-122"/>
                <a:ea typeface="方正启体简体" panose="03000509000000000000" charset="-122"/>
                <a:cs typeface="方正启体简体" panose="03000509000000000000" charset="-122"/>
              </a:rPr>
              <a:t>到</a:t>
            </a:r>
            <a:r>
              <a:rPr lang="en-US" altLang="zh-CN" sz="2800" b="1" dirty="0">
                <a:solidFill>
                  <a:prstClr val="black"/>
                </a:solidFill>
                <a:latin typeface="方正启体简体" panose="03000509000000000000" charset="-122"/>
                <a:ea typeface="方正启体简体" panose="03000509000000000000" charset="-122"/>
                <a:cs typeface="方正启体简体" panose="03000509000000000000" charset="-122"/>
              </a:rPr>
              <a:t>1983</a:t>
            </a:r>
            <a:r>
              <a:rPr lang="zh-CN" altLang="en-US" sz="2800" b="1" dirty="0">
                <a:solidFill>
                  <a:prstClr val="black"/>
                </a:solidFill>
                <a:latin typeface="方正启体简体" panose="03000509000000000000" charset="-122"/>
                <a:ea typeface="方正启体简体" panose="03000509000000000000" charset="-122"/>
                <a:cs typeface="方正启体简体" panose="03000509000000000000" charset="-122"/>
              </a:rPr>
              <a:t>年初，美国经济开始复苏，低速持续增长。</a:t>
            </a:r>
            <a:endParaRPr lang="zh-CN" altLang="en-US" sz="2800" b="1" dirty="0">
              <a:solidFill>
                <a:prstClr val="black"/>
              </a:solidFill>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273372" y="1063648"/>
            <a:ext cx="2515994" cy="781050"/>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b="1">
                <a:solidFill>
                  <a:schemeClr val="tx2">
                    <a:lumMod val="75000"/>
                  </a:schemeClr>
                </a:solidFill>
                <a:latin typeface="方正启体简体" panose="03000509000000000000" charset="-122"/>
                <a:ea typeface="方正启体简体" panose="03000509000000000000" charset="-122"/>
                <a:cs typeface="Arial" panose="020B0604020202020204" pitchFamily="34" charset="0"/>
              </a:endParaRPr>
            </a:p>
          </p:txBody>
        </p:sp>
        <p:sp>
          <p:nvSpPr>
            <p:cNvPr id="5" name="文本框 35"/>
            <p:cNvSpPr txBox="1"/>
            <p:nvPr/>
          </p:nvSpPr>
          <p:spPr>
            <a:xfrm>
              <a:off x="3971726" y="2305566"/>
              <a:ext cx="2230361" cy="805611"/>
            </a:xfrm>
            <a:prstGeom prst="rect">
              <a:avLst/>
            </a:prstGeom>
            <a:noFill/>
          </p:spPr>
          <p:txBody>
            <a:bodyPr wrap="square" rtlCol="0" anchor="ctr">
              <a:spAutoFit/>
            </a:bodyPr>
            <a:lstStyle/>
            <a:p>
              <a:pPr algn="ctr">
                <a:lnSpc>
                  <a:spcPct val="120000"/>
                </a:lnSpc>
              </a:pPr>
              <a:r>
                <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rPr>
                <a:t>自由放任</a:t>
              </a:r>
              <a:endPar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grpSp>
        <p:nvGrpSpPr>
          <p:cNvPr id="6" name="组合 5"/>
          <p:cNvGrpSpPr/>
          <p:nvPr/>
        </p:nvGrpSpPr>
        <p:grpSpPr>
          <a:xfrm>
            <a:off x="754517" y="1063648"/>
            <a:ext cx="2357988" cy="781050"/>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b="1">
                <a:solidFill>
                  <a:schemeClr val="tx2">
                    <a:lumMod val="75000"/>
                  </a:schemeClr>
                </a:solidFill>
                <a:latin typeface="方正启体简体" panose="03000509000000000000" charset="-122"/>
                <a:ea typeface="方正启体简体" panose="03000509000000000000" charset="-122"/>
                <a:cs typeface="Arial" panose="020B0604020202020204" pitchFamily="34" charset="0"/>
              </a:endParaRPr>
            </a:p>
          </p:txBody>
        </p:sp>
        <p:sp>
          <p:nvSpPr>
            <p:cNvPr id="9" name="文本框 43"/>
            <p:cNvSpPr txBox="1"/>
            <p:nvPr/>
          </p:nvSpPr>
          <p:spPr>
            <a:xfrm>
              <a:off x="1709209" y="2305566"/>
              <a:ext cx="2293960" cy="805611"/>
            </a:xfrm>
            <a:prstGeom prst="rect">
              <a:avLst/>
            </a:prstGeom>
            <a:noFill/>
          </p:spPr>
          <p:txBody>
            <a:bodyPr wrap="square" rtlCol="0" anchor="ctr">
              <a:spAutoFit/>
            </a:bodyPr>
            <a:lstStyle/>
            <a:p>
              <a:pPr algn="ctr">
                <a:lnSpc>
                  <a:spcPct val="120000"/>
                </a:lnSpc>
              </a:pPr>
              <a:r>
                <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rPr>
                <a:t>重商主义</a:t>
              </a:r>
              <a:endPar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grpSp>
        <p:nvGrpSpPr>
          <p:cNvPr id="10" name="组合 9"/>
          <p:cNvGrpSpPr/>
          <p:nvPr/>
        </p:nvGrpSpPr>
        <p:grpSpPr>
          <a:xfrm>
            <a:off x="9076682" y="1005706"/>
            <a:ext cx="2674834" cy="781050"/>
            <a:chOff x="8506138" y="1985647"/>
            <a:chExt cx="2636520" cy="1447800"/>
          </a:xfrm>
        </p:grpSpPr>
        <p:sp>
          <p:nvSpPr>
            <p:cNvPr id="11" name="任意多边形 10"/>
            <p:cNvSpPr/>
            <p:nvPr/>
          </p:nvSpPr>
          <p:spPr>
            <a:xfrm>
              <a:off x="8506138" y="1985647"/>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b="1">
                <a:solidFill>
                  <a:schemeClr val="tx2">
                    <a:lumMod val="75000"/>
                  </a:schemeClr>
                </a:solidFill>
                <a:latin typeface="方正启体简体" panose="03000509000000000000" charset="-122"/>
                <a:ea typeface="方正启体简体" panose="03000509000000000000" charset="-122"/>
                <a:cs typeface="Arial" panose="020B0604020202020204" pitchFamily="34" charset="0"/>
              </a:endParaRPr>
            </a:p>
          </p:txBody>
        </p:sp>
        <p:sp>
          <p:nvSpPr>
            <p:cNvPr id="12" name="文本框 46"/>
            <p:cNvSpPr txBox="1"/>
            <p:nvPr/>
          </p:nvSpPr>
          <p:spPr>
            <a:xfrm>
              <a:off x="8838739" y="2305564"/>
              <a:ext cx="2230360" cy="805611"/>
            </a:xfrm>
            <a:prstGeom prst="rect">
              <a:avLst/>
            </a:prstGeom>
            <a:noFill/>
          </p:spPr>
          <p:txBody>
            <a:bodyPr wrap="square" rtlCol="0" anchor="ctr">
              <a:spAutoFit/>
            </a:bodyPr>
            <a:lstStyle/>
            <a:p>
              <a:pPr algn="ctr">
                <a:lnSpc>
                  <a:spcPct val="120000"/>
                </a:lnSpc>
              </a:pPr>
              <a:r>
                <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rPr>
                <a:t>新自由主义</a:t>
              </a:r>
              <a:endPar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grpSp>
        <p:nvGrpSpPr>
          <p:cNvPr id="13" name="组合 12"/>
          <p:cNvGrpSpPr/>
          <p:nvPr/>
        </p:nvGrpSpPr>
        <p:grpSpPr>
          <a:xfrm>
            <a:off x="6068060" y="1060535"/>
            <a:ext cx="3008622" cy="781050"/>
            <a:chOff x="5897092" y="1984470"/>
            <a:chExt cx="2675621"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b="1">
                <a:solidFill>
                  <a:schemeClr val="tx2">
                    <a:lumMod val="75000"/>
                  </a:schemeClr>
                </a:solidFill>
                <a:latin typeface="方正启体简体" panose="03000509000000000000" charset="-122"/>
                <a:ea typeface="方正启体简体" panose="03000509000000000000" charset="-122"/>
                <a:cs typeface="Arial" panose="020B0604020202020204" pitchFamily="34" charset="0"/>
              </a:endParaRPr>
            </a:p>
          </p:txBody>
        </p:sp>
        <p:sp>
          <p:nvSpPr>
            <p:cNvPr id="15" name="文本框 49"/>
            <p:cNvSpPr txBox="1"/>
            <p:nvPr/>
          </p:nvSpPr>
          <p:spPr>
            <a:xfrm>
              <a:off x="6140018" y="2249161"/>
              <a:ext cx="2432695" cy="805611"/>
            </a:xfrm>
            <a:prstGeom prst="rect">
              <a:avLst/>
            </a:prstGeom>
            <a:noFill/>
          </p:spPr>
          <p:txBody>
            <a:bodyPr wrap="square" rtlCol="0" anchor="ctr">
              <a:spAutoFit/>
            </a:bodyPr>
            <a:lstStyle/>
            <a:p>
              <a:pPr algn="ctr">
                <a:lnSpc>
                  <a:spcPct val="120000"/>
                </a:lnSpc>
              </a:pPr>
              <a:r>
                <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rPr>
                <a:t>大规模干预经济</a:t>
              </a:r>
              <a:endPar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sp>
        <p:nvSpPr>
          <p:cNvPr id="18" name="矩形 47"/>
          <p:cNvSpPr>
            <a:spLocks noChangeArrowheads="1"/>
          </p:cNvSpPr>
          <p:nvPr/>
        </p:nvSpPr>
        <p:spPr bwMode="auto">
          <a:xfrm>
            <a:off x="258060" y="1916148"/>
            <a:ext cx="2907290" cy="402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1" tIns="34291" rIns="68581" bIns="3429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lnSpc>
                <a:spcPct val="120000"/>
              </a:lnSpc>
              <a:spcBef>
                <a:spcPct val="0"/>
              </a:spcBef>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盛行于16—17世纪西欧资本原始积累时期的一种经济理论。主张政府管制生产和商业活动、垄断外贸、提高关税。</a:t>
            </a:r>
            <a:endPar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20000"/>
              </a:lnSpc>
              <a:spcBef>
                <a:spcPct val="0"/>
              </a:spcBef>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典型表现：</a:t>
            </a:r>
            <a:endParaRPr lang="en-US" altLang="zh-CN"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20000"/>
              </a:lnSpc>
              <a:spcBef>
                <a:spcPct val="0"/>
              </a:spcBef>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政府组建大型商业公司；海盗式劫掠</a:t>
            </a:r>
            <a:endPar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
        <p:nvSpPr>
          <p:cNvPr id="19" name="矩形 18"/>
          <p:cNvSpPr/>
          <p:nvPr/>
        </p:nvSpPr>
        <p:spPr>
          <a:xfrm>
            <a:off x="3857493" y="1790007"/>
            <a:ext cx="1061832" cy="438584"/>
          </a:xfrm>
          <a:prstGeom prst="rect">
            <a:avLst/>
          </a:prstGeom>
        </p:spPr>
        <p:txBody>
          <a:bodyPr wrap="none" lIns="68581" tIns="34291" rIns="68581" bIns="34291">
            <a:spAutoFit/>
          </a:bodyPr>
          <a:lstStyle/>
          <a:p>
            <a:pPr algn="ctr"/>
            <a:r>
              <a:rPr lang="zh-CN" altLang="en-US" sz="2400" b="1" dirty="0">
                <a:latin typeface="方正启体简体" panose="03000509000000000000" charset="-122"/>
                <a:ea typeface="方正启体简体" panose="03000509000000000000" charset="-122"/>
                <a:cs typeface="方正启体简体" panose="03000509000000000000" charset="-122"/>
              </a:rPr>
              <a:t>守夜人</a:t>
            </a:r>
            <a:endParaRPr lang="zh-CN" altLang="en-US" sz="2400" b="1" dirty="0">
              <a:latin typeface="方正启体简体" panose="03000509000000000000" charset="-122"/>
              <a:ea typeface="方正启体简体" panose="03000509000000000000" charset="-122"/>
              <a:cs typeface="方正启体简体" panose="03000509000000000000" charset="-122"/>
            </a:endParaRPr>
          </a:p>
        </p:txBody>
      </p:sp>
      <p:sp>
        <p:nvSpPr>
          <p:cNvPr id="20" name="矩形 47"/>
          <p:cNvSpPr>
            <a:spLocks noChangeArrowheads="1"/>
          </p:cNvSpPr>
          <p:nvPr/>
        </p:nvSpPr>
        <p:spPr bwMode="auto">
          <a:xfrm>
            <a:off x="3411392" y="2376982"/>
            <a:ext cx="2312447" cy="276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1" tIns="34291" rIns="68581" bIns="3429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lnSpc>
                <a:spcPct val="120000"/>
              </a:lnSpc>
              <a:buClrTx/>
              <a:buSzTx/>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减少政府在经济事务中的操控，让市场机制发挥调节资源的作用。</a:t>
            </a:r>
            <a:endPar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20000"/>
              </a:lnSpc>
              <a:buClrTx/>
              <a:buSzTx/>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代表人物：亚当斯密《国富论》</a:t>
            </a:r>
            <a:endPar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
        <p:nvSpPr>
          <p:cNvPr id="21" name="矩形 20"/>
          <p:cNvSpPr/>
          <p:nvPr/>
        </p:nvSpPr>
        <p:spPr>
          <a:xfrm>
            <a:off x="6523375" y="1765087"/>
            <a:ext cx="1061832" cy="438584"/>
          </a:xfrm>
          <a:prstGeom prst="rect">
            <a:avLst/>
          </a:prstGeom>
        </p:spPr>
        <p:txBody>
          <a:bodyPr wrap="none" lIns="68581" tIns="34291" rIns="68581" bIns="34291">
            <a:spAutoFit/>
          </a:bodyPr>
          <a:lstStyle/>
          <a:p>
            <a:pPr algn="ctr"/>
            <a:r>
              <a:rPr lang="zh-CN" altLang="en-US" sz="2400" b="1" dirty="0">
                <a:latin typeface="方正启体简体" panose="03000509000000000000" charset="-122"/>
                <a:ea typeface="方正启体简体" panose="03000509000000000000" charset="-122"/>
                <a:cs typeface="方正启体简体" panose="03000509000000000000" charset="-122"/>
              </a:rPr>
              <a:t>大管家</a:t>
            </a:r>
            <a:endParaRPr lang="zh-CN" altLang="en-US" sz="2400" b="1" dirty="0">
              <a:latin typeface="方正启体简体" panose="03000509000000000000" charset="-122"/>
              <a:ea typeface="方正启体简体" panose="03000509000000000000" charset="-122"/>
              <a:cs typeface="方正启体简体" panose="03000509000000000000" charset="-122"/>
            </a:endParaRPr>
          </a:p>
        </p:txBody>
      </p:sp>
      <p:sp>
        <p:nvSpPr>
          <p:cNvPr id="22" name="矩形 47"/>
          <p:cNvSpPr>
            <a:spLocks noChangeArrowheads="1"/>
          </p:cNvSpPr>
          <p:nvPr/>
        </p:nvSpPr>
        <p:spPr bwMode="auto">
          <a:xfrm>
            <a:off x="5922617" y="2142683"/>
            <a:ext cx="2997863" cy="311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1" tIns="34291" rIns="68581" bIns="3429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lnSpc>
                <a:spcPct val="120000"/>
              </a:lnSpc>
              <a:buClrTx/>
              <a:buSzTx/>
              <a:buNone/>
            </a:pPr>
            <a:r>
              <a:rPr lang="zh-CN" altLang="en-US" sz="20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国家大规模干预经济</a:t>
            </a:r>
            <a:endParaRPr lang="zh-CN" altLang="en-US" sz="20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nSpc>
                <a:spcPct val="120000"/>
              </a:lnSpc>
              <a:buNone/>
            </a:pPr>
            <a:r>
              <a:rPr lang="zh-CN" altLang="en-US" sz="2000" dirty="0">
                <a:latin typeface="方正启体简体" panose="03000509000000000000" charset="-122"/>
                <a:ea typeface="方正启体简体" panose="03000509000000000000" charset="-122"/>
                <a:cs typeface="方正启体简体" panose="03000509000000000000" charset="-122"/>
                <a:sym typeface="+mn-ea"/>
              </a:rPr>
              <a:t>实行国有化建立国营企业；制定经济计划，指导经济发展；扩大政府开支、政府直接采购以及利用税收等财政政策调节社会生产</a:t>
            </a:r>
            <a:endParaRPr lang="zh-CN" altLang="en-US" sz="2000" dirty="0">
              <a:latin typeface="方正启体简体" panose="03000509000000000000" charset="-122"/>
              <a:ea typeface="方正启体简体" panose="03000509000000000000" charset="-122"/>
              <a:cs typeface="方正启体简体" panose="03000509000000000000" charset="-122"/>
              <a:sym typeface="+mn-ea"/>
            </a:endParaRPr>
          </a:p>
          <a:p>
            <a:pPr>
              <a:lnSpc>
                <a:spcPct val="120000"/>
              </a:lnSpc>
              <a:buNone/>
            </a:pPr>
            <a:r>
              <a:rPr lang="zh-CN" altLang="en-US" sz="2000" dirty="0">
                <a:latin typeface="方正启体简体" panose="03000509000000000000" charset="-122"/>
                <a:ea typeface="方正启体简体" panose="03000509000000000000" charset="-122"/>
                <a:cs typeface="方正启体简体" panose="03000509000000000000" charset="-122"/>
                <a:sym typeface="+mn-ea"/>
              </a:rPr>
              <a:t>代表：罗斯福新政；凯恩斯主义</a:t>
            </a:r>
            <a:endParaRPr lang="zh-CN" altLang="en-US" sz="20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
        <p:nvSpPr>
          <p:cNvPr id="23" name="矩形 22"/>
          <p:cNvSpPr/>
          <p:nvPr/>
        </p:nvSpPr>
        <p:spPr>
          <a:xfrm>
            <a:off x="9860697" y="1837223"/>
            <a:ext cx="1369609" cy="438584"/>
          </a:xfrm>
          <a:prstGeom prst="rect">
            <a:avLst/>
          </a:prstGeom>
        </p:spPr>
        <p:txBody>
          <a:bodyPr wrap="none" lIns="68581" tIns="34291" rIns="68581" bIns="34291">
            <a:spAutoFit/>
          </a:bodyPr>
          <a:lstStyle/>
          <a:p>
            <a:pPr algn="ctr"/>
            <a:r>
              <a:rPr lang="zh-CN" altLang="en-US" sz="2400" b="1" dirty="0">
                <a:latin typeface="方正启体简体" panose="03000509000000000000" charset="-122"/>
                <a:ea typeface="方正启体简体" panose="03000509000000000000" charset="-122"/>
                <a:cs typeface="方正启体简体" panose="03000509000000000000" charset="-122"/>
              </a:rPr>
              <a:t>中间路线</a:t>
            </a:r>
            <a:endParaRPr lang="zh-CN" altLang="en-US" sz="2400" b="1" dirty="0">
              <a:latin typeface="方正启体简体" panose="03000509000000000000" charset="-122"/>
              <a:ea typeface="方正启体简体" panose="03000509000000000000" charset="-122"/>
              <a:cs typeface="方正启体简体" panose="03000509000000000000" charset="-122"/>
            </a:endParaRPr>
          </a:p>
        </p:txBody>
      </p:sp>
      <p:sp>
        <p:nvSpPr>
          <p:cNvPr id="24" name="矩形 47"/>
          <p:cNvSpPr>
            <a:spLocks noChangeArrowheads="1"/>
          </p:cNvSpPr>
          <p:nvPr/>
        </p:nvSpPr>
        <p:spPr bwMode="auto">
          <a:xfrm>
            <a:off x="9291567" y="2285480"/>
            <a:ext cx="2574990" cy="328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1" tIns="34291" rIns="68581" bIns="34291">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l">
              <a:lnSpc>
                <a:spcPct val="120000"/>
              </a:lnSpc>
              <a:buClrTx/>
              <a:buSzTx/>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减少国家对经济的干预，出售部分国有企业，缩减福利开支</a:t>
            </a:r>
            <a:endPar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20000"/>
              </a:lnSpc>
              <a:buClrTx/>
              <a:buSzTx/>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代表学派：</a:t>
            </a:r>
            <a:endPar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l">
              <a:lnSpc>
                <a:spcPct val="120000"/>
              </a:lnSpc>
              <a:buClrTx/>
              <a:buSzTx/>
              <a:buNone/>
            </a:pPr>
            <a:r>
              <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供应学派；货币学派</a:t>
            </a:r>
            <a:endParaRPr lang="zh-CN" altLang="en-US" sz="2400" dirty="0">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p:txBody>
      </p:sp>
      <p:sp>
        <p:nvSpPr>
          <p:cNvPr id="26" name="TextBox 25"/>
          <p:cNvSpPr txBox="1"/>
          <p:nvPr/>
        </p:nvSpPr>
        <p:spPr>
          <a:xfrm>
            <a:off x="754286" y="552765"/>
            <a:ext cx="5929853" cy="523230"/>
          </a:xfrm>
          <a:prstGeom prst="rect">
            <a:avLst/>
          </a:prstGeom>
          <a:noFill/>
        </p:spPr>
        <p:txBody>
          <a:bodyPr wrap="none" lIns="91452" tIns="45725" rIns="91452" bIns="45725" rtlCol="0">
            <a:spAutoFit/>
          </a:bodyPr>
          <a:lstStyle/>
          <a:p>
            <a:r>
              <a:rPr lang="zh-CN" altLang="en-US" sz="2800" b="1" dirty="0">
                <a:solidFill>
                  <a:schemeClr val="accent1"/>
                </a:solidFill>
                <a:latin typeface="方正启体简体" panose="03000509000000000000" charset="-122"/>
                <a:ea typeface="方正启体简体" panose="03000509000000000000" charset="-122"/>
                <a:cs typeface="方正启体简体" panose="03000509000000000000" charset="-122"/>
              </a:rPr>
              <a:t>拓展提升：资本主义经济政策的发展</a:t>
            </a:r>
            <a:endParaRPr lang="zh-CN" altLang="en-US" sz="2800" b="1" dirty="0">
              <a:solidFill>
                <a:schemeClr val="accent1"/>
              </a:solidFill>
              <a:latin typeface="方正启体简体" panose="03000509000000000000" charset="-122"/>
              <a:ea typeface="方正启体简体" panose="03000509000000000000" charset="-122"/>
              <a:cs typeface="方正启体简体" panose="03000509000000000000" charset="-122"/>
            </a:endParaRPr>
          </a:p>
        </p:txBody>
      </p:sp>
      <p:grpSp>
        <p:nvGrpSpPr>
          <p:cNvPr id="2" name="组合 1"/>
          <p:cNvGrpSpPr/>
          <p:nvPr/>
        </p:nvGrpSpPr>
        <p:grpSpPr>
          <a:xfrm>
            <a:off x="2619969" y="5742227"/>
            <a:ext cx="2029460" cy="781050"/>
            <a:chOff x="3666731" y="1984470"/>
            <a:chExt cx="2636520" cy="1447800"/>
          </a:xfrm>
        </p:grpSpPr>
        <p:sp>
          <p:nvSpPr>
            <p:cNvPr id="8" name="任意多边形 7"/>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b="1">
                <a:solidFill>
                  <a:schemeClr val="tx2">
                    <a:lumMod val="75000"/>
                  </a:schemeClr>
                </a:solidFill>
                <a:latin typeface="方正启体简体" panose="03000509000000000000" charset="-122"/>
                <a:ea typeface="方正启体简体" panose="03000509000000000000" charset="-122"/>
                <a:cs typeface="Arial" panose="020B0604020202020204" pitchFamily="34" charset="0"/>
              </a:endParaRPr>
            </a:p>
          </p:txBody>
        </p:sp>
        <p:sp>
          <p:nvSpPr>
            <p:cNvPr id="16" name="文本框 35"/>
            <p:cNvSpPr txBox="1"/>
            <p:nvPr/>
          </p:nvSpPr>
          <p:spPr>
            <a:xfrm>
              <a:off x="3971726" y="2305566"/>
              <a:ext cx="2230361" cy="805611"/>
            </a:xfrm>
            <a:prstGeom prst="rect">
              <a:avLst/>
            </a:prstGeom>
            <a:noFill/>
          </p:spPr>
          <p:txBody>
            <a:bodyPr wrap="square" rtlCol="0" anchor="ctr">
              <a:spAutoFit/>
            </a:bodyPr>
            <a:lstStyle/>
            <a:p>
              <a:pPr algn="ctr">
                <a:lnSpc>
                  <a:spcPct val="120000"/>
                </a:lnSpc>
              </a:pPr>
              <a:r>
                <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rPr>
                <a:t>柯立芝繁荣</a:t>
              </a:r>
              <a:endPar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grpSp>
        <p:nvGrpSpPr>
          <p:cNvPr id="17" name="组合 16"/>
          <p:cNvGrpSpPr/>
          <p:nvPr/>
        </p:nvGrpSpPr>
        <p:grpSpPr>
          <a:xfrm>
            <a:off x="6065320" y="5759095"/>
            <a:ext cx="2052320" cy="840105"/>
            <a:chOff x="5897092" y="1929742"/>
            <a:chExt cx="2636520" cy="1557268"/>
          </a:xfrm>
        </p:grpSpPr>
        <p:sp>
          <p:nvSpPr>
            <p:cNvPr id="25" name="任意多边形 24"/>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b="1">
                <a:solidFill>
                  <a:schemeClr val="tx2">
                    <a:lumMod val="75000"/>
                  </a:schemeClr>
                </a:solidFill>
                <a:latin typeface="方正启体简体" panose="03000509000000000000" charset="-122"/>
                <a:ea typeface="方正启体简体" panose="03000509000000000000" charset="-122"/>
                <a:cs typeface="Arial" panose="020B0604020202020204" pitchFamily="34" charset="0"/>
              </a:endParaRPr>
            </a:p>
          </p:txBody>
        </p:sp>
        <p:sp>
          <p:nvSpPr>
            <p:cNvPr id="27" name="文本框 49"/>
            <p:cNvSpPr txBox="1"/>
            <p:nvPr/>
          </p:nvSpPr>
          <p:spPr>
            <a:xfrm>
              <a:off x="6162451" y="1929742"/>
              <a:ext cx="2205655" cy="1557268"/>
            </a:xfrm>
            <a:prstGeom prst="rect">
              <a:avLst/>
            </a:prstGeom>
            <a:noFill/>
          </p:spPr>
          <p:txBody>
            <a:bodyPr wrap="square" rtlCol="0" anchor="ctr">
              <a:spAutoFit/>
            </a:bodyPr>
            <a:lstStyle/>
            <a:p>
              <a:pPr algn="ctr">
                <a:lnSpc>
                  <a:spcPct val="120000"/>
                </a:lnSpc>
              </a:pPr>
              <a:r>
                <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rPr>
                <a:t>战后资本主义黄金时期</a:t>
              </a:r>
              <a:endPar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grpSp>
        <p:nvGrpSpPr>
          <p:cNvPr id="29" name="组合 28"/>
          <p:cNvGrpSpPr/>
          <p:nvPr/>
        </p:nvGrpSpPr>
        <p:grpSpPr>
          <a:xfrm>
            <a:off x="9573744" y="5728934"/>
            <a:ext cx="2360196" cy="840105"/>
            <a:chOff x="8506138" y="1929738"/>
            <a:chExt cx="2636520" cy="1557268"/>
          </a:xfrm>
        </p:grpSpPr>
        <p:sp>
          <p:nvSpPr>
            <p:cNvPr id="30" name="任意多边形 29"/>
            <p:cNvSpPr/>
            <p:nvPr/>
          </p:nvSpPr>
          <p:spPr>
            <a:xfrm>
              <a:off x="8506138" y="1985647"/>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b="1">
                <a:solidFill>
                  <a:schemeClr val="tx2">
                    <a:lumMod val="75000"/>
                  </a:schemeClr>
                </a:solidFill>
                <a:latin typeface="方正启体简体" panose="03000509000000000000" charset="-122"/>
                <a:ea typeface="方正启体简体" panose="03000509000000000000" charset="-122"/>
                <a:cs typeface="Arial" panose="020B0604020202020204" pitchFamily="34" charset="0"/>
              </a:endParaRPr>
            </a:p>
          </p:txBody>
        </p:sp>
        <p:sp>
          <p:nvSpPr>
            <p:cNvPr id="31" name="文本框 46"/>
            <p:cNvSpPr txBox="1"/>
            <p:nvPr/>
          </p:nvSpPr>
          <p:spPr>
            <a:xfrm>
              <a:off x="8838739" y="1929738"/>
              <a:ext cx="2230360" cy="1557268"/>
            </a:xfrm>
            <a:prstGeom prst="rect">
              <a:avLst/>
            </a:prstGeom>
            <a:noFill/>
          </p:spPr>
          <p:txBody>
            <a:bodyPr wrap="square" rtlCol="0" anchor="ctr">
              <a:spAutoFit/>
            </a:bodyPr>
            <a:lstStyle/>
            <a:p>
              <a:pPr algn="ctr">
                <a:lnSpc>
                  <a:spcPct val="120000"/>
                </a:lnSpc>
              </a:pPr>
              <a:r>
                <a:rPr lang="en-US" altLang="zh-CN" sz="2025" b="1" dirty="0">
                  <a:solidFill>
                    <a:schemeClr val="bg1"/>
                  </a:solidFill>
                  <a:latin typeface="方正启体简体" panose="03000509000000000000" charset="-122"/>
                  <a:ea typeface="方正启体简体" panose="03000509000000000000" charset="-122"/>
                  <a:cs typeface="方正启体简体" panose="03000509000000000000" charset="-122"/>
                </a:rPr>
                <a:t>80</a:t>
              </a:r>
              <a:r>
                <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rPr>
                <a:t>年代恢复</a:t>
              </a:r>
              <a:endPar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endParaRPr>
            </a:p>
            <a:p>
              <a:pPr algn="ctr">
                <a:lnSpc>
                  <a:spcPct val="120000"/>
                </a:lnSpc>
              </a:pPr>
              <a:r>
                <a:rPr lang="en-US" altLang="zh-CN" sz="2025" b="1" dirty="0">
                  <a:solidFill>
                    <a:schemeClr val="bg1"/>
                  </a:solidFill>
                  <a:latin typeface="方正启体简体" panose="03000509000000000000" charset="-122"/>
                  <a:ea typeface="方正启体简体" panose="03000509000000000000" charset="-122"/>
                  <a:cs typeface="方正启体简体" panose="03000509000000000000" charset="-122"/>
                </a:rPr>
                <a:t>90</a:t>
              </a:r>
              <a:r>
                <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rPr>
                <a:t>年代发展</a:t>
              </a:r>
              <a:endParaRPr lang="zh-CN" altLang="en-US" sz="2025" b="1" dirty="0">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grpSp>
        <p:nvGrpSpPr>
          <p:cNvPr id="34" name="组合 33"/>
          <p:cNvGrpSpPr/>
          <p:nvPr/>
        </p:nvGrpSpPr>
        <p:grpSpPr>
          <a:xfrm>
            <a:off x="4612039" y="5533998"/>
            <a:ext cx="793750" cy="1209506"/>
            <a:chOff x="3319" y="3983"/>
            <a:chExt cx="2050" cy="2597"/>
          </a:xfrm>
        </p:grpSpPr>
        <p:sp>
          <p:nvSpPr>
            <p:cNvPr id="32" name="Rectangle 2"/>
            <p:cNvSpPr>
              <a:spLocks noChangeArrowheads="1"/>
            </p:cNvSpPr>
            <p:nvPr/>
          </p:nvSpPr>
          <p:spPr bwMode="auto">
            <a:xfrm>
              <a:off x="3506" y="3983"/>
              <a:ext cx="1863" cy="2597"/>
            </a:xfrm>
            <a:prstGeom prst="rect">
              <a:avLst/>
            </a:prstGeom>
            <a:solidFill>
              <a:schemeClr val="accent3">
                <a:lumMod val="75000"/>
              </a:schemeClr>
            </a:solidFill>
            <a:ln w="9525">
              <a:noFill/>
              <a:miter lim="800000"/>
            </a:ln>
          </p:spPr>
          <p:txBody>
            <a:bodyPr wrap="none" lIns="91452" tIns="45725" rIns="91452" bIns="45725" anchor="ctr"/>
            <a:lstStyle/>
            <a:p>
              <a:endParaRPr lang="zh-CN" altLang="en-US" sz="1575">
                <a:latin typeface="方正启体简体" panose="03000509000000000000" charset="-122"/>
                <a:cs typeface="方正启体简体" panose="03000509000000000000" charset="-122"/>
              </a:endParaRPr>
            </a:p>
          </p:txBody>
        </p:sp>
        <p:sp>
          <p:nvSpPr>
            <p:cNvPr id="33" name="文本框 43"/>
            <p:cNvSpPr txBox="1"/>
            <p:nvPr/>
          </p:nvSpPr>
          <p:spPr>
            <a:xfrm>
              <a:off x="3319" y="4380"/>
              <a:ext cx="2048" cy="1804"/>
            </a:xfrm>
            <a:prstGeom prst="rect">
              <a:avLst/>
            </a:prstGeom>
            <a:noFill/>
          </p:spPr>
          <p:txBody>
            <a:bodyPr wrap="square" rtlCol="0" anchor="ctr">
              <a:spAutoFit/>
            </a:bodyPr>
            <a:lstStyle/>
            <a:p>
              <a:pPr algn="ctr">
                <a:lnSpc>
                  <a:spcPct val="120000"/>
                </a:lnSpc>
              </a:pPr>
              <a:r>
                <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rPr>
                <a:t>经济危机</a:t>
              </a:r>
              <a:endPar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grpSp>
        <p:nvGrpSpPr>
          <p:cNvPr id="38" name="组合 37"/>
          <p:cNvGrpSpPr/>
          <p:nvPr/>
        </p:nvGrpSpPr>
        <p:grpSpPr>
          <a:xfrm>
            <a:off x="5377349" y="5565773"/>
            <a:ext cx="703676" cy="1209675"/>
            <a:chOff x="3319" y="3983"/>
            <a:chExt cx="1879" cy="2597"/>
          </a:xfrm>
        </p:grpSpPr>
        <p:sp>
          <p:nvSpPr>
            <p:cNvPr id="39" name="Rectangle 2"/>
            <p:cNvSpPr>
              <a:spLocks noChangeArrowheads="1"/>
            </p:cNvSpPr>
            <p:nvPr/>
          </p:nvSpPr>
          <p:spPr bwMode="auto">
            <a:xfrm>
              <a:off x="3506" y="3983"/>
              <a:ext cx="1691" cy="2597"/>
            </a:xfrm>
            <a:prstGeom prst="rect">
              <a:avLst/>
            </a:prstGeom>
            <a:solidFill>
              <a:schemeClr val="accent3"/>
            </a:solidFill>
            <a:ln w="9525">
              <a:noFill/>
              <a:miter lim="800000"/>
            </a:ln>
          </p:spPr>
          <p:txBody>
            <a:bodyPr wrap="none" lIns="91452" tIns="45725" rIns="91452" bIns="45725" anchor="ctr"/>
            <a:lstStyle/>
            <a:p>
              <a:endParaRPr lang="zh-CN" altLang="en-US" sz="1575">
                <a:latin typeface="方正启体简体" panose="03000509000000000000" charset="-122"/>
                <a:cs typeface="方正启体简体" panose="03000509000000000000" charset="-122"/>
              </a:endParaRPr>
            </a:p>
          </p:txBody>
        </p:sp>
        <p:sp>
          <p:nvSpPr>
            <p:cNvPr id="40" name="文本框 43"/>
            <p:cNvSpPr txBox="1"/>
            <p:nvPr/>
          </p:nvSpPr>
          <p:spPr>
            <a:xfrm>
              <a:off x="3319" y="4380"/>
              <a:ext cx="1879" cy="1804"/>
            </a:xfrm>
            <a:prstGeom prst="rect">
              <a:avLst/>
            </a:prstGeom>
            <a:noFill/>
          </p:spPr>
          <p:txBody>
            <a:bodyPr wrap="square" rtlCol="0" anchor="ctr">
              <a:spAutoFit/>
            </a:bodyPr>
            <a:lstStyle/>
            <a:p>
              <a:pPr algn="ctr">
                <a:lnSpc>
                  <a:spcPct val="120000"/>
                </a:lnSpc>
              </a:pPr>
              <a:r>
                <a:rPr lang="zh-CN" altLang="en-US" sz="2025" b="1" dirty="0">
                  <a:latin typeface="方正启体简体" panose="03000509000000000000" charset="-122"/>
                  <a:ea typeface="方正启体简体" panose="03000509000000000000" charset="-122"/>
                  <a:cs typeface="方正启体简体" panose="03000509000000000000" charset="-122"/>
                </a:rPr>
                <a:t>政策调整</a:t>
              </a:r>
              <a:endParaRPr lang="zh-CN" altLang="en-US" sz="2025" b="1" dirty="0">
                <a:latin typeface="方正启体简体" panose="03000509000000000000" charset="-122"/>
                <a:ea typeface="方正启体简体" panose="03000509000000000000" charset="-122"/>
                <a:cs typeface="方正启体简体" panose="03000509000000000000" charset="-122"/>
              </a:endParaRPr>
            </a:p>
          </p:txBody>
        </p:sp>
      </p:grpSp>
      <p:grpSp>
        <p:nvGrpSpPr>
          <p:cNvPr id="41" name="组合 40"/>
          <p:cNvGrpSpPr/>
          <p:nvPr/>
        </p:nvGrpSpPr>
        <p:grpSpPr>
          <a:xfrm>
            <a:off x="8849336" y="5521020"/>
            <a:ext cx="703676" cy="1209675"/>
            <a:chOff x="3319" y="3983"/>
            <a:chExt cx="1879" cy="2597"/>
          </a:xfrm>
        </p:grpSpPr>
        <p:sp>
          <p:nvSpPr>
            <p:cNvPr id="42" name="Rectangle 2"/>
            <p:cNvSpPr>
              <a:spLocks noChangeArrowheads="1"/>
            </p:cNvSpPr>
            <p:nvPr/>
          </p:nvSpPr>
          <p:spPr bwMode="auto">
            <a:xfrm>
              <a:off x="3506" y="3983"/>
              <a:ext cx="1691" cy="2597"/>
            </a:xfrm>
            <a:prstGeom prst="rect">
              <a:avLst/>
            </a:prstGeom>
            <a:solidFill>
              <a:schemeClr val="accent3"/>
            </a:solidFill>
            <a:ln w="9525">
              <a:noFill/>
              <a:miter lim="800000"/>
            </a:ln>
          </p:spPr>
          <p:txBody>
            <a:bodyPr wrap="none" lIns="91452" tIns="45725" rIns="91452" bIns="45725" anchor="ctr"/>
            <a:lstStyle/>
            <a:p>
              <a:endParaRPr lang="zh-CN" altLang="en-US" sz="1575">
                <a:latin typeface="方正启体简体" panose="03000509000000000000" charset="-122"/>
                <a:cs typeface="方正启体简体" panose="03000509000000000000" charset="-122"/>
              </a:endParaRPr>
            </a:p>
          </p:txBody>
        </p:sp>
        <p:sp>
          <p:nvSpPr>
            <p:cNvPr id="43" name="文本框 43"/>
            <p:cNvSpPr txBox="1"/>
            <p:nvPr/>
          </p:nvSpPr>
          <p:spPr>
            <a:xfrm>
              <a:off x="3319" y="4380"/>
              <a:ext cx="1879" cy="1804"/>
            </a:xfrm>
            <a:prstGeom prst="rect">
              <a:avLst/>
            </a:prstGeom>
            <a:noFill/>
          </p:spPr>
          <p:txBody>
            <a:bodyPr wrap="square" rtlCol="0" anchor="ctr">
              <a:spAutoFit/>
            </a:bodyPr>
            <a:lstStyle/>
            <a:p>
              <a:pPr algn="ctr">
                <a:lnSpc>
                  <a:spcPct val="120000"/>
                </a:lnSpc>
              </a:pPr>
              <a:r>
                <a:rPr lang="zh-CN" altLang="en-US" sz="2025" b="1" dirty="0">
                  <a:latin typeface="方正启体简体" panose="03000509000000000000" charset="-122"/>
                  <a:ea typeface="方正启体简体" panose="03000509000000000000" charset="-122"/>
                  <a:cs typeface="方正启体简体" panose="03000509000000000000" charset="-122"/>
                </a:rPr>
                <a:t>政策调整</a:t>
              </a:r>
              <a:endParaRPr lang="zh-CN" altLang="en-US" sz="2025" b="1" dirty="0">
                <a:latin typeface="方正启体简体" panose="03000509000000000000" charset="-122"/>
                <a:ea typeface="方正启体简体" panose="03000509000000000000" charset="-122"/>
                <a:cs typeface="方正启体简体" panose="03000509000000000000" charset="-122"/>
              </a:endParaRPr>
            </a:p>
          </p:txBody>
        </p:sp>
      </p:grpSp>
      <p:grpSp>
        <p:nvGrpSpPr>
          <p:cNvPr id="44" name="组合 43"/>
          <p:cNvGrpSpPr/>
          <p:nvPr/>
        </p:nvGrpSpPr>
        <p:grpSpPr>
          <a:xfrm>
            <a:off x="8131837" y="5459424"/>
            <a:ext cx="703676" cy="1271271"/>
            <a:chOff x="3319" y="3983"/>
            <a:chExt cx="1879" cy="2597"/>
          </a:xfrm>
        </p:grpSpPr>
        <p:sp>
          <p:nvSpPr>
            <p:cNvPr id="45" name="Rectangle 2"/>
            <p:cNvSpPr>
              <a:spLocks noChangeArrowheads="1"/>
            </p:cNvSpPr>
            <p:nvPr/>
          </p:nvSpPr>
          <p:spPr bwMode="auto">
            <a:xfrm>
              <a:off x="3506" y="3983"/>
              <a:ext cx="1691" cy="2597"/>
            </a:xfrm>
            <a:prstGeom prst="rect">
              <a:avLst/>
            </a:prstGeom>
            <a:solidFill>
              <a:schemeClr val="accent3">
                <a:lumMod val="50000"/>
              </a:schemeClr>
            </a:solidFill>
            <a:ln w="9525">
              <a:noFill/>
              <a:miter lim="800000"/>
            </a:ln>
          </p:spPr>
          <p:txBody>
            <a:bodyPr wrap="none" lIns="91452" tIns="45725" rIns="91452" bIns="45725" anchor="ctr"/>
            <a:lstStyle/>
            <a:p>
              <a:endParaRPr lang="zh-CN" altLang="en-US" sz="1575">
                <a:latin typeface="方正启体简体" panose="03000509000000000000" charset="-122"/>
                <a:cs typeface="方正启体简体" panose="03000509000000000000" charset="-122"/>
              </a:endParaRPr>
            </a:p>
          </p:txBody>
        </p:sp>
        <p:sp>
          <p:nvSpPr>
            <p:cNvPr id="46" name="文本框 43"/>
            <p:cNvSpPr txBox="1"/>
            <p:nvPr/>
          </p:nvSpPr>
          <p:spPr>
            <a:xfrm>
              <a:off x="3319" y="4380"/>
              <a:ext cx="1879" cy="1804"/>
            </a:xfrm>
            <a:prstGeom prst="rect">
              <a:avLst/>
            </a:prstGeom>
            <a:noFill/>
          </p:spPr>
          <p:txBody>
            <a:bodyPr wrap="square" rtlCol="0" anchor="ctr">
              <a:spAutoFit/>
            </a:bodyPr>
            <a:lstStyle/>
            <a:p>
              <a:pPr algn="ctr">
                <a:lnSpc>
                  <a:spcPct val="120000"/>
                </a:lnSpc>
              </a:pPr>
              <a:r>
                <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rPr>
                <a:t>经济危机</a:t>
              </a:r>
              <a:endParaRPr lang="zh-CN" altLang="en-US" sz="2025" b="1">
                <a:solidFill>
                  <a:schemeClr val="bg1"/>
                </a:solidFill>
                <a:latin typeface="方正启体简体" panose="03000509000000000000" charset="-122"/>
                <a:ea typeface="方正启体简体" panose="03000509000000000000" charset="-122"/>
                <a:cs typeface="方正启体简体" panose="03000509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4916">
        <p:fade/>
      </p:transition>
    </mc:Choice>
    <mc:Fallback>
      <p:transition spd="med" advClick="0" advTm="49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9630" y="513080"/>
            <a:ext cx="10493375" cy="452310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a:t>
            </a:r>
            <a:r>
              <a:rPr lang="en-US" altLang="zh-CN" sz="3200" dirty="0">
                <a:latin typeface="方正启体简体" panose="03000509000000000000" charset="-122"/>
                <a:ea typeface="方正启体简体" panose="03000509000000000000" charset="-122"/>
                <a:cs typeface="方正启体简体" panose="03000509000000000000" charset="-122"/>
              </a:rPr>
              <a:t>2</a:t>
            </a:r>
            <a:r>
              <a:rPr lang="zh-CN" altLang="en-US" sz="3200" dirty="0">
                <a:latin typeface="方正启体简体" panose="03000509000000000000" charset="-122"/>
                <a:ea typeface="方正启体简体" panose="03000509000000000000" charset="-122"/>
                <a:cs typeface="方正启体简体" panose="03000509000000000000" charset="-122"/>
              </a:rPr>
              <a:t>）社会主义：</a:t>
            </a:r>
            <a:endParaRPr lang="en-US" altLang="zh-CN" sz="3200" dirty="0">
              <a:latin typeface="方正启体简体" panose="03000509000000000000" charset="-122"/>
              <a:ea typeface="方正启体简体" panose="03000509000000000000" charset="-122"/>
              <a:cs typeface="方正启体简体" panose="03000509000000000000" charset="-122"/>
            </a:endParaRPr>
          </a:p>
          <a:p>
            <a:r>
              <a:rPr lang="zh-CN" altLang="en-US" sz="3200" dirty="0">
                <a:latin typeface="方正启体简体" panose="03000509000000000000" charset="-122"/>
                <a:ea typeface="方正启体简体" panose="03000509000000000000" charset="-122"/>
                <a:cs typeface="方正启体简体" panose="03000509000000000000" charset="-122"/>
              </a:rPr>
              <a:t>①苏联与东欧：</a:t>
            </a:r>
            <a:r>
              <a:rPr lang="en-US" altLang="zh-CN" sz="3200" dirty="0">
                <a:latin typeface="方正启体简体" panose="03000509000000000000" charset="-122"/>
                <a:ea typeface="方正启体简体" panose="03000509000000000000" charset="-122"/>
                <a:cs typeface="方正启体简体" panose="03000509000000000000" charset="-122"/>
              </a:rPr>
              <a:t>20</a:t>
            </a:r>
            <a:r>
              <a:rPr lang="zh-CN" altLang="en-US" sz="3200" dirty="0">
                <a:latin typeface="方正启体简体" panose="03000509000000000000" charset="-122"/>
                <a:ea typeface="方正启体简体" panose="03000509000000000000" charset="-122"/>
                <a:cs typeface="方正启体简体" panose="03000509000000000000" charset="-122"/>
              </a:rPr>
              <a:t>世纪五六十年代，计划经济体制僵化，社会矛盾尖锐，改革陷入困境，最终促使东欧剧变与苏联解体。社会主义经济面临挑战。</a:t>
            </a:r>
            <a:endParaRPr lang="zh-CN" altLang="en-US" sz="3200" dirty="0">
              <a:latin typeface="方正启体简体" panose="03000509000000000000" charset="-122"/>
              <a:ea typeface="方正启体简体" panose="03000509000000000000" charset="-122"/>
              <a:cs typeface="方正启体简体" panose="03000509000000000000" charset="-122"/>
            </a:endParaRPr>
          </a:p>
          <a:p>
            <a:r>
              <a:rPr lang="zh-CN" altLang="en-US" sz="3200" dirty="0">
                <a:latin typeface="方正启体简体" panose="03000509000000000000" charset="-122"/>
                <a:ea typeface="方正启体简体" panose="03000509000000000000" charset="-122"/>
                <a:cs typeface="方正启体简体" panose="03000509000000000000" charset="-122"/>
              </a:rPr>
              <a:t>②中国：</a:t>
            </a:r>
            <a:endParaRPr lang="en-US" altLang="zh-CN" sz="3200" dirty="0">
              <a:latin typeface="方正启体简体" panose="03000509000000000000" charset="-122"/>
              <a:ea typeface="方正启体简体" panose="03000509000000000000" charset="-122"/>
              <a:cs typeface="方正启体简体" panose="03000509000000000000" charset="-122"/>
            </a:endParaRPr>
          </a:p>
          <a:p>
            <a:r>
              <a:rPr lang="en-US" altLang="zh-CN" sz="3200" dirty="0">
                <a:latin typeface="方正启体简体" panose="03000509000000000000" charset="-122"/>
                <a:ea typeface="方正启体简体" panose="03000509000000000000" charset="-122"/>
                <a:cs typeface="方正启体简体" panose="03000509000000000000" charset="-122"/>
              </a:rPr>
              <a:t>a.</a:t>
            </a:r>
            <a:r>
              <a:rPr lang="zh-CN" altLang="en-US" sz="3200" dirty="0">
                <a:latin typeface="方正启体简体" panose="03000509000000000000" charset="-122"/>
                <a:ea typeface="方正启体简体" panose="03000509000000000000" charset="-122"/>
                <a:cs typeface="方正启体简体" panose="03000509000000000000" charset="-122"/>
              </a:rPr>
              <a:t>社会主义革命和建设的曲折探索奠定了中国现代化的工业基础。</a:t>
            </a:r>
            <a:endParaRPr lang="zh-CN" altLang="en-US" sz="3200" dirty="0">
              <a:latin typeface="方正启体简体" panose="03000509000000000000" charset="-122"/>
              <a:ea typeface="方正启体简体" panose="03000509000000000000" charset="-122"/>
              <a:cs typeface="方正启体简体" panose="03000509000000000000" charset="-122"/>
            </a:endParaRPr>
          </a:p>
          <a:p>
            <a:r>
              <a:rPr lang="en-US" altLang="zh-CN" sz="3200" dirty="0">
                <a:latin typeface="方正启体简体" panose="03000509000000000000" charset="-122"/>
                <a:ea typeface="方正启体简体" panose="03000509000000000000" charset="-122"/>
                <a:cs typeface="方正启体简体" panose="03000509000000000000" charset="-122"/>
              </a:rPr>
              <a:t>b.1978</a:t>
            </a:r>
            <a:r>
              <a:rPr lang="zh-CN" altLang="en-US" sz="3200" dirty="0">
                <a:latin typeface="方正启体简体" panose="03000509000000000000" charset="-122"/>
                <a:ea typeface="方正启体简体" panose="03000509000000000000" charset="-122"/>
                <a:cs typeface="方正启体简体" panose="03000509000000000000" charset="-122"/>
              </a:rPr>
              <a:t>年后，实行改革开放，建立市场经济体制，开辟中国特色社会主义道路，经济飞速发展。</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43585" y="859790"/>
            <a:ext cx="10598785" cy="4831080"/>
          </a:xfrm>
          <a:prstGeom prst="rect">
            <a:avLst/>
          </a:prstGeom>
          <a:noFill/>
        </p:spPr>
        <p:txBody>
          <a:bodyPr wrap="square" rtlCol="0">
            <a:spAutoFit/>
          </a:bodyPr>
          <a:p>
            <a:r>
              <a:rPr lang="zh-CN" altLang="en-US" sz="2800" dirty="0">
                <a:latin typeface="方正启体简体" panose="03000509000000000000" charset="-122"/>
                <a:ea typeface="方正启体简体" panose="03000509000000000000" charset="-122"/>
                <a:cs typeface="方正启体简体" panose="03000509000000000000" charset="-122"/>
              </a:rPr>
              <a:t>（</a:t>
            </a:r>
            <a:r>
              <a:rPr lang="en-US" altLang="zh-CN" sz="2800" dirty="0">
                <a:latin typeface="方正启体简体" panose="03000509000000000000" charset="-122"/>
                <a:ea typeface="方正启体简体" panose="03000509000000000000" charset="-122"/>
                <a:cs typeface="方正启体简体" panose="03000509000000000000" charset="-122"/>
              </a:rPr>
              <a:t>3</a:t>
            </a:r>
            <a:r>
              <a:rPr lang="zh-CN" altLang="en-US" sz="2800" dirty="0">
                <a:latin typeface="方正启体简体" panose="03000509000000000000" charset="-122"/>
                <a:ea typeface="方正启体简体" panose="03000509000000000000" charset="-122"/>
                <a:cs typeface="方正启体简体" panose="03000509000000000000" charset="-122"/>
              </a:rPr>
              <a:t>）新兴民族独立国家</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①发展：新兴民族国家独立后，都把经济独立作为首要目标。</a:t>
            </a:r>
            <a:r>
              <a:rPr lang="en-US" altLang="zh-CN" sz="2800" dirty="0">
                <a:latin typeface="方正启体简体" panose="03000509000000000000" charset="-122"/>
                <a:ea typeface="方正启体简体" panose="03000509000000000000" charset="-122"/>
                <a:cs typeface="方正启体简体" panose="03000509000000000000" charset="-122"/>
              </a:rPr>
              <a:t>20</a:t>
            </a:r>
            <a:r>
              <a:rPr lang="zh-CN" altLang="en-US" sz="2800" dirty="0">
                <a:latin typeface="方正启体简体" panose="03000509000000000000" charset="-122"/>
                <a:ea typeface="方正启体简体" panose="03000509000000000000" charset="-122"/>
                <a:cs typeface="方正启体简体" panose="03000509000000000000" charset="-122"/>
              </a:rPr>
              <a:t>世纪六七十年代，一些国家经济实现高速发展。</a:t>
            </a:r>
            <a:endParaRPr lang="en-US" altLang="zh-CN"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②挑战：自身经济结构存在问题；西方发达国家贸易保护主义抬头。</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en-US" altLang="zh-CN" sz="2800" dirty="0">
                <a:latin typeface="方正启体简体" panose="03000509000000000000" charset="-122"/>
                <a:ea typeface="方正启体简体" panose="03000509000000000000" charset="-122"/>
                <a:cs typeface="方正启体简体" panose="03000509000000000000" charset="-122"/>
              </a:rPr>
              <a:t>4</a:t>
            </a:r>
            <a:r>
              <a:rPr lang="zh-CN" altLang="en-US" sz="2800" dirty="0">
                <a:latin typeface="方正启体简体" panose="03000509000000000000" charset="-122"/>
                <a:ea typeface="方正启体简体" panose="03000509000000000000" charset="-122"/>
                <a:cs typeface="方正启体简体" panose="03000509000000000000" charset="-122"/>
              </a:rPr>
              <a:t>、</a:t>
            </a:r>
            <a:r>
              <a:rPr lang="en-US" altLang="zh-CN" sz="2800" dirty="0">
                <a:latin typeface="方正启体简体" panose="03000509000000000000" charset="-122"/>
                <a:ea typeface="方正启体简体" panose="03000509000000000000" charset="-122"/>
                <a:cs typeface="方正启体简体" panose="03000509000000000000" charset="-122"/>
              </a:rPr>
              <a:t>21</a:t>
            </a:r>
            <a:r>
              <a:rPr lang="zh-CN" altLang="en-US" sz="2800" dirty="0">
                <a:latin typeface="方正启体简体" panose="03000509000000000000" charset="-122"/>
                <a:ea typeface="方正启体简体" panose="03000509000000000000" charset="-122"/>
                <a:cs typeface="方正启体简体" panose="03000509000000000000" charset="-122"/>
              </a:rPr>
              <a:t>世纪以来：</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a:t>
            </a:r>
            <a:r>
              <a:rPr lang="en-US" altLang="zh-CN" sz="2800" dirty="0">
                <a:latin typeface="方正启体简体" panose="03000509000000000000" charset="-122"/>
                <a:ea typeface="方正启体简体" panose="03000509000000000000" charset="-122"/>
                <a:cs typeface="方正启体简体" panose="03000509000000000000" charset="-122"/>
              </a:rPr>
              <a:t>1</a:t>
            </a:r>
            <a:r>
              <a:rPr lang="zh-CN" altLang="en-US" sz="2800" dirty="0">
                <a:latin typeface="方正启体简体" panose="03000509000000000000" charset="-122"/>
                <a:ea typeface="方正启体简体" panose="03000509000000000000" charset="-122"/>
                <a:cs typeface="方正启体简体" panose="03000509000000000000" charset="-122"/>
              </a:rPr>
              <a:t>）世界：经济全球化深入发展，各国相互联系和依存程度日益加深。</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世界经济的不稳定性、不确定性突出，增长动能不足，贫富分化日益严重。</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a:t>
            </a:r>
            <a:r>
              <a:rPr lang="en-US" altLang="zh-CN" sz="2800" dirty="0">
                <a:latin typeface="方正启体简体" panose="03000509000000000000" charset="-122"/>
                <a:ea typeface="方正启体简体" panose="03000509000000000000" charset="-122"/>
                <a:cs typeface="方正启体简体" panose="03000509000000000000" charset="-122"/>
              </a:rPr>
              <a:t>2</a:t>
            </a:r>
            <a:r>
              <a:rPr lang="zh-CN" altLang="en-US" sz="2800" dirty="0">
                <a:latin typeface="方正启体简体" panose="03000509000000000000" charset="-122"/>
                <a:ea typeface="方正启体简体" panose="03000509000000000000" charset="-122"/>
                <a:cs typeface="方正启体简体" panose="03000509000000000000" charset="-122"/>
              </a:rPr>
              <a:t>）中国：坚持对外开放，倡议推动“一带一路”国际合作，增添共同发展新动力。</a:t>
            </a:r>
            <a:endParaRPr lang="zh-CN" altLang="en-US" sz="2800" dirty="0">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3"/>
          <p:cNvGrpSpPr/>
          <p:nvPr>
            <p:custDataLst>
              <p:tags r:id="rId1"/>
            </p:custDataLst>
          </p:nvPr>
        </p:nvGrpSpPr>
        <p:grpSpPr>
          <a:xfrm>
            <a:off x="1115060" y="2493645"/>
            <a:ext cx="9144000" cy="2084388"/>
            <a:chOff x="0" y="1888"/>
            <a:chExt cx="5760" cy="1313"/>
          </a:xfrm>
        </p:grpSpPr>
        <p:grpSp>
          <p:nvGrpSpPr>
            <p:cNvPr id="15363" name="Group 32"/>
            <p:cNvGrpSpPr/>
            <p:nvPr>
              <p:custDataLst>
                <p:tags r:id="rId2"/>
              </p:custDataLst>
            </p:nvPr>
          </p:nvGrpSpPr>
          <p:grpSpPr>
            <a:xfrm>
              <a:off x="0" y="1888"/>
              <a:ext cx="5760" cy="469"/>
              <a:chOff x="0" y="1872"/>
              <a:chExt cx="5760" cy="469"/>
            </a:xfrm>
          </p:grpSpPr>
          <p:cxnSp>
            <p:nvCxnSpPr>
              <p:cNvPr id="15364" name="Line 10"/>
              <p:cNvCxnSpPr/>
              <p:nvPr>
                <p:custDataLst>
                  <p:tags r:id="rId3"/>
                </p:custDataLst>
              </p:nvPr>
            </p:nvCxnSpPr>
            <p:spPr>
              <a:xfrm flipH="1">
                <a:off x="1968" y="1872"/>
                <a:ext cx="0" cy="469"/>
              </a:xfrm>
              <a:prstGeom prst="line">
                <a:avLst/>
              </a:prstGeom>
              <a:ln w="28575" cap="flat" cmpd="sng">
                <a:solidFill>
                  <a:schemeClr val="tx1"/>
                </a:solidFill>
                <a:prstDash val="solid"/>
                <a:round/>
                <a:headEnd type="none" w="med" len="med"/>
                <a:tailEnd type="none" w="med" len="med"/>
              </a:ln>
            </p:spPr>
          </p:cxnSp>
          <p:cxnSp>
            <p:nvCxnSpPr>
              <p:cNvPr id="15365" name="Line 11"/>
              <p:cNvCxnSpPr/>
              <p:nvPr>
                <p:custDataLst>
                  <p:tags r:id="rId4"/>
                </p:custDataLst>
              </p:nvPr>
            </p:nvCxnSpPr>
            <p:spPr>
              <a:xfrm flipH="1">
                <a:off x="4176" y="1968"/>
                <a:ext cx="0" cy="336"/>
              </a:xfrm>
              <a:prstGeom prst="line">
                <a:avLst/>
              </a:prstGeom>
              <a:ln w="28575" cap="flat" cmpd="sng">
                <a:solidFill>
                  <a:schemeClr val="tx1"/>
                </a:solidFill>
                <a:prstDash val="solid"/>
                <a:round/>
                <a:headEnd type="none" w="med" len="med"/>
                <a:tailEnd type="none" w="med" len="med"/>
              </a:ln>
            </p:spPr>
          </p:cxnSp>
          <p:sp>
            <p:nvSpPr>
              <p:cNvPr id="15366" name="Line 17"/>
              <p:cNvSpPr/>
              <p:nvPr>
                <p:custDataLst>
                  <p:tags r:id="rId5"/>
                </p:custDataLst>
              </p:nvPr>
            </p:nvSpPr>
            <p:spPr>
              <a:xfrm>
                <a:off x="0" y="2304"/>
                <a:ext cx="5760" cy="5"/>
              </a:xfrm>
              <a:prstGeom prst="line">
                <a:avLst/>
              </a:prstGeom>
              <a:ln w="38100" cap="flat" cmpd="sng">
                <a:solidFill>
                  <a:srgbClr val="FF0000"/>
                </a:solidFill>
                <a:prstDash val="solid"/>
                <a:round/>
                <a:headEnd type="none" w="med" len="med"/>
                <a:tailEnd type="triangle" w="med" len="med"/>
              </a:ln>
              <a:effectLst>
                <a:outerShdw dist="23000" dir="5400000" rotWithShape="0">
                  <a:srgbClr val="000000">
                    <a:alpha val="34999"/>
                  </a:srgbClr>
                </a:outerShdw>
              </a:effectLst>
            </p:spPr>
            <p:txBody>
              <a:bodyPr anchor="t"/>
              <a:lstStyle/>
              <a:p>
                <a:pPr>
                  <a:buSzTx/>
                </a:pPr>
                <a:endParaRPr lang="zh-CN" altLang="en-US">
                  <a:latin typeface="方正启体简体" panose="03000509000000000000" charset="-122"/>
                  <a:ea typeface="方正启体简体" panose="03000509000000000000" charset="-122"/>
                  <a:cs typeface="方正启体简体" panose="03000509000000000000" charset="-122"/>
                </a:endParaRPr>
              </a:p>
            </p:txBody>
          </p:sp>
        </p:grpSp>
        <p:sp>
          <p:nvSpPr>
            <p:cNvPr id="15367" name="Text Box 18"/>
            <p:cNvSpPr/>
            <p:nvPr>
              <p:custDataLst>
                <p:tags r:id="rId6"/>
              </p:custDataLst>
            </p:nvPr>
          </p:nvSpPr>
          <p:spPr>
            <a:xfrm>
              <a:off x="1632" y="2368"/>
              <a:ext cx="672" cy="833"/>
            </a:xfrm>
            <a:prstGeom prst="rect">
              <a:avLst/>
            </a:prstGeom>
            <a:noFill/>
            <a:ln w="9525">
              <a:noFill/>
            </a:ln>
          </p:spPr>
          <p:txBody>
            <a:bodyPr anchor="t">
              <a:spAutoFit/>
            </a:bodyPr>
            <a:lstStyle/>
            <a:p>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一战（</a:t>
              </a:r>
              <a:r>
                <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rPr>
                <a:t>1914-1918</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endPar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15368" name="Text Box 19"/>
            <p:cNvSpPr/>
            <p:nvPr>
              <p:custDataLst>
                <p:tags r:id="rId7"/>
              </p:custDataLst>
            </p:nvPr>
          </p:nvSpPr>
          <p:spPr>
            <a:xfrm>
              <a:off x="3792" y="2368"/>
              <a:ext cx="720" cy="639"/>
            </a:xfrm>
            <a:prstGeom prst="rect">
              <a:avLst/>
            </a:prstGeom>
            <a:noFill/>
            <a:ln w="9525">
              <a:noFill/>
            </a:ln>
          </p:spPr>
          <p:txBody>
            <a:bodyPr anchor="t">
              <a:spAutoFit/>
            </a:bodyPr>
            <a:lstStyle/>
            <a:p>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二战（</a:t>
              </a:r>
              <a:r>
                <a:rPr lang="en-US" altLang="zh-CN" sz="2000" b="1">
                  <a:solidFill>
                    <a:srgbClr val="FF0000"/>
                  </a:solidFill>
                  <a:latin typeface="方正启体简体" panose="03000509000000000000" charset="-122"/>
                  <a:ea typeface="方正启体简体" panose="03000509000000000000" charset="-122"/>
                  <a:cs typeface="方正启体简体" panose="03000509000000000000" charset="-122"/>
                </a:rPr>
                <a:t>1939-1945</a:t>
              </a:r>
              <a:r>
                <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rPr>
                <a:t>）</a:t>
              </a:r>
              <a:endParaRPr lang="zh-CN" altLang="en-US" sz="20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grpSp>
      <p:sp>
        <p:nvSpPr>
          <p:cNvPr id="14346" name="椭圆形标注 28"/>
          <p:cNvSpPr/>
          <p:nvPr>
            <p:custDataLst>
              <p:tags r:id="rId8"/>
            </p:custDataLst>
          </p:nvPr>
        </p:nvSpPr>
        <p:spPr>
          <a:xfrm>
            <a:off x="2258060" y="817245"/>
            <a:ext cx="2057400" cy="1219200"/>
          </a:xfrm>
          <a:prstGeom prst="wedgeEllipseCallout">
            <a:avLst>
              <a:gd name="adj1" fmla="val -43093"/>
              <a:gd name="adj2" fmla="val 106046"/>
            </a:avLst>
          </a:prstGeom>
          <a:solidFill>
            <a:srgbClr val="72BFC5"/>
          </a:solidFill>
          <a:ln w="9525" cap="flat" cmpd="sng">
            <a:solidFill>
              <a:schemeClr val="tx1"/>
            </a:solidFill>
            <a:prstDash val="solid"/>
            <a:round/>
            <a:headEnd type="none" w="med" len="med"/>
            <a:tailEnd type="none" w="med" len="med"/>
          </a:ln>
        </p:spPr>
        <p:txBody>
          <a:bodyPr anchor="t"/>
          <a:lstStyle/>
          <a:p>
            <a:pPr algn="just"/>
            <a:r>
              <a:rPr lang="zh-CN" altLang="en-US" b="1">
                <a:latin typeface="方正启体简体" panose="03000509000000000000" charset="-122"/>
                <a:cs typeface="方正启体简体" panose="03000509000000000000" charset="-122"/>
              </a:rPr>
              <a:t>第一次世界大战</a:t>
            </a:r>
            <a:endParaRPr lang="zh-CN" altLang="en-US" b="1">
              <a:latin typeface="方正启体简体" panose="03000509000000000000" charset="-122"/>
              <a:cs typeface="方正启体简体" panose="03000509000000000000" charset="-122"/>
            </a:endParaRPr>
          </a:p>
        </p:txBody>
      </p:sp>
      <p:sp>
        <p:nvSpPr>
          <p:cNvPr id="14347" name="椭圆形标注 29"/>
          <p:cNvSpPr/>
          <p:nvPr>
            <p:custDataLst>
              <p:tags r:id="rId9"/>
            </p:custDataLst>
          </p:nvPr>
        </p:nvSpPr>
        <p:spPr>
          <a:xfrm>
            <a:off x="5229860" y="817245"/>
            <a:ext cx="1905000" cy="1219200"/>
          </a:xfrm>
          <a:prstGeom prst="wedgeEllipseCallout">
            <a:avLst>
              <a:gd name="adj1" fmla="val -43093"/>
              <a:gd name="adj2" fmla="val 106046"/>
            </a:avLst>
          </a:prstGeom>
          <a:solidFill>
            <a:srgbClr val="77C1C7"/>
          </a:solidFill>
          <a:ln w="9525" cap="flat" cmpd="sng">
            <a:solidFill>
              <a:schemeClr val="tx1"/>
            </a:solidFill>
            <a:prstDash val="solid"/>
            <a:round/>
            <a:headEnd type="none" w="med" len="med"/>
            <a:tailEnd type="none" w="med" len="med"/>
          </a:ln>
        </p:spPr>
        <p:txBody>
          <a:bodyPr anchor="t"/>
          <a:lstStyle/>
          <a:p>
            <a:pPr algn="just"/>
            <a:r>
              <a:rPr lang="zh-CN" altLang="en-US" b="1">
                <a:latin typeface="方正启体简体" panose="03000509000000000000" charset="-122"/>
                <a:cs typeface="方正启体简体" panose="03000509000000000000" charset="-122"/>
              </a:rPr>
              <a:t>大危机及第二次世界大战</a:t>
            </a:r>
            <a:endParaRPr lang="zh-CN" altLang="en-US" b="1">
              <a:latin typeface="方正启体简体" panose="03000509000000000000" charset="-122"/>
              <a:cs typeface="方正启体简体" panose="03000509000000000000" charset="-122"/>
            </a:endParaRPr>
          </a:p>
        </p:txBody>
      </p:sp>
      <p:sp>
        <p:nvSpPr>
          <p:cNvPr id="14348" name="椭圆形标注 30"/>
          <p:cNvSpPr/>
          <p:nvPr>
            <p:custDataLst>
              <p:tags r:id="rId10"/>
            </p:custDataLst>
          </p:nvPr>
        </p:nvSpPr>
        <p:spPr>
          <a:xfrm>
            <a:off x="8125460" y="817245"/>
            <a:ext cx="1905000" cy="1219200"/>
          </a:xfrm>
          <a:prstGeom prst="wedgeEllipseCallout">
            <a:avLst>
              <a:gd name="adj1" fmla="val -43093"/>
              <a:gd name="adj2" fmla="val 106046"/>
            </a:avLst>
          </a:prstGeom>
          <a:solidFill>
            <a:srgbClr val="72BFC5"/>
          </a:solidFill>
          <a:ln w="9525" cap="flat" cmpd="sng">
            <a:solidFill>
              <a:schemeClr val="tx1"/>
            </a:solidFill>
            <a:prstDash val="solid"/>
            <a:round/>
            <a:headEnd type="none" w="med" len="med"/>
            <a:tailEnd type="none" w="med" len="med"/>
          </a:ln>
        </p:spPr>
        <p:txBody>
          <a:bodyPr anchor="t"/>
          <a:lstStyle/>
          <a:p>
            <a:pPr algn="just"/>
            <a:r>
              <a:rPr lang="zh-CN" altLang="en-US" b="1">
                <a:latin typeface="方正启体简体" panose="03000509000000000000" charset="-122"/>
                <a:cs typeface="方正启体简体" panose="03000509000000000000" charset="-122"/>
              </a:rPr>
              <a:t>贫富分化加剧、世界性经济危机</a:t>
            </a:r>
            <a:endParaRPr lang="zh-CN" altLang="en-US" b="1">
              <a:latin typeface="方正启体简体" panose="03000509000000000000" charset="-122"/>
              <a:cs typeface="方正启体简体" panose="03000509000000000000" charset="-122"/>
            </a:endParaRPr>
          </a:p>
        </p:txBody>
      </p:sp>
      <p:sp>
        <p:nvSpPr>
          <p:cNvPr id="15372" name="TextBox 19"/>
          <p:cNvSpPr/>
          <p:nvPr>
            <p:custDataLst>
              <p:tags r:id="rId11"/>
            </p:custDataLst>
          </p:nvPr>
        </p:nvSpPr>
        <p:spPr>
          <a:xfrm>
            <a:off x="3172460" y="5389245"/>
            <a:ext cx="609600" cy="368300"/>
          </a:xfrm>
          <a:prstGeom prst="rect">
            <a:avLst/>
          </a:prstGeom>
          <a:noFill/>
          <a:ln w="9525">
            <a:noFill/>
          </a:ln>
        </p:spPr>
        <p:txBody>
          <a:bodyPr anchor="t">
            <a:spAutoFit/>
          </a:bodyPr>
          <a:lstStyle/>
          <a:p>
            <a:endParaRPr lang="zh-CN" altLang="en-US">
              <a:latin typeface="方正启体简体" panose="03000509000000000000" charset="-122"/>
              <a:cs typeface="方正启体简体" panose="03000509000000000000" charset="-122"/>
            </a:endParaRPr>
          </a:p>
        </p:txBody>
      </p:sp>
      <p:sp>
        <p:nvSpPr>
          <p:cNvPr id="14350" name="TextBox 24"/>
          <p:cNvSpPr/>
          <p:nvPr>
            <p:custDataLst>
              <p:tags r:id="rId12"/>
            </p:custDataLst>
          </p:nvPr>
        </p:nvSpPr>
        <p:spPr>
          <a:xfrm>
            <a:off x="1419860" y="2722245"/>
            <a:ext cx="2743200" cy="460375"/>
          </a:xfrm>
          <a:prstGeom prst="rect">
            <a:avLst/>
          </a:prstGeom>
          <a:solidFill>
            <a:srgbClr val="CCCC00"/>
          </a:solidFill>
          <a:ln w="9525">
            <a:noFill/>
          </a:ln>
        </p:spPr>
        <p:txBody>
          <a:bodyPr anchor="t">
            <a:spAutoFit/>
          </a:bodyPr>
          <a:lstStyle/>
          <a:p>
            <a:r>
              <a:rPr lang="zh-CN" altLang="en-US" sz="2400" b="1">
                <a:latin typeface="方正启体简体" panose="03000509000000000000" charset="-122"/>
                <a:cs typeface="方正启体简体" panose="03000509000000000000" charset="-122"/>
              </a:rPr>
              <a:t>垄断资本主义发展</a:t>
            </a:r>
            <a:endParaRPr lang="zh-CN" altLang="en-US" sz="2400" b="1">
              <a:latin typeface="方正启体简体" panose="03000509000000000000" charset="-122"/>
              <a:cs typeface="方正启体简体" panose="03000509000000000000" charset="-122"/>
            </a:endParaRPr>
          </a:p>
        </p:txBody>
      </p:sp>
      <p:sp>
        <p:nvSpPr>
          <p:cNvPr id="14351" name="TextBox 28"/>
          <p:cNvSpPr/>
          <p:nvPr>
            <p:custDataLst>
              <p:tags r:id="rId13"/>
            </p:custDataLst>
          </p:nvPr>
        </p:nvSpPr>
        <p:spPr>
          <a:xfrm>
            <a:off x="4315460" y="2722245"/>
            <a:ext cx="3352800" cy="460375"/>
          </a:xfrm>
          <a:prstGeom prst="rect">
            <a:avLst/>
          </a:prstGeom>
          <a:solidFill>
            <a:srgbClr val="CCCC00"/>
          </a:solidFill>
          <a:ln w="9525">
            <a:noFill/>
          </a:ln>
        </p:spPr>
        <p:txBody>
          <a:bodyPr anchor="t">
            <a:spAutoFit/>
          </a:bodyPr>
          <a:lstStyle/>
          <a:p>
            <a:r>
              <a:rPr lang="zh-CN" altLang="en-US" sz="2400" b="1">
                <a:latin typeface="方正启体简体" panose="03000509000000000000" charset="-122"/>
                <a:cs typeface="方正启体简体" panose="03000509000000000000" charset="-122"/>
              </a:rPr>
              <a:t>资本主义经济有所发展</a:t>
            </a:r>
            <a:endParaRPr lang="zh-CN" altLang="en-US" sz="2400" b="1">
              <a:latin typeface="方正启体简体" panose="03000509000000000000" charset="-122"/>
              <a:cs typeface="方正启体简体" panose="03000509000000000000" charset="-122"/>
            </a:endParaRPr>
          </a:p>
        </p:txBody>
      </p:sp>
      <p:sp>
        <p:nvSpPr>
          <p:cNvPr id="14352" name="TextBox 29"/>
          <p:cNvSpPr/>
          <p:nvPr>
            <p:custDataLst>
              <p:tags r:id="rId14"/>
            </p:custDataLst>
          </p:nvPr>
        </p:nvSpPr>
        <p:spPr>
          <a:xfrm>
            <a:off x="7744460" y="2722245"/>
            <a:ext cx="2514600" cy="460375"/>
          </a:xfrm>
          <a:prstGeom prst="rect">
            <a:avLst/>
          </a:prstGeom>
          <a:solidFill>
            <a:srgbClr val="CCCC00"/>
          </a:solidFill>
          <a:ln w="9525">
            <a:noFill/>
          </a:ln>
        </p:spPr>
        <p:txBody>
          <a:bodyPr anchor="t">
            <a:spAutoFit/>
          </a:bodyPr>
          <a:lstStyle/>
          <a:p>
            <a:r>
              <a:rPr lang="zh-CN" altLang="en-US" sz="2400" b="1">
                <a:latin typeface="方正启体简体" panose="03000509000000000000" charset="-122"/>
                <a:cs typeface="方正启体简体" panose="03000509000000000000" charset="-122"/>
              </a:rPr>
              <a:t>黄金时期→滞涨</a:t>
            </a:r>
            <a:endParaRPr lang="zh-CN" altLang="en-US" sz="2400" b="1">
              <a:latin typeface="方正启体简体" panose="03000509000000000000" charset="-122"/>
              <a:cs typeface="方正启体简体" panose="03000509000000000000" charset="-122"/>
            </a:endParaRPr>
          </a:p>
        </p:txBody>
      </p:sp>
      <p:sp>
        <p:nvSpPr>
          <p:cNvPr id="14353" name="TextBox 38"/>
          <p:cNvSpPr/>
          <p:nvPr>
            <p:custDataLst>
              <p:tags r:id="rId15"/>
            </p:custDataLst>
          </p:nvPr>
        </p:nvSpPr>
        <p:spPr>
          <a:xfrm>
            <a:off x="4848860" y="3255645"/>
            <a:ext cx="2286000" cy="829945"/>
          </a:xfrm>
          <a:prstGeom prst="rect">
            <a:avLst/>
          </a:prstGeom>
          <a:solidFill>
            <a:srgbClr val="CCCC00"/>
          </a:solidFill>
          <a:ln w="9525">
            <a:noFill/>
          </a:ln>
        </p:spPr>
        <p:txBody>
          <a:bodyPr anchor="t">
            <a:spAutoFit/>
          </a:bodyPr>
          <a:lstStyle/>
          <a:p>
            <a:r>
              <a:rPr lang="zh-CN" altLang="en-US" sz="2400" b="1">
                <a:latin typeface="方正启体简体" panose="03000509000000000000" charset="-122"/>
                <a:cs typeface="方正启体简体" panose="03000509000000000000" charset="-122"/>
              </a:rPr>
              <a:t>新经济政策、</a:t>
            </a:r>
            <a:endParaRPr lang="en-US" altLang="zh-CN" sz="2400" b="1">
              <a:latin typeface="方正启体简体" panose="03000509000000000000" charset="-122"/>
              <a:cs typeface="方正启体简体" panose="03000509000000000000" charset="-122"/>
            </a:endParaRPr>
          </a:p>
          <a:p>
            <a:r>
              <a:rPr lang="zh-CN" altLang="en-US" sz="2400" b="1">
                <a:latin typeface="方正启体简体" panose="03000509000000000000" charset="-122"/>
                <a:cs typeface="方正启体简体" panose="03000509000000000000" charset="-122"/>
              </a:rPr>
              <a:t>斯大林体制</a:t>
            </a:r>
            <a:endParaRPr lang="en-US" altLang="zh-CN" sz="2400" b="1">
              <a:latin typeface="方正启体简体" panose="03000509000000000000" charset="-122"/>
              <a:cs typeface="方正启体简体" panose="03000509000000000000" charset="-122"/>
            </a:endParaRPr>
          </a:p>
        </p:txBody>
      </p:sp>
      <p:sp>
        <p:nvSpPr>
          <p:cNvPr id="14354" name="TextBox 39"/>
          <p:cNvSpPr/>
          <p:nvPr>
            <p:custDataLst>
              <p:tags r:id="rId16"/>
            </p:custDataLst>
          </p:nvPr>
        </p:nvSpPr>
        <p:spPr>
          <a:xfrm>
            <a:off x="8506460" y="3255645"/>
            <a:ext cx="1752600" cy="1568450"/>
          </a:xfrm>
          <a:prstGeom prst="rect">
            <a:avLst/>
          </a:prstGeom>
          <a:solidFill>
            <a:srgbClr val="CCCC00"/>
          </a:solidFill>
          <a:ln w="9525">
            <a:noFill/>
          </a:ln>
        </p:spPr>
        <p:txBody>
          <a:bodyPr anchor="t">
            <a:spAutoFit/>
          </a:bodyPr>
          <a:lstStyle/>
          <a:p>
            <a:r>
              <a:rPr lang="zh-CN" altLang="en-US" sz="2400" b="1">
                <a:latin typeface="方正启体简体" panose="03000509000000000000" charset="-122"/>
                <a:cs typeface="方正启体简体" panose="03000509000000000000" charset="-122"/>
              </a:rPr>
              <a:t>中国：建设探索→社会主义市场经济体制</a:t>
            </a:r>
            <a:endParaRPr lang="zh-CN" altLang="en-US" sz="2400" b="1">
              <a:latin typeface="方正启体简体" panose="03000509000000000000" charset="-122"/>
              <a:cs typeface="方正启体简体" panose="03000509000000000000" charset="-122"/>
            </a:endParaRPr>
          </a:p>
        </p:txBody>
      </p:sp>
      <p:sp>
        <p:nvSpPr>
          <p:cNvPr id="14355" name="TextBox 40"/>
          <p:cNvSpPr/>
          <p:nvPr>
            <p:custDataLst>
              <p:tags r:id="rId17"/>
            </p:custDataLst>
          </p:nvPr>
        </p:nvSpPr>
        <p:spPr>
          <a:xfrm>
            <a:off x="8163243" y="3187383"/>
            <a:ext cx="2133600" cy="1198880"/>
          </a:xfrm>
          <a:prstGeom prst="rect">
            <a:avLst/>
          </a:prstGeom>
          <a:solidFill>
            <a:srgbClr val="CCCC00"/>
          </a:solidFill>
          <a:ln w="9525">
            <a:noFill/>
          </a:ln>
        </p:spPr>
        <p:txBody>
          <a:bodyPr anchor="t">
            <a:spAutoFit/>
          </a:bodyPr>
          <a:lstStyle/>
          <a:p>
            <a:r>
              <a:rPr lang="zh-CN" altLang="en-US" sz="2400" b="1">
                <a:latin typeface="方正启体简体" panose="03000509000000000000" charset="-122"/>
                <a:cs typeface="方正启体简体" panose="03000509000000000000" charset="-122"/>
              </a:rPr>
              <a:t>苏联东欧：初期经济良好弊端日益暴露</a:t>
            </a:r>
            <a:endParaRPr lang="zh-CN" altLang="en-US" sz="2400" b="1">
              <a:latin typeface="方正启体简体" panose="03000509000000000000" charset="-122"/>
              <a:cs typeface="方正启体简体" panose="03000509000000000000" charset="-122"/>
            </a:endParaRPr>
          </a:p>
        </p:txBody>
      </p:sp>
      <p:sp>
        <p:nvSpPr>
          <p:cNvPr id="15379" name="TextBox 41"/>
          <p:cNvSpPr/>
          <p:nvPr>
            <p:custDataLst>
              <p:tags r:id="rId18"/>
            </p:custDataLst>
          </p:nvPr>
        </p:nvSpPr>
        <p:spPr>
          <a:xfrm>
            <a:off x="1115060" y="131445"/>
            <a:ext cx="9144000" cy="645160"/>
          </a:xfrm>
          <a:prstGeom prst="rect">
            <a:avLst/>
          </a:prstGeom>
          <a:noFill/>
          <a:ln w="9525">
            <a:noFill/>
          </a:ln>
        </p:spPr>
        <p:txBody>
          <a:bodyPr anchor="t">
            <a:spAutoFit/>
          </a:bodyPr>
          <a:lstStyle/>
          <a:p>
            <a:pPr>
              <a:spcBef>
                <a:spcPct val="50000"/>
              </a:spcBef>
            </a:pPr>
            <a:r>
              <a:rPr lang="en-US" altLang="zh-CN" sz="3600" b="1" dirty="0">
                <a:solidFill>
                  <a:srgbClr val="FFFF00"/>
                </a:solidFill>
                <a:latin typeface="方正启体简体" panose="03000509000000000000" charset="-122"/>
                <a:ea typeface="方正启体简体" panose="03000509000000000000" charset="-122"/>
                <a:cs typeface="方正启体简体" panose="03000509000000000000" charset="-122"/>
              </a:rPr>
              <a:t> </a:t>
            </a:r>
            <a:r>
              <a:rPr lang="en-US" altLang="zh-CN" sz="3600" b="1" dirty="0">
                <a:latin typeface="方正启体简体" panose="03000509000000000000" charset="-122"/>
                <a:ea typeface="方正启体简体" panose="03000509000000000000" charset="-122"/>
                <a:cs typeface="方正启体简体" panose="03000509000000000000" charset="-122"/>
              </a:rPr>
              <a:t>20</a:t>
            </a:r>
            <a:r>
              <a:rPr lang="zh-CN" altLang="en-US" sz="3600" b="1" dirty="0">
                <a:latin typeface="方正启体简体" panose="03000509000000000000" charset="-122"/>
                <a:ea typeface="方正启体简体" panose="03000509000000000000" charset="-122"/>
                <a:cs typeface="方正启体简体" panose="03000509000000000000" charset="-122"/>
              </a:rPr>
              <a:t>世纪世界经济的发展</a:t>
            </a:r>
            <a:endParaRPr lang="en-US" altLang="zh-CN" sz="3600" b="1" dirty="0">
              <a:latin typeface="方正启体简体" panose="03000509000000000000" charset="-122"/>
              <a:ea typeface="方正启体简体" panose="03000509000000000000" charset="-122"/>
              <a:cs typeface="方正启体简体" panose="03000509000000000000" charset="-122"/>
            </a:endParaRPr>
          </a:p>
        </p:txBody>
      </p:sp>
      <p:cxnSp>
        <p:nvCxnSpPr>
          <p:cNvPr id="15380" name="Line 10"/>
          <p:cNvCxnSpPr/>
          <p:nvPr>
            <p:custDataLst>
              <p:tags r:id="rId19"/>
            </p:custDataLst>
          </p:nvPr>
        </p:nvCxnSpPr>
        <p:spPr>
          <a:xfrm flipH="1">
            <a:off x="1343660" y="2493645"/>
            <a:ext cx="0" cy="668338"/>
          </a:xfrm>
          <a:prstGeom prst="line">
            <a:avLst/>
          </a:prstGeom>
          <a:ln w="28575" cap="flat" cmpd="sng">
            <a:solidFill>
              <a:schemeClr val="tx1"/>
            </a:solidFill>
            <a:prstDash val="solid"/>
            <a:round/>
            <a:headEnd type="none" w="med" len="med"/>
            <a:tailEnd type="none" w="med" len="med"/>
          </a:ln>
        </p:spPr>
      </p:cxnSp>
      <p:sp>
        <p:nvSpPr>
          <p:cNvPr id="15381" name="TextBox 31"/>
          <p:cNvSpPr/>
          <p:nvPr>
            <p:custDataLst>
              <p:tags r:id="rId20"/>
            </p:custDataLst>
          </p:nvPr>
        </p:nvSpPr>
        <p:spPr>
          <a:xfrm>
            <a:off x="1115060" y="3255645"/>
            <a:ext cx="1219200" cy="922020"/>
          </a:xfrm>
          <a:prstGeom prst="rect">
            <a:avLst/>
          </a:prstGeom>
          <a:noFill/>
          <a:ln w="9525">
            <a:noFill/>
          </a:ln>
        </p:spPr>
        <p:txBody>
          <a:bodyPr anchor="t">
            <a:spAutoFit/>
          </a:bodyPr>
          <a:lstStyle/>
          <a:p>
            <a:r>
              <a:rPr lang="zh-CN" altLang="en-US" b="1" dirty="0">
                <a:solidFill>
                  <a:srgbClr val="FF0000"/>
                </a:solidFill>
                <a:latin typeface="方正启体简体" panose="03000509000000000000" charset="-122"/>
                <a:cs typeface="方正启体简体" panose="03000509000000000000" charset="-122"/>
              </a:rPr>
              <a:t>第二次工业革命</a:t>
            </a:r>
            <a:r>
              <a:rPr lang="en-US" altLang="zh-CN" b="1" dirty="0">
                <a:solidFill>
                  <a:srgbClr val="FF0000"/>
                </a:solidFill>
                <a:latin typeface="方正启体简体" panose="03000509000000000000" charset="-122"/>
                <a:cs typeface="方正启体简体" panose="03000509000000000000" charset="-122"/>
              </a:rPr>
              <a:t>20</a:t>
            </a:r>
            <a:r>
              <a:rPr lang="zh-CN" altLang="en-US" b="1" dirty="0">
                <a:solidFill>
                  <a:srgbClr val="FF0000"/>
                </a:solidFill>
                <a:latin typeface="方正启体简体" panose="03000509000000000000" charset="-122"/>
                <a:cs typeface="方正启体简体" panose="03000509000000000000" charset="-122"/>
              </a:rPr>
              <a:t>世纪</a:t>
            </a:r>
            <a:endParaRPr lang="zh-CN" altLang="en-US" b="1" dirty="0">
              <a:solidFill>
                <a:srgbClr val="FF0000"/>
              </a:solidFill>
              <a:latin typeface="方正启体简体" panose="03000509000000000000" charset="-122"/>
              <a:cs typeface="方正启体简体" panose="03000509000000000000" charset="-122"/>
            </a:endParaRPr>
          </a:p>
        </p:txBody>
      </p:sp>
      <p:sp>
        <p:nvSpPr>
          <p:cNvPr id="14359" name="上箭头标注 29"/>
          <p:cNvSpPr/>
          <p:nvPr>
            <p:custDataLst>
              <p:tags r:id="rId21"/>
            </p:custDataLst>
          </p:nvPr>
        </p:nvSpPr>
        <p:spPr>
          <a:xfrm>
            <a:off x="5001260" y="4017645"/>
            <a:ext cx="1981200" cy="1524000"/>
          </a:xfrm>
          <a:prstGeom prst="upArrowCallout">
            <a:avLst>
              <a:gd name="adj1" fmla="val 25000"/>
              <a:gd name="adj2" fmla="val 25000"/>
              <a:gd name="adj3" fmla="val 25000"/>
              <a:gd name="adj4" fmla="val 64977"/>
            </a:avLst>
          </a:prstGeom>
          <a:solidFill>
            <a:srgbClr val="72BFC5"/>
          </a:solidFill>
          <a:ln w="9525" cap="flat" cmpd="sng">
            <a:solidFill>
              <a:schemeClr val="tx1"/>
            </a:solidFill>
            <a:prstDash val="solid"/>
            <a:round/>
            <a:headEnd type="none" w="med" len="med"/>
            <a:tailEnd type="none" w="med" len="med"/>
          </a:ln>
        </p:spPr>
        <p:txBody>
          <a:bodyPr anchor="t"/>
          <a:lstStyle/>
          <a:p>
            <a:pPr eaLnBrk="0" hangingPunct="0"/>
            <a:r>
              <a:rPr lang="en-US" altLang="zh-CN" sz="2000" b="1">
                <a:latin typeface="方正启体简体" panose="03000509000000000000" charset="-122"/>
                <a:cs typeface="方正启体简体" panose="03000509000000000000" charset="-122"/>
              </a:rPr>
              <a:t>1937</a:t>
            </a:r>
            <a:r>
              <a:rPr lang="zh-CN" altLang="en-US" sz="2000" b="1">
                <a:latin typeface="方正启体简体" panose="03000509000000000000" charset="-122"/>
                <a:cs typeface="方正启体简体" panose="03000509000000000000" charset="-122"/>
              </a:rPr>
              <a:t>欧洲第一世界第二</a:t>
            </a:r>
            <a:endParaRPr lang="zh-CN" altLang="en-US" sz="2000" b="1">
              <a:latin typeface="方正启体简体" panose="03000509000000000000" charset="-122"/>
              <a:cs typeface="方正启体简体" panose="03000509000000000000" charset="-122"/>
            </a:endParaRPr>
          </a:p>
        </p:txBody>
      </p:sp>
      <p:sp>
        <p:nvSpPr>
          <p:cNvPr id="14360" name="上箭头标注 32"/>
          <p:cNvSpPr/>
          <p:nvPr>
            <p:custDataLst>
              <p:tags r:id="rId22"/>
            </p:custDataLst>
          </p:nvPr>
        </p:nvSpPr>
        <p:spPr>
          <a:xfrm>
            <a:off x="8639810" y="4464050"/>
            <a:ext cx="1589405" cy="1295400"/>
          </a:xfrm>
          <a:prstGeom prst="upArrowCallout">
            <a:avLst>
              <a:gd name="adj1" fmla="val 25001"/>
              <a:gd name="adj2" fmla="val 25002"/>
              <a:gd name="adj3" fmla="val 25000"/>
              <a:gd name="adj4" fmla="val 64977"/>
            </a:avLst>
          </a:prstGeom>
          <a:solidFill>
            <a:srgbClr val="72BFC5"/>
          </a:solidFill>
          <a:ln w="9525" cap="flat" cmpd="sng">
            <a:solidFill>
              <a:schemeClr val="tx1"/>
            </a:solidFill>
            <a:prstDash val="solid"/>
            <a:round/>
            <a:headEnd type="none" w="med" len="med"/>
            <a:tailEnd type="none" w="med" len="med"/>
          </a:ln>
        </p:spPr>
        <p:txBody>
          <a:bodyPr anchor="t"/>
          <a:lstStyle/>
          <a:p>
            <a:pPr eaLnBrk="0" hangingPunct="0"/>
            <a:endParaRPr lang="zh-CN" altLang="en-US" sz="2000" b="1">
              <a:latin typeface="方正启体简体" panose="03000509000000000000" charset="-122"/>
              <a:cs typeface="方正启体简体" panose="03000509000000000000" charset="-122"/>
            </a:endParaRPr>
          </a:p>
          <a:p>
            <a:pPr eaLnBrk="0" hangingPunct="0"/>
            <a:r>
              <a:rPr lang="zh-CN" altLang="en-US" sz="2000" b="1">
                <a:latin typeface="方正启体简体" panose="03000509000000000000" charset="-122"/>
                <a:cs typeface="方正启体简体" panose="03000509000000000000" charset="-122"/>
              </a:rPr>
              <a:t>改革未突破</a:t>
            </a:r>
            <a:endParaRPr lang="zh-CN" altLang="en-US" sz="2000" b="1">
              <a:latin typeface="方正启体简体" panose="03000509000000000000" charset="-122"/>
              <a:cs typeface="方正启体简体" panose="03000509000000000000" charset="-122"/>
            </a:endParaRPr>
          </a:p>
        </p:txBody>
      </p:sp>
      <p:sp>
        <p:nvSpPr>
          <p:cNvPr id="15384" name="TextBox 35"/>
          <p:cNvSpPr/>
          <p:nvPr>
            <p:custDataLst>
              <p:tags r:id="rId23"/>
            </p:custDataLst>
          </p:nvPr>
        </p:nvSpPr>
        <p:spPr>
          <a:xfrm>
            <a:off x="1115060" y="817245"/>
            <a:ext cx="559435" cy="1568450"/>
          </a:xfrm>
          <a:prstGeom prst="rect">
            <a:avLst/>
          </a:prstGeom>
          <a:solidFill>
            <a:srgbClr val="FFFF00"/>
          </a:solidFill>
          <a:ln w="9525">
            <a:noFill/>
          </a:ln>
        </p:spPr>
        <p:txBody>
          <a:bodyPr wrap="square" anchor="t">
            <a:spAutoFit/>
          </a:bodyPr>
          <a:lstStyle/>
          <a:p>
            <a:r>
              <a:rPr lang="zh-CN" altLang="en-US" sz="2400" b="1">
                <a:solidFill>
                  <a:srgbClr val="0000FF"/>
                </a:solidFill>
                <a:latin typeface="方正启体简体" panose="03000509000000000000" charset="-122"/>
                <a:cs typeface="方正启体简体" panose="03000509000000000000" charset="-122"/>
              </a:rPr>
              <a:t>资本主义</a:t>
            </a:r>
            <a:endParaRPr lang="zh-CN" altLang="en-US" sz="2400" b="1">
              <a:solidFill>
                <a:srgbClr val="0000FF"/>
              </a:solidFill>
              <a:latin typeface="方正启体简体" panose="03000509000000000000" charset="-122"/>
              <a:cs typeface="方正启体简体" panose="03000509000000000000" charset="-122"/>
            </a:endParaRPr>
          </a:p>
        </p:txBody>
      </p:sp>
      <p:sp>
        <p:nvSpPr>
          <p:cNvPr id="15385" name="TextBox 36"/>
          <p:cNvSpPr/>
          <p:nvPr>
            <p:custDataLst>
              <p:tags r:id="rId24"/>
            </p:custDataLst>
          </p:nvPr>
        </p:nvSpPr>
        <p:spPr>
          <a:xfrm>
            <a:off x="1115060" y="4085590"/>
            <a:ext cx="559435" cy="1568450"/>
          </a:xfrm>
          <a:prstGeom prst="rect">
            <a:avLst/>
          </a:prstGeom>
          <a:solidFill>
            <a:srgbClr val="FFFF00"/>
          </a:solidFill>
          <a:ln w="9525">
            <a:noFill/>
          </a:ln>
        </p:spPr>
        <p:txBody>
          <a:bodyPr wrap="square" anchor="t">
            <a:spAutoFit/>
          </a:bodyPr>
          <a:lstStyle/>
          <a:p>
            <a:pPr lvl="0" algn="l">
              <a:buClrTx/>
              <a:buSzTx/>
              <a:buFontTx/>
            </a:pPr>
            <a:r>
              <a:rPr lang="zh-CN" altLang="en-US" sz="2400" b="1">
                <a:solidFill>
                  <a:srgbClr val="0000FF"/>
                </a:solidFill>
                <a:latin typeface="方正启体简体" panose="03000509000000000000" charset="-122"/>
                <a:cs typeface="方正启体简体" panose="03000509000000000000" charset="-122"/>
                <a:sym typeface="+mn-ea"/>
              </a:rPr>
              <a:t>社会主义</a:t>
            </a:r>
            <a:endParaRPr lang="zh-CN" altLang="en-US" sz="2400" b="1">
              <a:solidFill>
                <a:srgbClr val="0000FF"/>
              </a:solidFill>
              <a:latin typeface="方正启体简体" panose="03000509000000000000" charset="-122"/>
              <a:cs typeface="方正启体简体" panose="03000509000000000000" charset="-122"/>
              <a:sym typeface="+mn-ea"/>
            </a:endParaRPr>
          </a:p>
        </p:txBody>
      </p:sp>
      <p:sp>
        <p:nvSpPr>
          <p:cNvPr id="15386" name="TextBox 39"/>
          <p:cNvSpPr/>
          <p:nvPr>
            <p:custDataLst>
              <p:tags r:id="rId25"/>
            </p:custDataLst>
          </p:nvPr>
        </p:nvSpPr>
        <p:spPr>
          <a:xfrm>
            <a:off x="1115060" y="5949633"/>
            <a:ext cx="1447800" cy="829945"/>
          </a:xfrm>
          <a:prstGeom prst="rect">
            <a:avLst/>
          </a:prstGeom>
          <a:solidFill>
            <a:srgbClr val="FFFF00"/>
          </a:solidFill>
          <a:ln w="9525">
            <a:noFill/>
          </a:ln>
        </p:spPr>
        <p:txBody>
          <a:bodyPr wrap="square" anchor="t">
            <a:spAutoFit/>
          </a:bodyPr>
          <a:lstStyle/>
          <a:p>
            <a:pPr lvl="0" algn="l">
              <a:buClrTx/>
              <a:buSzTx/>
              <a:buFontTx/>
            </a:pPr>
            <a:r>
              <a:rPr lang="zh-CN" altLang="en-US" sz="2400" b="1">
                <a:solidFill>
                  <a:srgbClr val="0000FF"/>
                </a:solidFill>
                <a:latin typeface="方正启体简体" panose="03000509000000000000" charset="-122"/>
                <a:cs typeface="方正启体简体" panose="03000509000000000000" charset="-122"/>
                <a:sym typeface="+mn-ea"/>
              </a:rPr>
              <a:t>新兴民族独立国家</a:t>
            </a:r>
            <a:endParaRPr lang="zh-CN" altLang="en-US" sz="2400" b="1">
              <a:solidFill>
                <a:srgbClr val="0000FF"/>
              </a:solidFill>
              <a:latin typeface="方正启体简体" panose="03000509000000000000" charset="-122"/>
              <a:cs typeface="方正启体简体" panose="03000509000000000000" charset="-122"/>
              <a:sym typeface="+mn-ea"/>
            </a:endParaRPr>
          </a:p>
        </p:txBody>
      </p:sp>
      <p:sp>
        <p:nvSpPr>
          <p:cNvPr id="14364" name="上箭头标注 41"/>
          <p:cNvSpPr/>
          <p:nvPr>
            <p:custDataLst>
              <p:tags r:id="rId26"/>
            </p:custDataLst>
          </p:nvPr>
        </p:nvSpPr>
        <p:spPr>
          <a:xfrm>
            <a:off x="8125460" y="4179570"/>
            <a:ext cx="2209800" cy="1752600"/>
          </a:xfrm>
          <a:prstGeom prst="upArrowCallout">
            <a:avLst>
              <a:gd name="adj1" fmla="val 25006"/>
              <a:gd name="adj2" fmla="val 25001"/>
              <a:gd name="adj3" fmla="val 25000"/>
              <a:gd name="adj4" fmla="val 64977"/>
            </a:avLst>
          </a:prstGeom>
          <a:solidFill>
            <a:srgbClr val="72BFC5"/>
          </a:solidFill>
          <a:ln w="9525" cap="flat" cmpd="sng">
            <a:solidFill>
              <a:schemeClr val="tx1"/>
            </a:solidFill>
            <a:prstDash val="solid"/>
            <a:round/>
            <a:headEnd type="none" w="med" len="med"/>
            <a:tailEnd type="none" w="med" len="med"/>
          </a:ln>
        </p:spPr>
        <p:txBody>
          <a:bodyPr anchor="t"/>
          <a:lstStyle/>
          <a:p>
            <a:pPr eaLnBrk="0" hangingPunct="0"/>
            <a:endParaRPr lang="zh-CN" altLang="en-US" sz="2000" b="1">
              <a:latin typeface="方正启体简体" panose="03000509000000000000" charset="-122"/>
              <a:cs typeface="方正启体简体" panose="03000509000000000000" charset="-122"/>
            </a:endParaRPr>
          </a:p>
          <a:p>
            <a:pPr eaLnBrk="0" hangingPunct="0"/>
            <a:r>
              <a:rPr lang="zh-CN" altLang="en-US" sz="2000" b="1">
                <a:latin typeface="方正启体简体" panose="03000509000000000000" charset="-122"/>
                <a:cs typeface="方正启体简体" panose="03000509000000000000" charset="-122"/>
              </a:rPr>
              <a:t>  经济飞速发展</a:t>
            </a:r>
            <a:endParaRPr lang="en-US" altLang="zh-CN" sz="2000" b="1">
              <a:latin typeface="方正启体简体" panose="03000509000000000000" charset="-122"/>
              <a:cs typeface="方正启体简体" panose="03000509000000000000" charset="-122"/>
            </a:endParaRPr>
          </a:p>
          <a:p>
            <a:pPr eaLnBrk="0" hangingPunct="0"/>
            <a:r>
              <a:rPr lang="zh-CN" altLang="en-US" sz="2000" b="1">
                <a:latin typeface="方正启体简体" panose="03000509000000000000" charset="-122"/>
                <a:cs typeface="方正启体简体" panose="03000509000000000000" charset="-122"/>
              </a:rPr>
              <a:t>  第二大经济体</a:t>
            </a:r>
            <a:endParaRPr lang="zh-CN" altLang="en-US" sz="2000" b="1">
              <a:latin typeface="方正启体简体" panose="03000509000000000000" charset="-122"/>
              <a:cs typeface="方正启体简体" panose="03000509000000000000" charset="-122"/>
            </a:endParaRPr>
          </a:p>
        </p:txBody>
      </p:sp>
      <p:sp>
        <p:nvSpPr>
          <p:cNvPr id="15388" name="燕尾形箭头 43"/>
          <p:cNvSpPr/>
          <p:nvPr>
            <p:custDataLst>
              <p:tags r:id="rId27"/>
            </p:custDataLst>
          </p:nvPr>
        </p:nvSpPr>
        <p:spPr>
          <a:xfrm>
            <a:off x="2718435" y="6094095"/>
            <a:ext cx="758825" cy="457200"/>
          </a:xfrm>
          <a:prstGeom prst="notchedRightArrow">
            <a:avLst>
              <a:gd name="adj1" fmla="val 50000"/>
              <a:gd name="adj2" fmla="val 50000"/>
            </a:avLst>
          </a:prstGeom>
          <a:solidFill>
            <a:srgbClr val="CC66FF"/>
          </a:solidFill>
          <a:ln w="9525" cap="flat" cmpd="sng">
            <a:solidFill>
              <a:schemeClr val="tx1"/>
            </a:solidFill>
            <a:prstDash val="solid"/>
            <a:round/>
            <a:headEnd type="none" w="med" len="med"/>
            <a:tailEnd type="none" w="med" len="med"/>
          </a:ln>
        </p:spPr>
        <p:txBody>
          <a:bodyPr anchor="t"/>
          <a:lstStyle/>
          <a:p>
            <a:pPr eaLnBrk="0" hangingPunct="0"/>
            <a:endParaRPr lang="zh-CN" altLang="en-US">
              <a:latin typeface="方正启体简体" panose="03000509000000000000" charset="-122"/>
              <a:cs typeface="方正启体简体" panose="03000509000000000000" charset="-122"/>
            </a:endParaRPr>
          </a:p>
        </p:txBody>
      </p:sp>
      <p:sp>
        <p:nvSpPr>
          <p:cNvPr id="14366" name="TextBox 44"/>
          <p:cNvSpPr/>
          <p:nvPr>
            <p:custDataLst>
              <p:tags r:id="rId28"/>
            </p:custDataLst>
          </p:nvPr>
        </p:nvSpPr>
        <p:spPr>
          <a:xfrm>
            <a:off x="3526790" y="5908040"/>
            <a:ext cx="1703070" cy="829945"/>
          </a:xfrm>
          <a:prstGeom prst="rect">
            <a:avLst/>
          </a:prstGeom>
          <a:solidFill>
            <a:srgbClr val="CCCC00"/>
          </a:solidFill>
          <a:ln w="9525">
            <a:noFill/>
          </a:ln>
        </p:spPr>
        <p:txBody>
          <a:bodyPr wrap="square" anchor="t">
            <a:spAutoFit/>
          </a:bodyPr>
          <a:lstStyle/>
          <a:p>
            <a:r>
              <a:rPr lang="zh-CN" altLang="en-US" sz="2400" b="1">
                <a:latin typeface="方正启体简体" panose="03000509000000000000" charset="-122"/>
                <a:cs typeface="方正启体简体" panose="03000509000000000000" charset="-122"/>
              </a:rPr>
              <a:t>高速发展、</a:t>
            </a:r>
            <a:endParaRPr lang="zh-CN" altLang="en-US" sz="2400" b="1">
              <a:latin typeface="方正启体简体" panose="03000509000000000000" charset="-122"/>
              <a:cs typeface="方正启体简体" panose="03000509000000000000" charset="-122"/>
            </a:endParaRPr>
          </a:p>
          <a:p>
            <a:r>
              <a:rPr lang="zh-CN" altLang="en-US" sz="2400" b="1">
                <a:latin typeface="方正启体简体" panose="03000509000000000000" charset="-122"/>
                <a:cs typeface="方正启体简体" panose="03000509000000000000" charset="-122"/>
              </a:rPr>
              <a:t>充满挑战</a:t>
            </a:r>
            <a:endParaRPr lang="zh-CN" altLang="en-US" sz="2400" b="1">
              <a:latin typeface="方正启体简体" panose="03000509000000000000" charset="-122"/>
              <a:cs typeface="方正启体简体" panose="03000509000000000000" charset="-122"/>
            </a:endParaRPr>
          </a:p>
        </p:txBody>
      </p:sp>
      <p:sp>
        <p:nvSpPr>
          <p:cNvPr id="3" name="TextBox 44"/>
          <p:cNvSpPr/>
          <p:nvPr>
            <p:custDataLst>
              <p:tags r:id="rId29"/>
            </p:custDataLst>
          </p:nvPr>
        </p:nvSpPr>
        <p:spPr>
          <a:xfrm>
            <a:off x="10555605" y="3255645"/>
            <a:ext cx="1073150" cy="2553335"/>
          </a:xfrm>
          <a:prstGeom prst="rect">
            <a:avLst/>
          </a:prstGeom>
          <a:solidFill>
            <a:srgbClr val="CCCC00"/>
          </a:solidFill>
          <a:ln w="9525">
            <a:noFill/>
          </a:ln>
        </p:spPr>
        <p:txBody>
          <a:bodyPr wrap="square" anchor="t">
            <a:spAutoFit/>
          </a:bodyPr>
          <a:lstStyle/>
          <a:p>
            <a:r>
              <a:rPr lang="zh-CN" altLang="zh-CN" sz="2000" b="1">
                <a:latin typeface="方正启体简体" panose="03000509000000000000" charset="-122"/>
                <a:cs typeface="方正启体简体" panose="03000509000000000000" charset="-122"/>
              </a:rPr>
              <a:t>进入</a:t>
            </a:r>
            <a:r>
              <a:rPr lang="en-US" altLang="zh-CN" sz="2000" b="1">
                <a:latin typeface="方正启体简体" panose="03000509000000000000" charset="-122"/>
                <a:cs typeface="方正启体简体" panose="03000509000000000000" charset="-122"/>
              </a:rPr>
              <a:t>21</a:t>
            </a:r>
            <a:r>
              <a:rPr lang="zh-CN" altLang="en-US" sz="2000" b="1">
                <a:latin typeface="方正启体简体" panose="03000509000000000000" charset="-122"/>
                <a:cs typeface="方正启体简体" panose="03000509000000000000" charset="-122"/>
              </a:rPr>
              <a:t>世纪，中国面对挑战，坚持对外开放，推动一带一路</a:t>
            </a:r>
            <a:endParaRPr lang="zh-CN" altLang="en-US" sz="2000" b="1">
              <a:latin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blinds(horizontal)">
                                      <p:cBhvr>
                                        <p:cTn id="7" dur="500" fill="hold"/>
                                        <p:tgtEl>
                                          <p:spTgt spid="143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46"/>
                                        </p:tgtEl>
                                        <p:attrNameLst>
                                          <p:attrName>style.visibility</p:attrName>
                                        </p:attrNameLst>
                                      </p:cBhvr>
                                      <p:to>
                                        <p:strVal val="visible"/>
                                      </p:to>
                                    </p:set>
                                    <p:animEffect transition="in" filter="blinds(horizontal)">
                                      <p:cBhvr>
                                        <p:cTn id="12" dur="500" fill="hold"/>
                                        <p:tgtEl>
                                          <p:spTgt spid="143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blinds(horizontal)">
                                      <p:cBhvr>
                                        <p:cTn id="17" dur="500" fill="hold"/>
                                        <p:tgtEl>
                                          <p:spTgt spid="143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blinds(horizontal)">
                                      <p:cBhvr>
                                        <p:cTn id="22" dur="500" fill="hold"/>
                                        <p:tgtEl>
                                          <p:spTgt spid="143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52"/>
                                        </p:tgtEl>
                                        <p:attrNameLst>
                                          <p:attrName>style.visibility</p:attrName>
                                        </p:attrNameLst>
                                      </p:cBhvr>
                                      <p:to>
                                        <p:strVal val="visible"/>
                                      </p:to>
                                    </p:set>
                                    <p:animEffect transition="in" filter="blinds(horizontal)">
                                      <p:cBhvr>
                                        <p:cTn id="27" dur="500" fill="hold"/>
                                        <p:tgtEl>
                                          <p:spTgt spid="143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48"/>
                                        </p:tgtEl>
                                        <p:attrNameLst>
                                          <p:attrName>style.visibility</p:attrName>
                                        </p:attrNameLst>
                                      </p:cBhvr>
                                      <p:to>
                                        <p:strVal val="visible"/>
                                      </p:to>
                                    </p:set>
                                    <p:animEffect transition="in" filter="blinds(horizontal)">
                                      <p:cBhvr>
                                        <p:cTn id="32" dur="500" fill="hold"/>
                                        <p:tgtEl>
                                          <p:spTgt spid="143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353"/>
                                        </p:tgtEl>
                                        <p:attrNameLst>
                                          <p:attrName>style.visibility</p:attrName>
                                        </p:attrNameLst>
                                      </p:cBhvr>
                                      <p:to>
                                        <p:strVal val="visible"/>
                                      </p:to>
                                    </p:set>
                                    <p:animEffect transition="in" filter="blinds(horizontal)">
                                      <p:cBhvr>
                                        <p:cTn id="37" dur="500" fill="hold"/>
                                        <p:tgtEl>
                                          <p:spTgt spid="1435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359"/>
                                        </p:tgtEl>
                                        <p:attrNameLst>
                                          <p:attrName>style.visibility</p:attrName>
                                        </p:attrNameLst>
                                      </p:cBhvr>
                                      <p:to>
                                        <p:strVal val="visible"/>
                                      </p:to>
                                    </p:set>
                                    <p:animEffect transition="in" filter="blinds(horizontal)">
                                      <p:cBhvr>
                                        <p:cTn id="42" dur="500" fill="hold"/>
                                        <p:tgtEl>
                                          <p:spTgt spid="143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1" nodeType="clickEffect">
                                  <p:stCondLst>
                                    <p:cond delay="0"/>
                                  </p:stCondLst>
                                  <p:childTnLst>
                                    <p:set>
                                      <p:cBhvr>
                                        <p:cTn id="46" dur="1" fill="hold">
                                          <p:stCondLst>
                                            <p:cond delay="0"/>
                                          </p:stCondLst>
                                        </p:cTn>
                                        <p:tgtEl>
                                          <p:spTgt spid="14359"/>
                                        </p:tgtEl>
                                        <p:attrNameLst>
                                          <p:attrName>style.visibility</p:attrName>
                                        </p:attrNameLst>
                                      </p:cBhvr>
                                      <p:to>
                                        <p:strVal val="visible"/>
                                      </p:to>
                                    </p:set>
                                    <p:animEffect transition="in" filter="blinds(horizontal)">
                                      <p:cBhvr>
                                        <p:cTn id="47" dur="500" fill="hold"/>
                                        <p:tgtEl>
                                          <p:spTgt spid="143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4355"/>
                                        </p:tgtEl>
                                        <p:attrNameLst>
                                          <p:attrName>style.visibility</p:attrName>
                                        </p:attrNameLst>
                                      </p:cBhvr>
                                      <p:to>
                                        <p:strVal val="visible"/>
                                      </p:to>
                                    </p:set>
                                    <p:animEffect transition="in" filter="blinds(horizontal)">
                                      <p:cBhvr>
                                        <p:cTn id="52" dur="500" fill="hold"/>
                                        <p:tgtEl>
                                          <p:spTgt spid="1435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360"/>
                                        </p:tgtEl>
                                        <p:attrNameLst>
                                          <p:attrName>style.visibility</p:attrName>
                                        </p:attrNameLst>
                                      </p:cBhvr>
                                      <p:to>
                                        <p:strVal val="visible"/>
                                      </p:to>
                                    </p:set>
                                    <p:animEffect transition="in" filter="blinds(horizontal)">
                                      <p:cBhvr>
                                        <p:cTn id="57" dur="500" fill="hold"/>
                                        <p:tgtEl>
                                          <p:spTgt spid="1436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1" nodeType="clickEffect">
                                  <p:stCondLst>
                                    <p:cond delay="0"/>
                                  </p:stCondLst>
                                  <p:childTnLst>
                                    <p:anim calcmode="lin" valueType="num">
                                      <p:cBhvr additive="base">
                                        <p:cTn id="61" dur="500" fill="hold"/>
                                        <p:tgtEl>
                                          <p:spTgt spid="14355"/>
                                        </p:tgtEl>
                                        <p:attrNameLst>
                                          <p:attrName>ppt_x</p:attrName>
                                        </p:attrNameLst>
                                      </p:cBhvr>
                                      <p:tavLst>
                                        <p:tav tm="0">
                                          <p:val>
                                            <p:strVal val="ppt_x"/>
                                          </p:val>
                                        </p:tav>
                                        <p:tav tm="100000">
                                          <p:val>
                                            <p:strVal val="ppt_x"/>
                                          </p:val>
                                        </p:tav>
                                      </p:tavLst>
                                    </p:anim>
                                    <p:anim calcmode="lin" valueType="num">
                                      <p:cBhvr additive="base">
                                        <p:cTn id="62" dur="500" fill="hold"/>
                                        <p:tgtEl>
                                          <p:spTgt spid="14355"/>
                                        </p:tgtEl>
                                        <p:attrNameLst>
                                          <p:attrName>ppt_y</p:attrName>
                                        </p:attrNameLst>
                                      </p:cBhvr>
                                      <p:tavLst>
                                        <p:tav tm="0">
                                          <p:val>
                                            <p:strVal val="ppt_y"/>
                                          </p:val>
                                        </p:tav>
                                        <p:tav tm="100000">
                                          <p:val>
                                            <p:strVal val="1+ppt_h/2"/>
                                          </p:val>
                                        </p:tav>
                                      </p:tavLst>
                                    </p:anim>
                                    <p:set>
                                      <p:cBhvr>
                                        <p:cTn id="63" dur="1" fill="hold">
                                          <p:stCondLst>
                                            <p:cond delay="499"/>
                                          </p:stCondLst>
                                        </p:cTn>
                                        <p:tgtEl>
                                          <p:spTgt spid="1435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354"/>
                                        </p:tgtEl>
                                        <p:attrNameLst>
                                          <p:attrName>style.visibility</p:attrName>
                                        </p:attrNameLst>
                                      </p:cBhvr>
                                      <p:to>
                                        <p:strVal val="visible"/>
                                      </p:to>
                                    </p:set>
                                    <p:anim calcmode="lin" valueType="num">
                                      <p:cBhvr additive="base">
                                        <p:cTn id="68" dur="500" fill="hold"/>
                                        <p:tgtEl>
                                          <p:spTgt spid="14354"/>
                                        </p:tgtEl>
                                        <p:attrNameLst>
                                          <p:attrName>ppt_x</p:attrName>
                                        </p:attrNameLst>
                                      </p:cBhvr>
                                      <p:tavLst>
                                        <p:tav tm="0">
                                          <p:val>
                                            <p:strVal val="#ppt_x"/>
                                          </p:val>
                                        </p:tav>
                                        <p:tav tm="100000">
                                          <p:val>
                                            <p:strVal val="#ppt_x"/>
                                          </p:val>
                                        </p:tav>
                                      </p:tavLst>
                                    </p:anim>
                                    <p:anim calcmode="lin" valueType="num">
                                      <p:cBhvr additive="base">
                                        <p:cTn id="69" dur="500" fill="hold"/>
                                        <p:tgtEl>
                                          <p:spTgt spid="1435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xit" presetSubtype="10" fill="hold" grpId="1" nodeType="clickEffect">
                                  <p:stCondLst>
                                    <p:cond delay="0"/>
                                  </p:stCondLst>
                                  <p:childTnLst>
                                    <p:animEffect transition="out" filter="blinds(horizontal)">
                                      <p:cBhvr>
                                        <p:cTn id="73" dur="500" fill="hold"/>
                                        <p:tgtEl>
                                          <p:spTgt spid="14360"/>
                                        </p:tgtEl>
                                      </p:cBhvr>
                                    </p:animEffect>
                                    <p:set>
                                      <p:cBhvr>
                                        <p:cTn id="74" dur="1" fill="hold">
                                          <p:stCondLst>
                                            <p:cond delay="499"/>
                                          </p:stCondLst>
                                        </p:cTn>
                                        <p:tgtEl>
                                          <p:spTgt spid="1436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14364"/>
                                        </p:tgtEl>
                                        <p:attrNameLst>
                                          <p:attrName>style.visibility</p:attrName>
                                        </p:attrNameLst>
                                      </p:cBhvr>
                                      <p:to>
                                        <p:strVal val="visible"/>
                                      </p:to>
                                    </p:set>
                                    <p:animEffect transition="in" filter="blinds(horizontal)">
                                      <p:cBhvr>
                                        <p:cTn id="79" dur="500" fill="hold"/>
                                        <p:tgtEl>
                                          <p:spTgt spid="14364"/>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4366"/>
                                        </p:tgtEl>
                                        <p:attrNameLst>
                                          <p:attrName>style.visibility</p:attrName>
                                        </p:attrNameLst>
                                      </p:cBhvr>
                                      <p:to>
                                        <p:strVal val="visible"/>
                                      </p:to>
                                    </p:set>
                                    <p:animEffect transition="in" filter="blinds(horizontal)">
                                      <p:cBhvr>
                                        <p:cTn id="84" dur="500" fill="hold"/>
                                        <p:tgtEl>
                                          <p:spTgt spid="1436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blinds(horizontal)">
                                      <p:cBhvr>
                                        <p:cTn id="89" dur="500" fill="hold"/>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bldLvl="0" animBg="1"/>
      <p:bldP spid="14347" grpId="0" bldLvl="0" animBg="1"/>
      <p:bldP spid="14348" grpId="0" bldLvl="0" animBg="1"/>
      <p:bldP spid="14350" grpId="0" bldLvl="0" animBg="1"/>
      <p:bldP spid="14351" grpId="0" bldLvl="0" animBg="1"/>
      <p:bldP spid="14352" grpId="0" bldLvl="0" animBg="1"/>
      <p:bldP spid="14353" grpId="0" bldLvl="0" animBg="1"/>
      <p:bldP spid="14354" grpId="0" bldLvl="0" animBg="1"/>
      <p:bldP spid="14355" grpId="0" bldLvl="0" animBg="1"/>
      <p:bldP spid="14355" grpId="1" bldLvl="0" animBg="1"/>
      <p:bldP spid="14359" grpId="0" bldLvl="0" animBg="1"/>
      <p:bldP spid="14359" grpId="1" bldLvl="0" animBg="1"/>
      <p:bldP spid="14360" grpId="0" bldLvl="0" animBg="1"/>
      <p:bldP spid="14360" grpId="1" bldLvl="0" animBg="1"/>
      <p:bldP spid="14364" grpId="0" bldLvl="0" animBg="1"/>
      <p:bldP spid="14366" grpId="0" bldLvl="0" animBg="1"/>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spect="1"/>
          </p:cNvSpPr>
          <p:nvPr/>
        </p:nvSpPr>
        <p:spPr>
          <a:xfrm>
            <a:off x="768243" y="1110035"/>
            <a:ext cx="10982960" cy="3782695"/>
          </a:xfrm>
          <a:prstGeom prst="rect">
            <a:avLst/>
          </a:prstGeom>
        </p:spPr>
        <p:txBody>
          <a:bodyPr wrap="square">
            <a:spAutoFit/>
          </a:bodyPr>
          <a:lstStyle/>
          <a:p>
            <a:pPr>
              <a:lnSpc>
                <a:spcPct val="120000"/>
              </a:lnSpc>
              <a:spcAft>
                <a:spcPct val="0"/>
              </a:spcAft>
              <a:tabLst>
                <a:tab pos="1188085" algn="l"/>
                <a:tab pos="2163445" algn="l"/>
                <a:tab pos="3142615" algn="l"/>
                <a:tab pos="4190365" algn="l"/>
              </a:tabLst>
            </a:pPr>
            <a:r>
              <a:rPr lang="zh-CN" altLang="zh-CN" sz="3200" dirty="0">
                <a:solidFill>
                  <a:srgbClr val="000000"/>
                </a:solidFill>
                <a:latin typeface="方正启体简体" panose="03000509000000000000" charset="-122"/>
                <a:ea typeface="方正启体简体" panose="03000509000000000000" charset="-122"/>
                <a:cs typeface="方正启体简体" panose="03000509000000000000" charset="-122"/>
              </a:rPr>
              <a:t>第二次世界大战后世界经济发展的特点</a:t>
            </a:r>
            <a:endParaRPr lang="zh-CN" altLang="zh-CN" sz="3200"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Aft>
                <a:spcPct val="0"/>
              </a:spcAft>
              <a:tabLst>
                <a:tab pos="1188085" algn="l"/>
                <a:tab pos="2163445" algn="l"/>
                <a:tab pos="3142615" algn="l"/>
                <a:tab pos="4190365" algn="l"/>
              </a:tabLst>
            </a:pPr>
            <a:r>
              <a:rPr lang="zh-CN"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1</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）政府宏观调控和市场调节相结合是经济增长的主要手段之一。</a:t>
            </a:r>
            <a:endPar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Aft>
                <a:spcPct val="0"/>
              </a:spcAft>
              <a:tabLst>
                <a:tab pos="1188085" algn="l"/>
                <a:tab pos="2163445" algn="l"/>
                <a:tab pos="3142615" algn="l"/>
                <a:tab pos="4190365" algn="l"/>
              </a:tabLst>
            </a:pP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2</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）科学技术对世界经济发展的推动作用日益增强。</a:t>
            </a:r>
            <a:endPar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Aft>
                <a:spcPct val="0"/>
              </a:spcAft>
              <a:tabLst>
                <a:tab pos="1188085" algn="l"/>
                <a:tab pos="2163445" algn="l"/>
                <a:tab pos="3142615" algn="l"/>
                <a:tab pos="4190365" algn="l"/>
              </a:tabLst>
            </a:pP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3</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）世界经济朝体系化、制度化方向发展</a:t>
            </a:r>
            <a:endPar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Aft>
                <a:spcPct val="0"/>
              </a:spcAft>
              <a:tabLst>
                <a:tab pos="1188085" algn="l"/>
                <a:tab pos="2163445" algn="l"/>
                <a:tab pos="3142615" algn="l"/>
                <a:tab pos="4190365" algn="l"/>
              </a:tabLst>
            </a:pP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4</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经济全球化的趋势不可阻挡</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，世界经济发展呈现多极化趋势。</a:t>
            </a:r>
            <a:endPar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Aft>
                <a:spcPct val="0"/>
              </a:spcAft>
              <a:tabLst>
                <a:tab pos="1188085" algn="l"/>
                <a:tab pos="2163445" algn="l"/>
                <a:tab pos="3142615" algn="l"/>
                <a:tab pos="4190365" algn="l"/>
              </a:tabLst>
            </a:pPr>
            <a:r>
              <a:rPr lang="zh-CN"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 （</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5</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）世界经济发展的不平衡性不断加剧，经济危机时有发生。</a:t>
            </a:r>
            <a:endPar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Aft>
                <a:spcPct val="0"/>
              </a:spcAft>
              <a:tabLst>
                <a:tab pos="1188085" algn="l"/>
                <a:tab pos="2163445" algn="l"/>
                <a:tab pos="3142615" algn="l"/>
                <a:tab pos="4190365" algn="l"/>
              </a:tabLst>
            </a:pPr>
            <a:r>
              <a:rPr lang="zh-CN"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 （</a:t>
            </a:r>
            <a:r>
              <a:rPr lang="en-US"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6</a:t>
            </a:r>
            <a:r>
              <a:rPr lang="zh-CN"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r>
              <a:rPr lang="zh-CN" alt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中国等发展中国家对世界经济的贡献率不断提升。</a:t>
            </a:r>
            <a:endParaRPr lang="zh-CN" altLang="zh-CN" sz="2800" b="1" dirty="0">
              <a:solidFill>
                <a:srgbClr val="000000"/>
              </a:solidFill>
              <a:effectLst/>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568960" y="431514"/>
            <a:ext cx="7945120" cy="568810"/>
          </a:xfrm>
          <a:prstGeom prst="rect">
            <a:avLst/>
          </a:prstGeom>
        </p:spPr>
        <p:txBody>
          <a:bodyPr wrap="square">
            <a:spAutoFit/>
          </a:bodyPr>
          <a:lstStyle/>
          <a:p>
            <a:pPr>
              <a:lnSpc>
                <a:spcPct val="120000"/>
              </a:lnSpc>
              <a:spcAft>
                <a:spcPct val="0"/>
              </a:spcAft>
              <a:tabLst>
                <a:tab pos="1188085" algn="l"/>
                <a:tab pos="2163445" algn="l"/>
                <a:tab pos="3142615" algn="l"/>
                <a:tab pos="4190365" algn="l"/>
              </a:tabLst>
            </a:pPr>
            <a:r>
              <a:rPr lang="zh-CN" altLang="zh-CN" sz="2800" dirty="0">
                <a:solidFill>
                  <a:srgbClr val="000000"/>
                </a:solidFill>
                <a:latin typeface="方正启体简体" panose="03000509000000000000" charset="-122"/>
                <a:ea typeface="方正启体简体" panose="03000509000000000000" charset="-122"/>
                <a:cs typeface="方正启体简体" panose="03000509000000000000" charset="-122"/>
              </a:rPr>
              <a:t>材料</a:t>
            </a:r>
            <a:r>
              <a:rPr lang="zh-CN" altLang="zh-CN" sz="2800" dirty="0">
                <a:solidFill>
                  <a:srgbClr val="000000"/>
                </a:solidFill>
                <a:latin typeface="方正启体简体" panose="03000509000000000000" charset="-122"/>
                <a:cs typeface="方正启体简体" panose="03000509000000000000" charset="-122"/>
              </a:rPr>
              <a:t>　</a:t>
            </a:r>
            <a:r>
              <a:rPr lang="zh-CN" altLang="zh-CN" sz="2800" dirty="0">
                <a:solidFill>
                  <a:srgbClr val="000000"/>
                </a:solidFill>
                <a:latin typeface="方正启体简体" panose="03000509000000000000" charset="-122"/>
                <a:ea typeface="方正启体简体" panose="03000509000000000000" charset="-122"/>
                <a:cs typeface="方正启体简体" panose="03000509000000000000" charset="-122"/>
              </a:rPr>
              <a:t>下图是战后美国经济增长率的示意图</a:t>
            </a:r>
            <a:endParaRPr lang="zh-CN" altLang="zh-CN" sz="2800" dirty="0">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pic>
        <p:nvPicPr>
          <p:cNvPr id="13" name="M08.eps" descr="id:2147494046;FounderCES"/>
          <p:cNvPicPr>
            <a:picLocks noChangeAspect="1"/>
          </p:cNvPicPr>
          <p:nvPr/>
        </p:nvPicPr>
        <p:blipFill>
          <a:blip r:embed="rId1"/>
          <a:stretch>
            <a:fillRect/>
          </a:stretch>
        </p:blipFill>
        <p:spPr>
          <a:xfrm>
            <a:off x="1534160" y="1081052"/>
            <a:ext cx="7789027" cy="2586708"/>
          </a:xfrm>
          <a:prstGeom prst="rect">
            <a:avLst/>
          </a:prstGeom>
        </p:spPr>
      </p:pic>
      <p:sp>
        <p:nvSpPr>
          <p:cNvPr id="8" name="矩形 7"/>
          <p:cNvSpPr>
            <a:spLocks noChangeAspect="1"/>
          </p:cNvSpPr>
          <p:nvPr/>
        </p:nvSpPr>
        <p:spPr>
          <a:xfrm>
            <a:off x="568960" y="4215377"/>
            <a:ext cx="10861040" cy="943207"/>
          </a:xfrm>
          <a:prstGeom prst="rect">
            <a:avLst/>
          </a:prstGeom>
        </p:spPr>
        <p:txBody>
          <a:bodyPr wrap="square">
            <a:spAutoFit/>
          </a:bodyPr>
          <a:lstStyle/>
          <a:p>
            <a:pPr>
              <a:lnSpc>
                <a:spcPct val="120000"/>
              </a:lnSpc>
              <a:spcAft>
                <a:spcPct val="0"/>
              </a:spcAft>
              <a:tabLst>
                <a:tab pos="1188085" algn="l"/>
                <a:tab pos="2163445" algn="l"/>
                <a:tab pos="3142615" algn="l"/>
                <a:tab pos="4190365" algn="l"/>
              </a:tabLst>
            </a:pPr>
            <a:r>
              <a:rPr lang="en-US" altLang="zh-CN" sz="2400" b="1" dirty="0">
                <a:solidFill>
                  <a:srgbClr val="000000"/>
                </a:solidFill>
                <a:latin typeface="方正启体简体" panose="03000509000000000000" charset="-122"/>
                <a:cs typeface="方正启体简体" panose="03000509000000000000" charset="-122"/>
              </a:rPr>
              <a:t>(1)</a:t>
            </a:r>
            <a:r>
              <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rPr>
              <a:t>根据材料并结合所学</a:t>
            </a:r>
            <a:r>
              <a:rPr lang="en-US" altLang="zh-CN" sz="2400" b="1" dirty="0">
                <a:solidFill>
                  <a:srgbClr val="000000"/>
                </a:solidFill>
                <a:latin typeface="方正启体简体" panose="03000509000000000000" charset="-122"/>
                <a:cs typeface="方正启体简体" panose="03000509000000000000" charset="-122"/>
              </a:rPr>
              <a:t>,</a:t>
            </a:r>
            <a:r>
              <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rPr>
              <a:t>概括第二次世界大战后美国经济发展的特点及其根源。</a:t>
            </a:r>
            <a:endPar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endParaRPr>
          </a:p>
          <a:p>
            <a:pPr>
              <a:lnSpc>
                <a:spcPct val="120000"/>
              </a:lnSpc>
              <a:spcAft>
                <a:spcPct val="0"/>
              </a:spcAft>
              <a:tabLst>
                <a:tab pos="1188085" algn="l"/>
                <a:tab pos="2163445" algn="l"/>
                <a:tab pos="3142615" algn="l"/>
                <a:tab pos="4190365" algn="l"/>
              </a:tabLst>
            </a:pPr>
            <a:r>
              <a:rPr lang="en-US" altLang="zh-CN" sz="2400" b="1" dirty="0">
                <a:solidFill>
                  <a:srgbClr val="000000"/>
                </a:solidFill>
                <a:latin typeface="方正启体简体" panose="03000509000000000000" charset="-122"/>
                <a:cs typeface="方正启体简体" panose="03000509000000000000" charset="-122"/>
              </a:rPr>
              <a:t>(2)</a:t>
            </a:r>
            <a:r>
              <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rPr>
              <a:t>根据材料并结合所学</a:t>
            </a:r>
            <a:r>
              <a:rPr lang="en-US" altLang="zh-CN" sz="2400" b="1" dirty="0">
                <a:solidFill>
                  <a:srgbClr val="000000"/>
                </a:solidFill>
                <a:latin typeface="方正启体简体" panose="03000509000000000000" charset="-122"/>
                <a:cs typeface="方正启体简体" panose="03000509000000000000" charset="-122"/>
              </a:rPr>
              <a:t>,</a:t>
            </a:r>
            <a:r>
              <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rPr>
              <a:t>分析图中美国经济发展出现</a:t>
            </a:r>
            <a:r>
              <a:rPr lang="en-US" altLang="zh-CN" sz="2400" b="1" dirty="0">
                <a:solidFill>
                  <a:srgbClr val="000000"/>
                </a:solidFill>
                <a:latin typeface="方正启体简体" panose="03000509000000000000" charset="-122"/>
                <a:cs typeface="方正启体简体" panose="03000509000000000000" charset="-122"/>
              </a:rPr>
              <a:t>“</a:t>
            </a:r>
            <a:r>
              <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rPr>
              <a:t>黄金阶段</a:t>
            </a:r>
            <a:r>
              <a:rPr lang="en-US" altLang="zh-CN" sz="2400" b="1" dirty="0">
                <a:solidFill>
                  <a:srgbClr val="000000"/>
                </a:solidFill>
                <a:latin typeface="方正启体简体" panose="03000509000000000000" charset="-122"/>
                <a:cs typeface="方正启体简体" panose="03000509000000000000" charset="-122"/>
              </a:rPr>
              <a:t>”</a:t>
            </a:r>
            <a:r>
              <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rPr>
              <a:t>的原因。</a:t>
            </a:r>
            <a:endParaRPr lang="zh-CN" altLang="zh-CN" sz="2400" b="1" dirty="0">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568960" y="5273040"/>
            <a:ext cx="11236960" cy="1384995"/>
          </a:xfrm>
          <a:prstGeom prst="rect">
            <a:avLst/>
          </a:prstGeom>
          <a:noFill/>
        </p:spPr>
        <p:txBody>
          <a:bodyPr wrap="square" rtlCol="0">
            <a:spAutoFit/>
          </a:bodyPr>
          <a:lstStyle/>
          <a:p>
            <a:r>
              <a:rPr lang="en-US" altLang="zh-CN" sz="2800" b="1" dirty="0">
                <a:cs typeface="方正启体简体" panose="03000509000000000000" charset="-122"/>
              </a:rPr>
              <a:t>(1)</a:t>
            </a:r>
            <a:r>
              <a:rPr lang="zh-CN" altLang="en-US" sz="2800" b="1" dirty="0">
                <a:cs typeface="方正启体简体" panose="03000509000000000000" charset="-122"/>
              </a:rPr>
              <a:t>特点</a:t>
            </a:r>
            <a:r>
              <a:rPr lang="en-US" altLang="zh-CN" sz="2800" b="1" dirty="0">
                <a:cs typeface="方正启体简体" panose="03000509000000000000" charset="-122"/>
              </a:rPr>
              <a:t>:</a:t>
            </a:r>
            <a:r>
              <a:rPr lang="zh-CN" altLang="en-US" sz="2800" b="1" dirty="0">
                <a:cs typeface="方正启体简体" panose="03000509000000000000" charset="-122"/>
              </a:rPr>
              <a:t>呈现出周期性的循环往复。根源</a:t>
            </a:r>
            <a:r>
              <a:rPr lang="en-US" altLang="zh-CN" sz="2800" b="1" dirty="0">
                <a:cs typeface="方正启体简体" panose="03000509000000000000" charset="-122"/>
              </a:rPr>
              <a:t>:</a:t>
            </a:r>
            <a:r>
              <a:rPr lang="zh-CN" altLang="en-US" sz="2800" b="1" dirty="0">
                <a:cs typeface="方正启体简体" panose="03000509000000000000" charset="-122"/>
              </a:rPr>
              <a:t>资本主义的基本矛盾。</a:t>
            </a:r>
            <a:endParaRPr lang="zh-CN" altLang="en-US" sz="2800" b="1" dirty="0">
              <a:cs typeface="方正启体简体" panose="03000509000000000000" charset="-122"/>
            </a:endParaRPr>
          </a:p>
          <a:p>
            <a:r>
              <a:rPr lang="en-US" altLang="zh-CN" sz="2800" b="1" dirty="0">
                <a:cs typeface="方正启体简体" panose="03000509000000000000" charset="-122"/>
              </a:rPr>
              <a:t>(2)</a:t>
            </a:r>
            <a:r>
              <a:rPr lang="zh-CN" altLang="en-US" sz="2800" b="1" dirty="0">
                <a:cs typeface="方正启体简体" panose="03000509000000000000" charset="-122"/>
              </a:rPr>
              <a:t>国家垄断资本主义的进一步发展</a:t>
            </a:r>
            <a:r>
              <a:rPr lang="en-US" altLang="zh-CN" sz="2800" b="1" dirty="0">
                <a:cs typeface="方正启体简体" panose="03000509000000000000" charset="-122"/>
              </a:rPr>
              <a:t>;</a:t>
            </a:r>
            <a:r>
              <a:rPr lang="zh-CN" altLang="en-US" sz="2800" b="1" dirty="0">
                <a:cs typeface="方正启体简体" panose="03000509000000000000" charset="-122"/>
              </a:rPr>
              <a:t>现代科学技术的推动</a:t>
            </a:r>
            <a:r>
              <a:rPr lang="en-US" altLang="zh-CN" sz="2800" b="1" dirty="0">
                <a:cs typeface="方正启体简体" panose="03000509000000000000" charset="-122"/>
              </a:rPr>
              <a:t>;</a:t>
            </a:r>
            <a:r>
              <a:rPr lang="zh-CN" altLang="en-US" sz="2800" b="1" dirty="0">
                <a:cs typeface="方正启体简体" panose="03000509000000000000" charset="-122"/>
              </a:rPr>
              <a:t>美国世界经济霸主地位的确立</a:t>
            </a:r>
            <a:r>
              <a:rPr lang="en-US" altLang="zh-CN" sz="2800" b="1" dirty="0">
                <a:cs typeface="方正启体简体" panose="03000509000000000000" charset="-122"/>
              </a:rPr>
              <a:t>;</a:t>
            </a:r>
            <a:r>
              <a:rPr lang="zh-CN" altLang="en-US" sz="2800" b="1" dirty="0">
                <a:cs typeface="方正启体简体" panose="03000509000000000000" charset="-122"/>
              </a:rPr>
              <a:t>第二次世界大战后资本主义经济体系的建立。</a:t>
            </a:r>
            <a:endParaRPr lang="zh-CN" altLang="en-US" sz="2800" b="1" dirty="0">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10260" y="445770"/>
            <a:ext cx="6826250" cy="460375"/>
          </a:xfrm>
          <a:prstGeom prst="rect">
            <a:avLst/>
          </a:prstGeom>
          <a:noFill/>
        </p:spPr>
        <p:txBody>
          <a:bodyPr wrap="square" rtlCol="0">
            <a:spAutoFit/>
          </a:bodyPr>
          <a:lstStyle/>
          <a:p>
            <a:r>
              <a:rPr lang="zh-CN" altLang="en-US" sz="2400" dirty="0">
                <a:solidFill>
                  <a:srgbClr val="C00000"/>
                </a:solidFill>
                <a:latin typeface="方正启体简体" panose="03000509000000000000" charset="-122"/>
                <a:ea typeface="方正启体简体" panose="03000509000000000000" charset="-122"/>
                <a:cs typeface="方正启体简体" panose="03000509000000000000" charset="-122"/>
              </a:rPr>
              <a:t>二战后资本主义世界经济体系是如何形成的？</a:t>
            </a:r>
            <a:endParaRPr lang="zh-CN" altLang="en-US" sz="2400" dirty="0">
              <a:solidFill>
                <a:srgbClr val="C00000"/>
              </a:solidFill>
              <a:latin typeface="方正启体简体" panose="03000509000000000000" charset="-122"/>
              <a:ea typeface="方正启体简体" panose="03000509000000000000" charset="-122"/>
              <a:cs typeface="方正启体简体" panose="03000509000000000000" charset="-122"/>
            </a:endParaRPr>
          </a:p>
        </p:txBody>
      </p:sp>
      <p:sp>
        <p:nvSpPr>
          <p:cNvPr id="4" name="文本框 3"/>
          <p:cNvSpPr txBox="1"/>
          <p:nvPr/>
        </p:nvSpPr>
        <p:spPr>
          <a:xfrm>
            <a:off x="951230" y="2847092"/>
            <a:ext cx="551815" cy="2818130"/>
          </a:xfrm>
          <a:prstGeom prst="rect">
            <a:avLst/>
          </a:prstGeom>
          <a:noFill/>
        </p:spPr>
        <p:txBody>
          <a:bodyPr vert="eaVert" wrap="square" rtlCol="0">
            <a:spAutoFit/>
          </a:bodyPr>
          <a:lstStyle/>
          <a:p>
            <a:r>
              <a:rPr lang="en-US" altLang="zh-CN" sz="2400" dirty="0">
                <a:latin typeface="方正启体简体" panose="03000509000000000000" charset="-122"/>
                <a:ea typeface="方正启体简体" panose="03000509000000000000" charset="-122"/>
                <a:cs typeface="方正启体简体" panose="03000509000000000000" charset="-122"/>
              </a:rPr>
              <a:t>“</a:t>
            </a:r>
            <a:r>
              <a:rPr lang="zh-CN" altLang="en-US" sz="2400" dirty="0">
                <a:latin typeface="方正启体简体" panose="03000509000000000000" charset="-122"/>
                <a:ea typeface="方正启体简体" panose="03000509000000000000" charset="-122"/>
                <a:cs typeface="方正启体简体" panose="03000509000000000000" charset="-122"/>
              </a:rPr>
              <a:t>布雷顿森林体系</a:t>
            </a:r>
            <a:r>
              <a:rPr lang="en-US" altLang="zh-CN" sz="2400" dirty="0">
                <a:latin typeface="方正启体简体" panose="03000509000000000000" charset="-122"/>
                <a:ea typeface="方正启体简体" panose="03000509000000000000" charset="-122"/>
                <a:cs typeface="方正启体简体" panose="03000509000000000000" charset="-122"/>
              </a:rPr>
              <a:t>”</a:t>
            </a:r>
            <a:endParaRPr lang="en-US" altLang="zh-CN" sz="2400" dirty="0">
              <a:latin typeface="方正启体简体" panose="03000509000000000000" charset="-122"/>
              <a:ea typeface="方正启体简体" panose="03000509000000000000" charset="-122"/>
              <a:cs typeface="方正启体简体" panose="03000509000000000000" charset="-122"/>
            </a:endParaRPr>
          </a:p>
        </p:txBody>
      </p:sp>
      <p:sp>
        <p:nvSpPr>
          <p:cNvPr id="6" name="文本框 5"/>
          <p:cNvSpPr txBox="1"/>
          <p:nvPr/>
        </p:nvSpPr>
        <p:spPr>
          <a:xfrm>
            <a:off x="1944369" y="2651753"/>
            <a:ext cx="3772535" cy="1863725"/>
          </a:xfrm>
          <a:prstGeom prst="rect">
            <a:avLst/>
          </a:prstGeom>
          <a:noFill/>
        </p:spPr>
        <p:txBody>
          <a:bodyPr wrap="square" rtlCol="0">
            <a:spAutoFit/>
          </a:bodyPr>
          <a:lstStyle/>
          <a:p>
            <a:pPr>
              <a:lnSpc>
                <a:spcPct val="240000"/>
              </a:lnSpc>
            </a:pPr>
            <a:r>
              <a:rPr lang="zh-CN" altLang="en-US" sz="2400" dirty="0">
                <a:latin typeface="方正启体简体" panose="03000509000000000000" charset="-122"/>
                <a:ea typeface="方正启体简体" panose="03000509000000000000" charset="-122"/>
                <a:cs typeface="方正启体简体" panose="03000509000000000000" charset="-122"/>
              </a:rPr>
              <a:t>国际货币基金组织（</a:t>
            </a:r>
            <a:r>
              <a:rPr lang="en-US" altLang="zh-CN" sz="2400" dirty="0">
                <a:latin typeface="方正启体简体" panose="03000509000000000000" charset="-122"/>
                <a:ea typeface="方正启体简体" panose="03000509000000000000" charset="-122"/>
                <a:cs typeface="方正启体简体" panose="03000509000000000000" charset="-122"/>
              </a:rPr>
              <a:t>IMF</a:t>
            </a:r>
            <a:r>
              <a:rPr lang="zh-CN" altLang="en-US" sz="2400" dirty="0">
                <a:latin typeface="方正启体简体" panose="03000509000000000000" charset="-122"/>
                <a:ea typeface="方正启体简体" panose="03000509000000000000" charset="-122"/>
                <a:cs typeface="方正启体简体" panose="03000509000000000000" charset="-122"/>
              </a:rPr>
              <a:t>）</a:t>
            </a:r>
            <a:endParaRPr lang="zh-CN" altLang="en-US" sz="2400" dirty="0">
              <a:latin typeface="方正启体简体" panose="03000509000000000000" charset="-122"/>
              <a:ea typeface="方正启体简体" panose="03000509000000000000" charset="-122"/>
              <a:cs typeface="方正启体简体" panose="03000509000000000000" charset="-122"/>
            </a:endParaRPr>
          </a:p>
          <a:p>
            <a:pPr>
              <a:lnSpc>
                <a:spcPct val="240000"/>
              </a:lnSpc>
            </a:pPr>
            <a:r>
              <a:rPr lang="zh-CN" altLang="en-US" sz="2400" dirty="0">
                <a:latin typeface="方正启体简体" panose="03000509000000000000" charset="-122"/>
                <a:ea typeface="方正启体简体" panose="03000509000000000000" charset="-122"/>
                <a:cs typeface="方正启体简体" panose="03000509000000000000" charset="-122"/>
              </a:rPr>
              <a:t>世界银行（</a:t>
            </a:r>
            <a:r>
              <a:rPr lang="en-US" altLang="zh-CN" sz="2400" dirty="0">
                <a:latin typeface="方正启体简体" panose="03000509000000000000" charset="-122"/>
                <a:ea typeface="方正启体简体" panose="03000509000000000000" charset="-122"/>
                <a:cs typeface="方正启体简体" panose="03000509000000000000" charset="-122"/>
              </a:rPr>
              <a:t>WBG</a:t>
            </a:r>
            <a:r>
              <a:rPr lang="zh-CN" altLang="en-US" sz="2400" dirty="0">
                <a:latin typeface="方正启体简体" panose="03000509000000000000" charset="-122"/>
                <a:ea typeface="方正启体简体" panose="03000509000000000000" charset="-122"/>
                <a:cs typeface="方正启体简体" panose="03000509000000000000" charset="-122"/>
              </a:rPr>
              <a:t>）</a:t>
            </a:r>
            <a:endParaRPr lang="zh-CN" altLang="en-US" sz="2400" dirty="0">
              <a:latin typeface="方正启体简体" panose="03000509000000000000" charset="-122"/>
              <a:ea typeface="方正启体简体" panose="03000509000000000000" charset="-122"/>
              <a:cs typeface="方正启体简体" panose="03000509000000000000" charset="-122"/>
            </a:endParaRPr>
          </a:p>
        </p:txBody>
      </p:sp>
      <p:sp>
        <p:nvSpPr>
          <p:cNvPr id="7" name="文本框 6"/>
          <p:cNvSpPr txBox="1"/>
          <p:nvPr/>
        </p:nvSpPr>
        <p:spPr>
          <a:xfrm>
            <a:off x="2048826" y="5197675"/>
            <a:ext cx="2505075" cy="829945"/>
          </a:xfrm>
          <a:prstGeom prst="rect">
            <a:avLst/>
          </a:prstGeom>
          <a:noFill/>
        </p:spPr>
        <p:txBody>
          <a:bodyPr wrap="square" rtlCol="0">
            <a:spAutoFit/>
          </a:bodyPr>
          <a:lstStyle/>
          <a:p>
            <a:r>
              <a:rPr lang="zh-CN" altLang="en-US" sz="2400" dirty="0">
                <a:latin typeface="方正启体简体" panose="03000509000000000000" charset="-122"/>
                <a:ea typeface="方正启体简体" panose="03000509000000000000" charset="-122"/>
                <a:cs typeface="方正启体简体" panose="03000509000000000000" charset="-122"/>
              </a:rPr>
              <a:t>以</a:t>
            </a:r>
            <a:r>
              <a:rPr lang="zh-CN" altLang="en-US" sz="2400" dirty="0">
                <a:solidFill>
                  <a:srgbClr val="C00000"/>
                </a:solidFill>
                <a:latin typeface="方正启体简体" panose="03000509000000000000" charset="-122"/>
                <a:ea typeface="方正启体简体" panose="03000509000000000000" charset="-122"/>
                <a:cs typeface="方正启体简体" panose="03000509000000000000" charset="-122"/>
              </a:rPr>
              <a:t>美元为中心</a:t>
            </a:r>
            <a:r>
              <a:rPr lang="zh-CN" altLang="en-US" sz="2400" dirty="0">
                <a:latin typeface="方正启体简体" panose="03000509000000000000" charset="-122"/>
                <a:ea typeface="方正启体简体" panose="03000509000000000000" charset="-122"/>
                <a:cs typeface="方正启体简体" panose="03000509000000000000" charset="-122"/>
              </a:rPr>
              <a:t>的世界金融体系</a:t>
            </a:r>
            <a:endParaRPr lang="zh-CN" altLang="en-US" sz="2400" dirty="0">
              <a:latin typeface="方正启体简体" panose="03000509000000000000" charset="-122"/>
              <a:ea typeface="方正启体简体" panose="03000509000000000000" charset="-122"/>
              <a:cs typeface="方正启体简体" panose="03000509000000000000" charset="-122"/>
            </a:endParaRPr>
          </a:p>
        </p:txBody>
      </p:sp>
      <p:sp>
        <p:nvSpPr>
          <p:cNvPr id="8" name="文本框 7"/>
          <p:cNvSpPr txBox="1"/>
          <p:nvPr/>
        </p:nvSpPr>
        <p:spPr>
          <a:xfrm>
            <a:off x="7993697" y="5157230"/>
            <a:ext cx="2566035" cy="829945"/>
          </a:xfrm>
          <a:prstGeom prst="rect">
            <a:avLst/>
          </a:prstGeom>
          <a:noFill/>
        </p:spPr>
        <p:txBody>
          <a:bodyPr wrap="square" rtlCol="0">
            <a:spAutoFit/>
          </a:bodyPr>
          <a:lstStyle/>
          <a:p>
            <a:r>
              <a:rPr lang="zh-CN" altLang="en-US" sz="2400" dirty="0">
                <a:latin typeface="方正启体简体" panose="03000509000000000000" charset="-122"/>
                <a:ea typeface="方正启体简体" panose="03000509000000000000" charset="-122"/>
                <a:cs typeface="方正启体简体" panose="03000509000000000000" charset="-122"/>
              </a:rPr>
              <a:t>以</a:t>
            </a:r>
            <a:r>
              <a:rPr lang="zh-CN" altLang="en-US" sz="2400" dirty="0">
                <a:solidFill>
                  <a:srgbClr val="C00000"/>
                </a:solidFill>
                <a:latin typeface="方正启体简体" panose="03000509000000000000" charset="-122"/>
                <a:ea typeface="方正启体简体" panose="03000509000000000000" charset="-122"/>
                <a:cs typeface="方正启体简体" panose="03000509000000000000" charset="-122"/>
              </a:rPr>
              <a:t>美国为主导</a:t>
            </a:r>
            <a:r>
              <a:rPr lang="zh-CN" altLang="en-US" sz="2400" dirty="0">
                <a:latin typeface="方正启体简体" panose="03000509000000000000" charset="-122"/>
                <a:ea typeface="方正启体简体" panose="03000509000000000000" charset="-122"/>
                <a:cs typeface="方正启体简体" panose="03000509000000000000" charset="-122"/>
              </a:rPr>
              <a:t>的世界贸易体系</a:t>
            </a:r>
            <a:endParaRPr lang="zh-CN" altLang="en-US" sz="2400" dirty="0">
              <a:latin typeface="方正启体简体" panose="03000509000000000000" charset="-122"/>
              <a:ea typeface="方正启体简体" panose="03000509000000000000" charset="-122"/>
              <a:cs typeface="方正启体简体" panose="03000509000000000000" charset="-122"/>
            </a:endParaRPr>
          </a:p>
        </p:txBody>
      </p:sp>
      <p:sp>
        <p:nvSpPr>
          <p:cNvPr id="9" name="文本框 8"/>
          <p:cNvSpPr txBox="1"/>
          <p:nvPr/>
        </p:nvSpPr>
        <p:spPr>
          <a:xfrm>
            <a:off x="7223760" y="3702629"/>
            <a:ext cx="3996690" cy="461665"/>
          </a:xfrm>
          <a:prstGeom prst="rect">
            <a:avLst/>
          </a:prstGeom>
          <a:noFill/>
        </p:spPr>
        <p:txBody>
          <a:bodyPr wrap="square" rtlCol="0">
            <a:spAutoFit/>
          </a:bodyPr>
          <a:lstStyle/>
          <a:p>
            <a:r>
              <a:rPr lang="zh-CN" altLang="en-US" sz="2400" dirty="0">
                <a:latin typeface="方正启体简体" panose="03000509000000000000" charset="-122"/>
                <a:ea typeface="方正启体简体" panose="03000509000000000000" charset="-122"/>
                <a:cs typeface="方正启体简体" panose="03000509000000000000" charset="-122"/>
              </a:rPr>
              <a:t>《关税与贸易总协（</a:t>
            </a:r>
            <a:r>
              <a:rPr lang="en-US" altLang="zh-CN" sz="2400" dirty="0">
                <a:latin typeface="方正启体简体" panose="03000509000000000000" charset="-122"/>
                <a:ea typeface="方正启体简体" panose="03000509000000000000" charset="-122"/>
                <a:cs typeface="方正启体简体" panose="03000509000000000000" charset="-122"/>
              </a:rPr>
              <a:t>GATT</a:t>
            </a:r>
            <a:r>
              <a:rPr lang="zh-CN" altLang="en-US" sz="2400" dirty="0">
                <a:latin typeface="方正启体简体" panose="03000509000000000000" charset="-122"/>
                <a:ea typeface="方正启体简体" panose="03000509000000000000" charset="-122"/>
                <a:cs typeface="方正启体简体" panose="03000509000000000000" charset="-122"/>
              </a:rPr>
              <a:t>）</a:t>
            </a:r>
            <a:endParaRPr lang="zh-CN" altLang="en-US" sz="2400" dirty="0">
              <a:latin typeface="方正启体简体" panose="03000509000000000000" charset="-122"/>
              <a:ea typeface="方正启体简体" panose="03000509000000000000" charset="-122"/>
              <a:cs typeface="方正启体简体" panose="03000509000000000000" charset="-122"/>
            </a:endParaRPr>
          </a:p>
        </p:txBody>
      </p:sp>
      <p:sp>
        <p:nvSpPr>
          <p:cNvPr id="10" name="文本框 9"/>
          <p:cNvSpPr txBox="1"/>
          <p:nvPr/>
        </p:nvSpPr>
        <p:spPr>
          <a:xfrm>
            <a:off x="3268345" y="6261100"/>
            <a:ext cx="5953760" cy="521970"/>
          </a:xfrm>
          <a:prstGeom prst="rect">
            <a:avLst/>
          </a:prstGeom>
          <a:noFill/>
        </p:spPr>
        <p:txBody>
          <a:bodyPr wrap="square" rtlCol="0">
            <a:spAutoFit/>
          </a:bodyPr>
          <a:lstStyle/>
          <a:p>
            <a:r>
              <a:rPr lang="zh-CN" altLang="en-US" sz="2800">
                <a:latin typeface="方正启体简体" panose="03000509000000000000" charset="-122"/>
                <a:ea typeface="方正启体简体" panose="03000509000000000000" charset="-122"/>
                <a:cs typeface="方正启体简体" panose="03000509000000000000" charset="-122"/>
              </a:rPr>
              <a:t>二战后资本主义世界经济体系的形成</a:t>
            </a:r>
            <a:endParaRPr lang="zh-CN" altLang="en-US" sz="2800">
              <a:latin typeface="方正启体简体" panose="03000509000000000000" charset="-122"/>
              <a:ea typeface="方正启体简体" panose="03000509000000000000" charset="-122"/>
              <a:cs typeface="方正启体简体" panose="03000509000000000000" charset="-122"/>
            </a:endParaRPr>
          </a:p>
        </p:txBody>
      </p:sp>
      <p:sp>
        <p:nvSpPr>
          <p:cNvPr id="12" name="下箭头 11"/>
          <p:cNvSpPr/>
          <p:nvPr/>
        </p:nvSpPr>
        <p:spPr>
          <a:xfrm>
            <a:off x="2885438" y="4410867"/>
            <a:ext cx="415925" cy="669290"/>
          </a:xfrm>
          <a:prstGeom prst="downArrow">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方正启体简体" panose="03000509000000000000" charset="-122"/>
            </a:endParaRPr>
          </a:p>
        </p:txBody>
      </p:sp>
      <p:sp>
        <p:nvSpPr>
          <p:cNvPr id="13" name="下箭头 12"/>
          <p:cNvSpPr/>
          <p:nvPr/>
        </p:nvSpPr>
        <p:spPr>
          <a:xfrm>
            <a:off x="8927877" y="4326117"/>
            <a:ext cx="415925" cy="669290"/>
          </a:xfrm>
          <a:prstGeom prst="downArrow">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方正启体简体" panose="03000509000000000000" charset="-122"/>
            </a:endParaRPr>
          </a:p>
        </p:txBody>
      </p:sp>
      <p:sp>
        <p:nvSpPr>
          <p:cNvPr id="24" name="左大括号 23"/>
          <p:cNvSpPr/>
          <p:nvPr/>
        </p:nvSpPr>
        <p:spPr>
          <a:xfrm>
            <a:off x="1630362" y="3205216"/>
            <a:ext cx="186690" cy="1380490"/>
          </a:xfrm>
          <a:prstGeom prst="leftBrace">
            <a:avLst>
              <a:gd name="adj1" fmla="val 70822"/>
              <a:gd name="adj2" fmla="val 5152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方正启体简体" panose="03000509000000000000" charset="-122"/>
            </a:endParaRPr>
          </a:p>
        </p:txBody>
      </p:sp>
      <p:sp>
        <p:nvSpPr>
          <p:cNvPr id="15" name="左大括号 14"/>
          <p:cNvSpPr/>
          <p:nvPr/>
        </p:nvSpPr>
        <p:spPr>
          <a:xfrm rot="16200000">
            <a:off x="6024114" y="3315839"/>
            <a:ext cx="143771" cy="5589270"/>
          </a:xfrm>
          <a:prstGeom prst="leftBrace">
            <a:avLst>
              <a:gd name="adj1" fmla="val 70822"/>
              <a:gd name="adj2" fmla="val 5152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方正启体简体" panose="03000509000000000000" charset="-122"/>
            </a:endParaRPr>
          </a:p>
        </p:txBody>
      </p:sp>
      <p:sp>
        <p:nvSpPr>
          <p:cNvPr id="30" name="文本框 29"/>
          <p:cNvSpPr txBox="1"/>
          <p:nvPr/>
        </p:nvSpPr>
        <p:spPr>
          <a:xfrm>
            <a:off x="236552" y="819411"/>
            <a:ext cx="11854149" cy="984500"/>
          </a:xfrm>
          <a:prstGeom prst="rect">
            <a:avLst/>
          </a:prstGeom>
          <a:noFill/>
        </p:spPr>
        <p:txBody>
          <a:bodyPr wrap="square" rtlCol="0" anchor="t">
            <a:spAutoFit/>
          </a:bodyPr>
          <a:lstStyle/>
          <a:p>
            <a:pPr>
              <a:lnSpc>
                <a:spcPct val="130000"/>
              </a:lnSpc>
            </a:pPr>
            <a:r>
              <a:rPr lang="zh-CN" altLang="en-US" sz="2400"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国际贸易</a:t>
            </a:r>
            <a:r>
              <a:rPr lang="zh-CN" altLang="en-US" sz="2400" dirty="0">
                <a:latin typeface="方正启体简体" panose="03000509000000000000" charset="-122"/>
                <a:ea typeface="方正启体简体" panose="03000509000000000000" charset="-122"/>
                <a:cs typeface="方正启体简体" panose="03000509000000000000" charset="-122"/>
                <a:sym typeface="+mn-ea"/>
              </a:rPr>
              <a:t>：泛指世界各国（或地区）之间所进行的以货币为媒介的商品交换活动。它既包含着有形商品交换，也包含着无形商品的交换，一般由进口贸易和出口贸易所组成。</a:t>
            </a:r>
            <a:endParaRPr lang="zh-CN" altLang="en-US" sz="2400"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54" name="文本框 53"/>
          <p:cNvSpPr txBox="1"/>
          <p:nvPr/>
        </p:nvSpPr>
        <p:spPr>
          <a:xfrm>
            <a:off x="236901" y="1863227"/>
            <a:ext cx="11402458" cy="984500"/>
          </a:xfrm>
          <a:prstGeom prst="rect">
            <a:avLst/>
          </a:prstGeom>
          <a:noFill/>
        </p:spPr>
        <p:txBody>
          <a:bodyPr wrap="square" rtlCol="0" anchor="t">
            <a:spAutoFit/>
          </a:bodyPr>
          <a:lstStyle/>
          <a:p>
            <a:pPr>
              <a:lnSpc>
                <a:spcPct val="130000"/>
              </a:lnSpc>
            </a:pPr>
            <a:r>
              <a:rPr lang="zh-CN" altLang="en-US" sz="2400"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国际金融</a:t>
            </a:r>
            <a:r>
              <a:rPr lang="zh-CN" altLang="en-US" sz="2400" dirty="0">
                <a:latin typeface="方正启体简体" panose="03000509000000000000" charset="-122"/>
                <a:ea typeface="方正启体简体" panose="03000509000000000000" charset="-122"/>
                <a:cs typeface="方正启体简体" panose="03000509000000000000" charset="-122"/>
                <a:sym typeface="+mn-ea"/>
              </a:rPr>
              <a:t>：就是国家和地区之间由于经济、政治、文化等联系而产生的货币资金的周转和运动。</a:t>
            </a:r>
            <a:endParaRPr lang="zh-CN" altLang="en-US" sz="2400" dirty="0">
              <a:latin typeface="方正启体简体" panose="03000509000000000000" charset="-122"/>
              <a:ea typeface="方正启体简体" panose="03000509000000000000" charset="-122"/>
              <a:cs typeface="方正启体简体" panose="03000509000000000000"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linds(horizontal)">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P spid="7" grpId="0"/>
      <p:bldP spid="8" grpId="0"/>
      <p:bldP spid="9" grpId="0"/>
      <p:bldP spid="10" grpId="0"/>
      <p:bldP spid="12" grpId="0" bldLvl="0" animBg="1"/>
      <p:bldP spid="13" grpId="0" bldLvl="0" animBg="1"/>
      <p:bldP spid="24" grpId="0" bldLvl="0" animBg="1"/>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740" y="662146"/>
            <a:ext cx="11526520" cy="3969385"/>
          </a:xfrm>
          <a:prstGeom prst="rect">
            <a:avLst/>
          </a:prstGeom>
          <a:noFill/>
        </p:spPr>
        <p:txBody>
          <a:bodyPr wrap="square" rtlCol="0">
            <a:spAutoFit/>
          </a:bodyPr>
          <a:lstStyle/>
          <a:p>
            <a:r>
              <a:rPr lang="zh-CN" altLang="en-US" sz="2800" b="1" dirty="0">
                <a:latin typeface="方正启体简体" panose="03000509000000000000" charset="-122"/>
                <a:ea typeface="方正启体简体" panose="03000509000000000000" charset="-122"/>
                <a:cs typeface="方正启体简体" panose="03000509000000000000" charset="-122"/>
              </a:rPr>
              <a:t>二、国际贸易与人类生活</a:t>
            </a:r>
            <a:endParaRPr lang="en-US" altLang="zh-CN" sz="2800" b="1" dirty="0">
              <a:latin typeface="方正启体简体" panose="03000509000000000000" charset="-122"/>
              <a:ea typeface="方正启体简体" panose="03000509000000000000" charset="-122"/>
              <a:cs typeface="方正启体简体" panose="03000509000000000000" charset="-122"/>
            </a:endParaRPr>
          </a:p>
          <a:p>
            <a:r>
              <a:rPr lang="en-US" altLang="zh-CN" sz="2800" dirty="0">
                <a:latin typeface="方正启体简体" panose="03000509000000000000" charset="-122"/>
                <a:ea typeface="方正启体简体" panose="03000509000000000000" charset="-122"/>
                <a:cs typeface="方正启体简体" panose="03000509000000000000" charset="-122"/>
              </a:rPr>
              <a:t>1</a:t>
            </a:r>
            <a:r>
              <a:rPr lang="zh-CN" altLang="en-US" sz="2800" dirty="0">
                <a:latin typeface="方正启体简体" panose="03000509000000000000" charset="-122"/>
                <a:ea typeface="方正启体简体" panose="03000509000000000000" charset="-122"/>
                <a:cs typeface="方正启体简体" panose="03000509000000000000" charset="-122"/>
              </a:rPr>
              <a:t>、新贸易体系建立</a:t>
            </a:r>
            <a:endParaRPr lang="en-US" altLang="zh-CN"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a:t>
            </a:r>
            <a:r>
              <a:rPr lang="en-US" altLang="zh-CN" sz="2800" dirty="0">
                <a:latin typeface="方正启体简体" panose="03000509000000000000" charset="-122"/>
                <a:ea typeface="方正启体简体" panose="03000509000000000000" charset="-122"/>
                <a:cs typeface="方正启体简体" panose="03000509000000000000" charset="-122"/>
              </a:rPr>
              <a:t>1</a:t>
            </a:r>
            <a:r>
              <a:rPr lang="zh-CN" altLang="en-US" sz="2800" dirty="0">
                <a:latin typeface="方正启体简体" panose="03000509000000000000" charset="-122"/>
                <a:ea typeface="方正启体简体" panose="03000509000000000000" charset="-122"/>
                <a:cs typeface="方正启体简体" panose="03000509000000000000" charset="-122"/>
              </a:rPr>
              <a:t>）关贸总协定：</a:t>
            </a:r>
            <a:endParaRPr lang="en-US" altLang="zh-CN"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①背景：从</a:t>
            </a:r>
            <a:r>
              <a:rPr lang="en-US" altLang="zh-CN" sz="2800" dirty="0">
                <a:latin typeface="方正启体简体" panose="03000509000000000000" charset="-122"/>
                <a:ea typeface="方正启体简体" panose="03000509000000000000" charset="-122"/>
                <a:cs typeface="方正启体简体" panose="03000509000000000000" charset="-122"/>
              </a:rPr>
              <a:t>19</a:t>
            </a:r>
            <a:r>
              <a:rPr lang="zh-CN" altLang="en-US" sz="2800" dirty="0">
                <a:latin typeface="方正启体简体" panose="03000509000000000000" charset="-122"/>
                <a:ea typeface="方正启体简体" panose="03000509000000000000" charset="-122"/>
                <a:cs typeface="方正启体简体" panose="03000509000000000000" charset="-122"/>
              </a:rPr>
              <a:t>世纪</a:t>
            </a:r>
            <a:r>
              <a:rPr lang="en-US" altLang="zh-CN" sz="2800" dirty="0">
                <a:latin typeface="方正启体简体" panose="03000509000000000000" charset="-122"/>
                <a:ea typeface="方正启体简体" panose="03000509000000000000" charset="-122"/>
                <a:cs typeface="方正启体简体" panose="03000509000000000000" charset="-122"/>
              </a:rPr>
              <a:t>70</a:t>
            </a:r>
            <a:r>
              <a:rPr lang="zh-CN" altLang="en-US" sz="2800" dirty="0">
                <a:latin typeface="方正启体简体" panose="03000509000000000000" charset="-122"/>
                <a:ea typeface="方正启体简体" panose="03000509000000000000" charset="-122"/>
                <a:cs typeface="方正启体简体" panose="03000509000000000000" charset="-122"/>
              </a:rPr>
              <a:t>年代到第二次世界大战</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由于战争与经济危机</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各国通过贸易封锁与提高关税保护本国贸易</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国际贸易总量增速放缓</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 世界经济萧条</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人们生活困难。</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②成立：</a:t>
            </a:r>
            <a:r>
              <a:rPr lang="en-US" altLang="zh-CN" sz="2800" dirty="0">
                <a:latin typeface="方正启体简体" panose="03000509000000000000" charset="-122"/>
                <a:ea typeface="方正启体简体" panose="03000509000000000000" charset="-122"/>
                <a:cs typeface="方正启体简体" panose="03000509000000000000" charset="-122"/>
              </a:rPr>
              <a:t>1947</a:t>
            </a:r>
            <a:r>
              <a:rPr lang="zh-CN" altLang="en-US" sz="2800" dirty="0">
                <a:latin typeface="方正启体简体" panose="03000509000000000000" charset="-122"/>
                <a:ea typeface="方正启体简体" panose="03000509000000000000" charset="-122"/>
                <a:cs typeface="方正启体简体" panose="03000509000000000000" charset="-122"/>
              </a:rPr>
              <a:t>年</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在美国主导下</a:t>
            </a:r>
            <a:r>
              <a:rPr lang="en-US" altLang="zh-CN" sz="2800" dirty="0">
                <a:latin typeface="方正启体简体" panose="03000509000000000000" charset="-122"/>
                <a:ea typeface="方正启体简体" panose="03000509000000000000" charset="-122"/>
                <a:cs typeface="方正启体简体" panose="03000509000000000000" charset="-122"/>
              </a:rPr>
              <a:t>,23</a:t>
            </a:r>
            <a:r>
              <a:rPr lang="zh-CN" altLang="en-US" sz="2800" dirty="0">
                <a:latin typeface="方正启体简体" panose="03000509000000000000" charset="-122"/>
                <a:ea typeface="方正启体简体" panose="03000509000000000000" charset="-122"/>
                <a:cs typeface="方正启体简体" panose="03000509000000000000" charset="-122"/>
              </a:rPr>
              <a:t>个国家达成</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关税与贸易总协定</a:t>
            </a:r>
            <a:r>
              <a:rPr lang="en-US" altLang="zh-CN" sz="2800" dirty="0">
                <a:latin typeface="方正启体简体" panose="03000509000000000000" charset="-122"/>
                <a:ea typeface="方正启体简体" panose="03000509000000000000" charset="-122"/>
                <a:cs typeface="方正启体简体" panose="03000509000000000000" charset="-122"/>
              </a:rPr>
              <a:t>》</a:t>
            </a:r>
            <a:r>
              <a:rPr lang="zh-CN" altLang="en-US" sz="2800" dirty="0">
                <a:latin typeface="方正启体简体" panose="03000509000000000000" charset="-122"/>
                <a:ea typeface="方正启体简体" panose="03000509000000000000" charset="-122"/>
                <a:cs typeface="方正启体简体" panose="03000509000000000000" charset="-122"/>
              </a:rPr>
              <a:t>，宗旨是提高生活水平、保证充分就业、保证实际收入和有效需求的持续增长</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③影响：促进了国际贸易的发展。</a:t>
            </a:r>
            <a:endParaRPr lang="zh-CN" altLang="en-US" dirty="0">
              <a:cs typeface="方正启体简体" panose="03000509000000000000" charset="-122"/>
            </a:endParaRPr>
          </a:p>
        </p:txBody>
      </p:sp>
      <p:sp>
        <p:nvSpPr>
          <p:cNvPr id="5" name="文本1"/>
          <p:cNvSpPr>
            <a:spLocks noChangeArrowheads="1"/>
          </p:cNvSpPr>
          <p:nvPr/>
        </p:nvSpPr>
        <p:spPr bwMode="gray">
          <a:xfrm>
            <a:off x="443552" y="4631980"/>
            <a:ext cx="11084560" cy="1778635"/>
          </a:xfrm>
          <a:prstGeom prst="roundRect">
            <a:avLst>
              <a:gd name="adj" fmla="val 11505"/>
            </a:avLst>
          </a:prstGeom>
          <a:no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       在关贸总协定的努力下，到1988年止，发达国家工业品的平均关税已从40年前的40%下降至4%-5%；发展中国家的平均关税水平也降至13%-15%。  </a:t>
            </a:r>
            <a:endPar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1950年至1973年，国际贸易额平均增长率为10.3%，国际贸易量年均增长7.2%</a:t>
            </a:r>
            <a:endPar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60730" y="528320"/>
            <a:ext cx="4136390" cy="521970"/>
          </a:xfrm>
          <a:prstGeom prst="rect">
            <a:avLst/>
          </a:prstGeom>
          <a:noFill/>
          <a:ln w="9525">
            <a:noFill/>
          </a:ln>
        </p:spPr>
        <p:txBody>
          <a:bodyPr wrap="square">
            <a:spAutoFit/>
          </a:bodyPr>
          <a:lstStyle/>
          <a:p>
            <a:pPr indent="0"/>
            <a:r>
              <a:rPr lang="zh-CN" sz="2800" b="1" dirty="0">
                <a:solidFill>
                  <a:srgbClr val="000000"/>
                </a:solidFill>
                <a:latin typeface="方正启体简体" panose="03000509000000000000" charset="-122"/>
                <a:ea typeface="方正启体简体" panose="03000509000000000000" charset="-122"/>
                <a:cs typeface="方正启体简体" panose="03000509000000000000" charset="-122"/>
              </a:rPr>
              <a:t>一、世 界 经 济 的 发 展</a:t>
            </a:r>
            <a:r>
              <a:rPr lang="en-US" sz="2800" b="1" dirty="0">
                <a:solidFill>
                  <a:srgbClr val="000000"/>
                </a:solidFill>
                <a:latin typeface="方正启体简体" panose="03000509000000000000" charset="-122"/>
                <a:ea typeface="方正启体简体" panose="03000509000000000000" charset="-122"/>
                <a:cs typeface="方正启体简体" panose="03000509000000000000" charset="-122"/>
              </a:rPr>
              <a:t>:</a:t>
            </a:r>
            <a:endParaRPr lang="en-US" altLang="en-US" sz="2800" b="1" dirty="0">
              <a:solidFill>
                <a:srgbClr val="000000"/>
              </a:solidFill>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760730" y="1659255"/>
            <a:ext cx="10794365" cy="3969385"/>
          </a:xfrm>
          <a:prstGeom prst="rect">
            <a:avLst/>
          </a:prstGeom>
          <a:noFill/>
        </p:spPr>
        <p:txBody>
          <a:bodyPr wrap="square" rtlCol="0">
            <a:spAutoFit/>
          </a:bodyPr>
          <a:lstStyle/>
          <a:p>
            <a:r>
              <a:rPr lang="en-US" altLang="zh-CN" sz="2800" dirty="0">
                <a:latin typeface="方正启体简体" panose="03000509000000000000" charset="-122"/>
                <a:ea typeface="方正启体简体" panose="03000509000000000000" charset="-122"/>
                <a:cs typeface="方正启体简体" panose="03000509000000000000" charset="-122"/>
              </a:rPr>
              <a:t>1</a:t>
            </a:r>
            <a:r>
              <a:rPr lang="zh-CN" altLang="en-US" sz="2800" dirty="0">
                <a:latin typeface="方正启体简体" panose="03000509000000000000" charset="-122"/>
                <a:ea typeface="方正启体简体" panose="03000509000000000000" charset="-122"/>
                <a:cs typeface="方正启体简体" panose="03000509000000000000" charset="-122"/>
              </a:rPr>
              <a:t>、一战前：</a:t>
            </a:r>
            <a:r>
              <a:rPr lang="en-US" altLang="zh-CN" sz="2800" dirty="0">
                <a:latin typeface="方正启体简体" panose="03000509000000000000" charset="-122"/>
                <a:ea typeface="方正启体简体" panose="03000509000000000000" charset="-122"/>
                <a:cs typeface="方正启体简体" panose="03000509000000000000" charset="-122"/>
              </a:rPr>
              <a:t>20</a:t>
            </a:r>
            <a:r>
              <a:rPr lang="zh-CN" altLang="en-US" sz="2800" dirty="0">
                <a:latin typeface="方正启体简体" panose="03000509000000000000" charset="-122"/>
                <a:ea typeface="方正启体简体" panose="03000509000000000000" charset="-122"/>
                <a:cs typeface="方正启体简体" panose="03000509000000000000" charset="-122"/>
              </a:rPr>
              <a:t>世纪初，垄断资本主义继续发展，资本主义国家间政治经济发展的不平衡与重新瓜分世界的斗争，最终引发了一战。</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en-US" altLang="zh-CN" sz="2800" dirty="0">
                <a:latin typeface="方正启体简体" panose="03000509000000000000" charset="-122"/>
                <a:ea typeface="方正启体简体" panose="03000509000000000000" charset="-122"/>
                <a:cs typeface="方正启体简体" panose="03000509000000000000" charset="-122"/>
              </a:rPr>
              <a:t>2</a:t>
            </a:r>
            <a:r>
              <a:rPr lang="zh-CN" altLang="en-US" sz="2800" dirty="0">
                <a:latin typeface="方正启体简体" panose="03000509000000000000" charset="-122"/>
                <a:ea typeface="方正启体简体" panose="03000509000000000000" charset="-122"/>
                <a:cs typeface="方正启体简体" panose="03000509000000000000" charset="-122"/>
              </a:rPr>
              <a:t>、一战后：</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a:t>
            </a:r>
            <a:r>
              <a:rPr lang="en-US" altLang="zh-CN" sz="2800" dirty="0">
                <a:latin typeface="方正启体简体" panose="03000509000000000000" charset="-122"/>
                <a:ea typeface="方正启体简体" panose="03000509000000000000" charset="-122"/>
                <a:cs typeface="方正启体简体" panose="03000509000000000000" charset="-122"/>
              </a:rPr>
              <a:t>1</a:t>
            </a:r>
            <a:r>
              <a:rPr lang="zh-CN" altLang="en-US" sz="2800" dirty="0">
                <a:latin typeface="方正启体简体" panose="03000509000000000000" charset="-122"/>
                <a:ea typeface="方正启体简体" panose="03000509000000000000" charset="-122"/>
                <a:cs typeface="方正启体简体" panose="03000509000000000000" charset="-122"/>
              </a:rPr>
              <a:t>）社会主义：</a:t>
            </a:r>
            <a:r>
              <a:rPr lang="en-US" altLang="zh-CN" sz="2800" dirty="0">
                <a:latin typeface="方正启体简体" panose="03000509000000000000" charset="-122"/>
                <a:ea typeface="方正启体简体" panose="03000509000000000000" charset="-122"/>
                <a:cs typeface="方正启体简体" panose="03000509000000000000" charset="-122"/>
              </a:rPr>
              <a:t>1922</a:t>
            </a:r>
            <a:r>
              <a:rPr lang="zh-CN" altLang="en-US" sz="2800" dirty="0">
                <a:latin typeface="方正启体简体" panose="03000509000000000000" charset="-122"/>
                <a:ea typeface="方正启体简体" panose="03000509000000000000" charset="-122"/>
                <a:cs typeface="方正启体简体" panose="03000509000000000000" charset="-122"/>
              </a:rPr>
              <a:t>年，苏联成立，实施新经济政策，社会经济得到恢复。斯大林建立起高度集中的计划经济体制，集中力量发展重工业，工业发展迅速。</a:t>
            </a:r>
            <a:endParaRPr lang="zh-CN" altLang="en-US" sz="2800" dirty="0">
              <a:latin typeface="方正启体简体" panose="03000509000000000000" charset="-122"/>
              <a:ea typeface="方正启体简体" panose="03000509000000000000" charset="-122"/>
              <a:cs typeface="方正启体简体" panose="03000509000000000000" charset="-122"/>
            </a:endParaRPr>
          </a:p>
          <a:p>
            <a:r>
              <a:rPr lang="zh-CN" altLang="en-US" sz="2800" dirty="0">
                <a:latin typeface="方正启体简体" panose="03000509000000000000" charset="-122"/>
                <a:ea typeface="方正启体简体" panose="03000509000000000000" charset="-122"/>
                <a:cs typeface="方正启体简体" panose="03000509000000000000" charset="-122"/>
              </a:rPr>
              <a:t>（</a:t>
            </a:r>
            <a:r>
              <a:rPr lang="en-US" altLang="zh-CN" sz="2800" dirty="0">
                <a:latin typeface="方正启体简体" panose="03000509000000000000" charset="-122"/>
                <a:ea typeface="方正启体简体" panose="03000509000000000000" charset="-122"/>
                <a:cs typeface="方正启体简体" panose="03000509000000000000" charset="-122"/>
              </a:rPr>
              <a:t>2</a:t>
            </a:r>
            <a:r>
              <a:rPr lang="zh-CN" altLang="en-US" sz="2800" dirty="0">
                <a:latin typeface="方正启体简体" panose="03000509000000000000" charset="-122"/>
                <a:ea typeface="方正启体简体" panose="03000509000000000000" charset="-122"/>
                <a:cs typeface="方正启体简体" panose="03000509000000000000" charset="-122"/>
              </a:rPr>
              <a:t>）资本主义：经济有所发展，但资本主义基本矛盾导致了经济大危机。美国通过罗斯福新政扭转危机，德日走上法西斯道路，引发二战。</a:t>
            </a:r>
            <a:endParaRPr lang="zh-CN" altLang="en-US" sz="2800" dirty="0">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1360" y="664210"/>
            <a:ext cx="10628630" cy="452310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a:t>
            </a:r>
            <a:r>
              <a:rPr lang="en-US" altLang="zh-CN" sz="3200" dirty="0">
                <a:latin typeface="方正启体简体" panose="03000509000000000000" charset="-122"/>
                <a:ea typeface="方正启体简体" panose="03000509000000000000" charset="-122"/>
                <a:cs typeface="方正启体简体" panose="03000509000000000000" charset="-122"/>
              </a:rPr>
              <a:t>2</a:t>
            </a:r>
            <a:r>
              <a:rPr lang="zh-CN" altLang="en-US" sz="3200" dirty="0">
                <a:latin typeface="方正启体简体" panose="03000509000000000000" charset="-122"/>
                <a:ea typeface="方正启体简体" panose="03000509000000000000" charset="-122"/>
                <a:cs typeface="方正启体简体" panose="03000509000000000000" charset="-122"/>
              </a:rPr>
              <a:t>）世界贸易组织</a:t>
            </a:r>
            <a:r>
              <a:rPr lang="en-US" altLang="zh-CN" sz="3200" dirty="0">
                <a:latin typeface="方正启体简体" panose="03000509000000000000" charset="-122"/>
                <a:ea typeface="方正启体简体" panose="03000509000000000000" charset="-122"/>
                <a:cs typeface="方正启体简体" panose="03000509000000000000" charset="-122"/>
              </a:rPr>
              <a:t>;</a:t>
            </a:r>
            <a:endParaRPr lang="en-US" altLang="zh-CN" sz="3200" dirty="0">
              <a:latin typeface="方正启体简体" panose="03000509000000000000" charset="-122"/>
              <a:ea typeface="方正启体简体" panose="03000509000000000000" charset="-122"/>
              <a:cs typeface="方正启体简体" panose="03000509000000000000" charset="-122"/>
            </a:endParaRPr>
          </a:p>
          <a:p>
            <a:r>
              <a:rPr lang="zh-CN" altLang="en-US" sz="3200" dirty="0">
                <a:latin typeface="方正启体简体" panose="03000509000000000000" charset="-122"/>
                <a:ea typeface="方正启体简体" panose="03000509000000000000" charset="-122"/>
                <a:cs typeface="方正启体简体" panose="03000509000000000000" charset="-122"/>
              </a:rPr>
              <a:t>①</a:t>
            </a:r>
            <a:r>
              <a:rPr lang="en-US" altLang="zh-CN" sz="3200" dirty="0">
                <a:latin typeface="方正启体简体" panose="03000509000000000000" charset="-122"/>
                <a:ea typeface="方正启体简体" panose="03000509000000000000" charset="-122"/>
                <a:cs typeface="方正启体简体" panose="03000509000000000000" charset="-122"/>
              </a:rPr>
              <a:t>1995</a:t>
            </a:r>
            <a:r>
              <a:rPr lang="zh-CN" altLang="en-US" sz="3200" dirty="0">
                <a:latin typeface="方正启体简体" panose="03000509000000000000" charset="-122"/>
                <a:ea typeface="方正启体简体" panose="03000509000000000000" charset="-122"/>
                <a:cs typeface="方正启体简体" panose="03000509000000000000" charset="-122"/>
              </a:rPr>
              <a:t>年在</a:t>
            </a:r>
            <a:r>
              <a:rPr lang="en-US" altLang="zh-CN" sz="3200" dirty="0">
                <a:latin typeface="方正启体简体" panose="03000509000000000000" charset="-122"/>
                <a:ea typeface="方正启体简体" panose="03000509000000000000" charset="-122"/>
                <a:cs typeface="方正启体简体" panose="03000509000000000000" charset="-122"/>
              </a:rPr>
              <a:t>《</a:t>
            </a:r>
            <a:r>
              <a:rPr lang="zh-CN" altLang="en-US" sz="3200" dirty="0">
                <a:latin typeface="方正启体简体" panose="03000509000000000000" charset="-122"/>
                <a:ea typeface="方正启体简体" panose="03000509000000000000" charset="-122"/>
                <a:cs typeface="方正启体简体" panose="03000509000000000000" charset="-122"/>
              </a:rPr>
              <a:t>关税与贸易总协定</a:t>
            </a:r>
            <a:r>
              <a:rPr lang="en-US" altLang="zh-CN" sz="3200" dirty="0">
                <a:latin typeface="方正启体简体" panose="03000509000000000000" charset="-122"/>
                <a:ea typeface="方正启体简体" panose="03000509000000000000" charset="-122"/>
                <a:cs typeface="方正启体简体" panose="03000509000000000000" charset="-122"/>
              </a:rPr>
              <a:t>》</a:t>
            </a:r>
            <a:r>
              <a:rPr lang="zh-CN" altLang="en-US" sz="3200" dirty="0">
                <a:latin typeface="方正启体简体" panose="03000509000000000000" charset="-122"/>
                <a:ea typeface="方正启体简体" panose="03000509000000000000" charset="-122"/>
                <a:cs typeface="方正启体简体" panose="03000509000000000000" charset="-122"/>
              </a:rPr>
              <a:t>基础上，成立了世界贸易组织（</a:t>
            </a:r>
            <a:r>
              <a:rPr lang="en-US" altLang="zh-CN" sz="3200" dirty="0">
                <a:latin typeface="方正启体简体" panose="03000509000000000000" charset="-122"/>
                <a:ea typeface="方正启体简体" panose="03000509000000000000" charset="-122"/>
                <a:cs typeface="方正启体简体" panose="03000509000000000000" charset="-122"/>
              </a:rPr>
              <a:t>WTO</a:t>
            </a:r>
            <a:r>
              <a:rPr lang="zh-CN" altLang="en-US" sz="3200" dirty="0">
                <a:latin typeface="方正启体简体" panose="03000509000000000000" charset="-122"/>
                <a:ea typeface="方正启体简体" panose="03000509000000000000" charset="-122"/>
                <a:cs typeface="方正启体简体" panose="03000509000000000000" charset="-122"/>
              </a:rPr>
              <a:t>），力求建立更具有活力和永久性的多变贸易体制。</a:t>
            </a:r>
            <a:endParaRPr lang="zh-CN" altLang="en-US" sz="3200" dirty="0">
              <a:latin typeface="方正启体简体" panose="03000509000000000000" charset="-122"/>
              <a:ea typeface="方正启体简体" panose="03000509000000000000" charset="-122"/>
              <a:cs typeface="方正启体简体" panose="03000509000000000000" charset="-122"/>
            </a:endParaRPr>
          </a:p>
          <a:p>
            <a:r>
              <a:rPr lang="zh-CN" altLang="en-US" sz="3200" dirty="0">
                <a:latin typeface="方正启体简体" panose="03000509000000000000" charset="-122"/>
                <a:ea typeface="方正启体简体" panose="03000509000000000000" charset="-122"/>
                <a:cs typeface="方正启体简体" panose="03000509000000000000" charset="-122"/>
              </a:rPr>
              <a:t>②作用：</a:t>
            </a:r>
            <a:endParaRPr lang="en-US" altLang="zh-CN" sz="3200" dirty="0">
              <a:latin typeface="方正启体简体" panose="03000509000000000000" charset="-122"/>
              <a:ea typeface="方正启体简体" panose="03000509000000000000" charset="-122"/>
              <a:cs typeface="方正启体简体" panose="03000509000000000000" charset="-122"/>
            </a:endParaRPr>
          </a:p>
          <a:p>
            <a:r>
              <a:rPr lang="en-US" altLang="zh-CN" sz="3200" dirty="0">
                <a:latin typeface="方正启体简体" panose="03000509000000000000" charset="-122"/>
                <a:ea typeface="方正启体简体" panose="03000509000000000000" charset="-122"/>
                <a:cs typeface="方正启体简体" panose="03000509000000000000" charset="-122"/>
              </a:rPr>
              <a:t>a.</a:t>
            </a:r>
            <a:r>
              <a:rPr lang="zh-CN" altLang="en-US" sz="3200" dirty="0">
                <a:latin typeface="方正启体简体" panose="03000509000000000000" charset="-122"/>
                <a:ea typeface="方正启体简体" panose="03000509000000000000" charset="-122"/>
                <a:cs typeface="方正启体简体" panose="03000509000000000000" charset="-122"/>
              </a:rPr>
              <a:t>成员间关税下降和服务贸易市场的开放，生活成本不断下降，刺激了有效需求，提高了生活水平。   </a:t>
            </a:r>
            <a:endParaRPr lang="en-US" altLang="zh-CN" sz="3200" dirty="0">
              <a:latin typeface="方正启体简体" panose="03000509000000000000" charset="-122"/>
              <a:ea typeface="方正启体简体" panose="03000509000000000000" charset="-122"/>
              <a:cs typeface="方正启体简体" panose="03000509000000000000" charset="-122"/>
            </a:endParaRPr>
          </a:p>
          <a:p>
            <a:r>
              <a:rPr lang="en-US" altLang="zh-CN" sz="3200" dirty="0">
                <a:latin typeface="方正启体简体" panose="03000509000000000000" charset="-122"/>
                <a:ea typeface="方正启体简体" panose="03000509000000000000" charset="-122"/>
                <a:cs typeface="方正启体简体" panose="03000509000000000000" charset="-122"/>
              </a:rPr>
              <a:t>b.</a:t>
            </a:r>
            <a:r>
              <a:rPr lang="zh-CN" altLang="en-US" sz="3200" dirty="0">
                <a:latin typeface="方正启体简体" panose="03000509000000000000" charset="-122"/>
                <a:ea typeface="方正启体简体" panose="03000509000000000000" charset="-122"/>
                <a:cs typeface="方正启体简体" panose="03000509000000000000" charset="-122"/>
              </a:rPr>
              <a:t>服务贸易对经济的推动作用越来越大，为人们的工作和生活提供了很大便利。</a:t>
            </a:r>
            <a:endPar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1685" y="739775"/>
            <a:ext cx="10342880" cy="50158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2</a:t>
            </a:r>
            <a:r>
              <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、中国加入世贸组织：使中国经济在全球化进程中获得参与制定规则和竞争的有利位置，得到更广阔的发展空间；对经济体制改革和现代化建设产生深刻影响，标志着中国对未开放进入了一个新的阶段。</a:t>
            </a:r>
            <a:endParaRPr kumimoji="0" lang="en-US" altLang="zh-CN"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3</a:t>
            </a:r>
            <a:r>
              <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、贸易形式的变化：</a:t>
            </a:r>
            <a:endParaRPr kumimoji="0" lang="en-US" altLang="zh-CN"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en-US" altLang="zh-CN"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1</a:t>
            </a:r>
            <a:r>
              <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）商品贸易同国际投资、技术贸易、劳务承包等结合在一起，实现了更多样的经济合作方式。</a:t>
            </a:r>
            <a:endPar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a:t>
            </a:r>
            <a:r>
              <a:rPr kumimoji="0" lang="en-US" altLang="zh-CN"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2</a:t>
            </a:r>
            <a:r>
              <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rPr>
              <a:t>）交易手段的变化：电子商务兴起，突破了时空障碍，极大提高了商业效率，降低了相关成本，便利了人们的生活。</a:t>
            </a:r>
            <a:endParaRPr kumimoji="0" lang="zh-CN" altLang="en-US" sz="3200" b="0" i="0" u="none" strike="noStrike" kern="1200" cap="none" spc="0" normalizeH="0" baseline="0" noProof="0" dirty="0">
              <a:ln>
                <a:noFill/>
              </a:ln>
              <a:solidFill>
                <a:prstClr val="black"/>
              </a:solidFill>
              <a:effectLst/>
              <a:uLnTx/>
              <a:uFillTx/>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3"/>
            <p:custDataLst>
              <p:tags r:id="rId1"/>
            </p:custDataLst>
          </p:nvPr>
        </p:nvSpPr>
        <p:spPr>
          <a:xfrm>
            <a:off x="821690" y="494665"/>
            <a:ext cx="10549255" cy="5194935"/>
          </a:xfrm>
        </p:spPr>
        <p:txBody>
          <a:bodyPr>
            <a:noAutofit/>
          </a:bodyPr>
          <a:lstStyle/>
          <a:p>
            <a:pPr marL="0" indent="0">
              <a:buNone/>
            </a:pPr>
            <a:r>
              <a:rPr lang="zh-CN" altLang="en-US"/>
              <a:t>世界贸易组织与关贸总协定的区别</a:t>
            </a:r>
            <a:endParaRPr lang="zh-CN" altLang="en-US"/>
          </a:p>
          <a:p>
            <a:pPr marL="0" indent="0">
              <a:buNone/>
            </a:pPr>
            <a:r>
              <a:rPr lang="zh-CN" altLang="en-US"/>
              <a:t>（1）机构性质不同：关税与贸易总协定以“临时适用”的多边贸易协议形式存在，不具有法人地位。世界贸易组织则是一个具有法人地位的国际组织。</a:t>
            </a:r>
            <a:endParaRPr lang="zh-CN" altLang="en-US"/>
          </a:p>
          <a:p>
            <a:pPr marL="0" indent="0">
              <a:buNone/>
            </a:pPr>
            <a:r>
              <a:rPr lang="zh-CN" altLang="en-US"/>
              <a:t>（2）管辖范围不同：关税与贸易总协定只处理货物贸易问题；世界贸易组织不仅要处理货物贸易问题，还要处理服务贸易和与贸易有关的知识产权问题，其协调与监督的范围远大于关税与贸易总协定。</a:t>
            </a:r>
            <a:endParaRPr lang="zh-CN" altLang="en-US"/>
          </a:p>
          <a:p>
            <a:pPr marL="0" indent="0">
              <a:buNone/>
            </a:pPr>
            <a:r>
              <a:rPr lang="zh-CN" altLang="en-US"/>
              <a:t>（3）争端解决机制不同：关税与贸易总协定的争端解决机制遵循协商一致的原则，对争端解决没有规定时间表；世界贸易组织的争端解决机制采用反向协商一致的原则，裁决具有自动执行的效力，同时明确了争端解决和裁决实施的时间表</a:t>
            </a:r>
            <a:r>
              <a:rPr lang="zh-CN" altLang="en-US" sz="3200"/>
              <a:t>。</a:t>
            </a:r>
            <a:endParaRPr lang="zh-CN" altLang="en-US" sz="3200"/>
          </a:p>
        </p:txBody>
      </p:sp>
    </p:spTree>
    <p:custDataLst>
      <p:tags r:id="rId2"/>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04812" y="489975"/>
            <a:ext cx="11382375" cy="3539430"/>
          </a:xfrm>
          <a:prstGeom prst="rect">
            <a:avLst/>
          </a:prstGeom>
          <a:noFill/>
          <a:ln w="9525">
            <a:noFill/>
          </a:ln>
        </p:spPr>
        <p:txBody>
          <a:bodyPr wrap="square">
            <a:spAutoFit/>
          </a:bodyPr>
          <a:lstStyle/>
          <a:p>
            <a:pPr indent="0"/>
            <a:r>
              <a:rPr lang="zh-CN" sz="2800" b="1" dirty="0">
                <a:solidFill>
                  <a:srgbClr val="000000"/>
                </a:solidFill>
                <a:ea typeface="方正启体简体" panose="03000509000000000000" charset="-122"/>
                <a:cs typeface="方正启体简体" panose="03000509000000000000" charset="-122"/>
              </a:rPr>
              <a:t>三、国际金融与人类生活：</a:t>
            </a:r>
            <a:endParaRPr lang="en-US" altLang="zh-CN" sz="2800" b="1" dirty="0">
              <a:solidFill>
                <a:srgbClr val="000000"/>
              </a:solidFill>
              <a:ea typeface="方正启体简体" panose="03000509000000000000" charset="-122"/>
              <a:cs typeface="方正启体简体" panose="03000509000000000000" charset="-122"/>
            </a:endParaRPr>
          </a:p>
          <a:p>
            <a:pPr indent="0"/>
            <a:r>
              <a:rPr lang="en-US" altLang="zh-CN" sz="2800" b="1" dirty="0">
                <a:solidFill>
                  <a:srgbClr val="000000"/>
                </a:solidFill>
                <a:ea typeface="方正启体简体" panose="03000509000000000000" charset="-122"/>
                <a:cs typeface="方正启体简体" panose="03000509000000000000" charset="-122"/>
              </a:rPr>
              <a:t>1</a:t>
            </a:r>
            <a:r>
              <a:rPr lang="zh-CN" altLang="en-US" sz="2800" b="1" dirty="0">
                <a:solidFill>
                  <a:srgbClr val="000000"/>
                </a:solidFill>
                <a:ea typeface="方正启体简体" panose="03000509000000000000" charset="-122"/>
                <a:cs typeface="方正启体简体" panose="03000509000000000000" charset="-122"/>
              </a:rPr>
              <a:t>、布雷顿森林体系：</a:t>
            </a:r>
            <a:endParaRPr lang="zh-CN" altLang="en-US"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1</a:t>
            </a:r>
            <a:r>
              <a:rPr lang="zh-CN" altLang="en-US" sz="2800" b="1" dirty="0">
                <a:solidFill>
                  <a:srgbClr val="000000"/>
                </a:solidFill>
                <a:ea typeface="方正启体简体" panose="03000509000000000000" charset="-122"/>
                <a:cs typeface="方正启体简体" panose="03000509000000000000" charset="-122"/>
              </a:rPr>
              <a:t>）建立：二战后在美国主导下建立</a:t>
            </a:r>
            <a:endParaRPr lang="zh-CN" altLang="en-US"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2</a:t>
            </a:r>
            <a:r>
              <a:rPr lang="zh-CN" altLang="en-US" sz="2800" b="1" dirty="0">
                <a:solidFill>
                  <a:srgbClr val="000000"/>
                </a:solidFill>
                <a:ea typeface="方正启体简体" panose="03000509000000000000" charset="-122"/>
                <a:cs typeface="方正启体简体" panose="03000509000000000000" charset="-122"/>
              </a:rPr>
              <a:t>）两大支柱：</a:t>
            </a:r>
            <a:endParaRPr lang="en-US" altLang="zh-CN"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①</a:t>
            </a:r>
            <a:r>
              <a:rPr lang="en-US" altLang="zh-CN" sz="2800" b="1" dirty="0">
                <a:solidFill>
                  <a:srgbClr val="000000"/>
                </a:solidFill>
                <a:ea typeface="方正启体简体" panose="03000509000000000000" charset="-122"/>
                <a:cs typeface="方正启体简体" panose="03000509000000000000" charset="-122"/>
              </a:rPr>
              <a:t>1945</a:t>
            </a:r>
            <a:r>
              <a:rPr lang="zh-CN" altLang="en-US" sz="2800" b="1" dirty="0">
                <a:solidFill>
                  <a:srgbClr val="000000"/>
                </a:solidFill>
                <a:ea typeface="方正启体简体" panose="03000509000000000000" charset="-122"/>
                <a:cs typeface="方正启体简体" panose="03000509000000000000" charset="-122"/>
              </a:rPr>
              <a:t>年国际货币基金组织：重建国际货币制度，以维持汇率的稳定和国际收支的平衡；短期贷款、国际收支调整（金融危机）</a:t>
            </a:r>
            <a:endParaRPr lang="zh-CN" altLang="en-US"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②</a:t>
            </a:r>
            <a:r>
              <a:rPr lang="en-US" altLang="zh-CN" sz="2800" b="1" dirty="0">
                <a:solidFill>
                  <a:srgbClr val="000000"/>
                </a:solidFill>
                <a:ea typeface="方正启体简体" panose="03000509000000000000" charset="-122"/>
                <a:cs typeface="方正启体简体" panose="03000509000000000000" charset="-122"/>
              </a:rPr>
              <a:t>1945</a:t>
            </a:r>
            <a:r>
              <a:rPr lang="zh-CN" altLang="en-US" sz="2800" b="1" dirty="0">
                <a:solidFill>
                  <a:srgbClr val="000000"/>
                </a:solidFill>
                <a:ea typeface="方正启体简体" panose="03000509000000000000" charset="-122"/>
                <a:cs typeface="方正启体简体" panose="03000509000000000000" charset="-122"/>
              </a:rPr>
              <a:t>年世界银行：鼓励对外投资，促进战后经济的复苏与发展；中长期贷款、初期贷款对象集中在西欧国家，后来重点转向发展中国家</a:t>
            </a:r>
            <a:endParaRPr lang="zh-CN" altLang="en-US" sz="2800" b="1" dirty="0">
              <a:solidFill>
                <a:srgbClr val="000000"/>
              </a:solidFill>
              <a:ea typeface="方正启体简体" panose="03000509000000000000" charset="-122"/>
              <a:cs typeface="方正启体简体" panose="03000509000000000000" charset="-122"/>
            </a:endParaRPr>
          </a:p>
        </p:txBody>
      </p:sp>
      <p:grpSp>
        <p:nvGrpSpPr>
          <p:cNvPr id="3" name="组合 2"/>
          <p:cNvGrpSpPr/>
          <p:nvPr/>
        </p:nvGrpSpPr>
        <p:grpSpPr>
          <a:xfrm>
            <a:off x="224155" y="3934122"/>
            <a:ext cx="5871845" cy="2923878"/>
            <a:chOff x="0" y="6260"/>
            <a:chExt cx="9754" cy="4372"/>
          </a:xfrm>
        </p:grpSpPr>
        <p:pic>
          <p:nvPicPr>
            <p:cNvPr id="4" name="图片 3" descr="9C158F07E6BAC24DB420BDB28C089E2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0" y="6260"/>
              <a:ext cx="9754" cy="4373"/>
            </a:xfrm>
            <a:prstGeom prst="rect">
              <a:avLst/>
            </a:prstGeom>
          </p:spPr>
        </p:pic>
        <p:sp>
          <p:nvSpPr>
            <p:cNvPr id="5" name="文本框 4"/>
            <p:cNvSpPr txBox="1"/>
            <p:nvPr/>
          </p:nvSpPr>
          <p:spPr>
            <a:xfrm>
              <a:off x="2109" y="6668"/>
              <a:ext cx="7645" cy="725"/>
            </a:xfrm>
            <a:prstGeom prst="rect">
              <a:avLst/>
            </a:prstGeom>
            <a:noFill/>
          </p:spPr>
          <p:txBody>
            <a:bodyPr wrap="square" rtlCol="0">
              <a:spAutoFit/>
            </a:bodyPr>
            <a:lstStyle/>
            <a:p>
              <a:r>
                <a:rPr lang="zh-CN" altLang="en-US" sz="2400" b="1">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rPr>
                <a:t>各国在国际货币基金组织的投票权</a:t>
              </a:r>
              <a:endParaRPr lang="zh-CN" altLang="en-US" sz="2400" b="1">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endParaRPr>
            </a:p>
          </p:txBody>
        </p:sp>
      </p:grpSp>
      <p:grpSp>
        <p:nvGrpSpPr>
          <p:cNvPr id="6" name="组合 5"/>
          <p:cNvGrpSpPr/>
          <p:nvPr/>
        </p:nvGrpSpPr>
        <p:grpSpPr>
          <a:xfrm>
            <a:off x="6193790" y="4064800"/>
            <a:ext cx="5916930" cy="2663190"/>
            <a:chOff x="9882" y="6260"/>
            <a:chExt cx="9318" cy="4194"/>
          </a:xfrm>
        </p:grpSpPr>
        <p:pic>
          <p:nvPicPr>
            <p:cNvPr id="7" name="图片 6" descr="671D06F001171DB64980D6E4C4EF9B3E"/>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882" y="6260"/>
              <a:ext cx="9318" cy="4195"/>
            </a:xfrm>
            <a:prstGeom prst="rect">
              <a:avLst/>
            </a:prstGeom>
          </p:spPr>
        </p:pic>
        <p:sp>
          <p:nvSpPr>
            <p:cNvPr id="8" name="文本框 7"/>
            <p:cNvSpPr txBox="1"/>
            <p:nvPr/>
          </p:nvSpPr>
          <p:spPr>
            <a:xfrm>
              <a:off x="12260" y="6668"/>
              <a:ext cx="5815" cy="725"/>
            </a:xfrm>
            <a:prstGeom prst="rect">
              <a:avLst/>
            </a:prstGeom>
            <a:noFill/>
          </p:spPr>
          <p:txBody>
            <a:bodyPr wrap="square" rtlCol="0">
              <a:spAutoFit/>
            </a:bodyPr>
            <a:lstStyle/>
            <a:p>
              <a:r>
                <a:rPr lang="zh-CN" altLang="en-US" sz="2400" b="1">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rPr>
                <a:t>各国在世界银行的投票权</a:t>
              </a:r>
              <a:endParaRPr lang="zh-CN" altLang="en-US" sz="2400" b="1">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endParaRPr>
            </a:p>
          </p:txBody>
        </p:sp>
      </p:grpSp>
      <p:sp>
        <p:nvSpPr>
          <p:cNvPr id="9" name="矩形 8"/>
          <p:cNvSpPr/>
          <p:nvPr/>
        </p:nvSpPr>
        <p:spPr>
          <a:xfrm>
            <a:off x="2094536" y="3547609"/>
            <a:ext cx="8002905" cy="659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FFFF00"/>
                </a:solidFill>
                <a:latin typeface="方正启体简体" panose="03000509000000000000" charset="-122"/>
                <a:ea typeface="方正启体简体" panose="03000509000000000000" charset="-122"/>
                <a:cs typeface="方正启体简体" panose="03000509000000000000" charset="-122"/>
                <a:sym typeface="+mn-ea"/>
              </a:rPr>
              <a:t>美国为中心，美元为主导</a:t>
            </a:r>
            <a:endParaRPr lang="zh-CN" altLang="en-US" sz="2800" dirty="0">
              <a:solidFill>
                <a:srgbClr val="FFFF00"/>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表格 9218"/>
          <p:cNvGraphicFramePr>
            <a:graphicFrameLocks noGrp="1"/>
          </p:cNvGraphicFramePr>
          <p:nvPr>
            <p:custDataLst>
              <p:tags r:id="rId1"/>
            </p:custDataLst>
          </p:nvPr>
        </p:nvGraphicFramePr>
        <p:xfrm>
          <a:off x="765175" y="991870"/>
          <a:ext cx="9603740" cy="5662295"/>
        </p:xfrm>
        <a:graphic>
          <a:graphicData uri="http://schemas.openxmlformats.org/drawingml/2006/table">
            <a:tbl>
              <a:tblPr/>
              <a:tblGrid>
                <a:gridCol w="1016635"/>
                <a:gridCol w="2878455"/>
                <a:gridCol w="3136265"/>
                <a:gridCol w="2572385"/>
              </a:tblGrid>
              <a:tr h="513080">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r>
                        <a:rPr lang="en-US" altLang="zh-CN" sz="2600">
                          <a:latin typeface="方正启体简体" panose="03000509000000000000" charset="-122"/>
                          <a:cs typeface="方正启体简体" panose="03000509000000000000" charset="-122"/>
                        </a:rPr>
                        <a:t> </a:t>
                      </a:r>
                      <a:r>
                        <a:rPr lang="zh-CN" altLang="en-US" sz="2600" b="1">
                          <a:latin typeface="方正启体简体" panose="03000509000000000000" charset="-122"/>
                          <a:cs typeface="方正启体简体" panose="03000509000000000000" charset="-122"/>
                        </a:rPr>
                        <a:t>国际货币基金组织</a:t>
                      </a:r>
                      <a:endParaRPr lang="zh-CN" altLang="en-US" sz="2600" b="1">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r>
                        <a:rPr lang="en-US" altLang="zh-CN" sz="2600">
                          <a:latin typeface="方正启体简体" panose="03000509000000000000" charset="-122"/>
                          <a:cs typeface="方正启体简体" panose="03000509000000000000" charset="-122"/>
                        </a:rPr>
                        <a:t>        </a:t>
                      </a:r>
                      <a:r>
                        <a:rPr lang="zh-CN" altLang="en-US" sz="2600" b="1">
                          <a:latin typeface="方正启体简体" panose="03000509000000000000" charset="-122"/>
                          <a:cs typeface="方正启体简体" panose="03000509000000000000" charset="-122"/>
                        </a:rPr>
                        <a:t>世界银行</a:t>
                      </a:r>
                      <a:endParaRPr lang="zh-CN" altLang="en-US" sz="2600" b="1">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r>
                        <a:rPr lang="en-US" altLang="zh-CN" sz="2600" b="1">
                          <a:solidFill>
                            <a:srgbClr val="CC0000"/>
                          </a:solidFill>
                          <a:latin typeface="方正启体简体" panose="03000509000000000000" charset="-122"/>
                          <a:cs typeface="方正启体简体" panose="03000509000000000000" charset="-122"/>
                        </a:rPr>
                        <a:t>   </a:t>
                      </a:r>
                      <a:r>
                        <a:rPr lang="zh-CN" altLang="en-US" sz="2600" b="1">
                          <a:solidFill>
                            <a:srgbClr val="000000"/>
                          </a:solidFill>
                          <a:latin typeface="方正启体简体" panose="03000509000000000000" charset="-122"/>
                          <a:cs typeface="方正启体简体" panose="03000509000000000000" charset="-122"/>
                        </a:rPr>
                        <a:t>关贸总协定</a:t>
                      </a:r>
                      <a:endParaRPr lang="zh-CN" altLang="en-US" sz="2600" b="1">
                        <a:solidFill>
                          <a:srgbClr val="000000"/>
                        </a:solidFill>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12850">
                <a:tc>
                  <a:txBody>
                    <a:bodyPr wrap="square"/>
                    <a:lstStyle/>
                    <a:p>
                      <a:pPr lvl="0" eaLnBrk="1" hangingPunct="1">
                        <a:spcBef>
                          <a:spcPct val="20000"/>
                        </a:spcBef>
                        <a:buNone/>
                      </a:pPr>
                      <a:r>
                        <a:rPr lang="en-US" altLang="zh-CN" sz="2600">
                          <a:solidFill>
                            <a:schemeClr val="tx1"/>
                          </a:solidFill>
                          <a:uFillTx/>
                          <a:latin typeface="方正启体简体" panose="03000509000000000000" charset="-122"/>
                          <a:cs typeface="方正启体简体" panose="03000509000000000000" charset="-122"/>
                        </a:rPr>
                        <a:t> </a:t>
                      </a:r>
                      <a:r>
                        <a:rPr lang="zh-CN" altLang="en-US" sz="2600" b="1">
                          <a:solidFill>
                            <a:schemeClr val="tx1"/>
                          </a:solidFill>
                          <a:uFillTx/>
                          <a:latin typeface="方正启体简体" panose="03000509000000000000" charset="-122"/>
                          <a:cs typeface="方正启体简体" panose="03000509000000000000" charset="-122"/>
                        </a:rPr>
                        <a:t>标志</a:t>
                      </a:r>
                      <a:endParaRPr lang="zh-CN" altLang="en-US" sz="2600" b="1">
                        <a:solidFill>
                          <a:schemeClr val="tx1"/>
                        </a:solidFill>
                        <a:uFillTx/>
                        <a:latin typeface="方正启体简体" panose="03000509000000000000" charset="-122"/>
                        <a:cs typeface="方正启体简体" panose="03000509000000000000" charset="-122"/>
                      </a:endParaRPr>
                    </a:p>
                  </a:txBody>
                  <a:tcPr marL="68580" marR="68580" marT="34290" marB="3429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7390">
                <a:tc>
                  <a:txBody>
                    <a:bodyPr wrap="square"/>
                    <a:lstStyle/>
                    <a:p>
                      <a:pPr lvl="0" eaLnBrk="1" hangingPunct="1">
                        <a:spcBef>
                          <a:spcPct val="20000"/>
                        </a:spcBef>
                        <a:buNone/>
                      </a:pPr>
                      <a:r>
                        <a:rPr lang="en-US" altLang="zh-CN" sz="2600">
                          <a:solidFill>
                            <a:schemeClr val="tx1"/>
                          </a:solidFill>
                          <a:uFillTx/>
                          <a:latin typeface="方正启体简体" panose="03000509000000000000" charset="-122"/>
                          <a:cs typeface="方正启体简体" panose="03000509000000000000" charset="-122"/>
                        </a:rPr>
                        <a:t> </a:t>
                      </a:r>
                      <a:r>
                        <a:rPr lang="zh-CN" altLang="en-US" sz="2600" b="1">
                          <a:solidFill>
                            <a:schemeClr val="tx1"/>
                          </a:solidFill>
                          <a:uFillTx/>
                          <a:latin typeface="方正启体简体" panose="03000509000000000000" charset="-122"/>
                          <a:cs typeface="方正启体简体" panose="03000509000000000000" charset="-122"/>
                        </a:rPr>
                        <a:t>时间</a:t>
                      </a:r>
                      <a:endParaRPr lang="zh-CN" altLang="en-US" sz="2600" b="1">
                        <a:solidFill>
                          <a:schemeClr val="tx1"/>
                        </a:solidFill>
                        <a:uFillTx/>
                        <a:latin typeface="方正启体简体" panose="03000509000000000000" charset="-122"/>
                        <a:cs typeface="方正启体简体" panose="03000509000000000000" charset="-122"/>
                      </a:endParaRPr>
                    </a:p>
                  </a:txBody>
                  <a:tcPr marL="68580" marR="68580" marT="34290" marB="3429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r>
                        <a:rPr lang="en-US" altLang="zh-CN" sz="2100">
                          <a:latin typeface="方正启体简体" panose="03000509000000000000" charset="-122"/>
                          <a:cs typeface="方正启体简体" panose="03000509000000000000" charset="-122"/>
                        </a:rPr>
                        <a:t>   </a:t>
                      </a:r>
                      <a:endParaRPr lang="en-US"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r>
                        <a:rPr lang="en-US" altLang="zh-CN" sz="2100">
                          <a:latin typeface="方正启体简体" panose="03000509000000000000" charset="-122"/>
                          <a:cs typeface="方正启体简体" panose="03000509000000000000" charset="-122"/>
                        </a:rPr>
                        <a:t> </a:t>
                      </a:r>
                      <a:endParaRPr lang="en-US"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96975">
                <a:tc>
                  <a:txBody>
                    <a:bodyPr wrap="square"/>
                    <a:lstStyle/>
                    <a:p>
                      <a:pPr lvl="0" eaLnBrk="1" hangingPunct="1">
                        <a:spcBef>
                          <a:spcPct val="20000"/>
                        </a:spcBef>
                        <a:buNone/>
                      </a:pPr>
                      <a:r>
                        <a:rPr lang="en-US" altLang="zh-CN" sz="2600">
                          <a:solidFill>
                            <a:schemeClr val="tx1"/>
                          </a:solidFill>
                          <a:uFillTx/>
                          <a:latin typeface="方正启体简体" panose="03000509000000000000" charset="-122"/>
                          <a:cs typeface="方正启体简体" panose="03000509000000000000" charset="-122"/>
                        </a:rPr>
                        <a:t> </a:t>
                      </a:r>
                      <a:r>
                        <a:rPr lang="zh-CN" altLang="en-US" sz="2600" b="1">
                          <a:solidFill>
                            <a:schemeClr val="tx1"/>
                          </a:solidFill>
                          <a:uFillTx/>
                          <a:latin typeface="方正启体简体" panose="03000509000000000000" charset="-122"/>
                          <a:cs typeface="方正启体简体" panose="03000509000000000000" charset="-122"/>
                        </a:rPr>
                        <a:t>宗旨</a:t>
                      </a:r>
                      <a:endParaRPr lang="zh-CN" altLang="en-US" sz="2600" b="1">
                        <a:solidFill>
                          <a:schemeClr val="tx1"/>
                        </a:solidFill>
                        <a:uFillTx/>
                        <a:latin typeface="方正启体简体" panose="03000509000000000000" charset="-122"/>
                        <a:cs typeface="方正启体简体" panose="03000509000000000000" charset="-122"/>
                      </a:endParaRPr>
                    </a:p>
                  </a:txBody>
                  <a:tcPr marL="68580" marR="68580" marT="34290" marB="3429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19810">
                <a:tc>
                  <a:txBody>
                    <a:bodyPr wrap="square"/>
                    <a:lstStyle/>
                    <a:p>
                      <a:pPr lvl="0" eaLnBrk="1" hangingPunct="1">
                        <a:spcBef>
                          <a:spcPct val="20000"/>
                        </a:spcBef>
                        <a:buNone/>
                      </a:pPr>
                      <a:r>
                        <a:rPr lang="zh-CN" altLang="en-US" sz="2600" b="1">
                          <a:solidFill>
                            <a:schemeClr val="tx1"/>
                          </a:solidFill>
                          <a:uFillTx/>
                          <a:latin typeface="方正启体简体" panose="03000509000000000000" charset="-122"/>
                          <a:cs typeface="方正启体简体" panose="03000509000000000000" charset="-122"/>
                        </a:rPr>
                        <a:t>作用</a:t>
                      </a:r>
                      <a:endParaRPr lang="zh-CN" altLang="en-US" sz="2600" b="1">
                        <a:solidFill>
                          <a:schemeClr val="tx1"/>
                        </a:solidFill>
                        <a:uFillTx/>
                        <a:latin typeface="方正启体简体" panose="03000509000000000000" charset="-122"/>
                        <a:cs typeface="方正启体简体" panose="03000509000000000000" charset="-122"/>
                      </a:endParaRPr>
                    </a:p>
                  </a:txBody>
                  <a:tcPr marL="68580" marR="68580" marT="34290" marB="3429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buNone/>
                      </a:pPr>
                      <a:endParaRPr lang="en-US" altLang="zh-CN" sz="2100">
                        <a:latin typeface="方正启体简体" panose="03000509000000000000" charset="-122"/>
                        <a:cs typeface="方正启体简体" panose="03000509000000000000" charset="-122"/>
                      </a:endParaRPr>
                    </a:p>
                    <a:p>
                      <a:pPr lvl="0" eaLnBrk="1" hangingPunct="1">
                        <a:spcBef>
                          <a:spcPct val="20000"/>
                        </a:spcBef>
                        <a:buNone/>
                      </a:pPr>
                      <a:endParaRPr lang="en-US"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12190">
                <a:tc>
                  <a:txBody>
                    <a:bodyPr wrap="square"/>
                    <a:lstStyle/>
                    <a:p>
                      <a:pPr lvl="0" eaLnBrk="1" hangingPunct="1">
                        <a:spcBef>
                          <a:spcPct val="20000"/>
                        </a:spcBef>
                        <a:buNone/>
                      </a:pPr>
                      <a:r>
                        <a:rPr lang="en-US" altLang="zh-CN" sz="2600">
                          <a:solidFill>
                            <a:schemeClr val="tx1"/>
                          </a:solidFill>
                          <a:uFillTx/>
                          <a:latin typeface="方正启体简体" panose="03000509000000000000" charset="-122"/>
                          <a:cs typeface="方正启体简体" panose="03000509000000000000" charset="-122"/>
                        </a:rPr>
                        <a:t> </a:t>
                      </a:r>
                      <a:r>
                        <a:rPr lang="zh-CN" altLang="en-US" sz="2600" b="1">
                          <a:solidFill>
                            <a:schemeClr val="tx1"/>
                          </a:solidFill>
                          <a:uFillTx/>
                          <a:latin typeface="方正启体简体" panose="03000509000000000000" charset="-122"/>
                          <a:cs typeface="方正启体简体" panose="03000509000000000000" charset="-122"/>
                        </a:rPr>
                        <a:t>性质</a:t>
                      </a:r>
                      <a:endParaRPr lang="zh-CN" altLang="en-US" sz="2600" b="1">
                        <a:solidFill>
                          <a:schemeClr val="tx1"/>
                        </a:solidFill>
                        <a:uFillTx/>
                        <a:latin typeface="方正启体简体" panose="03000509000000000000" charset="-122"/>
                        <a:cs typeface="方正启体简体" panose="03000509000000000000" charset="-122"/>
                      </a:endParaRPr>
                    </a:p>
                  </a:txBody>
                  <a:tcPr marL="68580" marR="68580" marT="34290" marB="34290" vert="horz">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gridSpan="2">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tcPr>
                </a:tc>
                <a:tc>
                  <a:txBody>
                    <a:bodyPr wrap="square"/>
                    <a:lstStyle/>
                    <a:p>
                      <a:pPr lvl="0" eaLnBrk="1" hangingPunct="1">
                        <a:spcBef>
                          <a:spcPct val="20000"/>
                        </a:spcBef>
                        <a:buNone/>
                      </a:pPr>
                      <a:endParaRPr lang="zh-CN" altLang="zh-CN" sz="2100">
                        <a:latin typeface="方正启体简体" panose="03000509000000000000" charset="-122"/>
                        <a:cs typeface="方正启体简体" panose="03000509000000000000" charset="-122"/>
                      </a:endParaRPr>
                    </a:p>
                  </a:txBody>
                  <a:tcPr marL="68580" marR="68580" marT="34290" marB="34290" vert="horz">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11302" name="Picture 39" descr="32bb9c8bee64fccffd1f10b3"/>
          <p:cNvPicPr>
            <a:picLocks noChangeAspect="1"/>
          </p:cNvPicPr>
          <p:nvPr>
            <p:custDataLst>
              <p:tags r:id="rId2"/>
            </p:custDataLst>
          </p:nvPr>
        </p:nvPicPr>
        <p:blipFill>
          <a:blip r:embed="rId3"/>
          <a:stretch>
            <a:fillRect/>
          </a:stretch>
        </p:blipFill>
        <p:spPr>
          <a:xfrm>
            <a:off x="5328285" y="1570990"/>
            <a:ext cx="1574800" cy="1108075"/>
          </a:xfrm>
          <a:prstGeom prst="rect">
            <a:avLst/>
          </a:prstGeom>
          <a:noFill/>
          <a:ln w="9525" cap="flat" cmpd="sng">
            <a:solidFill>
              <a:srgbClr val="0000CC"/>
            </a:solidFill>
            <a:prstDash val="solid"/>
            <a:miter/>
            <a:headEnd type="none" w="med" len="med"/>
            <a:tailEnd type="none" w="med" len="med"/>
          </a:ln>
        </p:spPr>
      </p:pic>
      <p:pic>
        <p:nvPicPr>
          <p:cNvPr id="11303" name="Picture 40" descr="IMF2"/>
          <p:cNvPicPr>
            <a:picLocks noChangeAspect="1"/>
          </p:cNvPicPr>
          <p:nvPr>
            <p:custDataLst>
              <p:tags r:id="rId4"/>
            </p:custDataLst>
          </p:nvPr>
        </p:nvPicPr>
        <p:blipFill>
          <a:blip r:embed="rId5"/>
          <a:stretch>
            <a:fillRect/>
          </a:stretch>
        </p:blipFill>
        <p:spPr>
          <a:xfrm>
            <a:off x="1936750" y="1570990"/>
            <a:ext cx="1673860" cy="1108075"/>
          </a:xfrm>
          <a:prstGeom prst="rect">
            <a:avLst/>
          </a:prstGeom>
          <a:solidFill>
            <a:srgbClr val="FFFF00"/>
          </a:solidFill>
          <a:ln w="9525" cap="flat" cmpd="sng">
            <a:solidFill>
              <a:srgbClr val="FF0000"/>
            </a:solidFill>
            <a:prstDash val="solid"/>
            <a:miter/>
            <a:headEnd type="none" w="med" len="med"/>
            <a:tailEnd type="none" w="med" len="med"/>
          </a:ln>
        </p:spPr>
      </p:pic>
      <p:pic>
        <p:nvPicPr>
          <p:cNvPr id="11304" name="Picture 41"/>
          <p:cNvPicPr>
            <a:picLocks noChangeAspect="1"/>
          </p:cNvPicPr>
          <p:nvPr>
            <p:custDataLst>
              <p:tags r:id="rId6"/>
            </p:custDataLst>
          </p:nvPr>
        </p:nvPicPr>
        <p:blipFill>
          <a:blip r:embed="rId7"/>
          <a:srcRect l="-1514" t="34320" r="62685" b="31360"/>
          <a:stretch>
            <a:fillRect/>
          </a:stretch>
        </p:blipFill>
        <p:spPr>
          <a:xfrm>
            <a:off x="8212455" y="1570990"/>
            <a:ext cx="1659255" cy="1038860"/>
          </a:xfrm>
          <a:prstGeom prst="rect">
            <a:avLst/>
          </a:prstGeom>
          <a:noFill/>
          <a:ln w="9525" cap="flat" cmpd="sng">
            <a:solidFill>
              <a:srgbClr val="0000FF"/>
            </a:solidFill>
            <a:prstDash val="solid"/>
            <a:miter/>
            <a:headEnd type="none" w="med" len="med"/>
            <a:tailEnd type="none" w="med" len="med"/>
          </a:ln>
        </p:spPr>
      </p:pic>
      <p:sp>
        <p:nvSpPr>
          <p:cNvPr id="9258" name="Text Box 42"/>
          <p:cNvSpPr txBox="1"/>
          <p:nvPr>
            <p:custDataLst>
              <p:tags r:id="rId8"/>
            </p:custDataLst>
          </p:nvPr>
        </p:nvSpPr>
        <p:spPr>
          <a:xfrm>
            <a:off x="5908120" y="2980929"/>
            <a:ext cx="1404938" cy="506730"/>
          </a:xfrm>
          <a:prstGeom prst="rect">
            <a:avLst/>
          </a:prstGeom>
          <a:noFill/>
          <a:ln w="9525">
            <a:noFill/>
          </a:ln>
        </p:spPr>
        <p:txBody>
          <a:bodyPr anchor="t">
            <a:spAutoFit/>
          </a:bodyPr>
          <a:lstStyle/>
          <a:p>
            <a:pPr>
              <a:spcBef>
                <a:spcPct val="50000"/>
              </a:spcBef>
            </a:pPr>
            <a:r>
              <a:rPr lang="en-US" altLang="zh-CN" sz="2700" b="1">
                <a:latin typeface="方正启体简体" panose="03000509000000000000" charset="-122"/>
                <a:cs typeface="方正启体简体" panose="03000509000000000000" charset="-122"/>
              </a:rPr>
              <a:t>1945</a:t>
            </a:r>
            <a:endParaRPr lang="en-US" altLang="zh-CN" sz="2700" b="1">
              <a:latin typeface="方正启体简体" panose="03000509000000000000" charset="-122"/>
              <a:cs typeface="方正启体简体" panose="03000509000000000000" charset="-122"/>
            </a:endParaRPr>
          </a:p>
        </p:txBody>
      </p:sp>
      <p:sp>
        <p:nvSpPr>
          <p:cNvPr id="9259" name="Text Box 43"/>
          <p:cNvSpPr txBox="1"/>
          <p:nvPr>
            <p:custDataLst>
              <p:tags r:id="rId9"/>
            </p:custDataLst>
          </p:nvPr>
        </p:nvSpPr>
        <p:spPr>
          <a:xfrm>
            <a:off x="2479595" y="2905999"/>
            <a:ext cx="1243013" cy="506730"/>
          </a:xfrm>
          <a:prstGeom prst="rect">
            <a:avLst/>
          </a:prstGeom>
          <a:noFill/>
          <a:ln w="9525">
            <a:noFill/>
          </a:ln>
        </p:spPr>
        <p:txBody>
          <a:bodyPr wrap="square" anchor="t">
            <a:spAutoFit/>
          </a:bodyPr>
          <a:lstStyle/>
          <a:p>
            <a:pPr>
              <a:spcBef>
                <a:spcPct val="50000"/>
              </a:spcBef>
            </a:pPr>
            <a:r>
              <a:rPr lang="en-US" altLang="zh-CN" sz="2700" b="1">
                <a:latin typeface="方正启体简体" panose="03000509000000000000" charset="-122"/>
                <a:cs typeface="方正启体简体" panose="03000509000000000000" charset="-122"/>
              </a:rPr>
              <a:t>1945</a:t>
            </a:r>
            <a:endParaRPr lang="en-US" altLang="zh-CN" sz="2700" b="1">
              <a:latin typeface="方正启体简体" panose="03000509000000000000" charset="-122"/>
              <a:cs typeface="方正启体简体" panose="03000509000000000000" charset="-122"/>
            </a:endParaRPr>
          </a:p>
        </p:txBody>
      </p:sp>
      <p:sp>
        <p:nvSpPr>
          <p:cNvPr id="11307" name="Text Box 44"/>
          <p:cNvSpPr txBox="1"/>
          <p:nvPr>
            <p:custDataLst>
              <p:tags r:id="rId10"/>
            </p:custDataLst>
          </p:nvPr>
        </p:nvSpPr>
        <p:spPr>
          <a:xfrm>
            <a:off x="6903244" y="3708162"/>
            <a:ext cx="756047" cy="368300"/>
          </a:xfrm>
          <a:prstGeom prst="rect">
            <a:avLst/>
          </a:prstGeom>
          <a:noFill/>
          <a:ln w="9525">
            <a:noFill/>
          </a:ln>
        </p:spPr>
        <p:txBody>
          <a:bodyPr anchor="t">
            <a:spAutoFit/>
          </a:bodyPr>
          <a:lstStyle/>
          <a:p>
            <a:pPr>
              <a:spcBef>
                <a:spcPct val="50000"/>
              </a:spcBef>
            </a:pPr>
            <a:endParaRPr lang="zh-CN" altLang="zh-CN" sz="1800">
              <a:latin typeface="方正启体简体" panose="03000509000000000000" charset="-122"/>
              <a:ea typeface="方正启体简体" panose="03000509000000000000" charset="-122"/>
              <a:cs typeface="方正启体简体" panose="03000509000000000000" charset="-122"/>
            </a:endParaRPr>
          </a:p>
        </p:txBody>
      </p:sp>
      <p:sp>
        <p:nvSpPr>
          <p:cNvPr id="9261" name="Text Box 45"/>
          <p:cNvSpPr txBox="1"/>
          <p:nvPr>
            <p:custDataLst>
              <p:tags r:id="rId11"/>
            </p:custDataLst>
          </p:nvPr>
        </p:nvSpPr>
        <p:spPr>
          <a:xfrm>
            <a:off x="8555673" y="2905602"/>
            <a:ext cx="971550" cy="506730"/>
          </a:xfrm>
          <a:prstGeom prst="rect">
            <a:avLst/>
          </a:prstGeom>
          <a:noFill/>
          <a:ln w="9525">
            <a:noFill/>
          </a:ln>
        </p:spPr>
        <p:txBody>
          <a:bodyPr anchor="t">
            <a:spAutoFit/>
          </a:bodyPr>
          <a:lstStyle/>
          <a:p>
            <a:pPr>
              <a:spcBef>
                <a:spcPct val="50000"/>
              </a:spcBef>
            </a:pPr>
            <a:r>
              <a:rPr lang="en-US" altLang="zh-CN" sz="2700" b="1">
                <a:latin typeface="方正启体简体" panose="03000509000000000000" charset="-122"/>
                <a:cs typeface="方正启体简体" panose="03000509000000000000" charset="-122"/>
              </a:rPr>
              <a:t>1947</a:t>
            </a:r>
            <a:endParaRPr lang="en-US" altLang="zh-CN" sz="2700" b="1">
              <a:latin typeface="方正启体简体" panose="03000509000000000000" charset="-122"/>
              <a:cs typeface="方正启体简体" panose="03000509000000000000" charset="-122"/>
            </a:endParaRPr>
          </a:p>
        </p:txBody>
      </p:sp>
      <p:sp>
        <p:nvSpPr>
          <p:cNvPr id="9262" name="Text Box 46"/>
          <p:cNvSpPr txBox="1"/>
          <p:nvPr>
            <p:custDataLst>
              <p:tags r:id="rId12"/>
            </p:custDataLst>
          </p:nvPr>
        </p:nvSpPr>
        <p:spPr>
          <a:xfrm>
            <a:off x="2347595" y="3600450"/>
            <a:ext cx="2124710" cy="891540"/>
          </a:xfrm>
          <a:prstGeom prst="rect">
            <a:avLst/>
          </a:prstGeom>
          <a:noFill/>
          <a:ln w="9525">
            <a:noFill/>
          </a:ln>
        </p:spPr>
        <p:txBody>
          <a:bodyPr wrap="square" anchor="t">
            <a:spAutoFit/>
          </a:bodyPr>
          <a:lstStyle/>
          <a:p>
            <a:pPr>
              <a:spcBef>
                <a:spcPct val="50000"/>
              </a:spcBef>
            </a:pPr>
            <a:r>
              <a:rPr lang="zh-CN" altLang="en-US" sz="2600" b="1">
                <a:latin typeface="方正启体简体" panose="03000509000000000000" charset="-122"/>
                <a:ea typeface="方正启体简体" panose="03000509000000000000" charset="-122"/>
                <a:cs typeface="方正启体简体" panose="03000509000000000000" charset="-122"/>
              </a:rPr>
              <a:t>稳定</a:t>
            </a:r>
            <a:r>
              <a:rPr lang="zh-CN" altLang="en-US" sz="2600" b="1">
                <a:solidFill>
                  <a:srgbClr val="0000FF"/>
                </a:solidFill>
                <a:latin typeface="方正启体简体" panose="03000509000000000000" charset="-122"/>
                <a:ea typeface="方正启体简体" panose="03000509000000000000" charset="-122"/>
                <a:cs typeface="方正启体简体" panose="03000509000000000000" charset="-122"/>
              </a:rPr>
              <a:t>汇率</a:t>
            </a:r>
            <a:r>
              <a:rPr lang="zh-CN" altLang="en-US" sz="2600" b="1">
                <a:latin typeface="方正启体简体" panose="03000509000000000000" charset="-122"/>
                <a:ea typeface="方正启体简体" panose="03000509000000000000" charset="-122"/>
                <a:cs typeface="方正启体简体" panose="03000509000000000000" charset="-122"/>
              </a:rPr>
              <a:t>提供短期贷款</a:t>
            </a:r>
            <a:endParaRPr lang="zh-CN" altLang="en-US" sz="2600" b="1">
              <a:latin typeface="方正启体简体" panose="03000509000000000000" charset="-122"/>
              <a:ea typeface="方正启体简体" panose="03000509000000000000" charset="-122"/>
              <a:cs typeface="方正启体简体" panose="03000509000000000000" charset="-122"/>
            </a:endParaRPr>
          </a:p>
        </p:txBody>
      </p:sp>
      <p:sp>
        <p:nvSpPr>
          <p:cNvPr id="9263" name="Text Box 47"/>
          <p:cNvSpPr txBox="1"/>
          <p:nvPr>
            <p:custDataLst>
              <p:tags r:id="rId13"/>
            </p:custDataLst>
          </p:nvPr>
        </p:nvSpPr>
        <p:spPr>
          <a:xfrm>
            <a:off x="4900295" y="3600450"/>
            <a:ext cx="2759075" cy="891540"/>
          </a:xfrm>
          <a:prstGeom prst="rect">
            <a:avLst/>
          </a:prstGeom>
          <a:noFill/>
          <a:ln w="9525">
            <a:noFill/>
          </a:ln>
        </p:spPr>
        <p:txBody>
          <a:bodyPr wrap="square" anchor="t">
            <a:spAutoFit/>
          </a:bodyPr>
          <a:lstStyle/>
          <a:p>
            <a:pPr>
              <a:spcBef>
                <a:spcPct val="50000"/>
              </a:spcBef>
            </a:pPr>
            <a:r>
              <a:rPr lang="zh-CN" altLang="en-US" sz="2600" b="1">
                <a:latin typeface="方正启体简体" panose="03000509000000000000" charset="-122"/>
                <a:ea typeface="方正启体简体" panose="03000509000000000000" charset="-122"/>
                <a:cs typeface="方正启体简体" panose="03000509000000000000" charset="-122"/>
              </a:rPr>
              <a:t>提供长期</a:t>
            </a:r>
            <a:r>
              <a:rPr lang="zh-CN" altLang="en-US" sz="2600" b="1">
                <a:solidFill>
                  <a:srgbClr val="0000FF"/>
                </a:solidFill>
                <a:latin typeface="方正启体简体" panose="03000509000000000000" charset="-122"/>
                <a:ea typeface="方正启体简体" panose="03000509000000000000" charset="-122"/>
                <a:cs typeface="方正启体简体" panose="03000509000000000000" charset="-122"/>
              </a:rPr>
              <a:t>贷款</a:t>
            </a:r>
            <a:r>
              <a:rPr lang="zh-CN" altLang="en-US" sz="2600" b="1">
                <a:latin typeface="方正启体简体" panose="03000509000000000000" charset="-122"/>
                <a:ea typeface="方正启体简体" panose="03000509000000000000" charset="-122"/>
                <a:cs typeface="方正启体简体" panose="03000509000000000000" charset="-122"/>
              </a:rPr>
              <a:t>促进</a:t>
            </a:r>
            <a:r>
              <a:rPr lang="zh-CN" altLang="en-US" sz="2600" b="1">
                <a:solidFill>
                  <a:srgbClr val="0000FF"/>
                </a:solidFill>
                <a:latin typeface="方正启体简体" panose="03000509000000000000" charset="-122"/>
                <a:ea typeface="方正启体简体" panose="03000509000000000000" charset="-122"/>
                <a:cs typeface="方正启体简体" panose="03000509000000000000" charset="-122"/>
              </a:rPr>
              <a:t>经济</a:t>
            </a:r>
            <a:r>
              <a:rPr lang="zh-CN" altLang="en-US" sz="2600" b="1">
                <a:latin typeface="方正启体简体" panose="03000509000000000000" charset="-122"/>
                <a:ea typeface="方正启体简体" panose="03000509000000000000" charset="-122"/>
                <a:cs typeface="方正启体简体" panose="03000509000000000000" charset="-122"/>
              </a:rPr>
              <a:t>恢复发展</a:t>
            </a:r>
            <a:endParaRPr lang="zh-CN" altLang="en-US" sz="2600" b="1">
              <a:latin typeface="方正启体简体" panose="03000509000000000000" charset="-122"/>
              <a:ea typeface="方正启体简体" panose="03000509000000000000" charset="-122"/>
              <a:cs typeface="方正启体简体" panose="03000509000000000000" charset="-122"/>
            </a:endParaRPr>
          </a:p>
        </p:txBody>
      </p:sp>
      <p:sp>
        <p:nvSpPr>
          <p:cNvPr id="9264" name="Text Box 48"/>
          <p:cNvSpPr txBox="1"/>
          <p:nvPr>
            <p:custDataLst>
              <p:tags r:id="rId14"/>
            </p:custDataLst>
          </p:nvPr>
        </p:nvSpPr>
        <p:spPr>
          <a:xfrm>
            <a:off x="8100060" y="3708400"/>
            <a:ext cx="2268220" cy="891540"/>
          </a:xfrm>
          <a:prstGeom prst="rect">
            <a:avLst/>
          </a:prstGeom>
          <a:noFill/>
          <a:ln w="9525">
            <a:noFill/>
          </a:ln>
        </p:spPr>
        <p:txBody>
          <a:bodyPr wrap="square" anchor="t">
            <a:spAutoFit/>
          </a:bodyPr>
          <a:lstStyle/>
          <a:p>
            <a:pPr>
              <a:spcBef>
                <a:spcPct val="50000"/>
              </a:spcBef>
            </a:pPr>
            <a:r>
              <a:rPr lang="zh-CN" altLang="en-US" sz="2600" b="1">
                <a:latin typeface="方正启体简体" panose="03000509000000000000" charset="-122"/>
                <a:ea typeface="方正启体简体" panose="03000509000000000000" charset="-122"/>
                <a:cs typeface="方正启体简体" panose="03000509000000000000" charset="-122"/>
              </a:rPr>
              <a:t>降低关税实现</a:t>
            </a:r>
            <a:r>
              <a:rPr lang="zh-CN" altLang="en-US" sz="2600" b="1">
                <a:solidFill>
                  <a:srgbClr val="0000FF"/>
                </a:solidFill>
                <a:latin typeface="方正启体简体" panose="03000509000000000000" charset="-122"/>
                <a:ea typeface="方正启体简体" panose="03000509000000000000" charset="-122"/>
                <a:cs typeface="方正启体简体" panose="03000509000000000000" charset="-122"/>
              </a:rPr>
              <a:t>贸易</a:t>
            </a:r>
            <a:r>
              <a:rPr lang="zh-CN" altLang="en-US" sz="2600" b="1">
                <a:latin typeface="方正启体简体" panose="03000509000000000000" charset="-122"/>
                <a:ea typeface="方正启体简体" panose="03000509000000000000" charset="-122"/>
                <a:cs typeface="方正启体简体" panose="03000509000000000000" charset="-122"/>
              </a:rPr>
              <a:t>自由化</a:t>
            </a:r>
            <a:endParaRPr lang="zh-CN" altLang="en-US" sz="2600" b="1">
              <a:latin typeface="方正启体简体" panose="03000509000000000000" charset="-122"/>
              <a:ea typeface="方正启体简体" panose="03000509000000000000" charset="-122"/>
              <a:cs typeface="方正启体简体" panose="03000509000000000000" charset="-122"/>
            </a:endParaRPr>
          </a:p>
        </p:txBody>
      </p:sp>
      <p:sp>
        <p:nvSpPr>
          <p:cNvPr id="9265" name="Text Box 49"/>
          <p:cNvSpPr txBox="1"/>
          <p:nvPr>
            <p:custDataLst>
              <p:tags r:id="rId15"/>
            </p:custDataLst>
          </p:nvPr>
        </p:nvSpPr>
        <p:spPr>
          <a:xfrm>
            <a:off x="3723005" y="5854065"/>
            <a:ext cx="3507105" cy="491490"/>
          </a:xfrm>
          <a:prstGeom prst="rect">
            <a:avLst/>
          </a:prstGeom>
          <a:noFill/>
          <a:ln w="9525">
            <a:noFill/>
          </a:ln>
        </p:spPr>
        <p:txBody>
          <a:bodyPr wrap="square" anchor="t">
            <a:spAutoFit/>
          </a:bodyPr>
          <a:lstStyle/>
          <a:p>
            <a:pPr>
              <a:spcBef>
                <a:spcPct val="50000"/>
              </a:spcBef>
            </a:pPr>
            <a:r>
              <a:rPr lang="en-US" altLang="zh-CN" sz="2100">
                <a:latin typeface="方正启体简体" panose="03000509000000000000" charset="-122"/>
                <a:cs typeface="方正启体简体" panose="03000509000000000000" charset="-122"/>
              </a:rPr>
              <a:t> </a:t>
            </a: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国际货币金融组织</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9266" name="Text Box 50"/>
          <p:cNvSpPr txBox="1"/>
          <p:nvPr>
            <p:custDataLst>
              <p:tags r:id="rId16"/>
            </p:custDataLst>
          </p:nvPr>
        </p:nvSpPr>
        <p:spPr>
          <a:xfrm>
            <a:off x="8100060" y="5762625"/>
            <a:ext cx="2185670" cy="491490"/>
          </a:xfrm>
          <a:prstGeom prst="rect">
            <a:avLst/>
          </a:prstGeom>
          <a:noFill/>
          <a:ln w="9525">
            <a:noFill/>
          </a:ln>
        </p:spPr>
        <p:txBody>
          <a:bodyPr wrap="square" anchor="t">
            <a:spAutoFit/>
          </a:bodyPr>
          <a:lstStyle/>
          <a:p>
            <a:pPr>
              <a:spcBef>
                <a:spcPct val="50000"/>
              </a:spcBef>
            </a:pPr>
            <a:r>
              <a:rPr lang="zh-CN" altLang="en-US" sz="2600" b="1">
                <a:solidFill>
                  <a:srgbClr val="0000FF"/>
                </a:solidFill>
                <a:uFillTx/>
                <a:latin typeface="方正启体简体" panose="03000509000000000000" charset="-122"/>
                <a:ea typeface="方正启体简体" panose="03000509000000000000" charset="-122"/>
                <a:cs typeface="方正启体简体" panose="03000509000000000000" charset="-122"/>
              </a:rPr>
              <a:t>多边贸易协定</a:t>
            </a:r>
            <a:endParaRPr lang="zh-CN" altLang="en-US" sz="2600" b="1">
              <a:solidFill>
                <a:srgbClr val="0000FF"/>
              </a:solidFill>
              <a:uFillTx/>
              <a:latin typeface="方正启体简体" panose="03000509000000000000" charset="-122"/>
              <a:ea typeface="方正启体简体" panose="03000509000000000000" charset="-122"/>
              <a:cs typeface="方正启体简体" panose="03000509000000000000" charset="-122"/>
            </a:endParaRPr>
          </a:p>
        </p:txBody>
      </p:sp>
      <p:sp>
        <p:nvSpPr>
          <p:cNvPr id="11314" name="Text Box 51"/>
          <p:cNvSpPr txBox="1"/>
          <p:nvPr>
            <p:custDataLst>
              <p:tags r:id="rId17"/>
            </p:custDataLst>
          </p:nvPr>
        </p:nvSpPr>
        <p:spPr>
          <a:xfrm>
            <a:off x="3230166" y="4679712"/>
            <a:ext cx="1241822" cy="368300"/>
          </a:xfrm>
          <a:prstGeom prst="rect">
            <a:avLst/>
          </a:prstGeom>
          <a:noFill/>
          <a:ln w="9525">
            <a:noFill/>
          </a:ln>
        </p:spPr>
        <p:txBody>
          <a:bodyPr anchor="t">
            <a:spAutoFit/>
          </a:bodyPr>
          <a:lstStyle/>
          <a:p>
            <a:pPr>
              <a:spcBef>
                <a:spcPct val="50000"/>
              </a:spcBef>
            </a:pPr>
            <a:endParaRPr lang="zh-CN" altLang="zh-CN" sz="1800">
              <a:latin typeface="方正启体简体" panose="03000509000000000000" charset="-122"/>
              <a:ea typeface="方正启体简体" panose="03000509000000000000" charset="-122"/>
              <a:cs typeface="方正启体简体" panose="03000509000000000000" charset="-122"/>
            </a:endParaRPr>
          </a:p>
        </p:txBody>
      </p:sp>
      <p:sp>
        <p:nvSpPr>
          <p:cNvPr id="9268" name="Text Box 52"/>
          <p:cNvSpPr txBox="1"/>
          <p:nvPr>
            <p:custDataLst>
              <p:tags r:id="rId18"/>
            </p:custDataLst>
          </p:nvPr>
        </p:nvSpPr>
        <p:spPr>
          <a:xfrm>
            <a:off x="1936750" y="4679950"/>
            <a:ext cx="2490470" cy="891540"/>
          </a:xfrm>
          <a:prstGeom prst="rect">
            <a:avLst/>
          </a:prstGeom>
          <a:noFill/>
          <a:ln w="9525">
            <a:noFill/>
          </a:ln>
        </p:spPr>
        <p:txBody>
          <a:bodyPr wrap="square" anchor="t">
            <a:spAutoFit/>
          </a:bodyPr>
          <a:lstStyle/>
          <a:p>
            <a:pPr>
              <a:spcBef>
                <a:spcPct val="50000"/>
              </a:spcBef>
            </a:pPr>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稳定世界金融和经济秩序</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11316" name="Text Box 53"/>
          <p:cNvSpPr txBox="1"/>
          <p:nvPr>
            <p:custDataLst>
              <p:tags r:id="rId19"/>
            </p:custDataLst>
          </p:nvPr>
        </p:nvSpPr>
        <p:spPr>
          <a:xfrm>
            <a:off x="4904185" y="4679712"/>
            <a:ext cx="1188244" cy="368300"/>
          </a:xfrm>
          <a:prstGeom prst="rect">
            <a:avLst/>
          </a:prstGeom>
          <a:noFill/>
          <a:ln w="9525">
            <a:noFill/>
          </a:ln>
        </p:spPr>
        <p:txBody>
          <a:bodyPr anchor="t">
            <a:spAutoFit/>
          </a:bodyPr>
          <a:lstStyle/>
          <a:p>
            <a:pPr>
              <a:spcBef>
                <a:spcPct val="50000"/>
              </a:spcBef>
            </a:pPr>
            <a:endParaRPr lang="zh-CN" altLang="zh-CN" sz="1800">
              <a:latin typeface="方正启体简体" panose="03000509000000000000" charset="-122"/>
              <a:ea typeface="方正启体简体" panose="03000509000000000000" charset="-122"/>
              <a:cs typeface="方正启体简体" panose="03000509000000000000" charset="-122"/>
            </a:endParaRPr>
          </a:p>
        </p:txBody>
      </p:sp>
      <p:sp>
        <p:nvSpPr>
          <p:cNvPr id="9270" name="Text Box 54"/>
          <p:cNvSpPr txBox="1"/>
          <p:nvPr>
            <p:custDataLst>
              <p:tags r:id="rId20"/>
            </p:custDataLst>
          </p:nvPr>
        </p:nvSpPr>
        <p:spPr>
          <a:xfrm>
            <a:off x="4832350" y="4720590"/>
            <a:ext cx="2397760" cy="891540"/>
          </a:xfrm>
          <a:prstGeom prst="rect">
            <a:avLst/>
          </a:prstGeom>
          <a:noFill/>
          <a:ln w="9525">
            <a:noFill/>
          </a:ln>
        </p:spPr>
        <p:txBody>
          <a:bodyPr wrap="square" anchor="t">
            <a:spAutoFit/>
          </a:bodyPr>
          <a:lstStyle/>
          <a:p>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恢复和促进世界经济发展</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9272" name="Text Box 56"/>
          <p:cNvSpPr txBox="1"/>
          <p:nvPr>
            <p:custDataLst>
              <p:tags r:id="rId21"/>
            </p:custDataLst>
          </p:nvPr>
        </p:nvSpPr>
        <p:spPr>
          <a:xfrm>
            <a:off x="8193643" y="4920456"/>
            <a:ext cx="2175510" cy="491490"/>
          </a:xfrm>
          <a:prstGeom prst="rect">
            <a:avLst/>
          </a:prstGeom>
          <a:noFill/>
          <a:ln w="9525">
            <a:noFill/>
          </a:ln>
        </p:spPr>
        <p:txBody>
          <a:bodyPr wrap="none" anchor="t">
            <a:spAutoFit/>
          </a:bodyPr>
          <a:lstStyle/>
          <a:p>
            <a:r>
              <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rPr>
              <a:t>扩大世界贸易</a:t>
            </a:r>
            <a:endParaRPr lang="zh-CN" altLang="en-US" sz="2600" b="1">
              <a:solidFill>
                <a:schemeClr val="tx1"/>
              </a:solidFill>
              <a:uFillTx/>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custDataLst>
              <p:tags r:id="rId22"/>
            </p:custDataLst>
          </p:nvPr>
        </p:nvSpPr>
        <p:spPr>
          <a:xfrm>
            <a:off x="1287145" y="469900"/>
            <a:ext cx="5497830" cy="521970"/>
          </a:xfrm>
          <a:prstGeom prst="rect">
            <a:avLst/>
          </a:prstGeom>
          <a:noFill/>
        </p:spPr>
        <p:txBody>
          <a:bodyPr wrap="square" rtlCol="0">
            <a:spAutoFit/>
          </a:bodyPr>
          <a:lstStyle/>
          <a:p>
            <a:r>
              <a:rPr lang="zh-CN" altLang="en-US" sz="2800">
                <a:cs typeface="方正启体简体" panose="03000509000000000000" charset="-122"/>
              </a:rPr>
              <a:t>布雷顿森林体系三组织</a:t>
            </a:r>
            <a:endParaRPr lang="zh-CN" altLang="en-US" sz="2800">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62"/>
                                        </p:tgtEl>
                                        <p:attrNameLst>
                                          <p:attrName>style.visibility</p:attrName>
                                        </p:attrNameLst>
                                      </p:cBhvr>
                                      <p:to>
                                        <p:strVal val="visible"/>
                                      </p:to>
                                    </p:set>
                                    <p:anim calcmode="lin" valueType="num">
                                      <p:cBhvr additive="base">
                                        <p:cTn id="7" dur="500" fill="hold"/>
                                        <p:tgtEl>
                                          <p:spTgt spid="9262"/>
                                        </p:tgtEl>
                                        <p:attrNameLst>
                                          <p:attrName>ppt_x</p:attrName>
                                        </p:attrNameLst>
                                      </p:cBhvr>
                                      <p:tavLst>
                                        <p:tav tm="0">
                                          <p:val>
                                            <p:strVal val="#ppt_x"/>
                                          </p:val>
                                        </p:tav>
                                        <p:tav tm="100000">
                                          <p:val>
                                            <p:strVal val="#ppt_x"/>
                                          </p:val>
                                        </p:tav>
                                      </p:tavLst>
                                    </p:anim>
                                    <p:anim calcmode="lin" valueType="num">
                                      <p:cBhvr additive="base">
                                        <p:cTn id="8" dur="500" fill="hold"/>
                                        <p:tgtEl>
                                          <p:spTgt spid="92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9268"/>
                                        </p:tgtEl>
                                        <p:attrNameLst>
                                          <p:attrName>style.visibility</p:attrName>
                                        </p:attrNameLst>
                                      </p:cBhvr>
                                      <p:to>
                                        <p:strVal val="visible"/>
                                      </p:to>
                                    </p:set>
                                    <p:anim calcmode="lin" valueType="num">
                                      <p:cBhvr additive="base">
                                        <p:cTn id="13" dur="500" fill="hold"/>
                                        <p:tgtEl>
                                          <p:spTgt spid="9268"/>
                                        </p:tgtEl>
                                        <p:attrNameLst>
                                          <p:attrName>ppt_x</p:attrName>
                                        </p:attrNameLst>
                                      </p:cBhvr>
                                      <p:tavLst>
                                        <p:tav tm="0">
                                          <p:val>
                                            <p:strVal val="#ppt_x"/>
                                          </p:val>
                                        </p:tav>
                                        <p:tav tm="100000">
                                          <p:val>
                                            <p:strVal val="#ppt_x"/>
                                          </p:val>
                                        </p:tav>
                                      </p:tavLst>
                                    </p:anim>
                                    <p:anim calcmode="lin" valueType="num">
                                      <p:cBhvr additive="base">
                                        <p:cTn id="14" dur="500" fill="hold"/>
                                        <p:tgtEl>
                                          <p:spTgt spid="9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9263"/>
                                        </p:tgtEl>
                                        <p:attrNameLst>
                                          <p:attrName>style.visibility</p:attrName>
                                        </p:attrNameLst>
                                      </p:cBhvr>
                                      <p:to>
                                        <p:strVal val="visible"/>
                                      </p:to>
                                    </p:set>
                                    <p:anim calcmode="lin" valueType="num">
                                      <p:cBhvr additive="base">
                                        <p:cTn id="19" dur="500" fill="hold"/>
                                        <p:tgtEl>
                                          <p:spTgt spid="9263"/>
                                        </p:tgtEl>
                                        <p:attrNameLst>
                                          <p:attrName>ppt_x</p:attrName>
                                        </p:attrNameLst>
                                      </p:cBhvr>
                                      <p:tavLst>
                                        <p:tav tm="0">
                                          <p:val>
                                            <p:strVal val="#ppt_x"/>
                                          </p:val>
                                        </p:tav>
                                        <p:tav tm="100000">
                                          <p:val>
                                            <p:strVal val="#ppt_x"/>
                                          </p:val>
                                        </p:tav>
                                      </p:tavLst>
                                    </p:anim>
                                    <p:anim calcmode="lin" valueType="num">
                                      <p:cBhvr additive="base">
                                        <p:cTn id="20" dur="500" fill="hold"/>
                                        <p:tgtEl>
                                          <p:spTgt spid="92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3" nodeType="clickEffect">
                                  <p:stCondLst>
                                    <p:cond delay="0"/>
                                  </p:stCondLst>
                                  <p:childTnLst>
                                    <p:set>
                                      <p:cBhvr>
                                        <p:cTn id="24" dur="1" fill="hold">
                                          <p:stCondLst>
                                            <p:cond delay="0"/>
                                          </p:stCondLst>
                                        </p:cTn>
                                        <p:tgtEl>
                                          <p:spTgt spid="9270"/>
                                        </p:tgtEl>
                                        <p:attrNameLst>
                                          <p:attrName>style.visibility</p:attrName>
                                        </p:attrNameLst>
                                      </p:cBhvr>
                                      <p:to>
                                        <p:strVal val="visible"/>
                                      </p:to>
                                    </p:set>
                                    <p:anim calcmode="lin" valueType="num">
                                      <p:cBhvr additive="base">
                                        <p:cTn id="25" dur="500" fill="hold"/>
                                        <p:tgtEl>
                                          <p:spTgt spid="9270"/>
                                        </p:tgtEl>
                                        <p:attrNameLst>
                                          <p:attrName>ppt_x</p:attrName>
                                        </p:attrNameLst>
                                      </p:cBhvr>
                                      <p:tavLst>
                                        <p:tav tm="0">
                                          <p:val>
                                            <p:strVal val="#ppt_x"/>
                                          </p:val>
                                        </p:tav>
                                        <p:tav tm="100000">
                                          <p:val>
                                            <p:strVal val="#ppt_x"/>
                                          </p:val>
                                        </p:tav>
                                      </p:tavLst>
                                    </p:anim>
                                    <p:anim calcmode="lin" valueType="num">
                                      <p:cBhvr additive="base">
                                        <p:cTn id="26" dur="500" fill="hold"/>
                                        <p:tgtEl>
                                          <p:spTgt spid="92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4" nodeType="clickEffect">
                                  <p:stCondLst>
                                    <p:cond delay="0"/>
                                  </p:stCondLst>
                                  <p:childTnLst>
                                    <p:set>
                                      <p:cBhvr>
                                        <p:cTn id="30" dur="1" fill="hold">
                                          <p:stCondLst>
                                            <p:cond delay="0"/>
                                          </p:stCondLst>
                                        </p:cTn>
                                        <p:tgtEl>
                                          <p:spTgt spid="9265"/>
                                        </p:tgtEl>
                                        <p:attrNameLst>
                                          <p:attrName>style.visibility</p:attrName>
                                        </p:attrNameLst>
                                      </p:cBhvr>
                                      <p:to>
                                        <p:strVal val="visible"/>
                                      </p:to>
                                    </p:set>
                                    <p:anim calcmode="lin" valueType="num">
                                      <p:cBhvr additive="base">
                                        <p:cTn id="31" dur="500" fill="hold"/>
                                        <p:tgtEl>
                                          <p:spTgt spid="9265"/>
                                        </p:tgtEl>
                                        <p:attrNameLst>
                                          <p:attrName>ppt_x</p:attrName>
                                        </p:attrNameLst>
                                      </p:cBhvr>
                                      <p:tavLst>
                                        <p:tav tm="0">
                                          <p:val>
                                            <p:strVal val="#ppt_x"/>
                                          </p:val>
                                        </p:tav>
                                        <p:tav tm="100000">
                                          <p:val>
                                            <p:strVal val="#ppt_x"/>
                                          </p:val>
                                        </p:tav>
                                      </p:tavLst>
                                    </p:anim>
                                    <p:anim calcmode="lin" valueType="num">
                                      <p:cBhvr additive="base">
                                        <p:cTn id="32" dur="500" fill="hold"/>
                                        <p:tgtEl>
                                          <p:spTgt spid="926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5" nodeType="clickEffect">
                                  <p:stCondLst>
                                    <p:cond delay="0"/>
                                  </p:stCondLst>
                                  <p:childTnLst>
                                    <p:set>
                                      <p:cBhvr>
                                        <p:cTn id="36" dur="1" fill="hold">
                                          <p:stCondLst>
                                            <p:cond delay="0"/>
                                          </p:stCondLst>
                                        </p:cTn>
                                        <p:tgtEl>
                                          <p:spTgt spid="9264"/>
                                        </p:tgtEl>
                                        <p:attrNameLst>
                                          <p:attrName>style.visibility</p:attrName>
                                        </p:attrNameLst>
                                      </p:cBhvr>
                                      <p:to>
                                        <p:strVal val="visible"/>
                                      </p:to>
                                    </p:set>
                                    <p:anim calcmode="lin" valueType="num">
                                      <p:cBhvr additive="base">
                                        <p:cTn id="37" dur="500" fill="hold"/>
                                        <p:tgtEl>
                                          <p:spTgt spid="9264"/>
                                        </p:tgtEl>
                                        <p:attrNameLst>
                                          <p:attrName>ppt_x</p:attrName>
                                        </p:attrNameLst>
                                      </p:cBhvr>
                                      <p:tavLst>
                                        <p:tav tm="0">
                                          <p:val>
                                            <p:strVal val="#ppt_x"/>
                                          </p:val>
                                        </p:tav>
                                        <p:tav tm="100000">
                                          <p:val>
                                            <p:strVal val="#ppt_x"/>
                                          </p:val>
                                        </p:tav>
                                      </p:tavLst>
                                    </p:anim>
                                    <p:anim calcmode="lin" valueType="num">
                                      <p:cBhvr additive="base">
                                        <p:cTn id="38" dur="500" fill="hold"/>
                                        <p:tgtEl>
                                          <p:spTgt spid="92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6" nodeType="clickEffect">
                                  <p:stCondLst>
                                    <p:cond delay="0"/>
                                  </p:stCondLst>
                                  <p:childTnLst>
                                    <p:set>
                                      <p:cBhvr>
                                        <p:cTn id="42" dur="1" fill="hold">
                                          <p:stCondLst>
                                            <p:cond delay="0"/>
                                          </p:stCondLst>
                                        </p:cTn>
                                        <p:tgtEl>
                                          <p:spTgt spid="9272"/>
                                        </p:tgtEl>
                                        <p:attrNameLst>
                                          <p:attrName>style.visibility</p:attrName>
                                        </p:attrNameLst>
                                      </p:cBhvr>
                                      <p:to>
                                        <p:strVal val="visible"/>
                                      </p:to>
                                    </p:set>
                                    <p:anim calcmode="lin" valueType="num">
                                      <p:cBhvr additive="base">
                                        <p:cTn id="43" dur="500" fill="hold"/>
                                        <p:tgtEl>
                                          <p:spTgt spid="9272"/>
                                        </p:tgtEl>
                                        <p:attrNameLst>
                                          <p:attrName>ppt_x</p:attrName>
                                        </p:attrNameLst>
                                      </p:cBhvr>
                                      <p:tavLst>
                                        <p:tav tm="0">
                                          <p:val>
                                            <p:strVal val="#ppt_x"/>
                                          </p:val>
                                        </p:tav>
                                        <p:tav tm="100000">
                                          <p:val>
                                            <p:strVal val="#ppt_x"/>
                                          </p:val>
                                        </p:tav>
                                      </p:tavLst>
                                    </p:anim>
                                    <p:anim calcmode="lin" valueType="num">
                                      <p:cBhvr additive="base">
                                        <p:cTn id="44" dur="500" fill="hold"/>
                                        <p:tgtEl>
                                          <p:spTgt spid="927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7" nodeType="clickEffect">
                                  <p:stCondLst>
                                    <p:cond delay="0"/>
                                  </p:stCondLst>
                                  <p:childTnLst>
                                    <p:set>
                                      <p:cBhvr>
                                        <p:cTn id="48" dur="1" fill="hold">
                                          <p:stCondLst>
                                            <p:cond delay="0"/>
                                          </p:stCondLst>
                                        </p:cTn>
                                        <p:tgtEl>
                                          <p:spTgt spid="9266"/>
                                        </p:tgtEl>
                                        <p:attrNameLst>
                                          <p:attrName>style.visibility</p:attrName>
                                        </p:attrNameLst>
                                      </p:cBhvr>
                                      <p:to>
                                        <p:strVal val="visible"/>
                                      </p:to>
                                    </p:set>
                                    <p:anim calcmode="lin" valueType="num">
                                      <p:cBhvr additive="base">
                                        <p:cTn id="49" dur="500" fill="hold"/>
                                        <p:tgtEl>
                                          <p:spTgt spid="9266"/>
                                        </p:tgtEl>
                                        <p:attrNameLst>
                                          <p:attrName>ppt_x</p:attrName>
                                        </p:attrNameLst>
                                      </p:cBhvr>
                                      <p:tavLst>
                                        <p:tav tm="0">
                                          <p:val>
                                            <p:strVal val="#ppt_x"/>
                                          </p:val>
                                        </p:tav>
                                        <p:tav tm="100000">
                                          <p:val>
                                            <p:strVal val="#ppt_x"/>
                                          </p:val>
                                        </p:tav>
                                      </p:tavLst>
                                    </p:anim>
                                    <p:anim calcmode="lin" valueType="num">
                                      <p:cBhvr additive="base">
                                        <p:cTn id="50" dur="500" fill="hold"/>
                                        <p:tgtEl>
                                          <p:spTgt spid="9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2" grpId="0"/>
      <p:bldP spid="9268" grpId="1"/>
      <p:bldP spid="9263" grpId="2"/>
      <p:bldP spid="9270" grpId="3"/>
      <p:bldP spid="9265" grpId="4"/>
      <p:bldP spid="9264" grpId="5"/>
      <p:bldP spid="9272" grpId="6"/>
      <p:bldP spid="9266" grpId="7"/>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3"/>
            <p:custDataLst>
              <p:tags r:id="rId1"/>
            </p:custDataLst>
          </p:nvPr>
        </p:nvSpPr>
        <p:spPr>
          <a:xfrm>
            <a:off x="817245" y="671830"/>
            <a:ext cx="10834370" cy="3445510"/>
          </a:xfrm>
        </p:spPr>
        <p:txBody>
          <a:bodyPr>
            <a:noAutofit/>
          </a:bodyPr>
          <a:lstStyle/>
          <a:p>
            <a:pPr marL="0" indent="0">
              <a:buNone/>
            </a:pPr>
            <a:r>
              <a:rPr lang="zh-CN" altLang="en-US"/>
              <a:t>（5）作用：布雷顿森林体系有助于国际金融市场的稳定，对战后的经济复苏起到了一定的作用。 </a:t>
            </a:r>
            <a:endParaRPr lang="zh-CN" altLang="en-US"/>
          </a:p>
          <a:p>
            <a:pPr marL="0" indent="0">
              <a:buNone/>
            </a:pPr>
            <a:r>
              <a:rPr lang="zh-CN" altLang="en-US"/>
              <a:t>第一，布雷顿森林体系的形成，暂时结束了战前货币金融领域里的混乱局面，维持了战后世界货币体系的正常运转。</a:t>
            </a:r>
            <a:endParaRPr lang="zh-CN" altLang="en-US"/>
          </a:p>
          <a:p>
            <a:pPr marL="0" indent="0">
              <a:buNone/>
            </a:pPr>
            <a:r>
              <a:rPr lang="zh-CN" altLang="en-US"/>
              <a:t>第二，促进各国国内经济的发展。</a:t>
            </a:r>
            <a:endParaRPr lang="zh-CN" altLang="en-US"/>
          </a:p>
          <a:p>
            <a:pPr marL="0" indent="0">
              <a:buNone/>
            </a:pPr>
            <a:r>
              <a:rPr lang="zh-CN" altLang="en-US"/>
              <a:t>第三，布雷顿森林体系的形成，在相对稳定的情况下扩大了世界贸易。</a:t>
            </a:r>
            <a:endParaRPr lang="zh-CN" altLang="en-US"/>
          </a:p>
          <a:p>
            <a:pPr marL="0" indent="0">
              <a:buNone/>
            </a:pPr>
            <a:r>
              <a:rPr lang="zh-CN" altLang="en-US"/>
              <a:t>第四，布雷顿森林体系形成后，基金组织和世界银行的活动对世界经济的恢复和发展起了一定的积极作用。</a:t>
            </a:r>
            <a:endParaRPr lang="zh-CN" altLang="en-US"/>
          </a:p>
          <a:p>
            <a:pPr marL="0" indent="0">
              <a:buNone/>
            </a:pPr>
            <a:r>
              <a:rPr lang="zh-CN" altLang="en-US"/>
              <a:t>第五，布雷顿森林体系的形成有助于生产和资本的国际化。</a:t>
            </a:r>
            <a:endParaRPr lang="zh-CN" altLang="en-US"/>
          </a:p>
          <a:p>
            <a:pPr marL="0" indent="0">
              <a:buNone/>
            </a:pPr>
            <a:r>
              <a:rPr lang="zh-CN" altLang="en-US"/>
              <a:t>（</a:t>
            </a:r>
            <a:r>
              <a:rPr lang="en-US" altLang="zh-CN"/>
              <a:t>6</a:t>
            </a:r>
            <a:r>
              <a:rPr lang="zh-CN" altLang="en-US"/>
              <a:t>）解体：因美元危机与美国经济危机的频繁爆发，该体系于1973年宣告结</a:t>
            </a:r>
            <a:endParaRPr lang="zh-CN" altLang="en-US"/>
          </a:p>
        </p:txBody>
      </p:sp>
    </p:spTree>
    <p:custDataLst>
      <p:tags r:id="rId2"/>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p>
            <a:endParaRPr lang="zh-CN" altLang="en-US" sz="3600"/>
          </a:p>
        </p:txBody>
      </p:sp>
      <p:graphicFrame>
        <p:nvGraphicFramePr>
          <p:cNvPr id="3" name="表格 2"/>
          <p:cNvGraphicFramePr>
            <a:graphicFrameLocks noGrp="1"/>
          </p:cNvGraphicFramePr>
          <p:nvPr>
            <p:custDataLst>
              <p:tags r:id="rId1"/>
            </p:custDataLst>
          </p:nvPr>
        </p:nvGraphicFramePr>
        <p:xfrm>
          <a:off x="781050" y="1007745"/>
          <a:ext cx="11184255" cy="5301615"/>
        </p:xfrm>
        <a:graphic>
          <a:graphicData uri="http://schemas.openxmlformats.org/drawingml/2006/table">
            <a:tbl>
              <a:tblPr firstRow="1" bandRow="1">
                <a:tableStyleId>{5C22544A-7EE6-4342-B048-85BDC9FD1C3A}</a:tableStyleId>
              </a:tblPr>
              <a:tblGrid>
                <a:gridCol w="1583690"/>
                <a:gridCol w="1129665"/>
                <a:gridCol w="3366135"/>
                <a:gridCol w="5104765"/>
              </a:tblGrid>
              <a:tr h="423545">
                <a:tc>
                  <a:txBody>
                    <a:bodyPr wrap="square"/>
                    <a:lstStyle/>
                    <a:p>
                      <a:pPr algn="ctr">
                        <a:buNone/>
                      </a:pPr>
                      <a:r>
                        <a:rPr lang="zh-CN" altLang="en-US" sz="2400">
                          <a:cs typeface="方正启体简体" panose="03000509000000000000" charset="-122"/>
                        </a:rPr>
                        <a:t>项目</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a:cs typeface="方正启体简体" panose="03000509000000000000" charset="-122"/>
                        </a:rPr>
                        <a:t>类别</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a:cs typeface="方正启体简体" panose="03000509000000000000" charset="-122"/>
                        </a:rPr>
                        <a:t>布雷顿森林体系</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lgn="ctr">
                        <a:buNone/>
                      </a:pPr>
                      <a:r>
                        <a:rPr lang="zh-CN" altLang="en-US" sz="2400">
                          <a:cs typeface="方正启体简体" panose="03000509000000000000" charset="-122"/>
                        </a:rPr>
                        <a:t>关贸总协定</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34670">
                <a:tc rowSpan="3">
                  <a:txBody>
                    <a:bodyPr wrap="square"/>
                    <a:lstStyle/>
                    <a:p>
                      <a:pPr>
                        <a:buNone/>
                      </a:pPr>
                      <a:r>
                        <a:rPr lang="zh-CN" altLang="en-US" sz="2400">
                          <a:cs typeface="方正启体简体" panose="03000509000000000000" charset="-122"/>
                        </a:rPr>
                        <a:t>不同点</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zh-CN" altLang="en-US" sz="2400">
                          <a:cs typeface="方正启体简体" panose="03000509000000000000" charset="-122"/>
                        </a:rPr>
                        <a:t>性质</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zh-CN" altLang="en-US" sz="2400">
                          <a:cs typeface="方正启体简体" panose="03000509000000000000" charset="-122"/>
                        </a:rPr>
                        <a:t>国际金融体系</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zh-CN" altLang="en-US" sz="2400">
                          <a:cs typeface="方正启体简体" panose="03000509000000000000" charset="-122"/>
                        </a:rPr>
                        <a:t>国际贸易体系</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54050">
                <a:tc vMerge="1">
                  <a:tcPr>
                    <a:lnL w="12700" cmpd="sng">
                      <a:solidFill>
                        <a:schemeClr val="tx1"/>
                      </a:solidFill>
                      <a:prstDash val="solid"/>
                    </a:lnL>
                    <a:lnR w="12700" cmpd="sng">
                      <a:solidFill>
                        <a:schemeClr val="tx1"/>
                      </a:solidFill>
                      <a:prstDash val="solid"/>
                    </a:lnR>
                  </a:tcPr>
                </a:tc>
                <a:tc>
                  <a:txBody>
                    <a:bodyPr wrap="square"/>
                    <a:lstStyle/>
                    <a:p>
                      <a:pPr>
                        <a:buNone/>
                      </a:pPr>
                      <a:r>
                        <a:rPr lang="zh-CN" altLang="en-US" sz="2400">
                          <a:cs typeface="方正启体简体" panose="03000509000000000000" charset="-122"/>
                        </a:rPr>
                        <a:t>构成</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en-US" altLang="zh-CN" sz="2400">
                          <a:cs typeface="方正启体简体" panose="03000509000000000000" charset="-122"/>
                        </a:rPr>
                        <a:t>IMF</a:t>
                      </a:r>
                      <a:r>
                        <a:rPr lang="zh-CN" altLang="en-US" sz="2400">
                          <a:cs typeface="方正启体简体" panose="03000509000000000000" charset="-122"/>
                        </a:rPr>
                        <a:t>、</a:t>
                      </a:r>
                      <a:r>
                        <a:rPr lang="en-US" altLang="zh-CN" sz="2400">
                          <a:cs typeface="方正启体简体" panose="03000509000000000000" charset="-122"/>
                        </a:rPr>
                        <a:t>WB</a:t>
                      </a:r>
                      <a:endParaRPr lang="en-US" altLang="zh-CN"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zh-CN" altLang="en-US" sz="2400">
                          <a:cs typeface="方正启体简体" panose="03000509000000000000" charset="-122"/>
                        </a:rPr>
                        <a:t>关贸总协定</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90575">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wrap="square"/>
                    <a:lstStyle/>
                    <a:p>
                      <a:pPr>
                        <a:buNone/>
                      </a:pPr>
                      <a:r>
                        <a:rPr lang="zh-CN" altLang="en-US" sz="2400">
                          <a:cs typeface="方正启体简体" panose="03000509000000000000" charset="-122"/>
                        </a:rPr>
                        <a:t>作用</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zh-CN" altLang="en-US" sz="2400">
                          <a:cs typeface="方正启体简体" panose="03000509000000000000" charset="-122"/>
                        </a:rPr>
                        <a:t>稳定金融秩序</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zh-CN" altLang="en-US" sz="2400">
                          <a:cs typeface="方正启体简体" panose="03000509000000000000" charset="-122"/>
                        </a:rPr>
                        <a:t>稳定贸易秩序，促进贸易自由化</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19200">
                <a:tc rowSpan="3">
                  <a:txBody>
                    <a:bodyPr wrap="square"/>
                    <a:lstStyle/>
                    <a:p>
                      <a:pPr>
                        <a:buNone/>
                      </a:pPr>
                      <a:r>
                        <a:rPr lang="zh-CN" altLang="en-US" sz="2400">
                          <a:cs typeface="方正启体简体" panose="03000509000000000000" charset="-122"/>
                        </a:rPr>
                        <a:t>相同点</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wrap="square"/>
                    <a:lstStyle/>
                    <a:p>
                      <a:pPr>
                        <a:buNone/>
                      </a:pPr>
                      <a:r>
                        <a:rPr lang="zh-CN" altLang="en-US" sz="2400">
                          <a:cs typeface="方正启体简体" panose="03000509000000000000" charset="-122"/>
                        </a:rPr>
                        <a:t>原因</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wrap="square"/>
                    <a:lstStyle/>
                    <a:p>
                      <a:pPr>
                        <a:buNone/>
                      </a:pPr>
                      <a:r>
                        <a:rPr lang="en-US" altLang="zh-CN" sz="2400">
                          <a:cs typeface="方正启体简体" panose="03000509000000000000" charset="-122"/>
                        </a:rPr>
                        <a:t>1929—1933</a:t>
                      </a:r>
                      <a:r>
                        <a:rPr lang="zh-CN" altLang="en-US" sz="2400">
                          <a:cs typeface="方正启体简体" panose="03000509000000000000" charset="-122"/>
                        </a:rPr>
                        <a:t>年经济危机的教训；</a:t>
                      </a:r>
                      <a:endParaRPr lang="zh-CN" altLang="en-US" sz="2400">
                        <a:cs typeface="方正启体简体" panose="03000509000000000000" charset="-122"/>
                      </a:endParaRPr>
                    </a:p>
                    <a:p>
                      <a:pPr>
                        <a:buNone/>
                      </a:pPr>
                      <a:r>
                        <a:rPr lang="zh-CN" altLang="en-US" sz="2400">
                          <a:cs typeface="方正启体简体" panose="03000509000000000000" charset="-122"/>
                        </a:rPr>
                        <a:t>美国的倡导及其经济实力的强大；</a:t>
                      </a:r>
                      <a:endParaRPr lang="zh-CN" altLang="en-US" sz="2400">
                        <a:cs typeface="方正启体简体" panose="03000509000000000000" charset="-122"/>
                      </a:endParaRPr>
                    </a:p>
                    <a:p>
                      <a:pPr>
                        <a:buNone/>
                      </a:pPr>
                      <a:r>
                        <a:rPr lang="zh-CN" altLang="en-US" sz="2400">
                          <a:cs typeface="方正启体简体" panose="03000509000000000000" charset="-122"/>
                        </a:rPr>
                        <a:t>稳定战后资本主义世界经济秩序的需要</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424180">
                <a:tc vMerge="1">
                  <a:tcPr>
                    <a:lnL w="12700" cmpd="sng">
                      <a:solidFill>
                        <a:schemeClr val="tx1"/>
                      </a:solidFill>
                      <a:prstDash val="solid"/>
                    </a:lnL>
                    <a:lnR w="12700" cmpd="sng">
                      <a:solidFill>
                        <a:schemeClr val="tx1"/>
                      </a:solidFill>
                      <a:prstDash val="solid"/>
                    </a:lnR>
                  </a:tcPr>
                </a:tc>
                <a:tc>
                  <a:txBody>
                    <a:bodyPr wrap="square"/>
                    <a:lstStyle/>
                    <a:p>
                      <a:pPr>
                        <a:buNone/>
                      </a:pPr>
                      <a:r>
                        <a:rPr lang="zh-CN" altLang="en-US" sz="2400">
                          <a:cs typeface="方正启体简体" panose="03000509000000000000" charset="-122"/>
                        </a:rPr>
                        <a:t>目的</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wrap="square"/>
                    <a:lstStyle/>
                    <a:p>
                      <a:pPr>
                        <a:buNone/>
                      </a:pPr>
                      <a:r>
                        <a:rPr lang="zh-CN" altLang="en-US" sz="2400">
                          <a:cs typeface="方正启体简体" panose="03000509000000000000" charset="-122"/>
                        </a:rPr>
                        <a:t>美国进行经济扩张，建立经济霸权</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r h="1059180">
                <a:tc vMerge="1">
                  <a:tcPr>
                    <a:lnL w="12700" cmpd="sng">
                      <a:solidFill>
                        <a:schemeClr val="tx1"/>
                      </a:solidFill>
                      <a:prstDash val="solid"/>
                    </a:lnL>
                    <a:lnR w="12700" cmpd="sng">
                      <a:solidFill>
                        <a:schemeClr val="tx1"/>
                      </a:solidFill>
                      <a:prstDash val="solid"/>
                    </a:lnR>
                    <a:lnB w="12700" cmpd="sng">
                      <a:solidFill>
                        <a:schemeClr val="tx1"/>
                      </a:solidFill>
                      <a:prstDash val="solid"/>
                    </a:lnB>
                  </a:tcPr>
                </a:tc>
                <a:tc>
                  <a:txBody>
                    <a:bodyPr wrap="square"/>
                    <a:lstStyle/>
                    <a:p>
                      <a:pPr>
                        <a:buNone/>
                      </a:pPr>
                      <a:r>
                        <a:rPr lang="zh-CN" altLang="en-US" sz="2400">
                          <a:cs typeface="方正启体简体" panose="03000509000000000000" charset="-122"/>
                        </a:rPr>
                        <a:t>作用</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gridSpan="2">
                  <a:txBody>
                    <a:bodyPr wrap="square"/>
                    <a:lstStyle/>
                    <a:p>
                      <a:pPr>
                        <a:buNone/>
                      </a:pPr>
                      <a:r>
                        <a:rPr lang="zh-CN" altLang="en-US" sz="2400">
                          <a:cs typeface="方正启体简体" panose="03000509000000000000" charset="-122"/>
                        </a:rPr>
                        <a:t>适应经济全球化；</a:t>
                      </a:r>
                      <a:endParaRPr lang="zh-CN" altLang="en-US" sz="2400">
                        <a:cs typeface="方正启体简体" panose="03000509000000000000" charset="-122"/>
                      </a:endParaRPr>
                    </a:p>
                    <a:p>
                      <a:pPr>
                        <a:buNone/>
                      </a:pPr>
                      <a:r>
                        <a:rPr lang="zh-CN" altLang="en-US" sz="2400">
                          <a:cs typeface="方正启体简体" panose="03000509000000000000" charset="-122"/>
                        </a:rPr>
                        <a:t>世界经济朝着体系化、制度化方向发展；</a:t>
                      </a:r>
                      <a:endParaRPr lang="zh-CN" altLang="en-US" sz="2400">
                        <a:cs typeface="方正启体简体" panose="03000509000000000000" charset="-122"/>
                      </a:endParaRPr>
                    </a:p>
                    <a:p>
                      <a:pPr>
                        <a:buNone/>
                      </a:pPr>
                      <a:r>
                        <a:rPr lang="zh-CN" altLang="en-US" sz="2400">
                          <a:cs typeface="方正启体简体" panose="03000509000000000000" charset="-122"/>
                        </a:rPr>
                        <a:t>有利于美国的经济扩张</a:t>
                      </a:r>
                      <a:endParaRPr lang="zh-CN" altLang="en-US" sz="2400">
                        <a:cs typeface="方正启体简体" panose="03000509000000000000"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4" name="TextBox 13"/>
          <p:cNvSpPr txBox="1"/>
          <p:nvPr>
            <p:custDataLst>
              <p:tags r:id="rId2"/>
            </p:custDataLst>
          </p:nvPr>
        </p:nvSpPr>
        <p:spPr>
          <a:xfrm>
            <a:off x="1879791" y="451841"/>
            <a:ext cx="6260465" cy="521970"/>
          </a:xfrm>
          <a:prstGeom prst="rect">
            <a:avLst/>
          </a:prstGeom>
          <a:noFill/>
        </p:spPr>
        <p:txBody>
          <a:bodyPr wrap="none" lIns="91452" tIns="45725" rIns="91452" bIns="45725" rtlCol="0">
            <a:spAutoFit/>
          </a:bodyPr>
          <a:lstStyle/>
          <a:p>
            <a:pPr algn="l"/>
            <a:r>
              <a:rPr lang="zh-CN" sz="2800" b="1">
                <a:solidFill>
                  <a:srgbClr val="FF0000"/>
                </a:solidFill>
                <a:latin typeface="方正启体简体" panose="03000509000000000000" charset="-122"/>
                <a:ea typeface="方正启体简体" panose="03000509000000000000" charset="-122"/>
                <a:cs typeface="方正启体简体" panose="03000509000000000000" charset="-122"/>
              </a:rPr>
              <a:t>布雷顿森林体系与关贸总协定的异同点</a:t>
            </a:r>
            <a:endParaRPr lang="zh-CN" sz="28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535305" y="445135"/>
            <a:ext cx="11419205" cy="6369685"/>
          </a:xfrm>
          <a:prstGeom prst="rect">
            <a:avLst/>
          </a:prstGeom>
          <a:noFill/>
          <a:ln w="9525">
            <a:noFill/>
          </a:ln>
        </p:spPr>
        <p:txBody>
          <a:bodyPr wrap="square">
            <a:spAutoFit/>
          </a:bodyPr>
          <a:lstStyle/>
          <a:p>
            <a:pPr indent="0"/>
            <a:r>
              <a:rPr lang="en-US" altLang="zh-CN" sz="2400" b="0">
                <a:latin typeface="方正启体简体" panose="03000509000000000000" charset="-122"/>
                <a:ea typeface="方正启体简体" panose="03000509000000000000" charset="-122"/>
                <a:cs typeface="方正启体简体" panose="03000509000000000000" charset="-122"/>
              </a:rPr>
              <a:t>           </a:t>
            </a:r>
            <a:r>
              <a:rPr lang="zh-CN" sz="2400" b="0">
                <a:latin typeface="方正启体简体" panose="03000509000000000000" charset="-122"/>
                <a:ea typeface="方正启体简体" panose="03000509000000000000" charset="-122"/>
                <a:cs typeface="方正启体简体" panose="03000509000000000000" charset="-122"/>
              </a:rPr>
              <a:t>国际货币体系演变历史，就是国际货币形态和汇率制度的变化过程。阅读下列材料：</a:t>
            </a:r>
            <a:r>
              <a:rPr lang="en-US" sz="2400" b="0">
                <a:latin typeface="方正启体简体" panose="03000509000000000000" charset="-122"/>
                <a:ea typeface="方正启体简体" panose="03000509000000000000" charset="-122"/>
                <a:cs typeface="方正启体简体" panose="03000509000000000000" charset="-122"/>
              </a:rPr>
              <a:t> </a:t>
            </a:r>
            <a:r>
              <a:rPr lang="zh-CN" sz="2400" b="0">
                <a:latin typeface="方正启体简体" panose="03000509000000000000" charset="-122"/>
                <a:ea typeface="方正启体简体" panose="03000509000000000000" charset="-122"/>
                <a:cs typeface="方正启体简体" panose="03000509000000000000" charset="-122"/>
              </a:rPr>
              <a:t>材料一</a:t>
            </a:r>
            <a:r>
              <a:rPr lang="en-US" sz="2400" b="0">
                <a:latin typeface="方正启体简体" panose="03000509000000000000" charset="-122"/>
                <a:ea typeface="方正启体简体" panose="03000509000000000000" charset="-122"/>
                <a:cs typeface="方正启体简体" panose="03000509000000000000" charset="-122"/>
              </a:rPr>
              <a:t> </a:t>
            </a:r>
            <a:r>
              <a:rPr lang="zh-CN" sz="2400" b="0">
                <a:latin typeface="方正启体简体" panose="03000509000000000000" charset="-122"/>
                <a:ea typeface="方正启体简体" panose="03000509000000000000" charset="-122"/>
                <a:cs typeface="方正启体简体" panose="03000509000000000000" charset="-122"/>
              </a:rPr>
              <a:t>面对两次世界大战期间国际金融体系的混乱，各国汇率的任意波动，各个国家更加怀念传统的国际金本位制。……</a:t>
            </a:r>
            <a:r>
              <a:rPr lang="en-US" sz="2400" b="0">
                <a:latin typeface="方正启体简体" panose="03000509000000000000" charset="-122"/>
                <a:ea typeface="方正启体简体" panose="03000509000000000000" charset="-122"/>
                <a:cs typeface="方正启体简体" panose="03000509000000000000" charset="-122"/>
              </a:rPr>
              <a:t>1943</a:t>
            </a:r>
            <a:r>
              <a:rPr lang="zh-CN" sz="2400" b="0">
                <a:latin typeface="方正启体简体" panose="03000509000000000000" charset="-122"/>
                <a:ea typeface="方正启体简体" panose="03000509000000000000" charset="-122"/>
                <a:cs typeface="方正启体简体" panose="03000509000000000000" charset="-122"/>
              </a:rPr>
              <a:t>年</a:t>
            </a:r>
            <a:r>
              <a:rPr lang="en-US" sz="2400" b="0">
                <a:latin typeface="方正启体简体" panose="03000509000000000000" charset="-122"/>
                <a:ea typeface="方正启体简体" panose="03000509000000000000" charset="-122"/>
                <a:cs typeface="方正启体简体" panose="03000509000000000000" charset="-122"/>
              </a:rPr>
              <a:t>9</a:t>
            </a:r>
            <a:r>
              <a:rPr lang="zh-CN" sz="2400" b="0">
                <a:latin typeface="方正启体简体" panose="03000509000000000000" charset="-122"/>
                <a:ea typeface="方正启体简体" panose="03000509000000000000" charset="-122"/>
                <a:cs typeface="方正启体简体" panose="03000509000000000000" charset="-122"/>
              </a:rPr>
              <a:t>月至</a:t>
            </a:r>
            <a:r>
              <a:rPr lang="en-US" sz="2400" b="0">
                <a:latin typeface="方正启体简体" panose="03000509000000000000" charset="-122"/>
                <a:ea typeface="方正启体简体" panose="03000509000000000000" charset="-122"/>
                <a:cs typeface="方正启体简体" panose="03000509000000000000" charset="-122"/>
              </a:rPr>
              <a:t>11</a:t>
            </a:r>
            <a:r>
              <a:rPr lang="zh-CN" sz="2400" b="0">
                <a:latin typeface="方正启体简体" panose="03000509000000000000" charset="-122"/>
                <a:ea typeface="方正启体简体" panose="03000509000000000000" charset="-122"/>
                <a:cs typeface="方正启体简体" panose="03000509000000000000" charset="-122"/>
              </a:rPr>
              <a:t>月，英美两国代表在华盛顿就战后货币体系问题进行会谈。由于英美两个国家经济、政治实力相差悬殊，双方会谈的结果是采用“怀特计划”，吸收“凯恩斯计划”中的一些成分。</a:t>
            </a:r>
            <a:r>
              <a:rPr lang="en-US" sz="2400" b="0">
                <a:latin typeface="方正启体简体" panose="03000509000000000000" charset="-122"/>
                <a:ea typeface="方正启体简体" panose="03000509000000000000" charset="-122"/>
                <a:cs typeface="方正启体简体" panose="03000509000000000000" charset="-122"/>
              </a:rPr>
              <a:t> </a:t>
            </a:r>
            <a:r>
              <a:rPr lang="zh-CN" sz="2400" b="0">
                <a:latin typeface="方正启体简体" panose="03000509000000000000" charset="-122"/>
                <a:ea typeface="方正启体简体" panose="03000509000000000000" charset="-122"/>
                <a:cs typeface="方正启体简体" panose="03000509000000000000" charset="-122"/>
              </a:rPr>
              <a:t>——李增刚《国际货币体系演变及现实困境的政治经济学分析》材料二布雷顿森林体系崩溃，牙买加体系建立，各国货币不再规定含金量，黄金也不再用于官方结算，黄金的货币使命终结。……而当前美元仍然占各国外汇储备的</a:t>
            </a:r>
            <a:r>
              <a:rPr lang="en-US" sz="2400" b="0">
                <a:latin typeface="方正启体简体" panose="03000509000000000000" charset="-122"/>
                <a:ea typeface="方正启体简体" panose="03000509000000000000" charset="-122"/>
                <a:cs typeface="方正启体简体" panose="03000509000000000000" charset="-122"/>
              </a:rPr>
              <a:t>65%</a:t>
            </a:r>
            <a:r>
              <a:rPr lang="zh-CN" sz="2400" b="0">
                <a:latin typeface="方正启体简体" panose="03000509000000000000" charset="-122"/>
                <a:ea typeface="方正启体简体" panose="03000509000000000000" charset="-122"/>
                <a:cs typeface="方正启体简体" panose="03000509000000000000" charset="-122"/>
              </a:rPr>
              <a:t>左右，国际外汇交易的</a:t>
            </a:r>
            <a:r>
              <a:rPr lang="en-US" sz="2400" b="0">
                <a:latin typeface="方正启体简体" panose="03000509000000000000" charset="-122"/>
                <a:ea typeface="方正启体简体" panose="03000509000000000000" charset="-122"/>
                <a:cs typeface="方正启体简体" panose="03000509000000000000" charset="-122"/>
              </a:rPr>
              <a:t>40%</a:t>
            </a:r>
            <a:r>
              <a:rPr lang="zh-CN" sz="2400" b="0">
                <a:latin typeface="方正启体简体" panose="03000509000000000000" charset="-122"/>
                <a:ea typeface="方正启体简体" panose="03000509000000000000" charset="-122"/>
                <a:cs typeface="方正启体简体" panose="03000509000000000000" charset="-122"/>
              </a:rPr>
              <a:t>以上，国际贸易结算的</a:t>
            </a:r>
            <a:r>
              <a:rPr lang="en-US" sz="2400" b="0">
                <a:latin typeface="方正启体简体" panose="03000509000000000000" charset="-122"/>
                <a:ea typeface="方正启体简体" panose="03000509000000000000" charset="-122"/>
                <a:cs typeface="方正启体简体" panose="03000509000000000000" charset="-122"/>
              </a:rPr>
              <a:t>50%</a:t>
            </a:r>
            <a:r>
              <a:rPr lang="zh-CN" sz="2400" b="0">
                <a:latin typeface="方正启体简体" panose="03000509000000000000" charset="-122"/>
                <a:ea typeface="方正启体简体" panose="03000509000000000000" charset="-122"/>
                <a:cs typeface="方正启体简体" panose="03000509000000000000" charset="-122"/>
              </a:rPr>
              <a:t>以上，……现行国际货币体系是一种浮动汇率体系。……弹性化、多样化的汇率制度符合国际经济一体化、资本流动量剧增，各国发展特色化的客观要求，外围国家尤其是发展中国家在经济开发、资本项目自由兑换化的过程中，汇率制度的弹性化为其保持货币政策的相对独立性提供基础前提。——朱丰根、朱延福《现行国际货币体系基本特征与问题分析》请回答：（</a:t>
            </a:r>
            <a:r>
              <a:rPr lang="en-US" sz="2400" b="0">
                <a:latin typeface="方正启体简体" panose="03000509000000000000" charset="-122"/>
                <a:ea typeface="方正启体简体" panose="03000509000000000000" charset="-122"/>
                <a:cs typeface="方正启体简体" panose="03000509000000000000" charset="-122"/>
              </a:rPr>
              <a:t>1</a:t>
            </a:r>
            <a:r>
              <a:rPr lang="zh-CN" sz="2400" b="0">
                <a:latin typeface="方正启体简体" panose="03000509000000000000" charset="-122"/>
                <a:ea typeface="方正启体简体" panose="03000509000000000000" charset="-122"/>
                <a:cs typeface="方正启体简体" panose="03000509000000000000" charset="-122"/>
              </a:rPr>
              <a:t>）据材料一，概括指出二战后世界货币体系建立的原因。结合所学知识，指出该体系是如何解决汇率问题的。（</a:t>
            </a:r>
            <a:r>
              <a:rPr lang="en-US" sz="2400" b="0">
                <a:latin typeface="方正启体简体" panose="03000509000000000000" charset="-122"/>
                <a:ea typeface="方正启体简体" panose="03000509000000000000" charset="-122"/>
                <a:cs typeface="方正启体简体" panose="03000509000000000000" charset="-122"/>
              </a:rPr>
              <a:t>2</a:t>
            </a:r>
            <a:r>
              <a:rPr lang="zh-CN" sz="2400" b="0">
                <a:latin typeface="方正启体简体" panose="03000509000000000000" charset="-122"/>
                <a:ea typeface="方正启体简体" panose="03000509000000000000" charset="-122"/>
                <a:cs typeface="方正启体简体" panose="03000509000000000000" charset="-122"/>
              </a:rPr>
              <a:t>）据材料二，指出牙买加体系与布雷顿森林体系在货币形态和汇率机制上的变化，这种变化反映了什么实质问题？（</a:t>
            </a:r>
            <a:r>
              <a:rPr lang="en-US" sz="2400" b="0">
                <a:latin typeface="方正启体简体" panose="03000509000000000000" charset="-122"/>
                <a:ea typeface="方正启体简体" panose="03000509000000000000" charset="-122"/>
                <a:cs typeface="方正启体简体" panose="03000509000000000000" charset="-122"/>
              </a:rPr>
              <a:t>3</a:t>
            </a:r>
            <a:r>
              <a:rPr lang="zh-CN" sz="2400" b="0">
                <a:latin typeface="方正启体简体" panose="03000509000000000000" charset="-122"/>
                <a:ea typeface="方正启体简体" panose="03000509000000000000" charset="-122"/>
                <a:cs typeface="方正启体简体" panose="03000509000000000000" charset="-122"/>
              </a:rPr>
              <a:t>）</a:t>
            </a:r>
            <a:r>
              <a:rPr lang="en-US" sz="2400" b="0">
                <a:latin typeface="方正启体简体" panose="03000509000000000000" charset="-122"/>
                <a:ea typeface="方正启体简体" panose="03000509000000000000" charset="-122"/>
                <a:cs typeface="方正启体简体" panose="03000509000000000000" charset="-122"/>
              </a:rPr>
              <a:t>20</a:t>
            </a:r>
            <a:r>
              <a:rPr lang="zh-CN" sz="2400" b="0">
                <a:latin typeface="方正启体简体" panose="03000509000000000000" charset="-122"/>
                <a:ea typeface="方正启体简体" panose="03000509000000000000" charset="-122"/>
                <a:cs typeface="方正启体简体" panose="03000509000000000000" charset="-122"/>
              </a:rPr>
              <a:t>世纪</a:t>
            </a:r>
            <a:r>
              <a:rPr lang="en-US" sz="2400" b="0">
                <a:latin typeface="方正启体简体" panose="03000509000000000000" charset="-122"/>
                <a:ea typeface="方正启体简体" panose="03000509000000000000" charset="-122"/>
                <a:cs typeface="方正启体简体" panose="03000509000000000000" charset="-122"/>
              </a:rPr>
              <a:t>80</a:t>
            </a:r>
            <a:r>
              <a:rPr lang="zh-CN" sz="2400" b="0">
                <a:latin typeface="方正启体简体" panose="03000509000000000000" charset="-122"/>
                <a:ea typeface="方正启体简体" panose="03000509000000000000" charset="-122"/>
                <a:cs typeface="方正启体简体" panose="03000509000000000000" charset="-122"/>
              </a:rPr>
              <a:t>年代以来，世界性的金融危机频繁爆发。这种现象的出现说明了什么？</a:t>
            </a:r>
            <a:endParaRPr lang="zh-CN" altLang="en-US" sz="2400" b="0">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custDataLst>
              <p:tags r:id="rId2"/>
            </p:custDataLst>
          </p:nvPr>
        </p:nvSpPr>
        <p:spPr>
          <a:xfrm>
            <a:off x="736600" y="812800"/>
            <a:ext cx="10719435" cy="829945"/>
          </a:xfrm>
          <a:prstGeom prst="rect">
            <a:avLst/>
          </a:prstGeom>
          <a:gradFill>
            <a:gsLst>
              <a:gs pos="0">
                <a:srgbClr val="9EE256"/>
              </a:gs>
              <a:gs pos="100000">
                <a:srgbClr val="52762D"/>
              </a:gs>
            </a:gsLst>
            <a:lin scaled="0"/>
          </a:gradFill>
          <a:ln w="9525">
            <a:noFill/>
          </a:ln>
        </p:spPr>
        <p:txBody>
          <a:bodyPr wrap="square">
            <a:spAutoFit/>
          </a:bodyPr>
          <a:lstStyle/>
          <a:p>
            <a:pPr indent="0"/>
            <a:r>
              <a:rPr lang="zh-CN" sz="2400" b="0">
                <a:latin typeface="方正启体简体" panose="03000509000000000000" charset="-122"/>
                <a:ea typeface="方正启体简体" panose="03000509000000000000" charset="-122"/>
                <a:cs typeface="方正启体简体" panose="03000509000000000000" charset="-122"/>
              </a:rPr>
              <a:t>（</a:t>
            </a:r>
            <a:r>
              <a:rPr lang="en-US" sz="2400" b="0">
                <a:latin typeface="方正启体简体" panose="03000509000000000000" charset="-122"/>
                <a:ea typeface="方正启体简体" panose="03000509000000000000" charset="-122"/>
                <a:cs typeface="方正启体简体" panose="03000509000000000000" charset="-122"/>
              </a:rPr>
              <a:t>1</a:t>
            </a:r>
            <a:r>
              <a:rPr lang="zh-CN" sz="2400" b="0">
                <a:latin typeface="方正启体简体" panose="03000509000000000000" charset="-122"/>
                <a:ea typeface="方正启体简体" panose="03000509000000000000" charset="-122"/>
                <a:cs typeface="方正启体简体" panose="03000509000000000000" charset="-122"/>
              </a:rPr>
              <a:t>）原因：国际金融秩序混乱；美国成为头号强国。 </a:t>
            </a:r>
            <a:endParaRPr lang="zh-CN" sz="2400" b="0">
              <a:latin typeface="方正启体简体" panose="03000509000000000000" charset="-122"/>
              <a:ea typeface="方正启体简体" panose="03000509000000000000" charset="-122"/>
              <a:cs typeface="方正启体简体" panose="03000509000000000000" charset="-122"/>
            </a:endParaRPr>
          </a:p>
          <a:p>
            <a:pPr indent="0"/>
            <a:r>
              <a:rPr lang="en-US" altLang="zh-CN" sz="2400" b="0">
                <a:latin typeface="方正启体简体" panose="03000509000000000000" charset="-122"/>
                <a:ea typeface="方正启体简体" panose="03000509000000000000" charset="-122"/>
                <a:cs typeface="方正启体简体" panose="03000509000000000000" charset="-122"/>
              </a:rPr>
              <a:t>             </a:t>
            </a:r>
            <a:r>
              <a:rPr lang="zh-CN" sz="2400" b="0">
                <a:latin typeface="方正启体简体" panose="03000509000000000000" charset="-122"/>
                <a:ea typeface="方正启体简体" panose="03000509000000000000" charset="-122"/>
                <a:cs typeface="方正启体简体" panose="03000509000000000000" charset="-122"/>
              </a:rPr>
              <a:t>解决：美元与黄金挂钩；各会员国货币与美元挂钩（保持固定汇率）。</a:t>
            </a:r>
            <a:endParaRPr lang="zh-CN" altLang="en-US" sz="2400">
              <a:cs typeface="方正启体简体" panose="03000509000000000000" charset="-122"/>
            </a:endParaRPr>
          </a:p>
        </p:txBody>
      </p:sp>
      <p:sp>
        <p:nvSpPr>
          <p:cNvPr id="5" name="文本框 4"/>
          <p:cNvSpPr txBox="1"/>
          <p:nvPr>
            <p:custDataLst>
              <p:tags r:id="rId3"/>
            </p:custDataLst>
          </p:nvPr>
        </p:nvSpPr>
        <p:spPr>
          <a:xfrm>
            <a:off x="736600" y="1942465"/>
            <a:ext cx="10718800" cy="1568450"/>
          </a:xfrm>
          <a:prstGeom prst="rect">
            <a:avLst/>
          </a:prstGeom>
          <a:solidFill>
            <a:srgbClr val="00B0F0"/>
          </a:solidFill>
          <a:ln w="9525">
            <a:noFill/>
          </a:ln>
        </p:spPr>
        <p:txBody>
          <a:bodyPr wrap="square">
            <a:spAutoFit/>
          </a:bodyPr>
          <a:lstStyle/>
          <a:p>
            <a:pPr indent="0"/>
            <a:r>
              <a:rPr lang="zh-CN" sz="3200" b="0">
                <a:latin typeface="方正启体简体" panose="03000509000000000000" charset="-122"/>
                <a:ea typeface="方正启体简体" panose="03000509000000000000" charset="-122"/>
                <a:cs typeface="方正启体简体" panose="03000509000000000000" charset="-122"/>
              </a:rPr>
              <a:t>（</a:t>
            </a:r>
            <a:r>
              <a:rPr lang="en-US" sz="3200" b="0">
                <a:latin typeface="方正启体简体" panose="03000509000000000000" charset="-122"/>
                <a:ea typeface="方正启体简体" panose="03000509000000000000" charset="-122"/>
                <a:cs typeface="方正启体简体" panose="03000509000000000000" charset="-122"/>
              </a:rPr>
              <a:t>2</a:t>
            </a:r>
            <a:r>
              <a:rPr lang="zh-CN" sz="3200" b="0">
                <a:latin typeface="方正启体简体" panose="03000509000000000000" charset="-122"/>
                <a:ea typeface="方正启体简体" panose="03000509000000000000" charset="-122"/>
                <a:cs typeface="方正启体简体" panose="03000509000000000000" charset="-122"/>
              </a:rPr>
              <a:t>）变化：货币形态：从黄金货币化到黄金非货币化；汇率机制：从固定汇率到浮动汇率；实质：美国霸权地位的动摇（经济多极化）。</a:t>
            </a:r>
            <a:endParaRPr lang="zh-CN" altLang="en-US" sz="3200">
              <a:cs typeface="方正启体简体" panose="03000509000000000000" charset="-122"/>
            </a:endParaRPr>
          </a:p>
        </p:txBody>
      </p:sp>
      <p:sp>
        <p:nvSpPr>
          <p:cNvPr id="6" name="文本框 5"/>
          <p:cNvSpPr txBox="1"/>
          <p:nvPr>
            <p:custDataLst>
              <p:tags r:id="rId4"/>
            </p:custDataLst>
          </p:nvPr>
        </p:nvSpPr>
        <p:spPr>
          <a:xfrm>
            <a:off x="736600" y="3957955"/>
            <a:ext cx="10718165" cy="1076325"/>
          </a:xfrm>
          <a:prstGeom prst="rect">
            <a:avLst/>
          </a:prstGeom>
          <a:solidFill>
            <a:srgbClr val="FFFF00"/>
          </a:solidFill>
          <a:ln w="9525">
            <a:noFill/>
          </a:ln>
        </p:spPr>
        <p:txBody>
          <a:bodyPr wrap="square">
            <a:spAutoFit/>
          </a:bodyPr>
          <a:lstStyle/>
          <a:p>
            <a:pPr indent="0"/>
            <a:r>
              <a:rPr lang="zh-CN" sz="3200" b="0">
                <a:latin typeface="方正启体简体" panose="03000509000000000000" charset="-122"/>
                <a:ea typeface="方正启体简体" panose="03000509000000000000" charset="-122"/>
                <a:cs typeface="方正启体简体" panose="03000509000000000000" charset="-122"/>
              </a:rPr>
              <a:t>（</a:t>
            </a:r>
            <a:r>
              <a:rPr lang="en-US" sz="3200" b="0">
                <a:latin typeface="方正启体简体" panose="03000509000000000000" charset="-122"/>
                <a:ea typeface="方正启体简体" panose="03000509000000000000" charset="-122"/>
                <a:cs typeface="方正启体简体" panose="03000509000000000000" charset="-122"/>
              </a:rPr>
              <a:t>3</a:t>
            </a:r>
            <a:r>
              <a:rPr lang="zh-CN" sz="3200" b="0">
                <a:latin typeface="方正启体简体" panose="03000509000000000000" charset="-122"/>
                <a:ea typeface="方正启体简体" panose="03000509000000000000" charset="-122"/>
                <a:cs typeface="方正启体简体" panose="03000509000000000000" charset="-122"/>
              </a:rPr>
              <a:t>）说明：现行国际货币体系存在着问题；经济全球化的不断加强。</a:t>
            </a:r>
            <a:endParaRPr lang="zh-CN" altLang="en-US" sz="3200">
              <a:cs typeface="方正启体简体" panose="03000509000000000000" charset="-122"/>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65537"/>
          <p:cNvSpPr txBox="1"/>
          <p:nvPr>
            <p:custDataLst>
              <p:tags r:id="rId1"/>
            </p:custDataLst>
          </p:nvPr>
        </p:nvSpPr>
        <p:spPr>
          <a:xfrm>
            <a:off x="563880" y="361589"/>
            <a:ext cx="11064240" cy="5949950"/>
          </a:xfrm>
          <a:prstGeom prst="rect">
            <a:avLst/>
          </a:prstGeom>
          <a:noFill/>
          <a:ln w="9525">
            <a:noFill/>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ctr">
              <a:lnSpc>
                <a:spcPct val="110000"/>
              </a:lnSpc>
              <a:spcBef>
                <a:spcPct val="50000"/>
              </a:spcBef>
              <a:buClr>
                <a:srgbClr val="FFFFFF"/>
              </a:buClr>
              <a:buFont typeface="方正启体简体" panose="03000509000000000000" charset="-122"/>
              <a:buNone/>
            </a:pPr>
            <a:endPar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gn="just">
              <a:lnSpc>
                <a:spcPct val="110000"/>
              </a:lnSpc>
              <a:spcBef>
                <a:spcPct val="50000"/>
              </a:spcBef>
              <a:buClr>
                <a:srgbClr val="FFFFFF"/>
              </a:buClr>
              <a:buFont typeface="方正启体简体" panose="03000509000000000000" charset="-122"/>
              <a:buNone/>
            </a:pP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         </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自</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1981</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年到</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2005</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年</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6</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月，世界银行对中国的贷款总承诺额累计近</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391</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亿美元，共支持了</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263</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个发展项目，主要集中在交通（</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32</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％）、城市发展（</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22</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％）、农村发展（</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22</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％）、能源（</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14</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％）和人力开发（</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4</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％）等领域。</a:t>
            </a:r>
            <a:endPar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nSpc>
                <a:spcPct val="110000"/>
              </a:lnSpc>
              <a:spcBef>
                <a:spcPct val="50000"/>
              </a:spcBef>
              <a:buClr>
                <a:srgbClr val="FFFFFF"/>
              </a:buClr>
              <a:buFont typeface="方正启体简体" panose="03000509000000000000" charset="-122"/>
              <a:buNone/>
            </a:pP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    </a:t>
            </a: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      </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利用世行贷款建设的项目，不仅缓解了资金不足的矛盾，还引进了先进的技术和经营管理方法。</a:t>
            </a:r>
            <a:endPar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endParaRPr>
          </a:p>
          <a:p>
            <a:pPr>
              <a:lnSpc>
                <a:spcPct val="110000"/>
              </a:lnSpc>
              <a:spcBef>
                <a:spcPct val="50000"/>
              </a:spcBef>
              <a:buClr>
                <a:srgbClr val="FFFFFF"/>
              </a:buClr>
              <a:buFont typeface="方正启体简体" panose="03000509000000000000" charset="-122"/>
              <a:buNone/>
            </a:pPr>
            <a:r>
              <a:rPr lang="en-US" altLang="zh-CN"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         </a:t>
            </a:r>
            <a:r>
              <a:rPr sz="28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例如，云南鲁布格水电项目是世行在中国投资的第一个水电项目，它率先引进国际竞争性招标。又如，京津唐高速公路是中国第一条利用世行贷款修建的跨省市高速公路，推动了中国公路建设管理体制的改革等。 </a:t>
            </a:r>
            <a:endParaRPr sz="2800" b="1" dirty="0">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endParaRPr>
          </a:p>
        </p:txBody>
      </p:sp>
      <p:sp>
        <p:nvSpPr>
          <p:cNvPr id="14338" name="矩形 65538"/>
          <p:cNvSpPr/>
          <p:nvPr>
            <p:custDataLst>
              <p:tags r:id="rId2"/>
            </p:custDataLst>
          </p:nvPr>
        </p:nvSpPr>
        <p:spPr>
          <a:xfrm>
            <a:off x="3754755" y="542925"/>
            <a:ext cx="3112770" cy="583565"/>
          </a:xfrm>
          <a:prstGeom prst="rect">
            <a:avLst/>
          </a:prstGeom>
          <a:noFill/>
          <a:ln w="9525">
            <a:noFill/>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buClr>
                <a:srgbClr val="FFFFFF"/>
              </a:buClr>
              <a:buFont typeface="方正启体简体" panose="03000509000000000000" charset="-122"/>
              <a:buNone/>
            </a:pPr>
            <a:r>
              <a:rPr sz="3200" b="1" dirty="0">
                <a:ln w="9525" cap="flat" cmpd="sng" algn="ctr">
                  <a:noFill/>
                  <a:prstDash val="solid"/>
                  <a:round/>
                  <a:headEnd type="none" w="med" len="med"/>
                  <a:tailEnd type="none" w="med" len="med"/>
                </a:ln>
                <a:solidFill>
                  <a:srgbClr val="000000"/>
                </a:solidFill>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sym typeface="方正启体简体" panose="03000509000000000000" charset="-122"/>
              </a:rPr>
              <a:t>世界银行与中国</a:t>
            </a:r>
            <a:endParaRPr sz="3200" b="1" dirty="0">
              <a:effectLst>
                <a:outerShdw blurRad="38100" dist="38100" dir="2700000" algn="tl">
                  <a:srgbClr val="FFFFFF"/>
                </a:outerShdw>
              </a:effectLst>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38125" y="479425"/>
            <a:ext cx="11701145" cy="6123940"/>
          </a:xfrm>
          <a:prstGeom prst="rect">
            <a:avLst/>
          </a:prstGeom>
          <a:noFill/>
          <a:ln w="9525">
            <a:noFill/>
          </a:ln>
        </p:spPr>
        <p:txBody>
          <a:bodyPr wrap="square">
            <a:spAutoFit/>
          </a:bodyPr>
          <a:lstStyle/>
          <a:p>
            <a:pPr indent="0"/>
            <a:r>
              <a:rPr lang="en-US" altLang="zh-CN" sz="2800" b="1" dirty="0">
                <a:solidFill>
                  <a:srgbClr val="000000"/>
                </a:solidFill>
                <a:ea typeface="方正启体简体" panose="03000509000000000000" charset="-122"/>
                <a:cs typeface="方正启体简体" panose="03000509000000000000" charset="-122"/>
              </a:rPr>
              <a:t>       2</a:t>
            </a:r>
            <a:r>
              <a:rPr lang="zh-CN" altLang="en-US" sz="2800" b="1" dirty="0">
                <a:solidFill>
                  <a:srgbClr val="000000"/>
                </a:solidFill>
                <a:ea typeface="方正启体简体" panose="03000509000000000000" charset="-122"/>
                <a:cs typeface="方正启体简体" panose="03000509000000000000" charset="-122"/>
              </a:rPr>
              <a:t>、现代金融：</a:t>
            </a:r>
            <a:endParaRPr lang="zh-CN" altLang="en-US"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1</a:t>
            </a:r>
            <a:r>
              <a:rPr lang="zh-CN" altLang="en-US" sz="2800" b="1" dirty="0">
                <a:solidFill>
                  <a:srgbClr val="000000"/>
                </a:solidFill>
                <a:ea typeface="方正启体简体" panose="03000509000000000000" charset="-122"/>
                <a:cs typeface="方正启体简体" panose="03000509000000000000" charset="-122"/>
              </a:rPr>
              <a:t>）主导趋势：</a:t>
            </a:r>
            <a:r>
              <a:rPr lang="en-US" altLang="zh-CN" sz="2800" b="1" dirty="0">
                <a:solidFill>
                  <a:srgbClr val="000000"/>
                </a:solidFill>
                <a:ea typeface="方正启体简体" panose="03000509000000000000" charset="-122"/>
                <a:cs typeface="方正启体简体" panose="03000509000000000000" charset="-122"/>
              </a:rPr>
              <a:t>20</a:t>
            </a:r>
            <a:r>
              <a:rPr lang="zh-CN" altLang="en-US" sz="2800" b="1" dirty="0">
                <a:solidFill>
                  <a:srgbClr val="000000"/>
                </a:solidFill>
                <a:ea typeface="方正启体简体" panose="03000509000000000000" charset="-122"/>
                <a:cs typeface="方正启体简体" panose="03000509000000000000" charset="-122"/>
              </a:rPr>
              <a:t>世纪</a:t>
            </a:r>
            <a:r>
              <a:rPr lang="en-US" altLang="zh-CN" sz="2800" b="1" dirty="0">
                <a:solidFill>
                  <a:srgbClr val="000000"/>
                </a:solidFill>
                <a:ea typeface="方正启体简体" panose="03000509000000000000" charset="-122"/>
                <a:cs typeface="方正启体简体" panose="03000509000000000000" charset="-122"/>
              </a:rPr>
              <a:t>90</a:t>
            </a:r>
            <a:r>
              <a:rPr lang="zh-CN" altLang="en-US" sz="2800" b="1" dirty="0">
                <a:solidFill>
                  <a:srgbClr val="000000"/>
                </a:solidFill>
                <a:ea typeface="方正启体简体" panose="03000509000000000000" charset="-122"/>
                <a:cs typeface="方正启体简体" panose="03000509000000000000" charset="-122"/>
              </a:rPr>
              <a:t>年年代以来，资本流动全球化、金融市场一体化和金融机构全球扩张 。</a:t>
            </a:r>
            <a:endParaRPr lang="zh-CN" altLang="en-US"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2</a:t>
            </a:r>
            <a:r>
              <a:rPr lang="zh-CN" altLang="en-US" sz="2800" b="1" dirty="0">
                <a:solidFill>
                  <a:srgbClr val="000000"/>
                </a:solidFill>
                <a:ea typeface="方正启体简体" panose="03000509000000000000" charset="-122"/>
                <a:cs typeface="方正启体简体" panose="03000509000000000000" charset="-122"/>
              </a:rPr>
              <a:t>）两面影响：</a:t>
            </a:r>
            <a:endParaRPr lang="en-US" altLang="zh-CN" sz="2800" b="1" dirty="0">
              <a:solidFill>
                <a:srgbClr val="000000"/>
              </a:solidFill>
              <a:ea typeface="方正启体简体" panose="03000509000000000000" charset="-122"/>
              <a:cs typeface="方正启体简体" panose="03000509000000000000" charset="-122"/>
            </a:endParaRPr>
          </a:p>
          <a:p>
            <a:pPr indent="0"/>
            <a:r>
              <a:rPr lang="en-US" altLang="zh-CN" sz="2800" b="1" dirty="0">
                <a:solidFill>
                  <a:srgbClr val="000000"/>
                </a:solidFill>
                <a:ea typeface="方正启体简体" panose="03000509000000000000" charset="-122"/>
                <a:cs typeface="方正启体简体" panose="03000509000000000000" charset="-122"/>
              </a:rPr>
              <a:t> </a:t>
            </a:r>
            <a:r>
              <a:rPr lang="zh-CN" altLang="en-US" sz="2800" b="1" dirty="0">
                <a:solidFill>
                  <a:srgbClr val="000000"/>
                </a:solidFill>
                <a:ea typeface="方正启体简体" panose="03000509000000000000" charset="-122"/>
                <a:cs typeface="方正启体简体" panose="03000509000000000000" charset="-122"/>
              </a:rPr>
              <a:t>①非银行金融机构迅速发展；不同金融机构的业务界限被打破，相互融合，大型金融集团和跨国金融企业不断涌现，为人们提供各种资金便利。</a:t>
            </a:r>
            <a:endParaRPr lang="zh-CN" altLang="en-US" sz="2800" b="1" dirty="0">
              <a:solidFill>
                <a:srgbClr val="000000"/>
              </a:solidFill>
              <a:ea typeface="方正启体简体" panose="03000509000000000000" charset="-122"/>
              <a:cs typeface="方正启体简体" panose="03000509000000000000" charset="-122"/>
            </a:endParaRPr>
          </a:p>
          <a:p>
            <a:pPr indent="0"/>
            <a:r>
              <a:rPr lang="en-US" altLang="zh-CN" sz="2800" b="1" dirty="0">
                <a:solidFill>
                  <a:srgbClr val="000000"/>
                </a:solidFill>
                <a:ea typeface="方正启体简体" panose="03000509000000000000" charset="-122"/>
                <a:cs typeface="方正启体简体" panose="03000509000000000000" charset="-122"/>
              </a:rPr>
              <a:t> </a:t>
            </a:r>
            <a:r>
              <a:rPr lang="zh-CN" altLang="en-US" sz="2800" b="1" dirty="0">
                <a:solidFill>
                  <a:srgbClr val="000000"/>
                </a:solidFill>
                <a:ea typeface="方正启体简体" panose="03000509000000000000" charset="-122"/>
                <a:cs typeface="方正启体简体" panose="03000509000000000000" charset="-122"/>
              </a:rPr>
              <a:t>②现代国际金融也具有一定的风险。一旦失控，就会导致大范围金融波动。</a:t>
            </a:r>
            <a:endParaRPr lang="zh-CN" altLang="en-US"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3</a:t>
            </a:r>
            <a:r>
              <a:rPr lang="zh-CN" altLang="en-US" sz="2800" b="1" dirty="0">
                <a:solidFill>
                  <a:srgbClr val="000000"/>
                </a:solidFill>
                <a:ea typeface="方正启体简体" panose="03000509000000000000" charset="-122"/>
                <a:cs typeface="方正启体简体" panose="03000509000000000000" charset="-122"/>
              </a:rPr>
              <a:t>）电子金融网络金融：计算机和通信技术的发展使其日益普及，</a:t>
            </a:r>
            <a:r>
              <a:rPr lang="en-US" altLang="zh-CN" sz="2800" b="1" dirty="0">
                <a:solidFill>
                  <a:srgbClr val="000000"/>
                </a:solidFill>
                <a:ea typeface="方正启体简体" panose="03000509000000000000" charset="-122"/>
                <a:cs typeface="方正启体简体" panose="03000509000000000000" charset="-122"/>
              </a:rPr>
              <a:t>21</a:t>
            </a:r>
            <a:r>
              <a:rPr lang="zh-CN" altLang="en-US" sz="2800" b="1" dirty="0">
                <a:solidFill>
                  <a:srgbClr val="000000"/>
                </a:solidFill>
                <a:ea typeface="方正启体简体" panose="03000509000000000000" charset="-122"/>
                <a:cs typeface="方正启体简体" panose="03000509000000000000" charset="-122"/>
              </a:rPr>
              <a:t>世纪以来，互联网金融逐渐成为人们生产生活密不可分的一部分。</a:t>
            </a:r>
            <a:endParaRPr lang="zh-CN" altLang="en-US" sz="2800" b="1" dirty="0">
              <a:solidFill>
                <a:srgbClr val="000000"/>
              </a:solidFill>
              <a:ea typeface="方正启体简体" panose="03000509000000000000" charset="-122"/>
              <a:cs typeface="方正启体简体" panose="03000509000000000000" charset="-122"/>
            </a:endParaRPr>
          </a:p>
          <a:p>
            <a:pPr indent="0"/>
            <a:r>
              <a:rPr lang="en-US" altLang="zh-CN" sz="2800" b="1" dirty="0">
                <a:solidFill>
                  <a:srgbClr val="000000"/>
                </a:solidFill>
                <a:ea typeface="方正启体简体" panose="03000509000000000000" charset="-122"/>
                <a:cs typeface="方正启体简体" panose="03000509000000000000" charset="-122"/>
              </a:rPr>
              <a:t>     3</a:t>
            </a:r>
            <a:r>
              <a:rPr lang="zh-CN" altLang="en-US" sz="2800" b="1" dirty="0">
                <a:solidFill>
                  <a:srgbClr val="000000"/>
                </a:solidFill>
                <a:ea typeface="方正启体简体" panose="03000509000000000000" charset="-122"/>
                <a:cs typeface="方正启体简体" panose="03000509000000000000" charset="-122"/>
              </a:rPr>
              <a:t>、中国的影响力逐步提升：</a:t>
            </a:r>
            <a:endParaRPr lang="en-US" altLang="zh-CN"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1</a:t>
            </a:r>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2009</a:t>
            </a:r>
            <a:r>
              <a:rPr lang="zh-CN" altLang="en-US" sz="2800" b="1" dirty="0">
                <a:solidFill>
                  <a:srgbClr val="000000"/>
                </a:solidFill>
                <a:ea typeface="方正启体简体" panose="03000509000000000000" charset="-122"/>
                <a:cs typeface="方正启体简体" panose="03000509000000000000" charset="-122"/>
              </a:rPr>
              <a:t>年开始推进人民币的国际化；</a:t>
            </a:r>
            <a:endParaRPr lang="en-US" altLang="zh-CN"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2</a:t>
            </a:r>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2010</a:t>
            </a:r>
            <a:r>
              <a:rPr lang="zh-CN" altLang="en-US" sz="2800" b="1" dirty="0">
                <a:solidFill>
                  <a:srgbClr val="000000"/>
                </a:solidFill>
                <a:ea typeface="方正启体简体" panose="03000509000000000000" charset="-122"/>
                <a:cs typeface="方正启体简体" panose="03000509000000000000" charset="-122"/>
              </a:rPr>
              <a:t>年成为国际货币基金组织第三大成员国；</a:t>
            </a:r>
            <a:endParaRPr lang="zh-CN" altLang="en-US"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3</a:t>
            </a:r>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2015</a:t>
            </a:r>
            <a:r>
              <a:rPr lang="zh-CN" altLang="en-US" sz="2800" b="1" dirty="0">
                <a:solidFill>
                  <a:srgbClr val="000000"/>
                </a:solidFill>
                <a:ea typeface="方正启体简体" panose="03000509000000000000" charset="-122"/>
                <a:cs typeface="方正启体简体" panose="03000509000000000000" charset="-122"/>
              </a:rPr>
              <a:t>年发起成立亚投行；       </a:t>
            </a:r>
            <a:endParaRPr lang="en-US" altLang="zh-CN" sz="2800" b="1" dirty="0">
              <a:solidFill>
                <a:srgbClr val="000000"/>
              </a:solidFill>
              <a:ea typeface="方正启体简体" panose="03000509000000000000" charset="-122"/>
              <a:cs typeface="方正启体简体" panose="03000509000000000000" charset="-122"/>
            </a:endParaRPr>
          </a:p>
          <a:p>
            <a:pPr indent="0"/>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4</a:t>
            </a:r>
            <a:r>
              <a:rPr lang="zh-CN" altLang="en-US" sz="2800" b="1" dirty="0">
                <a:solidFill>
                  <a:srgbClr val="000000"/>
                </a:solidFill>
                <a:ea typeface="方正启体简体" panose="03000509000000000000" charset="-122"/>
                <a:cs typeface="方正启体简体" panose="03000509000000000000" charset="-122"/>
              </a:rPr>
              <a:t>）</a:t>
            </a:r>
            <a:r>
              <a:rPr lang="en-US" altLang="zh-CN" sz="2800" b="1" dirty="0">
                <a:solidFill>
                  <a:srgbClr val="000000"/>
                </a:solidFill>
                <a:ea typeface="方正启体简体" panose="03000509000000000000" charset="-122"/>
                <a:cs typeface="方正启体简体" panose="03000509000000000000" charset="-122"/>
              </a:rPr>
              <a:t>2016</a:t>
            </a:r>
            <a:r>
              <a:rPr lang="zh-CN" altLang="en-US" sz="2800" b="1" dirty="0">
                <a:solidFill>
                  <a:srgbClr val="000000"/>
                </a:solidFill>
                <a:ea typeface="方正启体简体" panose="03000509000000000000" charset="-122"/>
                <a:cs typeface="方正启体简体" panose="03000509000000000000" charset="-122"/>
              </a:rPr>
              <a:t>年人民币成为主要的国际储备货币。</a:t>
            </a:r>
            <a:endParaRPr lang="zh-CN" altLang="en-US" sz="2800" b="1" dirty="0">
              <a:solidFill>
                <a:srgbClr val="000000"/>
              </a:solidFill>
              <a:ea typeface="方正启体简体" panose="03000509000000000000" charset="-122"/>
              <a:cs typeface="方正启体简体" panose="03000509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840" y="595630"/>
            <a:ext cx="11047730" cy="3969385"/>
          </a:xfrm>
          <a:prstGeom prst="rect">
            <a:avLst/>
          </a:prstGeom>
          <a:noFill/>
          <a:ln>
            <a:solidFill>
              <a:schemeClr val="accent1"/>
            </a:solidFill>
          </a:ln>
        </p:spPr>
        <p:txBody>
          <a:bodyPr wrap="square" rtlCol="0" anchor="t">
            <a:spAutoFit/>
          </a:bodyPr>
          <a:p>
            <a:r>
              <a:rPr lang="zh-CN" altLang="en-US" sz="2800" b="1" dirty="0">
                <a:latin typeface="方正启体简体" panose="03000509000000000000" charset="-122"/>
                <a:cs typeface="方正启体简体" panose="03000509000000000000" charset="-122"/>
                <a:sym typeface="+mn-ea"/>
              </a:rPr>
              <a:t>材料一 </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外部世界的封锁包围和军事压力，国内的粮食危机和政治叛乱，促使苏维埃政权采用新的方式来发展经济。</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为此，列宁对党内的同志说：“我们在夺取政权后就知道，不存在</a:t>
            </a:r>
            <a:r>
              <a:rPr lang="zh-CN" altLang="en-US" sz="2800" b="1" dirty="0">
                <a:solidFill>
                  <a:srgbClr val="0070C0"/>
                </a:solidFill>
                <a:latin typeface="方正启体简体" panose="03000509000000000000" charset="-122"/>
                <a:ea typeface="方正启体简体" panose="03000509000000000000" charset="-122"/>
                <a:cs typeface="方正启体简体" panose="03000509000000000000" charset="-122"/>
                <a:sym typeface="+mn-ea"/>
              </a:rPr>
              <a:t>将资本主义制度具体改造成社会主义制度</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的现成方法。我不知道哪位社会主义者处理过这些问题。我们必须根据实验做出判断。” </a:t>
            </a:r>
            <a:br>
              <a:rPr lang="en-US" altLang="zh-CN" sz="2800" dirty="0">
                <a:latin typeface="方正启体简体" panose="03000509000000000000" charset="-122"/>
                <a:cs typeface="方正启体简体" panose="03000509000000000000" charset="-122"/>
                <a:sym typeface="+mn-ea"/>
              </a:rPr>
            </a:br>
            <a:r>
              <a:rPr lang="zh-CN" altLang="en-US" sz="2800" b="1" dirty="0">
                <a:latin typeface="方正启体简体" panose="03000509000000000000" charset="-122"/>
                <a:cs typeface="方正启体简体" panose="03000509000000000000" charset="-122"/>
                <a:sym typeface="+mn-ea"/>
              </a:rPr>
              <a:t>材料二 </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他</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罗斯福</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在接受</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民主党总统候选人</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提名的演说中说：“我向你们保证</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 </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我对自己立下誓言</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 </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要为美国人民实行新政。”从此</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新政”就成为罗斯福施政纲领的标志。            </a:t>
            </a:r>
            <a:endParaRPr lang="zh-CN" altLang="en-US" sz="2800" b="1" dirty="0">
              <a:latin typeface="方正启体简体" panose="03000509000000000000" charset="-122"/>
              <a:ea typeface="方正启体简体" panose="03000509000000000000" charset="-122"/>
              <a:cs typeface="方正启体简体" panose="03000509000000000000" charset="-122"/>
              <a:sym typeface="+mn-ea"/>
            </a:endParaRPr>
          </a:p>
          <a:p>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 </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                                                     ——</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吴于廑．齐世荣</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世界史</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现代史</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a:t>
            </a:r>
            <a:r>
              <a:rPr lang="zh-CN" altLang="en-US" sz="2800" b="1" dirty="0">
                <a:latin typeface="方正启体简体" panose="03000509000000000000" charset="-122"/>
                <a:ea typeface="方正启体简体" panose="03000509000000000000" charset="-122"/>
                <a:cs typeface="方正启体简体" panose="03000509000000000000" charset="-122"/>
                <a:sym typeface="+mn-ea"/>
              </a:rPr>
              <a:t>上卷</a:t>
            </a:r>
            <a:r>
              <a:rPr lang="en-US" altLang="zh-CN" sz="2800" b="1" dirty="0">
                <a:latin typeface="方正启体简体" panose="03000509000000000000" charset="-122"/>
                <a:ea typeface="方正启体简体" panose="03000509000000000000" charset="-122"/>
                <a:cs typeface="方正启体简体" panose="03000509000000000000" charset="-122"/>
                <a:sym typeface="+mn-ea"/>
              </a:rPr>
              <a:t>)》 </a:t>
            </a:r>
            <a:endParaRPr lang="en-US" altLang="zh-CN" sz="2800" b="1"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文本框 4"/>
          <p:cNvSpPr txBox="1"/>
          <p:nvPr/>
        </p:nvSpPr>
        <p:spPr>
          <a:xfrm>
            <a:off x="624840" y="4676140"/>
            <a:ext cx="11047730" cy="1198880"/>
          </a:xfrm>
          <a:prstGeom prst="rect">
            <a:avLst/>
          </a:prstGeom>
          <a:solidFill>
            <a:srgbClr val="FFFF00"/>
          </a:solidFill>
        </p:spPr>
        <p:txBody>
          <a:bodyPr wrap="square" rtlCol="0">
            <a:spAutoFit/>
          </a:bodyPr>
          <a:p>
            <a:r>
              <a:rPr lang="zh-CN" altLang="en-US" sz="3600" b="1" dirty="0">
                <a:solidFill>
                  <a:srgbClr val="0070C0"/>
                </a:solidFill>
                <a:latin typeface="方正启体简体" panose="03000509000000000000" charset="-122"/>
                <a:cs typeface="方正启体简体" panose="03000509000000000000" charset="-122"/>
                <a:sym typeface="+mn-ea"/>
              </a:rPr>
              <a:t>计划和市场都是发展经济的手段、生产关系要适应生产力水平</a:t>
            </a:r>
            <a:endParaRPr lang="zh-CN" altLang="en-US" sz="3600" b="1" dirty="0">
              <a:solidFill>
                <a:srgbClr val="0070C0"/>
              </a:solidFill>
              <a:latin typeface="方正启体简体" panose="03000509000000000000" charset="-122"/>
              <a:cs typeface="方正启体简体" panose="03000509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1"/>
          <p:cNvSpPr>
            <a:spLocks noChangeArrowheads="1"/>
          </p:cNvSpPr>
          <p:nvPr/>
        </p:nvSpPr>
        <p:spPr bwMode="gray">
          <a:xfrm>
            <a:off x="406400" y="3810634"/>
            <a:ext cx="11521440" cy="2712085"/>
          </a:xfrm>
          <a:prstGeom prst="roundRect">
            <a:avLst>
              <a:gd name="adj" fmla="val 11505"/>
            </a:avLst>
          </a:prstGeom>
          <a:no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400" b="1" dirty="0">
                <a:solidFill>
                  <a:srgbClr val="FF0000"/>
                </a:solidFill>
                <a:latin typeface="方正启体简体" panose="03000509000000000000" charset="-122"/>
                <a:ea typeface="方正启体简体" panose="03000509000000000000" charset="-122"/>
                <a:cs typeface="方正启体简体" panose="03000509000000000000" charset="-122"/>
                <a:sym typeface="+mn-ea"/>
              </a:rPr>
              <a:t>计算机和通信技术的发展，使电子金融与网络金融日益普及</a:t>
            </a: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en-US" altLang="zh-CN"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20</a:t>
            </a: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世纪</a:t>
            </a:r>
            <a:r>
              <a:rPr lang="en-US" altLang="zh-CN"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70</a:t>
            </a: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年代末期，自动取款机开始投入使用</a:t>
            </a:r>
            <a:endPar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en-US" altLang="zh-CN"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20</a:t>
            </a: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世纪末，信用卡公司实现了国际信用卡支付体系的联网</a:t>
            </a:r>
            <a:endPar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en-US" altLang="zh-CN"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21</a:t>
            </a: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世纪以来互联网金融逐渐成为人们生产生活密不可分的一部分。</a:t>
            </a:r>
            <a:endPar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人们利用电脑、手机等网络终端，就能办理转账汇款、投资理财、贷款兑换等业务。</a:t>
            </a:r>
            <a:endParaRPr lang="zh-CN" altLang="en-US" sz="2400" b="1" dirty="0">
              <a:solidFill>
                <a:schemeClr val="tx1">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p:txBody>
      </p:sp>
      <p:pic>
        <p:nvPicPr>
          <p:cNvPr id="4" name="图片 3"/>
          <p:cNvPicPr>
            <a:picLocks noChangeAspect="1"/>
          </p:cNvPicPr>
          <p:nvPr/>
        </p:nvPicPr>
        <p:blipFill>
          <a:blip r:embed="rId1"/>
          <a:stretch>
            <a:fillRect/>
          </a:stretch>
        </p:blipFill>
        <p:spPr>
          <a:xfrm>
            <a:off x="889000" y="598170"/>
            <a:ext cx="2702560" cy="3093720"/>
          </a:xfrm>
          <a:prstGeom prst="rect">
            <a:avLst/>
          </a:prstGeom>
        </p:spPr>
      </p:pic>
      <p:pic>
        <p:nvPicPr>
          <p:cNvPr id="5" name="图片 4"/>
          <p:cNvPicPr>
            <a:picLocks noChangeAspect="1"/>
          </p:cNvPicPr>
          <p:nvPr/>
        </p:nvPicPr>
        <p:blipFill>
          <a:blip r:embed="rId2"/>
          <a:srcRect l="1879" b="20049"/>
          <a:stretch>
            <a:fillRect/>
          </a:stretch>
        </p:blipFill>
        <p:spPr>
          <a:xfrm>
            <a:off x="4744719" y="598170"/>
            <a:ext cx="2702559" cy="3093720"/>
          </a:xfrm>
          <a:prstGeom prst="rect">
            <a:avLst/>
          </a:prstGeom>
        </p:spPr>
      </p:pic>
      <p:pic>
        <p:nvPicPr>
          <p:cNvPr id="7" name="图片 6"/>
          <p:cNvPicPr>
            <a:picLocks noChangeAspect="1"/>
          </p:cNvPicPr>
          <p:nvPr/>
        </p:nvPicPr>
        <p:blipFill>
          <a:blip r:embed="rId3"/>
          <a:srcRect t="5191"/>
          <a:stretch>
            <a:fillRect/>
          </a:stretch>
        </p:blipFill>
        <p:spPr>
          <a:xfrm>
            <a:off x="8600442" y="598171"/>
            <a:ext cx="2225038" cy="3093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5170" y="484525"/>
            <a:ext cx="9820275" cy="521970"/>
          </a:xfrm>
          <a:prstGeom prst="rect">
            <a:avLst/>
          </a:prstGeom>
          <a:noFill/>
        </p:spPr>
        <p:txBody>
          <a:bodyPr wrap="square" rtlCol="0" anchor="t">
            <a:spAutoFit/>
          </a:bodyPr>
          <a:lstStyle/>
          <a:p>
            <a:pPr algn="dist"/>
            <a:r>
              <a:rPr lang="en-US" altLang="zh-CN" sz="2800" b="1" dirty="0">
                <a:solidFill>
                  <a:srgbClr val="C00000"/>
                </a:solidFill>
                <a:latin typeface="方正启体简体" panose="03000509000000000000" charset="-122"/>
                <a:ea typeface="方正启体简体" panose="03000509000000000000" charset="-122"/>
                <a:cs typeface="方正启体简体" panose="03000509000000000000" charset="-122"/>
                <a:sym typeface="+mn-ea"/>
              </a:rPr>
              <a:t>20</a:t>
            </a:r>
            <a:r>
              <a:rPr lang="zh-CN" altLang="en-US" sz="2800" b="1" dirty="0">
                <a:solidFill>
                  <a:srgbClr val="C00000"/>
                </a:solidFill>
                <a:latin typeface="方正启体简体" panose="03000509000000000000" charset="-122"/>
                <a:ea typeface="方正启体简体" panose="03000509000000000000" charset="-122"/>
                <a:cs typeface="方正启体简体" panose="03000509000000000000" charset="-122"/>
                <a:sym typeface="+mn-ea"/>
              </a:rPr>
              <a:t>世纪以来国际贸易和金融的哪些变化影响到人类生活？</a:t>
            </a:r>
            <a:endParaRPr lang="zh-CN" altLang="en-US" sz="2800" b="1" dirty="0">
              <a:solidFill>
                <a:srgbClr val="C0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486410" y="4307522"/>
            <a:ext cx="5692140" cy="534035"/>
          </a:xfrm>
          <a:prstGeom prst="rect">
            <a:avLst/>
          </a:prstGeom>
          <a:noFill/>
        </p:spPr>
        <p:txBody>
          <a:bodyPr wrap="none" rtlCol="0">
            <a:spAutoFit/>
          </a:bodyPr>
          <a:lstStyle/>
          <a:p>
            <a:pPr algn="l">
              <a:lnSpc>
                <a:spcPct val="120000"/>
              </a:lnSpc>
            </a:pPr>
            <a:r>
              <a:rPr lang="en-US" altLang="zh-CN" sz="2400" b="1"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贸易规模扩大，对世界贸易依存度提高</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文本框 4"/>
          <p:cNvSpPr txBox="1"/>
          <p:nvPr/>
        </p:nvSpPr>
        <p:spPr>
          <a:xfrm>
            <a:off x="486410" y="4825047"/>
            <a:ext cx="4773930" cy="534035"/>
          </a:xfrm>
          <a:prstGeom prst="rect">
            <a:avLst/>
          </a:prstGeom>
          <a:noFill/>
        </p:spPr>
        <p:txBody>
          <a:bodyPr wrap="none" rtlCol="0">
            <a:spAutoFit/>
          </a:bodyPr>
          <a:lstStyle/>
          <a:p>
            <a:pPr algn="l">
              <a:lnSpc>
                <a:spcPct val="120000"/>
              </a:lnSpc>
            </a:pPr>
            <a:r>
              <a:rPr lang="en-US" altLang="zh-CN" sz="2400" b="1"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科技含量在产品中的重要性提高</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509270" y="5342572"/>
            <a:ext cx="5631180" cy="977265"/>
          </a:xfrm>
          <a:prstGeom prst="rect">
            <a:avLst/>
          </a:prstGeom>
          <a:noFill/>
        </p:spPr>
        <p:txBody>
          <a:bodyPr wrap="square" rtlCol="0">
            <a:spAutoFit/>
          </a:bodyPr>
          <a:lstStyle/>
          <a:p>
            <a:pPr algn="l">
              <a:lnSpc>
                <a:spcPct val="120000"/>
              </a:lnSpc>
            </a:pPr>
            <a:r>
              <a:rPr lang="en-US" altLang="zh-CN" sz="2400" b="1"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服务贸易增长，贸易的形式发生变化， </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a:p>
            <a:pPr algn="l">
              <a:lnSpc>
                <a:spcPct val="120000"/>
              </a:lnSpc>
            </a:pP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   电子商务兴起</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9" name="文本框 8"/>
          <p:cNvSpPr txBox="1"/>
          <p:nvPr/>
        </p:nvSpPr>
        <p:spPr>
          <a:xfrm>
            <a:off x="6938645" y="4348060"/>
            <a:ext cx="3855720" cy="534035"/>
          </a:xfrm>
          <a:prstGeom prst="rect">
            <a:avLst/>
          </a:prstGeom>
          <a:noFill/>
        </p:spPr>
        <p:txBody>
          <a:bodyPr wrap="none" rtlCol="0">
            <a:spAutoFit/>
          </a:bodyPr>
          <a:lstStyle/>
          <a:p>
            <a:pPr algn="l">
              <a:lnSpc>
                <a:spcPct val="120000"/>
              </a:lnSpc>
            </a:pPr>
            <a:r>
              <a:rPr lang="en-US" altLang="zh-CN" sz="2400" b="1"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非银行金融机构迅速发展</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10" name="文本框 9"/>
          <p:cNvSpPr txBox="1"/>
          <p:nvPr/>
        </p:nvSpPr>
        <p:spPr>
          <a:xfrm>
            <a:off x="6938645" y="4917971"/>
            <a:ext cx="4773930" cy="534035"/>
          </a:xfrm>
          <a:prstGeom prst="rect">
            <a:avLst/>
          </a:prstGeom>
          <a:noFill/>
        </p:spPr>
        <p:txBody>
          <a:bodyPr wrap="none" rtlCol="0">
            <a:spAutoFit/>
          </a:bodyPr>
          <a:lstStyle/>
          <a:p>
            <a:pPr algn="l">
              <a:lnSpc>
                <a:spcPct val="120000"/>
              </a:lnSpc>
            </a:pPr>
            <a:r>
              <a:rPr lang="en-US" altLang="zh-CN" sz="2400" b="1"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不同金融机构的业务界限被打破</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11" name="文本框 10"/>
          <p:cNvSpPr txBox="1"/>
          <p:nvPr/>
        </p:nvSpPr>
        <p:spPr>
          <a:xfrm>
            <a:off x="6938646" y="5487882"/>
            <a:ext cx="4825360" cy="977265"/>
          </a:xfrm>
          <a:prstGeom prst="rect">
            <a:avLst/>
          </a:prstGeom>
          <a:noFill/>
        </p:spPr>
        <p:txBody>
          <a:bodyPr wrap="square" rtlCol="0">
            <a:spAutoFit/>
          </a:bodyPr>
          <a:lstStyle/>
          <a:p>
            <a:pPr algn="l">
              <a:lnSpc>
                <a:spcPct val="120000"/>
              </a:lnSpc>
            </a:pPr>
            <a:r>
              <a:rPr lang="en-US" altLang="zh-CN" sz="2400" b="1" dirty="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大型金融集团和跨国金融集团</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a:p>
            <a:pPr algn="l">
              <a:lnSpc>
                <a:spcPct val="120000"/>
              </a:lnSpc>
            </a:pPr>
            <a:r>
              <a:rPr lang="zh-CN" altLang="en-US" sz="2400" b="1" dirty="0">
                <a:latin typeface="方正启体简体" panose="03000509000000000000" charset="-122"/>
                <a:ea typeface="方正启体简体" panose="03000509000000000000" charset="-122"/>
                <a:cs typeface="方正启体简体" panose="03000509000000000000" charset="-122"/>
                <a:sym typeface="+mn-ea"/>
              </a:rPr>
              <a:t>   不断涌现，金融风险增加</a:t>
            </a:r>
            <a:endParaRPr lang="zh-CN" altLang="en-US" sz="2400" b="1" dirty="0">
              <a:latin typeface="方正启体简体" panose="03000509000000000000" charset="-122"/>
              <a:ea typeface="方正启体简体" panose="03000509000000000000" charset="-122"/>
              <a:cs typeface="方正启体简体" panose="03000509000000000000" charset="-122"/>
              <a:sym typeface="+mn-ea"/>
            </a:endParaRPr>
          </a:p>
        </p:txBody>
      </p:sp>
      <p:sp>
        <p:nvSpPr>
          <p:cNvPr id="12" name="文本框 11"/>
          <p:cNvSpPr txBox="1"/>
          <p:nvPr/>
        </p:nvSpPr>
        <p:spPr>
          <a:xfrm>
            <a:off x="486410" y="1098868"/>
            <a:ext cx="10955020" cy="3155950"/>
          </a:xfrm>
          <a:prstGeom prst="rect">
            <a:avLst/>
          </a:prstGeom>
          <a:noFill/>
        </p:spPr>
        <p:txBody>
          <a:bodyPr wrap="square" rtlCol="0" anchor="t">
            <a:spAutoFit/>
          </a:bodyPr>
          <a:lstStyle/>
          <a:p>
            <a:r>
              <a:rPr lang="en-US" altLang="zh-CN" sz="2400" dirty="0">
                <a:latin typeface="方正启体简体" panose="03000509000000000000" charset="-122"/>
                <a:ea typeface="方正启体简体" panose="03000509000000000000" charset="-122"/>
                <a:cs typeface="方正启体简体" panose="03000509000000000000" charset="-122"/>
              </a:rPr>
              <a:t>       </a:t>
            </a:r>
            <a:r>
              <a:rPr lang="zh-CN" altLang="en-US" sz="2400" b="1" dirty="0">
                <a:latin typeface="方正启体简体" panose="03000509000000000000" charset="-122"/>
                <a:ea typeface="方正启体简体" panose="03000509000000000000" charset="-122"/>
                <a:cs typeface="方正启体简体" panose="03000509000000000000" charset="-122"/>
              </a:rPr>
              <a:t>新冠肺炎疫情全球大流行使经济全球化遭遇逆流，保护主义、单边主义上升，世界经济低迷，国际贸易和投资大幅萎缩，给人类生产生活带来前所未有的挑战和考验。</a:t>
            </a:r>
            <a:r>
              <a:rPr lang="en-US" altLang="zh-CN" sz="2400" b="1" dirty="0">
                <a:latin typeface="方正启体简体" panose="03000509000000000000" charset="-122"/>
                <a:ea typeface="方正启体简体" panose="03000509000000000000" charset="-122"/>
                <a:cs typeface="方正启体简体" panose="03000509000000000000" charset="-122"/>
              </a:rPr>
              <a:t>……</a:t>
            </a:r>
            <a:r>
              <a:rPr lang="zh-CN" altLang="en-US" sz="2400" b="1" dirty="0">
                <a:latin typeface="方正启体简体" panose="03000509000000000000" charset="-122"/>
                <a:ea typeface="方正启体简体" panose="03000509000000000000" charset="-122"/>
                <a:cs typeface="方正启体简体" panose="03000509000000000000" charset="-122"/>
              </a:rPr>
              <a:t>近年来新一轮科技革命和产业变革孕育兴起，带动数字技术强势崛起，促进了产业深度融合，引领了服务经济蓬勃发展。这次疫情全球大流行期间，远程医疗、在线教育、共享平台、协同办公、跨境电商等服务广泛应用，对促进各国经济稳定、推动国际抗疫合作发挥了重要作用。放眼未来，服务业开放合作正日益成为推动发展的重要力量。</a:t>
            </a:r>
            <a:endParaRPr lang="zh-CN" altLang="en-US" sz="2400" b="1" dirty="0">
              <a:latin typeface="方正启体简体" panose="03000509000000000000" charset="-122"/>
              <a:ea typeface="方正启体简体" panose="03000509000000000000" charset="-122"/>
              <a:cs typeface="方正启体简体" panose="03000509000000000000" charset="-122"/>
            </a:endParaRPr>
          </a:p>
          <a:p>
            <a:pPr algn="r">
              <a:lnSpc>
                <a:spcPct val="130000"/>
              </a:lnSpc>
            </a:pPr>
            <a:r>
              <a:rPr lang="zh-CN" altLang="en-US" sz="2400" b="1" dirty="0">
                <a:latin typeface="方正启体简体" panose="03000509000000000000" charset="-122"/>
                <a:ea typeface="方正启体简体" panose="03000509000000000000" charset="-122"/>
                <a:cs typeface="方正启体简体" panose="03000509000000000000" charset="-122"/>
              </a:rPr>
              <a:t>——习近平于2020年中国国际服务贸易交易会全球服务贸易峰会上致辞</a:t>
            </a:r>
            <a:endParaRPr lang="zh-CN" altLang="en-US" sz="2400" b="1" dirty="0">
              <a:latin typeface="方正启体简体" panose="03000509000000000000" charset="-122"/>
              <a:ea typeface="方正启体简体" panose="03000509000000000000" charset="-122"/>
              <a:cs typeface="方正启体简体" panose="03000509000000000000"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nvSpPr>
        <p:spPr>
          <a:xfrm>
            <a:off x="1394460" y="1328420"/>
            <a:ext cx="1673860" cy="570865"/>
          </a:xfrm>
          <a:prstGeom prst="rect">
            <a:avLst/>
          </a:prstGeom>
          <a:noFill/>
        </p:spPr>
        <p:txBody>
          <a:bodyPr wrap="square" rtlCol="0" anchor="t">
            <a:spAutoFit/>
          </a:bodyPr>
          <a:lstStyle/>
          <a:p>
            <a:pPr>
              <a:lnSpc>
                <a:spcPct val="130000"/>
              </a:lnSpc>
            </a:pPr>
            <a:r>
              <a:rPr lang="zh-CN" altLang="en-US" sz="240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国际贸易</a:t>
            </a:r>
            <a:r>
              <a:rPr lang="zh-CN" altLang="en-US" sz="2400">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34" name="文本框 33"/>
          <p:cNvSpPr txBox="1"/>
          <p:nvPr/>
        </p:nvSpPr>
        <p:spPr>
          <a:xfrm>
            <a:off x="3717925" y="1383665"/>
            <a:ext cx="1793875"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rPr>
              <a:t>美国为中心</a:t>
            </a:r>
            <a:endParaRPr lang="zh-CN" altLang="en-US" sz="2400" b="1">
              <a:solidFill>
                <a:srgbClr val="C00000"/>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endParaRPr>
          </a:p>
        </p:txBody>
      </p:sp>
      <p:sp>
        <p:nvSpPr>
          <p:cNvPr id="35" name="文本框 34"/>
          <p:cNvSpPr txBox="1"/>
          <p:nvPr/>
        </p:nvSpPr>
        <p:spPr>
          <a:xfrm>
            <a:off x="3664585" y="2663825"/>
            <a:ext cx="1843405" cy="460375"/>
          </a:xfrm>
          <a:prstGeom prst="rect">
            <a:avLst/>
          </a:prstGeom>
          <a:noFill/>
        </p:spPr>
        <p:txBody>
          <a:bodyPr wrap="square" rtlCol="0">
            <a:spAutoFit/>
          </a:bodyPr>
          <a:lstStyle/>
          <a:p>
            <a:r>
              <a:rPr lang="zh-CN" altLang="en-US" sz="2400" b="1">
                <a:solidFill>
                  <a:srgbClr val="C00000"/>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rPr>
              <a:t>美元为主导</a:t>
            </a:r>
            <a:endParaRPr lang="zh-CN" altLang="en-US" sz="2400" b="1">
              <a:solidFill>
                <a:srgbClr val="C00000"/>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endParaRPr>
          </a:p>
        </p:txBody>
      </p:sp>
      <p:cxnSp>
        <p:nvCxnSpPr>
          <p:cNvPr id="2" name="直接箭头连接符 1"/>
          <p:cNvCxnSpPr/>
          <p:nvPr/>
        </p:nvCxnSpPr>
        <p:spPr>
          <a:xfrm>
            <a:off x="414655" y="5421630"/>
            <a:ext cx="11384280" cy="15875"/>
          </a:xfrm>
          <a:prstGeom prst="straightConnector1">
            <a:avLst/>
          </a:prstGeom>
          <a:ln w="28575">
            <a:solidFill>
              <a:srgbClr val="C0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496935" y="5304790"/>
            <a:ext cx="0" cy="243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05840" y="5304790"/>
            <a:ext cx="0" cy="243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515745" y="5304790"/>
            <a:ext cx="0" cy="243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5650" y="5305425"/>
            <a:ext cx="0" cy="2432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6675" y="5635762"/>
            <a:ext cx="852805" cy="400110"/>
          </a:xfrm>
          <a:prstGeom prst="rect">
            <a:avLst/>
          </a:prstGeom>
          <a:noFill/>
        </p:spPr>
        <p:txBody>
          <a:bodyPr wrap="square" rtlCol="0">
            <a:spAutoFit/>
          </a:bodyPr>
          <a:lstStyle/>
          <a:p>
            <a:r>
              <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rPr>
              <a:t>1944</a:t>
            </a:r>
            <a:endPar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
        <p:nvSpPr>
          <p:cNvPr id="15" name="文本框 14"/>
          <p:cNvSpPr txBox="1"/>
          <p:nvPr/>
        </p:nvSpPr>
        <p:spPr>
          <a:xfrm>
            <a:off x="746760" y="5638800"/>
            <a:ext cx="858518" cy="400110"/>
          </a:xfrm>
          <a:prstGeom prst="rect">
            <a:avLst/>
          </a:prstGeom>
          <a:noFill/>
        </p:spPr>
        <p:txBody>
          <a:bodyPr wrap="square" rtlCol="0">
            <a:spAutoFit/>
          </a:bodyPr>
          <a:lstStyle/>
          <a:p>
            <a:r>
              <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rPr>
              <a:t>1945</a:t>
            </a:r>
            <a:endPar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
        <p:nvSpPr>
          <p:cNvPr id="16" name="文本框 15"/>
          <p:cNvSpPr txBox="1"/>
          <p:nvPr/>
        </p:nvSpPr>
        <p:spPr>
          <a:xfrm>
            <a:off x="1394460" y="5638800"/>
            <a:ext cx="930908" cy="398780"/>
          </a:xfrm>
          <a:prstGeom prst="rect">
            <a:avLst/>
          </a:prstGeom>
          <a:noFill/>
        </p:spPr>
        <p:txBody>
          <a:bodyPr wrap="square" rtlCol="0">
            <a:spAutoFit/>
          </a:bodyPr>
          <a:lstStyle/>
          <a:p>
            <a:r>
              <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rPr>
              <a:t>1947</a:t>
            </a:r>
            <a:endPar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
        <p:nvSpPr>
          <p:cNvPr id="19" name="文本框 18"/>
          <p:cNvSpPr txBox="1"/>
          <p:nvPr/>
        </p:nvSpPr>
        <p:spPr>
          <a:xfrm>
            <a:off x="7950203" y="5629910"/>
            <a:ext cx="930908" cy="405962"/>
          </a:xfrm>
          <a:prstGeom prst="rect">
            <a:avLst/>
          </a:prstGeom>
          <a:noFill/>
        </p:spPr>
        <p:txBody>
          <a:bodyPr wrap="square" rtlCol="0">
            <a:spAutoFit/>
          </a:bodyPr>
          <a:lstStyle/>
          <a:p>
            <a:r>
              <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rPr>
              <a:t>1995</a:t>
            </a:r>
            <a:endParaRPr lang="en-US" altLang="zh-CN" sz="2000" dirty="0">
              <a:solidFill>
                <a:schemeClr val="tx1"/>
              </a:solidFill>
              <a:latin typeface="方正启体简体" panose="03000509000000000000" charset="-122"/>
              <a:ea typeface="方正启体简体" panose="03000509000000000000" charset="-122"/>
              <a:cs typeface="方正启体简体" panose="03000509000000000000" charset="-122"/>
            </a:endParaRPr>
          </a:p>
        </p:txBody>
      </p:sp>
      <p:sp>
        <p:nvSpPr>
          <p:cNvPr id="25" name="文本框 24"/>
          <p:cNvSpPr txBox="1"/>
          <p:nvPr/>
        </p:nvSpPr>
        <p:spPr>
          <a:xfrm>
            <a:off x="0" y="4228465"/>
            <a:ext cx="1687195" cy="977265"/>
          </a:xfrm>
          <a:prstGeom prst="rect">
            <a:avLst/>
          </a:prstGeom>
          <a:noFill/>
        </p:spPr>
        <p:txBody>
          <a:bodyPr wrap="square" rtlCol="0">
            <a:spAutoFit/>
          </a:bodyPr>
          <a:lstStyle/>
          <a:p>
            <a:pPr>
              <a:lnSpc>
                <a:spcPct val="120000"/>
              </a:lnSpc>
            </a:pPr>
            <a:r>
              <a:rPr lang="zh-CN" altLang="en-US" sz="2400">
                <a:latin typeface="方正启体简体" panose="03000509000000000000" charset="-122"/>
                <a:ea typeface="方正启体简体" panose="03000509000000000000" charset="-122"/>
                <a:cs typeface="方正启体简体" panose="03000509000000000000" charset="-122"/>
              </a:rPr>
              <a:t>布雷顿森林体系</a:t>
            </a:r>
            <a:endParaRPr lang="zh-CN" altLang="en-US" sz="2400">
              <a:latin typeface="方正启体简体" panose="03000509000000000000" charset="-122"/>
              <a:ea typeface="方正启体简体" panose="03000509000000000000" charset="-122"/>
              <a:cs typeface="方正启体简体" panose="03000509000000000000" charset="-122"/>
            </a:endParaRPr>
          </a:p>
        </p:txBody>
      </p:sp>
      <p:sp>
        <p:nvSpPr>
          <p:cNvPr id="26" name="文本框 25"/>
          <p:cNvSpPr txBox="1"/>
          <p:nvPr/>
        </p:nvSpPr>
        <p:spPr>
          <a:xfrm>
            <a:off x="746760" y="5880735"/>
            <a:ext cx="930910" cy="977265"/>
          </a:xfrm>
          <a:prstGeom prst="rect">
            <a:avLst/>
          </a:prstGeom>
          <a:noFill/>
        </p:spPr>
        <p:txBody>
          <a:bodyPr wrap="square" rtlCol="0">
            <a:spAutoFit/>
          </a:bodyPr>
          <a:lstStyle/>
          <a:p>
            <a:pPr>
              <a:lnSpc>
                <a:spcPct val="120000"/>
              </a:lnSpc>
            </a:pPr>
            <a:r>
              <a:rPr lang="en-US" altLang="zh-CN" sz="2400">
                <a:latin typeface="方正启体简体" panose="03000509000000000000" charset="-122"/>
                <a:ea typeface="方正启体简体" panose="03000509000000000000" charset="-122"/>
                <a:cs typeface="方正启体简体" panose="03000509000000000000" charset="-122"/>
              </a:rPr>
              <a:t>IMF</a:t>
            </a:r>
            <a:endParaRPr lang="en-US" altLang="zh-CN" sz="2400">
              <a:latin typeface="方正启体简体" panose="03000509000000000000" charset="-122"/>
              <a:ea typeface="方正启体简体" panose="03000509000000000000" charset="-122"/>
              <a:cs typeface="方正启体简体" panose="03000509000000000000" charset="-122"/>
            </a:endParaRPr>
          </a:p>
          <a:p>
            <a:pPr>
              <a:lnSpc>
                <a:spcPct val="120000"/>
              </a:lnSpc>
            </a:pPr>
            <a:r>
              <a:rPr lang="en-US" altLang="zh-CN" sz="2400">
                <a:latin typeface="方正启体简体" panose="03000509000000000000" charset="-122"/>
                <a:ea typeface="方正启体简体" panose="03000509000000000000" charset="-122"/>
                <a:cs typeface="方正启体简体" panose="03000509000000000000" charset="-122"/>
              </a:rPr>
              <a:t>WB</a:t>
            </a:r>
            <a:endParaRPr lang="en-US" altLang="zh-CN" sz="2400">
              <a:latin typeface="方正启体简体" panose="03000509000000000000" charset="-122"/>
              <a:ea typeface="方正启体简体" panose="03000509000000000000" charset="-122"/>
              <a:cs typeface="方正启体简体" panose="03000509000000000000" charset="-122"/>
            </a:endParaRPr>
          </a:p>
        </p:txBody>
      </p:sp>
      <p:sp>
        <p:nvSpPr>
          <p:cNvPr id="27" name="文本框 26"/>
          <p:cNvSpPr txBox="1"/>
          <p:nvPr/>
        </p:nvSpPr>
        <p:spPr>
          <a:xfrm>
            <a:off x="1228090" y="4671695"/>
            <a:ext cx="1181735" cy="534035"/>
          </a:xfrm>
          <a:prstGeom prst="rect">
            <a:avLst/>
          </a:prstGeom>
          <a:noFill/>
        </p:spPr>
        <p:txBody>
          <a:bodyPr wrap="square" rtlCol="0">
            <a:spAutoFit/>
          </a:bodyPr>
          <a:lstStyle/>
          <a:p>
            <a:pPr>
              <a:lnSpc>
                <a:spcPct val="120000"/>
              </a:lnSpc>
            </a:pPr>
            <a:r>
              <a:rPr lang="en-US" altLang="zh-CN" sz="2400">
                <a:latin typeface="方正启体简体" panose="03000509000000000000" charset="-122"/>
                <a:ea typeface="方正启体简体" panose="03000509000000000000" charset="-122"/>
                <a:cs typeface="方正启体简体" panose="03000509000000000000" charset="-122"/>
              </a:rPr>
              <a:t>GATT</a:t>
            </a:r>
            <a:endParaRPr lang="en-US" altLang="zh-CN" sz="2400">
              <a:latin typeface="方正启体简体" panose="03000509000000000000" charset="-122"/>
              <a:ea typeface="方正启体简体" panose="03000509000000000000" charset="-122"/>
              <a:cs typeface="方正启体简体" panose="03000509000000000000" charset="-122"/>
            </a:endParaRPr>
          </a:p>
        </p:txBody>
      </p:sp>
      <p:sp>
        <p:nvSpPr>
          <p:cNvPr id="31" name="文本框 30"/>
          <p:cNvSpPr txBox="1"/>
          <p:nvPr/>
        </p:nvSpPr>
        <p:spPr>
          <a:xfrm>
            <a:off x="7860030" y="4671695"/>
            <a:ext cx="1021080" cy="534035"/>
          </a:xfrm>
          <a:prstGeom prst="rect">
            <a:avLst/>
          </a:prstGeom>
          <a:noFill/>
        </p:spPr>
        <p:txBody>
          <a:bodyPr wrap="square" rtlCol="0">
            <a:spAutoFit/>
          </a:bodyPr>
          <a:lstStyle/>
          <a:p>
            <a:pPr>
              <a:lnSpc>
                <a:spcPct val="120000"/>
              </a:lnSpc>
            </a:pPr>
            <a:r>
              <a:rPr lang="en-US" altLang="zh-CN" sz="2400">
                <a:latin typeface="方正启体简体" panose="03000509000000000000" charset="-122"/>
                <a:ea typeface="方正启体简体" panose="03000509000000000000" charset="-122"/>
                <a:cs typeface="方正启体简体" panose="03000509000000000000" charset="-122"/>
              </a:rPr>
              <a:t>WTO</a:t>
            </a:r>
            <a:endParaRPr lang="en-US" altLang="zh-CN" sz="2400">
              <a:latin typeface="方正启体简体" panose="03000509000000000000" charset="-122"/>
              <a:ea typeface="方正启体简体" panose="03000509000000000000" charset="-122"/>
              <a:cs typeface="方正启体简体" panose="03000509000000000000" charset="-122"/>
            </a:endParaRPr>
          </a:p>
        </p:txBody>
      </p:sp>
      <p:cxnSp>
        <p:nvCxnSpPr>
          <p:cNvPr id="36" name="直接连接符 35"/>
          <p:cNvCxnSpPr/>
          <p:nvPr/>
        </p:nvCxnSpPr>
        <p:spPr>
          <a:xfrm>
            <a:off x="5123815" y="5304790"/>
            <a:ext cx="0" cy="243205"/>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1311255" y="5304790"/>
            <a:ext cx="0" cy="243205"/>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940425" y="5304790"/>
            <a:ext cx="0" cy="243205"/>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9531985" y="5304790"/>
            <a:ext cx="0" cy="243205"/>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4649473" y="5599430"/>
            <a:ext cx="858517" cy="400110"/>
          </a:xfrm>
          <a:prstGeom prst="rect">
            <a:avLst/>
          </a:prstGeom>
          <a:noFill/>
        </p:spPr>
        <p:txBody>
          <a:bodyPr wrap="square" rtlCol="0">
            <a:spAutoFit/>
          </a:bodyPr>
          <a:lstStyle/>
          <a:p>
            <a:r>
              <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rPr>
              <a:t>1976</a:t>
            </a:r>
            <a:endPar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endParaRPr>
          </a:p>
        </p:txBody>
      </p:sp>
      <p:sp>
        <p:nvSpPr>
          <p:cNvPr id="44" name="文本框 43"/>
          <p:cNvSpPr txBox="1"/>
          <p:nvPr/>
        </p:nvSpPr>
        <p:spPr>
          <a:xfrm>
            <a:off x="5507990" y="5607684"/>
            <a:ext cx="1010285" cy="412115"/>
          </a:xfrm>
          <a:prstGeom prst="rect">
            <a:avLst/>
          </a:prstGeom>
          <a:noFill/>
        </p:spPr>
        <p:txBody>
          <a:bodyPr wrap="square" rtlCol="0">
            <a:spAutoFit/>
          </a:bodyPr>
          <a:lstStyle/>
          <a:p>
            <a:r>
              <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rPr>
              <a:t>1980</a:t>
            </a:r>
            <a:endPar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endParaRPr>
          </a:p>
        </p:txBody>
      </p:sp>
      <p:sp>
        <p:nvSpPr>
          <p:cNvPr id="45" name="文本框 44"/>
          <p:cNvSpPr txBox="1"/>
          <p:nvPr/>
        </p:nvSpPr>
        <p:spPr>
          <a:xfrm>
            <a:off x="9147810" y="5629910"/>
            <a:ext cx="930903" cy="400110"/>
          </a:xfrm>
          <a:prstGeom prst="rect">
            <a:avLst/>
          </a:prstGeom>
          <a:noFill/>
        </p:spPr>
        <p:txBody>
          <a:bodyPr wrap="square" rtlCol="0">
            <a:spAutoFit/>
          </a:bodyPr>
          <a:lstStyle/>
          <a:p>
            <a:r>
              <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rPr>
              <a:t>2001</a:t>
            </a:r>
            <a:endPar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endParaRPr>
          </a:p>
        </p:txBody>
      </p:sp>
      <p:sp>
        <p:nvSpPr>
          <p:cNvPr id="46" name="文本框 45"/>
          <p:cNvSpPr txBox="1"/>
          <p:nvPr/>
        </p:nvSpPr>
        <p:spPr>
          <a:xfrm>
            <a:off x="8960485" y="4228465"/>
            <a:ext cx="1602105" cy="977265"/>
          </a:xfrm>
          <a:prstGeom prst="rect">
            <a:avLst/>
          </a:prstGeom>
          <a:noFill/>
        </p:spPr>
        <p:txBody>
          <a:bodyPr wrap="square" rtlCol="0">
            <a:spAutoFit/>
          </a:bodyPr>
          <a:lstStyle/>
          <a:p>
            <a:pPr>
              <a:lnSpc>
                <a:spcPct val="120000"/>
              </a:lnSpc>
            </a:pPr>
            <a:r>
              <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rPr>
              <a:t>中国加入</a:t>
            </a:r>
            <a:r>
              <a:rPr lang="en-US" altLang="zh-CN"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rPr>
              <a:t>WTO</a:t>
            </a:r>
            <a:endParaRPr lang="en-US" altLang="zh-CN"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endParaRPr>
          </a:p>
        </p:txBody>
      </p:sp>
      <p:sp>
        <p:nvSpPr>
          <p:cNvPr id="48" name="文本框 47"/>
          <p:cNvSpPr txBox="1"/>
          <p:nvPr/>
        </p:nvSpPr>
        <p:spPr>
          <a:xfrm>
            <a:off x="10641965" y="3989705"/>
            <a:ext cx="1339850" cy="1198880"/>
          </a:xfrm>
          <a:prstGeom prst="rect">
            <a:avLst/>
          </a:prstGeom>
          <a:noFill/>
        </p:spPr>
        <p:txBody>
          <a:bodyPr wrap="square" rtlCol="0" anchor="t">
            <a:spAutoFit/>
          </a:bodyPr>
          <a:lstStyle/>
          <a:p>
            <a:r>
              <a:rPr lang="en-US" altLang="zh-CN" sz="2400">
                <a:solidFill>
                  <a:schemeClr val="tx2">
                    <a:lumMod val="75000"/>
                    <a:lumOff val="25000"/>
                  </a:schemeClr>
                </a:solidFill>
                <a:latin typeface="方正大标宋简体" panose="02010601030101010101" charset="-122"/>
                <a:ea typeface="方正大标宋简体" panose="02010601030101010101" charset="-122"/>
                <a:cs typeface="方正启体简体" panose="03000509000000000000" charset="-122"/>
                <a:sym typeface="+mn-ea"/>
              </a:rPr>
              <a:t>IMF</a:t>
            </a:r>
            <a:r>
              <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份额改革生效</a:t>
            </a:r>
            <a:endPar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49" name="文本框 48"/>
          <p:cNvSpPr txBox="1"/>
          <p:nvPr/>
        </p:nvSpPr>
        <p:spPr>
          <a:xfrm>
            <a:off x="10797540" y="5664200"/>
            <a:ext cx="871852" cy="400110"/>
          </a:xfrm>
          <a:prstGeom prst="rect">
            <a:avLst/>
          </a:prstGeom>
          <a:noFill/>
        </p:spPr>
        <p:txBody>
          <a:bodyPr wrap="square" rtlCol="0">
            <a:spAutoFit/>
          </a:bodyPr>
          <a:lstStyle/>
          <a:p>
            <a:r>
              <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rPr>
              <a:t>2016</a:t>
            </a:r>
            <a:endParaRPr lang="en-US" altLang="zh-CN" sz="2000" dirty="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endParaRPr>
          </a:p>
        </p:txBody>
      </p:sp>
      <p:sp>
        <p:nvSpPr>
          <p:cNvPr id="50" name="文本框 49"/>
          <p:cNvSpPr txBox="1"/>
          <p:nvPr/>
        </p:nvSpPr>
        <p:spPr>
          <a:xfrm>
            <a:off x="3291205" y="3736340"/>
            <a:ext cx="2385695" cy="1568450"/>
          </a:xfrm>
          <a:prstGeom prst="rect">
            <a:avLst/>
          </a:prstGeom>
          <a:noFill/>
        </p:spPr>
        <p:txBody>
          <a:bodyPr wrap="square" rtlCol="0" anchor="t">
            <a:spAutoFit/>
          </a:bodyPr>
          <a:lstStyle/>
          <a:p>
            <a:r>
              <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实行浮动汇率制度，黄金非货币化，不断推行货币制度改革</a:t>
            </a:r>
            <a:endPar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51" name="文本框 50"/>
          <p:cNvSpPr txBox="1"/>
          <p:nvPr/>
        </p:nvSpPr>
        <p:spPr>
          <a:xfrm>
            <a:off x="5609590" y="4006850"/>
            <a:ext cx="2025650" cy="1198880"/>
          </a:xfrm>
          <a:prstGeom prst="rect">
            <a:avLst/>
          </a:prstGeom>
          <a:noFill/>
        </p:spPr>
        <p:txBody>
          <a:bodyPr wrap="square" rtlCol="0" anchor="t">
            <a:spAutoFit/>
          </a:bodyPr>
          <a:lstStyle/>
          <a:p>
            <a:r>
              <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中国恢复在</a:t>
            </a:r>
            <a:r>
              <a:rPr lang="en-US" altLang="zh-CN"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WB</a:t>
            </a:r>
            <a:r>
              <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a:t>
            </a:r>
            <a:r>
              <a:rPr lang="en-US" altLang="zh-CN" sz="2400">
                <a:solidFill>
                  <a:schemeClr val="tx2">
                    <a:lumMod val="75000"/>
                    <a:lumOff val="25000"/>
                  </a:schemeClr>
                </a:solidFill>
                <a:latin typeface="方正大标宋简体" panose="02010601030101010101" charset="-122"/>
                <a:ea typeface="方正大标宋简体" panose="02010601030101010101" charset="-122"/>
                <a:cs typeface="方正启体简体" panose="03000509000000000000" charset="-122"/>
                <a:sym typeface="+mn-ea"/>
              </a:rPr>
              <a:t>IMF</a:t>
            </a:r>
            <a:r>
              <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rPr>
              <a:t>的合法席位</a:t>
            </a:r>
            <a:endParaRPr lang="zh-CN" altLang="en-US" sz="2400">
              <a:solidFill>
                <a:schemeClr val="tx2">
                  <a:lumMod val="75000"/>
                  <a:lumOff val="25000"/>
                </a:schemeClr>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54" name="文本框 53"/>
          <p:cNvSpPr txBox="1"/>
          <p:nvPr/>
        </p:nvSpPr>
        <p:spPr>
          <a:xfrm>
            <a:off x="1394460" y="2663825"/>
            <a:ext cx="1673860" cy="570865"/>
          </a:xfrm>
          <a:prstGeom prst="rect">
            <a:avLst/>
          </a:prstGeom>
          <a:noFill/>
        </p:spPr>
        <p:txBody>
          <a:bodyPr wrap="square" rtlCol="0" anchor="t">
            <a:spAutoFit/>
          </a:bodyPr>
          <a:lstStyle/>
          <a:p>
            <a:pPr>
              <a:lnSpc>
                <a:spcPct val="130000"/>
              </a:lnSpc>
            </a:pPr>
            <a:r>
              <a:rPr lang="zh-CN" altLang="en-US" sz="2400">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sym typeface="+mn-ea"/>
              </a:rPr>
              <a:t>国际金融</a:t>
            </a:r>
            <a:r>
              <a:rPr lang="zh-CN" altLang="en-US" sz="2400">
                <a:latin typeface="方正启体简体" panose="03000509000000000000" charset="-122"/>
                <a:ea typeface="方正启体简体" panose="03000509000000000000" charset="-122"/>
                <a:cs typeface="方正启体简体" panose="03000509000000000000" charset="-122"/>
                <a:sym typeface="+mn-ea"/>
              </a:rPr>
              <a:t>：</a:t>
            </a:r>
            <a:endParaRPr lang="zh-CN" altLang="en-US" sz="2400">
              <a:latin typeface="方正启体简体" panose="03000509000000000000" charset="-122"/>
              <a:ea typeface="方正启体简体" panose="03000509000000000000" charset="-122"/>
              <a:cs typeface="方正启体简体" panose="03000509000000000000" charset="-122"/>
              <a:sym typeface="+mn-ea"/>
            </a:endParaRPr>
          </a:p>
        </p:txBody>
      </p:sp>
      <p:sp>
        <p:nvSpPr>
          <p:cNvPr id="55" name="右箭头 54"/>
          <p:cNvSpPr/>
          <p:nvPr/>
        </p:nvSpPr>
        <p:spPr>
          <a:xfrm>
            <a:off x="6276975" y="1463675"/>
            <a:ext cx="591820" cy="300355"/>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方正启体简体" panose="03000509000000000000" charset="-122"/>
            </a:endParaRPr>
          </a:p>
        </p:txBody>
      </p:sp>
      <p:sp>
        <p:nvSpPr>
          <p:cNvPr id="56" name="文本框 55"/>
          <p:cNvSpPr txBox="1"/>
          <p:nvPr/>
        </p:nvSpPr>
        <p:spPr>
          <a:xfrm>
            <a:off x="7860030" y="1383665"/>
            <a:ext cx="2056765" cy="460375"/>
          </a:xfrm>
          <a:prstGeom prst="rect">
            <a:avLst/>
          </a:prstGeom>
          <a:noFill/>
        </p:spPr>
        <p:txBody>
          <a:bodyPr wrap="square" rtlCol="0">
            <a:spAutoFit/>
          </a:bodyPr>
          <a:lstStyle/>
          <a:p>
            <a:r>
              <a:rPr lang="zh-CN" altLang="en-US" sz="2400" b="1">
                <a:solidFill>
                  <a:schemeClr val="tx2">
                    <a:lumMod val="75000"/>
                    <a:lumOff val="25000"/>
                  </a:schemeClr>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rPr>
              <a:t>多元贸易体系</a:t>
            </a:r>
            <a:endParaRPr lang="zh-CN" altLang="en-US" sz="2400" b="1">
              <a:solidFill>
                <a:schemeClr val="tx2">
                  <a:lumMod val="75000"/>
                  <a:lumOff val="25000"/>
                </a:schemeClr>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endParaRPr>
          </a:p>
        </p:txBody>
      </p:sp>
      <p:sp>
        <p:nvSpPr>
          <p:cNvPr id="57" name="右箭头 56"/>
          <p:cNvSpPr/>
          <p:nvPr/>
        </p:nvSpPr>
        <p:spPr>
          <a:xfrm>
            <a:off x="6276975" y="2743835"/>
            <a:ext cx="591820" cy="300355"/>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方正启体简体" panose="03000509000000000000" charset="-122"/>
            </a:endParaRPr>
          </a:p>
        </p:txBody>
      </p:sp>
      <p:sp>
        <p:nvSpPr>
          <p:cNvPr id="58" name="文本框 57"/>
          <p:cNvSpPr txBox="1"/>
          <p:nvPr/>
        </p:nvSpPr>
        <p:spPr>
          <a:xfrm>
            <a:off x="7635240" y="2663825"/>
            <a:ext cx="3676015" cy="460375"/>
          </a:xfrm>
          <a:prstGeom prst="rect">
            <a:avLst/>
          </a:prstGeom>
          <a:noFill/>
        </p:spPr>
        <p:txBody>
          <a:bodyPr wrap="square" rtlCol="0">
            <a:spAutoFit/>
          </a:bodyPr>
          <a:lstStyle/>
          <a:p>
            <a:r>
              <a:rPr lang="zh-CN" altLang="en-US" sz="2400" b="1">
                <a:solidFill>
                  <a:schemeClr val="tx2">
                    <a:lumMod val="75000"/>
                    <a:lumOff val="25000"/>
                  </a:schemeClr>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rPr>
              <a:t>新兴国家取得更多话语权</a:t>
            </a:r>
            <a:endParaRPr lang="zh-CN" altLang="en-US" sz="2400" b="1">
              <a:solidFill>
                <a:schemeClr val="tx2">
                  <a:lumMod val="75000"/>
                  <a:lumOff val="25000"/>
                </a:schemeClr>
              </a:solidFill>
              <a:effectLst>
                <a:outerShdw blurRad="38100" dist="38100" dir="2700000" algn="tl">
                  <a:srgbClr val="000000">
                    <a:alpha val="43137"/>
                  </a:srgbClr>
                </a:outerShdw>
              </a:effectLst>
              <a:latin typeface="方正启体简体" panose="03000509000000000000" charset="-122"/>
              <a:ea typeface="方正启体简体" panose="03000509000000000000" charset="-122"/>
              <a:cs typeface="方正启体简体" panose="03000509000000000000" charset="-122"/>
            </a:endParaRPr>
          </a:p>
        </p:txBody>
      </p:sp>
      <p:pic>
        <p:nvPicPr>
          <p:cNvPr id="4" name="图片 3"/>
          <p:cNvPicPr>
            <a:picLocks noChangeAspect="1"/>
          </p:cNvPicPr>
          <p:nvPr/>
        </p:nvPicPr>
        <p:blipFill>
          <a:blip r:embed="rId1"/>
          <a:srcRect l="2648" r="9282"/>
          <a:stretch>
            <a:fillRect/>
          </a:stretch>
        </p:blipFill>
        <p:spPr>
          <a:xfrm>
            <a:off x="755650" y="490855"/>
            <a:ext cx="4012565" cy="58674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linds(horizontal)">
                                      <p:cBhvr>
                                        <p:cTn id="11" dur="500"/>
                                        <p:tgtEl>
                                          <p:spTgt spid="43"/>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linds(horizontal)">
                                      <p:cBhvr>
                                        <p:cTn id="20" dur="500"/>
                                        <p:tgtEl>
                                          <p:spTgt spid="41"/>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linds(horizontal)">
                                      <p:cBhvr>
                                        <p:cTn id="24" dur="500"/>
                                        <p:tgtEl>
                                          <p:spTgt spid="44"/>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linds(horizont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par>
                          <p:cTn id="47" fill="hold">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linds(horizontal)">
                                      <p:cBhvr>
                                        <p:cTn id="50" dur="500"/>
                                        <p:tgtEl>
                                          <p:spTgt spid="49"/>
                                        </p:tgtEl>
                                      </p:cBhvr>
                                    </p:animEffect>
                                  </p:childTnLst>
                                </p:cTn>
                              </p:par>
                            </p:childTnLst>
                          </p:cTn>
                        </p:par>
                        <p:par>
                          <p:cTn id="51" fill="hold">
                            <p:stCondLst>
                              <p:cond delay="1000"/>
                            </p:stCondLst>
                            <p:childTnLst>
                              <p:par>
                                <p:cTn id="52" presetID="3" presetClass="entr" presetSubtype="1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blinds(horizontal)">
                                      <p:cBhvr>
                                        <p:cTn id="54" dur="500"/>
                                        <p:tgtEl>
                                          <p:spTgt spid="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left)">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left)">
                                      <p:cBhvr>
                                        <p:cTn id="7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8" grpId="0"/>
      <p:bldP spid="49" grpId="0"/>
      <p:bldP spid="50" grpId="0"/>
      <p:bldP spid="51" grpId="0"/>
      <p:bldP spid="55" grpId="0" bldLvl="0" animBg="1"/>
      <p:bldP spid="56" grpId="0"/>
      <p:bldP spid="57" grpId="0" bldLvl="0" animBg="1"/>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989965" y="534670"/>
            <a:ext cx="9919970" cy="583565"/>
          </a:xfrm>
          <a:prstGeom prst="rect">
            <a:avLst/>
          </a:prstGeom>
          <a:noFill/>
        </p:spPr>
        <p:txBody>
          <a:bodyPr wrap="square" lIns="91452" tIns="45725" rIns="91452" bIns="45725" rtlCol="0">
            <a:spAutoFit/>
          </a:bodyPr>
          <a:lstStyle/>
          <a:p>
            <a:pPr algn="l"/>
            <a:r>
              <a:rPr lang="zh-CN" altLang="en-US" sz="2800" b="1">
                <a:solidFill>
                  <a:srgbClr val="7030A0"/>
                </a:solidFill>
                <a:latin typeface="方正启体简体" panose="03000509000000000000" charset="-122"/>
                <a:ea typeface="方正启体简体" panose="03000509000000000000" charset="-122"/>
                <a:cs typeface="方正启体简体" panose="03000509000000000000" charset="-122"/>
              </a:rPr>
              <a:t>世界经济的发展</a:t>
            </a:r>
            <a:r>
              <a:rPr lang="en-US" altLang="zh-CN" sz="2800" b="1">
                <a:solidFill>
                  <a:srgbClr val="7030A0"/>
                </a:solidFill>
                <a:latin typeface="方正启体简体" panose="03000509000000000000" charset="-122"/>
                <a:ea typeface="方正启体简体" panose="03000509000000000000" charset="-122"/>
                <a:cs typeface="方正启体简体" panose="03000509000000000000" charset="-122"/>
              </a:rPr>
              <a:t>——</a:t>
            </a:r>
            <a:r>
              <a:rPr lang="zh-CN" altLang="en-US" sz="2800" b="1">
                <a:solidFill>
                  <a:srgbClr val="7030A0"/>
                </a:solidFill>
                <a:latin typeface="方正启体简体" panose="03000509000000000000" charset="-122"/>
                <a:ea typeface="方正启体简体" panose="03000509000000000000" charset="-122"/>
                <a:cs typeface="方正启体简体" panose="03000509000000000000" charset="-122"/>
              </a:rPr>
              <a:t>一战后：</a:t>
            </a:r>
            <a:r>
              <a:rPr lang="zh-CN" altLang="en-US" sz="3200" b="1">
                <a:solidFill>
                  <a:srgbClr val="FF0000"/>
                </a:solidFill>
                <a:latin typeface="方正启体简体" panose="03000509000000000000" charset="-122"/>
                <a:ea typeface="方正启体简体" panose="03000509000000000000" charset="-122"/>
                <a:cs typeface="方正启体简体" panose="03000509000000000000" charset="-122"/>
              </a:rPr>
              <a:t>社会主义经济</a:t>
            </a:r>
            <a:endParaRPr lang="zh-CN" altLang="en-US" sz="3200"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cxnSp>
        <p:nvCxnSpPr>
          <p:cNvPr id="15" name="直接连接符 14"/>
          <p:cNvCxnSpPr/>
          <p:nvPr/>
        </p:nvCxnSpPr>
        <p:spPr>
          <a:xfrm>
            <a:off x="1802216" y="994965"/>
            <a:ext cx="82811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29680" y="1160145"/>
            <a:ext cx="2745105" cy="521970"/>
          </a:xfrm>
          <a:prstGeom prst="rect">
            <a:avLst/>
          </a:prstGeom>
          <a:noFill/>
        </p:spPr>
        <p:txBody>
          <a:bodyPr wrap="square" rtlCol="0">
            <a:spAutoFit/>
          </a:bodyPr>
          <a:p>
            <a:r>
              <a:rPr lang="en-US" altLang="zh-CN" sz="2800" b="1">
                <a:solidFill>
                  <a:srgbClr val="002060"/>
                </a:solidFill>
                <a:latin typeface="+mn-ea"/>
                <a:cs typeface="+mn-ea"/>
              </a:rPr>
              <a:t>——</a:t>
            </a:r>
            <a:r>
              <a:rPr lang="zh-CN" altLang="en-US" sz="2800" b="1">
                <a:solidFill>
                  <a:srgbClr val="FF0000"/>
                </a:solidFill>
                <a:latin typeface="+mn-ea"/>
                <a:cs typeface="+mn-ea"/>
              </a:rPr>
              <a:t>余粮收集制</a:t>
            </a:r>
            <a:endParaRPr lang="zh-CN" altLang="en-US" sz="2800" b="1">
              <a:solidFill>
                <a:srgbClr val="FF0000"/>
              </a:solidFill>
              <a:latin typeface="+mn-ea"/>
              <a:cs typeface="+mn-ea"/>
            </a:endParaRPr>
          </a:p>
        </p:txBody>
      </p:sp>
      <p:sp>
        <p:nvSpPr>
          <p:cNvPr id="5" name="文本框 4"/>
          <p:cNvSpPr txBox="1"/>
          <p:nvPr/>
        </p:nvSpPr>
        <p:spPr>
          <a:xfrm>
            <a:off x="990600" y="1078230"/>
            <a:ext cx="6733540" cy="607695"/>
          </a:xfrm>
          <a:prstGeom prst="rect">
            <a:avLst/>
          </a:prstGeom>
          <a:noFill/>
        </p:spPr>
        <p:txBody>
          <a:bodyPr wrap="square" rtlCol="0">
            <a:spAutoFit/>
          </a:bodyPr>
          <a:p>
            <a:pPr fontAlgn="base">
              <a:lnSpc>
                <a:spcPct val="120000"/>
              </a:lnSpc>
              <a:spcBef>
                <a:spcPct val="0"/>
              </a:spcBef>
              <a:spcAft>
                <a:spcPct val="0"/>
              </a:spcAft>
              <a:defRPr/>
            </a:pPr>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1.</a:t>
            </a:r>
            <a:r>
              <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战时共产主义政</a:t>
            </a:r>
            <a:r>
              <a:rPr lang="zh-CN" altLang="en-US" sz="28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策：（</a:t>
            </a:r>
            <a:r>
              <a:rPr lang="en-US" altLang="zh-CN" sz="28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1918-1920)</a:t>
            </a:r>
            <a:endParaRPr lang="en-US" altLang="zh-CN" sz="28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6" name="文本框 5"/>
          <p:cNvSpPr txBox="1"/>
          <p:nvPr/>
        </p:nvSpPr>
        <p:spPr>
          <a:xfrm>
            <a:off x="8032115" y="522605"/>
            <a:ext cx="1393825" cy="521970"/>
          </a:xfrm>
          <a:prstGeom prst="rect">
            <a:avLst/>
          </a:prstGeom>
          <a:noFill/>
        </p:spPr>
        <p:txBody>
          <a:bodyPr wrap="square" rtlCol="0">
            <a:spAutoFit/>
          </a:bodyPr>
          <a:p>
            <a:r>
              <a:rPr lang="en-US" altLang="zh-CN" sz="2800" b="1" smtClean="0">
                <a:solidFill>
                  <a:srgbClr val="FF0000"/>
                </a:solidFill>
                <a:latin typeface="方正启体简体" panose="03000509000000000000" charset="-122"/>
                <a:ea typeface="方正启体简体" panose="03000509000000000000" charset="-122"/>
                <a:cs typeface="方正启体简体" panose="03000509000000000000" charset="-122"/>
              </a:rPr>
              <a:t>（苏俄）</a:t>
            </a:r>
            <a:endParaRPr lang="en-US" altLang="zh-CN" sz="2800" b="1" smtClean="0">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9" name="文本框 8"/>
          <p:cNvSpPr txBox="1"/>
          <p:nvPr/>
        </p:nvSpPr>
        <p:spPr>
          <a:xfrm>
            <a:off x="990600" y="1615440"/>
            <a:ext cx="9919335" cy="3192145"/>
          </a:xfrm>
          <a:prstGeom prst="rect">
            <a:avLst/>
          </a:prstGeom>
          <a:noFill/>
        </p:spPr>
        <p:txBody>
          <a:bodyPr wrap="square" rtlCol="0">
            <a:spAutoFit/>
          </a:bodyPr>
          <a:p>
            <a:pPr fontAlgn="base">
              <a:lnSpc>
                <a:spcPct val="120000"/>
              </a:lnSpc>
              <a:spcBef>
                <a:spcPct val="0"/>
              </a:spcBef>
              <a:spcAft>
                <a:spcPct val="0"/>
              </a:spcAft>
              <a:defRPr/>
            </a:pPr>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2.新经济政策（1921-1928）</a:t>
            </a:r>
            <a:endParaRPr lang="en-US" altLang="zh-CN" sz="28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（1）措施：</a:t>
            </a:r>
            <a:endPar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endParaRPr lang="en-US" altLang="zh-CN" sz="2800" b="1" smtClean="0">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algn="l" fontAlgn="base">
              <a:lnSpc>
                <a:spcPct val="120000"/>
              </a:lnSpc>
              <a:buClrTx/>
              <a:buSzTx/>
              <a:buFontTx/>
              <a:defRPr/>
            </a:pPr>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（2）特点：</a:t>
            </a:r>
            <a:endPar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pPr algn="l" fontAlgn="base">
              <a:lnSpc>
                <a:spcPct val="120000"/>
              </a:lnSpc>
              <a:buClrTx/>
              <a:buSzTx/>
              <a:buFontTx/>
              <a:defRPr/>
            </a:pPr>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（3）影响：</a:t>
            </a:r>
            <a:endPar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pPr algn="l" fontAlgn="base">
              <a:lnSpc>
                <a:spcPct val="120000"/>
              </a:lnSpc>
              <a:buClrTx/>
              <a:buSzTx/>
              <a:buFontTx/>
              <a:defRPr/>
            </a:pPr>
            <a:endPar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1" name="文本框 10"/>
          <p:cNvSpPr txBox="1"/>
          <p:nvPr/>
        </p:nvSpPr>
        <p:spPr>
          <a:xfrm>
            <a:off x="1125220" y="4507865"/>
            <a:ext cx="8958580" cy="2245360"/>
          </a:xfrm>
          <a:prstGeom prst="rect">
            <a:avLst/>
          </a:prstGeom>
          <a:noFill/>
        </p:spPr>
        <p:txBody>
          <a:bodyPr wrap="square" rtlCol="0">
            <a:spAutoFit/>
          </a:bodyPr>
          <a:p>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rPr>
              <a:t>3.斯大林模式</a:t>
            </a:r>
            <a:endPar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endParaRPr>
          </a:p>
          <a:p>
            <a:r>
              <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rPr>
              <a:t>（</a:t>
            </a:r>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rPr>
              <a:t>1</a:t>
            </a:r>
            <a:r>
              <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rPr>
              <a:t>）建立：</a:t>
            </a:r>
            <a:endPar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endParaRPr>
          </a:p>
          <a:p>
            <a:r>
              <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rPr>
              <a:t>（2）表现：</a:t>
            </a:r>
            <a:endPar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endParaRPr>
          </a:p>
          <a:p>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rPr>
              <a:t>            </a:t>
            </a:r>
            <a:r>
              <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rPr>
              <a:t>经济：</a:t>
            </a:r>
            <a:endPar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endParaRPr>
          </a:p>
          <a:p>
            <a:r>
              <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rPr>
              <a:t>            </a:t>
            </a:r>
            <a:r>
              <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rPr>
              <a:t>政治：</a:t>
            </a:r>
            <a:endPar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2891790" y="2102485"/>
            <a:ext cx="7214235" cy="953135"/>
          </a:xfrm>
          <a:prstGeom prst="rect">
            <a:avLst/>
          </a:prstGeom>
          <a:noFill/>
        </p:spPr>
        <p:txBody>
          <a:bodyPr wrap="square" rtlCol="0">
            <a:spAutoFit/>
          </a:bodyPr>
          <a:p>
            <a:r>
              <a:rPr lang="zh-CN" altLang="en-US" sz="28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固定粮食税</a:t>
            </a:r>
            <a:r>
              <a:rPr lang="zh-CN" altLang="en-US" sz="2800" b="1">
                <a:latin typeface="方正启体简体" panose="03000509000000000000" charset="-122"/>
                <a:ea typeface="方正启体简体" panose="03000509000000000000" charset="-122"/>
                <a:cs typeface="方正启体简体" panose="03000509000000000000" charset="-122"/>
                <a:sym typeface="+mn-ea"/>
              </a:rPr>
              <a:t>，工农联盟，区别对待大中小企业，恢复自由贸易，按劳分配</a:t>
            </a:r>
            <a:r>
              <a:rPr lang="zh-CN" altLang="en-US" sz="2800" b="1" smtClean="0">
                <a:latin typeface="方正启体简体" panose="03000509000000000000" charset="-122"/>
                <a:ea typeface="方正启体简体" panose="03000509000000000000" charset="-122"/>
                <a:cs typeface="方正启体简体" panose="03000509000000000000" charset="-122"/>
                <a:sym typeface="+mn-ea"/>
              </a:rPr>
              <a:t>。</a:t>
            </a:r>
            <a:endParaRPr lang="zh-CN" altLang="en-US" sz="2800" b="1" smtClean="0">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2891155" y="2932430"/>
            <a:ext cx="7416800" cy="607695"/>
          </a:xfrm>
          <a:prstGeom prst="rect">
            <a:avLst/>
          </a:prstGeom>
          <a:noFill/>
        </p:spPr>
        <p:txBody>
          <a:bodyPr wrap="square" rtlCol="0">
            <a:spAutoFit/>
          </a:bodyPr>
          <a:p>
            <a:pPr algn="l" fontAlgn="base">
              <a:lnSpc>
                <a:spcPct val="120000"/>
              </a:lnSpc>
              <a:buClrTx/>
              <a:buSzTx/>
              <a:buFontTx/>
              <a:defRPr/>
            </a:pPr>
            <a:r>
              <a:rPr lang="zh-CN" altLang="en-US" sz="2800" b="1">
                <a:latin typeface="方正启体简体" panose="03000509000000000000" charset="-122"/>
                <a:ea typeface="方正启体简体" panose="03000509000000000000" charset="-122"/>
                <a:cs typeface="方正启体简体" panose="03000509000000000000" charset="-122"/>
                <a:sym typeface="+mn-ea"/>
              </a:rPr>
              <a:t>利用市场和商品货币关系发展经济；</a:t>
            </a:r>
            <a:endParaRPr lang="zh-CN" altLang="en-US" sz="28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2891155" y="3451225"/>
            <a:ext cx="7644130" cy="1124585"/>
          </a:xfrm>
          <a:prstGeom prst="rect">
            <a:avLst/>
          </a:prstGeom>
          <a:noFill/>
        </p:spPr>
        <p:txBody>
          <a:bodyPr wrap="square" rtlCol="0">
            <a:spAutoFit/>
          </a:bodyPr>
          <a:p>
            <a:pPr algn="l" fontAlgn="base">
              <a:lnSpc>
                <a:spcPct val="120000"/>
              </a:lnSpc>
              <a:buClrTx/>
              <a:buSzTx/>
              <a:buFontTx/>
              <a:defRPr/>
            </a:pPr>
            <a:r>
              <a:rPr lang="zh-CN" altLang="en-US" sz="2800" b="1">
                <a:latin typeface="方正启体简体" panose="03000509000000000000" charset="-122"/>
                <a:ea typeface="方正启体简体" panose="03000509000000000000" charset="-122"/>
                <a:cs typeface="方正启体简体" panose="03000509000000000000" charset="-122"/>
                <a:sym typeface="+mn-ea"/>
              </a:rPr>
              <a:t>得到工农的支持，稳定和恢复国民经济，巩固</a:t>
            </a:r>
            <a:endParaRPr lang="zh-CN" altLang="en-US" sz="2800" b="1">
              <a:latin typeface="方正启体简体" panose="03000509000000000000" charset="-122"/>
              <a:ea typeface="方正启体简体" panose="03000509000000000000" charset="-122"/>
              <a:cs typeface="方正启体简体" panose="03000509000000000000" charset="-122"/>
              <a:sym typeface="+mn-ea"/>
            </a:endParaRPr>
          </a:p>
          <a:p>
            <a:pPr algn="l" fontAlgn="base">
              <a:lnSpc>
                <a:spcPct val="120000"/>
              </a:lnSpc>
              <a:buClrTx/>
              <a:buSzTx/>
              <a:buFontTx/>
              <a:defRPr/>
            </a:pPr>
            <a:r>
              <a:rPr lang="zh-CN" altLang="en-US" sz="2800" b="1">
                <a:latin typeface="方正启体简体" panose="03000509000000000000" charset="-122"/>
                <a:ea typeface="方正启体简体" panose="03000509000000000000" charset="-122"/>
                <a:cs typeface="方正启体简体" panose="03000509000000000000" charset="-122"/>
                <a:sym typeface="+mn-ea"/>
              </a:rPr>
              <a:t>苏维埃政权。</a:t>
            </a:r>
            <a:endParaRPr lang="zh-CN" altLang="en-US" sz="28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8" name="文本框 7"/>
          <p:cNvSpPr txBox="1"/>
          <p:nvPr/>
        </p:nvSpPr>
        <p:spPr>
          <a:xfrm>
            <a:off x="2891790" y="4984115"/>
            <a:ext cx="5753100" cy="521970"/>
          </a:xfrm>
          <a:prstGeom prst="rect">
            <a:avLst/>
          </a:prstGeom>
          <a:noFill/>
        </p:spPr>
        <p:txBody>
          <a:bodyPr wrap="square" rtlCol="0">
            <a:spAutoFit/>
          </a:bodyPr>
          <a:p>
            <a:r>
              <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高度集中的指令性计划经济体制</a:t>
            </a:r>
            <a:endPar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0" name="文本框 9"/>
          <p:cNvSpPr txBox="1"/>
          <p:nvPr/>
        </p:nvSpPr>
        <p:spPr>
          <a:xfrm>
            <a:off x="2891155" y="5377815"/>
            <a:ext cx="7731760" cy="521970"/>
          </a:xfrm>
          <a:prstGeom prst="rect">
            <a:avLst/>
          </a:prstGeom>
          <a:noFill/>
        </p:spPr>
        <p:txBody>
          <a:bodyPr wrap="square" rtlCol="0">
            <a:spAutoFit/>
          </a:bodyPr>
          <a:p>
            <a:r>
              <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生产资料公有制，自上而下的指令性计划经济；</a:t>
            </a:r>
            <a:endPar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2" name="文本框 11"/>
          <p:cNvSpPr txBox="1"/>
          <p:nvPr/>
        </p:nvSpPr>
        <p:spPr>
          <a:xfrm>
            <a:off x="2956560" y="6045835"/>
            <a:ext cx="2540000" cy="521970"/>
          </a:xfrm>
          <a:prstGeom prst="rect">
            <a:avLst/>
          </a:prstGeom>
          <a:noFill/>
        </p:spPr>
        <p:txBody>
          <a:bodyPr wrap="square" rtlCol="0">
            <a:spAutoFit/>
          </a:bodyPr>
          <a:p>
            <a:r>
              <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权力高度集中</a:t>
            </a:r>
            <a:endParaRPr lang="zh-CN" altLang="en-US"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 grpId="0"/>
      <p:bldP spid="4" grpId="0"/>
      <p:bldP spid="7" grpId="0"/>
      <p:bldP spid="11"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111617" name="内容占位符 2"/>
          <p:cNvSpPr>
            <a:spLocks noGrp="1"/>
          </p:cNvSpPr>
          <p:nvPr>
            <p:ph idx="1"/>
          </p:nvPr>
        </p:nvSpPr>
        <p:spPr>
          <a:xfrm>
            <a:off x="860425" y="603885"/>
            <a:ext cx="10949940" cy="5946140"/>
          </a:xfrm>
        </p:spPr>
        <p:txBody>
          <a:bodyPr vert="horz" anchor="t"/>
          <a:p>
            <a:r>
              <a:rPr lang="zh-CN" altLang="en-US" sz="2400" b="1">
                <a:solidFill>
                  <a:srgbClr val="C00000"/>
                </a:solidFill>
                <a:latin typeface="方正启体简体" panose="03000509000000000000" charset="-122"/>
                <a:ea typeface="方正启体简体" panose="03000509000000000000" charset="-122"/>
              </a:rPr>
              <a:t>4、评价</a:t>
            </a:r>
            <a:endParaRPr lang="zh-CN" altLang="en-US" sz="2400" b="1">
              <a:solidFill>
                <a:srgbClr val="0000FF"/>
              </a:solidFill>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（1）</a:t>
            </a:r>
            <a:r>
              <a:rPr lang="zh-CN" altLang="en-US" sz="2400" b="1">
                <a:solidFill>
                  <a:srgbClr val="C00000"/>
                </a:solidFill>
                <a:latin typeface="方正启体简体" panose="03000509000000000000" charset="-122"/>
                <a:ea typeface="方正启体简体" panose="03000509000000000000" charset="-122"/>
              </a:rPr>
              <a:t>积极方面：</a:t>
            </a:r>
            <a:endParaRPr lang="zh-CN" altLang="en-US" sz="2400" b="1">
              <a:solidFill>
                <a:srgbClr val="C00000"/>
              </a:solidFill>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使苏联在较短时间内实现了</a:t>
            </a:r>
            <a:r>
              <a:rPr lang="zh-CN" altLang="en-US" sz="2400" b="1">
                <a:solidFill>
                  <a:srgbClr val="0000FF"/>
                </a:solidFill>
                <a:latin typeface="方正启体简体" panose="03000509000000000000" charset="-122"/>
                <a:ea typeface="方正启体简体" panose="03000509000000000000" charset="-122"/>
              </a:rPr>
              <a:t>工业化</a:t>
            </a:r>
            <a:r>
              <a:rPr lang="zh-CN" altLang="en-US" sz="2400" b="1">
                <a:latin typeface="方正启体简体" panose="03000509000000000000" charset="-122"/>
                <a:ea typeface="方正启体简体" panose="03000509000000000000" charset="-122"/>
              </a:rPr>
              <a:t>，奠定了强大国家的基础；</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为卫国战争的胜利创造了</a:t>
            </a:r>
            <a:r>
              <a:rPr lang="zh-CN" altLang="en-US" sz="2400" b="1">
                <a:solidFill>
                  <a:srgbClr val="0000FF"/>
                </a:solidFill>
                <a:latin typeface="方正启体简体" panose="03000509000000000000" charset="-122"/>
                <a:ea typeface="方正启体简体" panose="03000509000000000000" charset="-122"/>
              </a:rPr>
              <a:t>物质条件</a:t>
            </a:r>
            <a:r>
              <a:rPr lang="zh-CN" altLang="en-US" sz="2400" b="1">
                <a:latin typeface="方正启体简体" panose="03000509000000000000" charset="-122"/>
                <a:ea typeface="方正启体简体" panose="03000509000000000000" charset="-122"/>
              </a:rPr>
              <a:t>，为苏联赢得巨大</a:t>
            </a:r>
            <a:r>
              <a:rPr lang="zh-CN" altLang="en-US" sz="2400" b="1">
                <a:solidFill>
                  <a:srgbClr val="0000FF"/>
                </a:solidFill>
                <a:latin typeface="方正启体简体" panose="03000509000000000000" charset="-122"/>
                <a:ea typeface="方正启体简体" panose="03000509000000000000" charset="-122"/>
              </a:rPr>
              <a:t>国际声誉</a:t>
            </a:r>
            <a:r>
              <a:rPr lang="zh-CN" altLang="en-US" sz="2400" b="1">
                <a:latin typeface="方正启体简体" panose="03000509000000000000" charset="-122"/>
                <a:ea typeface="方正启体简体" panose="03000509000000000000" charset="-122"/>
              </a:rPr>
              <a:t>；</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开辟了</a:t>
            </a:r>
            <a:r>
              <a:rPr lang="zh-CN" altLang="en-US" sz="2400" b="1">
                <a:solidFill>
                  <a:srgbClr val="0000FF"/>
                </a:solidFill>
                <a:latin typeface="方正启体简体" panose="03000509000000000000" charset="-122"/>
                <a:ea typeface="方正启体简体" panose="03000509000000000000" charset="-122"/>
              </a:rPr>
              <a:t>新型工业化模式和经济体制</a:t>
            </a:r>
            <a:r>
              <a:rPr lang="zh-CN" altLang="en-US" sz="2400" b="1">
                <a:latin typeface="方正启体简体" panose="03000509000000000000" charset="-122"/>
                <a:ea typeface="方正启体简体" panose="03000509000000000000" charset="-122"/>
              </a:rPr>
              <a:t>，为其他国家提供了</a:t>
            </a:r>
            <a:r>
              <a:rPr lang="zh-CN" altLang="en-US" sz="2400" b="1">
                <a:solidFill>
                  <a:srgbClr val="0000FF"/>
                </a:solidFill>
                <a:latin typeface="方正启体简体" panose="03000509000000000000" charset="-122"/>
                <a:ea typeface="方正启体简体" panose="03000509000000000000" charset="-122"/>
              </a:rPr>
              <a:t>借鉴</a:t>
            </a:r>
            <a:r>
              <a:rPr lang="zh-CN" altLang="en-US" sz="2400" b="1">
                <a:latin typeface="方正启体简体" panose="03000509000000000000" charset="-122"/>
                <a:ea typeface="方正启体简体" panose="03000509000000000000" charset="-122"/>
              </a:rPr>
              <a:t>。</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（2）</a:t>
            </a:r>
            <a:r>
              <a:rPr lang="zh-CN" altLang="en-US" sz="2400" b="1">
                <a:solidFill>
                  <a:srgbClr val="C00000"/>
                </a:solidFill>
                <a:latin typeface="方正启体简体" panose="03000509000000000000" charset="-122"/>
                <a:ea typeface="方正启体简体" panose="03000509000000000000" charset="-122"/>
              </a:rPr>
              <a:t>消极方面：</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①排斥市场经济，片面发展重工业，农业和轻工业长期处于落后状态，</a:t>
            </a:r>
            <a:r>
              <a:rPr lang="zh-CN" altLang="en-US" sz="2400" b="1">
                <a:solidFill>
                  <a:srgbClr val="0000FF"/>
                </a:solidFill>
                <a:latin typeface="方正启体简体" panose="03000509000000000000" charset="-122"/>
                <a:ea typeface="方正启体简体" panose="03000509000000000000" charset="-122"/>
              </a:rPr>
              <a:t>国民经济比例严重失调</a:t>
            </a:r>
            <a:r>
              <a:rPr lang="zh-CN" altLang="en-US" sz="2400" b="1">
                <a:latin typeface="方正启体简体" panose="03000509000000000000" charset="-122"/>
                <a:ea typeface="方正启体简体" panose="03000509000000000000" charset="-122"/>
              </a:rPr>
              <a:t>；</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②</a:t>
            </a:r>
            <a:r>
              <a:rPr lang="zh-CN" altLang="en-US" sz="2400" b="1">
                <a:solidFill>
                  <a:srgbClr val="0000FF"/>
                </a:solidFill>
                <a:latin typeface="方正启体简体" panose="03000509000000000000" charset="-122"/>
                <a:ea typeface="方正启体简体" panose="03000509000000000000" charset="-122"/>
              </a:rPr>
              <a:t>指令性计划</a:t>
            </a:r>
            <a:r>
              <a:rPr lang="zh-CN" altLang="en-US" sz="2400" b="1">
                <a:latin typeface="方正启体简体" panose="03000509000000000000" charset="-122"/>
                <a:ea typeface="方正启体简体" panose="03000509000000000000" charset="-122"/>
              </a:rPr>
              <a:t>压抑了地方和企业的积极性，使经济发展失去活力，</a:t>
            </a:r>
            <a:r>
              <a:rPr lang="zh-CN" altLang="en-US" sz="2400" b="1">
                <a:solidFill>
                  <a:srgbClr val="0000FF"/>
                </a:solidFill>
                <a:latin typeface="方正启体简体" panose="03000509000000000000" charset="-122"/>
                <a:ea typeface="方正启体简体" panose="03000509000000000000" charset="-122"/>
              </a:rPr>
              <a:t>人民生活水平提高缓慢</a:t>
            </a:r>
            <a:r>
              <a:rPr lang="zh-CN" altLang="en-US" sz="2400" b="1">
                <a:latin typeface="方正启体简体" panose="03000509000000000000" charset="-122"/>
                <a:ea typeface="方正启体简体" panose="03000509000000000000" charset="-122"/>
              </a:rPr>
              <a:t>；</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③在农业集体化中采用</a:t>
            </a:r>
            <a:r>
              <a:rPr lang="zh-CN" altLang="en-US" sz="2400" b="1">
                <a:solidFill>
                  <a:srgbClr val="0000FF"/>
                </a:solidFill>
                <a:latin typeface="方正启体简体" panose="03000509000000000000" charset="-122"/>
                <a:ea typeface="方正启体简体" panose="03000509000000000000" charset="-122"/>
              </a:rPr>
              <a:t>强制</a:t>
            </a:r>
            <a:r>
              <a:rPr lang="zh-CN" altLang="en-US" sz="2400" b="1">
                <a:latin typeface="方正启体简体" panose="03000509000000000000" charset="-122"/>
                <a:ea typeface="方正启体简体" panose="03000509000000000000" charset="-122"/>
              </a:rPr>
              <a:t>手段，</a:t>
            </a:r>
            <a:r>
              <a:rPr lang="zh-CN" altLang="en-US" sz="2400" b="1">
                <a:solidFill>
                  <a:srgbClr val="0000FF"/>
                </a:solidFill>
                <a:latin typeface="方正启体简体" panose="03000509000000000000" charset="-122"/>
                <a:ea typeface="方正启体简体" panose="03000509000000000000" charset="-122"/>
              </a:rPr>
              <a:t>挫伤农民生产积极性</a:t>
            </a:r>
            <a:r>
              <a:rPr lang="zh-CN" altLang="en-US" sz="2400" b="1">
                <a:latin typeface="方正启体简体" panose="03000509000000000000" charset="-122"/>
                <a:ea typeface="方正启体简体" panose="03000509000000000000" charset="-122"/>
              </a:rPr>
              <a:t>，造成苏联农业生产的长期停滞不前；</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④体制日益僵化，成为</a:t>
            </a:r>
            <a:r>
              <a:rPr lang="zh-CN" altLang="en-US" sz="2400" b="1">
                <a:solidFill>
                  <a:srgbClr val="0000FF"/>
                </a:solidFill>
                <a:latin typeface="方正启体简体" panose="03000509000000000000" charset="-122"/>
                <a:ea typeface="方正启体简体" panose="03000509000000000000" charset="-122"/>
              </a:rPr>
              <a:t>苏联解体</a:t>
            </a:r>
            <a:r>
              <a:rPr lang="zh-CN" altLang="en-US" sz="2400" b="1">
                <a:latin typeface="方正启体简体" panose="03000509000000000000" charset="-122"/>
                <a:ea typeface="方正启体简体" panose="03000509000000000000" charset="-122"/>
              </a:rPr>
              <a:t>的根本原因</a:t>
            </a:r>
            <a:endParaRPr lang="zh-CN" altLang="en-US" sz="2400" b="1">
              <a:latin typeface="方正启体简体" panose="03000509000000000000" charset="-122"/>
              <a:ea typeface="方正启体简体" panose="03000509000000000000" charset="-122"/>
            </a:endParaRPr>
          </a:p>
          <a:p>
            <a:r>
              <a:rPr lang="zh-CN" altLang="en-US" sz="2400" b="1">
                <a:latin typeface="方正启体简体" panose="03000509000000000000" charset="-122"/>
                <a:ea typeface="方正启体简体" panose="03000509000000000000" charset="-122"/>
              </a:rPr>
              <a:t>⑤对东欧和中国的社会主义建设产生过很大影响。    </a:t>
            </a:r>
            <a:r>
              <a:rPr lang="zh-CN" altLang="en-US" sz="2400">
                <a:latin typeface="方正启体简体" panose="03000509000000000000" charset="-122"/>
                <a:ea typeface="方正启体简体" panose="03000509000000000000" charset="-122"/>
              </a:rPr>
              <a:t> </a:t>
            </a:r>
            <a:endParaRPr lang="zh-CN" altLang="en-US" sz="2400">
              <a:latin typeface="方正启体简体" panose="03000509000000000000" charset="-122"/>
              <a:ea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1879686" y="1151175"/>
            <a:ext cx="828113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文本1"/>
          <p:cNvSpPr>
            <a:spLocks noChangeArrowheads="1"/>
          </p:cNvSpPr>
          <p:nvPr/>
        </p:nvSpPr>
        <p:spPr bwMode="gray">
          <a:xfrm>
            <a:off x="626110" y="3602355"/>
            <a:ext cx="11172190" cy="3165475"/>
          </a:xfrm>
          <a:prstGeom prst="roundRect">
            <a:avLst>
              <a:gd name="adj" fmla="val 11505"/>
            </a:avLst>
          </a:prstGeom>
          <a:noFill/>
          <a:ln w="15875" cap="flat" cmpd="sng" algn="ctr">
            <a:no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en-US" altLang="zh-CN" sz="28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1929—1933</a:t>
            </a:r>
            <a:r>
              <a:rPr lang="zh-CN" altLang="en-US" sz="28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年经济危机：</a:t>
            </a:r>
            <a:endParaRPr lang="zh-CN" altLang="en-US" sz="28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原因：</a:t>
            </a:r>
            <a:endParaRPr 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表现：</a:t>
            </a:r>
            <a:endParaRPr lang="en-US" alt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应对：</a:t>
            </a:r>
            <a:r>
              <a:rPr lang="zh-CN" altLang="en-US" sz="28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民主的方式：</a:t>
            </a:r>
            <a:r>
              <a:rPr lang="en-US" altLang="zh-CN" sz="2800" b="1">
                <a:latin typeface="方正启体简体" panose="03000509000000000000" charset="-122"/>
                <a:ea typeface="方正启体简体" panose="03000509000000000000" charset="-122"/>
                <a:cs typeface="方正启体简体" panose="03000509000000000000" charset="-122"/>
                <a:sym typeface="+mn-ea"/>
              </a:rPr>
              <a:t>美国通过</a:t>
            </a:r>
            <a:r>
              <a:rPr lang="zh-CN"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罗斯福新政</a:t>
            </a:r>
            <a:r>
              <a:rPr lang="en-US" altLang="zh-CN" sz="2800" b="1">
                <a:latin typeface="方正启体简体" panose="03000509000000000000" charset="-122"/>
                <a:ea typeface="方正启体简体" panose="03000509000000000000" charset="-122"/>
                <a:cs typeface="方正启体简体" panose="03000509000000000000" charset="-122"/>
                <a:sym typeface="+mn-ea"/>
              </a:rPr>
              <a:t>扭转了危机</a:t>
            </a:r>
            <a:endParaRPr lang="en-US" altLang="zh-CN" sz="2800" b="1">
              <a:latin typeface="方正启体简体" panose="03000509000000000000" charset="-122"/>
              <a:ea typeface="方正启体简体" panose="03000509000000000000" charset="-122"/>
              <a:cs typeface="方正启体简体" panose="03000509000000000000" charset="-122"/>
              <a:sym typeface="+mn-ea"/>
            </a:endParaRPr>
          </a:p>
          <a:p>
            <a:pPr algn="l" fontAlgn="base">
              <a:lnSpc>
                <a:spcPct val="120000"/>
              </a:lnSpc>
              <a:buClrTx/>
              <a:buSzTx/>
              <a:buFontTx/>
              <a:defRPr/>
            </a:pPr>
            <a:r>
              <a:rPr lang="en-US" altLang="zh-CN" sz="28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8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法西斯方式：</a:t>
            </a:r>
            <a:r>
              <a:rPr lang="en-US" altLang="zh-CN" sz="2800" b="1">
                <a:latin typeface="方正启体简体" panose="03000509000000000000" charset="-122"/>
                <a:ea typeface="方正启体简体" panose="03000509000000000000" charset="-122"/>
                <a:cs typeface="方正启体简体" panose="03000509000000000000" charset="-122"/>
                <a:sym typeface="+mn-ea"/>
              </a:rPr>
              <a:t>德日意走上法西斯道路，引发了第二次世界大战</a:t>
            </a:r>
            <a:endParaRPr lang="en-US" altLang="zh-CN" sz="2800" b="1">
              <a:latin typeface="方正启体简体" panose="03000509000000000000" charset="-122"/>
              <a:ea typeface="方正启体简体" panose="03000509000000000000" charset="-122"/>
              <a:cs typeface="方正启体简体" panose="03000509000000000000" charset="-122"/>
              <a:sym typeface="+mn-ea"/>
            </a:endParaRPr>
          </a:p>
        </p:txBody>
      </p:sp>
      <p:pic>
        <p:nvPicPr>
          <p:cNvPr id="2" name="图片 1"/>
          <p:cNvPicPr>
            <a:picLocks noChangeAspect="1"/>
          </p:cNvPicPr>
          <p:nvPr/>
        </p:nvPicPr>
        <p:blipFill>
          <a:blip r:embed="rId1"/>
          <a:stretch>
            <a:fillRect/>
          </a:stretch>
        </p:blipFill>
        <p:spPr>
          <a:xfrm>
            <a:off x="1879600" y="1173480"/>
            <a:ext cx="3429000" cy="2286000"/>
          </a:xfrm>
          <a:prstGeom prst="rect">
            <a:avLst/>
          </a:prstGeom>
        </p:spPr>
      </p:pic>
      <p:pic>
        <p:nvPicPr>
          <p:cNvPr id="4" name="图片 3"/>
          <p:cNvPicPr>
            <a:picLocks noChangeAspect="1"/>
          </p:cNvPicPr>
          <p:nvPr/>
        </p:nvPicPr>
        <p:blipFill>
          <a:blip r:embed="rId2"/>
          <a:stretch>
            <a:fillRect/>
          </a:stretch>
        </p:blipFill>
        <p:spPr>
          <a:xfrm>
            <a:off x="5390515" y="1163955"/>
            <a:ext cx="2098040" cy="2295525"/>
          </a:xfrm>
          <a:prstGeom prst="rect">
            <a:avLst/>
          </a:prstGeom>
        </p:spPr>
      </p:pic>
      <p:pic>
        <p:nvPicPr>
          <p:cNvPr id="8" name="图片 7"/>
          <p:cNvPicPr>
            <a:picLocks noChangeAspect="1"/>
          </p:cNvPicPr>
          <p:nvPr/>
        </p:nvPicPr>
        <p:blipFill>
          <a:blip r:embed="rId3"/>
          <a:stretch>
            <a:fillRect/>
          </a:stretch>
        </p:blipFill>
        <p:spPr>
          <a:xfrm>
            <a:off x="7488555" y="1173480"/>
            <a:ext cx="3053715" cy="2294890"/>
          </a:xfrm>
          <a:prstGeom prst="rect">
            <a:avLst/>
          </a:prstGeom>
        </p:spPr>
      </p:pic>
      <p:sp>
        <p:nvSpPr>
          <p:cNvPr id="3" name="TextBox 13"/>
          <p:cNvSpPr txBox="1"/>
          <p:nvPr/>
        </p:nvSpPr>
        <p:spPr>
          <a:xfrm>
            <a:off x="776796" y="446761"/>
            <a:ext cx="6611620" cy="583565"/>
          </a:xfrm>
          <a:prstGeom prst="rect">
            <a:avLst/>
          </a:prstGeom>
          <a:noFill/>
        </p:spPr>
        <p:txBody>
          <a:bodyPr wrap="none" lIns="91452" tIns="45725" rIns="91452" bIns="45725" rtlCol="0">
            <a:spAutoFit/>
          </a:bodyPr>
          <a:p>
            <a:pPr algn="l"/>
            <a:r>
              <a:rPr lang="zh-CN" altLang="en-US" sz="2400" b="1">
                <a:solidFill>
                  <a:srgbClr val="7030A0"/>
                </a:solidFill>
                <a:latin typeface="方正启体简体" panose="03000509000000000000" charset="-122"/>
                <a:ea typeface="方正启体简体" panose="03000509000000000000" charset="-122"/>
                <a:cs typeface="方正启体简体" panose="03000509000000000000" charset="-122"/>
              </a:rPr>
              <a:t>世界经济的发展</a:t>
            </a:r>
            <a:r>
              <a:rPr lang="en-US" altLang="zh-CN" sz="2400" b="1">
                <a:solidFill>
                  <a:srgbClr val="7030A0"/>
                </a:solidFill>
                <a:latin typeface="方正启体简体" panose="03000509000000000000" charset="-122"/>
                <a:ea typeface="方正启体简体" panose="03000509000000000000" charset="-122"/>
                <a:cs typeface="方正启体简体" panose="03000509000000000000" charset="-122"/>
              </a:rPr>
              <a:t>——</a:t>
            </a:r>
            <a:r>
              <a:rPr lang="zh-CN" altLang="en-US" sz="2400" b="1">
                <a:solidFill>
                  <a:srgbClr val="7030A0"/>
                </a:solidFill>
                <a:latin typeface="方正启体简体" panose="03000509000000000000" charset="-122"/>
                <a:ea typeface="方正启体简体" panose="03000509000000000000" charset="-122"/>
                <a:cs typeface="方正启体简体" panose="03000509000000000000" charset="-122"/>
              </a:rPr>
              <a:t>一战后：</a:t>
            </a:r>
            <a:r>
              <a:rPr lang="zh-CN" altLang="en-US" sz="32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资本主义经济</a:t>
            </a:r>
            <a:endParaRPr lang="zh-CN" altLang="en-US" sz="3200" b="1">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7" name="文本框 6"/>
          <p:cNvSpPr txBox="1"/>
          <p:nvPr/>
        </p:nvSpPr>
        <p:spPr>
          <a:xfrm>
            <a:off x="1726565" y="4404995"/>
            <a:ext cx="10071735" cy="534035"/>
          </a:xfrm>
          <a:prstGeom prst="rect">
            <a:avLst/>
          </a:prstGeom>
          <a:noFill/>
        </p:spPr>
        <p:txBody>
          <a:bodyPr wrap="square" rtlCol="0">
            <a:spAutoFit/>
          </a:bodyPr>
          <a:p>
            <a:pPr fontAlgn="base">
              <a:lnSpc>
                <a:spcPct val="120000"/>
              </a:lnSpc>
              <a:spcBef>
                <a:spcPct val="0"/>
              </a:spcBef>
              <a:spcAft>
                <a:spcPct val="0"/>
              </a:spcAft>
              <a:defRPr/>
            </a:pPr>
            <a:r>
              <a:rPr lang="zh-CN" sz="24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资本主义制度的基本矛盾</a:t>
            </a:r>
            <a:r>
              <a:rPr lang="en-US" altLang="zh-CN" sz="2400" b="1">
                <a:solidFill>
                  <a:srgbClr val="0070C0"/>
                </a:solidFill>
                <a:latin typeface="方正启体简体" panose="03000509000000000000" charset="-122"/>
                <a:ea typeface="方正启体简体" panose="03000509000000000000" charset="-122"/>
                <a:cs typeface="方正启体简体" panose="03000509000000000000" charset="-122"/>
                <a:sym typeface="+mn-ea"/>
              </a:rPr>
              <a:t>——</a:t>
            </a:r>
            <a:r>
              <a:rPr lang="zh-CN" altLang="en-US" sz="2400" b="1">
                <a:solidFill>
                  <a:srgbClr val="0070C0"/>
                </a:solidFill>
                <a:latin typeface="方正启体简体" panose="03000509000000000000" charset="-122"/>
                <a:ea typeface="方正启体简体" panose="03000509000000000000" charset="-122"/>
                <a:cs typeface="方正启体简体" panose="03000509000000000000" charset="-122"/>
                <a:sym typeface="+mn-ea"/>
              </a:rPr>
              <a:t>社会化大生产与</a:t>
            </a:r>
            <a:r>
              <a:rPr lang="en-US" altLang="zh-CN" sz="2400" b="1">
                <a:solidFill>
                  <a:srgbClr val="0070C0"/>
                </a:solidFill>
                <a:latin typeface="方正启体简体" panose="03000509000000000000" charset="-122"/>
                <a:ea typeface="方正启体简体" panose="03000509000000000000" charset="-122"/>
                <a:cs typeface="方正启体简体" panose="03000509000000000000" charset="-122"/>
                <a:sym typeface="+mn-ea"/>
              </a:rPr>
              <a:t>生产资料私</a:t>
            </a:r>
            <a:r>
              <a:rPr lang="zh-CN" altLang="en-US" sz="2400" b="1">
                <a:solidFill>
                  <a:srgbClr val="0070C0"/>
                </a:solidFill>
                <a:latin typeface="方正启体简体" panose="03000509000000000000" charset="-122"/>
                <a:ea typeface="方正启体简体" panose="03000509000000000000" charset="-122"/>
                <a:cs typeface="方正启体简体" panose="03000509000000000000" charset="-122"/>
                <a:sym typeface="+mn-ea"/>
              </a:rPr>
              <a:t>有制之间的矛盾</a:t>
            </a:r>
            <a:endParaRPr lang="zh-CN" altLang="en-US" sz="2400" b="1">
              <a:solidFill>
                <a:srgbClr val="0070C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9" name="文本框 8"/>
          <p:cNvSpPr txBox="1"/>
          <p:nvPr/>
        </p:nvSpPr>
        <p:spPr>
          <a:xfrm>
            <a:off x="1802765" y="4939030"/>
            <a:ext cx="9918700" cy="491490"/>
          </a:xfrm>
          <a:prstGeom prst="rect">
            <a:avLst/>
          </a:prstGeom>
          <a:noFill/>
        </p:spPr>
        <p:txBody>
          <a:bodyPr wrap="square" rtlCol="0">
            <a:spAutoFit/>
          </a:bodyPr>
          <a:p>
            <a:r>
              <a:rPr lang="en-US" altLang="zh-CN" sz="2600" b="1">
                <a:latin typeface="方正启体简体" panose="03000509000000000000" charset="-122"/>
                <a:ea typeface="方正启体简体" panose="03000509000000000000" charset="-122"/>
                <a:cs typeface="方正启体简体" panose="03000509000000000000" charset="-122"/>
                <a:sym typeface="+mn-ea"/>
              </a:rPr>
              <a:t>银行倒闭，企业破产市场萧条，生产锐减，失业人数激增；</a:t>
            </a:r>
            <a:endParaRPr lang="en-US" altLang="zh-CN" sz="2600" b="1">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8360" y="568325"/>
            <a:ext cx="2468880" cy="645160"/>
          </a:xfrm>
          <a:prstGeom prst="rect">
            <a:avLst/>
          </a:prstGeom>
          <a:noFill/>
        </p:spPr>
        <p:txBody>
          <a:bodyPr wrap="none" rtlCol="0">
            <a:spAutoFit/>
          </a:bodyPr>
          <a:lstStyle/>
          <a:p>
            <a:r>
              <a:rPr lang="zh-CN" altLang="en-US" sz="3600" dirty="0">
                <a:latin typeface="方正启体简体" panose="03000509000000000000" charset="-122"/>
                <a:ea typeface="方正启体简体" panose="03000509000000000000" charset="-122"/>
                <a:cs typeface="方正启体简体" panose="03000509000000000000" charset="-122"/>
              </a:rPr>
              <a:t>罗斯福新政</a:t>
            </a:r>
            <a:endParaRPr lang="zh-CN" altLang="en-US" sz="3600" dirty="0">
              <a:latin typeface="方正启体简体" panose="03000509000000000000" charset="-122"/>
              <a:ea typeface="方正启体简体" panose="03000509000000000000" charset="-122"/>
              <a:cs typeface="方正启体简体" panose="03000509000000000000" charset="-122"/>
            </a:endParaRPr>
          </a:p>
        </p:txBody>
      </p:sp>
      <p:sp>
        <p:nvSpPr>
          <p:cNvPr id="3" name="文本框 2"/>
          <p:cNvSpPr txBox="1"/>
          <p:nvPr/>
        </p:nvSpPr>
        <p:spPr>
          <a:xfrm>
            <a:off x="3188970" y="971550"/>
            <a:ext cx="2058670" cy="521970"/>
          </a:xfrm>
          <a:prstGeom prst="rect">
            <a:avLst/>
          </a:prstGeom>
          <a:noFill/>
        </p:spPr>
        <p:txBody>
          <a:bodyPr wrap="square" rtlCol="0">
            <a:spAutoFit/>
          </a:bodyPr>
          <a:lstStyle/>
          <a:p>
            <a:r>
              <a:rPr lang="zh-CN" altLang="en-US" sz="2800" b="1" dirty="0">
                <a:solidFill>
                  <a:schemeClr val="tx2"/>
                </a:solidFill>
                <a:cs typeface="方正启体简体" panose="03000509000000000000" charset="-122"/>
              </a:rPr>
              <a:t>国家</a:t>
            </a:r>
            <a:r>
              <a:rPr lang="zh-CN" altLang="en-US" sz="2400" b="1" dirty="0">
                <a:solidFill>
                  <a:schemeClr val="tx2"/>
                </a:solidFill>
                <a:cs typeface="方正启体简体" panose="03000509000000000000" charset="-122"/>
              </a:rPr>
              <a:t>干预</a:t>
            </a:r>
            <a:endParaRPr lang="zh-CN" altLang="en-US" sz="2400" b="1" dirty="0">
              <a:solidFill>
                <a:schemeClr val="tx2"/>
              </a:solidFill>
              <a:cs typeface="方正启体简体" panose="03000509000000000000" charset="-122"/>
            </a:endParaRPr>
          </a:p>
        </p:txBody>
      </p:sp>
      <p:sp>
        <p:nvSpPr>
          <p:cNvPr id="4" name="矩形 3"/>
          <p:cNvSpPr/>
          <p:nvPr/>
        </p:nvSpPr>
        <p:spPr>
          <a:xfrm>
            <a:off x="2289810" y="568325"/>
            <a:ext cx="490220" cy="460375"/>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方正启体简体" panose="03000509000000000000" charset="-122"/>
            </a:endParaRPr>
          </a:p>
        </p:txBody>
      </p:sp>
      <p:cxnSp>
        <p:nvCxnSpPr>
          <p:cNvPr id="6" name="连接符: 肘形 5"/>
          <p:cNvCxnSpPr>
            <a:stCxn id="4" idx="2"/>
          </p:cNvCxnSpPr>
          <p:nvPr/>
        </p:nvCxnSpPr>
        <p:spPr>
          <a:xfrm rot="5400000" flipV="1">
            <a:off x="3818890" y="-255270"/>
            <a:ext cx="407670" cy="2975610"/>
          </a:xfrm>
          <a:prstGeom prst="bentConnector2">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018265" y="1672833"/>
            <a:ext cx="1109980" cy="521970"/>
          </a:xfrm>
          <a:prstGeom prst="rect">
            <a:avLst/>
          </a:prstGeom>
          <a:noFill/>
        </p:spPr>
        <p:txBody>
          <a:bodyPr wrap="none" rtlCol="0">
            <a:spAutoFit/>
          </a:bodyPr>
          <a:lstStyle/>
          <a:p>
            <a:pPr lvl="0" algn="l">
              <a:buClrTx/>
              <a:buSzTx/>
              <a:buFontTx/>
            </a:pPr>
            <a:r>
              <a:rPr lang="en-US" altLang="zh-CN" sz="2800" b="1" dirty="0">
                <a:latin typeface="+mn-ea"/>
                <a:cs typeface="方正启体简体" panose="03000509000000000000" charset="-122"/>
                <a:sym typeface="+mn-ea"/>
              </a:rPr>
              <a:t>1.措施</a:t>
            </a:r>
            <a:endParaRPr lang="en-US" altLang="zh-CN" sz="2800" b="1" dirty="0">
              <a:latin typeface="+mn-ea"/>
              <a:cs typeface="方正启体简体" panose="03000509000000000000" charset="-122"/>
              <a:sym typeface="+mn-ea"/>
            </a:endParaRPr>
          </a:p>
        </p:txBody>
      </p:sp>
      <p:sp>
        <p:nvSpPr>
          <p:cNvPr id="12" name="文本框 11"/>
          <p:cNvSpPr txBox="1"/>
          <p:nvPr/>
        </p:nvSpPr>
        <p:spPr>
          <a:xfrm>
            <a:off x="970280" y="2389321"/>
            <a:ext cx="9622790" cy="521970"/>
          </a:xfrm>
          <a:prstGeom prst="rect">
            <a:avLst/>
          </a:prstGeom>
          <a:noFill/>
        </p:spPr>
        <p:txBody>
          <a:bodyPr wrap="none" rtlCol="0">
            <a:spAutoFit/>
          </a:bodyPr>
          <a:lstStyle/>
          <a:p>
            <a:pPr lvl="0" algn="l">
              <a:buClrTx/>
              <a:buSzTx/>
              <a:buFontTx/>
            </a:pPr>
            <a:r>
              <a:rPr lang="en-US" altLang="zh-CN" sz="2800" b="1" dirty="0">
                <a:latin typeface="+mn-ea"/>
                <a:cs typeface="方正启体简体" panose="03000509000000000000" charset="-122"/>
                <a:sym typeface="+mn-ea"/>
              </a:rPr>
              <a:t>（1）整顿财政金融：整顿银行，统制货币，改革银行体系；</a:t>
            </a:r>
            <a:endParaRPr lang="en-US" altLang="zh-CN" sz="2800" b="1" dirty="0">
              <a:latin typeface="+mn-ea"/>
              <a:cs typeface="方正启体简体" panose="03000509000000000000" charset="-122"/>
              <a:sym typeface="+mn-ea"/>
            </a:endParaRPr>
          </a:p>
        </p:txBody>
      </p:sp>
      <p:sp>
        <p:nvSpPr>
          <p:cNvPr id="13" name="文本框 12"/>
          <p:cNvSpPr txBox="1"/>
          <p:nvPr/>
        </p:nvSpPr>
        <p:spPr>
          <a:xfrm>
            <a:off x="970462" y="2984614"/>
            <a:ext cx="9265285" cy="521970"/>
          </a:xfrm>
          <a:prstGeom prst="rect">
            <a:avLst/>
          </a:prstGeom>
          <a:noFill/>
        </p:spPr>
        <p:txBody>
          <a:bodyPr wrap="none" rtlCol="0">
            <a:spAutoFit/>
          </a:bodyPr>
          <a:lstStyle/>
          <a:p>
            <a:pPr lvl="0" algn="l">
              <a:buClrTx/>
              <a:buSzTx/>
              <a:buFontTx/>
            </a:pPr>
            <a:r>
              <a:rPr lang="en-US" altLang="zh-CN" sz="2800" b="1" dirty="0">
                <a:latin typeface="+mn-ea"/>
                <a:cs typeface="方正启体简体" panose="03000509000000000000" charset="-122"/>
                <a:sym typeface="+mn-ea"/>
              </a:rPr>
              <a:t>（2）调整工业生产：①制定公平竞争法规，防盲目竞争；</a:t>
            </a:r>
            <a:endParaRPr lang="en-US" altLang="zh-CN" sz="2800" b="1" dirty="0">
              <a:latin typeface="+mn-ea"/>
              <a:cs typeface="方正启体简体" panose="03000509000000000000" charset="-122"/>
              <a:sym typeface="+mn-ea"/>
            </a:endParaRPr>
          </a:p>
        </p:txBody>
      </p:sp>
      <p:sp>
        <p:nvSpPr>
          <p:cNvPr id="14" name="文本框 13"/>
          <p:cNvSpPr txBox="1"/>
          <p:nvPr/>
        </p:nvSpPr>
        <p:spPr>
          <a:xfrm>
            <a:off x="4332696" y="3506246"/>
            <a:ext cx="5902960" cy="521970"/>
          </a:xfrm>
          <a:prstGeom prst="rect">
            <a:avLst/>
          </a:prstGeom>
          <a:noFill/>
        </p:spPr>
        <p:txBody>
          <a:bodyPr wrap="none" rtlCol="0">
            <a:spAutoFit/>
          </a:bodyPr>
          <a:lstStyle/>
          <a:p>
            <a:pPr lvl="0" algn="l">
              <a:buClrTx/>
              <a:buSzTx/>
              <a:buFontTx/>
            </a:pPr>
            <a:r>
              <a:rPr lang="en-US" altLang="zh-CN" sz="2800" b="1" dirty="0">
                <a:latin typeface="+mn-ea"/>
                <a:cs typeface="方正启体简体" panose="03000509000000000000" charset="-122"/>
                <a:sym typeface="+mn-ea"/>
              </a:rPr>
              <a:t>②规定最低工资、最高工时等标准；</a:t>
            </a:r>
            <a:endParaRPr lang="en-US" altLang="zh-CN" sz="2800" b="1" dirty="0">
              <a:latin typeface="+mn-ea"/>
              <a:cs typeface="方正启体简体" panose="03000509000000000000" charset="-122"/>
              <a:sym typeface="+mn-ea"/>
            </a:endParaRPr>
          </a:p>
        </p:txBody>
      </p:sp>
      <p:sp>
        <p:nvSpPr>
          <p:cNvPr id="15" name="文本框 14"/>
          <p:cNvSpPr txBox="1"/>
          <p:nvPr/>
        </p:nvSpPr>
        <p:spPr>
          <a:xfrm>
            <a:off x="970462" y="3981938"/>
            <a:ext cx="8192770" cy="521970"/>
          </a:xfrm>
          <a:prstGeom prst="rect">
            <a:avLst/>
          </a:prstGeom>
          <a:noFill/>
        </p:spPr>
        <p:txBody>
          <a:bodyPr wrap="none" rtlCol="0">
            <a:spAutoFit/>
          </a:bodyPr>
          <a:lstStyle/>
          <a:p>
            <a:pPr lvl="0" algn="l">
              <a:buClrTx/>
              <a:buSzTx/>
              <a:buFontTx/>
            </a:pPr>
            <a:r>
              <a:rPr lang="en-US" altLang="zh-CN" sz="2800" b="1" dirty="0">
                <a:latin typeface="+mn-ea"/>
                <a:cs typeface="方正启体简体" panose="03000509000000000000" charset="-122"/>
                <a:sym typeface="+mn-ea"/>
              </a:rPr>
              <a:t>（3）调整农业生产：减耕减产，国家收购和补贴；</a:t>
            </a:r>
            <a:endParaRPr lang="en-US" altLang="zh-CN" sz="2800" b="1" dirty="0">
              <a:latin typeface="+mn-ea"/>
              <a:cs typeface="方正启体简体" panose="03000509000000000000" charset="-122"/>
              <a:sym typeface="+mn-ea"/>
            </a:endParaRPr>
          </a:p>
        </p:txBody>
      </p:sp>
      <p:sp>
        <p:nvSpPr>
          <p:cNvPr id="16" name="文本框 15"/>
          <p:cNvSpPr txBox="1"/>
          <p:nvPr/>
        </p:nvSpPr>
        <p:spPr>
          <a:xfrm>
            <a:off x="970461" y="4623680"/>
            <a:ext cx="9980295" cy="521970"/>
          </a:xfrm>
          <a:prstGeom prst="rect">
            <a:avLst/>
          </a:prstGeom>
          <a:noFill/>
        </p:spPr>
        <p:txBody>
          <a:bodyPr wrap="none" rtlCol="0">
            <a:spAutoFit/>
          </a:bodyPr>
          <a:lstStyle/>
          <a:p>
            <a:pPr lvl="0" algn="l">
              <a:buClrTx/>
              <a:buSzTx/>
              <a:buFontTx/>
            </a:pPr>
            <a:r>
              <a:rPr lang="en-US" altLang="zh-CN" sz="2800" b="1" dirty="0">
                <a:latin typeface="+mn-ea"/>
                <a:cs typeface="方正启体简体" panose="03000509000000000000" charset="-122"/>
                <a:sym typeface="+mn-ea"/>
              </a:rPr>
              <a:t>（4）实行社会救济和以工代赈：《社会保障法》、公共工程；</a:t>
            </a:r>
            <a:endParaRPr lang="en-US" altLang="zh-CN" sz="2800" b="1" dirty="0">
              <a:latin typeface="+mn-ea"/>
              <a:cs typeface="方正启体简体"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220" y="550018"/>
            <a:ext cx="1109980" cy="521970"/>
          </a:xfrm>
          <a:prstGeom prst="rect">
            <a:avLst/>
          </a:prstGeom>
          <a:noFill/>
        </p:spPr>
        <p:txBody>
          <a:bodyPr wrap="none" rtlCol="0">
            <a:spAutoFit/>
          </a:bodyPr>
          <a:lstStyle/>
          <a:p>
            <a:r>
              <a:rPr lang="en-US" altLang="zh-CN" sz="2800" b="1" dirty="0">
                <a:latin typeface="+mn-ea"/>
                <a:cs typeface="方正启体简体" panose="03000509000000000000" charset="-122"/>
              </a:rPr>
              <a:t>3.</a:t>
            </a:r>
            <a:r>
              <a:rPr lang="zh-CN" altLang="en-US" sz="2800" b="1" dirty="0">
                <a:latin typeface="+mn-ea"/>
                <a:cs typeface="方正启体简体" panose="03000509000000000000" charset="-122"/>
              </a:rPr>
              <a:t>评价</a:t>
            </a:r>
            <a:endParaRPr lang="zh-CN" altLang="en-US" sz="2800" b="1" dirty="0">
              <a:latin typeface="+mn-ea"/>
              <a:cs typeface="方正启体简体" panose="03000509000000000000" charset="-122"/>
            </a:endParaRPr>
          </a:p>
        </p:txBody>
      </p:sp>
      <p:sp>
        <p:nvSpPr>
          <p:cNvPr id="4" name="文本框 3"/>
          <p:cNvSpPr txBox="1"/>
          <p:nvPr/>
        </p:nvSpPr>
        <p:spPr>
          <a:xfrm>
            <a:off x="912495" y="1057910"/>
            <a:ext cx="10337800" cy="58356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a:t>
            </a:r>
            <a:r>
              <a:rPr lang="en-US" altLang="zh-CN" sz="3200" dirty="0">
                <a:latin typeface="方正启体简体" panose="03000509000000000000" charset="-122"/>
                <a:ea typeface="方正启体简体" panose="03000509000000000000" charset="-122"/>
                <a:cs typeface="方正启体简体" panose="03000509000000000000" charset="-122"/>
              </a:rPr>
              <a:t>1</a:t>
            </a:r>
            <a:r>
              <a:rPr lang="zh-CN" altLang="en-US" sz="3200" dirty="0">
                <a:latin typeface="方正启体简体" panose="03000509000000000000" charset="-122"/>
                <a:ea typeface="方正启体简体" panose="03000509000000000000" charset="-122"/>
                <a:cs typeface="方正启体简体" panose="03000509000000000000" charset="-122"/>
              </a:rPr>
              <a:t>）局限：并不能从根本上解决供需矛盾；</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5" name="文本框 4"/>
          <p:cNvSpPr txBox="1"/>
          <p:nvPr/>
        </p:nvSpPr>
        <p:spPr>
          <a:xfrm>
            <a:off x="912495" y="1641475"/>
            <a:ext cx="1983105" cy="58356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a:t>
            </a:r>
            <a:r>
              <a:rPr lang="en-US" altLang="zh-CN" sz="3200" dirty="0">
                <a:latin typeface="方正启体简体" panose="03000509000000000000" charset="-122"/>
                <a:ea typeface="方正启体简体" panose="03000509000000000000" charset="-122"/>
                <a:cs typeface="方正启体简体" panose="03000509000000000000" charset="-122"/>
              </a:rPr>
              <a:t>2</a:t>
            </a:r>
            <a:r>
              <a:rPr lang="zh-CN" altLang="en-US" sz="3200" dirty="0">
                <a:latin typeface="方正启体简体" panose="03000509000000000000" charset="-122"/>
                <a:ea typeface="方正启体简体" panose="03000509000000000000" charset="-122"/>
                <a:cs typeface="方正启体简体" panose="03000509000000000000" charset="-122"/>
              </a:rPr>
              <a:t>）意义：</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6" name="文本框 5"/>
          <p:cNvSpPr txBox="1"/>
          <p:nvPr/>
        </p:nvSpPr>
        <p:spPr>
          <a:xfrm>
            <a:off x="3097530" y="1525905"/>
            <a:ext cx="8305165" cy="107632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对美国：走出经济危机；保障民主，遏制法西斯；</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7" name="文本框 6"/>
          <p:cNvSpPr txBox="1"/>
          <p:nvPr/>
        </p:nvSpPr>
        <p:spPr>
          <a:xfrm>
            <a:off x="3097440" y="2568972"/>
            <a:ext cx="6457950" cy="58356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对世界：美国成为反法西斯大后方；</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8" name="文本框 7"/>
          <p:cNvSpPr txBox="1"/>
          <p:nvPr/>
        </p:nvSpPr>
        <p:spPr>
          <a:xfrm>
            <a:off x="912494" y="3549181"/>
            <a:ext cx="1960880" cy="521970"/>
          </a:xfrm>
          <a:prstGeom prst="rect">
            <a:avLst/>
          </a:prstGeom>
          <a:noFill/>
        </p:spPr>
        <p:txBody>
          <a:bodyPr wrap="none" rtlCol="0">
            <a:spAutoFit/>
          </a:bodyPr>
          <a:lstStyle/>
          <a:p>
            <a:r>
              <a:rPr lang="zh-CN" altLang="en-US" sz="2800" dirty="0">
                <a:latin typeface="方正启体简体" panose="03000509000000000000" charset="-122"/>
                <a:ea typeface="方正启体简体" panose="03000509000000000000" charset="-122"/>
                <a:cs typeface="方正启体简体" panose="03000509000000000000" charset="-122"/>
              </a:rPr>
              <a:t>凯恩斯主义</a:t>
            </a:r>
            <a:endParaRPr lang="zh-CN" altLang="en-US" sz="2800" dirty="0">
              <a:latin typeface="方正启体简体" panose="03000509000000000000" charset="-122"/>
              <a:ea typeface="方正启体简体" panose="03000509000000000000" charset="-122"/>
              <a:cs typeface="方正启体简体" panose="03000509000000000000" charset="-122"/>
            </a:endParaRPr>
          </a:p>
        </p:txBody>
      </p:sp>
      <p:sp>
        <p:nvSpPr>
          <p:cNvPr id="11" name="文本框 10"/>
          <p:cNvSpPr txBox="1"/>
          <p:nvPr/>
        </p:nvSpPr>
        <p:spPr>
          <a:xfrm>
            <a:off x="2022475" y="4081145"/>
            <a:ext cx="2682875" cy="58356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国家干预经济</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12" name="文本框 11"/>
          <p:cNvSpPr txBox="1"/>
          <p:nvPr/>
        </p:nvSpPr>
        <p:spPr>
          <a:xfrm>
            <a:off x="2022475" y="4573270"/>
            <a:ext cx="2682875" cy="583565"/>
          </a:xfrm>
          <a:prstGeom prst="rect">
            <a:avLst/>
          </a:prstGeom>
          <a:noFill/>
        </p:spPr>
        <p:txBody>
          <a:bodyPr wrap="square" rtlCol="0">
            <a:spAutoFit/>
          </a:bodyPr>
          <a:lstStyle/>
          <a:p>
            <a:pPr algn="ctr"/>
            <a:r>
              <a:rPr lang="zh-CN" altLang="en-US" sz="3200" dirty="0">
                <a:latin typeface="方正启体简体" panose="03000509000000000000" charset="-122"/>
                <a:ea typeface="方正启体简体" panose="03000509000000000000" charset="-122"/>
                <a:cs typeface="方正启体简体" panose="03000509000000000000" charset="-122"/>
              </a:rPr>
              <a:t>看得见的手</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13" name="文本框 12"/>
          <p:cNvSpPr txBox="1"/>
          <p:nvPr/>
        </p:nvSpPr>
        <p:spPr>
          <a:xfrm>
            <a:off x="5641975" y="4081145"/>
            <a:ext cx="3063240" cy="58356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自由放任主义</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14" name="文本框 13"/>
          <p:cNvSpPr txBox="1"/>
          <p:nvPr/>
        </p:nvSpPr>
        <p:spPr>
          <a:xfrm>
            <a:off x="5641975" y="4573270"/>
            <a:ext cx="2713990" cy="583565"/>
          </a:xfrm>
          <a:prstGeom prst="rect">
            <a:avLst/>
          </a:prstGeom>
          <a:noFill/>
        </p:spPr>
        <p:txBody>
          <a:bodyPr wrap="square" rtlCol="0">
            <a:spAutoFit/>
          </a:bodyPr>
          <a:lstStyle/>
          <a:p>
            <a:pPr algn="ctr"/>
            <a:r>
              <a:rPr lang="zh-CN" altLang="en-US" sz="3200" dirty="0">
                <a:latin typeface="方正启体简体" panose="03000509000000000000" charset="-122"/>
                <a:ea typeface="方正启体简体" panose="03000509000000000000" charset="-122"/>
                <a:cs typeface="方正启体简体" panose="03000509000000000000" charset="-122"/>
              </a:rPr>
              <a:t>看不见的手</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15" name="箭头: 左右 14"/>
          <p:cNvSpPr/>
          <p:nvPr/>
        </p:nvSpPr>
        <p:spPr>
          <a:xfrm>
            <a:off x="4705642" y="4573320"/>
            <a:ext cx="936104" cy="285750"/>
          </a:xfrm>
          <a:prstGeom prst="lef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方正启体简体" panose="03000509000000000000" charset="-122"/>
            </a:endParaRPr>
          </a:p>
        </p:txBody>
      </p:sp>
      <p:sp>
        <p:nvSpPr>
          <p:cNvPr id="16" name="文本框 15"/>
          <p:cNvSpPr txBox="1"/>
          <p:nvPr/>
        </p:nvSpPr>
        <p:spPr>
          <a:xfrm>
            <a:off x="912495" y="5395595"/>
            <a:ext cx="10337800" cy="583565"/>
          </a:xfrm>
          <a:prstGeom prst="rect">
            <a:avLst/>
          </a:prstGeom>
          <a:noFill/>
        </p:spPr>
        <p:txBody>
          <a:bodyPr wrap="square" rtlCol="0">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与罗斯福新政相互印证，非指导关系；二战后广泛推广。</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
        <p:nvSpPr>
          <p:cNvPr id="17" name="矩形 16"/>
          <p:cNvSpPr/>
          <p:nvPr/>
        </p:nvSpPr>
        <p:spPr>
          <a:xfrm>
            <a:off x="4705350" y="3050187"/>
            <a:ext cx="5466080" cy="583565"/>
          </a:xfrm>
          <a:prstGeom prst="rect">
            <a:avLst/>
          </a:prstGeom>
        </p:spPr>
        <p:txBody>
          <a:bodyPr wrap="none">
            <a:spAutoFit/>
          </a:bodyPr>
          <a:lstStyle/>
          <a:p>
            <a:r>
              <a:rPr lang="zh-CN" altLang="en-US" sz="3200" dirty="0">
                <a:latin typeface="方正启体简体" panose="03000509000000000000" charset="-122"/>
                <a:ea typeface="方正启体简体" panose="03000509000000000000" charset="-122"/>
                <a:cs typeface="方正启体简体" panose="03000509000000000000" charset="-122"/>
              </a:rPr>
              <a:t>开启了国家干预经济的先河；</a:t>
            </a:r>
            <a:endParaRPr lang="zh-CN" altLang="en-US" sz="3200" dirty="0">
              <a:latin typeface="方正启体简体" panose="03000509000000000000" charset="-122"/>
              <a:ea typeface="方正启体简体" panose="03000509000000000000" charset="-122"/>
              <a:cs typeface="方正启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12356" y="423266"/>
            <a:ext cx="5740400" cy="460375"/>
          </a:xfrm>
          <a:prstGeom prst="rect">
            <a:avLst/>
          </a:prstGeom>
          <a:noFill/>
        </p:spPr>
        <p:txBody>
          <a:bodyPr wrap="none" lIns="91452" tIns="45725" rIns="91452" bIns="45725" rtlCol="0">
            <a:spAutoFit/>
          </a:bodyPr>
          <a:lstStyle/>
          <a:p>
            <a:pPr algn="l"/>
            <a:r>
              <a:rPr lang="zh-CN" altLang="en-US" sz="2400" b="1">
                <a:solidFill>
                  <a:srgbClr val="7030A0"/>
                </a:solidFill>
                <a:latin typeface="方正启体简体" panose="03000509000000000000" charset="-122"/>
                <a:ea typeface="方正启体简体" panose="03000509000000000000" charset="-122"/>
                <a:cs typeface="方正启体简体" panose="03000509000000000000" charset="-122"/>
              </a:rPr>
              <a:t>世界经济的发展——二战后：</a:t>
            </a:r>
            <a:r>
              <a:rPr lang="zh-CN" altLang="en-US" sz="2025" b="1">
                <a:solidFill>
                  <a:srgbClr val="FF0000"/>
                </a:solidFill>
                <a:latin typeface="方正启体简体" panose="03000509000000000000" charset="-122"/>
                <a:ea typeface="方正启体简体" panose="03000509000000000000" charset="-122"/>
                <a:cs typeface="方正启体简体" panose="03000509000000000000" charset="-122"/>
              </a:rPr>
              <a:t>资本主义国家</a:t>
            </a:r>
            <a:endParaRPr lang="zh-CN" altLang="en-US" sz="2025" b="1">
              <a:solidFill>
                <a:srgbClr val="FF0000"/>
              </a:solidFill>
              <a:latin typeface="方正启体简体" panose="03000509000000000000" charset="-122"/>
              <a:ea typeface="方正启体简体" panose="03000509000000000000" charset="-122"/>
              <a:cs typeface="方正启体简体" panose="03000509000000000000" charset="-122"/>
            </a:endParaRPr>
          </a:p>
        </p:txBody>
      </p:sp>
      <p:sp>
        <p:nvSpPr>
          <p:cNvPr id="2" name="文本框 1"/>
          <p:cNvSpPr txBox="1"/>
          <p:nvPr/>
        </p:nvSpPr>
        <p:spPr>
          <a:xfrm>
            <a:off x="811530" y="883920"/>
            <a:ext cx="9318625" cy="2306955"/>
          </a:xfrm>
          <a:prstGeom prst="rect">
            <a:avLst/>
          </a:prstGeom>
          <a:noFill/>
        </p:spPr>
        <p:txBody>
          <a:bodyPr wrap="square" rtlCol="0">
            <a:spAutoFit/>
          </a:bodyPr>
          <a:p>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1.</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黄金时期：</a:t>
            </a:r>
            <a:endPar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时</a:t>
            </a:r>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间：</a:t>
            </a:r>
            <a:endPar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经济主张：</a:t>
            </a:r>
            <a:endPar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措</a:t>
            </a:r>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施：</a:t>
            </a:r>
            <a:endPar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影</a:t>
            </a:r>
            <a:r>
              <a:rPr lang="en-US" altLang="zh-CN"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         </a:t>
            </a:r>
            <a:r>
              <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响：</a:t>
            </a:r>
            <a:endPar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endParaRPr lang="zh-CN" altLang="en-US" sz="24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5" name="文本框 4"/>
          <p:cNvSpPr txBox="1"/>
          <p:nvPr/>
        </p:nvSpPr>
        <p:spPr>
          <a:xfrm>
            <a:off x="2517775" y="1654810"/>
            <a:ext cx="5613400" cy="460375"/>
          </a:xfrm>
          <a:prstGeom prst="rect">
            <a:avLst/>
          </a:prstGeom>
          <a:noFill/>
        </p:spPr>
        <p:txBody>
          <a:bodyPr wrap="square" rtlCol="0">
            <a:spAutoFit/>
          </a:bodyPr>
          <a:p>
            <a:r>
              <a:rPr lang="zh-CN" altLang="en-US" sz="2400" b="1">
                <a:cs typeface="方正启体简体" panose="03000509000000000000" charset="-122"/>
              </a:rPr>
              <a:t>凯恩斯主义</a:t>
            </a:r>
            <a:r>
              <a:rPr lang="en-US" altLang="zh-CN" sz="2400" b="1">
                <a:cs typeface="方正启体简体" panose="03000509000000000000" charset="-122"/>
              </a:rPr>
              <a:t>——</a:t>
            </a:r>
            <a:r>
              <a:rPr lang="zh-CN" altLang="en-US" sz="2400" b="1">
                <a:cs typeface="方正启体简体" panose="03000509000000000000" charset="-122"/>
              </a:rPr>
              <a:t>国家干预经济</a:t>
            </a:r>
            <a:endParaRPr lang="zh-CN" altLang="en-US" sz="2400" b="1">
              <a:cs typeface="方正启体简体" panose="03000509000000000000" charset="-122"/>
            </a:endParaRPr>
          </a:p>
        </p:txBody>
      </p:sp>
      <p:sp>
        <p:nvSpPr>
          <p:cNvPr id="7" name="文本框 6"/>
          <p:cNvSpPr txBox="1"/>
          <p:nvPr/>
        </p:nvSpPr>
        <p:spPr>
          <a:xfrm>
            <a:off x="2518410" y="2023110"/>
            <a:ext cx="7913370" cy="460375"/>
          </a:xfrm>
          <a:prstGeom prst="rect">
            <a:avLst/>
          </a:prstGeom>
          <a:noFill/>
        </p:spPr>
        <p:txBody>
          <a:bodyPr wrap="square" rtlCol="0">
            <a:spAutoFit/>
          </a:bodyPr>
          <a:p>
            <a:r>
              <a:rPr lang="zh-CN" sz="2400" b="1">
                <a:latin typeface="方正启体简体" panose="03000509000000000000" charset="-122"/>
                <a:ea typeface="方正启体简体" panose="03000509000000000000" charset="-122"/>
                <a:cs typeface="方正启体简体" panose="03000509000000000000" charset="-122"/>
                <a:sym typeface="+mn-ea"/>
              </a:rPr>
              <a:t>经济计划、财政政策、货币政策、收入政策以及福利政策</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8" name="文本框 7"/>
          <p:cNvSpPr txBox="1"/>
          <p:nvPr/>
        </p:nvSpPr>
        <p:spPr>
          <a:xfrm>
            <a:off x="2517775" y="2410460"/>
            <a:ext cx="7718425" cy="460375"/>
          </a:xfrm>
          <a:prstGeom prst="rect">
            <a:avLst/>
          </a:prstGeom>
          <a:noFill/>
        </p:spPr>
        <p:txBody>
          <a:bodyPr wrap="square" rtlCol="0">
            <a:spAutoFit/>
          </a:bodyPr>
          <a:p>
            <a:r>
              <a:rPr lang="zh-CN" sz="2400" b="1">
                <a:latin typeface="方正启体简体" panose="03000509000000000000" charset="-122"/>
                <a:ea typeface="方正启体简体" panose="03000509000000000000" charset="-122"/>
                <a:cs typeface="方正启体简体" panose="03000509000000000000" charset="-122"/>
              </a:rPr>
              <a:t>促进西方资本主义经济的恢复与快速增长</a:t>
            </a:r>
            <a:endParaRPr lang="zh-CN" sz="2400" b="1">
              <a:latin typeface="方正启体简体" panose="03000509000000000000" charset="-122"/>
              <a:ea typeface="方正启体简体" panose="03000509000000000000" charset="-122"/>
              <a:cs typeface="方正启体简体" panose="03000509000000000000" charset="-122"/>
            </a:endParaRPr>
          </a:p>
        </p:txBody>
      </p:sp>
      <p:sp>
        <p:nvSpPr>
          <p:cNvPr id="9" name="文本框 8"/>
          <p:cNvSpPr txBox="1"/>
          <p:nvPr/>
        </p:nvSpPr>
        <p:spPr>
          <a:xfrm>
            <a:off x="2579370" y="892810"/>
            <a:ext cx="5386705" cy="460375"/>
          </a:xfrm>
          <a:prstGeom prst="rect">
            <a:avLst/>
          </a:prstGeom>
          <a:noFill/>
        </p:spPr>
        <p:txBody>
          <a:bodyPr wrap="square" rtlCol="0">
            <a:spAutoFit/>
          </a:bodyPr>
          <a:p>
            <a:r>
              <a:rPr lang="en-US" altLang="zh-CN" sz="2400" b="1">
                <a:solidFill>
                  <a:srgbClr val="C00000"/>
                </a:solidFill>
                <a:cs typeface="方正启体简体" panose="03000509000000000000" charset="-122"/>
              </a:rPr>
              <a:t>——</a:t>
            </a:r>
            <a:r>
              <a:rPr lang="zh-CN" altLang="en-US" sz="2400" b="1">
                <a:solidFill>
                  <a:srgbClr val="C00000"/>
                </a:solidFill>
                <a:cs typeface="方正启体简体" panose="03000509000000000000" charset="-122"/>
              </a:rPr>
              <a:t>国家垄断资本主义</a:t>
            </a:r>
            <a:endParaRPr lang="zh-CN" altLang="en-US" sz="2400" b="1">
              <a:solidFill>
                <a:srgbClr val="C00000"/>
              </a:solidFill>
              <a:cs typeface="方正启体简体" panose="03000509000000000000" charset="-122"/>
            </a:endParaRPr>
          </a:p>
        </p:txBody>
      </p:sp>
      <p:sp>
        <p:nvSpPr>
          <p:cNvPr id="10" name="文本框 9"/>
          <p:cNvSpPr txBox="1"/>
          <p:nvPr/>
        </p:nvSpPr>
        <p:spPr>
          <a:xfrm>
            <a:off x="782955" y="2622550"/>
            <a:ext cx="9058275" cy="2749550"/>
          </a:xfrm>
          <a:prstGeom prst="rect">
            <a:avLst/>
          </a:prstGeom>
          <a:noFill/>
        </p:spPr>
        <p:txBody>
          <a:bodyPr wrap="square" rtlCol="0">
            <a:spAutoFit/>
          </a:bodyPr>
          <a:p>
            <a:pPr fontAlgn="base">
              <a:lnSpc>
                <a:spcPct val="120000"/>
              </a:lnSpc>
              <a:spcBef>
                <a:spcPct val="0"/>
              </a:spcBef>
              <a:spcAft>
                <a:spcPct val="0"/>
              </a:spcAft>
              <a:defRPr/>
            </a:pPr>
            <a:r>
              <a:rPr lang="zh-CN" altLang="en-US" sz="2400" b="1" dirty="0">
                <a:solidFill>
                  <a:srgbClr val="002060"/>
                </a:solidFill>
                <a:latin typeface="方正启体简体" panose="03000509000000000000" charset="-122"/>
                <a:cs typeface="方正启体简体" panose="03000509000000000000" charset="-122"/>
                <a:sym typeface="+mn-ea"/>
              </a:rPr>
              <a:t>2.滞胀：</a:t>
            </a:r>
            <a:endParaRPr lang="zh-CN" altLang="en-US" sz="24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altLang="en-US" sz="2400" b="1" smtClean="0">
                <a:solidFill>
                  <a:schemeClr val="tx1"/>
                </a:solidFill>
                <a:latin typeface="方正启体简体" panose="03000509000000000000" charset="-122"/>
                <a:ea typeface="方正启体简体" panose="03000509000000000000" charset="-122"/>
                <a:cs typeface="方正启体简体" panose="03000509000000000000" charset="-122"/>
                <a:sym typeface="+mn-ea"/>
              </a:rPr>
              <a:t>时间：</a:t>
            </a:r>
            <a:r>
              <a:rPr lang="en-US" altLang="zh-CN" sz="2400" b="1" smtClean="0">
                <a:solidFill>
                  <a:schemeClr val="tx1"/>
                </a:solidFill>
                <a:latin typeface="方正启体简体" panose="03000509000000000000" charset="-122"/>
                <a:ea typeface="方正启体简体" panose="03000509000000000000" charset="-122"/>
                <a:cs typeface="方正启体简体" panose="03000509000000000000" charset="-122"/>
                <a:sym typeface="+mn-ea"/>
              </a:rPr>
              <a:t>20</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世纪</a:t>
            </a:r>
            <a:r>
              <a:rPr lang="en-US" altLang="zh-CN"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70</a:t>
            </a: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年代</a:t>
            </a: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rPr>
              <a:t>概况：资本主义世界出现经济发展的停滞和通货膨</a:t>
            </a:r>
            <a:r>
              <a:rPr lang="zh-CN" altLang="en-US" sz="2400" b="1" smtClean="0">
                <a:solidFill>
                  <a:schemeClr val="tx1"/>
                </a:solidFill>
                <a:latin typeface="方正启体简体" panose="03000509000000000000" charset="-122"/>
                <a:ea typeface="方正启体简体" panose="03000509000000000000" charset="-122"/>
                <a:cs typeface="方正启体简体" panose="03000509000000000000" charset="-122"/>
                <a:sym typeface="+mn-ea"/>
              </a:rPr>
              <a:t>胀</a:t>
            </a:r>
            <a:endParaRPr lang="zh-CN" altLang="en-US" sz="2400" b="1" smtClean="0">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endParaRPr lang="zh-CN" altLang="en-US" sz="2400" b="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endParaRPr lang="zh-CN" altLang="en-US" sz="2400" b="1" i="1">
              <a:solidFill>
                <a:schemeClr val="tx1"/>
              </a:solidFill>
              <a:latin typeface="方正启体简体" panose="03000509000000000000" charset="-122"/>
              <a:ea typeface="方正启体简体" panose="03000509000000000000" charset="-122"/>
              <a:cs typeface="方正启体简体" panose="03000509000000000000" charset="-122"/>
              <a:sym typeface="+mn-ea"/>
            </a:endParaRPr>
          </a:p>
        </p:txBody>
      </p:sp>
      <p:sp>
        <p:nvSpPr>
          <p:cNvPr id="11" name="矩形 10"/>
          <p:cNvSpPr/>
          <p:nvPr/>
        </p:nvSpPr>
        <p:spPr>
          <a:xfrm>
            <a:off x="906145" y="4375785"/>
            <a:ext cx="8277225" cy="459105"/>
          </a:xfrm>
          <a:prstGeom prst="rect">
            <a:avLst/>
          </a:prstGeom>
          <a:ln>
            <a:solidFill>
              <a:srgbClr val="C00000"/>
            </a:solidFill>
          </a:ln>
        </p:spPr>
        <p:txBody>
          <a:bodyPr wrap="square" lIns="91400" tIns="45700" rIns="91400" bIns="45700">
            <a:spAutoFit/>
          </a:bodyPr>
          <a:p>
            <a:r>
              <a:rPr lang="zh-CN" altLang="en-US" sz="2400" b="1" dirty="0">
                <a:solidFill>
                  <a:srgbClr val="002060"/>
                </a:solidFill>
                <a:latin typeface="方正启体简体" panose="03000509000000000000" charset="-122"/>
                <a:cs typeface="方正启体简体" panose="03000509000000000000" charset="-122"/>
              </a:rPr>
              <a:t>混合经济：政府干预与市场相结合，国有制与私有制并存。</a:t>
            </a:r>
            <a:endParaRPr lang="zh-CN" altLang="en-US" sz="2400" b="1" dirty="0">
              <a:solidFill>
                <a:srgbClr val="002060"/>
              </a:solidFill>
              <a:latin typeface="方正启体简体" panose="03000509000000000000" charset="-122"/>
              <a:cs typeface="方正启体简体" panose="03000509000000000000" charset="-122"/>
            </a:endParaRPr>
          </a:p>
        </p:txBody>
      </p:sp>
      <p:sp>
        <p:nvSpPr>
          <p:cNvPr id="12" name="文本框 11"/>
          <p:cNvSpPr txBox="1"/>
          <p:nvPr/>
        </p:nvSpPr>
        <p:spPr>
          <a:xfrm>
            <a:off x="906145" y="3877945"/>
            <a:ext cx="7498080" cy="460375"/>
          </a:xfrm>
          <a:prstGeom prst="rect">
            <a:avLst/>
          </a:prstGeom>
          <a:noFill/>
        </p:spPr>
        <p:txBody>
          <a:bodyPr wrap="square" rtlCol="0">
            <a:spAutoFit/>
          </a:bodyPr>
          <a:p>
            <a:r>
              <a:rPr lang="zh-CN" altLang="en-US" sz="2400" b="1" dirty="0">
                <a:solidFill>
                  <a:srgbClr val="002060"/>
                </a:solidFill>
                <a:latin typeface="方正启体简体" panose="03000509000000000000" charset="-122"/>
                <a:cs typeface="方正启体简体" panose="03000509000000000000" charset="-122"/>
                <a:sym typeface="+mn-ea"/>
              </a:rPr>
              <a:t>调整</a:t>
            </a:r>
            <a:r>
              <a:rPr lang="zh-CN" altLang="en-US" sz="2400" b="1" dirty="0">
                <a:solidFill>
                  <a:srgbClr val="002060"/>
                </a:solidFill>
                <a:latin typeface="方正启体简体" panose="03000509000000000000" charset="-122"/>
                <a:cs typeface="方正启体简体" panose="03000509000000000000" charset="-122"/>
              </a:rPr>
              <a:t>措施：</a:t>
            </a:r>
            <a:r>
              <a:rPr lang="zh-CN" altLang="en-US" sz="2400" b="1">
                <a:solidFill>
                  <a:srgbClr val="FF0000"/>
                </a:solidFill>
                <a:latin typeface="方正启体简体" panose="03000509000000000000" charset="-122"/>
                <a:cs typeface="方正启体简体" panose="03000509000000000000" charset="-122"/>
              </a:rPr>
              <a:t>减少国家对经济的干预，实行</a:t>
            </a:r>
            <a:r>
              <a:rPr lang="en-US" altLang="zh-CN" sz="2400" b="1" u="sng">
                <a:solidFill>
                  <a:srgbClr val="FF0000"/>
                </a:solidFill>
                <a:latin typeface="方正启体简体" panose="03000509000000000000" charset="-122"/>
                <a:cs typeface="方正启体简体" panose="03000509000000000000" charset="-122"/>
              </a:rPr>
              <a:t>“</a:t>
            </a:r>
            <a:r>
              <a:rPr lang="zh-CN" altLang="en-US" sz="2400" b="1" u="sng">
                <a:solidFill>
                  <a:srgbClr val="FF0000"/>
                </a:solidFill>
                <a:latin typeface="方正启体简体" panose="03000509000000000000" charset="-122"/>
                <a:cs typeface="方正启体简体" panose="03000509000000000000" charset="-122"/>
              </a:rPr>
              <a:t>混合经济</a:t>
            </a:r>
            <a:r>
              <a:rPr lang="en-US" altLang="zh-CN" sz="2400" b="1" u="sng">
                <a:solidFill>
                  <a:srgbClr val="FF0000"/>
                </a:solidFill>
                <a:latin typeface="方正启体简体" panose="03000509000000000000" charset="-122"/>
                <a:cs typeface="方正启体简体" panose="03000509000000000000" charset="-122"/>
              </a:rPr>
              <a:t>”</a:t>
            </a:r>
            <a:endParaRPr lang="en-US" altLang="zh-CN" sz="2400" b="1" u="sng">
              <a:solidFill>
                <a:srgbClr val="FF0000"/>
              </a:solidFill>
              <a:latin typeface="方正启体简体" panose="03000509000000000000" charset="-122"/>
              <a:cs typeface="方正启体简体" panose="03000509000000000000" charset="-122"/>
            </a:endParaRPr>
          </a:p>
        </p:txBody>
      </p:sp>
      <p:sp>
        <p:nvSpPr>
          <p:cNvPr id="13" name="文本框 12"/>
          <p:cNvSpPr txBox="1"/>
          <p:nvPr/>
        </p:nvSpPr>
        <p:spPr>
          <a:xfrm>
            <a:off x="2579370" y="1223010"/>
            <a:ext cx="2474595" cy="460375"/>
          </a:xfrm>
          <a:prstGeom prst="rect">
            <a:avLst/>
          </a:prstGeom>
          <a:noFill/>
        </p:spPr>
        <p:txBody>
          <a:bodyPr wrap="square" rtlCol="0">
            <a:spAutoFit/>
          </a:bodyPr>
          <a:p>
            <a:r>
              <a:rPr lang="zh-CN" altLang="en-US" sz="2400" b="1">
                <a:cs typeface="方正启体简体" panose="03000509000000000000" charset="-122"/>
              </a:rPr>
              <a:t>二战前后</a:t>
            </a:r>
            <a:endParaRPr lang="zh-CN" altLang="en-US" sz="2400" b="1">
              <a:cs typeface="方正启体简体" panose="03000509000000000000" charset="-122"/>
            </a:endParaRPr>
          </a:p>
        </p:txBody>
      </p:sp>
      <p:sp>
        <p:nvSpPr>
          <p:cNvPr id="16" name="文本框 15"/>
          <p:cNvSpPr txBox="1"/>
          <p:nvPr/>
        </p:nvSpPr>
        <p:spPr>
          <a:xfrm>
            <a:off x="906145" y="4872355"/>
            <a:ext cx="8442325" cy="829945"/>
          </a:xfrm>
          <a:prstGeom prst="rect">
            <a:avLst/>
          </a:prstGeom>
          <a:noFill/>
        </p:spPr>
        <p:txBody>
          <a:bodyPr wrap="square" rtlCol="0">
            <a:spAutoFit/>
          </a:bodyPr>
          <a:p>
            <a:r>
              <a:rPr lang="en-US" altLang="zh-CN" sz="24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3.</a:t>
            </a:r>
            <a:r>
              <a:rPr lang="zh-CN" altLang="en-US" sz="24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rPr>
              <a:t>复苏：</a:t>
            </a:r>
            <a:endParaRPr lang="zh-CN" altLang="en-US" sz="2400" b="1" smtClean="0">
              <a:solidFill>
                <a:srgbClr val="FF0000"/>
              </a:solidFill>
              <a:latin typeface="方正启体简体" panose="03000509000000000000" charset="-122"/>
              <a:ea typeface="方正启体简体" panose="03000509000000000000" charset="-122"/>
              <a:cs typeface="方正启体简体" panose="03000509000000000000" charset="-122"/>
              <a:sym typeface="+mn-ea"/>
            </a:endParaRPr>
          </a:p>
          <a:p>
            <a:r>
              <a:rPr lang="zh-CN" altLang="en-US" sz="2400" b="1">
                <a:latin typeface="方正启体简体" panose="03000509000000000000" charset="-122"/>
                <a:ea typeface="方正启体简体" panose="03000509000000000000" charset="-122"/>
                <a:cs typeface="方正启体简体" panose="03000509000000000000" charset="-122"/>
                <a:sym typeface="+mn-ea"/>
              </a:rPr>
              <a:t>20世纪80年代经济复苏，20世纪90年代进入新经济时代</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17" name="矩形 16">
            <a:hlinkClick r:id="rId1" action="ppaction://hlinksldjump"/>
          </p:cNvPr>
          <p:cNvSpPr/>
          <p:nvPr/>
        </p:nvSpPr>
        <p:spPr>
          <a:xfrm>
            <a:off x="7185660" y="647065"/>
            <a:ext cx="4801870" cy="3515360"/>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p>
            <a:pPr fontAlgn="base">
              <a:lnSpc>
                <a:spcPct val="120000"/>
              </a:lnSpc>
              <a:spcBef>
                <a:spcPct val="0"/>
              </a:spcBef>
              <a:spcAft>
                <a:spcPct val="0"/>
              </a:spcAft>
              <a:defRPr/>
            </a:pPr>
            <a:r>
              <a:rPr lang="zh-CN" altLang="en-US" sz="28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积极：</a:t>
            </a:r>
            <a:endParaRPr lang="zh-CN" altLang="en-US" sz="28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sz="2800" b="1">
                <a:latin typeface="方正启体简体" panose="03000509000000000000" charset="-122"/>
                <a:ea typeface="方正启体简体" panose="03000509000000000000" charset="-122"/>
                <a:cs typeface="方正启体简体" panose="03000509000000000000" charset="-122"/>
                <a:sym typeface="+mn-ea"/>
              </a:rPr>
              <a:t>一定程度上缓解资本私人占有对生产力发展的制约</a:t>
            </a:r>
            <a:endParaRPr lang="zh-CN" sz="2800" b="1">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altLang="en-US" sz="2800" b="1">
                <a:solidFill>
                  <a:srgbClr val="002060"/>
                </a:solidFill>
                <a:latin typeface="方正启体简体" panose="03000509000000000000" charset="-122"/>
                <a:ea typeface="方正启体简体" panose="03000509000000000000" charset="-122"/>
                <a:cs typeface="方正启体简体" panose="03000509000000000000" charset="-122"/>
                <a:sym typeface="+mn-ea"/>
              </a:rPr>
              <a:t>消</a:t>
            </a:r>
            <a:r>
              <a:rPr lang="zh-CN" altLang="en-US" sz="28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rPr>
              <a:t>极：</a:t>
            </a:r>
            <a:endParaRPr lang="zh-CN" altLang="en-US" sz="2800" b="1" smtClean="0">
              <a:solidFill>
                <a:srgbClr val="002060"/>
              </a:solidFill>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sz="2800" b="1">
                <a:latin typeface="方正启体简体" panose="03000509000000000000" charset="-122"/>
                <a:ea typeface="方正启体简体" panose="03000509000000000000" charset="-122"/>
                <a:cs typeface="方正启体简体" panose="03000509000000000000" charset="-122"/>
                <a:sym typeface="+mn-ea"/>
              </a:rPr>
              <a:t>没有解决</a:t>
            </a:r>
            <a:r>
              <a:rPr lang="zh-CN" sz="2800" b="1">
                <a:solidFill>
                  <a:srgbClr val="FF0000"/>
                </a:solidFill>
                <a:latin typeface="方正启体简体" panose="03000509000000000000" charset="-122"/>
                <a:ea typeface="方正启体简体" panose="03000509000000000000" charset="-122"/>
                <a:cs typeface="方正启体简体" panose="03000509000000000000" charset="-122"/>
                <a:sym typeface="+mn-ea"/>
              </a:rPr>
              <a:t>资本主义生产社会化与生产资料私人占有之间的固有矛盾</a:t>
            </a:r>
            <a:r>
              <a:rPr lang="zh-CN" sz="2800" b="1">
                <a:latin typeface="方正启体简体" panose="03000509000000000000" charset="-122"/>
                <a:ea typeface="方正启体简体" panose="03000509000000000000" charset="-122"/>
                <a:cs typeface="方正启体简体" panose="03000509000000000000" charset="-122"/>
                <a:sym typeface="+mn-ea"/>
              </a:rPr>
              <a:t>。</a:t>
            </a:r>
            <a:endParaRPr lang="zh-CN" altLang="en-US" sz="2800" b="1">
              <a:latin typeface="方正启体简体" panose="03000509000000000000" charset="-122"/>
              <a:ea typeface="方正启体简体" panose="03000509000000000000" charset="-122"/>
              <a:cs typeface="方正启体简体" panose="03000509000000000000" charset="-122"/>
              <a:sym typeface="+mn-ea"/>
            </a:endParaRPr>
          </a:p>
        </p:txBody>
      </p:sp>
      <p:sp>
        <p:nvSpPr>
          <p:cNvPr id="4" name="文本框 3"/>
          <p:cNvSpPr txBox="1"/>
          <p:nvPr/>
        </p:nvSpPr>
        <p:spPr>
          <a:xfrm>
            <a:off x="849630" y="5666740"/>
            <a:ext cx="9184005" cy="977265"/>
          </a:xfrm>
          <a:prstGeom prst="rect">
            <a:avLst/>
          </a:prstGeom>
          <a:noFill/>
        </p:spPr>
        <p:txBody>
          <a:bodyPr wrap="square" rtlCol="0">
            <a:spAutoFit/>
          </a:bodyPr>
          <a:p>
            <a:pPr fontAlgn="base">
              <a:lnSpc>
                <a:spcPct val="120000"/>
              </a:lnSpc>
              <a:spcBef>
                <a:spcPct val="0"/>
              </a:spcBef>
              <a:spcAft>
                <a:spcPct val="0"/>
              </a:spcAft>
              <a:defRPr/>
            </a:pPr>
            <a:r>
              <a:rPr lang="en-US" altLang="zh-CN" sz="2400" b="1">
                <a:latin typeface="方正启体简体" panose="03000509000000000000" charset="-122"/>
                <a:ea typeface="方正启体简体" panose="03000509000000000000" charset="-122"/>
                <a:cs typeface="方正启体简体" panose="03000509000000000000" charset="-122"/>
                <a:sym typeface="+mn-ea"/>
              </a:rPr>
              <a:t>4.</a:t>
            </a:r>
            <a:r>
              <a:rPr lang="zh-CN" altLang="en-US" sz="2400" b="1">
                <a:latin typeface="方正启体简体" panose="03000509000000000000" charset="-122"/>
                <a:ea typeface="方正启体简体" panose="03000509000000000000" charset="-122"/>
                <a:cs typeface="方正启体简体" panose="03000509000000000000" charset="-122"/>
                <a:sym typeface="+mn-ea"/>
              </a:rPr>
              <a:t>现代科技进步：（技术条件）</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a:p>
            <a:pPr fontAlgn="base">
              <a:lnSpc>
                <a:spcPct val="120000"/>
              </a:lnSpc>
              <a:spcBef>
                <a:spcPct val="0"/>
              </a:spcBef>
              <a:spcAft>
                <a:spcPct val="0"/>
              </a:spcAft>
              <a:defRPr/>
            </a:pPr>
            <a:r>
              <a:rPr lang="zh-CN" altLang="en-US" sz="2400" b="1">
                <a:latin typeface="方正启体简体" panose="03000509000000000000" charset="-122"/>
                <a:ea typeface="方正启体简体" panose="03000509000000000000" charset="-122"/>
                <a:cs typeface="方正启体简体" panose="03000509000000000000" charset="-122"/>
                <a:sym typeface="+mn-ea"/>
              </a:rPr>
              <a:t>促进了新兴产业的发展与传统产业的升级，极大提高了生产效率。</a:t>
            </a:r>
            <a:endParaRPr lang="zh-CN" altLang="en-US" sz="2400" b="1">
              <a:latin typeface="方正启体简体" panose="03000509000000000000" charset="-122"/>
              <a:ea typeface="方正启体简体" panose="03000509000000000000" charset="-122"/>
              <a:cs typeface="方正启体简体" panose="03000509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 calcmode="lin" valueType="num">
                                      <p:cBhvr additive="base">
                                        <p:cTn id="3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 calcmode="lin" valueType="num">
                                      <p:cBhvr additive="base">
                                        <p:cTn id="4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xEl>
                                              <p:pRg st="1" end="1"/>
                                            </p:txEl>
                                          </p:spTgt>
                                        </p:tgtEl>
                                        <p:attrNameLst>
                                          <p:attrName>style.visibility</p:attrName>
                                        </p:attrNameLst>
                                      </p:cBhvr>
                                      <p:to>
                                        <p:strVal val="visible"/>
                                      </p:to>
                                    </p:set>
                                    <p:anim calcmode="lin" valueType="num">
                                      <p:cBhvr additive="base">
                                        <p:cTn id="61"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 calcmode="lin" valueType="num">
                                      <p:cBhvr additive="base">
                                        <p:cTn id="7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 calcmode="lin" valueType="num">
                                      <p:cBhvr additive="base">
                                        <p:cTn id="7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9" grpId="0"/>
      <p:bldP spid="13" grpId="0"/>
      <p:bldP spid="5" grpId="0"/>
      <p:bldP spid="7" grpId="0"/>
      <p:bldP spid="8" grpId="0"/>
      <p:bldP spid="17" grpId="0" bldLvl="0" animBg="1"/>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AS_UNIQUEID" val="1052"/>
</p:tagLst>
</file>

<file path=ppt/tags/tag11.xml><?xml version="1.0" encoding="utf-8"?>
<p:tagLst xmlns:p="http://schemas.openxmlformats.org/presentationml/2006/main">
  <p:tag name="KSO_WM_UNIT_TABLE_BEAUTIFY" val="{0343d1ef-1160-4ed9-a56b-c940774456c4}"/>
</p:tagLst>
</file>

<file path=ppt/tags/tag12.xml><?xml version="1.0" encoding="utf-8"?>
<p:tagLst xmlns:p="http://schemas.openxmlformats.org/presentationml/2006/main">
  <p:tag name="KSO_WM_UNIT_TABLE_BEAUTIFY" val="{f4c590f7-fe09-4fd9-8d04-0a321c905187}"/>
  <p:tag name="TABLE_ENDDRAG_ORIGIN_RECT" val="642*260"/>
  <p:tag name="TABLE_ENDDRAG_RECT" val="144*249*642*260"/>
</p:tagLst>
</file>

<file path=ppt/tags/tag13.xml><?xml version="1.0" encoding="utf-8"?>
<p:tagLst xmlns:p="http://schemas.openxmlformats.org/presentationml/2006/main">
  <p:tag name="AS_UNIQUEID" val="1063"/>
</p:tagLst>
</file>

<file path=ppt/tags/tag14.xml><?xml version="1.0" encoding="utf-8"?>
<p:tagLst xmlns:p="http://schemas.openxmlformats.org/presentationml/2006/main">
  <p:tag name="AS_UNIQUEID" val="1064"/>
</p:tagLst>
</file>

<file path=ppt/tags/tag15.xml><?xml version="1.0" encoding="utf-8"?>
<p:tagLst xmlns:p="http://schemas.openxmlformats.org/presentationml/2006/main">
  <p:tag name="AS_UNIQUEID" val="80"/>
</p:tagLst>
</file>

<file path=ppt/tags/tag16.xml><?xml version="1.0" encoding="utf-8"?>
<p:tagLst xmlns:p="http://schemas.openxmlformats.org/presentationml/2006/main">
  <p:tag name="AS_UNIQUEID" val="81"/>
</p:tagLst>
</file>

<file path=ppt/tags/tag17.xml><?xml version="1.0" encoding="utf-8"?>
<p:tagLst xmlns:p="http://schemas.openxmlformats.org/presentationml/2006/main">
  <p:tag name="AS_UNIQUEID" val="82"/>
</p:tagLst>
</file>

<file path=ppt/tags/tag18.xml><?xml version="1.0" encoding="utf-8"?>
<p:tagLst xmlns:p="http://schemas.openxmlformats.org/presentationml/2006/main">
  <p:tag name="AS_UNIQUEID" val="83"/>
</p:tagLst>
</file>

<file path=ppt/tags/tag19.xml><?xml version="1.0" encoding="utf-8"?>
<p:tagLst xmlns:p="http://schemas.openxmlformats.org/presentationml/2006/main">
  <p:tag name="AS_UNIQUEID" val="84"/>
</p:tagLst>
</file>

<file path=ppt/tags/tag2.xml><?xml version="1.0" encoding="utf-8"?>
<p:tagLst xmlns:p="http://schemas.openxmlformats.org/presentationml/2006/main">
  <p:tag name="AS_UNIQUEID" val="1607"/>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20.xml><?xml version="1.0" encoding="utf-8"?>
<p:tagLst xmlns:p="http://schemas.openxmlformats.org/presentationml/2006/main">
  <p:tag name="AS_UNIQUEID" val="85"/>
</p:tagLst>
</file>

<file path=ppt/tags/tag21.xml><?xml version="1.0" encoding="utf-8"?>
<p:tagLst xmlns:p="http://schemas.openxmlformats.org/presentationml/2006/main">
  <p:tag name="AS_UNIQUEID" val="86"/>
</p:tagLst>
</file>

<file path=ppt/tags/tag22.xml><?xml version="1.0" encoding="utf-8"?>
<p:tagLst xmlns:p="http://schemas.openxmlformats.org/presentationml/2006/main">
  <p:tag name="AS_UNIQUEID" val="87"/>
</p:tagLst>
</file>

<file path=ppt/tags/tag23.xml><?xml version="1.0" encoding="utf-8"?>
<p:tagLst xmlns:p="http://schemas.openxmlformats.org/presentationml/2006/main">
  <p:tag name="AS_UNIQUEID" val="88"/>
</p:tagLst>
</file>

<file path=ppt/tags/tag24.xml><?xml version="1.0" encoding="utf-8"?>
<p:tagLst xmlns:p="http://schemas.openxmlformats.org/presentationml/2006/main">
  <p:tag name="AS_UNIQUEID" val="89"/>
</p:tagLst>
</file>

<file path=ppt/tags/tag25.xml><?xml version="1.0" encoding="utf-8"?>
<p:tagLst xmlns:p="http://schemas.openxmlformats.org/presentationml/2006/main">
  <p:tag name="AS_UNIQUEID" val="90"/>
</p:tagLst>
</file>

<file path=ppt/tags/tag26.xml><?xml version="1.0" encoding="utf-8"?>
<p:tagLst xmlns:p="http://schemas.openxmlformats.org/presentationml/2006/main">
  <p:tag name="AS_UNIQUEID" val="91"/>
</p:tagLst>
</file>

<file path=ppt/tags/tag27.xml><?xml version="1.0" encoding="utf-8"?>
<p:tagLst xmlns:p="http://schemas.openxmlformats.org/presentationml/2006/main">
  <p:tag name="AS_UNIQUEID" val="92"/>
</p:tagLst>
</file>

<file path=ppt/tags/tag28.xml><?xml version="1.0" encoding="utf-8"?>
<p:tagLst xmlns:p="http://schemas.openxmlformats.org/presentationml/2006/main">
  <p:tag name="AS_UNIQUEID" val="93"/>
</p:tagLst>
</file>

<file path=ppt/tags/tag29.xml><?xml version="1.0" encoding="utf-8"?>
<p:tagLst xmlns:p="http://schemas.openxmlformats.org/presentationml/2006/main">
  <p:tag name="AS_UNIQUEID" val="94"/>
</p:tagLst>
</file>

<file path=ppt/tags/tag3.xml><?xml version="1.0" encoding="utf-8"?>
<p:tagLst xmlns:p="http://schemas.openxmlformats.org/presentationml/2006/main">
  <p:tag name="AS_UNIQUEID" val="1608"/>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30.xml><?xml version="1.0" encoding="utf-8"?>
<p:tagLst xmlns:p="http://schemas.openxmlformats.org/presentationml/2006/main">
  <p:tag name="AS_UNIQUEID" val="95"/>
</p:tagLst>
</file>

<file path=ppt/tags/tag31.xml><?xml version="1.0" encoding="utf-8"?>
<p:tagLst xmlns:p="http://schemas.openxmlformats.org/presentationml/2006/main">
  <p:tag name="AS_UNIQUEID" val="96"/>
</p:tagLst>
</file>

<file path=ppt/tags/tag32.xml><?xml version="1.0" encoding="utf-8"?>
<p:tagLst xmlns:p="http://schemas.openxmlformats.org/presentationml/2006/main">
  <p:tag name="AS_UNIQUEID" val="97"/>
</p:tagLst>
</file>

<file path=ppt/tags/tag33.xml><?xml version="1.0" encoding="utf-8"?>
<p:tagLst xmlns:p="http://schemas.openxmlformats.org/presentationml/2006/main">
  <p:tag name="AS_UNIQUEID" val="98"/>
</p:tagLst>
</file>

<file path=ppt/tags/tag34.xml><?xml version="1.0" encoding="utf-8"?>
<p:tagLst xmlns:p="http://schemas.openxmlformats.org/presentationml/2006/main">
  <p:tag name="AS_UNIQUEID" val="99"/>
</p:tagLst>
</file>

<file path=ppt/tags/tag35.xml><?xml version="1.0" encoding="utf-8"?>
<p:tagLst xmlns:p="http://schemas.openxmlformats.org/presentationml/2006/main">
  <p:tag name="AS_UNIQUEID" val="100"/>
</p:tagLst>
</file>

<file path=ppt/tags/tag36.xml><?xml version="1.0" encoding="utf-8"?>
<p:tagLst xmlns:p="http://schemas.openxmlformats.org/presentationml/2006/main">
  <p:tag name="AS_UNIQUEID" val="101"/>
</p:tagLst>
</file>

<file path=ppt/tags/tag37.xml><?xml version="1.0" encoding="utf-8"?>
<p:tagLst xmlns:p="http://schemas.openxmlformats.org/presentationml/2006/main">
  <p:tag name="AS_UNIQUEID" val="102"/>
</p:tagLst>
</file>

<file path=ppt/tags/tag38.xml><?xml version="1.0" encoding="utf-8"?>
<p:tagLst xmlns:p="http://schemas.openxmlformats.org/presentationml/2006/main">
  <p:tag name="AS_UNIQUEID" val="103"/>
</p:tagLst>
</file>

<file path=ppt/tags/tag39.xml><?xml version="1.0" encoding="utf-8"?>
<p:tagLst xmlns:p="http://schemas.openxmlformats.org/presentationml/2006/main">
  <p:tag name="AS_UNIQUEID" val="104"/>
</p:tagLst>
</file>

<file path=ppt/tags/tag4.xml><?xml version="1.0" encoding="utf-8"?>
<p:tagLst xmlns:p="http://schemas.openxmlformats.org/presentationml/2006/main">
  <p:tag name="AS_UNIQUEID" val="1609"/>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40.xml><?xml version="1.0" encoding="utf-8"?>
<p:tagLst xmlns:p="http://schemas.openxmlformats.org/presentationml/2006/main">
  <p:tag name="AS_UNIQUEID" val="105"/>
</p:tagLst>
</file>

<file path=ppt/tags/tag41.xml><?xml version="1.0" encoding="utf-8"?>
<p:tagLst xmlns:p="http://schemas.openxmlformats.org/presentationml/2006/main">
  <p:tag name="AS_UNIQUEID" val="105"/>
</p:tagLst>
</file>

<file path=ppt/tags/tag42.xml><?xml version="1.0" encoding="utf-8"?>
<p:tagLst xmlns:p="http://schemas.openxmlformats.org/presentationml/2006/main">
  <p:tag name="AS_UNIQUEID" val="240"/>
</p:tagLst>
</file>

<file path=ppt/tags/tag43.xml><?xml version="1.0" encoding="utf-8"?>
<p:tagLst xmlns:p="http://schemas.openxmlformats.org/presentationml/2006/main">
  <p:tag name="AS_UNIQUEID" val="241"/>
</p:tagLst>
</file>

<file path=ppt/tags/tag44.xml><?xml version="1.0" encoding="utf-8"?>
<p:tagLst xmlns:p="http://schemas.openxmlformats.org/presentationml/2006/main">
  <p:tag name="AS_UNIQUEID" val="242"/>
</p:tagLst>
</file>

<file path=ppt/tags/tag45.xml><?xml version="1.0" encoding="utf-8"?>
<p:tagLst xmlns:p="http://schemas.openxmlformats.org/presentationml/2006/main">
  <p:tag name="KSO_WM_BEAUTIFY_FLAG" val="#wm#"/>
  <p:tag name="KSO_WM_TEMPLATE_CATEGORY" val="custom"/>
  <p:tag name="KSO_WM_TEMPLATE_INDEX" val="20205081"/>
</p:tagLst>
</file>

<file path=ppt/tags/tag46.xml><?xml version="1.0" encoding="utf-8"?>
<p:tagLst xmlns:p="http://schemas.openxmlformats.org/presentationml/2006/main">
  <p:tag name="AS_UNIQUEID" val="1853"/>
  <p:tag name="KSO_WM_BEAUTIFY_FLAG" val="#wm#"/>
  <p:tag name="KSO_WM_TAG_VERSION" val="1.0"/>
  <p:tag name="KSO_WM_TEMPLATE_CATEGORY" val="custom"/>
  <p:tag name="KSO_WM_TEMPLATE_INDEX" val="20200966"/>
  <p:tag name="KSO_WM_UNIT_COMPATIBLE" val="0"/>
  <p:tag name="KSO_WM_UNIT_DIAGRAM_ISNUMVISUAL" val="0"/>
  <p:tag name="KSO_WM_UNIT_DIAGRAM_ISREFERUNIT" val="0"/>
  <p:tag name="KSO_WM_UNIT_HIGHLIGHT" val="0"/>
  <p:tag name="KSO_WM_UNIT_ID" val="custom20200966_9*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TYPE" val="f"/>
  <p:tag name="KSO_WM_UNIT_VALUE" val="460"/>
</p:tagLst>
</file>

<file path=ppt/tags/tag47.xml><?xml version="1.0" encoding="utf-8"?>
<p:tagLst xmlns:p="http://schemas.openxmlformats.org/presentationml/2006/main">
  <p:tag name="KSO_WM_BEAUTIFY_FLAG" val="#wm#"/>
  <p:tag name="KSO_WM_SLIDE_ID" val="custom20200966_9"/>
  <p:tag name="KSO_WM_SLIDE_INDEX" val="9"/>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0966"/>
  <p:tag name="KSO_WM_TEMPLATE_MASTER_TYPE" val="1"/>
  <p:tag name="KSO_WM_TEMPLATE_SUBCATEGORY" val="0"/>
</p:tagLst>
</file>

<file path=ppt/tags/tag48.xml><?xml version="1.0" encoding="utf-8"?>
<p:tagLst xmlns:p="http://schemas.openxmlformats.org/presentationml/2006/main">
  <p:tag name="AS_UNIQUEID" val="1849"/>
</p:tagLst>
</file>

<file path=ppt/tags/tag49.xml><?xml version="1.0" encoding="utf-8"?>
<p:tagLst xmlns:p="http://schemas.openxmlformats.org/presentationml/2006/main">
  <p:tag name="AS_UNIQUEID" val="1850"/>
</p:tagLst>
</file>

<file path=ppt/tags/tag5.xml><?xml version="1.0" encoding="utf-8"?>
<p:tagLst xmlns:p="http://schemas.openxmlformats.org/presentationml/2006/main">
  <p:tag name="AS_UNIQUEID" val="1610"/>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50.xml><?xml version="1.0" encoding="utf-8"?>
<p:tagLst xmlns:p="http://schemas.openxmlformats.org/presentationml/2006/main">
  <p:tag name="AS_UNIQUEID" val="1851"/>
</p:tagLst>
</file>

<file path=ppt/tags/tag51.xml><?xml version="1.0" encoding="utf-8"?>
<p:tagLst xmlns:p="http://schemas.openxmlformats.org/presentationml/2006/main">
  <p:tag name="AS_UNIQUEID" val="1092"/>
</p:tagLst>
</file>

<file path=ppt/tags/tag52.xml><?xml version="1.0" encoding="utf-8"?>
<p:tagLst xmlns:p="http://schemas.openxmlformats.org/presentationml/2006/main">
  <p:tag name="AS_UNIQUEID" val="1379"/>
  <p:tag name="KSO_WM_UNIT_TABLE_BEAUTIFY" val="smartTable{31896498-c3eb-43f0-9c92-5c56baf6ee83}"/>
  <p:tag name="TABLE_ENDDRAG_ORIGIN_RECT" val="756*445"/>
  <p:tag name="TABLE_ENDDRAG_RECT" val="60*63*756*445"/>
</p:tagLst>
</file>

<file path=ppt/tags/tag53.xml><?xml version="1.0" encoding="utf-8"?>
<p:tagLst xmlns:p="http://schemas.openxmlformats.org/presentationml/2006/main">
  <p:tag name="AS_UNIQUEID" val="1380"/>
</p:tagLst>
</file>

<file path=ppt/tags/tag54.xml><?xml version="1.0" encoding="utf-8"?>
<p:tagLst xmlns:p="http://schemas.openxmlformats.org/presentationml/2006/main">
  <p:tag name="AS_UNIQUEID" val="1381"/>
</p:tagLst>
</file>

<file path=ppt/tags/tag55.xml><?xml version="1.0" encoding="utf-8"?>
<p:tagLst xmlns:p="http://schemas.openxmlformats.org/presentationml/2006/main">
  <p:tag name="AS_UNIQUEID" val="1382"/>
</p:tagLst>
</file>

<file path=ppt/tags/tag56.xml><?xml version="1.0" encoding="utf-8"?>
<p:tagLst xmlns:p="http://schemas.openxmlformats.org/presentationml/2006/main">
  <p:tag name="AS_UNIQUEID" val="1383"/>
</p:tagLst>
</file>

<file path=ppt/tags/tag57.xml><?xml version="1.0" encoding="utf-8"?>
<p:tagLst xmlns:p="http://schemas.openxmlformats.org/presentationml/2006/main">
  <p:tag name="AS_UNIQUEID" val="1384"/>
</p:tagLst>
</file>

<file path=ppt/tags/tag58.xml><?xml version="1.0" encoding="utf-8"?>
<p:tagLst xmlns:p="http://schemas.openxmlformats.org/presentationml/2006/main">
  <p:tag name="AS_UNIQUEID" val="1385"/>
</p:tagLst>
</file>

<file path=ppt/tags/tag59.xml><?xml version="1.0" encoding="utf-8"?>
<p:tagLst xmlns:p="http://schemas.openxmlformats.org/presentationml/2006/main">
  <p:tag name="AS_UNIQUEID" val="1386"/>
</p:tagLst>
</file>

<file path=ppt/tags/tag6.xml><?xml version="1.0" encoding="utf-8"?>
<p:tagLst xmlns:p="http://schemas.openxmlformats.org/presentationml/2006/main">
  <p:tag name="AS_UNIQUEID" val="1611"/>
  <p:tag name="KSO_WM_BEAUTIFY_FLAG" val="#wm#"/>
  <p:tag name="KSO_WM_SLIDE_BACKGROUND_TYPE" val="frame"/>
  <p:tag name="KSO_WM_SLIDE_BK_DARK_LIGHT" val="1"/>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60.xml><?xml version="1.0" encoding="utf-8"?>
<p:tagLst xmlns:p="http://schemas.openxmlformats.org/presentationml/2006/main">
  <p:tag name="AS_UNIQUEID" val="1387"/>
</p:tagLst>
</file>

<file path=ppt/tags/tag61.xml><?xml version="1.0" encoding="utf-8"?>
<p:tagLst xmlns:p="http://schemas.openxmlformats.org/presentationml/2006/main">
  <p:tag name="AS_UNIQUEID" val="1388"/>
</p:tagLst>
</file>

<file path=ppt/tags/tag62.xml><?xml version="1.0" encoding="utf-8"?>
<p:tagLst xmlns:p="http://schemas.openxmlformats.org/presentationml/2006/main">
  <p:tag name="AS_UNIQUEID" val="1389"/>
</p:tagLst>
</file>

<file path=ppt/tags/tag63.xml><?xml version="1.0" encoding="utf-8"?>
<p:tagLst xmlns:p="http://schemas.openxmlformats.org/presentationml/2006/main">
  <p:tag name="AS_UNIQUEID" val="1390"/>
</p:tagLst>
</file>

<file path=ppt/tags/tag64.xml><?xml version="1.0" encoding="utf-8"?>
<p:tagLst xmlns:p="http://schemas.openxmlformats.org/presentationml/2006/main">
  <p:tag name="AS_UNIQUEID" val="1391"/>
</p:tagLst>
</file>

<file path=ppt/tags/tag65.xml><?xml version="1.0" encoding="utf-8"?>
<p:tagLst xmlns:p="http://schemas.openxmlformats.org/presentationml/2006/main">
  <p:tag name="AS_UNIQUEID" val="1392"/>
</p:tagLst>
</file>

<file path=ppt/tags/tag66.xml><?xml version="1.0" encoding="utf-8"?>
<p:tagLst xmlns:p="http://schemas.openxmlformats.org/presentationml/2006/main">
  <p:tag name="AS_UNIQUEID" val="1393"/>
</p:tagLst>
</file>

<file path=ppt/tags/tag67.xml><?xml version="1.0" encoding="utf-8"?>
<p:tagLst xmlns:p="http://schemas.openxmlformats.org/presentationml/2006/main">
  <p:tag name="AS_UNIQUEID" val="1394"/>
</p:tagLst>
</file>

<file path=ppt/tags/tag68.xml><?xml version="1.0" encoding="utf-8"?>
<p:tagLst xmlns:p="http://schemas.openxmlformats.org/presentationml/2006/main">
  <p:tag name="AS_UNIQUEID" val="1395"/>
</p:tagLst>
</file>

<file path=ppt/tags/tag69.xml><?xml version="1.0" encoding="utf-8"?>
<p:tagLst xmlns:p="http://schemas.openxmlformats.org/presentationml/2006/main">
  <p:tag name="AS_UNIQUEID" val="1396"/>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AS_UNIQUEID" val="1888"/>
</p:tagLst>
</file>

<file path=ppt/tags/tag71.xml><?xml version="1.0" encoding="utf-8"?>
<p:tagLst xmlns:p="http://schemas.openxmlformats.org/presentationml/2006/main">
  <p:tag name="AS_UNIQUEID" val="1886"/>
  <p:tag name="KSO_WM_BEAUTIFY_FLAG" val="#wm#"/>
  <p:tag name="KSO_WM_TAG_VERSION" val="1.0"/>
  <p:tag name="KSO_WM_TEMPLATE_CATEGORY" val="custom"/>
  <p:tag name="KSO_WM_TEMPLATE_INDEX" val="20200966"/>
  <p:tag name="KSO_WM_UNIT_COMPATIBLE" val="0"/>
  <p:tag name="KSO_WM_UNIT_DIAGRAM_ISNUMVISUAL" val="0"/>
  <p:tag name="KSO_WM_UNIT_DIAGRAM_ISREFERUNIT" val="0"/>
  <p:tag name="KSO_WM_UNIT_HIGHLIGHT" val="0"/>
  <p:tag name="KSO_WM_UNIT_ID" val="custom20200966_9*f*1"/>
  <p:tag name="KSO_WM_UNIT_INDEX" val="1"/>
  <p:tag name="KSO_WM_UNIT_LAYERLEVEL" val="1"/>
  <p:tag name="KSO_WM_UNIT_NOCLEAR" val="0"/>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TYPE" val="f"/>
  <p:tag name="KSO_WM_UNIT_VALUE" val="460"/>
</p:tagLst>
</file>

<file path=ppt/tags/tag72.xml><?xml version="1.0" encoding="utf-8"?>
<p:tagLst xmlns:p="http://schemas.openxmlformats.org/presentationml/2006/main">
  <p:tag name="KSO_WM_BEAUTIFY_FLAG" val="#wm#"/>
  <p:tag name="KSO_WM_SLIDE_ID" val="custom20200966_9"/>
  <p:tag name="KSO_WM_SLIDE_INDEX" val="9"/>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0966"/>
  <p:tag name="KSO_WM_TEMPLATE_MASTER_TYPE" val="1"/>
  <p:tag name="KSO_WM_TEMPLATE_SUBCATEGORY" val="0"/>
</p:tagLst>
</file>

<file path=ppt/tags/tag73.xml><?xml version="1.0" encoding="utf-8"?>
<p:tagLst xmlns:p="http://schemas.openxmlformats.org/presentationml/2006/main">
  <p:tag name="AS_UNIQUEID" val="1882"/>
</p:tagLst>
</file>

<file path=ppt/tags/tag74.xml><?xml version="1.0" encoding="utf-8"?>
<p:tagLst xmlns:p="http://schemas.openxmlformats.org/presentationml/2006/main">
  <p:tag name="AS_UNIQUEID" val="1883"/>
</p:tagLst>
</file>

<file path=ppt/tags/tag75.xml><?xml version="1.0" encoding="utf-8"?>
<p:tagLst xmlns:p="http://schemas.openxmlformats.org/presentationml/2006/main">
  <p:tag name="AS_UNIQUEID" val="1884"/>
</p:tagLst>
</file>

<file path=ppt/tags/tag76.xml><?xml version="1.0" encoding="utf-8"?>
<p:tagLst xmlns:p="http://schemas.openxmlformats.org/presentationml/2006/main">
  <p:tag name="AS_UNIQUEID" val="1404"/>
  <p:tag name="KSO_WM_UNIT_TABLE_BEAUTIFY" val="smartTable{700e42c0-e9fc-4893-935f-943f80f4fb1c}"/>
  <p:tag name="TABLE_ENDDRAG_ORIGIN_RECT" val="880*422"/>
  <p:tag name="TABLE_ENDDRAG_RECT" val="36*96*880*422"/>
</p:tagLst>
</file>

<file path=ppt/tags/tag77.xml><?xml version="1.0" encoding="utf-8"?>
<p:tagLst xmlns:p="http://schemas.openxmlformats.org/presentationml/2006/main">
  <p:tag name="AS_UNIQUEID" val="1405"/>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AS_UNIQUEID" val="1895"/>
</p:tagLst>
</file>

<file path=ppt/tags/tag8.xml><?xml version="1.0" encoding="utf-8"?>
<p:tagLst xmlns:p="http://schemas.openxmlformats.org/presentationml/2006/main">
  <p:tag name="AS_UNIQUEID" val="1033"/>
</p:tagLst>
</file>

<file path=ppt/tags/tag80.xml><?xml version="1.0" encoding="utf-8"?>
<p:tagLst xmlns:p="http://schemas.openxmlformats.org/presentationml/2006/main">
  <p:tag name="AS_UNIQUEID" val="1896"/>
</p:tagLst>
</file>

<file path=ppt/tags/tag81.xml><?xml version="1.0" encoding="utf-8"?>
<p:tagLst xmlns:p="http://schemas.openxmlformats.org/presentationml/2006/main">
  <p:tag name="AS_UNIQUEID" val="1897"/>
</p:tagLst>
</file>

<file path=ppt/tags/tag82.xml><?xml version="1.0" encoding="utf-8"?>
<p:tagLst xmlns:p="http://schemas.openxmlformats.org/presentationml/2006/main">
  <p:tag name="AS_UNIQUEID" val="1898"/>
</p:tagLst>
</file>

<file path=ppt/tags/tag83.xml><?xml version="1.0" encoding="utf-8"?>
<p:tagLst xmlns:p="http://schemas.openxmlformats.org/presentationml/2006/main">
  <p:tag name="KSO_WM_BEAUTIFY_FLAG" val="#wm#"/>
  <p:tag name="KSO_WM_SLIDE_ID" val="custom20200966_9"/>
  <p:tag name="KSO_WM_SLIDE_INDEX" val="9"/>
  <p:tag name="KSO_WM_SLIDE_ITEM_CNT" val="0"/>
  <p:tag name="KSO_WM_SLIDE_LAYOUT" val="a_f"/>
  <p:tag name="KSO_WM_SLIDE_LAYOUT_CNT" val="1_1"/>
  <p:tag name="KSO_WM_SLIDE_POSITION" val="100*98"/>
  <p:tag name="KSO_WM_SLIDE_SIZE" val="758*343"/>
  <p:tag name="KSO_WM_SLIDE_SUBTYPE" val="pureTxt"/>
  <p:tag name="KSO_WM_SLIDE_TYPE" val="text"/>
  <p:tag name="KSO_WM_TAG_VERSION" val="1.0"/>
  <p:tag name="KSO_WM_TEMPLATE_CATEGORY" val="custom"/>
  <p:tag name="KSO_WM_TEMPLATE_COLOR_TYPE" val="1"/>
  <p:tag name="KSO_WM_TEMPLATE_INDEX" val="20200966"/>
  <p:tag name="KSO_WM_TEMPLATE_MASTER_TYPE" val="1"/>
  <p:tag name="KSO_WM_TEMPLATE_SUBCATEGORY" val="0"/>
</p:tagLst>
</file>

<file path=ppt/tags/tag84.xml><?xml version="1.0" encoding="utf-8"?>
<p:tagLst xmlns:p="http://schemas.openxmlformats.org/presentationml/2006/main">
  <p:tag name="AS_UNIQUEID" val="1891"/>
</p:tagLst>
</file>

<file path=ppt/tags/tag85.xml><?xml version="1.0" encoding="utf-8"?>
<p:tagLst xmlns:p="http://schemas.openxmlformats.org/presentationml/2006/main">
  <p:tag name="AS_UNIQUEID" val="1892"/>
</p:tagLst>
</file>

<file path=ppt/tags/tag86.xml><?xml version="1.0" encoding="utf-8"?>
<p:tagLst xmlns:p="http://schemas.openxmlformats.org/presentationml/2006/main">
  <p:tag name="AS_UNIQUEID" val="1893"/>
</p:tagLst>
</file>

<file path=ppt/tags/tag87.xml><?xml version="1.0" encoding="utf-8"?>
<p:tagLst xmlns:p="http://schemas.openxmlformats.org/presentationml/2006/main">
  <p:tag name="AS_UNIQUEID" val="63"/>
</p:tagLst>
</file>

<file path=ppt/tags/tag88.xml><?xml version="1.0" encoding="utf-8"?>
<p:tagLst xmlns:p="http://schemas.openxmlformats.org/presentationml/2006/main">
  <p:tag name="AS_UNIQUEID" val="64"/>
</p:tagLst>
</file>

<file path=ppt/tags/tag89.xml><?xml version="1.0" encoding="utf-8"?>
<p:tagLst xmlns:p="http://schemas.openxmlformats.org/presentationml/2006/main">
  <p:tag name="AS_UNIQUEID" val="93"/>
</p:tagLst>
</file>

<file path=ppt/tags/tag9.xml><?xml version="1.0" encoding="utf-8"?>
<p:tagLst xmlns:p="http://schemas.openxmlformats.org/presentationml/2006/main">
  <p:tag name="AS_UNIQUEID" val="1001"/>
</p:tagLst>
</file>

<file path=ppt/tags/tag90.xml><?xml version="1.0" encoding="utf-8"?>
<p:tagLst xmlns:p="http://schemas.openxmlformats.org/presentationml/2006/main">
  <p:tag name="AS_UNIQUEID" val="94"/>
</p:tagLst>
</file>

<file path=ppt/tags/tag91.xml><?xml version="1.0" encoding="utf-8"?>
<p:tagLst xmlns:p="http://schemas.openxmlformats.org/presentationml/2006/main">
  <p:tag name="AS_UNIQUEID" val="95"/>
</p:tagLst>
</file>

<file path=ppt/tags/tag92.xml><?xml version="1.0" encoding="utf-8"?>
<p:tagLst xmlns:p="http://schemas.openxmlformats.org/presentationml/2006/main">
  <p:tag name="AS_UNIQUEID" val="1092"/>
</p:tagLst>
</file>

<file path=ppt/tags/tag9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p="http://schemas.openxmlformats.org/presentationml/2006/main">
  <p:tag name="KSO_WM_BEAUTIFY_FLAG" val="#wm#"/>
  <p:tag name="KSO_WM_TEMPLATE_CATEGORY" val="custom"/>
  <p:tag name="KSO_WM_TEMPLATE_INDEX" val="20205081"/>
  <p:tag name="KSO_WM_SLIDE_ID" val="custom20205081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方正启体简体"/>
        <a:ea typeface=""/>
        <a:cs typeface=""/>
        <a:font script="Jpan" typeface="游ゴシック Light"/>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游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方正启体简体"/>
        <a:ea typeface=""/>
        <a:cs typeface=""/>
        <a:font script="Jpan" typeface="游ゴシック Light"/>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游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ajorFont>
      <a:minorFont>
        <a:latin typeface="方正启体简体"/>
        <a:ea typeface=""/>
        <a:cs typeface=""/>
        <a:font script="Jpan" typeface="ＭＳ Ｐゴシック"/>
        <a:font script="Hang" typeface="맑은 고딕"/>
        <a:font script="Hans" typeface="方正启体简体"/>
        <a:font script="Hant" typeface="新細明體"/>
        <a:font script="Arab" typeface="方正启体简体"/>
        <a:font script="Hebr" typeface="方正启体简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方正启体简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7740</Words>
  <PresentationFormat>宽屏</PresentationFormat>
  <Paragraphs>637</Paragraphs>
  <Slides>32</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Arial</vt:lpstr>
      <vt:lpstr>宋体</vt:lpstr>
      <vt:lpstr>Wingdings</vt:lpstr>
      <vt:lpstr>方正启体简体</vt:lpstr>
      <vt:lpstr>Gill Sans MT</vt:lpstr>
      <vt:lpstr>Wingdings 2</vt:lpstr>
      <vt:lpstr>Wingdings</vt:lpstr>
      <vt:lpstr>微软雅黑</vt:lpstr>
      <vt:lpstr>Arial Unicode MS</vt:lpstr>
      <vt:lpstr>Calibri</vt:lpstr>
      <vt:lpstr>方正大标宋简体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2020-11-23T01:57:00Z</dcterms:created>
  <dcterms:modified xsi:type="dcterms:W3CDTF">2021-12-05T03:05:54Z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6667F701868E428BB9F7C6AE13465E24</vt:lpwstr>
  </property>
  <property fmtid="{D5CDD505-2E9C-101B-9397-08002B2CF9AE}" pid="3" name="KSOProductBuildVer">
    <vt:lpwstr>2052-11.1.0.11115</vt:lpwstr>
  </property>
</Properties>
</file>