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3"/>
    <p:sldId id="315" r:id="rId4"/>
    <p:sldId id="294" r:id="rId5"/>
    <p:sldId id="295" r:id="rId6"/>
    <p:sldId id="296" r:id="rId7"/>
    <p:sldId id="297" r:id="rId8"/>
    <p:sldId id="298" r:id="rId9"/>
    <p:sldId id="299" r:id="rId10"/>
    <p:sldId id="34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49" r:id="rId21"/>
    <p:sldId id="309" r:id="rId22"/>
    <p:sldId id="310" r:id="rId23"/>
    <p:sldId id="311" r:id="rId24"/>
    <p:sldId id="312" r:id="rId25"/>
    <p:sldId id="313" r:id="rId26"/>
    <p:sldId id="317" r:id="rId27"/>
    <p:sldId id="314" r:id="rId28"/>
    <p:sldId id="31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0" clrIdx="0"/>
  <p:cmAuthor id="0" name="Mia Vida Villanueva" initials="MVV" lastIdx="0" clrIdx="0"/>
  <p:cmAuthor id="7" name="1206988966@qq.com" initials="1" lastIdx="0" clrIdx="2"/>
  <p:cmAuthor id="8" name="姜伟光" initials="姜" lastIdx="0" clrIdx="0"/>
  <p:cmAuthor id="2" name="Administrator" initials="A" lastIdx="0" clrIdx="1"/>
  <p:cmAuthor id="3" name="lenovo" initials="l" lastIdx="0" clrIdx="2"/>
  <p:cmAuthor id="5" name="宋洁然" initials="宋" lastIdx="0" clrIdx="1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-1205" y="-739"/>
      </p:cViewPr>
      <p:guideLst>
        <p:guide orient="horz" pos="640"/>
        <p:guide orient="horz" pos="712"/>
        <p:guide orient="horz" pos="3953"/>
        <p:guide orient="horz" pos="3886"/>
        <p:guide pos="416"/>
        <p:guide pos="7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5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E9F64-2513-4B8D-B87E-EC71B1369B3D}" type="datetimeFigureOut">
              <a:rPr lang="zh-CN" altLang="en-US" smtClean="0">
                <a:latin typeface="方正启体简体" panose="03000509000000000000" charset="-122"/>
                <a:cs typeface="方正启体简体" panose="03000509000000000000" charset="-122"/>
              </a:rPr>
            </a:fld>
            <a:endParaRPr lang="zh-CN" altLang="en-US">
              <a:latin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8DCC4-E8F7-4D14-95D0-A916F8A298EF}" type="slidenum">
              <a:rPr lang="zh-CN" altLang="en-US" smtClean="0">
                <a:latin typeface="方正启体简体" panose="03000509000000000000" charset="-122"/>
                <a:cs typeface="方正启体简体" panose="03000509000000000000" charset="-122"/>
              </a:rPr>
            </a:fld>
            <a:endParaRPr lang="zh-CN" altLang="en-US">
              <a:latin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fld id="{F40FC5C1-7C80-46A8-8E5A-B898396080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fld id="{1E20EC45-CDF3-4630-9A73-A101B14CB0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方正启体简体" panose="03000509000000000000" charset="-122"/>
        <a:ea typeface="方正启体简体" panose="03000509000000000000" charset="-122"/>
        <a:cs typeface="方正启体简体" panose="03000509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启体简体" panose="03000509000000000000" charset="-122"/>
        <a:ea typeface="方正启体简体" panose="03000509000000000000" charset="-122"/>
        <a:cs typeface="方正启体简体" panose="03000509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启体简体" panose="03000509000000000000" charset="-122"/>
        <a:ea typeface="方正启体简体" panose="03000509000000000000" charset="-122"/>
        <a:cs typeface="方正启体简体" panose="03000509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启体简体" panose="03000509000000000000" charset="-122"/>
        <a:ea typeface="方正启体简体" panose="03000509000000000000" charset="-122"/>
        <a:cs typeface="方正启体简体" panose="03000509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启体简体" panose="03000509000000000000" charset="-122"/>
        <a:ea typeface="方正启体简体" panose="03000509000000000000" charset="-122"/>
        <a:cs typeface="方正启体简体" panose="03000509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  <p:sp>
        <p:nvSpPr>
          <p:cNvPr id="24" name="PA_淘宝店chenying0907出品 23"/>
          <p:cNvSpPr/>
          <p:nvPr userDrawn="1">
            <p:custDataLst>
              <p:tags r:id="rId2"/>
            </p:custDataLst>
          </p:nvPr>
        </p:nvSpPr>
        <p:spPr>
          <a:xfrm>
            <a:off x="0" y="2060848"/>
            <a:ext cx="12190413" cy="28126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460" y="2132965"/>
            <a:ext cx="2642400" cy="2642400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467610" y="26485694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>
              <a:defRPr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2pPr>
            <a:lvl3pPr>
              <a:defRPr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3pPr>
            <a:lvl4pPr>
              <a:defRPr sz="20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4pPr>
            <a:lvl5pPr>
              <a:defRPr sz="20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FAAA-E05C-4B12-A2A0-82EEDD5B89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573F-F126-42A6-A362-9B1852646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tags" Target="../tags/tag2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fld id="{5301FAAA-E05C-4B12-A2A0-82EEDD5B89A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defRPr>
            </a:lvl1pPr>
          </a:lstStyle>
          <a:p>
            <a:fld id="{D558573F-F126-42A6-A362-9B185264667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PA_淘宝店chenying0907出品 23"/>
          <p:cNvSpPr/>
          <p:nvPr userDrawn="1">
            <p:custDataLst>
              <p:tags r:id="rId13"/>
            </p:custDataLst>
          </p:nvPr>
        </p:nvSpPr>
        <p:spPr>
          <a:xfrm>
            <a:off x="0" y="247650"/>
            <a:ext cx="12191365" cy="1765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</p:txBody>
      </p:sp>
      <p:pic>
        <p:nvPicPr>
          <p:cNvPr id="3" name="图片 2" descr="2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9705" y="42545"/>
            <a:ext cx="586800" cy="586800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5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tags" Target="../tags/tag69.xml"/><Relationship Id="rId3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jpeg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2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jpe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4.jpeg"/><Relationship Id="rId10" Type="http://schemas.openxmlformats.org/officeDocument/2006/relationships/image" Target="../media/image3.jpeg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0.xml"/><Relationship Id="rId2" Type="http://schemas.openxmlformats.org/officeDocument/2006/relationships/image" Target="../media/image5.jpeg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73730" y="3064510"/>
            <a:ext cx="8418830" cy="1004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600" dirty="0" smtClean="0">
                <a:solidFill>
                  <a:schemeClr val="bg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第</a:t>
            </a:r>
            <a:r>
              <a:rPr lang="en-US" altLang="zh-CN" sz="6600" dirty="0" smtClean="0">
                <a:solidFill>
                  <a:schemeClr val="bg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7</a:t>
            </a:r>
            <a:r>
              <a:rPr lang="zh-CN" altLang="en-US" sz="6600" dirty="0" smtClean="0">
                <a:solidFill>
                  <a:schemeClr val="bg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课 古代的商业贸易</a:t>
            </a:r>
            <a:endParaRPr lang="zh-CN" altLang="en-US" sz="6600" dirty="0" smtClean="0">
              <a:solidFill>
                <a:schemeClr val="bg1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01991" y="2046525"/>
            <a:ext cx="5302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启体简体" panose="03000509000000000000" charset="-122"/>
                <a:ea typeface="方正启体简体" panose="03000509000000000000" charset="-122"/>
                <a:cs typeface="+mn-ea"/>
                <a:sym typeface="+mn-lt"/>
              </a:rPr>
              <a:t>统编版高中历史必修经济与社会生活</a:t>
            </a:r>
            <a:endParaRPr lang="en-US" altLang="zh-CN" sz="2400" dirty="0">
              <a:solidFill>
                <a:srgbClr val="C00000"/>
              </a:solidFill>
              <a:latin typeface="方正启体简体" panose="03000509000000000000" charset="-122"/>
              <a:ea typeface="方正启体简体" panose="03000509000000000000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6550" y="5042535"/>
            <a:ext cx="11518900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600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了解商业贸易的起源和古代的商贸活动与贸易通道，</a:t>
            </a:r>
            <a:endParaRPr lang="zh-CN" altLang="en-US" sz="3600" dirty="0" smtClean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600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知道货币、信贷、商业契约等在日常生活中的角色。</a:t>
            </a:r>
            <a:endParaRPr lang="zh-CN" altLang="en-US" sz="3600" dirty="0" smtClean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09791" y="604393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40130" y="1146175"/>
            <a:ext cx="1945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4.</a:t>
            </a:r>
            <a:r>
              <a:rPr lang="zh-CN" altLang="en-US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唐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宋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5"/>
          <p:cNvSpPr txBox="1"/>
          <p:nvPr>
            <p:custDataLst>
              <p:tags r:id="rId3"/>
            </p:custDataLst>
          </p:nvPr>
        </p:nvSpPr>
        <p:spPr>
          <a:xfrm>
            <a:off x="1009356" y="1778227"/>
            <a:ext cx="9765323" cy="1938992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材料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   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海客乘天风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,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将船远行役。 譬如云中鸟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,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一去无踪迹。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——【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唐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】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李白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估客行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材料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   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夜市千灯照碧云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,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高楼红袖客纷纷。如今不似时平日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,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犹自笙歌彻晓闻。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——【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唐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】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王建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夜看扬州市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5" name="文本框 16"/>
          <p:cNvSpPr txBox="1"/>
          <p:nvPr>
            <p:custDataLst>
              <p:tags r:id="rId4"/>
            </p:custDataLst>
          </p:nvPr>
        </p:nvSpPr>
        <p:spPr>
          <a:xfrm>
            <a:off x="1039836" y="4064227"/>
            <a:ext cx="9491004" cy="156966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材料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3  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今夜半醉归草市，指点青帘上酒楼。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</a:t>
            </a:r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      ——【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宋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】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陆游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杂赋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材料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4  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尔来盗贼往往有，劫杀贾客沉其艘。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</a:t>
            </a:r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   ——【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宋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】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王安石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商感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94825" y="1599494"/>
            <a:ext cx="11497175" cy="2720854"/>
            <a:chOff x="683568" y="1560623"/>
            <a:chExt cx="7548535" cy="3582853"/>
          </a:xfrm>
        </p:grpSpPr>
        <p:sp>
          <p:nvSpPr>
            <p:cNvPr id="3" name="直角三角形 2"/>
            <p:cNvSpPr/>
            <p:nvPr>
              <p:custDataLst>
                <p:tags r:id="rId2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4" name="矩形 11"/>
            <p:cNvSpPr/>
            <p:nvPr>
              <p:custDataLst>
                <p:tags r:id="rId3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5" name="五边形 40"/>
            <p:cNvSpPr/>
            <p:nvPr>
              <p:custDataLst>
                <p:tags r:id="rId4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graphicFrame>
        <p:nvGraphicFramePr>
          <p:cNvPr id="6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881305" y="1882767"/>
          <a:ext cx="10723392" cy="227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668"/>
                <a:gridCol w="2055542"/>
                <a:gridCol w="1674055"/>
                <a:gridCol w="2715065"/>
                <a:gridCol w="2012062"/>
              </a:tblGrid>
              <a:tr h="4815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方正启体简体" panose="03000509000000000000" charset="-122"/>
                        </a:rPr>
                        <a:t>商业</a:t>
                      </a:r>
                      <a:endParaRPr lang="zh-CN" altLang="en-US" sz="2400" b="1" kern="1200">
                        <a:solidFill>
                          <a:srgbClr val="0000CC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方正启体简体" panose="03000509000000000000" charset="-122"/>
                        </a:rPr>
                        <a:t>对外贸易</a:t>
                      </a:r>
                      <a:endParaRPr lang="zh-CN" altLang="en-US" sz="2400" b="1" kern="1200">
                        <a:solidFill>
                          <a:srgbClr val="0000CC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方正启体简体" panose="03000509000000000000" charset="-122"/>
                        </a:rPr>
                        <a:t>货币</a:t>
                      </a:r>
                      <a:endParaRPr lang="zh-CN" altLang="en-US" sz="2400" b="1" kern="1200">
                        <a:solidFill>
                          <a:srgbClr val="0000CC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方正启体简体" panose="03000509000000000000" charset="-122"/>
                        </a:rPr>
                        <a:t>信贷</a:t>
                      </a:r>
                      <a:endParaRPr lang="zh-CN" altLang="en-US" sz="2400" b="1" kern="1200">
                        <a:solidFill>
                          <a:srgbClr val="0000CC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方正启体简体" panose="03000509000000000000" charset="-122"/>
                        </a:rPr>
                        <a:t>契约</a:t>
                      </a:r>
                      <a:endParaRPr lang="zh-CN" altLang="en-US" sz="2400" b="1" kern="1200">
                        <a:solidFill>
                          <a:srgbClr val="0000CC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  <a:p>
                      <a:pPr marL="0" algn="ctr" defTabSz="914400" rtl="0" eaLnBrk="1" latinLnBrk="0" hangingPunct="1"/>
                      <a:endParaRPr lang="en-US" altLang="zh-CN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18"/>
          <p:cNvSpPr txBox="1"/>
          <p:nvPr>
            <p:custDataLst>
              <p:tags r:id="rId6"/>
            </p:custDataLst>
          </p:nvPr>
        </p:nvSpPr>
        <p:spPr>
          <a:xfrm>
            <a:off x="846541" y="3293941"/>
            <a:ext cx="2569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宋：城市市坊分区制度逐步瓦解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8" name="文本框 19"/>
          <p:cNvSpPr txBox="1"/>
          <p:nvPr>
            <p:custDataLst>
              <p:tags r:id="rId7"/>
            </p:custDataLst>
          </p:nvPr>
        </p:nvSpPr>
        <p:spPr>
          <a:xfrm>
            <a:off x="3131481" y="2541473"/>
            <a:ext cx="2376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海上贸易兴盛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9" name="文本框 20"/>
          <p:cNvSpPr txBox="1"/>
          <p:nvPr>
            <p:custDataLst>
              <p:tags r:id="rId8"/>
            </p:custDataLst>
          </p:nvPr>
        </p:nvSpPr>
        <p:spPr>
          <a:xfrm>
            <a:off x="3154814" y="3238305"/>
            <a:ext cx="2224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设市舶司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0" name="文本框 21"/>
          <p:cNvSpPr txBox="1"/>
          <p:nvPr>
            <p:custDataLst>
              <p:tags r:id="rId9"/>
            </p:custDataLst>
          </p:nvPr>
        </p:nvSpPr>
        <p:spPr>
          <a:xfrm>
            <a:off x="6842481" y="2358843"/>
            <a:ext cx="2376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唐朝：飞钱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1" name="文本框 22"/>
          <p:cNvSpPr txBox="1"/>
          <p:nvPr>
            <p:custDataLst>
              <p:tags r:id="rId10"/>
            </p:custDataLst>
          </p:nvPr>
        </p:nvSpPr>
        <p:spPr>
          <a:xfrm>
            <a:off x="5193081" y="2498256"/>
            <a:ext cx="222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宋代：纸</a:t>
            </a:r>
            <a:r>
              <a:rPr lang="zh-CN" altLang="en-US" sz="2400" dirty="0" smtClean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币</a:t>
            </a:r>
            <a:endParaRPr lang="en-US" altLang="zh-CN" sz="2400" dirty="0" smtClean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北宋：交子</a:t>
            </a:r>
            <a:endParaRPr lang="en-US" altLang="zh-CN" sz="2400" dirty="0" smtClean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南宋：会子</a:t>
            </a:r>
            <a:endParaRPr lang="zh-CN" altLang="en-US" sz="24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2" name="文本框 23"/>
          <p:cNvSpPr txBox="1"/>
          <p:nvPr>
            <p:custDataLst>
              <p:tags r:id="rId11"/>
            </p:custDataLst>
          </p:nvPr>
        </p:nvSpPr>
        <p:spPr>
          <a:xfrm>
            <a:off x="9574296" y="2437593"/>
            <a:ext cx="2224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契约应用更加广泛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3" name="文本框 24"/>
          <p:cNvSpPr txBox="1"/>
          <p:nvPr>
            <p:custDataLst>
              <p:tags r:id="rId12"/>
            </p:custDataLst>
          </p:nvPr>
        </p:nvSpPr>
        <p:spPr>
          <a:xfrm>
            <a:off x="6842481" y="2721449"/>
            <a:ext cx="2731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宋代：交子、会子等纸币开始使用，逐渐取代不少汇兑业务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4" name="文本框 25"/>
          <p:cNvSpPr txBox="1"/>
          <p:nvPr>
            <p:custDataLst>
              <p:tags r:id="rId13"/>
            </p:custDataLst>
          </p:nvPr>
        </p:nvSpPr>
        <p:spPr>
          <a:xfrm>
            <a:off x="846541" y="2455038"/>
            <a:ext cx="2569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唐：城市市坊分区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4690" y="4460875"/>
            <a:ext cx="11104245" cy="19532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indent="0" fontAlgn="auto">
              <a:lnSpc>
                <a:spcPts val="4840"/>
              </a:lnSpc>
            </a:pPr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城：用作防卫而围起来的墙垣，多为政治中心，是人类文明时代的标注之一。</a:t>
            </a:r>
            <a:endParaRPr lang="zh-CN" sz="28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 indent="0" fontAlgn="auto">
              <a:lnSpc>
                <a:spcPts val="4840"/>
              </a:lnSpc>
            </a:pPr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市：城市中特定的交易场所，多为经济中心，在物物交换中诞生。</a:t>
            </a:r>
            <a:endParaRPr lang="zh-CN" sz="28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0307" y="721799"/>
            <a:ext cx="54908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32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矩形 266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334" y="1982479"/>
            <a:ext cx="9205226" cy="953135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zh-CN" altLang="en-US" sz="2800" b="1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材料</a:t>
            </a:r>
            <a:r>
              <a:rPr lang="en-US" altLang="zh-CN" sz="2800" b="1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</a:t>
            </a:r>
            <a:r>
              <a:rPr lang="zh-CN" altLang="en-US" sz="2800" b="1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：凡市，以日中击鼓三百下而众以会。日入前七刻，击钲三百下，散。 </a:t>
            </a:r>
            <a:r>
              <a:rPr lang="zh-CN" altLang="en-US" sz="2800" b="1" noProof="1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    </a:t>
            </a:r>
            <a:r>
              <a:rPr lang="en-US" altLang="zh-CN" sz="2800" b="1" noProof="1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——《</a:t>
            </a:r>
            <a:r>
              <a:rPr lang="zh-CN" altLang="en-US" sz="2800" b="1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唐六典</a:t>
            </a:r>
            <a:r>
              <a:rPr lang="en-US" altLang="zh-CN" sz="2800" b="1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en-US" altLang="zh-CN" sz="2800" b="1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90334" y="3049696"/>
            <a:ext cx="9997706" cy="1383665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</a:t>
            </a:r>
            <a:r>
              <a:rPr lang="zh-CN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zh-CN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市井经纪之家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……</a:t>
            </a:r>
            <a:r>
              <a:rPr lang="zh-CN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夜市直至三更尽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,</a:t>
            </a:r>
            <a:r>
              <a:rPr lang="zh-CN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才五更又复开张。如要闹去处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,</a:t>
            </a:r>
            <a:r>
              <a:rPr lang="zh-CN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通晓不绝。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</a:t>
            </a:r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——(</a:t>
            </a:r>
            <a:r>
              <a:rPr lang="zh-CN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宋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)</a:t>
            </a:r>
            <a:r>
              <a:rPr lang="zh-CN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孟元老《东京梦华录》</a:t>
            </a:r>
            <a:endParaRPr lang="zh-CN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5" name="TextBox 35"/>
          <p:cNvSpPr txBox="1"/>
          <p:nvPr>
            <p:custDataLst>
              <p:tags r:id="rId4"/>
            </p:custDataLst>
          </p:nvPr>
        </p:nvSpPr>
        <p:spPr>
          <a:xfrm>
            <a:off x="990730" y="1391150"/>
            <a:ext cx="10709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★问题探究</a:t>
            </a:r>
            <a:r>
              <a:rPr lang="en-US" altLang="zh-CN" sz="28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</a:t>
            </a:r>
            <a:r>
              <a:rPr lang="zh-CN" altLang="en-US" sz="28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与唐长安城比较，北宋东京城商业有哪些变化？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5"/>
            </p:custDataLst>
          </p:nvPr>
        </p:nvGrpSpPr>
        <p:grpSpPr>
          <a:xfrm>
            <a:off x="2162911" y="4415119"/>
            <a:ext cx="6188610" cy="2096806"/>
            <a:chOff x="683568" y="1560623"/>
            <a:chExt cx="7548535" cy="3582853"/>
          </a:xfrm>
        </p:grpSpPr>
        <p:sp>
          <p:nvSpPr>
            <p:cNvPr id="14" name="直角三角形 13"/>
            <p:cNvSpPr/>
            <p:nvPr>
              <p:custDataLst>
                <p:tags r:id="rId6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15" name="矩形 11"/>
            <p:cNvSpPr/>
            <p:nvPr>
              <p:custDataLst>
                <p:tags r:id="rId7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16" name="五边形 40"/>
            <p:cNvSpPr/>
            <p:nvPr>
              <p:custDataLst>
                <p:tags r:id="rId8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17" name="TextBox 26"/>
          <p:cNvSpPr txBox="1"/>
          <p:nvPr>
            <p:custDataLst>
              <p:tags r:id="rId9"/>
            </p:custDataLst>
          </p:nvPr>
        </p:nvSpPr>
        <p:spPr>
          <a:xfrm>
            <a:off x="2392680" y="4734560"/>
            <a:ext cx="5791200" cy="1723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①市的范围扩大，突破时空限制</a:t>
            </a:r>
            <a:r>
              <a:rPr lang="zh-CN" altLang="en-US" sz="2800" dirty="0" smtClean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；</a:t>
            </a:r>
            <a:endParaRPr lang="en-US" altLang="zh-CN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②出现专业化市场</a:t>
            </a:r>
            <a:r>
              <a:rPr lang="zh-CN" altLang="en-US" sz="2800" dirty="0" smtClean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；</a:t>
            </a:r>
            <a:endParaRPr lang="en-US" altLang="zh-CN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③不再受政府直接监管</a:t>
            </a:r>
            <a:r>
              <a:rPr lang="zh-CN" altLang="en-US" sz="2800" dirty="0" smtClean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④城市的经济功能大大增强。</a:t>
            </a:r>
            <a:endParaRPr lang="zh-CN" altLang="en-US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>
            <p:custDataLst>
              <p:tags r:id="rId1"/>
            </p:custDataLst>
          </p:nvPr>
        </p:nvSpPr>
        <p:spPr>
          <a:xfrm>
            <a:off x="1069681" y="749405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17"/>
          <p:cNvSpPr txBox="1"/>
          <p:nvPr>
            <p:custDataLst>
              <p:tags r:id="rId2"/>
            </p:custDataLst>
          </p:nvPr>
        </p:nvSpPr>
        <p:spPr>
          <a:xfrm>
            <a:off x="1069975" y="1411605"/>
            <a:ext cx="978090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/>
            <a:r>
              <a:rPr lang="zh-CN" altLang="en-US" sz="28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★问题探究</a:t>
            </a:r>
            <a:r>
              <a:rPr lang="en-US" altLang="zh-CN" sz="28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zh-CN" altLang="en-US" sz="2800" b="1" strike="noStrike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依据图片、结合所学，说出从西汉代至宋代丝路贸易路线的变化</a:t>
            </a:r>
            <a:r>
              <a:rPr lang="zh-CN" altLang="en-US" sz="2800" b="1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并分析变化的原因。</a:t>
            </a:r>
            <a:endParaRPr lang="zh-CN" altLang="en-US" sz="2800" b="1" strike="noStrike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pic>
        <p:nvPicPr>
          <p:cNvPr id="13314" name="Picture 2" descr="http://i3.qulishi.com/static/2019/2/5d7328e539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2491740"/>
            <a:ext cx="4614545" cy="3310655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239" y="2503917"/>
            <a:ext cx="4670641" cy="34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6298" y="2743199"/>
            <a:ext cx="3488119" cy="25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075690" y="1019810"/>
            <a:ext cx="10263505" cy="5151120"/>
            <a:chOff x="683568" y="1560623"/>
            <a:chExt cx="7548535" cy="3582853"/>
          </a:xfrm>
        </p:grpSpPr>
        <p:sp>
          <p:nvSpPr>
            <p:cNvPr id="4" name="直角三角形 3"/>
            <p:cNvSpPr/>
            <p:nvPr>
              <p:custDataLst>
                <p:tags r:id="rId4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5" name="矩形 11"/>
            <p:cNvSpPr/>
            <p:nvPr>
              <p:custDataLst>
                <p:tags r:id="rId5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6" name="五边形 40"/>
            <p:cNvSpPr/>
            <p:nvPr>
              <p:custDataLst>
                <p:tags r:id="rId6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7" name="文本框 21"/>
          <p:cNvSpPr txBox="1"/>
          <p:nvPr>
            <p:custDataLst>
              <p:tags r:id="rId7"/>
            </p:custDataLst>
          </p:nvPr>
        </p:nvSpPr>
        <p:spPr>
          <a:xfrm>
            <a:off x="1215145" y="1419896"/>
            <a:ext cx="8798170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eaLnBrk="0" fontAlgn="base" hangingPunct="0"/>
            <a:r>
              <a:rPr lang="zh-CN" altLang="en-US" sz="28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（</a:t>
            </a:r>
            <a:r>
              <a:rPr lang="en-US" altLang="zh-CN" sz="28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</a:t>
            </a:r>
            <a:r>
              <a:rPr lang="zh-CN" altLang="en-US" sz="28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）变化</a:t>
            </a:r>
            <a:endParaRPr lang="en-US" altLang="zh-CN" sz="28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noProof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①</a:t>
            </a:r>
            <a:r>
              <a:rPr lang="zh-CN" altLang="en-US" sz="2800" strike="noStrike" noProof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汉以陆路为主，海路发端；</a:t>
            </a:r>
            <a:endParaRPr lang="zh-CN" altLang="en-US" sz="2800" strike="noStrike" noProof="1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strike="noStrike" noProof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②唐海陆并举；</a:t>
            </a:r>
            <a:endParaRPr lang="zh-CN" altLang="en-US" sz="2800" strike="noStrike" noProof="1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strike="noStrike" noProof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③宋陆路中断以海路为主。海上丝路日益繁荣。</a:t>
            </a:r>
            <a:endParaRPr lang="en-US" altLang="zh-CN" sz="2800" strike="noStrike" noProof="1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（</a:t>
            </a:r>
            <a:r>
              <a:rPr lang="en-US" altLang="zh-CN" sz="28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</a:t>
            </a:r>
            <a:r>
              <a:rPr lang="zh-CN" altLang="en-US" sz="28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）原因</a:t>
            </a:r>
            <a:endParaRPr lang="en-US" altLang="zh-CN" sz="28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①航海技术和造船技术的已经有较大的发展；</a:t>
            </a:r>
            <a:endParaRPr lang="zh-CN" altLang="en-US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②唐宋时期工商业发展及其繁荣；</a:t>
            </a:r>
            <a:endParaRPr lang="zh-CN" altLang="en-US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③北方少数民族政权隔断了中国与欧洲交往的路上通道；</a:t>
            </a:r>
            <a:endParaRPr lang="en-US" altLang="zh-CN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just" defTabSz="685800" eaLnBrk="0" fontAlgn="base" hangingPunct="0"/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④统治者一直都推行开明外交的政策。</a:t>
            </a:r>
            <a:endParaRPr lang="zh-CN" altLang="en-US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>
            <p:custDataLst>
              <p:tags r:id="rId1"/>
            </p:custDataLst>
          </p:nvPr>
        </p:nvSpPr>
        <p:spPr>
          <a:xfrm>
            <a:off x="830921" y="791315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6"/>
          <p:cNvSpPr txBox="1"/>
          <p:nvPr>
            <p:custDataLst>
              <p:tags r:id="rId2"/>
            </p:custDataLst>
          </p:nvPr>
        </p:nvSpPr>
        <p:spPr>
          <a:xfrm>
            <a:off x="831088" y="1448125"/>
            <a:ext cx="204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5.</a:t>
            </a:r>
            <a:r>
              <a:rPr lang="zh-CN" altLang="en-US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元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明清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13"/>
          <p:cNvSpPr txBox="1"/>
          <p:nvPr>
            <p:custDataLst>
              <p:tags r:id="rId3"/>
            </p:custDataLst>
          </p:nvPr>
        </p:nvSpPr>
        <p:spPr>
          <a:xfrm>
            <a:off x="831079" y="2254575"/>
            <a:ext cx="9806441" cy="3883755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  明清时期城市商业组织上有新的变化。唐宋的飞钱、便换，至此形成票号、钱庄。行、团等行业组织发展成会馆、公所。这种行会性组织对本组织之外新设店铺有严格的限制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需要人作保，交纳很多的银两作工费，并宴请同业，否则不准设设店营业，对内控制也比较强，规定了行规，违反行规者开会议罚，对外争议由本行“董事”出面交涉。所有这些特点都标志着城市商业已发展到一个更高更新的水平。           </a:t>
            </a:r>
            <a:endParaRPr lang="en-US" altLang="zh-CN" dirty="0" smtClean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                     ——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吴慧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中国古代商业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793939" y="1659758"/>
            <a:ext cx="10994787" cy="3348340"/>
            <a:chOff x="683568" y="1560623"/>
            <a:chExt cx="7548535" cy="3582853"/>
          </a:xfrm>
        </p:grpSpPr>
        <p:sp>
          <p:nvSpPr>
            <p:cNvPr id="3" name="直角三角形 2"/>
            <p:cNvSpPr/>
            <p:nvPr>
              <p:custDataLst>
                <p:tags r:id="rId2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4" name="矩形 11"/>
            <p:cNvSpPr/>
            <p:nvPr>
              <p:custDataLst>
                <p:tags r:id="rId3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5" name="五边形 40"/>
            <p:cNvSpPr/>
            <p:nvPr>
              <p:custDataLst>
                <p:tags r:id="rId4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graphicFrame>
        <p:nvGraphicFramePr>
          <p:cNvPr id="6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76207" y="2075713"/>
          <a:ext cx="10457271" cy="270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03"/>
                <a:gridCol w="1730326"/>
                <a:gridCol w="2394001"/>
                <a:gridCol w="2349304"/>
                <a:gridCol w="1420837"/>
              </a:tblGrid>
              <a:tr h="4815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商业</a:t>
                      </a:r>
                      <a:endParaRPr lang="zh-CN" altLang="en-US" sz="24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对外贸易</a:t>
                      </a:r>
                      <a:endParaRPr lang="zh-CN" altLang="en-US" sz="24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货币</a:t>
                      </a:r>
                      <a:endParaRPr lang="zh-CN" altLang="en-US" sz="24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信贷</a:t>
                      </a:r>
                      <a:endParaRPr lang="zh-CN" altLang="en-US" sz="24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契约</a:t>
                      </a:r>
                      <a:endParaRPr lang="zh-CN" altLang="en-US" sz="24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16"/>
          <p:cNvSpPr txBox="1"/>
          <p:nvPr>
            <p:custDataLst>
              <p:tags r:id="rId6"/>
            </p:custDataLst>
          </p:nvPr>
        </p:nvSpPr>
        <p:spPr>
          <a:xfrm>
            <a:off x="940185" y="2568031"/>
            <a:ext cx="28564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①农产品和手工业品的商品化程度加深，形成全国范围的商业贸易网络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8" name="文本框 17"/>
          <p:cNvSpPr txBox="1"/>
          <p:nvPr>
            <p:custDataLst>
              <p:tags r:id="rId7"/>
            </p:custDataLst>
          </p:nvPr>
        </p:nvSpPr>
        <p:spPr>
          <a:xfrm>
            <a:off x="891413" y="4120904"/>
            <a:ext cx="2168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②商帮兴盛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9" name="文本框 18"/>
          <p:cNvSpPr txBox="1"/>
          <p:nvPr>
            <p:custDataLst>
              <p:tags r:id="rId8"/>
            </p:custDataLst>
          </p:nvPr>
        </p:nvSpPr>
        <p:spPr>
          <a:xfrm>
            <a:off x="3569936" y="2570263"/>
            <a:ext cx="2151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朝贡贸易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0" name="文本框 19"/>
          <p:cNvSpPr txBox="1"/>
          <p:nvPr>
            <p:custDataLst>
              <p:tags r:id="rId9"/>
            </p:custDataLst>
          </p:nvPr>
        </p:nvSpPr>
        <p:spPr>
          <a:xfrm>
            <a:off x="3520699" y="3116701"/>
            <a:ext cx="2249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广州十三行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1" name="文本框 20"/>
          <p:cNvSpPr txBox="1"/>
          <p:nvPr>
            <p:custDataLst>
              <p:tags r:id="rId10"/>
            </p:custDataLst>
          </p:nvPr>
        </p:nvSpPr>
        <p:spPr>
          <a:xfrm>
            <a:off x="5296502" y="2562703"/>
            <a:ext cx="2489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①明朝，白银成为基本支付手段</a:t>
            </a:r>
            <a:endParaRPr lang="en-US" altLang="zh-CN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②清朝，白银成为法定货币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2" name="文本框 21"/>
          <p:cNvSpPr txBox="1"/>
          <p:nvPr>
            <p:custDataLst>
              <p:tags r:id="rId11"/>
            </p:custDataLst>
          </p:nvPr>
        </p:nvSpPr>
        <p:spPr>
          <a:xfrm>
            <a:off x="7601469" y="2598003"/>
            <a:ext cx="2335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①明朝中期以后，钱铺兴盛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3" name="文本框 22"/>
          <p:cNvSpPr txBox="1"/>
          <p:nvPr>
            <p:custDataLst>
              <p:tags r:id="rId12"/>
            </p:custDataLst>
          </p:nvPr>
        </p:nvSpPr>
        <p:spPr>
          <a:xfrm>
            <a:off x="7601469" y="3382240"/>
            <a:ext cx="2457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②清朝，资本性借贷发展，出现庄票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4" name="文本框 23"/>
          <p:cNvSpPr txBox="1"/>
          <p:nvPr>
            <p:custDataLst>
              <p:tags r:id="rId13"/>
            </p:custDataLst>
          </p:nvPr>
        </p:nvSpPr>
        <p:spPr>
          <a:xfrm>
            <a:off x="9986554" y="2701202"/>
            <a:ext cx="1604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契约应用更加广泛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00664" y="69752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cs typeface="方正启体简体" panose="03000509000000000000" charset="-122"/>
              </a:rPr>
              <a:t>【</a:t>
            </a:r>
            <a:r>
              <a:rPr lang="zh-CN" altLang="en-US" sz="2800" b="1" dirty="0">
                <a:solidFill>
                  <a:srgbClr val="7030A0"/>
                </a:solidFill>
                <a:cs typeface="方正启体简体" panose="03000509000000000000" charset="-122"/>
              </a:rPr>
              <a:t>知识</a:t>
            </a:r>
            <a:r>
              <a:rPr lang="zh-CN" altLang="en-US" sz="2800" b="1" dirty="0" smtClean="0">
                <a:solidFill>
                  <a:srgbClr val="7030A0"/>
                </a:solidFill>
                <a:cs typeface="方正启体简体" panose="03000509000000000000" charset="-122"/>
              </a:rPr>
              <a:t>拓展</a:t>
            </a:r>
            <a:r>
              <a:rPr lang="en-US" altLang="zh-CN" sz="2800" b="1" dirty="0">
                <a:solidFill>
                  <a:srgbClr val="7030A0"/>
                </a:solidFill>
                <a:cs typeface="方正启体简体" panose="03000509000000000000" charset="-122"/>
              </a:rPr>
              <a:t>】</a:t>
            </a:r>
            <a:endParaRPr lang="zh-CN" altLang="en-US" sz="2800" b="1" dirty="0">
              <a:solidFill>
                <a:srgbClr val="7030A0"/>
              </a:solidFill>
              <a:cs typeface="方正启体简体" panose="03000509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853377" y="683457"/>
            <a:ext cx="37056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解析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“朝</a:t>
            </a:r>
            <a:r>
              <a:rPr lang="zh-CN" altLang="en-US" sz="28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贡贸易”</a:t>
            </a:r>
            <a:endParaRPr lang="zh-CN" altLang="en-US" sz="2800" b="1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6"/>
          <p:cNvSpPr txBox="1"/>
          <p:nvPr>
            <p:custDataLst>
              <p:tags r:id="rId3"/>
            </p:custDataLst>
          </p:nvPr>
        </p:nvSpPr>
        <p:spPr>
          <a:xfrm>
            <a:off x="1289011" y="1863577"/>
            <a:ext cx="9561869" cy="341632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  明朝推行朝贡贸易政策，外国使节前来“朝贡”，中国则给予优厚“回赐”。入贡时还可以“附载方物，与中国贸易”。在这种朝贡贸易体制下，贡使来华的贸易活动必须在政府的控制下进行，民间的商船往来则是不合法的。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1567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年（隆庆元年），明朝准许中国商民出海贸易，私人海外贸易得到发展，此后朝贡贸易名存实亡。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——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摘编自张顺洪等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明清时代的中国与世界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375702" y="776057"/>
            <a:ext cx="8972257" cy="5622398"/>
            <a:chOff x="683568" y="1560623"/>
            <a:chExt cx="7548535" cy="3582853"/>
          </a:xfrm>
        </p:grpSpPr>
        <p:sp>
          <p:nvSpPr>
            <p:cNvPr id="3" name="直角三角形 2"/>
            <p:cNvSpPr/>
            <p:nvPr>
              <p:custDataLst>
                <p:tags r:id="rId2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4" name="矩形 11"/>
            <p:cNvSpPr/>
            <p:nvPr>
              <p:custDataLst>
                <p:tags r:id="rId3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5" name="五边形 40"/>
            <p:cNvSpPr/>
            <p:nvPr>
              <p:custDataLst>
                <p:tags r:id="rId4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6" name="文本框 7"/>
          <p:cNvSpPr txBox="1"/>
          <p:nvPr>
            <p:custDataLst>
              <p:tags r:id="rId5"/>
            </p:custDataLst>
          </p:nvPr>
        </p:nvSpPr>
        <p:spPr>
          <a:xfrm>
            <a:off x="1265939" y="848617"/>
            <a:ext cx="2606039" cy="5037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Font typeface="方正启体简体" panose="03000509000000000000" charset="-122"/>
              <a:buNone/>
            </a:pP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（</a:t>
            </a:r>
            <a:r>
              <a:rPr lang="en-US" altLang="zh-CN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</a:t>
            </a: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）含义：</a:t>
            </a:r>
            <a:endParaRPr lang="zh-CN" altLang="en-US" sz="24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marL="0" indent="0">
              <a:lnSpc>
                <a:spcPct val="200000"/>
              </a:lnSpc>
              <a:buFont typeface="方正启体简体" panose="03000509000000000000" charset="-122"/>
              <a:buNone/>
            </a:pPr>
            <a:endParaRPr lang="en-US" altLang="zh-CN" sz="24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marL="0" indent="0">
              <a:lnSpc>
                <a:spcPct val="150000"/>
              </a:lnSpc>
              <a:buFont typeface="方正启体简体" panose="03000509000000000000" charset="-122"/>
              <a:buNone/>
            </a:pP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（</a:t>
            </a:r>
            <a:r>
              <a:rPr lang="en-US" altLang="zh-CN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</a:t>
            </a: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）特点：</a:t>
            </a:r>
            <a:endParaRPr lang="en-US" altLang="zh-CN" sz="24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marL="0" indent="0">
              <a:lnSpc>
                <a:spcPct val="250000"/>
              </a:lnSpc>
              <a:buFont typeface="方正启体简体" panose="03000509000000000000" charset="-122"/>
              <a:buNone/>
            </a:pP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（</a:t>
            </a:r>
            <a:r>
              <a:rPr lang="en-US" altLang="zh-CN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3</a:t>
            </a: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）目的：</a:t>
            </a:r>
            <a:endParaRPr lang="en-US" altLang="zh-CN" sz="24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marL="0" indent="0">
              <a:lnSpc>
                <a:spcPct val="300000"/>
              </a:lnSpc>
              <a:buFont typeface="方正启体简体" panose="03000509000000000000" charset="-122"/>
              <a:buNone/>
            </a:pP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（</a:t>
            </a:r>
            <a:r>
              <a:rPr lang="en-US" altLang="zh-CN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4</a:t>
            </a: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）影响：</a:t>
            </a:r>
            <a:endParaRPr lang="en-US" altLang="zh-CN" sz="24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marL="0" indent="0">
              <a:lnSpc>
                <a:spcPct val="300000"/>
              </a:lnSpc>
              <a:buFont typeface="方正启体简体" panose="03000509000000000000" charset="-122"/>
              <a:buNone/>
            </a:pP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（</a:t>
            </a:r>
            <a:r>
              <a:rPr lang="en-US" altLang="zh-CN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5</a:t>
            </a:r>
            <a:r>
              <a:rPr lang="zh-CN" altLang="en-US" sz="2400" b="1" noProof="1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）瓦解：</a:t>
            </a:r>
            <a:endParaRPr lang="zh-CN" altLang="en-US" sz="2400" b="1" noProof="1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7" name="文本框 8"/>
          <p:cNvSpPr txBox="1"/>
          <p:nvPr>
            <p:custDataLst>
              <p:tags r:id="rId6"/>
            </p:custDataLst>
          </p:nvPr>
        </p:nvSpPr>
        <p:spPr>
          <a:xfrm>
            <a:off x="2912943" y="1120005"/>
            <a:ext cx="6544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noProof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通过朝贡与赏赐完成交易，也就是通过两国官方使节的往返，以礼物赠答进行交换的贸易方式（</a:t>
            </a:r>
            <a:r>
              <a:rPr lang="zh-CN" altLang="en-US" sz="24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明清是朝贡贸易发展的顶峰</a:t>
            </a:r>
            <a:r>
              <a:rPr lang="zh-CN" altLang="en-US" sz="2400" noProof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8" name="文本框 9"/>
          <p:cNvSpPr txBox="1"/>
          <p:nvPr>
            <p:custDataLst>
              <p:tags r:id="rId7"/>
            </p:custDataLst>
          </p:nvPr>
        </p:nvSpPr>
        <p:spPr>
          <a:xfrm>
            <a:off x="2909081" y="2449477"/>
            <a:ext cx="6548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厚往薄来，倍偿其价，政治目的大于经济目</a:t>
            </a:r>
            <a:r>
              <a:rPr lang="zh-CN" altLang="en-US" noProof="1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的</a:t>
            </a:r>
            <a:endParaRPr lang="zh-CN" altLang="en-US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9" name="文本框 10"/>
          <p:cNvSpPr txBox="1"/>
          <p:nvPr>
            <p:custDataLst>
              <p:tags r:id="rId8"/>
            </p:custDataLst>
          </p:nvPr>
        </p:nvSpPr>
        <p:spPr>
          <a:xfrm>
            <a:off x="2928573" y="3010104"/>
            <a:ext cx="6548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政治上宣扬国威，加强与海外各国的联系；经济上求购各种异域珍宝特产，满足统治者对于奢侈品的需求</a:t>
            </a:r>
            <a:endParaRPr lang="zh-CN" altLang="en-US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0" name="文本框 11"/>
          <p:cNvSpPr txBox="1"/>
          <p:nvPr>
            <p:custDataLst>
              <p:tags r:id="rId9"/>
            </p:custDataLst>
          </p:nvPr>
        </p:nvSpPr>
        <p:spPr>
          <a:xfrm>
            <a:off x="2871615" y="4300038"/>
            <a:ext cx="732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①促进了与周边国家的交流，扩大了中国的影响；</a:t>
            </a:r>
            <a:endParaRPr lang="en-US" altLang="zh-CN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②造成政府的财政负担；</a:t>
            </a:r>
            <a:endParaRPr lang="en-US" altLang="zh-CN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③东亚逐渐形成了以中国文化为核心的东亚文化圈；</a:t>
            </a:r>
            <a:endParaRPr lang="zh-CN" altLang="en-US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1" name="文本框 12"/>
          <p:cNvSpPr txBox="1"/>
          <p:nvPr>
            <p:custDataLst>
              <p:tags r:id="rId10"/>
            </p:custDataLst>
          </p:nvPr>
        </p:nvSpPr>
        <p:spPr>
          <a:xfrm>
            <a:off x="2024724" y="5864401"/>
            <a:ext cx="8168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国力下降；厚往薄来，不顾经济利益；西方殖民势力冲击</a:t>
            </a:r>
            <a:r>
              <a:rPr lang="zh-CN" altLang="en-US" noProof="1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；</a:t>
            </a:r>
            <a:endParaRPr lang="zh-CN" altLang="en-US" noProof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内容占位符 2"/>
          <p:cNvSpPr/>
          <p:nvPr/>
        </p:nvSpPr>
        <p:spPr>
          <a:xfrm>
            <a:off x="572135" y="813435"/>
            <a:ext cx="11028680" cy="5652135"/>
          </a:xfrm>
        </p:spPr>
        <p:txBody>
          <a:bodyPr wrap="square"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914400" eaLnBrk="1" hangingPunct="1">
              <a:lnSpc>
                <a:spcPct val="11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en-US" sz="3600" kern="1200" baseline="0">
                <a:solidFill>
                  <a:srgbClr val="262626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Arial" panose="020B0604020202020204" pitchFamily="34" charset="0"/>
              </a:rPr>
              <a:t>中国重农抑商政策的演变</a:t>
            </a:r>
            <a:endParaRPr lang="en-US" altLang="en-US" sz="3600" kern="1200" baseline="0">
              <a:solidFill>
                <a:srgbClr val="262626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Arial" panose="020B0604020202020204" pitchFamily="34" charset="0"/>
            </a:endParaRPr>
          </a:p>
          <a:p>
            <a:pPr marL="228600" indent="-228600" algn="l" defTabSz="914400" eaLnBrk="1" hangingPunct="1">
              <a:lnSpc>
                <a:spcPct val="11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en-US" sz="3600" kern="1200" baseline="0">
                <a:solidFill>
                  <a:srgbClr val="262626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Arial" panose="020B0604020202020204" pitchFamily="34" charset="0"/>
              </a:rPr>
              <a:t>1.春秋战国时期：重农抑商政策的形成时期。</a:t>
            </a:r>
            <a:endParaRPr lang="en-US" altLang="en-US" sz="3600" kern="1200" baseline="0">
              <a:solidFill>
                <a:srgbClr val="262626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Arial" panose="020B0604020202020204" pitchFamily="34" charset="0"/>
            </a:endParaRPr>
          </a:p>
          <a:p>
            <a:pPr marL="228600" indent="-228600" algn="l" defTabSz="914400" eaLnBrk="1" hangingPunct="1">
              <a:lnSpc>
                <a:spcPct val="11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en-US" sz="3600" kern="1200" baseline="0">
                <a:solidFill>
                  <a:srgbClr val="262626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Arial" panose="020B0604020202020204" pitchFamily="34" charset="0"/>
              </a:rPr>
              <a:t>2.秦国：商鞅变法时期：重农抑商政策的确立时期。</a:t>
            </a:r>
            <a:endParaRPr lang="en-US" altLang="en-US" sz="3600" kern="1200" baseline="0">
              <a:solidFill>
                <a:srgbClr val="262626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Arial" panose="020B0604020202020204" pitchFamily="34" charset="0"/>
            </a:endParaRPr>
          </a:p>
          <a:p>
            <a:pPr marL="228600" indent="-228600" algn="l" defTabSz="914400" eaLnBrk="1" hangingPunct="1">
              <a:lnSpc>
                <a:spcPct val="11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en-US" sz="3600" kern="1200" baseline="0">
                <a:solidFill>
                  <a:srgbClr val="262626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Arial" panose="020B0604020202020204" pitchFamily="34" charset="0"/>
              </a:rPr>
              <a:t>3.汉朝：为休养生息，防止商人囤积居奇，对商人征收重税，降低商人地位。</a:t>
            </a:r>
            <a:endParaRPr lang="en-US" altLang="en-US" sz="3600" kern="1200" baseline="0">
              <a:solidFill>
                <a:srgbClr val="262626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Arial" panose="020B0604020202020204" pitchFamily="34" charset="0"/>
            </a:endParaRPr>
          </a:p>
          <a:p>
            <a:pPr marL="228600" indent="-228600" algn="l" defTabSz="914400" eaLnBrk="1" hangingPunct="1">
              <a:lnSpc>
                <a:spcPct val="11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en-US" sz="3600" kern="1200" baseline="0">
                <a:solidFill>
                  <a:srgbClr val="262626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Arial" panose="020B0604020202020204" pitchFamily="34" charset="0"/>
              </a:rPr>
              <a:t>4.唐宋时期：重农抑商政策有所松动（鼓励海外贸易和实行官商分利）</a:t>
            </a:r>
            <a:endParaRPr lang="en-US" altLang="en-US" sz="3600" kern="1200" baseline="0">
              <a:solidFill>
                <a:srgbClr val="262626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Arial" panose="020B0604020202020204" pitchFamily="34" charset="0"/>
            </a:endParaRPr>
          </a:p>
          <a:p>
            <a:pPr marL="228600" indent="-228600" algn="l" defTabSz="914400" eaLnBrk="1" hangingPunct="1">
              <a:lnSpc>
                <a:spcPct val="110000"/>
              </a:lnSpc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en-US" sz="3600" kern="1200" baseline="0">
                <a:solidFill>
                  <a:srgbClr val="262626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Arial" panose="020B0604020202020204" pitchFamily="34" charset="0"/>
              </a:rPr>
              <a:t>5.明清：重农抑商政策回归传统，不鼓励商业发展。</a:t>
            </a:r>
            <a:endParaRPr lang="en-US" altLang="en-US" sz="3600" kern="1200" baseline="0">
              <a:solidFill>
                <a:srgbClr val="262626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02067" y="672269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02360" y="3759835"/>
            <a:ext cx="9184640" cy="119888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</a:t>
            </a:r>
            <a:r>
              <a:rPr lang="en-US" altLang="zh-CN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r>
              <a:rPr lang="en-US" altLang="zh-CN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“</a:t>
            </a:r>
            <a:r>
              <a:rPr lang="en-US" altLang="zh-CN" sz="2400" b="1" dirty="0" err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神农氏作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……日中为市，致天下之民，聚天下之货，交易而退，各得其所。” 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</a:t>
            </a:r>
            <a:r>
              <a:rPr lang="en-US" altLang="zh-CN" sz="2400" b="1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</a:t>
            </a:r>
            <a:r>
              <a:rPr lang="zh-CN" altLang="en-US" sz="2400" b="1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——《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易经</a:t>
            </a:r>
            <a:r>
              <a:rPr lang="en-US" altLang="zh-CN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·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系辞》</a:t>
            </a:r>
            <a:endParaRPr lang="zh-CN" altLang="en-US" sz="24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02639" y="5231807"/>
            <a:ext cx="9169121" cy="830997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材料</a:t>
            </a:r>
            <a:r>
              <a:rPr lang="en-US" altLang="zh-CN"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2</a:t>
            </a:r>
            <a:r>
              <a:rPr lang="zh-CN" altLang="en-US"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：中国之地宜于农桑</a:t>
            </a:r>
            <a:r>
              <a:rPr lang="en-US" altLang="zh-CN"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……</a:t>
            </a:r>
            <a:r>
              <a:rPr lang="zh-CN" altLang="en-US"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农有余粟，则以易布，女有余布，则以易粟，此交易之始也。”    </a:t>
            </a:r>
            <a:r>
              <a:rPr lang="en-US" altLang="zh-CN"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——</a:t>
            </a:r>
            <a:r>
              <a:rPr lang="zh-CN" altLang="zh-CN" sz="24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方正启体简体" panose="03000509000000000000" charset="-122"/>
              </a:rPr>
              <a:t>王孝通《中国商业史》</a:t>
            </a:r>
            <a:endParaRPr lang="zh-CN" altLang="zh-CN" sz="240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方正启体简体" panose="03000509000000000000" charset="-122"/>
            </a:endParaRPr>
          </a:p>
        </p:txBody>
      </p:sp>
      <p:sp>
        <p:nvSpPr>
          <p:cNvPr id="5" name="文本框 5"/>
          <p:cNvSpPr txBox="1"/>
          <p:nvPr>
            <p:custDataLst>
              <p:tags r:id="rId4"/>
            </p:custDataLst>
          </p:nvPr>
        </p:nvSpPr>
        <p:spPr>
          <a:xfrm>
            <a:off x="1168888" y="1294628"/>
            <a:ext cx="2875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cs typeface="方正启体简体" panose="03000509000000000000" charset="-122"/>
              </a:rPr>
              <a:t>1.</a:t>
            </a:r>
            <a:r>
              <a:rPr lang="zh-CN" altLang="en-US" sz="3200" b="1" dirty="0" smtClean="0">
                <a:cs typeface="方正启体简体" panose="03000509000000000000" charset="-122"/>
              </a:rPr>
              <a:t>原</a:t>
            </a:r>
            <a:r>
              <a:rPr lang="zh-CN" altLang="en-US" sz="3200" b="1" dirty="0">
                <a:cs typeface="方正启体简体" panose="03000509000000000000" charset="-122"/>
              </a:rPr>
              <a:t>始社会末期</a:t>
            </a:r>
            <a:endParaRPr lang="zh-CN" altLang="en-US" sz="3200" b="1" dirty="0">
              <a:cs typeface="方正启体简体" panose="03000509000000000000" charset="-122"/>
            </a:endParaRPr>
          </a:p>
        </p:txBody>
      </p:sp>
      <p:sp>
        <p:nvSpPr>
          <p:cNvPr id="6" name="文本框 2"/>
          <p:cNvSpPr/>
          <p:nvPr>
            <p:custDataLst>
              <p:tags r:id="rId5"/>
            </p:custDataLst>
          </p:nvPr>
        </p:nvSpPr>
        <p:spPr>
          <a:xfrm>
            <a:off x="1102360" y="1878330"/>
            <a:ext cx="10452100" cy="17532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Helvetica" pitchFamily="34" charset="0"/>
                <a:sym typeface="Calibri" panose="020F0502020204030204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Helvetica" pitchFamily="34" charset="0"/>
                <a:sym typeface="Calibri" panose="020F0502020204030204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Helvetica" pitchFamily="34" charset="0"/>
                <a:sym typeface="Calibri" panose="020F0502020204030204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Helvetica" pitchFamily="34" charset="0"/>
                <a:sym typeface="Calibri" panose="020F0502020204030204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Helvetica" pitchFamily="34" charset="0"/>
                <a:sym typeface="Calibri" panose="020F0502020204030204" pitchFamily="34" charset="0"/>
              </a:defRPr>
            </a:lvl5pPr>
          </a:lstStyle>
          <a:p>
            <a:pPr marL="0" lvl="0" inden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          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原始社会末期，随着</a:t>
            </a:r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生产力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发展，</a:t>
            </a:r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社会分工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产品剩余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及</a:t>
            </a:r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私有制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的产生，出现了</a:t>
            </a:r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交换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，在此基础上逐步发展起</a:t>
            </a:r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商业贸易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。最初的商业贸易采取</a:t>
            </a:r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以物易物</a:t>
            </a:r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的方式。</a:t>
            </a:r>
            <a:endParaRPr lang="zh-CN" altLang="en-US" sz="2400" b="1" dirty="0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9308" y="571154"/>
            <a:ext cx="398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二、世界古代商业发展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4"/>
          <p:cNvSpPr txBox="1"/>
          <p:nvPr>
            <p:custDataLst>
              <p:tags r:id="rId2"/>
            </p:custDataLst>
          </p:nvPr>
        </p:nvSpPr>
        <p:spPr>
          <a:xfrm>
            <a:off x="609846" y="1094228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cs typeface="方正启体简体" panose="03000509000000000000" charset="-122"/>
              </a:rPr>
              <a:t>1.</a:t>
            </a:r>
            <a:r>
              <a:rPr lang="zh-CN" altLang="en-US" sz="2400" b="1" dirty="0" smtClean="0">
                <a:cs typeface="方正启体简体" panose="03000509000000000000" charset="-122"/>
              </a:rPr>
              <a:t>古</a:t>
            </a:r>
            <a:r>
              <a:rPr lang="zh-CN" altLang="en-US" sz="2400" b="1" dirty="0">
                <a:cs typeface="方正启体简体" panose="03000509000000000000" charset="-122"/>
              </a:rPr>
              <a:t>埃及商业发展</a:t>
            </a:r>
            <a:endParaRPr lang="zh-CN" altLang="en-US" sz="2400" b="1" dirty="0">
              <a:cs typeface="方正启体简体" panose="03000509000000000000" charset="-122"/>
            </a:endParaRPr>
          </a:p>
        </p:txBody>
      </p:sp>
      <p:sp>
        <p:nvSpPr>
          <p:cNvPr id="4" name="文本框 2"/>
          <p:cNvSpPr txBox="1"/>
          <p:nvPr>
            <p:custDataLst>
              <p:tags r:id="rId3"/>
            </p:custDataLst>
          </p:nvPr>
        </p:nvSpPr>
        <p:spPr>
          <a:xfrm>
            <a:off x="609601" y="1619756"/>
            <a:ext cx="998028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①古埃及商业历史十分悠久，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在金字塔壁画上，已经有了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人们在市场交换商品的场景。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②对外贸易控制在国家手中，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国王经常拍商队到国外去从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事贸易活动。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③公元前</a:t>
            </a:r>
            <a:r>
              <a:rPr lang="en-US" altLang="zh-CN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3000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左右，契约在古埃及广泛使用。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④公元前</a:t>
            </a:r>
            <a:r>
              <a:rPr lang="en-US" altLang="zh-CN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16——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前</a:t>
            </a:r>
            <a:r>
              <a:rPr lang="en-US" altLang="zh-CN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11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世纪，古埃及出现较为完备的借贷合约。</a:t>
            </a:r>
            <a:endParaRPr lang="en-US" altLang="zh-CN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480" y="1241634"/>
            <a:ext cx="5229257" cy="348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31278" y="662594"/>
            <a:ext cx="398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二、世界古代商业发展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92598" y="1386215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cs typeface="方正启体简体" panose="03000509000000000000" charset="-122"/>
              </a:rPr>
              <a:t>2.</a:t>
            </a:r>
            <a:r>
              <a:rPr lang="zh-CN" altLang="en-US" sz="2400" b="1" dirty="0" smtClean="0">
                <a:cs typeface="方正启体简体" panose="03000509000000000000" charset="-122"/>
              </a:rPr>
              <a:t>古</a:t>
            </a:r>
            <a:r>
              <a:rPr lang="zh-CN" altLang="en-US" sz="2400" b="1" dirty="0">
                <a:cs typeface="方正启体简体" panose="03000509000000000000" charset="-122"/>
              </a:rPr>
              <a:t>希腊商业发展</a:t>
            </a:r>
            <a:endParaRPr lang="zh-CN" altLang="en-US" sz="2400" b="1" dirty="0">
              <a:cs typeface="方正启体简体" panose="03000509000000000000" charset="-122"/>
            </a:endParaRPr>
          </a:p>
        </p:txBody>
      </p:sp>
      <p:sp>
        <p:nvSpPr>
          <p:cNvPr id="4" name="文本框 7"/>
          <p:cNvSpPr txBox="1"/>
          <p:nvPr>
            <p:custDataLst>
              <p:tags r:id="rId3"/>
            </p:custDataLst>
          </p:nvPr>
        </p:nvSpPr>
        <p:spPr>
          <a:xfrm>
            <a:off x="868680" y="1941863"/>
            <a:ext cx="9951720" cy="156966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  大海成为古希腊人同外界交往的主要通道，航海业的发展促进了希腊商业的发达，希腊人与外界的交往日益频繁，这使希腊形成了一个开放的社会，逐步形成了古希腊人自由、开放、质朴的性格</a:t>
            </a:r>
            <a:r>
              <a:rPr lang="zh-CN" altLang="en-US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endParaRPr lang="en-US" altLang="zh-CN" dirty="0" smtClean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        ——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孙凤玲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浅析古希腊的人文主义思想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1280556" y="3766621"/>
            <a:ext cx="9230085" cy="2614242"/>
            <a:chOff x="683568" y="1560623"/>
            <a:chExt cx="7548535" cy="3582853"/>
          </a:xfrm>
        </p:grpSpPr>
        <p:sp>
          <p:nvSpPr>
            <p:cNvPr id="6" name="直角三角形 5"/>
            <p:cNvSpPr/>
            <p:nvPr>
              <p:custDataLst>
                <p:tags r:id="rId5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7" name="矩形 11"/>
            <p:cNvSpPr/>
            <p:nvPr>
              <p:custDataLst>
                <p:tags r:id="rId6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8" name="五边形 40"/>
            <p:cNvSpPr/>
            <p:nvPr>
              <p:custDataLst>
                <p:tags r:id="rId7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9" name="文本框 3"/>
          <p:cNvSpPr txBox="1"/>
          <p:nvPr>
            <p:custDataLst>
              <p:tags r:id="rId8"/>
            </p:custDataLst>
          </p:nvPr>
        </p:nvSpPr>
        <p:spPr>
          <a:xfrm>
            <a:off x="1280556" y="3925362"/>
            <a:ext cx="8920596" cy="225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①古希腊各城邦形成若干个商业贸易中心，海外贸易十分活跃。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②公元前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4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世纪，古希腊商业迅速发展，货币流通范围不断扩大。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③专门从事货币兑换、保管和汇兑的货币经营行业开始兴起，出现专门汇票雏形。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22718" y="494954"/>
            <a:ext cx="398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二、世界古代商业发展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91950" y="1138086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cs typeface="方正启体简体" panose="03000509000000000000" charset="-122"/>
              </a:rPr>
              <a:t>3.</a:t>
            </a:r>
            <a:r>
              <a:rPr lang="zh-CN" altLang="en-US" sz="2400" b="1" dirty="0" smtClean="0">
                <a:cs typeface="方正启体简体" panose="03000509000000000000" charset="-122"/>
              </a:rPr>
              <a:t> 古</a:t>
            </a:r>
            <a:r>
              <a:rPr lang="zh-CN" altLang="en-US" sz="2400" b="1" dirty="0">
                <a:cs typeface="方正启体简体" panose="03000509000000000000" charset="-122"/>
              </a:rPr>
              <a:t>罗马商业发展</a:t>
            </a:r>
            <a:endParaRPr lang="zh-CN" altLang="en-US" sz="2400" b="1" dirty="0">
              <a:cs typeface="方正启体简体" panose="03000509000000000000" charset="-122"/>
            </a:endParaRPr>
          </a:p>
        </p:txBody>
      </p:sp>
      <p:sp>
        <p:nvSpPr>
          <p:cNvPr id="4" name="文本框 7"/>
          <p:cNvSpPr txBox="1"/>
          <p:nvPr>
            <p:custDataLst>
              <p:tags r:id="rId3"/>
            </p:custDataLst>
          </p:nvPr>
        </p:nvSpPr>
        <p:spPr>
          <a:xfrm>
            <a:off x="1311812" y="1894754"/>
            <a:ext cx="9386667" cy="1938992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  古罗马与公元前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5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世纪制定了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十二铜表法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……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古罗马的法律制度对后世的影响是巨大的。在古罗马社会经常使用的“债权”“继承权”“契约”“租赁”等法律术语，注重协调经济和社会关系，在今天仍被广泛使用。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王加卫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古希腊与古罗马法律制度的差异及其成因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等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1417792" y="4019409"/>
            <a:ext cx="8396767" cy="2838591"/>
            <a:chOff x="683568" y="1560623"/>
            <a:chExt cx="7548535" cy="3582853"/>
          </a:xfrm>
        </p:grpSpPr>
        <p:sp>
          <p:nvSpPr>
            <p:cNvPr id="6" name="直角三角形 5"/>
            <p:cNvSpPr/>
            <p:nvPr>
              <p:custDataLst>
                <p:tags r:id="rId5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7" name="矩形 11"/>
            <p:cNvSpPr/>
            <p:nvPr>
              <p:custDataLst>
                <p:tags r:id="rId6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8" name="五边形 40"/>
            <p:cNvSpPr/>
            <p:nvPr>
              <p:custDataLst>
                <p:tags r:id="rId7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9" name="文本框 3"/>
          <p:cNvSpPr txBox="1"/>
          <p:nvPr>
            <p:custDataLst>
              <p:tags r:id="rId8"/>
            </p:custDataLst>
          </p:nvPr>
        </p:nvSpPr>
        <p:spPr>
          <a:xfrm>
            <a:off x="1751893" y="4549676"/>
            <a:ext cx="7331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FF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①古罗马征服地中海周围后，商贸逐渐繁荣，海外贸易航线四通八达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②拜占庭一度垄断中国丝绸等东方奢侈品在欧洲市场的贸易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>
            <p:custDataLst>
              <p:tags r:id="rId1"/>
            </p:custDataLst>
          </p:nvPr>
        </p:nvSpPr>
        <p:spPr>
          <a:xfrm>
            <a:off x="1466558" y="479714"/>
            <a:ext cx="398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二、世界古代商业发展</a:t>
            </a:r>
            <a:endParaRPr lang="zh-CN" altLang="en-US" sz="2800" b="1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8"/>
          <p:cNvSpPr txBox="1"/>
          <p:nvPr>
            <p:custDataLst>
              <p:tags r:id="rId2"/>
            </p:custDataLst>
          </p:nvPr>
        </p:nvSpPr>
        <p:spPr>
          <a:xfrm>
            <a:off x="1604389" y="1014623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cs typeface="方正启体简体" panose="03000509000000000000" charset="-122"/>
              </a:rPr>
              <a:t>4.</a:t>
            </a:r>
            <a:r>
              <a:rPr lang="zh-CN" altLang="en-US" sz="2400" b="1" dirty="0" smtClean="0">
                <a:cs typeface="方正启体简体" panose="03000509000000000000" charset="-122"/>
              </a:rPr>
              <a:t>两</a:t>
            </a:r>
            <a:r>
              <a:rPr lang="zh-CN" altLang="en-US" sz="2400" b="1" dirty="0">
                <a:cs typeface="方正启体简体" panose="03000509000000000000" charset="-122"/>
              </a:rPr>
              <a:t>河流域和阿拉伯商业发展</a:t>
            </a:r>
            <a:endParaRPr lang="zh-CN" altLang="en-US" sz="2400" b="1" dirty="0">
              <a:cs typeface="方正启体简体" panose="03000509000000000000" charset="-122"/>
            </a:endParaRPr>
          </a:p>
        </p:txBody>
      </p:sp>
      <p:sp>
        <p:nvSpPr>
          <p:cNvPr id="4" name="文本框 10"/>
          <p:cNvSpPr txBox="1"/>
          <p:nvPr>
            <p:custDataLst>
              <p:tags r:id="rId3"/>
            </p:custDataLst>
          </p:nvPr>
        </p:nvSpPr>
        <p:spPr>
          <a:xfrm>
            <a:off x="5077752" y="1375785"/>
            <a:ext cx="7073306" cy="2308324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  在公元前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2400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年左右的一个古巴比伦的藏品“美铁那铭文锥体”中，人类还发现了人类早期“利息”概念的诞生，比如铭文记录中写道：“乌玛的领袖应当将南舍和宁格苏的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古鲁大麦作为借贷。这会产生利息，总计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864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万古鲁。”</a:t>
            </a:r>
            <a:endParaRPr lang="en-US" altLang="zh-CN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——【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美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】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威廉戈兹曼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千年金融史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1188407" y="1375785"/>
            <a:ext cx="7073307" cy="4715526"/>
            <a:chOff x="683568" y="1560623"/>
            <a:chExt cx="7548535" cy="3582853"/>
          </a:xfrm>
        </p:grpSpPr>
        <p:sp>
          <p:nvSpPr>
            <p:cNvPr id="6" name="直角三角形 5"/>
            <p:cNvSpPr/>
            <p:nvPr>
              <p:custDataLst>
                <p:tags r:id="rId5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7" name="矩形 11"/>
            <p:cNvSpPr/>
            <p:nvPr>
              <p:custDataLst>
                <p:tags r:id="rId6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8" name="五边形 40"/>
            <p:cNvSpPr/>
            <p:nvPr>
              <p:custDataLst>
                <p:tags r:id="rId7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9" name="文本框 5"/>
          <p:cNvSpPr txBox="1"/>
          <p:nvPr>
            <p:custDataLst>
              <p:tags r:id="rId8"/>
            </p:custDataLst>
          </p:nvPr>
        </p:nvSpPr>
        <p:spPr>
          <a:xfrm>
            <a:off x="1486483" y="4534900"/>
            <a:ext cx="6329767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③阿拉伯商人在亚非欧三洲之间从事中介贸易，活动范围遍及世界各主要文明区域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0" name="文本框 6"/>
          <p:cNvSpPr txBox="1"/>
          <p:nvPr>
            <p:custDataLst>
              <p:tags r:id="rId9"/>
            </p:custDataLst>
          </p:nvPr>
        </p:nvSpPr>
        <p:spPr>
          <a:xfrm>
            <a:off x="1407741" y="1698892"/>
            <a:ext cx="6408509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①两河流域出现经营借贷的商人，神庙、宫廷也从事放贷业务。还包括社会救济性质的免息借贷。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②公元前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2600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年左右，两河流域人们已经使用契约，古巴比伦时期，订立契约是普遍现象。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0145" y="611654"/>
          <a:ext cx="11651855" cy="593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892"/>
                <a:gridCol w="2830092"/>
                <a:gridCol w="1763151"/>
                <a:gridCol w="2077329"/>
                <a:gridCol w="2504049"/>
                <a:gridCol w="1941342"/>
              </a:tblGrid>
              <a:tr h="307340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商业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对外贸易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货币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信贷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契约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45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欧洲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45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亚洲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45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cs typeface="方正启体简体" panose="03000509000000000000" charset="-122"/>
                        </a:rPr>
                        <a:t>非洲</a:t>
                      </a:r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38567" y="1389727"/>
            <a:ext cx="2904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古希腊、罗马商贸繁荣。</a:t>
            </a:r>
            <a:endParaRPr lang="zh-CN" altLang="en-US" sz="2000" b="1" dirty="0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5" name="文本框 5"/>
          <p:cNvSpPr txBox="1"/>
          <p:nvPr>
            <p:custDataLst>
              <p:tags r:id="rId3"/>
            </p:custDataLst>
          </p:nvPr>
        </p:nvSpPr>
        <p:spPr>
          <a:xfrm>
            <a:off x="1058420" y="4888952"/>
            <a:ext cx="2847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古埃及，商业历史十分悠久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6" name="文本框 6"/>
          <p:cNvSpPr txBox="1"/>
          <p:nvPr>
            <p:custDataLst>
              <p:tags r:id="rId4"/>
            </p:custDataLst>
          </p:nvPr>
        </p:nvSpPr>
        <p:spPr>
          <a:xfrm>
            <a:off x="3926604" y="1288731"/>
            <a:ext cx="1895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古希腊、罗马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海外贸易</a:t>
            </a: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十分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活跃</a:t>
            </a: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，航线四通八达。</a:t>
            </a:r>
            <a:endParaRPr lang="zh-CN" altLang="en-US" sz="20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7" name="文本框 8"/>
          <p:cNvSpPr txBox="1"/>
          <p:nvPr>
            <p:custDataLst>
              <p:tags r:id="rId5"/>
            </p:custDataLst>
          </p:nvPr>
        </p:nvSpPr>
        <p:spPr>
          <a:xfrm>
            <a:off x="977631" y="2014910"/>
            <a:ext cx="3057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拜占庭，一度垄断了东西贸易。</a:t>
            </a:r>
            <a:endParaRPr lang="zh-CN" altLang="en-US" sz="20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8" name="文本框 9"/>
          <p:cNvSpPr txBox="1"/>
          <p:nvPr>
            <p:custDataLst>
              <p:tags r:id="rId6"/>
            </p:custDataLst>
          </p:nvPr>
        </p:nvSpPr>
        <p:spPr>
          <a:xfrm>
            <a:off x="1001407" y="3021506"/>
            <a:ext cx="30146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阿拉伯商人在亚非欧三洲之间从事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中介贸易</a:t>
            </a: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，活动范围遍及世界各主要文明区域。</a:t>
            </a:r>
            <a:endParaRPr lang="zh-CN" altLang="en-US" sz="20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9" name="文本框 10"/>
          <p:cNvSpPr txBox="1"/>
          <p:nvPr>
            <p:custDataLst>
              <p:tags r:id="rId7"/>
            </p:custDataLst>
          </p:nvPr>
        </p:nvSpPr>
        <p:spPr>
          <a:xfrm>
            <a:off x="5949752" y="3091813"/>
            <a:ext cx="1952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前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8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、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7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世纪，小亚细亚出现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金属铸币</a:t>
            </a:r>
            <a:endParaRPr lang="zh-CN" altLang="en-US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0" name="文本框 11"/>
          <p:cNvSpPr txBox="1"/>
          <p:nvPr>
            <p:custDataLst>
              <p:tags r:id="rId8"/>
            </p:custDataLst>
          </p:nvPr>
        </p:nvSpPr>
        <p:spPr>
          <a:xfrm>
            <a:off x="5929047" y="4705630"/>
            <a:ext cx="1898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前</a:t>
            </a:r>
            <a:r>
              <a:rPr lang="en-US" altLang="zh-CN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11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世纪，古埃及开始用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铜块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和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银块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作货币</a:t>
            </a:r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1" name="文本框 12"/>
          <p:cNvSpPr txBox="1"/>
          <p:nvPr>
            <p:custDataLst>
              <p:tags r:id="rId9"/>
            </p:custDataLst>
          </p:nvPr>
        </p:nvSpPr>
        <p:spPr>
          <a:xfrm>
            <a:off x="3858005" y="4968263"/>
            <a:ext cx="1907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对外贸易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控制在国家手中</a:t>
            </a:r>
            <a:endParaRPr lang="zh-CN" altLang="en-US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2" name="文本框 13"/>
          <p:cNvSpPr txBox="1"/>
          <p:nvPr>
            <p:custDataLst>
              <p:tags r:id="rId10"/>
            </p:custDataLst>
          </p:nvPr>
        </p:nvSpPr>
        <p:spPr>
          <a:xfrm>
            <a:off x="7744635" y="1272307"/>
            <a:ext cx="2019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前4世纪，古希腊出现了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汇票的雏形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3" name="文本框 14"/>
          <p:cNvSpPr txBox="1"/>
          <p:nvPr>
            <p:custDataLst>
              <p:tags r:id="rId11"/>
            </p:custDataLst>
          </p:nvPr>
        </p:nvSpPr>
        <p:spPr>
          <a:xfrm>
            <a:off x="7677485" y="2859984"/>
            <a:ext cx="28115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前22一21世纪，两河流域出现不同形式的借贷，包括具有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社会救济性质的免息借贷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4" name="文本框 15"/>
          <p:cNvSpPr txBox="1"/>
          <p:nvPr>
            <p:custDataLst>
              <p:tags r:id="rId12"/>
            </p:custDataLst>
          </p:nvPr>
        </p:nvSpPr>
        <p:spPr>
          <a:xfrm>
            <a:off x="7661664" y="4705630"/>
            <a:ext cx="2679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前16一11世纪，古埃及出现较为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完备的借贷合约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r>
              <a:rPr lang="zh-CN" altLang="en-US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受到官方的法律保护</a:t>
            </a:r>
            <a:r>
              <a:rPr lang="zh-CN" altLang="en-US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endParaRPr lang="zh-CN" altLang="en-US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5" name="文本框 16"/>
          <p:cNvSpPr txBox="1"/>
          <p:nvPr>
            <p:custDataLst>
              <p:tags r:id="rId13"/>
            </p:custDataLst>
          </p:nvPr>
        </p:nvSpPr>
        <p:spPr>
          <a:xfrm>
            <a:off x="10275748" y="3322321"/>
            <a:ext cx="21753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公元前2600年左右，两河流域的苏美尔人已经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使用契约</a:t>
            </a: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endParaRPr lang="zh-CN" altLang="en-US" sz="20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6" name="文本框 17"/>
          <p:cNvSpPr txBox="1"/>
          <p:nvPr>
            <p:custDataLst>
              <p:tags r:id="rId14"/>
            </p:custDataLst>
          </p:nvPr>
        </p:nvSpPr>
        <p:spPr>
          <a:xfrm>
            <a:off x="10198612" y="4761153"/>
            <a:ext cx="2075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契约在古埃及广泛使用并</a:t>
            </a:r>
            <a:r>
              <a:rPr lang="zh-CN" altLang="en-US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受到法律保护</a:t>
            </a:r>
            <a:endParaRPr lang="zh-CN" altLang="en-US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112207" y="2142474"/>
            <a:ext cx="9083353" cy="4212606"/>
            <a:chOff x="683568" y="1560623"/>
            <a:chExt cx="7548535" cy="3582853"/>
          </a:xfrm>
        </p:grpSpPr>
        <p:sp>
          <p:nvSpPr>
            <p:cNvPr id="7" name="直角三角形 6"/>
            <p:cNvSpPr/>
            <p:nvPr>
              <p:custDataLst>
                <p:tags r:id="rId2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8" name="矩形 11"/>
            <p:cNvSpPr/>
            <p:nvPr>
              <p:custDataLst>
                <p:tags r:id="rId3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9" name="五边形 40"/>
            <p:cNvSpPr/>
            <p:nvPr>
              <p:custDataLst>
                <p:tags r:id="rId4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5" name="文本框 5"/>
          <p:cNvSpPr txBox="1"/>
          <p:nvPr>
            <p:custDataLst>
              <p:tags r:id="rId5"/>
            </p:custDataLst>
          </p:nvPr>
        </p:nvSpPr>
        <p:spPr>
          <a:xfrm>
            <a:off x="1436076" y="2429536"/>
            <a:ext cx="84851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1.</a:t>
            </a:r>
            <a:r>
              <a:rPr lang="zh-CN" altLang="en-US" sz="2000" dirty="0" smtClean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原</a:t>
            </a:r>
            <a:r>
              <a:rPr lang="zh-CN" altLang="en-US" sz="2000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因</a:t>
            </a:r>
            <a:endParaRPr lang="en-US" altLang="zh-CN" sz="2000" dirty="0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①政治：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国家统一，社会稳定。</a:t>
            </a:r>
            <a:endParaRPr lang="zh-CN" altLang="en-US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②经济：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农业、手工业的高度发展，提供物质基础。</a:t>
            </a:r>
            <a:endParaRPr lang="zh-CN" altLang="en-US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③政策：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统治者相对宽松政策措施有利于商业的发展。</a:t>
            </a:r>
            <a:endParaRPr lang="zh-CN" altLang="en-US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④交通：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造船、航海技术的提高、水陆交通的便利。</a:t>
            </a:r>
            <a:endParaRPr lang="zh-CN" altLang="en-US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⑤金融：</a:t>
            </a: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古代货币、信贷、商业契约的使用和发展。</a:t>
            </a:r>
            <a:endParaRPr lang="en-US" altLang="zh-CN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 smtClean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2.</a:t>
            </a:r>
            <a:r>
              <a:rPr lang="zh-CN" altLang="en-US" sz="2000" dirty="0" smtClean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作</a:t>
            </a:r>
            <a:r>
              <a:rPr lang="zh-CN" altLang="en-US" sz="2000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用</a:t>
            </a:r>
            <a:endParaRPr lang="en-US" altLang="zh-CN" sz="2000" dirty="0">
              <a:solidFill>
                <a:srgbClr val="0000CC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①促进了不同地区、不同国家之间的交流，丰富了人们的物质生活和精神生活。</a:t>
            </a:r>
            <a:endParaRPr lang="zh-CN" altLang="en-US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②对中国：中国通过陆、海两条对外贸易渠道，引进了国外的优良马匹、植物新品种、香料、药材和琉璃等</a:t>
            </a:r>
            <a:endParaRPr lang="zh-CN" altLang="en-US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③对世界：中国的丝绸、瓷器流行于亚、非、欧洲，丰富了当地人的生活。</a:t>
            </a:r>
            <a:endParaRPr lang="zh-CN" altLang="en-US" sz="20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3"/>
          <p:cNvSpPr txBox="1"/>
          <p:nvPr>
            <p:custDataLst>
              <p:tags r:id="rId6"/>
            </p:custDataLst>
          </p:nvPr>
        </p:nvSpPr>
        <p:spPr>
          <a:xfrm>
            <a:off x="1475935" y="79385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cs typeface="方正启体简体" panose="03000509000000000000" charset="-122"/>
              </a:rPr>
              <a:t>【</a:t>
            </a:r>
            <a:r>
              <a:rPr lang="zh-CN" altLang="en-US" sz="2800" b="1" dirty="0">
                <a:solidFill>
                  <a:srgbClr val="7030A0"/>
                </a:solidFill>
                <a:cs typeface="方正启体简体" panose="03000509000000000000" charset="-122"/>
              </a:rPr>
              <a:t>合作探究</a:t>
            </a:r>
            <a:r>
              <a:rPr lang="en-US" altLang="zh-CN" sz="2800" b="1" dirty="0">
                <a:solidFill>
                  <a:srgbClr val="7030A0"/>
                </a:solidFill>
                <a:cs typeface="方正启体简体" panose="03000509000000000000" charset="-122"/>
              </a:rPr>
              <a:t>】</a:t>
            </a:r>
            <a:endParaRPr lang="zh-CN" altLang="en-US" sz="2800" b="1" dirty="0">
              <a:solidFill>
                <a:srgbClr val="7030A0"/>
              </a:solidFill>
              <a:cs typeface="方正启体简体" panose="03000509000000000000" charset="-122"/>
            </a:endParaRPr>
          </a:p>
        </p:txBody>
      </p:sp>
      <p:sp>
        <p:nvSpPr>
          <p:cNvPr id="4" name="文本框 4"/>
          <p:cNvSpPr txBox="1"/>
          <p:nvPr>
            <p:custDataLst>
              <p:tags r:id="rId7"/>
            </p:custDataLst>
          </p:nvPr>
        </p:nvSpPr>
        <p:spPr>
          <a:xfrm>
            <a:off x="1560340" y="1449178"/>
            <a:ext cx="990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★</a:t>
            </a:r>
            <a:r>
              <a:rPr lang="zh-CN" altLang="en-US" sz="24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以中国古代商业发展为例探讨影响商业发展的因素有哪些，说明商业交流在促进人类社会发展中所起的作用。</a:t>
            </a:r>
            <a:endParaRPr lang="zh-CN" altLang="en-US" sz="24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/>
          <p:cNvSpPr txBox="1"/>
          <p:nvPr>
            <p:custDataLst>
              <p:tags r:id="rId1"/>
            </p:custDataLst>
          </p:nvPr>
        </p:nvSpPr>
        <p:spPr>
          <a:xfrm>
            <a:off x="886264" y="2638845"/>
            <a:ext cx="9370256" cy="3477875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en-US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</a:t>
            </a:r>
            <a:r>
              <a:rPr lang="zh-CN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</a:t>
            </a:r>
            <a:r>
              <a:rPr lang="en-US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</a:t>
            </a:r>
            <a:r>
              <a:rPr lang="zh-CN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早在</a:t>
            </a:r>
            <a:r>
              <a:rPr lang="en-US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1405—1433</a:t>
            </a:r>
            <a:r>
              <a:rPr lang="zh-CN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年，中国的郑和就奉命七次率领庞大的船队进行了远洋航行。郑和船队航行至东南亚、印度、波斯湾、阿拉伯半岛、红海海口和东非沿岸，是人类航海史上的创举。对于郑和的航海，梁启超作了这样的评论：</a:t>
            </a:r>
            <a:endParaRPr lang="zh-CN" altLang="zh-CN" sz="20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“</a:t>
            </a:r>
            <a:r>
              <a:rPr lang="zh-CN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谓大陆人民，不习海事，性或然也，及观郑君，则全世界历史上所号称航海伟人，能与并肩者，何其寡也。郑君之初航海，当哥伦布发见（现）亚美利加以前六十余年，当维哥达嘉马（达</a:t>
            </a:r>
            <a:r>
              <a:rPr lang="en-US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·</a:t>
            </a:r>
            <a:r>
              <a:rPr lang="zh-CN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伽马）发见印度新航路以前七十余年。顾何以哥氏、维氏之绩，能使全世界划然开一新纪元。而郑君之烈，随郑君之没以俱逝。我国民虽稍食其赐，亦几希焉。则哥伦布以后，有无量数之哥伦布，维哥达嘉马以后，有无量数之维哥达嘉马。而我则郑和以后，竟无第二之郑和，噫嘻，是岂郑君之罪也。</a:t>
            </a:r>
            <a:r>
              <a:rPr lang="en-US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”</a:t>
            </a:r>
            <a:endParaRPr lang="zh-CN" altLang="zh-CN" sz="20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zh-CN" sz="20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梁启超《祖国大航海家郑和传》，《郑和研究资料选编》</a:t>
            </a:r>
            <a:endParaRPr lang="zh-CN" altLang="zh-CN" sz="20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12"/>
          <p:cNvSpPr txBox="1"/>
          <p:nvPr>
            <p:custDataLst>
              <p:tags r:id="rId2"/>
            </p:custDataLst>
          </p:nvPr>
        </p:nvSpPr>
        <p:spPr>
          <a:xfrm>
            <a:off x="1451316" y="1425918"/>
            <a:ext cx="10085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defTabSz="685800" eaLnBrk="0" fontAlgn="base" hangingPunct="0">
              <a:defRPr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 b="1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★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历史解释：</a:t>
            </a:r>
            <a:r>
              <a:rPr lang="zh-CN" altLang="zh-CN" dirty="0">
                <a:solidFill>
                  <a:schemeClr val="tx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根据材料并结合中外历史知识，简要解释</a:t>
            </a:r>
            <a:r>
              <a:rPr lang="en-US" altLang="zh-CN" dirty="0">
                <a:solidFill>
                  <a:schemeClr val="tx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“</a:t>
            </a:r>
            <a:r>
              <a:rPr lang="zh-CN" altLang="zh-CN" dirty="0">
                <a:solidFill>
                  <a:schemeClr val="tx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中国为何在郑和航海之后再无这样的创举</a:t>
            </a:r>
            <a:r>
              <a:rPr lang="en-US" altLang="zh-CN" dirty="0">
                <a:solidFill>
                  <a:schemeClr val="tx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”</a:t>
            </a:r>
            <a:r>
              <a:rPr lang="zh-CN" altLang="zh-CN" dirty="0">
                <a:solidFill>
                  <a:schemeClr val="tx1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2"/>
          <p:cNvSpPr txBox="1"/>
          <p:nvPr>
            <p:custDataLst>
              <p:tags r:id="rId3"/>
            </p:custDataLst>
          </p:nvPr>
        </p:nvSpPr>
        <p:spPr>
          <a:xfrm>
            <a:off x="1502550" y="71042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cs typeface="方正启体简体" panose="03000509000000000000" charset="-122"/>
              </a:rPr>
              <a:t>【</a:t>
            </a:r>
            <a:r>
              <a:rPr lang="zh-CN" altLang="en-US" sz="2800" b="1" dirty="0">
                <a:solidFill>
                  <a:srgbClr val="7030A0"/>
                </a:solidFill>
                <a:cs typeface="方正启体简体" panose="03000509000000000000" charset="-122"/>
              </a:rPr>
              <a:t>素养提升</a:t>
            </a:r>
            <a:r>
              <a:rPr lang="en-US" altLang="zh-CN" sz="2800" b="1" dirty="0">
                <a:solidFill>
                  <a:srgbClr val="7030A0"/>
                </a:solidFill>
                <a:cs typeface="方正启体简体" panose="03000509000000000000" charset="-122"/>
              </a:rPr>
              <a:t>】</a:t>
            </a:r>
            <a:endParaRPr lang="zh-CN" altLang="en-US" sz="2800" b="1" dirty="0">
              <a:solidFill>
                <a:srgbClr val="7030A0"/>
              </a:solidFill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765549" y="1718031"/>
            <a:ext cx="10887924" cy="4000622"/>
            <a:chOff x="683568" y="1560623"/>
            <a:chExt cx="7548535" cy="3582853"/>
          </a:xfrm>
        </p:grpSpPr>
        <p:sp>
          <p:nvSpPr>
            <p:cNvPr id="3" name="直角三角形 2"/>
            <p:cNvSpPr/>
            <p:nvPr>
              <p:custDataLst>
                <p:tags r:id="rId2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4" name="矩形 11"/>
            <p:cNvSpPr/>
            <p:nvPr>
              <p:custDataLst>
                <p:tags r:id="rId3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5" name="五边形 40"/>
            <p:cNvSpPr/>
            <p:nvPr>
              <p:custDataLst>
                <p:tags r:id="rId4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sp>
        <p:nvSpPr>
          <p:cNvPr id="6" name="文本框 15"/>
          <p:cNvSpPr txBox="1"/>
          <p:nvPr>
            <p:custDataLst>
              <p:tags r:id="rId5"/>
            </p:custDataLst>
          </p:nvPr>
        </p:nvSpPr>
        <p:spPr>
          <a:xfrm>
            <a:off x="964897" y="1933001"/>
            <a:ext cx="103014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2400" b="1" kern="100" dirty="0">
                <a:solidFill>
                  <a:srgbClr val="0000CC"/>
                </a:solidFill>
                <a:effectLst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解释</a:t>
            </a:r>
            <a:r>
              <a:rPr lang="zh-CN" altLang="zh-CN" sz="2400" b="1" kern="100" dirty="0">
                <a:solidFill>
                  <a:srgbClr val="0000CC"/>
                </a:solidFill>
                <a:effectLst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</a:t>
            </a:r>
            <a:endParaRPr lang="en-US" altLang="zh-CN" sz="2400" b="1" kern="100" dirty="0">
              <a:solidFill>
                <a:srgbClr val="0000CC"/>
              </a:solidFill>
              <a:effectLst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l" fontAlgn="ctr"/>
            <a:r>
              <a:rPr lang="en-US" altLang="zh-CN" sz="2400" b="1" kern="1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郑和下西洋时期（明朝前期）国力强盛、社会稳定，传统小农经济持续发展；</a:t>
            </a:r>
            <a:r>
              <a:rPr lang="zh-CN" altLang="en-US" sz="2400" kern="1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其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目的主要是宣扬国威，加强与各国联系，寻求奇珍异宝，政治目的大于经济目的；后来航海带来的财政负担日益加重，政府</a:t>
            </a:r>
            <a:r>
              <a:rPr lang="zh-CN" altLang="en-US" sz="2400" kern="1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无力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组织大规模航海活动。郑和下西洋深层驱动力不足，也无长远目标。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</a:t>
            </a:r>
            <a:endParaRPr lang="en-US" altLang="zh-CN" sz="2400" kern="100" dirty="0">
              <a:solidFill>
                <a:srgbClr val="FF0000"/>
              </a:solidFill>
              <a:effectLst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 algn="l" fontAlgn="ctr"/>
            <a:r>
              <a:rPr lang="en-US" altLang="zh-CN" sz="2400" kern="1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哥伦布等人开辟新航路，当时西欧社会商品经济发展，资本主义萌芽产生，西欧生产力发展引起了社会剧烈变化；持续远航目的是为追求金银财富、开拓新市场、传播宗教、寻找新航路等；航海探险也得到了当时欧洲一些国家王室的支持。哥伦布等人远航的内部驱动力较大，追逐物质利益，航海具有持久性。</a:t>
            </a:r>
            <a:endParaRPr lang="zh-CN" altLang="zh-CN" sz="2400" kern="100" dirty="0">
              <a:solidFill>
                <a:srgbClr val="FF0000"/>
              </a:solidFill>
              <a:effectLst/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"/>
          <p:cNvSpPr txBox="1"/>
          <p:nvPr>
            <p:custDataLst>
              <p:tags r:id="rId1"/>
            </p:custDataLst>
          </p:nvPr>
        </p:nvSpPr>
        <p:spPr>
          <a:xfrm>
            <a:off x="1003642" y="977704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3" name="文本框 9"/>
          <p:cNvSpPr txBox="1"/>
          <p:nvPr>
            <p:custDataLst>
              <p:tags r:id="rId2"/>
            </p:custDataLst>
          </p:nvPr>
        </p:nvSpPr>
        <p:spPr>
          <a:xfrm>
            <a:off x="1003933" y="1501165"/>
            <a:ext cx="272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/>
            </a:lvl1pPr>
          </a:lstStyle>
          <a:p>
            <a:r>
              <a:rPr lang="en-US" altLang="zh-CN" dirty="0" smtClean="0">
                <a:cs typeface="方正启体简体" panose="03000509000000000000" charset="-122"/>
              </a:rPr>
              <a:t>2.</a:t>
            </a:r>
            <a:r>
              <a:rPr lang="zh-CN" altLang="en-US" dirty="0" smtClean="0">
                <a:cs typeface="方正启体简体" panose="03000509000000000000" charset="-122"/>
              </a:rPr>
              <a:t>先</a:t>
            </a:r>
            <a:r>
              <a:rPr lang="zh-CN" altLang="en-US" dirty="0">
                <a:cs typeface="方正启体简体" panose="03000509000000000000" charset="-122"/>
              </a:rPr>
              <a:t>秦时期</a:t>
            </a:r>
            <a:endParaRPr lang="zh-CN" altLang="en-US" dirty="0">
              <a:cs typeface="方正启体简体" panose="03000509000000000000" charset="-122"/>
            </a:endParaRPr>
          </a:p>
        </p:txBody>
      </p:sp>
      <p:sp>
        <p:nvSpPr>
          <p:cNvPr id="14" name="文本框 10"/>
          <p:cNvSpPr txBox="1"/>
          <p:nvPr>
            <p:custDataLst>
              <p:tags r:id="rId3"/>
            </p:custDataLst>
          </p:nvPr>
        </p:nvSpPr>
        <p:spPr>
          <a:xfrm>
            <a:off x="1003662" y="2334655"/>
            <a:ext cx="9450978" cy="2775760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商族人的祖先契被封到商这个地方。契的第六世后代王亥聪明多谋。他把牛训练得既能驮货物又能拉车，驾着牛车沿着黄河北岸到各部落去做生意，所以外部落的人把他们这些做生意的人称为“商人”，这就是“商人”称呼的由来。     </a:t>
            </a:r>
            <a:endParaRPr lang="en-US" altLang="zh-CN" sz="2400" dirty="0" smtClean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            ——</a:t>
            </a:r>
            <a:r>
              <a:rPr lang="zh-CN" altLang="en-US" sz="24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《中国商邦》</a:t>
            </a:r>
            <a:endParaRPr lang="zh-CN" altLang="en-US" sz="24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6927" y="1534160"/>
          <a:ext cx="1083564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483"/>
                <a:gridCol w="2304174"/>
                <a:gridCol w="2177761"/>
                <a:gridCol w="1638887"/>
                <a:gridCol w="167005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商业</a:t>
                      </a:r>
                      <a:endParaRPr lang="zh-CN" altLang="en-US" sz="2800" dirty="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对外贸易</a:t>
                      </a:r>
                      <a:endParaRPr lang="zh-CN" altLang="en-US" sz="28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货币</a:t>
                      </a:r>
                      <a:endParaRPr lang="zh-CN" altLang="en-US" sz="28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信贷</a:t>
                      </a:r>
                      <a:endParaRPr lang="zh-CN" altLang="en-US" sz="28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rgbClr val="0000CC"/>
                          </a:solidFill>
                          <a:cs typeface="方正启体简体" panose="03000509000000000000" charset="-122"/>
                        </a:rPr>
                        <a:t>契约</a:t>
                      </a:r>
                      <a:endParaRPr lang="zh-CN" altLang="en-US" sz="2800">
                        <a:solidFill>
                          <a:srgbClr val="0000CC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9802">
                <a:tc>
                  <a:txBody>
                    <a:bodyPr/>
                    <a:lstStyle/>
                    <a:p>
                      <a:pPr algn="ctr"/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12"/>
          <p:cNvSpPr txBox="1"/>
          <p:nvPr>
            <p:custDataLst>
              <p:tags r:id="rId2"/>
            </p:custDataLst>
          </p:nvPr>
        </p:nvSpPr>
        <p:spPr>
          <a:xfrm>
            <a:off x="618903" y="2133921"/>
            <a:ext cx="3003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①商朝出现职业商人</a:t>
            </a:r>
            <a:endParaRPr lang="en-US" altLang="zh-CN" sz="2400" b="1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8" name="文本框 13"/>
          <p:cNvSpPr txBox="1"/>
          <p:nvPr>
            <p:custDataLst>
              <p:tags r:id="rId3"/>
            </p:custDataLst>
          </p:nvPr>
        </p:nvSpPr>
        <p:spPr>
          <a:xfrm>
            <a:off x="617144" y="2657230"/>
            <a:ext cx="2937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②商周“工商食官”</a:t>
            </a:r>
            <a:endParaRPr lang="zh-CN" altLang="en-US" sz="2400" b="1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9" name="文本框 14"/>
          <p:cNvSpPr txBox="1"/>
          <p:nvPr>
            <p:custDataLst>
              <p:tags r:id="rId4"/>
            </p:custDataLst>
          </p:nvPr>
        </p:nvSpPr>
        <p:spPr>
          <a:xfrm>
            <a:off x="617144" y="3180450"/>
            <a:ext cx="3048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③春秋战国“工商食官”被打破，出现私商</a:t>
            </a:r>
            <a:endParaRPr lang="zh-CN" altLang="en-US" sz="2400" b="1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0" name="文本框 16"/>
          <p:cNvSpPr txBox="1"/>
          <p:nvPr>
            <p:custDataLst>
              <p:tags r:id="rId5"/>
            </p:custDataLst>
          </p:nvPr>
        </p:nvSpPr>
        <p:spPr>
          <a:xfrm>
            <a:off x="6073619" y="2149400"/>
            <a:ext cx="203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①商朝后期出现铜铸币</a:t>
            </a:r>
            <a:endParaRPr lang="zh-CN" altLang="en-US" sz="2400" b="1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1" name="文本框 17"/>
          <p:cNvSpPr txBox="1"/>
          <p:nvPr>
            <p:custDataLst>
              <p:tags r:id="rId6"/>
            </p:custDataLst>
          </p:nvPr>
        </p:nvSpPr>
        <p:spPr>
          <a:xfrm>
            <a:off x="5961234" y="3040903"/>
            <a:ext cx="203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②春秋战国多种样式铜铸币</a:t>
            </a:r>
            <a:endParaRPr lang="zh-CN" altLang="en-US" sz="2400" b="1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2" name="文本框 18"/>
          <p:cNvSpPr txBox="1"/>
          <p:nvPr>
            <p:custDataLst>
              <p:tags r:id="rId7"/>
            </p:custDataLst>
          </p:nvPr>
        </p:nvSpPr>
        <p:spPr>
          <a:xfrm>
            <a:off x="8393670" y="2190846"/>
            <a:ext cx="1383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春秋时期实物借贷比较普遍</a:t>
            </a:r>
            <a:endParaRPr lang="zh-CN" altLang="en-US" sz="2400" b="1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3" name="文本框 19"/>
          <p:cNvSpPr txBox="1"/>
          <p:nvPr>
            <p:custDataLst>
              <p:tags r:id="rId8"/>
            </p:custDataLst>
          </p:nvPr>
        </p:nvSpPr>
        <p:spPr>
          <a:xfrm>
            <a:off x="9970063" y="2328810"/>
            <a:ext cx="1468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商周出现契约</a:t>
            </a:r>
            <a:endParaRPr lang="zh-CN" altLang="en-US" sz="2400" b="1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4" name="文本框 20"/>
          <p:cNvSpPr txBox="1"/>
          <p:nvPr>
            <p:custDataLst>
              <p:tags r:id="rId9"/>
            </p:custDataLst>
          </p:nvPr>
        </p:nvSpPr>
        <p:spPr>
          <a:xfrm>
            <a:off x="3811224" y="2149399"/>
            <a:ext cx="22623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早在先秦时期，以中原为核心的华夏文明与域外有广泛的交往交流</a:t>
            </a:r>
            <a:endParaRPr lang="zh-CN" altLang="en-US" sz="2400" b="1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/>
          <p:nvPr>
            <p:custDataLst>
              <p:tags r:id="rId1"/>
            </p:custDataLst>
          </p:nvPr>
        </p:nvSpPr>
        <p:spPr>
          <a:xfrm>
            <a:off x="1045552" y="658299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19"/>
          <p:cNvSpPr txBox="1"/>
          <p:nvPr>
            <p:custDataLst>
              <p:tags r:id="rId2"/>
            </p:custDataLst>
          </p:nvPr>
        </p:nvSpPr>
        <p:spPr>
          <a:xfrm>
            <a:off x="1045845" y="4189095"/>
            <a:ext cx="10528300" cy="1383665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材料</a:t>
            </a:r>
            <a:r>
              <a:rPr lang="en-US" altLang="zh-CN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</a:t>
            </a:r>
            <a:r>
              <a:rPr lang="zh-CN" altLang="en-US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：“子贡结驷连骑，束帛之币以聘享诸侯。所至，国君无不分庭与之抗礼。”越王勾践甚至“除道郊迎，身御至舍。”</a:t>
            </a:r>
            <a:endParaRPr lang="en-US" altLang="zh-CN" sz="28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</a:t>
            </a:r>
            <a:r>
              <a:rPr lang="en-US" altLang="zh-CN" sz="2800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——</a:t>
            </a:r>
            <a:r>
              <a:rPr lang="zh-CN" altLang="en-US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司马迁</a:t>
            </a:r>
            <a:r>
              <a:rPr lang="en-US" altLang="zh-CN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史记</a:t>
            </a:r>
            <a:r>
              <a:rPr lang="en-US" altLang="zh-CN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·</a:t>
            </a:r>
            <a:r>
              <a:rPr lang="zh-CN" altLang="en-US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货殖列传</a:t>
            </a:r>
            <a:r>
              <a:rPr lang="en-US" altLang="zh-CN" sz="2800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en-US" altLang="zh-CN" sz="2800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20"/>
          <p:cNvSpPr txBox="1"/>
          <p:nvPr>
            <p:custDataLst>
              <p:tags r:id="rId3"/>
            </p:custDataLst>
          </p:nvPr>
        </p:nvSpPr>
        <p:spPr>
          <a:xfrm>
            <a:off x="1045845" y="2324100"/>
            <a:ext cx="10528300" cy="953135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</a:t>
            </a:r>
            <a:r>
              <a:rPr lang="en-US" altLang="zh-CN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</a:t>
            </a:r>
            <a:r>
              <a:rPr lang="zh-CN" altLang="en-US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：“公食贡，大夫食邑，士食田，庶人食力，工商食官。”</a:t>
            </a:r>
            <a:endParaRPr lang="zh-CN" altLang="en-US" sz="280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            </a:t>
            </a:r>
            <a:r>
              <a:rPr lang="en-US" altLang="zh-CN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en-US" altLang="zh-CN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《</a:t>
            </a:r>
            <a:r>
              <a:rPr lang="zh-CN" altLang="en-US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国语</a:t>
            </a:r>
            <a:r>
              <a:rPr lang="en-US" altLang="zh-CN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·</a:t>
            </a:r>
            <a:r>
              <a:rPr lang="zh-CN" altLang="en-US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晋语</a:t>
            </a:r>
            <a:r>
              <a:rPr lang="en-US" altLang="zh-CN" sz="280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  <a:sym typeface="+mn-ea"/>
              </a:rPr>
              <a:t>》</a:t>
            </a:r>
            <a:endParaRPr lang="en-US" altLang="zh-CN" sz="280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  <a:sym typeface="+mn-ea"/>
            </a:endParaRPr>
          </a:p>
        </p:txBody>
      </p:sp>
      <p:sp>
        <p:nvSpPr>
          <p:cNvPr id="5" name="文本框 24"/>
          <p:cNvSpPr txBox="1"/>
          <p:nvPr>
            <p:custDataLst>
              <p:tags r:id="rId4"/>
            </p:custDataLst>
          </p:nvPr>
        </p:nvSpPr>
        <p:spPr>
          <a:xfrm>
            <a:off x="1045845" y="1370965"/>
            <a:ext cx="9652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cs typeface="方正启体简体" panose="03000509000000000000" charset="-122"/>
              </a:rPr>
              <a:t>★问题探究</a:t>
            </a:r>
            <a:r>
              <a:rPr lang="en-US" altLang="zh-CN" sz="2800" b="1" dirty="0">
                <a:solidFill>
                  <a:srgbClr val="0000CC"/>
                </a:solidFill>
                <a:cs typeface="方正启体简体" panose="03000509000000000000" charset="-122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cs typeface="方正启体简体" panose="03000509000000000000" charset="-122"/>
              </a:rPr>
              <a:t>：</a:t>
            </a:r>
            <a:r>
              <a:rPr lang="zh-CN" altLang="en-US" sz="2800" b="1" dirty="0">
                <a:cs typeface="方正启体简体" panose="03000509000000000000" charset="-122"/>
              </a:rPr>
              <a:t>材料</a:t>
            </a:r>
            <a:r>
              <a:rPr lang="en-US" altLang="zh-CN" sz="2800" b="1" dirty="0">
                <a:cs typeface="方正启体简体" panose="03000509000000000000" charset="-122"/>
              </a:rPr>
              <a:t>1</a:t>
            </a:r>
            <a:r>
              <a:rPr lang="zh-CN" altLang="en-US" sz="2800" b="1" dirty="0">
                <a:cs typeface="方正启体简体" panose="03000509000000000000" charset="-122"/>
              </a:rPr>
              <a:t>、</a:t>
            </a:r>
            <a:r>
              <a:rPr lang="en-US" altLang="zh-CN" sz="2800" b="1" dirty="0">
                <a:cs typeface="方正启体简体" panose="03000509000000000000" charset="-122"/>
              </a:rPr>
              <a:t>2</a:t>
            </a:r>
            <a:r>
              <a:rPr lang="zh-CN" altLang="en-US" sz="2800" b="1" dirty="0">
                <a:cs typeface="方正启体简体" panose="03000509000000000000" charset="-122"/>
              </a:rPr>
              <a:t>分别反映了什么现象，并分析材料</a:t>
            </a:r>
            <a:r>
              <a:rPr lang="en-US" altLang="zh-CN" sz="2800" b="1" dirty="0">
                <a:cs typeface="方正启体简体" panose="03000509000000000000" charset="-122"/>
              </a:rPr>
              <a:t>2</a:t>
            </a:r>
            <a:r>
              <a:rPr lang="zh-CN" altLang="en-US" sz="2800" b="1" dirty="0">
                <a:cs typeface="方正启体简体" panose="03000509000000000000" charset="-122"/>
              </a:rPr>
              <a:t>这种局面出现的原因</a:t>
            </a:r>
            <a:endParaRPr lang="zh-CN" altLang="en-US" sz="2800" b="1" dirty="0"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5"/>
          <p:cNvSpPr txBox="1"/>
          <p:nvPr>
            <p:custDataLst>
              <p:tags r:id="rId1"/>
            </p:custDataLst>
          </p:nvPr>
        </p:nvSpPr>
        <p:spPr>
          <a:xfrm>
            <a:off x="921140" y="1230528"/>
            <a:ext cx="52235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</a:t>
            </a:r>
            <a:r>
              <a:rPr lang="en-US" altLang="zh-CN" sz="3200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1</a:t>
            </a:r>
            <a:r>
              <a:rPr lang="en-US" altLang="zh-CN" sz="32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“工商食官”</a:t>
            </a:r>
            <a:endParaRPr lang="en-US" altLang="zh-CN" sz="32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材料</a:t>
            </a:r>
            <a:r>
              <a:rPr lang="en-US" altLang="zh-CN" sz="3200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2</a:t>
            </a:r>
            <a:r>
              <a:rPr lang="en-US" altLang="zh-CN" sz="32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商人地位有所提高</a:t>
            </a:r>
            <a:endParaRPr lang="zh-CN" altLang="en-US" sz="32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7" name="文本框 26"/>
          <p:cNvSpPr txBox="1"/>
          <p:nvPr>
            <p:custDataLst>
              <p:tags r:id="rId2"/>
            </p:custDataLst>
          </p:nvPr>
        </p:nvSpPr>
        <p:spPr>
          <a:xfrm>
            <a:off x="1057275" y="2799080"/>
            <a:ext cx="61315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CC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原因：</a:t>
            </a:r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春秋战国时期生产力水平提高，出现私营手工业；</a:t>
            </a:r>
            <a:endParaRPr lang="zh-CN" altLang="en-US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周王室衰微，官府控制商业的局面被打破；</a:t>
            </a:r>
            <a:endParaRPr lang="zh-CN" altLang="en-US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诸侯为增强国力重视经济发展；成功商人的示范作用。</a:t>
            </a:r>
            <a:endParaRPr lang="zh-CN" altLang="en-US" sz="28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1" y="1808594"/>
            <a:ext cx="2667000" cy="36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>
            <p:custDataLst>
              <p:tags r:id="rId1"/>
            </p:custDataLst>
          </p:nvPr>
        </p:nvSpPr>
        <p:spPr>
          <a:xfrm>
            <a:off x="1041742" y="700844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一、中国古代商业起源与发展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3" name="文本框 10"/>
          <p:cNvSpPr txBox="1"/>
          <p:nvPr>
            <p:custDataLst>
              <p:tags r:id="rId2"/>
            </p:custDataLst>
          </p:nvPr>
        </p:nvSpPr>
        <p:spPr>
          <a:xfrm>
            <a:off x="1425422" y="1532638"/>
            <a:ext cx="4383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3.</a:t>
            </a:r>
            <a:r>
              <a:rPr lang="zh-CN" altLang="en-US" sz="2800" b="1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秦</a:t>
            </a:r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汉</a:t>
            </a:r>
            <a:r>
              <a:rPr lang="en-US" altLang="zh-CN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sz="2800" b="1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魏晋南北朝</a:t>
            </a:r>
            <a:endParaRPr lang="zh-CN" altLang="en-US" sz="2800" b="1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4" name="文本框 21"/>
          <p:cNvSpPr txBox="1"/>
          <p:nvPr>
            <p:custDataLst>
              <p:tags r:id="rId3"/>
            </p:custDataLst>
          </p:nvPr>
        </p:nvSpPr>
        <p:spPr>
          <a:xfrm>
            <a:off x="1042200" y="2364950"/>
            <a:ext cx="9930600" cy="3970318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材料   故待农而食之，虞而出之，工而成之，商而通之。此宁有政教发徵期会哉？人各任其能，竭其力，以得所欲。故物贱之徵贵，贵之徵贱，各劝其业，乐其事，若水之趋下，日夜无休时，不召而自来，不求而民出之，岂非道之所符而自然之验邪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?” ……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汉兴，海内为一，开关梁，弛山泽之禁，是以富商大贾周流天下，交易之物莫不通，得其所欲，而徙豪杰诸侯强族于京师。</a:t>
            </a:r>
            <a:endParaRPr lang="zh-CN" altLang="en-US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</a:t>
            </a:r>
            <a:r>
              <a:rPr lang="en-US" altLang="zh-CN" dirty="0" smtClean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               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——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司马迁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史记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卷一二九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《</a:t>
            </a:r>
            <a:r>
              <a:rPr lang="zh-CN" altLang="en-US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货殖列传</a:t>
            </a:r>
            <a:r>
              <a:rPr lang="en-US" altLang="zh-CN" dirty="0"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》</a:t>
            </a:r>
            <a:endParaRPr lang="en-US" altLang="zh-CN" dirty="0"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203855" y="979706"/>
            <a:ext cx="5479432" cy="4624946"/>
            <a:chOff x="683568" y="1560623"/>
            <a:chExt cx="7548535" cy="3582853"/>
          </a:xfrm>
        </p:grpSpPr>
        <p:sp>
          <p:nvSpPr>
            <p:cNvPr id="3" name="直角三角形 2"/>
            <p:cNvSpPr/>
            <p:nvPr>
              <p:custDataLst>
                <p:tags r:id="rId2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4" name="矩形 11"/>
            <p:cNvSpPr/>
            <p:nvPr>
              <p:custDataLst>
                <p:tags r:id="rId3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  <p:sp>
          <p:nvSpPr>
            <p:cNvPr id="5" name="五边形 40"/>
            <p:cNvSpPr/>
            <p:nvPr>
              <p:custDataLst>
                <p:tags r:id="rId4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方正启体简体" panose="03000509000000000000" charset="-122"/>
                <a:ea typeface="+mn-ea"/>
                <a:cs typeface="方正启体简体" panose="03000509000000000000" charset="-122"/>
              </a:endParaRPr>
            </a:p>
          </p:txBody>
        </p:sp>
      </p:grpSp>
      <p:graphicFrame>
        <p:nvGraphicFramePr>
          <p:cNvPr id="6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376202" y="1444753"/>
          <a:ext cx="499411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515"/>
                <a:gridCol w="2480603"/>
              </a:tblGrid>
              <a:tr h="265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rgbClr val="0000CC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方正启体简体" panose="03000509000000000000" charset="-122"/>
                        </a:rPr>
                        <a:t>商业</a:t>
                      </a:r>
                      <a:endParaRPr lang="zh-CN" altLang="en-US" sz="2400" dirty="0">
                        <a:solidFill>
                          <a:srgbClr val="0000CC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rgbClr val="0000CC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方正启体简体" panose="03000509000000000000" charset="-122"/>
                        </a:rPr>
                        <a:t>对外贸易</a:t>
                      </a:r>
                      <a:endParaRPr lang="zh-CN" altLang="en-US" sz="2400">
                        <a:solidFill>
                          <a:srgbClr val="0000CC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8967"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4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>
                          <a:solidFill>
                            <a:srgbClr val="0000CC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方正启体简体" panose="03000509000000000000" charset="-122"/>
                        </a:rPr>
                        <a:t>货币</a:t>
                      </a:r>
                      <a:endParaRPr lang="zh-CN" altLang="en-US" sz="2400" b="1" kern="1200">
                        <a:solidFill>
                          <a:srgbClr val="0000CC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>
                          <a:solidFill>
                            <a:srgbClr val="0000CC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方正启体简体" panose="03000509000000000000" charset="-122"/>
                        </a:rPr>
                        <a:t>契约</a:t>
                      </a:r>
                      <a:endParaRPr lang="zh-CN" altLang="en-US" sz="2400" b="1" kern="1200">
                        <a:solidFill>
                          <a:srgbClr val="0000CC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696">
                <a:tc>
                  <a:txBody>
                    <a:bodyPr/>
                    <a:lstStyle/>
                    <a:p>
                      <a:pPr algn="ctr"/>
                      <a:endParaRPr lang="en-US" altLang="zh-CN" sz="24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4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4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  <a:p>
                      <a:pPr algn="ctr"/>
                      <a:endParaRPr lang="en-US" altLang="zh-CN" sz="240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cs typeface="方正启体简体" panose="03000509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22"/>
          <p:cNvSpPr txBox="1"/>
          <p:nvPr>
            <p:custDataLst>
              <p:tags r:id="rId6"/>
            </p:custDataLst>
          </p:nvPr>
        </p:nvSpPr>
        <p:spPr>
          <a:xfrm>
            <a:off x="1436825" y="2116078"/>
            <a:ext cx="2537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货币、车轨、度量衡统一，促进全国商品流通</a:t>
            </a:r>
            <a:endParaRPr lang="zh-CN" altLang="en-US" sz="24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8" name="文本框 23"/>
          <p:cNvSpPr txBox="1"/>
          <p:nvPr>
            <p:custDataLst>
              <p:tags r:id="rId7"/>
            </p:custDataLst>
          </p:nvPr>
        </p:nvSpPr>
        <p:spPr>
          <a:xfrm>
            <a:off x="4189640" y="2409211"/>
            <a:ext cx="1627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丝绸之路</a:t>
            </a:r>
            <a:endParaRPr lang="zh-CN" altLang="en-US" sz="24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9" name="文本框 24"/>
          <p:cNvSpPr txBox="1"/>
          <p:nvPr>
            <p:custDataLst>
              <p:tags r:id="rId8"/>
            </p:custDataLst>
          </p:nvPr>
        </p:nvSpPr>
        <p:spPr>
          <a:xfrm>
            <a:off x="1310703" y="3916958"/>
            <a:ext cx="31677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①秦：</a:t>
            </a:r>
            <a:endParaRPr lang="en-US" altLang="zh-CN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统一货币</a:t>
            </a:r>
            <a:endParaRPr lang="en-US" altLang="zh-CN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②汉武帝：</a:t>
            </a:r>
            <a:endParaRPr lang="en-US" altLang="zh-CN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铸币权收归中央</a:t>
            </a:r>
            <a:endParaRPr lang="zh-CN" altLang="en-US" sz="240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sp>
        <p:nvSpPr>
          <p:cNvPr id="10" name="文本框 25"/>
          <p:cNvSpPr txBox="1"/>
          <p:nvPr>
            <p:custDataLst>
              <p:tags r:id="rId9"/>
            </p:custDataLst>
          </p:nvPr>
        </p:nvSpPr>
        <p:spPr>
          <a:xfrm>
            <a:off x="4019771" y="4492479"/>
            <a:ext cx="2335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2400" dirty="0">
                <a:solidFill>
                  <a:srgbClr val="FF0000"/>
                </a:solidFill>
                <a:latin typeface="方正启体简体" panose="03000509000000000000" charset="-122"/>
                <a:ea typeface="方正启体简体" panose="03000509000000000000" charset="-122"/>
                <a:cs typeface="方正启体简体" panose="03000509000000000000" charset="-122"/>
              </a:rPr>
              <a:t>汉代，契约普遍</a:t>
            </a:r>
            <a:endParaRPr lang="zh-CN" altLang="en-US" sz="2400" dirty="0">
              <a:solidFill>
                <a:srgbClr val="FF0000"/>
              </a:solidFill>
              <a:latin typeface="方正启体简体" panose="03000509000000000000" charset="-122"/>
              <a:ea typeface="方正启体简体" panose="03000509000000000000" charset="-122"/>
              <a:cs typeface="方正启体简体" panose="03000509000000000000" charset="-122"/>
            </a:endParaRPr>
          </a:p>
        </p:txBody>
      </p:sp>
      <p:pic>
        <p:nvPicPr>
          <p:cNvPr id="17410" name="Picture 2" descr="http://img95.699pic.com/photo/40007/3615.jpg_wh300.jpg!/fh/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0419" y="1235233"/>
            <a:ext cx="4674501" cy="2081372"/>
          </a:xfrm>
          <a:prstGeom prst="rect">
            <a:avLst/>
          </a:prstGeom>
          <a:noFill/>
        </p:spPr>
      </p:pic>
      <p:pic>
        <p:nvPicPr>
          <p:cNvPr id="17412" name="Picture 4" descr="http://www.people.com.cn/mediafile/pic/20140725/73/132978403770671824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399" y="3515913"/>
            <a:ext cx="3066415" cy="228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38190" y="3051810"/>
            <a:ext cx="501015" cy="447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65125" y="796925"/>
          <a:ext cx="11617325" cy="5534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875"/>
                <a:gridCol w="3776980"/>
                <a:gridCol w="5284470"/>
              </a:tblGrid>
              <a:tr h="92583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项目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古代丝绸之路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现代丝绸之路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83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时代背景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农业社会的自然经济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工业化、信息化、经济全球化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195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范围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亚欧大陆和非洲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全球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305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经济交流方式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商品输出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商品和资本输出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035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贸易方式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中转贸易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直接贸易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83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交通通信方式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人力、畜力、帆船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28575" marR="2857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latin typeface="方正启体简体" panose="03000509000000000000" charset="-122"/>
                          <a:ea typeface="方正启体简体" panose="03000509000000000000" charset="-122"/>
                          <a:cs typeface="宋体" panose="02010600030101010101" pitchFamily="2" charset="-122"/>
                        </a:rPr>
                        <a:t>现代交通技术和现代通信技术</a:t>
                      </a:r>
                      <a:endParaRPr lang="en-US" sz="3200" b="1">
                        <a:solidFill>
                          <a:srgbClr val="FF0000"/>
                        </a:solidFill>
                        <a:latin typeface="方正启体简体" panose="03000509000000000000" charset="-122"/>
                        <a:ea typeface="方正启体简体" panose="03000509000000000000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AS_UNIQUEID" val="1206"/>
</p:tagLst>
</file>

<file path=ppt/tags/tag100.xml><?xml version="1.0" encoding="utf-8"?>
<p:tagLst xmlns:p="http://schemas.openxmlformats.org/presentationml/2006/main">
  <p:tag name="AS_UNIQUEID" val="1449"/>
</p:tagLst>
</file>

<file path=ppt/tags/tag101.xml><?xml version="1.0" encoding="utf-8"?>
<p:tagLst xmlns:p="http://schemas.openxmlformats.org/presentationml/2006/main">
  <p:tag name="AS_UNIQUEID" val="1450"/>
</p:tagLst>
</file>

<file path=ppt/tags/tag102.xml><?xml version="1.0" encoding="utf-8"?>
<p:tagLst xmlns:p="http://schemas.openxmlformats.org/presentationml/2006/main">
  <p:tag name="AS_UNIQUEID" val="1451"/>
</p:tagLst>
</file>

<file path=ppt/tags/tag103.xml><?xml version="1.0" encoding="utf-8"?>
<p:tagLst xmlns:p="http://schemas.openxmlformats.org/presentationml/2006/main">
  <p:tag name="AS_UNIQUEID" val="1452"/>
</p:tagLst>
</file>

<file path=ppt/tags/tag104.xml><?xml version="1.0" encoding="utf-8"?>
<p:tagLst xmlns:p="http://schemas.openxmlformats.org/presentationml/2006/main">
  <p:tag name="AS_UNIQUEID" val="1453"/>
</p:tagLst>
</file>

<file path=ppt/tags/tag105.xml><?xml version="1.0" encoding="utf-8"?>
<p:tagLst xmlns:p="http://schemas.openxmlformats.org/presentationml/2006/main">
  <p:tag name="AS_UNIQUEID" val="1474"/>
</p:tagLst>
</file>

<file path=ppt/tags/tag106.xml><?xml version="1.0" encoding="utf-8"?>
<p:tagLst xmlns:p="http://schemas.openxmlformats.org/presentationml/2006/main">
  <p:tag name="AS_UNIQUEID" val="1475"/>
</p:tagLst>
</file>

<file path=ppt/tags/tag107.xml><?xml version="1.0" encoding="utf-8"?>
<p:tagLst xmlns:p="http://schemas.openxmlformats.org/presentationml/2006/main">
  <p:tag name="AS_UNIQUEID" val="1479"/>
</p:tagLst>
</file>

<file path=ppt/tags/tag108.xml><?xml version="1.0" encoding="utf-8"?>
<p:tagLst xmlns:p="http://schemas.openxmlformats.org/presentationml/2006/main">
  <p:tag name="AS_UNIQUEID" val="1480"/>
</p:tagLst>
</file>

<file path=ppt/tags/tag109.xml><?xml version="1.0" encoding="utf-8"?>
<p:tagLst xmlns:p="http://schemas.openxmlformats.org/presentationml/2006/main">
  <p:tag name="AS_UNIQUEID" val="1501"/>
</p:tagLst>
</file>

<file path=ppt/tags/tag11.xml><?xml version="1.0" encoding="utf-8"?>
<p:tagLst xmlns:p="http://schemas.openxmlformats.org/presentationml/2006/main">
  <p:tag name="AS_UNIQUEID" val="1211"/>
  <p:tag name="KSO_WM_UNIT_TABLE_BEAUTIFY" val="smartTable{a44be906-b523-4762-8e6a-99b2851e54cc}"/>
</p:tagLst>
</file>

<file path=ppt/tags/tag110.xml><?xml version="1.0" encoding="utf-8"?>
<p:tagLst xmlns:p="http://schemas.openxmlformats.org/presentationml/2006/main">
  <p:tag name="AS_UNIQUEID" val="1502"/>
</p:tagLst>
</file>

<file path=ppt/tags/tag111.xml><?xml version="1.0" encoding="utf-8"?>
<p:tagLst xmlns:p="http://schemas.openxmlformats.org/presentationml/2006/main">
  <p:tag name="AS_UNIQUEID" val="1505"/>
</p:tagLst>
</file>

<file path=ppt/tags/tag112.xml><?xml version="1.0" encoding="utf-8"?>
<p:tagLst xmlns:p="http://schemas.openxmlformats.org/presentationml/2006/main">
  <p:tag name="AS_UNIQUEID" val="1506"/>
</p:tagLst>
</file>

<file path=ppt/tags/tag113.xml><?xml version="1.0" encoding="utf-8"?>
<p:tagLst xmlns:p="http://schemas.openxmlformats.org/presentationml/2006/main">
  <p:tag name="AS_UNIQUEID" val="1507"/>
</p:tagLst>
</file>

<file path=ppt/tags/tag114.xml><?xml version="1.0" encoding="utf-8"?>
<p:tagLst xmlns:p="http://schemas.openxmlformats.org/presentationml/2006/main">
  <p:tag name="AS_UNIQUEID" val="1508"/>
</p:tagLst>
</file>

<file path=ppt/tags/tag115.xml><?xml version="1.0" encoding="utf-8"?>
<p:tagLst xmlns:p="http://schemas.openxmlformats.org/presentationml/2006/main">
  <p:tag name="AS_UNIQUEID" val="1509"/>
</p:tagLst>
</file>

<file path=ppt/tags/tag116.xml><?xml version="1.0" encoding="utf-8"?>
<p:tagLst xmlns:p="http://schemas.openxmlformats.org/presentationml/2006/main">
  <p:tag name="AS_UNIQUEID" val="1510"/>
</p:tagLst>
</file>

<file path=ppt/tags/tag117.xml><?xml version="1.0" encoding="utf-8"?>
<p:tagLst xmlns:p="http://schemas.openxmlformats.org/presentationml/2006/main">
  <p:tag name="AS_UNIQUEID" val="1531"/>
</p:tagLst>
</file>

<file path=ppt/tags/tag118.xml><?xml version="1.0" encoding="utf-8"?>
<p:tagLst xmlns:p="http://schemas.openxmlformats.org/presentationml/2006/main">
  <p:tag name="AS_UNIQUEID" val="1532"/>
</p:tagLst>
</file>

<file path=ppt/tags/tag119.xml><?xml version="1.0" encoding="utf-8"?>
<p:tagLst xmlns:p="http://schemas.openxmlformats.org/presentationml/2006/main">
  <p:tag name="AS_UNIQUEID" val="1533"/>
</p:tagLst>
</file>

<file path=ppt/tags/tag12.xml><?xml version="1.0" encoding="utf-8"?>
<p:tagLst xmlns:p="http://schemas.openxmlformats.org/presentationml/2006/main">
  <p:tag name="AS_UNIQUEID" val="1212"/>
</p:tagLst>
</file>

<file path=ppt/tags/tag120.xml><?xml version="1.0" encoding="utf-8"?>
<p:tagLst xmlns:p="http://schemas.openxmlformats.org/presentationml/2006/main">
  <p:tag name="AS_UNIQUEID" val="1535"/>
</p:tagLst>
</file>

<file path=ppt/tags/tag121.xml><?xml version="1.0" encoding="utf-8"?>
<p:tagLst xmlns:p="http://schemas.openxmlformats.org/presentationml/2006/main">
  <p:tag name="AS_UNIQUEID" val="1536"/>
</p:tagLst>
</file>

<file path=ppt/tags/tag122.xml><?xml version="1.0" encoding="utf-8"?>
<p:tagLst xmlns:p="http://schemas.openxmlformats.org/presentationml/2006/main">
  <p:tag name="AS_UNIQUEID" val="1537"/>
</p:tagLst>
</file>

<file path=ppt/tags/tag123.xml><?xml version="1.0" encoding="utf-8"?>
<p:tagLst xmlns:p="http://schemas.openxmlformats.org/presentationml/2006/main">
  <p:tag name="AS_UNIQUEID" val="1538"/>
</p:tagLst>
</file>

<file path=ppt/tags/tag124.xml><?xml version="1.0" encoding="utf-8"?>
<p:tagLst xmlns:p="http://schemas.openxmlformats.org/presentationml/2006/main">
  <p:tag name="AS_UNIQUEID" val="1539"/>
</p:tagLst>
</file>

<file path=ppt/tags/tag125.xml><?xml version="1.0" encoding="utf-8"?>
<p:tagLst xmlns:p="http://schemas.openxmlformats.org/presentationml/2006/main">
  <p:tag name="AS_UNIQUEID" val="1560"/>
</p:tagLst>
</file>

<file path=ppt/tags/tag126.xml><?xml version="1.0" encoding="utf-8"?>
<p:tagLst xmlns:p="http://schemas.openxmlformats.org/presentationml/2006/main">
  <p:tag name="AS_UNIQUEID" val="1561"/>
</p:tagLst>
</file>

<file path=ppt/tags/tag127.xml><?xml version="1.0" encoding="utf-8"?>
<p:tagLst xmlns:p="http://schemas.openxmlformats.org/presentationml/2006/main">
  <p:tag name="AS_UNIQUEID" val="1562"/>
</p:tagLst>
</file>

<file path=ppt/tags/tag128.xml><?xml version="1.0" encoding="utf-8"?>
<p:tagLst xmlns:p="http://schemas.openxmlformats.org/presentationml/2006/main">
  <p:tag name="AS_UNIQUEID" val="1564"/>
</p:tagLst>
</file>

<file path=ppt/tags/tag129.xml><?xml version="1.0" encoding="utf-8"?>
<p:tagLst xmlns:p="http://schemas.openxmlformats.org/presentationml/2006/main">
  <p:tag name="AS_UNIQUEID" val="1565"/>
</p:tagLst>
</file>

<file path=ppt/tags/tag13.xml><?xml version="1.0" encoding="utf-8"?>
<p:tagLst xmlns:p="http://schemas.openxmlformats.org/presentationml/2006/main">
  <p:tag name="AS_UNIQUEID" val="1213"/>
</p:tagLst>
</file>

<file path=ppt/tags/tag130.xml><?xml version="1.0" encoding="utf-8"?>
<p:tagLst xmlns:p="http://schemas.openxmlformats.org/presentationml/2006/main">
  <p:tag name="AS_UNIQUEID" val="1566"/>
</p:tagLst>
</file>

<file path=ppt/tags/tag131.xml><?xml version="1.0" encoding="utf-8"?>
<p:tagLst xmlns:p="http://schemas.openxmlformats.org/presentationml/2006/main">
  <p:tag name="AS_UNIQUEID" val="1567"/>
</p:tagLst>
</file>

<file path=ppt/tags/tag132.xml><?xml version="1.0" encoding="utf-8"?>
<p:tagLst xmlns:p="http://schemas.openxmlformats.org/presentationml/2006/main">
  <p:tag name="AS_UNIQUEID" val="1568"/>
</p:tagLst>
</file>

<file path=ppt/tags/tag133.xml><?xml version="1.0" encoding="utf-8"?>
<p:tagLst xmlns:p="http://schemas.openxmlformats.org/presentationml/2006/main">
  <p:tag name="AS_UNIQUEID" val="1569"/>
</p:tagLst>
</file>

<file path=ppt/tags/tag134.xml><?xml version="1.0" encoding="utf-8"?>
<p:tagLst xmlns:p="http://schemas.openxmlformats.org/presentationml/2006/main">
  <p:tag name="AS_UNIQUEID" val="1590"/>
  <p:tag name="KSO_WM_UNIT_TABLE_BEAUTIFY" val="smartTable{c782b6ae-f8f1-4e1e-ab24-0323eff2cbd8}"/>
</p:tagLst>
</file>

<file path=ppt/tags/tag135.xml><?xml version="1.0" encoding="utf-8"?>
<p:tagLst xmlns:p="http://schemas.openxmlformats.org/presentationml/2006/main">
  <p:tag name="AS_UNIQUEID" val="1591"/>
</p:tagLst>
</file>

<file path=ppt/tags/tag136.xml><?xml version="1.0" encoding="utf-8"?>
<p:tagLst xmlns:p="http://schemas.openxmlformats.org/presentationml/2006/main">
  <p:tag name="AS_UNIQUEID" val="1592"/>
</p:tagLst>
</file>

<file path=ppt/tags/tag137.xml><?xml version="1.0" encoding="utf-8"?>
<p:tagLst xmlns:p="http://schemas.openxmlformats.org/presentationml/2006/main">
  <p:tag name="AS_UNIQUEID" val="1593"/>
</p:tagLst>
</file>

<file path=ppt/tags/tag138.xml><?xml version="1.0" encoding="utf-8"?>
<p:tagLst xmlns:p="http://schemas.openxmlformats.org/presentationml/2006/main">
  <p:tag name="AS_UNIQUEID" val="1594"/>
</p:tagLst>
</file>

<file path=ppt/tags/tag139.xml><?xml version="1.0" encoding="utf-8"?>
<p:tagLst xmlns:p="http://schemas.openxmlformats.org/presentationml/2006/main">
  <p:tag name="AS_UNIQUEID" val="1595"/>
</p:tagLst>
</file>

<file path=ppt/tags/tag14.xml><?xml version="1.0" encoding="utf-8"?>
<p:tagLst xmlns:p="http://schemas.openxmlformats.org/presentationml/2006/main">
  <p:tag name="AS_UNIQUEID" val="1214"/>
</p:tagLst>
</file>

<file path=ppt/tags/tag140.xml><?xml version="1.0" encoding="utf-8"?>
<p:tagLst xmlns:p="http://schemas.openxmlformats.org/presentationml/2006/main">
  <p:tag name="AS_UNIQUEID" val="1596"/>
</p:tagLst>
</file>

<file path=ppt/tags/tag141.xml><?xml version="1.0" encoding="utf-8"?>
<p:tagLst xmlns:p="http://schemas.openxmlformats.org/presentationml/2006/main">
  <p:tag name="AS_UNIQUEID" val="1597"/>
</p:tagLst>
</file>

<file path=ppt/tags/tag142.xml><?xml version="1.0" encoding="utf-8"?>
<p:tagLst xmlns:p="http://schemas.openxmlformats.org/presentationml/2006/main">
  <p:tag name="AS_UNIQUEID" val="1598"/>
</p:tagLst>
</file>

<file path=ppt/tags/tag143.xml><?xml version="1.0" encoding="utf-8"?>
<p:tagLst xmlns:p="http://schemas.openxmlformats.org/presentationml/2006/main">
  <p:tag name="AS_UNIQUEID" val="1599"/>
</p:tagLst>
</file>

<file path=ppt/tags/tag144.xml><?xml version="1.0" encoding="utf-8"?>
<p:tagLst xmlns:p="http://schemas.openxmlformats.org/presentationml/2006/main">
  <p:tag name="AS_UNIQUEID" val="1600"/>
</p:tagLst>
</file>

<file path=ppt/tags/tag145.xml><?xml version="1.0" encoding="utf-8"?>
<p:tagLst xmlns:p="http://schemas.openxmlformats.org/presentationml/2006/main">
  <p:tag name="AS_UNIQUEID" val="1601"/>
</p:tagLst>
</file>

<file path=ppt/tags/tag146.xml><?xml version="1.0" encoding="utf-8"?>
<p:tagLst xmlns:p="http://schemas.openxmlformats.org/presentationml/2006/main">
  <p:tag name="AS_UNIQUEID" val="1602"/>
</p:tagLst>
</file>

<file path=ppt/tags/tag147.xml><?xml version="1.0" encoding="utf-8"?>
<p:tagLst xmlns:p="http://schemas.openxmlformats.org/presentationml/2006/main">
  <p:tag name="AS_UNIQUEID" val="1603"/>
</p:tagLst>
</file>

<file path=ppt/tags/tag148.xml><?xml version="1.0" encoding="utf-8"?>
<p:tagLst xmlns:p="http://schemas.openxmlformats.org/presentationml/2006/main">
  <p:tag name="AS_UNIQUEID" val="1564"/>
</p:tagLst>
</file>

<file path=ppt/tags/tag149.xml><?xml version="1.0" encoding="utf-8"?>
<p:tagLst xmlns:p="http://schemas.openxmlformats.org/presentationml/2006/main">
  <p:tag name="AS_UNIQUEID" val="1565"/>
</p:tagLst>
</file>

<file path=ppt/tags/tag15.xml><?xml version="1.0" encoding="utf-8"?>
<p:tagLst xmlns:p="http://schemas.openxmlformats.org/presentationml/2006/main">
  <p:tag name="AS_UNIQUEID" val="1215"/>
</p:tagLst>
</file>

<file path=ppt/tags/tag150.xml><?xml version="1.0" encoding="utf-8"?>
<p:tagLst xmlns:p="http://schemas.openxmlformats.org/presentationml/2006/main">
  <p:tag name="AS_UNIQUEID" val="1566"/>
</p:tagLst>
</file>

<file path=ppt/tags/tag151.xml><?xml version="1.0" encoding="utf-8"?>
<p:tagLst xmlns:p="http://schemas.openxmlformats.org/presentationml/2006/main">
  <p:tag name="AS_UNIQUEID" val="1567"/>
</p:tagLst>
</file>

<file path=ppt/tags/tag152.xml><?xml version="1.0" encoding="utf-8"?>
<p:tagLst xmlns:p="http://schemas.openxmlformats.org/presentationml/2006/main">
  <p:tag name="AS_UNIQUEID" val="1630"/>
</p:tagLst>
</file>

<file path=ppt/tags/tag153.xml><?xml version="1.0" encoding="utf-8"?>
<p:tagLst xmlns:p="http://schemas.openxmlformats.org/presentationml/2006/main">
  <p:tag name="AS_UNIQUEID" val="1628"/>
</p:tagLst>
</file>

<file path=ppt/tags/tag154.xml><?xml version="1.0" encoding="utf-8"?>
<p:tagLst xmlns:p="http://schemas.openxmlformats.org/presentationml/2006/main">
  <p:tag name="AS_UNIQUEID" val="1629"/>
</p:tagLst>
</file>

<file path=ppt/tags/tag155.xml><?xml version="1.0" encoding="utf-8"?>
<p:tagLst xmlns:p="http://schemas.openxmlformats.org/presentationml/2006/main">
  <p:tag name="AS_UNIQUEID" val="1689"/>
</p:tagLst>
</file>

<file path=ppt/tags/tag156.xml><?xml version="1.0" encoding="utf-8"?>
<p:tagLst xmlns:p="http://schemas.openxmlformats.org/presentationml/2006/main">
  <p:tag name="AS_UNIQUEID" val="1690"/>
</p:tagLst>
</file>

<file path=ppt/tags/tag157.xml><?xml version="1.0" encoding="utf-8"?>
<p:tagLst xmlns:p="http://schemas.openxmlformats.org/presentationml/2006/main">
  <p:tag name="AS_UNIQUEID" val="1691"/>
</p:tagLst>
</file>

<file path=ppt/tags/tag158.xml><?xml version="1.0" encoding="utf-8"?>
<p:tagLst xmlns:p="http://schemas.openxmlformats.org/presentationml/2006/main">
  <p:tag name="AS_UNIQUEID" val="1692"/>
</p:tagLst>
</file>

<file path=ppt/tags/tag159.xml><?xml version="1.0" encoding="utf-8"?>
<p:tagLst xmlns:p="http://schemas.openxmlformats.org/presentationml/2006/main">
  <p:tag name="AS_UNIQUEID" val="1693"/>
</p:tagLst>
</file>

<file path=ppt/tags/tag16.xml><?xml version="1.0" encoding="utf-8"?>
<p:tagLst xmlns:p="http://schemas.openxmlformats.org/presentationml/2006/main">
  <p:tag name="AS_UNIQUEID" val="1216"/>
</p:tagLst>
</file>

<file path=ppt/tags/tag160.xml><?xml version="1.0" encoding="utf-8"?>
<p:tagLst xmlns:p="http://schemas.openxmlformats.org/presentationml/2006/main">
  <p:tag name="AS_UNIQUEID" val="1694"/>
</p:tagLst>
</file>

<file path=ppt/tags/tag161.xml><?xml version="1.0" encoding="utf-8"?>
<p:tagLst xmlns:p="http://schemas.openxmlformats.org/presentationml/2006/main">
  <p:tag name="AS_UNIQUEID" val="1695"/>
</p:tagLst>
</file>

<file path=ppt/tags/tag162.xml><?xml version="1.0" encoding="utf-8"?>
<p:tagLst xmlns:p="http://schemas.openxmlformats.org/presentationml/2006/main">
  <p:tag name="AS_UNIQUEID" val="1696"/>
</p:tagLst>
</file>

<file path=ppt/tags/tag17.xml><?xml version="1.0" encoding="utf-8"?>
<p:tagLst xmlns:p="http://schemas.openxmlformats.org/presentationml/2006/main">
  <p:tag name="AS_UNIQUEID" val="1217"/>
</p:tagLst>
</file>

<file path=ppt/tags/tag18.xml><?xml version="1.0" encoding="utf-8"?>
<p:tagLst xmlns:p="http://schemas.openxmlformats.org/presentationml/2006/main">
  <p:tag name="AS_UNIQUEID" val="1218"/>
</p:tagLst>
</file>

<file path=ppt/tags/tag19.xml><?xml version="1.0" encoding="utf-8"?>
<p:tagLst xmlns:p="http://schemas.openxmlformats.org/presentationml/2006/main">
  <p:tag name="AS_UNIQUEID" val="1219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AS_UNIQUEID" val="1241"/>
</p:tagLst>
</file>

<file path=ppt/tags/tag21.xml><?xml version="1.0" encoding="utf-8"?>
<p:tagLst xmlns:p="http://schemas.openxmlformats.org/presentationml/2006/main">
  <p:tag name="AS_UNIQUEID" val="1242"/>
</p:tagLst>
</file>

<file path=ppt/tags/tag22.xml><?xml version="1.0" encoding="utf-8"?>
<p:tagLst xmlns:p="http://schemas.openxmlformats.org/presentationml/2006/main">
  <p:tag name="AS_UNIQUEID" val="1243"/>
</p:tagLst>
</file>

<file path=ppt/tags/tag23.xml><?xml version="1.0" encoding="utf-8"?>
<p:tagLst xmlns:p="http://schemas.openxmlformats.org/presentationml/2006/main">
  <p:tag name="AS_UNIQUEID" val="1246"/>
</p:tagLst>
</file>

<file path=ppt/tags/tag24.xml><?xml version="1.0" encoding="utf-8"?>
<p:tagLst xmlns:p="http://schemas.openxmlformats.org/presentationml/2006/main">
  <p:tag name="AS_UNIQUEID" val="1251"/>
</p:tagLst>
</file>

<file path=ppt/tags/tag25.xml><?xml version="1.0" encoding="utf-8"?>
<p:tagLst xmlns:p="http://schemas.openxmlformats.org/presentationml/2006/main">
  <p:tag name="AS_UNIQUEID" val="1252"/>
</p:tagLst>
</file>

<file path=ppt/tags/tag26.xml><?xml version="1.0" encoding="utf-8"?>
<p:tagLst xmlns:p="http://schemas.openxmlformats.org/presentationml/2006/main">
  <p:tag name="AS_UNIQUEID" val="1244"/>
</p:tagLst>
</file>

<file path=ppt/tags/tag27.xml><?xml version="1.0" encoding="utf-8"?>
<p:tagLst xmlns:p="http://schemas.openxmlformats.org/presentationml/2006/main">
  <p:tag name="AS_UNIQUEID" val="1273"/>
</p:tagLst>
</file>

<file path=ppt/tags/tag28.xml><?xml version="1.0" encoding="utf-8"?>
<p:tagLst xmlns:p="http://schemas.openxmlformats.org/presentationml/2006/main">
  <p:tag name="AS_UNIQUEID" val="1274"/>
</p:tagLst>
</file>

<file path=ppt/tags/tag29.xml><?xml version="1.0" encoding="utf-8"?>
<p:tagLst xmlns:p="http://schemas.openxmlformats.org/presentationml/2006/main">
  <p:tag name="AS_UNIQUEID" val="1275"/>
</p:tagLst>
</file>

<file path=ppt/tags/tag3.xml><?xml version="1.0" encoding="utf-8"?>
<p:tagLst xmlns:p="http://schemas.openxmlformats.org/presentationml/2006/main">
  <p:tag name="AS_UNIQUEID" val="1178"/>
</p:tagLst>
</file>

<file path=ppt/tags/tag30.xml><?xml version="1.0" encoding="utf-8"?>
<p:tagLst xmlns:p="http://schemas.openxmlformats.org/presentationml/2006/main">
  <p:tag name="AS_UNIQUEID" val="1276"/>
</p:tagLst>
</file>

<file path=ppt/tags/tag31.xml><?xml version="1.0" encoding="utf-8"?>
<p:tagLst xmlns:p="http://schemas.openxmlformats.org/presentationml/2006/main">
  <p:tag name="AS_UNIQUEID" val="1277"/>
</p:tagLst>
</file>

<file path=ppt/tags/tag32.xml><?xml version="1.0" encoding="utf-8"?>
<p:tagLst xmlns:p="http://schemas.openxmlformats.org/presentationml/2006/main">
  <p:tag name="AS_UNIQUEID" val="1278"/>
</p:tagLst>
</file>

<file path=ppt/tags/tag33.xml><?xml version="1.0" encoding="utf-8"?>
<p:tagLst xmlns:p="http://schemas.openxmlformats.org/presentationml/2006/main">
  <p:tag name="AS_UNIQUEID" val="1279"/>
</p:tagLst>
</file>

<file path=ppt/tags/tag34.xml><?xml version="1.0" encoding="utf-8"?>
<p:tagLst xmlns:p="http://schemas.openxmlformats.org/presentationml/2006/main">
  <p:tag name="AS_UNIQUEID" val="1280"/>
</p:tagLst>
</file>

<file path=ppt/tags/tag35.xml><?xml version="1.0" encoding="utf-8"?>
<p:tagLst xmlns:p="http://schemas.openxmlformats.org/presentationml/2006/main">
  <p:tag name="AS_UNIQUEID" val="1281"/>
</p:tagLst>
</file>

<file path=ppt/tags/tag36.xml><?xml version="1.0" encoding="utf-8"?>
<p:tagLst xmlns:p="http://schemas.openxmlformats.org/presentationml/2006/main">
  <p:tag name="AS_UNIQUEID" val="1282"/>
</p:tagLst>
</file>

<file path=ppt/tags/tag37.xml><?xml version="1.0" encoding="utf-8"?>
<p:tagLst xmlns:p="http://schemas.openxmlformats.org/presentationml/2006/main">
  <p:tag name="AS_UNIQUEID" val="1283"/>
</p:tagLst>
</file>

<file path=ppt/tags/tag38.xml><?xml version="1.0" encoding="utf-8"?>
<p:tagLst xmlns:p="http://schemas.openxmlformats.org/presentationml/2006/main">
  <p:tag name="AS_UNIQUEID" val="1284"/>
</p:tagLst>
</file>

<file path=ppt/tags/tag39.xml><?xml version="1.0" encoding="utf-8"?>
<p:tagLst xmlns:p="http://schemas.openxmlformats.org/presentationml/2006/main">
  <p:tag name="AS_UNIQUEID" val="895"/>
</p:tagLst>
</file>

<file path=ppt/tags/tag4.xml><?xml version="1.0" encoding="utf-8"?>
<p:tagLst xmlns:p="http://schemas.openxmlformats.org/presentationml/2006/main">
  <p:tag name="AS_UNIQUEID" val="1179"/>
</p:tagLst>
</file>

<file path=ppt/tags/tag40.xml><?xml version="1.0" encoding="utf-8"?>
<p:tagLst xmlns:p="http://schemas.openxmlformats.org/presentationml/2006/main">
  <p:tag name="AS_UNIQUEID" val="897"/>
  <p:tag name="KSO_WM_UNIT_TABLE_BEAUTIFY" val="smartTable{3ae938e5-0137-4534-829a-9d293e37840b}"/>
  <p:tag name="TABLE_ENDDRAG_ORIGIN_RECT" val="914*435"/>
  <p:tag name="TABLE_ENDDRAG_RECT" val="34*81*914*435"/>
</p:tagLst>
</file>

<file path=ppt/tags/tag41.xml><?xml version="1.0" encoding="utf-8"?>
<p:tagLst xmlns:p="http://schemas.openxmlformats.org/presentationml/2006/main">
  <p:tag name="AS_UNIQUEID" val="1305"/>
</p:tagLst>
</file>

<file path=ppt/tags/tag42.xml><?xml version="1.0" encoding="utf-8"?>
<p:tagLst xmlns:p="http://schemas.openxmlformats.org/presentationml/2006/main">
  <p:tag name="AS_UNIQUEID" val="1306"/>
</p:tagLst>
</file>

<file path=ppt/tags/tag43.xml><?xml version="1.0" encoding="utf-8"?>
<p:tagLst xmlns:p="http://schemas.openxmlformats.org/presentationml/2006/main">
  <p:tag name="AS_UNIQUEID" val="1307"/>
</p:tagLst>
</file>

<file path=ppt/tags/tag44.xml><?xml version="1.0" encoding="utf-8"?>
<p:tagLst xmlns:p="http://schemas.openxmlformats.org/presentationml/2006/main">
  <p:tag name="AS_UNIQUEID" val="1308"/>
</p:tagLst>
</file>

<file path=ppt/tags/tag45.xml><?xml version="1.0" encoding="utf-8"?>
<p:tagLst xmlns:p="http://schemas.openxmlformats.org/presentationml/2006/main">
  <p:tag name="AS_UNIQUEID" val="1309"/>
</p:tagLst>
</file>

<file path=ppt/tags/tag46.xml><?xml version="1.0" encoding="utf-8"?>
<p:tagLst xmlns:p="http://schemas.openxmlformats.org/presentationml/2006/main">
  <p:tag name="AS_UNIQUEID" val="1310"/>
</p:tagLst>
</file>

<file path=ppt/tags/tag47.xml><?xml version="1.0" encoding="utf-8"?>
<p:tagLst xmlns:p="http://schemas.openxmlformats.org/presentationml/2006/main">
  <p:tag name="AS_UNIQUEID" val="1311"/>
</p:tagLst>
</file>

<file path=ppt/tags/tag48.xml><?xml version="1.0" encoding="utf-8"?>
<p:tagLst xmlns:p="http://schemas.openxmlformats.org/presentationml/2006/main">
  <p:tag name="AS_UNIQUEID" val="1312"/>
</p:tagLst>
</file>

<file path=ppt/tags/tag49.xml><?xml version="1.0" encoding="utf-8"?>
<p:tagLst xmlns:p="http://schemas.openxmlformats.org/presentationml/2006/main">
  <p:tag name="AS_UNIQUEID" val="1313"/>
</p:tagLst>
</file>

<file path=ppt/tags/tag5.xml><?xml version="1.0" encoding="utf-8"?>
<p:tagLst xmlns:p="http://schemas.openxmlformats.org/presentationml/2006/main">
  <p:tag name="AS_UNIQUEID" val="1180"/>
</p:tagLst>
</file>

<file path=ppt/tags/tag50.xml><?xml version="1.0" encoding="utf-8"?>
<p:tagLst xmlns:p="http://schemas.openxmlformats.org/presentationml/2006/main">
  <p:tag name="AS_UNIQUEID" val="1314"/>
</p:tagLst>
</file>

<file path=ppt/tags/tag51.xml><?xml version="1.0" encoding="utf-8"?>
<p:tagLst xmlns:p="http://schemas.openxmlformats.org/presentationml/2006/main">
  <p:tag name="AS_UNIQUEID" val="1315"/>
</p:tagLst>
</file>

<file path=ppt/tags/tag52.xml><?xml version="1.0" encoding="utf-8"?>
<p:tagLst xmlns:p="http://schemas.openxmlformats.org/presentationml/2006/main">
  <p:tag name="AS_UNIQUEID" val="1316"/>
</p:tagLst>
</file>

<file path=ppt/tags/tag53.xml><?xml version="1.0" encoding="utf-8"?>
<p:tagLst xmlns:p="http://schemas.openxmlformats.org/presentationml/2006/main">
  <p:tag name="AS_UNIQUEID" val="1317"/>
</p:tagLst>
</file>

<file path=ppt/tags/tag54.xml><?xml version="1.0" encoding="utf-8"?>
<p:tagLst xmlns:p="http://schemas.openxmlformats.org/presentationml/2006/main">
  <p:tag name="AS_UNIQUEID" val="1318"/>
</p:tagLst>
</file>

<file path=ppt/tags/tag55.xml><?xml version="1.0" encoding="utf-8"?>
<p:tagLst xmlns:p="http://schemas.openxmlformats.org/presentationml/2006/main">
  <p:tag name="AS_UNIQUEID" val="1319"/>
</p:tagLst>
</file>

<file path=ppt/tags/tag56.xml><?xml version="1.0" encoding="utf-8"?>
<p:tagLst xmlns:p="http://schemas.openxmlformats.org/presentationml/2006/main">
  <p:tag name="AS_UNIQUEID" val="1320"/>
</p:tagLst>
</file>

<file path=ppt/tags/tag57.xml><?xml version="1.0" encoding="utf-8"?>
<p:tagLst xmlns:p="http://schemas.openxmlformats.org/presentationml/2006/main">
  <p:tag name="AS_UNIQUEID" val="1321"/>
</p:tagLst>
</file>

<file path=ppt/tags/tag58.xml><?xml version="1.0" encoding="utf-8"?>
<p:tagLst xmlns:p="http://schemas.openxmlformats.org/presentationml/2006/main">
  <p:tag name="AS_UNIQUEID" val="1342"/>
</p:tagLst>
</file>

<file path=ppt/tags/tag59.xml><?xml version="1.0" encoding="utf-8"?>
<p:tagLst xmlns:p="http://schemas.openxmlformats.org/presentationml/2006/main">
  <p:tag name="AS_UNIQUEID" val="1021"/>
</p:tagLst>
</file>

<file path=ppt/tags/tag6.xml><?xml version="1.0" encoding="utf-8"?>
<p:tagLst xmlns:p="http://schemas.openxmlformats.org/presentationml/2006/main">
  <p:tag name="AS_UNIQUEID" val="1182"/>
</p:tagLst>
</file>

<file path=ppt/tags/tag60.xml><?xml version="1.0" encoding="utf-8"?>
<p:tagLst xmlns:p="http://schemas.openxmlformats.org/presentationml/2006/main">
  <p:tag name="AS_UNIQUEID" val="1343"/>
</p:tagLst>
</file>

<file path=ppt/tags/tag61.xml><?xml version="1.0" encoding="utf-8"?>
<p:tagLst xmlns:p="http://schemas.openxmlformats.org/presentationml/2006/main">
  <p:tag name="AS_UNIQUEID" val="1345"/>
</p:tagLst>
</file>

<file path=ppt/tags/tag62.xml><?xml version="1.0" encoding="utf-8"?>
<p:tagLst xmlns:p="http://schemas.openxmlformats.org/presentationml/2006/main">
  <p:tag name="AS_UNIQUEID" val="1346"/>
</p:tagLst>
</file>

<file path=ppt/tags/tag63.xml><?xml version="1.0" encoding="utf-8"?>
<p:tagLst xmlns:p="http://schemas.openxmlformats.org/presentationml/2006/main">
  <p:tag name="AS_UNIQUEID" val="1347"/>
</p:tagLst>
</file>

<file path=ppt/tags/tag64.xml><?xml version="1.0" encoding="utf-8"?>
<p:tagLst xmlns:p="http://schemas.openxmlformats.org/presentationml/2006/main">
  <p:tag name="AS_UNIQUEID" val="1348"/>
</p:tagLst>
</file>

<file path=ppt/tags/tag65.xml><?xml version="1.0" encoding="utf-8"?>
<p:tagLst xmlns:p="http://schemas.openxmlformats.org/presentationml/2006/main">
  <p:tag name="AS_UNIQUEID" val="1349"/>
</p:tagLst>
</file>

<file path=ppt/tags/tag66.xml><?xml version="1.0" encoding="utf-8"?>
<p:tagLst xmlns:p="http://schemas.openxmlformats.org/presentationml/2006/main">
  <p:tag name="AS_UNIQUEID" val="1350"/>
</p:tagLst>
</file>

<file path=ppt/tags/tag67.xml><?xml version="1.0" encoding="utf-8"?>
<p:tagLst xmlns:p="http://schemas.openxmlformats.org/presentationml/2006/main">
  <p:tag name="AS_UNIQUEID" val="1371"/>
</p:tagLst>
</file>

<file path=ppt/tags/tag68.xml><?xml version="1.0" encoding="utf-8"?>
<p:tagLst xmlns:p="http://schemas.openxmlformats.org/presentationml/2006/main">
  <p:tag name="AS_UNIQUEID" val="1375"/>
</p:tagLst>
</file>

<file path=ppt/tags/tag69.xml><?xml version="1.0" encoding="utf-8"?>
<p:tagLst xmlns:p="http://schemas.openxmlformats.org/presentationml/2006/main">
  <p:tag name="AS_UNIQUEID" val="1374"/>
</p:tagLst>
</file>

<file path=ppt/tags/tag7.xml><?xml version="1.0" encoding="utf-8"?>
<p:tagLst xmlns:p="http://schemas.openxmlformats.org/presentationml/2006/main">
  <p:tag name="AS_UNIQUEID" val="1183"/>
</p:tagLst>
</file>

<file path=ppt/tags/tag70.xml><?xml version="1.0" encoding="utf-8"?>
<p:tagLst xmlns:p="http://schemas.openxmlformats.org/presentationml/2006/main">
  <p:tag name="AS_UNIQUEID" val="1373"/>
</p:tagLst>
</file>

<file path=ppt/tags/tag71.xml><?xml version="1.0" encoding="utf-8"?>
<p:tagLst xmlns:p="http://schemas.openxmlformats.org/presentationml/2006/main">
  <p:tag name="AS_UNIQUEID" val="1376"/>
</p:tagLst>
</file>

<file path=ppt/tags/tag72.xml><?xml version="1.0" encoding="utf-8"?>
<p:tagLst xmlns:p="http://schemas.openxmlformats.org/presentationml/2006/main">
  <p:tag name="AS_UNIQUEID" val="1377"/>
</p:tagLst>
</file>

<file path=ppt/tags/tag73.xml><?xml version="1.0" encoding="utf-8"?>
<p:tagLst xmlns:p="http://schemas.openxmlformats.org/presentationml/2006/main">
  <p:tag name="AS_UNIQUEID" val="1378"/>
</p:tagLst>
</file>

<file path=ppt/tags/tag74.xml><?xml version="1.0" encoding="utf-8"?>
<p:tagLst xmlns:p="http://schemas.openxmlformats.org/presentationml/2006/main">
  <p:tag name="AS_UNIQUEID" val="1379"/>
</p:tagLst>
</file>

<file path=ppt/tags/tag75.xml><?xml version="1.0" encoding="utf-8"?>
<p:tagLst xmlns:p="http://schemas.openxmlformats.org/presentationml/2006/main">
  <p:tag name="AS_UNIQUEID" val="1380"/>
</p:tagLst>
</file>

<file path=ppt/tags/tag76.xml><?xml version="1.0" encoding="utf-8"?>
<p:tagLst xmlns:p="http://schemas.openxmlformats.org/presentationml/2006/main">
  <p:tag name="AS_UNIQUEID" val="1401"/>
</p:tagLst>
</file>

<file path=ppt/tags/tag77.xml><?xml version="1.0" encoding="utf-8"?>
<p:tagLst xmlns:p="http://schemas.openxmlformats.org/presentationml/2006/main">
  <p:tag name="AS_UNIQUEID" val="1402"/>
</p:tagLst>
</file>

<file path=ppt/tags/tag78.xml><?xml version="1.0" encoding="utf-8"?>
<p:tagLst xmlns:p="http://schemas.openxmlformats.org/presentationml/2006/main">
  <p:tag name="AS_UNIQUEID" val="1405"/>
</p:tagLst>
</file>

<file path=ppt/tags/tag79.xml><?xml version="1.0" encoding="utf-8"?>
<p:tagLst xmlns:p="http://schemas.openxmlformats.org/presentationml/2006/main">
  <p:tag name="AS_UNIQUEID" val="1407"/>
</p:tagLst>
</file>

<file path=ppt/tags/tag8.xml><?xml version="1.0" encoding="utf-8"?>
<p:tagLst xmlns:p="http://schemas.openxmlformats.org/presentationml/2006/main">
  <p:tag name="AS_UNIQUEID" val="1204"/>
</p:tagLst>
</file>

<file path=ppt/tags/tag80.xml><?xml version="1.0" encoding="utf-8"?>
<p:tagLst xmlns:p="http://schemas.openxmlformats.org/presentationml/2006/main">
  <p:tag name="AS_UNIQUEID" val="1408"/>
</p:tagLst>
</file>

<file path=ppt/tags/tag81.xml><?xml version="1.0" encoding="utf-8"?>
<p:tagLst xmlns:p="http://schemas.openxmlformats.org/presentationml/2006/main">
  <p:tag name="AS_UNIQUEID" val="1409"/>
</p:tagLst>
</file>

<file path=ppt/tags/tag82.xml><?xml version="1.0" encoding="utf-8"?>
<p:tagLst xmlns:p="http://schemas.openxmlformats.org/presentationml/2006/main">
  <p:tag name="AS_UNIQUEID" val="1410"/>
</p:tagLst>
</file>

<file path=ppt/tags/tag83.xml><?xml version="1.0" encoding="utf-8"?>
<p:tagLst xmlns:p="http://schemas.openxmlformats.org/presentationml/2006/main">
  <p:tag name="AS_UNIQUEID" val="1411"/>
</p:tagLst>
</file>

<file path=ppt/tags/tag84.xml><?xml version="1.0" encoding="utf-8"?>
<p:tagLst xmlns:p="http://schemas.openxmlformats.org/presentationml/2006/main">
  <p:tag name="AS_UNIQUEID" val="1412"/>
</p:tagLst>
</file>

<file path=ppt/tags/tag85.xml><?xml version="1.0" encoding="utf-8"?>
<p:tagLst xmlns:p="http://schemas.openxmlformats.org/presentationml/2006/main">
  <p:tag name="AS_UNIQUEID" val="1413"/>
</p:tagLst>
</file>

<file path=ppt/tags/tag86.xml><?xml version="1.0" encoding="utf-8"?>
<p:tagLst xmlns:p="http://schemas.openxmlformats.org/presentationml/2006/main">
  <p:tag name="AS_UNIQUEID" val="1414"/>
</p:tagLst>
</file>

<file path=ppt/tags/tag87.xml><?xml version="1.0" encoding="utf-8"?>
<p:tagLst xmlns:p="http://schemas.openxmlformats.org/presentationml/2006/main">
  <p:tag name="AS_UNIQUEID" val="1415"/>
</p:tagLst>
</file>

<file path=ppt/tags/tag88.xml><?xml version="1.0" encoding="utf-8"?>
<p:tagLst xmlns:p="http://schemas.openxmlformats.org/presentationml/2006/main">
  <p:tag name="AS_UNIQUEID" val="1416"/>
</p:tagLst>
</file>

<file path=ppt/tags/tag89.xml><?xml version="1.0" encoding="utf-8"?>
<p:tagLst xmlns:p="http://schemas.openxmlformats.org/presentationml/2006/main">
  <p:tag name="AS_UNIQUEID" val="1417"/>
</p:tagLst>
</file>

<file path=ppt/tags/tag9.xml><?xml version="1.0" encoding="utf-8"?>
<p:tagLst xmlns:p="http://schemas.openxmlformats.org/presentationml/2006/main">
  <p:tag name="AS_UNIQUEID" val="1205"/>
</p:tagLst>
</file>

<file path=ppt/tags/tag90.xml><?xml version="1.0" encoding="utf-8"?>
<p:tagLst xmlns:p="http://schemas.openxmlformats.org/presentationml/2006/main">
  <p:tag name="AS_UNIQUEID" val="1418"/>
</p:tagLst>
</file>

<file path=ppt/tags/tag91.xml><?xml version="1.0" encoding="utf-8"?>
<p:tagLst xmlns:p="http://schemas.openxmlformats.org/presentationml/2006/main">
  <p:tag name="AS_UNIQUEID" val="1419"/>
</p:tagLst>
</file>

<file path=ppt/tags/tag92.xml><?xml version="1.0" encoding="utf-8"?>
<p:tagLst xmlns:p="http://schemas.openxmlformats.org/presentationml/2006/main">
  <p:tag name="AS_UNIQUEID" val="1441"/>
</p:tagLst>
</file>

<file path=ppt/tags/tag93.xml><?xml version="1.0" encoding="utf-8"?>
<p:tagLst xmlns:p="http://schemas.openxmlformats.org/presentationml/2006/main">
  <p:tag name="AS_UNIQUEID" val="1442"/>
</p:tagLst>
</file>

<file path=ppt/tags/tag94.xml><?xml version="1.0" encoding="utf-8"?>
<p:tagLst xmlns:p="http://schemas.openxmlformats.org/presentationml/2006/main">
  <p:tag name="AS_UNIQUEID" val="1443"/>
</p:tagLst>
</file>

<file path=ppt/tags/tag95.xml><?xml version="1.0" encoding="utf-8"?>
<p:tagLst xmlns:p="http://schemas.openxmlformats.org/presentationml/2006/main">
  <p:tag name="AS_UNIQUEID" val="1444"/>
</p:tagLst>
</file>

<file path=ppt/tags/tag96.xml><?xml version="1.0" encoding="utf-8"?>
<p:tagLst xmlns:p="http://schemas.openxmlformats.org/presentationml/2006/main">
  <p:tag name="AS_UNIQUEID" val="1445"/>
</p:tagLst>
</file>

<file path=ppt/tags/tag97.xml><?xml version="1.0" encoding="utf-8"?>
<p:tagLst xmlns:p="http://schemas.openxmlformats.org/presentationml/2006/main">
  <p:tag name="AS_UNIQUEID" val="1446"/>
</p:tagLst>
</file>

<file path=ppt/tags/tag98.xml><?xml version="1.0" encoding="utf-8"?>
<p:tagLst xmlns:p="http://schemas.openxmlformats.org/presentationml/2006/main">
  <p:tag name="AS_UNIQUEID" val="1447"/>
</p:tagLst>
</file>

<file path=ppt/tags/tag99.xml><?xml version="1.0" encoding="utf-8"?>
<p:tagLst xmlns:p="http://schemas.openxmlformats.org/presentationml/2006/main">
  <p:tag name="AS_UNIQUEID" val="1448"/>
</p:tagLst>
</file>

<file path=ppt/theme/theme1.xml><?xml version="1.0" encoding="utf-8"?>
<a:theme xmlns:a="http://schemas.openxmlformats.org/drawingml/2006/main" name="第一PPT，www.1ppt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npzyrgc">
      <a:majorFont>
        <a:latin typeface="方正启体简体"/>
        <a:ea typeface="方正启体简体"/>
        <a:cs typeface=""/>
      </a:majorFont>
      <a:minorFont>
        <a:latin typeface="方正启体简体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方正启体简体"/>
        <a:ea typeface="方正启体简体"/>
        <a:cs typeface=""/>
      </a:majorFont>
      <a:minorFont>
        <a:latin typeface="方正启体简体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方正启体简体"/>
        <a:ea typeface="方正启体简体"/>
        <a:cs typeface=""/>
      </a:majorFont>
      <a:minorFont>
        <a:latin typeface="方正启体简体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5326</Words>
  <PresentationFormat>自定义</PresentationFormat>
  <Paragraphs>409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方正启体简体</vt:lpstr>
      <vt:lpstr>阿里巴巴普惠体 R</vt:lpstr>
      <vt:lpstr>仿宋</vt:lpstr>
      <vt:lpstr>Calibri</vt:lpstr>
      <vt:lpstr>Helvetica</vt:lpstr>
      <vt:lpstr>黑体</vt:lpstr>
      <vt:lpstr>微软雅黑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2021-11-29T11:18:00Z</dcterms:created>
  <dcterms:modified xsi:type="dcterms:W3CDTF">2021-12-05T03:04:03Z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ED934D709BA94046842C489B40B90D02</vt:lpwstr>
  </property>
  <property fmtid="{D5CDD505-2E9C-101B-9397-08002B2CF9AE}" pid="3" name="KSOProductBuildVer">
    <vt:lpwstr>2052-11.1.0.11115</vt:lpwstr>
  </property>
</Properties>
</file>