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828" r:id="rId2"/>
  </p:sldMasterIdLst>
  <p:notesMasterIdLst>
    <p:notesMasterId r:id="rId27"/>
  </p:notesMasterIdLst>
  <p:sldIdLst>
    <p:sldId id="980" r:id="rId3"/>
    <p:sldId id="1000" r:id="rId4"/>
    <p:sldId id="1001" r:id="rId5"/>
    <p:sldId id="1002" r:id="rId6"/>
    <p:sldId id="1004" r:id="rId7"/>
    <p:sldId id="1007" r:id="rId8"/>
    <p:sldId id="964" r:id="rId9"/>
    <p:sldId id="996" r:id="rId10"/>
    <p:sldId id="985" r:id="rId11"/>
    <p:sldId id="1020" r:id="rId12"/>
    <p:sldId id="1021" r:id="rId13"/>
    <p:sldId id="986" r:id="rId14"/>
    <p:sldId id="1022" r:id="rId15"/>
    <p:sldId id="1023" r:id="rId16"/>
    <p:sldId id="1024" r:id="rId17"/>
    <p:sldId id="1025" r:id="rId18"/>
    <p:sldId id="1026" r:id="rId19"/>
    <p:sldId id="1009" r:id="rId20"/>
    <p:sldId id="1011" r:id="rId21"/>
    <p:sldId id="1012" r:id="rId22"/>
    <p:sldId id="1013" r:id="rId23"/>
    <p:sldId id="1029" r:id="rId24"/>
    <p:sldId id="1031" r:id="rId25"/>
    <p:sldId id="1032" r:id="rId26"/>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182"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363"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54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727"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5909" algn="l" defTabSz="914363"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090" algn="l" defTabSz="914363"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272" algn="l" defTabSz="914363"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454" algn="l" defTabSz="914363"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FF"/>
    <a:srgbClr val="FF0000"/>
    <a:srgbClr val="C164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89481" autoAdjust="0"/>
  </p:normalViewPr>
  <p:slideViewPr>
    <p:cSldViewPr>
      <p:cViewPr varScale="1">
        <p:scale>
          <a:sx n="80" d="100"/>
          <a:sy n="80" d="100"/>
        </p:scale>
        <p:origin x="-942" y="-78"/>
      </p:cViewPr>
      <p:guideLst>
        <p:guide orient="horz" pos="2160"/>
        <p:guide pos="3840"/>
      </p:guideLst>
    </p:cSldViewPr>
  </p:slideViewPr>
  <p:outlineViewPr>
    <p:cViewPr>
      <p:scale>
        <a:sx n="33" d="100"/>
        <a:sy n="33" d="100"/>
      </p:scale>
      <p:origin x="0" y="-10550"/>
    </p:cViewPr>
  </p:outlineViewPr>
  <p:notesTextViewPr>
    <p:cViewPr>
      <p:scale>
        <a:sx n="100" d="100"/>
        <a:sy n="100" d="100"/>
      </p:scale>
      <p:origin x="0" y="0"/>
    </p:cViewPr>
  </p:notesTextViewPr>
  <p:sorterViewPr>
    <p:cViewPr>
      <p:scale>
        <a:sx n="66" d="100"/>
        <a:sy n="66" d="100"/>
      </p:scale>
      <p:origin x="0" y="-113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C6163-35CF-49CA-A881-36AFD4176EAC}" type="datetimeFigureOut">
              <a:rPr lang="zh-CN" altLang="en-US" smtClean="0"/>
              <a:t>2021/12/27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5A3B-0372-4F72-884B-A398AD6F5233}" type="slidenum">
              <a:rPr lang="zh-CN" altLang="en-US" smtClean="0"/>
              <a:t>‹#›</a:t>
            </a:fld>
            <a:endParaRPr lang="zh-CN" altLang="en-US"/>
          </a:p>
        </p:txBody>
      </p:sp>
    </p:spTree>
    <p:extLst>
      <p:ext uri="{BB962C8B-B14F-4D97-AF65-F5344CB8AC3E}">
        <p14:creationId xmlns:p14="http://schemas.microsoft.com/office/powerpoint/2010/main" val="2589569646"/>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dirty="0" smtClean="0"/>
              <a:t>同学们，这是一张油画，反映了开国大典的盛况，但真实的开国大典情况如何呢？</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2FDC44D-135C-4A14-8AEF-C62A29C27148}" type="slidenum">
              <a:rPr kumimoji="0" lang="en-US" altLang="zh-CN" sz="1200" b="0" i="0" u="none" strike="noStrike" kern="1200" cap="none" spc="0" normalizeH="0" baseline="0" noProof="0" smtClean="0">
                <a:ln>
                  <a:noFill/>
                </a:ln>
                <a:solidFill>
                  <a:srgbClr val="000000"/>
                </a:solidFill>
                <a:effectLst/>
                <a:uLnTx/>
                <a:uFillTx/>
                <a:latin typeface="Arial" pitchFamily="34"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zh-CN" sz="12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Tree>
    <p:extLst>
      <p:ext uri="{BB962C8B-B14F-4D97-AF65-F5344CB8AC3E}">
        <p14:creationId xmlns:p14="http://schemas.microsoft.com/office/powerpoint/2010/main" val="196612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smtClean="0"/>
              <a:t>1945</a:t>
            </a:r>
            <a:r>
              <a:rPr lang="zh-CN" altLang="en-US" smtClean="0"/>
              <a:t>年，日本投降后，朝鲜半岛以北纬</a:t>
            </a:r>
            <a:r>
              <a:rPr lang="en-US" altLang="zh-CN" smtClean="0"/>
              <a:t>38</a:t>
            </a:r>
            <a:r>
              <a:rPr lang="zh-CN" altLang="en-US" smtClean="0"/>
              <a:t>度线为界，分别由苏联和美国军队接收。在美苏的各自支持下于</a:t>
            </a:r>
            <a:r>
              <a:rPr lang="en-US" altLang="zh-CN" smtClean="0"/>
              <a:t>1948</a:t>
            </a:r>
            <a:r>
              <a:rPr lang="zh-CN" altLang="en-US" smtClean="0"/>
              <a:t>年</a:t>
            </a:r>
            <a:r>
              <a:rPr lang="en-US" altLang="zh-CN" smtClean="0"/>
              <a:t>8</a:t>
            </a:r>
            <a:r>
              <a:rPr lang="zh-CN" altLang="en-US" smtClean="0"/>
              <a:t>月朝鲜半岛南部成立大韩民国（亦称南朝鲜或南韩），</a:t>
            </a:r>
            <a:r>
              <a:rPr lang="en-US" altLang="zh-CN" smtClean="0"/>
              <a:t>1948</a:t>
            </a:r>
            <a:r>
              <a:rPr lang="zh-CN" altLang="en-US" smtClean="0"/>
              <a:t>年</a:t>
            </a:r>
            <a:r>
              <a:rPr lang="en-US" altLang="zh-CN" smtClean="0"/>
              <a:t>9</a:t>
            </a:r>
            <a:r>
              <a:rPr lang="zh-CN" altLang="en-US" smtClean="0"/>
              <a:t>月朝鲜半岛北部成立朝鲜民主主义人民共和国</a:t>
            </a:r>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10965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CAC5A3B-0372-4F72-884B-A398AD6F5233}"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4109656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3829688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39022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mtClean="0"/>
              <a:t>大家可在网上下载相关视频</a:t>
            </a:r>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2281431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2466259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CAC5A3B-0372-4F72-884B-A398AD6F5233}" type="slidenum">
              <a:rPr lang="zh-CN" altLang="en-US" smtClean="0">
                <a:solidFill>
                  <a:prstClr val="black"/>
                </a:solidFill>
              </a:rPr>
              <a:pPr>
                <a:defRPr/>
              </a:pPr>
              <a:t>22</a:t>
            </a:fld>
            <a:endParaRPr lang="zh-CN" altLang="en-US">
              <a:solidFill>
                <a:prstClr val="black"/>
              </a:solidFill>
            </a:endParaRPr>
          </a:p>
        </p:txBody>
      </p:sp>
    </p:spTree>
    <p:extLst>
      <p:ext uri="{BB962C8B-B14F-4D97-AF65-F5344CB8AC3E}">
        <p14:creationId xmlns:p14="http://schemas.microsoft.com/office/powerpoint/2010/main" val="2466259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1CAC5A3B-0372-4F72-884B-A398AD6F5233}" type="slidenum">
              <a:rPr lang="zh-CN" altLang="en-US" smtClean="0">
                <a:solidFill>
                  <a:prstClr val="black"/>
                </a:solidFill>
              </a:rPr>
              <a:pPr>
                <a:defRPr/>
              </a:pPr>
              <a:t>23</a:t>
            </a:fld>
            <a:endParaRPr lang="zh-CN" altLang="en-US">
              <a:solidFill>
                <a:prstClr val="black"/>
              </a:solidFill>
            </a:endParaRPr>
          </a:p>
        </p:txBody>
      </p:sp>
    </p:spTree>
    <p:extLst>
      <p:ext uri="{BB962C8B-B14F-4D97-AF65-F5344CB8AC3E}">
        <p14:creationId xmlns:p14="http://schemas.microsoft.com/office/powerpoint/2010/main" val="2466259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mtClean="0"/>
              <a:t>李济深 ：民革主席。张澜：民盟主席</a:t>
            </a:r>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smtClean="0"/>
              <a:t>李济深 ：民革主席。张澜：民盟主席</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AC5A3B-0372-4F72-884B-A398AD6F5233}"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404551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AC5A3B-0372-4F72-884B-A398AD6F5233}"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20904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1"/>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p>
            <a:fld id="{17CCA6CA-1424-4670-8E3A-55DC6ABC3B2C}"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1822076237"/>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p>
            <a:fld id="{1297B42D-67FF-4A06-9702-27AB5A03131A}"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47487084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4"/>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4"/>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p>
            <a:fld id="{EB6557AB-E1C3-47D5-999D-2FBDBD51BBD7}"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6143349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l="4940" t="14156" r="29190" b="19974"/>
          <a:stretch>
            <a:fillRect/>
          </a:stretch>
        </p:blipFill>
        <p:spPr>
          <a:xfrm>
            <a:off x="-1" y="-1"/>
            <a:ext cx="12192001" cy="6858001"/>
          </a:xfrm>
          <a:prstGeom prst="rect">
            <a:avLst/>
          </a:prstGeom>
        </p:spPr>
      </p:pic>
    </p:spTree>
    <p:extLst>
      <p:ext uri="{BB962C8B-B14F-4D97-AF65-F5344CB8AC3E}">
        <p14:creationId xmlns:p14="http://schemas.microsoft.com/office/powerpoint/2010/main" val="3678623591"/>
      </p:ext>
    </p:extLst>
  </p:cSld>
  <p:clrMapOvr>
    <a:masterClrMapping/>
  </p:clrMapOvr>
  <p:transition spd="med">
    <p:random/>
    <p:sndAc>
      <p:stSnd>
        <p:snd r:embed="rId1" name="微信消息.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91436" tIns="45719" rIns="91436" bIns="45719"/>
          <a:lstStyle/>
          <a:p>
            <a:pPr fontAlgn="auto"/>
            <a:r>
              <a:rPr lang="zh-CN" altLang="en-US" strike="noStrike" noProof="1"/>
              <a:t>单击此处编辑母版标题样式</a:t>
            </a:r>
          </a:p>
        </p:txBody>
      </p:sp>
      <p:sp>
        <p:nvSpPr>
          <p:cNvPr id="3" name="内容占位符 2"/>
          <p:cNvSpPr>
            <a:spLocks noGrp="1"/>
          </p:cNvSpPr>
          <p:nvPr>
            <p:ph idx="1"/>
          </p:nvPr>
        </p:nvSpPr>
        <p:spPr/>
        <p:txBody>
          <a:bodyPr lIns="91436" tIns="45719" rIns="91436" bIns="45719"/>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lIns="91436" tIns="45719" rIns="91436" bIns="45719"/>
          <a:lstStyle/>
          <a:p>
            <a:pPr defTabSz="914363" fontAlgn="auto">
              <a:spcBef>
                <a:spcPts val="0"/>
              </a:spcBef>
              <a:spcAft>
                <a:spcPts val="0"/>
              </a:spcAft>
              <a:defRPr/>
            </a:pPr>
            <a:endParaRPr lang="zh-CN" altLang="en-US" sz="1200">
              <a:solidFill>
                <a:prstClr val="black">
                  <a:tint val="75000"/>
                </a:prstClr>
              </a:solidFill>
              <a:latin typeface="Calibri"/>
              <a:ea typeface="等线" panose="02010600030101010101" pitchFamily="2" charset="-122"/>
            </a:endParaRPr>
          </a:p>
        </p:txBody>
      </p:sp>
      <p:sp>
        <p:nvSpPr>
          <p:cNvPr id="5" name="页脚占位符 4"/>
          <p:cNvSpPr>
            <a:spLocks noGrp="1"/>
          </p:cNvSpPr>
          <p:nvPr>
            <p:ph type="ftr" sz="quarter" idx="11"/>
          </p:nvPr>
        </p:nvSpPr>
        <p:spPr/>
        <p:txBody>
          <a:bodyPr lIns="91436" tIns="45719" rIns="91436" bIns="45719"/>
          <a:lstStyle/>
          <a:p>
            <a:pPr algn="ctr" defTabSz="914363" fontAlgn="auto">
              <a:spcBef>
                <a:spcPts val="0"/>
              </a:spcBef>
              <a:spcAft>
                <a:spcPts val="0"/>
              </a:spcAft>
              <a:defRPr/>
            </a:pPr>
            <a:endParaRPr lang="zh-CN" altLang="en-US" sz="1200">
              <a:solidFill>
                <a:prstClr val="black">
                  <a:tint val="75000"/>
                </a:prstClr>
              </a:solidFill>
              <a:latin typeface="Calibri"/>
              <a:ea typeface="等线" panose="02010600030101010101" pitchFamily="2" charset="-122"/>
            </a:endParaRPr>
          </a:p>
        </p:txBody>
      </p:sp>
      <p:sp>
        <p:nvSpPr>
          <p:cNvPr id="6" name="灯片编号占位符 5"/>
          <p:cNvSpPr>
            <a:spLocks noGrp="1"/>
          </p:cNvSpPr>
          <p:nvPr>
            <p:ph type="sldNum" sz="quarter" idx="12"/>
          </p:nvPr>
        </p:nvSpPr>
        <p:spPr/>
        <p:txBody>
          <a:bodyPr lIns="91436" tIns="45719" rIns="91436" bIns="45719"/>
          <a:lstStyle/>
          <a:p>
            <a:pPr defTabSz="914363">
              <a:defRPr/>
            </a:pPr>
            <a:fld id="{9A0DB2DC-4C9A-4742-B13C-FB6460FD3503}" type="slidenum">
              <a:rPr lang="zh-CN" altLang="en-US" sz="3600" noProof="1" smtClean="0">
                <a:solidFill>
                  <a:srgbClr val="000000"/>
                </a:solidFill>
                <a:latin typeface="Calibri" panose="020F0502020204030204" pitchFamily="34" charset="0"/>
              </a:rPr>
              <a:pPr defTabSz="914363">
                <a:defRPr/>
              </a:pPr>
              <a:t>‹#›</a:t>
            </a:fld>
            <a:endParaRPr lang="zh-CN" altLang="en-US" sz="3600" noProof="1">
              <a:solidFill>
                <a:srgbClr val="000000"/>
              </a:solidFill>
              <a:latin typeface="Calibri" panose="020F0502020204030204" pitchFamily="34" charset="0"/>
            </a:endParaRPr>
          </a:p>
        </p:txBody>
      </p:sp>
    </p:spTree>
    <p:extLst>
      <p:ext uri="{BB962C8B-B14F-4D97-AF65-F5344CB8AC3E}">
        <p14:creationId xmlns:p14="http://schemas.microsoft.com/office/powerpoint/2010/main" val="16829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p>
            <a:fld id="{36511285-1E0E-484F-A1E7-CF8797C8085C}"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532782601"/>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100">
                <a:solidFill>
                  <a:schemeClr val="tx1">
                    <a:tint val="75000"/>
                  </a:schemeClr>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p>
            <a:fld id="{307E7B74-1937-4431-B5FE-FC6E321DD8D6}"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76220518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en-US" altLang="zh-CN" dirty="0">
              <a:solidFill>
                <a:prstClr val="black">
                  <a:tint val="75000"/>
                </a:prstClr>
              </a:solidFill>
            </a:endParaRPr>
          </a:p>
        </p:txBody>
      </p:sp>
      <p:sp>
        <p:nvSpPr>
          <p:cNvPr id="6" name="页脚占位符 5"/>
          <p:cNvSpPr>
            <a:spLocks noGrp="1"/>
          </p:cNvSpPr>
          <p:nvPr>
            <p:ph type="ftr" sz="quarter" idx="11"/>
          </p:nvPr>
        </p:nvSpPr>
        <p:spPr/>
        <p:txBody>
          <a:bodyPr/>
          <a:lstStyle/>
          <a:p>
            <a:endParaRPr lang="en-US" altLang="zh-CN" dirty="0">
              <a:solidFill>
                <a:prstClr val="black">
                  <a:tint val="75000"/>
                </a:prstClr>
              </a:solidFill>
            </a:endParaRPr>
          </a:p>
        </p:txBody>
      </p:sp>
      <p:sp>
        <p:nvSpPr>
          <p:cNvPr id="7" name="灯片编号占位符 6"/>
          <p:cNvSpPr>
            <a:spLocks noGrp="1"/>
          </p:cNvSpPr>
          <p:nvPr>
            <p:ph type="sldNum" sz="quarter" idx="12"/>
          </p:nvPr>
        </p:nvSpPr>
        <p:spPr/>
        <p:txBody>
          <a:bodyPr/>
          <a:lstStyle/>
          <a:p>
            <a:fld id="{2ADB5F5D-BD59-4316-87B1-28AE1E5B58E4}"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93197524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400" b="1"/>
            </a:lvl1pPr>
            <a:lvl2pPr marL="457182" indent="0">
              <a:buNone/>
              <a:defRPr sz="2100" b="1"/>
            </a:lvl2pPr>
            <a:lvl3pPr marL="914363" indent="0">
              <a:buNone/>
              <a:defRPr sz="1800" b="1"/>
            </a:lvl3pPr>
            <a:lvl4pPr marL="1371545" indent="0">
              <a:buNone/>
              <a:defRPr sz="1500" b="1"/>
            </a:lvl4pPr>
            <a:lvl5pPr marL="1828727" indent="0">
              <a:buNone/>
              <a:defRPr sz="1500" b="1"/>
            </a:lvl5pPr>
            <a:lvl6pPr marL="2285909" indent="0">
              <a:buNone/>
              <a:defRPr sz="1500" b="1"/>
            </a:lvl6pPr>
            <a:lvl7pPr marL="2743090" indent="0">
              <a:buNone/>
              <a:defRPr sz="1500" b="1"/>
            </a:lvl7pPr>
            <a:lvl8pPr marL="3200272" indent="0">
              <a:buNone/>
              <a:defRPr sz="1500" b="1"/>
            </a:lvl8pPr>
            <a:lvl9pPr marL="3657454" indent="0">
              <a:buNone/>
              <a:defRPr sz="15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2" y="1535114"/>
            <a:ext cx="5389033" cy="639762"/>
          </a:xfrm>
        </p:spPr>
        <p:txBody>
          <a:bodyPr anchor="b"/>
          <a:lstStyle>
            <a:lvl1pPr marL="0" indent="0">
              <a:buNone/>
              <a:defRPr sz="2400" b="1"/>
            </a:lvl1pPr>
            <a:lvl2pPr marL="457182" indent="0">
              <a:buNone/>
              <a:defRPr sz="2100" b="1"/>
            </a:lvl2pPr>
            <a:lvl3pPr marL="914363" indent="0">
              <a:buNone/>
              <a:defRPr sz="1800" b="1"/>
            </a:lvl3pPr>
            <a:lvl4pPr marL="1371545" indent="0">
              <a:buNone/>
              <a:defRPr sz="1500" b="1"/>
            </a:lvl4pPr>
            <a:lvl5pPr marL="1828727" indent="0">
              <a:buNone/>
              <a:defRPr sz="1500" b="1"/>
            </a:lvl5pPr>
            <a:lvl6pPr marL="2285909" indent="0">
              <a:buNone/>
              <a:defRPr sz="1500" b="1"/>
            </a:lvl6pPr>
            <a:lvl7pPr marL="2743090" indent="0">
              <a:buNone/>
              <a:defRPr sz="1500" b="1"/>
            </a:lvl7pPr>
            <a:lvl8pPr marL="3200272" indent="0">
              <a:buNone/>
              <a:defRPr sz="1500" b="1"/>
            </a:lvl8pPr>
            <a:lvl9pPr marL="3657454" indent="0">
              <a:buNone/>
              <a:defRPr sz="1500" b="1"/>
            </a:lvl9pPr>
          </a:lstStyle>
          <a:p>
            <a:pPr lvl="0"/>
            <a:r>
              <a:rPr lang="zh-CN" altLang="en-US" smtClean="0"/>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en-US" altLang="zh-CN" dirty="0">
              <a:solidFill>
                <a:prstClr val="black">
                  <a:tint val="75000"/>
                </a:prstClr>
              </a:solidFill>
            </a:endParaRPr>
          </a:p>
        </p:txBody>
      </p:sp>
      <p:sp>
        <p:nvSpPr>
          <p:cNvPr id="8" name="页脚占位符 7"/>
          <p:cNvSpPr>
            <a:spLocks noGrp="1"/>
          </p:cNvSpPr>
          <p:nvPr>
            <p:ph type="ftr" sz="quarter" idx="11"/>
          </p:nvPr>
        </p:nvSpPr>
        <p:spPr/>
        <p:txBody>
          <a:bodyPr/>
          <a:lstStyle/>
          <a:p>
            <a:endParaRPr lang="en-US" altLang="zh-CN" dirty="0">
              <a:solidFill>
                <a:prstClr val="black">
                  <a:tint val="75000"/>
                </a:prstClr>
              </a:solidFill>
            </a:endParaRPr>
          </a:p>
        </p:txBody>
      </p:sp>
      <p:sp>
        <p:nvSpPr>
          <p:cNvPr id="9" name="灯片编号占位符 8"/>
          <p:cNvSpPr>
            <a:spLocks noGrp="1"/>
          </p:cNvSpPr>
          <p:nvPr>
            <p:ph type="sldNum" sz="quarter" idx="12"/>
          </p:nvPr>
        </p:nvSpPr>
        <p:spPr/>
        <p:txBody>
          <a:bodyPr/>
          <a:lstStyle/>
          <a:p>
            <a:fld id="{E8ACFB98-D5EC-4743-A19A-97F675DCF814}"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35388206"/>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en-US" altLang="zh-CN" dirty="0">
              <a:solidFill>
                <a:prstClr val="black">
                  <a:tint val="75000"/>
                </a:prstClr>
              </a:solidFill>
            </a:endParaRPr>
          </a:p>
        </p:txBody>
      </p:sp>
      <p:sp>
        <p:nvSpPr>
          <p:cNvPr id="4" name="页脚占位符 3"/>
          <p:cNvSpPr>
            <a:spLocks noGrp="1"/>
          </p:cNvSpPr>
          <p:nvPr>
            <p:ph type="ftr" sz="quarter" idx="11"/>
          </p:nvPr>
        </p:nvSpPr>
        <p:spPr/>
        <p:txBody>
          <a:bodyPr/>
          <a:lstStyle/>
          <a:p>
            <a:endParaRPr lang="en-US" altLang="zh-CN" dirty="0">
              <a:solidFill>
                <a:prstClr val="black">
                  <a:tint val="75000"/>
                </a:prstClr>
              </a:solidFill>
            </a:endParaRPr>
          </a:p>
        </p:txBody>
      </p:sp>
      <p:sp>
        <p:nvSpPr>
          <p:cNvPr id="5" name="灯片编号占位符 4"/>
          <p:cNvSpPr>
            <a:spLocks noGrp="1"/>
          </p:cNvSpPr>
          <p:nvPr>
            <p:ph type="sldNum" sz="quarter" idx="12"/>
          </p:nvPr>
        </p:nvSpPr>
        <p:spPr/>
        <p:txBody>
          <a:bodyPr/>
          <a:lstStyle/>
          <a:p>
            <a:fld id="{0D0F59FD-F4E6-4580-A7A6-738330866A50}"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69983504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en-US" altLang="zh-CN" dirty="0">
              <a:solidFill>
                <a:prstClr val="black">
                  <a:tint val="75000"/>
                </a:prstClr>
              </a:solidFill>
            </a:endParaRPr>
          </a:p>
        </p:txBody>
      </p:sp>
      <p:sp>
        <p:nvSpPr>
          <p:cNvPr id="3" name="页脚占位符 2"/>
          <p:cNvSpPr>
            <a:spLocks noGrp="1"/>
          </p:cNvSpPr>
          <p:nvPr>
            <p:ph type="ftr" sz="quarter" idx="11"/>
          </p:nvPr>
        </p:nvSpPr>
        <p:spPr/>
        <p:txBody>
          <a:bodyPr/>
          <a:lstStyle/>
          <a:p>
            <a:endParaRPr lang="en-US" altLang="zh-CN" dirty="0">
              <a:solidFill>
                <a:prstClr val="black">
                  <a:tint val="75000"/>
                </a:prstClr>
              </a:solidFill>
            </a:endParaRPr>
          </a:p>
        </p:txBody>
      </p:sp>
      <p:sp>
        <p:nvSpPr>
          <p:cNvPr id="4" name="灯片编号占位符 3"/>
          <p:cNvSpPr>
            <a:spLocks noGrp="1"/>
          </p:cNvSpPr>
          <p:nvPr>
            <p:ph type="sldNum" sz="quarter" idx="12"/>
          </p:nvPr>
        </p:nvSpPr>
        <p:spPr/>
        <p:txBody>
          <a:bodyPr/>
          <a:lstStyle/>
          <a:p>
            <a:fld id="{21CB4A48-1678-43A6-AFA6-FEA4C8E01FCA}"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51088531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0"/>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3" y="1435104"/>
            <a:ext cx="4011084" cy="4691063"/>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ltLang="zh-CN" dirty="0">
              <a:solidFill>
                <a:prstClr val="black">
                  <a:tint val="75000"/>
                </a:prstClr>
              </a:solidFill>
            </a:endParaRPr>
          </a:p>
        </p:txBody>
      </p:sp>
      <p:sp>
        <p:nvSpPr>
          <p:cNvPr id="6" name="页脚占位符 5"/>
          <p:cNvSpPr>
            <a:spLocks noGrp="1"/>
          </p:cNvSpPr>
          <p:nvPr>
            <p:ph type="ftr" sz="quarter" idx="11"/>
          </p:nvPr>
        </p:nvSpPr>
        <p:spPr/>
        <p:txBody>
          <a:bodyPr/>
          <a:lstStyle/>
          <a:p>
            <a:endParaRPr lang="en-US" altLang="zh-CN" dirty="0">
              <a:solidFill>
                <a:prstClr val="black">
                  <a:tint val="75000"/>
                </a:prstClr>
              </a:solidFill>
            </a:endParaRPr>
          </a:p>
        </p:txBody>
      </p:sp>
      <p:sp>
        <p:nvSpPr>
          <p:cNvPr id="7" name="灯片编号占位符 6"/>
          <p:cNvSpPr>
            <a:spLocks noGrp="1"/>
          </p:cNvSpPr>
          <p:nvPr>
            <p:ph type="sldNum" sz="quarter" idx="12"/>
          </p:nvPr>
        </p:nvSpPr>
        <p:spPr/>
        <p:txBody>
          <a:bodyPr/>
          <a:lstStyle/>
          <a:p>
            <a:fld id="{D1F4E7EF-D6B4-4C67-AF6A-1454558E59D8}"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53224117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3" indent="0">
              <a:buNone/>
              <a:defRPr sz="2400"/>
            </a:lvl3pPr>
            <a:lvl4pPr marL="1371545" indent="0">
              <a:buNone/>
              <a:defRPr sz="2100"/>
            </a:lvl4pPr>
            <a:lvl5pPr marL="1828727" indent="0">
              <a:buNone/>
              <a:defRPr sz="2100"/>
            </a:lvl5pPr>
            <a:lvl6pPr marL="2285909" indent="0">
              <a:buNone/>
              <a:defRPr sz="2100"/>
            </a:lvl6pPr>
            <a:lvl7pPr marL="2743090" indent="0">
              <a:buNone/>
              <a:defRPr sz="2100"/>
            </a:lvl7pPr>
            <a:lvl8pPr marL="3200272" indent="0">
              <a:buNone/>
              <a:defRPr sz="2100"/>
            </a:lvl8pPr>
            <a:lvl9pPr marL="3657454" indent="0">
              <a:buNone/>
              <a:defRPr sz="21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en-US" altLang="zh-CN" dirty="0">
              <a:solidFill>
                <a:prstClr val="black">
                  <a:tint val="75000"/>
                </a:prstClr>
              </a:solidFill>
            </a:endParaRPr>
          </a:p>
        </p:txBody>
      </p:sp>
      <p:sp>
        <p:nvSpPr>
          <p:cNvPr id="6" name="页脚占位符 5"/>
          <p:cNvSpPr>
            <a:spLocks noGrp="1"/>
          </p:cNvSpPr>
          <p:nvPr>
            <p:ph type="ftr" sz="quarter" idx="11"/>
          </p:nvPr>
        </p:nvSpPr>
        <p:spPr/>
        <p:txBody>
          <a:bodyPr/>
          <a:lstStyle/>
          <a:p>
            <a:endParaRPr lang="en-US" altLang="zh-CN" dirty="0">
              <a:solidFill>
                <a:prstClr val="black">
                  <a:tint val="75000"/>
                </a:prstClr>
              </a:solidFill>
            </a:endParaRPr>
          </a:p>
        </p:txBody>
      </p:sp>
      <p:sp>
        <p:nvSpPr>
          <p:cNvPr id="7" name="灯片编号占位符 6"/>
          <p:cNvSpPr>
            <a:spLocks noGrp="1"/>
          </p:cNvSpPr>
          <p:nvPr>
            <p:ph type="sldNum" sz="quarter" idx="12"/>
          </p:nvPr>
        </p:nvSpPr>
        <p:spPr/>
        <p:txBody>
          <a:bodyPr/>
          <a:lstStyle/>
          <a:p>
            <a:fld id="{60040F1F-C187-4BF0-B84D-939B788166F8}" type="slidenum">
              <a:rPr lang="en-US" altLang="zh-CN" smtClean="0">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87582358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36" tIns="45719" rIns="91436" bIns="4571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6"/>
            <a:ext cx="10972800" cy="4525963"/>
          </a:xfrm>
          <a:prstGeom prst="rect">
            <a:avLst/>
          </a:prstGeom>
        </p:spPr>
        <p:txBody>
          <a:bodyPr vert="horz" lIns="91436" tIns="45719" rIns="91436" bIns="4571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6"/>
            <a:ext cx="2844800" cy="365125"/>
          </a:xfrm>
          <a:prstGeom prst="rect">
            <a:avLst/>
          </a:prstGeom>
        </p:spPr>
        <p:txBody>
          <a:bodyPr vert="horz" lIns="91436" tIns="45719" rIns="91436" bIns="45719" rtlCol="0" anchor="ctr"/>
          <a:lstStyle>
            <a:lvl1pPr algn="l">
              <a:defRPr sz="1200">
                <a:solidFill>
                  <a:schemeClr val="tx1">
                    <a:tint val="75000"/>
                  </a:schemeClr>
                </a:solidFill>
              </a:defRPr>
            </a:lvl1pPr>
          </a:lstStyle>
          <a:p>
            <a:endParaRPr lang="en-US" altLang="zh-CN" dirty="0">
              <a:solidFill>
                <a:prstClr val="black">
                  <a:tint val="75000"/>
                </a:prstClr>
              </a:solidFill>
            </a:endParaRPr>
          </a:p>
        </p:txBody>
      </p:sp>
      <p:sp>
        <p:nvSpPr>
          <p:cNvPr id="5" name="页脚占位符 4"/>
          <p:cNvSpPr>
            <a:spLocks noGrp="1"/>
          </p:cNvSpPr>
          <p:nvPr>
            <p:ph type="ftr" sz="quarter" idx="3"/>
          </p:nvPr>
        </p:nvSpPr>
        <p:spPr>
          <a:xfrm>
            <a:off x="4165600" y="6356356"/>
            <a:ext cx="3860800" cy="365125"/>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4"/>
          </p:nvPr>
        </p:nvSpPr>
        <p:spPr>
          <a:xfrm>
            <a:off x="8737600" y="6356356"/>
            <a:ext cx="2844800" cy="365125"/>
          </a:xfrm>
          <a:prstGeom prst="rect">
            <a:avLst/>
          </a:prstGeom>
        </p:spPr>
        <p:txBody>
          <a:bodyPr vert="horz" lIns="91436" tIns="45719" rIns="91436" bIns="45719" rtlCol="0" anchor="ctr"/>
          <a:lstStyle>
            <a:lvl1pPr algn="r">
              <a:defRPr sz="1200">
                <a:solidFill>
                  <a:schemeClr val="tx1">
                    <a:tint val="75000"/>
                  </a:schemeClr>
                </a:solidFill>
              </a:defRPr>
            </a:lvl1pPr>
          </a:lstStyle>
          <a:p>
            <a:fld id="{EB6557AB-E1C3-47D5-999D-2FBDBD51BBD7}" type="slidenum">
              <a:rPr lang="en-US" altLang="zh-CN" smtClean="0">
                <a:solidFill>
                  <a:prstClr val="black">
                    <a:tint val="75000"/>
                  </a:prstClr>
                </a:solidFill>
              </a:rPr>
              <a:pPr/>
              <a:t>‹#›</a:t>
            </a:fld>
            <a:endParaRPr lang="en-US" altLang="zh-CN" dirty="0">
              <a:solidFill>
                <a:prstClr val="black">
                  <a:tint val="75000"/>
                </a:prstClr>
              </a:solidFill>
            </a:endParaRPr>
          </a:p>
        </p:txBody>
      </p:sp>
      <p:sp>
        <p:nvSpPr>
          <p:cNvPr id="7" name="Rectangle 7"/>
          <p:cNvSpPr>
            <a:spLocks noChangeArrowheads="1"/>
          </p:cNvSpPr>
          <p:nvPr userDrawn="1"/>
        </p:nvSpPr>
        <p:spPr bwMode="auto">
          <a:xfrm>
            <a:off x="0" y="0"/>
            <a:ext cx="406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zh-CN" altLang="en-US">
              <a:solidFill>
                <a:prstClr val="black"/>
              </a:solidFill>
            </a:endParaRPr>
          </a:p>
        </p:txBody>
      </p:sp>
      <p:sp>
        <p:nvSpPr>
          <p:cNvPr id="8" name="Rectangle 8"/>
          <p:cNvSpPr>
            <a:spLocks noChangeArrowheads="1"/>
          </p:cNvSpPr>
          <p:nvPr userDrawn="1"/>
        </p:nvSpPr>
        <p:spPr bwMode="auto">
          <a:xfrm>
            <a:off x="11785600" y="0"/>
            <a:ext cx="406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zh-CN" altLang="en-US">
              <a:solidFill>
                <a:prstClr val="black"/>
              </a:solidFill>
            </a:endParaRPr>
          </a:p>
        </p:txBody>
      </p:sp>
      <p:sp>
        <p:nvSpPr>
          <p:cNvPr id="9" name="Rectangle 9"/>
          <p:cNvSpPr>
            <a:spLocks noChangeArrowheads="1"/>
          </p:cNvSpPr>
          <p:nvPr userDrawn="1"/>
        </p:nvSpPr>
        <p:spPr bwMode="auto">
          <a:xfrm rot="16200000">
            <a:off x="5740400" y="-5740400"/>
            <a:ext cx="304800" cy="11785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zh-CN" altLang="en-US">
              <a:solidFill>
                <a:prstClr val="black"/>
              </a:solidFill>
            </a:endParaRPr>
          </a:p>
        </p:txBody>
      </p:sp>
      <p:sp>
        <p:nvSpPr>
          <p:cNvPr id="10" name="Rectangle 10"/>
          <p:cNvSpPr>
            <a:spLocks noChangeArrowheads="1"/>
          </p:cNvSpPr>
          <p:nvPr userDrawn="1"/>
        </p:nvSpPr>
        <p:spPr bwMode="auto">
          <a:xfrm rot="16200000">
            <a:off x="6146800" y="812800"/>
            <a:ext cx="304800" cy="11785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9" rIns="91436" bIns="45719" anchor="ctr"/>
          <a:lstStyle/>
          <a:p>
            <a:endParaRPr lang="zh-CN" altLang="en-US">
              <a:solidFill>
                <a:prstClr val="black"/>
              </a:solidFill>
            </a:endParaRPr>
          </a:p>
        </p:txBody>
      </p:sp>
    </p:spTree>
    <p:extLst>
      <p:ext uri="{BB962C8B-B14F-4D97-AF65-F5344CB8AC3E}">
        <p14:creationId xmlns:p14="http://schemas.microsoft.com/office/powerpoint/2010/main" val="8765512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p:transition>
  <p:timing>
    <p:tnLst>
      <p:par>
        <p:cTn id="1" dur="indefinite" restart="never" nodeType="tmRoot"/>
      </p:par>
    </p:tnLst>
  </p:timing>
  <p:txStyles>
    <p:titleStyle>
      <a:lvl1pPr algn="ctr" defTabSz="914363"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zh-CN"/>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1"/>
            <a:ext cx="3556000" cy="230830"/>
          </a:xfrm>
          <a:prstGeom prst="rect">
            <a:avLst/>
          </a:prstGeom>
          <a:noFill/>
        </p:spPr>
        <p:txBody>
          <a:bodyPr wrap="square" lIns="91436" tIns="45719" rIns="91436" bIns="45719" rtlCol="0">
            <a:spAutoFit/>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a:t>
            </a:r>
            <a:r>
              <a:rPr kumimoji="0" lang="zh-CN" altLang="en-US" sz="3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下载平果兔平台</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上提供的</a:t>
            </a:r>
            <a:r>
              <a:rPr kumimoji="0" lang="en-US" altLang="zh-CN"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a:t>
            </a:r>
            <a:r>
              <a:rPr kumimoji="0" lang="zh-CN" altLang="en-US" sz="3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和平果兔以及</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原创作者的利益，请勿复制、传播、销售，否则将承担法律责任</a:t>
            </a:r>
            <a:r>
              <a:rPr kumimoji="0" lang="zh-CN" altLang="en-US" sz="300" b="0" i="0" u="none" strike="noStrike" kern="1200" cap="none" spc="0" normalizeH="0" baseline="0" noProof="0" dirty="0" smtClean="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！平果兔将</a:t>
            </a:r>
            <a:r>
              <a:rPr kumimoji="0" lang="zh-CN" altLang="en-US" sz="3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对作品进行维权，按照传播下载次数进行十倍的索取赔偿！</a:t>
            </a:r>
          </a:p>
          <a:p>
            <a:pPr marL="0" marR="0" lvl="0" indent="0" algn="l" defTabSz="457182" rtl="0" eaLnBrk="1" fontAlgn="auto" latinLnBrk="0" hangingPunct="1">
              <a:lnSpc>
                <a:spcPct val="100000"/>
              </a:lnSpc>
              <a:spcBef>
                <a:spcPts val="0"/>
              </a:spcBef>
              <a:spcAft>
                <a:spcPts val="0"/>
              </a:spcAft>
              <a:buClrTx/>
              <a:buSzTx/>
              <a:buFontTx/>
              <a:buNone/>
              <a:tabLst/>
              <a:defRPr/>
            </a:pPr>
            <a:r>
              <a:rPr kumimoji="0" lang="en-US" altLang="zh-CN" sz="6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8165670"/>
      </p:ext>
    </p:extLst>
  </p:cSld>
  <p:clrMap bg1="lt1" tx1="dk1" bg2="lt2" tx2="dk2" accent1="accent1" accent2="accent2" accent3="accent3" accent4="accent4" accent5="accent5" accent6="accent6" hlink="hlink" folHlink="folHlink"/>
  <p:sldLayoutIdLst>
    <p:sldLayoutId id="2147483829" r:id="rId1"/>
    <p:sldLayoutId id="2147483830" r:id="rId2"/>
  </p:sldLayoutIdLst>
  <p:transition spd="med">
    <p:random/>
    <p:sndAc>
      <p:stSnd>
        <p:snd r:embed="rId4" name="微信消息.wav"/>
      </p:stSnd>
    </p:sndAc>
  </p:transition>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oleObject" Target="../embeddings/oleObject1.bin"/><Relationship Id="rId4" Type="http://schemas.openxmlformats.org/officeDocument/2006/relationships/hyperlink" Target="&#36817;&#20195;&#23624;&#36785;&#22806;&#20132;.mp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21608;&#24681;&#26469;&#24635;&#29702;&#22312;&#19975;&#38534;&#20250;&#35758;&#19978;&#30340;&#35762;&#35805;&#21450;&#24847;&#20041;.asf"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4.jpe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5" Type="http://schemas.openxmlformats.org/officeDocument/2006/relationships/slideLayout" Target="../slideLayouts/slideLayout6.xml"/><Relationship Id="rId4" Type="http://schemas.openxmlformats.org/officeDocument/2006/relationships/tags" Target="../tags/tag13.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6.xml"/><Relationship Id="rId4"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tags" Target="../tags/tag2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开国大典 董希文1953"/>
          <p:cNvPicPr>
            <a:picLocks noChangeAspect="1"/>
          </p:cNvPicPr>
          <p:nvPr>
            <p:custDataLst>
              <p:tags r:id="rId1"/>
            </p:custDataLst>
          </p:nvPr>
        </p:nvPicPr>
        <p:blipFill>
          <a:blip r:embed="rId4"/>
          <a:srcRect t="185" r="990"/>
          <a:stretch>
            <a:fillRect/>
          </a:stretch>
        </p:blipFill>
        <p:spPr>
          <a:xfrm>
            <a:off x="-4445" y="0"/>
            <a:ext cx="12213590" cy="6858000"/>
          </a:xfrm>
          <a:prstGeom prst="rect">
            <a:avLst/>
          </a:prstGeom>
        </p:spPr>
      </p:pic>
    </p:spTree>
    <p:extLst>
      <p:ext uri="{BB962C8B-B14F-4D97-AF65-F5344CB8AC3E}">
        <p14:creationId xmlns:p14="http://schemas.microsoft.com/office/powerpoint/2010/main" val="40348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国民经济</a:t>
            </a:r>
            <a:r>
              <a:rPr lang="zh-CN" altLang="en-US" sz="2800" b="1" dirty="0">
                <a:solidFill>
                  <a:srgbClr val="FF0000"/>
                </a:solidFill>
                <a:latin typeface="楷体" panose="02010609060101010101" pitchFamily="49" charset="-122"/>
                <a:ea typeface="楷体" panose="02010609060101010101" pitchFamily="49" charset="-122"/>
                <a:cs typeface="楷体_GB2312"/>
              </a:rPr>
              <a:t>的</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恢复</a:t>
            </a:r>
            <a:endParaRPr lang="zh-CN" altLang="en-US" sz="2800" b="1" dirty="0">
              <a:solidFill>
                <a:srgbClr val="FF0000"/>
              </a:solidFill>
              <a:latin typeface="楷体" panose="02010609060101010101" pitchFamily="49" charset="-122"/>
              <a:ea typeface="楷体" panose="02010609060101010101" pitchFamily="49" charset="-122"/>
              <a:cs typeface="楷体_GB2312"/>
            </a:endParaRPr>
          </a:p>
        </p:txBody>
      </p:sp>
      <p:sp>
        <p:nvSpPr>
          <p:cNvPr id="18" name="文本框 35849"/>
          <p:cNvSpPr txBox="1">
            <a:spLocks noChangeArrowheads="1"/>
          </p:cNvSpPr>
          <p:nvPr/>
        </p:nvSpPr>
        <p:spPr bwMode="auto">
          <a:xfrm>
            <a:off x="304800" y="1308726"/>
            <a:ext cx="2286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）原因：</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）结果：</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19" name="左大括号 18"/>
          <p:cNvSpPr/>
          <p:nvPr/>
        </p:nvSpPr>
        <p:spPr>
          <a:xfrm>
            <a:off x="-20782" y="1567774"/>
            <a:ext cx="381000" cy="269057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文本框 35849"/>
          <p:cNvSpPr txBox="1">
            <a:spLocks noChangeArrowheads="1"/>
          </p:cNvSpPr>
          <p:nvPr/>
        </p:nvSpPr>
        <p:spPr bwMode="auto">
          <a:xfrm>
            <a:off x="2133600" y="1325319"/>
            <a:ext cx="99060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楷体" panose="02010609060101010101" pitchFamily="49" charset="-122"/>
                <a:ea typeface="楷体" panose="02010609060101010101" pitchFamily="49" charset="-122"/>
                <a:cs typeface="楷体_GB2312"/>
              </a:rPr>
              <a:t>新中国面临一个</a:t>
            </a:r>
            <a:r>
              <a:rPr lang="zh-CN" altLang="en-US" sz="2800" dirty="0">
                <a:solidFill>
                  <a:srgbClr val="FF0000"/>
                </a:solidFill>
                <a:latin typeface="楷体" panose="02010609060101010101" pitchFamily="49" charset="-122"/>
                <a:ea typeface="楷体" panose="02010609060101010101" pitchFamily="49" charset="-122"/>
                <a:cs typeface="楷体_GB2312"/>
              </a:rPr>
              <a:t>经济上千疮百孔的烂摊子</a:t>
            </a:r>
            <a:r>
              <a:rPr lang="zh-CN" altLang="en-US" sz="2800" dirty="0">
                <a:latin typeface="楷体" panose="02010609060101010101" pitchFamily="49" charset="-122"/>
                <a:ea typeface="楷体" panose="02010609060101010101" pitchFamily="49" charset="-122"/>
                <a:cs typeface="楷体_GB2312"/>
              </a:rPr>
              <a:t>。国家</a:t>
            </a:r>
            <a:r>
              <a:rPr lang="zh-CN" altLang="en-US" sz="2800" b="1" dirty="0">
                <a:solidFill>
                  <a:srgbClr val="FF0000"/>
                </a:solidFill>
                <a:latin typeface="楷体" panose="02010609060101010101" pitchFamily="49" charset="-122"/>
                <a:ea typeface="楷体" panose="02010609060101010101" pitchFamily="49" charset="-122"/>
                <a:cs typeface="楷体_GB2312"/>
              </a:rPr>
              <a:t>财政困难</a:t>
            </a:r>
            <a:r>
              <a:rPr lang="zh-CN" altLang="en-US" sz="2800" dirty="0">
                <a:latin typeface="楷体" panose="02010609060101010101" pitchFamily="49" charset="-122"/>
                <a:ea typeface="楷体" panose="02010609060101010101" pitchFamily="49" charset="-122"/>
                <a:cs typeface="楷体_GB2312"/>
              </a:rPr>
              <a:t>，投机商人乘机</a:t>
            </a:r>
            <a:r>
              <a:rPr lang="zh-CN" altLang="en-US" sz="2800" b="1" dirty="0">
                <a:solidFill>
                  <a:srgbClr val="FF0000"/>
                </a:solidFill>
                <a:latin typeface="楷体" panose="02010609060101010101" pitchFamily="49" charset="-122"/>
                <a:ea typeface="楷体" panose="02010609060101010101" pitchFamily="49" charset="-122"/>
                <a:cs typeface="楷体_GB2312"/>
              </a:rPr>
              <a:t>抢购物资</a:t>
            </a:r>
            <a:r>
              <a:rPr lang="zh-CN" altLang="en-US" sz="2800" dirty="0">
                <a:latin typeface="楷体" panose="02010609060101010101" pitchFamily="49" charset="-122"/>
                <a:ea typeface="楷体" panose="02010609060101010101" pitchFamily="49" charset="-122"/>
                <a:cs typeface="楷体_GB2312"/>
              </a:rPr>
              <a:t>，</a:t>
            </a:r>
            <a:r>
              <a:rPr lang="zh-CN" altLang="en-US" sz="2800" b="1" dirty="0">
                <a:solidFill>
                  <a:srgbClr val="FF0000"/>
                </a:solidFill>
                <a:latin typeface="楷体" panose="02010609060101010101" pitchFamily="49" charset="-122"/>
                <a:ea typeface="楷体" panose="02010609060101010101" pitchFamily="49" charset="-122"/>
                <a:cs typeface="楷体_GB2312"/>
              </a:rPr>
              <a:t>囤积居奇</a:t>
            </a:r>
            <a:r>
              <a:rPr lang="zh-CN" altLang="en-US" sz="2800" dirty="0">
                <a:latin typeface="楷体" panose="02010609060101010101" pitchFamily="49" charset="-122"/>
                <a:ea typeface="楷体" panose="02010609060101010101" pitchFamily="49" charset="-122"/>
                <a:cs typeface="楷体_GB2312"/>
              </a:rPr>
              <a:t>，</a:t>
            </a:r>
            <a:r>
              <a:rPr lang="zh-CN" altLang="en-US" sz="2800" b="1" dirty="0">
                <a:solidFill>
                  <a:srgbClr val="FF0000"/>
                </a:solidFill>
                <a:latin typeface="楷体" panose="02010609060101010101" pitchFamily="49" charset="-122"/>
                <a:ea typeface="楷体" panose="02010609060101010101" pitchFamily="49" charset="-122"/>
                <a:cs typeface="楷体_GB2312"/>
              </a:rPr>
              <a:t>拒用人民币</a:t>
            </a:r>
            <a:r>
              <a:rPr lang="zh-CN" altLang="en-US" sz="2800" dirty="0" smtClean="0">
                <a:latin typeface="楷体" panose="02010609060101010101" pitchFamily="49" charset="-122"/>
                <a:ea typeface="楷体" panose="02010609060101010101" pitchFamily="49" charset="-122"/>
                <a:cs typeface="楷体_GB2312"/>
              </a:rPr>
              <a:t>，</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倒卖</a:t>
            </a:r>
            <a:r>
              <a:rPr lang="zh-CN" altLang="en-US" sz="2800" b="1" dirty="0">
                <a:solidFill>
                  <a:srgbClr val="FF0000"/>
                </a:solidFill>
                <a:latin typeface="楷体" panose="02010609060101010101" pitchFamily="49" charset="-122"/>
                <a:ea typeface="楷体" panose="02010609060101010101" pitchFamily="49" charset="-122"/>
                <a:cs typeface="楷体_GB2312"/>
              </a:rPr>
              <a:t>银元</a:t>
            </a:r>
            <a:r>
              <a:rPr lang="zh-CN" altLang="en-US" sz="2800" dirty="0">
                <a:latin typeface="楷体" panose="02010609060101010101" pitchFamily="49" charset="-122"/>
                <a:ea typeface="楷体" panose="02010609060101010101" pitchFamily="49" charset="-122"/>
                <a:cs typeface="楷体_GB2312"/>
              </a:rPr>
              <a:t>，加剧物价飞速上涨。为了制止投机资本制造</a:t>
            </a:r>
            <a:r>
              <a:rPr lang="zh-CN" altLang="en-US" sz="2800" dirty="0" smtClean="0">
                <a:latin typeface="楷体" panose="02010609060101010101" pitchFamily="49" charset="-122"/>
                <a:ea typeface="楷体" panose="02010609060101010101" pitchFamily="49" charset="-122"/>
                <a:cs typeface="楷体_GB2312"/>
              </a:rPr>
              <a:t>的市场</a:t>
            </a:r>
            <a:r>
              <a:rPr lang="zh-CN" altLang="en-US" sz="2800" dirty="0">
                <a:latin typeface="楷体" panose="02010609060101010101" pitchFamily="49" charset="-122"/>
                <a:ea typeface="楷体" panose="02010609060101010101" pitchFamily="49" charset="-122"/>
                <a:cs typeface="楷体_GB2312"/>
              </a:rPr>
              <a:t>混乱，党和政府采取有力的</a:t>
            </a:r>
            <a:r>
              <a:rPr lang="zh-CN" altLang="en-US" sz="2800" b="1" dirty="0">
                <a:solidFill>
                  <a:srgbClr val="0000FF"/>
                </a:solidFill>
                <a:latin typeface="楷体" panose="02010609060101010101" pitchFamily="49" charset="-122"/>
                <a:ea typeface="楷体" panose="02010609060101010101" pitchFamily="49" charset="-122"/>
                <a:cs typeface="楷体_GB2312"/>
              </a:rPr>
              <a:t>经济措施</a:t>
            </a:r>
            <a:r>
              <a:rPr lang="zh-CN" altLang="en-US" sz="2800" dirty="0">
                <a:latin typeface="楷体" panose="02010609060101010101" pitchFamily="49" charset="-122"/>
                <a:ea typeface="楷体" panose="02010609060101010101" pitchFamily="49" charset="-122"/>
                <a:cs typeface="楷体_GB2312"/>
              </a:rPr>
              <a:t>和必要的</a:t>
            </a:r>
            <a:r>
              <a:rPr lang="zh-CN" altLang="en-US" sz="2800" b="1" dirty="0">
                <a:solidFill>
                  <a:srgbClr val="0000FF"/>
                </a:solidFill>
                <a:latin typeface="楷体" panose="02010609060101010101" pitchFamily="49" charset="-122"/>
                <a:ea typeface="楷体" panose="02010609060101010101" pitchFamily="49" charset="-122"/>
                <a:cs typeface="楷体_GB2312"/>
              </a:rPr>
              <a:t>行政、法律等手段</a:t>
            </a:r>
            <a:r>
              <a:rPr lang="zh-CN" altLang="en-US" sz="2800" dirty="0">
                <a:latin typeface="楷体" panose="02010609060101010101" pitchFamily="49" charset="-122"/>
                <a:ea typeface="楷体" panose="02010609060101010101" pitchFamily="49" charset="-122"/>
                <a:cs typeface="楷体_GB2312"/>
              </a:rPr>
              <a:t>，</a:t>
            </a:r>
            <a:endParaRPr lang="en-US" altLang="zh-CN" sz="2800" dirty="0" smtClean="0">
              <a:latin typeface="楷体" panose="02010609060101010101" pitchFamily="49" charset="-122"/>
              <a:ea typeface="楷体" panose="02010609060101010101" pitchFamily="49" charset="-122"/>
              <a:cs typeface="楷体_GB2312"/>
            </a:endParaRPr>
          </a:p>
        </p:txBody>
      </p:sp>
      <p:sp>
        <p:nvSpPr>
          <p:cNvPr id="21" name="文本框 35849"/>
          <p:cNvSpPr txBox="1">
            <a:spLocks noChangeArrowheads="1"/>
          </p:cNvSpPr>
          <p:nvPr/>
        </p:nvSpPr>
        <p:spPr bwMode="auto">
          <a:xfrm>
            <a:off x="2254332" y="3048868"/>
            <a:ext cx="990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FF0000"/>
                </a:solidFill>
                <a:latin typeface="楷体" panose="02010609060101010101" pitchFamily="49" charset="-122"/>
                <a:ea typeface="楷体" panose="02010609060101010101" pitchFamily="49" charset="-122"/>
                <a:cs typeface="楷体_GB2312"/>
              </a:rPr>
              <a:t>①“银元之战” </a:t>
            </a:r>
            <a:r>
              <a:rPr lang="zh-CN" altLang="en-US" sz="2800" b="1" dirty="0">
                <a:solidFill>
                  <a:srgbClr val="FF0000"/>
                </a:solidFill>
                <a:latin typeface="楷体" panose="02010609060101010101" pitchFamily="49" charset="-122"/>
                <a:ea typeface="楷体" panose="02010609060101010101" pitchFamily="49" charset="-122"/>
                <a:cs typeface="楷体_GB2312"/>
              </a:rPr>
              <a:t>和“米棉之战</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
        <p:nvSpPr>
          <p:cNvPr id="9" name="TextBox 8"/>
          <p:cNvSpPr txBox="1"/>
          <p:nvPr/>
        </p:nvSpPr>
        <p:spPr>
          <a:xfrm>
            <a:off x="35626" y="1551896"/>
            <a:ext cx="12155384" cy="5262979"/>
          </a:xfrm>
          <a:prstGeom prst="rect">
            <a:avLst/>
          </a:prstGeom>
          <a:solidFill>
            <a:schemeClr val="accent6">
              <a:lumMod val="20000"/>
              <a:lumOff val="80000"/>
            </a:schemeClr>
          </a:solidFill>
        </p:spPr>
        <p:txBody>
          <a:bodyPr wrap="square" rtlCol="0">
            <a:spAutoFit/>
          </a:bodyPr>
          <a:lstStyle/>
          <a:p>
            <a:r>
              <a:rPr lang="en-US" altLang="zh-CN" sz="2400" dirty="0" smtClean="0">
                <a:latin typeface="楷体" pitchFamily="49" charset="-122"/>
                <a:ea typeface="楷体" pitchFamily="49" charset="-122"/>
              </a:rPr>
              <a:t>P157:</a:t>
            </a:r>
            <a:r>
              <a:rPr lang="zh-CN" altLang="en-US" sz="2400" dirty="0" smtClean="0">
                <a:latin typeface="楷体" pitchFamily="49" charset="-122"/>
                <a:ea typeface="楷体" pitchFamily="49" charset="-122"/>
              </a:rPr>
              <a:t>历史</a:t>
            </a:r>
            <a:r>
              <a:rPr lang="zh-CN" altLang="en-US" sz="2400" dirty="0">
                <a:latin typeface="楷体" pitchFamily="49" charset="-122"/>
                <a:ea typeface="楷体" pitchFamily="49" charset="-122"/>
              </a:rPr>
              <a:t>纵横   	</a:t>
            </a:r>
            <a:r>
              <a:rPr lang="zh-CN" altLang="en-US" sz="2400" dirty="0" smtClean="0">
                <a:latin typeface="楷体" pitchFamily="49" charset="-122"/>
                <a:ea typeface="楷体" pitchFamily="49" charset="-122"/>
              </a:rPr>
              <a:t>“银元之战”</a:t>
            </a:r>
            <a:r>
              <a:rPr lang="zh-CN" altLang="en-US" sz="2400" dirty="0">
                <a:latin typeface="楷体" pitchFamily="49" charset="-122"/>
                <a:ea typeface="楷体" pitchFamily="49" charset="-122"/>
              </a:rPr>
              <a:t>和“米棉之战”</a:t>
            </a:r>
          </a:p>
          <a:p>
            <a:r>
              <a:rPr lang="zh-CN" altLang="en-US" sz="2400" dirty="0">
                <a:latin typeface="楷体" pitchFamily="49" charset="-122"/>
                <a:ea typeface="楷体" pitchFamily="49" charset="-122"/>
              </a:rPr>
              <a:t>“银元之战”是</a:t>
            </a:r>
            <a:r>
              <a:rPr lang="en-US" altLang="zh-CN" sz="2400" dirty="0" smtClean="0">
                <a:latin typeface="楷体" pitchFamily="49" charset="-122"/>
                <a:ea typeface="楷体" pitchFamily="49" charset="-122"/>
              </a:rPr>
              <a:t>1949</a:t>
            </a:r>
            <a:r>
              <a:rPr lang="zh-CN" altLang="en-US" sz="2400" dirty="0" smtClean="0">
                <a:latin typeface="楷体" pitchFamily="49" charset="-122"/>
                <a:ea typeface="楷体" pitchFamily="49" charset="-122"/>
              </a:rPr>
              <a:t>年</a:t>
            </a:r>
            <a:r>
              <a:rPr lang="en-US" altLang="zh-CN" sz="2400" dirty="0" smtClean="0">
                <a:latin typeface="楷体" pitchFamily="49" charset="-122"/>
                <a:ea typeface="楷体" pitchFamily="49" charset="-122"/>
              </a:rPr>
              <a:t>6</a:t>
            </a:r>
            <a:r>
              <a:rPr lang="zh-CN" altLang="en-US" sz="2400" dirty="0" smtClean="0">
                <a:latin typeface="楷体" pitchFamily="49" charset="-122"/>
                <a:ea typeface="楷体" pitchFamily="49" charset="-122"/>
              </a:rPr>
              <a:t>月</a:t>
            </a:r>
            <a:r>
              <a:rPr lang="zh-CN" altLang="en-US" sz="2400" dirty="0">
                <a:latin typeface="楷体" pitchFamily="49" charset="-122"/>
                <a:ea typeface="楷体" pitchFamily="49" charset="-122"/>
              </a:rPr>
              <a:t>，人民政府</a:t>
            </a:r>
            <a:r>
              <a:rPr lang="zh-CN" altLang="en-US" sz="2400" b="1" dirty="0">
                <a:solidFill>
                  <a:srgbClr val="FF0000"/>
                </a:solidFill>
                <a:latin typeface="楷体" pitchFamily="49" charset="-122"/>
                <a:ea typeface="楷体" pitchFamily="49" charset="-122"/>
              </a:rPr>
              <a:t>为制止恶性通货膨胀、稳定物价同</a:t>
            </a:r>
            <a:r>
              <a:rPr lang="zh-CN" altLang="en-US" sz="2400" dirty="0">
                <a:latin typeface="楷体" pitchFamily="49" charset="-122"/>
                <a:ea typeface="楷体" pitchFamily="49" charset="-122"/>
              </a:rPr>
              <a:t>投机资本进行的一场斗争。当时拥有大量资产的投机者试图通过银元的投机来</a:t>
            </a:r>
            <a:r>
              <a:rPr lang="zh-CN" altLang="en-US" sz="2400" b="1" dirty="0">
                <a:solidFill>
                  <a:srgbClr val="FF0000"/>
                </a:solidFill>
                <a:latin typeface="楷体" pitchFamily="49" charset="-122"/>
                <a:ea typeface="楷体" pitchFamily="49" charset="-122"/>
              </a:rPr>
              <a:t>阻止人民币进入市场</a:t>
            </a:r>
            <a:r>
              <a:rPr lang="zh-CN" altLang="en-US" sz="2400" dirty="0">
                <a:latin typeface="楷体" pitchFamily="49" charset="-122"/>
                <a:ea typeface="楷体" pitchFamily="49" charset="-122"/>
              </a:rPr>
              <a:t>，严重冲击金融市场， 引起物价飞涨，以上海市斗争最为激烈。人民政府断然采取了强有力的措施，</a:t>
            </a:r>
            <a:r>
              <a:rPr lang="zh-CN" altLang="en-US" sz="2400" b="1" dirty="0">
                <a:solidFill>
                  <a:srgbClr val="FF0000"/>
                </a:solidFill>
                <a:latin typeface="楷体" pitchFamily="49" charset="-122"/>
                <a:ea typeface="楷体" pitchFamily="49" charset="-122"/>
              </a:rPr>
              <a:t>查封上海证券大楼， 逮捕进行非法交易的投机巨头和银元贩子</a:t>
            </a:r>
            <a:r>
              <a:rPr lang="zh-CN" altLang="en-US" sz="2400" dirty="0">
                <a:latin typeface="楷体" pitchFamily="49" charset="-122"/>
                <a:ea typeface="楷体" pitchFamily="49" charset="-122"/>
              </a:rPr>
              <a:t>。商店也积极配合，</a:t>
            </a:r>
            <a:r>
              <a:rPr lang="zh-CN" altLang="en-US" sz="2400" b="1" dirty="0">
                <a:solidFill>
                  <a:srgbClr val="FF0000"/>
                </a:solidFill>
                <a:latin typeface="楷体" pitchFamily="49" charset="-122"/>
                <a:ea typeface="楷体" pitchFamily="49" charset="-122"/>
              </a:rPr>
              <a:t>拒收银元</a:t>
            </a:r>
            <a:r>
              <a:rPr lang="zh-CN" altLang="en-US" sz="2400" dirty="0">
                <a:latin typeface="楷体" pitchFamily="49" charset="-122"/>
                <a:ea typeface="楷体" pitchFamily="49" charset="-122"/>
              </a:rPr>
              <a:t>。武汉、广州等地也采取相应行动，</a:t>
            </a:r>
            <a:r>
              <a:rPr lang="zh-CN" altLang="en-US" sz="2400" b="1" dirty="0">
                <a:solidFill>
                  <a:srgbClr val="FF0000"/>
                </a:solidFill>
                <a:latin typeface="楷体" pitchFamily="49" charset="-122"/>
                <a:ea typeface="楷体" pitchFamily="49" charset="-122"/>
              </a:rPr>
              <a:t>严厉取缔和打击银元投机活动。</a:t>
            </a:r>
            <a:r>
              <a:rPr lang="zh-CN" altLang="en-US" sz="2400" dirty="0">
                <a:latin typeface="楷体" pitchFamily="49" charset="-122"/>
                <a:ea typeface="楷体" pitchFamily="49" charset="-122"/>
              </a:rPr>
              <a:t>至新中国成立时，人民币已基本占领了所有城乡市场。</a:t>
            </a:r>
          </a:p>
          <a:p>
            <a:r>
              <a:rPr lang="zh-CN" altLang="en-US" sz="2400" dirty="0" smtClean="0">
                <a:latin typeface="楷体" pitchFamily="49" charset="-122"/>
                <a:ea typeface="楷体" pitchFamily="49" charset="-122"/>
              </a:rPr>
              <a:t>  “</a:t>
            </a:r>
            <a:r>
              <a:rPr lang="zh-CN" altLang="en-US" sz="2400" dirty="0">
                <a:latin typeface="楷体" pitchFamily="49" charset="-122"/>
                <a:ea typeface="楷体" pitchFamily="49" charset="-122"/>
              </a:rPr>
              <a:t>米棉之战”是新中国成立初期打击国内米棉投机活动的一场斗争。在“银元之战”中受到打击的上海投机资本不甘心失败，很快转向</a:t>
            </a:r>
            <a:r>
              <a:rPr lang="zh-CN" altLang="en-US" sz="2400" b="1" dirty="0">
                <a:solidFill>
                  <a:srgbClr val="FF0000"/>
                </a:solidFill>
                <a:latin typeface="楷体" pitchFamily="49" charset="-122"/>
                <a:ea typeface="楷体" pitchFamily="49" charset="-122"/>
              </a:rPr>
              <a:t>粮食、棉纱和煤炭市场</a:t>
            </a:r>
            <a:r>
              <a:rPr lang="zh-CN" altLang="en-US" sz="2400" b="1" dirty="0">
                <a:latin typeface="楷体" pitchFamily="49" charset="-122"/>
                <a:ea typeface="楷体" pitchFamily="49" charset="-122"/>
              </a:rPr>
              <a:t>，</a:t>
            </a:r>
            <a:r>
              <a:rPr lang="zh-CN" altLang="en-US" sz="2400" dirty="0">
                <a:latin typeface="楷体" pitchFamily="49" charset="-122"/>
                <a:ea typeface="楷体" pitchFamily="49" charset="-122"/>
              </a:rPr>
              <a:t>利用物资极其匮乏的情况，大做投机生意，</a:t>
            </a:r>
            <a:r>
              <a:rPr lang="zh-CN" altLang="en-US" sz="2400" b="1" dirty="0">
                <a:solidFill>
                  <a:srgbClr val="FF0000"/>
                </a:solidFill>
                <a:latin typeface="楷体" pitchFamily="49" charset="-122"/>
                <a:ea typeface="楷体" pitchFamily="49" charset="-122"/>
              </a:rPr>
              <a:t>引发又一次全国性涨价高潮</a:t>
            </a:r>
            <a:r>
              <a:rPr lang="zh-CN" altLang="en-US" sz="2400" dirty="0">
                <a:latin typeface="楷体" pitchFamily="49" charset="-122"/>
                <a:ea typeface="楷体" pitchFamily="49" charset="-122"/>
              </a:rPr>
              <a:t>。人民政府紧急从</a:t>
            </a:r>
            <a:r>
              <a:rPr lang="zh-CN" altLang="en-US" sz="2400" b="1" dirty="0">
                <a:solidFill>
                  <a:srgbClr val="0000FF"/>
                </a:solidFill>
                <a:latin typeface="楷体" pitchFamily="49" charset="-122"/>
                <a:ea typeface="楷体" pitchFamily="49" charset="-122"/>
              </a:rPr>
              <a:t>全国各地将大批粮食、棉纱和煤炭调往上海</a:t>
            </a:r>
            <a:r>
              <a:rPr lang="zh-CN" altLang="en-US" sz="2400" dirty="0">
                <a:latin typeface="楷体" pitchFamily="49" charset="-122"/>
                <a:ea typeface="楷体" pitchFamily="49" charset="-122"/>
              </a:rPr>
              <a:t>、北京等大城市。当市场物价在投机商人哄抬之下达到顶点的时候，人民政府指导各地</a:t>
            </a:r>
            <a:r>
              <a:rPr lang="zh-CN" altLang="en-US" sz="2400" b="1" dirty="0">
                <a:solidFill>
                  <a:srgbClr val="0000FF"/>
                </a:solidFill>
                <a:latin typeface="楷体" pitchFamily="49" charset="-122"/>
                <a:ea typeface="楷体" pitchFamily="49" charset="-122"/>
              </a:rPr>
              <a:t>集中时间、集中物资统一向市场抛售，同时收紧银根</a:t>
            </a:r>
            <a:r>
              <a:rPr lang="zh-CN" altLang="en-US" sz="2400" dirty="0">
                <a:latin typeface="楷体" pitchFamily="49" charset="-122"/>
                <a:ea typeface="楷体" pitchFamily="49" charset="-122"/>
              </a:rPr>
              <a:t>。暴涨的物价在市场规律的作用上迅速下跌。这次波及地区最广、持续时间最长、涨幅最大的物价风潮，仅</a:t>
            </a:r>
            <a:r>
              <a:rPr lang="en-US" altLang="zh-CN" sz="2400" dirty="0">
                <a:latin typeface="楷体" pitchFamily="49" charset="-122"/>
                <a:ea typeface="楷体" pitchFamily="49" charset="-122"/>
              </a:rPr>
              <a:t>10 </a:t>
            </a:r>
            <a:r>
              <a:rPr lang="zh-CN" altLang="en-US" sz="2400" dirty="0">
                <a:latin typeface="楷体" pitchFamily="49" charset="-122"/>
                <a:ea typeface="楷体" pitchFamily="49" charset="-122"/>
              </a:rPr>
              <a:t>天左右就被平息下去。人民政府经过这次斗争，完全掌握了市场主动权。</a:t>
            </a:r>
          </a:p>
        </p:txBody>
      </p:sp>
    </p:spTree>
    <p:extLst>
      <p:ext uri="{BB962C8B-B14F-4D97-AF65-F5344CB8AC3E}">
        <p14:creationId xmlns:p14="http://schemas.microsoft.com/office/powerpoint/2010/main" val="35373839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1" grpId="0"/>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a:t>
            </a:r>
            <a:r>
              <a:rPr lang="zh-CN" altLang="en-US" sz="2800" dirty="0" smtClean="0">
                <a:solidFill>
                  <a:srgbClr val="0000FF"/>
                </a:solidFill>
                <a:latin typeface="楷体" panose="02010609060101010101" pitchFamily="49" charset="-122"/>
                <a:ea typeface="楷体" panose="02010609060101010101" pitchFamily="49" charset="-122"/>
                <a:cs typeface="楷体_GB2312"/>
              </a:rPr>
              <a:t>恢复</a:t>
            </a:r>
            <a:endParaRPr lang="zh-CN" altLang="en-US" sz="2800" dirty="0">
              <a:solidFill>
                <a:srgbClr val="0000FF"/>
              </a:solidFill>
              <a:latin typeface="楷体" panose="02010609060101010101" pitchFamily="49" charset="-122"/>
              <a:ea typeface="楷体" panose="02010609060101010101" pitchFamily="49" charset="-122"/>
              <a:cs typeface="楷体_GB2312"/>
            </a:endParaRPr>
          </a:p>
        </p:txBody>
      </p:sp>
      <p:sp>
        <p:nvSpPr>
          <p:cNvPr id="18" name="文本框 35849"/>
          <p:cNvSpPr txBox="1">
            <a:spLocks noChangeArrowheads="1"/>
          </p:cNvSpPr>
          <p:nvPr/>
        </p:nvSpPr>
        <p:spPr bwMode="auto">
          <a:xfrm>
            <a:off x="304800" y="1308726"/>
            <a:ext cx="228600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）原因：</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）结果：</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19" name="左大括号 18"/>
          <p:cNvSpPr/>
          <p:nvPr/>
        </p:nvSpPr>
        <p:spPr>
          <a:xfrm>
            <a:off x="-20782" y="1567774"/>
            <a:ext cx="381000" cy="269057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20" name="文本框 35849"/>
          <p:cNvSpPr txBox="1">
            <a:spLocks noChangeArrowheads="1"/>
          </p:cNvSpPr>
          <p:nvPr/>
        </p:nvSpPr>
        <p:spPr bwMode="auto">
          <a:xfrm>
            <a:off x="2133600" y="1325319"/>
            <a:ext cx="99060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solidFill>
                  <a:prstClr val="black"/>
                </a:solidFill>
                <a:latin typeface="楷体" panose="02010609060101010101" pitchFamily="49" charset="-122"/>
                <a:ea typeface="楷体" panose="02010609060101010101" pitchFamily="49" charset="-122"/>
                <a:cs typeface="楷体_GB2312"/>
              </a:rPr>
              <a:t>新中国面临一个</a:t>
            </a:r>
            <a:r>
              <a:rPr lang="zh-CN" altLang="en-US" sz="2800" dirty="0">
                <a:solidFill>
                  <a:srgbClr val="FF0000"/>
                </a:solidFill>
                <a:latin typeface="楷体" panose="02010609060101010101" pitchFamily="49" charset="-122"/>
                <a:ea typeface="楷体" panose="02010609060101010101" pitchFamily="49" charset="-122"/>
                <a:cs typeface="楷体_GB2312"/>
              </a:rPr>
              <a:t>经济上千疮百孔的烂摊子</a:t>
            </a:r>
            <a:r>
              <a:rPr lang="zh-CN" altLang="en-US" sz="2800" dirty="0">
                <a:solidFill>
                  <a:prstClr val="black"/>
                </a:solidFill>
                <a:latin typeface="楷体" panose="02010609060101010101" pitchFamily="49" charset="-122"/>
                <a:ea typeface="楷体" panose="02010609060101010101" pitchFamily="49" charset="-122"/>
                <a:cs typeface="楷体_GB2312"/>
              </a:rPr>
              <a:t>。国家</a:t>
            </a:r>
            <a:r>
              <a:rPr lang="zh-CN" altLang="en-US" sz="2800" b="1" dirty="0">
                <a:solidFill>
                  <a:srgbClr val="FF0000"/>
                </a:solidFill>
                <a:latin typeface="楷体" panose="02010609060101010101" pitchFamily="49" charset="-122"/>
                <a:ea typeface="楷体" panose="02010609060101010101" pitchFamily="49" charset="-122"/>
                <a:cs typeface="楷体_GB2312"/>
              </a:rPr>
              <a:t>财政困难</a:t>
            </a:r>
            <a:r>
              <a:rPr lang="zh-CN" altLang="en-US" sz="2800" dirty="0">
                <a:solidFill>
                  <a:prstClr val="black"/>
                </a:solidFill>
                <a:latin typeface="楷体" panose="02010609060101010101" pitchFamily="49" charset="-122"/>
                <a:ea typeface="楷体" panose="02010609060101010101" pitchFamily="49" charset="-122"/>
                <a:cs typeface="楷体_GB2312"/>
              </a:rPr>
              <a:t>，投机商人乘机</a:t>
            </a:r>
            <a:r>
              <a:rPr lang="zh-CN" altLang="en-US" sz="2800" b="1" dirty="0">
                <a:solidFill>
                  <a:srgbClr val="FF0000"/>
                </a:solidFill>
                <a:latin typeface="楷体" panose="02010609060101010101" pitchFamily="49" charset="-122"/>
                <a:ea typeface="楷体" panose="02010609060101010101" pitchFamily="49" charset="-122"/>
                <a:cs typeface="楷体_GB2312"/>
              </a:rPr>
              <a:t>抢购物资</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b="1" dirty="0">
                <a:solidFill>
                  <a:srgbClr val="FF0000"/>
                </a:solidFill>
                <a:latin typeface="楷体" panose="02010609060101010101" pitchFamily="49" charset="-122"/>
                <a:ea typeface="楷体" panose="02010609060101010101" pitchFamily="49" charset="-122"/>
                <a:cs typeface="楷体_GB2312"/>
              </a:rPr>
              <a:t>囤积居奇</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b="1" dirty="0">
                <a:solidFill>
                  <a:srgbClr val="FF0000"/>
                </a:solidFill>
                <a:latin typeface="楷体" panose="02010609060101010101" pitchFamily="49" charset="-122"/>
                <a:ea typeface="楷体" panose="02010609060101010101" pitchFamily="49" charset="-122"/>
                <a:cs typeface="楷体_GB2312"/>
              </a:rPr>
              <a:t>拒用人民币</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倒卖</a:t>
            </a:r>
            <a:r>
              <a:rPr lang="zh-CN" altLang="en-US" sz="2800" b="1" dirty="0">
                <a:solidFill>
                  <a:srgbClr val="FF0000"/>
                </a:solidFill>
                <a:latin typeface="楷体" panose="02010609060101010101" pitchFamily="49" charset="-122"/>
                <a:ea typeface="楷体" panose="02010609060101010101" pitchFamily="49" charset="-122"/>
                <a:cs typeface="楷体_GB2312"/>
              </a:rPr>
              <a:t>银元</a:t>
            </a:r>
            <a:r>
              <a:rPr lang="zh-CN" altLang="en-US" sz="2800" dirty="0">
                <a:solidFill>
                  <a:prstClr val="black"/>
                </a:solidFill>
                <a:latin typeface="楷体" panose="02010609060101010101" pitchFamily="49" charset="-122"/>
                <a:ea typeface="楷体" panose="02010609060101010101" pitchFamily="49" charset="-122"/>
                <a:cs typeface="楷体_GB2312"/>
              </a:rPr>
              <a:t>，加剧物价飞速上涨。为了制止投机资本制造</a:t>
            </a:r>
            <a:r>
              <a:rPr lang="zh-CN" altLang="en-US" sz="2800" dirty="0" smtClean="0">
                <a:solidFill>
                  <a:prstClr val="black"/>
                </a:solidFill>
                <a:latin typeface="楷体" panose="02010609060101010101" pitchFamily="49" charset="-122"/>
                <a:ea typeface="楷体" panose="02010609060101010101" pitchFamily="49" charset="-122"/>
                <a:cs typeface="楷体_GB2312"/>
              </a:rPr>
              <a:t>的市场</a:t>
            </a:r>
            <a:r>
              <a:rPr lang="zh-CN" altLang="en-US" sz="2800" dirty="0">
                <a:solidFill>
                  <a:prstClr val="black"/>
                </a:solidFill>
                <a:latin typeface="楷体" panose="02010609060101010101" pitchFamily="49" charset="-122"/>
                <a:ea typeface="楷体" panose="02010609060101010101" pitchFamily="49" charset="-122"/>
                <a:cs typeface="楷体_GB2312"/>
              </a:rPr>
              <a:t>混乱，党和政府采取有力的</a:t>
            </a:r>
            <a:r>
              <a:rPr lang="zh-CN" altLang="en-US" sz="2800" b="1" dirty="0">
                <a:solidFill>
                  <a:srgbClr val="0000FF"/>
                </a:solidFill>
                <a:latin typeface="楷体" panose="02010609060101010101" pitchFamily="49" charset="-122"/>
                <a:ea typeface="楷体" panose="02010609060101010101" pitchFamily="49" charset="-122"/>
                <a:cs typeface="楷体_GB2312"/>
              </a:rPr>
              <a:t>经济措施</a:t>
            </a:r>
            <a:r>
              <a:rPr lang="zh-CN" altLang="en-US" sz="2800" dirty="0">
                <a:solidFill>
                  <a:prstClr val="black"/>
                </a:solidFill>
                <a:latin typeface="楷体" panose="02010609060101010101" pitchFamily="49" charset="-122"/>
                <a:ea typeface="楷体" panose="02010609060101010101" pitchFamily="49" charset="-122"/>
                <a:cs typeface="楷体_GB2312"/>
              </a:rPr>
              <a:t>和必要的</a:t>
            </a:r>
            <a:r>
              <a:rPr lang="zh-CN" altLang="en-US" sz="2800" b="1" dirty="0">
                <a:solidFill>
                  <a:srgbClr val="0000FF"/>
                </a:solidFill>
                <a:latin typeface="楷体" panose="02010609060101010101" pitchFamily="49" charset="-122"/>
                <a:ea typeface="楷体" panose="02010609060101010101" pitchFamily="49" charset="-122"/>
                <a:cs typeface="楷体_GB2312"/>
              </a:rPr>
              <a:t>行政、法律等手段</a:t>
            </a:r>
            <a:r>
              <a:rPr lang="zh-CN" altLang="en-US" sz="2800" dirty="0">
                <a:solidFill>
                  <a:prstClr val="black"/>
                </a:solidFill>
                <a:latin typeface="楷体" panose="02010609060101010101" pitchFamily="49" charset="-122"/>
                <a:ea typeface="楷体" panose="02010609060101010101" pitchFamily="49" charset="-122"/>
                <a:cs typeface="楷体_GB2312"/>
              </a:rPr>
              <a:t>，</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p:txBody>
      </p:sp>
      <p:sp>
        <p:nvSpPr>
          <p:cNvPr id="21" name="文本框 35849"/>
          <p:cNvSpPr txBox="1">
            <a:spLocks noChangeArrowheads="1"/>
          </p:cNvSpPr>
          <p:nvPr/>
        </p:nvSpPr>
        <p:spPr bwMode="auto">
          <a:xfrm>
            <a:off x="2254332" y="3048868"/>
            <a:ext cx="9906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FF0000"/>
                </a:solidFill>
                <a:latin typeface="楷体" panose="02010609060101010101" pitchFamily="49" charset="-122"/>
                <a:ea typeface="楷体" panose="02010609060101010101" pitchFamily="49" charset="-122"/>
                <a:cs typeface="楷体_GB2312"/>
              </a:rPr>
              <a:t>① “银元之战” </a:t>
            </a:r>
            <a:r>
              <a:rPr lang="zh-CN" altLang="en-US" sz="2800" b="1" dirty="0">
                <a:solidFill>
                  <a:srgbClr val="FF0000"/>
                </a:solidFill>
                <a:latin typeface="楷体" panose="02010609060101010101" pitchFamily="49" charset="-122"/>
                <a:ea typeface="楷体" panose="02010609060101010101" pitchFamily="49" charset="-122"/>
                <a:cs typeface="楷体_GB2312"/>
              </a:rPr>
              <a:t>和“米棉之战</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
        <p:nvSpPr>
          <p:cNvPr id="8" name="文本框 35849"/>
          <p:cNvSpPr txBox="1">
            <a:spLocks noChangeArrowheads="1"/>
          </p:cNvSpPr>
          <p:nvPr/>
        </p:nvSpPr>
        <p:spPr bwMode="auto">
          <a:xfrm>
            <a:off x="2260270" y="4324937"/>
            <a:ext cx="9906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0000"/>
                </a:solidFill>
                <a:latin typeface="楷体" panose="02010609060101010101" pitchFamily="49" charset="-122"/>
                <a:ea typeface="楷体" panose="02010609060101010101" pitchFamily="49" charset="-122"/>
                <a:cs typeface="楷体_GB2312"/>
              </a:rPr>
              <a:t>①</a:t>
            </a:r>
            <a:r>
              <a:rPr lang="zh-CN" altLang="en-US" sz="2800" dirty="0">
                <a:latin typeface="楷体" panose="02010609060101010101" pitchFamily="49" charset="-122"/>
                <a:ea typeface="楷体" panose="02010609060101010101" pitchFamily="49" charset="-122"/>
                <a:cs typeface="楷体_GB2312"/>
              </a:rPr>
              <a:t>到</a:t>
            </a:r>
            <a:r>
              <a:rPr lang="en-US" altLang="zh-CN" sz="2800" dirty="0" smtClean="0">
                <a:latin typeface="楷体" panose="02010609060101010101" pitchFamily="49" charset="-122"/>
                <a:ea typeface="楷体" panose="02010609060101010101" pitchFamily="49" charset="-122"/>
                <a:cs typeface="楷体_GB2312"/>
              </a:rPr>
              <a:t>1950</a:t>
            </a:r>
            <a:r>
              <a:rPr lang="zh-CN" altLang="en-US" sz="2800" dirty="0" smtClean="0">
                <a:latin typeface="楷体" panose="02010609060101010101" pitchFamily="49" charset="-122"/>
                <a:ea typeface="楷体" panose="02010609060101010101" pitchFamily="49" charset="-122"/>
                <a:cs typeface="楷体_GB2312"/>
              </a:rPr>
              <a:t>年</a:t>
            </a:r>
            <a:r>
              <a:rPr lang="zh-CN" altLang="en-US" sz="2800" dirty="0">
                <a:latin typeface="楷体" panose="02010609060101010101" pitchFamily="49" charset="-122"/>
                <a:ea typeface="楷体" panose="02010609060101010101" pitchFamily="49" charset="-122"/>
                <a:cs typeface="楷体_GB2312"/>
              </a:rPr>
              <a:t>春，全国物价趋于稳定，结束了连续十几年物价暴涨的局面，</a:t>
            </a:r>
            <a:r>
              <a:rPr lang="zh-CN" altLang="en-US" sz="2800" b="1" dirty="0">
                <a:solidFill>
                  <a:srgbClr val="FF0000"/>
                </a:solidFill>
                <a:latin typeface="楷体" panose="02010609060101010101" pitchFamily="49" charset="-122"/>
                <a:ea typeface="楷体" panose="02010609060101010101" pitchFamily="49" charset="-122"/>
                <a:cs typeface="楷体_GB2312"/>
              </a:rPr>
              <a:t>人民政府赢得全国人民的信任</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
        <p:nvSpPr>
          <p:cNvPr id="10" name="文本框 35849"/>
          <p:cNvSpPr txBox="1">
            <a:spLocks noChangeArrowheads="1"/>
          </p:cNvSpPr>
          <p:nvPr/>
        </p:nvSpPr>
        <p:spPr bwMode="auto">
          <a:xfrm>
            <a:off x="2228603" y="3413628"/>
            <a:ext cx="9906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0000"/>
                </a:solidFill>
                <a:latin typeface="楷体" panose="02010609060101010101" pitchFamily="49" charset="-122"/>
                <a:ea typeface="楷体" panose="02010609060101010101" pitchFamily="49" charset="-122"/>
                <a:cs typeface="楷体_GB2312"/>
              </a:rPr>
              <a:t>②</a:t>
            </a:r>
            <a:r>
              <a:rPr lang="zh-CN" altLang="en-US" sz="2800" dirty="0" smtClean="0">
                <a:latin typeface="楷体" panose="02010609060101010101" pitchFamily="49" charset="-122"/>
                <a:ea typeface="楷体" panose="02010609060101010101" pitchFamily="49" charset="-122"/>
                <a:cs typeface="楷体_GB2312"/>
              </a:rPr>
              <a:t>为了</a:t>
            </a:r>
            <a:r>
              <a:rPr lang="zh-CN" altLang="en-US" sz="2800" dirty="0">
                <a:latin typeface="楷体" panose="02010609060101010101" pitchFamily="49" charset="-122"/>
                <a:ea typeface="楷体" panose="02010609060101010101" pitchFamily="49" charset="-122"/>
                <a:cs typeface="楷体_GB2312"/>
              </a:rPr>
              <a:t>从根本上稳定物价，政务院通过采取</a:t>
            </a:r>
            <a:r>
              <a:rPr lang="zh-CN" altLang="en-US" sz="2800" b="1" dirty="0">
                <a:solidFill>
                  <a:srgbClr val="FF0000"/>
                </a:solidFill>
                <a:latin typeface="楷体" panose="02010609060101010101" pitchFamily="49" charset="-122"/>
                <a:ea typeface="楷体" panose="02010609060101010101" pitchFamily="49" charset="-122"/>
                <a:cs typeface="楷体_GB2312"/>
              </a:rPr>
              <a:t>统一全国财政收支管理、物资管理、现金管理</a:t>
            </a:r>
            <a:r>
              <a:rPr lang="zh-CN" altLang="en-US" sz="2800" dirty="0">
                <a:latin typeface="楷体" panose="02010609060101010101" pitchFamily="49" charset="-122"/>
                <a:ea typeface="楷体" panose="02010609060101010101" pitchFamily="49" charset="-122"/>
                <a:cs typeface="楷体_GB2312"/>
              </a:rPr>
              <a:t>等措施实现了</a:t>
            </a:r>
            <a:r>
              <a:rPr lang="zh-CN" altLang="en-US" sz="2800" b="1" dirty="0">
                <a:solidFill>
                  <a:srgbClr val="FF0000"/>
                </a:solidFill>
                <a:latin typeface="楷体" panose="02010609060101010101" pitchFamily="49" charset="-122"/>
                <a:ea typeface="楷体" panose="02010609060101010101" pitchFamily="49" charset="-122"/>
                <a:cs typeface="楷体_GB2312"/>
              </a:rPr>
              <a:t>国家财政经济的统一。</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
        <p:nvSpPr>
          <p:cNvPr id="11" name="文本框 35849"/>
          <p:cNvSpPr txBox="1">
            <a:spLocks noChangeArrowheads="1"/>
          </p:cNvSpPr>
          <p:nvPr/>
        </p:nvSpPr>
        <p:spPr bwMode="auto">
          <a:xfrm>
            <a:off x="2286000" y="5186711"/>
            <a:ext cx="9906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FF0000"/>
                </a:solidFill>
                <a:latin typeface="楷体" panose="02010609060101010101" pitchFamily="49" charset="-122"/>
                <a:ea typeface="楷体" panose="02010609060101010101" pitchFamily="49" charset="-122"/>
                <a:cs typeface="楷体_GB2312"/>
              </a:rPr>
              <a:t>②</a:t>
            </a:r>
            <a:r>
              <a:rPr lang="zh-CN" altLang="en-US" sz="2800" dirty="0" smtClean="0">
                <a:latin typeface="楷体" panose="02010609060101010101" pitchFamily="49" charset="-122"/>
                <a:ea typeface="楷体" panose="02010609060101010101" pitchFamily="49" charset="-122"/>
                <a:cs typeface="楷体_GB2312"/>
              </a:rPr>
              <a:t>经过一系列努力，到</a:t>
            </a:r>
            <a:r>
              <a:rPr lang="en-US" altLang="zh-CN" sz="2800" dirty="0" smtClean="0">
                <a:latin typeface="楷体" panose="02010609060101010101" pitchFamily="49" charset="-122"/>
                <a:ea typeface="楷体" panose="02010609060101010101" pitchFamily="49" charset="-122"/>
                <a:cs typeface="楷体_GB2312"/>
              </a:rPr>
              <a:t>1952</a:t>
            </a:r>
            <a:r>
              <a:rPr lang="zh-CN" altLang="en-US" sz="2800" dirty="0" smtClean="0">
                <a:latin typeface="楷体" panose="02010609060101010101" pitchFamily="49" charset="-122"/>
                <a:ea typeface="楷体" panose="02010609060101010101" pitchFamily="49" charset="-122"/>
                <a:cs typeface="楷体_GB2312"/>
              </a:rPr>
              <a:t>年底，解放前遭到破坏的</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国民经济得到全面恢复。</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Tree>
    <p:extLst>
      <p:ext uri="{BB962C8B-B14F-4D97-AF65-F5344CB8AC3E}">
        <p14:creationId xmlns:p14="http://schemas.microsoft.com/office/powerpoint/2010/main" val="1796395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a:t>
            </a:r>
            <a:r>
              <a:rPr lang="zh-CN" altLang="en-US" sz="2800" dirty="0" smtClean="0">
                <a:solidFill>
                  <a:srgbClr val="0000FF"/>
                </a:solidFill>
                <a:latin typeface="楷体" panose="02010609060101010101" pitchFamily="49" charset="-122"/>
                <a:ea typeface="楷体" panose="02010609060101010101" pitchFamily="49" charset="-122"/>
                <a:cs typeface="楷体_GB2312"/>
              </a:rPr>
              <a:t>恢复</a:t>
            </a:r>
            <a:endParaRPr lang="en-US" altLang="zh-CN" sz="2800" dirty="0">
              <a:solidFill>
                <a:srgbClr val="0000FF"/>
              </a:solidFill>
              <a:latin typeface="楷体" panose="02010609060101010101" pitchFamily="49" charset="-122"/>
              <a:ea typeface="楷体" panose="02010609060101010101" pitchFamily="49" charset="-122"/>
              <a:cs typeface="楷体_GB2312"/>
            </a:endParaRPr>
          </a:p>
          <a:p>
            <a:pPr lvl="0"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3</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a:solidFill>
                <a:prstClr val="black"/>
              </a:solidFill>
              <a:latin typeface="楷体" panose="02010609060101010101" pitchFamily="49" charset="-122"/>
              <a:ea typeface="楷体" panose="02010609060101010101" pitchFamily="49" charset="-122"/>
              <a:cs typeface="楷体_GB2312"/>
            </a:endParaRPr>
          </a:p>
        </p:txBody>
      </p:sp>
      <p:sp>
        <p:nvSpPr>
          <p:cNvPr id="3" name="文本框 35849"/>
          <p:cNvSpPr txBox="1">
            <a:spLocks noChangeArrowheads="1"/>
          </p:cNvSpPr>
          <p:nvPr/>
        </p:nvSpPr>
        <p:spPr bwMode="auto">
          <a:xfrm>
            <a:off x="334487" y="1292662"/>
            <a:ext cx="2286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）原因：</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）过程：</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）结果：</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a:solidFill>
                  <a:srgbClr val="0000FF"/>
                </a:solidFill>
                <a:latin typeface="楷体" panose="02010609060101010101" pitchFamily="49" charset="-122"/>
                <a:ea typeface="楷体" panose="02010609060101010101" pitchFamily="49" charset="-122"/>
                <a:cs typeface="楷体_GB2312"/>
              </a:rPr>
              <a:t>（</a:t>
            </a:r>
            <a:r>
              <a:rPr lang="en-US" altLang="zh-CN" sz="2800" b="1" dirty="0">
                <a:solidFill>
                  <a:srgbClr val="0000FF"/>
                </a:solidFill>
                <a:latin typeface="楷体" panose="02010609060101010101" pitchFamily="49" charset="-122"/>
                <a:ea typeface="楷体" panose="02010609060101010101" pitchFamily="49" charset="-122"/>
                <a:cs typeface="楷体_GB2312"/>
              </a:rPr>
              <a:t>4</a:t>
            </a:r>
            <a:r>
              <a:rPr lang="zh-CN" altLang="en-US" sz="2800" b="1" dirty="0">
                <a:solidFill>
                  <a:srgbClr val="0000FF"/>
                </a:solidFill>
                <a:latin typeface="楷体" panose="02010609060101010101" pitchFamily="49" charset="-122"/>
                <a:ea typeface="楷体" panose="02010609060101010101" pitchFamily="49" charset="-122"/>
                <a:cs typeface="楷体_GB2312"/>
              </a:rPr>
              <a:t>）意义</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endParaRPr lang="zh-CN" altLang="en-US" sz="2800" b="1" dirty="0">
              <a:solidFill>
                <a:srgbClr val="0000FF"/>
              </a:solidFill>
              <a:latin typeface="楷体" panose="02010609060101010101" pitchFamily="49" charset="-122"/>
              <a:ea typeface="楷体" panose="02010609060101010101" pitchFamily="49" charset="-122"/>
              <a:cs typeface="楷体_GB2312"/>
            </a:endParaRPr>
          </a:p>
        </p:txBody>
      </p:sp>
      <p:sp>
        <p:nvSpPr>
          <p:cNvPr id="4" name="左大括号 3"/>
          <p:cNvSpPr/>
          <p:nvPr/>
        </p:nvSpPr>
        <p:spPr>
          <a:xfrm>
            <a:off x="34635" y="1474920"/>
            <a:ext cx="299852" cy="310202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5" name="文本框 35849"/>
          <p:cNvSpPr txBox="1">
            <a:spLocks noChangeArrowheads="1"/>
          </p:cNvSpPr>
          <p:nvPr/>
        </p:nvSpPr>
        <p:spPr bwMode="auto">
          <a:xfrm>
            <a:off x="2101930" y="1292662"/>
            <a:ext cx="10083141"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①1950</a:t>
            </a:r>
            <a:r>
              <a:rPr lang="zh-CN" altLang="en-US" sz="2800" dirty="0" smtClean="0">
                <a:solidFill>
                  <a:prstClr val="black"/>
                </a:solidFill>
                <a:latin typeface="楷体" panose="02010609060101010101" pitchFamily="49" charset="-122"/>
                <a:ea typeface="楷体" panose="02010609060101010101" pitchFamily="49" charset="-122"/>
                <a:cs typeface="楷体_GB2312"/>
              </a:rPr>
              <a:t>年</a:t>
            </a:r>
            <a:r>
              <a:rPr lang="en-US" altLang="zh-CN" sz="2800" dirty="0" smtClean="0">
                <a:solidFill>
                  <a:prstClr val="black"/>
                </a:solidFill>
                <a:latin typeface="楷体" panose="02010609060101010101" pitchFamily="49" charset="-122"/>
                <a:ea typeface="楷体" panose="02010609060101010101" pitchFamily="49" charset="-122"/>
                <a:cs typeface="楷体_GB2312"/>
              </a:rPr>
              <a:t>6</a:t>
            </a:r>
            <a:r>
              <a:rPr lang="zh-CN" altLang="en-US" sz="2800" dirty="0" smtClean="0">
                <a:solidFill>
                  <a:prstClr val="black"/>
                </a:solidFill>
                <a:latin typeface="楷体" panose="02010609060101010101" pitchFamily="49" charset="-122"/>
                <a:ea typeface="楷体" panose="02010609060101010101" pitchFamily="49" charset="-122"/>
                <a:cs typeface="楷体_GB2312"/>
              </a:rPr>
              <a:t>月</a:t>
            </a:r>
            <a:r>
              <a:rPr lang="en-US" altLang="zh-CN" sz="2800" dirty="0" smtClean="0">
                <a:solidFill>
                  <a:prstClr val="black"/>
                </a:solidFill>
                <a:latin typeface="楷体" panose="02010609060101010101" pitchFamily="49" charset="-122"/>
                <a:ea typeface="楷体" panose="02010609060101010101" pitchFamily="49" charset="-122"/>
                <a:cs typeface="楷体_GB2312"/>
              </a:rPr>
              <a:t>25</a:t>
            </a:r>
            <a:r>
              <a:rPr lang="zh-CN" altLang="en-US" sz="2800" dirty="0" smtClean="0">
                <a:solidFill>
                  <a:prstClr val="black"/>
                </a:solidFill>
                <a:latin typeface="楷体" panose="02010609060101010101" pitchFamily="49" charset="-122"/>
                <a:ea typeface="楷体" panose="02010609060101010101" pitchFamily="49" charset="-122"/>
                <a:cs typeface="楷体_GB2312"/>
              </a:rPr>
              <a:t>日</a:t>
            </a:r>
            <a:r>
              <a:rPr lang="zh-CN" altLang="en-US" sz="2800" dirty="0">
                <a:solidFill>
                  <a:prstClr val="black"/>
                </a:solidFill>
                <a:latin typeface="楷体" panose="02010609060101010101" pitchFamily="49" charset="-122"/>
                <a:ea typeface="楷体" panose="02010609060101010101" pitchFamily="49" charset="-122"/>
                <a:cs typeface="楷体_GB2312"/>
              </a:rPr>
              <a:t>，朝鲜内战爆发</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zh-CN" altLang="en-US" sz="2800" dirty="0" smtClean="0">
                <a:solidFill>
                  <a:prstClr val="black"/>
                </a:solidFill>
                <a:latin typeface="楷体" panose="02010609060101010101" pitchFamily="49" charset="-122"/>
                <a:ea typeface="楷体" panose="02010609060101010101" pitchFamily="49" charset="-122"/>
                <a:cs typeface="楷体_GB2312"/>
              </a:rPr>
              <a:t>②美国操纵联合国安理会</a:t>
            </a:r>
            <a:r>
              <a:rPr lang="zh-CN" altLang="en-US" sz="2800" dirty="0">
                <a:solidFill>
                  <a:prstClr val="black"/>
                </a:solidFill>
                <a:latin typeface="楷体" panose="02010609060101010101" pitchFamily="49" charset="-122"/>
                <a:ea typeface="楷体" panose="02010609060101010101" pitchFamily="49" charset="-122"/>
                <a:cs typeface="楷体_GB2312"/>
              </a:rPr>
              <a:t>通过决议，组成以美国为首的“联合国军”，越过“三八线”，侵略朝鲜</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zh-CN" altLang="en-US" sz="2800" dirty="0" smtClean="0">
                <a:solidFill>
                  <a:prstClr val="black"/>
                </a:solidFill>
                <a:latin typeface="楷体" panose="02010609060101010101" pitchFamily="49" charset="-122"/>
                <a:ea typeface="楷体" panose="02010609060101010101" pitchFamily="49" charset="-122"/>
                <a:cs typeface="楷体_GB2312"/>
              </a:rPr>
              <a:t>③美国</a:t>
            </a:r>
            <a:r>
              <a:rPr lang="zh-CN" altLang="en-US" sz="2800" dirty="0">
                <a:solidFill>
                  <a:prstClr val="black"/>
                </a:solidFill>
                <a:latin typeface="楷体" panose="02010609060101010101" pitchFamily="49" charset="-122"/>
                <a:ea typeface="楷体" panose="02010609060101010101" pitchFamily="49" charset="-122"/>
                <a:cs typeface="楷体_GB2312"/>
              </a:rPr>
              <a:t>第七舰队侵入中国台湾海峡，阻挠中国人民解放台湾，严重威胁到中国国家安全。</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p:txBody>
      </p:sp>
      <p:sp>
        <p:nvSpPr>
          <p:cNvPr id="6" name="文本框 35849"/>
          <p:cNvSpPr txBox="1">
            <a:spLocks noChangeArrowheads="1"/>
          </p:cNvSpPr>
          <p:nvPr/>
        </p:nvSpPr>
        <p:spPr bwMode="auto">
          <a:xfrm>
            <a:off x="2108858" y="3447098"/>
            <a:ext cx="10083141"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①1950</a:t>
            </a:r>
            <a:r>
              <a:rPr lang="zh-CN" altLang="en-US" sz="2800" dirty="0" smtClean="0">
                <a:solidFill>
                  <a:prstClr val="black"/>
                </a:solidFill>
                <a:latin typeface="楷体" panose="02010609060101010101" pitchFamily="49" charset="-122"/>
                <a:ea typeface="楷体" panose="02010609060101010101" pitchFamily="49" charset="-122"/>
                <a:cs typeface="楷体_GB2312"/>
              </a:rPr>
              <a:t>年</a:t>
            </a:r>
            <a:r>
              <a:rPr lang="en-US" altLang="zh-CN" sz="2800" dirty="0" smtClean="0">
                <a:solidFill>
                  <a:prstClr val="black"/>
                </a:solidFill>
                <a:latin typeface="楷体" panose="02010609060101010101" pitchFamily="49" charset="-122"/>
                <a:ea typeface="楷体" panose="02010609060101010101" pitchFamily="49" charset="-122"/>
                <a:cs typeface="楷体_GB2312"/>
              </a:rPr>
              <a:t>10</a:t>
            </a:r>
            <a:r>
              <a:rPr lang="zh-CN" altLang="en-US" sz="2800" dirty="0" smtClean="0">
                <a:solidFill>
                  <a:prstClr val="black"/>
                </a:solidFill>
                <a:latin typeface="楷体" panose="02010609060101010101" pitchFamily="49" charset="-122"/>
                <a:ea typeface="楷体" panose="02010609060101010101" pitchFamily="49" charset="-122"/>
                <a:cs typeface="楷体_GB2312"/>
              </a:rPr>
              <a:t>月</a:t>
            </a:r>
            <a:r>
              <a:rPr lang="en-US" altLang="zh-CN" sz="2800" dirty="0" smtClean="0">
                <a:solidFill>
                  <a:prstClr val="black"/>
                </a:solidFill>
                <a:latin typeface="楷体" panose="02010609060101010101" pitchFamily="49" charset="-122"/>
                <a:ea typeface="楷体" panose="02010609060101010101" pitchFamily="49" charset="-122"/>
                <a:cs typeface="楷体_GB2312"/>
              </a:rPr>
              <a:t>—1953</a:t>
            </a:r>
            <a:r>
              <a:rPr lang="zh-CN" altLang="en-US" sz="2800" dirty="0" smtClean="0">
                <a:solidFill>
                  <a:prstClr val="black"/>
                </a:solidFill>
                <a:latin typeface="楷体" panose="02010609060101010101" pitchFamily="49" charset="-122"/>
                <a:ea typeface="楷体" panose="02010609060101010101" pitchFamily="49" charset="-122"/>
                <a:cs typeface="楷体_GB2312"/>
              </a:rPr>
              <a:t>年，中国人民志愿军</a:t>
            </a:r>
            <a:r>
              <a:rPr lang="zh-CN" altLang="en-US" sz="2800" dirty="0">
                <a:solidFill>
                  <a:prstClr val="black"/>
                </a:solidFill>
                <a:latin typeface="楷体" panose="02010609060101010101" pitchFamily="49" charset="-122"/>
                <a:ea typeface="楷体" panose="02010609060101010101" pitchFamily="49" charset="-122"/>
                <a:cs typeface="楷体_GB2312"/>
              </a:rPr>
              <a:t>开赴朝鲜，</a:t>
            </a:r>
            <a:r>
              <a:rPr lang="zh-CN" altLang="en-US" sz="2800" b="1" dirty="0">
                <a:solidFill>
                  <a:srgbClr val="FF0000"/>
                </a:solidFill>
                <a:latin typeface="楷体" panose="02010609060101010101" pitchFamily="49" charset="-122"/>
                <a:ea typeface="楷体" panose="02010609060101010101" pitchFamily="49" charset="-122"/>
                <a:cs typeface="楷体_GB2312"/>
              </a:rPr>
              <a:t>抗美援朝，保家卫国</a:t>
            </a:r>
            <a:r>
              <a:rPr lang="zh-CN" altLang="en-US" sz="2800" dirty="0">
                <a:solidFill>
                  <a:prstClr val="black"/>
                </a:solidFill>
                <a:latin typeface="楷体" panose="02010609060101010101" pitchFamily="49" charset="-122"/>
                <a:ea typeface="楷体" panose="02010609060101010101" pitchFamily="49" charset="-122"/>
                <a:cs typeface="楷体_GB2312"/>
              </a:rPr>
              <a:t>，与朝鲜军民并肩作战</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zh-CN" altLang="zh-CN" sz="2800" dirty="0" smtClean="0">
                <a:solidFill>
                  <a:prstClr val="black"/>
                </a:solidFill>
                <a:latin typeface="楷体" panose="02010609060101010101" pitchFamily="49" charset="-122"/>
                <a:ea typeface="楷体" panose="02010609060101010101" pitchFamily="49" charset="-122"/>
                <a:cs typeface="楷体_GB2312"/>
              </a:rPr>
              <a:t>②</a:t>
            </a:r>
            <a:r>
              <a:rPr lang="zh-CN" altLang="en-US" sz="2800" dirty="0">
                <a:solidFill>
                  <a:prstClr val="black"/>
                </a:solidFill>
                <a:latin typeface="楷体" panose="02010609060101010101" pitchFamily="49" charset="-122"/>
                <a:ea typeface="楷体" panose="02010609060101010101" pitchFamily="49" charset="-122"/>
                <a:cs typeface="楷体_GB2312"/>
              </a:rPr>
              <a:t>经过</a:t>
            </a:r>
            <a:r>
              <a:rPr lang="zh-CN" altLang="en-US" sz="2800" b="1" dirty="0">
                <a:solidFill>
                  <a:srgbClr val="FF0000"/>
                </a:solidFill>
                <a:latin typeface="楷体" panose="02010609060101010101" pitchFamily="49" charset="-122"/>
                <a:ea typeface="楷体" panose="02010609060101010101" pitchFamily="49" charset="-122"/>
                <a:cs typeface="楷体_GB2312"/>
              </a:rPr>
              <a:t>五次战役</a:t>
            </a:r>
            <a:r>
              <a:rPr lang="zh-CN" altLang="en-US" sz="2800" dirty="0">
                <a:solidFill>
                  <a:prstClr val="black"/>
                </a:solidFill>
                <a:latin typeface="楷体" panose="02010609060101010101" pitchFamily="49" charset="-122"/>
                <a:ea typeface="楷体" panose="02010609060101010101" pitchFamily="49" charset="-122"/>
                <a:cs typeface="楷体_GB2312"/>
              </a:rPr>
              <a:t>，中朝军队把美军赶回到“三八线”</a:t>
            </a:r>
            <a:r>
              <a:rPr lang="zh-CN" altLang="en-US" sz="2800" dirty="0" smtClean="0">
                <a:solidFill>
                  <a:prstClr val="black"/>
                </a:solidFill>
                <a:latin typeface="楷体" panose="02010609060101010101" pitchFamily="49" charset="-122"/>
                <a:ea typeface="楷体" panose="02010609060101010101" pitchFamily="49" charset="-122"/>
                <a:cs typeface="楷体_GB2312"/>
              </a:rPr>
              <a:t>附近</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zh-CN" altLang="zh-CN" sz="2800" dirty="0" smtClean="0">
                <a:solidFill>
                  <a:prstClr val="black"/>
                </a:solidFill>
                <a:latin typeface="楷体" panose="02010609060101010101" pitchFamily="49" charset="-122"/>
                <a:ea typeface="楷体" panose="02010609060101010101" pitchFamily="49" charset="-122"/>
                <a:cs typeface="楷体_GB2312"/>
              </a:rPr>
              <a:t>③</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国内</a:t>
            </a:r>
            <a:r>
              <a:rPr lang="zh-CN" altLang="en-US" sz="2800" dirty="0" smtClean="0">
                <a:solidFill>
                  <a:prstClr val="black"/>
                </a:solidFill>
                <a:latin typeface="楷体" panose="02010609060101010101" pitchFamily="49" charset="-122"/>
                <a:ea typeface="楷体" panose="02010609060101010101" pitchFamily="49" charset="-122"/>
                <a:cs typeface="楷体_GB2312"/>
              </a:rPr>
              <a:t>开展了轰轰烈烈的</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抗美援朝运动</a:t>
            </a:r>
            <a:r>
              <a:rPr lang="zh-CN" altLang="en-US" sz="2800" dirty="0" smtClean="0">
                <a:solidFill>
                  <a:prstClr val="black"/>
                </a:solidFill>
                <a:latin typeface="楷体" panose="02010609060101010101" pitchFamily="49" charset="-122"/>
                <a:ea typeface="楷体" panose="02010609060101010101" pitchFamily="49" charset="-122"/>
                <a:cs typeface="楷体_GB2312"/>
              </a:rPr>
              <a:t>，有力地支援了战争。</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p:txBody>
      </p:sp>
      <p:sp>
        <p:nvSpPr>
          <p:cNvPr id="7" name="文本框 35849"/>
          <p:cNvSpPr txBox="1">
            <a:spLocks noChangeArrowheads="1"/>
          </p:cNvSpPr>
          <p:nvPr/>
        </p:nvSpPr>
        <p:spPr bwMode="auto">
          <a:xfrm>
            <a:off x="2108858" y="5169596"/>
            <a:ext cx="100831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1953</a:t>
            </a:r>
            <a:r>
              <a:rPr lang="zh-CN" altLang="en-US" sz="2800" dirty="0" smtClean="0">
                <a:solidFill>
                  <a:prstClr val="black"/>
                </a:solidFill>
                <a:latin typeface="楷体" panose="02010609060101010101" pitchFamily="49" charset="-122"/>
                <a:ea typeface="楷体" panose="02010609060101010101" pitchFamily="49" charset="-122"/>
                <a:cs typeface="楷体_GB2312"/>
              </a:rPr>
              <a:t>年</a:t>
            </a:r>
            <a:r>
              <a:rPr lang="en-US" altLang="zh-CN" sz="2800" dirty="0" smtClean="0">
                <a:solidFill>
                  <a:prstClr val="black"/>
                </a:solidFill>
                <a:latin typeface="楷体" panose="02010609060101010101" pitchFamily="49" charset="-122"/>
                <a:ea typeface="楷体" panose="02010609060101010101" pitchFamily="49" charset="-122"/>
                <a:cs typeface="楷体_GB2312"/>
              </a:rPr>
              <a:t>7</a:t>
            </a:r>
            <a:r>
              <a:rPr lang="zh-CN" altLang="en-US" sz="2800" dirty="0" smtClean="0">
                <a:solidFill>
                  <a:prstClr val="black"/>
                </a:solidFill>
                <a:latin typeface="楷体" panose="02010609060101010101" pitchFamily="49" charset="-122"/>
                <a:ea typeface="楷体" panose="02010609060101010101" pitchFamily="49" charset="-122"/>
                <a:cs typeface="楷体_GB2312"/>
              </a:rPr>
              <a:t>月，美国</a:t>
            </a:r>
            <a:r>
              <a:rPr lang="zh-CN" altLang="en-US" sz="2800" dirty="0">
                <a:solidFill>
                  <a:prstClr val="black"/>
                </a:solidFill>
                <a:latin typeface="楷体" panose="02010609060101010101" pitchFamily="49" charset="-122"/>
                <a:ea typeface="楷体" panose="02010609060101010101" pitchFamily="49" charset="-122"/>
                <a:cs typeface="楷体_GB2312"/>
              </a:rPr>
              <a:t>不得不</a:t>
            </a:r>
            <a:r>
              <a:rPr lang="zh-CN" altLang="en-US" sz="2800" dirty="0" smtClean="0">
                <a:solidFill>
                  <a:prstClr val="black"/>
                </a:solidFill>
                <a:latin typeface="楷体" panose="02010609060101010101" pitchFamily="49" charset="-122"/>
                <a:ea typeface="楷体" panose="02010609060101010101" pitchFamily="49" charset="-122"/>
                <a:cs typeface="楷体_GB2312"/>
              </a:rPr>
              <a:t>在</a:t>
            </a:r>
            <a:r>
              <a:rPr lang="en-US" altLang="zh-CN"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prstClr val="black"/>
                </a:solidFill>
                <a:latin typeface="楷体" panose="02010609060101010101" pitchFamily="49" charset="-122"/>
                <a:ea typeface="楷体" panose="02010609060101010101" pitchFamily="49" charset="-122"/>
                <a:cs typeface="楷体_GB2312"/>
              </a:rPr>
              <a:t>朝鲜停战协定</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prstClr val="black"/>
                </a:solidFill>
                <a:latin typeface="楷体" panose="02010609060101010101" pitchFamily="49" charset="-122"/>
                <a:ea typeface="楷体" panose="02010609060101010101" pitchFamily="49" charset="-122"/>
                <a:cs typeface="楷体_GB2312"/>
              </a:rPr>
              <a:t>上签字。</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p:txBody>
      </p:sp>
      <p:sp>
        <p:nvSpPr>
          <p:cNvPr id="8" name="文本框 35849"/>
          <p:cNvSpPr txBox="1">
            <a:spLocks noChangeArrowheads="1"/>
          </p:cNvSpPr>
          <p:nvPr/>
        </p:nvSpPr>
        <p:spPr bwMode="auto">
          <a:xfrm>
            <a:off x="2141515" y="5600483"/>
            <a:ext cx="1008314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smtClean="0">
                <a:solidFill>
                  <a:prstClr val="black"/>
                </a:solidFill>
                <a:latin typeface="楷体" panose="02010609060101010101" pitchFamily="49" charset="-122"/>
                <a:ea typeface="楷体" panose="02010609060101010101" pitchFamily="49" charset="-122"/>
                <a:cs typeface="楷体_GB2312"/>
              </a:rPr>
              <a:t>①中国人民</a:t>
            </a:r>
            <a:r>
              <a:rPr lang="zh-CN" altLang="en-US" sz="2400" dirty="0">
                <a:solidFill>
                  <a:prstClr val="black"/>
                </a:solidFill>
                <a:latin typeface="楷体" panose="02010609060101010101" pitchFamily="49" charset="-122"/>
                <a:ea typeface="楷体" panose="02010609060101010101" pitchFamily="49" charset="-122"/>
                <a:cs typeface="楷体_GB2312"/>
              </a:rPr>
              <a:t>取得抗美援朝战争的</a:t>
            </a:r>
            <a:r>
              <a:rPr lang="zh-CN" altLang="en-US" sz="2400" b="1" dirty="0">
                <a:solidFill>
                  <a:srgbClr val="FF0000"/>
                </a:solidFill>
                <a:latin typeface="楷体" panose="02010609060101010101" pitchFamily="49" charset="-122"/>
                <a:ea typeface="楷体" panose="02010609060101010101" pitchFamily="49" charset="-122"/>
                <a:cs typeface="楷体_GB2312"/>
              </a:rPr>
              <a:t>胜利</a:t>
            </a:r>
            <a:r>
              <a:rPr lang="zh-CN" altLang="en-US" sz="2400" b="1" dirty="0" smtClean="0">
                <a:solidFill>
                  <a:srgbClr val="FF0000"/>
                </a:solidFill>
                <a:latin typeface="楷体" panose="02010609060101010101" pitchFamily="49" charset="-122"/>
                <a:ea typeface="楷体" panose="02010609060101010101" pitchFamily="49" charset="-122"/>
                <a:cs typeface="楷体_GB2312"/>
              </a:rPr>
              <a:t>。</a:t>
            </a:r>
            <a:endParaRPr lang="en-US" altLang="zh-CN" sz="2400" b="1" dirty="0" smtClean="0">
              <a:solidFill>
                <a:srgbClr val="FF0000"/>
              </a:solidFill>
              <a:latin typeface="楷体" panose="02010609060101010101" pitchFamily="49" charset="-122"/>
              <a:ea typeface="楷体" panose="02010609060101010101" pitchFamily="49" charset="-122"/>
              <a:cs typeface="楷体_GB2312"/>
            </a:endParaRPr>
          </a:p>
          <a:p>
            <a:pPr eaLnBrk="1" hangingPunct="1"/>
            <a:r>
              <a:rPr lang="zh-CN" altLang="en-US" sz="2400" dirty="0" smtClean="0">
                <a:solidFill>
                  <a:prstClr val="black"/>
                </a:solidFill>
                <a:latin typeface="楷体" panose="02010609060101010101" pitchFamily="49" charset="-122"/>
                <a:ea typeface="楷体" panose="02010609060101010101" pitchFamily="49" charset="-122"/>
                <a:cs typeface="楷体_GB2312"/>
              </a:rPr>
              <a:t>②抗美援朝</a:t>
            </a:r>
            <a:r>
              <a:rPr lang="zh-CN" altLang="en-US" sz="2400" dirty="0">
                <a:solidFill>
                  <a:prstClr val="black"/>
                </a:solidFill>
                <a:latin typeface="楷体" panose="02010609060101010101" pitchFamily="49" charset="-122"/>
                <a:ea typeface="楷体" panose="02010609060101010101" pitchFamily="49" charset="-122"/>
                <a:cs typeface="楷体_GB2312"/>
              </a:rPr>
              <a:t>战争打出了</a:t>
            </a:r>
            <a:r>
              <a:rPr lang="zh-CN" altLang="en-US" sz="2400" b="1" dirty="0">
                <a:solidFill>
                  <a:srgbClr val="FF0000"/>
                </a:solidFill>
                <a:latin typeface="楷体" panose="02010609060101010101" pitchFamily="49" charset="-122"/>
                <a:ea typeface="楷体" panose="02010609060101010101" pitchFamily="49" charset="-122"/>
                <a:cs typeface="楷体_GB2312"/>
              </a:rPr>
              <a:t>国威</a:t>
            </a:r>
            <a:r>
              <a:rPr lang="zh-CN" altLang="en-US" sz="2400" dirty="0">
                <a:solidFill>
                  <a:prstClr val="black"/>
                </a:solidFill>
                <a:latin typeface="楷体" panose="02010609060101010101" pitchFamily="49" charset="-122"/>
                <a:ea typeface="楷体" panose="02010609060101010101" pitchFamily="49" charset="-122"/>
                <a:cs typeface="楷体_GB2312"/>
              </a:rPr>
              <a:t>和</a:t>
            </a:r>
            <a:r>
              <a:rPr lang="zh-CN" altLang="en-US" sz="2400" b="1" dirty="0">
                <a:solidFill>
                  <a:srgbClr val="FF0000"/>
                </a:solidFill>
                <a:latin typeface="楷体" panose="02010609060101010101" pitchFamily="49" charset="-122"/>
                <a:ea typeface="楷体" panose="02010609060101010101" pitchFamily="49" charset="-122"/>
                <a:cs typeface="楷体_GB2312"/>
              </a:rPr>
              <a:t>军威</a:t>
            </a:r>
            <a:r>
              <a:rPr lang="zh-CN" altLang="en-US" sz="2400" dirty="0">
                <a:solidFill>
                  <a:prstClr val="black"/>
                </a:solidFill>
                <a:latin typeface="楷体" panose="02010609060101010101" pitchFamily="49" charset="-122"/>
                <a:ea typeface="楷体" panose="02010609060101010101" pitchFamily="49" charset="-122"/>
                <a:cs typeface="楷体_GB2312"/>
              </a:rPr>
              <a:t>，</a:t>
            </a:r>
            <a:r>
              <a:rPr lang="zh-CN" altLang="en-US" sz="2400" b="1" dirty="0">
                <a:solidFill>
                  <a:srgbClr val="FF0000"/>
                </a:solidFill>
                <a:latin typeface="楷体" panose="02010609060101010101" pitchFamily="49" charset="-122"/>
                <a:ea typeface="楷体" panose="02010609060101010101" pitchFamily="49" charset="-122"/>
                <a:cs typeface="楷体_GB2312"/>
              </a:rPr>
              <a:t>提高了新中国的国际</a:t>
            </a:r>
            <a:r>
              <a:rPr lang="zh-CN" altLang="en-US" sz="2400" b="1" dirty="0" smtClean="0">
                <a:solidFill>
                  <a:srgbClr val="FF0000"/>
                </a:solidFill>
                <a:latin typeface="楷体" panose="02010609060101010101" pitchFamily="49" charset="-122"/>
                <a:ea typeface="楷体" panose="02010609060101010101" pitchFamily="49" charset="-122"/>
                <a:cs typeface="楷体_GB2312"/>
              </a:rPr>
              <a:t>地位。</a:t>
            </a:r>
            <a:endParaRPr lang="en-US" altLang="zh-CN" sz="2400" b="1" dirty="0" smtClean="0">
              <a:solidFill>
                <a:srgbClr val="FF0000"/>
              </a:solidFill>
              <a:latin typeface="楷体" panose="02010609060101010101" pitchFamily="49" charset="-122"/>
              <a:ea typeface="楷体" panose="02010609060101010101" pitchFamily="49" charset="-122"/>
              <a:cs typeface="楷体_GB2312"/>
            </a:endParaRPr>
          </a:p>
          <a:p>
            <a:pPr eaLnBrk="1" hangingPunct="1"/>
            <a:r>
              <a:rPr lang="zh-CN" altLang="en-US" sz="2400" dirty="0" smtClean="0">
                <a:solidFill>
                  <a:prstClr val="black"/>
                </a:solidFill>
                <a:latin typeface="楷体" panose="02010609060101010101" pitchFamily="49" charset="-122"/>
                <a:ea typeface="楷体" panose="02010609060101010101" pitchFamily="49" charset="-122"/>
                <a:cs typeface="楷体_GB2312"/>
              </a:rPr>
              <a:t>③英雄事迹汇成强大的</a:t>
            </a:r>
            <a:r>
              <a:rPr lang="zh-CN" altLang="en-US" sz="2400" b="1" dirty="0" smtClean="0">
                <a:solidFill>
                  <a:srgbClr val="FF0000"/>
                </a:solidFill>
                <a:latin typeface="楷体" panose="02010609060101010101" pitchFamily="49" charset="-122"/>
                <a:ea typeface="楷体" panose="02010609060101010101" pitchFamily="49" charset="-122"/>
                <a:cs typeface="楷体_GB2312"/>
              </a:rPr>
              <a:t>民族凝聚力</a:t>
            </a:r>
            <a:r>
              <a:rPr lang="zh-CN" altLang="en-US" sz="2400" dirty="0" smtClean="0">
                <a:solidFill>
                  <a:prstClr val="black"/>
                </a:solidFill>
                <a:latin typeface="楷体" panose="02010609060101010101" pitchFamily="49" charset="-122"/>
                <a:ea typeface="楷体" panose="02010609060101010101" pitchFamily="49" charset="-122"/>
                <a:cs typeface="楷体_GB2312"/>
              </a:rPr>
              <a:t>，极大鼓舞了保卫建设祖国而团结奋斗。</a:t>
            </a:r>
            <a:endParaRPr lang="en-US" altLang="zh-CN" sz="2400" b="1" dirty="0" smtClean="0">
              <a:solidFill>
                <a:srgbClr val="FF0000"/>
              </a:solidFill>
              <a:latin typeface="楷体" panose="02010609060101010101" pitchFamily="49" charset="-122"/>
              <a:ea typeface="楷体" panose="02010609060101010101" pitchFamily="49" charset="-122"/>
              <a:cs typeface="楷体_GB2312"/>
            </a:endParaRPr>
          </a:p>
        </p:txBody>
      </p:sp>
      <p:pic>
        <p:nvPicPr>
          <p:cNvPr id="9" name="Picture 10" descr="609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952" y="58323"/>
            <a:ext cx="4064000" cy="67996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609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67784"/>
            <a:ext cx="4064000" cy="6799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kmyc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294" y="0"/>
            <a:ext cx="6948478" cy="333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4665329" y="3305597"/>
            <a:ext cx="6937698" cy="3504381"/>
            <a:chOff x="204688" y="4671646"/>
            <a:chExt cx="6044189" cy="2028092"/>
          </a:xfrm>
        </p:grpSpPr>
        <p:pic>
          <p:nvPicPr>
            <p:cNvPr id="13" name="Picture 5" descr="二战以来美军图片img013"/>
            <p:cNvPicPr>
              <a:picLocks noChangeAspect="1" noChangeArrowheads="1"/>
            </p:cNvPicPr>
            <p:nvPr/>
          </p:nvPicPr>
          <p:blipFill>
            <a:blip r:embed="rId5">
              <a:extLst>
                <a:ext uri="{28A0092B-C50C-407E-A947-70E740481C1C}">
                  <a14:useLocalDpi xmlns:a14="http://schemas.microsoft.com/office/drawing/2010/main" val="0"/>
                </a:ext>
              </a:extLst>
            </a:blip>
            <a:srcRect l="21443"/>
            <a:stretch>
              <a:fillRect/>
            </a:stretch>
          </p:blipFill>
          <p:spPr bwMode="auto">
            <a:xfrm>
              <a:off x="204688" y="4671646"/>
              <a:ext cx="6044189" cy="2028092"/>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14" name="Text Box 6"/>
            <p:cNvSpPr txBox="1">
              <a:spLocks noChangeArrowheads="1"/>
            </p:cNvSpPr>
            <p:nvPr/>
          </p:nvSpPr>
          <p:spPr bwMode="auto">
            <a:xfrm>
              <a:off x="1221727" y="6386176"/>
              <a:ext cx="4566298" cy="267180"/>
            </a:xfrm>
            <a:prstGeom prst="rect">
              <a:avLst/>
            </a:prstGeom>
            <a:solidFill>
              <a:schemeClr val="bg1"/>
            </a:solidFill>
            <a:ln>
              <a:noFill/>
            </a:ln>
            <a:effectLst/>
          </p:spPr>
          <p:txBody>
            <a:bodyPr wrap="square">
              <a:spAutoFit/>
            </a:bodyPr>
            <a:lstStyle>
              <a:lvl1pPr eaLnBrk="0" hangingPunct="0">
                <a:defRPr>
                  <a:solidFill>
                    <a:schemeClr val="tx1"/>
                  </a:solidFill>
                  <a:latin typeface="Verdana" pitchFamily="34" charset="0"/>
                  <a:ea typeface="黑体" pitchFamily="49" charset="-122"/>
                </a:defRPr>
              </a:lvl1pPr>
              <a:lvl2pPr marL="742950" indent="-285750" eaLnBrk="0" hangingPunct="0">
                <a:defRPr>
                  <a:solidFill>
                    <a:schemeClr val="tx1"/>
                  </a:solidFill>
                  <a:latin typeface="Verdana" pitchFamily="34" charset="0"/>
                  <a:ea typeface="黑体" pitchFamily="49" charset="-122"/>
                </a:defRPr>
              </a:lvl2pPr>
              <a:lvl3pPr marL="1143000" indent="-228600" eaLnBrk="0" hangingPunct="0">
                <a:defRPr>
                  <a:solidFill>
                    <a:schemeClr val="tx1"/>
                  </a:solidFill>
                  <a:latin typeface="Verdana" pitchFamily="34" charset="0"/>
                  <a:ea typeface="黑体" pitchFamily="49" charset="-122"/>
                </a:defRPr>
              </a:lvl3pPr>
              <a:lvl4pPr marL="1600200" indent="-228600" eaLnBrk="0" hangingPunct="0">
                <a:defRPr>
                  <a:solidFill>
                    <a:schemeClr val="tx1"/>
                  </a:solidFill>
                  <a:latin typeface="Verdana" pitchFamily="34" charset="0"/>
                  <a:ea typeface="黑体" pitchFamily="49" charset="-122"/>
                </a:defRPr>
              </a:lvl4pPr>
              <a:lvl5pPr marL="2057400" indent="-228600" eaLnBrk="0" hangingPunct="0">
                <a:defRPr>
                  <a:solidFill>
                    <a:schemeClr val="tx1"/>
                  </a:solidFill>
                  <a:latin typeface="Verdana" pitchFamily="34" charset="0"/>
                  <a:ea typeface="黑体" pitchFamily="49" charset="-122"/>
                </a:defRPr>
              </a:lvl5pPr>
              <a:lvl6pPr marL="2514600" indent="-228600" eaLnBrk="0" fontAlgn="base" hangingPunct="0">
                <a:spcBef>
                  <a:spcPct val="0"/>
                </a:spcBef>
                <a:spcAft>
                  <a:spcPct val="0"/>
                </a:spcAft>
                <a:defRPr>
                  <a:solidFill>
                    <a:schemeClr val="tx1"/>
                  </a:solidFill>
                  <a:latin typeface="Verdana" pitchFamily="34" charset="0"/>
                  <a:ea typeface="黑体" pitchFamily="49" charset="-122"/>
                </a:defRPr>
              </a:lvl6pPr>
              <a:lvl7pPr marL="2971800" indent="-228600" eaLnBrk="0" fontAlgn="base" hangingPunct="0">
                <a:spcBef>
                  <a:spcPct val="0"/>
                </a:spcBef>
                <a:spcAft>
                  <a:spcPct val="0"/>
                </a:spcAft>
                <a:defRPr>
                  <a:solidFill>
                    <a:schemeClr val="tx1"/>
                  </a:solidFill>
                  <a:latin typeface="Verdana" pitchFamily="34" charset="0"/>
                  <a:ea typeface="黑体" pitchFamily="49" charset="-122"/>
                </a:defRPr>
              </a:lvl7pPr>
              <a:lvl8pPr marL="3429000" indent="-228600" eaLnBrk="0" fontAlgn="base" hangingPunct="0">
                <a:spcBef>
                  <a:spcPct val="0"/>
                </a:spcBef>
                <a:spcAft>
                  <a:spcPct val="0"/>
                </a:spcAft>
                <a:defRPr>
                  <a:solidFill>
                    <a:schemeClr val="tx1"/>
                  </a:solidFill>
                  <a:latin typeface="Verdana" pitchFamily="34" charset="0"/>
                  <a:ea typeface="黑体" pitchFamily="49" charset="-122"/>
                </a:defRPr>
              </a:lvl8pPr>
              <a:lvl9pPr marL="3886200" indent="-228600" eaLnBrk="0" fontAlgn="base" hangingPunct="0">
                <a:spcBef>
                  <a:spcPct val="0"/>
                </a:spcBef>
                <a:spcAft>
                  <a:spcPct val="0"/>
                </a:spcAft>
                <a:defRPr>
                  <a:solidFill>
                    <a:schemeClr val="tx1"/>
                  </a:solidFill>
                  <a:latin typeface="Verdana" pitchFamily="34" charset="0"/>
                  <a:ea typeface="黑体" pitchFamily="49" charset="-122"/>
                </a:defRPr>
              </a:lvl9pPr>
            </a:lstStyle>
            <a:p>
              <a:pPr eaLnBrk="1" hangingPunct="1"/>
              <a:r>
                <a:rPr lang="zh-CN" altLang="en-US" sz="2400" b="1" dirty="0">
                  <a:solidFill>
                    <a:srgbClr val="FF0000"/>
                  </a:solidFill>
                  <a:latin typeface="楷体_GB2312" pitchFamily="49" charset="-122"/>
                  <a:ea typeface="楷体_GB2312" pitchFamily="49" charset="-122"/>
                </a:rPr>
                <a:t>美国第七舰队在台湾海峡巡逻</a:t>
              </a:r>
            </a:p>
          </p:txBody>
        </p:sp>
      </p:grpSp>
      <p:pic>
        <p:nvPicPr>
          <p:cNvPr id="15" name="Picture 2" descr="C:\Users\Administrator\Desktop\图片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6310"/>
            <a:ext cx="6953567" cy="411369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724400" y="-46310"/>
            <a:ext cx="7456552" cy="2246769"/>
          </a:xfrm>
          <a:prstGeom prst="rect">
            <a:avLst/>
          </a:prstGeom>
          <a:solidFill>
            <a:schemeClr val="accent6">
              <a:lumMod val="20000"/>
              <a:lumOff val="80000"/>
            </a:schemeClr>
          </a:solidFill>
        </p:spPr>
        <p:txBody>
          <a:bodyPr wrap="square" rtlCol="0">
            <a:spAutoFit/>
          </a:bodyPr>
          <a:lstStyle/>
          <a:p>
            <a:r>
              <a:rPr lang="zh-CN" altLang="en-US" sz="2800" dirty="0">
                <a:latin typeface="楷体" pitchFamily="49" charset="-122"/>
                <a:ea typeface="楷体" pitchFamily="49" charset="-122"/>
              </a:rPr>
              <a:t>（抗美援朝战争的胜利）雄辩地证明：西方侵略者几百年来只要在东方一个海岸上架起几尊大炮就可霸占一个国家的时代是一去不复返了。</a:t>
            </a:r>
          </a:p>
          <a:p>
            <a:r>
              <a:rPr lang="en-US" altLang="zh-CN" sz="2800" dirty="0">
                <a:latin typeface="楷体" pitchFamily="49" charset="-122"/>
                <a:ea typeface="楷体" pitchFamily="49" charset="-122"/>
              </a:rPr>
              <a:t>——</a:t>
            </a:r>
            <a:r>
              <a:rPr lang="zh-CN" altLang="en-US" sz="2800" dirty="0">
                <a:latin typeface="楷体" pitchFamily="49" charset="-122"/>
                <a:ea typeface="楷体" pitchFamily="49" charset="-122"/>
              </a:rPr>
              <a:t>彭德怀</a:t>
            </a:r>
            <a:r>
              <a:rPr lang="en-US" altLang="zh-CN" sz="2800" dirty="0">
                <a:latin typeface="楷体" pitchFamily="49" charset="-122"/>
                <a:ea typeface="楷体" pitchFamily="49" charset="-122"/>
              </a:rPr>
              <a:t>《</a:t>
            </a:r>
            <a:r>
              <a:rPr lang="zh-CN" altLang="en-US" sz="2800" dirty="0">
                <a:latin typeface="楷体" pitchFamily="49" charset="-122"/>
                <a:ea typeface="楷体" pitchFamily="49" charset="-122"/>
              </a:rPr>
              <a:t>关于中国人民志愿军抗美援朝工作的报告</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a:t>
            </a:r>
            <a:r>
              <a:rPr lang="en-US" altLang="zh-CN" sz="2800" dirty="0" smtClean="0">
                <a:latin typeface="楷体" pitchFamily="49" charset="-122"/>
                <a:ea typeface="楷体" pitchFamily="49" charset="-122"/>
              </a:rPr>
              <a:t>1953</a:t>
            </a:r>
            <a:r>
              <a:rPr lang="zh-CN" altLang="en-US" sz="2800" dirty="0" smtClean="0">
                <a:latin typeface="楷体" pitchFamily="49" charset="-122"/>
                <a:ea typeface="楷体" pitchFamily="49" charset="-122"/>
              </a:rPr>
              <a:t>年</a:t>
            </a:r>
            <a:r>
              <a:rPr lang="en-US" altLang="zh-CN" sz="2800" dirty="0" smtClean="0">
                <a:latin typeface="楷体" pitchFamily="49" charset="-122"/>
                <a:ea typeface="楷体" pitchFamily="49" charset="-122"/>
              </a:rPr>
              <a:t>9</a:t>
            </a:r>
            <a:r>
              <a:rPr lang="zh-CN" altLang="en-US" sz="2800" dirty="0" smtClean="0">
                <a:latin typeface="楷体" pitchFamily="49" charset="-122"/>
                <a:ea typeface="楷体" pitchFamily="49" charset="-122"/>
              </a:rPr>
              <a:t>月</a:t>
            </a:r>
            <a:r>
              <a:rPr lang="en-US" altLang="zh-CN" sz="2800" dirty="0" smtClean="0">
                <a:latin typeface="楷体" pitchFamily="49" charset="-122"/>
                <a:ea typeface="楷体" pitchFamily="49" charset="-122"/>
              </a:rPr>
              <a:t>12</a:t>
            </a:r>
            <a:r>
              <a:rPr lang="zh-CN" altLang="en-US" sz="2800" dirty="0" smtClean="0">
                <a:latin typeface="楷体" pitchFamily="49" charset="-122"/>
                <a:ea typeface="楷体" pitchFamily="49" charset="-122"/>
              </a:rPr>
              <a:t>日）</a:t>
            </a:r>
            <a:endParaRPr lang="en-US" altLang="zh-CN" sz="2800" dirty="0">
              <a:latin typeface="楷体" pitchFamily="49" charset="-122"/>
              <a:ea typeface="楷体" pitchFamily="49" charset="-122"/>
            </a:endParaRPr>
          </a:p>
        </p:txBody>
      </p:sp>
      <p:sp>
        <p:nvSpPr>
          <p:cNvPr id="17" name="TextBox 16"/>
          <p:cNvSpPr txBox="1"/>
          <p:nvPr/>
        </p:nvSpPr>
        <p:spPr>
          <a:xfrm>
            <a:off x="34634" y="-63527"/>
            <a:ext cx="12004965" cy="3046988"/>
          </a:xfrm>
          <a:prstGeom prst="rect">
            <a:avLst/>
          </a:prstGeom>
          <a:solidFill>
            <a:schemeClr val="accent6">
              <a:lumMod val="20000"/>
              <a:lumOff val="80000"/>
            </a:schemeClr>
          </a:solidFill>
        </p:spPr>
        <p:txBody>
          <a:bodyPr wrap="square" rtlCol="0">
            <a:spAutoFit/>
          </a:bodyPr>
          <a:lstStyle/>
          <a:p>
            <a:r>
              <a:rPr lang="zh-CN" altLang="en-US" sz="2400" dirty="0">
                <a:latin typeface="楷体" pitchFamily="49" charset="-122"/>
                <a:ea typeface="楷体" pitchFamily="49" charset="-122"/>
              </a:rPr>
              <a:t>历史纵横</a:t>
            </a:r>
          </a:p>
          <a:p>
            <a:r>
              <a:rPr lang="zh-CN" altLang="en-US" sz="2400" dirty="0">
                <a:latin typeface="楷体" pitchFamily="49" charset="-122"/>
                <a:ea typeface="楷体" pitchFamily="49" charset="-122"/>
              </a:rPr>
              <a:t>“特级战斗英雄”</a:t>
            </a:r>
            <a:r>
              <a:rPr lang="zh-CN" altLang="en-US" sz="2400" b="1" dirty="0">
                <a:solidFill>
                  <a:srgbClr val="FF0000"/>
                </a:solidFill>
                <a:latin typeface="楷体" pitchFamily="49" charset="-122"/>
                <a:ea typeface="楷体" pitchFamily="49" charset="-122"/>
              </a:rPr>
              <a:t>杨根思</a:t>
            </a:r>
          </a:p>
          <a:p>
            <a:r>
              <a:rPr lang="zh-CN" altLang="en-US" sz="2400" dirty="0">
                <a:latin typeface="楷体" pitchFamily="49" charset="-122"/>
                <a:ea typeface="楷体" pitchFamily="49" charset="-122"/>
              </a:rPr>
              <a:t>杨根思是江苏泰兴人，曾任中国人民志愿军第九兵团三连连长。在抗美援朝第二次战役中，他所在的部队在东线长津湖地区对敌实施分割围歼。杨根思奉命坚守</a:t>
            </a:r>
            <a:r>
              <a:rPr lang="en-US" altLang="zh-CN" sz="2400" dirty="0">
                <a:latin typeface="楷体" pitchFamily="49" charset="-122"/>
                <a:ea typeface="楷体" pitchFamily="49" charset="-122"/>
              </a:rPr>
              <a:t>1071.1</a:t>
            </a:r>
            <a:r>
              <a:rPr lang="zh-CN" altLang="en-US" sz="2400" dirty="0">
                <a:latin typeface="楷体" pitchFamily="49" charset="-122"/>
                <a:ea typeface="楷体" pitchFamily="49" charset="-122"/>
              </a:rPr>
              <a:t>高地，负责切断美军南逃退路。他们连续打退了号称“王牌”美军的八次进攻。当敌人再次涌上来时，已负伤的杨根思毅然抱起炸药包，与敌人同归于尽，用生命和鲜血实现了“人在阵地在”的铮铮誓言。中国人民志愿军授予他“</a:t>
            </a:r>
            <a:r>
              <a:rPr lang="zh-CN" altLang="en-US" sz="2400" b="1" dirty="0">
                <a:solidFill>
                  <a:srgbClr val="FF0000"/>
                </a:solidFill>
                <a:latin typeface="楷体" pitchFamily="49" charset="-122"/>
                <a:ea typeface="楷体" pitchFamily="49" charset="-122"/>
              </a:rPr>
              <a:t>特级战斗英雄”</a:t>
            </a:r>
            <a:r>
              <a:rPr lang="zh-CN" altLang="en-US" sz="2400" dirty="0">
                <a:latin typeface="楷体" pitchFamily="49" charset="-122"/>
                <a:ea typeface="楷体" pitchFamily="49" charset="-122"/>
              </a:rPr>
              <a:t>称号，朝鲜授予他“朝鲜民主主义人民共和国英雄”称号和金星奖章、一级国旗勋章。</a:t>
            </a:r>
          </a:p>
        </p:txBody>
      </p:sp>
      <p:sp>
        <p:nvSpPr>
          <p:cNvPr id="19" name="Text Box 13"/>
          <p:cNvSpPr txBox="1">
            <a:spLocks noChangeArrowheads="1"/>
          </p:cNvSpPr>
          <p:nvPr/>
        </p:nvSpPr>
        <p:spPr bwMode="auto">
          <a:xfrm>
            <a:off x="198014" y="3657600"/>
            <a:ext cx="11682836" cy="605294"/>
          </a:xfrm>
          <a:prstGeom prst="rect">
            <a:avLst/>
          </a:prstGeom>
          <a:solidFill>
            <a:srgbClr val="DAEDEF"/>
          </a:solidFill>
          <a:ln>
            <a:noFill/>
          </a:ln>
          <a:effectLst/>
        </p:spPr>
        <p:txBody>
          <a:bodyPr>
            <a:spAutoFit/>
          </a:bodyPr>
          <a:lstStyle>
            <a:lvl1pPr eaLnBrk="0" hangingPunct="0">
              <a:defRPr>
                <a:solidFill>
                  <a:schemeClr val="tx1"/>
                </a:solidFill>
                <a:latin typeface="Verdana" pitchFamily="34" charset="0"/>
                <a:ea typeface="黑体" pitchFamily="49" charset="-122"/>
              </a:defRPr>
            </a:lvl1pPr>
            <a:lvl2pPr marL="742950" indent="-285750" eaLnBrk="0" hangingPunct="0">
              <a:defRPr>
                <a:solidFill>
                  <a:schemeClr val="tx1"/>
                </a:solidFill>
                <a:latin typeface="Verdana" pitchFamily="34" charset="0"/>
                <a:ea typeface="黑体" pitchFamily="49" charset="-122"/>
              </a:defRPr>
            </a:lvl2pPr>
            <a:lvl3pPr marL="1143000" indent="-228600" eaLnBrk="0" hangingPunct="0">
              <a:defRPr>
                <a:solidFill>
                  <a:schemeClr val="tx1"/>
                </a:solidFill>
                <a:latin typeface="Verdana" pitchFamily="34" charset="0"/>
                <a:ea typeface="黑体" pitchFamily="49" charset="-122"/>
              </a:defRPr>
            </a:lvl3pPr>
            <a:lvl4pPr marL="1600200" indent="-228600" eaLnBrk="0" hangingPunct="0">
              <a:defRPr>
                <a:solidFill>
                  <a:schemeClr val="tx1"/>
                </a:solidFill>
                <a:latin typeface="Verdana" pitchFamily="34" charset="0"/>
                <a:ea typeface="黑体" pitchFamily="49" charset="-122"/>
              </a:defRPr>
            </a:lvl4pPr>
            <a:lvl5pPr marL="2057400" indent="-228600" eaLnBrk="0" hangingPunct="0">
              <a:defRPr>
                <a:solidFill>
                  <a:schemeClr val="tx1"/>
                </a:solidFill>
                <a:latin typeface="Verdana" pitchFamily="34" charset="0"/>
                <a:ea typeface="黑体" pitchFamily="49" charset="-122"/>
              </a:defRPr>
            </a:lvl5pPr>
            <a:lvl6pPr marL="2514600" indent="-228600" eaLnBrk="0" fontAlgn="base" hangingPunct="0">
              <a:spcBef>
                <a:spcPct val="0"/>
              </a:spcBef>
              <a:spcAft>
                <a:spcPct val="0"/>
              </a:spcAft>
              <a:defRPr>
                <a:solidFill>
                  <a:schemeClr val="tx1"/>
                </a:solidFill>
                <a:latin typeface="Verdana" pitchFamily="34" charset="0"/>
                <a:ea typeface="黑体" pitchFamily="49" charset="-122"/>
              </a:defRPr>
            </a:lvl6pPr>
            <a:lvl7pPr marL="2971800" indent="-228600" eaLnBrk="0" fontAlgn="base" hangingPunct="0">
              <a:spcBef>
                <a:spcPct val="0"/>
              </a:spcBef>
              <a:spcAft>
                <a:spcPct val="0"/>
              </a:spcAft>
              <a:defRPr>
                <a:solidFill>
                  <a:schemeClr val="tx1"/>
                </a:solidFill>
                <a:latin typeface="Verdana" pitchFamily="34" charset="0"/>
                <a:ea typeface="黑体" pitchFamily="49" charset="-122"/>
              </a:defRPr>
            </a:lvl7pPr>
            <a:lvl8pPr marL="3429000" indent="-228600" eaLnBrk="0" fontAlgn="base" hangingPunct="0">
              <a:spcBef>
                <a:spcPct val="0"/>
              </a:spcBef>
              <a:spcAft>
                <a:spcPct val="0"/>
              </a:spcAft>
              <a:defRPr>
                <a:solidFill>
                  <a:schemeClr val="tx1"/>
                </a:solidFill>
                <a:latin typeface="Verdana" pitchFamily="34" charset="0"/>
                <a:ea typeface="黑体" pitchFamily="49" charset="-122"/>
              </a:defRPr>
            </a:lvl8pPr>
            <a:lvl9pPr marL="3886200" indent="-228600" eaLnBrk="0" fontAlgn="base" hangingPunct="0">
              <a:spcBef>
                <a:spcPct val="0"/>
              </a:spcBef>
              <a:spcAft>
                <a:spcPct val="0"/>
              </a:spcAft>
              <a:defRPr>
                <a:solidFill>
                  <a:schemeClr val="tx1"/>
                </a:solidFill>
                <a:latin typeface="Verdana" pitchFamily="34" charset="0"/>
                <a:ea typeface="黑体" pitchFamily="49" charset="-122"/>
              </a:defRPr>
            </a:lvl9pPr>
          </a:lstStyle>
          <a:p>
            <a:pPr marL="0" marR="0" lvl="0" indent="0" defTabSz="914400" eaLnBrk="1" fontAlgn="auto" latinLnBrk="0" hangingPunct="1">
              <a:lnSpc>
                <a:spcPts val="4000"/>
              </a:lnSpc>
              <a:spcBef>
                <a:spcPct val="50000"/>
              </a:spcBef>
              <a:spcAft>
                <a:spcPts val="0"/>
              </a:spcAft>
              <a:buClrTx/>
              <a:buSzTx/>
              <a:buFontTx/>
              <a:buNone/>
              <a:tabLst/>
              <a:defRPr/>
            </a:pPr>
            <a:r>
              <a:rPr kumimoji="0" lang="zh-CN" altLang="en-US" sz="2800" b="1" i="0" u="none" strike="noStrike" kern="0" cap="none" spc="0" normalizeH="0" baseline="0" noProof="0" dirty="0" smtClean="0">
                <a:ln>
                  <a:noFill/>
                </a:ln>
                <a:solidFill>
                  <a:srgbClr val="3366FF"/>
                </a:solidFill>
                <a:effectLst/>
                <a:uLnTx/>
                <a:uFillTx/>
                <a:latin typeface="楷体" pitchFamily="49" charset="-122"/>
                <a:ea typeface="楷体" pitchFamily="49" charset="-122"/>
              </a:rPr>
              <a:t>对中国</a:t>
            </a:r>
            <a:r>
              <a:rPr kumimoji="0" lang="zh-CN" altLang="en-US" sz="2800" b="1" i="0" u="none" strike="noStrike" kern="0" cap="none" spc="0" normalizeH="0" noProof="0" dirty="0" smtClean="0">
                <a:ln>
                  <a:noFill/>
                </a:ln>
                <a:solidFill>
                  <a:srgbClr val="3366FF"/>
                </a:solidFill>
                <a:effectLst/>
                <a:uLnTx/>
                <a:uFillTx/>
                <a:latin typeface="楷体" pitchFamily="49" charset="-122"/>
                <a:ea typeface="楷体" pitchFamily="49" charset="-122"/>
              </a:rPr>
              <a:t> </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消极：中美长期敌对，</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失去解决台湾问题</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的有利</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时机</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a:t>
            </a:r>
          </a:p>
        </p:txBody>
      </p:sp>
      <p:sp>
        <p:nvSpPr>
          <p:cNvPr id="20" name="Text Box 13"/>
          <p:cNvSpPr txBox="1">
            <a:spLocks noChangeArrowheads="1"/>
          </p:cNvSpPr>
          <p:nvPr/>
        </p:nvSpPr>
        <p:spPr bwMode="auto">
          <a:xfrm>
            <a:off x="184561" y="4308872"/>
            <a:ext cx="11682836" cy="523220"/>
          </a:xfrm>
          <a:prstGeom prst="rect">
            <a:avLst/>
          </a:prstGeom>
          <a:solidFill>
            <a:srgbClr val="DAEDEF"/>
          </a:solidFill>
          <a:ln>
            <a:noFill/>
          </a:ln>
          <a:effectLst/>
        </p:spPr>
        <p:txBody>
          <a:bodyPr>
            <a:spAutoFit/>
          </a:bodyPr>
          <a:lstStyle>
            <a:lvl1pPr eaLnBrk="0" hangingPunct="0">
              <a:defRPr>
                <a:solidFill>
                  <a:schemeClr val="tx1"/>
                </a:solidFill>
                <a:latin typeface="Verdana" pitchFamily="34" charset="0"/>
                <a:ea typeface="黑体" pitchFamily="49" charset="-122"/>
              </a:defRPr>
            </a:lvl1pPr>
            <a:lvl2pPr marL="742950" indent="-285750" eaLnBrk="0" hangingPunct="0">
              <a:defRPr>
                <a:solidFill>
                  <a:schemeClr val="tx1"/>
                </a:solidFill>
                <a:latin typeface="Verdana" pitchFamily="34" charset="0"/>
                <a:ea typeface="黑体" pitchFamily="49" charset="-122"/>
              </a:defRPr>
            </a:lvl2pPr>
            <a:lvl3pPr marL="1143000" indent="-228600" eaLnBrk="0" hangingPunct="0">
              <a:defRPr>
                <a:solidFill>
                  <a:schemeClr val="tx1"/>
                </a:solidFill>
                <a:latin typeface="Verdana" pitchFamily="34" charset="0"/>
                <a:ea typeface="黑体" pitchFamily="49" charset="-122"/>
              </a:defRPr>
            </a:lvl3pPr>
            <a:lvl4pPr marL="1600200" indent="-228600" eaLnBrk="0" hangingPunct="0">
              <a:defRPr>
                <a:solidFill>
                  <a:schemeClr val="tx1"/>
                </a:solidFill>
                <a:latin typeface="Verdana" pitchFamily="34" charset="0"/>
                <a:ea typeface="黑体" pitchFamily="49" charset="-122"/>
              </a:defRPr>
            </a:lvl4pPr>
            <a:lvl5pPr marL="2057400" indent="-228600" eaLnBrk="0" hangingPunct="0">
              <a:defRPr>
                <a:solidFill>
                  <a:schemeClr val="tx1"/>
                </a:solidFill>
                <a:latin typeface="Verdana" pitchFamily="34" charset="0"/>
                <a:ea typeface="黑体" pitchFamily="49" charset="-122"/>
              </a:defRPr>
            </a:lvl5pPr>
            <a:lvl6pPr marL="2514600" indent="-228600" eaLnBrk="0" fontAlgn="base" hangingPunct="0">
              <a:spcBef>
                <a:spcPct val="0"/>
              </a:spcBef>
              <a:spcAft>
                <a:spcPct val="0"/>
              </a:spcAft>
              <a:defRPr>
                <a:solidFill>
                  <a:schemeClr val="tx1"/>
                </a:solidFill>
                <a:latin typeface="Verdana" pitchFamily="34" charset="0"/>
                <a:ea typeface="黑体" pitchFamily="49" charset="-122"/>
              </a:defRPr>
            </a:lvl6pPr>
            <a:lvl7pPr marL="2971800" indent="-228600" eaLnBrk="0" fontAlgn="base" hangingPunct="0">
              <a:spcBef>
                <a:spcPct val="0"/>
              </a:spcBef>
              <a:spcAft>
                <a:spcPct val="0"/>
              </a:spcAft>
              <a:defRPr>
                <a:solidFill>
                  <a:schemeClr val="tx1"/>
                </a:solidFill>
                <a:latin typeface="Verdana" pitchFamily="34" charset="0"/>
                <a:ea typeface="黑体" pitchFamily="49" charset="-122"/>
              </a:defRPr>
            </a:lvl7pPr>
            <a:lvl8pPr marL="3429000" indent="-228600" eaLnBrk="0" fontAlgn="base" hangingPunct="0">
              <a:spcBef>
                <a:spcPct val="0"/>
              </a:spcBef>
              <a:spcAft>
                <a:spcPct val="0"/>
              </a:spcAft>
              <a:defRPr>
                <a:solidFill>
                  <a:schemeClr val="tx1"/>
                </a:solidFill>
                <a:latin typeface="Verdana" pitchFamily="34" charset="0"/>
                <a:ea typeface="黑体" pitchFamily="49" charset="-122"/>
              </a:defRPr>
            </a:lvl8pPr>
            <a:lvl9pPr marL="3886200" indent="-228600" eaLnBrk="0" fontAlgn="base" hangingPunct="0">
              <a:spcBef>
                <a:spcPct val="0"/>
              </a:spcBef>
              <a:spcAft>
                <a:spcPct val="0"/>
              </a:spcAft>
              <a:defRPr>
                <a:solidFill>
                  <a:schemeClr val="tx1"/>
                </a:solidFill>
                <a:latin typeface="Verdana" pitchFamily="34" charset="0"/>
                <a:ea typeface="黑体" pitchFamily="49" charset="-122"/>
              </a:defRPr>
            </a:lvl9pPr>
          </a:lstStyle>
          <a:p>
            <a:pPr lvl="0" eaLnBrk="1" hangingPunct="1"/>
            <a:r>
              <a:rPr lang="zh-CN" altLang="en-US" sz="2800" b="1" dirty="0">
                <a:solidFill>
                  <a:srgbClr val="3366FF"/>
                </a:solidFill>
                <a:latin typeface="楷体" pitchFamily="49" charset="-122"/>
                <a:ea typeface="楷体" pitchFamily="49" charset="-122"/>
              </a:rPr>
              <a:t>对朝鲜半岛：</a:t>
            </a:r>
            <a:r>
              <a:rPr lang="zh-CN" altLang="en-US" sz="2800" b="1" dirty="0">
                <a:solidFill>
                  <a:srgbClr val="FF0000"/>
                </a:solidFill>
                <a:latin typeface="楷体" pitchFamily="49" charset="-122"/>
                <a:ea typeface="楷体" pitchFamily="49" charset="-122"/>
              </a:rPr>
              <a:t>加剧了朝鲜半岛的分裂局面</a:t>
            </a:r>
          </a:p>
        </p:txBody>
      </p:sp>
      <p:sp>
        <p:nvSpPr>
          <p:cNvPr id="22" name="Text Box 9"/>
          <p:cNvSpPr txBox="1">
            <a:spLocks noChangeArrowheads="1"/>
          </p:cNvSpPr>
          <p:nvPr/>
        </p:nvSpPr>
        <p:spPr bwMode="auto">
          <a:xfrm>
            <a:off x="201383" y="4892597"/>
            <a:ext cx="11880850" cy="1815882"/>
          </a:xfrm>
          <a:prstGeom prst="rect">
            <a:avLst/>
          </a:prstGeom>
          <a:solidFill>
            <a:srgbClr val="DAEDEF"/>
          </a:solidFill>
          <a:ln>
            <a:noFill/>
          </a:ln>
          <a:effectLst/>
        </p:spPr>
        <p:txBody>
          <a:bodyPr>
            <a:spAutoFit/>
          </a:bodyPr>
          <a:lstStyle>
            <a:lvl1pPr eaLnBrk="0" hangingPunct="0">
              <a:defRPr>
                <a:solidFill>
                  <a:schemeClr val="tx1"/>
                </a:solidFill>
                <a:latin typeface="Verdana" pitchFamily="34" charset="0"/>
                <a:ea typeface="黑体" pitchFamily="49" charset="-122"/>
              </a:defRPr>
            </a:lvl1pPr>
            <a:lvl2pPr marL="742950" indent="-285750" eaLnBrk="0" hangingPunct="0">
              <a:defRPr>
                <a:solidFill>
                  <a:schemeClr val="tx1"/>
                </a:solidFill>
                <a:latin typeface="Verdana" pitchFamily="34" charset="0"/>
                <a:ea typeface="黑体" pitchFamily="49" charset="-122"/>
              </a:defRPr>
            </a:lvl2pPr>
            <a:lvl3pPr marL="1143000" indent="-228600" eaLnBrk="0" hangingPunct="0">
              <a:defRPr>
                <a:solidFill>
                  <a:schemeClr val="tx1"/>
                </a:solidFill>
                <a:latin typeface="Verdana" pitchFamily="34" charset="0"/>
                <a:ea typeface="黑体" pitchFamily="49" charset="-122"/>
              </a:defRPr>
            </a:lvl3pPr>
            <a:lvl4pPr marL="1600200" indent="-228600" eaLnBrk="0" hangingPunct="0">
              <a:defRPr>
                <a:solidFill>
                  <a:schemeClr val="tx1"/>
                </a:solidFill>
                <a:latin typeface="Verdana" pitchFamily="34" charset="0"/>
                <a:ea typeface="黑体" pitchFamily="49" charset="-122"/>
              </a:defRPr>
            </a:lvl4pPr>
            <a:lvl5pPr marL="2057400" indent="-228600" eaLnBrk="0" hangingPunct="0">
              <a:defRPr>
                <a:solidFill>
                  <a:schemeClr val="tx1"/>
                </a:solidFill>
                <a:latin typeface="Verdana" pitchFamily="34" charset="0"/>
                <a:ea typeface="黑体" pitchFamily="49" charset="-122"/>
              </a:defRPr>
            </a:lvl5pPr>
            <a:lvl6pPr marL="2514600" indent="-228600" eaLnBrk="0" fontAlgn="base" hangingPunct="0">
              <a:spcBef>
                <a:spcPct val="0"/>
              </a:spcBef>
              <a:spcAft>
                <a:spcPct val="0"/>
              </a:spcAft>
              <a:defRPr>
                <a:solidFill>
                  <a:schemeClr val="tx1"/>
                </a:solidFill>
                <a:latin typeface="Verdana" pitchFamily="34" charset="0"/>
                <a:ea typeface="黑体" pitchFamily="49" charset="-122"/>
              </a:defRPr>
            </a:lvl6pPr>
            <a:lvl7pPr marL="2971800" indent="-228600" eaLnBrk="0" fontAlgn="base" hangingPunct="0">
              <a:spcBef>
                <a:spcPct val="0"/>
              </a:spcBef>
              <a:spcAft>
                <a:spcPct val="0"/>
              </a:spcAft>
              <a:defRPr>
                <a:solidFill>
                  <a:schemeClr val="tx1"/>
                </a:solidFill>
                <a:latin typeface="Verdana" pitchFamily="34" charset="0"/>
                <a:ea typeface="黑体" pitchFamily="49" charset="-122"/>
              </a:defRPr>
            </a:lvl7pPr>
            <a:lvl8pPr marL="3429000" indent="-228600" eaLnBrk="0" fontAlgn="base" hangingPunct="0">
              <a:spcBef>
                <a:spcPct val="0"/>
              </a:spcBef>
              <a:spcAft>
                <a:spcPct val="0"/>
              </a:spcAft>
              <a:defRPr>
                <a:solidFill>
                  <a:schemeClr val="tx1"/>
                </a:solidFill>
                <a:latin typeface="Verdana" pitchFamily="34" charset="0"/>
                <a:ea typeface="黑体" pitchFamily="49" charset="-122"/>
              </a:defRPr>
            </a:lvl8pPr>
            <a:lvl9pPr marL="3886200" indent="-228600" eaLnBrk="0" fontAlgn="base" hangingPunct="0">
              <a:spcBef>
                <a:spcPct val="0"/>
              </a:spcBef>
              <a:spcAft>
                <a:spcPct val="0"/>
              </a:spcAft>
              <a:defRPr>
                <a:solidFill>
                  <a:schemeClr val="tx1"/>
                </a:solidFill>
                <a:latin typeface="Verdana" pitchFamily="34" charset="0"/>
                <a:ea typeface="黑体" pitchFamily="49" charset="-122"/>
              </a:defRPr>
            </a:lvl9pPr>
          </a:lstStyle>
          <a:p>
            <a:pPr marL="0" marR="0" lvl="0" indent="0" defTabSz="914400" eaLnBrk="1" fontAlgn="auto" latinLnBrk="0" hangingPunct="1">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3366FF"/>
                </a:solidFill>
                <a:effectLst/>
                <a:uLnTx/>
                <a:uFillTx/>
                <a:latin typeface="楷体" pitchFamily="49" charset="-122"/>
                <a:ea typeface="楷体" pitchFamily="49" charset="-122"/>
              </a:rPr>
              <a:t>对美国：</a:t>
            </a:r>
          </a:p>
          <a:p>
            <a:pPr marL="0" marR="0" lvl="0" indent="0" defTabSz="914400" eaLnBrk="1" fontAlgn="auto" latinLnBrk="0" hangingPunct="1">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①</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打击了美国的霸权主义</a:t>
            </a:r>
          </a:p>
          <a:p>
            <a:pPr marL="0" marR="0" lvl="0" indent="0" defTabSz="914400" eaLnBrk="1" fontAlgn="auto" latinLnBrk="0" hangingPunct="1">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②美国对中国实行长期封锁，致使</a:t>
            </a:r>
            <a:r>
              <a:rPr kumimoji="0" lang="zh-CN" altLang="en-US" sz="2800" b="1" i="0" u="none" strike="noStrike" kern="0" cap="none" spc="0" normalizeH="0" baseline="0" noProof="0" dirty="0">
                <a:ln>
                  <a:noFill/>
                </a:ln>
                <a:solidFill>
                  <a:srgbClr val="FF0000"/>
                </a:solidFill>
                <a:effectLst/>
                <a:uLnTx/>
                <a:uFillTx/>
                <a:latin typeface="楷体" pitchFamily="49" charset="-122"/>
                <a:ea typeface="楷体" pitchFamily="49" charset="-122"/>
              </a:rPr>
              <a:t>中美</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两国</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长期处于</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敌对状态</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a:t>
            </a:r>
          </a:p>
          <a:p>
            <a:pPr marL="0" marR="0" lvl="0" indent="0" defTabSz="914400" eaLnBrk="1" fontAlgn="auto" latinLnBrk="0" hangingPunct="1">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③</a:t>
            </a:r>
            <a:r>
              <a:rPr kumimoji="0" lang="zh-CN" altLang="en-US" sz="2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冷战加剧</a:t>
            </a:r>
            <a:r>
              <a:rPr kumimoji="0" lang="zh-CN" altLang="en-US" sz="2800" b="1" i="0" u="none" strike="noStrike" kern="0" cap="none" spc="0" normalizeH="0" baseline="0" noProof="0" dirty="0" smtClean="0">
                <a:ln>
                  <a:noFill/>
                </a:ln>
                <a:solidFill>
                  <a:srgbClr val="000000"/>
                </a:solidFill>
                <a:effectLst/>
                <a:uLnTx/>
                <a:uFillTx/>
                <a:latin typeface="楷体" pitchFamily="49" charset="-122"/>
                <a:ea typeface="楷体" pitchFamily="49" charset="-122"/>
              </a:rPr>
              <a:t>，由削弱到扶植日本</a:t>
            </a:r>
          </a:p>
        </p:txBody>
      </p:sp>
      <p:sp>
        <p:nvSpPr>
          <p:cNvPr id="23" name="Text Box 7"/>
          <p:cNvSpPr txBox="1">
            <a:spLocks noChangeArrowheads="1"/>
          </p:cNvSpPr>
          <p:nvPr/>
        </p:nvSpPr>
        <p:spPr bwMode="auto">
          <a:xfrm>
            <a:off x="9426980" y="3697972"/>
            <a:ext cx="2590800" cy="3046988"/>
          </a:xfrm>
          <a:prstGeom prst="rect">
            <a:avLst/>
          </a:prstGeom>
          <a:solidFill>
            <a:schemeClr val="accent3">
              <a:lumMod val="60000"/>
              <a:lumOff val="40000"/>
            </a:schemeClr>
          </a:solidFill>
          <a:ln>
            <a:noFill/>
          </a:ln>
          <a:effectLst/>
        </p:spPr>
        <p:txBody>
          <a:bodyPr wrap="square">
            <a:spAutoFit/>
          </a:bodyPr>
          <a:lstStyle>
            <a:lvl1pPr eaLnBrk="0" hangingPunct="0">
              <a:defRPr>
                <a:solidFill>
                  <a:schemeClr val="tx1"/>
                </a:solidFill>
                <a:latin typeface="Verdana" pitchFamily="34" charset="0"/>
                <a:ea typeface="黑体" pitchFamily="49" charset="-122"/>
              </a:defRPr>
            </a:lvl1pPr>
            <a:lvl2pPr marL="742950" indent="-285750" eaLnBrk="0" hangingPunct="0">
              <a:defRPr>
                <a:solidFill>
                  <a:schemeClr val="tx1"/>
                </a:solidFill>
                <a:latin typeface="Verdana" pitchFamily="34" charset="0"/>
                <a:ea typeface="黑体" pitchFamily="49" charset="-122"/>
              </a:defRPr>
            </a:lvl2pPr>
            <a:lvl3pPr marL="1143000" indent="-228600" eaLnBrk="0" hangingPunct="0">
              <a:defRPr>
                <a:solidFill>
                  <a:schemeClr val="tx1"/>
                </a:solidFill>
                <a:latin typeface="Verdana" pitchFamily="34" charset="0"/>
                <a:ea typeface="黑体" pitchFamily="49" charset="-122"/>
              </a:defRPr>
            </a:lvl3pPr>
            <a:lvl4pPr marL="1600200" indent="-228600" eaLnBrk="0" hangingPunct="0">
              <a:defRPr>
                <a:solidFill>
                  <a:schemeClr val="tx1"/>
                </a:solidFill>
                <a:latin typeface="Verdana" pitchFamily="34" charset="0"/>
                <a:ea typeface="黑体" pitchFamily="49" charset="-122"/>
              </a:defRPr>
            </a:lvl4pPr>
            <a:lvl5pPr marL="2057400" indent="-228600" eaLnBrk="0" hangingPunct="0">
              <a:defRPr>
                <a:solidFill>
                  <a:schemeClr val="tx1"/>
                </a:solidFill>
                <a:latin typeface="Verdana" pitchFamily="34" charset="0"/>
                <a:ea typeface="黑体" pitchFamily="49" charset="-122"/>
              </a:defRPr>
            </a:lvl5pPr>
            <a:lvl6pPr marL="2514600" indent="-228600" eaLnBrk="0" fontAlgn="base" hangingPunct="0">
              <a:spcBef>
                <a:spcPct val="0"/>
              </a:spcBef>
              <a:spcAft>
                <a:spcPct val="0"/>
              </a:spcAft>
              <a:defRPr>
                <a:solidFill>
                  <a:schemeClr val="tx1"/>
                </a:solidFill>
                <a:latin typeface="Verdana" pitchFamily="34" charset="0"/>
                <a:ea typeface="黑体" pitchFamily="49" charset="-122"/>
              </a:defRPr>
            </a:lvl6pPr>
            <a:lvl7pPr marL="2971800" indent="-228600" eaLnBrk="0" fontAlgn="base" hangingPunct="0">
              <a:spcBef>
                <a:spcPct val="0"/>
              </a:spcBef>
              <a:spcAft>
                <a:spcPct val="0"/>
              </a:spcAft>
              <a:defRPr>
                <a:solidFill>
                  <a:schemeClr val="tx1"/>
                </a:solidFill>
                <a:latin typeface="Verdana" pitchFamily="34" charset="0"/>
                <a:ea typeface="黑体" pitchFamily="49" charset="-122"/>
              </a:defRPr>
            </a:lvl7pPr>
            <a:lvl8pPr marL="3429000" indent="-228600" eaLnBrk="0" fontAlgn="base" hangingPunct="0">
              <a:spcBef>
                <a:spcPct val="0"/>
              </a:spcBef>
              <a:spcAft>
                <a:spcPct val="0"/>
              </a:spcAft>
              <a:defRPr>
                <a:solidFill>
                  <a:schemeClr val="tx1"/>
                </a:solidFill>
                <a:latin typeface="Verdana" pitchFamily="34" charset="0"/>
                <a:ea typeface="黑体" pitchFamily="49" charset="-122"/>
              </a:defRPr>
            </a:lvl8pPr>
            <a:lvl9pPr marL="3886200" indent="-228600" eaLnBrk="0" fontAlgn="base" hangingPunct="0">
              <a:spcBef>
                <a:spcPct val="0"/>
              </a:spcBef>
              <a:spcAft>
                <a:spcPct val="0"/>
              </a:spcAft>
              <a:defRPr>
                <a:solidFill>
                  <a:schemeClr val="tx1"/>
                </a:solidFill>
                <a:latin typeface="Verdana" pitchFamily="34" charset="0"/>
                <a:ea typeface="黑体" pitchFamily="49"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4800" b="0" i="0" u="none" strike="noStrike" kern="0" cap="none" spc="0" normalizeH="0" baseline="0" noProof="0" dirty="0" smtClean="0">
                <a:ln>
                  <a:noFill/>
                </a:ln>
                <a:solidFill>
                  <a:srgbClr val="3366FF"/>
                </a:solidFill>
                <a:effectLst/>
                <a:uLnTx/>
                <a:uFillTx/>
                <a:latin typeface="楷体" pitchFamily="49" charset="-122"/>
                <a:ea typeface="楷体" pitchFamily="49" charset="-122"/>
              </a:rPr>
              <a:t>对冷战格局：</a:t>
            </a:r>
            <a:r>
              <a:rPr kumimoji="0" lang="zh-CN" altLang="en-US" sz="4800" b="1" i="0" u="none" strike="noStrike" kern="0" cap="none" spc="0" normalizeH="0" baseline="0" noProof="0" dirty="0" smtClean="0">
                <a:ln>
                  <a:noFill/>
                </a:ln>
                <a:solidFill>
                  <a:srgbClr val="FF0000"/>
                </a:solidFill>
                <a:effectLst/>
                <a:uLnTx/>
                <a:uFillTx/>
                <a:latin typeface="楷体" pitchFamily="49" charset="-122"/>
                <a:ea typeface="楷体" pitchFamily="49" charset="-122"/>
              </a:rPr>
              <a:t>加剧两极对峙。</a:t>
            </a:r>
          </a:p>
        </p:txBody>
      </p:sp>
    </p:spTree>
    <p:extLst>
      <p:ext uri="{BB962C8B-B14F-4D97-AF65-F5344CB8AC3E}">
        <p14:creationId xmlns:p14="http://schemas.microsoft.com/office/powerpoint/2010/main" val="38149774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9"/>
                                        </p:tgtEl>
                                        <p:attrNameLst>
                                          <p:attrName>ppt_w</p:attrName>
                                        </p:attrNameLst>
                                      </p:cBhvr>
                                      <p:tavLst>
                                        <p:tav tm="0">
                                          <p:val>
                                            <p:strVal val="ppt_w"/>
                                          </p:val>
                                        </p:tav>
                                        <p:tav tm="100000">
                                          <p:val>
                                            <p:fltVal val="0"/>
                                          </p:val>
                                        </p:tav>
                                      </p:tavLst>
                                    </p:anim>
                                    <p:anim calcmode="lin" valueType="num">
                                      <p:cBhvr>
                                        <p:cTn id="34" dur="500"/>
                                        <p:tgtEl>
                                          <p:spTgt spid="9"/>
                                        </p:tgtEl>
                                        <p:attrNameLst>
                                          <p:attrName>ppt_h</p:attrName>
                                        </p:attrNameLst>
                                      </p:cBhvr>
                                      <p:tavLst>
                                        <p:tav tm="0">
                                          <p:val>
                                            <p:strVal val="ppt_h"/>
                                          </p:val>
                                        </p:tav>
                                        <p:tav tm="100000">
                                          <p:val>
                                            <p:fltVal val="0"/>
                                          </p:val>
                                        </p:tav>
                                      </p:tavLst>
                                    </p:anim>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fltVal val="0"/>
                                          </p:val>
                                        </p:tav>
                                      </p:tavLst>
                                    </p:anim>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53" presetClass="exit" presetSubtype="32" fill="hold" nodeType="with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 calcmode="lin" valueType="num">
                                      <p:cBhvr>
                                        <p:cTn id="6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6">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xit" presetSubtype="32" fill="hold" nodeType="clickEffect">
                                  <p:stCondLst>
                                    <p:cond delay="0"/>
                                  </p:stCondLst>
                                  <p:childTnLst>
                                    <p:anim calcmode="lin" valueType="num">
                                      <p:cBhvr>
                                        <p:cTn id="80" dur="500"/>
                                        <p:tgtEl>
                                          <p:spTgt spid="15"/>
                                        </p:tgtEl>
                                        <p:attrNameLst>
                                          <p:attrName>ppt_w</p:attrName>
                                        </p:attrNameLst>
                                      </p:cBhvr>
                                      <p:tavLst>
                                        <p:tav tm="0">
                                          <p:val>
                                            <p:strVal val="ppt_w"/>
                                          </p:val>
                                        </p:tav>
                                        <p:tav tm="100000">
                                          <p:val>
                                            <p:fltVal val="0"/>
                                          </p:val>
                                        </p:tav>
                                      </p:tavLst>
                                    </p:anim>
                                    <p:anim calcmode="lin" valueType="num">
                                      <p:cBhvr>
                                        <p:cTn id="81" dur="500"/>
                                        <p:tgtEl>
                                          <p:spTgt spid="15"/>
                                        </p:tgtEl>
                                        <p:attrNameLst>
                                          <p:attrName>ppt_h</p:attrName>
                                        </p:attrNameLst>
                                      </p:cBhvr>
                                      <p:tavLst>
                                        <p:tav tm="0">
                                          <p:val>
                                            <p:strVal val="ppt_h"/>
                                          </p:val>
                                        </p:tav>
                                        <p:tav tm="100000">
                                          <p:val>
                                            <p:fltVal val="0"/>
                                          </p:val>
                                        </p:tav>
                                      </p:tavLst>
                                    </p:anim>
                                    <p:animEffect transition="out" filter="fade">
                                      <p:cBhvr>
                                        <p:cTn id="82" dur="500"/>
                                        <p:tgtEl>
                                          <p:spTgt spid="15"/>
                                        </p:tgtEl>
                                      </p:cBhvr>
                                    </p:animEffect>
                                    <p:set>
                                      <p:cBhvr>
                                        <p:cTn id="83" dur="1" fill="hold">
                                          <p:stCondLst>
                                            <p:cond delay="499"/>
                                          </p:stCondLst>
                                        </p:cTn>
                                        <p:tgtEl>
                                          <p:spTgt spid="15"/>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6">
                                            <p:txEl>
                                              <p:pRg st="1" end="1"/>
                                            </p:txEl>
                                          </p:spTgt>
                                        </p:tgtEl>
                                        <p:attrNameLst>
                                          <p:attrName>style.visibility</p:attrName>
                                        </p:attrNameLst>
                                      </p:cBhvr>
                                      <p:to>
                                        <p:strVal val="visible"/>
                                      </p:to>
                                    </p:set>
                                    <p:anim calcmode="lin" valueType="num">
                                      <p:cBhvr>
                                        <p:cTn id="8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90" dur="500"/>
                                        <p:tgtEl>
                                          <p:spTgt spid="6">
                                            <p:txEl>
                                              <p:pRg st="1" end="1"/>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0"/>
                                        </p:tgtEl>
                                        <p:attrNameLst>
                                          <p:attrName>style.visibility</p:attrName>
                                        </p:attrNameLst>
                                      </p:cBhvr>
                                      <p:to>
                                        <p:strVal val="visible"/>
                                      </p:to>
                                    </p:set>
                                    <p:anim calcmode="lin" valueType="num">
                                      <p:cBhvr additive="base">
                                        <p:cTn id="95" dur="500" fill="hold"/>
                                        <p:tgtEl>
                                          <p:spTgt spid="10"/>
                                        </p:tgtEl>
                                        <p:attrNameLst>
                                          <p:attrName>ppt_x</p:attrName>
                                        </p:attrNameLst>
                                      </p:cBhvr>
                                      <p:tavLst>
                                        <p:tav tm="0">
                                          <p:val>
                                            <p:strVal val="#ppt_x"/>
                                          </p:val>
                                        </p:tav>
                                        <p:tav tm="100000">
                                          <p:val>
                                            <p:strVal val="#ppt_x"/>
                                          </p:val>
                                        </p:tav>
                                      </p:tavLst>
                                    </p:anim>
                                    <p:anim calcmode="lin" valueType="num">
                                      <p:cBhvr additive="base">
                                        <p:cTn id="9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3" presetClass="exit" presetSubtype="32" fill="hold" nodeType="clickEffect">
                                  <p:stCondLst>
                                    <p:cond delay="0"/>
                                  </p:stCondLst>
                                  <p:childTnLst>
                                    <p:anim calcmode="lin" valueType="num">
                                      <p:cBhvr>
                                        <p:cTn id="100" dur="500"/>
                                        <p:tgtEl>
                                          <p:spTgt spid="10"/>
                                        </p:tgtEl>
                                        <p:attrNameLst>
                                          <p:attrName>ppt_w</p:attrName>
                                        </p:attrNameLst>
                                      </p:cBhvr>
                                      <p:tavLst>
                                        <p:tav tm="0">
                                          <p:val>
                                            <p:strVal val="ppt_w"/>
                                          </p:val>
                                        </p:tav>
                                        <p:tav tm="100000">
                                          <p:val>
                                            <p:fltVal val="0"/>
                                          </p:val>
                                        </p:tav>
                                      </p:tavLst>
                                    </p:anim>
                                    <p:anim calcmode="lin" valueType="num">
                                      <p:cBhvr>
                                        <p:cTn id="101" dur="500"/>
                                        <p:tgtEl>
                                          <p:spTgt spid="10"/>
                                        </p:tgtEl>
                                        <p:attrNameLst>
                                          <p:attrName>ppt_h</p:attrName>
                                        </p:attrNameLst>
                                      </p:cBhvr>
                                      <p:tavLst>
                                        <p:tav tm="0">
                                          <p:val>
                                            <p:strVal val="ppt_h"/>
                                          </p:val>
                                        </p:tav>
                                        <p:tav tm="100000">
                                          <p:val>
                                            <p:fltVal val="0"/>
                                          </p:val>
                                        </p:tav>
                                      </p:tavLst>
                                    </p:anim>
                                    <p:animEffect transition="out" filter="fade">
                                      <p:cBhvr>
                                        <p:cTn id="102" dur="500"/>
                                        <p:tgtEl>
                                          <p:spTgt spid="10"/>
                                        </p:tgtEl>
                                      </p:cBhvr>
                                    </p:animEffect>
                                    <p:set>
                                      <p:cBhvr>
                                        <p:cTn id="103" dur="1" fill="hold">
                                          <p:stCondLst>
                                            <p:cond delay="499"/>
                                          </p:stCondLst>
                                        </p:cTn>
                                        <p:tgtEl>
                                          <p:spTgt spid="1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6">
                                            <p:txEl>
                                              <p:pRg st="2" end="2"/>
                                            </p:txEl>
                                          </p:spTgt>
                                        </p:tgtEl>
                                        <p:attrNameLst>
                                          <p:attrName>style.visibility</p:attrName>
                                        </p:attrNameLst>
                                      </p:cBhvr>
                                      <p:to>
                                        <p:strVal val="visible"/>
                                      </p:to>
                                    </p:set>
                                    <p:anim calcmode="lin" valueType="num">
                                      <p:cBhvr>
                                        <p:cTn id="10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0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110" dur="500"/>
                                        <p:tgtEl>
                                          <p:spTgt spid="6">
                                            <p:txEl>
                                              <p:pRg st="2" end="2"/>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7">
                                            <p:txEl>
                                              <p:pRg st="0" end="0"/>
                                            </p:txEl>
                                          </p:spTgt>
                                        </p:tgtEl>
                                        <p:attrNameLst>
                                          <p:attrName>style.visibility</p:attrName>
                                        </p:attrNameLst>
                                      </p:cBhvr>
                                      <p:to>
                                        <p:strVal val="visible"/>
                                      </p:to>
                                    </p:set>
                                    <p:anim calcmode="lin" valueType="num">
                                      <p:cBhvr>
                                        <p:cTn id="115"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16"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17" dur="500"/>
                                        <p:tgtEl>
                                          <p:spTgt spid="7">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8">
                                            <p:txEl>
                                              <p:pRg st="0" end="0"/>
                                            </p:txEl>
                                          </p:spTgt>
                                        </p:tgtEl>
                                        <p:attrNameLst>
                                          <p:attrName>style.visibility</p:attrName>
                                        </p:attrNameLst>
                                      </p:cBhvr>
                                      <p:to>
                                        <p:strVal val="visible"/>
                                      </p:to>
                                    </p:set>
                                    <p:anim calcmode="lin" valueType="num">
                                      <p:cBhvr>
                                        <p:cTn id="12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24" dur="500"/>
                                        <p:tgtEl>
                                          <p:spTgt spid="8">
                                            <p:txEl>
                                              <p:pRg st="0" end="0"/>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8">
                                            <p:txEl>
                                              <p:pRg st="1" end="1"/>
                                            </p:txEl>
                                          </p:spTgt>
                                        </p:tgtEl>
                                        <p:attrNameLst>
                                          <p:attrName>style.visibility</p:attrName>
                                        </p:attrNameLst>
                                      </p:cBhvr>
                                      <p:to>
                                        <p:strVal val="visible"/>
                                      </p:to>
                                    </p:set>
                                    <p:anim calcmode="lin" valueType="num">
                                      <p:cBhvr>
                                        <p:cTn id="129"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0"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31" dur="500"/>
                                        <p:tgtEl>
                                          <p:spTgt spid="8">
                                            <p:txEl>
                                              <p:pRg st="1" end="1"/>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0" nodeType="clickEffect">
                                  <p:stCondLst>
                                    <p:cond delay="0"/>
                                  </p:stCondLst>
                                  <p:childTnLst>
                                    <p:set>
                                      <p:cBhvr>
                                        <p:cTn id="135" dur="1" fill="hold">
                                          <p:stCondLst>
                                            <p:cond delay="0"/>
                                          </p:stCondLst>
                                        </p:cTn>
                                        <p:tgtEl>
                                          <p:spTgt spid="16"/>
                                        </p:tgtEl>
                                        <p:attrNameLst>
                                          <p:attrName>style.visibility</p:attrName>
                                        </p:attrNameLst>
                                      </p:cBhvr>
                                      <p:to>
                                        <p:strVal val="visible"/>
                                      </p:to>
                                    </p:set>
                                    <p:anim calcmode="lin" valueType="num">
                                      <p:cBhvr>
                                        <p:cTn id="136" dur="500" fill="hold"/>
                                        <p:tgtEl>
                                          <p:spTgt spid="16"/>
                                        </p:tgtEl>
                                        <p:attrNameLst>
                                          <p:attrName>ppt_w</p:attrName>
                                        </p:attrNameLst>
                                      </p:cBhvr>
                                      <p:tavLst>
                                        <p:tav tm="0">
                                          <p:val>
                                            <p:fltVal val="0"/>
                                          </p:val>
                                        </p:tav>
                                        <p:tav tm="100000">
                                          <p:val>
                                            <p:strVal val="#ppt_w"/>
                                          </p:val>
                                        </p:tav>
                                      </p:tavLst>
                                    </p:anim>
                                    <p:anim calcmode="lin" valueType="num">
                                      <p:cBhvr>
                                        <p:cTn id="137" dur="500" fill="hold"/>
                                        <p:tgtEl>
                                          <p:spTgt spid="16"/>
                                        </p:tgtEl>
                                        <p:attrNameLst>
                                          <p:attrName>ppt_h</p:attrName>
                                        </p:attrNameLst>
                                      </p:cBhvr>
                                      <p:tavLst>
                                        <p:tav tm="0">
                                          <p:val>
                                            <p:fltVal val="0"/>
                                          </p:val>
                                        </p:tav>
                                        <p:tav tm="100000">
                                          <p:val>
                                            <p:strVal val="#ppt_h"/>
                                          </p:val>
                                        </p:tav>
                                      </p:tavLst>
                                    </p:anim>
                                    <p:animEffect transition="in" filter="fade">
                                      <p:cBhvr>
                                        <p:cTn id="138" dur="500"/>
                                        <p:tgtEl>
                                          <p:spTgt spid="16"/>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8">
                                            <p:txEl>
                                              <p:pRg st="2" end="2"/>
                                            </p:txEl>
                                          </p:spTgt>
                                        </p:tgtEl>
                                        <p:attrNameLst>
                                          <p:attrName>style.visibility</p:attrName>
                                        </p:attrNameLst>
                                      </p:cBhvr>
                                      <p:to>
                                        <p:strVal val="visible"/>
                                      </p:to>
                                    </p:set>
                                    <p:anim calcmode="lin" valueType="num">
                                      <p:cBhvr>
                                        <p:cTn id="143"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44"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45" dur="500"/>
                                        <p:tgtEl>
                                          <p:spTgt spid="8">
                                            <p:txEl>
                                              <p:pRg st="2" end="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17"/>
                                        </p:tgtEl>
                                        <p:attrNameLst>
                                          <p:attrName>style.visibility</p:attrName>
                                        </p:attrNameLst>
                                      </p:cBhvr>
                                      <p:to>
                                        <p:strVal val="visible"/>
                                      </p:to>
                                    </p:set>
                                    <p:anim calcmode="lin" valueType="num">
                                      <p:cBhvr>
                                        <p:cTn id="150" dur="500" fill="hold"/>
                                        <p:tgtEl>
                                          <p:spTgt spid="17"/>
                                        </p:tgtEl>
                                        <p:attrNameLst>
                                          <p:attrName>ppt_w</p:attrName>
                                        </p:attrNameLst>
                                      </p:cBhvr>
                                      <p:tavLst>
                                        <p:tav tm="0">
                                          <p:val>
                                            <p:fltVal val="0"/>
                                          </p:val>
                                        </p:tav>
                                        <p:tav tm="100000">
                                          <p:val>
                                            <p:strVal val="#ppt_w"/>
                                          </p:val>
                                        </p:tav>
                                      </p:tavLst>
                                    </p:anim>
                                    <p:anim calcmode="lin" valueType="num">
                                      <p:cBhvr>
                                        <p:cTn id="151" dur="500" fill="hold"/>
                                        <p:tgtEl>
                                          <p:spTgt spid="17"/>
                                        </p:tgtEl>
                                        <p:attrNameLst>
                                          <p:attrName>ppt_h</p:attrName>
                                        </p:attrNameLst>
                                      </p:cBhvr>
                                      <p:tavLst>
                                        <p:tav tm="0">
                                          <p:val>
                                            <p:fltVal val="0"/>
                                          </p:val>
                                        </p:tav>
                                        <p:tav tm="100000">
                                          <p:val>
                                            <p:strVal val="#ppt_h"/>
                                          </p:val>
                                        </p:tav>
                                      </p:tavLst>
                                    </p:anim>
                                    <p:animEffect transition="in" filter="fade">
                                      <p:cBhvr>
                                        <p:cTn id="152" dur="500"/>
                                        <p:tgtEl>
                                          <p:spTgt spid="17"/>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p:cTn id="157" dur="500" fill="hold"/>
                                        <p:tgtEl>
                                          <p:spTgt spid="19"/>
                                        </p:tgtEl>
                                        <p:attrNameLst>
                                          <p:attrName>ppt_w</p:attrName>
                                        </p:attrNameLst>
                                      </p:cBhvr>
                                      <p:tavLst>
                                        <p:tav tm="0">
                                          <p:val>
                                            <p:fltVal val="0"/>
                                          </p:val>
                                        </p:tav>
                                        <p:tav tm="100000">
                                          <p:val>
                                            <p:strVal val="#ppt_w"/>
                                          </p:val>
                                        </p:tav>
                                      </p:tavLst>
                                    </p:anim>
                                    <p:anim calcmode="lin" valueType="num">
                                      <p:cBhvr>
                                        <p:cTn id="158" dur="500" fill="hold"/>
                                        <p:tgtEl>
                                          <p:spTgt spid="19"/>
                                        </p:tgtEl>
                                        <p:attrNameLst>
                                          <p:attrName>ppt_h</p:attrName>
                                        </p:attrNameLst>
                                      </p:cBhvr>
                                      <p:tavLst>
                                        <p:tav tm="0">
                                          <p:val>
                                            <p:fltVal val="0"/>
                                          </p:val>
                                        </p:tav>
                                        <p:tav tm="100000">
                                          <p:val>
                                            <p:strVal val="#ppt_h"/>
                                          </p:val>
                                        </p:tav>
                                      </p:tavLst>
                                    </p:anim>
                                    <p:animEffect transition="in" filter="fade">
                                      <p:cBhvr>
                                        <p:cTn id="159" dur="500"/>
                                        <p:tgtEl>
                                          <p:spTgt spid="19"/>
                                        </p:tgtEl>
                                      </p:cBhvr>
                                    </p:animEffect>
                                  </p:childTnLst>
                                </p:cTn>
                              </p:par>
                            </p:childTnLst>
                          </p:cTn>
                        </p:par>
                      </p:childTnLst>
                    </p:cTn>
                  </p:par>
                  <p:par>
                    <p:cTn id="160" fill="hold">
                      <p:stCondLst>
                        <p:cond delay="indefinite"/>
                      </p:stCondLst>
                      <p:childTnLst>
                        <p:par>
                          <p:cTn id="161" fill="hold">
                            <p:stCondLst>
                              <p:cond delay="0"/>
                            </p:stCondLst>
                            <p:childTnLst>
                              <p:par>
                                <p:cTn id="162" presetID="53" presetClass="entr" presetSubtype="16" fill="hold" grpId="0" nodeType="clickEffect">
                                  <p:stCondLst>
                                    <p:cond delay="0"/>
                                  </p:stCondLst>
                                  <p:childTnLst>
                                    <p:set>
                                      <p:cBhvr>
                                        <p:cTn id="163" dur="1" fill="hold">
                                          <p:stCondLst>
                                            <p:cond delay="0"/>
                                          </p:stCondLst>
                                        </p:cTn>
                                        <p:tgtEl>
                                          <p:spTgt spid="20"/>
                                        </p:tgtEl>
                                        <p:attrNameLst>
                                          <p:attrName>style.visibility</p:attrName>
                                        </p:attrNameLst>
                                      </p:cBhvr>
                                      <p:to>
                                        <p:strVal val="visible"/>
                                      </p:to>
                                    </p:set>
                                    <p:anim calcmode="lin" valueType="num">
                                      <p:cBhvr>
                                        <p:cTn id="164" dur="500" fill="hold"/>
                                        <p:tgtEl>
                                          <p:spTgt spid="20"/>
                                        </p:tgtEl>
                                        <p:attrNameLst>
                                          <p:attrName>ppt_w</p:attrName>
                                        </p:attrNameLst>
                                      </p:cBhvr>
                                      <p:tavLst>
                                        <p:tav tm="0">
                                          <p:val>
                                            <p:fltVal val="0"/>
                                          </p:val>
                                        </p:tav>
                                        <p:tav tm="100000">
                                          <p:val>
                                            <p:strVal val="#ppt_w"/>
                                          </p:val>
                                        </p:tav>
                                      </p:tavLst>
                                    </p:anim>
                                    <p:anim calcmode="lin" valueType="num">
                                      <p:cBhvr>
                                        <p:cTn id="165" dur="500" fill="hold"/>
                                        <p:tgtEl>
                                          <p:spTgt spid="20"/>
                                        </p:tgtEl>
                                        <p:attrNameLst>
                                          <p:attrName>ppt_h</p:attrName>
                                        </p:attrNameLst>
                                      </p:cBhvr>
                                      <p:tavLst>
                                        <p:tav tm="0">
                                          <p:val>
                                            <p:fltVal val="0"/>
                                          </p:val>
                                        </p:tav>
                                        <p:tav tm="100000">
                                          <p:val>
                                            <p:strVal val="#ppt_h"/>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22">
                                            <p:bg/>
                                          </p:spTgt>
                                        </p:tgtEl>
                                        <p:attrNameLst>
                                          <p:attrName>style.visibility</p:attrName>
                                        </p:attrNameLst>
                                      </p:cBhvr>
                                      <p:to>
                                        <p:strVal val="visible"/>
                                      </p:to>
                                    </p:set>
                                    <p:anim calcmode="lin" valueType="num">
                                      <p:cBhvr>
                                        <p:cTn id="171" dur="500" fill="hold"/>
                                        <p:tgtEl>
                                          <p:spTgt spid="22">
                                            <p:bg/>
                                          </p:spTgt>
                                        </p:tgtEl>
                                        <p:attrNameLst>
                                          <p:attrName>ppt_w</p:attrName>
                                        </p:attrNameLst>
                                      </p:cBhvr>
                                      <p:tavLst>
                                        <p:tav tm="0">
                                          <p:val>
                                            <p:fltVal val="0"/>
                                          </p:val>
                                        </p:tav>
                                        <p:tav tm="100000">
                                          <p:val>
                                            <p:strVal val="#ppt_w"/>
                                          </p:val>
                                        </p:tav>
                                      </p:tavLst>
                                    </p:anim>
                                    <p:anim calcmode="lin" valueType="num">
                                      <p:cBhvr>
                                        <p:cTn id="172" dur="500" fill="hold"/>
                                        <p:tgtEl>
                                          <p:spTgt spid="22">
                                            <p:bg/>
                                          </p:spTgt>
                                        </p:tgtEl>
                                        <p:attrNameLst>
                                          <p:attrName>ppt_h</p:attrName>
                                        </p:attrNameLst>
                                      </p:cBhvr>
                                      <p:tavLst>
                                        <p:tav tm="0">
                                          <p:val>
                                            <p:fltVal val="0"/>
                                          </p:val>
                                        </p:tav>
                                        <p:tav tm="100000">
                                          <p:val>
                                            <p:strVal val="#ppt_h"/>
                                          </p:val>
                                        </p:tav>
                                      </p:tavLst>
                                    </p:anim>
                                    <p:animEffect transition="in" filter="fade">
                                      <p:cBhvr>
                                        <p:cTn id="173" dur="500"/>
                                        <p:tgtEl>
                                          <p:spTgt spid="22">
                                            <p:bg/>
                                          </p:spTgt>
                                        </p:tgtEl>
                                      </p:cBhvr>
                                    </p:animEffec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grpId="0" nodeType="clickEffect">
                                  <p:stCondLst>
                                    <p:cond delay="0"/>
                                  </p:stCondLst>
                                  <p:childTnLst>
                                    <p:set>
                                      <p:cBhvr>
                                        <p:cTn id="177" dur="1" fill="hold">
                                          <p:stCondLst>
                                            <p:cond delay="0"/>
                                          </p:stCondLst>
                                        </p:cTn>
                                        <p:tgtEl>
                                          <p:spTgt spid="22">
                                            <p:txEl>
                                              <p:pRg st="0" end="0"/>
                                            </p:txEl>
                                          </p:spTgt>
                                        </p:tgtEl>
                                        <p:attrNameLst>
                                          <p:attrName>style.visibility</p:attrName>
                                        </p:attrNameLst>
                                      </p:cBhvr>
                                      <p:to>
                                        <p:strVal val="visible"/>
                                      </p:to>
                                    </p:set>
                                    <p:anim calcmode="lin" valueType="num">
                                      <p:cBhvr>
                                        <p:cTn id="178"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79" dur="5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80" dur="500"/>
                                        <p:tgtEl>
                                          <p:spTgt spid="22">
                                            <p:txEl>
                                              <p:pRg st="0" end="0"/>
                                            </p:txEl>
                                          </p:spTgt>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22">
                                            <p:txEl>
                                              <p:pRg st="1" end="1"/>
                                            </p:txEl>
                                          </p:spTgt>
                                        </p:tgtEl>
                                        <p:attrNameLst>
                                          <p:attrName>style.visibility</p:attrName>
                                        </p:attrNameLst>
                                      </p:cBhvr>
                                      <p:to>
                                        <p:strVal val="visible"/>
                                      </p:to>
                                    </p:set>
                                    <p:anim calcmode="lin" valueType="num">
                                      <p:cBhvr>
                                        <p:cTn id="185" dur="500" fill="hold"/>
                                        <p:tgtEl>
                                          <p:spTgt spid="22">
                                            <p:txEl>
                                              <p:pRg st="1" end="1"/>
                                            </p:txEl>
                                          </p:spTgt>
                                        </p:tgtEl>
                                        <p:attrNameLst>
                                          <p:attrName>ppt_w</p:attrName>
                                        </p:attrNameLst>
                                      </p:cBhvr>
                                      <p:tavLst>
                                        <p:tav tm="0">
                                          <p:val>
                                            <p:fltVal val="0"/>
                                          </p:val>
                                        </p:tav>
                                        <p:tav tm="100000">
                                          <p:val>
                                            <p:strVal val="#ppt_w"/>
                                          </p:val>
                                        </p:tav>
                                      </p:tavLst>
                                    </p:anim>
                                    <p:anim calcmode="lin" valueType="num">
                                      <p:cBhvr>
                                        <p:cTn id="186" dur="500" fill="hold"/>
                                        <p:tgtEl>
                                          <p:spTgt spid="22">
                                            <p:txEl>
                                              <p:pRg st="1" end="1"/>
                                            </p:txEl>
                                          </p:spTgt>
                                        </p:tgtEl>
                                        <p:attrNameLst>
                                          <p:attrName>ppt_h</p:attrName>
                                        </p:attrNameLst>
                                      </p:cBhvr>
                                      <p:tavLst>
                                        <p:tav tm="0">
                                          <p:val>
                                            <p:fltVal val="0"/>
                                          </p:val>
                                        </p:tav>
                                        <p:tav tm="100000">
                                          <p:val>
                                            <p:strVal val="#ppt_h"/>
                                          </p:val>
                                        </p:tav>
                                      </p:tavLst>
                                    </p:anim>
                                    <p:animEffect transition="in" filter="fade">
                                      <p:cBhvr>
                                        <p:cTn id="187" dur="500"/>
                                        <p:tgtEl>
                                          <p:spTgt spid="22">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53" presetClass="entr" presetSubtype="16" fill="hold" grpId="0" nodeType="clickEffect">
                                  <p:stCondLst>
                                    <p:cond delay="0"/>
                                  </p:stCondLst>
                                  <p:childTnLst>
                                    <p:set>
                                      <p:cBhvr>
                                        <p:cTn id="191" dur="1" fill="hold">
                                          <p:stCondLst>
                                            <p:cond delay="0"/>
                                          </p:stCondLst>
                                        </p:cTn>
                                        <p:tgtEl>
                                          <p:spTgt spid="22">
                                            <p:txEl>
                                              <p:pRg st="2" end="2"/>
                                            </p:txEl>
                                          </p:spTgt>
                                        </p:tgtEl>
                                        <p:attrNameLst>
                                          <p:attrName>style.visibility</p:attrName>
                                        </p:attrNameLst>
                                      </p:cBhvr>
                                      <p:to>
                                        <p:strVal val="visible"/>
                                      </p:to>
                                    </p:set>
                                    <p:anim calcmode="lin" valueType="num">
                                      <p:cBhvr>
                                        <p:cTn id="192" dur="500" fill="hold"/>
                                        <p:tgtEl>
                                          <p:spTgt spid="22">
                                            <p:txEl>
                                              <p:pRg st="2" end="2"/>
                                            </p:txEl>
                                          </p:spTgt>
                                        </p:tgtEl>
                                        <p:attrNameLst>
                                          <p:attrName>ppt_w</p:attrName>
                                        </p:attrNameLst>
                                      </p:cBhvr>
                                      <p:tavLst>
                                        <p:tav tm="0">
                                          <p:val>
                                            <p:fltVal val="0"/>
                                          </p:val>
                                        </p:tav>
                                        <p:tav tm="100000">
                                          <p:val>
                                            <p:strVal val="#ppt_w"/>
                                          </p:val>
                                        </p:tav>
                                      </p:tavLst>
                                    </p:anim>
                                    <p:anim calcmode="lin" valueType="num">
                                      <p:cBhvr>
                                        <p:cTn id="193" dur="500" fill="hold"/>
                                        <p:tgtEl>
                                          <p:spTgt spid="22">
                                            <p:txEl>
                                              <p:pRg st="2" end="2"/>
                                            </p:txEl>
                                          </p:spTgt>
                                        </p:tgtEl>
                                        <p:attrNameLst>
                                          <p:attrName>ppt_h</p:attrName>
                                        </p:attrNameLst>
                                      </p:cBhvr>
                                      <p:tavLst>
                                        <p:tav tm="0">
                                          <p:val>
                                            <p:fltVal val="0"/>
                                          </p:val>
                                        </p:tav>
                                        <p:tav tm="100000">
                                          <p:val>
                                            <p:strVal val="#ppt_h"/>
                                          </p:val>
                                        </p:tav>
                                      </p:tavLst>
                                    </p:anim>
                                    <p:animEffect transition="in" filter="fade">
                                      <p:cBhvr>
                                        <p:cTn id="194" dur="500"/>
                                        <p:tgtEl>
                                          <p:spTgt spid="22">
                                            <p:txEl>
                                              <p:pRg st="2" end="2"/>
                                            </p:txEl>
                                          </p:spTgt>
                                        </p:tgtEl>
                                      </p:cBhvr>
                                    </p:animEffec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grpId="0" nodeType="clickEffect">
                                  <p:stCondLst>
                                    <p:cond delay="0"/>
                                  </p:stCondLst>
                                  <p:childTnLst>
                                    <p:set>
                                      <p:cBhvr>
                                        <p:cTn id="198" dur="1" fill="hold">
                                          <p:stCondLst>
                                            <p:cond delay="0"/>
                                          </p:stCondLst>
                                        </p:cTn>
                                        <p:tgtEl>
                                          <p:spTgt spid="22">
                                            <p:txEl>
                                              <p:pRg st="3" end="3"/>
                                            </p:txEl>
                                          </p:spTgt>
                                        </p:tgtEl>
                                        <p:attrNameLst>
                                          <p:attrName>style.visibility</p:attrName>
                                        </p:attrNameLst>
                                      </p:cBhvr>
                                      <p:to>
                                        <p:strVal val="visible"/>
                                      </p:to>
                                    </p:set>
                                    <p:anim calcmode="lin" valueType="num">
                                      <p:cBhvr>
                                        <p:cTn id="199" dur="5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200" dur="5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201" dur="500"/>
                                        <p:tgtEl>
                                          <p:spTgt spid="22">
                                            <p:txEl>
                                              <p:pRg st="3" end="3"/>
                                            </p:txEl>
                                          </p:spTgt>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16" fill="hold" grpId="0" nodeType="clickEffect">
                                  <p:stCondLst>
                                    <p:cond delay="0"/>
                                  </p:stCondLst>
                                  <p:childTnLst>
                                    <p:set>
                                      <p:cBhvr>
                                        <p:cTn id="205" dur="1" fill="hold">
                                          <p:stCondLst>
                                            <p:cond delay="0"/>
                                          </p:stCondLst>
                                        </p:cTn>
                                        <p:tgtEl>
                                          <p:spTgt spid="23"/>
                                        </p:tgtEl>
                                        <p:attrNameLst>
                                          <p:attrName>style.visibility</p:attrName>
                                        </p:attrNameLst>
                                      </p:cBhvr>
                                      <p:to>
                                        <p:strVal val="visible"/>
                                      </p:to>
                                    </p:set>
                                    <p:anim calcmode="lin" valueType="num">
                                      <p:cBhvr>
                                        <p:cTn id="206" dur="500" fill="hold"/>
                                        <p:tgtEl>
                                          <p:spTgt spid="23"/>
                                        </p:tgtEl>
                                        <p:attrNameLst>
                                          <p:attrName>ppt_w</p:attrName>
                                        </p:attrNameLst>
                                      </p:cBhvr>
                                      <p:tavLst>
                                        <p:tav tm="0">
                                          <p:val>
                                            <p:fltVal val="0"/>
                                          </p:val>
                                        </p:tav>
                                        <p:tav tm="100000">
                                          <p:val>
                                            <p:strVal val="#ppt_w"/>
                                          </p:val>
                                        </p:tav>
                                      </p:tavLst>
                                    </p:anim>
                                    <p:anim calcmode="lin" valueType="num">
                                      <p:cBhvr>
                                        <p:cTn id="207" dur="500" fill="hold"/>
                                        <p:tgtEl>
                                          <p:spTgt spid="23"/>
                                        </p:tgtEl>
                                        <p:attrNameLst>
                                          <p:attrName>ppt_h</p:attrName>
                                        </p:attrNameLst>
                                      </p:cBhvr>
                                      <p:tavLst>
                                        <p:tav tm="0">
                                          <p:val>
                                            <p:fltVal val="0"/>
                                          </p:val>
                                        </p:tav>
                                        <p:tav tm="100000">
                                          <p:val>
                                            <p:strVal val="#ppt_h"/>
                                          </p:val>
                                        </p:tav>
                                      </p:tavLst>
                                    </p:anim>
                                    <p:animEffect transition="in" filter="fade">
                                      <p:cBhvr>
                                        <p:cTn id="20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build="p" bldLvl="5"/>
      <p:bldP spid="7" grpId="0" build="p" bldLvl="5"/>
      <p:bldP spid="8" grpId="0" uiExpand="1" build="p" bldLvl="5"/>
      <p:bldP spid="16" grpId="0" animBg="1"/>
      <p:bldP spid="17" grpId="0" animBg="1"/>
      <p:bldP spid="19" grpId="0" animBg="1"/>
      <p:bldP spid="20" grpId="0" animBg="1"/>
      <p:bldP spid="22" grpId="0" build="p" bldLvl="5"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a:t>
            </a:r>
            <a:r>
              <a:rPr lang="zh-CN" altLang="en-US" sz="2800" dirty="0" smtClean="0">
                <a:solidFill>
                  <a:srgbClr val="0000FF"/>
                </a:solidFill>
                <a:latin typeface="楷体" panose="02010609060101010101" pitchFamily="49" charset="-122"/>
                <a:ea typeface="楷体" panose="02010609060101010101" pitchFamily="49" charset="-122"/>
                <a:cs typeface="楷体_GB2312"/>
              </a:rPr>
              <a:t>恢复</a:t>
            </a:r>
            <a:endParaRPr lang="en-US" altLang="zh-CN" sz="2800" dirty="0">
              <a:solidFill>
                <a:srgbClr val="0000FF"/>
              </a:solidFill>
              <a:latin typeface="楷体" panose="02010609060101010101" pitchFamily="49" charset="-122"/>
              <a:ea typeface="楷体" panose="02010609060101010101" pitchFamily="49" charset="-122"/>
              <a:cs typeface="楷体_GB2312"/>
            </a:endParaRPr>
          </a:p>
          <a:p>
            <a:pPr lvl="0"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3</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a:solidFill>
                <a:prstClr val="black"/>
              </a:solidFill>
              <a:latin typeface="楷体" panose="02010609060101010101" pitchFamily="49" charset="-122"/>
              <a:ea typeface="楷体" panose="02010609060101010101" pitchFamily="49" charset="-122"/>
              <a:cs typeface="楷体_GB2312"/>
            </a:endParaRPr>
          </a:p>
          <a:p>
            <a:pPr lvl="0"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4.</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solidFill>
                  <a:prstClr val="black"/>
                </a:solidFill>
                <a:latin typeface="楷体" panose="02010609060101010101" pitchFamily="49" charset="-122"/>
                <a:ea typeface="楷体" panose="02010609060101010101" pitchFamily="49" charset="-122"/>
                <a:cs typeface="楷体_GB2312"/>
              </a:rPr>
              <a:t>：建国初期的</a:t>
            </a:r>
            <a:r>
              <a:rPr lang="zh-CN" altLang="en-US" sz="2800" dirty="0" smtClean="0">
                <a:solidFill>
                  <a:prstClr val="black"/>
                </a:solidFill>
                <a:latin typeface="楷体" panose="02010609060101010101" pitchFamily="49" charset="-122"/>
                <a:ea typeface="楷体" panose="02010609060101010101" pitchFamily="49" charset="-122"/>
                <a:cs typeface="楷体_GB2312"/>
              </a:rPr>
              <a:t>外交</a:t>
            </a:r>
            <a:endParaRPr lang="zh-CN" altLang="en-US" sz="2800" dirty="0">
              <a:solidFill>
                <a:prstClr val="black"/>
              </a:solidFill>
              <a:latin typeface="楷体" panose="02010609060101010101" pitchFamily="49" charset="-122"/>
              <a:ea typeface="楷体" panose="02010609060101010101" pitchFamily="49" charset="-122"/>
              <a:cs typeface="楷体_GB2312"/>
            </a:endParaRPr>
          </a:p>
        </p:txBody>
      </p:sp>
      <p:sp>
        <p:nvSpPr>
          <p:cNvPr id="18" name="矩形 17"/>
          <p:cNvSpPr/>
          <p:nvPr/>
        </p:nvSpPr>
        <p:spPr>
          <a:xfrm>
            <a:off x="4419600" y="1208883"/>
            <a:ext cx="6316153" cy="523220"/>
          </a:xfrm>
          <a:prstGeom prst="rect">
            <a:avLst/>
          </a:prstGeom>
        </p:spPr>
        <p:txBody>
          <a:bodyPr wrap="none">
            <a:spAutoFit/>
          </a:bodyPr>
          <a:lstStyle/>
          <a:p>
            <a:pPr lvl="0"/>
            <a:r>
              <a:rPr lang="zh-CN" altLang="en-US" sz="2800" b="1" dirty="0" smtClean="0">
                <a:solidFill>
                  <a:srgbClr val="0000FF"/>
                </a:solidFill>
                <a:latin typeface="楷体" panose="02010609060101010101" pitchFamily="49" charset="-122"/>
                <a:ea typeface="楷体" panose="02010609060101010101" pitchFamily="49" charset="-122"/>
                <a:cs typeface="楷体_GB2312"/>
              </a:rPr>
              <a:t>外交总原则：独立自主的和平外交政策</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grpSp>
        <p:nvGrpSpPr>
          <p:cNvPr id="24" name="组合 23"/>
          <p:cNvGrpSpPr>
            <a:grpSpLocks/>
          </p:cNvGrpSpPr>
          <p:nvPr/>
        </p:nvGrpSpPr>
        <p:grpSpPr bwMode="auto">
          <a:xfrm>
            <a:off x="1371600" y="1831691"/>
            <a:ext cx="7920038" cy="2389188"/>
            <a:chOff x="539973" y="2327936"/>
            <a:chExt cx="7920037" cy="2388618"/>
          </a:xfrm>
        </p:grpSpPr>
        <p:graphicFrame>
          <p:nvGraphicFramePr>
            <p:cNvPr id="25" name="Object 3">
              <a:hlinkClick r:id="rId4" action="ppaction://hlinkfile"/>
            </p:cNvPr>
            <p:cNvGraphicFramePr>
              <a:graphicFrameLocks noChangeAspect="1"/>
            </p:cNvGraphicFramePr>
            <p:nvPr/>
          </p:nvGraphicFramePr>
          <p:xfrm>
            <a:off x="539973" y="2327936"/>
            <a:ext cx="7920037" cy="2388618"/>
          </p:xfrm>
          <a:graphic>
            <a:graphicData uri="http://schemas.openxmlformats.org/presentationml/2006/ole">
              <mc:AlternateContent xmlns:mc="http://schemas.openxmlformats.org/markup-compatibility/2006">
                <mc:Choice xmlns:v="urn:schemas-microsoft-com:vml" Requires="v">
                  <p:oleObj spid="_x0000_s3109" r:id="rId5" imgW="5238095" imgH="1809524" progId="MSPhotoEd.3">
                    <p:embed/>
                  </p:oleObj>
                </mc:Choice>
                <mc:Fallback>
                  <p:oleObj r:id="rId5" imgW="5238095" imgH="1809524"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973" y="2327936"/>
                          <a:ext cx="7920037" cy="238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Text Box 4"/>
            <p:cNvSpPr txBox="1">
              <a:spLocks noChangeArrowheads="1"/>
            </p:cNvSpPr>
            <p:nvPr/>
          </p:nvSpPr>
          <p:spPr bwMode="auto">
            <a:xfrm>
              <a:off x="1749885" y="4221088"/>
              <a:ext cx="6181188" cy="457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ea typeface="黑体" pitchFamily="49" charset="-122"/>
                </a:defRPr>
              </a:lvl1pPr>
              <a:lvl2pPr marL="742950" indent="-285750" eaLnBrk="0" hangingPunct="0">
                <a:defRPr b="1">
                  <a:solidFill>
                    <a:schemeClr val="tx1"/>
                  </a:solidFill>
                  <a:latin typeface="Arial" pitchFamily="34" charset="0"/>
                  <a:ea typeface="黑体" pitchFamily="49" charset="-122"/>
                </a:defRPr>
              </a:lvl2pPr>
              <a:lvl3pPr marL="1143000" indent="-228600" eaLnBrk="0" hangingPunct="0">
                <a:defRPr b="1">
                  <a:solidFill>
                    <a:schemeClr val="tx1"/>
                  </a:solidFill>
                  <a:latin typeface="Arial" pitchFamily="34" charset="0"/>
                  <a:ea typeface="黑体" pitchFamily="49" charset="-122"/>
                </a:defRPr>
              </a:lvl3pPr>
              <a:lvl4pPr marL="1600200" indent="-228600" eaLnBrk="0" hangingPunct="0">
                <a:defRPr b="1">
                  <a:solidFill>
                    <a:schemeClr val="tx1"/>
                  </a:solidFill>
                  <a:latin typeface="Arial" pitchFamily="34" charset="0"/>
                  <a:ea typeface="黑体" pitchFamily="49" charset="-122"/>
                </a:defRPr>
              </a:lvl4pPr>
              <a:lvl5pPr marL="2057400" indent="-228600" eaLnBrk="0" hangingPunct="0">
                <a:defRPr b="1">
                  <a:solidFill>
                    <a:schemeClr val="tx1"/>
                  </a:solidFill>
                  <a:latin typeface="Arial" pitchFamily="34" charset="0"/>
                  <a:ea typeface="黑体" pitchFamily="49" charset="-122"/>
                </a:defRPr>
              </a:lvl5pPr>
              <a:lvl6pPr marL="25146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6pPr>
              <a:lvl7pPr marL="29718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7pPr>
              <a:lvl8pPr marL="34290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8pPr>
              <a:lvl9pPr marL="38862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9pPr>
            </a:lstStyle>
            <a:p>
              <a:pPr algn="ctr" eaLnBrk="1" hangingPunct="1">
                <a:lnSpc>
                  <a:spcPct val="100000"/>
                </a:lnSpc>
                <a:spcBef>
                  <a:spcPct val="0"/>
                </a:spcBef>
                <a:buFont typeface="Arial" pitchFamily="34" charset="0"/>
                <a:buNone/>
              </a:pPr>
              <a:r>
                <a:rPr lang="zh-CN" altLang="en-US" sz="2400">
                  <a:ea typeface="仿宋" pitchFamily="49" charset="-122"/>
                </a:rPr>
                <a:t>中英</a:t>
              </a:r>
              <a:r>
                <a:rPr lang="en-US" altLang="zh-CN" sz="2400">
                  <a:ea typeface="仿宋" pitchFamily="49" charset="-122"/>
                </a:rPr>
                <a:t>《</a:t>
              </a:r>
              <a:r>
                <a:rPr lang="zh-CN" altLang="en-US" sz="2400">
                  <a:ea typeface="仿宋" pitchFamily="49" charset="-122"/>
                </a:rPr>
                <a:t>南京条约</a:t>
              </a:r>
              <a:r>
                <a:rPr lang="en-US" altLang="zh-CN" sz="2400">
                  <a:ea typeface="仿宋" pitchFamily="49" charset="-122"/>
                </a:rPr>
                <a:t>》</a:t>
              </a:r>
              <a:r>
                <a:rPr lang="zh-CN" altLang="en-US" sz="2400">
                  <a:ea typeface="仿宋" pitchFamily="49" charset="-122"/>
                </a:rPr>
                <a:t>签字仪式</a:t>
              </a:r>
            </a:p>
          </p:txBody>
        </p:sp>
      </p:grpSp>
      <p:sp>
        <p:nvSpPr>
          <p:cNvPr id="27" name="Rectangle 5"/>
          <p:cNvSpPr>
            <a:spLocks noChangeArrowheads="1"/>
          </p:cNvSpPr>
          <p:nvPr/>
        </p:nvSpPr>
        <p:spPr bwMode="auto">
          <a:xfrm>
            <a:off x="1447800" y="4192343"/>
            <a:ext cx="793115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buFont typeface="Arial" pitchFamily="34" charset="0"/>
              <a:buNone/>
            </a:pPr>
            <a:r>
              <a:rPr lang="zh-CN" altLang="en-US" sz="3200" dirty="0">
                <a:latin typeface="黑体" pitchFamily="49" charset="-122"/>
              </a:rPr>
              <a:t>   </a:t>
            </a:r>
            <a:r>
              <a:rPr lang="zh-CN" altLang="en-US" sz="2400" dirty="0">
                <a:latin typeface="黑体" pitchFamily="49" charset="-122"/>
              </a:rPr>
              <a:t>中国的反动分子在外交上一贯是神经衰弱</a:t>
            </a:r>
            <a:r>
              <a:rPr lang="zh-CN" altLang="en-US" sz="2400" dirty="0">
                <a:solidFill>
                  <a:srgbClr val="FF0000"/>
                </a:solidFill>
                <a:latin typeface="黑体" pitchFamily="49" charset="-122"/>
              </a:rPr>
              <a:t>怕帝国主义</a:t>
            </a:r>
            <a:r>
              <a:rPr lang="zh-CN" altLang="en-US" sz="2400" dirty="0">
                <a:latin typeface="黑体" pitchFamily="49" charset="-122"/>
              </a:rPr>
              <a:t>的。清朝的西太后，北洋政府的袁世凯，国民党的蒋介石，</a:t>
            </a:r>
            <a:r>
              <a:rPr lang="zh-CN" altLang="en-US" sz="2400" dirty="0">
                <a:solidFill>
                  <a:srgbClr val="FF0000"/>
                </a:solidFill>
                <a:latin typeface="黑体" pitchFamily="49" charset="-122"/>
              </a:rPr>
              <a:t>哪一个不是跪倒在地上办外交呢？</a:t>
            </a:r>
            <a:r>
              <a:rPr lang="en-US" altLang="zh-CN" sz="2400" dirty="0">
                <a:latin typeface="黑体" pitchFamily="49" charset="-122"/>
              </a:rPr>
              <a:t>……</a:t>
            </a:r>
            <a:r>
              <a:rPr lang="zh-CN" altLang="en-US" sz="2400" dirty="0">
                <a:latin typeface="黑体" pitchFamily="49" charset="-122"/>
              </a:rPr>
              <a:t>我们不要被动怯懦，而要</a:t>
            </a:r>
            <a:r>
              <a:rPr lang="zh-CN" altLang="en-US" sz="2400" dirty="0">
                <a:solidFill>
                  <a:srgbClr val="FF0000"/>
                </a:solidFill>
                <a:latin typeface="黑体" pitchFamily="49" charset="-122"/>
              </a:rPr>
              <a:t>认清帝国主义的本质</a:t>
            </a:r>
            <a:r>
              <a:rPr lang="zh-CN" altLang="en-US" sz="2400" dirty="0">
                <a:latin typeface="黑体" pitchFamily="49" charset="-122"/>
              </a:rPr>
              <a:t>，要有独立的精神，要争取主动，没有畏惧，要有信心。”     </a:t>
            </a:r>
            <a:r>
              <a:rPr lang="en-US" altLang="zh-CN" sz="2400" dirty="0">
                <a:latin typeface="黑体" pitchFamily="49" charset="-122"/>
              </a:rPr>
              <a:t>——</a:t>
            </a:r>
            <a:r>
              <a:rPr lang="zh-CN" altLang="en-US" sz="2400" dirty="0">
                <a:latin typeface="黑体" pitchFamily="49" charset="-122"/>
              </a:rPr>
              <a:t>周恩来</a:t>
            </a:r>
          </a:p>
        </p:txBody>
      </p:sp>
      <p:sp>
        <p:nvSpPr>
          <p:cNvPr id="28" name="Text Box 7"/>
          <p:cNvSpPr txBox="1">
            <a:spLocks noChangeArrowheads="1"/>
          </p:cNvSpPr>
          <p:nvPr/>
        </p:nvSpPr>
        <p:spPr bwMode="auto">
          <a:xfrm>
            <a:off x="9569450" y="1732103"/>
            <a:ext cx="15557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itchFamily="34" charset="0"/>
                <a:ea typeface="黑体" pitchFamily="49" charset="-122"/>
              </a:defRPr>
            </a:lvl1pPr>
            <a:lvl2pPr marL="742950" indent="-285750" eaLnBrk="0" hangingPunct="0">
              <a:defRPr b="1">
                <a:solidFill>
                  <a:schemeClr val="tx1"/>
                </a:solidFill>
                <a:latin typeface="Arial" pitchFamily="34" charset="0"/>
                <a:ea typeface="黑体" pitchFamily="49" charset="-122"/>
              </a:defRPr>
            </a:lvl2pPr>
            <a:lvl3pPr marL="1143000" indent="-228600" eaLnBrk="0" hangingPunct="0">
              <a:defRPr b="1">
                <a:solidFill>
                  <a:schemeClr val="tx1"/>
                </a:solidFill>
                <a:latin typeface="Arial" pitchFamily="34" charset="0"/>
                <a:ea typeface="黑体" pitchFamily="49" charset="-122"/>
              </a:defRPr>
            </a:lvl3pPr>
            <a:lvl4pPr marL="1600200" indent="-228600" eaLnBrk="0" hangingPunct="0">
              <a:defRPr b="1">
                <a:solidFill>
                  <a:schemeClr val="tx1"/>
                </a:solidFill>
                <a:latin typeface="Arial" pitchFamily="34" charset="0"/>
                <a:ea typeface="黑体" pitchFamily="49" charset="-122"/>
              </a:defRPr>
            </a:lvl4pPr>
            <a:lvl5pPr marL="2057400" indent="-228600" eaLnBrk="0" hangingPunct="0">
              <a:defRPr b="1">
                <a:solidFill>
                  <a:schemeClr val="tx1"/>
                </a:solidFill>
                <a:latin typeface="Arial" pitchFamily="34" charset="0"/>
                <a:ea typeface="黑体" pitchFamily="49" charset="-122"/>
              </a:defRPr>
            </a:lvl5pPr>
            <a:lvl6pPr marL="25146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6pPr>
            <a:lvl7pPr marL="29718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7pPr>
            <a:lvl8pPr marL="34290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8pPr>
            <a:lvl9pPr marL="3886200" indent="-228600" eaLnBrk="0" fontAlgn="base" hangingPunct="0">
              <a:lnSpc>
                <a:spcPct val="125000"/>
              </a:lnSpc>
              <a:spcBef>
                <a:spcPct val="20000"/>
              </a:spcBef>
              <a:spcAft>
                <a:spcPct val="0"/>
              </a:spcAft>
              <a:defRPr b="1">
                <a:solidFill>
                  <a:schemeClr val="tx1"/>
                </a:solidFill>
                <a:latin typeface="Arial" pitchFamily="34" charset="0"/>
                <a:ea typeface="黑体" pitchFamily="49" charset="-122"/>
              </a:defRPr>
            </a:lvl9pPr>
          </a:lstStyle>
          <a:p>
            <a:pPr eaLnBrk="1" hangingPunct="1">
              <a:lnSpc>
                <a:spcPct val="100000"/>
              </a:lnSpc>
              <a:spcBef>
                <a:spcPct val="0"/>
              </a:spcBef>
            </a:pPr>
            <a:r>
              <a:rPr lang="zh-CN" altLang="en-US" sz="5400" dirty="0">
                <a:solidFill>
                  <a:srgbClr val="F22240"/>
                </a:solidFill>
                <a:ea typeface="华文楷体" pitchFamily="2" charset="-122"/>
              </a:rPr>
              <a:t>屈辱</a:t>
            </a:r>
          </a:p>
        </p:txBody>
      </p:sp>
      <p:sp>
        <p:nvSpPr>
          <p:cNvPr id="21" name="TextBox 20"/>
          <p:cNvSpPr txBox="1"/>
          <p:nvPr/>
        </p:nvSpPr>
        <p:spPr>
          <a:xfrm>
            <a:off x="166255" y="1828800"/>
            <a:ext cx="11315700" cy="3108543"/>
          </a:xfrm>
          <a:prstGeom prst="rect">
            <a:avLst/>
          </a:prstGeom>
          <a:solidFill>
            <a:schemeClr val="accent6">
              <a:lumMod val="20000"/>
              <a:lumOff val="80000"/>
            </a:schemeClr>
          </a:solidFill>
          <a:ln>
            <a:solidFill>
              <a:srgbClr val="FF0000"/>
            </a:solidFill>
          </a:ln>
        </p:spPr>
        <p:txBody>
          <a:bodyPr wrap="square" rtlCol="0">
            <a:spAutoFit/>
          </a:bodyPr>
          <a:lstStyle/>
          <a:p>
            <a:r>
              <a:rPr lang="en-US" altLang="zh-CN" sz="2800" dirty="0" smtClean="0"/>
              <a:t>P159:</a:t>
            </a:r>
            <a:r>
              <a:rPr lang="zh-CN" altLang="en-US" sz="2800" dirty="0" smtClean="0"/>
              <a:t>  历史纵横       新中国</a:t>
            </a:r>
            <a:r>
              <a:rPr lang="zh-CN" altLang="en-US" sz="2800" dirty="0"/>
              <a:t>奉行</a:t>
            </a:r>
            <a:r>
              <a:rPr lang="zh-CN" altLang="en-US" sz="2800" b="1" dirty="0">
                <a:solidFill>
                  <a:srgbClr val="0000FF"/>
                </a:solidFill>
              </a:rPr>
              <a:t>独立自主的和平外交方针</a:t>
            </a:r>
          </a:p>
          <a:p>
            <a:r>
              <a:rPr lang="zh-CN" altLang="en-US" sz="2800" b="1" dirty="0">
                <a:solidFill>
                  <a:srgbClr val="C00000"/>
                </a:solidFill>
              </a:rPr>
              <a:t>“另起炉灶”</a:t>
            </a:r>
            <a:r>
              <a:rPr lang="zh-CN" altLang="en-US" sz="2800" dirty="0"/>
              <a:t>，就是</a:t>
            </a:r>
            <a:r>
              <a:rPr lang="zh-CN" altLang="en-US" sz="2800" b="1" dirty="0">
                <a:solidFill>
                  <a:srgbClr val="0000FF"/>
                </a:solidFill>
              </a:rPr>
              <a:t>不承认国民党政府同各国建立的旧的外交关系</a:t>
            </a:r>
            <a:r>
              <a:rPr lang="zh-CN" altLang="en-US" sz="2800" dirty="0"/>
              <a:t>，对于驻在旧中国的各国使节，只当作普通侨民对待，不作为外交代表对待，以便在</a:t>
            </a:r>
            <a:r>
              <a:rPr lang="zh-CN" altLang="en-US" sz="2800" b="1" dirty="0">
                <a:solidFill>
                  <a:srgbClr val="0000FF"/>
                </a:solidFill>
              </a:rPr>
              <a:t>新的基础上</a:t>
            </a:r>
            <a:r>
              <a:rPr lang="zh-CN" altLang="en-US" sz="2800" dirty="0"/>
              <a:t>经过谈判同各国</a:t>
            </a:r>
            <a:r>
              <a:rPr lang="zh-CN" altLang="en-US" sz="2800" b="1" dirty="0">
                <a:solidFill>
                  <a:srgbClr val="0000FF"/>
                </a:solidFill>
              </a:rPr>
              <a:t>另行建立新的外交关系</a:t>
            </a:r>
            <a:r>
              <a:rPr lang="zh-CN" altLang="en-US" sz="2800" dirty="0"/>
              <a:t>。</a:t>
            </a:r>
          </a:p>
          <a:p>
            <a:r>
              <a:rPr lang="zh-CN" altLang="en-US" sz="2800" b="1" dirty="0">
                <a:solidFill>
                  <a:srgbClr val="C00000"/>
                </a:solidFill>
              </a:rPr>
              <a:t>“打扫干净屋子再请客”</a:t>
            </a:r>
            <a:r>
              <a:rPr lang="zh-CN" altLang="en-US" sz="2800" dirty="0"/>
              <a:t>，就是不急于取得帝国主义对新中国的承认，</a:t>
            </a:r>
            <a:r>
              <a:rPr lang="zh-CN" altLang="en-US" sz="2800" b="1" dirty="0">
                <a:solidFill>
                  <a:srgbClr val="0000FF"/>
                </a:solidFill>
              </a:rPr>
              <a:t>帝国主义在华特权必须取消</a:t>
            </a:r>
            <a:r>
              <a:rPr lang="zh-CN" altLang="en-US" sz="2800" dirty="0"/>
              <a:t>，中华民族的独立解放必须实现。</a:t>
            </a:r>
          </a:p>
          <a:p>
            <a:r>
              <a:rPr lang="zh-CN" altLang="en-US" sz="2800" b="1" dirty="0">
                <a:solidFill>
                  <a:srgbClr val="FF0000"/>
                </a:solidFill>
              </a:rPr>
              <a:t>“一边倒”，</a:t>
            </a:r>
            <a:r>
              <a:rPr lang="zh-CN" altLang="en-US" sz="2800" dirty="0"/>
              <a:t>即新中国站在</a:t>
            </a:r>
            <a:r>
              <a:rPr lang="zh-CN" altLang="en-US" sz="2800" b="1" dirty="0">
                <a:solidFill>
                  <a:srgbClr val="FF0000"/>
                </a:solidFill>
              </a:rPr>
              <a:t>社会主义和世界和平民主阵营一边</a:t>
            </a:r>
            <a:r>
              <a:rPr lang="zh-CN" altLang="en-US" sz="2800" dirty="0"/>
              <a:t>。</a:t>
            </a:r>
          </a:p>
        </p:txBody>
      </p:sp>
    </p:spTree>
    <p:extLst>
      <p:ext uri="{BB962C8B-B14F-4D97-AF65-F5344CB8AC3E}">
        <p14:creationId xmlns:p14="http://schemas.microsoft.com/office/powerpoint/2010/main" val="1270957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fltVal val="0"/>
                                          </p:val>
                                        </p:tav>
                                        <p:tav tm="100000">
                                          <p:val>
                                            <p:strVal val="#ppt_w"/>
                                          </p:val>
                                        </p:tav>
                                      </p:tavLst>
                                    </p:anim>
                                    <p:anim calcmode="lin" valueType="num">
                                      <p:cBhvr>
                                        <p:cTn id="36" dur="500" fill="hold"/>
                                        <p:tgtEl>
                                          <p:spTgt spid="21"/>
                                        </p:tgtEl>
                                        <p:attrNameLst>
                                          <p:attrName>ppt_h</p:attrName>
                                        </p:attrNameLst>
                                      </p:cBhvr>
                                      <p:tavLst>
                                        <p:tav tm="0">
                                          <p:val>
                                            <p:fltVal val="0"/>
                                          </p:val>
                                        </p:tav>
                                        <p:tav tm="100000">
                                          <p:val>
                                            <p:strVal val="#ppt_h"/>
                                          </p:val>
                                        </p:tav>
                                      </p:tavLst>
                                    </p:anim>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28" grpId="0"/>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a:t>
            </a:r>
            <a:r>
              <a:rPr lang="zh-CN" altLang="en-US" sz="2800" dirty="0" smtClean="0">
                <a:solidFill>
                  <a:srgbClr val="0000FF"/>
                </a:solidFill>
                <a:latin typeface="楷体" panose="02010609060101010101" pitchFamily="49" charset="-122"/>
                <a:ea typeface="楷体" panose="02010609060101010101" pitchFamily="49" charset="-122"/>
                <a:cs typeface="楷体_GB2312"/>
              </a:rPr>
              <a:t>恢复</a:t>
            </a:r>
            <a:endParaRPr lang="en-US" altLang="zh-CN" sz="2800" dirty="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3</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a:solidFill>
                <a:prstClr val="black"/>
              </a:solidFill>
              <a:latin typeface="楷体" panose="02010609060101010101" pitchFamily="49" charset="-122"/>
              <a:ea typeface="楷体" panose="02010609060101010101" pitchFamily="49" charset="-122"/>
              <a:cs typeface="楷体_GB2312"/>
            </a:endParaRPr>
          </a:p>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4.</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solidFill>
                  <a:prstClr val="black"/>
                </a:solidFill>
                <a:latin typeface="楷体" panose="02010609060101010101" pitchFamily="49" charset="-122"/>
                <a:ea typeface="楷体" panose="02010609060101010101" pitchFamily="49" charset="-122"/>
                <a:cs typeface="楷体_GB2312"/>
              </a:rPr>
              <a:t>：建国初期的</a:t>
            </a:r>
            <a:r>
              <a:rPr lang="zh-CN" altLang="en-US" sz="2800" dirty="0" smtClean="0">
                <a:solidFill>
                  <a:prstClr val="black"/>
                </a:solidFill>
                <a:latin typeface="楷体" panose="02010609060101010101" pitchFamily="49" charset="-122"/>
                <a:ea typeface="楷体" panose="02010609060101010101" pitchFamily="49" charset="-122"/>
                <a:cs typeface="楷体_GB2312"/>
              </a:rPr>
              <a:t>外交</a:t>
            </a:r>
            <a:endParaRPr lang="zh-CN" altLang="en-US" sz="2800" dirty="0">
              <a:solidFill>
                <a:prstClr val="black"/>
              </a:solidFill>
              <a:latin typeface="楷体" panose="02010609060101010101" pitchFamily="49" charset="-122"/>
              <a:ea typeface="楷体" panose="02010609060101010101" pitchFamily="49" charset="-122"/>
              <a:cs typeface="楷体_GB2312"/>
            </a:endParaRPr>
          </a:p>
        </p:txBody>
      </p:sp>
      <p:sp>
        <p:nvSpPr>
          <p:cNvPr id="18" name="矩形 17"/>
          <p:cNvSpPr/>
          <p:nvPr/>
        </p:nvSpPr>
        <p:spPr>
          <a:xfrm>
            <a:off x="4165270" y="1230017"/>
            <a:ext cx="6316153" cy="523220"/>
          </a:xfrm>
          <a:prstGeom prst="rect">
            <a:avLst/>
          </a:prstGeom>
        </p:spPr>
        <p:txBody>
          <a:bodyPr wrap="none">
            <a:spAutoFit/>
          </a:bodyPr>
          <a:lstStyle/>
          <a:p>
            <a:r>
              <a:rPr lang="zh-CN" altLang="en-US" sz="2800" b="1" dirty="0" smtClean="0">
                <a:solidFill>
                  <a:srgbClr val="0000FF"/>
                </a:solidFill>
                <a:latin typeface="楷体" panose="02010609060101010101" pitchFamily="49" charset="-122"/>
                <a:ea typeface="楷体" panose="02010609060101010101" pitchFamily="49" charset="-122"/>
                <a:cs typeface="楷体_GB2312"/>
              </a:rPr>
              <a:t>外交总原则：独立自主的和平外交政策</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0" name="矩形 9"/>
          <p:cNvSpPr/>
          <p:nvPr/>
        </p:nvSpPr>
        <p:spPr>
          <a:xfrm>
            <a:off x="-152400" y="1936676"/>
            <a:ext cx="4165270" cy="523220"/>
          </a:xfrm>
          <a:prstGeom prst="rect">
            <a:avLst/>
          </a:prstGeom>
        </p:spPr>
        <p:txBody>
          <a:bodyPr wrap="square">
            <a:spAutoFit/>
          </a:bodyPr>
          <a:lstStyle/>
          <a:p>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）“一边倒”方针</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1" name="矩形 10"/>
          <p:cNvSpPr/>
          <p:nvPr/>
        </p:nvSpPr>
        <p:spPr>
          <a:xfrm>
            <a:off x="-152400" y="3124200"/>
            <a:ext cx="4165270" cy="523220"/>
          </a:xfrm>
          <a:prstGeom prst="rect">
            <a:avLst/>
          </a:prstGeom>
        </p:spPr>
        <p:txBody>
          <a:bodyPr wrap="square">
            <a:spAutoFit/>
          </a:bodyPr>
          <a:lstStyle/>
          <a:p>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）和平共处五项原则</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2" name="矩形 11"/>
          <p:cNvSpPr/>
          <p:nvPr/>
        </p:nvSpPr>
        <p:spPr>
          <a:xfrm>
            <a:off x="-178676" y="5107579"/>
            <a:ext cx="4165270" cy="523220"/>
          </a:xfrm>
          <a:prstGeom prst="rect">
            <a:avLst/>
          </a:prstGeom>
        </p:spPr>
        <p:txBody>
          <a:bodyPr wrap="square">
            <a:spAutoFit/>
          </a:bodyPr>
          <a:lstStyle/>
          <a:p>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）日内瓦会议</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3" name="矩形 12"/>
          <p:cNvSpPr/>
          <p:nvPr/>
        </p:nvSpPr>
        <p:spPr>
          <a:xfrm>
            <a:off x="-131652" y="6083690"/>
            <a:ext cx="4165270" cy="523220"/>
          </a:xfrm>
          <a:prstGeom prst="rect">
            <a:avLst/>
          </a:prstGeom>
        </p:spPr>
        <p:txBody>
          <a:bodyPr wrap="square">
            <a:spAutoFit/>
          </a:bodyPr>
          <a:lstStyle/>
          <a:p>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4</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）万隆会议</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3" name="文本框 2"/>
          <p:cNvSpPr txBox="1"/>
          <p:nvPr/>
        </p:nvSpPr>
        <p:spPr>
          <a:xfrm>
            <a:off x="3429000" y="907492"/>
            <a:ext cx="8534400" cy="2308324"/>
          </a:xfrm>
          <a:prstGeom prst="rect">
            <a:avLst/>
          </a:prstGeom>
          <a:solidFill>
            <a:schemeClr val="accent6">
              <a:lumMod val="20000"/>
              <a:lumOff val="80000"/>
            </a:schemeClr>
          </a:solidFill>
        </p:spPr>
        <p:txBody>
          <a:bodyPr wrap="square" rtlCol="0">
            <a:spAutoFit/>
          </a:bodyPr>
          <a:lstStyle/>
          <a:p>
            <a:r>
              <a:rPr lang="en-US" altLang="zh-CN" sz="2400" smtClean="0"/>
              <a:t>P158:</a:t>
            </a:r>
            <a:r>
              <a:rPr lang="zh-CN" altLang="en-US" sz="2400" smtClean="0"/>
              <a:t>新</a:t>
            </a:r>
            <a:r>
              <a:rPr lang="zh-CN" altLang="en-US" sz="2400"/>
              <a:t>中国成立后，按照“一边倒”方针，先后与</a:t>
            </a:r>
            <a:r>
              <a:rPr lang="zh-CN" altLang="en-US" sz="2400" b="1">
                <a:solidFill>
                  <a:srgbClr val="FF0000"/>
                </a:solidFill>
              </a:rPr>
              <a:t>苏联、保加利亚、朝鲜、越南</a:t>
            </a:r>
            <a:r>
              <a:rPr lang="zh-CN" altLang="en-US" sz="2400"/>
              <a:t>等</a:t>
            </a:r>
            <a:r>
              <a:rPr lang="en-US" altLang="zh-CN" sz="2400"/>
              <a:t>10 </a:t>
            </a:r>
            <a:r>
              <a:rPr lang="zh-CN" altLang="en-US" sz="2400"/>
              <a:t>个</a:t>
            </a:r>
            <a:r>
              <a:rPr lang="zh-CN" altLang="en-US" sz="2400" b="1">
                <a:solidFill>
                  <a:srgbClr val="FF0000"/>
                </a:solidFill>
              </a:rPr>
              <a:t>人民民主国家</a:t>
            </a:r>
            <a:r>
              <a:rPr lang="zh-CN" altLang="en-US" sz="2400"/>
              <a:t>建交。其后， 中国按照“另起炉灶”和“打扫干净屋子再请客”的方针， </a:t>
            </a:r>
            <a:r>
              <a:rPr lang="zh-CN" altLang="en-US" sz="2400" b="1">
                <a:solidFill>
                  <a:srgbClr val="FF0000"/>
                </a:solidFill>
              </a:rPr>
              <a:t>先谈判再建交</a:t>
            </a:r>
            <a:r>
              <a:rPr lang="zh-CN" altLang="en-US" sz="2400"/>
              <a:t>，同</a:t>
            </a:r>
            <a:r>
              <a:rPr lang="zh-CN" altLang="en-US" sz="2400">
                <a:solidFill>
                  <a:srgbClr val="0000FF"/>
                </a:solidFill>
              </a:rPr>
              <a:t>印度、印度尼西亚、缅甸、巴基斯坦</a:t>
            </a:r>
            <a:r>
              <a:rPr lang="zh-CN" altLang="en-US" sz="2400"/>
              <a:t>以及</a:t>
            </a:r>
            <a:r>
              <a:rPr lang="zh-CN" altLang="en-US" sz="2400">
                <a:solidFill>
                  <a:srgbClr val="0000FF"/>
                </a:solidFill>
              </a:rPr>
              <a:t>瑞典、丹麦、瑞士、芬兰</a:t>
            </a:r>
            <a:r>
              <a:rPr lang="zh-CN" altLang="en-US" sz="2400"/>
              <a:t>建交。中华人民共和国迎来第一次建交高</a:t>
            </a:r>
            <a:r>
              <a:rPr lang="zh-CN" altLang="en-US" sz="2400" smtClean="0"/>
              <a:t>潮。同时，</a:t>
            </a:r>
            <a:r>
              <a:rPr lang="zh-CN" altLang="en-US" sz="2400" b="1" smtClean="0">
                <a:solidFill>
                  <a:srgbClr val="C00000"/>
                </a:solidFill>
              </a:rPr>
              <a:t>新中国取消帝国主义在中国的特权。</a:t>
            </a:r>
            <a:endParaRPr lang="zh-CN" altLang="en-US" sz="2400" b="1">
              <a:solidFill>
                <a:srgbClr val="C00000"/>
              </a:solidFill>
            </a:endParaRPr>
          </a:p>
        </p:txBody>
      </p:sp>
      <p:sp>
        <p:nvSpPr>
          <p:cNvPr id="9" name="TextBox 2"/>
          <p:cNvSpPr txBox="1"/>
          <p:nvPr/>
        </p:nvSpPr>
        <p:spPr>
          <a:xfrm>
            <a:off x="152400" y="106632"/>
            <a:ext cx="12039600" cy="1815882"/>
          </a:xfrm>
          <a:prstGeom prst="rect">
            <a:avLst/>
          </a:prstGeom>
          <a:solidFill>
            <a:srgbClr val="DAEDE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ysClr val="windowText" lastClr="000000"/>
                </a:solidFill>
                <a:effectLst/>
                <a:uLnTx/>
                <a:uFillTx/>
                <a:latin typeface="Arial" charset="0"/>
              </a:rPr>
              <a:t>       </a:t>
            </a:r>
            <a:r>
              <a:rPr kumimoji="0" lang="en-US" altLang="zh-CN" sz="2800" b="0" i="0" u="none" strike="noStrike" kern="0" cap="none" spc="0" normalizeH="0" baseline="0" noProof="0" dirty="0">
                <a:ln>
                  <a:noFill/>
                </a:ln>
                <a:solidFill>
                  <a:sysClr val="windowText" lastClr="000000"/>
                </a:solidFill>
                <a:effectLst/>
                <a:uLnTx/>
                <a:uFillTx/>
                <a:latin typeface="Arial" charset="0"/>
              </a:rPr>
              <a:t>“</a:t>
            </a:r>
            <a:r>
              <a:rPr kumimoji="0" lang="zh-CN" altLang="en-US" sz="2800" b="0" i="0" u="none" strike="noStrike" kern="0" cap="none" spc="0" normalizeH="0" baseline="0" noProof="0" dirty="0">
                <a:ln>
                  <a:noFill/>
                </a:ln>
                <a:solidFill>
                  <a:sysClr val="windowText" lastClr="000000"/>
                </a:solidFill>
                <a:effectLst/>
                <a:uLnTx/>
                <a:uFillTx/>
                <a:latin typeface="Arial" charset="0"/>
              </a:rPr>
              <a:t>积四十年和二十八年的经验，中国人不是倒向帝国主义一边</a:t>
            </a:r>
            <a:r>
              <a:rPr kumimoji="0" lang="en-US" altLang="zh-CN" sz="2800" b="0" i="0" u="none" strike="noStrike" kern="0" cap="none" spc="0" normalizeH="0" baseline="0" noProof="0" dirty="0">
                <a:ln>
                  <a:noFill/>
                </a:ln>
                <a:solidFill>
                  <a:sysClr val="windowText" lastClr="000000"/>
                </a:solidFill>
                <a:effectLst/>
                <a:uLnTx/>
                <a:uFillTx/>
                <a:latin typeface="Arial" charset="0"/>
              </a:rPr>
              <a:t>,</a:t>
            </a:r>
            <a:r>
              <a:rPr kumimoji="0" lang="zh-CN" altLang="en-US" sz="2800" b="0" i="0" u="none" strike="noStrike" kern="0" cap="none" spc="0" normalizeH="0" baseline="0" noProof="0" dirty="0">
                <a:ln>
                  <a:noFill/>
                </a:ln>
                <a:solidFill>
                  <a:sysClr val="windowText" lastClr="000000"/>
                </a:solidFill>
                <a:effectLst/>
                <a:uLnTx/>
                <a:uFillTx/>
                <a:latin typeface="Arial" charset="0"/>
              </a:rPr>
              <a:t>就是倒向社会主义一边，绝无例外。骑墙是不行的，第三条道路是没有的。我们反对倒向帝国主义一边的蒋介石反动派，我们也反对第三条道路的幻想。</a:t>
            </a:r>
            <a:r>
              <a:rPr kumimoji="0" lang="en-US" altLang="zh-CN" sz="2800" b="0" i="0" u="none" strike="noStrike" kern="0" cap="none" spc="0" normalizeH="0" baseline="0" noProof="0" dirty="0">
                <a:ln>
                  <a:noFill/>
                </a:ln>
                <a:solidFill>
                  <a:sysClr val="windowText" lastClr="000000"/>
                </a:solidFill>
                <a:effectLst/>
                <a:uLnTx/>
                <a:uFillTx/>
                <a:latin typeface="Arial" charset="0"/>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a:noFill/>
                </a:ln>
                <a:solidFill>
                  <a:sysClr val="windowText" lastClr="000000"/>
                </a:solidFill>
                <a:effectLst/>
                <a:uLnTx/>
                <a:uFillTx/>
                <a:latin typeface="Arial" charset="0"/>
              </a:rPr>
              <a:t>   ——1949</a:t>
            </a:r>
            <a:r>
              <a:rPr kumimoji="0" lang="zh-CN" altLang="en-US" sz="2800" b="0" i="0" u="none" strike="noStrike" kern="0" cap="none" spc="0" normalizeH="0" baseline="0" noProof="0" dirty="0">
                <a:ln>
                  <a:noFill/>
                </a:ln>
                <a:solidFill>
                  <a:sysClr val="windowText" lastClr="000000"/>
                </a:solidFill>
                <a:effectLst/>
                <a:uLnTx/>
                <a:uFillTx/>
                <a:latin typeface="Arial" charset="0"/>
              </a:rPr>
              <a:t>年</a:t>
            </a:r>
            <a:r>
              <a:rPr kumimoji="0" lang="en-US" altLang="zh-CN" sz="2800" b="0" i="0" u="none" strike="noStrike" kern="0" cap="none" spc="0" normalizeH="0" baseline="0" noProof="0" dirty="0">
                <a:ln>
                  <a:noFill/>
                </a:ln>
                <a:solidFill>
                  <a:sysClr val="windowText" lastClr="000000"/>
                </a:solidFill>
                <a:effectLst/>
                <a:uLnTx/>
                <a:uFillTx/>
                <a:latin typeface="Arial" charset="0"/>
              </a:rPr>
              <a:t>6</a:t>
            </a:r>
            <a:r>
              <a:rPr kumimoji="0" lang="zh-CN" altLang="en-US" sz="2800" b="0" i="0" u="none" strike="noStrike" kern="0" cap="none" spc="0" normalizeH="0" baseline="0" noProof="0" dirty="0">
                <a:ln>
                  <a:noFill/>
                </a:ln>
                <a:solidFill>
                  <a:sysClr val="windowText" lastClr="000000"/>
                </a:solidFill>
                <a:effectLst/>
                <a:uLnTx/>
                <a:uFillTx/>
                <a:latin typeface="Arial" charset="0"/>
              </a:rPr>
              <a:t>月</a:t>
            </a:r>
            <a:r>
              <a:rPr kumimoji="0" lang="en-US" altLang="zh-CN" sz="2800" b="0" i="0" u="none" strike="noStrike" kern="0" cap="none" spc="0" normalizeH="0" baseline="0" noProof="0" dirty="0">
                <a:ln>
                  <a:noFill/>
                </a:ln>
                <a:solidFill>
                  <a:sysClr val="windowText" lastClr="000000"/>
                </a:solidFill>
                <a:effectLst/>
                <a:uLnTx/>
                <a:uFillTx/>
                <a:latin typeface="Arial" charset="0"/>
              </a:rPr>
              <a:t>30</a:t>
            </a:r>
            <a:r>
              <a:rPr kumimoji="0" lang="zh-CN" altLang="en-US" sz="2800" b="0" i="0" u="none" strike="noStrike" kern="0" cap="none" spc="0" normalizeH="0" baseline="0" noProof="0" dirty="0">
                <a:ln>
                  <a:noFill/>
                </a:ln>
                <a:solidFill>
                  <a:sysClr val="windowText" lastClr="000000"/>
                </a:solidFill>
                <a:effectLst/>
                <a:uLnTx/>
                <a:uFillTx/>
                <a:latin typeface="Arial" charset="0"/>
              </a:rPr>
              <a:t>日毛泽东</a:t>
            </a:r>
            <a:r>
              <a:rPr kumimoji="0" lang="en-US" altLang="zh-CN" sz="2800" b="0" i="0" u="none" strike="noStrike" kern="0" cap="none" spc="0" normalizeH="0" baseline="0" noProof="0" dirty="0">
                <a:ln>
                  <a:noFill/>
                </a:ln>
                <a:solidFill>
                  <a:sysClr val="windowText" lastClr="000000"/>
                </a:solidFill>
                <a:effectLst/>
                <a:uLnTx/>
                <a:uFillTx/>
                <a:latin typeface="Arial" charset="0"/>
              </a:rPr>
              <a:t>《</a:t>
            </a:r>
            <a:r>
              <a:rPr kumimoji="0" lang="zh-CN" altLang="en-US" sz="2800" b="0" i="0" u="none" strike="noStrike" kern="0" cap="none" spc="0" normalizeH="0" baseline="0" noProof="0" dirty="0">
                <a:ln>
                  <a:noFill/>
                </a:ln>
                <a:solidFill>
                  <a:sysClr val="windowText" lastClr="000000"/>
                </a:solidFill>
                <a:effectLst/>
                <a:uLnTx/>
                <a:uFillTx/>
                <a:latin typeface="Arial" charset="0"/>
              </a:rPr>
              <a:t>论人民民主专政</a:t>
            </a:r>
            <a:r>
              <a:rPr kumimoji="0" lang="en-US" altLang="zh-CN" sz="2800" b="0" i="0" u="none" strike="noStrike" kern="0" cap="none" spc="0" normalizeH="0" baseline="0" noProof="0" dirty="0">
                <a:ln>
                  <a:noFill/>
                </a:ln>
                <a:solidFill>
                  <a:sysClr val="windowText" lastClr="000000"/>
                </a:solidFill>
                <a:effectLst/>
                <a:uLnTx/>
                <a:uFillTx/>
                <a:latin typeface="Arial" charset="0"/>
              </a:rPr>
              <a:t>》</a:t>
            </a:r>
            <a:endParaRPr kumimoji="0" lang="zh-CN" altLang="en-US" sz="2800" b="0" i="0" u="none" strike="noStrike" kern="0" cap="none" spc="0" normalizeH="0" baseline="0" noProof="0" dirty="0">
              <a:ln>
                <a:noFill/>
              </a:ln>
              <a:solidFill>
                <a:sysClr val="windowText" lastClr="000000"/>
              </a:solidFill>
              <a:effectLst/>
              <a:uLnTx/>
              <a:uFillTx/>
              <a:latin typeface="Arial" charset="0"/>
            </a:endParaRPr>
          </a:p>
        </p:txBody>
      </p:sp>
      <p:sp>
        <p:nvSpPr>
          <p:cNvPr id="14" name="文本框 13"/>
          <p:cNvSpPr txBox="1"/>
          <p:nvPr/>
        </p:nvSpPr>
        <p:spPr>
          <a:xfrm>
            <a:off x="3429000" y="3124200"/>
            <a:ext cx="8534400" cy="2308324"/>
          </a:xfrm>
          <a:prstGeom prst="rect">
            <a:avLst/>
          </a:prstGeom>
          <a:solidFill>
            <a:schemeClr val="accent4">
              <a:lumMod val="20000"/>
              <a:lumOff val="80000"/>
            </a:schemeClr>
          </a:solidFill>
        </p:spPr>
        <p:txBody>
          <a:bodyPr wrap="square" rtlCol="0">
            <a:spAutoFit/>
          </a:bodyPr>
          <a:lstStyle/>
          <a:p>
            <a:r>
              <a:rPr lang="zh-CN" altLang="en-US" sz="2400" dirty="0" smtClean="0"/>
              <a:t>过程及内容：①</a:t>
            </a:r>
            <a:r>
              <a:rPr lang="en-US" altLang="zh-CN" sz="2400" dirty="0" smtClean="0"/>
              <a:t>1953</a:t>
            </a:r>
            <a:r>
              <a:rPr lang="zh-CN" altLang="en-US" sz="2400" dirty="0" smtClean="0"/>
              <a:t>年</a:t>
            </a:r>
            <a:r>
              <a:rPr lang="en-US" altLang="zh-CN" sz="2400" dirty="0" smtClean="0"/>
              <a:t>12</a:t>
            </a:r>
            <a:r>
              <a:rPr lang="zh-CN" altLang="en-US" sz="2400" dirty="0" smtClean="0"/>
              <a:t>月，周恩来接见印度代表团第一次提出，吸入协定</a:t>
            </a:r>
            <a:endParaRPr lang="en-US" altLang="zh-CN" sz="2400" dirty="0" smtClean="0"/>
          </a:p>
          <a:p>
            <a:r>
              <a:rPr lang="zh-CN" altLang="en-US" sz="2400" dirty="0" smtClean="0"/>
              <a:t>②</a:t>
            </a:r>
            <a:r>
              <a:rPr lang="en-US" altLang="zh-CN" sz="2400" dirty="0" smtClean="0"/>
              <a:t>1954</a:t>
            </a:r>
            <a:r>
              <a:rPr lang="zh-CN" altLang="en-US" sz="2400" dirty="0" smtClean="0"/>
              <a:t>年</a:t>
            </a:r>
            <a:r>
              <a:rPr lang="en-US" altLang="zh-CN" sz="2400" dirty="0" smtClean="0"/>
              <a:t>6</a:t>
            </a:r>
            <a:r>
              <a:rPr lang="zh-CN" altLang="en-US" sz="2400" dirty="0" smtClean="0"/>
              <a:t>月，在日内瓦休会期间，周恩来在中印、中缅总理联合声明中，正式倡议将之作为国际关系的基本准则。</a:t>
            </a:r>
            <a:endParaRPr lang="en-US" altLang="zh-CN" sz="2400" dirty="0" smtClean="0"/>
          </a:p>
          <a:p>
            <a:r>
              <a:rPr lang="zh-CN" altLang="en-US" sz="2400" dirty="0" smtClean="0"/>
              <a:t>③最终确定为“</a:t>
            </a:r>
            <a:r>
              <a:rPr lang="zh-CN" altLang="en-US" sz="2400" b="1" dirty="0" smtClean="0">
                <a:solidFill>
                  <a:srgbClr val="FF0000"/>
                </a:solidFill>
              </a:rPr>
              <a:t>互相尊重主权和领土完整，互不侵犯，互不干涉内政，平等互利，和平共处”</a:t>
            </a:r>
            <a:r>
              <a:rPr lang="zh-CN" altLang="en-US" sz="2400" dirty="0" smtClean="0"/>
              <a:t>。</a:t>
            </a:r>
            <a:endParaRPr lang="en-US" altLang="zh-CN" sz="2400" dirty="0" smtClean="0"/>
          </a:p>
        </p:txBody>
      </p:sp>
      <p:sp>
        <p:nvSpPr>
          <p:cNvPr id="4" name="文本框 3"/>
          <p:cNvSpPr txBox="1"/>
          <p:nvPr/>
        </p:nvSpPr>
        <p:spPr>
          <a:xfrm>
            <a:off x="0" y="-20877"/>
            <a:ext cx="12192000" cy="3108543"/>
          </a:xfrm>
          <a:prstGeom prst="rect">
            <a:avLst/>
          </a:prstGeom>
          <a:solidFill>
            <a:schemeClr val="bg2"/>
          </a:solidFill>
        </p:spPr>
        <p:txBody>
          <a:bodyPr wrap="square" rtlCol="0">
            <a:spAutoFit/>
          </a:bodyPr>
          <a:lstStyle/>
          <a:p>
            <a:r>
              <a:rPr lang="zh-CN" altLang="en-US" sz="2800" smtClean="0"/>
              <a:t>   学</a:t>
            </a:r>
            <a:r>
              <a:rPr lang="zh-CN" altLang="en-US" sz="2800"/>
              <a:t>思之</a:t>
            </a:r>
            <a:r>
              <a:rPr lang="zh-CN" altLang="en-US" sz="2800" smtClean="0"/>
              <a:t>窗：</a:t>
            </a:r>
            <a:endParaRPr lang="en-US" altLang="zh-CN" sz="2800" smtClean="0"/>
          </a:p>
          <a:p>
            <a:r>
              <a:rPr lang="en-US" altLang="zh-CN" sz="2800"/>
              <a:t> </a:t>
            </a:r>
            <a:r>
              <a:rPr lang="en-US" altLang="zh-CN" sz="2800" smtClean="0"/>
              <a:t>      </a:t>
            </a:r>
            <a:r>
              <a:rPr lang="zh-CN" altLang="en-US" sz="2800" smtClean="0"/>
              <a:t>和</a:t>
            </a:r>
            <a:r>
              <a:rPr lang="zh-CN" altLang="en-US" sz="2800"/>
              <a:t>平共处五项原则生动反映了联合国宪章宗旨和原则，并赋予这些宗旨和原则以可见、可行、可依循的内涵。和平共处五项原则中包含</a:t>
            </a:r>
            <a:r>
              <a:rPr lang="en-US" altLang="zh-CN" sz="2800"/>
              <a:t>4 </a:t>
            </a:r>
            <a:r>
              <a:rPr lang="zh-CN" altLang="en-US" sz="2800"/>
              <a:t>个</a:t>
            </a:r>
            <a:r>
              <a:rPr lang="zh-CN" altLang="en-US" sz="2800" b="1">
                <a:solidFill>
                  <a:srgbClr val="FF0000"/>
                </a:solidFill>
              </a:rPr>
              <a:t>“互”</a:t>
            </a:r>
            <a:r>
              <a:rPr lang="zh-CN" altLang="en-US" sz="2800"/>
              <a:t>字、</a:t>
            </a:r>
            <a:r>
              <a:rPr lang="en-US" altLang="zh-CN" sz="2800"/>
              <a:t>1 </a:t>
            </a:r>
            <a:r>
              <a:rPr lang="zh-CN" altLang="en-US" sz="2800"/>
              <a:t>个</a:t>
            </a:r>
            <a:r>
              <a:rPr lang="zh-CN" altLang="en-US" sz="2800" b="1">
                <a:solidFill>
                  <a:srgbClr val="FF0000"/>
                </a:solidFill>
              </a:rPr>
              <a:t>“共”</a:t>
            </a:r>
            <a:r>
              <a:rPr lang="zh-CN" altLang="en-US" sz="2800"/>
              <a:t> 字，既</a:t>
            </a:r>
            <a:r>
              <a:rPr lang="zh-CN" altLang="en-US" sz="2800">
                <a:solidFill>
                  <a:srgbClr val="FF0000"/>
                </a:solidFill>
              </a:rPr>
              <a:t>代表了亚洲国家对</a:t>
            </a:r>
            <a:r>
              <a:rPr lang="zh-CN" altLang="en-US" sz="2800" b="1">
                <a:solidFill>
                  <a:srgbClr val="0000FF"/>
                </a:solidFill>
              </a:rPr>
              <a:t>国际关系的新期待</a:t>
            </a:r>
            <a:r>
              <a:rPr lang="zh-CN" altLang="en-US" sz="2800"/>
              <a:t>，也</a:t>
            </a:r>
            <a:r>
              <a:rPr lang="zh-CN" altLang="en-US" sz="2800">
                <a:solidFill>
                  <a:srgbClr val="FF0000"/>
                </a:solidFill>
              </a:rPr>
              <a:t>体现了各国</a:t>
            </a:r>
            <a:r>
              <a:rPr lang="zh-CN" altLang="en-US" sz="2800" b="1">
                <a:solidFill>
                  <a:srgbClr val="0000FF"/>
                </a:solidFill>
              </a:rPr>
              <a:t>权利、义务、责任相统一的国际法治精神</a:t>
            </a:r>
            <a:r>
              <a:rPr lang="zh-CN" altLang="en-US" sz="2800"/>
              <a:t>。</a:t>
            </a:r>
          </a:p>
          <a:p>
            <a:r>
              <a:rPr lang="en-US" altLang="zh-CN" sz="2800"/>
              <a:t>——</a:t>
            </a:r>
            <a:r>
              <a:rPr lang="zh-CN" altLang="en-US" sz="2800"/>
              <a:t>习近平</a:t>
            </a:r>
            <a:r>
              <a:rPr lang="en-US" altLang="zh-CN" sz="2800"/>
              <a:t>《</a:t>
            </a:r>
            <a:r>
              <a:rPr lang="zh-CN" altLang="en-US" sz="2800"/>
              <a:t>弘扬和平共处五项原则 建设合作共赢美好世界</a:t>
            </a:r>
            <a:r>
              <a:rPr lang="en-US" altLang="zh-CN" sz="2800"/>
              <a:t>——</a:t>
            </a:r>
            <a:r>
              <a:rPr lang="zh-CN" altLang="en-US" sz="2800"/>
              <a:t>在和平共处五项原则发表</a:t>
            </a:r>
            <a:r>
              <a:rPr lang="en-US" altLang="zh-CN" sz="2800"/>
              <a:t>60 </a:t>
            </a:r>
            <a:r>
              <a:rPr lang="zh-CN" altLang="en-US" sz="2800"/>
              <a:t>周年纪念大会上的讲话</a:t>
            </a:r>
            <a:r>
              <a:rPr lang="en-US" altLang="zh-CN" sz="2800"/>
              <a:t>》</a:t>
            </a:r>
            <a:r>
              <a:rPr lang="zh-CN" altLang="en-US" sz="2800"/>
              <a:t>（</a:t>
            </a:r>
            <a:r>
              <a:rPr lang="en-US" altLang="zh-CN" sz="2800"/>
              <a:t>2014 </a:t>
            </a:r>
            <a:r>
              <a:rPr lang="zh-CN" altLang="en-US" sz="2800"/>
              <a:t>年</a:t>
            </a:r>
            <a:r>
              <a:rPr lang="en-US" altLang="zh-CN" sz="2800"/>
              <a:t>6</a:t>
            </a:r>
            <a:r>
              <a:rPr lang="zh-CN" altLang="en-US" sz="2800"/>
              <a:t>月</a:t>
            </a:r>
            <a:r>
              <a:rPr lang="en-US" altLang="zh-CN" sz="2800"/>
              <a:t>28 </a:t>
            </a:r>
            <a:r>
              <a:rPr lang="zh-CN" altLang="en-US" sz="2800"/>
              <a:t>日）</a:t>
            </a:r>
          </a:p>
        </p:txBody>
      </p:sp>
    </p:spTree>
    <p:extLst>
      <p:ext uri="{BB962C8B-B14F-4D97-AF65-F5344CB8AC3E}">
        <p14:creationId xmlns:p14="http://schemas.microsoft.com/office/powerpoint/2010/main" val="3226526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1" nodeType="clickEffect">
                                  <p:stCondLst>
                                    <p:cond delay="0"/>
                                  </p:stCondLst>
                                  <p:childTnLst>
                                    <p:anim calcmode="lin" valueType="num">
                                      <p:cBhvr>
                                        <p:cTn id="48" dur="500"/>
                                        <p:tgtEl>
                                          <p:spTgt spid="9"/>
                                        </p:tgtEl>
                                        <p:attrNameLst>
                                          <p:attrName>ppt_w</p:attrName>
                                        </p:attrNameLst>
                                      </p:cBhvr>
                                      <p:tavLst>
                                        <p:tav tm="0">
                                          <p:val>
                                            <p:strVal val="ppt_w"/>
                                          </p:val>
                                        </p:tav>
                                        <p:tav tm="100000">
                                          <p:val>
                                            <p:fltVal val="0"/>
                                          </p:val>
                                        </p:tav>
                                      </p:tavLst>
                                    </p:anim>
                                    <p:anim calcmode="lin" valueType="num">
                                      <p:cBhvr>
                                        <p:cTn id="49" dur="500"/>
                                        <p:tgtEl>
                                          <p:spTgt spid="9"/>
                                        </p:tgtEl>
                                        <p:attrNameLst>
                                          <p:attrName>ppt_h</p:attrName>
                                        </p:attrNameLst>
                                      </p:cBhvr>
                                      <p:tavLst>
                                        <p:tav tm="0">
                                          <p:val>
                                            <p:strVal val="ppt_h"/>
                                          </p:val>
                                        </p:tav>
                                        <p:tav tm="100000">
                                          <p:val>
                                            <p:fltVal val="0"/>
                                          </p:val>
                                        </p:tav>
                                      </p:tavLst>
                                    </p:anim>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bg/>
                                          </p:spTgt>
                                        </p:tgtEl>
                                        <p:attrNameLst>
                                          <p:attrName>style.visibility</p:attrName>
                                        </p:attrNameLst>
                                      </p:cBhvr>
                                      <p:to>
                                        <p:strVal val="visible"/>
                                      </p:to>
                                    </p:set>
                                    <p:anim calcmode="lin" valueType="num">
                                      <p:cBhvr>
                                        <p:cTn id="56" dur="500" fill="hold"/>
                                        <p:tgtEl>
                                          <p:spTgt spid="14">
                                            <p:bg/>
                                          </p:spTgt>
                                        </p:tgtEl>
                                        <p:attrNameLst>
                                          <p:attrName>ppt_w</p:attrName>
                                        </p:attrNameLst>
                                      </p:cBhvr>
                                      <p:tavLst>
                                        <p:tav tm="0">
                                          <p:val>
                                            <p:fltVal val="0"/>
                                          </p:val>
                                        </p:tav>
                                        <p:tav tm="100000">
                                          <p:val>
                                            <p:strVal val="#ppt_w"/>
                                          </p:val>
                                        </p:tav>
                                      </p:tavLst>
                                    </p:anim>
                                    <p:anim calcmode="lin" valueType="num">
                                      <p:cBhvr>
                                        <p:cTn id="57" dur="500" fill="hold"/>
                                        <p:tgtEl>
                                          <p:spTgt spid="14">
                                            <p:bg/>
                                          </p:spTgt>
                                        </p:tgtEl>
                                        <p:attrNameLst>
                                          <p:attrName>ppt_h</p:attrName>
                                        </p:attrNameLst>
                                      </p:cBhvr>
                                      <p:tavLst>
                                        <p:tav tm="0">
                                          <p:val>
                                            <p:fltVal val="0"/>
                                          </p:val>
                                        </p:tav>
                                        <p:tav tm="100000">
                                          <p:val>
                                            <p:strVal val="#ppt_h"/>
                                          </p:val>
                                        </p:tav>
                                      </p:tavLst>
                                    </p:anim>
                                    <p:animEffect transition="in" filter="fade">
                                      <p:cBhvr>
                                        <p:cTn id="58" dur="500"/>
                                        <p:tgtEl>
                                          <p:spTgt spid="14">
                                            <p:bg/>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4">
                                            <p:txEl>
                                              <p:pRg st="0" end="0"/>
                                            </p:txEl>
                                          </p:spTgt>
                                        </p:tgtEl>
                                        <p:attrNameLst>
                                          <p:attrName>style.visibility</p:attrName>
                                        </p:attrNameLst>
                                      </p:cBhvr>
                                      <p:to>
                                        <p:strVal val="visible"/>
                                      </p:to>
                                    </p:set>
                                    <p:anim calcmode="lin" valueType="num">
                                      <p:cBhvr>
                                        <p:cTn id="63"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1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4">
                                            <p:txEl>
                                              <p:pRg st="1" end="1"/>
                                            </p:txEl>
                                          </p:spTgt>
                                        </p:tgtEl>
                                        <p:attrNameLst>
                                          <p:attrName>style.visibility</p:attrName>
                                        </p:attrNameLst>
                                      </p:cBhvr>
                                      <p:to>
                                        <p:strVal val="visible"/>
                                      </p:to>
                                    </p:set>
                                    <p:anim calcmode="lin" valueType="num">
                                      <p:cBhvr>
                                        <p:cTn id="70"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71"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72" dur="500"/>
                                        <p:tgtEl>
                                          <p:spTgt spid="14">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4">
                                            <p:txEl>
                                              <p:pRg st="2" end="2"/>
                                            </p:txEl>
                                          </p:spTgt>
                                        </p:tgtEl>
                                        <p:attrNameLst>
                                          <p:attrName>style.visibility</p:attrName>
                                        </p:attrNameLst>
                                      </p:cBhvr>
                                      <p:to>
                                        <p:strVal val="visible"/>
                                      </p:to>
                                    </p:set>
                                    <p:anim calcmode="lin" valueType="num">
                                      <p:cBhvr>
                                        <p:cTn id="77"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78"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79" dur="500"/>
                                        <p:tgtEl>
                                          <p:spTgt spid="14">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p:cTn id="84" dur="500" fill="hold"/>
                                        <p:tgtEl>
                                          <p:spTgt spid="4"/>
                                        </p:tgtEl>
                                        <p:attrNameLst>
                                          <p:attrName>ppt_w</p:attrName>
                                        </p:attrNameLst>
                                      </p:cBhvr>
                                      <p:tavLst>
                                        <p:tav tm="0">
                                          <p:val>
                                            <p:fltVal val="0"/>
                                          </p:val>
                                        </p:tav>
                                        <p:tav tm="100000">
                                          <p:val>
                                            <p:strVal val="#ppt_w"/>
                                          </p:val>
                                        </p:tav>
                                      </p:tavLst>
                                    </p:anim>
                                    <p:anim calcmode="lin" valueType="num">
                                      <p:cBhvr>
                                        <p:cTn id="85" dur="500" fill="hold"/>
                                        <p:tgtEl>
                                          <p:spTgt spid="4"/>
                                        </p:tgtEl>
                                        <p:attrNameLst>
                                          <p:attrName>ppt_h</p:attrName>
                                        </p:attrNameLst>
                                      </p:cBhvr>
                                      <p:tavLst>
                                        <p:tav tm="0">
                                          <p:val>
                                            <p:fltVal val="0"/>
                                          </p:val>
                                        </p:tav>
                                        <p:tav tm="100000">
                                          <p:val>
                                            <p:strVal val="#ppt_h"/>
                                          </p:val>
                                        </p:tav>
                                      </p:tavLst>
                                    </p:anim>
                                    <p:animEffect transition="in" filter="fade">
                                      <p:cBhvr>
                                        <p:cTn id="8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 grpId="0" animBg="1"/>
      <p:bldP spid="9" grpId="0" animBg="1"/>
      <p:bldP spid="9" grpId="1" animBg="1"/>
      <p:bldP spid="14" grpId="0" build="p" bldLvl="5"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1.</a:t>
            </a:r>
            <a:r>
              <a:rPr kumimoji="0" lang="zh-CN" altLang="en-US" sz="2800" b="0"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rPr>
              <a:t>政治</a:t>
            </a:r>
            <a:r>
              <a:rPr kumimoji="0" lang="zh-CN" altLang="en-US" sz="28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a:t>
            </a:r>
            <a:r>
              <a:rPr kumimoji="0" lang="zh-CN" altLang="en-US" sz="2800" b="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剿匪镇反</a:t>
            </a:r>
            <a:r>
              <a:rPr kumimoji="0" lang="zh-CN" altLang="en-US" sz="24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（国民党残余军队还盘踞在华南、西南地区，面临剿匪作战）</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2</a:t>
            </a:r>
            <a:r>
              <a:rPr kumimoji="0" lang="en-US" altLang="zh-CN" sz="2800" b="0"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rPr>
              <a:t>.</a:t>
            </a:r>
            <a:r>
              <a:rPr kumimoji="0" lang="zh-CN" altLang="en-US" sz="2800" b="0"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rPr>
              <a:t>经济</a:t>
            </a: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a:t>
            </a:r>
            <a:r>
              <a:rPr kumimoji="0" lang="zh-CN" altLang="en-US" sz="2800" b="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土地改革</a:t>
            </a:r>
            <a:r>
              <a:rPr kumimoji="0" lang="en-US" altLang="zh-CN" sz="2800" b="0"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rPr>
              <a:t> </a:t>
            </a:r>
            <a:r>
              <a:rPr kumimoji="0" lang="en-US" altLang="zh-CN" sz="2800" b="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     </a:t>
            </a:r>
            <a:r>
              <a:rPr kumimoji="0" lang="zh-CN" altLang="en-US" sz="2800" b="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国民经济</a:t>
            </a:r>
            <a:r>
              <a:rPr kumimoji="0" lang="zh-CN" altLang="en-US" sz="2800" b="0"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rPr>
              <a:t>的</a:t>
            </a:r>
            <a:r>
              <a:rPr kumimoji="0" lang="zh-CN" altLang="en-US" sz="2800" b="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恢复</a:t>
            </a:r>
            <a:endParaRPr kumimoji="0" lang="en-US" altLang="zh-CN" sz="2800" b="0"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3</a:t>
            </a:r>
            <a:r>
              <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a:t>
            </a:r>
            <a:r>
              <a:rPr kumimoji="0" lang="zh-CN" altLang="en-US" sz="2800" b="0"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rPr>
              <a:t>军事</a:t>
            </a: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a:t>
            </a:r>
            <a:r>
              <a:rPr kumimoji="0" lang="zh-CN" altLang="en-US" sz="28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抗美援朝</a:t>
            </a:r>
            <a:endPar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4.</a:t>
            </a:r>
            <a:r>
              <a:rPr kumimoji="0" lang="zh-CN" altLang="en-US" sz="2800" b="0"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rPr>
              <a:t>外交</a:t>
            </a:r>
            <a:r>
              <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rPr>
              <a:t>：建国初期的</a:t>
            </a:r>
            <a:r>
              <a:rPr kumimoji="0" lang="zh-CN" altLang="en-US" sz="2800" b="0" i="0" u="none" strike="noStrike" kern="1200" cap="none" spc="0" normalizeH="0" baseline="0" noProof="0" dirty="0" smtClean="0">
                <a:ln>
                  <a:noFill/>
                </a:ln>
                <a:solidFill>
                  <a:prstClr val="black"/>
                </a:solidFill>
                <a:effectLst/>
                <a:uLnTx/>
                <a:uFillTx/>
                <a:latin typeface="楷体" panose="02010609060101010101" pitchFamily="49" charset="-122"/>
                <a:ea typeface="楷体" panose="02010609060101010101" pitchFamily="49" charset="-122"/>
                <a:cs typeface="楷体_GB2312"/>
              </a:rPr>
              <a:t>外交</a:t>
            </a:r>
            <a:endParaRPr kumimoji="0" lang="zh-CN" altLang="en-US" sz="2800" b="0"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楷体_GB2312"/>
            </a:endParaRPr>
          </a:p>
        </p:txBody>
      </p:sp>
      <p:sp>
        <p:nvSpPr>
          <p:cNvPr id="18" name="矩形 17"/>
          <p:cNvSpPr/>
          <p:nvPr/>
        </p:nvSpPr>
        <p:spPr>
          <a:xfrm>
            <a:off x="4165270" y="1230017"/>
            <a:ext cx="6316153"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外交总原则：独立自主的和平外交政策</a:t>
            </a:r>
            <a:endParaRPr kumimoji="0" lang="en-US" altLang="zh-CN" sz="28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endParaRPr>
          </a:p>
        </p:txBody>
      </p:sp>
      <p:sp>
        <p:nvSpPr>
          <p:cNvPr id="10" name="矩形 9"/>
          <p:cNvSpPr/>
          <p:nvPr/>
        </p:nvSpPr>
        <p:spPr>
          <a:xfrm>
            <a:off x="-170793" y="1688385"/>
            <a:ext cx="416527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a:t>
            </a:r>
            <a:r>
              <a:rPr kumimoji="0" lang="en-US" altLang="zh-CN" sz="28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1</a:t>
            </a:r>
            <a:r>
              <a:rPr kumimoji="0" lang="zh-CN" altLang="en-US" sz="2800" b="1"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）“一边倒”方针</a:t>
            </a:r>
            <a:endParaRPr kumimoji="0" lang="en-US" altLang="zh-CN" sz="2800" b="1"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endParaRPr>
          </a:p>
        </p:txBody>
      </p:sp>
      <p:sp>
        <p:nvSpPr>
          <p:cNvPr id="11" name="矩形 10"/>
          <p:cNvSpPr/>
          <p:nvPr/>
        </p:nvSpPr>
        <p:spPr>
          <a:xfrm>
            <a:off x="3276600" y="1682908"/>
            <a:ext cx="4165270"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a:t>
            </a:r>
            <a:r>
              <a:rPr kumimoji="0" lang="en-US" altLang="zh-CN" sz="280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2</a:t>
            </a:r>
            <a:r>
              <a:rPr kumimoji="0" lang="zh-CN" altLang="en-US" sz="2800" i="0" u="none" strike="noStrike" kern="1200" cap="none" spc="0" normalizeH="0" baseline="0" noProof="0" dirty="0" smtClean="0">
                <a:ln>
                  <a:noFill/>
                </a:ln>
                <a:solidFill>
                  <a:srgbClr val="0000FF"/>
                </a:solidFill>
                <a:effectLst/>
                <a:uLnTx/>
                <a:uFillTx/>
                <a:latin typeface="楷体" panose="02010609060101010101" pitchFamily="49" charset="-122"/>
                <a:ea typeface="楷体" panose="02010609060101010101" pitchFamily="49" charset="-122"/>
                <a:cs typeface="楷体_GB2312"/>
              </a:rPr>
              <a:t>）和平共处五项原则</a:t>
            </a:r>
            <a:endParaRPr kumimoji="0" lang="en-US" altLang="zh-CN" sz="2800" i="0" u="none" strike="noStrike" kern="1200" cap="none" spc="0" normalizeH="0" baseline="0" noProof="0" dirty="0">
              <a:ln>
                <a:noFill/>
              </a:ln>
              <a:solidFill>
                <a:srgbClr val="0000FF"/>
              </a:solidFill>
              <a:effectLst/>
              <a:uLnTx/>
              <a:uFillTx/>
              <a:latin typeface="楷体" panose="02010609060101010101" pitchFamily="49" charset="-122"/>
              <a:ea typeface="楷体" panose="02010609060101010101" pitchFamily="49" charset="-122"/>
              <a:cs typeface="楷体_GB2312"/>
            </a:endParaRPr>
          </a:p>
        </p:txBody>
      </p:sp>
      <p:sp>
        <p:nvSpPr>
          <p:cNvPr id="12" name="矩形 11"/>
          <p:cNvSpPr/>
          <p:nvPr/>
        </p:nvSpPr>
        <p:spPr>
          <a:xfrm>
            <a:off x="137949" y="2613483"/>
            <a:ext cx="1847193" cy="138499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a:t>
            </a:r>
            <a:r>
              <a:rPr kumimoji="0" lang="en-US" altLang="zh-CN"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3</a:t>
            </a:r>
            <a:r>
              <a:rPr kumimoji="0" lang="zh-CN" altLang="en-US"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）日内瓦会议</a:t>
            </a:r>
            <a:endParaRPr kumimoji="0" lang="en-US" altLang="zh-CN"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b="1" dirty="0">
                <a:solidFill>
                  <a:srgbClr val="FF0000"/>
                </a:solidFill>
                <a:latin typeface="楷体" panose="02010609060101010101" pitchFamily="49" charset="-122"/>
                <a:ea typeface="楷体" panose="02010609060101010101" pitchFamily="49" charset="-122"/>
                <a:cs typeface="楷体_GB2312"/>
              </a:rPr>
              <a:t> </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1954</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a:t>
            </a:r>
            <a:endParaRPr kumimoji="0" lang="en-US" altLang="zh-CN"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endParaRPr>
          </a:p>
        </p:txBody>
      </p:sp>
      <p:sp>
        <p:nvSpPr>
          <p:cNvPr id="13" name="矩形 12"/>
          <p:cNvSpPr/>
          <p:nvPr/>
        </p:nvSpPr>
        <p:spPr>
          <a:xfrm>
            <a:off x="0" y="5304760"/>
            <a:ext cx="4165270" cy="95410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a:t>
            </a:r>
            <a:r>
              <a:rPr kumimoji="0" lang="en-US" altLang="zh-CN"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4</a:t>
            </a:r>
            <a:r>
              <a:rPr kumimoji="0" lang="zh-CN" altLang="en-US"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rPr>
              <a:t>）万隆会议</a:t>
            </a:r>
            <a:endParaRPr kumimoji="0" lang="en-US" altLang="zh-CN" sz="28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楷体_GB2312"/>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1955</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a:t>
            </a:r>
            <a:endParaRPr kumimoji="0" lang="en-US" altLang="zh-CN" sz="2800" b="1" i="0" u="none" strike="noStrike" kern="1200" cap="none" spc="0" normalizeH="0" baseline="0" noProof="0" dirty="0">
              <a:ln>
                <a:noFill/>
              </a:ln>
              <a:solidFill>
                <a:srgbClr val="FF0000"/>
              </a:solidFill>
              <a:effectLst/>
              <a:uLnTx/>
              <a:uFillTx/>
              <a:latin typeface="楷体" panose="02010609060101010101" pitchFamily="49" charset="-122"/>
              <a:ea typeface="楷体" panose="02010609060101010101" pitchFamily="49" charset="-122"/>
              <a:cs typeface="楷体_GB2312"/>
            </a:endParaRPr>
          </a:p>
        </p:txBody>
      </p:sp>
      <p:sp>
        <p:nvSpPr>
          <p:cNvPr id="8" name="文本框 35849"/>
          <p:cNvSpPr txBox="1">
            <a:spLocks noChangeArrowheads="1"/>
          </p:cNvSpPr>
          <p:nvPr/>
        </p:nvSpPr>
        <p:spPr bwMode="auto">
          <a:xfrm>
            <a:off x="1879270" y="2196638"/>
            <a:ext cx="228600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zh-CN" altLang="en-US" sz="2800" b="1" dirty="0">
                <a:solidFill>
                  <a:srgbClr val="0000FF"/>
                </a:solidFill>
                <a:latin typeface="楷体" panose="02010609060101010101" pitchFamily="49" charset="-122"/>
                <a:ea typeface="楷体" panose="02010609060101010101" pitchFamily="49" charset="-122"/>
                <a:cs typeface="楷体_GB2312"/>
              </a:rPr>
              <a:t>背景</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）目的：</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）特点：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4</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9" name="左大括号 8"/>
          <p:cNvSpPr/>
          <p:nvPr/>
        </p:nvSpPr>
        <p:spPr>
          <a:xfrm>
            <a:off x="1808018" y="2362200"/>
            <a:ext cx="381000" cy="269057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4" name="Text Box 5"/>
          <p:cNvSpPr txBox="1">
            <a:spLocks noChangeArrowheads="1"/>
          </p:cNvSpPr>
          <p:nvPr/>
        </p:nvSpPr>
        <p:spPr bwMode="auto">
          <a:xfrm>
            <a:off x="3774374" y="3045620"/>
            <a:ext cx="4981294" cy="521970"/>
          </a:xfrm>
          <a:prstGeom prst="rect">
            <a:avLst/>
          </a:prstGeom>
          <a:noFill/>
          <a:ln w="9525">
            <a:noFill/>
            <a:miter lim="800000"/>
          </a:ln>
          <a:effectLst/>
        </p:spPr>
        <p:txBody>
          <a:bodyPr>
            <a:spAutoFit/>
          </a:bodyPr>
          <a:lstStyle/>
          <a:p>
            <a:pPr algn="l">
              <a:spcBef>
                <a:spcPct val="50000"/>
              </a:spcBef>
            </a:pPr>
            <a:r>
              <a:rPr lang="zh-CN" altLang="en-US" sz="2800" dirty="0">
                <a:latin typeface="楷体" pitchFamily="49" charset="-122"/>
                <a:ea typeface="楷体" pitchFamily="49" charset="-122"/>
              </a:rPr>
              <a:t>和平解决</a:t>
            </a:r>
            <a:r>
              <a:rPr lang="zh-CN" altLang="en-US" sz="2800" dirty="0">
                <a:solidFill>
                  <a:srgbClr val="FF0000"/>
                </a:solidFill>
                <a:latin typeface="楷体" pitchFamily="49" charset="-122"/>
                <a:ea typeface="楷体" pitchFamily="49" charset="-122"/>
              </a:rPr>
              <a:t>朝鲜和印度支那问题</a:t>
            </a:r>
          </a:p>
        </p:txBody>
      </p:sp>
      <p:sp>
        <p:nvSpPr>
          <p:cNvPr id="15" name="Text Box 7"/>
          <p:cNvSpPr txBox="1">
            <a:spLocks noChangeArrowheads="1"/>
          </p:cNvSpPr>
          <p:nvPr/>
        </p:nvSpPr>
        <p:spPr bwMode="auto">
          <a:xfrm>
            <a:off x="3810000" y="2136915"/>
            <a:ext cx="8153400" cy="953135"/>
          </a:xfrm>
          <a:prstGeom prst="rect">
            <a:avLst/>
          </a:prstGeom>
          <a:noFill/>
          <a:ln w="9525">
            <a:noFill/>
            <a:miter lim="800000"/>
          </a:ln>
          <a:effectLst/>
        </p:spPr>
        <p:txBody>
          <a:bodyPr wrap="square">
            <a:spAutoFit/>
          </a:bodyPr>
          <a:lstStyle/>
          <a:p>
            <a:pPr algn="l">
              <a:spcBef>
                <a:spcPct val="50000"/>
              </a:spcBef>
            </a:pPr>
            <a:r>
              <a:rPr lang="zh-CN" altLang="en-US" sz="2800" dirty="0">
                <a:latin typeface="楷体" pitchFamily="49" charset="-122"/>
                <a:ea typeface="楷体" pitchFamily="49" charset="-122"/>
              </a:rPr>
              <a:t>朝鲜停战，美继续盘踞台湾海峡，企图在印度支那地区威胁中国</a:t>
            </a:r>
          </a:p>
        </p:txBody>
      </p:sp>
      <p:sp>
        <p:nvSpPr>
          <p:cNvPr id="16" name="Text Box 5"/>
          <p:cNvSpPr txBox="1">
            <a:spLocks noChangeArrowheads="1"/>
          </p:cNvSpPr>
          <p:nvPr/>
        </p:nvSpPr>
        <p:spPr bwMode="auto">
          <a:xfrm>
            <a:off x="3679511" y="3901956"/>
            <a:ext cx="8721419" cy="523220"/>
          </a:xfrm>
          <a:prstGeom prst="rect">
            <a:avLst/>
          </a:prstGeom>
          <a:noFill/>
          <a:ln w="9525">
            <a:noFill/>
            <a:miter lim="800000"/>
          </a:ln>
          <a:effectLst/>
        </p:spPr>
        <p:txBody>
          <a:bodyPr wrap="square">
            <a:spAutoFit/>
          </a:bodyPr>
          <a:lstStyle/>
          <a:p>
            <a:pPr algn="l">
              <a:spcBef>
                <a:spcPct val="50000"/>
              </a:spcBef>
            </a:pPr>
            <a:r>
              <a:rPr lang="zh-CN" altLang="en-US" sz="2800" dirty="0" smtClean="0">
                <a:latin typeface="楷体" pitchFamily="49" charset="-122"/>
                <a:ea typeface="楷体" pitchFamily="49" charset="-122"/>
              </a:rPr>
              <a:t>新中国</a:t>
            </a:r>
            <a:r>
              <a:rPr lang="zh-CN" altLang="en-US" sz="2800" dirty="0" smtClean="0">
                <a:solidFill>
                  <a:srgbClr val="FF0000"/>
                </a:solidFill>
                <a:latin typeface="楷体" pitchFamily="49" charset="-122"/>
                <a:ea typeface="楷体" pitchFamily="49" charset="-122"/>
              </a:rPr>
              <a:t>第一次以世界五大国之一</a:t>
            </a:r>
            <a:r>
              <a:rPr lang="zh-CN" altLang="en-US" sz="2800" dirty="0" smtClean="0">
                <a:latin typeface="楷体" pitchFamily="49" charset="-122"/>
                <a:ea typeface="楷体" pitchFamily="49" charset="-122"/>
              </a:rPr>
              <a:t>的身份参加的国际会议。</a:t>
            </a:r>
            <a:endParaRPr lang="zh-CN" altLang="en-US" sz="2800" dirty="0">
              <a:latin typeface="楷体" pitchFamily="49" charset="-122"/>
              <a:ea typeface="楷体" pitchFamily="49" charset="-122"/>
            </a:endParaRPr>
          </a:p>
        </p:txBody>
      </p:sp>
      <p:sp>
        <p:nvSpPr>
          <p:cNvPr id="17" name="Text Box 9">
            <a:hlinkClick r:id="rId3" action="ppaction://hlinksldjump"/>
          </p:cNvPr>
          <p:cNvSpPr txBox="1">
            <a:spLocks noChangeArrowheads="1"/>
          </p:cNvSpPr>
          <p:nvPr/>
        </p:nvSpPr>
        <p:spPr bwMode="auto">
          <a:xfrm>
            <a:off x="3537649" y="4697423"/>
            <a:ext cx="8735707" cy="1384995"/>
          </a:xfrm>
          <a:prstGeom prst="rect">
            <a:avLst/>
          </a:prstGeom>
          <a:noFill/>
          <a:ln w="9525">
            <a:noFill/>
            <a:miter lim="800000"/>
          </a:ln>
          <a:effectLst/>
        </p:spPr>
        <p:txBody>
          <a:bodyPr wrap="square">
            <a:spAutoFit/>
          </a:bodyPr>
          <a:lstStyle/>
          <a:p>
            <a:pPr>
              <a:spcBef>
                <a:spcPct val="50000"/>
              </a:spcBef>
            </a:pPr>
            <a:r>
              <a:rPr lang="zh-CN" altLang="zh-CN" sz="2800" dirty="0" smtClean="0">
                <a:latin typeface="楷体" pitchFamily="49" charset="-122"/>
                <a:ea typeface="楷体" pitchFamily="49" charset="-122"/>
              </a:rPr>
              <a:t>由</a:t>
            </a:r>
            <a:r>
              <a:rPr lang="zh-CN" altLang="zh-CN" sz="2800" dirty="0">
                <a:latin typeface="楷体" pitchFamily="49" charset="-122"/>
                <a:ea typeface="楷体" pitchFamily="49" charset="-122"/>
              </a:rPr>
              <a:t>于中国所作的努力，</a:t>
            </a:r>
            <a:r>
              <a:rPr lang="zh-CN" altLang="zh-CN" sz="2800" dirty="0">
                <a:solidFill>
                  <a:srgbClr val="FF0000"/>
                </a:solidFill>
                <a:latin typeface="楷体" pitchFamily="49" charset="-122"/>
                <a:ea typeface="楷体" pitchFamily="49" charset="-122"/>
              </a:rPr>
              <a:t>印度支那</a:t>
            </a:r>
            <a:r>
              <a:rPr lang="zh-CN" altLang="zh-CN" sz="2800" dirty="0">
                <a:latin typeface="楷体" pitchFamily="49" charset="-122"/>
                <a:ea typeface="楷体" pitchFamily="49" charset="-122"/>
              </a:rPr>
              <a:t>问题得以政治解决，显示了刚刚登上国际舞台的</a:t>
            </a:r>
            <a:r>
              <a:rPr lang="zh-CN" altLang="zh-CN" sz="2800" dirty="0" smtClean="0">
                <a:latin typeface="楷体" pitchFamily="49" charset="-122"/>
                <a:ea typeface="楷体" pitchFamily="49" charset="-122"/>
              </a:rPr>
              <a:t>新中国</a:t>
            </a:r>
            <a:r>
              <a:rPr lang="zh-CN" altLang="en-US" sz="2800" dirty="0" smtClean="0">
                <a:latin typeface="楷体" pitchFamily="49" charset="-122"/>
                <a:ea typeface="楷体" pitchFamily="49" charset="-122"/>
              </a:rPr>
              <a:t>在</a:t>
            </a:r>
            <a:r>
              <a:rPr lang="zh-CN" altLang="zh-CN" sz="2800" dirty="0" smtClean="0">
                <a:solidFill>
                  <a:srgbClr val="FF0000"/>
                </a:solidFill>
                <a:latin typeface="楷体" pitchFamily="49" charset="-122"/>
                <a:ea typeface="楷体" pitchFamily="49" charset="-122"/>
              </a:rPr>
              <a:t>通过</a:t>
            </a:r>
            <a:r>
              <a:rPr lang="zh-CN" altLang="zh-CN" sz="2800" b="1" dirty="0">
                <a:solidFill>
                  <a:srgbClr val="FF0000"/>
                </a:solidFill>
                <a:latin typeface="楷体" pitchFamily="49" charset="-122"/>
                <a:ea typeface="楷体" pitchFamily="49" charset="-122"/>
              </a:rPr>
              <a:t>谈判</a:t>
            </a:r>
            <a:r>
              <a:rPr lang="zh-CN" altLang="zh-CN" sz="2800" dirty="0">
                <a:solidFill>
                  <a:srgbClr val="FF0000"/>
                </a:solidFill>
                <a:latin typeface="楷体" pitchFamily="49" charset="-122"/>
                <a:ea typeface="楷体" pitchFamily="49" charset="-122"/>
              </a:rPr>
              <a:t>解决</a:t>
            </a:r>
            <a:r>
              <a:rPr lang="zh-CN" altLang="zh-CN" sz="2800" b="1" dirty="0">
                <a:solidFill>
                  <a:srgbClr val="FF0000"/>
                </a:solidFill>
                <a:latin typeface="楷体" pitchFamily="49" charset="-122"/>
                <a:ea typeface="楷体" pitchFamily="49" charset="-122"/>
              </a:rPr>
              <a:t>国际</a:t>
            </a:r>
            <a:r>
              <a:rPr lang="zh-CN" altLang="zh-CN" sz="2800" b="1" dirty="0" smtClean="0">
                <a:solidFill>
                  <a:srgbClr val="FF0000"/>
                </a:solidFill>
                <a:latin typeface="楷体" pitchFamily="49" charset="-122"/>
                <a:ea typeface="楷体" pitchFamily="49" charset="-122"/>
              </a:rPr>
              <a:t>争端</a:t>
            </a:r>
            <a:r>
              <a:rPr lang="zh-CN" altLang="en-US" sz="2800" b="1" dirty="0" smtClean="0">
                <a:solidFill>
                  <a:srgbClr val="FF0000"/>
                </a:solidFill>
                <a:latin typeface="楷体" pitchFamily="49" charset="-122"/>
                <a:ea typeface="楷体" pitchFamily="49" charset="-122"/>
              </a:rPr>
              <a:t>、维护世界和平方面</a:t>
            </a:r>
            <a:r>
              <a:rPr lang="zh-CN" altLang="zh-CN" sz="2800" dirty="0" smtClean="0">
                <a:latin typeface="楷体" pitchFamily="49" charset="-122"/>
                <a:ea typeface="楷体" pitchFamily="49" charset="-122"/>
              </a:rPr>
              <a:t>所</a:t>
            </a:r>
            <a:r>
              <a:rPr lang="zh-CN" altLang="zh-CN" sz="2800" dirty="0">
                <a:latin typeface="楷体" pitchFamily="49" charset="-122"/>
                <a:ea typeface="楷体" pitchFamily="49" charset="-122"/>
              </a:rPr>
              <a:t>起的</a:t>
            </a:r>
            <a:r>
              <a:rPr lang="zh-CN" altLang="zh-CN" sz="2800" b="1" dirty="0">
                <a:solidFill>
                  <a:srgbClr val="FF0000"/>
                </a:solidFill>
                <a:latin typeface="楷体" pitchFamily="49" charset="-122"/>
                <a:ea typeface="楷体" pitchFamily="49" charset="-122"/>
              </a:rPr>
              <a:t>积极作用</a:t>
            </a:r>
            <a:r>
              <a:rPr lang="zh-CN" altLang="zh-CN" sz="2800" dirty="0">
                <a:latin typeface="楷体" pitchFamily="49" charset="-122"/>
                <a:ea typeface="楷体" pitchFamily="49" charset="-122"/>
              </a:rPr>
              <a:t>。</a:t>
            </a:r>
            <a:endParaRPr lang="zh-CN" altLang="en-US" sz="2800" dirty="0">
              <a:latin typeface="楷体" pitchFamily="49" charset="-122"/>
              <a:ea typeface="楷体" pitchFamily="49" charset="-122"/>
            </a:endParaRPr>
          </a:p>
        </p:txBody>
      </p:sp>
      <p:pic>
        <p:nvPicPr>
          <p:cNvPr id="19" name="Picture 9" descr="C:\Users\hsdfz\Desktop\e4edfe30-9a7a-4243-b9c5-ba16c1540bd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477" y="533084"/>
            <a:ext cx="8091488"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C:\Users\Administrator\Desktop\图片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0531" y="5938"/>
            <a:ext cx="9571365" cy="391424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istrator\Desktop\图片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652" y="54271"/>
            <a:ext cx="9639348" cy="3847685"/>
          </a:xfrm>
          <a:prstGeom prst="rect">
            <a:avLst/>
          </a:prstGeom>
          <a:solidFill>
            <a:schemeClr val="bg1"/>
          </a:solidFill>
        </p:spPr>
      </p:pic>
    </p:spTree>
    <p:extLst>
      <p:ext uri="{BB962C8B-B14F-4D97-AF65-F5344CB8AC3E}">
        <p14:creationId xmlns:p14="http://schemas.microsoft.com/office/powerpoint/2010/main" val="9985322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fltVal val="0"/>
                                          </p:val>
                                        </p:tav>
                                      </p:tavLst>
                                    </p:anim>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1+#ppt_w/2"/>
                                          </p:val>
                                        </p:tav>
                                        <p:tav tm="100000">
                                          <p:val>
                                            <p:strVal val="#ppt_x"/>
                                          </p:val>
                                        </p:tav>
                                      </p:tavLst>
                                    </p:anim>
                                    <p:anim calcmode="lin" valueType="num">
                                      <p:cBhvr additive="base">
                                        <p:cTn id="5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1+#ppt_w/2"/>
                                          </p:val>
                                        </p:tav>
                                        <p:tav tm="100000">
                                          <p:val>
                                            <p:strVal val="#ppt_x"/>
                                          </p:val>
                                        </p:tav>
                                      </p:tavLst>
                                    </p:anim>
                                    <p:anim calcmode="lin" valueType="num">
                                      <p:cBhvr additive="base">
                                        <p:cTn id="5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098"/>
                                        </p:tgtEl>
                                        <p:attrNameLst>
                                          <p:attrName>style.visibility</p:attrName>
                                        </p:attrNameLst>
                                      </p:cBhvr>
                                      <p:to>
                                        <p:strVal val="visible"/>
                                      </p:to>
                                    </p:set>
                                    <p:anim calcmode="lin" valueType="num">
                                      <p:cBhvr>
                                        <p:cTn id="62" dur="500" fill="hold"/>
                                        <p:tgtEl>
                                          <p:spTgt spid="4098"/>
                                        </p:tgtEl>
                                        <p:attrNameLst>
                                          <p:attrName>ppt_w</p:attrName>
                                        </p:attrNameLst>
                                      </p:cBhvr>
                                      <p:tavLst>
                                        <p:tav tm="0">
                                          <p:val>
                                            <p:fltVal val="0"/>
                                          </p:val>
                                        </p:tav>
                                        <p:tav tm="100000">
                                          <p:val>
                                            <p:strVal val="#ppt_w"/>
                                          </p:val>
                                        </p:tav>
                                      </p:tavLst>
                                    </p:anim>
                                    <p:anim calcmode="lin" valueType="num">
                                      <p:cBhvr>
                                        <p:cTn id="63" dur="500" fill="hold"/>
                                        <p:tgtEl>
                                          <p:spTgt spid="4098"/>
                                        </p:tgtEl>
                                        <p:attrNameLst>
                                          <p:attrName>ppt_h</p:attrName>
                                        </p:attrNameLst>
                                      </p:cBhvr>
                                      <p:tavLst>
                                        <p:tav tm="0">
                                          <p:val>
                                            <p:fltVal val="0"/>
                                          </p:val>
                                        </p:tav>
                                        <p:tav tm="100000">
                                          <p:val>
                                            <p:strVal val="#ppt_h"/>
                                          </p:val>
                                        </p:tav>
                                      </p:tavLst>
                                    </p:anim>
                                    <p:animEffect transition="in" filter="fade">
                                      <p:cBhvr>
                                        <p:cTn id="64" dur="500"/>
                                        <p:tgtEl>
                                          <p:spTgt spid="409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4099"/>
                                        </p:tgtEl>
                                        <p:attrNameLst>
                                          <p:attrName>style.visibility</p:attrName>
                                        </p:attrNameLst>
                                      </p:cBhvr>
                                      <p:to>
                                        <p:strVal val="visible"/>
                                      </p:to>
                                    </p:set>
                                    <p:anim calcmode="lin" valueType="num">
                                      <p:cBhvr>
                                        <p:cTn id="69" dur="500" fill="hold"/>
                                        <p:tgtEl>
                                          <p:spTgt spid="4099"/>
                                        </p:tgtEl>
                                        <p:attrNameLst>
                                          <p:attrName>ppt_w</p:attrName>
                                        </p:attrNameLst>
                                      </p:cBhvr>
                                      <p:tavLst>
                                        <p:tav tm="0">
                                          <p:val>
                                            <p:fltVal val="0"/>
                                          </p:val>
                                        </p:tav>
                                        <p:tav tm="100000">
                                          <p:val>
                                            <p:strVal val="#ppt_w"/>
                                          </p:val>
                                        </p:tav>
                                      </p:tavLst>
                                    </p:anim>
                                    <p:anim calcmode="lin" valueType="num">
                                      <p:cBhvr>
                                        <p:cTn id="70" dur="500" fill="hold"/>
                                        <p:tgtEl>
                                          <p:spTgt spid="4099"/>
                                        </p:tgtEl>
                                        <p:attrNameLst>
                                          <p:attrName>ppt_h</p:attrName>
                                        </p:attrNameLst>
                                      </p:cBhvr>
                                      <p:tavLst>
                                        <p:tav tm="0">
                                          <p:val>
                                            <p:fltVal val="0"/>
                                          </p:val>
                                        </p:tav>
                                        <p:tav tm="100000">
                                          <p:val>
                                            <p:strVal val="#ppt_h"/>
                                          </p:val>
                                        </p:tav>
                                      </p:tavLst>
                                    </p:anim>
                                    <p:animEffect transition="in" filter="fade">
                                      <p:cBhvr>
                                        <p:cTn id="71" dur="500"/>
                                        <p:tgtEl>
                                          <p:spTgt spid="409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4098"/>
                                        </p:tgtEl>
                                        <p:attrNameLst>
                                          <p:attrName>ppt_w</p:attrName>
                                        </p:attrNameLst>
                                      </p:cBhvr>
                                      <p:tavLst>
                                        <p:tav tm="0">
                                          <p:val>
                                            <p:strVal val="ppt_w"/>
                                          </p:val>
                                        </p:tav>
                                        <p:tav tm="100000">
                                          <p:val>
                                            <p:fltVal val="0"/>
                                          </p:val>
                                        </p:tav>
                                      </p:tavLst>
                                    </p:anim>
                                    <p:anim calcmode="lin" valueType="num">
                                      <p:cBhvr>
                                        <p:cTn id="76" dur="500"/>
                                        <p:tgtEl>
                                          <p:spTgt spid="4098"/>
                                        </p:tgtEl>
                                        <p:attrNameLst>
                                          <p:attrName>ppt_h</p:attrName>
                                        </p:attrNameLst>
                                      </p:cBhvr>
                                      <p:tavLst>
                                        <p:tav tm="0">
                                          <p:val>
                                            <p:strVal val="ppt_h"/>
                                          </p:val>
                                        </p:tav>
                                        <p:tav tm="100000">
                                          <p:val>
                                            <p:fltVal val="0"/>
                                          </p:val>
                                        </p:tav>
                                      </p:tavLst>
                                    </p:anim>
                                    <p:animEffect transition="out" filter="fade">
                                      <p:cBhvr>
                                        <p:cTn id="77" dur="500"/>
                                        <p:tgtEl>
                                          <p:spTgt spid="4098"/>
                                        </p:tgtEl>
                                      </p:cBhvr>
                                    </p:animEffect>
                                    <p:set>
                                      <p:cBhvr>
                                        <p:cTn id="78" dur="1" fill="hold">
                                          <p:stCondLst>
                                            <p:cond delay="499"/>
                                          </p:stCondLst>
                                        </p:cTn>
                                        <p:tgtEl>
                                          <p:spTgt spid="4098"/>
                                        </p:tgtEl>
                                        <p:attrNameLst>
                                          <p:attrName>style.visibility</p:attrName>
                                        </p:attrNameLst>
                                      </p:cBhvr>
                                      <p:to>
                                        <p:strVal val="hidden"/>
                                      </p:to>
                                    </p:set>
                                  </p:childTnLst>
                                </p:cTn>
                              </p:par>
                              <p:par>
                                <p:cTn id="79" presetID="53" presetClass="exit" presetSubtype="32" fill="hold" nodeType="withEffect">
                                  <p:stCondLst>
                                    <p:cond delay="0"/>
                                  </p:stCondLst>
                                  <p:childTnLst>
                                    <p:anim calcmode="lin" valueType="num">
                                      <p:cBhvr>
                                        <p:cTn id="80" dur="500"/>
                                        <p:tgtEl>
                                          <p:spTgt spid="4099"/>
                                        </p:tgtEl>
                                        <p:attrNameLst>
                                          <p:attrName>ppt_w</p:attrName>
                                        </p:attrNameLst>
                                      </p:cBhvr>
                                      <p:tavLst>
                                        <p:tav tm="0">
                                          <p:val>
                                            <p:strVal val="ppt_w"/>
                                          </p:val>
                                        </p:tav>
                                        <p:tav tm="100000">
                                          <p:val>
                                            <p:fltVal val="0"/>
                                          </p:val>
                                        </p:tav>
                                      </p:tavLst>
                                    </p:anim>
                                    <p:anim calcmode="lin" valueType="num">
                                      <p:cBhvr>
                                        <p:cTn id="81" dur="500"/>
                                        <p:tgtEl>
                                          <p:spTgt spid="4099"/>
                                        </p:tgtEl>
                                        <p:attrNameLst>
                                          <p:attrName>ppt_h</p:attrName>
                                        </p:attrNameLst>
                                      </p:cBhvr>
                                      <p:tavLst>
                                        <p:tav tm="0">
                                          <p:val>
                                            <p:strVal val="ppt_h"/>
                                          </p:val>
                                        </p:tav>
                                        <p:tav tm="100000">
                                          <p:val>
                                            <p:fltVal val="0"/>
                                          </p:val>
                                        </p:tav>
                                      </p:tavLst>
                                    </p:anim>
                                    <p:animEffect transition="out" filter="fade">
                                      <p:cBhvr>
                                        <p:cTn id="82" dur="500"/>
                                        <p:tgtEl>
                                          <p:spTgt spid="4099"/>
                                        </p:tgtEl>
                                      </p:cBhvr>
                                    </p:animEffect>
                                    <p:set>
                                      <p:cBhvr>
                                        <p:cTn id="83" dur="1" fill="hold">
                                          <p:stCondLst>
                                            <p:cond delay="499"/>
                                          </p:stCondLst>
                                        </p:cTn>
                                        <p:tgtEl>
                                          <p:spTgt spid="409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P spid="9" grpId="0" animBg="1"/>
      <p:bldP spid="14" grpId="0" bldLvl="0"/>
      <p:bldP spid="15" grpId="0" bldLvl="0"/>
      <p:bldP spid="16" grpId="0" bldLvl="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defRPr/>
            </a:pPr>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r>
              <a:rPr lang="en-US" altLang="zh-CN" sz="2800" dirty="0">
                <a:solidFill>
                  <a:srgbClr val="0000FF"/>
                </a:solidFill>
                <a:latin typeface="楷体" panose="02010609060101010101" pitchFamily="49" charset="-122"/>
                <a:ea typeface="楷体" panose="02010609060101010101" pitchFamily="49" charset="-122"/>
                <a:cs typeface="楷体_GB2312"/>
              </a:rPr>
              <a:t> </a:t>
            </a:r>
            <a:r>
              <a:rPr lang="en-US" altLang="zh-CN" sz="2800" dirty="0" smtClean="0">
                <a:solidFill>
                  <a:srgbClr val="0000FF"/>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a:t>
            </a:r>
            <a:r>
              <a:rPr lang="zh-CN" altLang="en-US" sz="2800" dirty="0" smtClean="0">
                <a:solidFill>
                  <a:srgbClr val="0000FF"/>
                </a:solidFill>
                <a:latin typeface="楷体" panose="02010609060101010101" pitchFamily="49" charset="-122"/>
                <a:ea typeface="楷体" panose="02010609060101010101" pitchFamily="49" charset="-122"/>
                <a:cs typeface="楷体_GB2312"/>
              </a:rPr>
              <a:t>恢复</a:t>
            </a:r>
            <a:endParaRPr lang="en-US" altLang="zh-CN" sz="2800" dirty="0">
              <a:solidFill>
                <a:srgbClr val="0000FF"/>
              </a:solidFill>
              <a:latin typeface="楷体" panose="02010609060101010101" pitchFamily="49" charset="-122"/>
              <a:ea typeface="楷体" panose="02010609060101010101" pitchFamily="49" charset="-122"/>
              <a:cs typeface="楷体_GB2312"/>
            </a:endParaRPr>
          </a:p>
          <a:p>
            <a:pPr eaLnBrk="1" hangingPunct="1">
              <a:defRPr/>
            </a:pPr>
            <a:r>
              <a:rPr lang="en-US" altLang="zh-CN" sz="2800" dirty="0" smtClean="0">
                <a:solidFill>
                  <a:prstClr val="black"/>
                </a:solidFill>
                <a:latin typeface="楷体" panose="02010609060101010101" pitchFamily="49" charset="-122"/>
                <a:ea typeface="楷体" panose="02010609060101010101" pitchFamily="49" charset="-122"/>
                <a:cs typeface="楷体_GB2312"/>
              </a:rPr>
              <a:t>3</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a:solidFill>
                <a:prstClr val="black"/>
              </a:solidFill>
              <a:latin typeface="楷体" panose="02010609060101010101" pitchFamily="49" charset="-122"/>
              <a:ea typeface="楷体" panose="02010609060101010101" pitchFamily="49" charset="-122"/>
              <a:cs typeface="楷体_GB2312"/>
            </a:endParaRPr>
          </a:p>
          <a:p>
            <a:pPr eaLnBrk="1" hangingPunct="1">
              <a:defRPr/>
            </a:pPr>
            <a:r>
              <a:rPr lang="en-US" altLang="zh-CN" sz="2800" dirty="0">
                <a:solidFill>
                  <a:prstClr val="black"/>
                </a:solidFill>
                <a:latin typeface="楷体" panose="02010609060101010101" pitchFamily="49" charset="-122"/>
                <a:ea typeface="楷体" panose="02010609060101010101" pitchFamily="49" charset="-122"/>
                <a:cs typeface="楷体_GB2312"/>
              </a:rPr>
              <a:t>4.</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solidFill>
                  <a:prstClr val="black"/>
                </a:solidFill>
                <a:latin typeface="楷体" panose="02010609060101010101" pitchFamily="49" charset="-122"/>
                <a:ea typeface="楷体" panose="02010609060101010101" pitchFamily="49" charset="-122"/>
                <a:cs typeface="楷体_GB2312"/>
              </a:rPr>
              <a:t>：建国初期的</a:t>
            </a:r>
            <a:r>
              <a:rPr lang="zh-CN" altLang="en-US" sz="2800" dirty="0" smtClean="0">
                <a:solidFill>
                  <a:prstClr val="black"/>
                </a:solidFill>
                <a:latin typeface="楷体" panose="02010609060101010101" pitchFamily="49" charset="-122"/>
                <a:ea typeface="楷体" panose="02010609060101010101" pitchFamily="49" charset="-122"/>
                <a:cs typeface="楷体_GB2312"/>
              </a:rPr>
              <a:t>外交</a:t>
            </a:r>
            <a:endParaRPr lang="zh-CN" altLang="en-US" sz="2800" dirty="0">
              <a:solidFill>
                <a:prstClr val="black"/>
              </a:solidFill>
              <a:latin typeface="楷体" panose="02010609060101010101" pitchFamily="49" charset="-122"/>
              <a:ea typeface="楷体" panose="02010609060101010101" pitchFamily="49" charset="-122"/>
              <a:cs typeface="楷体_GB2312"/>
            </a:endParaRPr>
          </a:p>
        </p:txBody>
      </p:sp>
      <p:sp>
        <p:nvSpPr>
          <p:cNvPr id="18" name="矩形 17"/>
          <p:cNvSpPr/>
          <p:nvPr/>
        </p:nvSpPr>
        <p:spPr>
          <a:xfrm>
            <a:off x="4165270" y="1230017"/>
            <a:ext cx="6316153" cy="523220"/>
          </a:xfrm>
          <a:prstGeom prst="rect">
            <a:avLst/>
          </a:prstGeom>
        </p:spPr>
        <p:txBody>
          <a:bodyPr wrap="none">
            <a:spAutoFit/>
          </a:bodyPr>
          <a:lstStyle/>
          <a:p>
            <a:pPr>
              <a:defRPr/>
            </a:pPr>
            <a:r>
              <a:rPr lang="zh-CN" altLang="en-US" sz="2800" b="1" dirty="0" smtClean="0">
                <a:solidFill>
                  <a:srgbClr val="0000FF"/>
                </a:solidFill>
                <a:latin typeface="楷体" panose="02010609060101010101" pitchFamily="49" charset="-122"/>
                <a:ea typeface="楷体" panose="02010609060101010101" pitchFamily="49" charset="-122"/>
                <a:cs typeface="楷体_GB2312"/>
              </a:rPr>
              <a:t>外交总原则：独立自主的和平外交政策</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0" name="矩形 9"/>
          <p:cNvSpPr/>
          <p:nvPr/>
        </p:nvSpPr>
        <p:spPr>
          <a:xfrm>
            <a:off x="-170793" y="1688385"/>
            <a:ext cx="4165270" cy="523220"/>
          </a:xfrm>
          <a:prstGeom prst="rect">
            <a:avLst/>
          </a:prstGeom>
        </p:spPr>
        <p:txBody>
          <a:bodyPr wrap="square">
            <a:spAutoFit/>
          </a:bodyPr>
          <a:lstStyle/>
          <a:p>
            <a:pPr>
              <a:defRPr/>
            </a:pP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）“一边倒”方针</a:t>
            </a:r>
            <a:endParaRPr lang="en-US" altLang="zh-CN" sz="2800" b="1" dirty="0">
              <a:solidFill>
                <a:srgbClr val="0000FF"/>
              </a:solidFill>
              <a:latin typeface="楷体" panose="02010609060101010101" pitchFamily="49" charset="-122"/>
              <a:ea typeface="楷体" panose="02010609060101010101" pitchFamily="49" charset="-122"/>
              <a:cs typeface="楷体_GB2312"/>
            </a:endParaRPr>
          </a:p>
        </p:txBody>
      </p:sp>
      <p:sp>
        <p:nvSpPr>
          <p:cNvPr id="11" name="矩形 10"/>
          <p:cNvSpPr/>
          <p:nvPr/>
        </p:nvSpPr>
        <p:spPr>
          <a:xfrm>
            <a:off x="3276600" y="1682908"/>
            <a:ext cx="4165270" cy="523220"/>
          </a:xfrm>
          <a:prstGeom prst="rect">
            <a:avLst/>
          </a:prstGeom>
        </p:spPr>
        <p:txBody>
          <a:bodyPr wrap="square">
            <a:spAutoFit/>
          </a:bodyPr>
          <a:lstStyle/>
          <a:p>
            <a:pPr>
              <a:defRPr/>
            </a:pPr>
            <a:r>
              <a:rPr lang="zh-CN" altLang="en-US" sz="2800" dirty="0" smtClean="0">
                <a:solidFill>
                  <a:srgbClr val="0000FF"/>
                </a:solidFill>
                <a:latin typeface="楷体" panose="02010609060101010101" pitchFamily="49" charset="-122"/>
                <a:ea typeface="楷体" panose="02010609060101010101" pitchFamily="49" charset="-122"/>
                <a:cs typeface="楷体_GB2312"/>
              </a:rPr>
              <a:t>（</a:t>
            </a:r>
            <a:r>
              <a:rPr lang="en-US" altLang="zh-CN" sz="2800"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dirty="0" smtClean="0">
                <a:solidFill>
                  <a:srgbClr val="0000FF"/>
                </a:solidFill>
                <a:latin typeface="楷体" panose="02010609060101010101" pitchFamily="49" charset="-122"/>
                <a:ea typeface="楷体" panose="02010609060101010101" pitchFamily="49" charset="-122"/>
                <a:cs typeface="楷体_GB2312"/>
              </a:rPr>
              <a:t>）和平共处五项原则</a:t>
            </a:r>
            <a:endParaRPr lang="en-US" altLang="zh-CN" sz="2800" dirty="0">
              <a:solidFill>
                <a:srgbClr val="0000FF"/>
              </a:solidFill>
              <a:latin typeface="楷体" panose="02010609060101010101" pitchFamily="49" charset="-122"/>
              <a:ea typeface="楷体" panose="02010609060101010101" pitchFamily="49" charset="-122"/>
              <a:cs typeface="楷体_GB2312"/>
            </a:endParaRPr>
          </a:p>
        </p:txBody>
      </p:sp>
      <p:sp>
        <p:nvSpPr>
          <p:cNvPr id="12" name="矩形 11"/>
          <p:cNvSpPr/>
          <p:nvPr/>
        </p:nvSpPr>
        <p:spPr>
          <a:xfrm>
            <a:off x="-170794" y="2206128"/>
            <a:ext cx="4971393" cy="523220"/>
          </a:xfrm>
          <a:prstGeom prst="rect">
            <a:avLst/>
          </a:prstGeom>
        </p:spPr>
        <p:txBody>
          <a:bodyPr wrap="square">
            <a:spAutoFit/>
          </a:bodyPr>
          <a:lstStyle/>
          <a:p>
            <a:pPr>
              <a:defRPr/>
            </a:pP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3</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）日内瓦会议（</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1954</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a:t>
            </a:r>
            <a:r>
              <a:rPr lang="zh-CN" altLang="en-US" sz="2800" b="1" dirty="0">
                <a:solidFill>
                  <a:srgbClr val="FF0000"/>
                </a:solidFill>
                <a:latin typeface="楷体" panose="02010609060101010101" pitchFamily="49" charset="-122"/>
                <a:ea typeface="楷体" panose="02010609060101010101" pitchFamily="49" charset="-122"/>
                <a:cs typeface="楷体_GB2312"/>
              </a:rPr>
              <a:t>）</a:t>
            </a:r>
            <a:endParaRPr lang="en-US" altLang="zh-CN" sz="2800" b="1" dirty="0">
              <a:solidFill>
                <a:srgbClr val="FF0000"/>
              </a:solidFill>
              <a:latin typeface="楷体" panose="02010609060101010101" pitchFamily="49" charset="-122"/>
              <a:ea typeface="楷体" panose="02010609060101010101" pitchFamily="49" charset="-122"/>
              <a:cs typeface="楷体_GB2312"/>
            </a:endParaRPr>
          </a:p>
        </p:txBody>
      </p:sp>
      <p:sp>
        <p:nvSpPr>
          <p:cNvPr id="13" name="矩形 12"/>
          <p:cNvSpPr/>
          <p:nvPr/>
        </p:nvSpPr>
        <p:spPr>
          <a:xfrm>
            <a:off x="-142094" y="3684895"/>
            <a:ext cx="4165270" cy="954107"/>
          </a:xfrm>
          <a:prstGeom prst="rect">
            <a:avLst/>
          </a:prstGeom>
        </p:spPr>
        <p:txBody>
          <a:bodyPr wrap="square">
            <a:spAutoFit/>
          </a:bodyPr>
          <a:lstStyle/>
          <a:p>
            <a:pPr>
              <a:defRPr/>
            </a:pP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4</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）万隆会议</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a:p>
            <a:pPr>
              <a:defRPr/>
            </a:pPr>
            <a:r>
              <a:rPr lang="zh-CN" altLang="en-US" sz="2800" b="1" dirty="0" smtClean="0">
                <a:solidFill>
                  <a:srgbClr val="FF0000"/>
                </a:solidFill>
                <a:latin typeface="楷体" panose="02010609060101010101" pitchFamily="49" charset="-122"/>
                <a:ea typeface="楷体" panose="02010609060101010101" pitchFamily="49" charset="-122"/>
                <a:cs typeface="楷体_GB2312"/>
              </a:rPr>
              <a:t>（</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1955</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a:t>
            </a:r>
            <a:endParaRPr lang="en-US" altLang="zh-CN" sz="2800" b="1" dirty="0">
              <a:solidFill>
                <a:srgbClr val="FF0000"/>
              </a:solidFill>
              <a:latin typeface="楷体" panose="02010609060101010101" pitchFamily="49" charset="-122"/>
              <a:ea typeface="楷体" panose="02010609060101010101" pitchFamily="49" charset="-122"/>
              <a:cs typeface="楷体_GB2312"/>
            </a:endParaRPr>
          </a:p>
        </p:txBody>
      </p:sp>
      <p:sp>
        <p:nvSpPr>
          <p:cNvPr id="19" name="文本框 35849"/>
          <p:cNvSpPr txBox="1">
            <a:spLocks noChangeArrowheads="1"/>
          </p:cNvSpPr>
          <p:nvPr/>
        </p:nvSpPr>
        <p:spPr bwMode="auto">
          <a:xfrm>
            <a:off x="2133600" y="2729348"/>
            <a:ext cx="2286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zh-CN" altLang="en-US" sz="2800" b="1" dirty="0">
                <a:solidFill>
                  <a:srgbClr val="0000FF"/>
                </a:solidFill>
                <a:latin typeface="楷体" panose="02010609060101010101" pitchFamily="49" charset="-122"/>
                <a:ea typeface="楷体" panose="02010609060101010101" pitchFamily="49" charset="-122"/>
                <a:cs typeface="楷体_GB2312"/>
              </a:rPr>
              <a:t>背景</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）地点：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）特点：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4</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）贡献：</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5</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20" name="左大括号 19"/>
          <p:cNvSpPr/>
          <p:nvPr/>
        </p:nvSpPr>
        <p:spPr>
          <a:xfrm>
            <a:off x="1943100" y="2885573"/>
            <a:ext cx="381000" cy="330937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21" name="Text Box 5"/>
          <p:cNvSpPr txBox="1">
            <a:spLocks noChangeArrowheads="1"/>
          </p:cNvSpPr>
          <p:nvPr/>
        </p:nvSpPr>
        <p:spPr bwMode="auto">
          <a:xfrm>
            <a:off x="3927764" y="3134846"/>
            <a:ext cx="3525810" cy="523220"/>
          </a:xfrm>
          <a:prstGeom prst="rect">
            <a:avLst/>
          </a:prstGeom>
          <a:noFill/>
          <a:ln w="9525">
            <a:noFill/>
            <a:miter lim="800000"/>
          </a:ln>
          <a:effectLst/>
        </p:spPr>
        <p:txBody>
          <a:bodyPr wrap="square">
            <a:spAutoFit/>
          </a:bodyPr>
          <a:lstStyle/>
          <a:p>
            <a:pPr algn="l">
              <a:spcBef>
                <a:spcPct val="50000"/>
              </a:spcBef>
            </a:pPr>
            <a:r>
              <a:rPr lang="zh-CN" altLang="en-US" sz="2800" dirty="0" smtClean="0">
                <a:latin typeface="楷体" pitchFamily="49" charset="-122"/>
                <a:ea typeface="楷体" pitchFamily="49" charset="-122"/>
              </a:rPr>
              <a:t>印度尼西亚：万隆</a:t>
            </a:r>
            <a:endParaRPr lang="zh-CN" altLang="en-US" sz="2800" dirty="0">
              <a:latin typeface="楷体" pitchFamily="49" charset="-122"/>
              <a:ea typeface="楷体" pitchFamily="49" charset="-122"/>
            </a:endParaRPr>
          </a:p>
        </p:txBody>
      </p:sp>
      <p:sp>
        <p:nvSpPr>
          <p:cNvPr id="22" name="Text Box 7">
            <a:hlinkClick r:id="rId3" action="ppaction://hlinkfile"/>
          </p:cNvPr>
          <p:cNvSpPr txBox="1">
            <a:spLocks noChangeArrowheads="1"/>
          </p:cNvSpPr>
          <p:nvPr/>
        </p:nvSpPr>
        <p:spPr bwMode="auto">
          <a:xfrm>
            <a:off x="3841668" y="3545561"/>
            <a:ext cx="8246410" cy="523220"/>
          </a:xfrm>
          <a:prstGeom prst="rect">
            <a:avLst/>
          </a:prstGeom>
          <a:noFill/>
          <a:ln w="9525">
            <a:noFill/>
            <a:miter lim="800000"/>
          </a:ln>
          <a:effectLst/>
        </p:spPr>
        <p:txBody>
          <a:bodyPr wrap="square">
            <a:spAutoFit/>
          </a:bodyPr>
          <a:lstStyle/>
          <a:p>
            <a:pPr algn="l">
              <a:spcBef>
                <a:spcPct val="50000"/>
              </a:spcBef>
            </a:pPr>
            <a:r>
              <a:rPr lang="zh-CN" altLang="en-US" sz="2800" dirty="0">
                <a:solidFill>
                  <a:srgbClr val="FF0000"/>
                </a:solidFill>
                <a:latin typeface="楷体" pitchFamily="49" charset="-122"/>
                <a:ea typeface="楷体" pitchFamily="49" charset="-122"/>
              </a:rPr>
              <a:t>第一次没有西方殖民主义国家参加的亚非国际会议</a:t>
            </a:r>
          </a:p>
        </p:txBody>
      </p:sp>
      <p:sp>
        <p:nvSpPr>
          <p:cNvPr id="23" name="Text Box 11"/>
          <p:cNvSpPr txBox="1">
            <a:spLocks noChangeArrowheads="1"/>
          </p:cNvSpPr>
          <p:nvPr/>
        </p:nvSpPr>
        <p:spPr bwMode="auto">
          <a:xfrm>
            <a:off x="3810000" y="2681289"/>
            <a:ext cx="5262845" cy="521970"/>
          </a:xfrm>
          <a:prstGeom prst="rect">
            <a:avLst/>
          </a:prstGeom>
          <a:noFill/>
          <a:ln w="9525">
            <a:noFill/>
            <a:miter lim="800000"/>
          </a:ln>
          <a:effectLst/>
        </p:spPr>
        <p:txBody>
          <a:bodyPr>
            <a:spAutoFit/>
          </a:bodyPr>
          <a:lstStyle/>
          <a:p>
            <a:pPr algn="l">
              <a:spcBef>
                <a:spcPct val="50000"/>
              </a:spcBef>
            </a:pPr>
            <a:r>
              <a:rPr lang="zh-CN" altLang="en-US" sz="2800" dirty="0">
                <a:latin typeface="楷体" pitchFamily="49" charset="-122"/>
                <a:ea typeface="楷体" pitchFamily="49" charset="-122"/>
              </a:rPr>
              <a:t>亚洲、非洲民族解放运动</a:t>
            </a:r>
            <a:r>
              <a:rPr lang="zh-CN" altLang="en-US" sz="2800" dirty="0" smtClean="0">
                <a:latin typeface="楷体" pitchFamily="49" charset="-122"/>
                <a:ea typeface="楷体" pitchFamily="49" charset="-122"/>
              </a:rPr>
              <a:t>高涨</a:t>
            </a:r>
            <a:endParaRPr lang="zh-CN" altLang="en-US" sz="2800" dirty="0">
              <a:latin typeface="楷体" pitchFamily="49" charset="-122"/>
              <a:ea typeface="楷体" pitchFamily="49" charset="-122"/>
            </a:endParaRPr>
          </a:p>
        </p:txBody>
      </p:sp>
      <p:sp>
        <p:nvSpPr>
          <p:cNvPr id="24" name="Rectangle 1"/>
          <p:cNvSpPr/>
          <p:nvPr/>
        </p:nvSpPr>
        <p:spPr>
          <a:xfrm>
            <a:off x="2389395" y="4031612"/>
            <a:ext cx="9867901" cy="1200329"/>
          </a:xfrm>
          <a:prstGeom prst="rect">
            <a:avLst/>
          </a:prstGeom>
        </p:spPr>
        <p:txBody>
          <a:bodyPr wrap="square">
            <a:spAutoFit/>
          </a:bodyPr>
          <a:lstStyle/>
          <a:p>
            <a:r>
              <a:rPr lang="en-US" altLang="zh-CN" sz="2400" dirty="0" smtClean="0">
                <a:latin typeface="+mn-ea"/>
              </a:rPr>
              <a:t>           </a:t>
            </a:r>
            <a:r>
              <a:rPr lang="zh-CN" altLang="zh-CN" sz="2400" dirty="0" smtClean="0">
                <a:latin typeface="+mn-ea"/>
              </a:rPr>
              <a:t>中国</a:t>
            </a:r>
            <a:r>
              <a:rPr lang="zh-CN" altLang="zh-CN" sz="2400" dirty="0">
                <a:latin typeface="+mn-ea"/>
              </a:rPr>
              <a:t>提出并坚持</a:t>
            </a:r>
            <a:r>
              <a:rPr lang="zh-CN" altLang="zh-CN" sz="2400" dirty="0">
                <a:solidFill>
                  <a:srgbClr val="FF0000"/>
                </a:solidFill>
                <a:latin typeface="+mn-ea"/>
              </a:rPr>
              <a:t>“求同存异”</a:t>
            </a:r>
            <a:r>
              <a:rPr lang="zh-CN" altLang="zh-CN" sz="2400" dirty="0">
                <a:latin typeface="+mn-ea"/>
              </a:rPr>
              <a:t>的方针，推动会议朝着达成协议的方向前进，避免了可能走上歧路的危险。中国代表团还进行了卓有成效的工作，为进一步开展同亚非各国间的友好合作关系创造了条件</a:t>
            </a:r>
            <a:r>
              <a:rPr lang="zh-CN" altLang="zh-CN" sz="2400" dirty="0" smtClean="0">
                <a:latin typeface="+mn-ea"/>
              </a:rPr>
              <a:t>。</a:t>
            </a:r>
            <a:endParaRPr lang="zh-CN" altLang="zh-CN" sz="2400" dirty="0">
              <a:latin typeface="+mn-ea"/>
            </a:endParaRPr>
          </a:p>
        </p:txBody>
      </p:sp>
      <p:sp>
        <p:nvSpPr>
          <p:cNvPr id="25" name="Rectangle 1"/>
          <p:cNvSpPr/>
          <p:nvPr/>
        </p:nvSpPr>
        <p:spPr>
          <a:xfrm>
            <a:off x="2210979" y="5261490"/>
            <a:ext cx="9877099" cy="1200329"/>
          </a:xfrm>
          <a:prstGeom prst="rect">
            <a:avLst/>
          </a:prstGeom>
        </p:spPr>
        <p:txBody>
          <a:bodyPr wrap="square">
            <a:spAutoFit/>
          </a:bodyPr>
          <a:lstStyle/>
          <a:p>
            <a:r>
              <a:rPr lang="en-US" altLang="zh-CN" sz="2400" dirty="0" smtClean="0">
                <a:latin typeface="+mn-ea"/>
              </a:rPr>
              <a:t>           </a:t>
            </a:r>
            <a:r>
              <a:rPr lang="zh-CN" altLang="zh-CN" sz="2400" dirty="0" smtClean="0">
                <a:latin typeface="+mn-ea"/>
              </a:rPr>
              <a:t>亚非会议</a:t>
            </a:r>
            <a:r>
              <a:rPr lang="zh-CN" altLang="zh-CN" sz="2400" dirty="0">
                <a:latin typeface="+mn-ea"/>
              </a:rPr>
              <a:t>后，中国</a:t>
            </a:r>
            <a:r>
              <a:rPr lang="zh-CN" altLang="zh-CN" sz="2400" b="1" dirty="0">
                <a:solidFill>
                  <a:srgbClr val="FF0000"/>
                </a:solidFill>
                <a:latin typeface="+mn-ea"/>
              </a:rPr>
              <a:t>独立自主的和平外交</a:t>
            </a:r>
            <a:r>
              <a:rPr lang="zh-CN" altLang="zh-CN" sz="2400" dirty="0">
                <a:latin typeface="+mn-ea"/>
              </a:rPr>
              <a:t>取得了新进展。从</a:t>
            </a:r>
            <a:r>
              <a:rPr lang="en-US" altLang="zh-CN" sz="2400" b="1" dirty="0">
                <a:solidFill>
                  <a:srgbClr val="FF0000"/>
                </a:solidFill>
                <a:latin typeface="+mn-ea"/>
              </a:rPr>
              <a:t>1954</a:t>
            </a:r>
            <a:r>
              <a:rPr lang="zh-CN" altLang="zh-CN" sz="2400" b="1" dirty="0">
                <a:solidFill>
                  <a:srgbClr val="FF0000"/>
                </a:solidFill>
                <a:latin typeface="+mn-ea"/>
              </a:rPr>
              <a:t>年</a:t>
            </a:r>
            <a:r>
              <a:rPr lang="en-US" altLang="zh-CN" sz="2400" b="1" dirty="0">
                <a:solidFill>
                  <a:srgbClr val="FF0000"/>
                </a:solidFill>
                <a:latin typeface="+mn-ea"/>
              </a:rPr>
              <a:t>9</a:t>
            </a:r>
            <a:r>
              <a:rPr lang="zh-CN" altLang="zh-CN" sz="2400" b="1" dirty="0">
                <a:solidFill>
                  <a:srgbClr val="FF0000"/>
                </a:solidFill>
                <a:latin typeface="+mn-ea"/>
              </a:rPr>
              <a:t>月至</a:t>
            </a:r>
            <a:r>
              <a:rPr lang="en-US" altLang="zh-CN" sz="2400" b="1" dirty="0">
                <a:solidFill>
                  <a:srgbClr val="FF0000"/>
                </a:solidFill>
                <a:latin typeface="+mn-ea"/>
              </a:rPr>
              <a:t>1956</a:t>
            </a:r>
            <a:r>
              <a:rPr lang="zh-CN" altLang="zh-CN" sz="2400" b="1" dirty="0">
                <a:solidFill>
                  <a:srgbClr val="FF0000"/>
                </a:solidFill>
                <a:latin typeface="+mn-ea"/>
              </a:rPr>
              <a:t>年</a:t>
            </a:r>
            <a:r>
              <a:rPr lang="zh-CN" altLang="zh-CN" sz="2400" dirty="0">
                <a:latin typeface="+mn-ea"/>
              </a:rPr>
              <a:t>，中国与</a:t>
            </a:r>
            <a:r>
              <a:rPr lang="zh-CN" altLang="zh-CN" sz="2400" b="1" dirty="0">
                <a:solidFill>
                  <a:srgbClr val="0000FF"/>
                </a:solidFill>
                <a:latin typeface="+mn-ea"/>
              </a:rPr>
              <a:t>挪威、南斯拉夫、阿富汗、尼泊尔、埃及、叙利亚、也门等国建交，同英国、荷兰建立了代办级外交关系。</a:t>
            </a:r>
            <a:endParaRPr lang="zh-CN" altLang="en-US" sz="2400" b="1" dirty="0">
              <a:solidFill>
                <a:srgbClr val="0000FF"/>
              </a:solidFill>
              <a:latin typeface="+mn-ea"/>
            </a:endParaRPr>
          </a:p>
        </p:txBody>
      </p:sp>
      <p:sp>
        <p:nvSpPr>
          <p:cNvPr id="26" name="Text Box 163"/>
          <p:cNvSpPr txBox="1">
            <a:spLocks noChangeArrowheads="1"/>
          </p:cNvSpPr>
          <p:nvPr/>
        </p:nvSpPr>
        <p:spPr bwMode="auto">
          <a:xfrm>
            <a:off x="2389395" y="1989052"/>
            <a:ext cx="8862998" cy="953135"/>
          </a:xfrm>
          <a:prstGeom prst="rect">
            <a:avLst/>
          </a:prstGeom>
          <a:solidFill>
            <a:schemeClr val="bg1">
              <a:lumMod val="85000"/>
            </a:schemeClr>
          </a:solidFill>
          <a:ln w="9525">
            <a:noFill/>
            <a:miter lim="800000"/>
          </a:ln>
        </p:spPr>
        <p:txBody>
          <a:bodyPr wrap="square">
            <a:spAutoFit/>
          </a:bodyPr>
          <a:lstStyle/>
          <a:p>
            <a:pPr algn="l">
              <a:spcBef>
                <a:spcPct val="50000"/>
              </a:spcBef>
            </a:pPr>
            <a:r>
              <a:rPr lang="zh-CN" altLang="zh-CN" sz="2800" b="1" dirty="0" smtClean="0">
                <a:solidFill>
                  <a:srgbClr val="FF0000"/>
                </a:solidFill>
                <a:latin typeface="+mn-ea"/>
              </a:rPr>
              <a:t>“</a:t>
            </a:r>
            <a:r>
              <a:rPr lang="zh-CN" sz="2800" b="1" dirty="0" smtClean="0">
                <a:solidFill>
                  <a:srgbClr val="FF0000"/>
                </a:solidFill>
                <a:latin typeface="+mn-ea"/>
              </a:rPr>
              <a:t>求同”</a:t>
            </a:r>
            <a:r>
              <a:rPr lang="zh-CN" altLang="en-US" sz="2800" b="1" dirty="0" smtClean="0">
                <a:solidFill>
                  <a:srgbClr val="FF0000"/>
                </a:solidFill>
                <a:latin typeface="+mn-ea"/>
              </a:rPr>
              <a:t>：</a:t>
            </a:r>
            <a:r>
              <a:rPr lang="zh-CN" sz="2800" b="1" dirty="0" smtClean="0">
                <a:solidFill>
                  <a:srgbClr val="FF0000"/>
                </a:solidFill>
                <a:latin typeface="+mn-ea"/>
              </a:rPr>
              <a:t>共同</a:t>
            </a:r>
            <a:r>
              <a:rPr lang="zh-CN" altLang="en-US" sz="2800" b="1" dirty="0" smtClean="0">
                <a:solidFill>
                  <a:srgbClr val="FF0000"/>
                </a:solidFill>
                <a:latin typeface="+mn-ea"/>
              </a:rPr>
              <a:t>的</a:t>
            </a:r>
            <a:r>
              <a:rPr lang="zh-CN" altLang="en-US" sz="2800" b="1" dirty="0" smtClean="0">
                <a:solidFill>
                  <a:srgbClr val="0000FF"/>
                </a:solidFill>
                <a:latin typeface="+mn-ea"/>
              </a:rPr>
              <a:t>反对殖民主义</a:t>
            </a:r>
            <a:r>
              <a:rPr lang="zh-CN" altLang="en-US" sz="2800" b="1" dirty="0" smtClean="0">
                <a:solidFill>
                  <a:srgbClr val="FF0000"/>
                </a:solidFill>
                <a:latin typeface="+mn-ea"/>
              </a:rPr>
              <a:t>、谋求</a:t>
            </a:r>
            <a:r>
              <a:rPr lang="zh-CN" altLang="en-US" sz="2800" b="1" dirty="0" smtClean="0">
                <a:solidFill>
                  <a:srgbClr val="0000FF"/>
                </a:solidFill>
                <a:latin typeface="+mn-ea"/>
              </a:rPr>
              <a:t>民族国家</a:t>
            </a:r>
            <a:r>
              <a:rPr lang="zh-CN" altLang="en-US" sz="2800" b="1" dirty="0" smtClean="0">
                <a:solidFill>
                  <a:srgbClr val="FF0000"/>
                </a:solidFill>
                <a:latin typeface="+mn-ea"/>
              </a:rPr>
              <a:t>的</a:t>
            </a:r>
            <a:r>
              <a:rPr lang="zh-CN" altLang="en-US" sz="2800" b="1" dirty="0" smtClean="0">
                <a:solidFill>
                  <a:srgbClr val="0000FF"/>
                </a:solidFill>
                <a:latin typeface="+mn-ea"/>
              </a:rPr>
              <a:t>独立</a:t>
            </a:r>
            <a:r>
              <a:rPr lang="zh-CN" altLang="en-US" sz="2800" b="1" dirty="0" smtClean="0">
                <a:solidFill>
                  <a:srgbClr val="FF0000"/>
                </a:solidFill>
                <a:latin typeface="+mn-ea"/>
              </a:rPr>
              <a:t>和</a:t>
            </a:r>
            <a:r>
              <a:rPr lang="zh-CN" altLang="en-US" sz="2800" dirty="0" smtClean="0">
                <a:solidFill>
                  <a:srgbClr val="0000FF"/>
                </a:solidFill>
                <a:latin typeface="+mn-ea"/>
              </a:rPr>
              <a:t>发展</a:t>
            </a:r>
            <a:r>
              <a:rPr lang="zh-CN" altLang="en-US" sz="2800" b="1" dirty="0" smtClean="0">
                <a:solidFill>
                  <a:srgbClr val="FF0000"/>
                </a:solidFill>
                <a:latin typeface="+mn-ea"/>
              </a:rPr>
              <a:t>的愿望。</a:t>
            </a:r>
            <a:endParaRPr lang="zh-CN" sz="2800" b="1" dirty="0">
              <a:solidFill>
                <a:srgbClr val="FF0000"/>
              </a:solidFill>
              <a:latin typeface="+mn-ea"/>
            </a:endParaRPr>
          </a:p>
        </p:txBody>
      </p:sp>
      <p:sp>
        <p:nvSpPr>
          <p:cNvPr id="27" name="Text Box 164"/>
          <p:cNvSpPr txBox="1">
            <a:spLocks noChangeArrowheads="1"/>
          </p:cNvSpPr>
          <p:nvPr/>
        </p:nvSpPr>
        <p:spPr bwMode="auto">
          <a:xfrm>
            <a:off x="2389394" y="2942187"/>
            <a:ext cx="8862999" cy="523220"/>
          </a:xfrm>
          <a:prstGeom prst="rect">
            <a:avLst/>
          </a:prstGeom>
          <a:solidFill>
            <a:schemeClr val="bg1">
              <a:lumMod val="85000"/>
            </a:schemeClr>
          </a:solidFill>
          <a:ln w="9525">
            <a:noFill/>
            <a:miter lim="800000"/>
          </a:ln>
        </p:spPr>
        <p:txBody>
          <a:bodyPr wrap="square">
            <a:spAutoFit/>
          </a:bodyPr>
          <a:lstStyle/>
          <a:p>
            <a:pPr algn="l">
              <a:spcBef>
                <a:spcPct val="50000"/>
              </a:spcBef>
            </a:pPr>
            <a:r>
              <a:rPr lang="zh-CN" altLang="zh-CN" sz="2800" b="1" dirty="0" smtClean="0">
                <a:solidFill>
                  <a:srgbClr val="FF0000"/>
                </a:solidFill>
                <a:latin typeface="+mn-ea"/>
              </a:rPr>
              <a:t>“</a:t>
            </a:r>
            <a:r>
              <a:rPr lang="zh-CN" sz="2800" b="1" dirty="0" smtClean="0">
                <a:solidFill>
                  <a:srgbClr val="FF0000"/>
                </a:solidFill>
                <a:latin typeface="+mn-ea"/>
              </a:rPr>
              <a:t>存异”</a:t>
            </a:r>
            <a:r>
              <a:rPr lang="zh-CN" altLang="en-US" sz="2800" b="1" dirty="0" smtClean="0">
                <a:solidFill>
                  <a:srgbClr val="FF0000"/>
                </a:solidFill>
                <a:latin typeface="+mn-ea"/>
              </a:rPr>
              <a:t>：</a:t>
            </a:r>
            <a:r>
              <a:rPr lang="zh-CN" sz="2800" b="1" dirty="0" smtClean="0">
                <a:solidFill>
                  <a:srgbClr val="FF0000"/>
                </a:solidFill>
                <a:latin typeface="+mn-ea"/>
              </a:rPr>
              <a:t>保存</a:t>
            </a:r>
            <a:r>
              <a:rPr lang="zh-CN" sz="2800" b="1" dirty="0">
                <a:solidFill>
                  <a:srgbClr val="0000FF"/>
                </a:solidFill>
                <a:latin typeface="+mn-ea"/>
              </a:rPr>
              <a:t>不同</a:t>
            </a:r>
            <a:r>
              <a:rPr lang="zh-CN" sz="2800" b="1" dirty="0">
                <a:solidFill>
                  <a:srgbClr val="FF0000"/>
                </a:solidFill>
                <a:latin typeface="+mn-ea"/>
              </a:rPr>
              <a:t>的</a:t>
            </a:r>
            <a:r>
              <a:rPr lang="zh-CN" sz="2800" b="1" dirty="0" smtClean="0">
                <a:solidFill>
                  <a:srgbClr val="0000FF"/>
                </a:solidFill>
                <a:latin typeface="+mn-ea"/>
              </a:rPr>
              <a:t>社会</a:t>
            </a:r>
            <a:r>
              <a:rPr lang="zh-CN" altLang="en-US" sz="2800" b="1" dirty="0" smtClean="0">
                <a:solidFill>
                  <a:srgbClr val="0000FF"/>
                </a:solidFill>
                <a:latin typeface="+mn-ea"/>
              </a:rPr>
              <a:t>制度、意识形态</a:t>
            </a:r>
            <a:r>
              <a:rPr lang="zh-CN" altLang="en-US" sz="2800" b="1" dirty="0" smtClean="0">
                <a:solidFill>
                  <a:srgbClr val="FF0000"/>
                </a:solidFill>
                <a:latin typeface="+mn-ea"/>
              </a:rPr>
              <a:t>和建设道路。</a:t>
            </a:r>
            <a:endParaRPr lang="zh-CN" sz="2800" b="1" dirty="0">
              <a:solidFill>
                <a:srgbClr val="FF0000"/>
              </a:solidFill>
              <a:latin typeface="+mn-ea"/>
            </a:endParaRPr>
          </a:p>
        </p:txBody>
      </p:sp>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20" y="258927"/>
            <a:ext cx="8959850" cy="6165850"/>
          </a:xfrm>
          <a:prstGeom prst="rect">
            <a:avLst/>
          </a:prstGeom>
          <a:noFill/>
          <a:ln>
            <a:noFill/>
          </a:ln>
          <a:effectLst/>
          <a:extLst>
            <a:ext uri="{909E8E84-426E-40DD-AFC4-6F175D3DCCD1}">
              <a14:hiddenFill xmlns:a14="http://schemas.microsoft.com/office/drawing/2010/main">
                <a:solidFill>
                  <a:schemeClr val="bg1">
                    <a:alpha val="70195"/>
                  </a:schemeClr>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
          <p:cNvSpPr>
            <a:spLocks noChangeArrowheads="1"/>
          </p:cNvSpPr>
          <p:nvPr/>
        </p:nvSpPr>
        <p:spPr bwMode="auto">
          <a:xfrm>
            <a:off x="3221037" y="741363"/>
            <a:ext cx="8569325" cy="5264150"/>
          </a:xfrm>
          <a:prstGeom prst="rect">
            <a:avLst/>
          </a:prstGeom>
          <a:solidFill>
            <a:schemeClr val="accent3">
              <a:lumMod val="20000"/>
              <a:lumOff val="80000"/>
            </a:schemeClr>
          </a:solidFill>
          <a:ln>
            <a:noFill/>
          </a:ln>
          <a:effectLst/>
        </p:spPr>
        <p:txBody>
          <a:bodyPr anchor="ctr">
            <a:spAutoFit/>
          </a:bodyPr>
          <a:lstStyle/>
          <a:p>
            <a:pPr>
              <a:lnSpc>
                <a:spcPct val="120000"/>
              </a:lnSpc>
              <a:spcBef>
                <a:spcPct val="0"/>
              </a:spcBef>
              <a:buFont typeface="Arial" charset="0"/>
              <a:buNone/>
            </a:pPr>
            <a:r>
              <a:rPr lang="zh-CN" altLang="en-US" sz="2800" dirty="0">
                <a:ea typeface="宋体" pitchFamily="2" charset="-122"/>
              </a:rPr>
              <a:t>   中国代表团是来求</a:t>
            </a:r>
            <a:r>
              <a:rPr lang="zh-CN" altLang="en-US" sz="2800" dirty="0">
                <a:solidFill>
                  <a:srgbClr val="FF0000"/>
                </a:solidFill>
                <a:ea typeface="宋体" pitchFamily="2" charset="-122"/>
              </a:rPr>
              <a:t>团结</a:t>
            </a:r>
            <a:r>
              <a:rPr lang="zh-CN" altLang="en-US" sz="2800" dirty="0">
                <a:ea typeface="宋体" pitchFamily="2" charset="-122"/>
              </a:rPr>
              <a:t>的而不是来吵架的。</a:t>
            </a:r>
            <a:r>
              <a:rPr lang="en-US" altLang="zh-CN" sz="2800" b="0" dirty="0"/>
              <a:t>………</a:t>
            </a:r>
          </a:p>
          <a:p>
            <a:pPr>
              <a:lnSpc>
                <a:spcPct val="120000"/>
              </a:lnSpc>
              <a:spcBef>
                <a:spcPct val="0"/>
              </a:spcBef>
            </a:pPr>
            <a:r>
              <a:rPr lang="zh-CN" altLang="en-US" sz="2800" b="0" dirty="0"/>
              <a:t>“我们共产党人从不讳言我们相信共产主义和认为社会主义制度是好的。但是，在这个会议上用不着来宣传个人的思想意识和各国的政治制度，虽然这种不同在我们中间显然是存在的。”</a:t>
            </a:r>
            <a:r>
              <a:rPr lang="en-US" altLang="zh-CN" sz="2800" b="0" dirty="0"/>
              <a:t> ………</a:t>
            </a:r>
          </a:p>
          <a:p>
            <a:pPr>
              <a:lnSpc>
                <a:spcPct val="120000"/>
              </a:lnSpc>
              <a:spcBef>
                <a:spcPct val="0"/>
              </a:spcBef>
              <a:buFont typeface="Arial" charset="0"/>
              <a:buNone/>
            </a:pPr>
            <a:r>
              <a:rPr lang="zh-CN" altLang="en-US" sz="2800" b="0" dirty="0"/>
              <a:t>  中国代表团</a:t>
            </a:r>
            <a:r>
              <a:rPr lang="zh-CN" altLang="en-US" sz="2800" b="0" dirty="0">
                <a:solidFill>
                  <a:srgbClr val="FF0000"/>
                </a:solidFill>
              </a:rPr>
              <a:t>是来求同而不是来立异的</a:t>
            </a:r>
            <a:r>
              <a:rPr lang="zh-CN" altLang="en-US" sz="2800" b="0" dirty="0"/>
              <a:t>，我们的会议应该</a:t>
            </a:r>
            <a:r>
              <a:rPr lang="zh-CN" altLang="en-US" sz="2800" b="0" dirty="0">
                <a:solidFill>
                  <a:srgbClr val="FF0000"/>
                </a:solidFill>
              </a:rPr>
              <a:t>求同而存异</a:t>
            </a:r>
            <a:r>
              <a:rPr lang="zh-CN" altLang="en-US" sz="2800" b="0" dirty="0"/>
              <a:t>。从解除殖民主义痛苦和灾难中找到</a:t>
            </a:r>
            <a:r>
              <a:rPr lang="zh-CN" altLang="en-US" sz="2800" b="0" dirty="0">
                <a:solidFill>
                  <a:srgbClr val="FF0000"/>
                </a:solidFill>
              </a:rPr>
              <a:t>共同基础，</a:t>
            </a:r>
            <a:r>
              <a:rPr lang="zh-CN" altLang="en-US" sz="2800" b="0" dirty="0"/>
              <a:t>我们就容易互相了解和尊重、互相同情和支持，而不是互相猜疑和恐惧、互相排斥和对立。”</a:t>
            </a:r>
            <a:endParaRPr lang="zh-CN" altLang="en-US" sz="2800" dirty="0">
              <a:ea typeface="宋体" pitchFamily="2" charset="-122"/>
            </a:endParaRPr>
          </a:p>
          <a:p>
            <a:pPr>
              <a:lnSpc>
                <a:spcPct val="120000"/>
              </a:lnSpc>
              <a:spcBef>
                <a:spcPct val="0"/>
              </a:spcBef>
              <a:buFont typeface="Arial" charset="0"/>
              <a:buNone/>
            </a:pPr>
            <a:r>
              <a:rPr lang="zh-CN" altLang="en-US" sz="2800" dirty="0">
                <a:ea typeface="宋体" pitchFamily="2" charset="-122"/>
              </a:rPr>
              <a:t>                                            </a:t>
            </a:r>
            <a:r>
              <a:rPr lang="en-US" altLang="zh-CN" sz="2800" dirty="0">
                <a:ea typeface="宋体" pitchFamily="2" charset="-122"/>
              </a:rPr>
              <a:t>——</a:t>
            </a:r>
            <a:r>
              <a:rPr lang="zh-CN" altLang="en-US" sz="2800" dirty="0">
                <a:ea typeface="宋体" pitchFamily="2" charset="-122"/>
              </a:rPr>
              <a:t>周恩来</a:t>
            </a:r>
          </a:p>
        </p:txBody>
      </p:sp>
      <p:pic>
        <p:nvPicPr>
          <p:cNvPr id="30" name="Picture 3" descr="C:\Users\hsdfz\Desktop\U3107P1T1D18397510F23DT2009080916153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4388" y="300037"/>
            <a:ext cx="8302625"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C:\Users\Administrator\Desktop\图片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045" y="305997"/>
            <a:ext cx="9144000" cy="5924550"/>
          </a:xfrm>
          <a:prstGeom prst="rect">
            <a:avLst/>
          </a:prstGeom>
          <a:solidFill>
            <a:schemeClr val="bg1"/>
          </a:solidFill>
        </p:spPr>
      </p:pic>
    </p:spTree>
    <p:extLst>
      <p:ext uri="{BB962C8B-B14F-4D97-AF65-F5344CB8AC3E}">
        <p14:creationId xmlns:p14="http://schemas.microsoft.com/office/powerpoint/2010/main" val="1851348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nodeType="clickEffect">
                                  <p:stCondLst>
                                    <p:cond delay="0"/>
                                  </p:stCondLst>
                                  <p:childTnLst>
                                    <p:anim calcmode="lin" valueType="num">
                                      <p:cBhvr>
                                        <p:cTn id="37" dur="1000"/>
                                        <p:tgtEl>
                                          <p:spTgt spid="28"/>
                                        </p:tgtEl>
                                        <p:attrNameLst>
                                          <p:attrName>ppt_w</p:attrName>
                                        </p:attrNameLst>
                                      </p:cBhvr>
                                      <p:tavLst>
                                        <p:tav tm="0">
                                          <p:val>
                                            <p:strVal val="ppt_w"/>
                                          </p:val>
                                        </p:tav>
                                        <p:tav tm="100000">
                                          <p:val>
                                            <p:strVal val="ppt_w*0.70"/>
                                          </p:val>
                                        </p:tav>
                                      </p:tavLst>
                                    </p:anim>
                                    <p:anim calcmode="lin" valueType="num">
                                      <p:cBhvr>
                                        <p:cTn id="38" dur="1000"/>
                                        <p:tgtEl>
                                          <p:spTgt spid="28"/>
                                        </p:tgtEl>
                                        <p:attrNameLst>
                                          <p:attrName>ppt_h</p:attrName>
                                        </p:attrNameLst>
                                      </p:cBhvr>
                                      <p:tavLst>
                                        <p:tav tm="0">
                                          <p:val>
                                            <p:strVal val="ppt_h"/>
                                          </p:val>
                                        </p:tav>
                                        <p:tav tm="100000">
                                          <p:val>
                                            <p:strVal val="ppt_h"/>
                                          </p:val>
                                        </p:tav>
                                      </p:tavLst>
                                    </p:anim>
                                    <p:animEffect transition="out" filter="fade">
                                      <p:cBhvr>
                                        <p:cTn id="39" dur="1000"/>
                                        <p:tgtEl>
                                          <p:spTgt spid="28"/>
                                        </p:tgtEl>
                                      </p:cBhvr>
                                    </p:animEffect>
                                    <p:set>
                                      <p:cBhvr>
                                        <p:cTn id="40" dur="1" fill="hold">
                                          <p:stCondLst>
                                            <p:cond delay="999"/>
                                          </p:stCondLst>
                                        </p:cTn>
                                        <p:tgtEl>
                                          <p:spTgt spid="2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1+#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9">
                                            <p:bg/>
                                          </p:spTgt>
                                        </p:tgtEl>
                                        <p:attrNameLst>
                                          <p:attrName>style.visibility</p:attrName>
                                        </p:attrNameLst>
                                      </p:cBhvr>
                                      <p:to>
                                        <p:strVal val="visible"/>
                                      </p:to>
                                    </p:set>
                                    <p:anim calcmode="lin" valueType="num">
                                      <p:cBhvr>
                                        <p:cTn id="56" dur="500" fill="hold"/>
                                        <p:tgtEl>
                                          <p:spTgt spid="29">
                                            <p:bg/>
                                          </p:spTgt>
                                        </p:tgtEl>
                                        <p:attrNameLst>
                                          <p:attrName>ppt_w</p:attrName>
                                        </p:attrNameLst>
                                      </p:cBhvr>
                                      <p:tavLst>
                                        <p:tav tm="0">
                                          <p:val>
                                            <p:fltVal val="0"/>
                                          </p:val>
                                        </p:tav>
                                        <p:tav tm="100000">
                                          <p:val>
                                            <p:strVal val="#ppt_w"/>
                                          </p:val>
                                        </p:tav>
                                      </p:tavLst>
                                    </p:anim>
                                    <p:anim calcmode="lin" valueType="num">
                                      <p:cBhvr>
                                        <p:cTn id="57" dur="500" fill="hold"/>
                                        <p:tgtEl>
                                          <p:spTgt spid="29">
                                            <p:bg/>
                                          </p:spTgt>
                                        </p:tgtEl>
                                        <p:attrNameLst>
                                          <p:attrName>ppt_h</p:attrName>
                                        </p:attrNameLst>
                                      </p:cBhvr>
                                      <p:tavLst>
                                        <p:tav tm="0">
                                          <p:val>
                                            <p:fltVal val="0"/>
                                          </p:val>
                                        </p:tav>
                                        <p:tav tm="100000">
                                          <p:val>
                                            <p:strVal val="#ppt_h"/>
                                          </p:val>
                                        </p:tav>
                                      </p:tavLst>
                                    </p:anim>
                                    <p:animEffect transition="in" filter="fade">
                                      <p:cBhvr>
                                        <p:cTn id="58" dur="500"/>
                                        <p:tgtEl>
                                          <p:spTgt spid="29">
                                            <p:bg/>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anim calcmode="lin" valueType="num">
                                      <p:cBhvr>
                                        <p:cTn id="63" dur="500" fill="hold"/>
                                        <p:tgtEl>
                                          <p:spTgt spid="29">
                                            <p:txEl>
                                              <p:pRg st="0" end="0"/>
                                            </p:txEl>
                                          </p:spTgt>
                                        </p:tgtEl>
                                        <p:attrNameLst>
                                          <p:attrName>ppt_w</p:attrName>
                                        </p:attrNameLst>
                                      </p:cBhvr>
                                      <p:tavLst>
                                        <p:tav tm="0">
                                          <p:val>
                                            <p:fltVal val="0"/>
                                          </p:val>
                                        </p:tav>
                                        <p:tav tm="100000">
                                          <p:val>
                                            <p:strVal val="#ppt_w"/>
                                          </p:val>
                                        </p:tav>
                                      </p:tavLst>
                                    </p:anim>
                                    <p:anim calcmode="lin" valueType="num">
                                      <p:cBhvr>
                                        <p:cTn id="64" dur="500" fill="hold"/>
                                        <p:tgtEl>
                                          <p:spTgt spid="29">
                                            <p:txEl>
                                              <p:pRg st="0" end="0"/>
                                            </p:txEl>
                                          </p:spTgt>
                                        </p:tgtEl>
                                        <p:attrNameLst>
                                          <p:attrName>ppt_h</p:attrName>
                                        </p:attrNameLst>
                                      </p:cBhvr>
                                      <p:tavLst>
                                        <p:tav tm="0">
                                          <p:val>
                                            <p:fltVal val="0"/>
                                          </p:val>
                                        </p:tav>
                                        <p:tav tm="100000">
                                          <p:val>
                                            <p:strVal val="#ppt_h"/>
                                          </p:val>
                                        </p:tav>
                                      </p:tavLst>
                                    </p:anim>
                                    <p:animEffect transition="in" filter="fade">
                                      <p:cBhvr>
                                        <p:cTn id="65" dur="500"/>
                                        <p:tgtEl>
                                          <p:spTgt spid="2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9">
                                            <p:txEl>
                                              <p:pRg st="1" end="1"/>
                                            </p:txEl>
                                          </p:spTgt>
                                        </p:tgtEl>
                                        <p:attrNameLst>
                                          <p:attrName>style.visibility</p:attrName>
                                        </p:attrNameLst>
                                      </p:cBhvr>
                                      <p:to>
                                        <p:strVal val="visible"/>
                                      </p:to>
                                    </p:set>
                                    <p:anim calcmode="lin" valueType="num">
                                      <p:cBhvr>
                                        <p:cTn id="70" dur="500" fill="hold"/>
                                        <p:tgtEl>
                                          <p:spTgt spid="29">
                                            <p:txEl>
                                              <p:pRg st="1" end="1"/>
                                            </p:txEl>
                                          </p:spTgt>
                                        </p:tgtEl>
                                        <p:attrNameLst>
                                          <p:attrName>ppt_w</p:attrName>
                                        </p:attrNameLst>
                                      </p:cBhvr>
                                      <p:tavLst>
                                        <p:tav tm="0">
                                          <p:val>
                                            <p:fltVal val="0"/>
                                          </p:val>
                                        </p:tav>
                                        <p:tav tm="100000">
                                          <p:val>
                                            <p:strVal val="#ppt_w"/>
                                          </p:val>
                                        </p:tav>
                                      </p:tavLst>
                                    </p:anim>
                                    <p:anim calcmode="lin" valueType="num">
                                      <p:cBhvr>
                                        <p:cTn id="71" dur="500" fill="hold"/>
                                        <p:tgtEl>
                                          <p:spTgt spid="29">
                                            <p:txEl>
                                              <p:pRg st="1" end="1"/>
                                            </p:txEl>
                                          </p:spTgt>
                                        </p:tgtEl>
                                        <p:attrNameLst>
                                          <p:attrName>ppt_h</p:attrName>
                                        </p:attrNameLst>
                                      </p:cBhvr>
                                      <p:tavLst>
                                        <p:tav tm="0">
                                          <p:val>
                                            <p:fltVal val="0"/>
                                          </p:val>
                                        </p:tav>
                                        <p:tav tm="100000">
                                          <p:val>
                                            <p:strVal val="#ppt_h"/>
                                          </p:val>
                                        </p:tav>
                                      </p:tavLst>
                                    </p:anim>
                                    <p:animEffect transition="in" filter="fade">
                                      <p:cBhvr>
                                        <p:cTn id="72" dur="500"/>
                                        <p:tgtEl>
                                          <p:spTgt spid="2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9">
                                            <p:txEl>
                                              <p:pRg st="2" end="2"/>
                                            </p:txEl>
                                          </p:spTgt>
                                        </p:tgtEl>
                                        <p:attrNameLst>
                                          <p:attrName>style.visibility</p:attrName>
                                        </p:attrNameLst>
                                      </p:cBhvr>
                                      <p:to>
                                        <p:strVal val="visible"/>
                                      </p:to>
                                    </p:set>
                                    <p:anim calcmode="lin" valueType="num">
                                      <p:cBhvr>
                                        <p:cTn id="77" dur="500" fill="hold"/>
                                        <p:tgtEl>
                                          <p:spTgt spid="29">
                                            <p:txEl>
                                              <p:pRg st="2" end="2"/>
                                            </p:txEl>
                                          </p:spTgt>
                                        </p:tgtEl>
                                        <p:attrNameLst>
                                          <p:attrName>ppt_w</p:attrName>
                                        </p:attrNameLst>
                                      </p:cBhvr>
                                      <p:tavLst>
                                        <p:tav tm="0">
                                          <p:val>
                                            <p:fltVal val="0"/>
                                          </p:val>
                                        </p:tav>
                                        <p:tav tm="100000">
                                          <p:val>
                                            <p:strVal val="#ppt_w"/>
                                          </p:val>
                                        </p:tav>
                                      </p:tavLst>
                                    </p:anim>
                                    <p:anim calcmode="lin" valueType="num">
                                      <p:cBhvr>
                                        <p:cTn id="78" dur="500" fill="hold"/>
                                        <p:tgtEl>
                                          <p:spTgt spid="29">
                                            <p:txEl>
                                              <p:pRg st="2" end="2"/>
                                            </p:txEl>
                                          </p:spTgt>
                                        </p:tgtEl>
                                        <p:attrNameLst>
                                          <p:attrName>ppt_h</p:attrName>
                                        </p:attrNameLst>
                                      </p:cBhvr>
                                      <p:tavLst>
                                        <p:tav tm="0">
                                          <p:val>
                                            <p:fltVal val="0"/>
                                          </p:val>
                                        </p:tav>
                                        <p:tav tm="100000">
                                          <p:val>
                                            <p:strVal val="#ppt_h"/>
                                          </p:val>
                                        </p:tav>
                                      </p:tavLst>
                                    </p:anim>
                                    <p:animEffect transition="in" filter="fade">
                                      <p:cBhvr>
                                        <p:cTn id="79" dur="500"/>
                                        <p:tgtEl>
                                          <p:spTgt spid="29">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9">
                                            <p:txEl>
                                              <p:pRg st="3" end="3"/>
                                            </p:txEl>
                                          </p:spTgt>
                                        </p:tgtEl>
                                        <p:attrNameLst>
                                          <p:attrName>style.visibility</p:attrName>
                                        </p:attrNameLst>
                                      </p:cBhvr>
                                      <p:to>
                                        <p:strVal val="visible"/>
                                      </p:to>
                                    </p:set>
                                    <p:anim calcmode="lin" valueType="num">
                                      <p:cBhvr>
                                        <p:cTn id="84" dur="500" fill="hold"/>
                                        <p:tgtEl>
                                          <p:spTgt spid="29">
                                            <p:txEl>
                                              <p:pRg st="3" end="3"/>
                                            </p:txEl>
                                          </p:spTgt>
                                        </p:tgtEl>
                                        <p:attrNameLst>
                                          <p:attrName>ppt_w</p:attrName>
                                        </p:attrNameLst>
                                      </p:cBhvr>
                                      <p:tavLst>
                                        <p:tav tm="0">
                                          <p:val>
                                            <p:fltVal val="0"/>
                                          </p:val>
                                        </p:tav>
                                        <p:tav tm="100000">
                                          <p:val>
                                            <p:strVal val="#ppt_w"/>
                                          </p:val>
                                        </p:tav>
                                      </p:tavLst>
                                    </p:anim>
                                    <p:anim calcmode="lin" valueType="num">
                                      <p:cBhvr>
                                        <p:cTn id="85" dur="500" fill="hold"/>
                                        <p:tgtEl>
                                          <p:spTgt spid="29">
                                            <p:txEl>
                                              <p:pRg st="3" end="3"/>
                                            </p:txEl>
                                          </p:spTgt>
                                        </p:tgtEl>
                                        <p:attrNameLst>
                                          <p:attrName>ppt_h</p:attrName>
                                        </p:attrNameLst>
                                      </p:cBhvr>
                                      <p:tavLst>
                                        <p:tav tm="0">
                                          <p:val>
                                            <p:fltVal val="0"/>
                                          </p:val>
                                        </p:tav>
                                        <p:tav tm="100000">
                                          <p:val>
                                            <p:strVal val="#ppt_h"/>
                                          </p:val>
                                        </p:tav>
                                      </p:tavLst>
                                    </p:anim>
                                    <p:animEffect transition="in" filter="fade">
                                      <p:cBhvr>
                                        <p:cTn id="86" dur="500"/>
                                        <p:tgtEl>
                                          <p:spTgt spid="29">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Effect transition="in" filter="fade">
                                      <p:cBhvr>
                                        <p:cTn id="93" dur="5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xit" presetSubtype="0" fill="hold" nodeType="clickEffect">
                                  <p:stCondLst>
                                    <p:cond delay="0"/>
                                  </p:stCondLst>
                                  <p:childTnLst>
                                    <p:anim calcmode="lin" valueType="num">
                                      <p:cBhvr>
                                        <p:cTn id="97" dur="1000"/>
                                        <p:tgtEl>
                                          <p:spTgt spid="30"/>
                                        </p:tgtEl>
                                        <p:attrNameLst>
                                          <p:attrName>ppt_w</p:attrName>
                                        </p:attrNameLst>
                                      </p:cBhvr>
                                      <p:tavLst>
                                        <p:tav tm="0">
                                          <p:val>
                                            <p:strVal val="ppt_w"/>
                                          </p:val>
                                        </p:tav>
                                        <p:tav tm="100000">
                                          <p:val>
                                            <p:strVal val="ppt_w*0.70"/>
                                          </p:val>
                                        </p:tav>
                                      </p:tavLst>
                                    </p:anim>
                                    <p:anim calcmode="lin" valueType="num">
                                      <p:cBhvr>
                                        <p:cTn id="98" dur="1000"/>
                                        <p:tgtEl>
                                          <p:spTgt spid="30"/>
                                        </p:tgtEl>
                                        <p:attrNameLst>
                                          <p:attrName>ppt_h</p:attrName>
                                        </p:attrNameLst>
                                      </p:cBhvr>
                                      <p:tavLst>
                                        <p:tav tm="0">
                                          <p:val>
                                            <p:strVal val="ppt_h"/>
                                          </p:val>
                                        </p:tav>
                                        <p:tav tm="100000">
                                          <p:val>
                                            <p:strVal val="ppt_h"/>
                                          </p:val>
                                        </p:tav>
                                      </p:tavLst>
                                    </p:anim>
                                    <p:animEffect transition="out" filter="fade">
                                      <p:cBhvr>
                                        <p:cTn id="99" dur="1000"/>
                                        <p:tgtEl>
                                          <p:spTgt spid="30"/>
                                        </p:tgtEl>
                                      </p:cBhvr>
                                    </p:animEffect>
                                    <p:set>
                                      <p:cBhvr>
                                        <p:cTn id="100" dur="1" fill="hold">
                                          <p:stCondLst>
                                            <p:cond delay="999"/>
                                          </p:stCondLst>
                                        </p:cTn>
                                        <p:tgtEl>
                                          <p:spTgt spid="30"/>
                                        </p:tgtEl>
                                        <p:attrNameLst>
                                          <p:attrName>style.visibility</p:attrName>
                                        </p:attrNameLst>
                                      </p:cBhvr>
                                      <p:to>
                                        <p:strVal val="hidden"/>
                                      </p:to>
                                    </p:set>
                                  </p:childTnLst>
                                </p:cTn>
                              </p:par>
                              <p:par>
                                <p:cTn id="101" presetID="53" presetClass="exit" presetSubtype="32" fill="hold" grpId="1" nodeType="withEffect">
                                  <p:stCondLst>
                                    <p:cond delay="0"/>
                                  </p:stCondLst>
                                  <p:childTnLst>
                                    <p:anim calcmode="lin" valueType="num">
                                      <p:cBhvr>
                                        <p:cTn id="102" dur="500"/>
                                        <p:tgtEl>
                                          <p:spTgt spid="29">
                                            <p:txEl>
                                              <p:pRg st="0" end="0"/>
                                            </p:txEl>
                                          </p:spTgt>
                                        </p:tgtEl>
                                        <p:attrNameLst>
                                          <p:attrName>ppt_w</p:attrName>
                                        </p:attrNameLst>
                                      </p:cBhvr>
                                      <p:tavLst>
                                        <p:tav tm="0">
                                          <p:val>
                                            <p:strVal val="ppt_w"/>
                                          </p:val>
                                        </p:tav>
                                        <p:tav tm="100000">
                                          <p:val>
                                            <p:fltVal val="0"/>
                                          </p:val>
                                        </p:tav>
                                      </p:tavLst>
                                    </p:anim>
                                    <p:anim calcmode="lin" valueType="num">
                                      <p:cBhvr>
                                        <p:cTn id="103" dur="500"/>
                                        <p:tgtEl>
                                          <p:spTgt spid="29">
                                            <p:txEl>
                                              <p:pRg st="0" end="0"/>
                                            </p:txEl>
                                          </p:spTgt>
                                        </p:tgtEl>
                                        <p:attrNameLst>
                                          <p:attrName>ppt_h</p:attrName>
                                        </p:attrNameLst>
                                      </p:cBhvr>
                                      <p:tavLst>
                                        <p:tav tm="0">
                                          <p:val>
                                            <p:strVal val="ppt_h"/>
                                          </p:val>
                                        </p:tav>
                                        <p:tav tm="100000">
                                          <p:val>
                                            <p:fltVal val="0"/>
                                          </p:val>
                                        </p:tav>
                                      </p:tavLst>
                                    </p:anim>
                                    <p:animEffect transition="out" filter="fade">
                                      <p:cBhvr>
                                        <p:cTn id="104" dur="500"/>
                                        <p:tgtEl>
                                          <p:spTgt spid="29">
                                            <p:txEl>
                                              <p:pRg st="0" end="0"/>
                                            </p:txEl>
                                          </p:spTgt>
                                        </p:tgtEl>
                                      </p:cBhvr>
                                    </p:animEffect>
                                    <p:set>
                                      <p:cBhvr>
                                        <p:cTn id="105" dur="1" fill="hold">
                                          <p:stCondLst>
                                            <p:cond delay="499"/>
                                          </p:stCondLst>
                                        </p:cTn>
                                        <p:tgtEl>
                                          <p:spTgt spid="29">
                                            <p:txEl>
                                              <p:pRg st="0" end="0"/>
                                            </p:txEl>
                                          </p:spTgt>
                                        </p:tgtEl>
                                        <p:attrNameLst>
                                          <p:attrName>style.visibility</p:attrName>
                                        </p:attrNameLst>
                                      </p:cBhvr>
                                      <p:to>
                                        <p:strVal val="hidden"/>
                                      </p:to>
                                    </p:set>
                                  </p:childTnLst>
                                </p:cTn>
                              </p:par>
                              <p:par>
                                <p:cTn id="106" presetID="53" presetClass="exit" presetSubtype="32" fill="hold" grpId="1" nodeType="withEffect">
                                  <p:stCondLst>
                                    <p:cond delay="0"/>
                                  </p:stCondLst>
                                  <p:childTnLst>
                                    <p:anim calcmode="lin" valueType="num">
                                      <p:cBhvr>
                                        <p:cTn id="107" dur="500"/>
                                        <p:tgtEl>
                                          <p:spTgt spid="29">
                                            <p:txEl>
                                              <p:pRg st="1" end="1"/>
                                            </p:txEl>
                                          </p:spTgt>
                                        </p:tgtEl>
                                        <p:attrNameLst>
                                          <p:attrName>ppt_w</p:attrName>
                                        </p:attrNameLst>
                                      </p:cBhvr>
                                      <p:tavLst>
                                        <p:tav tm="0">
                                          <p:val>
                                            <p:strVal val="ppt_w"/>
                                          </p:val>
                                        </p:tav>
                                        <p:tav tm="100000">
                                          <p:val>
                                            <p:fltVal val="0"/>
                                          </p:val>
                                        </p:tav>
                                      </p:tavLst>
                                    </p:anim>
                                    <p:anim calcmode="lin" valueType="num">
                                      <p:cBhvr>
                                        <p:cTn id="108" dur="500"/>
                                        <p:tgtEl>
                                          <p:spTgt spid="29">
                                            <p:txEl>
                                              <p:pRg st="1" end="1"/>
                                            </p:txEl>
                                          </p:spTgt>
                                        </p:tgtEl>
                                        <p:attrNameLst>
                                          <p:attrName>ppt_h</p:attrName>
                                        </p:attrNameLst>
                                      </p:cBhvr>
                                      <p:tavLst>
                                        <p:tav tm="0">
                                          <p:val>
                                            <p:strVal val="ppt_h"/>
                                          </p:val>
                                        </p:tav>
                                        <p:tav tm="100000">
                                          <p:val>
                                            <p:fltVal val="0"/>
                                          </p:val>
                                        </p:tav>
                                      </p:tavLst>
                                    </p:anim>
                                    <p:animEffect transition="out" filter="fade">
                                      <p:cBhvr>
                                        <p:cTn id="109" dur="500"/>
                                        <p:tgtEl>
                                          <p:spTgt spid="29">
                                            <p:txEl>
                                              <p:pRg st="1" end="1"/>
                                            </p:txEl>
                                          </p:spTgt>
                                        </p:tgtEl>
                                      </p:cBhvr>
                                    </p:animEffect>
                                    <p:set>
                                      <p:cBhvr>
                                        <p:cTn id="110" dur="1" fill="hold">
                                          <p:stCondLst>
                                            <p:cond delay="499"/>
                                          </p:stCondLst>
                                        </p:cTn>
                                        <p:tgtEl>
                                          <p:spTgt spid="29">
                                            <p:txEl>
                                              <p:pRg st="1" end="1"/>
                                            </p:txEl>
                                          </p:spTgt>
                                        </p:tgtEl>
                                        <p:attrNameLst>
                                          <p:attrName>style.visibility</p:attrName>
                                        </p:attrNameLst>
                                      </p:cBhvr>
                                      <p:to>
                                        <p:strVal val="hidden"/>
                                      </p:to>
                                    </p:set>
                                  </p:childTnLst>
                                </p:cTn>
                              </p:par>
                              <p:par>
                                <p:cTn id="111" presetID="53" presetClass="exit" presetSubtype="32" fill="hold" grpId="1" nodeType="withEffect">
                                  <p:stCondLst>
                                    <p:cond delay="0"/>
                                  </p:stCondLst>
                                  <p:childTnLst>
                                    <p:anim calcmode="lin" valueType="num">
                                      <p:cBhvr>
                                        <p:cTn id="112" dur="500"/>
                                        <p:tgtEl>
                                          <p:spTgt spid="29">
                                            <p:txEl>
                                              <p:pRg st="2" end="2"/>
                                            </p:txEl>
                                          </p:spTgt>
                                        </p:tgtEl>
                                        <p:attrNameLst>
                                          <p:attrName>ppt_w</p:attrName>
                                        </p:attrNameLst>
                                      </p:cBhvr>
                                      <p:tavLst>
                                        <p:tav tm="0">
                                          <p:val>
                                            <p:strVal val="ppt_w"/>
                                          </p:val>
                                        </p:tav>
                                        <p:tav tm="100000">
                                          <p:val>
                                            <p:fltVal val="0"/>
                                          </p:val>
                                        </p:tav>
                                      </p:tavLst>
                                    </p:anim>
                                    <p:anim calcmode="lin" valueType="num">
                                      <p:cBhvr>
                                        <p:cTn id="113" dur="500"/>
                                        <p:tgtEl>
                                          <p:spTgt spid="29">
                                            <p:txEl>
                                              <p:pRg st="2" end="2"/>
                                            </p:txEl>
                                          </p:spTgt>
                                        </p:tgtEl>
                                        <p:attrNameLst>
                                          <p:attrName>ppt_h</p:attrName>
                                        </p:attrNameLst>
                                      </p:cBhvr>
                                      <p:tavLst>
                                        <p:tav tm="0">
                                          <p:val>
                                            <p:strVal val="ppt_h"/>
                                          </p:val>
                                        </p:tav>
                                        <p:tav tm="100000">
                                          <p:val>
                                            <p:fltVal val="0"/>
                                          </p:val>
                                        </p:tav>
                                      </p:tavLst>
                                    </p:anim>
                                    <p:animEffect transition="out" filter="fade">
                                      <p:cBhvr>
                                        <p:cTn id="114" dur="500"/>
                                        <p:tgtEl>
                                          <p:spTgt spid="29">
                                            <p:txEl>
                                              <p:pRg st="2" end="2"/>
                                            </p:txEl>
                                          </p:spTgt>
                                        </p:tgtEl>
                                      </p:cBhvr>
                                    </p:animEffect>
                                    <p:set>
                                      <p:cBhvr>
                                        <p:cTn id="115" dur="1" fill="hold">
                                          <p:stCondLst>
                                            <p:cond delay="499"/>
                                          </p:stCondLst>
                                        </p:cTn>
                                        <p:tgtEl>
                                          <p:spTgt spid="29">
                                            <p:txEl>
                                              <p:pRg st="2" end="2"/>
                                            </p:txEl>
                                          </p:spTgt>
                                        </p:tgtEl>
                                        <p:attrNameLst>
                                          <p:attrName>style.visibility</p:attrName>
                                        </p:attrNameLst>
                                      </p:cBhvr>
                                      <p:to>
                                        <p:strVal val="hidden"/>
                                      </p:to>
                                    </p:set>
                                  </p:childTnLst>
                                </p:cTn>
                              </p:par>
                              <p:par>
                                <p:cTn id="116" presetID="53" presetClass="exit" presetSubtype="32" fill="hold" grpId="1" nodeType="withEffect">
                                  <p:stCondLst>
                                    <p:cond delay="0"/>
                                  </p:stCondLst>
                                  <p:childTnLst>
                                    <p:anim calcmode="lin" valueType="num">
                                      <p:cBhvr>
                                        <p:cTn id="117" dur="500"/>
                                        <p:tgtEl>
                                          <p:spTgt spid="29">
                                            <p:txEl>
                                              <p:pRg st="3" end="3"/>
                                            </p:txEl>
                                          </p:spTgt>
                                        </p:tgtEl>
                                        <p:attrNameLst>
                                          <p:attrName>ppt_w</p:attrName>
                                        </p:attrNameLst>
                                      </p:cBhvr>
                                      <p:tavLst>
                                        <p:tav tm="0">
                                          <p:val>
                                            <p:strVal val="ppt_w"/>
                                          </p:val>
                                        </p:tav>
                                        <p:tav tm="100000">
                                          <p:val>
                                            <p:fltVal val="0"/>
                                          </p:val>
                                        </p:tav>
                                      </p:tavLst>
                                    </p:anim>
                                    <p:anim calcmode="lin" valueType="num">
                                      <p:cBhvr>
                                        <p:cTn id="118" dur="500"/>
                                        <p:tgtEl>
                                          <p:spTgt spid="29">
                                            <p:txEl>
                                              <p:pRg st="3" end="3"/>
                                            </p:txEl>
                                          </p:spTgt>
                                        </p:tgtEl>
                                        <p:attrNameLst>
                                          <p:attrName>ppt_h</p:attrName>
                                        </p:attrNameLst>
                                      </p:cBhvr>
                                      <p:tavLst>
                                        <p:tav tm="0">
                                          <p:val>
                                            <p:strVal val="ppt_h"/>
                                          </p:val>
                                        </p:tav>
                                        <p:tav tm="100000">
                                          <p:val>
                                            <p:fltVal val="0"/>
                                          </p:val>
                                        </p:tav>
                                      </p:tavLst>
                                    </p:anim>
                                    <p:animEffect transition="out" filter="fade">
                                      <p:cBhvr>
                                        <p:cTn id="119" dur="500"/>
                                        <p:tgtEl>
                                          <p:spTgt spid="29">
                                            <p:txEl>
                                              <p:pRg st="3" end="3"/>
                                            </p:txEl>
                                          </p:spTgt>
                                        </p:tgtEl>
                                      </p:cBhvr>
                                    </p:animEffect>
                                    <p:set>
                                      <p:cBhvr>
                                        <p:cTn id="120" dur="1" fill="hold">
                                          <p:stCondLst>
                                            <p:cond delay="499"/>
                                          </p:stCondLst>
                                        </p:cTn>
                                        <p:tgtEl>
                                          <p:spTgt spid="29">
                                            <p:txEl>
                                              <p:pRg st="3" end="3"/>
                                            </p:txEl>
                                          </p:spTgt>
                                        </p:tgtEl>
                                        <p:attrNameLst>
                                          <p:attrName>style.visibility</p:attrName>
                                        </p:attrNameLst>
                                      </p:cBhvr>
                                      <p:to>
                                        <p:strVal val="hidden"/>
                                      </p:to>
                                    </p:set>
                                  </p:childTnLst>
                                </p:cTn>
                              </p:par>
                              <p:par>
                                <p:cTn id="121" presetID="53" presetClass="exit" presetSubtype="32" fill="hold" grpId="1" nodeType="withEffect">
                                  <p:stCondLst>
                                    <p:cond delay="0"/>
                                  </p:stCondLst>
                                  <p:childTnLst>
                                    <p:anim calcmode="lin" valueType="num">
                                      <p:cBhvr>
                                        <p:cTn id="122" dur="500"/>
                                        <p:tgtEl>
                                          <p:spTgt spid="29">
                                            <p:bg/>
                                          </p:spTgt>
                                        </p:tgtEl>
                                        <p:attrNameLst>
                                          <p:attrName>ppt_w</p:attrName>
                                        </p:attrNameLst>
                                      </p:cBhvr>
                                      <p:tavLst>
                                        <p:tav tm="0">
                                          <p:val>
                                            <p:strVal val="ppt_w"/>
                                          </p:val>
                                        </p:tav>
                                        <p:tav tm="100000">
                                          <p:val>
                                            <p:fltVal val="0"/>
                                          </p:val>
                                        </p:tav>
                                      </p:tavLst>
                                    </p:anim>
                                    <p:anim calcmode="lin" valueType="num">
                                      <p:cBhvr>
                                        <p:cTn id="123" dur="500"/>
                                        <p:tgtEl>
                                          <p:spTgt spid="29">
                                            <p:bg/>
                                          </p:spTgt>
                                        </p:tgtEl>
                                        <p:attrNameLst>
                                          <p:attrName>ppt_h</p:attrName>
                                        </p:attrNameLst>
                                      </p:cBhvr>
                                      <p:tavLst>
                                        <p:tav tm="0">
                                          <p:val>
                                            <p:strVal val="ppt_h"/>
                                          </p:val>
                                        </p:tav>
                                        <p:tav tm="100000">
                                          <p:val>
                                            <p:fltVal val="0"/>
                                          </p:val>
                                        </p:tav>
                                      </p:tavLst>
                                    </p:anim>
                                    <p:animEffect transition="out" filter="fade">
                                      <p:cBhvr>
                                        <p:cTn id="124" dur="500"/>
                                        <p:tgtEl>
                                          <p:spTgt spid="29">
                                            <p:bg/>
                                          </p:spTgt>
                                        </p:tgtEl>
                                      </p:cBhvr>
                                    </p:animEffect>
                                    <p:set>
                                      <p:cBhvr>
                                        <p:cTn id="125" dur="1" fill="hold">
                                          <p:stCondLst>
                                            <p:cond delay="499"/>
                                          </p:stCondLst>
                                        </p:cTn>
                                        <p:tgtEl>
                                          <p:spTgt spid="29">
                                            <p:bg/>
                                          </p:spTgt>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26"/>
                                        </p:tgtEl>
                                        <p:attrNameLst>
                                          <p:attrName>style.visibility</p:attrName>
                                        </p:attrNameLst>
                                      </p:cBhvr>
                                      <p:to>
                                        <p:strVal val="visible"/>
                                      </p:to>
                                    </p:set>
                                    <p:anim calcmode="lin" valueType="num">
                                      <p:cBhvr>
                                        <p:cTn id="130" dur="500" fill="hold"/>
                                        <p:tgtEl>
                                          <p:spTgt spid="26"/>
                                        </p:tgtEl>
                                        <p:attrNameLst>
                                          <p:attrName>ppt_w</p:attrName>
                                        </p:attrNameLst>
                                      </p:cBhvr>
                                      <p:tavLst>
                                        <p:tav tm="0">
                                          <p:val>
                                            <p:fltVal val="0"/>
                                          </p:val>
                                        </p:tav>
                                        <p:tav tm="100000">
                                          <p:val>
                                            <p:strVal val="#ppt_w"/>
                                          </p:val>
                                        </p:tav>
                                      </p:tavLst>
                                    </p:anim>
                                    <p:anim calcmode="lin" valueType="num">
                                      <p:cBhvr>
                                        <p:cTn id="131" dur="500" fill="hold"/>
                                        <p:tgtEl>
                                          <p:spTgt spid="26"/>
                                        </p:tgtEl>
                                        <p:attrNameLst>
                                          <p:attrName>ppt_h</p:attrName>
                                        </p:attrNameLst>
                                      </p:cBhvr>
                                      <p:tavLst>
                                        <p:tav tm="0">
                                          <p:val>
                                            <p:fltVal val="0"/>
                                          </p:val>
                                        </p:tav>
                                        <p:tav tm="100000">
                                          <p:val>
                                            <p:strVal val="#ppt_h"/>
                                          </p:val>
                                        </p:tav>
                                      </p:tavLst>
                                    </p:anim>
                                    <p:animEffect transition="in" filter="fade">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27"/>
                                        </p:tgtEl>
                                        <p:attrNameLst>
                                          <p:attrName>style.visibility</p:attrName>
                                        </p:attrNameLst>
                                      </p:cBhvr>
                                      <p:to>
                                        <p:strVal val="visible"/>
                                      </p:to>
                                    </p:set>
                                    <p:anim calcmode="lin" valueType="num">
                                      <p:cBhvr>
                                        <p:cTn id="137" dur="500" fill="hold"/>
                                        <p:tgtEl>
                                          <p:spTgt spid="27"/>
                                        </p:tgtEl>
                                        <p:attrNameLst>
                                          <p:attrName>ppt_w</p:attrName>
                                        </p:attrNameLst>
                                      </p:cBhvr>
                                      <p:tavLst>
                                        <p:tav tm="0">
                                          <p:val>
                                            <p:fltVal val="0"/>
                                          </p:val>
                                        </p:tav>
                                        <p:tav tm="100000">
                                          <p:val>
                                            <p:strVal val="#ppt_w"/>
                                          </p:val>
                                        </p:tav>
                                      </p:tavLst>
                                    </p:anim>
                                    <p:anim calcmode="lin" valueType="num">
                                      <p:cBhvr>
                                        <p:cTn id="138" dur="500" fill="hold"/>
                                        <p:tgtEl>
                                          <p:spTgt spid="27"/>
                                        </p:tgtEl>
                                        <p:attrNameLst>
                                          <p:attrName>ppt_h</p:attrName>
                                        </p:attrNameLst>
                                      </p:cBhvr>
                                      <p:tavLst>
                                        <p:tav tm="0">
                                          <p:val>
                                            <p:fltVal val="0"/>
                                          </p:val>
                                        </p:tav>
                                        <p:tav tm="100000">
                                          <p:val>
                                            <p:strVal val="#ppt_h"/>
                                          </p:val>
                                        </p:tav>
                                      </p:tavLst>
                                    </p:anim>
                                    <p:animEffect transition="in" filter="fade">
                                      <p:cBhvr>
                                        <p:cTn id="139" dur="500"/>
                                        <p:tgtEl>
                                          <p:spTgt spid="27"/>
                                        </p:tgtEl>
                                      </p:cBhvr>
                                    </p:animEffec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nodeType="clickEffect">
                                  <p:stCondLst>
                                    <p:cond delay="0"/>
                                  </p:stCondLst>
                                  <p:childTnLst>
                                    <p:set>
                                      <p:cBhvr>
                                        <p:cTn id="143" dur="1" fill="hold">
                                          <p:stCondLst>
                                            <p:cond delay="0"/>
                                          </p:stCondLst>
                                        </p:cTn>
                                        <p:tgtEl>
                                          <p:spTgt spid="5122"/>
                                        </p:tgtEl>
                                        <p:attrNameLst>
                                          <p:attrName>style.visibility</p:attrName>
                                        </p:attrNameLst>
                                      </p:cBhvr>
                                      <p:to>
                                        <p:strVal val="visible"/>
                                      </p:to>
                                    </p:set>
                                    <p:anim calcmode="lin" valueType="num">
                                      <p:cBhvr>
                                        <p:cTn id="144" dur="500" fill="hold"/>
                                        <p:tgtEl>
                                          <p:spTgt spid="5122"/>
                                        </p:tgtEl>
                                        <p:attrNameLst>
                                          <p:attrName>ppt_w</p:attrName>
                                        </p:attrNameLst>
                                      </p:cBhvr>
                                      <p:tavLst>
                                        <p:tav tm="0">
                                          <p:val>
                                            <p:fltVal val="0"/>
                                          </p:val>
                                        </p:tav>
                                        <p:tav tm="100000">
                                          <p:val>
                                            <p:strVal val="#ppt_w"/>
                                          </p:val>
                                        </p:tav>
                                      </p:tavLst>
                                    </p:anim>
                                    <p:anim calcmode="lin" valueType="num">
                                      <p:cBhvr>
                                        <p:cTn id="145" dur="500" fill="hold"/>
                                        <p:tgtEl>
                                          <p:spTgt spid="5122"/>
                                        </p:tgtEl>
                                        <p:attrNameLst>
                                          <p:attrName>ppt_h</p:attrName>
                                        </p:attrNameLst>
                                      </p:cBhvr>
                                      <p:tavLst>
                                        <p:tav tm="0">
                                          <p:val>
                                            <p:fltVal val="0"/>
                                          </p:val>
                                        </p:tav>
                                        <p:tav tm="100000">
                                          <p:val>
                                            <p:strVal val="#ppt_h"/>
                                          </p:val>
                                        </p:tav>
                                      </p:tavLst>
                                    </p:anim>
                                    <p:animEffect transition="in" filter="fade">
                                      <p:cBhvr>
                                        <p:cTn id="146" dur="500"/>
                                        <p:tgtEl>
                                          <p:spTgt spid="5122"/>
                                        </p:tgtEl>
                                      </p:cBhvr>
                                    </p:animEffect>
                                  </p:childTnLst>
                                </p:cTn>
                              </p:par>
                            </p:childTnLst>
                          </p:cTn>
                        </p:par>
                      </p:childTnLst>
                    </p:cTn>
                  </p:par>
                  <p:par>
                    <p:cTn id="147" fill="hold">
                      <p:stCondLst>
                        <p:cond delay="indefinite"/>
                      </p:stCondLst>
                      <p:childTnLst>
                        <p:par>
                          <p:cTn id="148" fill="hold">
                            <p:stCondLst>
                              <p:cond delay="0"/>
                            </p:stCondLst>
                            <p:childTnLst>
                              <p:par>
                                <p:cTn id="149" presetID="53" presetClass="exit" presetSubtype="32" fill="hold" nodeType="clickEffect">
                                  <p:stCondLst>
                                    <p:cond delay="0"/>
                                  </p:stCondLst>
                                  <p:childTnLst>
                                    <p:anim calcmode="lin" valueType="num">
                                      <p:cBhvr>
                                        <p:cTn id="150" dur="500"/>
                                        <p:tgtEl>
                                          <p:spTgt spid="5122"/>
                                        </p:tgtEl>
                                        <p:attrNameLst>
                                          <p:attrName>ppt_w</p:attrName>
                                        </p:attrNameLst>
                                      </p:cBhvr>
                                      <p:tavLst>
                                        <p:tav tm="0">
                                          <p:val>
                                            <p:strVal val="ppt_w"/>
                                          </p:val>
                                        </p:tav>
                                        <p:tav tm="100000">
                                          <p:val>
                                            <p:fltVal val="0"/>
                                          </p:val>
                                        </p:tav>
                                      </p:tavLst>
                                    </p:anim>
                                    <p:anim calcmode="lin" valueType="num">
                                      <p:cBhvr>
                                        <p:cTn id="151" dur="500"/>
                                        <p:tgtEl>
                                          <p:spTgt spid="5122"/>
                                        </p:tgtEl>
                                        <p:attrNameLst>
                                          <p:attrName>ppt_h</p:attrName>
                                        </p:attrNameLst>
                                      </p:cBhvr>
                                      <p:tavLst>
                                        <p:tav tm="0">
                                          <p:val>
                                            <p:strVal val="ppt_h"/>
                                          </p:val>
                                        </p:tav>
                                        <p:tav tm="100000">
                                          <p:val>
                                            <p:fltVal val="0"/>
                                          </p:val>
                                        </p:tav>
                                      </p:tavLst>
                                    </p:anim>
                                    <p:animEffect transition="out" filter="fade">
                                      <p:cBhvr>
                                        <p:cTn id="152" dur="500"/>
                                        <p:tgtEl>
                                          <p:spTgt spid="5122"/>
                                        </p:tgtEl>
                                      </p:cBhvr>
                                    </p:animEffect>
                                    <p:set>
                                      <p:cBhvr>
                                        <p:cTn id="153" dur="1" fill="hold">
                                          <p:stCondLst>
                                            <p:cond delay="499"/>
                                          </p:stCondLst>
                                        </p:cTn>
                                        <p:tgtEl>
                                          <p:spTgt spid="5122"/>
                                        </p:tgtEl>
                                        <p:attrNameLst>
                                          <p:attrName>style.visibility</p:attrName>
                                        </p:attrNameLst>
                                      </p:cBhvr>
                                      <p:to>
                                        <p:strVal val="hidden"/>
                                      </p:to>
                                    </p:se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25"/>
                                        </p:tgtEl>
                                        <p:attrNameLst>
                                          <p:attrName>style.visibility</p:attrName>
                                        </p:attrNameLst>
                                      </p:cBhvr>
                                      <p:to>
                                        <p:strVal val="visible"/>
                                      </p:to>
                                    </p:set>
                                    <p:animEffect transition="in" filter="fade">
                                      <p:cBhvr>
                                        <p:cTn id="1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bldLvl="0" animBg="1" autoUpdateAnimBg="0"/>
      <p:bldP spid="22" grpId="0" bldLvl="0" animBg="1" autoUpdateAnimBg="0"/>
      <p:bldP spid="23" grpId="0" bldLvl="0" animBg="1" autoUpdateAnimBg="0"/>
      <p:bldP spid="24" grpId="0"/>
      <p:bldP spid="25" grpId="0"/>
      <p:bldP spid="26" grpId="0" animBg="1"/>
      <p:bldP spid="27" grpId="0" animBg="1"/>
      <p:bldP spid="29" grpId="0" build="p" bldLvl="5" animBg="1"/>
      <p:bldP spid="29" grpI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a:solidFill>
                  <a:prstClr val="black"/>
                </a:solidFill>
                <a:latin typeface="楷体" pitchFamily="49" charset="-122"/>
                <a:ea typeface="楷体" pitchFamily="49" charset="-122"/>
              </a:rPr>
              <a:t>二、人民政权的</a:t>
            </a:r>
            <a:r>
              <a:rPr lang="zh-CN" altLang="en-US" sz="3200" b="1">
                <a:solidFill>
                  <a:srgbClr val="FF0000"/>
                </a:solidFill>
                <a:latin typeface="楷体" pitchFamily="49" charset="-122"/>
                <a:ea typeface="楷体" pitchFamily="49" charset="-122"/>
              </a:rPr>
              <a:t>巩固</a:t>
            </a:r>
            <a:endParaRPr lang="zh-CN" altLang="en-US" sz="3200" b="1" dirty="0">
              <a:solidFill>
                <a:srgbClr val="FF0000"/>
              </a:solidFill>
              <a:latin typeface="楷体" pitchFamily="49" charset="-122"/>
              <a:ea typeface="楷体" pitchFamily="49" charset="-122"/>
            </a:endParaRPr>
          </a:p>
        </p:txBody>
      </p:sp>
      <p:sp>
        <p:nvSpPr>
          <p:cNvPr id="8" name="文本框 35849"/>
          <p:cNvSpPr txBox="1">
            <a:spLocks noChangeArrowheads="1"/>
          </p:cNvSpPr>
          <p:nvPr/>
        </p:nvSpPr>
        <p:spPr bwMode="auto">
          <a:xfrm>
            <a:off x="580697" y="1981200"/>
            <a:ext cx="848710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400" dirty="0" smtClean="0">
                <a:solidFill>
                  <a:prstClr val="black"/>
                </a:solidFill>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a:t>
            </a:r>
            <a:r>
              <a:rPr lang="zh-CN" altLang="en-US" sz="2800" dirty="0">
                <a:solidFill>
                  <a:srgbClr val="0000FF"/>
                </a:solidFill>
                <a:latin typeface="楷体" panose="02010609060101010101" pitchFamily="49" charset="-122"/>
                <a:ea typeface="楷体" panose="02010609060101010101" pitchFamily="49" charset="-122"/>
                <a:cs typeface="楷体_GB2312"/>
              </a:rPr>
              <a:t>民经济的恢复</a:t>
            </a:r>
          </a:p>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3.</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a:solidFill>
                <a:prstClr val="black"/>
              </a:solidFill>
              <a:latin typeface="楷体" panose="02010609060101010101" pitchFamily="49" charset="-122"/>
              <a:ea typeface="楷体" panose="02010609060101010101" pitchFamily="49" charset="-122"/>
              <a:cs typeface="楷体_GB2312"/>
            </a:endParaRPr>
          </a:p>
          <a:p>
            <a:pPr eaLnBrk="1" hangingPunct="1"/>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4</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solidFill>
                  <a:prstClr val="black"/>
                </a:solidFill>
                <a:latin typeface="楷体" panose="02010609060101010101" pitchFamily="49" charset="-122"/>
                <a:ea typeface="楷体" panose="02010609060101010101" pitchFamily="49" charset="-122"/>
                <a:cs typeface="楷体_GB2312"/>
              </a:rPr>
              <a:t>：建国初期的外交</a:t>
            </a:r>
          </a:p>
        </p:txBody>
      </p:sp>
      <p:sp>
        <p:nvSpPr>
          <p:cNvPr id="9" name="标题 1"/>
          <p:cNvSpPr>
            <a:spLocks noGrp="1"/>
          </p:cNvSpPr>
          <p:nvPr>
            <p:ph type="title"/>
          </p:nvPr>
        </p:nvSpPr>
        <p:spPr>
          <a:xfrm>
            <a:off x="43487" y="1028276"/>
            <a:ext cx="7685425" cy="814388"/>
          </a:xfrm>
        </p:spPr>
        <p:txBody>
          <a:bodyPr>
            <a:normAutofit/>
          </a:bodyPr>
          <a:lstStyle/>
          <a:p>
            <a:pPr algn="l"/>
            <a:r>
              <a:rPr lang="zh-CN" altLang="en-US" sz="2800" dirty="0" smtClean="0">
                <a:latin typeface="楷体" panose="02010609060101010101" pitchFamily="49" charset="-122"/>
                <a:ea typeface="楷体" panose="02010609060101010101" pitchFamily="49" charset="-122"/>
              </a:rPr>
              <a:t>（一）人民政权面临的任务</a:t>
            </a:r>
            <a:endParaRPr lang="zh-CN" altLang="en-US" sz="2800" dirty="0">
              <a:latin typeface="楷体" panose="02010609060101010101" pitchFamily="49" charset="-122"/>
              <a:ea typeface="楷体" panose="02010609060101010101" pitchFamily="49" charset="-122"/>
            </a:endParaRPr>
          </a:p>
        </p:txBody>
      </p:sp>
      <p:sp>
        <p:nvSpPr>
          <p:cNvPr id="10" name="左大括号 9"/>
          <p:cNvSpPr/>
          <p:nvPr/>
        </p:nvSpPr>
        <p:spPr>
          <a:xfrm>
            <a:off x="64508" y="2047905"/>
            <a:ext cx="479781" cy="288279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951156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4"/>
          <p:cNvSpPr txBox="1">
            <a:spLocks noChangeArrowheads="1"/>
          </p:cNvSpPr>
          <p:nvPr/>
        </p:nvSpPr>
        <p:spPr bwMode="auto">
          <a:xfrm>
            <a:off x="381453" y="218973"/>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latin typeface="楷体" pitchFamily="49" charset="-122"/>
                <a:ea typeface="楷体" pitchFamily="49" charset="-122"/>
              </a:rPr>
              <a:t>三、人民</a:t>
            </a:r>
            <a:r>
              <a:rPr lang="zh-CN" altLang="en-US" sz="3200" b="1" dirty="0" smtClean="0">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latin typeface="楷体" pitchFamily="49" charset="-122"/>
              <a:ea typeface="楷体" pitchFamily="49" charset="-122"/>
            </a:endParaRPr>
          </a:p>
        </p:txBody>
      </p:sp>
      <p:sp>
        <p:nvSpPr>
          <p:cNvPr id="3" name="文本框 35844"/>
          <p:cNvSpPr txBox="1">
            <a:spLocks noChangeArrowheads="1"/>
          </p:cNvSpPr>
          <p:nvPr/>
        </p:nvSpPr>
        <p:spPr bwMode="auto">
          <a:xfrm>
            <a:off x="4572000" y="268531"/>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4" name="TextBox 3"/>
          <p:cNvSpPr txBox="1"/>
          <p:nvPr/>
        </p:nvSpPr>
        <p:spPr>
          <a:xfrm>
            <a:off x="12328" y="1395704"/>
            <a:ext cx="1904547" cy="523220"/>
          </a:xfrm>
          <a:prstGeom prst="rect">
            <a:avLst/>
          </a:prstGeom>
          <a:noFill/>
        </p:spPr>
        <p:txBody>
          <a:bodyPr wrap="square" rtlCol="0">
            <a:spAutoFit/>
          </a:bodyPr>
          <a:lstStyle/>
          <a:p>
            <a:r>
              <a:rPr lang="en-US" altLang="zh-CN" sz="2800" b="1" dirty="0" smtClean="0">
                <a:solidFill>
                  <a:srgbClr val="0000FF"/>
                </a:solidFill>
                <a:latin typeface="楷体" pitchFamily="49" charset="-122"/>
                <a:ea typeface="楷体" pitchFamily="49" charset="-122"/>
              </a:rPr>
              <a:t>1.</a:t>
            </a:r>
            <a:r>
              <a:rPr lang="zh-CN" altLang="en-US" sz="2800" b="1" dirty="0" smtClean="0">
                <a:solidFill>
                  <a:srgbClr val="0000FF"/>
                </a:solidFill>
                <a:latin typeface="楷体" pitchFamily="49" charset="-122"/>
                <a:ea typeface="楷体" pitchFamily="49" charset="-122"/>
              </a:rPr>
              <a:t>背景：</a:t>
            </a:r>
            <a:endParaRPr lang="zh-CN" altLang="en-US" sz="2800" b="1" dirty="0">
              <a:solidFill>
                <a:srgbClr val="0000FF"/>
              </a:solidFill>
              <a:latin typeface="楷体" pitchFamily="49" charset="-122"/>
              <a:ea typeface="楷体" pitchFamily="49" charset="-122"/>
            </a:endParaRPr>
          </a:p>
        </p:txBody>
      </p:sp>
      <p:sp>
        <p:nvSpPr>
          <p:cNvPr id="5" name="矩形 4"/>
          <p:cNvSpPr/>
          <p:nvPr/>
        </p:nvSpPr>
        <p:spPr>
          <a:xfrm>
            <a:off x="1447800" y="1441870"/>
            <a:ext cx="10439400" cy="523220"/>
          </a:xfrm>
          <a:prstGeom prst="rect">
            <a:avLst/>
          </a:prstGeom>
          <a:solidFill>
            <a:schemeClr val="accent6">
              <a:lumMod val="20000"/>
              <a:lumOff val="80000"/>
            </a:schemeClr>
          </a:solidFill>
        </p:spPr>
        <p:txBody>
          <a:bodyPr wrap="square">
            <a:spAutoFit/>
          </a:bodyPr>
          <a:lstStyle/>
          <a:p>
            <a:r>
              <a:rPr lang="zh-CN" altLang="zh-CN" sz="2800" dirty="0" smtClean="0">
                <a:latin typeface="楷体" pitchFamily="49" charset="-122"/>
                <a:ea typeface="楷体" pitchFamily="49" charset="-122"/>
              </a:rPr>
              <a:t>1953年</a:t>
            </a:r>
            <a:r>
              <a:rPr lang="zh-CN" altLang="zh-CN" sz="2800" dirty="0">
                <a:latin typeface="楷体" pitchFamily="49" charset="-122"/>
                <a:ea typeface="楷体" pitchFamily="49" charset="-122"/>
              </a:rPr>
              <a:t>，中国共产党根据国内</a:t>
            </a:r>
            <a:r>
              <a:rPr lang="zh-CN" altLang="zh-CN" sz="2800" b="1" dirty="0">
                <a:solidFill>
                  <a:srgbClr val="FF0000"/>
                </a:solidFill>
                <a:latin typeface="楷体" pitchFamily="49" charset="-122"/>
                <a:ea typeface="楷体" pitchFamily="49" charset="-122"/>
              </a:rPr>
              <a:t>经济、政治</a:t>
            </a:r>
            <a:r>
              <a:rPr lang="zh-CN" altLang="zh-CN" sz="2800" dirty="0">
                <a:latin typeface="楷体" pitchFamily="49" charset="-122"/>
                <a:ea typeface="楷体" pitchFamily="49" charset="-122"/>
              </a:rPr>
              <a:t>条件及</a:t>
            </a:r>
            <a:r>
              <a:rPr lang="zh-CN" altLang="zh-CN" sz="2800" b="1" dirty="0">
                <a:solidFill>
                  <a:srgbClr val="FF0000"/>
                </a:solidFill>
                <a:latin typeface="楷体" pitchFamily="49" charset="-122"/>
                <a:ea typeface="楷体" pitchFamily="49" charset="-122"/>
              </a:rPr>
              <a:t>国际形势</a:t>
            </a:r>
            <a:r>
              <a:rPr lang="zh-CN" altLang="zh-CN" sz="2800" dirty="0">
                <a:latin typeface="楷体" pitchFamily="49" charset="-122"/>
                <a:ea typeface="楷体" pitchFamily="49" charset="-122"/>
              </a:rPr>
              <a:t>的</a:t>
            </a:r>
            <a:r>
              <a:rPr lang="zh-CN" altLang="zh-CN" sz="2800" dirty="0" smtClean="0">
                <a:latin typeface="楷体" pitchFamily="49" charset="-122"/>
                <a:ea typeface="楷体" pitchFamily="49" charset="-122"/>
              </a:rPr>
              <a:t>变化</a:t>
            </a:r>
            <a:endParaRPr lang="zh-CN" altLang="en-US" sz="2800" dirty="0">
              <a:latin typeface="楷体" pitchFamily="49" charset="-122"/>
              <a:ea typeface="楷体" pitchFamily="49" charset="-122"/>
            </a:endParaRPr>
          </a:p>
        </p:txBody>
      </p:sp>
      <p:pic>
        <p:nvPicPr>
          <p:cNvPr id="6146" name="Picture 2" descr="C:\Users\Administrator\Desktop\图片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42329"/>
            <a:ext cx="10612437" cy="483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685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146"/>
                                        </p:tgtEl>
                                        <p:attrNameLst>
                                          <p:attrName>style.visibility</p:attrName>
                                        </p:attrNameLst>
                                      </p:cBhvr>
                                      <p:to>
                                        <p:strVal val="visible"/>
                                      </p:to>
                                    </p:set>
                                    <p:anim calcmode="lin" valueType="num">
                                      <p:cBhvr>
                                        <p:cTn id="28" dur="500" fill="hold"/>
                                        <p:tgtEl>
                                          <p:spTgt spid="6146"/>
                                        </p:tgtEl>
                                        <p:attrNameLst>
                                          <p:attrName>ppt_w</p:attrName>
                                        </p:attrNameLst>
                                      </p:cBhvr>
                                      <p:tavLst>
                                        <p:tav tm="0">
                                          <p:val>
                                            <p:fltVal val="0"/>
                                          </p:val>
                                        </p:tav>
                                        <p:tav tm="100000">
                                          <p:val>
                                            <p:strVal val="#ppt_w"/>
                                          </p:val>
                                        </p:tav>
                                      </p:tavLst>
                                    </p:anim>
                                    <p:anim calcmode="lin" valueType="num">
                                      <p:cBhvr>
                                        <p:cTn id="29" dur="500" fill="hold"/>
                                        <p:tgtEl>
                                          <p:spTgt spid="6146"/>
                                        </p:tgtEl>
                                        <p:attrNameLst>
                                          <p:attrName>ppt_h</p:attrName>
                                        </p:attrNameLst>
                                      </p:cBhvr>
                                      <p:tavLst>
                                        <p:tav tm="0">
                                          <p:val>
                                            <p:fltVal val="0"/>
                                          </p:val>
                                        </p:tav>
                                        <p:tav tm="100000">
                                          <p:val>
                                            <p:strVal val="#ppt_h"/>
                                          </p:val>
                                        </p:tav>
                                      </p:tavLst>
                                    </p:anim>
                                    <p:animEffect transition="in" filter="fade">
                                      <p:cBhvr>
                                        <p:cTn id="3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475" y="944434"/>
            <a:ext cx="1904547" cy="523220"/>
          </a:xfrm>
          <a:prstGeom prst="rect">
            <a:avLst/>
          </a:prstGeom>
          <a:noFill/>
        </p:spPr>
        <p:txBody>
          <a:bodyPr wrap="square" rtlCol="0">
            <a:spAutoFit/>
          </a:bodyPr>
          <a:lstStyle/>
          <a:p>
            <a:r>
              <a:rPr lang="en-US" altLang="zh-CN" sz="2800" b="1" dirty="0" smtClean="0">
                <a:solidFill>
                  <a:srgbClr val="0000FF"/>
                </a:solidFill>
                <a:latin typeface="楷体" pitchFamily="49" charset="-122"/>
                <a:ea typeface="楷体" pitchFamily="49" charset="-122"/>
              </a:rPr>
              <a:t>1.</a:t>
            </a:r>
            <a:r>
              <a:rPr lang="zh-CN" altLang="en-US" sz="2800" b="1" dirty="0" smtClean="0">
                <a:solidFill>
                  <a:srgbClr val="0000FF"/>
                </a:solidFill>
                <a:latin typeface="楷体" pitchFamily="49" charset="-122"/>
                <a:ea typeface="楷体" pitchFamily="49" charset="-122"/>
              </a:rPr>
              <a:t>背景：</a:t>
            </a:r>
            <a:endParaRPr lang="zh-CN" altLang="en-US" sz="2800" b="1" dirty="0">
              <a:solidFill>
                <a:srgbClr val="0000FF"/>
              </a:solidFill>
              <a:latin typeface="楷体" pitchFamily="49" charset="-122"/>
              <a:ea typeface="楷体" pitchFamily="49" charset="-122"/>
            </a:endParaRPr>
          </a:p>
        </p:txBody>
      </p:sp>
      <p:sp>
        <p:nvSpPr>
          <p:cNvPr id="3" name="矩形 2"/>
          <p:cNvSpPr/>
          <p:nvPr/>
        </p:nvSpPr>
        <p:spPr>
          <a:xfrm>
            <a:off x="1428997" y="990600"/>
            <a:ext cx="10439400" cy="523220"/>
          </a:xfrm>
          <a:prstGeom prst="rect">
            <a:avLst/>
          </a:prstGeom>
          <a:solidFill>
            <a:schemeClr val="accent6">
              <a:lumMod val="20000"/>
              <a:lumOff val="80000"/>
            </a:schemeClr>
          </a:solidFill>
        </p:spPr>
        <p:txBody>
          <a:bodyPr wrap="square">
            <a:spAutoFit/>
          </a:bodyPr>
          <a:lstStyle/>
          <a:p>
            <a:r>
              <a:rPr lang="zh-CN" altLang="zh-CN" sz="2800" dirty="0" smtClean="0">
                <a:latin typeface="楷体" pitchFamily="49" charset="-122"/>
                <a:ea typeface="楷体" pitchFamily="49" charset="-122"/>
              </a:rPr>
              <a:t>1953年</a:t>
            </a:r>
            <a:r>
              <a:rPr lang="zh-CN" altLang="zh-CN" sz="2800" dirty="0">
                <a:latin typeface="楷体" pitchFamily="49" charset="-122"/>
                <a:ea typeface="楷体" pitchFamily="49" charset="-122"/>
              </a:rPr>
              <a:t>，中国共产党根据国内</a:t>
            </a:r>
            <a:r>
              <a:rPr lang="zh-CN" altLang="zh-CN" sz="2800" b="1" dirty="0">
                <a:solidFill>
                  <a:srgbClr val="FF0000"/>
                </a:solidFill>
                <a:latin typeface="楷体" pitchFamily="49" charset="-122"/>
                <a:ea typeface="楷体" pitchFamily="49" charset="-122"/>
              </a:rPr>
              <a:t>经济、政治</a:t>
            </a:r>
            <a:r>
              <a:rPr lang="zh-CN" altLang="zh-CN" sz="2800" dirty="0">
                <a:latin typeface="楷体" pitchFamily="49" charset="-122"/>
                <a:ea typeface="楷体" pitchFamily="49" charset="-122"/>
              </a:rPr>
              <a:t>条件及</a:t>
            </a:r>
            <a:r>
              <a:rPr lang="zh-CN" altLang="zh-CN" sz="2800" b="1" dirty="0">
                <a:solidFill>
                  <a:srgbClr val="FF0000"/>
                </a:solidFill>
                <a:latin typeface="楷体" pitchFamily="49" charset="-122"/>
                <a:ea typeface="楷体" pitchFamily="49" charset="-122"/>
              </a:rPr>
              <a:t>国际形势</a:t>
            </a:r>
            <a:r>
              <a:rPr lang="zh-CN" altLang="zh-CN" sz="2800" dirty="0">
                <a:latin typeface="楷体" pitchFamily="49" charset="-122"/>
                <a:ea typeface="楷体" pitchFamily="49" charset="-122"/>
              </a:rPr>
              <a:t>的</a:t>
            </a:r>
            <a:r>
              <a:rPr lang="zh-CN" altLang="zh-CN" sz="2800" dirty="0" smtClean="0">
                <a:latin typeface="楷体" pitchFamily="49" charset="-122"/>
                <a:ea typeface="楷体" pitchFamily="49" charset="-122"/>
              </a:rPr>
              <a:t>变化</a:t>
            </a:r>
            <a:endParaRPr lang="zh-CN" altLang="en-US" sz="2800" dirty="0">
              <a:latin typeface="楷体" pitchFamily="49" charset="-122"/>
              <a:ea typeface="楷体" pitchFamily="49" charset="-122"/>
            </a:endParaRPr>
          </a:p>
        </p:txBody>
      </p:sp>
      <p:sp>
        <p:nvSpPr>
          <p:cNvPr id="4" name="文本框 35844"/>
          <p:cNvSpPr txBox="1">
            <a:spLocks noChangeArrowheads="1"/>
          </p:cNvSpPr>
          <p:nvPr/>
        </p:nvSpPr>
        <p:spPr bwMode="auto">
          <a:xfrm>
            <a:off x="381453" y="218973"/>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latin typeface="楷体" pitchFamily="49" charset="-122"/>
                <a:ea typeface="楷体" pitchFamily="49" charset="-122"/>
              </a:rPr>
              <a:t>三、人民</a:t>
            </a:r>
            <a:r>
              <a:rPr lang="zh-CN" altLang="en-US" sz="3200" b="1" dirty="0" smtClean="0">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latin typeface="楷体" pitchFamily="49" charset="-122"/>
              <a:ea typeface="楷体" pitchFamily="49" charset="-122"/>
            </a:endParaRPr>
          </a:p>
        </p:txBody>
      </p:sp>
      <p:sp>
        <p:nvSpPr>
          <p:cNvPr id="5" name="文本框 35844"/>
          <p:cNvSpPr txBox="1">
            <a:spLocks noChangeArrowheads="1"/>
          </p:cNvSpPr>
          <p:nvPr/>
        </p:nvSpPr>
        <p:spPr bwMode="auto">
          <a:xfrm>
            <a:off x="4572000" y="268531"/>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6" name="Text Box 5"/>
          <p:cNvSpPr txBox="1">
            <a:spLocks noChangeArrowheads="1"/>
          </p:cNvSpPr>
          <p:nvPr/>
        </p:nvSpPr>
        <p:spPr bwMode="auto">
          <a:xfrm>
            <a:off x="1295400" y="2373154"/>
            <a:ext cx="1659429" cy="954107"/>
          </a:xfrm>
          <a:prstGeom prst="rect">
            <a:avLst/>
          </a:prstGeom>
          <a:solidFill>
            <a:schemeClr val="bg1">
              <a:lumMod val="85000"/>
            </a:schemeClr>
          </a:solidFill>
          <a:ln>
            <a:noFill/>
          </a:ln>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dirty="0">
                <a:solidFill>
                  <a:srgbClr val="FF0000"/>
                </a:solidFill>
                <a:latin typeface="+mn-ea"/>
                <a:ea typeface="+mn-ea"/>
              </a:rPr>
              <a:t>过渡时期</a:t>
            </a:r>
          </a:p>
          <a:p>
            <a:pPr eaLnBrk="1" hangingPunct="1">
              <a:spcBef>
                <a:spcPct val="0"/>
              </a:spcBef>
              <a:buFontTx/>
              <a:buNone/>
            </a:pPr>
            <a:r>
              <a:rPr lang="zh-CN" altLang="en-US" sz="2800" b="1" dirty="0">
                <a:solidFill>
                  <a:srgbClr val="FF0000"/>
                </a:solidFill>
                <a:latin typeface="+mn-ea"/>
                <a:ea typeface="+mn-ea"/>
              </a:rPr>
              <a:t>总路线</a:t>
            </a:r>
          </a:p>
        </p:txBody>
      </p:sp>
      <p:sp>
        <p:nvSpPr>
          <p:cNvPr id="7" name="Text Box 6"/>
          <p:cNvSpPr txBox="1">
            <a:spLocks noChangeArrowheads="1"/>
          </p:cNvSpPr>
          <p:nvPr/>
        </p:nvSpPr>
        <p:spPr bwMode="auto">
          <a:xfrm>
            <a:off x="3682399" y="2673196"/>
            <a:ext cx="2659268" cy="523220"/>
          </a:xfrm>
          <a:prstGeom prst="rect">
            <a:avLst/>
          </a:prstGeom>
          <a:solidFill>
            <a:schemeClr val="bg1">
              <a:lumMod val="85000"/>
            </a:schemeClr>
          </a:solidFill>
          <a:ln>
            <a:noFill/>
          </a:ln>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800" dirty="0">
                <a:latin typeface="+mn-ea"/>
                <a:ea typeface="+mn-ea"/>
              </a:rPr>
              <a:t>“</a:t>
            </a:r>
            <a:r>
              <a:rPr lang="zh-CN" altLang="en-US" sz="2800" dirty="0">
                <a:latin typeface="+mn-ea"/>
                <a:ea typeface="+mn-ea"/>
              </a:rPr>
              <a:t>一五”计划</a:t>
            </a:r>
          </a:p>
        </p:txBody>
      </p:sp>
      <p:sp>
        <p:nvSpPr>
          <p:cNvPr id="8" name="Text Box 7"/>
          <p:cNvSpPr txBox="1">
            <a:spLocks noChangeArrowheads="1"/>
          </p:cNvSpPr>
          <p:nvPr/>
        </p:nvSpPr>
        <p:spPr bwMode="auto">
          <a:xfrm>
            <a:off x="6809520" y="1803242"/>
            <a:ext cx="2698175" cy="523220"/>
          </a:xfrm>
          <a:prstGeom prst="rect">
            <a:avLst/>
          </a:prstGeom>
          <a:solidFill>
            <a:schemeClr val="bg1">
              <a:lumMod val="85000"/>
            </a:schemeClr>
          </a:solidFill>
          <a:ln>
            <a:noFill/>
          </a:ln>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mn-ea"/>
                <a:ea typeface="+mn-ea"/>
              </a:rPr>
              <a:t>开始工业化建设</a:t>
            </a:r>
          </a:p>
        </p:txBody>
      </p:sp>
      <p:sp>
        <p:nvSpPr>
          <p:cNvPr id="9" name="Text Box 8"/>
          <p:cNvSpPr txBox="1">
            <a:spLocks noChangeArrowheads="1"/>
          </p:cNvSpPr>
          <p:nvPr/>
        </p:nvSpPr>
        <p:spPr bwMode="auto">
          <a:xfrm>
            <a:off x="6836271" y="3374867"/>
            <a:ext cx="2339102" cy="523220"/>
          </a:xfrm>
          <a:prstGeom prst="rect">
            <a:avLst/>
          </a:prstGeom>
          <a:solidFill>
            <a:schemeClr val="bg1">
              <a:lumMod val="85000"/>
            </a:schemeClr>
          </a:solidFill>
          <a:ln>
            <a:noFill/>
          </a:ln>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a:latin typeface="+mn-ea"/>
                <a:ea typeface="+mn-ea"/>
              </a:rPr>
              <a:t>社会主义改造</a:t>
            </a:r>
          </a:p>
        </p:txBody>
      </p:sp>
      <p:sp>
        <p:nvSpPr>
          <p:cNvPr id="10" name="Line 9"/>
          <p:cNvSpPr>
            <a:spLocks noChangeShapeType="1"/>
          </p:cNvSpPr>
          <p:nvPr/>
        </p:nvSpPr>
        <p:spPr bwMode="auto">
          <a:xfrm>
            <a:off x="2954829" y="2930367"/>
            <a:ext cx="727571" cy="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mn-ea"/>
            </a:endParaRPr>
          </a:p>
        </p:txBody>
      </p:sp>
      <p:sp>
        <p:nvSpPr>
          <p:cNvPr id="11" name="Line 10"/>
          <p:cNvSpPr>
            <a:spLocks noChangeShapeType="1"/>
          </p:cNvSpPr>
          <p:nvPr/>
        </p:nvSpPr>
        <p:spPr bwMode="auto">
          <a:xfrm flipV="1">
            <a:off x="6341667" y="2231867"/>
            <a:ext cx="383673" cy="47145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mn-ea"/>
            </a:endParaRPr>
          </a:p>
        </p:txBody>
      </p:sp>
      <p:sp>
        <p:nvSpPr>
          <p:cNvPr id="12" name="Line 11"/>
          <p:cNvSpPr>
            <a:spLocks noChangeShapeType="1"/>
          </p:cNvSpPr>
          <p:nvPr/>
        </p:nvSpPr>
        <p:spPr bwMode="auto">
          <a:xfrm>
            <a:off x="6341667" y="3196416"/>
            <a:ext cx="383673" cy="467376"/>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2800">
              <a:latin typeface="+mn-ea"/>
            </a:endParaRPr>
          </a:p>
        </p:txBody>
      </p:sp>
      <p:sp>
        <p:nvSpPr>
          <p:cNvPr id="13" name="矩形 12"/>
          <p:cNvSpPr/>
          <p:nvPr/>
        </p:nvSpPr>
        <p:spPr>
          <a:xfrm>
            <a:off x="152401" y="3505200"/>
            <a:ext cx="3733800" cy="2677656"/>
          </a:xfrm>
          <a:prstGeom prst="rect">
            <a:avLst/>
          </a:prstGeom>
          <a:solidFill>
            <a:schemeClr val="accent6">
              <a:lumMod val="20000"/>
              <a:lumOff val="80000"/>
            </a:schemeClr>
          </a:solidFill>
        </p:spPr>
        <p:txBody>
          <a:bodyPr wrap="square">
            <a:spAutoFit/>
          </a:bodyPr>
          <a:lstStyle/>
          <a:p>
            <a:r>
              <a:rPr lang="zh-CN" altLang="en-US" sz="2800" dirty="0" smtClean="0">
                <a:latin typeface="楷体" pitchFamily="49" charset="-122"/>
                <a:ea typeface="楷体" pitchFamily="49" charset="-122"/>
              </a:rPr>
              <a:t>“即</a:t>
            </a:r>
            <a:r>
              <a:rPr lang="zh-CN" altLang="en-US" sz="2800" b="1" dirty="0">
                <a:latin typeface="楷体" pitchFamily="49" charset="-122"/>
                <a:ea typeface="楷体" pitchFamily="49" charset="-122"/>
              </a:rPr>
              <a:t>在相当长的时期内，</a:t>
            </a:r>
            <a:r>
              <a:rPr lang="zh-CN" altLang="en-US" sz="2800" b="1" dirty="0">
                <a:solidFill>
                  <a:srgbClr val="FF0000"/>
                </a:solidFill>
                <a:latin typeface="楷体" pitchFamily="49" charset="-122"/>
                <a:ea typeface="楷体" pitchFamily="49" charset="-122"/>
              </a:rPr>
              <a:t>逐步实现国家的社会主义</a:t>
            </a:r>
            <a:r>
              <a:rPr lang="zh-CN" altLang="en-US" sz="2800" b="1" dirty="0">
                <a:solidFill>
                  <a:srgbClr val="0000FF"/>
                </a:solidFill>
                <a:latin typeface="楷体" pitchFamily="49" charset="-122"/>
                <a:ea typeface="楷体" pitchFamily="49" charset="-122"/>
              </a:rPr>
              <a:t>工业化</a:t>
            </a:r>
            <a:r>
              <a:rPr lang="zh-CN" altLang="en-US" sz="2800" b="1" dirty="0">
                <a:solidFill>
                  <a:srgbClr val="FF0000"/>
                </a:solidFill>
                <a:latin typeface="楷体" pitchFamily="49" charset="-122"/>
                <a:ea typeface="楷体" pitchFamily="49" charset="-122"/>
              </a:rPr>
              <a:t>，并逐步实现国家对农业、手工业和资本主义工商业的</a:t>
            </a:r>
            <a:r>
              <a:rPr lang="zh-CN" altLang="en-US" sz="2800" b="1" dirty="0" smtClean="0">
                <a:solidFill>
                  <a:srgbClr val="0000FF"/>
                </a:solidFill>
                <a:latin typeface="楷体" pitchFamily="49" charset="-122"/>
                <a:ea typeface="楷体" pitchFamily="49" charset="-122"/>
              </a:rPr>
              <a:t>社会主义改造</a:t>
            </a:r>
            <a:r>
              <a:rPr lang="zh-CN" altLang="en-US" sz="2800" dirty="0">
                <a:latin typeface="楷体" pitchFamily="49" charset="-122"/>
                <a:ea typeface="楷体" pitchFamily="49" charset="-122"/>
              </a:rPr>
              <a:t>”</a:t>
            </a:r>
          </a:p>
        </p:txBody>
      </p:sp>
      <p:sp>
        <p:nvSpPr>
          <p:cNvPr id="14" name="Text Box 31"/>
          <p:cNvSpPr txBox="1">
            <a:spLocks noChangeArrowheads="1"/>
          </p:cNvSpPr>
          <p:nvPr/>
        </p:nvSpPr>
        <p:spPr bwMode="auto">
          <a:xfrm>
            <a:off x="3893823" y="3939463"/>
            <a:ext cx="6019799" cy="650875"/>
          </a:xfrm>
          <a:prstGeom prst="rect">
            <a:avLst/>
          </a:prstGeom>
          <a:solidFill>
            <a:schemeClr val="bg1"/>
          </a:solidFill>
          <a:ln w="9525">
            <a:solidFill>
              <a:srgbClr val="800000"/>
            </a:solidFill>
            <a:miter lim="800000"/>
            <a:headEnd/>
            <a:tailEnd/>
          </a:ln>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3600" b="1" dirty="0" smtClean="0">
                <a:solidFill>
                  <a:srgbClr val="0000CC"/>
                </a:solidFill>
                <a:ea typeface="黑体" pitchFamily="49" charset="-122"/>
              </a:rPr>
              <a:t>内        容</a:t>
            </a:r>
            <a:r>
              <a:rPr lang="en-US" altLang="zh-CN" sz="3600" b="1" dirty="0" smtClean="0">
                <a:solidFill>
                  <a:srgbClr val="0000CC"/>
                </a:solidFill>
                <a:ea typeface="黑体" pitchFamily="49" charset="-122"/>
              </a:rPr>
              <a:t>:     </a:t>
            </a:r>
            <a:r>
              <a:rPr lang="zh-CN" altLang="en-US" sz="3600" b="1" dirty="0" smtClean="0">
                <a:solidFill>
                  <a:srgbClr val="0000CC"/>
                </a:solidFill>
                <a:ea typeface="黑体" pitchFamily="49" charset="-122"/>
              </a:rPr>
              <a:t>一  </a:t>
            </a:r>
            <a:r>
              <a:rPr lang="zh-CN" altLang="en-US" sz="3600" b="1" dirty="0" smtClean="0">
                <a:solidFill>
                  <a:srgbClr val="FF0066"/>
                </a:solidFill>
                <a:ea typeface="黑体" pitchFamily="49" charset="-122"/>
              </a:rPr>
              <a:t>化</a:t>
            </a:r>
            <a:r>
              <a:rPr lang="zh-CN" altLang="en-US" sz="3600" b="1" dirty="0" smtClean="0">
                <a:solidFill>
                  <a:srgbClr val="0000CC"/>
                </a:solidFill>
                <a:ea typeface="黑体" pitchFamily="49" charset="-122"/>
              </a:rPr>
              <a:t>  三   </a:t>
            </a:r>
            <a:r>
              <a:rPr lang="zh-CN" altLang="en-US" sz="3600" b="1" dirty="0" smtClean="0">
                <a:solidFill>
                  <a:srgbClr val="FF0066"/>
                </a:solidFill>
                <a:ea typeface="黑体" pitchFamily="49" charset="-122"/>
              </a:rPr>
              <a:t>改</a:t>
            </a:r>
          </a:p>
        </p:txBody>
      </p:sp>
      <p:sp>
        <p:nvSpPr>
          <p:cNvPr id="15" name="Text Box 30"/>
          <p:cNvSpPr txBox="1">
            <a:spLocks noChangeArrowheads="1"/>
          </p:cNvSpPr>
          <p:nvPr/>
        </p:nvSpPr>
        <p:spPr bwMode="auto">
          <a:xfrm>
            <a:off x="3931429" y="4850193"/>
            <a:ext cx="5982194" cy="650875"/>
          </a:xfrm>
          <a:prstGeom prst="rect">
            <a:avLst/>
          </a:prstGeom>
          <a:solidFill>
            <a:schemeClr val="bg1"/>
          </a:solidFill>
          <a:ln w="9525">
            <a:solidFill>
              <a:srgbClr val="800000"/>
            </a:solidFill>
            <a:miter lim="800000"/>
            <a:headEnd/>
            <a:tailEnd/>
          </a:ln>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3600" b="1" dirty="0" smtClean="0">
                <a:solidFill>
                  <a:srgbClr val="0000CC"/>
                </a:solidFill>
                <a:ea typeface="黑体" pitchFamily="49" charset="-122"/>
              </a:rPr>
              <a:t>指导方针：</a:t>
            </a:r>
            <a:r>
              <a:rPr lang="zh-CN" altLang="en-US" sz="3600" b="1" dirty="0" smtClean="0">
                <a:solidFill>
                  <a:srgbClr val="FF0066"/>
                </a:solidFill>
                <a:ea typeface="黑体" pitchFamily="49" charset="-122"/>
              </a:rPr>
              <a:t>建设</a:t>
            </a:r>
            <a:r>
              <a:rPr lang="zh-CN" altLang="en-US" sz="3600" b="1" dirty="0" smtClean="0">
                <a:solidFill>
                  <a:srgbClr val="000000"/>
                </a:solidFill>
                <a:ea typeface="黑体" pitchFamily="49" charset="-122"/>
              </a:rPr>
              <a:t>和</a:t>
            </a:r>
            <a:r>
              <a:rPr lang="zh-CN" altLang="en-US" sz="3600" b="1" dirty="0" smtClean="0">
                <a:solidFill>
                  <a:srgbClr val="FF0066"/>
                </a:solidFill>
                <a:ea typeface="黑体" pitchFamily="49" charset="-122"/>
              </a:rPr>
              <a:t>改造</a:t>
            </a:r>
            <a:r>
              <a:rPr lang="zh-CN" altLang="en-US" sz="3600" b="1" dirty="0" smtClean="0">
                <a:solidFill>
                  <a:srgbClr val="000000"/>
                </a:solidFill>
                <a:ea typeface="黑体" pitchFamily="49" charset="-122"/>
              </a:rPr>
              <a:t>并举</a:t>
            </a:r>
          </a:p>
        </p:txBody>
      </p:sp>
      <p:sp>
        <p:nvSpPr>
          <p:cNvPr id="16" name="Text Box 30"/>
          <p:cNvSpPr txBox="1">
            <a:spLocks noChangeArrowheads="1"/>
          </p:cNvSpPr>
          <p:nvPr/>
        </p:nvSpPr>
        <p:spPr bwMode="auto">
          <a:xfrm>
            <a:off x="5886202" y="5549532"/>
            <a:ext cx="5772397" cy="650875"/>
          </a:xfrm>
          <a:prstGeom prst="rect">
            <a:avLst/>
          </a:prstGeom>
          <a:solidFill>
            <a:schemeClr val="bg1"/>
          </a:solidFill>
          <a:ln w="9525">
            <a:noFill/>
            <a:miter lim="800000"/>
            <a:headEnd/>
            <a:tailEnd/>
          </a:ln>
        </p:spPr>
        <p:txBody>
          <a:bodyPr wrap="squar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spcBef>
                <a:spcPct val="50000"/>
              </a:spcBef>
            </a:pPr>
            <a:r>
              <a:rPr lang="zh-CN" altLang="en-US" sz="3600" b="1" dirty="0" smtClean="0">
                <a:solidFill>
                  <a:srgbClr val="FF0000"/>
                </a:solidFill>
                <a:latin typeface="楷体" pitchFamily="49" charset="-122"/>
                <a:ea typeface="楷体" pitchFamily="49" charset="-122"/>
              </a:rPr>
              <a:t>生产力</a:t>
            </a:r>
            <a:r>
              <a:rPr lang="zh-CN" altLang="en-US" sz="3600" b="1" dirty="0" smtClean="0">
                <a:solidFill>
                  <a:srgbClr val="0000CC"/>
                </a:solidFill>
                <a:latin typeface="楷体" pitchFamily="49" charset="-122"/>
                <a:ea typeface="楷体" pitchFamily="49" charset="-122"/>
              </a:rPr>
              <a:t>和</a:t>
            </a:r>
            <a:r>
              <a:rPr lang="zh-CN" altLang="en-US" sz="3600" b="1" dirty="0" smtClean="0">
                <a:solidFill>
                  <a:srgbClr val="FF0000"/>
                </a:solidFill>
                <a:latin typeface="楷体" pitchFamily="49" charset="-122"/>
                <a:ea typeface="楷体" pitchFamily="49" charset="-122"/>
              </a:rPr>
              <a:t>生产关系</a:t>
            </a:r>
            <a:r>
              <a:rPr lang="zh-CN" altLang="en-US" sz="3600" b="1" dirty="0" smtClean="0">
                <a:solidFill>
                  <a:srgbClr val="0000CC"/>
                </a:solidFill>
                <a:latin typeface="楷体" pitchFamily="49" charset="-122"/>
                <a:ea typeface="楷体" pitchFamily="49" charset="-122"/>
              </a:rPr>
              <a:t>协同发展</a:t>
            </a:r>
            <a:endParaRPr lang="zh-CN" altLang="en-US" sz="3600" b="1" dirty="0" smtClean="0">
              <a:solidFill>
                <a:srgbClr val="000000"/>
              </a:solidFill>
              <a:latin typeface="楷体" pitchFamily="49" charset="-122"/>
              <a:ea typeface="楷体" pitchFamily="49" charset="-122"/>
            </a:endParaRPr>
          </a:p>
        </p:txBody>
      </p:sp>
    </p:spTree>
    <p:extLst>
      <p:ext uri="{BB962C8B-B14F-4D97-AF65-F5344CB8AC3E}">
        <p14:creationId xmlns:p14="http://schemas.microsoft.com/office/powerpoint/2010/main" val="40208216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ppt_x</p:attrName>
                                        </p:attrNameLst>
                                      </p:cBhvr>
                                      <p:tavLst>
                                        <p:tav tm="0">
                                          <p:val>
                                            <p:strVal val="#ppt_x-.2"/>
                                          </p:val>
                                        </p:tav>
                                        <p:tav tm="100000">
                                          <p:val>
                                            <p:strVal val="#ppt_x"/>
                                          </p:val>
                                        </p:tav>
                                      </p:tavLst>
                                    </p:anim>
                                    <p:anim calcmode="lin" valueType="num">
                                      <p:cBhvr>
                                        <p:cTn id="4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ppt_x</p:attrName>
                                        </p:attrNameLst>
                                      </p:cBhvr>
                                      <p:tavLst>
                                        <p:tav tm="0">
                                          <p:val>
                                            <p:strVal val="#ppt_x-.2"/>
                                          </p:val>
                                        </p:tav>
                                        <p:tav tm="100000">
                                          <p:val>
                                            <p:strVal val="#ppt_x"/>
                                          </p:val>
                                        </p:tav>
                                      </p:tavLst>
                                    </p:anim>
                                    <p:anim calcmode="lin" valueType="num">
                                      <p:cBhvr>
                                        <p:cTn id="51"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2" dur="10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ppt_x</p:attrName>
                                        </p:attrNameLst>
                                      </p:cBhvr>
                                      <p:tavLst>
                                        <p:tav tm="0">
                                          <p:val>
                                            <p:strVal val="#ppt_x-.2"/>
                                          </p:val>
                                        </p:tav>
                                        <p:tav tm="100000">
                                          <p:val>
                                            <p:strVal val="#ppt_x"/>
                                          </p:val>
                                        </p:tav>
                                      </p:tavLst>
                                    </p:anim>
                                    <p:anim calcmode="lin" valueType="num">
                                      <p:cBhvr>
                                        <p:cTn id="5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3"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 name="Picture 1" descr="C:\Users\Administrator\AppData\Roaming\Tencent\Users\416187583\QQ\WinTemp\RichOle\X7JW_JCBM[{8%V{8@ACHT7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45135"/>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5"/>
          <p:cNvSpPr txBox="1"/>
          <p:nvPr>
            <p:custDataLst>
              <p:tags r:id="rId1"/>
            </p:custDataLst>
          </p:nvPr>
        </p:nvSpPr>
        <p:spPr>
          <a:xfrm>
            <a:off x="14844" y="37539"/>
            <a:ext cx="9998269" cy="523220"/>
          </a:xfrm>
          <a:prstGeom prst="rect">
            <a:avLst/>
          </a:prstGeom>
          <a:solidFill>
            <a:schemeClr val="bg1"/>
          </a:solidFill>
        </p:spPr>
        <p:txBody>
          <a:bodyPr wrap="square" rtlCol="0">
            <a:spAutoFit/>
          </a:bodyPr>
          <a:lstStyle/>
          <a:p>
            <a:r>
              <a:rPr lang="zh-CN" altLang="en-US" sz="2800" spc="100" dirty="0">
                <a:blipFill>
                  <a:blip r:embed="rId7"/>
                  <a:stretch>
                    <a:fillRect/>
                  </a:stretch>
                </a:blipFill>
                <a:uFillTx/>
                <a:latin typeface="华康平剧体P W7" panose="040B0700000000000000" charset="-122"/>
                <a:ea typeface="华康平剧体P W7" panose="040B0700000000000000" charset="-122"/>
                <a:cs typeface="华康平剧体P W7" panose="040B0700000000000000" charset="-122"/>
              </a:rPr>
              <a:t>第九单元  中华人民共和国成立和社会主义革命与建设</a:t>
            </a:r>
          </a:p>
        </p:txBody>
      </p:sp>
      <p:sp>
        <p:nvSpPr>
          <p:cNvPr id="5" name="文本框 6"/>
          <p:cNvSpPr txBox="1"/>
          <p:nvPr>
            <p:custDataLst>
              <p:tags r:id="rId2"/>
            </p:custDataLst>
          </p:nvPr>
        </p:nvSpPr>
        <p:spPr>
          <a:xfrm>
            <a:off x="838200" y="990600"/>
            <a:ext cx="9906000" cy="646331"/>
          </a:xfrm>
          <a:prstGeom prst="rect">
            <a:avLst/>
          </a:prstGeom>
          <a:solidFill>
            <a:schemeClr val="bg1"/>
          </a:solidFill>
        </p:spPr>
        <p:txBody>
          <a:bodyPr wrap="square" rtlCol="0">
            <a:spAutoFit/>
          </a:bodyPr>
          <a:lstStyle/>
          <a:p>
            <a:r>
              <a:rPr lang="zh-CN" altLang="en-US" sz="3600" b="1" spc="-150" dirty="0">
                <a:blipFill>
                  <a:blip r:embed="rId7"/>
                  <a:stretch>
                    <a:fillRect/>
                  </a:stretch>
                </a:blipFill>
                <a:uFillTx/>
                <a:latin typeface="楷体" pitchFamily="49" charset="-122"/>
                <a:ea typeface="楷体" pitchFamily="49" charset="-122"/>
                <a:cs typeface="+mn-ea"/>
              </a:rPr>
              <a:t>第</a:t>
            </a:r>
            <a:r>
              <a:rPr lang="en-US" altLang="zh-CN" sz="3600" b="1" spc="-150" dirty="0">
                <a:blipFill>
                  <a:blip r:embed="rId7"/>
                  <a:stretch>
                    <a:fillRect/>
                  </a:stretch>
                </a:blipFill>
                <a:uFillTx/>
                <a:latin typeface="楷体" pitchFamily="49" charset="-122"/>
                <a:ea typeface="楷体" pitchFamily="49" charset="-122"/>
                <a:cs typeface="+mn-ea"/>
              </a:rPr>
              <a:t>26</a:t>
            </a:r>
            <a:r>
              <a:rPr lang="zh-CN" altLang="en-US" sz="3600" b="1" spc="-150" dirty="0">
                <a:blipFill>
                  <a:blip r:embed="rId7"/>
                  <a:stretch>
                    <a:fillRect/>
                  </a:stretch>
                </a:blipFill>
                <a:uFillTx/>
                <a:latin typeface="楷体" pitchFamily="49" charset="-122"/>
                <a:ea typeface="楷体" pitchFamily="49" charset="-122"/>
                <a:cs typeface="+mn-ea"/>
              </a:rPr>
              <a:t>课 中华人民共和国成立和向社会主义过渡</a:t>
            </a:r>
          </a:p>
        </p:txBody>
      </p:sp>
      <p:sp>
        <p:nvSpPr>
          <p:cNvPr id="6" name="圆角矩形 5"/>
          <p:cNvSpPr/>
          <p:nvPr/>
        </p:nvSpPr>
        <p:spPr>
          <a:xfrm>
            <a:off x="1828800" y="37539"/>
            <a:ext cx="5791200" cy="5232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19792" y="5029253"/>
            <a:ext cx="12211792" cy="1815882"/>
          </a:xfrm>
          <a:prstGeom prst="rect">
            <a:avLst/>
          </a:prstGeom>
          <a:solidFill>
            <a:schemeClr val="bg1"/>
          </a:solidFill>
        </p:spPr>
        <p:txBody>
          <a:bodyPr wrap="square" rtlCol="0">
            <a:spAutoFit/>
          </a:bodyPr>
          <a:lstStyle/>
          <a:p>
            <a:r>
              <a:rPr lang="zh-CN" altLang="en-US" sz="2800" dirty="0" smtClean="0">
                <a:latin typeface="楷体" pitchFamily="49" charset="-122"/>
                <a:ea typeface="楷体" pitchFamily="49" charset="-122"/>
              </a:rPr>
              <a:t>    </a:t>
            </a:r>
            <a:r>
              <a:rPr lang="en-US" altLang="zh-CN" sz="2800" dirty="0" smtClean="0">
                <a:latin typeface="楷体" pitchFamily="49" charset="-122"/>
                <a:ea typeface="楷体" pitchFamily="49" charset="-122"/>
              </a:rPr>
              <a:t>2019</a:t>
            </a:r>
            <a:r>
              <a:rPr lang="zh-CN" altLang="en-US" sz="2800" dirty="0" smtClean="0">
                <a:latin typeface="楷体" pitchFamily="49" charset="-122"/>
                <a:ea typeface="楷体" pitchFamily="49" charset="-122"/>
              </a:rPr>
              <a:t>年是中华人民共和国成立</a:t>
            </a:r>
            <a:r>
              <a:rPr lang="en-US" altLang="zh-CN" sz="2800" dirty="0" smtClean="0">
                <a:latin typeface="楷体" pitchFamily="49" charset="-122"/>
                <a:ea typeface="楷体" pitchFamily="49" charset="-122"/>
              </a:rPr>
              <a:t>70</a:t>
            </a:r>
            <a:r>
              <a:rPr lang="zh-CN" altLang="en-US" sz="2800" dirty="0" smtClean="0">
                <a:latin typeface="楷体" pitchFamily="49" charset="-122"/>
                <a:ea typeface="楷体" pitchFamily="49" charset="-122"/>
              </a:rPr>
              <a:t>周年，以俄罗斯联邦</a:t>
            </a:r>
            <a:r>
              <a:rPr lang="zh-CN" altLang="en-US" sz="2800" dirty="0">
                <a:latin typeface="楷体" pitchFamily="49" charset="-122"/>
                <a:ea typeface="楷体" pitchFamily="49" charset="-122"/>
              </a:rPr>
              <a:t>档案部门提供的开国大典彩色影片为基础剪辑制作的开国大典影像</a:t>
            </a:r>
            <a:r>
              <a:rPr lang="zh-CN" altLang="en-US" sz="2800" dirty="0" smtClean="0">
                <a:latin typeface="楷体" pitchFamily="49" charset="-122"/>
                <a:ea typeface="楷体" pitchFamily="49" charset="-122"/>
              </a:rPr>
              <a:t>档案正式公布与众，这是</a:t>
            </a:r>
            <a:r>
              <a:rPr lang="zh-CN" altLang="en-US" sz="2800" dirty="0">
                <a:latin typeface="楷体" pitchFamily="49" charset="-122"/>
                <a:ea typeface="楷体" pitchFamily="49" charset="-122"/>
              </a:rPr>
              <a:t>目前公开的关于开国大典的时间最长、内容最完整的视频，真实还原了这一伟大的历史时刻。</a:t>
            </a:r>
          </a:p>
        </p:txBody>
      </p:sp>
      <p:sp>
        <p:nvSpPr>
          <p:cNvPr id="8" name="文本框 6"/>
          <p:cNvSpPr txBox="1"/>
          <p:nvPr>
            <p:custDataLst>
              <p:tags r:id="rId3"/>
            </p:custDataLst>
          </p:nvPr>
        </p:nvSpPr>
        <p:spPr>
          <a:xfrm>
            <a:off x="838200" y="1825509"/>
            <a:ext cx="9906000" cy="646331"/>
          </a:xfrm>
          <a:prstGeom prst="rect">
            <a:avLst/>
          </a:prstGeom>
          <a:solidFill>
            <a:schemeClr val="bg1"/>
          </a:solidFill>
        </p:spPr>
        <p:txBody>
          <a:bodyPr wrap="square" rtlCol="0">
            <a:spAutoFit/>
          </a:bodyPr>
          <a:lstStyle/>
          <a:p>
            <a:r>
              <a:rPr lang="zh-CN" altLang="en-US" sz="3600" b="1" spc="-150">
                <a:blipFill>
                  <a:blip r:embed="rId7"/>
                  <a:stretch>
                    <a:fillRect/>
                  </a:stretch>
                </a:blipFill>
                <a:uFillTx/>
                <a:latin typeface="楷体" pitchFamily="49" charset="-122"/>
                <a:ea typeface="楷体" pitchFamily="49" charset="-122"/>
                <a:cs typeface="+mn-ea"/>
              </a:rPr>
              <a:t>第</a:t>
            </a:r>
            <a:r>
              <a:rPr lang="en-US" altLang="zh-CN" sz="3600" b="1" spc="-150" smtClean="0">
                <a:blipFill>
                  <a:blip r:embed="rId7"/>
                  <a:stretch>
                    <a:fillRect/>
                  </a:stretch>
                </a:blipFill>
                <a:uFillTx/>
                <a:latin typeface="楷体" pitchFamily="49" charset="-122"/>
                <a:ea typeface="楷体" pitchFamily="49" charset="-122"/>
                <a:cs typeface="+mn-ea"/>
              </a:rPr>
              <a:t>27</a:t>
            </a:r>
            <a:r>
              <a:rPr lang="zh-CN" altLang="en-US" sz="3600" b="1" spc="-150" smtClean="0">
                <a:blipFill>
                  <a:blip r:embed="rId7"/>
                  <a:stretch>
                    <a:fillRect/>
                  </a:stretch>
                </a:blipFill>
                <a:uFillTx/>
                <a:latin typeface="楷体" pitchFamily="49" charset="-122"/>
                <a:ea typeface="楷体" pitchFamily="49" charset="-122"/>
                <a:cs typeface="+mn-ea"/>
              </a:rPr>
              <a:t>课 </a:t>
            </a:r>
            <a:r>
              <a:rPr lang="zh-CN" altLang="en-US" sz="3600" b="1" spc="-150">
                <a:blipFill>
                  <a:blip r:embed="rId7"/>
                  <a:stretch>
                    <a:fillRect/>
                  </a:stretch>
                </a:blipFill>
                <a:latin typeface="楷体" pitchFamily="49" charset="-122"/>
                <a:ea typeface="楷体" pitchFamily="49" charset="-122"/>
                <a:cs typeface="+mn-ea"/>
              </a:rPr>
              <a:t>社会主</a:t>
            </a:r>
            <a:r>
              <a:rPr lang="zh-CN" altLang="en-US" sz="3600" b="1" spc="-150" smtClean="0">
                <a:blipFill>
                  <a:blip r:embed="rId7"/>
                  <a:stretch>
                    <a:fillRect/>
                  </a:stretch>
                </a:blipFill>
                <a:latin typeface="楷体" pitchFamily="49" charset="-122"/>
                <a:ea typeface="楷体" pitchFamily="49" charset="-122"/>
                <a:cs typeface="+mn-ea"/>
              </a:rPr>
              <a:t>义建设在探索中曲折发展</a:t>
            </a:r>
            <a:endParaRPr lang="zh-CN" altLang="en-US" sz="3600" b="1" spc="-150" dirty="0">
              <a:blipFill>
                <a:blip r:embed="rId7"/>
                <a:stretch>
                  <a:fillRect/>
                </a:stretch>
              </a:blipFill>
              <a:uFillTx/>
              <a:latin typeface="楷体" pitchFamily="49" charset="-122"/>
              <a:ea typeface="楷体" pitchFamily="49" charset="-122"/>
              <a:cs typeface="+mn-ea"/>
            </a:endParaRPr>
          </a:p>
        </p:txBody>
      </p:sp>
      <p:sp>
        <p:nvSpPr>
          <p:cNvPr id="10" name="圆角矩形 9"/>
          <p:cNvSpPr/>
          <p:nvPr/>
        </p:nvSpPr>
        <p:spPr>
          <a:xfrm>
            <a:off x="7920549" y="78324"/>
            <a:ext cx="918651" cy="5358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245663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5001" y="1752600"/>
            <a:ext cx="10287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smtClean="0">
                <a:latin typeface="楷体" pitchFamily="49" charset="-122"/>
                <a:ea typeface="楷体" pitchFamily="49" charset="-122"/>
              </a:rPr>
              <a:t>适应</a:t>
            </a:r>
            <a:r>
              <a:rPr lang="zh-CN" altLang="en-US" sz="2800" dirty="0">
                <a:latin typeface="楷体" pitchFamily="49" charset="-122"/>
                <a:ea typeface="楷体" pitchFamily="49" charset="-122"/>
              </a:rPr>
              <a:t>国家工业化的要求</a:t>
            </a:r>
            <a:r>
              <a:rPr lang="zh-CN" altLang="en-US" sz="2800" dirty="0" smtClean="0">
                <a:latin typeface="楷体" pitchFamily="49" charset="-122"/>
                <a:ea typeface="楷体" pitchFamily="49" charset="-122"/>
              </a:rPr>
              <a:t>；建</a:t>
            </a:r>
            <a:r>
              <a:rPr lang="zh-CN" altLang="en-US" sz="2800" dirty="0">
                <a:latin typeface="楷体" pitchFamily="49" charset="-122"/>
                <a:ea typeface="楷体" pitchFamily="49" charset="-122"/>
              </a:rPr>
              <a:t>立社会主义性质的经济</a:t>
            </a:r>
            <a:r>
              <a:rPr lang="zh-CN" altLang="en-US" sz="2800" dirty="0" smtClean="0">
                <a:latin typeface="楷体" pitchFamily="49" charset="-122"/>
                <a:ea typeface="楷体" pitchFamily="49" charset="-122"/>
              </a:rPr>
              <a:t>。</a:t>
            </a:r>
            <a:endParaRPr lang="en-US" altLang="zh-CN" sz="2800" dirty="0">
              <a:latin typeface="楷体" pitchFamily="49" charset="-122"/>
              <a:ea typeface="楷体" pitchFamily="49" charset="-122"/>
            </a:endParaRPr>
          </a:p>
          <a:p>
            <a:pPr eaLnBrk="1" hangingPunct="1">
              <a:spcBef>
                <a:spcPct val="0"/>
              </a:spcBef>
              <a:buFontTx/>
              <a:buNone/>
            </a:pPr>
            <a:r>
              <a:rPr lang="zh-CN" altLang="en-US" sz="2800" dirty="0" smtClean="0">
                <a:latin typeface="楷体" pitchFamily="49" charset="-122"/>
                <a:ea typeface="楷体" pitchFamily="49" charset="-122"/>
              </a:rPr>
              <a:t>对</a:t>
            </a:r>
            <a:r>
              <a:rPr lang="zh-CN" altLang="en-US" sz="2800" dirty="0" smtClean="0">
                <a:solidFill>
                  <a:srgbClr val="FF0000"/>
                </a:solidFill>
                <a:latin typeface="楷体" pitchFamily="49" charset="-122"/>
                <a:ea typeface="楷体" pitchFamily="49" charset="-122"/>
              </a:rPr>
              <a:t>农业</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建立</a:t>
            </a:r>
            <a:r>
              <a:rPr lang="zh-CN" altLang="en-US" sz="2800" b="1" dirty="0">
                <a:solidFill>
                  <a:srgbClr val="0000FF"/>
                </a:solidFill>
                <a:latin typeface="楷体" pitchFamily="49" charset="-122"/>
                <a:ea typeface="楷体" pitchFamily="49" charset="-122"/>
              </a:rPr>
              <a:t>农业合作社</a:t>
            </a:r>
            <a:r>
              <a:rPr lang="zh-CN" altLang="en-US" sz="2800" dirty="0" smtClean="0">
                <a:latin typeface="楷体" pitchFamily="49" charset="-122"/>
                <a:ea typeface="楷体" pitchFamily="49" charset="-122"/>
              </a:rPr>
              <a:t>。</a:t>
            </a:r>
            <a:r>
              <a:rPr lang="zh-CN" altLang="en-US" sz="2800" dirty="0" smtClean="0">
                <a:solidFill>
                  <a:srgbClr val="FF0000"/>
                </a:solidFill>
                <a:latin typeface="楷体" pitchFamily="49" charset="-122"/>
                <a:ea typeface="楷体" pitchFamily="49" charset="-122"/>
              </a:rPr>
              <a:t>（个</a:t>
            </a:r>
            <a:r>
              <a:rPr lang="zh-CN" altLang="en-US" sz="2800" dirty="0">
                <a:solidFill>
                  <a:srgbClr val="FF0000"/>
                </a:solidFill>
                <a:latin typeface="楷体" pitchFamily="49" charset="-122"/>
                <a:ea typeface="楷体" pitchFamily="49" charset="-122"/>
              </a:rPr>
              <a:t>体小农土地私有制</a:t>
            </a:r>
            <a:r>
              <a:rPr lang="en-US" altLang="zh-CN" sz="2800" dirty="0">
                <a:solidFill>
                  <a:srgbClr val="FF0000"/>
                </a:solidFill>
                <a:latin typeface="楷体" pitchFamily="49" charset="-122"/>
                <a:ea typeface="楷体" pitchFamily="49" charset="-122"/>
              </a:rPr>
              <a:t>——</a:t>
            </a:r>
            <a:r>
              <a:rPr lang="zh-CN" altLang="en-US" sz="2800" dirty="0">
                <a:solidFill>
                  <a:srgbClr val="FF0000"/>
                </a:solidFill>
                <a:latin typeface="楷体" pitchFamily="49" charset="-122"/>
                <a:ea typeface="楷体" pitchFamily="49" charset="-122"/>
              </a:rPr>
              <a:t>农村集体公有</a:t>
            </a:r>
            <a:r>
              <a:rPr lang="zh-CN" altLang="en-US" sz="2800" dirty="0" smtClean="0">
                <a:solidFill>
                  <a:srgbClr val="FF0000"/>
                </a:solidFill>
                <a:latin typeface="楷体" pitchFamily="49" charset="-122"/>
                <a:ea typeface="楷体" pitchFamily="49" charset="-122"/>
              </a:rPr>
              <a:t>制）</a:t>
            </a:r>
            <a:endParaRPr lang="zh-CN" altLang="en-US" sz="2800" dirty="0">
              <a:latin typeface="楷体" pitchFamily="49" charset="-122"/>
              <a:ea typeface="楷体" pitchFamily="49" charset="-122"/>
            </a:endParaRPr>
          </a:p>
          <a:p>
            <a:pPr eaLnBrk="1" hangingPunct="1">
              <a:spcBef>
                <a:spcPct val="0"/>
              </a:spcBef>
              <a:buFontTx/>
              <a:buNone/>
            </a:pPr>
            <a:r>
              <a:rPr lang="zh-CN" altLang="en-US" sz="2800" dirty="0" smtClean="0">
                <a:latin typeface="楷体" pitchFamily="49" charset="-122"/>
                <a:ea typeface="楷体" pitchFamily="49" charset="-122"/>
              </a:rPr>
              <a:t>对</a:t>
            </a:r>
            <a:r>
              <a:rPr lang="zh-CN" altLang="en-US" sz="2800" dirty="0" smtClean="0">
                <a:solidFill>
                  <a:srgbClr val="FF0000"/>
                </a:solidFill>
                <a:latin typeface="楷体" pitchFamily="49" charset="-122"/>
                <a:ea typeface="楷体" pitchFamily="49" charset="-122"/>
              </a:rPr>
              <a:t>手工业</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建立</a:t>
            </a:r>
            <a:r>
              <a:rPr lang="zh-CN" altLang="en-US" sz="2800" b="1" dirty="0">
                <a:solidFill>
                  <a:srgbClr val="0000FF"/>
                </a:solidFill>
                <a:latin typeface="楷体" pitchFamily="49" charset="-122"/>
                <a:ea typeface="楷体" pitchFamily="49" charset="-122"/>
              </a:rPr>
              <a:t>手工业生产合作社</a:t>
            </a:r>
            <a:r>
              <a:rPr lang="zh-CN" altLang="en-US" sz="2800" dirty="0" smtClean="0">
                <a:latin typeface="楷体" pitchFamily="49" charset="-122"/>
                <a:ea typeface="楷体" pitchFamily="49" charset="-122"/>
              </a:rPr>
              <a:t>。</a:t>
            </a:r>
            <a:endParaRPr lang="en-US" altLang="zh-CN" sz="2800" dirty="0" smtClean="0">
              <a:latin typeface="楷体" pitchFamily="49" charset="-122"/>
              <a:ea typeface="楷体" pitchFamily="49" charset="-122"/>
            </a:endParaRPr>
          </a:p>
          <a:p>
            <a:pPr eaLnBrk="1" hangingPunct="1">
              <a:spcBef>
                <a:spcPct val="0"/>
              </a:spcBef>
              <a:buFontTx/>
              <a:buNone/>
            </a:pPr>
            <a:r>
              <a:rPr lang="zh-CN" altLang="en-US" sz="2800" dirty="0" smtClean="0">
                <a:latin typeface="楷体" pitchFamily="49" charset="-122"/>
                <a:ea typeface="楷体" pitchFamily="49" charset="-122"/>
              </a:rPr>
              <a:t>对</a:t>
            </a:r>
            <a:r>
              <a:rPr lang="zh-CN" altLang="en-US" sz="2800" dirty="0">
                <a:solidFill>
                  <a:srgbClr val="FF0000"/>
                </a:solidFill>
                <a:latin typeface="楷体" pitchFamily="49" charset="-122"/>
                <a:ea typeface="楷体" pitchFamily="49" charset="-122"/>
              </a:rPr>
              <a:t>资本主义</a:t>
            </a:r>
            <a:r>
              <a:rPr lang="zh-CN" altLang="en-US" sz="2800" dirty="0" smtClean="0">
                <a:solidFill>
                  <a:srgbClr val="FF0000"/>
                </a:solidFill>
                <a:latin typeface="楷体" pitchFamily="49" charset="-122"/>
                <a:ea typeface="楷体" pitchFamily="49" charset="-122"/>
              </a:rPr>
              <a:t>工商业</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走</a:t>
            </a:r>
            <a:r>
              <a:rPr lang="zh-CN" altLang="en-US" sz="2800" dirty="0">
                <a:latin typeface="楷体" pitchFamily="49" charset="-122"/>
                <a:ea typeface="楷体" pitchFamily="49" charset="-122"/>
              </a:rPr>
              <a:t>公私合营道路</a:t>
            </a:r>
            <a:r>
              <a:rPr lang="zh-CN" altLang="en-US" sz="2800" dirty="0" smtClean="0">
                <a:latin typeface="楷体" pitchFamily="49" charset="-122"/>
                <a:ea typeface="楷体" pitchFamily="49" charset="-122"/>
              </a:rPr>
              <a:t>。（和平赎买政策）</a:t>
            </a:r>
            <a:endParaRPr lang="zh-CN" altLang="en-US" sz="2800" dirty="0">
              <a:latin typeface="楷体" pitchFamily="49" charset="-122"/>
              <a:ea typeface="楷体" pitchFamily="49" charset="-122"/>
            </a:endParaRPr>
          </a:p>
        </p:txBody>
      </p:sp>
      <p:sp>
        <p:nvSpPr>
          <p:cNvPr id="3" name="Text Box 4"/>
          <p:cNvSpPr txBox="1">
            <a:spLocks noChangeArrowheads="1"/>
          </p:cNvSpPr>
          <p:nvPr/>
        </p:nvSpPr>
        <p:spPr bwMode="auto">
          <a:xfrm>
            <a:off x="1905000" y="3855928"/>
            <a:ext cx="10287000" cy="3108543"/>
          </a:xfrm>
          <a:prstGeom prst="rect">
            <a:avLst/>
          </a:prstGeom>
          <a:noFill/>
          <a:ln>
            <a:noFill/>
          </a:ln>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smtClean="0">
                <a:latin typeface="楷体" pitchFamily="49" charset="-122"/>
                <a:ea typeface="楷体" pitchFamily="49" charset="-122"/>
              </a:rPr>
              <a:t>将</a:t>
            </a:r>
            <a:r>
              <a:rPr lang="zh-CN" altLang="en-US" sz="2800" dirty="0">
                <a:latin typeface="楷体" pitchFamily="49" charset="-122"/>
                <a:ea typeface="楷体" pitchFamily="49" charset="-122"/>
              </a:rPr>
              <a:t>生产资料</a:t>
            </a:r>
            <a:r>
              <a:rPr lang="zh-CN" altLang="en-US" sz="2800" dirty="0">
                <a:solidFill>
                  <a:srgbClr val="FF0000"/>
                </a:solidFill>
                <a:latin typeface="楷体" pitchFamily="49" charset="-122"/>
                <a:ea typeface="楷体" pitchFamily="49" charset="-122"/>
              </a:rPr>
              <a:t>私有制</a:t>
            </a:r>
            <a:r>
              <a:rPr lang="zh-CN" altLang="en-US" sz="2800" dirty="0">
                <a:latin typeface="楷体" pitchFamily="49" charset="-122"/>
                <a:ea typeface="楷体" pitchFamily="49" charset="-122"/>
              </a:rPr>
              <a:t>改造为</a:t>
            </a:r>
            <a:r>
              <a:rPr lang="zh-CN" altLang="en-US" sz="2800" b="1" dirty="0">
                <a:solidFill>
                  <a:srgbClr val="FF0000"/>
                </a:solidFill>
                <a:latin typeface="楷体" pitchFamily="49" charset="-122"/>
                <a:ea typeface="楷体" pitchFamily="49" charset="-122"/>
              </a:rPr>
              <a:t>公有制</a:t>
            </a:r>
            <a:r>
              <a:rPr lang="zh-CN" altLang="en-US" sz="2800" dirty="0" smtClean="0">
                <a:latin typeface="楷体" pitchFamily="49" charset="-122"/>
                <a:ea typeface="楷体" pitchFamily="49" charset="-122"/>
              </a:rPr>
              <a:t>。</a:t>
            </a:r>
            <a:endParaRPr lang="zh-CN" altLang="en-US" sz="2800" dirty="0">
              <a:latin typeface="楷体" pitchFamily="49" charset="-122"/>
              <a:ea typeface="楷体" pitchFamily="49" charset="-122"/>
            </a:endParaRPr>
          </a:p>
          <a:p>
            <a:pPr>
              <a:spcBef>
                <a:spcPct val="0"/>
              </a:spcBef>
              <a:buNone/>
            </a:pPr>
            <a:r>
              <a:rPr lang="zh-CN" altLang="zh-CN" sz="2800" dirty="0" smtClean="0">
                <a:latin typeface="楷体" pitchFamily="49" charset="-122"/>
                <a:ea typeface="楷体" pitchFamily="49" charset="-122"/>
              </a:rPr>
              <a:t>到</a:t>
            </a:r>
            <a:r>
              <a:rPr lang="en-US" altLang="zh-CN" sz="2800" dirty="0">
                <a:latin typeface="楷体" pitchFamily="49" charset="-122"/>
                <a:ea typeface="楷体" pitchFamily="49" charset="-122"/>
              </a:rPr>
              <a:t>1956</a:t>
            </a:r>
            <a:r>
              <a:rPr lang="zh-CN" altLang="zh-CN" sz="2800" dirty="0">
                <a:latin typeface="楷体" pitchFamily="49" charset="-122"/>
                <a:ea typeface="楷体" pitchFamily="49" charset="-122"/>
              </a:rPr>
              <a:t>年年底，我国基本上完成了对农业、手工业和资本主义工商业的社会主义改造</a:t>
            </a:r>
            <a:r>
              <a:rPr lang="zh-CN" altLang="zh-CN" sz="2800" dirty="0" smtClean="0">
                <a:latin typeface="楷体" pitchFamily="49" charset="-122"/>
                <a:ea typeface="楷体" pitchFamily="49" charset="-122"/>
              </a:rPr>
              <a:t>。</a:t>
            </a:r>
            <a:endParaRPr lang="en-US" altLang="zh-CN" sz="2800" dirty="0" smtClean="0">
              <a:latin typeface="楷体" pitchFamily="49" charset="-122"/>
              <a:ea typeface="楷体" pitchFamily="49" charset="-122"/>
            </a:endParaRPr>
          </a:p>
          <a:p>
            <a:pPr>
              <a:spcBef>
                <a:spcPct val="0"/>
              </a:spcBef>
              <a:buNone/>
            </a:pPr>
            <a:r>
              <a:rPr lang="zh-CN" altLang="en-US" sz="2800" b="1" dirty="0" smtClean="0">
                <a:solidFill>
                  <a:srgbClr val="FF0000"/>
                </a:solidFill>
                <a:latin typeface="楷体" pitchFamily="49" charset="-122"/>
                <a:ea typeface="楷体" pitchFamily="49" charset="-122"/>
              </a:rPr>
              <a:t>①标志</a:t>
            </a:r>
            <a:r>
              <a:rPr lang="zh-CN" altLang="en-US" sz="2800" dirty="0">
                <a:latin typeface="楷体" pitchFamily="49" charset="-122"/>
                <a:ea typeface="楷体" pitchFamily="49" charset="-122"/>
              </a:rPr>
              <a:t>着</a:t>
            </a:r>
            <a:r>
              <a:rPr lang="zh-CN" altLang="en-US" sz="2800" b="1" dirty="0">
                <a:solidFill>
                  <a:srgbClr val="FF0000"/>
                </a:solidFill>
                <a:latin typeface="楷体" pitchFamily="49" charset="-122"/>
                <a:ea typeface="楷体" pitchFamily="49" charset="-122"/>
              </a:rPr>
              <a:t>生产资料公有制占绝对优势</a:t>
            </a:r>
            <a:r>
              <a:rPr lang="zh-CN" altLang="en-US" sz="2800" dirty="0">
                <a:latin typeface="楷体" pitchFamily="49" charset="-122"/>
                <a:ea typeface="楷体" pitchFamily="49" charset="-122"/>
              </a:rPr>
              <a:t>的</a:t>
            </a:r>
            <a:r>
              <a:rPr lang="zh-CN" altLang="en-US" sz="2800" b="1" dirty="0">
                <a:solidFill>
                  <a:srgbClr val="FF0000"/>
                </a:solidFill>
                <a:latin typeface="楷体" pitchFamily="49" charset="-122"/>
                <a:ea typeface="楷体" pitchFamily="49" charset="-122"/>
              </a:rPr>
              <a:t>社会主义经济制度</a:t>
            </a:r>
            <a:r>
              <a:rPr lang="zh-CN" altLang="en-US" sz="2800" dirty="0">
                <a:latin typeface="楷体" pitchFamily="49" charset="-122"/>
                <a:ea typeface="楷体" pitchFamily="49" charset="-122"/>
              </a:rPr>
              <a:t>在我国</a:t>
            </a:r>
            <a:r>
              <a:rPr lang="zh-CN" altLang="en-US" sz="2800" b="1" dirty="0">
                <a:solidFill>
                  <a:srgbClr val="0000FF"/>
                </a:solidFill>
                <a:latin typeface="楷体" pitchFamily="49" charset="-122"/>
                <a:ea typeface="楷体" pitchFamily="49" charset="-122"/>
              </a:rPr>
              <a:t>初步建立</a:t>
            </a:r>
            <a:r>
              <a:rPr lang="zh-CN" altLang="en-US" sz="2800" dirty="0">
                <a:latin typeface="楷体" pitchFamily="49" charset="-122"/>
                <a:ea typeface="楷体" pitchFamily="49" charset="-122"/>
              </a:rPr>
              <a:t>起来</a:t>
            </a:r>
            <a:r>
              <a:rPr lang="zh-CN" altLang="en-US" sz="2800" dirty="0" smtClean="0">
                <a:latin typeface="楷体" pitchFamily="49" charset="-122"/>
                <a:ea typeface="楷体" pitchFamily="49" charset="-122"/>
              </a:rPr>
              <a:t>。</a:t>
            </a:r>
            <a:endParaRPr lang="en-US" altLang="zh-CN" sz="2800" dirty="0" smtClean="0">
              <a:latin typeface="楷体" pitchFamily="49" charset="-122"/>
              <a:ea typeface="楷体" pitchFamily="49" charset="-122"/>
            </a:endParaRPr>
          </a:p>
          <a:p>
            <a:pPr>
              <a:spcBef>
                <a:spcPct val="0"/>
              </a:spcBef>
              <a:buNone/>
            </a:pPr>
            <a:r>
              <a:rPr lang="zh-CN" altLang="en-US" sz="2800" b="1" dirty="0" smtClean="0">
                <a:solidFill>
                  <a:srgbClr val="FF0000"/>
                </a:solidFill>
                <a:latin typeface="楷体" pitchFamily="49" charset="-122"/>
                <a:ea typeface="楷体" pitchFamily="49" charset="-122"/>
              </a:rPr>
              <a:t>②</a:t>
            </a:r>
            <a:r>
              <a:rPr lang="zh-CN" altLang="zh-CN" sz="2800" dirty="0" smtClean="0">
                <a:latin typeface="楷体" pitchFamily="49" charset="-122"/>
                <a:ea typeface="楷体" pitchFamily="49" charset="-122"/>
              </a:rPr>
              <a:t>经过</a:t>
            </a:r>
            <a:r>
              <a:rPr lang="zh-CN" altLang="zh-CN" sz="2800" dirty="0">
                <a:latin typeface="楷体" pitchFamily="49" charset="-122"/>
                <a:ea typeface="楷体" pitchFamily="49" charset="-122"/>
              </a:rPr>
              <a:t>有</a:t>
            </a:r>
            <a:r>
              <a:rPr lang="zh-CN" altLang="zh-CN" sz="2800" b="1" dirty="0">
                <a:solidFill>
                  <a:srgbClr val="FF0000"/>
                </a:solidFill>
                <a:latin typeface="楷体" pitchFamily="49" charset="-122"/>
                <a:ea typeface="楷体" pitchFamily="49" charset="-122"/>
              </a:rPr>
              <a:t>计划</a:t>
            </a:r>
            <a:r>
              <a:rPr lang="zh-CN" altLang="zh-CN" sz="2800" dirty="0">
                <a:latin typeface="楷体" pitchFamily="49" charset="-122"/>
                <a:ea typeface="楷体" pitchFamily="49" charset="-122"/>
              </a:rPr>
              <a:t>的社会主义经济建设，第一个五年计划</a:t>
            </a:r>
            <a:r>
              <a:rPr lang="zh-CN" altLang="zh-CN" sz="2800" b="1" dirty="0">
                <a:solidFill>
                  <a:srgbClr val="FF0000"/>
                </a:solidFill>
                <a:latin typeface="楷体" pitchFamily="49" charset="-122"/>
                <a:ea typeface="楷体" pitchFamily="49" charset="-122"/>
              </a:rPr>
              <a:t>提前</a:t>
            </a:r>
            <a:r>
              <a:rPr lang="zh-CN" altLang="zh-CN" sz="2800" dirty="0">
                <a:latin typeface="楷体" pitchFamily="49" charset="-122"/>
                <a:ea typeface="楷体" pitchFamily="49" charset="-122"/>
              </a:rPr>
              <a:t>完成</a:t>
            </a:r>
            <a:r>
              <a:rPr lang="zh-CN" altLang="zh-CN" sz="2800" b="1" dirty="0" smtClean="0">
                <a:latin typeface="楷体" pitchFamily="49" charset="-122"/>
                <a:ea typeface="楷体" pitchFamily="49" charset="-122"/>
              </a:rPr>
              <a:t>。</a:t>
            </a:r>
            <a:r>
              <a:rPr lang="zh-CN" altLang="zh-CN" sz="2800" dirty="0" smtClean="0">
                <a:latin typeface="楷体" pitchFamily="49" charset="-122"/>
                <a:ea typeface="楷体" pitchFamily="49" charset="-122"/>
              </a:rPr>
              <a:t>我</a:t>
            </a:r>
            <a:r>
              <a:rPr lang="zh-CN" altLang="zh-CN" sz="2800" dirty="0">
                <a:latin typeface="楷体" pitchFamily="49" charset="-122"/>
                <a:ea typeface="楷体" pitchFamily="49" charset="-122"/>
              </a:rPr>
              <a:t>国</a:t>
            </a:r>
            <a:r>
              <a:rPr lang="zh-CN" altLang="zh-CN" sz="2800" b="1" dirty="0">
                <a:solidFill>
                  <a:srgbClr val="FF0000"/>
                </a:solidFill>
                <a:latin typeface="楷体" pitchFamily="49" charset="-122"/>
                <a:ea typeface="楷体" pitchFamily="49" charset="-122"/>
              </a:rPr>
              <a:t>开始</a:t>
            </a:r>
            <a:r>
              <a:rPr lang="zh-CN" altLang="zh-CN" sz="2800" dirty="0">
                <a:solidFill>
                  <a:srgbClr val="0000FF"/>
                </a:solidFill>
                <a:latin typeface="楷体" pitchFamily="49" charset="-122"/>
                <a:ea typeface="楷体" pitchFamily="49" charset="-122"/>
              </a:rPr>
              <a:t>改变工业落后的面貌</a:t>
            </a:r>
            <a:r>
              <a:rPr lang="zh-CN" altLang="zh-CN" sz="2800" dirty="0">
                <a:latin typeface="楷体" pitchFamily="49" charset="-122"/>
                <a:ea typeface="楷体" pitchFamily="49" charset="-122"/>
              </a:rPr>
              <a:t>，人民生活水平得到提高。</a:t>
            </a:r>
            <a:endParaRPr lang="zh-CN" altLang="en-US" sz="2800" dirty="0">
              <a:latin typeface="楷体" pitchFamily="49" charset="-122"/>
              <a:ea typeface="楷体" pitchFamily="49" charset="-122"/>
            </a:endParaRPr>
          </a:p>
        </p:txBody>
      </p:sp>
      <p:sp>
        <p:nvSpPr>
          <p:cNvPr id="4" name="TextBox 3"/>
          <p:cNvSpPr txBox="1"/>
          <p:nvPr/>
        </p:nvSpPr>
        <p:spPr>
          <a:xfrm>
            <a:off x="778840" y="990600"/>
            <a:ext cx="676495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i="0" u="none" strike="noStrike" kern="0" cap="none" spc="0" normalizeH="0" baseline="0" noProof="0" dirty="0" smtClean="0">
                <a:ln>
                  <a:noFill/>
                </a:ln>
                <a:solidFill>
                  <a:sysClr val="windowText" lastClr="000000"/>
                </a:solidFill>
                <a:effectLst/>
                <a:uLnTx/>
                <a:uFillTx/>
                <a:latin typeface="楷体" pitchFamily="49" charset="-122"/>
                <a:ea typeface="楷体" pitchFamily="49" charset="-122"/>
              </a:rPr>
              <a:t>社会主义三大改造</a:t>
            </a:r>
            <a:r>
              <a:rPr kumimoji="0" lang="en-US" altLang="zh-CN" sz="2800" i="0" u="none" strike="noStrike" kern="0" cap="none" spc="0" normalizeH="0" baseline="0" noProof="0" dirty="0" smtClean="0">
                <a:ln>
                  <a:noFill/>
                </a:ln>
                <a:solidFill>
                  <a:sysClr val="windowText" lastClr="000000"/>
                </a:solidFill>
                <a:effectLst/>
                <a:uLnTx/>
                <a:uFillTx/>
                <a:latin typeface="楷体" pitchFamily="49" charset="-122"/>
                <a:ea typeface="楷体" pitchFamily="49" charset="-122"/>
              </a:rPr>
              <a:t>(1953-1956</a:t>
            </a:r>
            <a:r>
              <a:rPr lang="zh-CN" altLang="en-US" sz="2800" kern="0" dirty="0" smtClean="0">
                <a:solidFill>
                  <a:sysClr val="windowText" lastClr="000000"/>
                </a:solidFill>
                <a:latin typeface="楷体" pitchFamily="49" charset="-122"/>
                <a:ea typeface="楷体" pitchFamily="49" charset="-122"/>
              </a:rPr>
              <a:t>年底）</a:t>
            </a:r>
            <a:endParaRPr kumimoji="0" lang="zh-CN" altLang="en-US" sz="2800" i="0" u="none" strike="noStrike" kern="0" cap="none" spc="0" normalizeH="0" baseline="0" noProof="0" dirty="0">
              <a:ln>
                <a:noFill/>
              </a:ln>
              <a:solidFill>
                <a:sysClr val="windowText" lastClr="000000"/>
              </a:solidFill>
              <a:effectLst/>
              <a:uLnTx/>
              <a:uFillTx/>
              <a:latin typeface="楷体" pitchFamily="49" charset="-122"/>
              <a:ea typeface="楷体" pitchFamily="49" charset="-122"/>
            </a:endParaRPr>
          </a:p>
        </p:txBody>
      </p:sp>
      <p:sp>
        <p:nvSpPr>
          <p:cNvPr id="5" name="文本框 35844"/>
          <p:cNvSpPr txBox="1">
            <a:spLocks noChangeArrowheads="1"/>
          </p:cNvSpPr>
          <p:nvPr/>
        </p:nvSpPr>
        <p:spPr bwMode="auto">
          <a:xfrm>
            <a:off x="381452" y="162757"/>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latin typeface="楷体" pitchFamily="49" charset="-122"/>
                <a:ea typeface="楷体" pitchFamily="49" charset="-122"/>
              </a:rPr>
              <a:t>三、人民</a:t>
            </a:r>
            <a:r>
              <a:rPr lang="zh-CN" altLang="en-US" sz="3200" b="1" dirty="0" smtClean="0">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latin typeface="楷体" pitchFamily="49" charset="-122"/>
              <a:ea typeface="楷体" pitchFamily="49" charset="-122"/>
            </a:endParaRPr>
          </a:p>
        </p:txBody>
      </p:sp>
      <p:sp>
        <p:nvSpPr>
          <p:cNvPr id="6" name="文本框 35844"/>
          <p:cNvSpPr txBox="1">
            <a:spLocks noChangeArrowheads="1"/>
          </p:cNvSpPr>
          <p:nvPr/>
        </p:nvSpPr>
        <p:spPr bwMode="auto">
          <a:xfrm>
            <a:off x="4571999" y="212315"/>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7" name="文本框 35849"/>
          <p:cNvSpPr txBox="1">
            <a:spLocks noChangeArrowheads="1"/>
          </p:cNvSpPr>
          <p:nvPr/>
        </p:nvSpPr>
        <p:spPr bwMode="auto">
          <a:xfrm>
            <a:off x="566495" y="1752600"/>
            <a:ext cx="1552689"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目的：</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实质：</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4.</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结果：</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5.</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8" name="左大括号 7"/>
          <p:cNvSpPr/>
          <p:nvPr/>
        </p:nvSpPr>
        <p:spPr>
          <a:xfrm>
            <a:off x="220506" y="1752600"/>
            <a:ext cx="381000" cy="3657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pic>
        <p:nvPicPr>
          <p:cNvPr id="9" name="Picture 2" descr="C:\Users\Administrator\Desktop\图片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326" y="0"/>
            <a:ext cx="5638800" cy="4661189"/>
          </a:xfrm>
          <a:prstGeom prst="rect">
            <a:avLst/>
          </a:prstGeom>
          <a:solidFill>
            <a:schemeClr val="bg1"/>
          </a:solidFill>
        </p:spPr>
      </p:pic>
    </p:spTree>
    <p:extLst>
      <p:ext uri="{BB962C8B-B14F-4D97-AF65-F5344CB8AC3E}">
        <p14:creationId xmlns:p14="http://schemas.microsoft.com/office/powerpoint/2010/main" val="2246580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p:cTn id="26"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 calcmode="lin" valueType="num">
                                      <p:cBhvr>
                                        <p:cTn id="3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 calcmode="lin" valueType="num">
                                      <p:cBhvr>
                                        <p:cTn id="4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1" end="1"/>
                                            </p:txEl>
                                          </p:spTgt>
                                        </p:tgtEl>
                                        <p:attrNameLst>
                                          <p:attrName>style.visibility</p:attrName>
                                        </p:attrNameLst>
                                      </p:cBhvr>
                                      <p:to>
                                        <p:strVal val="visible"/>
                                      </p:to>
                                    </p:set>
                                    <p:anim calcmode="lin" valueType="num">
                                      <p:cBhvr>
                                        <p:cTn id="5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56" dur="500"/>
                                        <p:tgtEl>
                                          <p:spTgt spid="3">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 calcmode="lin" valueType="num">
                                      <p:cBhvr>
                                        <p:cTn id="6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63" dur="500"/>
                                        <p:tgtEl>
                                          <p:spTgt spid="3">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 calcmode="lin" valueType="num">
                                      <p:cBhvr>
                                        <p:cTn id="6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70" dur="500"/>
                                        <p:tgtEl>
                                          <p:spTgt spid="3">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p:bldP spid="3" grpId="0" build="p" bldLvl="5"/>
      <p:bldP spid="7"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4"/>
          <p:cNvSpPr txBox="1">
            <a:spLocks noChangeArrowheads="1"/>
          </p:cNvSpPr>
          <p:nvPr/>
        </p:nvSpPr>
        <p:spPr bwMode="auto">
          <a:xfrm>
            <a:off x="381452" y="162757"/>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latin typeface="楷体" pitchFamily="49" charset="-122"/>
                <a:ea typeface="楷体" pitchFamily="49" charset="-122"/>
              </a:rPr>
              <a:t>三、人民</a:t>
            </a:r>
            <a:r>
              <a:rPr lang="zh-CN" altLang="en-US" sz="3200" b="1" dirty="0" smtClean="0">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latin typeface="楷体" pitchFamily="49" charset="-122"/>
              <a:ea typeface="楷体" pitchFamily="49" charset="-122"/>
            </a:endParaRPr>
          </a:p>
        </p:txBody>
      </p:sp>
      <p:sp>
        <p:nvSpPr>
          <p:cNvPr id="3" name="文本框 35844"/>
          <p:cNvSpPr txBox="1">
            <a:spLocks noChangeArrowheads="1"/>
          </p:cNvSpPr>
          <p:nvPr/>
        </p:nvSpPr>
        <p:spPr bwMode="auto">
          <a:xfrm>
            <a:off x="4571999" y="212315"/>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4" name="Text Box 6"/>
          <p:cNvSpPr txBox="1">
            <a:spLocks noChangeArrowheads="1"/>
          </p:cNvSpPr>
          <p:nvPr/>
        </p:nvSpPr>
        <p:spPr bwMode="auto">
          <a:xfrm>
            <a:off x="811665" y="862937"/>
            <a:ext cx="7924800" cy="584775"/>
          </a:xfrm>
          <a:prstGeom prst="rect">
            <a:avLst/>
          </a:prstGeom>
          <a:noFill/>
          <a:ln>
            <a:noFill/>
          </a:ln>
        </p:spPr>
        <p:txBody>
          <a:bodyPr wrap="square">
            <a:spAutoFit/>
          </a:bodyPr>
          <a:lstStyle>
            <a:lvl1pPr eaLnBrk="0" hangingPunct="0">
              <a:defRPr sz="3600">
                <a:solidFill>
                  <a:schemeClr val="tx1"/>
                </a:solidFill>
                <a:latin typeface="黑体" pitchFamily="49" charset="-122"/>
                <a:ea typeface="黑体" pitchFamily="49" charset="-122"/>
              </a:defRPr>
            </a:lvl1pPr>
            <a:lvl2pPr marL="742950" indent="-285750" eaLnBrk="0" hangingPunct="0">
              <a:defRPr sz="3600">
                <a:solidFill>
                  <a:schemeClr val="tx1"/>
                </a:solidFill>
                <a:latin typeface="黑体" pitchFamily="49" charset="-122"/>
                <a:ea typeface="黑体" pitchFamily="49" charset="-122"/>
              </a:defRPr>
            </a:lvl2pPr>
            <a:lvl3pPr marL="1143000" indent="-228600" eaLnBrk="0" hangingPunct="0">
              <a:defRPr sz="3600">
                <a:solidFill>
                  <a:schemeClr val="tx1"/>
                </a:solidFill>
                <a:latin typeface="黑体" pitchFamily="49" charset="-122"/>
                <a:ea typeface="黑体" pitchFamily="49" charset="-122"/>
              </a:defRPr>
            </a:lvl3pPr>
            <a:lvl4pPr marL="1600200" indent="-228600" eaLnBrk="0" hangingPunct="0">
              <a:defRPr sz="3600">
                <a:solidFill>
                  <a:schemeClr val="tx1"/>
                </a:solidFill>
                <a:latin typeface="黑体" pitchFamily="49" charset="-122"/>
                <a:ea typeface="黑体" pitchFamily="49" charset="-122"/>
              </a:defRPr>
            </a:lvl4pPr>
            <a:lvl5pPr marL="2057400" indent="-228600" eaLnBrk="0" hangingPunct="0">
              <a:defRPr sz="3600">
                <a:solidFill>
                  <a:schemeClr val="tx1"/>
                </a:solidFill>
                <a:latin typeface="黑体" pitchFamily="49" charset="-122"/>
                <a:ea typeface="黑体" pitchFamily="49" charset="-122"/>
              </a:defRPr>
            </a:lvl5pPr>
            <a:lvl6pPr marL="2514600" indent="-228600" eaLnBrk="0" fontAlgn="base" hangingPunct="0">
              <a:spcBef>
                <a:spcPct val="50000"/>
              </a:spcBef>
              <a:spcAft>
                <a:spcPct val="0"/>
              </a:spcAft>
              <a:defRPr sz="3600">
                <a:solidFill>
                  <a:schemeClr val="tx1"/>
                </a:solidFill>
                <a:latin typeface="黑体" pitchFamily="49" charset="-122"/>
                <a:ea typeface="黑体" pitchFamily="49" charset="-122"/>
              </a:defRPr>
            </a:lvl6pPr>
            <a:lvl7pPr marL="2971800" indent="-228600" eaLnBrk="0" fontAlgn="base" hangingPunct="0">
              <a:spcBef>
                <a:spcPct val="50000"/>
              </a:spcBef>
              <a:spcAft>
                <a:spcPct val="0"/>
              </a:spcAft>
              <a:defRPr sz="3600">
                <a:solidFill>
                  <a:schemeClr val="tx1"/>
                </a:solidFill>
                <a:latin typeface="黑体" pitchFamily="49" charset="-122"/>
                <a:ea typeface="黑体" pitchFamily="49" charset="-122"/>
              </a:defRPr>
            </a:lvl7pPr>
            <a:lvl8pPr marL="3429000" indent="-228600" eaLnBrk="0" fontAlgn="base" hangingPunct="0">
              <a:spcBef>
                <a:spcPct val="50000"/>
              </a:spcBef>
              <a:spcAft>
                <a:spcPct val="0"/>
              </a:spcAft>
              <a:defRPr sz="3600">
                <a:solidFill>
                  <a:schemeClr val="tx1"/>
                </a:solidFill>
                <a:latin typeface="黑体" pitchFamily="49" charset="-122"/>
                <a:ea typeface="黑体" pitchFamily="49" charset="-122"/>
              </a:defRPr>
            </a:lvl8pPr>
            <a:lvl9pPr marL="3886200" indent="-228600" eaLnBrk="0" fontAlgn="base" hangingPunct="0">
              <a:spcBef>
                <a:spcPct val="50000"/>
              </a:spcBef>
              <a:spcAft>
                <a:spcPct val="0"/>
              </a:spcAft>
              <a:defRPr sz="3600">
                <a:solidFill>
                  <a:schemeClr val="tx1"/>
                </a:solidFill>
                <a:latin typeface="黑体" pitchFamily="49" charset="-122"/>
                <a:ea typeface="黑体" pitchFamily="49" charset="-122"/>
              </a:defRPr>
            </a:lvl9pPr>
          </a:lstStyle>
          <a:p>
            <a:pPr eaLnBrk="1" hangingPunct="1">
              <a:spcBef>
                <a:spcPct val="50000"/>
              </a:spcBef>
            </a:pPr>
            <a:r>
              <a:rPr lang="en-US" altLang="zh-CN" sz="3200" dirty="0" smtClean="0">
                <a:latin typeface="楷体" pitchFamily="49" charset="-122"/>
                <a:ea typeface="楷体" pitchFamily="49" charset="-122"/>
              </a:rPr>
              <a:t>1954</a:t>
            </a:r>
            <a:r>
              <a:rPr lang="zh-CN" altLang="en-US" sz="3200" dirty="0" smtClean="0">
                <a:latin typeface="楷体" pitchFamily="49" charset="-122"/>
                <a:ea typeface="楷体" pitchFamily="49" charset="-122"/>
              </a:rPr>
              <a:t>年，第一届人民代表大会召开</a:t>
            </a:r>
          </a:p>
        </p:txBody>
      </p:sp>
      <p:pic>
        <p:nvPicPr>
          <p:cNvPr id="7172" name="Picture 4" descr="C:\Users\Administrator\Desktop\图片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851" y="1393738"/>
            <a:ext cx="5553075" cy="496252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35849"/>
          <p:cNvSpPr txBox="1">
            <a:spLocks noChangeArrowheads="1"/>
          </p:cNvSpPr>
          <p:nvPr/>
        </p:nvSpPr>
        <p:spPr bwMode="auto">
          <a:xfrm>
            <a:off x="702624" y="1943098"/>
            <a:ext cx="155268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a:solidFill>
                  <a:srgbClr val="0000FF"/>
                </a:solidFill>
                <a:latin typeface="楷体" panose="02010609060101010101" pitchFamily="49" charset="-122"/>
                <a:ea typeface="楷体" panose="02010609060101010101" pitchFamily="49" charset="-122"/>
                <a:cs typeface="楷体_GB2312"/>
              </a:rPr>
              <a:t>时空</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13" name="左大括号 12"/>
          <p:cNvSpPr/>
          <p:nvPr/>
        </p:nvSpPr>
        <p:spPr>
          <a:xfrm>
            <a:off x="391349" y="2133600"/>
            <a:ext cx="294452" cy="220432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4" name="Text Box 2"/>
          <p:cNvSpPr txBox="1">
            <a:spLocks noChangeArrowheads="1"/>
          </p:cNvSpPr>
          <p:nvPr/>
        </p:nvSpPr>
        <p:spPr bwMode="auto">
          <a:xfrm>
            <a:off x="1905000" y="1943098"/>
            <a:ext cx="3581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800" dirty="0" smtClean="0">
                <a:latin typeface="楷体" pitchFamily="49" charset="-122"/>
                <a:ea typeface="楷体" pitchFamily="49" charset="-122"/>
              </a:rPr>
              <a:t>1954</a:t>
            </a:r>
            <a:r>
              <a:rPr lang="zh-CN" altLang="en-US" sz="2800" dirty="0" smtClean="0">
                <a:latin typeface="楷体" pitchFamily="49" charset="-122"/>
                <a:ea typeface="楷体" pitchFamily="49" charset="-122"/>
              </a:rPr>
              <a:t>年</a:t>
            </a:r>
            <a:r>
              <a:rPr lang="en-US" altLang="zh-CN" sz="2800" dirty="0" smtClean="0">
                <a:latin typeface="楷体" pitchFamily="49" charset="-122"/>
                <a:ea typeface="楷体" pitchFamily="49" charset="-122"/>
              </a:rPr>
              <a:t>9</a:t>
            </a:r>
            <a:r>
              <a:rPr lang="zh-CN" altLang="en-US" sz="2800" dirty="0" smtClean="0">
                <a:latin typeface="楷体" pitchFamily="49" charset="-122"/>
                <a:ea typeface="楷体" pitchFamily="49" charset="-122"/>
              </a:rPr>
              <a:t>月、北京</a:t>
            </a:r>
            <a:endParaRPr lang="zh-CN" altLang="en-US" sz="2800" dirty="0">
              <a:latin typeface="楷体" pitchFamily="49" charset="-122"/>
              <a:ea typeface="楷体" pitchFamily="49" charset="-122"/>
            </a:endParaRPr>
          </a:p>
        </p:txBody>
      </p:sp>
      <p:sp>
        <p:nvSpPr>
          <p:cNvPr id="15" name="Text Box 2"/>
          <p:cNvSpPr txBox="1">
            <a:spLocks noChangeArrowheads="1"/>
          </p:cNvSpPr>
          <p:nvPr/>
        </p:nvSpPr>
        <p:spPr bwMode="auto">
          <a:xfrm>
            <a:off x="1964199" y="2362200"/>
            <a:ext cx="4899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dirty="0" smtClean="0">
                <a:latin typeface="楷体" pitchFamily="49" charset="-122"/>
                <a:ea typeface="楷体" pitchFamily="49" charset="-122"/>
              </a:rPr>
              <a:t>通过</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中华人民共和国宪法</a:t>
            </a:r>
            <a:r>
              <a:rPr lang="en-US" altLang="zh-CN" sz="2800" dirty="0" smtClean="0">
                <a:latin typeface="楷体" pitchFamily="49" charset="-122"/>
                <a:ea typeface="楷体" pitchFamily="49" charset="-122"/>
              </a:rPr>
              <a:t>》</a:t>
            </a:r>
            <a:endParaRPr lang="zh-CN" altLang="en-US" sz="2800" dirty="0">
              <a:latin typeface="楷体" pitchFamily="49" charset="-122"/>
              <a:ea typeface="楷体" pitchFamily="49" charset="-122"/>
            </a:endParaRPr>
          </a:p>
        </p:txBody>
      </p:sp>
      <p:sp>
        <p:nvSpPr>
          <p:cNvPr id="17" name="Text Box 9"/>
          <p:cNvSpPr txBox="1">
            <a:spLocks noChangeArrowheads="1"/>
          </p:cNvSpPr>
          <p:nvPr/>
        </p:nvSpPr>
        <p:spPr bwMode="auto">
          <a:xfrm>
            <a:off x="1574799" y="2896065"/>
            <a:ext cx="11328400"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50000"/>
              </a:spcBef>
              <a:defRPr/>
            </a:pPr>
            <a:r>
              <a:rPr lang="zh-CN" altLang="en-US" sz="2800" b="1" dirty="0">
                <a:solidFill>
                  <a:prstClr val="black"/>
                </a:solidFill>
                <a:latin typeface="楷体" pitchFamily="49" charset="-122"/>
                <a:ea typeface="楷体" pitchFamily="49" charset="-122"/>
              </a:rPr>
              <a:t>性质：是我国</a:t>
            </a:r>
            <a:r>
              <a:rPr lang="zh-CN" altLang="en-US" sz="2800" b="1" dirty="0">
                <a:solidFill>
                  <a:srgbClr val="FF0000"/>
                </a:solidFill>
                <a:latin typeface="楷体" pitchFamily="49" charset="-122"/>
                <a:ea typeface="楷体" pitchFamily="49" charset="-122"/>
              </a:rPr>
              <a:t>第一部社会主义类型</a:t>
            </a:r>
            <a:r>
              <a:rPr lang="zh-CN" altLang="en-US" sz="2800" b="1" dirty="0">
                <a:solidFill>
                  <a:prstClr val="black"/>
                </a:solidFill>
                <a:latin typeface="楷体" pitchFamily="49" charset="-122"/>
                <a:ea typeface="楷体" pitchFamily="49" charset="-122"/>
              </a:rPr>
              <a:t>的</a:t>
            </a:r>
            <a:r>
              <a:rPr lang="zh-CN" altLang="en-US" sz="2800" b="1" dirty="0">
                <a:solidFill>
                  <a:srgbClr val="FF0000"/>
                </a:solidFill>
                <a:latin typeface="楷体" pitchFamily="49" charset="-122"/>
                <a:ea typeface="楷体" pitchFamily="49" charset="-122"/>
              </a:rPr>
              <a:t>宪法</a:t>
            </a:r>
            <a:r>
              <a:rPr lang="zh-CN" altLang="en-US" sz="2800" b="1" dirty="0">
                <a:solidFill>
                  <a:prstClr val="black"/>
                </a:solidFill>
                <a:latin typeface="楷体" pitchFamily="49" charset="-122"/>
                <a:ea typeface="楷体" pitchFamily="49" charset="-122"/>
              </a:rPr>
              <a:t>。</a:t>
            </a:r>
            <a:endParaRPr lang="en-US" altLang="zh-CN" sz="2800" b="1" dirty="0">
              <a:solidFill>
                <a:prstClr val="black"/>
              </a:solidFill>
              <a:latin typeface="楷体" pitchFamily="49" charset="-122"/>
              <a:ea typeface="楷体" pitchFamily="49" charset="-122"/>
            </a:endParaRPr>
          </a:p>
          <a:p>
            <a:pPr>
              <a:lnSpc>
                <a:spcPct val="70000"/>
              </a:lnSpc>
              <a:spcBef>
                <a:spcPct val="50000"/>
              </a:spcBef>
              <a:defRPr/>
            </a:pPr>
            <a:r>
              <a:rPr lang="zh-CN" altLang="en-US" sz="2800" b="1" dirty="0" smtClean="0">
                <a:solidFill>
                  <a:prstClr val="black"/>
                </a:solidFill>
                <a:latin typeface="楷体" pitchFamily="49" charset="-122"/>
                <a:ea typeface="楷体" pitchFamily="49" charset="-122"/>
              </a:rPr>
              <a:t>体现：</a:t>
            </a:r>
            <a:r>
              <a:rPr lang="zh-CN" altLang="en-US" sz="2800" b="1" dirty="0" smtClean="0">
                <a:solidFill>
                  <a:srgbClr val="FF0000"/>
                </a:solidFill>
                <a:latin typeface="楷体" pitchFamily="49" charset="-122"/>
                <a:ea typeface="楷体" pitchFamily="49" charset="-122"/>
              </a:rPr>
              <a:t>人民</a:t>
            </a:r>
            <a:r>
              <a:rPr lang="zh-CN" altLang="en-US" sz="2800" b="1" dirty="0">
                <a:solidFill>
                  <a:srgbClr val="FF0000"/>
                </a:solidFill>
                <a:latin typeface="楷体" pitchFamily="49" charset="-122"/>
                <a:ea typeface="楷体" pitchFamily="49" charset="-122"/>
              </a:rPr>
              <a:t>民主</a:t>
            </a:r>
            <a:r>
              <a:rPr lang="zh-CN" altLang="en-US" sz="2800" b="1" dirty="0">
                <a:solidFill>
                  <a:prstClr val="black"/>
                </a:solidFill>
                <a:latin typeface="楷体" pitchFamily="49" charset="-122"/>
                <a:ea typeface="楷体" pitchFamily="49" charset="-122"/>
              </a:rPr>
              <a:t>原则和</a:t>
            </a:r>
            <a:r>
              <a:rPr lang="zh-CN" altLang="en-US" sz="2800" b="1" dirty="0">
                <a:solidFill>
                  <a:srgbClr val="FF0000"/>
                </a:solidFill>
                <a:latin typeface="楷体" pitchFamily="49" charset="-122"/>
                <a:ea typeface="楷体" pitchFamily="49" charset="-122"/>
              </a:rPr>
              <a:t>社会主义</a:t>
            </a:r>
            <a:r>
              <a:rPr lang="zh-CN" altLang="en-US" sz="2800" b="1" dirty="0">
                <a:solidFill>
                  <a:prstClr val="black"/>
                </a:solidFill>
                <a:latin typeface="楷体" pitchFamily="49" charset="-122"/>
                <a:ea typeface="楷体" pitchFamily="49" charset="-122"/>
              </a:rPr>
              <a:t>原则</a:t>
            </a:r>
            <a:r>
              <a:rPr lang="zh-CN" altLang="en-US" sz="2800" b="1" dirty="0" smtClean="0">
                <a:solidFill>
                  <a:prstClr val="black"/>
                </a:solidFill>
                <a:latin typeface="楷体" pitchFamily="49" charset="-122"/>
                <a:ea typeface="楷体" pitchFamily="49" charset="-122"/>
              </a:rPr>
              <a:t>。</a:t>
            </a:r>
            <a:endParaRPr lang="en-US" altLang="zh-CN" sz="2800" b="1" dirty="0">
              <a:solidFill>
                <a:prstClr val="black"/>
              </a:solidFill>
              <a:latin typeface="楷体" pitchFamily="49" charset="-122"/>
              <a:ea typeface="楷体" pitchFamily="49" charset="-122"/>
            </a:endParaRPr>
          </a:p>
        </p:txBody>
      </p:sp>
      <p:sp>
        <p:nvSpPr>
          <p:cNvPr id="18" name="Text Box 9"/>
          <p:cNvSpPr txBox="1">
            <a:spLocks noChangeArrowheads="1"/>
          </p:cNvSpPr>
          <p:nvPr/>
        </p:nvSpPr>
        <p:spPr bwMode="auto">
          <a:xfrm>
            <a:off x="391349" y="4050684"/>
            <a:ext cx="11648251" cy="1384995"/>
          </a:xfrm>
          <a:prstGeom prst="rect">
            <a:avLst/>
          </a:prstGeom>
          <a:noFill/>
          <a:ln>
            <a:noFill/>
          </a:ln>
          <a:effectLst/>
          <a:extLst/>
        </p:spPr>
        <p:txBody>
          <a:bodyPr wrap="square">
            <a:spAutoFit/>
          </a:bodyPr>
          <a:lstStyle/>
          <a:p>
            <a:pPr>
              <a:spcBef>
                <a:spcPts val="0"/>
              </a:spcBef>
              <a:defRPr/>
            </a:pPr>
            <a:r>
              <a:rPr lang="zh-CN" altLang="en-US" sz="2800" b="1" dirty="0" smtClean="0">
                <a:solidFill>
                  <a:prstClr val="black"/>
                </a:solidFill>
                <a:latin typeface="楷体" pitchFamily="49" charset="-122"/>
                <a:ea typeface="楷体" pitchFamily="49" charset="-122"/>
              </a:rPr>
              <a:t>        大会确立</a:t>
            </a:r>
            <a:r>
              <a:rPr lang="zh-CN" altLang="en-US" sz="2800" b="1" dirty="0">
                <a:solidFill>
                  <a:prstClr val="black"/>
                </a:solidFill>
                <a:latin typeface="楷体" pitchFamily="49" charset="-122"/>
                <a:ea typeface="楷体" pitchFamily="49" charset="-122"/>
              </a:rPr>
              <a:t>的</a:t>
            </a:r>
            <a:r>
              <a:rPr lang="zh-CN" altLang="en-US" sz="2800" b="1" dirty="0" smtClean="0">
                <a:solidFill>
                  <a:srgbClr val="FF0000"/>
                </a:solidFill>
                <a:latin typeface="楷体" pitchFamily="49" charset="-122"/>
                <a:ea typeface="楷体" pitchFamily="49" charset="-122"/>
              </a:rPr>
              <a:t>人民代表大会制度</a:t>
            </a:r>
            <a:r>
              <a:rPr lang="zh-CN" altLang="en-US" sz="2800" b="1" dirty="0" smtClean="0">
                <a:solidFill>
                  <a:prstClr val="black"/>
                </a:solidFill>
                <a:latin typeface="楷体" pitchFamily="49" charset="-122"/>
                <a:ea typeface="楷体" pitchFamily="49" charset="-122"/>
              </a:rPr>
              <a:t>是</a:t>
            </a:r>
            <a:r>
              <a:rPr lang="zh-CN" altLang="en-US" sz="2800" b="1" dirty="0" smtClean="0">
                <a:solidFill>
                  <a:srgbClr val="0000FF"/>
                </a:solidFill>
                <a:latin typeface="楷体" pitchFamily="49" charset="-122"/>
                <a:ea typeface="楷体" pitchFamily="49" charset="-122"/>
              </a:rPr>
              <a:t>根本</a:t>
            </a:r>
            <a:r>
              <a:rPr lang="zh-CN" altLang="en-US" sz="2800" b="1" dirty="0">
                <a:solidFill>
                  <a:srgbClr val="0000FF"/>
                </a:solidFill>
                <a:latin typeface="楷体" pitchFamily="49" charset="-122"/>
                <a:ea typeface="楷体" pitchFamily="49" charset="-122"/>
              </a:rPr>
              <a:t>政治</a:t>
            </a:r>
            <a:r>
              <a:rPr lang="zh-CN" altLang="en-US" sz="2800" b="1" dirty="0" smtClean="0">
                <a:solidFill>
                  <a:srgbClr val="0000FF"/>
                </a:solidFill>
                <a:latin typeface="楷体" pitchFamily="49" charset="-122"/>
                <a:ea typeface="楷体" pitchFamily="49" charset="-122"/>
              </a:rPr>
              <a:t>制度</a:t>
            </a:r>
            <a:endParaRPr lang="en-US" altLang="zh-CN" sz="2800" b="1" dirty="0">
              <a:solidFill>
                <a:prstClr val="black"/>
              </a:solidFill>
              <a:latin typeface="楷体" pitchFamily="49" charset="-122"/>
              <a:ea typeface="楷体" pitchFamily="49" charset="-122"/>
            </a:endParaRPr>
          </a:p>
          <a:p>
            <a:pPr>
              <a:spcBef>
                <a:spcPts val="0"/>
              </a:spcBef>
              <a:defRPr/>
            </a:pPr>
            <a:r>
              <a:rPr lang="zh-CN" altLang="en-US" sz="2800" b="1" dirty="0" smtClean="0">
                <a:solidFill>
                  <a:srgbClr val="FF0000"/>
                </a:solidFill>
                <a:latin typeface="楷体" pitchFamily="49" charset="-122"/>
                <a:ea typeface="楷体" pitchFamily="49" charset="-122"/>
              </a:rPr>
              <a:t>       中国共产党</a:t>
            </a:r>
            <a:r>
              <a:rPr lang="zh-CN" altLang="en-US" sz="2800" b="1" dirty="0">
                <a:solidFill>
                  <a:srgbClr val="FF0000"/>
                </a:solidFill>
                <a:latin typeface="楷体" pitchFamily="49" charset="-122"/>
                <a:ea typeface="楷体" pitchFamily="49" charset="-122"/>
              </a:rPr>
              <a:t>领导的多党合作和政治协商制度</a:t>
            </a:r>
            <a:r>
              <a:rPr lang="zh-CN" altLang="en-US" sz="2800" b="1" dirty="0" smtClean="0">
                <a:solidFill>
                  <a:prstClr val="black"/>
                </a:solidFill>
                <a:latin typeface="楷体" pitchFamily="49" charset="-122"/>
                <a:ea typeface="楷体" pitchFamily="49" charset="-122"/>
              </a:rPr>
              <a:t>、</a:t>
            </a:r>
            <a:endParaRPr lang="en-US" altLang="zh-CN" sz="2800" b="1" dirty="0" smtClean="0">
              <a:solidFill>
                <a:prstClr val="black"/>
              </a:solidFill>
              <a:latin typeface="楷体" pitchFamily="49" charset="-122"/>
              <a:ea typeface="楷体" pitchFamily="49" charset="-122"/>
            </a:endParaRPr>
          </a:p>
          <a:p>
            <a:pPr>
              <a:spcBef>
                <a:spcPts val="0"/>
              </a:spcBef>
              <a:defRPr/>
            </a:pPr>
            <a:r>
              <a:rPr lang="zh-CN" altLang="en-US" sz="2800" b="1" dirty="0" smtClean="0">
                <a:solidFill>
                  <a:srgbClr val="FF0000"/>
                </a:solidFill>
                <a:latin typeface="楷体" pitchFamily="49" charset="-122"/>
                <a:ea typeface="楷体" pitchFamily="49" charset="-122"/>
              </a:rPr>
              <a:t>        民族区域自治制度是</a:t>
            </a:r>
            <a:r>
              <a:rPr lang="zh-CN" altLang="en-US" sz="2800" b="1" dirty="0" smtClean="0">
                <a:solidFill>
                  <a:srgbClr val="0000FF"/>
                </a:solidFill>
                <a:latin typeface="楷体" pitchFamily="49" charset="-122"/>
                <a:ea typeface="楷体" pitchFamily="49" charset="-122"/>
              </a:rPr>
              <a:t>基本</a:t>
            </a:r>
            <a:r>
              <a:rPr lang="zh-CN" altLang="en-US" sz="2800" b="1" dirty="0">
                <a:solidFill>
                  <a:srgbClr val="0000FF"/>
                </a:solidFill>
                <a:latin typeface="楷体" pitchFamily="49" charset="-122"/>
                <a:ea typeface="楷体" pitchFamily="49" charset="-122"/>
              </a:rPr>
              <a:t>政治制度</a:t>
            </a:r>
            <a:r>
              <a:rPr lang="zh-CN" altLang="en-US" sz="2800" b="1" dirty="0" smtClean="0">
                <a:solidFill>
                  <a:prstClr val="black"/>
                </a:solidFill>
                <a:latin typeface="楷体" pitchFamily="49" charset="-122"/>
                <a:ea typeface="楷体" pitchFamily="49" charset="-122"/>
              </a:rPr>
              <a:t>，</a:t>
            </a:r>
            <a:endParaRPr lang="en-US" altLang="zh-CN" sz="2800" b="1" dirty="0">
              <a:solidFill>
                <a:srgbClr val="FF0000"/>
              </a:solidFill>
              <a:latin typeface="楷体" pitchFamily="49" charset="-122"/>
              <a:ea typeface="楷体" pitchFamily="49" charset="-122"/>
            </a:endParaRPr>
          </a:p>
        </p:txBody>
      </p:sp>
      <p:sp>
        <p:nvSpPr>
          <p:cNvPr id="5" name="TextBox 4"/>
          <p:cNvSpPr txBox="1"/>
          <p:nvPr/>
        </p:nvSpPr>
        <p:spPr>
          <a:xfrm>
            <a:off x="9368238" y="4219663"/>
            <a:ext cx="2922135" cy="1384995"/>
          </a:xfrm>
          <a:prstGeom prst="rect">
            <a:avLst/>
          </a:prstGeom>
          <a:noFill/>
        </p:spPr>
        <p:txBody>
          <a:bodyPr wrap="square" rtlCol="0">
            <a:spAutoFit/>
          </a:bodyPr>
          <a:lstStyle/>
          <a:p>
            <a:pPr lvl="0">
              <a:spcBef>
                <a:spcPts val="0"/>
              </a:spcBef>
              <a:defRPr/>
            </a:pPr>
            <a:r>
              <a:rPr lang="zh-CN" altLang="en-US" sz="2800" b="1" dirty="0" smtClean="0">
                <a:solidFill>
                  <a:prstClr val="black"/>
                </a:solidFill>
                <a:latin typeface="楷体" pitchFamily="49" charset="-122"/>
                <a:ea typeface="楷体" pitchFamily="49" charset="-122"/>
              </a:rPr>
              <a:t>构成了</a:t>
            </a:r>
            <a:r>
              <a:rPr lang="zh-CN" altLang="en-US" sz="2800" b="1" dirty="0">
                <a:solidFill>
                  <a:prstClr val="black"/>
                </a:solidFill>
                <a:latin typeface="楷体" pitchFamily="49" charset="-122"/>
                <a:ea typeface="楷体" pitchFamily="49" charset="-122"/>
              </a:rPr>
              <a:t>我国社会主义的</a:t>
            </a:r>
            <a:r>
              <a:rPr lang="zh-CN" altLang="en-US" sz="2800" b="1" dirty="0">
                <a:solidFill>
                  <a:srgbClr val="FF0000"/>
                </a:solidFill>
                <a:latin typeface="楷体" pitchFamily="49" charset="-122"/>
                <a:ea typeface="楷体" pitchFamily="49" charset="-122"/>
              </a:rPr>
              <a:t>政治制度体系。</a:t>
            </a:r>
            <a:endParaRPr lang="en-US" altLang="zh-CN" sz="2800" b="1" dirty="0">
              <a:solidFill>
                <a:srgbClr val="FF0000"/>
              </a:solidFill>
              <a:latin typeface="楷体" pitchFamily="49" charset="-122"/>
              <a:ea typeface="楷体" pitchFamily="49" charset="-122"/>
            </a:endParaRPr>
          </a:p>
        </p:txBody>
      </p:sp>
      <p:sp>
        <p:nvSpPr>
          <p:cNvPr id="6" name="右大括号 5"/>
          <p:cNvSpPr/>
          <p:nvPr/>
        </p:nvSpPr>
        <p:spPr>
          <a:xfrm>
            <a:off x="9144000" y="4337922"/>
            <a:ext cx="278388" cy="1148478"/>
          </a:xfrm>
          <a:prstGeom prst="rightBrace">
            <a:avLst/>
          </a:prstGeom>
          <a:ln w="285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16" name="TextBox 15"/>
          <p:cNvSpPr txBox="1"/>
          <p:nvPr/>
        </p:nvSpPr>
        <p:spPr>
          <a:xfrm>
            <a:off x="315148" y="1360260"/>
            <a:ext cx="11658600" cy="4893647"/>
          </a:xfrm>
          <a:prstGeom prst="rect">
            <a:avLst/>
          </a:prstGeom>
          <a:solidFill>
            <a:schemeClr val="accent6">
              <a:lumMod val="20000"/>
              <a:lumOff val="80000"/>
            </a:schemeClr>
          </a:solidFill>
        </p:spPr>
        <p:txBody>
          <a:bodyPr wrap="square" rtlCol="0">
            <a:spAutoFit/>
          </a:bodyPr>
          <a:lstStyle/>
          <a:p>
            <a:r>
              <a:rPr lang="zh-CN" altLang="en-US" sz="2400" dirty="0" smtClean="0">
                <a:latin typeface="楷体" pitchFamily="49" charset="-122"/>
                <a:ea typeface="楷体" pitchFamily="49" charset="-122"/>
              </a:rPr>
              <a:t>                        问题探究</a:t>
            </a:r>
            <a:endParaRPr lang="zh-CN" altLang="en-US" sz="2400" dirty="0">
              <a:latin typeface="楷体" pitchFamily="49" charset="-122"/>
              <a:ea typeface="楷体" pitchFamily="49" charset="-122"/>
            </a:endParaRPr>
          </a:p>
          <a:p>
            <a:r>
              <a:rPr lang="zh-CN" altLang="en-US" sz="2400" dirty="0" smtClean="0">
                <a:latin typeface="楷体" pitchFamily="49" charset="-122"/>
                <a:ea typeface="楷体" pitchFamily="49" charset="-122"/>
              </a:rPr>
              <a:t>第一条  中华人民共和国</a:t>
            </a:r>
            <a:r>
              <a:rPr lang="zh-CN" altLang="en-US" sz="2400" dirty="0">
                <a:latin typeface="楷体" pitchFamily="49" charset="-122"/>
                <a:ea typeface="楷体" pitchFamily="49" charset="-122"/>
              </a:rPr>
              <a:t>是</a:t>
            </a:r>
            <a:r>
              <a:rPr lang="zh-CN" altLang="en-US" sz="2400" b="1" dirty="0">
                <a:solidFill>
                  <a:srgbClr val="FF0000"/>
                </a:solidFill>
                <a:latin typeface="楷体" pitchFamily="49" charset="-122"/>
                <a:ea typeface="楷体" pitchFamily="49" charset="-122"/>
              </a:rPr>
              <a:t>工人阶级领导的、以工农联盟为基础的人民民主国家</a:t>
            </a:r>
            <a:r>
              <a:rPr lang="zh-CN" altLang="en-US" sz="2400" dirty="0">
                <a:latin typeface="楷体" pitchFamily="49" charset="-122"/>
                <a:ea typeface="楷体" pitchFamily="49" charset="-122"/>
              </a:rPr>
              <a:t>。</a:t>
            </a:r>
          </a:p>
          <a:p>
            <a:r>
              <a:rPr lang="zh-CN" altLang="en-US" sz="2400" dirty="0">
                <a:latin typeface="楷体" pitchFamily="49" charset="-122"/>
                <a:ea typeface="楷体" pitchFamily="49" charset="-122"/>
              </a:rPr>
              <a:t>第二</a:t>
            </a:r>
            <a:r>
              <a:rPr lang="zh-CN" altLang="en-US" sz="2400" dirty="0" smtClean="0">
                <a:latin typeface="楷体" pitchFamily="49" charset="-122"/>
                <a:ea typeface="楷体" pitchFamily="49" charset="-122"/>
              </a:rPr>
              <a:t>条  中华人民共和国</a:t>
            </a:r>
            <a:r>
              <a:rPr lang="zh-CN" altLang="en-US" sz="2400" dirty="0">
                <a:latin typeface="楷体" pitchFamily="49" charset="-122"/>
                <a:ea typeface="楷体" pitchFamily="49" charset="-122"/>
              </a:rPr>
              <a:t>的</a:t>
            </a:r>
            <a:r>
              <a:rPr lang="zh-CN" altLang="en-US" sz="2400" b="1" dirty="0">
                <a:solidFill>
                  <a:srgbClr val="FF0000"/>
                </a:solidFill>
                <a:latin typeface="楷体" pitchFamily="49" charset="-122"/>
                <a:ea typeface="楷体" pitchFamily="49" charset="-122"/>
              </a:rPr>
              <a:t>一切权力属于人民。</a:t>
            </a:r>
            <a:r>
              <a:rPr lang="zh-CN" altLang="en-US" sz="2400" dirty="0">
                <a:latin typeface="楷体" pitchFamily="49" charset="-122"/>
                <a:ea typeface="楷体" pitchFamily="49" charset="-122"/>
              </a:rPr>
              <a:t>人民行使权力的机关是</a:t>
            </a:r>
            <a:r>
              <a:rPr lang="zh-CN" altLang="en-US" sz="2400" b="1" dirty="0">
                <a:solidFill>
                  <a:srgbClr val="FF0000"/>
                </a:solidFill>
                <a:latin typeface="楷体" pitchFamily="49" charset="-122"/>
                <a:ea typeface="楷体" pitchFamily="49" charset="-122"/>
              </a:rPr>
              <a:t>全国人民代表大会</a:t>
            </a:r>
            <a:r>
              <a:rPr lang="zh-CN" altLang="en-US" sz="2400" dirty="0">
                <a:latin typeface="楷体" pitchFamily="49" charset="-122"/>
                <a:ea typeface="楷体" pitchFamily="49" charset="-122"/>
              </a:rPr>
              <a:t>和</a:t>
            </a:r>
            <a:r>
              <a:rPr lang="zh-CN" altLang="en-US" sz="2400" b="1" dirty="0">
                <a:solidFill>
                  <a:srgbClr val="FF0000"/>
                </a:solidFill>
                <a:latin typeface="楷体" pitchFamily="49" charset="-122"/>
                <a:ea typeface="楷体" pitchFamily="49" charset="-122"/>
              </a:rPr>
              <a:t>地方各级人民代表大会</a:t>
            </a:r>
            <a:r>
              <a:rPr lang="zh-CN" altLang="en-US" sz="2400" dirty="0">
                <a:latin typeface="楷体" pitchFamily="49" charset="-122"/>
                <a:ea typeface="楷体" pitchFamily="49" charset="-122"/>
              </a:rPr>
              <a:t>。</a:t>
            </a:r>
          </a:p>
          <a:p>
            <a:r>
              <a:rPr lang="zh-CN" altLang="en-US" sz="2400" dirty="0">
                <a:latin typeface="楷体" pitchFamily="49" charset="-122"/>
                <a:ea typeface="楷体" pitchFamily="49" charset="-122"/>
              </a:rPr>
              <a:t>全国人民代表大会，地方各级人民代表大会和其他国家机关，一律实行</a:t>
            </a:r>
            <a:r>
              <a:rPr lang="zh-CN" altLang="en-US" sz="2400" b="1" dirty="0">
                <a:solidFill>
                  <a:srgbClr val="FF0000"/>
                </a:solidFill>
                <a:latin typeface="楷体" pitchFamily="49" charset="-122"/>
                <a:ea typeface="楷体" pitchFamily="49" charset="-122"/>
              </a:rPr>
              <a:t>民主集中制。</a:t>
            </a:r>
          </a:p>
          <a:p>
            <a:r>
              <a:rPr lang="en-US" altLang="zh-CN" sz="2400" dirty="0">
                <a:latin typeface="楷体" pitchFamily="49" charset="-122"/>
                <a:ea typeface="楷体" pitchFamily="49" charset="-122"/>
              </a:rPr>
              <a:t>…………</a:t>
            </a:r>
          </a:p>
          <a:p>
            <a:r>
              <a:rPr lang="zh-CN" altLang="en-US" sz="2400" dirty="0">
                <a:latin typeface="楷体" pitchFamily="49" charset="-122"/>
                <a:ea typeface="楷体" pitchFamily="49" charset="-122"/>
              </a:rPr>
              <a:t>第二十一条	中华人民共和国</a:t>
            </a:r>
            <a:r>
              <a:rPr lang="zh-CN" altLang="en-US" sz="2400" b="1" dirty="0">
                <a:solidFill>
                  <a:srgbClr val="0000FF"/>
                </a:solidFill>
                <a:latin typeface="楷体" pitchFamily="49" charset="-122"/>
                <a:ea typeface="楷体" pitchFamily="49" charset="-122"/>
              </a:rPr>
              <a:t>全国人民代表大会</a:t>
            </a:r>
            <a:r>
              <a:rPr lang="zh-CN" altLang="en-US" sz="2400" dirty="0">
                <a:latin typeface="楷体" pitchFamily="49" charset="-122"/>
                <a:ea typeface="楷体" pitchFamily="49" charset="-122"/>
              </a:rPr>
              <a:t>是</a:t>
            </a:r>
            <a:r>
              <a:rPr lang="zh-CN" altLang="en-US" sz="2400" b="1" dirty="0">
                <a:solidFill>
                  <a:srgbClr val="FF0000"/>
                </a:solidFill>
                <a:latin typeface="楷体" pitchFamily="49" charset="-122"/>
                <a:ea typeface="楷体" pitchFamily="49" charset="-122"/>
              </a:rPr>
              <a:t>最高国家权力机关</a:t>
            </a:r>
            <a:r>
              <a:rPr lang="zh-CN" altLang="en-US" sz="2400" b="1" dirty="0">
                <a:solidFill>
                  <a:srgbClr val="0000FF"/>
                </a:solidFill>
                <a:latin typeface="楷体" pitchFamily="49" charset="-122"/>
                <a:ea typeface="楷体" pitchFamily="49" charset="-122"/>
              </a:rPr>
              <a:t>。</a:t>
            </a:r>
          </a:p>
          <a:p>
            <a:r>
              <a:rPr lang="zh-CN" altLang="en-US" sz="2400" dirty="0">
                <a:latin typeface="楷体" pitchFamily="49" charset="-122"/>
                <a:ea typeface="楷体" pitchFamily="49" charset="-122"/>
              </a:rPr>
              <a:t>第二十二条	全国人民代表大会是行使国家</a:t>
            </a:r>
            <a:r>
              <a:rPr lang="zh-CN" altLang="en-US" sz="2400" b="1" dirty="0">
                <a:solidFill>
                  <a:srgbClr val="FF0000"/>
                </a:solidFill>
                <a:latin typeface="楷体" pitchFamily="49" charset="-122"/>
                <a:ea typeface="楷体" pitchFamily="49" charset="-122"/>
              </a:rPr>
              <a:t>立法权</a:t>
            </a:r>
            <a:r>
              <a:rPr lang="zh-CN" altLang="en-US" sz="2400" dirty="0">
                <a:latin typeface="楷体" pitchFamily="49" charset="-122"/>
                <a:ea typeface="楷体" pitchFamily="49" charset="-122"/>
              </a:rPr>
              <a:t>的唯一机关。</a:t>
            </a:r>
          </a:p>
          <a:p>
            <a:r>
              <a:rPr lang="zh-CN" altLang="en-US" sz="2400" dirty="0">
                <a:latin typeface="楷体" pitchFamily="49" charset="-122"/>
                <a:ea typeface="楷体" pitchFamily="49" charset="-122"/>
              </a:rPr>
              <a:t>第二十三条	全国人民代表大会由省、自治区、直辖市、军队和华侨选出的代表组成。</a:t>
            </a:r>
          </a:p>
          <a:p>
            <a:r>
              <a:rPr lang="zh-CN" altLang="en-US" sz="2400" dirty="0">
                <a:latin typeface="楷体" pitchFamily="49" charset="-122"/>
                <a:ea typeface="楷体" pitchFamily="49" charset="-122"/>
              </a:rPr>
              <a:t>全国人民代表大会代表名额和代表产生办法，包括少数民族代表的名额和产生办法，由选举法规定。</a:t>
            </a:r>
          </a:p>
          <a:p>
            <a:r>
              <a:rPr lang="en-US" altLang="zh-CN" sz="2400" dirty="0">
                <a:latin typeface="楷体" pitchFamily="49" charset="-122"/>
                <a:ea typeface="楷体" pitchFamily="49" charset="-122"/>
              </a:rPr>
              <a:t>——1954 </a:t>
            </a:r>
            <a:r>
              <a:rPr lang="zh-CN" altLang="en-US" sz="2400" dirty="0">
                <a:latin typeface="楷体" pitchFamily="49" charset="-122"/>
                <a:ea typeface="楷体" pitchFamily="49" charset="-122"/>
              </a:rPr>
              <a:t>年</a:t>
            </a:r>
            <a:r>
              <a:rPr lang="en-US" altLang="zh-CN" sz="2400" dirty="0">
                <a:latin typeface="楷体" pitchFamily="49" charset="-122"/>
                <a:ea typeface="楷体" pitchFamily="49" charset="-122"/>
              </a:rPr>
              <a:t>《</a:t>
            </a:r>
            <a:r>
              <a:rPr lang="zh-CN" altLang="en-US" sz="2400" dirty="0">
                <a:latin typeface="楷体" pitchFamily="49" charset="-122"/>
                <a:ea typeface="楷体" pitchFamily="49" charset="-122"/>
              </a:rPr>
              <a:t>中华人民共和国宪法</a:t>
            </a:r>
            <a:r>
              <a:rPr lang="en-US" altLang="zh-CN" sz="2400" dirty="0" smtClean="0">
                <a:latin typeface="楷体" pitchFamily="49" charset="-122"/>
                <a:ea typeface="楷体" pitchFamily="49" charset="-122"/>
              </a:rPr>
              <a:t>》</a:t>
            </a:r>
            <a:endParaRPr lang="en-US" altLang="zh-CN" sz="2400" dirty="0">
              <a:latin typeface="楷体" pitchFamily="49" charset="-122"/>
              <a:ea typeface="楷体" pitchFamily="49" charset="-122"/>
            </a:endParaRPr>
          </a:p>
          <a:p>
            <a:r>
              <a:rPr lang="zh-CN" altLang="en-US" sz="2400" dirty="0">
                <a:latin typeface="楷体" pitchFamily="49" charset="-122"/>
                <a:ea typeface="楷体" pitchFamily="49" charset="-122"/>
              </a:rPr>
              <a:t>结合</a:t>
            </a:r>
            <a:r>
              <a:rPr lang="en-US" altLang="zh-CN" sz="2400" dirty="0">
                <a:latin typeface="楷体" pitchFamily="49" charset="-122"/>
                <a:ea typeface="楷体" pitchFamily="49" charset="-122"/>
              </a:rPr>
              <a:t>《</a:t>
            </a:r>
            <a:r>
              <a:rPr lang="zh-CN" altLang="en-US" sz="2400" dirty="0">
                <a:latin typeface="楷体" pitchFamily="49" charset="-122"/>
                <a:ea typeface="楷体" pitchFamily="49" charset="-122"/>
              </a:rPr>
              <a:t>中华人民共和国宪法</a:t>
            </a:r>
            <a:r>
              <a:rPr lang="en-US" altLang="zh-CN" sz="2400" dirty="0">
                <a:latin typeface="楷体" pitchFamily="49" charset="-122"/>
                <a:ea typeface="楷体" pitchFamily="49" charset="-122"/>
              </a:rPr>
              <a:t>》</a:t>
            </a:r>
            <a:r>
              <a:rPr lang="zh-CN" altLang="en-US" sz="2400" dirty="0">
                <a:latin typeface="楷体" pitchFamily="49" charset="-122"/>
                <a:ea typeface="楷体" pitchFamily="49" charset="-122"/>
              </a:rPr>
              <a:t>条文，理解人民代表大会制度是我国的</a:t>
            </a:r>
            <a:r>
              <a:rPr lang="zh-CN" altLang="en-US" sz="2400" b="1" dirty="0">
                <a:solidFill>
                  <a:srgbClr val="FF0000"/>
                </a:solidFill>
                <a:latin typeface="楷体" pitchFamily="49" charset="-122"/>
                <a:ea typeface="楷体" pitchFamily="49" charset="-122"/>
              </a:rPr>
              <a:t>根本政治制度</a:t>
            </a:r>
            <a:r>
              <a:rPr lang="zh-CN" altLang="en-US" sz="2400" dirty="0" smtClean="0">
                <a:latin typeface="楷体" pitchFamily="49" charset="-122"/>
                <a:ea typeface="楷体" pitchFamily="49" charset="-122"/>
              </a:rPr>
              <a:t>。</a:t>
            </a:r>
            <a:endParaRPr lang="zh-CN" altLang="en-US" sz="2400" dirty="0">
              <a:latin typeface="楷体" pitchFamily="49" charset="-122"/>
              <a:ea typeface="楷体" pitchFamily="49" charset="-122"/>
            </a:endParaRPr>
          </a:p>
        </p:txBody>
      </p:sp>
    </p:spTree>
    <p:extLst>
      <p:ext uri="{BB962C8B-B14F-4D97-AF65-F5344CB8AC3E}">
        <p14:creationId xmlns:p14="http://schemas.microsoft.com/office/powerpoint/2010/main" val="26444485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 calcmode="lin" valueType="num">
                                      <p:cBhvr>
                                        <p:cTn id="19"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172"/>
                                        </p:tgtEl>
                                        <p:attrNameLst>
                                          <p:attrName>style.visibility</p:attrName>
                                        </p:attrNameLst>
                                      </p:cBhvr>
                                      <p:to>
                                        <p:strVal val="visible"/>
                                      </p:to>
                                    </p:set>
                                    <p:anim calcmode="lin" valueType="num">
                                      <p:cBhvr>
                                        <p:cTn id="26" dur="500" fill="hold"/>
                                        <p:tgtEl>
                                          <p:spTgt spid="7172"/>
                                        </p:tgtEl>
                                        <p:attrNameLst>
                                          <p:attrName>ppt_w</p:attrName>
                                        </p:attrNameLst>
                                      </p:cBhvr>
                                      <p:tavLst>
                                        <p:tav tm="0">
                                          <p:val>
                                            <p:fltVal val="0"/>
                                          </p:val>
                                        </p:tav>
                                        <p:tav tm="100000">
                                          <p:val>
                                            <p:strVal val="#ppt_w"/>
                                          </p:val>
                                        </p:tav>
                                      </p:tavLst>
                                    </p:anim>
                                    <p:anim calcmode="lin" valueType="num">
                                      <p:cBhvr>
                                        <p:cTn id="27" dur="500" fill="hold"/>
                                        <p:tgtEl>
                                          <p:spTgt spid="7172"/>
                                        </p:tgtEl>
                                        <p:attrNameLst>
                                          <p:attrName>ppt_h</p:attrName>
                                        </p:attrNameLst>
                                      </p:cBhvr>
                                      <p:tavLst>
                                        <p:tav tm="0">
                                          <p:val>
                                            <p:fltVal val="0"/>
                                          </p:val>
                                        </p:tav>
                                        <p:tav tm="100000">
                                          <p:val>
                                            <p:strVal val="#ppt_h"/>
                                          </p:val>
                                        </p:tav>
                                      </p:tavLst>
                                    </p:anim>
                                    <p:animEffect transition="in" filter="fade">
                                      <p:cBhvr>
                                        <p:cTn id="28" dur="500"/>
                                        <p:tgtEl>
                                          <p:spTgt spid="717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 calcmode="lin" valueType="num">
                                      <p:cBhvr>
                                        <p:cTn id="33"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1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7172"/>
                                        </p:tgtEl>
                                        <p:attrNameLst>
                                          <p:attrName>ppt_w</p:attrName>
                                        </p:attrNameLst>
                                      </p:cBhvr>
                                      <p:tavLst>
                                        <p:tav tm="0">
                                          <p:val>
                                            <p:strVal val="ppt_w"/>
                                          </p:val>
                                        </p:tav>
                                        <p:tav tm="100000">
                                          <p:val>
                                            <p:fltVal val="0"/>
                                          </p:val>
                                        </p:tav>
                                      </p:tavLst>
                                    </p:anim>
                                    <p:anim calcmode="lin" valueType="num">
                                      <p:cBhvr>
                                        <p:cTn id="47" dur="500"/>
                                        <p:tgtEl>
                                          <p:spTgt spid="7172"/>
                                        </p:tgtEl>
                                        <p:attrNameLst>
                                          <p:attrName>ppt_h</p:attrName>
                                        </p:attrNameLst>
                                      </p:cBhvr>
                                      <p:tavLst>
                                        <p:tav tm="0">
                                          <p:val>
                                            <p:strVal val="ppt_h"/>
                                          </p:val>
                                        </p:tav>
                                        <p:tav tm="100000">
                                          <p:val>
                                            <p:fltVal val="0"/>
                                          </p:val>
                                        </p:tav>
                                      </p:tavLst>
                                    </p:anim>
                                    <p:animEffect transition="out" filter="fade">
                                      <p:cBhvr>
                                        <p:cTn id="48" dur="500"/>
                                        <p:tgtEl>
                                          <p:spTgt spid="7172"/>
                                        </p:tgtEl>
                                      </p:cBhvr>
                                    </p:animEffect>
                                    <p:set>
                                      <p:cBhvr>
                                        <p:cTn id="49" dur="1" fill="hold">
                                          <p:stCondLst>
                                            <p:cond delay="499"/>
                                          </p:stCondLst>
                                        </p:cTn>
                                        <p:tgtEl>
                                          <p:spTgt spid="7172"/>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16"/>
                                        </p:tgtEl>
                                        <p:attrNameLst>
                                          <p:attrName>ppt_w</p:attrName>
                                        </p:attrNameLst>
                                      </p:cBhvr>
                                      <p:tavLst>
                                        <p:tav tm="0">
                                          <p:val>
                                            <p:strVal val="ppt_w"/>
                                          </p:val>
                                        </p:tav>
                                        <p:tav tm="100000">
                                          <p:val>
                                            <p:fltVal val="0"/>
                                          </p:val>
                                        </p:tav>
                                      </p:tavLst>
                                    </p:anim>
                                    <p:anim calcmode="lin" valueType="num">
                                      <p:cBhvr>
                                        <p:cTn id="52" dur="500"/>
                                        <p:tgtEl>
                                          <p:spTgt spid="16"/>
                                        </p:tgtEl>
                                        <p:attrNameLst>
                                          <p:attrName>ppt_h</p:attrName>
                                        </p:attrNameLst>
                                      </p:cBhvr>
                                      <p:tavLst>
                                        <p:tav tm="0">
                                          <p:val>
                                            <p:strVal val="ppt_h"/>
                                          </p:val>
                                        </p:tav>
                                        <p:tav tm="100000">
                                          <p:val>
                                            <p:fltVal val="0"/>
                                          </p:val>
                                        </p:tav>
                                      </p:tavLst>
                                    </p:anim>
                                    <p:animEffect transition="out" filter="fade">
                                      <p:cBhvr>
                                        <p:cTn id="53" dur="500"/>
                                        <p:tgtEl>
                                          <p:spTgt spid="16"/>
                                        </p:tgtEl>
                                      </p:cBhvr>
                                    </p:animEffect>
                                    <p:set>
                                      <p:cBhvr>
                                        <p:cTn id="54" dur="1" fill="hold">
                                          <p:stCondLst>
                                            <p:cond delay="499"/>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animEffect transition="in" filter="blinds(horizontal)">
                                      <p:cBhvr>
                                        <p:cTn id="59" dur="500"/>
                                        <p:tgtEl>
                                          <p:spTgt spid="1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7">
                                            <p:txEl>
                                              <p:pRg st="1" end="1"/>
                                            </p:txEl>
                                          </p:spTgt>
                                        </p:tgtEl>
                                        <p:attrNameLst>
                                          <p:attrName>style.visibility</p:attrName>
                                        </p:attrNameLst>
                                      </p:cBhvr>
                                      <p:to>
                                        <p:strVal val="visible"/>
                                      </p:to>
                                    </p:set>
                                    <p:animEffect transition="in" filter="blinds(horizontal)">
                                      <p:cBhvr>
                                        <p:cTn id="64" dur="500"/>
                                        <p:tgtEl>
                                          <p:spTgt spid="1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8">
                                            <p:txEl>
                                              <p:pRg st="0" end="0"/>
                                            </p:txEl>
                                          </p:spTgt>
                                        </p:tgtEl>
                                        <p:attrNameLst>
                                          <p:attrName>style.visibility</p:attrName>
                                        </p:attrNameLst>
                                      </p:cBhvr>
                                      <p:to>
                                        <p:strVal val="visible"/>
                                      </p:to>
                                    </p:set>
                                    <p:animEffect transition="in" filter="blinds(horizontal)">
                                      <p:cBhvr>
                                        <p:cTn id="69" dur="500"/>
                                        <p:tgtEl>
                                          <p:spTgt spid="1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18">
                                            <p:txEl>
                                              <p:pRg st="1" end="1"/>
                                            </p:txEl>
                                          </p:spTgt>
                                        </p:tgtEl>
                                        <p:attrNameLst>
                                          <p:attrName>style.visibility</p:attrName>
                                        </p:attrNameLst>
                                      </p:cBhvr>
                                      <p:to>
                                        <p:strVal val="visible"/>
                                      </p:to>
                                    </p:set>
                                    <p:animEffect transition="in" filter="blinds(horizontal)">
                                      <p:cBhvr>
                                        <p:cTn id="74" dur="500"/>
                                        <p:tgtEl>
                                          <p:spTgt spid="18">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18">
                                            <p:txEl>
                                              <p:pRg st="2" end="2"/>
                                            </p:txEl>
                                          </p:spTgt>
                                        </p:tgtEl>
                                        <p:attrNameLst>
                                          <p:attrName>style.visibility</p:attrName>
                                        </p:attrNameLst>
                                      </p:cBhvr>
                                      <p:to>
                                        <p:strVal val="visible"/>
                                      </p:to>
                                    </p:set>
                                    <p:animEffect transition="in" filter="blinds(horizontal)">
                                      <p:cBhvr>
                                        <p:cTn id="79" dur="500"/>
                                        <p:tgtEl>
                                          <p:spTgt spid="18">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p:cTn id="84" dur="500" fill="hold"/>
                                        <p:tgtEl>
                                          <p:spTgt spid="6"/>
                                        </p:tgtEl>
                                        <p:attrNameLst>
                                          <p:attrName>ppt_w</p:attrName>
                                        </p:attrNameLst>
                                      </p:cBhvr>
                                      <p:tavLst>
                                        <p:tav tm="0">
                                          <p:val>
                                            <p:fltVal val="0"/>
                                          </p:val>
                                        </p:tav>
                                        <p:tav tm="100000">
                                          <p:val>
                                            <p:strVal val="#ppt_w"/>
                                          </p:val>
                                        </p:tav>
                                      </p:tavLst>
                                    </p:anim>
                                    <p:anim calcmode="lin" valueType="num">
                                      <p:cBhvr>
                                        <p:cTn id="85" dur="500" fill="hold"/>
                                        <p:tgtEl>
                                          <p:spTgt spid="6"/>
                                        </p:tgtEl>
                                        <p:attrNameLst>
                                          <p:attrName>ppt_h</p:attrName>
                                        </p:attrNameLst>
                                      </p:cBhvr>
                                      <p:tavLst>
                                        <p:tav tm="0">
                                          <p:val>
                                            <p:fltVal val="0"/>
                                          </p:val>
                                        </p:tav>
                                        <p:tav tm="100000">
                                          <p:val>
                                            <p:strVal val="#ppt_h"/>
                                          </p:val>
                                        </p:tav>
                                      </p:tavLst>
                                    </p:anim>
                                    <p:animEffect transition="in" filter="fade">
                                      <p:cBhvr>
                                        <p:cTn id="86" dur="500"/>
                                        <p:tgtEl>
                                          <p:spTgt spid="6"/>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p:cTn id="89" dur="500" fill="hold"/>
                                        <p:tgtEl>
                                          <p:spTgt spid="5"/>
                                        </p:tgtEl>
                                        <p:attrNameLst>
                                          <p:attrName>ppt_w</p:attrName>
                                        </p:attrNameLst>
                                      </p:cBhvr>
                                      <p:tavLst>
                                        <p:tav tm="0">
                                          <p:val>
                                            <p:fltVal val="0"/>
                                          </p:val>
                                        </p:tav>
                                        <p:tav tm="100000">
                                          <p:val>
                                            <p:strVal val="#ppt_w"/>
                                          </p:val>
                                        </p:tav>
                                      </p:tavLst>
                                    </p:anim>
                                    <p:anim calcmode="lin" valueType="num">
                                      <p:cBhvr>
                                        <p:cTn id="90" dur="500" fill="hold"/>
                                        <p:tgtEl>
                                          <p:spTgt spid="5"/>
                                        </p:tgtEl>
                                        <p:attrNameLst>
                                          <p:attrName>ppt_h</p:attrName>
                                        </p:attrNameLst>
                                      </p:cBhvr>
                                      <p:tavLst>
                                        <p:tav tm="0">
                                          <p:val>
                                            <p:fltVal val="0"/>
                                          </p:val>
                                        </p:tav>
                                        <p:tav tm="100000">
                                          <p:val>
                                            <p:strVal val="#ppt_h"/>
                                          </p:val>
                                        </p:tav>
                                      </p:tavLst>
                                    </p:anim>
                                    <p:animEffect transition="in" filter="fade">
                                      <p:cBhvr>
                                        <p:cTn id="9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bldLvl="5"/>
      <p:bldP spid="15" grpId="0" build="p" bldLvl="5"/>
      <p:bldP spid="17" grpId="0" build="p"/>
      <p:bldP spid="18" grpId="0" build="p"/>
      <p:bldP spid="5" grpId="0"/>
      <p:bldP spid="6" grpId="0"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4"/>
          <p:cNvSpPr txBox="1">
            <a:spLocks noChangeArrowheads="1"/>
          </p:cNvSpPr>
          <p:nvPr/>
        </p:nvSpPr>
        <p:spPr bwMode="auto">
          <a:xfrm>
            <a:off x="381452" y="162757"/>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solidFill>
                  <a:prstClr val="black"/>
                </a:solidFill>
                <a:latin typeface="楷体" pitchFamily="49" charset="-122"/>
                <a:ea typeface="楷体" pitchFamily="49" charset="-122"/>
              </a:rPr>
              <a:t>三、人民</a:t>
            </a:r>
            <a:r>
              <a:rPr lang="zh-CN" altLang="en-US" sz="3200" b="1" dirty="0" smtClean="0">
                <a:solidFill>
                  <a:prstClr val="black"/>
                </a:solidFill>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solidFill>
                <a:prstClr val="black"/>
              </a:solidFill>
              <a:latin typeface="楷体" pitchFamily="49" charset="-122"/>
              <a:ea typeface="楷体" pitchFamily="49" charset="-122"/>
            </a:endParaRPr>
          </a:p>
        </p:txBody>
      </p:sp>
      <p:sp>
        <p:nvSpPr>
          <p:cNvPr id="3" name="文本框 35844"/>
          <p:cNvSpPr txBox="1">
            <a:spLocks noChangeArrowheads="1"/>
          </p:cNvSpPr>
          <p:nvPr/>
        </p:nvSpPr>
        <p:spPr bwMode="auto">
          <a:xfrm>
            <a:off x="4571999" y="212315"/>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solidFill>
                  <a:prstClr val="black"/>
                </a:solidFill>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solidFill>
                  <a:prstClr val="black"/>
                </a:solidFill>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4" name="Text Box 6"/>
          <p:cNvSpPr txBox="1">
            <a:spLocks noChangeArrowheads="1"/>
          </p:cNvSpPr>
          <p:nvPr/>
        </p:nvSpPr>
        <p:spPr bwMode="auto">
          <a:xfrm>
            <a:off x="811665" y="787192"/>
            <a:ext cx="7924800" cy="584775"/>
          </a:xfrm>
          <a:prstGeom prst="rect">
            <a:avLst/>
          </a:prstGeom>
          <a:noFill/>
          <a:ln>
            <a:noFill/>
          </a:ln>
        </p:spPr>
        <p:txBody>
          <a:bodyPr wrap="square">
            <a:spAutoFit/>
          </a:bodyPr>
          <a:lstStyle>
            <a:lvl1pPr eaLnBrk="0" hangingPunct="0">
              <a:defRPr sz="3600">
                <a:solidFill>
                  <a:schemeClr val="tx1"/>
                </a:solidFill>
                <a:latin typeface="黑体" pitchFamily="49" charset="-122"/>
                <a:ea typeface="黑体" pitchFamily="49" charset="-122"/>
              </a:defRPr>
            </a:lvl1pPr>
            <a:lvl2pPr marL="742950" indent="-285750" eaLnBrk="0" hangingPunct="0">
              <a:defRPr sz="3600">
                <a:solidFill>
                  <a:schemeClr val="tx1"/>
                </a:solidFill>
                <a:latin typeface="黑体" pitchFamily="49" charset="-122"/>
                <a:ea typeface="黑体" pitchFamily="49" charset="-122"/>
              </a:defRPr>
            </a:lvl2pPr>
            <a:lvl3pPr marL="1143000" indent="-228600" eaLnBrk="0" hangingPunct="0">
              <a:defRPr sz="3600">
                <a:solidFill>
                  <a:schemeClr val="tx1"/>
                </a:solidFill>
                <a:latin typeface="黑体" pitchFamily="49" charset="-122"/>
                <a:ea typeface="黑体" pitchFamily="49" charset="-122"/>
              </a:defRPr>
            </a:lvl3pPr>
            <a:lvl4pPr marL="1600200" indent="-228600" eaLnBrk="0" hangingPunct="0">
              <a:defRPr sz="3600">
                <a:solidFill>
                  <a:schemeClr val="tx1"/>
                </a:solidFill>
                <a:latin typeface="黑体" pitchFamily="49" charset="-122"/>
                <a:ea typeface="黑体" pitchFamily="49" charset="-122"/>
              </a:defRPr>
            </a:lvl4pPr>
            <a:lvl5pPr marL="2057400" indent="-228600" eaLnBrk="0" hangingPunct="0">
              <a:defRPr sz="3600">
                <a:solidFill>
                  <a:schemeClr val="tx1"/>
                </a:solidFill>
                <a:latin typeface="黑体" pitchFamily="49" charset="-122"/>
                <a:ea typeface="黑体" pitchFamily="49" charset="-122"/>
              </a:defRPr>
            </a:lvl5pPr>
            <a:lvl6pPr marL="2514600" indent="-228600" eaLnBrk="0" fontAlgn="base" hangingPunct="0">
              <a:spcBef>
                <a:spcPct val="50000"/>
              </a:spcBef>
              <a:spcAft>
                <a:spcPct val="0"/>
              </a:spcAft>
              <a:defRPr sz="3600">
                <a:solidFill>
                  <a:schemeClr val="tx1"/>
                </a:solidFill>
                <a:latin typeface="黑体" pitchFamily="49" charset="-122"/>
                <a:ea typeface="黑体" pitchFamily="49" charset="-122"/>
              </a:defRPr>
            </a:lvl6pPr>
            <a:lvl7pPr marL="2971800" indent="-228600" eaLnBrk="0" fontAlgn="base" hangingPunct="0">
              <a:spcBef>
                <a:spcPct val="50000"/>
              </a:spcBef>
              <a:spcAft>
                <a:spcPct val="0"/>
              </a:spcAft>
              <a:defRPr sz="3600">
                <a:solidFill>
                  <a:schemeClr val="tx1"/>
                </a:solidFill>
                <a:latin typeface="黑体" pitchFamily="49" charset="-122"/>
                <a:ea typeface="黑体" pitchFamily="49" charset="-122"/>
              </a:defRPr>
            </a:lvl7pPr>
            <a:lvl8pPr marL="3429000" indent="-228600" eaLnBrk="0" fontAlgn="base" hangingPunct="0">
              <a:spcBef>
                <a:spcPct val="50000"/>
              </a:spcBef>
              <a:spcAft>
                <a:spcPct val="0"/>
              </a:spcAft>
              <a:defRPr sz="3600">
                <a:solidFill>
                  <a:schemeClr val="tx1"/>
                </a:solidFill>
                <a:latin typeface="黑体" pitchFamily="49" charset="-122"/>
                <a:ea typeface="黑体" pitchFamily="49" charset="-122"/>
              </a:defRPr>
            </a:lvl8pPr>
            <a:lvl9pPr marL="3886200" indent="-228600" eaLnBrk="0" fontAlgn="base" hangingPunct="0">
              <a:spcBef>
                <a:spcPct val="50000"/>
              </a:spcBef>
              <a:spcAft>
                <a:spcPct val="0"/>
              </a:spcAft>
              <a:defRPr sz="3600">
                <a:solidFill>
                  <a:schemeClr val="tx1"/>
                </a:solidFill>
                <a:latin typeface="黑体" pitchFamily="49" charset="-122"/>
                <a:ea typeface="黑体" pitchFamily="49" charset="-122"/>
              </a:defRPr>
            </a:lvl9pPr>
          </a:lstStyle>
          <a:p>
            <a:pPr eaLnBrk="1" hangingPunct="1">
              <a:spcBef>
                <a:spcPct val="50000"/>
              </a:spcBef>
            </a:pPr>
            <a:r>
              <a:rPr lang="en-US" altLang="zh-CN" sz="3200" dirty="0" smtClean="0">
                <a:solidFill>
                  <a:prstClr val="black"/>
                </a:solidFill>
                <a:latin typeface="楷体" pitchFamily="49" charset="-122"/>
                <a:ea typeface="楷体" pitchFamily="49" charset="-122"/>
              </a:rPr>
              <a:t>1954</a:t>
            </a:r>
            <a:r>
              <a:rPr lang="zh-CN" altLang="en-US" sz="3200" dirty="0" smtClean="0">
                <a:solidFill>
                  <a:prstClr val="black"/>
                </a:solidFill>
                <a:latin typeface="楷体" pitchFamily="49" charset="-122"/>
                <a:ea typeface="楷体" pitchFamily="49" charset="-122"/>
              </a:rPr>
              <a:t>年，第一届人民代表大会召开</a:t>
            </a:r>
          </a:p>
        </p:txBody>
      </p:sp>
      <p:sp>
        <p:nvSpPr>
          <p:cNvPr id="12" name="文本框 35849"/>
          <p:cNvSpPr txBox="1">
            <a:spLocks noChangeArrowheads="1"/>
          </p:cNvSpPr>
          <p:nvPr/>
        </p:nvSpPr>
        <p:spPr bwMode="auto">
          <a:xfrm>
            <a:off x="702624" y="1943098"/>
            <a:ext cx="1552689"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a:solidFill>
                  <a:srgbClr val="0000FF"/>
                </a:solidFill>
                <a:latin typeface="楷体" panose="02010609060101010101" pitchFamily="49" charset="-122"/>
                <a:ea typeface="楷体" panose="02010609060101010101" pitchFamily="49" charset="-122"/>
                <a:cs typeface="楷体_GB2312"/>
              </a:rPr>
              <a:t>时空</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13" name="左大括号 12"/>
          <p:cNvSpPr/>
          <p:nvPr/>
        </p:nvSpPr>
        <p:spPr>
          <a:xfrm>
            <a:off x="391349" y="2133600"/>
            <a:ext cx="294452" cy="220432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4" name="Text Box 2"/>
          <p:cNvSpPr txBox="1">
            <a:spLocks noChangeArrowheads="1"/>
          </p:cNvSpPr>
          <p:nvPr/>
        </p:nvSpPr>
        <p:spPr bwMode="auto">
          <a:xfrm>
            <a:off x="1905000" y="1943098"/>
            <a:ext cx="35813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800" dirty="0" smtClean="0">
                <a:solidFill>
                  <a:prstClr val="black"/>
                </a:solidFill>
                <a:latin typeface="楷体" pitchFamily="49" charset="-122"/>
                <a:ea typeface="楷体" pitchFamily="49" charset="-122"/>
              </a:rPr>
              <a:t>1954</a:t>
            </a:r>
            <a:r>
              <a:rPr lang="zh-CN" altLang="en-US" sz="2800" dirty="0" smtClean="0">
                <a:solidFill>
                  <a:prstClr val="black"/>
                </a:solidFill>
                <a:latin typeface="楷体" pitchFamily="49" charset="-122"/>
                <a:ea typeface="楷体" pitchFamily="49" charset="-122"/>
              </a:rPr>
              <a:t>年</a:t>
            </a:r>
            <a:r>
              <a:rPr lang="en-US" altLang="zh-CN" sz="2800" dirty="0" smtClean="0">
                <a:solidFill>
                  <a:prstClr val="black"/>
                </a:solidFill>
                <a:latin typeface="楷体" pitchFamily="49" charset="-122"/>
                <a:ea typeface="楷体" pitchFamily="49" charset="-122"/>
              </a:rPr>
              <a:t>9</a:t>
            </a:r>
            <a:r>
              <a:rPr lang="zh-CN" altLang="en-US" sz="2800" dirty="0" smtClean="0">
                <a:solidFill>
                  <a:prstClr val="black"/>
                </a:solidFill>
                <a:latin typeface="楷体" pitchFamily="49" charset="-122"/>
                <a:ea typeface="楷体" pitchFamily="49" charset="-122"/>
              </a:rPr>
              <a:t>月、北京</a:t>
            </a:r>
            <a:endParaRPr lang="zh-CN" altLang="en-US" sz="2800" dirty="0">
              <a:solidFill>
                <a:prstClr val="black"/>
              </a:solidFill>
              <a:latin typeface="楷体" pitchFamily="49" charset="-122"/>
              <a:ea typeface="楷体" pitchFamily="49" charset="-122"/>
            </a:endParaRPr>
          </a:p>
        </p:txBody>
      </p:sp>
      <p:sp>
        <p:nvSpPr>
          <p:cNvPr id="15" name="Text Box 2"/>
          <p:cNvSpPr txBox="1">
            <a:spLocks noChangeArrowheads="1"/>
          </p:cNvSpPr>
          <p:nvPr/>
        </p:nvSpPr>
        <p:spPr bwMode="auto">
          <a:xfrm>
            <a:off x="1964199" y="2362200"/>
            <a:ext cx="4899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800" dirty="0" smtClean="0">
                <a:solidFill>
                  <a:prstClr val="black"/>
                </a:solidFill>
                <a:latin typeface="楷体" pitchFamily="49" charset="-122"/>
                <a:ea typeface="楷体" pitchFamily="49" charset="-122"/>
              </a:rPr>
              <a:t>通过</a:t>
            </a:r>
            <a:r>
              <a:rPr lang="en-US" altLang="zh-CN" sz="2800" dirty="0" smtClean="0">
                <a:solidFill>
                  <a:prstClr val="black"/>
                </a:solidFill>
                <a:latin typeface="楷体" pitchFamily="49" charset="-122"/>
                <a:ea typeface="楷体" pitchFamily="49" charset="-122"/>
              </a:rPr>
              <a:t>《</a:t>
            </a:r>
            <a:r>
              <a:rPr lang="zh-CN" altLang="en-US" sz="2800" dirty="0" smtClean="0">
                <a:solidFill>
                  <a:prstClr val="black"/>
                </a:solidFill>
                <a:latin typeface="楷体" pitchFamily="49" charset="-122"/>
                <a:ea typeface="楷体" pitchFamily="49" charset="-122"/>
              </a:rPr>
              <a:t>中华人民共和国宪法</a:t>
            </a:r>
            <a:r>
              <a:rPr lang="en-US" altLang="zh-CN" sz="2800" dirty="0" smtClean="0">
                <a:solidFill>
                  <a:prstClr val="black"/>
                </a:solidFill>
                <a:latin typeface="楷体" pitchFamily="49" charset="-122"/>
                <a:ea typeface="楷体" pitchFamily="49" charset="-122"/>
              </a:rPr>
              <a:t>》</a:t>
            </a:r>
            <a:endParaRPr lang="zh-CN" altLang="en-US" sz="2800" dirty="0">
              <a:solidFill>
                <a:prstClr val="black"/>
              </a:solidFill>
              <a:latin typeface="楷体" pitchFamily="49" charset="-122"/>
              <a:ea typeface="楷体" pitchFamily="49" charset="-122"/>
            </a:endParaRPr>
          </a:p>
        </p:txBody>
      </p:sp>
      <p:sp>
        <p:nvSpPr>
          <p:cNvPr id="17" name="Text Box 9"/>
          <p:cNvSpPr txBox="1">
            <a:spLocks noChangeArrowheads="1"/>
          </p:cNvSpPr>
          <p:nvPr/>
        </p:nvSpPr>
        <p:spPr bwMode="auto">
          <a:xfrm>
            <a:off x="1574799" y="2896065"/>
            <a:ext cx="11328400" cy="91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0000"/>
              </a:lnSpc>
              <a:spcBef>
                <a:spcPct val="50000"/>
              </a:spcBef>
              <a:defRPr/>
            </a:pPr>
            <a:r>
              <a:rPr lang="zh-CN" altLang="en-US" sz="2800" b="1" dirty="0">
                <a:solidFill>
                  <a:prstClr val="black"/>
                </a:solidFill>
                <a:latin typeface="楷体" pitchFamily="49" charset="-122"/>
                <a:ea typeface="楷体" pitchFamily="49" charset="-122"/>
              </a:rPr>
              <a:t>性质：是我国</a:t>
            </a:r>
            <a:r>
              <a:rPr lang="zh-CN" altLang="en-US" sz="2800" b="1" dirty="0">
                <a:solidFill>
                  <a:srgbClr val="FF0000"/>
                </a:solidFill>
                <a:latin typeface="楷体" pitchFamily="49" charset="-122"/>
                <a:ea typeface="楷体" pitchFamily="49" charset="-122"/>
              </a:rPr>
              <a:t>第一部社会主义类型</a:t>
            </a:r>
            <a:r>
              <a:rPr lang="zh-CN" altLang="en-US" sz="2800" b="1" dirty="0">
                <a:solidFill>
                  <a:prstClr val="black"/>
                </a:solidFill>
                <a:latin typeface="楷体" pitchFamily="49" charset="-122"/>
                <a:ea typeface="楷体" pitchFamily="49" charset="-122"/>
              </a:rPr>
              <a:t>的</a:t>
            </a:r>
            <a:r>
              <a:rPr lang="zh-CN" altLang="en-US" sz="2800" b="1" dirty="0">
                <a:solidFill>
                  <a:srgbClr val="FF0000"/>
                </a:solidFill>
                <a:latin typeface="楷体" pitchFamily="49" charset="-122"/>
                <a:ea typeface="楷体" pitchFamily="49" charset="-122"/>
              </a:rPr>
              <a:t>宪法</a:t>
            </a:r>
            <a:r>
              <a:rPr lang="zh-CN" altLang="en-US" sz="2800" b="1" dirty="0">
                <a:solidFill>
                  <a:prstClr val="black"/>
                </a:solidFill>
                <a:latin typeface="楷体" pitchFamily="49" charset="-122"/>
                <a:ea typeface="楷体" pitchFamily="49" charset="-122"/>
              </a:rPr>
              <a:t>。</a:t>
            </a:r>
            <a:endParaRPr lang="en-US" altLang="zh-CN" sz="2800" b="1" dirty="0">
              <a:solidFill>
                <a:prstClr val="black"/>
              </a:solidFill>
              <a:latin typeface="楷体" pitchFamily="49" charset="-122"/>
              <a:ea typeface="楷体" pitchFamily="49" charset="-122"/>
            </a:endParaRPr>
          </a:p>
          <a:p>
            <a:pPr>
              <a:lnSpc>
                <a:spcPct val="70000"/>
              </a:lnSpc>
              <a:spcBef>
                <a:spcPct val="50000"/>
              </a:spcBef>
              <a:defRPr/>
            </a:pPr>
            <a:r>
              <a:rPr lang="zh-CN" altLang="en-US" sz="2800" b="1" dirty="0" smtClean="0">
                <a:solidFill>
                  <a:prstClr val="black"/>
                </a:solidFill>
                <a:latin typeface="楷体" pitchFamily="49" charset="-122"/>
                <a:ea typeface="楷体" pitchFamily="49" charset="-122"/>
              </a:rPr>
              <a:t>体现：</a:t>
            </a:r>
            <a:r>
              <a:rPr lang="zh-CN" altLang="en-US" sz="2800" b="1" dirty="0" smtClean="0">
                <a:solidFill>
                  <a:srgbClr val="FF0000"/>
                </a:solidFill>
                <a:latin typeface="楷体" pitchFamily="49" charset="-122"/>
                <a:ea typeface="楷体" pitchFamily="49" charset="-122"/>
              </a:rPr>
              <a:t>人民</a:t>
            </a:r>
            <a:r>
              <a:rPr lang="zh-CN" altLang="en-US" sz="2800" b="1" dirty="0">
                <a:solidFill>
                  <a:srgbClr val="FF0000"/>
                </a:solidFill>
                <a:latin typeface="楷体" pitchFamily="49" charset="-122"/>
                <a:ea typeface="楷体" pitchFamily="49" charset="-122"/>
              </a:rPr>
              <a:t>民主</a:t>
            </a:r>
            <a:r>
              <a:rPr lang="zh-CN" altLang="en-US" sz="2800" b="1" dirty="0">
                <a:solidFill>
                  <a:prstClr val="black"/>
                </a:solidFill>
                <a:latin typeface="楷体" pitchFamily="49" charset="-122"/>
                <a:ea typeface="楷体" pitchFamily="49" charset="-122"/>
              </a:rPr>
              <a:t>原则和</a:t>
            </a:r>
            <a:r>
              <a:rPr lang="zh-CN" altLang="en-US" sz="2800" b="1" dirty="0">
                <a:solidFill>
                  <a:srgbClr val="FF0000"/>
                </a:solidFill>
                <a:latin typeface="楷体" pitchFamily="49" charset="-122"/>
                <a:ea typeface="楷体" pitchFamily="49" charset="-122"/>
              </a:rPr>
              <a:t>社会主义</a:t>
            </a:r>
            <a:r>
              <a:rPr lang="zh-CN" altLang="en-US" sz="2800" b="1" dirty="0">
                <a:solidFill>
                  <a:prstClr val="black"/>
                </a:solidFill>
                <a:latin typeface="楷体" pitchFamily="49" charset="-122"/>
                <a:ea typeface="楷体" pitchFamily="49" charset="-122"/>
              </a:rPr>
              <a:t>原则</a:t>
            </a:r>
            <a:r>
              <a:rPr lang="zh-CN" altLang="en-US" sz="2800" b="1" dirty="0" smtClean="0">
                <a:solidFill>
                  <a:prstClr val="black"/>
                </a:solidFill>
                <a:latin typeface="楷体" pitchFamily="49" charset="-122"/>
                <a:ea typeface="楷体" pitchFamily="49" charset="-122"/>
              </a:rPr>
              <a:t>。</a:t>
            </a:r>
            <a:endParaRPr lang="en-US" altLang="zh-CN" sz="2800" b="1" dirty="0">
              <a:solidFill>
                <a:prstClr val="black"/>
              </a:solidFill>
              <a:latin typeface="楷体" pitchFamily="49" charset="-122"/>
              <a:ea typeface="楷体" pitchFamily="49" charset="-122"/>
            </a:endParaRPr>
          </a:p>
        </p:txBody>
      </p:sp>
      <p:sp>
        <p:nvSpPr>
          <p:cNvPr id="18" name="Text Box 9"/>
          <p:cNvSpPr txBox="1">
            <a:spLocks noChangeArrowheads="1"/>
          </p:cNvSpPr>
          <p:nvPr/>
        </p:nvSpPr>
        <p:spPr bwMode="auto">
          <a:xfrm>
            <a:off x="391349" y="4050684"/>
            <a:ext cx="9057451" cy="1384995"/>
          </a:xfrm>
          <a:prstGeom prst="rect">
            <a:avLst/>
          </a:prstGeom>
          <a:noFill/>
          <a:ln>
            <a:noFill/>
          </a:ln>
          <a:effectLst/>
          <a:extLst/>
        </p:spPr>
        <p:txBody>
          <a:bodyPr wrap="square">
            <a:spAutoFit/>
          </a:bodyPr>
          <a:lstStyle/>
          <a:p>
            <a:pPr>
              <a:spcBef>
                <a:spcPts val="0"/>
              </a:spcBef>
              <a:defRPr/>
            </a:pPr>
            <a:r>
              <a:rPr lang="zh-CN" altLang="en-US" sz="2800" b="1" dirty="0" smtClean="0">
                <a:solidFill>
                  <a:prstClr val="black"/>
                </a:solidFill>
                <a:latin typeface="楷体" pitchFamily="49" charset="-122"/>
                <a:ea typeface="楷体" pitchFamily="49" charset="-122"/>
              </a:rPr>
              <a:t>        大会确立</a:t>
            </a:r>
            <a:r>
              <a:rPr lang="zh-CN" altLang="en-US" sz="2800" b="1" dirty="0">
                <a:solidFill>
                  <a:prstClr val="black"/>
                </a:solidFill>
                <a:latin typeface="楷体" pitchFamily="49" charset="-122"/>
                <a:ea typeface="楷体" pitchFamily="49" charset="-122"/>
              </a:rPr>
              <a:t>的</a:t>
            </a:r>
            <a:r>
              <a:rPr lang="zh-CN" altLang="en-US" sz="2800" b="1" dirty="0" smtClean="0">
                <a:solidFill>
                  <a:srgbClr val="FF0000"/>
                </a:solidFill>
                <a:latin typeface="楷体" pitchFamily="49" charset="-122"/>
                <a:ea typeface="楷体" pitchFamily="49" charset="-122"/>
              </a:rPr>
              <a:t>人民代表大会制度</a:t>
            </a:r>
            <a:r>
              <a:rPr lang="zh-CN" altLang="en-US" sz="2800" b="1" dirty="0" smtClean="0">
                <a:solidFill>
                  <a:prstClr val="black"/>
                </a:solidFill>
                <a:latin typeface="楷体" pitchFamily="49" charset="-122"/>
                <a:ea typeface="楷体" pitchFamily="49" charset="-122"/>
              </a:rPr>
              <a:t>是</a:t>
            </a:r>
            <a:r>
              <a:rPr lang="zh-CN" altLang="en-US" sz="2800" b="1" dirty="0" smtClean="0">
                <a:solidFill>
                  <a:srgbClr val="0000FF"/>
                </a:solidFill>
                <a:latin typeface="楷体" pitchFamily="49" charset="-122"/>
                <a:ea typeface="楷体" pitchFamily="49" charset="-122"/>
              </a:rPr>
              <a:t>根本</a:t>
            </a:r>
            <a:r>
              <a:rPr lang="zh-CN" altLang="en-US" sz="2800" b="1" dirty="0">
                <a:solidFill>
                  <a:srgbClr val="0000FF"/>
                </a:solidFill>
                <a:latin typeface="楷体" pitchFamily="49" charset="-122"/>
                <a:ea typeface="楷体" pitchFamily="49" charset="-122"/>
              </a:rPr>
              <a:t>政治制度</a:t>
            </a:r>
            <a:r>
              <a:rPr lang="zh-CN" altLang="en-US" sz="2800" b="1" dirty="0" smtClean="0">
                <a:solidFill>
                  <a:prstClr val="black"/>
                </a:solidFill>
                <a:latin typeface="楷体" pitchFamily="49" charset="-122"/>
                <a:ea typeface="楷体" pitchFamily="49" charset="-122"/>
              </a:rPr>
              <a:t>，</a:t>
            </a:r>
            <a:endParaRPr lang="en-US" altLang="zh-CN" sz="2800" b="1" dirty="0" smtClean="0">
              <a:solidFill>
                <a:prstClr val="black"/>
              </a:solidFill>
              <a:latin typeface="楷体" pitchFamily="49" charset="-122"/>
              <a:ea typeface="楷体" pitchFamily="49" charset="-122"/>
            </a:endParaRPr>
          </a:p>
          <a:p>
            <a:pPr>
              <a:spcBef>
                <a:spcPts val="0"/>
              </a:spcBef>
              <a:defRPr/>
            </a:pPr>
            <a:r>
              <a:rPr lang="en-US" altLang="zh-CN" sz="2800" b="1" dirty="0">
                <a:solidFill>
                  <a:prstClr val="black"/>
                </a:solidFill>
                <a:latin typeface="楷体" pitchFamily="49" charset="-122"/>
                <a:ea typeface="楷体" pitchFamily="49" charset="-122"/>
              </a:rPr>
              <a:t> </a:t>
            </a:r>
            <a:r>
              <a:rPr lang="en-US" altLang="zh-CN" sz="2800" b="1" dirty="0" smtClean="0">
                <a:solidFill>
                  <a:prstClr val="black"/>
                </a:solidFill>
                <a:latin typeface="楷体" pitchFamily="49" charset="-122"/>
                <a:ea typeface="楷体" pitchFamily="49" charset="-122"/>
              </a:rPr>
              <a:t>       </a:t>
            </a:r>
            <a:r>
              <a:rPr lang="zh-CN" altLang="en-US" sz="2800" b="1" dirty="0" smtClean="0">
                <a:solidFill>
                  <a:srgbClr val="FF0000"/>
                </a:solidFill>
                <a:latin typeface="楷体" pitchFamily="49" charset="-122"/>
                <a:ea typeface="楷体" pitchFamily="49" charset="-122"/>
              </a:rPr>
              <a:t>中国共产党</a:t>
            </a:r>
            <a:r>
              <a:rPr lang="zh-CN" altLang="en-US" sz="2800" b="1" dirty="0">
                <a:solidFill>
                  <a:srgbClr val="FF0000"/>
                </a:solidFill>
                <a:latin typeface="楷体" pitchFamily="49" charset="-122"/>
                <a:ea typeface="楷体" pitchFamily="49" charset="-122"/>
              </a:rPr>
              <a:t>领导的多党合作和政治协商制度</a:t>
            </a:r>
            <a:r>
              <a:rPr lang="zh-CN" altLang="en-US" sz="2800" b="1" dirty="0" smtClean="0">
                <a:solidFill>
                  <a:prstClr val="black"/>
                </a:solidFill>
                <a:latin typeface="楷体" pitchFamily="49" charset="-122"/>
                <a:ea typeface="楷体" pitchFamily="49" charset="-122"/>
              </a:rPr>
              <a:t>、</a:t>
            </a:r>
            <a:endParaRPr lang="en-US" altLang="zh-CN" sz="2800" b="1" dirty="0" smtClean="0">
              <a:solidFill>
                <a:prstClr val="black"/>
              </a:solidFill>
              <a:latin typeface="楷体" pitchFamily="49" charset="-122"/>
              <a:ea typeface="楷体" pitchFamily="49" charset="-122"/>
            </a:endParaRPr>
          </a:p>
          <a:p>
            <a:pPr>
              <a:spcBef>
                <a:spcPts val="0"/>
              </a:spcBef>
              <a:defRPr/>
            </a:pPr>
            <a:r>
              <a:rPr lang="en-US" altLang="zh-CN" sz="2800" b="1" dirty="0">
                <a:solidFill>
                  <a:prstClr val="black"/>
                </a:solidFill>
                <a:latin typeface="楷体" pitchFamily="49" charset="-122"/>
                <a:ea typeface="楷体" pitchFamily="49" charset="-122"/>
              </a:rPr>
              <a:t> </a:t>
            </a:r>
            <a:r>
              <a:rPr lang="en-US" altLang="zh-CN" sz="2800" b="1" dirty="0" smtClean="0">
                <a:solidFill>
                  <a:prstClr val="black"/>
                </a:solidFill>
                <a:latin typeface="楷体" pitchFamily="49" charset="-122"/>
                <a:ea typeface="楷体" pitchFamily="49" charset="-122"/>
              </a:rPr>
              <a:t>       </a:t>
            </a:r>
            <a:r>
              <a:rPr lang="zh-CN" altLang="en-US" sz="2800" b="1" dirty="0" smtClean="0">
                <a:solidFill>
                  <a:srgbClr val="FF0000"/>
                </a:solidFill>
                <a:latin typeface="楷体" pitchFamily="49" charset="-122"/>
                <a:ea typeface="楷体" pitchFamily="49" charset="-122"/>
              </a:rPr>
              <a:t>民族区域自治制度是</a:t>
            </a:r>
            <a:r>
              <a:rPr lang="zh-CN" altLang="en-US" sz="2800" b="1" dirty="0" smtClean="0">
                <a:solidFill>
                  <a:srgbClr val="0000FF"/>
                </a:solidFill>
                <a:latin typeface="楷体" pitchFamily="49" charset="-122"/>
                <a:ea typeface="楷体" pitchFamily="49" charset="-122"/>
              </a:rPr>
              <a:t>基本</a:t>
            </a:r>
            <a:r>
              <a:rPr lang="zh-CN" altLang="en-US" sz="2800" b="1" dirty="0">
                <a:solidFill>
                  <a:srgbClr val="0000FF"/>
                </a:solidFill>
                <a:latin typeface="楷体" pitchFamily="49" charset="-122"/>
                <a:ea typeface="楷体" pitchFamily="49" charset="-122"/>
              </a:rPr>
              <a:t>政治制度</a:t>
            </a:r>
            <a:r>
              <a:rPr lang="zh-CN" altLang="en-US" sz="2800" b="1" dirty="0" smtClean="0">
                <a:solidFill>
                  <a:prstClr val="black"/>
                </a:solidFill>
                <a:latin typeface="楷体" pitchFamily="49" charset="-122"/>
                <a:ea typeface="楷体" pitchFamily="49" charset="-122"/>
              </a:rPr>
              <a:t>，</a:t>
            </a:r>
            <a:endParaRPr lang="en-US" altLang="zh-CN" sz="2800" b="1" dirty="0">
              <a:solidFill>
                <a:srgbClr val="FF0000"/>
              </a:solidFill>
              <a:latin typeface="楷体" pitchFamily="49" charset="-122"/>
              <a:ea typeface="楷体" pitchFamily="49" charset="-122"/>
            </a:endParaRPr>
          </a:p>
        </p:txBody>
      </p:sp>
      <p:sp>
        <p:nvSpPr>
          <p:cNvPr id="19" name="Text Box 3"/>
          <p:cNvSpPr txBox="1">
            <a:spLocks noChangeArrowheads="1"/>
          </p:cNvSpPr>
          <p:nvPr/>
        </p:nvSpPr>
        <p:spPr bwMode="auto">
          <a:xfrm>
            <a:off x="2815706" y="465754"/>
            <a:ext cx="8964612" cy="954107"/>
          </a:xfrm>
          <a:prstGeom prst="rect">
            <a:avLst/>
          </a:prstGeom>
          <a:solidFill>
            <a:srgbClr val="DAEDEF"/>
          </a:solidFill>
          <a:ln>
            <a:noFill/>
          </a:ln>
          <a:effectLst/>
        </p:spPr>
        <p:txBody>
          <a:bodyPr>
            <a:spAutoFit/>
          </a:bodyPr>
          <a:lstStyle>
            <a:lvl1pPr eaLnBrk="0" hangingPunct="0">
              <a:defRPr kumimoji="1" sz="2400">
                <a:solidFill>
                  <a:schemeClr val="tx1"/>
                </a:solidFill>
                <a:latin typeface="Times New Roman" pitchFamily="18" charset="0"/>
                <a:ea typeface="宋体" charset="-122"/>
              </a:defRPr>
            </a:lvl1pPr>
            <a:lvl2pPr marL="742950" indent="-285750" eaLnBrk="0" hangingPunct="0">
              <a:defRPr kumimoji="1" sz="2400">
                <a:solidFill>
                  <a:schemeClr val="tx1"/>
                </a:solidFill>
                <a:latin typeface="Times New Roman" pitchFamily="18" charset="0"/>
                <a:ea typeface="宋体" charset="-122"/>
              </a:defRPr>
            </a:lvl2pPr>
            <a:lvl3pPr marL="1143000" indent="-228600" eaLnBrk="0" hangingPunct="0">
              <a:defRPr kumimoji="1" sz="2400">
                <a:solidFill>
                  <a:schemeClr val="tx1"/>
                </a:solidFill>
                <a:latin typeface="Times New Roman" pitchFamily="18" charset="0"/>
                <a:ea typeface="宋体" charset="-122"/>
              </a:defRPr>
            </a:lvl3pPr>
            <a:lvl4pPr marL="1600200" indent="-228600" eaLnBrk="0" hangingPunct="0">
              <a:defRPr kumimoji="1" sz="2400">
                <a:solidFill>
                  <a:schemeClr val="tx1"/>
                </a:solidFill>
                <a:latin typeface="Times New Roman" pitchFamily="18" charset="0"/>
                <a:ea typeface="宋体" charset="-122"/>
              </a:defRPr>
            </a:lvl4pPr>
            <a:lvl5pPr marL="2057400" indent="-228600" eaLnBrk="0" hangingPunct="0">
              <a:defRPr kumimoji="1" sz="24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0" cap="none" spc="0" normalizeH="0" baseline="0" noProof="0" dirty="0">
                <a:ln>
                  <a:noFill/>
                </a:ln>
                <a:solidFill>
                  <a:srgbClr val="000000"/>
                </a:solidFill>
                <a:effectLst/>
                <a:uLnTx/>
                <a:uFillTx/>
                <a:latin typeface="Arial" charset="0"/>
                <a:ea typeface="宋体" charset="-122"/>
                <a:cs typeface="+mn-cs"/>
              </a:rPr>
              <a:t>　　</a:t>
            </a:r>
            <a:r>
              <a:rPr kumimoji="0" lang="zh-CN" altLang="en-US" sz="2800" b="0" i="0" u="none" strike="noStrike" kern="0" cap="none" spc="0" normalizeH="0" baseline="0" noProof="0" dirty="0">
                <a:ln>
                  <a:noFill/>
                </a:ln>
                <a:solidFill>
                  <a:srgbClr val="000000"/>
                </a:solidFill>
                <a:effectLst/>
                <a:uLnTx/>
                <a:uFillTx/>
                <a:latin typeface="楷体" pitchFamily="49" charset="-122"/>
                <a:ea typeface="楷体" pitchFamily="49" charset="-122"/>
                <a:cs typeface="+mn-cs"/>
              </a:rPr>
              <a:t>没有照搬西方的三权分立、议会道路，也没有照搬苏联的苏维埃制度，而是建立了</a:t>
            </a:r>
            <a:r>
              <a:rPr kumimoji="0" lang="zh-CN" altLang="en-US" sz="2800" b="1" i="0" u="none" strike="noStrike" kern="0" cap="none" spc="0" normalizeH="0" baseline="0" noProof="0" dirty="0">
                <a:ln>
                  <a:noFill/>
                </a:ln>
                <a:solidFill>
                  <a:srgbClr val="FF0000"/>
                </a:solidFill>
                <a:effectLst/>
                <a:uLnTx/>
                <a:uFillTx/>
                <a:latin typeface="楷体" pitchFamily="49" charset="-122"/>
                <a:ea typeface="楷体" pitchFamily="49" charset="-122"/>
                <a:cs typeface="+mn-cs"/>
              </a:rPr>
              <a:t>人民代表大会制度</a:t>
            </a:r>
            <a:r>
              <a:rPr kumimoji="0" lang="zh-CN" altLang="en-US" sz="2800" b="0" i="0" u="none" strike="noStrike" kern="0" cap="none" spc="0" normalizeH="0" baseline="0" noProof="0" dirty="0">
                <a:ln>
                  <a:noFill/>
                </a:ln>
                <a:solidFill>
                  <a:srgbClr val="000000"/>
                </a:solidFill>
                <a:effectLst/>
                <a:uLnTx/>
                <a:uFillTx/>
                <a:latin typeface="楷体" pitchFamily="49" charset="-122"/>
                <a:ea typeface="楷体" pitchFamily="49" charset="-122"/>
                <a:cs typeface="+mn-cs"/>
              </a:rPr>
              <a:t>；</a:t>
            </a:r>
          </a:p>
        </p:txBody>
      </p:sp>
      <p:sp>
        <p:nvSpPr>
          <p:cNvPr id="20" name="Text Box 4"/>
          <p:cNvSpPr txBox="1">
            <a:spLocks noChangeArrowheads="1"/>
          </p:cNvSpPr>
          <p:nvPr/>
        </p:nvSpPr>
        <p:spPr bwMode="auto">
          <a:xfrm>
            <a:off x="2815706" y="1419879"/>
            <a:ext cx="8964612" cy="1384995"/>
          </a:xfrm>
          <a:prstGeom prst="rect">
            <a:avLst/>
          </a:prstGeom>
          <a:solidFill>
            <a:srgbClr val="DAEDEF"/>
          </a:solidFill>
          <a:ln>
            <a:noFill/>
          </a:ln>
          <a:effectLst/>
        </p:spPr>
        <p:txBody>
          <a:bodyPr>
            <a:spAutoFit/>
          </a:bodyPr>
          <a:lstStyle>
            <a:lvl1pPr eaLnBrk="0" hangingPunct="0">
              <a:defRPr kumimoji="1" sz="2400">
                <a:solidFill>
                  <a:schemeClr val="tx1"/>
                </a:solidFill>
                <a:latin typeface="Times New Roman" pitchFamily="18" charset="0"/>
                <a:ea typeface="宋体" charset="-122"/>
              </a:defRPr>
            </a:lvl1pPr>
            <a:lvl2pPr marL="742950" indent="-285750" eaLnBrk="0" hangingPunct="0">
              <a:defRPr kumimoji="1" sz="2400">
                <a:solidFill>
                  <a:schemeClr val="tx1"/>
                </a:solidFill>
                <a:latin typeface="Times New Roman" pitchFamily="18" charset="0"/>
                <a:ea typeface="宋体" charset="-122"/>
              </a:defRPr>
            </a:lvl2pPr>
            <a:lvl3pPr marL="1143000" indent="-228600" eaLnBrk="0" hangingPunct="0">
              <a:defRPr kumimoji="1" sz="2400">
                <a:solidFill>
                  <a:schemeClr val="tx1"/>
                </a:solidFill>
                <a:latin typeface="Times New Roman" pitchFamily="18" charset="0"/>
                <a:ea typeface="宋体" charset="-122"/>
              </a:defRPr>
            </a:lvl3pPr>
            <a:lvl4pPr marL="1600200" indent="-228600" eaLnBrk="0" hangingPunct="0">
              <a:defRPr kumimoji="1" sz="2400">
                <a:solidFill>
                  <a:schemeClr val="tx1"/>
                </a:solidFill>
                <a:latin typeface="Times New Roman" pitchFamily="18" charset="0"/>
                <a:ea typeface="宋体" charset="-122"/>
              </a:defRPr>
            </a:lvl4pPr>
            <a:lvl5pPr marL="2057400" indent="-228600" eaLnBrk="0" hangingPunct="0">
              <a:defRPr kumimoji="1" sz="24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0" cap="none" spc="0" normalizeH="0" baseline="0" noProof="0" dirty="0">
                <a:ln>
                  <a:noFill/>
                </a:ln>
                <a:solidFill>
                  <a:srgbClr val="000000"/>
                </a:solidFill>
                <a:effectLst/>
                <a:uLnTx/>
                <a:uFillTx/>
                <a:latin typeface="Arial" charset="0"/>
                <a:ea typeface="宋体" charset="-122"/>
                <a:cs typeface="+mn-cs"/>
              </a:rPr>
              <a:t>　　</a:t>
            </a:r>
            <a:r>
              <a:rPr kumimoji="0" lang="zh-CN" altLang="en-US" sz="2800" b="0" i="0" u="none" strike="noStrike" kern="0" cap="none" spc="0" normalizeH="0" baseline="0" noProof="0" dirty="0">
                <a:ln>
                  <a:noFill/>
                </a:ln>
                <a:solidFill>
                  <a:srgbClr val="000000"/>
                </a:solidFill>
                <a:effectLst/>
                <a:uLnTx/>
                <a:uFillTx/>
                <a:latin typeface="楷体" pitchFamily="49" charset="-122"/>
                <a:ea typeface="楷体" pitchFamily="49" charset="-122"/>
                <a:cs typeface="+mn-cs"/>
              </a:rPr>
              <a:t>没有实行西方的多党制或两党制，也没有实行苏联的一党制，而是建立了</a:t>
            </a:r>
            <a:r>
              <a:rPr kumimoji="0" lang="zh-CN" altLang="en-US" sz="2800" b="1" i="0" u="none" strike="noStrike" kern="0" cap="none" spc="0" normalizeH="0" baseline="0" noProof="0" dirty="0">
                <a:ln>
                  <a:noFill/>
                </a:ln>
                <a:solidFill>
                  <a:srgbClr val="FF0000"/>
                </a:solidFill>
                <a:effectLst/>
                <a:uLnTx/>
                <a:uFillTx/>
                <a:latin typeface="楷体" pitchFamily="49" charset="-122"/>
                <a:ea typeface="楷体" pitchFamily="49" charset="-122"/>
                <a:cs typeface="+mn-cs"/>
              </a:rPr>
              <a:t>中国共产党领导的多党合作、政治协商制度；</a:t>
            </a:r>
          </a:p>
        </p:txBody>
      </p:sp>
      <p:sp>
        <p:nvSpPr>
          <p:cNvPr id="21" name="Text Box 5"/>
          <p:cNvSpPr txBox="1">
            <a:spLocks noChangeArrowheads="1"/>
          </p:cNvSpPr>
          <p:nvPr/>
        </p:nvSpPr>
        <p:spPr bwMode="auto">
          <a:xfrm>
            <a:off x="2781485" y="2743690"/>
            <a:ext cx="8964612" cy="954107"/>
          </a:xfrm>
          <a:prstGeom prst="rect">
            <a:avLst/>
          </a:prstGeom>
          <a:solidFill>
            <a:srgbClr val="DAEDEF"/>
          </a:solidFill>
          <a:ln>
            <a:noFill/>
          </a:ln>
          <a:effectLst/>
        </p:spPr>
        <p:txBody>
          <a:bodyPr>
            <a:spAutoFit/>
          </a:bodyPr>
          <a:lstStyle>
            <a:lvl1pPr eaLnBrk="0" hangingPunct="0">
              <a:defRPr kumimoji="1" sz="2400">
                <a:solidFill>
                  <a:schemeClr val="tx1"/>
                </a:solidFill>
                <a:latin typeface="Times New Roman" pitchFamily="18" charset="0"/>
                <a:ea typeface="宋体" charset="-122"/>
              </a:defRPr>
            </a:lvl1pPr>
            <a:lvl2pPr marL="742950" indent="-285750" eaLnBrk="0" hangingPunct="0">
              <a:defRPr kumimoji="1" sz="2400">
                <a:solidFill>
                  <a:schemeClr val="tx1"/>
                </a:solidFill>
                <a:latin typeface="Times New Roman" pitchFamily="18" charset="0"/>
                <a:ea typeface="宋体" charset="-122"/>
              </a:defRPr>
            </a:lvl2pPr>
            <a:lvl3pPr marL="1143000" indent="-228600" eaLnBrk="0" hangingPunct="0">
              <a:defRPr kumimoji="1" sz="2400">
                <a:solidFill>
                  <a:schemeClr val="tx1"/>
                </a:solidFill>
                <a:latin typeface="Times New Roman" pitchFamily="18" charset="0"/>
                <a:ea typeface="宋体" charset="-122"/>
              </a:defRPr>
            </a:lvl3pPr>
            <a:lvl4pPr marL="1600200" indent="-228600" eaLnBrk="0" hangingPunct="0">
              <a:defRPr kumimoji="1" sz="2400">
                <a:solidFill>
                  <a:schemeClr val="tx1"/>
                </a:solidFill>
                <a:latin typeface="Times New Roman" pitchFamily="18" charset="0"/>
                <a:ea typeface="宋体" charset="-122"/>
              </a:defRPr>
            </a:lvl4pPr>
            <a:lvl5pPr marL="2057400" indent="-228600" eaLnBrk="0" hangingPunct="0">
              <a:defRPr kumimoji="1" sz="2400">
                <a:solidFill>
                  <a:schemeClr val="tx1"/>
                </a:solidFill>
                <a:latin typeface="Times New Roman" pitchFamily="18"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pitchFamily="18"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pitchFamily="18"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pitchFamily="18"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pitchFamily="18" charset="0"/>
                <a:ea typeface="宋体" charset="-122"/>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0" cap="none" spc="0" normalizeH="0" baseline="0" noProof="0" dirty="0">
                <a:ln>
                  <a:noFill/>
                </a:ln>
                <a:solidFill>
                  <a:srgbClr val="000000"/>
                </a:solidFill>
                <a:effectLst/>
                <a:uLnTx/>
                <a:uFillTx/>
                <a:latin typeface="Arial" charset="0"/>
                <a:ea typeface="宋体" charset="-122"/>
                <a:cs typeface="+mn-cs"/>
              </a:rPr>
              <a:t>　</a:t>
            </a:r>
            <a:r>
              <a:rPr kumimoji="0" lang="zh-CN" altLang="en-US" sz="2800" b="1" i="0" u="none" strike="noStrike" kern="0" cap="none" spc="0" normalizeH="0" baseline="0" noProof="0" dirty="0">
                <a:ln>
                  <a:noFill/>
                </a:ln>
                <a:solidFill>
                  <a:srgbClr val="000000"/>
                </a:solidFill>
                <a:effectLst/>
                <a:uLnTx/>
                <a:uFillTx/>
                <a:latin typeface="楷体" pitchFamily="49" charset="-122"/>
                <a:ea typeface="楷体" pitchFamily="49" charset="-122"/>
                <a:cs typeface="+mn-cs"/>
              </a:rPr>
              <a:t>　</a:t>
            </a:r>
            <a:r>
              <a:rPr kumimoji="0" lang="zh-CN" altLang="en-US" sz="2800" b="0" i="0" u="none" strike="noStrike" kern="0" cap="none" spc="0" normalizeH="0" baseline="0" noProof="0" dirty="0">
                <a:ln>
                  <a:noFill/>
                </a:ln>
                <a:solidFill>
                  <a:srgbClr val="000000"/>
                </a:solidFill>
                <a:effectLst/>
                <a:uLnTx/>
                <a:uFillTx/>
                <a:latin typeface="楷体" pitchFamily="49" charset="-122"/>
                <a:ea typeface="楷体" pitchFamily="49" charset="-122"/>
                <a:cs typeface="+mn-cs"/>
              </a:rPr>
              <a:t>没有采取苏联的民族共和国形式的联邦制，而是确立了</a:t>
            </a:r>
            <a:r>
              <a:rPr kumimoji="0" lang="zh-CN" altLang="en-US" sz="2800" b="1" i="0" u="none" strike="noStrike" kern="0" cap="none" spc="0" normalizeH="0" baseline="0" noProof="0" dirty="0">
                <a:ln>
                  <a:noFill/>
                </a:ln>
                <a:solidFill>
                  <a:srgbClr val="FF0000"/>
                </a:solidFill>
                <a:effectLst/>
                <a:uLnTx/>
                <a:uFillTx/>
                <a:latin typeface="楷体" pitchFamily="49" charset="-122"/>
                <a:ea typeface="楷体" pitchFamily="49" charset="-122"/>
                <a:cs typeface="+mn-cs"/>
              </a:rPr>
              <a:t>民族区域自治制度。</a:t>
            </a:r>
          </a:p>
        </p:txBody>
      </p:sp>
      <p:sp>
        <p:nvSpPr>
          <p:cNvPr id="16" name="TextBox 15"/>
          <p:cNvSpPr txBox="1"/>
          <p:nvPr/>
        </p:nvSpPr>
        <p:spPr>
          <a:xfrm>
            <a:off x="9368238" y="4219663"/>
            <a:ext cx="2922135" cy="1384995"/>
          </a:xfrm>
          <a:prstGeom prst="rect">
            <a:avLst/>
          </a:prstGeom>
          <a:noFill/>
        </p:spPr>
        <p:txBody>
          <a:bodyPr wrap="square" rtlCol="0">
            <a:spAutoFit/>
          </a:bodyPr>
          <a:lstStyle/>
          <a:p>
            <a:pPr lvl="0">
              <a:spcBef>
                <a:spcPts val="0"/>
              </a:spcBef>
              <a:defRPr/>
            </a:pPr>
            <a:r>
              <a:rPr lang="zh-CN" altLang="en-US" sz="2800" b="1" dirty="0" smtClean="0">
                <a:solidFill>
                  <a:prstClr val="black"/>
                </a:solidFill>
                <a:latin typeface="楷体" pitchFamily="49" charset="-122"/>
                <a:ea typeface="楷体" pitchFamily="49" charset="-122"/>
              </a:rPr>
              <a:t>构成了</a:t>
            </a:r>
            <a:r>
              <a:rPr lang="zh-CN" altLang="en-US" sz="2800" b="1" dirty="0">
                <a:solidFill>
                  <a:prstClr val="black"/>
                </a:solidFill>
                <a:latin typeface="楷体" pitchFamily="49" charset="-122"/>
                <a:ea typeface="楷体" pitchFamily="49" charset="-122"/>
              </a:rPr>
              <a:t>我国社会主义的</a:t>
            </a:r>
            <a:r>
              <a:rPr lang="zh-CN" altLang="en-US" sz="2800" b="1" dirty="0">
                <a:solidFill>
                  <a:srgbClr val="FF0000"/>
                </a:solidFill>
                <a:latin typeface="楷体" pitchFamily="49" charset="-122"/>
                <a:ea typeface="楷体" pitchFamily="49" charset="-122"/>
              </a:rPr>
              <a:t>政治制度体系。</a:t>
            </a:r>
            <a:endParaRPr lang="en-US" altLang="zh-CN" sz="2800" b="1" dirty="0">
              <a:solidFill>
                <a:srgbClr val="FF0000"/>
              </a:solidFill>
              <a:latin typeface="楷体" pitchFamily="49" charset="-122"/>
              <a:ea typeface="楷体" pitchFamily="49" charset="-122"/>
            </a:endParaRPr>
          </a:p>
        </p:txBody>
      </p:sp>
      <p:sp>
        <p:nvSpPr>
          <p:cNvPr id="22" name="右大括号 21"/>
          <p:cNvSpPr/>
          <p:nvPr/>
        </p:nvSpPr>
        <p:spPr>
          <a:xfrm>
            <a:off x="9144000" y="4337922"/>
            <a:ext cx="278388" cy="1148478"/>
          </a:xfrm>
          <a:prstGeom prst="rightBrace">
            <a:avLst/>
          </a:prstGeom>
          <a:ln w="28575">
            <a:solidFill>
              <a:srgbClr val="0000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Tree>
    <p:extLst>
      <p:ext uri="{BB962C8B-B14F-4D97-AF65-F5344CB8AC3E}">
        <p14:creationId xmlns:p14="http://schemas.microsoft.com/office/powerpoint/2010/main" val="2050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4"/>
          <p:cNvSpPr txBox="1">
            <a:spLocks noChangeArrowheads="1"/>
          </p:cNvSpPr>
          <p:nvPr/>
        </p:nvSpPr>
        <p:spPr bwMode="auto">
          <a:xfrm>
            <a:off x="381452" y="162757"/>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solidFill>
                  <a:prstClr val="black"/>
                </a:solidFill>
                <a:latin typeface="楷体" pitchFamily="49" charset="-122"/>
                <a:ea typeface="楷体" pitchFamily="49" charset="-122"/>
              </a:rPr>
              <a:t>三、人民</a:t>
            </a:r>
            <a:r>
              <a:rPr lang="zh-CN" altLang="en-US" sz="3200" b="1" dirty="0" smtClean="0">
                <a:solidFill>
                  <a:prstClr val="black"/>
                </a:solidFill>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solidFill>
                <a:prstClr val="black"/>
              </a:solidFill>
              <a:latin typeface="楷体" pitchFamily="49" charset="-122"/>
              <a:ea typeface="楷体" pitchFamily="49" charset="-122"/>
            </a:endParaRPr>
          </a:p>
        </p:txBody>
      </p:sp>
      <p:sp>
        <p:nvSpPr>
          <p:cNvPr id="3" name="文本框 35844"/>
          <p:cNvSpPr txBox="1">
            <a:spLocks noChangeArrowheads="1"/>
          </p:cNvSpPr>
          <p:nvPr/>
        </p:nvSpPr>
        <p:spPr bwMode="auto">
          <a:xfrm>
            <a:off x="4571999" y="212315"/>
            <a:ext cx="533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smtClean="0">
                <a:solidFill>
                  <a:prstClr val="black"/>
                </a:solidFill>
                <a:latin typeface="楷体" pitchFamily="49" charset="-122"/>
                <a:ea typeface="楷体" pitchFamily="49" charset="-122"/>
              </a:rPr>
              <a:t>▲</a:t>
            </a:r>
            <a:r>
              <a:rPr lang="zh-CN" altLang="en-US" sz="3200" b="1" dirty="0" smtClean="0">
                <a:solidFill>
                  <a:srgbClr val="0000FF"/>
                </a:solidFill>
                <a:latin typeface="楷体" pitchFamily="49" charset="-122"/>
                <a:ea typeface="楷体" pitchFamily="49" charset="-122"/>
              </a:rPr>
              <a:t>社会主义基本制度</a:t>
            </a:r>
            <a:r>
              <a:rPr lang="zh-CN" altLang="en-US" sz="3200" b="1" dirty="0" smtClean="0">
                <a:solidFill>
                  <a:prstClr val="black"/>
                </a:solidFill>
                <a:latin typeface="楷体" pitchFamily="49" charset="-122"/>
                <a:ea typeface="楷体" pitchFamily="49" charset="-122"/>
              </a:rPr>
              <a:t>的</a:t>
            </a:r>
            <a:r>
              <a:rPr lang="zh-CN" altLang="en-US" sz="3200" b="1" dirty="0" smtClean="0">
                <a:solidFill>
                  <a:srgbClr val="FF0000"/>
                </a:solidFill>
                <a:latin typeface="楷体" pitchFamily="49" charset="-122"/>
                <a:ea typeface="楷体" pitchFamily="49" charset="-122"/>
              </a:rPr>
              <a:t>建立</a:t>
            </a:r>
            <a:endParaRPr lang="zh-CN" altLang="en-US" sz="3200" b="1" dirty="0">
              <a:solidFill>
                <a:srgbClr val="FF0000"/>
              </a:solidFill>
              <a:latin typeface="楷体" pitchFamily="49" charset="-122"/>
              <a:ea typeface="楷体" pitchFamily="49" charset="-122"/>
            </a:endParaRPr>
          </a:p>
        </p:txBody>
      </p:sp>
      <p:sp>
        <p:nvSpPr>
          <p:cNvPr id="16" name="文本框 32770">
            <a:hlinkClick r:id="" action="ppaction://noaction"/>
          </p:cNvPr>
          <p:cNvSpPr>
            <a:spLocks noChangeArrowheads="1"/>
          </p:cNvSpPr>
          <p:nvPr/>
        </p:nvSpPr>
        <p:spPr bwMode="auto">
          <a:xfrm>
            <a:off x="206375" y="1811266"/>
            <a:ext cx="812800" cy="350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SzPct val="100000"/>
            </a:pPr>
            <a:r>
              <a:rPr lang="zh-CN" altLang="en-US" sz="2800" b="1" dirty="0" smtClean="0">
                <a:solidFill>
                  <a:srgbClr val="000000"/>
                </a:solidFill>
                <a:latin typeface="楷体" pitchFamily="49" charset="-122"/>
                <a:ea typeface="楷体" pitchFamily="49" charset="-122"/>
              </a:rPr>
              <a:t>政权巩固经济恢复</a:t>
            </a:r>
          </a:p>
        </p:txBody>
      </p:sp>
      <p:sp>
        <p:nvSpPr>
          <p:cNvPr id="22" name="右箭头 32776"/>
          <p:cNvSpPr>
            <a:spLocks noChangeArrowheads="1"/>
          </p:cNvSpPr>
          <p:nvPr/>
        </p:nvSpPr>
        <p:spPr bwMode="auto">
          <a:xfrm>
            <a:off x="762000" y="3422578"/>
            <a:ext cx="406400" cy="317500"/>
          </a:xfrm>
          <a:prstGeom prst="rightArrow">
            <a:avLst>
              <a:gd name="adj1" fmla="val 50000"/>
              <a:gd name="adj2" fmla="val 31117"/>
            </a:avLst>
          </a:prstGeom>
          <a:solidFill>
            <a:srgbClr val="CFDEF3"/>
          </a:solidFill>
          <a:ln w="9525" cap="flat" algn="ctr">
            <a:solidFill>
              <a:srgbClr val="000000"/>
            </a:solidFill>
            <a:prstDash val="solid"/>
            <a:miter lim="800000"/>
            <a:headEnd type="none" w="med" len="med"/>
            <a:tailEnd type="none" w="med" len="med"/>
          </a:ln>
        </p:spPr>
        <p:txBody>
          <a:bodyPr/>
          <a:lstStyle/>
          <a:p>
            <a:pPr eaLnBrk="0" hangingPunct="0">
              <a:buSzPct val="100000"/>
              <a:buFont typeface="Arial" pitchFamily="34" charset="0"/>
              <a:buNone/>
            </a:pPr>
            <a:endParaRPr lang="zh-CN" altLang="zh-CN" smtClean="0">
              <a:solidFill>
                <a:srgbClr val="000000"/>
              </a:solidFill>
              <a:latin typeface="楷体" pitchFamily="49" charset="-122"/>
              <a:ea typeface="楷体" pitchFamily="49" charset="-122"/>
            </a:endParaRPr>
          </a:p>
        </p:txBody>
      </p:sp>
      <p:sp>
        <p:nvSpPr>
          <p:cNvPr id="23" name="文本框 32781"/>
          <p:cNvSpPr>
            <a:spLocks noChangeArrowheads="1"/>
          </p:cNvSpPr>
          <p:nvPr/>
        </p:nvSpPr>
        <p:spPr bwMode="auto">
          <a:xfrm>
            <a:off x="1179910" y="2543103"/>
            <a:ext cx="615553" cy="2217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buSzPct val="100000"/>
            </a:pPr>
            <a:r>
              <a:rPr lang="zh-CN" altLang="en-US" sz="2800" b="1" dirty="0" smtClean="0">
                <a:solidFill>
                  <a:srgbClr val="FF0000"/>
                </a:solidFill>
                <a:latin typeface="楷体" pitchFamily="49" charset="-122"/>
                <a:ea typeface="楷体" pitchFamily="49" charset="-122"/>
              </a:rPr>
              <a:t>总路线的提出</a:t>
            </a:r>
          </a:p>
        </p:txBody>
      </p:sp>
      <p:sp>
        <p:nvSpPr>
          <p:cNvPr id="24" name="右箭头 32782"/>
          <p:cNvSpPr>
            <a:spLocks noChangeArrowheads="1"/>
          </p:cNvSpPr>
          <p:nvPr/>
        </p:nvSpPr>
        <p:spPr bwMode="auto">
          <a:xfrm>
            <a:off x="1730375" y="3489253"/>
            <a:ext cx="406400" cy="317500"/>
          </a:xfrm>
          <a:prstGeom prst="rightArrow">
            <a:avLst>
              <a:gd name="adj1" fmla="val 50000"/>
              <a:gd name="adj2" fmla="val 31117"/>
            </a:avLst>
          </a:prstGeom>
          <a:solidFill>
            <a:srgbClr val="CFDEF3"/>
          </a:solidFill>
          <a:ln w="9525" cap="flat" algn="ctr">
            <a:solidFill>
              <a:srgbClr val="000000"/>
            </a:solidFill>
            <a:prstDash val="solid"/>
            <a:miter lim="800000"/>
            <a:headEnd type="none" w="med" len="med"/>
            <a:tailEnd type="none" w="med" len="med"/>
          </a:ln>
        </p:spPr>
        <p:txBody>
          <a:bodyPr/>
          <a:lstStyle/>
          <a:p>
            <a:pPr eaLnBrk="0" hangingPunct="0">
              <a:buSzPct val="100000"/>
              <a:buFont typeface="Arial" pitchFamily="34" charset="0"/>
              <a:buNone/>
            </a:pPr>
            <a:endParaRPr lang="zh-CN" altLang="zh-CN" smtClean="0">
              <a:solidFill>
                <a:srgbClr val="000000"/>
              </a:solidFill>
              <a:latin typeface="楷体" pitchFamily="49" charset="-122"/>
              <a:ea typeface="楷体" pitchFamily="49" charset="-122"/>
            </a:endParaRPr>
          </a:p>
        </p:txBody>
      </p:sp>
      <p:sp>
        <p:nvSpPr>
          <p:cNvPr id="5" name="左大括号 4"/>
          <p:cNvSpPr/>
          <p:nvPr/>
        </p:nvSpPr>
        <p:spPr>
          <a:xfrm>
            <a:off x="2196758" y="2051771"/>
            <a:ext cx="622642" cy="319246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矩形 32778"/>
          <p:cNvSpPr>
            <a:spLocks noChangeArrowheads="1"/>
          </p:cNvSpPr>
          <p:nvPr/>
        </p:nvSpPr>
        <p:spPr bwMode="auto">
          <a:xfrm>
            <a:off x="2696957" y="1839768"/>
            <a:ext cx="197008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dirty="0" smtClean="0">
                <a:solidFill>
                  <a:srgbClr val="FF0000"/>
                </a:solidFill>
                <a:latin typeface="楷体" pitchFamily="49" charset="-122"/>
                <a:ea typeface="楷体" pitchFamily="49" charset="-122"/>
              </a:rPr>
              <a:t>发展生产力</a:t>
            </a:r>
          </a:p>
        </p:txBody>
      </p:sp>
      <p:sp>
        <p:nvSpPr>
          <p:cNvPr id="26" name="矩形 32779"/>
          <p:cNvSpPr>
            <a:spLocks noChangeArrowheads="1"/>
          </p:cNvSpPr>
          <p:nvPr/>
        </p:nvSpPr>
        <p:spPr bwMode="auto">
          <a:xfrm>
            <a:off x="2630282" y="3189143"/>
            <a:ext cx="23272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dirty="0" smtClean="0">
                <a:solidFill>
                  <a:srgbClr val="FF0000"/>
                </a:solidFill>
                <a:latin typeface="楷体" pitchFamily="49" charset="-122"/>
                <a:ea typeface="楷体" pitchFamily="49" charset="-122"/>
              </a:rPr>
              <a:t>变革生产关系</a:t>
            </a:r>
          </a:p>
        </p:txBody>
      </p:sp>
      <p:sp>
        <p:nvSpPr>
          <p:cNvPr id="27" name="矩形 32780"/>
          <p:cNvSpPr>
            <a:spLocks noChangeArrowheads="1"/>
          </p:cNvSpPr>
          <p:nvPr/>
        </p:nvSpPr>
        <p:spPr bwMode="auto">
          <a:xfrm>
            <a:off x="2682670" y="4668693"/>
            <a:ext cx="23272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smtClean="0">
                <a:solidFill>
                  <a:srgbClr val="FF0000"/>
                </a:solidFill>
                <a:latin typeface="楷体" pitchFamily="49" charset="-122"/>
                <a:ea typeface="楷体" pitchFamily="49" charset="-122"/>
              </a:rPr>
              <a:t>进行政权建设</a:t>
            </a:r>
          </a:p>
        </p:txBody>
      </p:sp>
      <p:sp>
        <p:nvSpPr>
          <p:cNvPr id="29" name="文本框 32771"/>
          <p:cNvSpPr>
            <a:spLocks noChangeArrowheads="1"/>
          </p:cNvSpPr>
          <p:nvPr/>
        </p:nvSpPr>
        <p:spPr bwMode="auto">
          <a:xfrm>
            <a:off x="4778374" y="1883880"/>
            <a:ext cx="3984625" cy="861774"/>
          </a:xfrm>
          <a:prstGeom prst="rect">
            <a:avLst/>
          </a:prstGeom>
          <a:noFill/>
          <a:ln>
            <a:noFill/>
          </a:ln>
          <a:effectLst/>
        </p:spPr>
        <p:txBody>
          <a:bodyPr wrap="square" lIns="0" tIns="0" rIns="0" bIns="0">
            <a:spAutoFit/>
          </a:bodyPr>
          <a:lstStyle/>
          <a:p>
            <a:pPr>
              <a:spcBef>
                <a:spcPct val="50000"/>
              </a:spcBef>
              <a:buSzPct val="100000"/>
            </a:pPr>
            <a:r>
              <a:rPr lang="zh-CN" altLang="en-US" sz="2800" b="1" dirty="0" smtClean="0">
                <a:solidFill>
                  <a:srgbClr val="0000FF"/>
                </a:solidFill>
                <a:latin typeface="楷体" pitchFamily="49" charset="-122"/>
                <a:ea typeface="楷体" pitchFamily="49" charset="-122"/>
              </a:rPr>
              <a:t>一五计划</a:t>
            </a:r>
            <a:r>
              <a:rPr lang="zh-CN" altLang="en-US" sz="2800" dirty="0" smtClean="0">
                <a:solidFill>
                  <a:srgbClr val="000000"/>
                </a:solidFill>
                <a:latin typeface="楷体" pitchFamily="49" charset="-122"/>
                <a:ea typeface="楷体" pitchFamily="49" charset="-122"/>
              </a:rPr>
              <a:t>：逐步实现社会主义</a:t>
            </a:r>
            <a:r>
              <a:rPr lang="zh-CN" altLang="en-US" sz="2800" b="1" dirty="0" smtClean="0">
                <a:solidFill>
                  <a:srgbClr val="0000FF"/>
                </a:solidFill>
                <a:latin typeface="楷体" pitchFamily="49" charset="-122"/>
                <a:ea typeface="楷体" pitchFamily="49" charset="-122"/>
              </a:rPr>
              <a:t>工业化</a:t>
            </a:r>
          </a:p>
        </p:txBody>
      </p:sp>
      <p:sp>
        <p:nvSpPr>
          <p:cNvPr id="30" name="文本框 32772"/>
          <p:cNvSpPr>
            <a:spLocks noChangeArrowheads="1"/>
          </p:cNvSpPr>
          <p:nvPr/>
        </p:nvSpPr>
        <p:spPr bwMode="auto">
          <a:xfrm>
            <a:off x="5009944" y="3207134"/>
            <a:ext cx="3753055" cy="861774"/>
          </a:xfrm>
          <a:prstGeom prst="rect">
            <a:avLst/>
          </a:prstGeom>
          <a:noFill/>
          <a:ln>
            <a:noFill/>
          </a:ln>
          <a:effectLst/>
        </p:spPr>
        <p:txBody>
          <a:bodyPr wrap="square" lIns="0" tIns="0" rIns="0" bIns="0">
            <a:spAutoFit/>
          </a:bodyPr>
          <a:lstStyle/>
          <a:p>
            <a:pPr>
              <a:spcBef>
                <a:spcPct val="50000"/>
              </a:spcBef>
              <a:buSzPct val="100000"/>
            </a:pPr>
            <a:r>
              <a:rPr lang="zh-CN" altLang="en-US" sz="2800" b="1" dirty="0" smtClean="0">
                <a:solidFill>
                  <a:srgbClr val="0000FF"/>
                </a:solidFill>
                <a:latin typeface="楷体" pitchFamily="49" charset="-122"/>
                <a:ea typeface="楷体" pitchFamily="49" charset="-122"/>
              </a:rPr>
              <a:t>三大改造：农业、手工业、资本主义工商业</a:t>
            </a:r>
          </a:p>
        </p:txBody>
      </p:sp>
      <p:sp>
        <p:nvSpPr>
          <p:cNvPr id="31" name="文本框 32773"/>
          <p:cNvSpPr>
            <a:spLocks noChangeArrowheads="1"/>
          </p:cNvSpPr>
          <p:nvPr/>
        </p:nvSpPr>
        <p:spPr bwMode="auto">
          <a:xfrm>
            <a:off x="4957557" y="4787933"/>
            <a:ext cx="3348243" cy="861774"/>
          </a:xfrm>
          <a:prstGeom prst="rect">
            <a:avLst/>
          </a:prstGeom>
          <a:noFill/>
          <a:ln>
            <a:noFill/>
          </a:ln>
          <a:effectLst/>
        </p:spPr>
        <p:txBody>
          <a:bodyPr wrap="square" lIns="0" tIns="0" rIns="0" bIns="0">
            <a:spAutoFit/>
          </a:bodyPr>
          <a:lstStyle/>
          <a:p>
            <a:pPr>
              <a:spcBef>
                <a:spcPct val="50000"/>
              </a:spcBef>
              <a:buSzPct val="100000"/>
            </a:pPr>
            <a:r>
              <a:rPr lang="zh-CN" altLang="en-US" sz="2800" dirty="0" smtClean="0">
                <a:solidFill>
                  <a:srgbClr val="000000"/>
                </a:solidFill>
                <a:latin typeface="楷体" pitchFamily="49" charset="-122"/>
                <a:ea typeface="楷体" pitchFamily="49" charset="-122"/>
              </a:rPr>
              <a:t>召开</a:t>
            </a:r>
            <a:r>
              <a:rPr lang="zh-CN" altLang="en-US" sz="2800" b="1" dirty="0" smtClean="0">
                <a:solidFill>
                  <a:srgbClr val="0000FF"/>
                </a:solidFill>
                <a:latin typeface="楷体" pitchFamily="49" charset="-122"/>
                <a:ea typeface="楷体" pitchFamily="49" charset="-122"/>
              </a:rPr>
              <a:t>一届人大</a:t>
            </a:r>
            <a:r>
              <a:rPr lang="zh-CN" altLang="en-US" sz="2800" dirty="0" smtClean="0">
                <a:solidFill>
                  <a:srgbClr val="000000"/>
                </a:solidFill>
                <a:latin typeface="楷体" pitchFamily="49" charset="-122"/>
                <a:ea typeface="楷体" pitchFamily="49" charset="-122"/>
              </a:rPr>
              <a:t>，制定</a:t>
            </a:r>
            <a:r>
              <a:rPr lang="zh-CN" altLang="en-US" sz="2800" b="1" dirty="0" smtClean="0">
                <a:solidFill>
                  <a:srgbClr val="0000FF"/>
                </a:solidFill>
                <a:latin typeface="楷体" pitchFamily="49" charset="-122"/>
                <a:ea typeface="楷体" pitchFamily="49" charset="-122"/>
              </a:rPr>
              <a:t>第一部社会主义宪法</a:t>
            </a:r>
            <a:endParaRPr lang="zh-CN" altLang="en-US" sz="2800" dirty="0" smtClean="0">
              <a:solidFill>
                <a:srgbClr val="000000"/>
              </a:solidFill>
              <a:latin typeface="楷体" pitchFamily="49" charset="-122"/>
              <a:ea typeface="楷体" pitchFamily="49" charset="-122"/>
            </a:endParaRPr>
          </a:p>
        </p:txBody>
      </p:sp>
      <p:sp>
        <p:nvSpPr>
          <p:cNvPr id="32" name="左大括号 31"/>
          <p:cNvSpPr/>
          <p:nvPr/>
        </p:nvSpPr>
        <p:spPr>
          <a:xfrm rot="10800000">
            <a:off x="8762999" y="2112023"/>
            <a:ext cx="622642" cy="3192463"/>
          </a:xfrm>
          <a:prstGeom prst="leftBrace">
            <a:avLst>
              <a:gd name="adj1" fmla="val 8333"/>
              <a:gd name="adj2" fmla="val 496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33" name="文本框 32774">
            <a:hlinkClick r:id="" action="ppaction://noaction"/>
          </p:cNvPr>
          <p:cNvSpPr>
            <a:spLocks noChangeArrowheads="1"/>
          </p:cNvSpPr>
          <p:nvPr/>
        </p:nvSpPr>
        <p:spPr bwMode="auto">
          <a:xfrm>
            <a:off x="10001179" y="2128701"/>
            <a:ext cx="1046440" cy="373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buSzPct val="100000"/>
            </a:pPr>
            <a:r>
              <a:rPr lang="zh-CN" altLang="en-US" sz="2800" b="1" dirty="0" smtClean="0">
                <a:solidFill>
                  <a:srgbClr val="FF0000"/>
                </a:solidFill>
                <a:latin typeface="楷体" pitchFamily="49" charset="-122"/>
                <a:ea typeface="楷体" pitchFamily="49" charset="-122"/>
              </a:rPr>
              <a:t>社会主义制度</a:t>
            </a:r>
            <a:r>
              <a:rPr lang="zh-CN" altLang="en-US" sz="2800" b="1" dirty="0" smtClean="0">
                <a:latin typeface="楷体" pitchFamily="49" charset="-122"/>
                <a:ea typeface="楷体" pitchFamily="49" charset="-122"/>
              </a:rPr>
              <a:t>初步建立，</a:t>
            </a:r>
            <a:r>
              <a:rPr lang="zh-CN" altLang="en-US" sz="2800" b="1" dirty="0" smtClean="0">
                <a:solidFill>
                  <a:srgbClr val="FF0000"/>
                </a:solidFill>
                <a:latin typeface="楷体" pitchFamily="49" charset="-122"/>
                <a:ea typeface="楷体" pitchFamily="49" charset="-122"/>
              </a:rPr>
              <a:t>开始</a:t>
            </a:r>
            <a:r>
              <a:rPr lang="zh-CN" altLang="en-US" sz="2800" b="1" dirty="0" smtClean="0">
                <a:latin typeface="楷体" pitchFamily="49" charset="-122"/>
                <a:ea typeface="楷体" pitchFamily="49" charset="-122"/>
              </a:rPr>
              <a:t>社会主义</a:t>
            </a:r>
            <a:r>
              <a:rPr lang="zh-CN" altLang="en-US" sz="2800" b="1" dirty="0" smtClean="0">
                <a:solidFill>
                  <a:srgbClr val="0000FF"/>
                </a:solidFill>
                <a:latin typeface="楷体" pitchFamily="49" charset="-122"/>
                <a:ea typeface="楷体" pitchFamily="49" charset="-122"/>
              </a:rPr>
              <a:t>建设</a:t>
            </a:r>
          </a:p>
        </p:txBody>
      </p:sp>
      <p:sp>
        <p:nvSpPr>
          <p:cNvPr id="34" name="右箭头 32777"/>
          <p:cNvSpPr>
            <a:spLocks noChangeArrowheads="1"/>
          </p:cNvSpPr>
          <p:nvPr/>
        </p:nvSpPr>
        <p:spPr bwMode="auto">
          <a:xfrm>
            <a:off x="9391579" y="3559823"/>
            <a:ext cx="609600" cy="238125"/>
          </a:xfrm>
          <a:prstGeom prst="rightArrow">
            <a:avLst>
              <a:gd name="adj1" fmla="val 50000"/>
              <a:gd name="adj2" fmla="val 62234"/>
            </a:avLst>
          </a:prstGeom>
          <a:solidFill>
            <a:srgbClr val="CFDEF3"/>
          </a:solidFill>
          <a:ln w="9525" cap="flat" algn="ctr">
            <a:solidFill>
              <a:srgbClr val="000000"/>
            </a:solidFill>
            <a:prstDash val="solid"/>
            <a:miter lim="800000"/>
            <a:headEnd type="none" w="med" len="med"/>
            <a:tailEnd type="none" w="med" len="med"/>
          </a:ln>
        </p:spPr>
        <p:txBody>
          <a:bodyPr/>
          <a:lstStyle/>
          <a:p>
            <a:pPr eaLnBrk="0" hangingPunct="0">
              <a:buSzPct val="100000"/>
              <a:buFont typeface="Arial" pitchFamily="34" charset="0"/>
              <a:buNone/>
            </a:pPr>
            <a:endParaRPr lang="zh-CN" altLang="zh-CN" smtClean="0">
              <a:solidFill>
                <a:srgbClr val="000000"/>
              </a:solidFill>
            </a:endParaRPr>
          </a:p>
        </p:txBody>
      </p:sp>
      <p:sp>
        <p:nvSpPr>
          <p:cNvPr id="35" name="TextBox 34"/>
          <p:cNvSpPr txBox="1"/>
          <p:nvPr/>
        </p:nvSpPr>
        <p:spPr>
          <a:xfrm>
            <a:off x="197469" y="650252"/>
            <a:ext cx="11153776" cy="1384995"/>
          </a:xfrm>
          <a:prstGeom prst="rect">
            <a:avLst/>
          </a:prstGeom>
          <a:solidFill>
            <a:schemeClr val="accent6">
              <a:lumMod val="20000"/>
              <a:lumOff val="80000"/>
            </a:schemeClr>
          </a:solidFill>
        </p:spPr>
        <p:txBody>
          <a:bodyPr wrap="square" rtlCol="0">
            <a:spAutoFit/>
          </a:bodyPr>
          <a:lstStyle/>
          <a:p>
            <a:r>
              <a:rPr lang="zh-CN" altLang="en-US" sz="2800" dirty="0" smtClean="0"/>
              <a:t>    </a:t>
            </a:r>
            <a:r>
              <a:rPr lang="en-US" altLang="zh-CN" sz="2800" dirty="0" smtClean="0"/>
              <a:t>P161:</a:t>
            </a:r>
            <a:r>
              <a:rPr lang="zh-CN" altLang="en-US" sz="2800" dirty="0" smtClean="0"/>
              <a:t>  中国共产党带领人民完成</a:t>
            </a:r>
            <a:r>
              <a:rPr lang="zh-CN" altLang="en-US" sz="2800" b="1" dirty="0" smtClean="0">
                <a:solidFill>
                  <a:srgbClr val="FF0000"/>
                </a:solidFill>
              </a:rPr>
              <a:t>社会主义革命</a:t>
            </a:r>
            <a:r>
              <a:rPr lang="zh-CN" altLang="en-US" sz="2800" dirty="0" smtClean="0"/>
              <a:t>，确立</a:t>
            </a:r>
            <a:r>
              <a:rPr lang="zh-CN" altLang="en-US" sz="2800" b="1" dirty="0" smtClean="0">
                <a:solidFill>
                  <a:srgbClr val="FF0000"/>
                </a:solidFill>
              </a:rPr>
              <a:t>社会主义基本制度</a:t>
            </a:r>
            <a:r>
              <a:rPr lang="zh-CN" altLang="en-US" sz="2800" b="1" dirty="0" smtClean="0"/>
              <a:t>，</a:t>
            </a:r>
            <a:r>
              <a:rPr lang="zh-CN" altLang="en-US" sz="2800" dirty="0" smtClean="0"/>
              <a:t>推进</a:t>
            </a:r>
            <a:r>
              <a:rPr lang="zh-CN" altLang="en-US" sz="2800" b="1" dirty="0" smtClean="0">
                <a:solidFill>
                  <a:srgbClr val="FF0000"/>
                </a:solidFill>
              </a:rPr>
              <a:t>社会主义建设</a:t>
            </a:r>
            <a:r>
              <a:rPr lang="zh-CN" altLang="en-US" sz="2800" dirty="0" smtClean="0"/>
              <a:t>，完成了中华民族有史以来</a:t>
            </a:r>
            <a:r>
              <a:rPr lang="zh-CN" altLang="en-US" sz="2800" b="1" dirty="0" smtClean="0">
                <a:solidFill>
                  <a:srgbClr val="FF0000"/>
                </a:solidFill>
              </a:rPr>
              <a:t>最</a:t>
            </a:r>
            <a:r>
              <a:rPr lang="zh-CN" altLang="en-US" sz="2800" dirty="0" smtClean="0"/>
              <a:t>为</a:t>
            </a:r>
            <a:r>
              <a:rPr lang="zh-CN" altLang="en-US" sz="2800" b="1" dirty="0" smtClean="0">
                <a:solidFill>
                  <a:srgbClr val="FF0000"/>
                </a:solidFill>
              </a:rPr>
              <a:t>深刻</a:t>
            </a:r>
            <a:r>
              <a:rPr lang="zh-CN" altLang="en-US" sz="2800" dirty="0" smtClean="0"/>
              <a:t>的</a:t>
            </a:r>
            <a:r>
              <a:rPr lang="zh-CN" altLang="en-US" sz="2800" b="1" dirty="0" smtClean="0">
                <a:solidFill>
                  <a:srgbClr val="FF0000"/>
                </a:solidFill>
              </a:rPr>
              <a:t>社会变革</a:t>
            </a:r>
            <a:r>
              <a:rPr lang="zh-CN" altLang="en-US" sz="2800" dirty="0" smtClean="0"/>
              <a:t>，为当代中国一切发展进步奠定了根本</a:t>
            </a:r>
            <a:r>
              <a:rPr lang="zh-CN" altLang="en-US" sz="2800" b="1" dirty="0" smtClean="0">
                <a:solidFill>
                  <a:srgbClr val="FF0000"/>
                </a:solidFill>
              </a:rPr>
              <a:t>政治前提</a:t>
            </a:r>
            <a:r>
              <a:rPr lang="zh-CN" altLang="en-US" sz="2800" dirty="0" smtClean="0"/>
              <a:t>和</a:t>
            </a:r>
            <a:r>
              <a:rPr lang="zh-CN" altLang="en-US" sz="2800" b="1" dirty="0" smtClean="0">
                <a:solidFill>
                  <a:srgbClr val="FF0000"/>
                </a:solidFill>
              </a:rPr>
              <a:t>制度基础</a:t>
            </a:r>
            <a:r>
              <a:rPr lang="zh-CN" altLang="en-US" sz="2800" dirty="0" smtClean="0"/>
              <a:t>。</a:t>
            </a:r>
            <a:endParaRPr lang="zh-CN" altLang="en-US" sz="2800" dirty="0"/>
          </a:p>
        </p:txBody>
      </p:sp>
      <p:sp>
        <p:nvSpPr>
          <p:cNvPr id="36" name="Text Box 6"/>
          <p:cNvSpPr txBox="1">
            <a:spLocks noChangeArrowheads="1"/>
          </p:cNvSpPr>
          <p:nvPr/>
        </p:nvSpPr>
        <p:spPr bwMode="auto">
          <a:xfrm>
            <a:off x="197469" y="3773548"/>
            <a:ext cx="10439400" cy="1384995"/>
          </a:xfrm>
          <a:prstGeom prst="rect">
            <a:avLst/>
          </a:prstGeom>
          <a:solidFill>
            <a:schemeClr val="accent3">
              <a:lumMod val="20000"/>
              <a:lumOff val="80000"/>
            </a:schemeClr>
          </a:solidFill>
          <a:ln>
            <a:noFill/>
          </a:ln>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latin typeface="楷体" pitchFamily="49" charset="-122"/>
                <a:ea typeface="楷体" pitchFamily="49" charset="-122"/>
              </a:rPr>
              <a:t>理论指导：毛泽东思想。</a:t>
            </a:r>
            <a:endParaRPr lang="en-US" altLang="zh-CN" sz="2800" b="1" dirty="0">
              <a:latin typeface="楷体" pitchFamily="49" charset="-122"/>
              <a:ea typeface="楷体" pitchFamily="49" charset="-122"/>
            </a:endParaRPr>
          </a:p>
          <a:p>
            <a:pPr indent="720090"/>
            <a:r>
              <a:rPr lang="zh-CN" altLang="en-US" sz="2800" b="1" dirty="0" smtClean="0">
                <a:latin typeface="楷体" pitchFamily="49" charset="-122"/>
                <a:ea typeface="楷体" pitchFamily="49" charset="-122"/>
              </a:rPr>
              <a:t>   毛泽东思想</a:t>
            </a:r>
            <a:r>
              <a:rPr lang="zh-CN" altLang="en-US" sz="2800" b="1" dirty="0">
                <a:latin typeface="楷体" pitchFamily="49" charset="-122"/>
                <a:ea typeface="楷体" pitchFamily="49" charset="-122"/>
              </a:rPr>
              <a:t>不仅是</a:t>
            </a:r>
            <a:r>
              <a:rPr lang="zh-CN" altLang="en-US" sz="2800" b="1" dirty="0">
                <a:solidFill>
                  <a:srgbClr val="FF0000"/>
                </a:solidFill>
                <a:latin typeface="楷体" pitchFamily="49" charset="-122"/>
                <a:ea typeface="楷体" pitchFamily="49" charset="-122"/>
              </a:rPr>
              <a:t>新民主主义革命</a:t>
            </a:r>
            <a:r>
              <a:rPr lang="zh-CN" altLang="en-US" sz="2800" b="1" dirty="0">
                <a:latin typeface="楷体" pitchFamily="49" charset="-122"/>
                <a:ea typeface="楷体" pitchFamily="49" charset="-122"/>
              </a:rPr>
              <a:t>的</a:t>
            </a:r>
            <a:r>
              <a:rPr lang="zh-CN" altLang="en-US" sz="2800" b="1" dirty="0">
                <a:solidFill>
                  <a:srgbClr val="FF0000"/>
                </a:solidFill>
                <a:latin typeface="楷体" pitchFamily="49" charset="-122"/>
                <a:ea typeface="楷体" pitchFamily="49" charset="-122"/>
              </a:rPr>
              <a:t>指导思想</a:t>
            </a:r>
            <a:r>
              <a:rPr lang="zh-CN" altLang="en-US" sz="2800" b="1" dirty="0">
                <a:latin typeface="楷体" pitchFamily="49" charset="-122"/>
                <a:ea typeface="楷体" pitchFamily="49" charset="-122"/>
              </a:rPr>
              <a:t>，也是</a:t>
            </a:r>
            <a:r>
              <a:rPr lang="zh-CN" altLang="en-US" sz="2800" b="1" dirty="0">
                <a:solidFill>
                  <a:srgbClr val="FF0000"/>
                </a:solidFill>
                <a:latin typeface="楷体" pitchFamily="49" charset="-122"/>
                <a:ea typeface="楷体" pitchFamily="49" charset="-122"/>
              </a:rPr>
              <a:t>社会主义革命、社会主义建设</a:t>
            </a:r>
            <a:r>
              <a:rPr lang="zh-CN" altLang="en-US" sz="2800" b="1" dirty="0">
                <a:latin typeface="楷体" pitchFamily="49" charset="-122"/>
                <a:ea typeface="楷体" pitchFamily="49" charset="-122"/>
              </a:rPr>
              <a:t>的</a:t>
            </a:r>
            <a:r>
              <a:rPr lang="zh-CN" altLang="en-US" sz="2800" b="1" dirty="0">
                <a:solidFill>
                  <a:srgbClr val="FF0000"/>
                </a:solidFill>
                <a:latin typeface="楷体" pitchFamily="49" charset="-122"/>
                <a:ea typeface="楷体" pitchFamily="49" charset="-122"/>
              </a:rPr>
              <a:t>指导思想</a:t>
            </a:r>
            <a:r>
              <a:rPr lang="zh-CN" altLang="en-US" sz="2800" b="1" dirty="0">
                <a:latin typeface="楷体" pitchFamily="49" charset="-122"/>
                <a:ea typeface="楷体" pitchFamily="49" charset="-122"/>
              </a:rPr>
              <a:t>。</a:t>
            </a:r>
          </a:p>
        </p:txBody>
      </p:sp>
      <p:sp>
        <p:nvSpPr>
          <p:cNvPr id="37" name="Text Box 8"/>
          <p:cNvSpPr txBox="1">
            <a:spLocks noChangeArrowheads="1"/>
          </p:cNvSpPr>
          <p:nvPr/>
        </p:nvSpPr>
        <p:spPr bwMode="auto">
          <a:xfrm>
            <a:off x="252602" y="5218820"/>
            <a:ext cx="8412508" cy="523220"/>
          </a:xfrm>
          <a:prstGeom prst="rect">
            <a:avLst/>
          </a:prstGeom>
          <a:solidFill>
            <a:schemeClr val="accent3">
              <a:lumMod val="40000"/>
              <a:lumOff val="60000"/>
            </a:schemeClr>
          </a:solidFill>
          <a:ln w="9525">
            <a:noFill/>
            <a:miter lim="800000"/>
          </a:ln>
          <a:effectLst/>
        </p:spPr>
        <p:txBody>
          <a:bodyPr wrap="square">
            <a:spAutoFit/>
          </a:bodyPr>
          <a:lstStyle/>
          <a:p>
            <a:r>
              <a:rPr lang="en-US" altLang="zh-CN" sz="2800" b="1" dirty="0" smtClean="0">
                <a:solidFill>
                  <a:srgbClr val="FF0000"/>
                </a:solidFill>
                <a:latin typeface="楷体" pitchFamily="49" charset="-122"/>
                <a:ea typeface="楷体" pitchFamily="49" charset="-122"/>
              </a:rPr>
              <a:t>1953</a:t>
            </a:r>
            <a:r>
              <a:rPr lang="zh-CN" altLang="en-US" sz="2800" b="1" dirty="0" smtClean="0">
                <a:solidFill>
                  <a:srgbClr val="FF0000"/>
                </a:solidFill>
                <a:latin typeface="楷体" pitchFamily="49" charset="-122"/>
                <a:ea typeface="楷体" pitchFamily="49" charset="-122"/>
              </a:rPr>
              <a:t>年过渡时期</a:t>
            </a:r>
            <a:r>
              <a:rPr lang="zh-CN" altLang="en-US" sz="2800" b="1" dirty="0">
                <a:solidFill>
                  <a:srgbClr val="FF0000"/>
                </a:solidFill>
                <a:latin typeface="楷体" pitchFamily="49" charset="-122"/>
                <a:ea typeface="楷体" pitchFamily="49" charset="-122"/>
              </a:rPr>
              <a:t>总路</a:t>
            </a:r>
            <a:r>
              <a:rPr lang="zh-CN" altLang="en-US" sz="2800" b="1" dirty="0" smtClean="0">
                <a:solidFill>
                  <a:srgbClr val="FF0000"/>
                </a:solidFill>
                <a:latin typeface="楷体" pitchFamily="49" charset="-122"/>
                <a:ea typeface="楷体" pitchFamily="49" charset="-122"/>
              </a:rPr>
              <a:t>线，和平赎买政策</a:t>
            </a:r>
            <a:endParaRPr lang="zh-CN" altLang="en-US" sz="2800" b="1" dirty="0">
              <a:solidFill>
                <a:srgbClr val="FF0000"/>
              </a:solidFill>
              <a:latin typeface="楷体" pitchFamily="49" charset="-122"/>
              <a:ea typeface="楷体" pitchFamily="49" charset="-122"/>
            </a:endParaRPr>
          </a:p>
        </p:txBody>
      </p:sp>
      <p:sp>
        <p:nvSpPr>
          <p:cNvPr id="38" name="Text Box 9"/>
          <p:cNvSpPr txBox="1">
            <a:spLocks noChangeArrowheads="1"/>
          </p:cNvSpPr>
          <p:nvPr/>
        </p:nvSpPr>
        <p:spPr bwMode="auto">
          <a:xfrm>
            <a:off x="257880" y="5742040"/>
            <a:ext cx="9040987" cy="523220"/>
          </a:xfrm>
          <a:prstGeom prst="rect">
            <a:avLst/>
          </a:prstGeom>
          <a:solidFill>
            <a:schemeClr val="accent3">
              <a:lumMod val="40000"/>
              <a:lumOff val="60000"/>
            </a:schemeClr>
          </a:solidFill>
          <a:ln w="9525">
            <a:noFill/>
            <a:miter lim="800000"/>
          </a:ln>
          <a:effectLst/>
        </p:spPr>
        <p:txBody>
          <a:bodyPr wrap="square">
            <a:spAutoFit/>
          </a:bodyPr>
          <a:lstStyle/>
          <a:p>
            <a:r>
              <a:rPr lang="en-US" altLang="zh-CN" sz="2800" b="1" dirty="0" smtClean="0">
                <a:solidFill>
                  <a:srgbClr val="FF0000"/>
                </a:solidFill>
                <a:latin typeface="楷体" pitchFamily="49" charset="-122"/>
                <a:ea typeface="楷体" pitchFamily="49" charset="-122"/>
              </a:rPr>
              <a:t>1956</a:t>
            </a:r>
            <a:r>
              <a:rPr lang="zh-CN" altLang="en-US" sz="2800" b="1" dirty="0" smtClean="0">
                <a:solidFill>
                  <a:srgbClr val="FF0000"/>
                </a:solidFill>
                <a:latin typeface="楷体" pitchFamily="49" charset="-122"/>
                <a:ea typeface="楷体" pitchFamily="49" charset="-122"/>
              </a:rPr>
              <a:t>年</a:t>
            </a:r>
            <a:r>
              <a:rPr lang="en-US" altLang="zh-CN" sz="2800" b="1" dirty="0" smtClean="0">
                <a:solidFill>
                  <a:srgbClr val="FF0000"/>
                </a:solidFill>
                <a:latin typeface="楷体" pitchFamily="49" charset="-122"/>
                <a:ea typeface="楷体" pitchFamily="49" charset="-122"/>
              </a:rPr>
              <a:t>《</a:t>
            </a:r>
            <a:r>
              <a:rPr lang="zh-CN" altLang="en-US" sz="2800" b="1" dirty="0">
                <a:solidFill>
                  <a:srgbClr val="FF0000"/>
                </a:solidFill>
                <a:latin typeface="楷体" pitchFamily="49" charset="-122"/>
                <a:ea typeface="楷体" pitchFamily="49" charset="-122"/>
              </a:rPr>
              <a:t>论十大关系</a:t>
            </a:r>
            <a:r>
              <a:rPr lang="en-US" altLang="zh-CN" sz="2800" b="1" dirty="0">
                <a:solidFill>
                  <a:srgbClr val="FF0000"/>
                </a:solidFill>
                <a:latin typeface="楷体" pitchFamily="49" charset="-122"/>
                <a:ea typeface="楷体" pitchFamily="49" charset="-122"/>
              </a:rPr>
              <a:t>》</a:t>
            </a:r>
            <a:r>
              <a:rPr lang="zh-CN" altLang="en-US" sz="2800" b="1" dirty="0">
                <a:solidFill>
                  <a:srgbClr val="FF0000"/>
                </a:solidFill>
                <a:latin typeface="楷体" pitchFamily="49" charset="-122"/>
                <a:ea typeface="楷体" pitchFamily="49" charset="-122"/>
              </a:rPr>
              <a:t>，中共八大的论断</a:t>
            </a:r>
          </a:p>
        </p:txBody>
      </p:sp>
      <p:sp>
        <p:nvSpPr>
          <p:cNvPr id="39" name="Text Box 11"/>
          <p:cNvSpPr txBox="1">
            <a:spLocks noChangeArrowheads="1"/>
          </p:cNvSpPr>
          <p:nvPr/>
        </p:nvSpPr>
        <p:spPr bwMode="auto">
          <a:xfrm>
            <a:off x="170749" y="6304993"/>
            <a:ext cx="8725254" cy="523220"/>
          </a:xfrm>
          <a:prstGeom prst="rect">
            <a:avLst/>
          </a:prstGeom>
          <a:solidFill>
            <a:schemeClr val="accent3">
              <a:lumMod val="40000"/>
              <a:lumOff val="60000"/>
            </a:schemeClr>
          </a:solidFill>
          <a:ln w="9525">
            <a:noFill/>
            <a:miter lim="800000"/>
          </a:ln>
          <a:effectLst/>
        </p:spPr>
        <p:txBody>
          <a:bodyPr wrap="square">
            <a:spAutoFit/>
          </a:bodyPr>
          <a:lstStyle/>
          <a:p>
            <a:r>
              <a:rPr lang="en-US" altLang="zh-CN" sz="2800" b="1" dirty="0" smtClean="0">
                <a:solidFill>
                  <a:srgbClr val="FF0000"/>
                </a:solidFill>
                <a:latin typeface="楷体" pitchFamily="49" charset="-122"/>
                <a:ea typeface="楷体" pitchFamily="49" charset="-122"/>
              </a:rPr>
              <a:t>1957</a:t>
            </a:r>
            <a:r>
              <a:rPr lang="zh-CN" altLang="en-US" sz="2800" b="1" dirty="0" smtClean="0">
                <a:solidFill>
                  <a:srgbClr val="FF0000"/>
                </a:solidFill>
                <a:latin typeface="楷体" pitchFamily="49" charset="-122"/>
                <a:ea typeface="楷体" pitchFamily="49" charset="-122"/>
              </a:rPr>
              <a:t>年</a:t>
            </a:r>
            <a:r>
              <a:rPr lang="en-US" altLang="zh-CN" sz="2800" b="1" dirty="0" smtClean="0">
                <a:solidFill>
                  <a:srgbClr val="FF0000"/>
                </a:solidFill>
                <a:latin typeface="楷体" pitchFamily="49" charset="-122"/>
                <a:ea typeface="楷体" pitchFamily="49" charset="-122"/>
              </a:rPr>
              <a:t>《</a:t>
            </a:r>
            <a:r>
              <a:rPr lang="zh-CN" altLang="en-US" sz="2800" b="1" dirty="0">
                <a:solidFill>
                  <a:srgbClr val="FF0000"/>
                </a:solidFill>
                <a:latin typeface="楷体" pitchFamily="49" charset="-122"/>
                <a:ea typeface="楷体" pitchFamily="49" charset="-122"/>
              </a:rPr>
              <a:t>关于正确处理人民内部矛盾的问题</a:t>
            </a:r>
            <a:r>
              <a:rPr lang="en-US" altLang="zh-CN" sz="2800" b="1" dirty="0">
                <a:solidFill>
                  <a:srgbClr val="FF0000"/>
                </a:solidFill>
                <a:latin typeface="楷体" pitchFamily="49" charset="-122"/>
                <a:ea typeface="楷体" pitchFamily="49" charset="-122"/>
              </a:rPr>
              <a:t>》</a:t>
            </a:r>
          </a:p>
        </p:txBody>
      </p:sp>
    </p:spTree>
    <p:extLst>
      <p:ext uri="{BB962C8B-B14F-4D97-AF65-F5344CB8AC3E}">
        <p14:creationId xmlns:p14="http://schemas.microsoft.com/office/powerpoint/2010/main" val="1342948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additive="base">
                                        <p:cTn id="6" dur="1" fill="hold">
                                          <p:stCondLst>
                                            <p:cond delay="499"/>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additive="base">
                                        <p:cTn id="8" dur="1" fill="hold">
                                          <p:stCondLst>
                                            <p:cond delay="499"/>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childTnLst>
                                    <p:set>
                                      <p:cBhvr additive="base">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additive="base">
                                        <p:cTn id="16" dur="1" fill="hold">
                                          <p:stCondLst>
                                            <p:cond delay="499"/>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childTnLst>
                                    <p:set>
                                      <p:cBhvr additive="base">
                                        <p:cTn id="27" dur="1" fill="hold">
                                          <p:stCondLst>
                                            <p:cond delay="499"/>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childTnLst>
                                    <p:set>
                                      <p:cBhvr additive="base">
                                        <p:cTn id="31" dur="1" fill="hold">
                                          <p:stCondLst>
                                            <p:cond delay="499"/>
                                          </p:stCondLst>
                                        </p:cTn>
                                        <p:tgtEl>
                                          <p:spTgt spid="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childTnLst>
                                    <p:set>
                                      <p:cBhvr additive="base">
                                        <p:cTn id="35" dur="1" fill="hold">
                                          <p:stCondLst>
                                            <p:cond delay="499"/>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childTnLst>
                                    <p:set>
                                      <p:cBhvr additive="base">
                                        <p:cTn id="39" dur="1" fill="hold">
                                          <p:stCondLst>
                                            <p:cond delay="499"/>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childTnLst>
                                    <p:set>
                                      <p:cBhvr additive="base">
                                        <p:cTn id="43" dur="1" fill="hold">
                                          <p:stCondLst>
                                            <p:cond delay="499"/>
                                          </p:stCondLst>
                                        </p:cTn>
                                        <p:tgtEl>
                                          <p:spTgt spid="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childTnLst>
                                    <p:set>
                                      <p:cBhvr additive="base">
                                        <p:cTn id="47" dur="1" fill="hold">
                                          <p:stCondLst>
                                            <p:cond delay="499"/>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p:cTn id="52" dur="500" fill="hold"/>
                                        <p:tgtEl>
                                          <p:spTgt spid="34"/>
                                        </p:tgtEl>
                                        <p:attrNameLst>
                                          <p:attrName>ppt_w</p:attrName>
                                        </p:attrNameLst>
                                      </p:cBhvr>
                                      <p:tavLst>
                                        <p:tav tm="0">
                                          <p:val>
                                            <p:fltVal val="0"/>
                                          </p:val>
                                        </p:tav>
                                        <p:tav tm="100000">
                                          <p:val>
                                            <p:strVal val="#ppt_w"/>
                                          </p:val>
                                        </p:tav>
                                      </p:tavLst>
                                    </p:anim>
                                    <p:anim calcmode="lin" valueType="num">
                                      <p:cBhvr>
                                        <p:cTn id="53" dur="500" fill="hold"/>
                                        <p:tgtEl>
                                          <p:spTgt spid="34"/>
                                        </p:tgtEl>
                                        <p:attrNameLst>
                                          <p:attrName>ppt_h</p:attrName>
                                        </p:attrNameLst>
                                      </p:cBhvr>
                                      <p:tavLst>
                                        <p:tav tm="0">
                                          <p:val>
                                            <p:fltVal val="0"/>
                                          </p:val>
                                        </p:tav>
                                        <p:tav tm="100000">
                                          <p:val>
                                            <p:strVal val="#ppt_h"/>
                                          </p:val>
                                        </p:tav>
                                      </p:tavLst>
                                    </p:anim>
                                    <p:animEffect transition="in" filter="fade">
                                      <p:cBhvr>
                                        <p:cTn id="54" dur="500"/>
                                        <p:tgtEl>
                                          <p:spTgt spid="3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p:cTn id="57" dur="500" fill="hold"/>
                                        <p:tgtEl>
                                          <p:spTgt spid="32"/>
                                        </p:tgtEl>
                                        <p:attrNameLst>
                                          <p:attrName>ppt_w</p:attrName>
                                        </p:attrNameLst>
                                      </p:cBhvr>
                                      <p:tavLst>
                                        <p:tav tm="0">
                                          <p:val>
                                            <p:fltVal val="0"/>
                                          </p:val>
                                        </p:tav>
                                        <p:tav tm="100000">
                                          <p:val>
                                            <p:strVal val="#ppt_w"/>
                                          </p:val>
                                        </p:tav>
                                      </p:tavLst>
                                    </p:anim>
                                    <p:anim calcmode="lin" valueType="num">
                                      <p:cBhvr>
                                        <p:cTn id="58" dur="500" fill="hold"/>
                                        <p:tgtEl>
                                          <p:spTgt spid="32"/>
                                        </p:tgtEl>
                                        <p:attrNameLst>
                                          <p:attrName>ppt_h</p:attrName>
                                        </p:attrNameLst>
                                      </p:cBhvr>
                                      <p:tavLst>
                                        <p:tav tm="0">
                                          <p:val>
                                            <p:fltVal val="0"/>
                                          </p:val>
                                        </p:tav>
                                        <p:tav tm="100000">
                                          <p:val>
                                            <p:strVal val="#ppt_h"/>
                                          </p:val>
                                        </p:tav>
                                      </p:tavLst>
                                    </p:anim>
                                    <p:animEffect transition="in" filter="fade">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additive="base">
                                        <p:cTn id="63" dur="1" fill="hold">
                                          <p:stCondLst>
                                            <p:cond delay="499"/>
                                          </p:stCondLst>
                                        </p:cTn>
                                        <p:tgtEl>
                                          <p:spTgt spid="3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p:cTn id="68" dur="500" fill="hold"/>
                                        <p:tgtEl>
                                          <p:spTgt spid="35"/>
                                        </p:tgtEl>
                                        <p:attrNameLst>
                                          <p:attrName>ppt_w</p:attrName>
                                        </p:attrNameLst>
                                      </p:cBhvr>
                                      <p:tavLst>
                                        <p:tav tm="0">
                                          <p:val>
                                            <p:fltVal val="0"/>
                                          </p:val>
                                        </p:tav>
                                        <p:tav tm="100000">
                                          <p:val>
                                            <p:strVal val="#ppt_w"/>
                                          </p:val>
                                        </p:tav>
                                      </p:tavLst>
                                    </p:anim>
                                    <p:anim calcmode="lin" valueType="num">
                                      <p:cBhvr>
                                        <p:cTn id="69" dur="500" fill="hold"/>
                                        <p:tgtEl>
                                          <p:spTgt spid="35"/>
                                        </p:tgtEl>
                                        <p:attrNameLst>
                                          <p:attrName>ppt_h</p:attrName>
                                        </p:attrNameLst>
                                      </p:cBhvr>
                                      <p:tavLst>
                                        <p:tav tm="0">
                                          <p:val>
                                            <p:fltVal val="0"/>
                                          </p:val>
                                        </p:tav>
                                        <p:tav tm="100000">
                                          <p:val>
                                            <p:strVal val="#ppt_h"/>
                                          </p:val>
                                        </p:tav>
                                      </p:tavLst>
                                    </p:anim>
                                    <p:animEffect transition="in" filter="fade">
                                      <p:cBhvr>
                                        <p:cTn id="70" dur="500"/>
                                        <p:tgtEl>
                                          <p:spTgt spid="3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0"/>
                                        <p:tgtEl>
                                          <p:spTgt spid="36"/>
                                        </p:tgtEl>
                                      </p:cBhvr>
                                    </p:animEffect>
                                    <p:anim calcmode="lin" valueType="num">
                                      <p:cBhvr>
                                        <p:cTn id="76" dur="1000" fill="hold"/>
                                        <p:tgtEl>
                                          <p:spTgt spid="36"/>
                                        </p:tgtEl>
                                        <p:attrNameLst>
                                          <p:attrName>ppt_x</p:attrName>
                                        </p:attrNameLst>
                                      </p:cBhvr>
                                      <p:tavLst>
                                        <p:tav tm="0">
                                          <p:val>
                                            <p:strVal val="#ppt_x"/>
                                          </p:val>
                                        </p:tav>
                                        <p:tav tm="100000">
                                          <p:val>
                                            <p:strVal val="#ppt_x"/>
                                          </p:val>
                                        </p:tav>
                                      </p:tavLst>
                                    </p:anim>
                                    <p:anim calcmode="lin" valueType="num">
                                      <p:cBhvr>
                                        <p:cTn id="7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linds(horizontal)">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blinds(horizontal)">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blinds(horizontal)">
                                      <p:cBhvr>
                                        <p:cTn id="9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5" grpId="0" animBg="1"/>
      <p:bldP spid="25" grpId="0" animBg="1"/>
      <p:bldP spid="26" grpId="0" animBg="1"/>
      <p:bldP spid="27" grpId="0" animBg="1"/>
      <p:bldP spid="29" grpId="0"/>
      <p:bldP spid="30" grpId="0"/>
      <p:bldP spid="31" grpId="0"/>
      <p:bldP spid="32" grpId="0" animBg="1"/>
      <p:bldP spid="33" grpId="0"/>
      <p:bldP spid="34" grpId="0" animBg="1"/>
      <p:bldP spid="35" grpId="0" animBg="1"/>
      <p:bldP spid="36" grpId="0" animBg="1"/>
      <p:bldP spid="37" grpId="0" bldLvl="0" animBg="1"/>
      <p:bldP spid="38" grpId="0" bldLvl="0" animBg="1"/>
      <p:bldP spid="3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5"/>
          <p:cNvSpPr txBox="1"/>
          <p:nvPr>
            <p:custDataLst>
              <p:tags r:id="rId1"/>
            </p:custDataLst>
          </p:nvPr>
        </p:nvSpPr>
        <p:spPr>
          <a:xfrm>
            <a:off x="14844" y="37539"/>
            <a:ext cx="9998269" cy="523220"/>
          </a:xfrm>
          <a:prstGeom prst="rect">
            <a:avLst/>
          </a:prstGeom>
          <a:solidFill>
            <a:schemeClr val="bg1"/>
          </a:solidFill>
        </p:spPr>
        <p:txBody>
          <a:bodyPr wrap="square" rtlCol="0">
            <a:spAutoFit/>
          </a:bodyPr>
          <a:lstStyle/>
          <a:p>
            <a:r>
              <a:rPr lang="zh-CN" altLang="en-US" sz="2800" spc="100" dirty="0">
                <a:blipFill>
                  <a:blip r:embed="rId5"/>
                  <a:stretch>
                    <a:fillRect/>
                  </a:stretch>
                </a:blipFill>
                <a:latin typeface="华康平剧体P W7" panose="040B0700000000000000" charset="-122"/>
                <a:ea typeface="华康平剧体P W7" panose="040B0700000000000000" charset="-122"/>
                <a:cs typeface="华康平剧体P W7" panose="040B0700000000000000" charset="-122"/>
              </a:rPr>
              <a:t>第九单元  中华人民共和国成立和社会主义革命与建设</a:t>
            </a:r>
          </a:p>
        </p:txBody>
      </p:sp>
      <p:sp>
        <p:nvSpPr>
          <p:cNvPr id="3" name="文本框 6"/>
          <p:cNvSpPr txBox="1"/>
          <p:nvPr>
            <p:custDataLst>
              <p:tags r:id="rId2"/>
            </p:custDataLst>
          </p:nvPr>
        </p:nvSpPr>
        <p:spPr>
          <a:xfrm>
            <a:off x="838200" y="990600"/>
            <a:ext cx="9906000" cy="646331"/>
          </a:xfrm>
          <a:prstGeom prst="rect">
            <a:avLst/>
          </a:prstGeom>
          <a:solidFill>
            <a:schemeClr val="bg1"/>
          </a:solidFill>
        </p:spPr>
        <p:txBody>
          <a:bodyPr wrap="square" rtlCol="0">
            <a:spAutoFit/>
          </a:bodyPr>
          <a:lstStyle/>
          <a:p>
            <a:r>
              <a:rPr lang="zh-CN" altLang="en-US" sz="3600" b="1" spc="-150" dirty="0">
                <a:blipFill>
                  <a:blip r:embed="rId5"/>
                  <a:stretch>
                    <a:fillRect/>
                  </a:stretch>
                </a:blipFill>
                <a:latin typeface="楷体" pitchFamily="49" charset="-122"/>
                <a:ea typeface="楷体" pitchFamily="49" charset="-122"/>
                <a:cs typeface="+mn-ea"/>
              </a:rPr>
              <a:t>第</a:t>
            </a:r>
            <a:r>
              <a:rPr lang="en-US" altLang="zh-CN" sz="3600" b="1" spc="-150" dirty="0">
                <a:blipFill>
                  <a:blip r:embed="rId5"/>
                  <a:stretch>
                    <a:fillRect/>
                  </a:stretch>
                </a:blipFill>
                <a:latin typeface="楷体" pitchFamily="49" charset="-122"/>
                <a:ea typeface="楷体" pitchFamily="49" charset="-122"/>
                <a:cs typeface="+mn-ea"/>
              </a:rPr>
              <a:t>26</a:t>
            </a:r>
            <a:r>
              <a:rPr lang="zh-CN" altLang="en-US" sz="3600" b="1" spc="-150" dirty="0">
                <a:blipFill>
                  <a:blip r:embed="rId5"/>
                  <a:stretch>
                    <a:fillRect/>
                  </a:stretch>
                </a:blipFill>
                <a:latin typeface="楷体" pitchFamily="49" charset="-122"/>
                <a:ea typeface="楷体" pitchFamily="49" charset="-122"/>
                <a:cs typeface="+mn-ea"/>
              </a:rPr>
              <a:t>课 中华人民共和国成立和向社会主义过渡</a:t>
            </a:r>
          </a:p>
        </p:txBody>
      </p:sp>
      <p:sp>
        <p:nvSpPr>
          <p:cNvPr id="4" name="左大括号 3"/>
          <p:cNvSpPr/>
          <p:nvPr/>
        </p:nvSpPr>
        <p:spPr>
          <a:xfrm>
            <a:off x="107868" y="2375911"/>
            <a:ext cx="609600" cy="3048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solidFill>
                <a:prstClr val="black"/>
              </a:solidFill>
              <a:latin typeface="楷体" pitchFamily="49" charset="-122"/>
              <a:ea typeface="楷体" pitchFamily="49" charset="-122"/>
            </a:endParaRPr>
          </a:p>
        </p:txBody>
      </p:sp>
      <p:sp>
        <p:nvSpPr>
          <p:cNvPr id="6" name="文本框 35842"/>
          <p:cNvSpPr txBox="1">
            <a:spLocks noChangeArrowheads="1"/>
          </p:cNvSpPr>
          <p:nvPr/>
        </p:nvSpPr>
        <p:spPr bwMode="auto">
          <a:xfrm>
            <a:off x="930234" y="2111632"/>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solidFill>
                  <a:prstClr val="black"/>
                </a:solidFill>
                <a:latin typeface="楷体" pitchFamily="49" charset="-122"/>
                <a:ea typeface="楷体" pitchFamily="49" charset="-122"/>
              </a:rPr>
              <a:t>一、人民政权的</a:t>
            </a:r>
            <a:r>
              <a:rPr lang="zh-CN" altLang="en-US" sz="3200" b="1" dirty="0">
                <a:solidFill>
                  <a:srgbClr val="FF0000"/>
                </a:solidFill>
                <a:latin typeface="楷体" pitchFamily="49" charset="-122"/>
                <a:ea typeface="楷体" pitchFamily="49" charset="-122"/>
              </a:rPr>
              <a:t>建立</a:t>
            </a:r>
          </a:p>
        </p:txBody>
      </p:sp>
      <p:sp>
        <p:nvSpPr>
          <p:cNvPr id="7" name="文本框 35843"/>
          <p:cNvSpPr txBox="1">
            <a:spLocks noChangeArrowheads="1"/>
          </p:cNvSpPr>
          <p:nvPr/>
        </p:nvSpPr>
        <p:spPr bwMode="auto">
          <a:xfrm>
            <a:off x="926276" y="3699287"/>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solidFill>
                  <a:prstClr val="black"/>
                </a:solidFill>
                <a:latin typeface="楷体" pitchFamily="49" charset="-122"/>
                <a:ea typeface="楷体" pitchFamily="49" charset="-122"/>
              </a:rPr>
              <a:t>二、人民政权的</a:t>
            </a:r>
            <a:r>
              <a:rPr lang="zh-CN" altLang="en-US" sz="3200" b="1" dirty="0">
                <a:solidFill>
                  <a:srgbClr val="FF0000"/>
                </a:solidFill>
                <a:latin typeface="楷体" pitchFamily="49" charset="-122"/>
                <a:ea typeface="楷体" pitchFamily="49" charset="-122"/>
              </a:rPr>
              <a:t>巩固</a:t>
            </a:r>
          </a:p>
        </p:txBody>
      </p:sp>
      <p:sp>
        <p:nvSpPr>
          <p:cNvPr id="8" name="文本框 35844"/>
          <p:cNvSpPr txBox="1">
            <a:spLocks noChangeArrowheads="1"/>
          </p:cNvSpPr>
          <p:nvPr/>
        </p:nvSpPr>
        <p:spPr bwMode="auto">
          <a:xfrm>
            <a:off x="984126" y="4993699"/>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solidFill>
                  <a:prstClr val="black"/>
                </a:solidFill>
                <a:latin typeface="楷体" pitchFamily="49" charset="-122"/>
                <a:ea typeface="楷体" pitchFamily="49" charset="-122"/>
              </a:rPr>
              <a:t>三、人民</a:t>
            </a:r>
            <a:r>
              <a:rPr lang="zh-CN" altLang="en-US" sz="3200" b="1" dirty="0" smtClean="0">
                <a:solidFill>
                  <a:prstClr val="black"/>
                </a:solidFill>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solidFill>
                <a:prstClr val="black"/>
              </a:solidFill>
              <a:latin typeface="楷体" pitchFamily="49" charset="-122"/>
              <a:ea typeface="楷体" pitchFamily="49" charset="-122"/>
            </a:endParaRPr>
          </a:p>
        </p:txBody>
      </p:sp>
      <p:sp>
        <p:nvSpPr>
          <p:cNvPr id="9" name="TextBox 8"/>
          <p:cNvSpPr txBox="1"/>
          <p:nvPr/>
        </p:nvSpPr>
        <p:spPr>
          <a:xfrm>
            <a:off x="4771573" y="1588412"/>
            <a:ext cx="74676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1.</a:t>
            </a:r>
            <a:r>
              <a:rPr kumimoji="0" lang="zh-CN" altLang="en-US" sz="2800" i="0" u="none" strike="noStrike" kern="1200" cap="none" spc="0" normalizeH="0" baseline="0" noProof="0" dirty="0" smtClean="0">
                <a:ln>
                  <a:noFill/>
                </a:ln>
                <a:solidFill>
                  <a:srgbClr val="0000FF"/>
                </a:solidFill>
                <a:effectLst/>
                <a:uLnTx/>
                <a:uFillTx/>
                <a:latin typeface="楷体" pitchFamily="49" charset="-122"/>
                <a:ea typeface="楷体" pitchFamily="49" charset="-122"/>
                <a:cs typeface="+mn-cs"/>
              </a:rPr>
              <a:t>中国人民</a:t>
            </a:r>
            <a:r>
              <a:rPr kumimoji="0" lang="zh-CN" altLang="en-US" sz="2800"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政治协商会议</a:t>
            </a:r>
            <a:r>
              <a:rPr kumimoji="0" lang="zh-CN" altLang="en-US" sz="280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第一届全体会议召开</a:t>
            </a:r>
            <a:endParaRPr kumimoji="0" lang="zh-CN" altLang="en-US" sz="280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10" name="TextBox 2"/>
          <p:cNvSpPr txBox="1"/>
          <p:nvPr/>
        </p:nvSpPr>
        <p:spPr>
          <a:xfrm>
            <a:off x="4771573" y="2114301"/>
            <a:ext cx="58306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dirty="0">
                <a:solidFill>
                  <a:prstClr val="black"/>
                </a:solidFill>
                <a:latin typeface="楷体" pitchFamily="49" charset="-122"/>
                <a:ea typeface="楷体" pitchFamily="49" charset="-122"/>
              </a:rPr>
              <a:t>2</a:t>
            </a:r>
            <a:r>
              <a:rPr kumimoji="0" lang="en-US" altLang="zh-CN" sz="2800" i="0" u="none" strike="noStrike" kern="1200" cap="none" spc="0" normalizeH="0" baseline="0" noProof="0" dirty="0" smtClean="0">
                <a:ln>
                  <a:noFill/>
                </a:ln>
                <a:solidFill>
                  <a:prstClr val="black"/>
                </a:solidFill>
                <a:effectLst/>
                <a:uLnTx/>
                <a:uFillTx/>
                <a:latin typeface="楷体" pitchFamily="49" charset="-122"/>
                <a:ea typeface="楷体" pitchFamily="49" charset="-122"/>
              </a:rPr>
              <a:t>.</a:t>
            </a:r>
            <a:r>
              <a:rPr kumimoji="0" lang="zh-CN" altLang="en-US" sz="2800" i="0" u="none" strike="noStrike" kern="1200" cap="none" spc="0" normalizeH="0" baseline="0" noProof="0" dirty="0" smtClean="0">
                <a:ln>
                  <a:noFill/>
                </a:ln>
                <a:solidFill>
                  <a:srgbClr val="0000FF"/>
                </a:solidFill>
                <a:effectLst/>
                <a:uLnTx/>
                <a:uFillTx/>
                <a:latin typeface="楷体" pitchFamily="49" charset="-122"/>
                <a:ea typeface="楷体" pitchFamily="49" charset="-122"/>
              </a:rPr>
              <a:t> </a:t>
            </a:r>
            <a:r>
              <a:rPr kumimoji="0" lang="zh-CN" altLang="en-US" sz="2800" i="0" u="none" strike="noStrike" kern="1200" cap="none" spc="0" normalizeH="0" baseline="0" noProof="0" dirty="0" smtClean="0">
                <a:ln>
                  <a:noFill/>
                </a:ln>
                <a:effectLst/>
                <a:uLnTx/>
                <a:uFillTx/>
                <a:latin typeface="楷体" pitchFamily="49" charset="-122"/>
                <a:ea typeface="楷体" pitchFamily="49" charset="-122"/>
              </a:rPr>
              <a:t>开国大典：人民政权建立</a:t>
            </a:r>
            <a:r>
              <a:rPr kumimoji="0" lang="zh-CN" altLang="en-US" sz="2800" i="0" u="none" strike="noStrike" kern="1200" cap="none" spc="0" normalizeH="0" baseline="0" noProof="0" dirty="0" smtClean="0">
                <a:ln>
                  <a:noFill/>
                </a:ln>
                <a:solidFill>
                  <a:srgbClr val="FF0000"/>
                </a:solidFill>
                <a:effectLst/>
                <a:uLnTx/>
                <a:uFillTx/>
                <a:latin typeface="楷体" pitchFamily="49" charset="-122"/>
                <a:ea typeface="楷体" pitchFamily="49" charset="-122"/>
              </a:rPr>
              <a:t>标志</a:t>
            </a:r>
            <a:endParaRPr kumimoji="0" lang="zh-CN" altLang="en-US" sz="2800" i="0" u="none" strike="noStrike" kern="1200" cap="none" spc="0" normalizeH="0" baseline="0" noProof="0" dirty="0">
              <a:ln>
                <a:noFill/>
              </a:ln>
              <a:solidFill>
                <a:srgbClr val="FF0000"/>
              </a:solidFill>
              <a:effectLst/>
              <a:uLnTx/>
              <a:uFillTx/>
              <a:latin typeface="楷体" pitchFamily="49" charset="-122"/>
              <a:ea typeface="楷体" pitchFamily="49" charset="-122"/>
            </a:endParaRPr>
          </a:p>
        </p:txBody>
      </p:sp>
      <p:sp>
        <p:nvSpPr>
          <p:cNvPr id="11" name="TextBox 2"/>
          <p:cNvSpPr txBox="1"/>
          <p:nvPr/>
        </p:nvSpPr>
        <p:spPr>
          <a:xfrm>
            <a:off x="4801914" y="2637711"/>
            <a:ext cx="19785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smtClean="0">
                <a:solidFill>
                  <a:prstClr val="black"/>
                </a:solidFill>
                <a:latin typeface="楷体" pitchFamily="49" charset="-122"/>
                <a:ea typeface="楷体" pitchFamily="49" charset="-122"/>
              </a:rPr>
              <a:t>3</a:t>
            </a:r>
            <a:r>
              <a:rPr kumimoji="0" lang="en-US" altLang="zh-CN" sz="2800" i="0" u="none" strike="noStrike" kern="1200" cap="none" spc="0" normalizeH="0" baseline="0" noProof="0" smtClean="0">
                <a:ln>
                  <a:noFill/>
                </a:ln>
                <a:solidFill>
                  <a:prstClr val="black"/>
                </a:solidFill>
                <a:effectLst/>
                <a:uLnTx/>
                <a:uFillTx/>
                <a:latin typeface="楷体" pitchFamily="49" charset="-122"/>
                <a:ea typeface="楷体" pitchFamily="49" charset="-122"/>
              </a:rPr>
              <a:t>.</a:t>
            </a:r>
            <a:r>
              <a:rPr kumimoji="0" lang="zh-CN" altLang="en-US" sz="2800" i="0" u="none" strike="noStrike" kern="1200" cap="none" spc="0" normalizeH="0" baseline="0" noProof="0" smtClean="0">
                <a:ln>
                  <a:noFill/>
                </a:ln>
                <a:solidFill>
                  <a:srgbClr val="0000FF"/>
                </a:solidFill>
                <a:effectLst/>
                <a:uLnTx/>
                <a:uFillTx/>
                <a:latin typeface="楷体" pitchFamily="49" charset="-122"/>
                <a:ea typeface="楷体" pitchFamily="49" charset="-122"/>
              </a:rPr>
              <a:t> 意义？</a:t>
            </a:r>
            <a:endParaRPr kumimoji="0" lang="zh-CN" altLang="en-US" sz="2800" i="0" u="none" strike="noStrike" kern="1200" cap="none" spc="0" normalizeH="0" baseline="0" noProof="0" dirty="0">
              <a:ln>
                <a:noFill/>
              </a:ln>
              <a:solidFill>
                <a:srgbClr val="FF0000"/>
              </a:solidFill>
              <a:effectLst/>
              <a:uLnTx/>
              <a:uFillTx/>
              <a:latin typeface="楷体" pitchFamily="49" charset="-122"/>
              <a:ea typeface="楷体" pitchFamily="49" charset="-122"/>
            </a:endParaRPr>
          </a:p>
        </p:txBody>
      </p:sp>
      <p:sp>
        <p:nvSpPr>
          <p:cNvPr id="12" name="左大括号 11"/>
          <p:cNvSpPr/>
          <p:nvPr/>
        </p:nvSpPr>
        <p:spPr>
          <a:xfrm>
            <a:off x="4610253" y="1801940"/>
            <a:ext cx="322640" cy="1111826"/>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a:solidFill>
                <a:prstClr val="black"/>
              </a:solidFill>
              <a:latin typeface="楷体" pitchFamily="49" charset="-122"/>
              <a:ea typeface="楷体" pitchFamily="49" charset="-122"/>
            </a:endParaRPr>
          </a:p>
        </p:txBody>
      </p:sp>
      <p:sp>
        <p:nvSpPr>
          <p:cNvPr id="13" name="文本框 35849"/>
          <p:cNvSpPr txBox="1">
            <a:spLocks noChangeArrowheads="1"/>
          </p:cNvSpPr>
          <p:nvPr/>
        </p:nvSpPr>
        <p:spPr bwMode="auto">
          <a:xfrm>
            <a:off x="4801915" y="2992289"/>
            <a:ext cx="647568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r>
              <a:rPr lang="en-US" altLang="zh-CN" sz="2800" dirty="0" smtClean="0">
                <a:solidFill>
                  <a:srgbClr val="0000FF"/>
                </a:solidFill>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国民经济</a:t>
            </a:r>
            <a:r>
              <a:rPr lang="zh-CN" altLang="en-US" sz="2800" dirty="0">
                <a:solidFill>
                  <a:srgbClr val="0000FF"/>
                </a:solidFill>
                <a:latin typeface="楷体" panose="02010609060101010101" pitchFamily="49" charset="-122"/>
                <a:ea typeface="楷体" panose="02010609060101010101" pitchFamily="49" charset="-122"/>
                <a:cs typeface="楷体_GB2312"/>
              </a:rPr>
              <a:t>的恢复</a:t>
            </a:r>
          </a:p>
          <a:p>
            <a:pPr eaLnBrk="1" hangingPunct="1"/>
            <a:r>
              <a:rPr lang="en-US" altLang="zh-CN" sz="2800" dirty="0">
                <a:solidFill>
                  <a:prstClr val="black"/>
                </a:solidFill>
                <a:latin typeface="楷体" panose="02010609060101010101" pitchFamily="49" charset="-122"/>
                <a:ea typeface="楷体" panose="02010609060101010101" pitchFamily="49" charset="-122"/>
                <a:cs typeface="楷体_GB2312"/>
              </a:rPr>
              <a:t>3.</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smtClean="0">
                <a:solidFill>
                  <a:prstClr val="black"/>
                </a:solidFill>
                <a:latin typeface="楷体" panose="02010609060101010101" pitchFamily="49" charset="-122"/>
                <a:ea typeface="楷体" panose="02010609060101010101" pitchFamily="49" charset="-122"/>
                <a:cs typeface="楷体_GB2312"/>
              </a:rPr>
              <a:t>抗美援朝</a:t>
            </a:r>
            <a:endParaRPr lang="en-US" altLang="zh-CN" sz="2800" dirty="0" smtClean="0">
              <a:solidFill>
                <a:prstClr val="black"/>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solidFill>
                  <a:prstClr val="black"/>
                </a:solidFill>
                <a:latin typeface="楷体" panose="02010609060101010101" pitchFamily="49" charset="-122"/>
                <a:ea typeface="楷体" panose="02010609060101010101" pitchFamily="49" charset="-122"/>
                <a:cs typeface="楷体_GB2312"/>
              </a:rPr>
              <a:t>4</a:t>
            </a:r>
            <a:r>
              <a:rPr lang="en-US" altLang="zh-CN" sz="2800" dirty="0">
                <a:solidFill>
                  <a:prstClr val="black"/>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solidFill>
                  <a:prstClr val="black"/>
                </a:solidFill>
                <a:latin typeface="楷体" panose="02010609060101010101" pitchFamily="49" charset="-122"/>
                <a:ea typeface="楷体" panose="02010609060101010101" pitchFamily="49" charset="-122"/>
                <a:cs typeface="楷体_GB2312"/>
              </a:rPr>
              <a:t>：建国初期的外交</a:t>
            </a:r>
          </a:p>
        </p:txBody>
      </p:sp>
      <p:sp>
        <p:nvSpPr>
          <p:cNvPr id="14" name="左大括号 13"/>
          <p:cNvSpPr/>
          <p:nvPr/>
        </p:nvSpPr>
        <p:spPr>
          <a:xfrm>
            <a:off x="4619595" y="3181526"/>
            <a:ext cx="239890" cy="139047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楷体" panose="02010609060101010101" pitchFamily="49" charset="-122"/>
              <a:ea typeface="楷体" panose="02010609060101010101" pitchFamily="49" charset="-122"/>
            </a:endParaRPr>
          </a:p>
        </p:txBody>
      </p:sp>
      <p:sp>
        <p:nvSpPr>
          <p:cNvPr id="15" name="文本框 32781"/>
          <p:cNvSpPr>
            <a:spLocks noChangeArrowheads="1"/>
          </p:cNvSpPr>
          <p:nvPr/>
        </p:nvSpPr>
        <p:spPr bwMode="auto">
          <a:xfrm>
            <a:off x="4632756" y="4640085"/>
            <a:ext cx="615553" cy="2217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buSzPct val="100000"/>
            </a:pPr>
            <a:r>
              <a:rPr lang="zh-CN" altLang="en-US" sz="2800" b="1" dirty="0" smtClean="0">
                <a:solidFill>
                  <a:srgbClr val="FF0000"/>
                </a:solidFill>
                <a:latin typeface="楷体" pitchFamily="49" charset="-122"/>
                <a:ea typeface="楷体" pitchFamily="49" charset="-122"/>
              </a:rPr>
              <a:t>总路线的提出</a:t>
            </a:r>
          </a:p>
        </p:txBody>
      </p:sp>
      <p:sp>
        <p:nvSpPr>
          <p:cNvPr id="16" name="右箭头 32782"/>
          <p:cNvSpPr>
            <a:spLocks noChangeArrowheads="1"/>
          </p:cNvSpPr>
          <p:nvPr/>
        </p:nvSpPr>
        <p:spPr bwMode="auto">
          <a:xfrm>
            <a:off x="5183221" y="5586235"/>
            <a:ext cx="406400" cy="317500"/>
          </a:xfrm>
          <a:prstGeom prst="rightArrow">
            <a:avLst>
              <a:gd name="adj1" fmla="val 50000"/>
              <a:gd name="adj2" fmla="val 31117"/>
            </a:avLst>
          </a:prstGeom>
          <a:solidFill>
            <a:srgbClr val="CFDEF3"/>
          </a:solidFill>
          <a:ln w="9525" cap="flat" algn="ctr">
            <a:solidFill>
              <a:srgbClr val="000000"/>
            </a:solidFill>
            <a:prstDash val="solid"/>
            <a:miter lim="800000"/>
            <a:headEnd type="none" w="med" len="med"/>
            <a:tailEnd type="none" w="med" len="med"/>
          </a:ln>
        </p:spPr>
        <p:txBody>
          <a:bodyPr/>
          <a:lstStyle/>
          <a:p>
            <a:pPr eaLnBrk="0" hangingPunct="0">
              <a:buSzPct val="100000"/>
              <a:buFont typeface="Arial" pitchFamily="34" charset="0"/>
              <a:buNone/>
            </a:pPr>
            <a:endParaRPr lang="zh-CN" altLang="zh-CN" smtClean="0">
              <a:solidFill>
                <a:srgbClr val="000000"/>
              </a:solidFill>
              <a:latin typeface="楷体" pitchFamily="49" charset="-122"/>
              <a:ea typeface="楷体" pitchFamily="49" charset="-122"/>
            </a:endParaRPr>
          </a:p>
        </p:txBody>
      </p:sp>
      <p:sp>
        <p:nvSpPr>
          <p:cNvPr id="17" name="左大括号 16"/>
          <p:cNvSpPr/>
          <p:nvPr/>
        </p:nvSpPr>
        <p:spPr>
          <a:xfrm>
            <a:off x="5564101" y="4785827"/>
            <a:ext cx="311321" cy="184357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矩形 32778"/>
          <p:cNvSpPr>
            <a:spLocks noChangeArrowheads="1"/>
          </p:cNvSpPr>
          <p:nvPr/>
        </p:nvSpPr>
        <p:spPr bwMode="auto">
          <a:xfrm>
            <a:off x="5925274" y="4760913"/>
            <a:ext cx="1970088"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dirty="0" smtClean="0">
                <a:solidFill>
                  <a:srgbClr val="FF0000"/>
                </a:solidFill>
                <a:latin typeface="楷体" pitchFamily="49" charset="-122"/>
                <a:ea typeface="楷体" pitchFamily="49" charset="-122"/>
              </a:rPr>
              <a:t>发展生产力</a:t>
            </a:r>
          </a:p>
        </p:txBody>
      </p:sp>
      <p:sp>
        <p:nvSpPr>
          <p:cNvPr id="19" name="矩形 32779"/>
          <p:cNvSpPr>
            <a:spLocks noChangeArrowheads="1"/>
          </p:cNvSpPr>
          <p:nvPr/>
        </p:nvSpPr>
        <p:spPr bwMode="auto">
          <a:xfrm>
            <a:off x="5925274" y="5384623"/>
            <a:ext cx="232727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dirty="0" smtClean="0">
                <a:solidFill>
                  <a:srgbClr val="FF0000"/>
                </a:solidFill>
                <a:latin typeface="楷体" pitchFamily="49" charset="-122"/>
                <a:ea typeface="楷体" pitchFamily="49" charset="-122"/>
              </a:rPr>
              <a:t>变革生产关系</a:t>
            </a:r>
          </a:p>
        </p:txBody>
      </p:sp>
      <p:sp>
        <p:nvSpPr>
          <p:cNvPr id="20" name="矩形 32779"/>
          <p:cNvSpPr>
            <a:spLocks noChangeArrowheads="1"/>
          </p:cNvSpPr>
          <p:nvPr/>
        </p:nvSpPr>
        <p:spPr bwMode="auto">
          <a:xfrm>
            <a:off x="5925274" y="6125285"/>
            <a:ext cx="2348720"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SzPct val="100000"/>
            </a:pPr>
            <a:r>
              <a:rPr lang="zh-CN" altLang="en-US" sz="2800" b="1" dirty="0" smtClean="0">
                <a:solidFill>
                  <a:srgbClr val="FF0000"/>
                </a:solidFill>
                <a:latin typeface="楷体" pitchFamily="49" charset="-122"/>
                <a:ea typeface="楷体" pitchFamily="49" charset="-122"/>
              </a:rPr>
              <a:t>进行政权建设</a:t>
            </a:r>
          </a:p>
        </p:txBody>
      </p:sp>
      <p:sp>
        <p:nvSpPr>
          <p:cNvPr id="21" name="文本框 32772"/>
          <p:cNvSpPr>
            <a:spLocks noChangeArrowheads="1"/>
          </p:cNvSpPr>
          <p:nvPr/>
        </p:nvSpPr>
        <p:spPr bwMode="auto">
          <a:xfrm>
            <a:off x="8207688" y="4809033"/>
            <a:ext cx="1876527" cy="430887"/>
          </a:xfrm>
          <a:prstGeom prst="rect">
            <a:avLst/>
          </a:prstGeom>
          <a:noFill/>
          <a:ln>
            <a:noFill/>
          </a:ln>
          <a:effectLst/>
        </p:spPr>
        <p:txBody>
          <a:bodyPr wrap="square" lIns="0" tIns="0" rIns="0" bIns="0">
            <a:spAutoFit/>
          </a:bodyPr>
          <a:lstStyle/>
          <a:p>
            <a:pPr>
              <a:spcBef>
                <a:spcPct val="50000"/>
              </a:spcBef>
              <a:buSzPct val="100000"/>
            </a:pPr>
            <a:r>
              <a:rPr lang="zh-CN" altLang="en-US" sz="2800" b="1" dirty="0">
                <a:solidFill>
                  <a:srgbClr val="0000FF"/>
                </a:solidFill>
                <a:latin typeface="楷体" pitchFamily="49" charset="-122"/>
                <a:ea typeface="楷体" pitchFamily="49" charset="-122"/>
              </a:rPr>
              <a:t>一五计划</a:t>
            </a:r>
            <a:endParaRPr lang="zh-CN" altLang="en-US" sz="2800" b="1" dirty="0" smtClean="0">
              <a:solidFill>
                <a:srgbClr val="0000FF"/>
              </a:solidFill>
              <a:latin typeface="楷体" pitchFamily="49" charset="-122"/>
              <a:ea typeface="楷体" pitchFamily="49" charset="-122"/>
            </a:endParaRPr>
          </a:p>
        </p:txBody>
      </p:sp>
      <p:sp>
        <p:nvSpPr>
          <p:cNvPr id="22" name="文本框 32772"/>
          <p:cNvSpPr>
            <a:spLocks noChangeArrowheads="1"/>
          </p:cNvSpPr>
          <p:nvPr/>
        </p:nvSpPr>
        <p:spPr bwMode="auto">
          <a:xfrm>
            <a:off x="8249580" y="5384623"/>
            <a:ext cx="1876527" cy="430887"/>
          </a:xfrm>
          <a:prstGeom prst="rect">
            <a:avLst/>
          </a:prstGeom>
          <a:noFill/>
          <a:ln>
            <a:noFill/>
          </a:ln>
          <a:effectLst/>
        </p:spPr>
        <p:txBody>
          <a:bodyPr wrap="square" lIns="0" tIns="0" rIns="0" bIns="0">
            <a:spAutoFit/>
          </a:bodyPr>
          <a:lstStyle/>
          <a:p>
            <a:pPr>
              <a:spcBef>
                <a:spcPct val="50000"/>
              </a:spcBef>
              <a:buSzPct val="100000"/>
            </a:pPr>
            <a:r>
              <a:rPr lang="zh-CN" altLang="en-US" sz="2800" b="1" dirty="0" smtClean="0">
                <a:solidFill>
                  <a:srgbClr val="0000FF"/>
                </a:solidFill>
                <a:latin typeface="楷体" pitchFamily="49" charset="-122"/>
                <a:ea typeface="楷体" pitchFamily="49" charset="-122"/>
              </a:rPr>
              <a:t>三大改造</a:t>
            </a:r>
          </a:p>
        </p:txBody>
      </p:sp>
      <p:sp>
        <p:nvSpPr>
          <p:cNvPr id="23" name="文本框 32772"/>
          <p:cNvSpPr>
            <a:spLocks noChangeArrowheads="1"/>
          </p:cNvSpPr>
          <p:nvPr/>
        </p:nvSpPr>
        <p:spPr bwMode="auto">
          <a:xfrm>
            <a:off x="8252549" y="6171451"/>
            <a:ext cx="1876527" cy="430887"/>
          </a:xfrm>
          <a:prstGeom prst="rect">
            <a:avLst/>
          </a:prstGeom>
          <a:noFill/>
          <a:ln>
            <a:noFill/>
          </a:ln>
          <a:effectLst/>
        </p:spPr>
        <p:txBody>
          <a:bodyPr wrap="square" lIns="0" tIns="0" rIns="0" bIns="0">
            <a:spAutoFit/>
          </a:bodyPr>
          <a:lstStyle/>
          <a:p>
            <a:pPr>
              <a:spcBef>
                <a:spcPct val="50000"/>
              </a:spcBef>
              <a:buSzPct val="100000"/>
            </a:pPr>
            <a:r>
              <a:rPr lang="zh-CN" altLang="en-US" sz="2800" b="1" dirty="0" smtClean="0">
                <a:solidFill>
                  <a:srgbClr val="0000FF"/>
                </a:solidFill>
                <a:latin typeface="楷体" pitchFamily="49" charset="-122"/>
                <a:ea typeface="楷体" pitchFamily="49" charset="-122"/>
              </a:rPr>
              <a:t>一届人大</a:t>
            </a:r>
          </a:p>
        </p:txBody>
      </p:sp>
      <p:sp>
        <p:nvSpPr>
          <p:cNvPr id="24" name="左大括号 23"/>
          <p:cNvSpPr/>
          <p:nvPr/>
        </p:nvSpPr>
        <p:spPr>
          <a:xfrm rot="10800000">
            <a:off x="9717740" y="4978657"/>
            <a:ext cx="311321" cy="1834352"/>
          </a:xfrm>
          <a:prstGeom prst="leftBrace">
            <a:avLst>
              <a:gd name="adj1" fmla="val 8333"/>
              <a:gd name="adj2" fmla="val 4962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sp>
        <p:nvSpPr>
          <p:cNvPr id="5" name="TextBox 4"/>
          <p:cNvSpPr txBox="1"/>
          <p:nvPr/>
        </p:nvSpPr>
        <p:spPr>
          <a:xfrm>
            <a:off x="10122149" y="4868205"/>
            <a:ext cx="1465306" cy="1938992"/>
          </a:xfrm>
          <a:prstGeom prst="rect">
            <a:avLst/>
          </a:prstGeom>
          <a:noFill/>
        </p:spPr>
        <p:txBody>
          <a:bodyPr wrap="square" rtlCol="0">
            <a:spAutoFit/>
          </a:bodyPr>
          <a:lstStyle/>
          <a:p>
            <a:pPr lvl="0">
              <a:spcBef>
                <a:spcPct val="50000"/>
              </a:spcBef>
              <a:buSzPct val="100000"/>
            </a:pPr>
            <a:r>
              <a:rPr lang="zh-CN" altLang="en-US" sz="2400" b="1" dirty="0">
                <a:solidFill>
                  <a:srgbClr val="FF0000"/>
                </a:solidFill>
                <a:latin typeface="楷体" pitchFamily="49" charset="-122"/>
                <a:ea typeface="楷体" pitchFamily="49" charset="-122"/>
              </a:rPr>
              <a:t>社会主义制度</a:t>
            </a:r>
            <a:r>
              <a:rPr lang="zh-CN" altLang="en-US" sz="2400" b="1" dirty="0">
                <a:solidFill>
                  <a:prstClr val="black"/>
                </a:solidFill>
                <a:latin typeface="楷体" pitchFamily="49" charset="-122"/>
                <a:ea typeface="楷体" pitchFamily="49" charset="-122"/>
              </a:rPr>
              <a:t>初步建立，</a:t>
            </a:r>
            <a:r>
              <a:rPr lang="zh-CN" altLang="en-US" sz="2400" b="1" dirty="0">
                <a:solidFill>
                  <a:srgbClr val="FF0000"/>
                </a:solidFill>
                <a:latin typeface="楷体" pitchFamily="49" charset="-122"/>
                <a:ea typeface="楷体" pitchFamily="49" charset="-122"/>
              </a:rPr>
              <a:t>开始</a:t>
            </a:r>
            <a:r>
              <a:rPr lang="zh-CN" altLang="en-US" sz="2400" b="1" dirty="0">
                <a:solidFill>
                  <a:prstClr val="black"/>
                </a:solidFill>
                <a:latin typeface="楷体" pitchFamily="49" charset="-122"/>
                <a:ea typeface="楷体" pitchFamily="49" charset="-122"/>
              </a:rPr>
              <a:t>社会主义</a:t>
            </a:r>
            <a:r>
              <a:rPr lang="zh-CN" altLang="en-US" sz="2400" b="1" dirty="0">
                <a:solidFill>
                  <a:srgbClr val="0000FF"/>
                </a:solidFill>
                <a:latin typeface="楷体" pitchFamily="49" charset="-122"/>
                <a:ea typeface="楷体" pitchFamily="49" charset="-122"/>
              </a:rPr>
              <a:t>建设</a:t>
            </a:r>
          </a:p>
        </p:txBody>
      </p:sp>
    </p:spTree>
    <p:extLst>
      <p:ext uri="{BB962C8B-B14F-4D97-AF65-F5344CB8AC3E}">
        <p14:creationId xmlns:p14="http://schemas.microsoft.com/office/powerpoint/2010/main" val="13676139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childTnLst>
                                    <p:set>
                                      <p:cBhvr additive="base">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1" presetClass="entr" presetSubtype="0" fill="hold" nodeType="withEffect">
                                  <p:stCondLst>
                                    <p:cond delay="0"/>
                                  </p:stCondLst>
                                  <p:childTnLst>
                                    <p:set>
                                      <p:cBhvr additive="base">
                                        <p:cTn id="44" dur="1" fill="hold">
                                          <p:stCondLst>
                                            <p:cond delay="499"/>
                                          </p:stCondLst>
                                        </p:cTn>
                                        <p:tgtEl>
                                          <p:spTgt spid="16"/>
                                        </p:tgtEl>
                                        <p:attrNameLst>
                                          <p:attrName>style.visibility</p:attrName>
                                        </p:attrNameLst>
                                      </p:cBhvr>
                                      <p:to>
                                        <p:strVal val="visible"/>
                                      </p:to>
                                    </p:set>
                                  </p:childTnLst>
                                </p:cTn>
                              </p:par>
                              <p:par>
                                <p:cTn id="45" presetID="53" presetClass="entr" presetSubtype="16"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par>
                                <p:cTn id="50" presetID="1" presetClass="entr" presetSubtype="0" fill="hold" grpId="0" nodeType="withEffect">
                                  <p:stCondLst>
                                    <p:cond delay="0"/>
                                  </p:stCondLst>
                                  <p:childTnLst>
                                    <p:set>
                                      <p:cBhvr additive="base">
                                        <p:cTn id="51" dur="1" fill="hold">
                                          <p:stCondLst>
                                            <p:cond delay="499"/>
                                          </p:stCondLst>
                                        </p:cTn>
                                        <p:tgtEl>
                                          <p:spTgt spid="1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additive="base">
                                        <p:cTn id="53" dur="1" fill="hold">
                                          <p:stCondLst>
                                            <p:cond delay="499"/>
                                          </p:stCondLst>
                                        </p:cTn>
                                        <p:tgtEl>
                                          <p:spTgt spid="19"/>
                                        </p:tgtEl>
                                        <p:attrNameLst>
                                          <p:attrName>style.visibility</p:attrName>
                                        </p:attrNameLst>
                                      </p:cBhvr>
                                      <p:to>
                                        <p:strVal val="visible"/>
                                      </p:to>
                                    </p:set>
                                  </p:childTnLst>
                                </p:cTn>
                              </p:par>
                              <p:par>
                                <p:cTn id="54" presetID="1" presetClass="entr" presetSubtype="0" fill="hold" grpId="0" nodeType="withEffect">
                                  <p:stCondLst>
                                    <p:cond delay="0"/>
                                  </p:stCondLst>
                                  <p:childTnLst>
                                    <p:set>
                                      <p:cBhvr additive="base">
                                        <p:cTn id="55" dur="1" fill="hold">
                                          <p:stCondLst>
                                            <p:cond delay="499"/>
                                          </p:stCondLst>
                                        </p:cTn>
                                        <p:tgtEl>
                                          <p:spTgt spid="2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additive="base">
                                        <p:cTn id="57" dur="1" fill="hold">
                                          <p:stCondLst>
                                            <p:cond delay="499"/>
                                          </p:stCondLst>
                                        </p:cTn>
                                        <p:tgtEl>
                                          <p:spTgt spid="2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additive="base">
                                        <p:cTn id="59" dur="1" fill="hold">
                                          <p:stCondLst>
                                            <p:cond delay="499"/>
                                          </p:stCondLst>
                                        </p:cTn>
                                        <p:tgtEl>
                                          <p:spTgt spid="2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additive="base">
                                        <p:cTn id="61" dur="1" fill="hold">
                                          <p:stCondLst>
                                            <p:cond delay="499"/>
                                          </p:stCondLst>
                                        </p:cTn>
                                        <p:tgtEl>
                                          <p:spTgt spid="23"/>
                                        </p:tgtEl>
                                        <p:attrNameLst>
                                          <p:attrName>style.visibility</p:attrName>
                                        </p:attrNameLst>
                                      </p:cBhvr>
                                      <p:to>
                                        <p:strVal val="visible"/>
                                      </p:to>
                                    </p:set>
                                  </p:childTnLst>
                                </p:cTn>
                              </p:par>
                              <p:par>
                                <p:cTn id="62" presetID="53" presetClass="entr" presetSubtype="16"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500" fill="hold"/>
                                        <p:tgtEl>
                                          <p:spTgt spid="24"/>
                                        </p:tgtEl>
                                        <p:attrNameLst>
                                          <p:attrName>ppt_w</p:attrName>
                                        </p:attrNameLst>
                                      </p:cBhvr>
                                      <p:tavLst>
                                        <p:tav tm="0">
                                          <p:val>
                                            <p:fltVal val="0"/>
                                          </p:val>
                                        </p:tav>
                                        <p:tav tm="100000">
                                          <p:val>
                                            <p:strVal val="#ppt_w"/>
                                          </p:val>
                                        </p:tav>
                                      </p:tavLst>
                                    </p:anim>
                                    <p:anim calcmode="lin" valueType="num">
                                      <p:cBhvr>
                                        <p:cTn id="65" dur="500" fill="hold"/>
                                        <p:tgtEl>
                                          <p:spTgt spid="24"/>
                                        </p:tgtEl>
                                        <p:attrNameLst>
                                          <p:attrName>ppt_h</p:attrName>
                                        </p:attrNameLst>
                                      </p:cBhvr>
                                      <p:tavLst>
                                        <p:tav tm="0">
                                          <p:val>
                                            <p:fltVal val="0"/>
                                          </p:val>
                                        </p:tav>
                                        <p:tav tm="100000">
                                          <p:val>
                                            <p:strVal val="#ppt_h"/>
                                          </p:val>
                                        </p:tav>
                                      </p:tavLst>
                                    </p:anim>
                                    <p:animEffect transition="in" filter="fade">
                                      <p:cBhvr>
                                        <p:cTn id="66" dur="500"/>
                                        <p:tgtEl>
                                          <p:spTgt spid="24"/>
                                        </p:tgtEl>
                                      </p:cBhvr>
                                    </p:animEffect>
                                  </p:childTnLst>
                                </p:cTn>
                              </p:par>
                              <p:par>
                                <p:cTn id="67" presetID="53" presetClass="entr" presetSubtype="16" fill="hold" grpId="1"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p:cTn id="74" dur="500" fill="hold"/>
                                        <p:tgtEl>
                                          <p:spTgt spid="5"/>
                                        </p:tgtEl>
                                        <p:attrNameLst>
                                          <p:attrName>ppt_w</p:attrName>
                                        </p:attrNameLst>
                                      </p:cBhvr>
                                      <p:tavLst>
                                        <p:tav tm="0">
                                          <p:val>
                                            <p:fltVal val="0"/>
                                          </p:val>
                                        </p:tav>
                                        <p:tav tm="100000">
                                          <p:val>
                                            <p:strVal val="#ppt_w"/>
                                          </p:val>
                                        </p:tav>
                                      </p:tavLst>
                                    </p:anim>
                                    <p:anim calcmode="lin" valueType="num">
                                      <p:cBhvr>
                                        <p:cTn id="75" dur="500" fill="hold"/>
                                        <p:tgtEl>
                                          <p:spTgt spid="5"/>
                                        </p:tgtEl>
                                        <p:attrNameLst>
                                          <p:attrName>ppt_h</p:attrName>
                                        </p:attrNameLst>
                                      </p:cBhvr>
                                      <p:tavLst>
                                        <p:tav tm="0">
                                          <p:val>
                                            <p:fltVal val="0"/>
                                          </p:val>
                                        </p:tav>
                                        <p:tav tm="100000">
                                          <p:val>
                                            <p:strVal val="#ppt_h"/>
                                          </p:val>
                                        </p:tav>
                                      </p:tavLst>
                                    </p:anim>
                                    <p:animEffect transition="in" filter="fade">
                                      <p:cBhvr>
                                        <p:cTn id="7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1" animBg="1"/>
      <p:bldP spid="13" grpId="0"/>
      <p:bldP spid="14" grpId="0" animBg="1"/>
      <p:bldP spid="15" grpId="0" animBg="1"/>
      <p:bldP spid="17" grpId="0" animBg="1"/>
      <p:bldP spid="18" grpId="0" animBg="1"/>
      <p:bldP spid="19" grpId="0" animBg="1"/>
      <p:bldP spid="20" grpId="0" animBg="1"/>
      <p:bldP spid="21" grpId="0"/>
      <p:bldP spid="22" grpId="0"/>
      <p:bldP spid="23" grpId="0"/>
      <p:bldP spid="24" grpId="0" animBg="1"/>
      <p:bldP spid="24" grpId="1"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5"/>
          <p:cNvSpPr txBox="1"/>
          <p:nvPr>
            <p:custDataLst>
              <p:tags r:id="rId1"/>
            </p:custDataLst>
          </p:nvPr>
        </p:nvSpPr>
        <p:spPr>
          <a:xfrm>
            <a:off x="14844" y="37539"/>
            <a:ext cx="9998269" cy="523220"/>
          </a:xfrm>
          <a:prstGeom prst="rect">
            <a:avLst/>
          </a:prstGeom>
          <a:solidFill>
            <a:schemeClr val="bg1"/>
          </a:solidFill>
        </p:spPr>
        <p:txBody>
          <a:bodyPr wrap="square" rtlCol="0">
            <a:spAutoFit/>
          </a:bodyPr>
          <a:lstStyle/>
          <a:p>
            <a:r>
              <a:rPr lang="zh-CN" altLang="en-US" sz="2800" spc="100" dirty="0">
                <a:blipFill>
                  <a:blip r:embed="rId5"/>
                  <a:stretch>
                    <a:fillRect/>
                  </a:stretch>
                </a:blipFill>
                <a:uFillTx/>
                <a:latin typeface="华康平剧体P W7" panose="040B0700000000000000" charset="-122"/>
                <a:ea typeface="华康平剧体P W7" panose="040B0700000000000000" charset="-122"/>
                <a:cs typeface="华康平剧体P W7" panose="040B0700000000000000" charset="-122"/>
              </a:rPr>
              <a:t>第九单元  中华人民共和国成立和社会主义革命与建设</a:t>
            </a:r>
          </a:p>
        </p:txBody>
      </p:sp>
      <p:sp>
        <p:nvSpPr>
          <p:cNvPr id="3" name="文本框 6"/>
          <p:cNvSpPr txBox="1"/>
          <p:nvPr>
            <p:custDataLst>
              <p:tags r:id="rId2"/>
            </p:custDataLst>
          </p:nvPr>
        </p:nvSpPr>
        <p:spPr>
          <a:xfrm>
            <a:off x="838200" y="990600"/>
            <a:ext cx="9906000" cy="646331"/>
          </a:xfrm>
          <a:prstGeom prst="rect">
            <a:avLst/>
          </a:prstGeom>
          <a:solidFill>
            <a:schemeClr val="bg1"/>
          </a:solidFill>
        </p:spPr>
        <p:txBody>
          <a:bodyPr wrap="square" rtlCol="0">
            <a:spAutoFit/>
          </a:bodyPr>
          <a:lstStyle/>
          <a:p>
            <a:r>
              <a:rPr lang="zh-CN" altLang="en-US" sz="3600" b="1" spc="-150" dirty="0">
                <a:blipFill>
                  <a:blip r:embed="rId5"/>
                  <a:stretch>
                    <a:fillRect/>
                  </a:stretch>
                </a:blipFill>
                <a:uFillTx/>
                <a:latin typeface="楷体" pitchFamily="49" charset="-122"/>
                <a:ea typeface="楷体" pitchFamily="49" charset="-122"/>
                <a:cs typeface="+mn-ea"/>
              </a:rPr>
              <a:t>第</a:t>
            </a:r>
            <a:r>
              <a:rPr lang="en-US" altLang="zh-CN" sz="3600" b="1" spc="-150" dirty="0">
                <a:blipFill>
                  <a:blip r:embed="rId5"/>
                  <a:stretch>
                    <a:fillRect/>
                  </a:stretch>
                </a:blipFill>
                <a:uFillTx/>
                <a:latin typeface="楷体" pitchFamily="49" charset="-122"/>
                <a:ea typeface="楷体" pitchFamily="49" charset="-122"/>
                <a:cs typeface="+mn-ea"/>
              </a:rPr>
              <a:t>26</a:t>
            </a:r>
            <a:r>
              <a:rPr lang="zh-CN" altLang="en-US" sz="3600" b="1" spc="-150" dirty="0">
                <a:blipFill>
                  <a:blip r:embed="rId5"/>
                  <a:stretch>
                    <a:fillRect/>
                  </a:stretch>
                </a:blipFill>
                <a:uFillTx/>
                <a:latin typeface="楷体" pitchFamily="49" charset="-122"/>
                <a:ea typeface="楷体" pitchFamily="49" charset="-122"/>
                <a:cs typeface="+mn-ea"/>
              </a:rPr>
              <a:t>课 中华人民共和国成立和向社会主义过渡</a:t>
            </a:r>
          </a:p>
        </p:txBody>
      </p:sp>
      <p:sp>
        <p:nvSpPr>
          <p:cNvPr id="4" name="左大括号 3"/>
          <p:cNvSpPr/>
          <p:nvPr/>
        </p:nvSpPr>
        <p:spPr>
          <a:xfrm>
            <a:off x="930234" y="2743200"/>
            <a:ext cx="609600" cy="3048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200" b="1">
              <a:latin typeface="楷体" pitchFamily="49" charset="-122"/>
              <a:ea typeface="楷体" pitchFamily="49" charset="-122"/>
            </a:endParaRPr>
          </a:p>
        </p:txBody>
      </p:sp>
      <p:sp>
        <p:nvSpPr>
          <p:cNvPr id="6" name="文本框 35842"/>
          <p:cNvSpPr txBox="1">
            <a:spLocks noChangeArrowheads="1"/>
          </p:cNvSpPr>
          <p:nvPr/>
        </p:nvSpPr>
        <p:spPr bwMode="auto">
          <a:xfrm>
            <a:off x="1752600" y="2478921"/>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latin typeface="楷体" pitchFamily="49" charset="-122"/>
                <a:ea typeface="楷体" pitchFamily="49" charset="-122"/>
              </a:rPr>
              <a:t>一、人民政权的</a:t>
            </a:r>
            <a:r>
              <a:rPr lang="zh-CN" altLang="en-US" sz="3200" b="1" dirty="0">
                <a:solidFill>
                  <a:srgbClr val="FF0000"/>
                </a:solidFill>
                <a:latin typeface="楷体" pitchFamily="49" charset="-122"/>
                <a:ea typeface="楷体" pitchFamily="49" charset="-122"/>
              </a:rPr>
              <a:t>建立</a:t>
            </a:r>
          </a:p>
        </p:txBody>
      </p:sp>
      <p:sp>
        <p:nvSpPr>
          <p:cNvPr id="7" name="文本框 35843"/>
          <p:cNvSpPr txBox="1">
            <a:spLocks noChangeArrowheads="1"/>
          </p:cNvSpPr>
          <p:nvPr/>
        </p:nvSpPr>
        <p:spPr bwMode="auto">
          <a:xfrm>
            <a:off x="1748642" y="4066576"/>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latin typeface="楷体" pitchFamily="49" charset="-122"/>
                <a:ea typeface="楷体" pitchFamily="49" charset="-122"/>
              </a:rPr>
              <a:t>二、人民政权的</a:t>
            </a:r>
            <a:r>
              <a:rPr lang="zh-CN" altLang="en-US" sz="3200" b="1" dirty="0">
                <a:solidFill>
                  <a:srgbClr val="FF0000"/>
                </a:solidFill>
                <a:latin typeface="楷体" pitchFamily="49" charset="-122"/>
                <a:ea typeface="楷体" pitchFamily="49" charset="-122"/>
              </a:rPr>
              <a:t>巩固</a:t>
            </a:r>
          </a:p>
        </p:txBody>
      </p:sp>
      <p:sp>
        <p:nvSpPr>
          <p:cNvPr id="8" name="文本框 35844"/>
          <p:cNvSpPr txBox="1">
            <a:spLocks noChangeArrowheads="1"/>
          </p:cNvSpPr>
          <p:nvPr/>
        </p:nvSpPr>
        <p:spPr bwMode="auto">
          <a:xfrm>
            <a:off x="1806492" y="5360988"/>
            <a:ext cx="439261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eaLnBrk="1" hangingPunct="1"/>
            <a:r>
              <a:rPr lang="zh-CN" altLang="en-US" sz="3200" b="1" dirty="0">
                <a:latin typeface="楷体" pitchFamily="49" charset="-122"/>
                <a:ea typeface="楷体" pitchFamily="49" charset="-122"/>
              </a:rPr>
              <a:t>三、人民</a:t>
            </a:r>
            <a:r>
              <a:rPr lang="zh-CN" altLang="en-US" sz="3200" b="1" dirty="0" smtClean="0">
                <a:latin typeface="楷体" pitchFamily="49" charset="-122"/>
                <a:ea typeface="楷体" pitchFamily="49" charset="-122"/>
              </a:rPr>
              <a:t>政权的</a:t>
            </a:r>
            <a:r>
              <a:rPr lang="zh-CN" altLang="en-US" sz="3200" b="1" dirty="0" smtClean="0">
                <a:solidFill>
                  <a:srgbClr val="FF0000"/>
                </a:solidFill>
                <a:latin typeface="楷体" pitchFamily="49" charset="-122"/>
                <a:ea typeface="楷体" pitchFamily="49" charset="-122"/>
              </a:rPr>
              <a:t>过渡</a:t>
            </a:r>
            <a:endParaRPr lang="zh-CN" altLang="en-US" sz="3200" b="1" dirty="0">
              <a:latin typeface="楷体" pitchFamily="49" charset="-122"/>
              <a:ea typeface="楷体" pitchFamily="49" charset="-122"/>
            </a:endParaRPr>
          </a:p>
        </p:txBody>
      </p:sp>
    </p:spTree>
    <p:extLst>
      <p:ext uri="{BB962C8B-B14F-4D97-AF65-F5344CB8AC3E}">
        <p14:creationId xmlns:p14="http://schemas.microsoft.com/office/powerpoint/2010/main" val="1397683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1"/>
      <p:bldP spid="7" grpId="1"/>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latin typeface="楷体" pitchFamily="49" charset="-122"/>
                <a:ea typeface="楷体" pitchFamily="49" charset="-122"/>
              </a:rPr>
              <a:t>一、人民政权的</a:t>
            </a:r>
            <a:r>
              <a:rPr lang="zh-CN" altLang="en-US" sz="3200" b="1" dirty="0">
                <a:solidFill>
                  <a:srgbClr val="FF0000"/>
                </a:solidFill>
                <a:latin typeface="楷体" pitchFamily="49" charset="-122"/>
                <a:ea typeface="楷体" pitchFamily="49" charset="-122"/>
              </a:rPr>
              <a:t>建立</a:t>
            </a:r>
          </a:p>
        </p:txBody>
      </p:sp>
      <p:sp>
        <p:nvSpPr>
          <p:cNvPr id="3" name="TextBox 2"/>
          <p:cNvSpPr txBox="1"/>
          <p:nvPr/>
        </p:nvSpPr>
        <p:spPr>
          <a:xfrm>
            <a:off x="381000" y="1143000"/>
            <a:ext cx="7467600" cy="523220"/>
          </a:xfrm>
          <a:prstGeom prst="rect">
            <a:avLst/>
          </a:prstGeom>
          <a:noFill/>
        </p:spPr>
        <p:txBody>
          <a:bodyPr wrap="square" rtlCol="0">
            <a:spAutoFit/>
          </a:bodyPr>
          <a:lstStyle/>
          <a:p>
            <a:r>
              <a:rPr lang="en-US" altLang="zh-CN" sz="2800" dirty="0" smtClean="0">
                <a:latin typeface="楷体" pitchFamily="49" charset="-122"/>
                <a:ea typeface="楷体" pitchFamily="49" charset="-122"/>
              </a:rPr>
              <a:t>1.</a:t>
            </a:r>
            <a:r>
              <a:rPr lang="zh-CN" altLang="en-US" sz="2800" b="1" dirty="0" smtClean="0">
                <a:solidFill>
                  <a:srgbClr val="0000FF"/>
                </a:solidFill>
                <a:latin typeface="楷体" pitchFamily="49" charset="-122"/>
                <a:ea typeface="楷体" pitchFamily="49" charset="-122"/>
              </a:rPr>
              <a:t>中国人民</a:t>
            </a:r>
            <a:r>
              <a:rPr lang="zh-CN" altLang="en-US" sz="2800" b="1" dirty="0" smtClean="0">
                <a:solidFill>
                  <a:srgbClr val="FF0000"/>
                </a:solidFill>
                <a:latin typeface="楷体" pitchFamily="49" charset="-122"/>
                <a:ea typeface="楷体" pitchFamily="49" charset="-122"/>
              </a:rPr>
              <a:t>政治协商会议</a:t>
            </a:r>
            <a:r>
              <a:rPr lang="zh-CN" altLang="en-US" sz="2800" b="1" dirty="0" smtClean="0">
                <a:latin typeface="楷体" pitchFamily="49" charset="-122"/>
                <a:ea typeface="楷体" pitchFamily="49" charset="-122"/>
              </a:rPr>
              <a:t>第一届全体会</a:t>
            </a:r>
            <a:r>
              <a:rPr lang="zh-CN" altLang="en-US" sz="2800" dirty="0" smtClean="0">
                <a:latin typeface="楷体" pitchFamily="49" charset="-122"/>
                <a:ea typeface="楷体" pitchFamily="49" charset="-122"/>
              </a:rPr>
              <a:t>议召开</a:t>
            </a:r>
            <a:endParaRPr lang="zh-CN" altLang="en-US" sz="2800" dirty="0">
              <a:latin typeface="楷体" pitchFamily="49" charset="-122"/>
              <a:ea typeface="楷体" pitchFamily="49" charset="-122"/>
            </a:endParaRPr>
          </a:p>
        </p:txBody>
      </p:sp>
      <p:sp>
        <p:nvSpPr>
          <p:cNvPr id="4" name="文本框 9"/>
          <p:cNvSpPr txBox="1"/>
          <p:nvPr>
            <p:custDataLst>
              <p:tags r:id="rId1"/>
            </p:custDataLst>
          </p:nvPr>
        </p:nvSpPr>
        <p:spPr>
          <a:xfrm>
            <a:off x="7951344" y="3482102"/>
            <a:ext cx="4224821" cy="2923877"/>
          </a:xfrm>
          <a:prstGeom prst="rect">
            <a:avLst/>
          </a:prstGeom>
          <a:noFill/>
          <a:ln w="19050" cmpd="thickThin">
            <a:solidFill>
              <a:srgbClr val="7030A0"/>
            </a:solidFill>
            <a:prstDash val="solid"/>
          </a:ln>
        </p:spPr>
        <p:txBody>
          <a:bodyPr wrap="square" rtlCol="0">
            <a:spAutoFit/>
          </a:bodyPr>
          <a:lstStyle/>
          <a:p>
            <a:pPr fontAlgn="auto">
              <a:spcBef>
                <a:spcPts val="0"/>
              </a:spcBef>
              <a:spcAft>
                <a:spcPts val="0"/>
              </a:spcAft>
            </a:pPr>
            <a:r>
              <a:rPr lang="zh-CN" altLang="en-US" sz="3200" dirty="0">
                <a:solidFill>
                  <a:prstClr val="black"/>
                </a:solidFill>
                <a:latin typeface="楷体" pitchFamily="49" charset="-122"/>
                <a:ea typeface="楷体" pitchFamily="49" charset="-122"/>
              </a:rPr>
              <a:t>学习聚焦：</a:t>
            </a:r>
          </a:p>
          <a:p>
            <a:pPr fontAlgn="auto">
              <a:spcBef>
                <a:spcPts val="0"/>
              </a:spcBef>
              <a:spcAft>
                <a:spcPts val="0"/>
              </a:spcAft>
            </a:pPr>
            <a:r>
              <a:rPr lang="zh-CN" altLang="en-US" sz="3200" dirty="0">
                <a:solidFill>
                  <a:prstClr val="black"/>
                </a:solidFill>
                <a:latin typeface="楷体" pitchFamily="49" charset="-122"/>
                <a:ea typeface="楷体" pitchFamily="49" charset="-122"/>
              </a:rPr>
              <a:t>   </a:t>
            </a:r>
            <a:r>
              <a:rPr lang="zh-CN" altLang="en-US" sz="2400" dirty="0">
                <a:solidFill>
                  <a:srgbClr val="FF0000"/>
                </a:solidFill>
                <a:latin typeface="楷体" pitchFamily="49" charset="-122"/>
                <a:ea typeface="楷体" pitchFamily="49" charset="-122"/>
                <a:cs typeface="宋体" panose="02010600030101010101" pitchFamily="2" charset="-122"/>
              </a:rPr>
              <a:t>中华人民共和国的成立</a:t>
            </a:r>
            <a:r>
              <a:rPr lang="zh-CN" altLang="en-US" sz="2400" dirty="0">
                <a:solidFill>
                  <a:prstClr val="black"/>
                </a:solidFill>
                <a:latin typeface="楷体" pitchFamily="49" charset="-122"/>
                <a:ea typeface="楷体" pitchFamily="49" charset="-122"/>
                <a:cs typeface="宋体" panose="02010600030101010101" pitchFamily="2" charset="-122"/>
              </a:rPr>
              <a:t>，开启了中华民族伟大复兴的历史新纪元。</a:t>
            </a:r>
            <a:r>
              <a:rPr lang="zh-CN" altLang="en-US" sz="2400" dirty="0" smtClean="0">
                <a:solidFill>
                  <a:prstClr val="black"/>
                </a:solidFill>
                <a:latin typeface="楷体" pitchFamily="49" charset="-122"/>
                <a:ea typeface="楷体" pitchFamily="49" charset="-122"/>
                <a:cs typeface="宋体" panose="02010600030101010101" pitchFamily="2" charset="-122"/>
              </a:rPr>
              <a:t>中国人民政治协商会议</a:t>
            </a:r>
            <a:r>
              <a:rPr lang="zh-CN" altLang="en-US" sz="2400" dirty="0">
                <a:solidFill>
                  <a:prstClr val="black"/>
                </a:solidFill>
                <a:latin typeface="楷体" pitchFamily="49" charset="-122"/>
                <a:ea typeface="楷体" pitchFamily="49" charset="-122"/>
                <a:cs typeface="宋体" panose="02010600030101010101" pitchFamily="2" charset="-122"/>
              </a:rPr>
              <a:t>是中国共产党领导的以工农联盟为基础的</a:t>
            </a:r>
            <a:r>
              <a:rPr lang="zh-CN" altLang="en-US" sz="2400" dirty="0">
                <a:solidFill>
                  <a:srgbClr val="FF0000"/>
                </a:solidFill>
                <a:latin typeface="楷体" pitchFamily="49" charset="-122"/>
                <a:ea typeface="楷体" pitchFamily="49" charset="-122"/>
                <a:cs typeface="宋体" panose="02010600030101010101" pitchFamily="2" charset="-122"/>
              </a:rPr>
              <a:t>人民民主统一战线</a:t>
            </a:r>
            <a:r>
              <a:rPr lang="zh-CN" altLang="en-US" sz="2400" dirty="0">
                <a:solidFill>
                  <a:prstClr val="black"/>
                </a:solidFill>
                <a:latin typeface="楷体" pitchFamily="49" charset="-122"/>
                <a:ea typeface="楷体" pitchFamily="49" charset="-122"/>
                <a:cs typeface="宋体" panose="02010600030101010101" pitchFamily="2" charset="-122"/>
              </a:rPr>
              <a:t>的组织形式</a:t>
            </a:r>
            <a:r>
              <a:rPr lang="zh-CN" altLang="en-US" sz="2400" b="1" dirty="0">
                <a:solidFill>
                  <a:prstClr val="black"/>
                </a:solidFill>
                <a:latin typeface="宋体" pitchFamily="2" charset="-122"/>
                <a:cs typeface="宋体" panose="02010600030101010101" pitchFamily="2" charset="-122"/>
              </a:rPr>
              <a:t>。</a:t>
            </a:r>
          </a:p>
        </p:txBody>
      </p:sp>
      <p:sp>
        <p:nvSpPr>
          <p:cNvPr id="5" name="TextBox 4"/>
          <p:cNvSpPr txBox="1"/>
          <p:nvPr/>
        </p:nvSpPr>
        <p:spPr>
          <a:xfrm>
            <a:off x="0" y="1666220"/>
            <a:ext cx="7772400" cy="1815882"/>
          </a:xfrm>
          <a:prstGeom prst="rect">
            <a:avLst/>
          </a:prstGeom>
          <a:solidFill>
            <a:schemeClr val="accent6">
              <a:lumMod val="20000"/>
              <a:lumOff val="80000"/>
            </a:schemeClr>
          </a:solidFill>
        </p:spPr>
        <p:txBody>
          <a:bodyPr wrap="square" rtlCol="0">
            <a:spAutoFit/>
          </a:bodyPr>
          <a:lstStyle/>
          <a:p>
            <a:r>
              <a:rPr lang="en-US" altLang="zh-CN" sz="2800" dirty="0" smtClean="0">
                <a:latin typeface="楷体" pitchFamily="49" charset="-122"/>
                <a:ea typeface="楷体" pitchFamily="49" charset="-122"/>
              </a:rPr>
              <a:t>P155:</a:t>
            </a:r>
            <a:r>
              <a:rPr lang="zh-CN" altLang="en-US" sz="2800" dirty="0" smtClean="0">
                <a:latin typeface="楷体" pitchFamily="49" charset="-122"/>
                <a:ea typeface="楷体" pitchFamily="49" charset="-122"/>
              </a:rPr>
              <a:t>毛泽东</a:t>
            </a:r>
            <a:r>
              <a:rPr lang="zh-CN" altLang="en-US" sz="2800" dirty="0">
                <a:latin typeface="楷体" pitchFamily="49" charset="-122"/>
                <a:ea typeface="楷体" pitchFamily="49" charset="-122"/>
              </a:rPr>
              <a:t>在全体会议上致开幕词，指出：“我们的会议是一个</a:t>
            </a:r>
            <a:r>
              <a:rPr lang="zh-CN" altLang="en-US" sz="2800" dirty="0">
                <a:solidFill>
                  <a:srgbClr val="FF0000"/>
                </a:solidFill>
                <a:latin typeface="楷体" pitchFamily="49" charset="-122"/>
                <a:ea typeface="楷体" pitchFamily="49" charset="-122"/>
              </a:rPr>
              <a:t>全国人民大团结</a:t>
            </a:r>
            <a:r>
              <a:rPr lang="zh-CN" altLang="en-US" sz="2800" dirty="0">
                <a:latin typeface="楷体" pitchFamily="49" charset="-122"/>
                <a:ea typeface="楷体" pitchFamily="49" charset="-122"/>
              </a:rPr>
              <a:t>的会议”，“我们的工作将写在人类的历史上，它将表明：占人类总数四分之一的</a:t>
            </a:r>
            <a:r>
              <a:rPr lang="zh-CN" altLang="en-US" sz="2800" b="1" dirty="0">
                <a:solidFill>
                  <a:srgbClr val="FF0000"/>
                </a:solidFill>
                <a:latin typeface="楷体" pitchFamily="49" charset="-122"/>
                <a:ea typeface="楷体" pitchFamily="49" charset="-122"/>
              </a:rPr>
              <a:t>中国人</a:t>
            </a:r>
            <a:r>
              <a:rPr lang="zh-CN" altLang="en-US" sz="2800" b="1" dirty="0" smtClean="0">
                <a:solidFill>
                  <a:srgbClr val="FF0000"/>
                </a:solidFill>
                <a:latin typeface="楷体" pitchFamily="49" charset="-122"/>
                <a:ea typeface="楷体" pitchFamily="49" charset="-122"/>
              </a:rPr>
              <a:t>从</a:t>
            </a:r>
            <a:r>
              <a:rPr lang="zh-CN" altLang="en-US" sz="2800" b="1" dirty="0">
                <a:solidFill>
                  <a:srgbClr val="FF0000"/>
                </a:solidFill>
                <a:latin typeface="楷体" pitchFamily="49" charset="-122"/>
                <a:ea typeface="楷体" pitchFamily="49" charset="-122"/>
              </a:rPr>
              <a:t>此站立起来</a:t>
            </a:r>
            <a:r>
              <a:rPr lang="zh-CN" altLang="en-US" sz="2800" dirty="0">
                <a:latin typeface="楷体" pitchFamily="49" charset="-122"/>
                <a:ea typeface="楷体" pitchFamily="49" charset="-122"/>
              </a:rPr>
              <a:t>了。”</a:t>
            </a:r>
            <a:endParaRPr lang="zh-CN" altLang="en-US" sz="2800" dirty="0" smtClean="0">
              <a:latin typeface="楷体" pitchFamily="49" charset="-122"/>
              <a:ea typeface="楷体" pitchFamily="49" charset="-122"/>
            </a:endParaRPr>
          </a:p>
        </p:txBody>
      </p:sp>
      <p:sp>
        <p:nvSpPr>
          <p:cNvPr id="6" name="TextBox 5"/>
          <p:cNvSpPr txBox="1"/>
          <p:nvPr/>
        </p:nvSpPr>
        <p:spPr>
          <a:xfrm>
            <a:off x="3733801" y="551021"/>
            <a:ext cx="4114799" cy="738664"/>
          </a:xfrm>
          <a:prstGeom prst="rect">
            <a:avLst/>
          </a:prstGeom>
          <a:solidFill>
            <a:schemeClr val="accent6">
              <a:lumMod val="20000"/>
              <a:lumOff val="80000"/>
            </a:schemeClr>
          </a:solidFill>
        </p:spPr>
        <p:txBody>
          <a:bodyPr wrap="square" rtlCol="0">
            <a:spAutoFit/>
          </a:bodyPr>
          <a:lstStyle/>
          <a:p>
            <a:pPr>
              <a:lnSpc>
                <a:spcPct val="150000"/>
              </a:lnSpc>
            </a:pPr>
            <a:r>
              <a:rPr lang="zh-CN" altLang="en-US" sz="2800" b="1" dirty="0" smtClean="0">
                <a:solidFill>
                  <a:srgbClr val="FF0000"/>
                </a:solidFill>
                <a:latin typeface="楷体" pitchFamily="49" charset="-122"/>
                <a:ea typeface="楷体" pitchFamily="49" charset="-122"/>
              </a:rPr>
              <a:t>（任务：</a:t>
            </a:r>
            <a:r>
              <a:rPr lang="zh-CN" altLang="en-US" sz="2800" b="1" dirty="0">
                <a:solidFill>
                  <a:srgbClr val="0000FF"/>
                </a:solidFill>
                <a:latin typeface="楷体" pitchFamily="49" charset="-122"/>
                <a:ea typeface="楷体" pitchFamily="49" charset="-122"/>
              </a:rPr>
              <a:t>筹备</a:t>
            </a:r>
            <a:r>
              <a:rPr lang="zh-CN" altLang="en-US" sz="2800" b="1" dirty="0" smtClean="0">
                <a:solidFill>
                  <a:srgbClr val="FF0000"/>
                </a:solidFill>
                <a:latin typeface="楷体" pitchFamily="49" charset="-122"/>
                <a:ea typeface="楷体" pitchFamily="49" charset="-122"/>
              </a:rPr>
              <a:t>新</a:t>
            </a:r>
            <a:r>
              <a:rPr lang="zh-CN" altLang="en-US" sz="2800" dirty="0" smtClean="0">
                <a:latin typeface="楷体" pitchFamily="49" charset="-122"/>
                <a:ea typeface="楷体" pitchFamily="49" charset="-122"/>
              </a:rPr>
              <a:t>中国成立</a:t>
            </a:r>
            <a:r>
              <a:rPr lang="zh-CN" altLang="en-US" sz="2800" b="1" dirty="0" smtClean="0">
                <a:solidFill>
                  <a:srgbClr val="FF0000"/>
                </a:solidFill>
                <a:latin typeface="楷体" pitchFamily="49" charset="-122"/>
                <a:ea typeface="楷体" pitchFamily="49" charset="-122"/>
              </a:rPr>
              <a:t>）</a:t>
            </a:r>
            <a:endParaRPr lang="zh-CN" altLang="en-US" sz="2800" b="1" dirty="0" smtClean="0">
              <a:solidFill>
                <a:srgbClr val="0000FF"/>
              </a:solidFill>
              <a:latin typeface="楷体" pitchFamily="49" charset="-122"/>
              <a:ea typeface="楷体" pitchFamily="49" charset="-122"/>
            </a:endParaRPr>
          </a:p>
        </p:txBody>
      </p:sp>
      <p:sp>
        <p:nvSpPr>
          <p:cNvPr id="7" name="TextBox 6"/>
          <p:cNvSpPr txBox="1"/>
          <p:nvPr/>
        </p:nvSpPr>
        <p:spPr>
          <a:xfrm>
            <a:off x="7089775" y="381744"/>
            <a:ext cx="5102225" cy="1384995"/>
          </a:xfrm>
          <a:prstGeom prst="rect">
            <a:avLst/>
          </a:prstGeom>
          <a:solidFill>
            <a:schemeClr val="accent5">
              <a:lumMod val="20000"/>
              <a:lumOff val="80000"/>
            </a:schemeClr>
          </a:solidFill>
        </p:spPr>
        <p:txBody>
          <a:bodyPr wrap="square" rtlCol="0">
            <a:spAutoFit/>
          </a:bodyPr>
          <a:lstStyle/>
          <a:p>
            <a:r>
              <a:rPr lang="zh-CN" altLang="en-US" sz="2800" dirty="0" smtClean="0">
                <a:solidFill>
                  <a:srgbClr val="FF0000"/>
                </a:solidFill>
                <a:latin typeface="楷体" pitchFamily="49" charset="-122"/>
                <a:ea typeface="楷体" pitchFamily="49" charset="-122"/>
              </a:rPr>
              <a:t>军事前提</a:t>
            </a:r>
            <a:r>
              <a:rPr lang="zh-CN" altLang="en-US" sz="2000" dirty="0" smtClean="0">
                <a:latin typeface="楷体" pitchFamily="49" charset="-122"/>
                <a:ea typeface="楷体" pitchFamily="49" charset="-122"/>
              </a:rPr>
              <a:t>（人民解放战争胜利发展）</a:t>
            </a:r>
            <a:r>
              <a:rPr lang="en-US" altLang="zh-CN" sz="2000" dirty="0" smtClean="0">
                <a:latin typeface="楷体" pitchFamily="49" charset="-122"/>
                <a:ea typeface="楷体" pitchFamily="49" charset="-122"/>
              </a:rPr>
              <a:t>/</a:t>
            </a:r>
          </a:p>
          <a:p>
            <a:r>
              <a:rPr lang="zh-CN" altLang="en-US" sz="2800" dirty="0" smtClean="0">
                <a:solidFill>
                  <a:srgbClr val="FF0000"/>
                </a:solidFill>
                <a:latin typeface="楷体" pitchFamily="49" charset="-122"/>
                <a:ea typeface="楷体" pitchFamily="49" charset="-122"/>
              </a:rPr>
              <a:t>政治准备</a:t>
            </a:r>
            <a:r>
              <a:rPr lang="zh-CN" altLang="en-US" sz="2800" dirty="0" smtClean="0">
                <a:latin typeface="楷体" pitchFamily="49" charset="-122"/>
                <a:ea typeface="楷体" pitchFamily="49" charset="-122"/>
              </a:rPr>
              <a:t>（</a:t>
            </a:r>
            <a:r>
              <a:rPr lang="zh-CN" altLang="en-US" sz="2000" dirty="0" smtClean="0">
                <a:latin typeface="楷体" pitchFamily="49" charset="-122"/>
                <a:ea typeface="楷体" pitchFamily="49" charset="-122"/>
              </a:rPr>
              <a:t>七届二中全会</a:t>
            </a:r>
            <a:r>
              <a:rPr lang="zh-CN" altLang="en-US" sz="2800" dirty="0" smtClean="0">
                <a:latin typeface="楷体" pitchFamily="49" charset="-122"/>
                <a:ea typeface="楷体" pitchFamily="49" charset="-122"/>
              </a:rPr>
              <a:t>）</a:t>
            </a:r>
            <a:endParaRPr lang="en-US" altLang="zh-CN" sz="2800" dirty="0" smtClean="0">
              <a:latin typeface="楷体" pitchFamily="49" charset="-122"/>
              <a:ea typeface="楷体" pitchFamily="49" charset="-122"/>
            </a:endParaRPr>
          </a:p>
          <a:p>
            <a:r>
              <a:rPr lang="zh-CN" altLang="en-US" sz="2800" dirty="0" smtClean="0">
                <a:solidFill>
                  <a:srgbClr val="FF0000"/>
                </a:solidFill>
                <a:latin typeface="楷体" pitchFamily="49" charset="-122"/>
                <a:ea typeface="楷体" pitchFamily="49" charset="-122"/>
              </a:rPr>
              <a:t>组织基础</a:t>
            </a:r>
            <a:r>
              <a:rPr lang="zh-CN" altLang="en-US" sz="2000" dirty="0" smtClean="0">
                <a:solidFill>
                  <a:srgbClr val="0033CC"/>
                </a:solidFill>
                <a:latin typeface="楷体" pitchFamily="49" charset="-122"/>
                <a:ea typeface="楷体" pitchFamily="49" charset="-122"/>
              </a:rPr>
              <a:t>（中国人民政治协商会议召开）</a:t>
            </a:r>
            <a:endParaRPr lang="en-US" altLang="zh-CN" sz="2000" dirty="0">
              <a:solidFill>
                <a:srgbClr val="0033CC"/>
              </a:solidFill>
              <a:latin typeface="楷体" pitchFamily="49" charset="-122"/>
              <a:ea typeface="楷体" pitchFamily="49" charset="-122"/>
            </a:endParaRPr>
          </a:p>
        </p:txBody>
      </p:sp>
      <p:sp>
        <p:nvSpPr>
          <p:cNvPr id="8" name="文本框 72706"/>
          <p:cNvSpPr txBox="1">
            <a:spLocks noChangeArrowheads="1"/>
          </p:cNvSpPr>
          <p:nvPr>
            <p:custDataLst>
              <p:tags r:id="rId2"/>
            </p:custDataLst>
          </p:nvPr>
        </p:nvSpPr>
        <p:spPr bwMode="auto">
          <a:xfrm>
            <a:off x="457200" y="3482101"/>
            <a:ext cx="4150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pPr>
            <a:r>
              <a:rPr lang="zh-CN" altLang="en-US" sz="2800" dirty="0" smtClean="0">
                <a:solidFill>
                  <a:prstClr val="black"/>
                </a:solidFill>
                <a:latin typeface="楷体" pitchFamily="49" charset="-122"/>
                <a:ea typeface="楷体" pitchFamily="49" charset="-122"/>
              </a:rPr>
              <a:t>时间</a:t>
            </a:r>
            <a:r>
              <a:rPr lang="zh-CN" altLang="en-US" sz="2800" dirty="0">
                <a:solidFill>
                  <a:prstClr val="black"/>
                </a:solidFill>
                <a:latin typeface="楷体" pitchFamily="49" charset="-122"/>
                <a:ea typeface="楷体" pitchFamily="49" charset="-122"/>
              </a:rPr>
              <a:t>：</a:t>
            </a:r>
            <a:r>
              <a:rPr lang="en-US" altLang="zh-CN" sz="2800" dirty="0">
                <a:solidFill>
                  <a:prstClr val="black"/>
                </a:solidFill>
                <a:latin typeface="楷体" pitchFamily="49" charset="-122"/>
                <a:ea typeface="楷体" pitchFamily="49" charset="-122"/>
              </a:rPr>
              <a:t>1949</a:t>
            </a:r>
            <a:r>
              <a:rPr lang="zh-CN" altLang="en-US" sz="2800" dirty="0">
                <a:solidFill>
                  <a:prstClr val="black"/>
                </a:solidFill>
                <a:latin typeface="楷体" pitchFamily="49" charset="-122"/>
                <a:ea typeface="楷体" pitchFamily="49" charset="-122"/>
              </a:rPr>
              <a:t>年</a:t>
            </a:r>
            <a:r>
              <a:rPr lang="en-US" altLang="zh-CN" sz="2800" dirty="0">
                <a:solidFill>
                  <a:prstClr val="black"/>
                </a:solidFill>
                <a:latin typeface="楷体" pitchFamily="49" charset="-122"/>
                <a:ea typeface="楷体" pitchFamily="49" charset="-122"/>
              </a:rPr>
              <a:t>9</a:t>
            </a:r>
            <a:r>
              <a:rPr lang="zh-CN" altLang="en-US" sz="2800" dirty="0">
                <a:solidFill>
                  <a:prstClr val="black"/>
                </a:solidFill>
                <a:latin typeface="楷体" pitchFamily="49" charset="-122"/>
                <a:ea typeface="楷体" pitchFamily="49" charset="-122"/>
              </a:rPr>
              <a:t>月</a:t>
            </a:r>
            <a:r>
              <a:rPr lang="en-US" altLang="zh-CN" sz="2800" dirty="0">
                <a:solidFill>
                  <a:prstClr val="black"/>
                </a:solidFill>
                <a:latin typeface="楷体" pitchFamily="49" charset="-122"/>
                <a:ea typeface="楷体" pitchFamily="49" charset="-122"/>
              </a:rPr>
              <a:t>21</a:t>
            </a:r>
            <a:r>
              <a:rPr lang="zh-CN" altLang="en-US" sz="2800" dirty="0" smtClean="0">
                <a:solidFill>
                  <a:prstClr val="black"/>
                </a:solidFill>
                <a:latin typeface="楷体" pitchFamily="49" charset="-122"/>
                <a:ea typeface="楷体" pitchFamily="49" charset="-122"/>
              </a:rPr>
              <a:t>日 </a:t>
            </a:r>
            <a:endParaRPr lang="en-US" altLang="zh-CN" sz="2800" dirty="0">
              <a:solidFill>
                <a:prstClr val="black"/>
              </a:solidFill>
              <a:latin typeface="楷体" pitchFamily="49" charset="-122"/>
              <a:ea typeface="楷体" pitchFamily="49" charset="-122"/>
            </a:endParaRPr>
          </a:p>
          <a:p>
            <a:pPr fontAlgn="auto">
              <a:spcBef>
                <a:spcPts val="0"/>
              </a:spcBef>
              <a:spcAft>
                <a:spcPts val="0"/>
              </a:spcAft>
            </a:pPr>
            <a:r>
              <a:rPr lang="zh-CN" altLang="en-US" sz="2800" dirty="0">
                <a:solidFill>
                  <a:prstClr val="black"/>
                </a:solidFill>
                <a:latin typeface="楷体" pitchFamily="49" charset="-122"/>
                <a:ea typeface="楷体" pitchFamily="49" charset="-122"/>
              </a:rPr>
              <a:t>地点：</a:t>
            </a:r>
            <a:r>
              <a:rPr lang="zh-CN" altLang="en-US" sz="2800" dirty="0" smtClean="0">
                <a:solidFill>
                  <a:prstClr val="black"/>
                </a:solidFill>
                <a:latin typeface="楷体" pitchFamily="49" charset="-122"/>
                <a:ea typeface="楷体" pitchFamily="49" charset="-122"/>
              </a:rPr>
              <a:t>北平</a:t>
            </a:r>
            <a:endParaRPr lang="en-US" altLang="zh-CN" sz="2800" dirty="0" smtClean="0">
              <a:solidFill>
                <a:prstClr val="black"/>
              </a:solidFill>
              <a:latin typeface="楷体" pitchFamily="49" charset="-122"/>
              <a:ea typeface="楷体" pitchFamily="49" charset="-122"/>
            </a:endParaRPr>
          </a:p>
          <a:p>
            <a:pPr fontAlgn="auto">
              <a:spcBef>
                <a:spcPts val="0"/>
              </a:spcBef>
              <a:spcAft>
                <a:spcPts val="0"/>
              </a:spcAft>
            </a:pPr>
            <a:r>
              <a:rPr lang="zh-CN" altLang="en-US" sz="2800" dirty="0" smtClean="0">
                <a:solidFill>
                  <a:prstClr val="black"/>
                </a:solidFill>
                <a:latin typeface="楷体" pitchFamily="49" charset="-122"/>
                <a:ea typeface="楷体" pitchFamily="49" charset="-122"/>
              </a:rPr>
              <a:t>内容：</a:t>
            </a:r>
            <a:endParaRPr lang="zh-CN" altLang="en-US" sz="2800" dirty="0">
              <a:solidFill>
                <a:prstClr val="black"/>
              </a:solidFill>
              <a:latin typeface="楷体" pitchFamily="49" charset="-122"/>
              <a:ea typeface="楷体" pitchFamily="49" charset="-122"/>
            </a:endParaRPr>
          </a:p>
        </p:txBody>
      </p:sp>
      <p:sp>
        <p:nvSpPr>
          <p:cNvPr id="9" name="左大括号 8"/>
          <p:cNvSpPr/>
          <p:nvPr/>
        </p:nvSpPr>
        <p:spPr>
          <a:xfrm>
            <a:off x="1275199" y="4448740"/>
            <a:ext cx="401201" cy="115988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文本框 72715"/>
          <p:cNvSpPr txBox="1">
            <a:spLocks noChangeArrowheads="1"/>
          </p:cNvSpPr>
          <p:nvPr>
            <p:custDataLst>
              <p:tags r:id="rId3"/>
            </p:custDataLst>
          </p:nvPr>
        </p:nvSpPr>
        <p:spPr bwMode="auto">
          <a:xfrm>
            <a:off x="1539518" y="4305300"/>
            <a:ext cx="7112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lnSpc>
                <a:spcPct val="90000"/>
              </a:lnSpc>
              <a:spcBef>
                <a:spcPct val="50000"/>
              </a:spcBef>
              <a:spcAft>
                <a:spcPts val="0"/>
              </a:spcAft>
            </a:pPr>
            <a:r>
              <a:rPr lang="zh-CN" altLang="en-US" sz="2800" dirty="0" smtClean="0">
                <a:solidFill>
                  <a:prstClr val="black"/>
                </a:solidFill>
                <a:latin typeface="楷体" pitchFamily="49" charset="-122"/>
                <a:ea typeface="楷体" pitchFamily="49" charset="-122"/>
              </a:rPr>
              <a:t>决定：国都</a:t>
            </a:r>
            <a:r>
              <a:rPr lang="zh-CN" altLang="en-US" sz="2800" dirty="0">
                <a:solidFill>
                  <a:prstClr val="black"/>
                </a:solidFill>
                <a:latin typeface="楷体" pitchFamily="49" charset="-122"/>
                <a:ea typeface="楷体" pitchFamily="49" charset="-122"/>
              </a:rPr>
              <a:t>、国旗、国歌、国名、</a:t>
            </a:r>
            <a:r>
              <a:rPr lang="zh-CN" altLang="en-US" sz="2800" dirty="0" smtClean="0">
                <a:solidFill>
                  <a:prstClr val="black"/>
                </a:solidFill>
                <a:latin typeface="楷体" pitchFamily="49" charset="-122"/>
                <a:ea typeface="楷体" pitchFamily="49" charset="-122"/>
              </a:rPr>
              <a:t>纪年</a:t>
            </a:r>
            <a:endParaRPr lang="zh-CN" altLang="en-US" sz="2800" dirty="0">
              <a:solidFill>
                <a:prstClr val="black"/>
              </a:solidFill>
              <a:latin typeface="楷体" pitchFamily="49" charset="-122"/>
              <a:ea typeface="楷体" pitchFamily="49" charset="-122"/>
            </a:endParaRPr>
          </a:p>
        </p:txBody>
      </p:sp>
      <p:sp>
        <p:nvSpPr>
          <p:cNvPr id="14" name="左大括号 13"/>
          <p:cNvSpPr/>
          <p:nvPr/>
        </p:nvSpPr>
        <p:spPr>
          <a:xfrm>
            <a:off x="345281" y="3810000"/>
            <a:ext cx="264319" cy="990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TextBox 14"/>
          <p:cNvSpPr txBox="1"/>
          <p:nvPr/>
        </p:nvSpPr>
        <p:spPr>
          <a:xfrm>
            <a:off x="24740" y="2097106"/>
            <a:ext cx="7772400" cy="1384995"/>
          </a:xfrm>
          <a:prstGeom prst="rect">
            <a:avLst/>
          </a:prstGeom>
          <a:solidFill>
            <a:schemeClr val="accent5">
              <a:lumMod val="20000"/>
              <a:lumOff val="80000"/>
            </a:schemeClr>
          </a:solidFill>
        </p:spPr>
        <p:txBody>
          <a:bodyPr wrap="square" rtlCol="0">
            <a:spAutoFit/>
          </a:bodyPr>
          <a:lstStyle/>
          <a:p>
            <a:r>
              <a:rPr lang="en-US" altLang="zh-CN" sz="2800" dirty="0" smtClean="0">
                <a:latin typeface="楷体" pitchFamily="49" charset="-122"/>
                <a:ea typeface="楷体" pitchFamily="49" charset="-122"/>
              </a:rPr>
              <a:t>P155:</a:t>
            </a:r>
            <a:r>
              <a:rPr lang="zh-CN" altLang="en-US" sz="2800" dirty="0" smtClean="0">
                <a:latin typeface="楷体" pitchFamily="49" charset="-122"/>
                <a:ea typeface="楷体" pitchFamily="49" charset="-122"/>
              </a:rPr>
              <a:t>中国共产党、各民主党派、无党派人士、各人民团体、人民解放军、各地区、少数民族、国外华侨以及特邀代表等</a:t>
            </a:r>
            <a:r>
              <a:rPr lang="en-US" altLang="zh-CN" sz="2800" dirty="0" smtClean="0">
                <a:latin typeface="楷体" pitchFamily="49" charset="-122"/>
                <a:ea typeface="楷体" pitchFamily="49" charset="-122"/>
              </a:rPr>
              <a:t>662</a:t>
            </a:r>
            <a:r>
              <a:rPr lang="zh-CN" altLang="en-US" sz="2800" dirty="0" smtClean="0">
                <a:latin typeface="楷体" pitchFamily="49" charset="-122"/>
                <a:ea typeface="楷体" pitchFamily="49" charset="-122"/>
              </a:rPr>
              <a:t>人参加了会议”</a:t>
            </a:r>
          </a:p>
        </p:txBody>
      </p:sp>
      <p:pic>
        <p:nvPicPr>
          <p:cNvPr id="16" name="Picture 2" descr="C:\Users\Administrator\Desktop\图片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1727" y="92225"/>
            <a:ext cx="8399463" cy="6705600"/>
          </a:xfrm>
          <a:prstGeom prst="rect">
            <a:avLst/>
          </a:prstGeom>
          <a:solidFill>
            <a:schemeClr val="bg1"/>
          </a:solidFill>
          <a:ln>
            <a:solidFill>
              <a:srgbClr val="FF0000"/>
            </a:solidFill>
          </a:ln>
        </p:spPr>
      </p:pic>
    </p:spTree>
    <p:extLst>
      <p:ext uri="{BB962C8B-B14F-4D97-AF65-F5344CB8AC3E}">
        <p14:creationId xmlns:p14="http://schemas.microsoft.com/office/powerpoint/2010/main" val="140029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500" fill="hold">
                                          <p:stCondLst>
                                            <p:cond delay="0"/>
                                          </p:stCondLst>
                                        </p:cTn>
                                        <p:tgtEl>
                                          <p:spTgt spid="4"/>
                                        </p:tgtEl>
                                        <p:attrNameLst>
                                          <p:attrName>style.visibility</p:attrName>
                                        </p:attrNameLst>
                                      </p:cBhvr>
                                      <p:to>
                                        <p:strVal val="visible"/>
                                      </p:to>
                                    </p:set>
                                    <p:animEffect transition="in" filter="box(in)">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bg/>
                                          </p:spTgt>
                                        </p:tgtEl>
                                        <p:attrNameLst>
                                          <p:attrName>style.visibility</p:attrName>
                                        </p:attrNameLst>
                                      </p:cBhvr>
                                      <p:to>
                                        <p:strVal val="visible"/>
                                      </p:to>
                                    </p:set>
                                    <p:anim calcmode="lin" valueType="num">
                                      <p:cBhvr>
                                        <p:cTn id="40" dur="500" fill="hold"/>
                                        <p:tgtEl>
                                          <p:spTgt spid="7">
                                            <p:bg/>
                                          </p:spTgt>
                                        </p:tgtEl>
                                        <p:attrNameLst>
                                          <p:attrName>ppt_w</p:attrName>
                                        </p:attrNameLst>
                                      </p:cBhvr>
                                      <p:tavLst>
                                        <p:tav tm="0">
                                          <p:val>
                                            <p:fltVal val="0"/>
                                          </p:val>
                                        </p:tav>
                                        <p:tav tm="100000">
                                          <p:val>
                                            <p:strVal val="#ppt_w"/>
                                          </p:val>
                                        </p:tav>
                                      </p:tavLst>
                                    </p:anim>
                                    <p:anim calcmode="lin" valueType="num">
                                      <p:cBhvr>
                                        <p:cTn id="41" dur="500" fill="hold"/>
                                        <p:tgtEl>
                                          <p:spTgt spid="7">
                                            <p:bg/>
                                          </p:spTgt>
                                        </p:tgtEl>
                                        <p:attrNameLst>
                                          <p:attrName>ppt_h</p:attrName>
                                        </p:attrNameLst>
                                      </p:cBhvr>
                                      <p:tavLst>
                                        <p:tav tm="0">
                                          <p:val>
                                            <p:fltVal val="0"/>
                                          </p:val>
                                        </p:tav>
                                        <p:tav tm="100000">
                                          <p:val>
                                            <p:strVal val="#ppt_h"/>
                                          </p:val>
                                        </p:tav>
                                      </p:tavLst>
                                    </p:anim>
                                    <p:animEffect transition="in" filter="fade">
                                      <p:cBhvr>
                                        <p:cTn id="42" dur="500"/>
                                        <p:tgtEl>
                                          <p:spTgt spid="7">
                                            <p:bg/>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 calcmode="lin" valueType="num">
                                      <p:cBhvr>
                                        <p:cTn id="47"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7">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7">
                                            <p:txEl>
                                              <p:pRg st="0" end="0"/>
                                            </p:txEl>
                                          </p:spTgt>
                                        </p:tgtEl>
                                        <p:attrNameLst>
                                          <p:attrName>style.visibility</p:attrName>
                                        </p:attrNameLst>
                                      </p:cBhvr>
                                      <p:to>
                                        <p:strVal val="visible"/>
                                      </p:to>
                                    </p:set>
                                    <p:anim calcmode="lin" valueType="num">
                                      <p:cBhvr>
                                        <p:cTn id="5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p:cTn id="6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6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63" dur="500"/>
                                        <p:tgtEl>
                                          <p:spTgt spid="7">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500" fill="hold"/>
                                        <p:tgtEl>
                                          <p:spTgt spid="14"/>
                                        </p:tgtEl>
                                        <p:attrNameLst>
                                          <p:attrName>ppt_w</p:attrName>
                                        </p:attrNameLst>
                                      </p:cBhvr>
                                      <p:tavLst>
                                        <p:tav tm="0">
                                          <p:val>
                                            <p:fltVal val="0"/>
                                          </p:val>
                                        </p:tav>
                                        <p:tav tm="100000">
                                          <p:val>
                                            <p:strVal val="#ppt_w"/>
                                          </p:val>
                                        </p:tav>
                                      </p:tavLst>
                                    </p:anim>
                                    <p:anim calcmode="lin" valueType="num">
                                      <p:cBhvr>
                                        <p:cTn id="69" dur="500" fill="hold"/>
                                        <p:tgtEl>
                                          <p:spTgt spid="14"/>
                                        </p:tgtEl>
                                        <p:attrNameLst>
                                          <p:attrName>ppt_h</p:attrName>
                                        </p:attrNameLst>
                                      </p:cBhvr>
                                      <p:tavLst>
                                        <p:tav tm="0">
                                          <p:val>
                                            <p:fltVal val="0"/>
                                          </p:val>
                                        </p:tav>
                                        <p:tav tm="100000">
                                          <p:val>
                                            <p:strVal val="#ppt_h"/>
                                          </p:val>
                                        </p:tav>
                                      </p:tavLst>
                                    </p:anim>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8">
                                            <p:txEl>
                                              <p:pRg st="0" end="0"/>
                                            </p:txEl>
                                          </p:spTgt>
                                        </p:tgtEl>
                                        <p:attrNameLst>
                                          <p:attrName>style.visibility</p:attrName>
                                        </p:attrNameLst>
                                      </p:cBhvr>
                                      <p:to>
                                        <p:strVal val="visible"/>
                                      </p:to>
                                    </p:set>
                                    <p:anim calcmode="lin" valueType="num">
                                      <p:cBhvr>
                                        <p:cTn id="75"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76" dur="500" fill="hold"/>
                                        <p:tgtEl>
                                          <p:spTgt spid="8">
                                            <p:txEl>
                                              <p:pRg st="0" end="0"/>
                                            </p:txEl>
                                          </p:spTgt>
                                        </p:tgtEl>
                                        <p:attrNameLst>
                                          <p:attrName>ppt_h</p:attrName>
                                        </p:attrNameLst>
                                      </p:cBhvr>
                                      <p:tavLst>
                                        <p:tav tm="0">
                                          <p:val>
                                            <p:fltVal val="0"/>
                                          </p:val>
                                        </p:tav>
                                        <p:tav tm="100000">
                                          <p:val>
                                            <p:strVal val="#ppt_h"/>
                                          </p:val>
                                        </p:tav>
                                      </p:tavLst>
                                    </p:anim>
                                    <p:anim calcmode="lin" valueType="num">
                                      <p:cBhvr>
                                        <p:cTn id="77" dur="5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78" dur="500"/>
                                        <p:tgtEl>
                                          <p:spTgt spid="8">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8">
                                            <p:txEl>
                                              <p:pRg st="1" end="1"/>
                                            </p:txEl>
                                          </p:spTgt>
                                        </p:tgtEl>
                                        <p:attrNameLst>
                                          <p:attrName>style.visibility</p:attrName>
                                        </p:attrNameLst>
                                      </p:cBhvr>
                                      <p:to>
                                        <p:strVal val="visible"/>
                                      </p:to>
                                    </p:set>
                                    <p:anim calcmode="lin" valueType="num">
                                      <p:cBhvr>
                                        <p:cTn id="8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84" dur="500" fill="hold"/>
                                        <p:tgtEl>
                                          <p:spTgt spid="8">
                                            <p:txEl>
                                              <p:pRg st="1" end="1"/>
                                            </p:txEl>
                                          </p:spTgt>
                                        </p:tgtEl>
                                        <p:attrNameLst>
                                          <p:attrName>ppt_h</p:attrName>
                                        </p:attrNameLst>
                                      </p:cBhvr>
                                      <p:tavLst>
                                        <p:tav tm="0">
                                          <p:val>
                                            <p:fltVal val="0"/>
                                          </p:val>
                                        </p:tav>
                                        <p:tav tm="100000">
                                          <p:val>
                                            <p:strVal val="#ppt_h"/>
                                          </p:val>
                                        </p:tav>
                                      </p:tavLst>
                                    </p:anim>
                                    <p:anim calcmode="lin" valueType="num">
                                      <p:cBhvr>
                                        <p:cTn id="85" dur="5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86" dur="500"/>
                                        <p:tgtEl>
                                          <p:spTgt spid="8">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8">
                                            <p:txEl>
                                              <p:pRg st="2" end="2"/>
                                            </p:txEl>
                                          </p:spTgt>
                                        </p:tgtEl>
                                        <p:attrNameLst>
                                          <p:attrName>style.visibility</p:attrName>
                                        </p:attrNameLst>
                                      </p:cBhvr>
                                      <p:to>
                                        <p:strVal val="visible"/>
                                      </p:to>
                                    </p:set>
                                    <p:anim calcmode="lin" valueType="num">
                                      <p:cBhvr>
                                        <p:cTn id="91"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92" dur="500" fill="hold"/>
                                        <p:tgtEl>
                                          <p:spTgt spid="8">
                                            <p:txEl>
                                              <p:pRg st="2" end="2"/>
                                            </p:txEl>
                                          </p:spTgt>
                                        </p:tgtEl>
                                        <p:attrNameLst>
                                          <p:attrName>ppt_h</p:attrName>
                                        </p:attrNameLst>
                                      </p:cBhvr>
                                      <p:tavLst>
                                        <p:tav tm="0">
                                          <p:val>
                                            <p:fltVal val="0"/>
                                          </p:val>
                                        </p:tav>
                                        <p:tav tm="100000">
                                          <p:val>
                                            <p:strVal val="#ppt_h"/>
                                          </p:val>
                                        </p:tav>
                                      </p:tavLst>
                                    </p:anim>
                                    <p:anim calcmode="lin" valueType="num">
                                      <p:cBhvr>
                                        <p:cTn id="93" dur="5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94" dur="500"/>
                                        <p:tgtEl>
                                          <p:spTgt spid="8">
                                            <p:txEl>
                                              <p:pRg st="2" end="2"/>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p:cTn id="106" dur="500" fill="hold"/>
                                        <p:tgtEl>
                                          <p:spTgt spid="10"/>
                                        </p:tgtEl>
                                        <p:attrNameLst>
                                          <p:attrName>ppt_w</p:attrName>
                                        </p:attrNameLst>
                                      </p:cBhvr>
                                      <p:tavLst>
                                        <p:tav tm="0">
                                          <p:val>
                                            <p:fltVal val="0"/>
                                          </p:val>
                                        </p:tav>
                                        <p:tav tm="100000">
                                          <p:val>
                                            <p:strVal val="#ppt_w"/>
                                          </p:val>
                                        </p:tav>
                                      </p:tavLst>
                                    </p:anim>
                                    <p:anim calcmode="lin" valueType="num">
                                      <p:cBhvr>
                                        <p:cTn id="107" dur="500" fill="hold"/>
                                        <p:tgtEl>
                                          <p:spTgt spid="10"/>
                                        </p:tgtEl>
                                        <p:attrNameLst>
                                          <p:attrName>ppt_h</p:attrName>
                                        </p:attrNameLst>
                                      </p:cBhvr>
                                      <p:tavLst>
                                        <p:tav tm="0">
                                          <p:val>
                                            <p:fltVal val="0"/>
                                          </p:val>
                                        </p:tav>
                                        <p:tav tm="100000">
                                          <p:val>
                                            <p:strVal val="#ppt_h"/>
                                          </p:val>
                                        </p:tav>
                                      </p:tavLst>
                                    </p:anim>
                                    <p:animEffect transition="in" filter="fade">
                                      <p:cBhvr>
                                        <p:cTn id="108" dur="500"/>
                                        <p:tgtEl>
                                          <p:spTgt spid="10"/>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16"/>
                                        </p:tgtEl>
                                        <p:attrNameLst>
                                          <p:attrName>style.visibility</p:attrName>
                                        </p:attrNameLst>
                                      </p:cBhvr>
                                      <p:to>
                                        <p:strVal val="visible"/>
                                      </p:to>
                                    </p:set>
                                    <p:anim calcmode="lin" valueType="num">
                                      <p:cBhvr>
                                        <p:cTn id="113" dur="500" fill="hold"/>
                                        <p:tgtEl>
                                          <p:spTgt spid="16"/>
                                        </p:tgtEl>
                                        <p:attrNameLst>
                                          <p:attrName>ppt_w</p:attrName>
                                        </p:attrNameLst>
                                      </p:cBhvr>
                                      <p:tavLst>
                                        <p:tav tm="0">
                                          <p:val>
                                            <p:fltVal val="0"/>
                                          </p:val>
                                        </p:tav>
                                        <p:tav tm="100000">
                                          <p:val>
                                            <p:strVal val="#ppt_w"/>
                                          </p:val>
                                        </p:tav>
                                      </p:tavLst>
                                    </p:anim>
                                    <p:anim calcmode="lin" valueType="num">
                                      <p:cBhvr>
                                        <p:cTn id="114" dur="500" fill="hold"/>
                                        <p:tgtEl>
                                          <p:spTgt spid="16"/>
                                        </p:tgtEl>
                                        <p:attrNameLst>
                                          <p:attrName>ppt_h</p:attrName>
                                        </p:attrNameLst>
                                      </p:cBhvr>
                                      <p:tavLst>
                                        <p:tav tm="0">
                                          <p:val>
                                            <p:fltVal val="0"/>
                                          </p:val>
                                        </p:tav>
                                        <p:tav tm="100000">
                                          <p:val>
                                            <p:strVal val="#ppt_h"/>
                                          </p:val>
                                        </p:tav>
                                      </p:tavLst>
                                    </p:anim>
                                    <p:animEffect transition="in" filter="fade">
                                      <p:cBhvr>
                                        <p:cTn id="1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uiExpand="1" build="p" bldLvl="5" animBg="1"/>
      <p:bldP spid="8" grpId="0" uiExpand="1" build="p" bldLvl="5"/>
      <p:bldP spid="9" grpId="0" animBg="1"/>
      <p:bldP spid="10" grpId="0"/>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solidFill>
                  <a:prstClr val="black"/>
                </a:solidFill>
                <a:latin typeface="楷体" pitchFamily="49" charset="-122"/>
                <a:ea typeface="楷体" pitchFamily="49" charset="-122"/>
              </a:rPr>
              <a:t>一、人民政权的</a:t>
            </a:r>
            <a:r>
              <a:rPr lang="zh-CN" altLang="en-US" sz="3200" b="1" dirty="0">
                <a:solidFill>
                  <a:srgbClr val="FF0000"/>
                </a:solidFill>
                <a:latin typeface="楷体" pitchFamily="49" charset="-122"/>
                <a:ea typeface="楷体" pitchFamily="49" charset="-122"/>
              </a:rPr>
              <a:t>建立</a:t>
            </a:r>
          </a:p>
        </p:txBody>
      </p:sp>
      <p:sp>
        <p:nvSpPr>
          <p:cNvPr id="3" name="TextBox 2"/>
          <p:cNvSpPr txBox="1"/>
          <p:nvPr/>
        </p:nvSpPr>
        <p:spPr>
          <a:xfrm>
            <a:off x="381000" y="1143000"/>
            <a:ext cx="7467600" cy="523220"/>
          </a:xfrm>
          <a:prstGeom prst="rect">
            <a:avLst/>
          </a:prstGeom>
          <a:noFill/>
        </p:spPr>
        <p:txBody>
          <a:bodyPr wrap="square" rtlCol="0">
            <a:spAutoFit/>
          </a:bodyPr>
          <a:lstStyle/>
          <a:p>
            <a:r>
              <a:rPr lang="en-US" altLang="zh-CN" sz="2800" dirty="0" smtClean="0">
                <a:solidFill>
                  <a:prstClr val="black"/>
                </a:solidFill>
                <a:latin typeface="楷体" pitchFamily="49" charset="-122"/>
                <a:ea typeface="楷体" pitchFamily="49" charset="-122"/>
              </a:rPr>
              <a:t>1.</a:t>
            </a:r>
            <a:r>
              <a:rPr lang="zh-CN" altLang="en-US" sz="2800" b="1" dirty="0" smtClean="0">
                <a:solidFill>
                  <a:srgbClr val="0000FF"/>
                </a:solidFill>
                <a:latin typeface="楷体" pitchFamily="49" charset="-122"/>
                <a:ea typeface="楷体" pitchFamily="49" charset="-122"/>
              </a:rPr>
              <a:t>中国人民</a:t>
            </a:r>
            <a:r>
              <a:rPr lang="zh-CN" altLang="en-US" sz="2800" b="1" dirty="0" smtClean="0">
                <a:solidFill>
                  <a:srgbClr val="FF0000"/>
                </a:solidFill>
                <a:latin typeface="楷体" pitchFamily="49" charset="-122"/>
                <a:ea typeface="楷体" pitchFamily="49" charset="-122"/>
              </a:rPr>
              <a:t>政治协商会议</a:t>
            </a:r>
            <a:r>
              <a:rPr lang="zh-CN" altLang="en-US" sz="2800" b="1" dirty="0" smtClean="0">
                <a:solidFill>
                  <a:prstClr val="black"/>
                </a:solidFill>
                <a:latin typeface="楷体" pitchFamily="49" charset="-122"/>
                <a:ea typeface="楷体" pitchFamily="49" charset="-122"/>
              </a:rPr>
              <a:t>第一届全体会</a:t>
            </a:r>
            <a:r>
              <a:rPr lang="zh-CN" altLang="en-US" sz="2800" dirty="0" smtClean="0">
                <a:solidFill>
                  <a:prstClr val="black"/>
                </a:solidFill>
                <a:latin typeface="楷体" pitchFamily="49" charset="-122"/>
                <a:ea typeface="楷体" pitchFamily="49" charset="-122"/>
              </a:rPr>
              <a:t>议召开</a:t>
            </a:r>
            <a:endParaRPr lang="zh-CN" altLang="en-US" sz="2800" dirty="0">
              <a:solidFill>
                <a:prstClr val="black"/>
              </a:solidFill>
              <a:latin typeface="楷体" pitchFamily="49" charset="-122"/>
              <a:ea typeface="楷体" pitchFamily="49" charset="-122"/>
            </a:endParaRPr>
          </a:p>
        </p:txBody>
      </p:sp>
      <p:sp>
        <p:nvSpPr>
          <p:cNvPr id="5" name="TextBox 4"/>
          <p:cNvSpPr txBox="1"/>
          <p:nvPr/>
        </p:nvSpPr>
        <p:spPr>
          <a:xfrm>
            <a:off x="0" y="1666220"/>
            <a:ext cx="7772400" cy="1815882"/>
          </a:xfrm>
          <a:prstGeom prst="rect">
            <a:avLst/>
          </a:prstGeom>
          <a:solidFill>
            <a:schemeClr val="accent6">
              <a:lumMod val="20000"/>
              <a:lumOff val="80000"/>
            </a:schemeClr>
          </a:solidFill>
        </p:spPr>
        <p:txBody>
          <a:bodyPr wrap="square" rtlCol="0">
            <a:spAutoFit/>
          </a:bodyPr>
          <a:lstStyle/>
          <a:p>
            <a:r>
              <a:rPr lang="en-US" altLang="zh-CN" sz="2800" dirty="0" smtClean="0">
                <a:solidFill>
                  <a:prstClr val="black"/>
                </a:solidFill>
                <a:latin typeface="楷体" pitchFamily="49" charset="-122"/>
                <a:ea typeface="楷体" pitchFamily="49" charset="-122"/>
              </a:rPr>
              <a:t>P155:</a:t>
            </a:r>
            <a:r>
              <a:rPr lang="zh-CN" altLang="en-US" sz="2800" dirty="0" smtClean="0">
                <a:solidFill>
                  <a:prstClr val="black"/>
                </a:solidFill>
                <a:latin typeface="楷体" pitchFamily="49" charset="-122"/>
                <a:ea typeface="楷体" pitchFamily="49" charset="-122"/>
              </a:rPr>
              <a:t>毛泽东</a:t>
            </a:r>
            <a:r>
              <a:rPr lang="zh-CN" altLang="en-US" sz="2800" dirty="0">
                <a:solidFill>
                  <a:prstClr val="black"/>
                </a:solidFill>
                <a:latin typeface="楷体" pitchFamily="49" charset="-122"/>
                <a:ea typeface="楷体" pitchFamily="49" charset="-122"/>
              </a:rPr>
              <a:t>在全体会议上致开幕词，指出：“我们的会议是一个</a:t>
            </a:r>
            <a:r>
              <a:rPr lang="zh-CN" altLang="en-US" sz="2800" dirty="0">
                <a:solidFill>
                  <a:srgbClr val="FF0000"/>
                </a:solidFill>
                <a:latin typeface="楷体" pitchFamily="49" charset="-122"/>
                <a:ea typeface="楷体" pitchFamily="49" charset="-122"/>
              </a:rPr>
              <a:t>全国人民大团结</a:t>
            </a:r>
            <a:r>
              <a:rPr lang="zh-CN" altLang="en-US" sz="2800" dirty="0">
                <a:solidFill>
                  <a:prstClr val="black"/>
                </a:solidFill>
                <a:latin typeface="楷体" pitchFamily="49" charset="-122"/>
                <a:ea typeface="楷体" pitchFamily="49" charset="-122"/>
              </a:rPr>
              <a:t>的会议”，“我们的工作将写在人类的历史上，它将表明：占人类总数四分之一的</a:t>
            </a:r>
            <a:r>
              <a:rPr lang="zh-CN" altLang="en-US" sz="2800" b="1" dirty="0">
                <a:solidFill>
                  <a:srgbClr val="FF0000"/>
                </a:solidFill>
                <a:latin typeface="楷体" pitchFamily="49" charset="-122"/>
                <a:ea typeface="楷体" pitchFamily="49" charset="-122"/>
              </a:rPr>
              <a:t>中国人</a:t>
            </a:r>
            <a:r>
              <a:rPr lang="zh-CN" altLang="en-US" sz="2800" b="1" dirty="0" smtClean="0">
                <a:solidFill>
                  <a:srgbClr val="FF0000"/>
                </a:solidFill>
                <a:latin typeface="楷体" pitchFamily="49" charset="-122"/>
                <a:ea typeface="楷体" pitchFamily="49" charset="-122"/>
              </a:rPr>
              <a:t>从</a:t>
            </a:r>
            <a:r>
              <a:rPr lang="zh-CN" altLang="en-US" sz="2800" b="1" dirty="0">
                <a:solidFill>
                  <a:srgbClr val="FF0000"/>
                </a:solidFill>
                <a:latin typeface="楷体" pitchFamily="49" charset="-122"/>
                <a:ea typeface="楷体" pitchFamily="49" charset="-122"/>
              </a:rPr>
              <a:t>此站立起来</a:t>
            </a:r>
            <a:r>
              <a:rPr lang="zh-CN" altLang="en-US" sz="2800" dirty="0">
                <a:solidFill>
                  <a:prstClr val="black"/>
                </a:solidFill>
                <a:latin typeface="楷体" pitchFamily="49" charset="-122"/>
                <a:ea typeface="楷体" pitchFamily="49" charset="-122"/>
              </a:rPr>
              <a:t>了。”</a:t>
            </a:r>
            <a:endParaRPr lang="zh-CN" altLang="en-US" sz="2800" dirty="0" smtClean="0">
              <a:solidFill>
                <a:prstClr val="black"/>
              </a:solidFill>
              <a:latin typeface="楷体" pitchFamily="49" charset="-122"/>
              <a:ea typeface="楷体" pitchFamily="49" charset="-122"/>
            </a:endParaRPr>
          </a:p>
        </p:txBody>
      </p:sp>
      <p:sp>
        <p:nvSpPr>
          <p:cNvPr id="6" name="TextBox 5"/>
          <p:cNvSpPr txBox="1"/>
          <p:nvPr/>
        </p:nvSpPr>
        <p:spPr>
          <a:xfrm>
            <a:off x="3671831" y="476922"/>
            <a:ext cx="4114799" cy="738664"/>
          </a:xfrm>
          <a:prstGeom prst="rect">
            <a:avLst/>
          </a:prstGeom>
          <a:solidFill>
            <a:schemeClr val="accent6">
              <a:lumMod val="20000"/>
              <a:lumOff val="80000"/>
            </a:schemeClr>
          </a:solidFill>
        </p:spPr>
        <p:txBody>
          <a:bodyPr wrap="square" rtlCol="0">
            <a:spAutoFit/>
          </a:bodyPr>
          <a:lstStyle/>
          <a:p>
            <a:pPr>
              <a:lnSpc>
                <a:spcPct val="150000"/>
              </a:lnSpc>
            </a:pPr>
            <a:r>
              <a:rPr lang="zh-CN" altLang="en-US" sz="2800" b="1" dirty="0" smtClean="0">
                <a:solidFill>
                  <a:srgbClr val="FF0000"/>
                </a:solidFill>
                <a:latin typeface="楷体" pitchFamily="49" charset="-122"/>
                <a:ea typeface="楷体" pitchFamily="49" charset="-122"/>
              </a:rPr>
              <a:t>（任务：</a:t>
            </a:r>
            <a:r>
              <a:rPr lang="zh-CN" altLang="en-US" sz="2800" b="1" dirty="0">
                <a:solidFill>
                  <a:srgbClr val="0000FF"/>
                </a:solidFill>
                <a:latin typeface="楷体" pitchFamily="49" charset="-122"/>
                <a:ea typeface="楷体" pitchFamily="49" charset="-122"/>
              </a:rPr>
              <a:t>筹备</a:t>
            </a:r>
            <a:r>
              <a:rPr lang="zh-CN" altLang="en-US" sz="2800" b="1" dirty="0" smtClean="0">
                <a:solidFill>
                  <a:srgbClr val="FF0000"/>
                </a:solidFill>
                <a:latin typeface="楷体" pitchFamily="49" charset="-122"/>
                <a:ea typeface="楷体" pitchFamily="49" charset="-122"/>
              </a:rPr>
              <a:t>新</a:t>
            </a:r>
            <a:r>
              <a:rPr lang="zh-CN" altLang="en-US" sz="2800" dirty="0" smtClean="0">
                <a:solidFill>
                  <a:prstClr val="black"/>
                </a:solidFill>
                <a:latin typeface="楷体" pitchFamily="49" charset="-122"/>
                <a:ea typeface="楷体" pitchFamily="49" charset="-122"/>
              </a:rPr>
              <a:t>中国成立</a:t>
            </a:r>
            <a:r>
              <a:rPr lang="zh-CN" altLang="en-US" sz="2800" b="1" dirty="0" smtClean="0">
                <a:solidFill>
                  <a:srgbClr val="FF0000"/>
                </a:solidFill>
                <a:latin typeface="楷体" pitchFamily="49" charset="-122"/>
                <a:ea typeface="楷体" pitchFamily="49" charset="-122"/>
              </a:rPr>
              <a:t>）</a:t>
            </a:r>
            <a:endParaRPr lang="zh-CN" altLang="en-US" sz="2800" b="1" dirty="0" smtClean="0">
              <a:solidFill>
                <a:srgbClr val="0000FF"/>
              </a:solidFill>
              <a:latin typeface="楷体" pitchFamily="49" charset="-122"/>
              <a:ea typeface="楷体" pitchFamily="49" charset="-122"/>
            </a:endParaRPr>
          </a:p>
        </p:txBody>
      </p:sp>
      <p:sp>
        <p:nvSpPr>
          <p:cNvPr id="7" name="TextBox 6"/>
          <p:cNvSpPr txBox="1"/>
          <p:nvPr/>
        </p:nvSpPr>
        <p:spPr>
          <a:xfrm>
            <a:off x="7089775" y="381744"/>
            <a:ext cx="5102225" cy="1384995"/>
          </a:xfrm>
          <a:prstGeom prst="rect">
            <a:avLst/>
          </a:prstGeom>
          <a:solidFill>
            <a:schemeClr val="accent5">
              <a:lumMod val="20000"/>
              <a:lumOff val="80000"/>
            </a:schemeClr>
          </a:solidFill>
        </p:spPr>
        <p:txBody>
          <a:bodyPr wrap="square" rtlCol="0">
            <a:spAutoFit/>
          </a:bodyPr>
          <a:lstStyle/>
          <a:p>
            <a:r>
              <a:rPr lang="zh-CN" altLang="en-US" sz="2800" dirty="0" smtClean="0">
                <a:solidFill>
                  <a:srgbClr val="FF0000"/>
                </a:solidFill>
                <a:latin typeface="楷体" pitchFamily="49" charset="-122"/>
                <a:ea typeface="楷体" pitchFamily="49" charset="-122"/>
              </a:rPr>
              <a:t>军事前提</a:t>
            </a:r>
            <a:r>
              <a:rPr lang="zh-CN" altLang="en-US" sz="2000" dirty="0" smtClean="0">
                <a:solidFill>
                  <a:prstClr val="black"/>
                </a:solidFill>
                <a:latin typeface="楷体" pitchFamily="49" charset="-122"/>
                <a:ea typeface="楷体" pitchFamily="49" charset="-122"/>
              </a:rPr>
              <a:t>（人民解放战争胜利发展）</a:t>
            </a:r>
            <a:r>
              <a:rPr lang="en-US" altLang="zh-CN" sz="2000" dirty="0" smtClean="0">
                <a:solidFill>
                  <a:prstClr val="black"/>
                </a:solidFill>
                <a:latin typeface="楷体" pitchFamily="49" charset="-122"/>
                <a:ea typeface="楷体" pitchFamily="49" charset="-122"/>
              </a:rPr>
              <a:t>/</a:t>
            </a:r>
          </a:p>
          <a:p>
            <a:r>
              <a:rPr lang="zh-CN" altLang="en-US" sz="2800" dirty="0" smtClean="0">
                <a:solidFill>
                  <a:srgbClr val="FF0000"/>
                </a:solidFill>
                <a:latin typeface="楷体" pitchFamily="49" charset="-122"/>
                <a:ea typeface="楷体" pitchFamily="49" charset="-122"/>
              </a:rPr>
              <a:t>政治准备</a:t>
            </a:r>
            <a:r>
              <a:rPr lang="zh-CN" altLang="en-US" sz="2800" dirty="0" smtClean="0">
                <a:solidFill>
                  <a:prstClr val="black"/>
                </a:solidFill>
                <a:latin typeface="楷体" pitchFamily="49" charset="-122"/>
                <a:ea typeface="楷体" pitchFamily="49" charset="-122"/>
              </a:rPr>
              <a:t>（</a:t>
            </a:r>
            <a:r>
              <a:rPr lang="zh-CN" altLang="en-US" sz="2000" dirty="0" smtClean="0">
                <a:solidFill>
                  <a:prstClr val="black"/>
                </a:solidFill>
                <a:latin typeface="楷体" pitchFamily="49" charset="-122"/>
                <a:ea typeface="楷体" pitchFamily="49" charset="-122"/>
              </a:rPr>
              <a:t>七届二中全会</a:t>
            </a:r>
            <a:r>
              <a:rPr lang="zh-CN" altLang="en-US" sz="2800" dirty="0" smtClean="0">
                <a:solidFill>
                  <a:prstClr val="black"/>
                </a:solidFill>
                <a:latin typeface="楷体" pitchFamily="49" charset="-122"/>
                <a:ea typeface="楷体" pitchFamily="49" charset="-122"/>
              </a:rPr>
              <a:t>）</a:t>
            </a:r>
            <a:endParaRPr lang="en-US" altLang="zh-CN" sz="2800" dirty="0" smtClean="0">
              <a:solidFill>
                <a:prstClr val="black"/>
              </a:solidFill>
              <a:latin typeface="楷体" pitchFamily="49" charset="-122"/>
              <a:ea typeface="楷体" pitchFamily="49" charset="-122"/>
            </a:endParaRPr>
          </a:p>
          <a:p>
            <a:r>
              <a:rPr lang="zh-CN" altLang="en-US" sz="2800" dirty="0" smtClean="0">
                <a:solidFill>
                  <a:srgbClr val="FF0000"/>
                </a:solidFill>
                <a:latin typeface="楷体" pitchFamily="49" charset="-122"/>
                <a:ea typeface="楷体" pitchFamily="49" charset="-122"/>
              </a:rPr>
              <a:t>组织基础</a:t>
            </a:r>
            <a:r>
              <a:rPr lang="zh-CN" altLang="en-US" sz="2000" dirty="0" smtClean="0">
                <a:solidFill>
                  <a:srgbClr val="0033CC"/>
                </a:solidFill>
                <a:latin typeface="楷体" pitchFamily="49" charset="-122"/>
                <a:ea typeface="楷体" pitchFamily="49" charset="-122"/>
              </a:rPr>
              <a:t>（中国人民政治协商会议召开）</a:t>
            </a:r>
            <a:endParaRPr lang="en-US" altLang="zh-CN" sz="2000" dirty="0">
              <a:solidFill>
                <a:srgbClr val="0033CC"/>
              </a:solidFill>
              <a:latin typeface="楷体" pitchFamily="49" charset="-122"/>
              <a:ea typeface="楷体" pitchFamily="49" charset="-122"/>
            </a:endParaRPr>
          </a:p>
        </p:txBody>
      </p:sp>
      <p:sp>
        <p:nvSpPr>
          <p:cNvPr id="8" name="文本框 72706"/>
          <p:cNvSpPr txBox="1">
            <a:spLocks noChangeArrowheads="1"/>
          </p:cNvSpPr>
          <p:nvPr>
            <p:custDataLst>
              <p:tags r:id="rId1"/>
            </p:custDataLst>
          </p:nvPr>
        </p:nvSpPr>
        <p:spPr bwMode="auto">
          <a:xfrm>
            <a:off x="457200" y="3482101"/>
            <a:ext cx="4150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pPr>
            <a:r>
              <a:rPr lang="zh-CN" altLang="en-US" sz="2800" dirty="0" smtClean="0">
                <a:solidFill>
                  <a:prstClr val="black"/>
                </a:solidFill>
                <a:latin typeface="楷体" pitchFamily="49" charset="-122"/>
                <a:ea typeface="楷体" pitchFamily="49" charset="-122"/>
              </a:rPr>
              <a:t>时间</a:t>
            </a:r>
            <a:r>
              <a:rPr lang="zh-CN" altLang="en-US" sz="2800" dirty="0">
                <a:solidFill>
                  <a:prstClr val="black"/>
                </a:solidFill>
                <a:latin typeface="楷体" pitchFamily="49" charset="-122"/>
                <a:ea typeface="楷体" pitchFamily="49" charset="-122"/>
              </a:rPr>
              <a:t>：</a:t>
            </a:r>
            <a:r>
              <a:rPr lang="en-US" altLang="zh-CN" sz="2800" dirty="0">
                <a:solidFill>
                  <a:prstClr val="black"/>
                </a:solidFill>
                <a:latin typeface="楷体" pitchFamily="49" charset="-122"/>
                <a:ea typeface="楷体" pitchFamily="49" charset="-122"/>
              </a:rPr>
              <a:t>1949</a:t>
            </a:r>
            <a:r>
              <a:rPr lang="zh-CN" altLang="en-US" sz="2800" dirty="0">
                <a:solidFill>
                  <a:prstClr val="black"/>
                </a:solidFill>
                <a:latin typeface="楷体" pitchFamily="49" charset="-122"/>
                <a:ea typeface="楷体" pitchFamily="49" charset="-122"/>
              </a:rPr>
              <a:t>年</a:t>
            </a:r>
            <a:r>
              <a:rPr lang="en-US" altLang="zh-CN" sz="2800" dirty="0">
                <a:solidFill>
                  <a:prstClr val="black"/>
                </a:solidFill>
                <a:latin typeface="楷体" pitchFamily="49" charset="-122"/>
                <a:ea typeface="楷体" pitchFamily="49" charset="-122"/>
              </a:rPr>
              <a:t>9</a:t>
            </a:r>
            <a:r>
              <a:rPr lang="zh-CN" altLang="en-US" sz="2800" dirty="0">
                <a:solidFill>
                  <a:prstClr val="black"/>
                </a:solidFill>
                <a:latin typeface="楷体" pitchFamily="49" charset="-122"/>
                <a:ea typeface="楷体" pitchFamily="49" charset="-122"/>
              </a:rPr>
              <a:t>月</a:t>
            </a:r>
            <a:r>
              <a:rPr lang="en-US" altLang="zh-CN" sz="2800" dirty="0">
                <a:solidFill>
                  <a:prstClr val="black"/>
                </a:solidFill>
                <a:latin typeface="楷体" pitchFamily="49" charset="-122"/>
                <a:ea typeface="楷体" pitchFamily="49" charset="-122"/>
              </a:rPr>
              <a:t>21</a:t>
            </a:r>
            <a:r>
              <a:rPr lang="zh-CN" altLang="en-US" sz="2800" dirty="0" smtClean="0">
                <a:solidFill>
                  <a:prstClr val="black"/>
                </a:solidFill>
                <a:latin typeface="楷体" pitchFamily="49" charset="-122"/>
                <a:ea typeface="楷体" pitchFamily="49" charset="-122"/>
              </a:rPr>
              <a:t>日 </a:t>
            </a:r>
            <a:endParaRPr lang="en-US" altLang="zh-CN" sz="2800" dirty="0">
              <a:solidFill>
                <a:prstClr val="black"/>
              </a:solidFill>
              <a:latin typeface="楷体" pitchFamily="49" charset="-122"/>
              <a:ea typeface="楷体" pitchFamily="49" charset="-122"/>
            </a:endParaRPr>
          </a:p>
          <a:p>
            <a:pPr fontAlgn="auto">
              <a:spcBef>
                <a:spcPts val="0"/>
              </a:spcBef>
              <a:spcAft>
                <a:spcPts val="0"/>
              </a:spcAft>
            </a:pPr>
            <a:r>
              <a:rPr lang="zh-CN" altLang="en-US" sz="2800" dirty="0">
                <a:solidFill>
                  <a:prstClr val="black"/>
                </a:solidFill>
                <a:latin typeface="楷体" pitchFamily="49" charset="-122"/>
                <a:ea typeface="楷体" pitchFamily="49" charset="-122"/>
              </a:rPr>
              <a:t>地点：</a:t>
            </a:r>
            <a:r>
              <a:rPr lang="zh-CN" altLang="en-US" sz="2800" dirty="0" smtClean="0">
                <a:solidFill>
                  <a:prstClr val="black"/>
                </a:solidFill>
                <a:latin typeface="楷体" pitchFamily="49" charset="-122"/>
                <a:ea typeface="楷体" pitchFamily="49" charset="-122"/>
              </a:rPr>
              <a:t>北平</a:t>
            </a:r>
            <a:endParaRPr lang="en-US" altLang="zh-CN" sz="2800" dirty="0" smtClean="0">
              <a:solidFill>
                <a:prstClr val="black"/>
              </a:solidFill>
              <a:latin typeface="楷体" pitchFamily="49" charset="-122"/>
              <a:ea typeface="楷体" pitchFamily="49" charset="-122"/>
            </a:endParaRPr>
          </a:p>
          <a:p>
            <a:pPr fontAlgn="auto">
              <a:spcBef>
                <a:spcPts val="0"/>
              </a:spcBef>
              <a:spcAft>
                <a:spcPts val="0"/>
              </a:spcAft>
            </a:pPr>
            <a:r>
              <a:rPr lang="zh-CN" altLang="en-US" sz="2800" dirty="0" smtClean="0">
                <a:solidFill>
                  <a:prstClr val="black"/>
                </a:solidFill>
                <a:latin typeface="楷体" pitchFamily="49" charset="-122"/>
                <a:ea typeface="楷体" pitchFamily="49" charset="-122"/>
              </a:rPr>
              <a:t>内容：</a:t>
            </a:r>
            <a:endParaRPr lang="zh-CN" altLang="en-US" sz="2800" dirty="0">
              <a:solidFill>
                <a:prstClr val="black"/>
              </a:solidFill>
              <a:latin typeface="楷体" pitchFamily="49" charset="-122"/>
              <a:ea typeface="楷体" pitchFamily="49" charset="-122"/>
            </a:endParaRPr>
          </a:p>
        </p:txBody>
      </p:sp>
      <p:sp>
        <p:nvSpPr>
          <p:cNvPr id="9" name="左大括号 8"/>
          <p:cNvSpPr/>
          <p:nvPr/>
        </p:nvSpPr>
        <p:spPr>
          <a:xfrm>
            <a:off x="1275199" y="4448740"/>
            <a:ext cx="401201" cy="11598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0" name="文本框 72715"/>
          <p:cNvSpPr txBox="1">
            <a:spLocks noChangeArrowheads="1"/>
          </p:cNvSpPr>
          <p:nvPr>
            <p:custDataLst>
              <p:tags r:id="rId2"/>
            </p:custDataLst>
          </p:nvPr>
        </p:nvSpPr>
        <p:spPr bwMode="auto">
          <a:xfrm>
            <a:off x="1539518" y="4305299"/>
            <a:ext cx="7112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lnSpc>
                <a:spcPct val="90000"/>
              </a:lnSpc>
              <a:spcBef>
                <a:spcPct val="50000"/>
              </a:spcBef>
              <a:spcAft>
                <a:spcPts val="0"/>
              </a:spcAft>
            </a:pPr>
            <a:r>
              <a:rPr lang="zh-CN" altLang="en-US" sz="2800" smtClean="0">
                <a:solidFill>
                  <a:prstClr val="black"/>
                </a:solidFill>
                <a:latin typeface="楷体" pitchFamily="49" charset="-122"/>
                <a:ea typeface="楷体" pitchFamily="49" charset="-122"/>
              </a:rPr>
              <a:t>决定</a:t>
            </a:r>
            <a:r>
              <a:rPr lang="en-US" altLang="zh-CN" sz="2800" smtClean="0">
                <a:solidFill>
                  <a:prstClr val="black"/>
                </a:solidFill>
                <a:latin typeface="楷体" pitchFamily="49" charset="-122"/>
                <a:ea typeface="楷体" pitchFamily="49" charset="-122"/>
              </a:rPr>
              <a:t>——</a:t>
            </a:r>
            <a:r>
              <a:rPr lang="zh-CN" altLang="en-US" sz="2800" smtClean="0">
                <a:solidFill>
                  <a:prstClr val="black"/>
                </a:solidFill>
                <a:latin typeface="楷体" pitchFamily="49" charset="-122"/>
                <a:ea typeface="楷体" pitchFamily="49" charset="-122"/>
              </a:rPr>
              <a:t>国</a:t>
            </a:r>
            <a:r>
              <a:rPr lang="zh-CN" altLang="en-US" sz="2800" dirty="0" smtClean="0">
                <a:solidFill>
                  <a:prstClr val="black"/>
                </a:solidFill>
                <a:latin typeface="楷体" pitchFamily="49" charset="-122"/>
                <a:ea typeface="楷体" pitchFamily="49" charset="-122"/>
              </a:rPr>
              <a:t>都</a:t>
            </a:r>
            <a:r>
              <a:rPr lang="zh-CN" altLang="en-US" sz="2800" dirty="0">
                <a:solidFill>
                  <a:prstClr val="black"/>
                </a:solidFill>
                <a:latin typeface="楷体" pitchFamily="49" charset="-122"/>
                <a:ea typeface="楷体" pitchFamily="49" charset="-122"/>
              </a:rPr>
              <a:t>、国旗、国歌、国名、</a:t>
            </a:r>
            <a:r>
              <a:rPr lang="zh-CN" altLang="en-US" sz="2800" dirty="0" smtClean="0">
                <a:solidFill>
                  <a:prstClr val="black"/>
                </a:solidFill>
                <a:latin typeface="楷体" pitchFamily="49" charset="-122"/>
                <a:ea typeface="楷体" pitchFamily="49" charset="-122"/>
              </a:rPr>
              <a:t>纪年</a:t>
            </a:r>
            <a:endParaRPr lang="zh-CN" altLang="en-US" sz="2800" dirty="0">
              <a:solidFill>
                <a:prstClr val="black"/>
              </a:solidFill>
              <a:latin typeface="楷体" pitchFamily="49" charset="-122"/>
              <a:ea typeface="楷体" pitchFamily="49" charset="-122"/>
            </a:endParaRPr>
          </a:p>
        </p:txBody>
      </p:sp>
      <p:sp>
        <p:nvSpPr>
          <p:cNvPr id="11" name="矩形 10"/>
          <p:cNvSpPr>
            <a:spLocks noChangeArrowheads="1"/>
          </p:cNvSpPr>
          <p:nvPr>
            <p:custDataLst>
              <p:tags r:id="rId3"/>
            </p:custDataLst>
          </p:nvPr>
        </p:nvSpPr>
        <p:spPr bwMode="auto">
          <a:xfrm>
            <a:off x="1539518" y="5415982"/>
            <a:ext cx="4873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fontAlgn="auto">
              <a:spcBef>
                <a:spcPts val="0"/>
              </a:spcBef>
              <a:spcAft>
                <a:spcPts val="0"/>
              </a:spcAft>
            </a:pPr>
            <a:r>
              <a:rPr lang="zh-CN" altLang="en-US" sz="2800" dirty="0">
                <a:solidFill>
                  <a:prstClr val="black"/>
                </a:solidFill>
                <a:latin typeface="楷体" pitchFamily="49" charset="-122"/>
                <a:ea typeface="楷体" pitchFamily="49" charset="-122"/>
              </a:rPr>
              <a:t>选举</a:t>
            </a:r>
            <a:r>
              <a:rPr lang="en-US" altLang="zh-CN" sz="2800" dirty="0">
                <a:solidFill>
                  <a:prstClr val="black"/>
                </a:solidFill>
                <a:latin typeface="楷体" pitchFamily="49" charset="-122"/>
                <a:ea typeface="楷体" pitchFamily="49" charset="-122"/>
              </a:rPr>
              <a:t>——</a:t>
            </a:r>
            <a:r>
              <a:rPr lang="zh-CN" altLang="en-US" sz="2800" dirty="0">
                <a:solidFill>
                  <a:prstClr val="black"/>
                </a:solidFill>
                <a:latin typeface="楷体" pitchFamily="49" charset="-122"/>
                <a:ea typeface="楷体" pitchFamily="49" charset="-122"/>
              </a:rPr>
              <a:t>中央人民政府委员会</a:t>
            </a:r>
          </a:p>
        </p:txBody>
      </p:sp>
      <p:sp>
        <p:nvSpPr>
          <p:cNvPr id="14" name="左大括号 13"/>
          <p:cNvSpPr/>
          <p:nvPr/>
        </p:nvSpPr>
        <p:spPr>
          <a:xfrm>
            <a:off x="345281" y="3810000"/>
            <a:ext cx="264319" cy="990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endParaRPr>
          </a:p>
        </p:txBody>
      </p:sp>
      <p:sp>
        <p:nvSpPr>
          <p:cNvPr id="15" name="TextBox 14"/>
          <p:cNvSpPr txBox="1"/>
          <p:nvPr/>
        </p:nvSpPr>
        <p:spPr>
          <a:xfrm>
            <a:off x="24740" y="2097106"/>
            <a:ext cx="7772400" cy="1384995"/>
          </a:xfrm>
          <a:prstGeom prst="rect">
            <a:avLst/>
          </a:prstGeom>
          <a:solidFill>
            <a:schemeClr val="accent5">
              <a:lumMod val="20000"/>
              <a:lumOff val="80000"/>
            </a:schemeClr>
          </a:solidFill>
        </p:spPr>
        <p:txBody>
          <a:bodyPr wrap="square" rtlCol="0">
            <a:spAutoFit/>
          </a:bodyPr>
          <a:lstStyle/>
          <a:p>
            <a:r>
              <a:rPr lang="en-US" altLang="zh-CN" sz="2800" dirty="0" smtClean="0">
                <a:solidFill>
                  <a:prstClr val="black"/>
                </a:solidFill>
                <a:latin typeface="楷体" pitchFamily="49" charset="-122"/>
                <a:ea typeface="楷体" pitchFamily="49" charset="-122"/>
              </a:rPr>
              <a:t>P155:</a:t>
            </a:r>
            <a:r>
              <a:rPr lang="zh-CN" altLang="en-US" sz="2800" dirty="0" smtClean="0">
                <a:solidFill>
                  <a:prstClr val="black"/>
                </a:solidFill>
                <a:latin typeface="楷体" pitchFamily="49" charset="-122"/>
                <a:ea typeface="楷体" pitchFamily="49" charset="-122"/>
              </a:rPr>
              <a:t>中国共产党、各民主党派、无党派人士、各人民团体、人民解放军、各地区、少数民族、国外华侨以及特邀代表等</a:t>
            </a:r>
            <a:r>
              <a:rPr lang="en-US" altLang="zh-CN" sz="2800" dirty="0" smtClean="0">
                <a:solidFill>
                  <a:prstClr val="black"/>
                </a:solidFill>
                <a:latin typeface="楷体" pitchFamily="49" charset="-122"/>
                <a:ea typeface="楷体" pitchFamily="49" charset="-122"/>
              </a:rPr>
              <a:t>662</a:t>
            </a:r>
            <a:r>
              <a:rPr lang="zh-CN" altLang="en-US" sz="2800" dirty="0" smtClean="0">
                <a:solidFill>
                  <a:prstClr val="black"/>
                </a:solidFill>
                <a:latin typeface="楷体" pitchFamily="49" charset="-122"/>
                <a:ea typeface="楷体" pitchFamily="49" charset="-122"/>
              </a:rPr>
              <a:t>人参加了会议”</a:t>
            </a:r>
          </a:p>
        </p:txBody>
      </p:sp>
      <p:sp>
        <p:nvSpPr>
          <p:cNvPr id="18" name="文本框 72715"/>
          <p:cNvSpPr txBox="1">
            <a:spLocks noChangeArrowheads="1"/>
          </p:cNvSpPr>
          <p:nvPr>
            <p:custDataLst>
              <p:tags r:id="rId4"/>
            </p:custDataLst>
          </p:nvPr>
        </p:nvSpPr>
        <p:spPr bwMode="auto">
          <a:xfrm>
            <a:off x="1539518" y="4845341"/>
            <a:ext cx="1088108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fontAlgn="auto">
              <a:lnSpc>
                <a:spcPct val="90000"/>
              </a:lnSpc>
              <a:spcBef>
                <a:spcPct val="50000"/>
              </a:spcBef>
              <a:spcAft>
                <a:spcPts val="0"/>
              </a:spcAft>
            </a:pPr>
            <a:r>
              <a:rPr lang="zh-CN" altLang="en-US" sz="2800" dirty="0" smtClean="0">
                <a:solidFill>
                  <a:prstClr val="black"/>
                </a:solidFill>
                <a:latin typeface="楷体" pitchFamily="49" charset="-122"/>
                <a:ea typeface="楷体" pitchFamily="49" charset="-122"/>
              </a:rPr>
              <a:t>通</a:t>
            </a:r>
            <a:r>
              <a:rPr lang="zh-CN" altLang="en-US" sz="2800" smtClean="0">
                <a:solidFill>
                  <a:prstClr val="black"/>
                </a:solidFill>
                <a:latin typeface="楷体" pitchFamily="49" charset="-122"/>
                <a:ea typeface="楷体" pitchFamily="49" charset="-122"/>
              </a:rPr>
              <a:t>过</a:t>
            </a:r>
            <a:r>
              <a:rPr lang="en-US" altLang="zh-CN" sz="2800" smtClean="0">
                <a:solidFill>
                  <a:prstClr val="black"/>
                </a:solidFill>
                <a:latin typeface="楷体" pitchFamily="49" charset="-122"/>
                <a:ea typeface="楷体" pitchFamily="49" charset="-122"/>
              </a:rPr>
              <a:t>——《</a:t>
            </a:r>
            <a:r>
              <a:rPr lang="zh-CN" altLang="en-US" sz="2800" smtClean="0">
                <a:solidFill>
                  <a:prstClr val="black"/>
                </a:solidFill>
                <a:latin typeface="楷体" pitchFamily="49" charset="-122"/>
                <a:ea typeface="楷体" pitchFamily="49" charset="-122"/>
              </a:rPr>
              <a:t>中国人民政治协商会议</a:t>
            </a:r>
            <a:r>
              <a:rPr lang="zh-CN" altLang="en-US" sz="2800" smtClean="0">
                <a:solidFill>
                  <a:srgbClr val="FF0000"/>
                </a:solidFill>
                <a:latin typeface="楷体" pitchFamily="49" charset="-122"/>
                <a:ea typeface="楷体" pitchFamily="49" charset="-122"/>
              </a:rPr>
              <a:t>共</a:t>
            </a:r>
            <a:r>
              <a:rPr lang="zh-CN" altLang="en-US" sz="2800" dirty="0">
                <a:solidFill>
                  <a:srgbClr val="FF0000"/>
                </a:solidFill>
                <a:latin typeface="楷体" pitchFamily="49" charset="-122"/>
                <a:ea typeface="楷体" pitchFamily="49" charset="-122"/>
              </a:rPr>
              <a:t>同纲领</a:t>
            </a:r>
            <a:r>
              <a:rPr lang="en-US" altLang="zh-CN" sz="2800" dirty="0">
                <a:solidFill>
                  <a:prstClr val="black"/>
                </a:solidFill>
                <a:latin typeface="楷体" pitchFamily="49" charset="-122"/>
                <a:ea typeface="楷体" pitchFamily="49" charset="-122"/>
              </a:rPr>
              <a:t>》</a:t>
            </a:r>
            <a:r>
              <a:rPr lang="zh-CN" altLang="en-US" sz="2800" dirty="0">
                <a:solidFill>
                  <a:prstClr val="black"/>
                </a:solidFill>
                <a:latin typeface="楷体" pitchFamily="49" charset="-122"/>
                <a:ea typeface="楷体" pitchFamily="49" charset="-122"/>
              </a:rPr>
              <a:t>（临时宪法</a:t>
            </a:r>
            <a:r>
              <a:rPr lang="en-US" altLang="zh-CN" sz="2800" dirty="0">
                <a:solidFill>
                  <a:prstClr val="black"/>
                </a:solidFill>
                <a:latin typeface="楷体" pitchFamily="49" charset="-122"/>
                <a:ea typeface="楷体" pitchFamily="49" charset="-122"/>
              </a:rPr>
              <a:t>\</a:t>
            </a:r>
            <a:r>
              <a:rPr lang="zh-CN" altLang="en-US" sz="2800" dirty="0">
                <a:solidFill>
                  <a:prstClr val="black"/>
                </a:solidFill>
                <a:latin typeface="楷体" pitchFamily="49" charset="-122"/>
                <a:ea typeface="楷体" pitchFamily="49" charset="-122"/>
              </a:rPr>
              <a:t>施政纲</a:t>
            </a:r>
            <a:r>
              <a:rPr lang="zh-CN" altLang="en-US" sz="2800">
                <a:solidFill>
                  <a:prstClr val="black"/>
                </a:solidFill>
                <a:latin typeface="楷体" pitchFamily="49" charset="-122"/>
                <a:ea typeface="楷体" pitchFamily="49" charset="-122"/>
              </a:rPr>
              <a:t>领</a:t>
            </a:r>
            <a:r>
              <a:rPr lang="zh-CN" altLang="en-US" sz="2800" smtClean="0">
                <a:solidFill>
                  <a:prstClr val="black"/>
                </a:solidFill>
                <a:latin typeface="楷体" pitchFamily="49" charset="-122"/>
                <a:ea typeface="楷体" pitchFamily="49" charset="-122"/>
              </a:rPr>
              <a:t>）</a:t>
            </a:r>
            <a:endParaRPr lang="zh-CN" altLang="en-US" sz="2800" dirty="0">
              <a:solidFill>
                <a:prstClr val="black"/>
              </a:solidFill>
              <a:latin typeface="楷体" pitchFamily="49" charset="-122"/>
              <a:ea typeface="楷体" pitchFamily="49" charset="-122"/>
            </a:endParaRPr>
          </a:p>
        </p:txBody>
      </p:sp>
      <p:sp>
        <p:nvSpPr>
          <p:cNvPr id="16" name="矩形 15"/>
          <p:cNvSpPr/>
          <p:nvPr/>
        </p:nvSpPr>
        <p:spPr>
          <a:xfrm>
            <a:off x="0" y="-16467"/>
            <a:ext cx="12192000" cy="2246769"/>
          </a:xfrm>
          <a:prstGeom prst="rect">
            <a:avLst/>
          </a:prstGeom>
          <a:solidFill>
            <a:schemeClr val="accent6">
              <a:lumMod val="40000"/>
              <a:lumOff val="60000"/>
            </a:schemeClr>
          </a:solidFill>
        </p:spPr>
        <p:txBody>
          <a:bodyPr wrap="square">
            <a:spAutoFit/>
          </a:bodyPr>
          <a:lstStyle/>
          <a:p>
            <a:r>
              <a:rPr lang="en-US" altLang="zh-CN" sz="2800" smtClean="0">
                <a:latin typeface="楷体" pitchFamily="49" charset="-122"/>
                <a:ea typeface="楷体" pitchFamily="49" charset="-122"/>
              </a:rPr>
              <a:t>P156:《</a:t>
            </a:r>
            <a:r>
              <a:rPr lang="zh-CN" altLang="en-US" sz="2800">
                <a:latin typeface="楷体" pitchFamily="49" charset="-122"/>
                <a:ea typeface="楷体" pitchFamily="49" charset="-122"/>
              </a:rPr>
              <a:t>中国人民政治协商会议共同纲领</a:t>
            </a:r>
            <a:r>
              <a:rPr lang="en-US" altLang="zh-CN" sz="2800" smtClean="0">
                <a:latin typeface="楷体" pitchFamily="49" charset="-122"/>
                <a:ea typeface="楷体" pitchFamily="49" charset="-122"/>
              </a:rPr>
              <a:t>》</a:t>
            </a:r>
            <a:r>
              <a:rPr lang="zh-CN" altLang="en-US" sz="2800" smtClean="0">
                <a:latin typeface="楷体" pitchFamily="49" charset="-122"/>
                <a:ea typeface="楷体" pitchFamily="49" charset="-122"/>
              </a:rPr>
              <a:t>规定：中华人民共和国为</a:t>
            </a:r>
            <a:r>
              <a:rPr lang="zh-CN" altLang="en-US" sz="2800" b="1" smtClean="0">
                <a:solidFill>
                  <a:srgbClr val="FF0000"/>
                </a:solidFill>
                <a:latin typeface="楷体" pitchFamily="49" charset="-122"/>
                <a:ea typeface="楷体" pitchFamily="49" charset="-122"/>
              </a:rPr>
              <a:t>新民主义即人民主义的国家</a:t>
            </a:r>
            <a:r>
              <a:rPr lang="zh-CN" altLang="en-US" sz="2800" smtClean="0">
                <a:latin typeface="楷体" pitchFamily="49" charset="-122"/>
                <a:ea typeface="楷体" pitchFamily="49" charset="-122"/>
              </a:rPr>
              <a:t>，实行</a:t>
            </a:r>
            <a:r>
              <a:rPr lang="zh-CN" altLang="en-US" sz="2800" b="1" smtClean="0">
                <a:solidFill>
                  <a:srgbClr val="C00000"/>
                </a:solidFill>
                <a:latin typeface="楷体" pitchFamily="49" charset="-122"/>
                <a:ea typeface="楷体" pitchFamily="49" charset="-122"/>
              </a:rPr>
              <a:t>工人阶级领导的、以工农联盟为基础的、团结各民主阶级和国内各民族的</a:t>
            </a:r>
            <a:r>
              <a:rPr lang="zh-CN" altLang="en-US" sz="2800" b="1" smtClean="0">
                <a:solidFill>
                  <a:srgbClr val="FF0000"/>
                </a:solidFill>
                <a:latin typeface="楷体" pitchFamily="49" charset="-122"/>
                <a:ea typeface="楷体" pitchFamily="49" charset="-122"/>
              </a:rPr>
              <a:t>人民民主专政</a:t>
            </a:r>
            <a:r>
              <a:rPr lang="zh-CN" altLang="en-US" sz="2800" smtClean="0">
                <a:latin typeface="楷体" pitchFamily="49" charset="-122"/>
                <a:ea typeface="楷体" pitchFamily="49" charset="-122"/>
              </a:rPr>
              <a:t>，反对</a:t>
            </a:r>
            <a:r>
              <a:rPr lang="zh-CN" altLang="en-US" sz="2800" smtClean="0">
                <a:solidFill>
                  <a:srgbClr val="C00000"/>
                </a:solidFill>
                <a:latin typeface="楷体" pitchFamily="49" charset="-122"/>
                <a:ea typeface="楷体" pitchFamily="49" charset="-122"/>
              </a:rPr>
              <a:t>帝国主义、封建主义和官僚资本主义</a:t>
            </a:r>
            <a:r>
              <a:rPr lang="zh-CN" altLang="en-US" sz="2800" smtClean="0">
                <a:latin typeface="楷体" pitchFamily="49" charset="-122"/>
                <a:ea typeface="楷体" pitchFamily="49" charset="-122"/>
              </a:rPr>
              <a:t>，为中国的</a:t>
            </a:r>
            <a:r>
              <a:rPr lang="zh-CN" altLang="en-US" sz="2800" b="1" smtClean="0">
                <a:solidFill>
                  <a:srgbClr val="0000FF"/>
                </a:solidFill>
                <a:latin typeface="楷体" pitchFamily="49" charset="-122"/>
                <a:ea typeface="楷体" pitchFamily="49" charset="-122"/>
              </a:rPr>
              <a:t>独立、民主、和平、统一</a:t>
            </a:r>
            <a:r>
              <a:rPr lang="zh-CN" altLang="en-US" sz="2800" smtClean="0">
                <a:latin typeface="楷体" pitchFamily="49" charset="-122"/>
                <a:ea typeface="楷体" pitchFamily="49" charset="-122"/>
              </a:rPr>
              <a:t>和</a:t>
            </a:r>
            <a:r>
              <a:rPr lang="zh-CN" altLang="en-US" sz="2800" b="1" smtClean="0">
                <a:solidFill>
                  <a:srgbClr val="0000FF"/>
                </a:solidFill>
                <a:latin typeface="楷体" pitchFamily="49" charset="-122"/>
                <a:ea typeface="楷体" pitchFamily="49" charset="-122"/>
              </a:rPr>
              <a:t>富强</a:t>
            </a:r>
            <a:r>
              <a:rPr lang="zh-CN" altLang="en-US" sz="2800" smtClean="0">
                <a:latin typeface="楷体" pitchFamily="49" charset="-122"/>
                <a:ea typeface="楷体" pitchFamily="49" charset="-122"/>
              </a:rPr>
              <a:t>而奋斗。</a:t>
            </a:r>
            <a:r>
              <a:rPr lang="en-US" altLang="zh-CN" sz="2800">
                <a:latin typeface="楷体" pitchFamily="49" charset="-122"/>
                <a:ea typeface="楷体" pitchFamily="49" charset="-122"/>
              </a:rPr>
              <a:t>《</a:t>
            </a:r>
            <a:r>
              <a:rPr lang="zh-CN" altLang="en-US" sz="2800">
                <a:latin typeface="楷体" pitchFamily="49" charset="-122"/>
                <a:ea typeface="楷体" pitchFamily="49" charset="-122"/>
              </a:rPr>
              <a:t>中国人民政治协商会议共同纲领</a:t>
            </a:r>
            <a:r>
              <a:rPr lang="en-US" altLang="zh-CN" sz="2800" smtClean="0">
                <a:latin typeface="楷体" pitchFamily="49" charset="-122"/>
                <a:ea typeface="楷体" pitchFamily="49" charset="-122"/>
              </a:rPr>
              <a:t>》</a:t>
            </a:r>
            <a:r>
              <a:rPr lang="zh-CN" altLang="en-US" sz="2800" smtClean="0">
                <a:latin typeface="楷体" pitchFamily="49" charset="-122"/>
                <a:ea typeface="楷体" pitchFamily="49" charset="-122"/>
              </a:rPr>
              <a:t>是新中国的</a:t>
            </a:r>
            <a:r>
              <a:rPr lang="zh-CN" altLang="en-US" sz="2800">
                <a:solidFill>
                  <a:srgbClr val="FF0000"/>
                </a:solidFill>
                <a:latin typeface="楷体" pitchFamily="49" charset="-122"/>
                <a:ea typeface="楷体" pitchFamily="49" charset="-122"/>
              </a:rPr>
              <a:t>建国</a:t>
            </a:r>
            <a:r>
              <a:rPr lang="zh-CN" altLang="en-US" sz="2800" smtClean="0">
                <a:solidFill>
                  <a:srgbClr val="FF0000"/>
                </a:solidFill>
                <a:latin typeface="楷体" pitchFamily="49" charset="-122"/>
                <a:ea typeface="楷体" pitchFamily="49" charset="-122"/>
              </a:rPr>
              <a:t>纲领、</a:t>
            </a:r>
            <a:r>
              <a:rPr lang="zh-CN" altLang="en-US" sz="2800" smtClean="0">
                <a:latin typeface="楷体" pitchFamily="49" charset="-122"/>
                <a:ea typeface="楷体" pitchFamily="49" charset="-122"/>
              </a:rPr>
              <a:t>具有</a:t>
            </a:r>
            <a:r>
              <a:rPr lang="zh-CN" altLang="en-US" sz="2800" smtClean="0">
                <a:solidFill>
                  <a:srgbClr val="FF0000"/>
                </a:solidFill>
                <a:latin typeface="楷体" pitchFamily="49" charset="-122"/>
                <a:ea typeface="楷体" pitchFamily="49" charset="-122"/>
              </a:rPr>
              <a:t>临时宪法</a:t>
            </a:r>
            <a:r>
              <a:rPr lang="zh-CN" altLang="en-US" sz="2800" smtClean="0">
                <a:latin typeface="楷体" pitchFamily="49" charset="-122"/>
                <a:ea typeface="楷体" pitchFamily="49" charset="-122"/>
              </a:rPr>
              <a:t>的作用。</a:t>
            </a:r>
            <a:endParaRPr lang="zh-CN" altLang="en-US" sz="2800" dirty="0">
              <a:latin typeface="楷体" pitchFamily="49" charset="-122"/>
              <a:ea typeface="楷体" pitchFamily="49" charset="-122"/>
            </a:endParaRPr>
          </a:p>
        </p:txBody>
      </p:sp>
      <p:sp>
        <p:nvSpPr>
          <p:cNvPr id="17" name="矩形 16"/>
          <p:cNvSpPr/>
          <p:nvPr/>
        </p:nvSpPr>
        <p:spPr>
          <a:xfrm>
            <a:off x="2969" y="1923050"/>
            <a:ext cx="5977920" cy="4893647"/>
          </a:xfrm>
          <a:prstGeom prst="rect">
            <a:avLst/>
          </a:prstGeom>
          <a:solidFill>
            <a:schemeClr val="accent3">
              <a:lumMod val="20000"/>
              <a:lumOff val="80000"/>
            </a:schemeClr>
          </a:solidFill>
        </p:spPr>
        <p:txBody>
          <a:bodyPr wrap="square">
            <a:spAutoFit/>
          </a:bodyPr>
          <a:lstStyle/>
          <a:p>
            <a:r>
              <a:rPr lang="en-US" altLang="zh-CN" sz="2400" smtClean="0">
                <a:latin typeface="楷体" pitchFamily="49" charset="-122"/>
                <a:ea typeface="楷体" pitchFamily="49" charset="-122"/>
              </a:rPr>
              <a:t>P156</a:t>
            </a:r>
            <a:r>
              <a:rPr lang="zh-CN" altLang="en-US" sz="2400" smtClean="0">
                <a:latin typeface="楷体" pitchFamily="49" charset="-122"/>
                <a:ea typeface="楷体" pitchFamily="49" charset="-122"/>
              </a:rPr>
              <a:t>历</a:t>
            </a:r>
            <a:r>
              <a:rPr lang="zh-CN" altLang="en-US" sz="2400">
                <a:latin typeface="楷体" pitchFamily="49" charset="-122"/>
                <a:ea typeface="楷体" pitchFamily="49" charset="-122"/>
              </a:rPr>
              <a:t>史纵</a:t>
            </a:r>
            <a:r>
              <a:rPr lang="zh-CN" altLang="en-US" sz="2400" smtClean="0">
                <a:latin typeface="楷体" pitchFamily="49" charset="-122"/>
                <a:ea typeface="楷体" pitchFamily="49" charset="-122"/>
              </a:rPr>
              <a:t>横</a:t>
            </a:r>
            <a:endParaRPr lang="en-US" altLang="zh-CN" sz="2400" smtClean="0">
              <a:latin typeface="楷体" pitchFamily="49" charset="-122"/>
              <a:ea typeface="楷体" pitchFamily="49" charset="-122"/>
            </a:endParaRPr>
          </a:p>
          <a:p>
            <a:r>
              <a:rPr lang="en-US" altLang="zh-CN" sz="2400" b="1">
                <a:latin typeface="楷体" pitchFamily="49" charset="-122"/>
                <a:ea typeface="楷体" pitchFamily="49" charset="-122"/>
              </a:rPr>
              <a:t> </a:t>
            </a:r>
            <a:r>
              <a:rPr lang="en-US" altLang="zh-CN" sz="2400" b="1" smtClean="0">
                <a:latin typeface="楷体" pitchFamily="49" charset="-122"/>
                <a:ea typeface="楷体" pitchFamily="49" charset="-122"/>
              </a:rPr>
              <a:t>   </a:t>
            </a:r>
            <a:r>
              <a:rPr lang="zh-CN" altLang="en-US" sz="2400" b="1" smtClean="0">
                <a:latin typeface="楷体" pitchFamily="49" charset="-122"/>
                <a:ea typeface="楷体" pitchFamily="49" charset="-122"/>
              </a:rPr>
              <a:t>毛</a:t>
            </a:r>
            <a:r>
              <a:rPr lang="zh-CN" altLang="en-US" sz="2400" b="1">
                <a:latin typeface="楷体" pitchFamily="49" charset="-122"/>
                <a:ea typeface="楷体" pitchFamily="49" charset="-122"/>
              </a:rPr>
              <a:t>泽东关</a:t>
            </a:r>
            <a:r>
              <a:rPr lang="zh-CN" altLang="en-US" sz="2400" b="1" smtClean="0">
                <a:latin typeface="楷体" pitchFamily="49" charset="-122"/>
                <a:ea typeface="楷体" pitchFamily="49" charset="-122"/>
              </a:rPr>
              <a:t>于人</a:t>
            </a:r>
            <a:r>
              <a:rPr lang="zh-CN" altLang="en-US" sz="2400" b="1">
                <a:latin typeface="楷体" pitchFamily="49" charset="-122"/>
                <a:ea typeface="楷体" pitchFamily="49" charset="-122"/>
              </a:rPr>
              <a:t>民民主专政的理论</a:t>
            </a:r>
          </a:p>
          <a:p>
            <a:r>
              <a:rPr lang="en-US" altLang="zh-CN" sz="2400" smtClean="0">
                <a:latin typeface="楷体" pitchFamily="49" charset="-122"/>
                <a:ea typeface="楷体" pitchFamily="49" charset="-122"/>
              </a:rPr>
              <a:t>1949</a:t>
            </a:r>
            <a:r>
              <a:rPr lang="zh-CN" altLang="en-US" sz="2400" smtClean="0">
                <a:latin typeface="楷体" pitchFamily="49" charset="-122"/>
                <a:ea typeface="楷体" pitchFamily="49" charset="-122"/>
              </a:rPr>
              <a:t>年</a:t>
            </a:r>
            <a:r>
              <a:rPr lang="en-US" altLang="zh-CN" sz="2400" smtClean="0">
                <a:latin typeface="楷体" pitchFamily="49" charset="-122"/>
                <a:ea typeface="楷体" pitchFamily="49" charset="-122"/>
              </a:rPr>
              <a:t>6</a:t>
            </a:r>
            <a:r>
              <a:rPr lang="zh-CN" altLang="en-US" sz="2400" smtClean="0">
                <a:latin typeface="楷体" pitchFamily="49" charset="-122"/>
                <a:ea typeface="楷体" pitchFamily="49" charset="-122"/>
              </a:rPr>
              <a:t>月</a:t>
            </a:r>
            <a:r>
              <a:rPr lang="en-US" altLang="zh-CN" sz="2400" smtClean="0">
                <a:latin typeface="楷体" pitchFamily="49" charset="-122"/>
                <a:ea typeface="楷体" pitchFamily="49" charset="-122"/>
              </a:rPr>
              <a:t>30</a:t>
            </a:r>
            <a:r>
              <a:rPr lang="zh-CN" altLang="en-US" sz="2400" smtClean="0">
                <a:latin typeface="楷体" pitchFamily="49" charset="-122"/>
                <a:ea typeface="楷体" pitchFamily="49" charset="-122"/>
              </a:rPr>
              <a:t>日，毛</a:t>
            </a:r>
            <a:r>
              <a:rPr lang="zh-CN" altLang="en-US" sz="2400">
                <a:latin typeface="楷体" pitchFamily="49" charset="-122"/>
                <a:ea typeface="楷体" pitchFamily="49" charset="-122"/>
              </a:rPr>
              <a:t>泽东发表</a:t>
            </a:r>
            <a:r>
              <a:rPr lang="en-US" altLang="zh-CN" sz="2400">
                <a:latin typeface="楷体" pitchFamily="49" charset="-122"/>
                <a:ea typeface="楷体" pitchFamily="49" charset="-122"/>
              </a:rPr>
              <a:t>《</a:t>
            </a:r>
            <a:r>
              <a:rPr lang="zh-CN" altLang="en-US" sz="2400">
                <a:latin typeface="楷体" pitchFamily="49" charset="-122"/>
                <a:ea typeface="楷体" pitchFamily="49" charset="-122"/>
              </a:rPr>
              <a:t>论人民民主专政</a:t>
            </a:r>
            <a:r>
              <a:rPr lang="en-US" altLang="zh-CN" sz="2400">
                <a:latin typeface="楷体" pitchFamily="49" charset="-122"/>
                <a:ea typeface="楷体" pitchFamily="49" charset="-122"/>
              </a:rPr>
              <a:t>》</a:t>
            </a:r>
            <a:r>
              <a:rPr lang="zh-CN" altLang="en-US" sz="2400">
                <a:latin typeface="楷体" pitchFamily="49" charset="-122"/>
                <a:ea typeface="楷体" pitchFamily="49" charset="-122"/>
              </a:rPr>
              <a:t>，提出人民民主专政这一科学概念，即“</a:t>
            </a:r>
            <a:r>
              <a:rPr lang="zh-CN" altLang="en-US" sz="2400">
                <a:solidFill>
                  <a:srgbClr val="FF0000"/>
                </a:solidFill>
                <a:latin typeface="楷体" pitchFamily="49" charset="-122"/>
                <a:ea typeface="楷体" pitchFamily="49" charset="-122"/>
              </a:rPr>
              <a:t>对人民内部的民主方面和对反动派的专政方面，互相结合起来，就是人民民主专政”</a:t>
            </a:r>
            <a:r>
              <a:rPr lang="zh-CN" altLang="en-US" sz="2400">
                <a:latin typeface="楷体" pitchFamily="49" charset="-122"/>
                <a:ea typeface="楷体" pitchFamily="49" charset="-122"/>
              </a:rPr>
              <a:t>。他认为，在现阶段的中国</a:t>
            </a:r>
            <a:r>
              <a:rPr lang="zh-CN" altLang="en-US" sz="2400" smtClean="0">
                <a:latin typeface="楷体" pitchFamily="49" charset="-122"/>
                <a:ea typeface="楷体" pitchFamily="49" charset="-122"/>
              </a:rPr>
              <a:t>，人</a:t>
            </a:r>
            <a:r>
              <a:rPr lang="zh-CN" altLang="en-US" sz="2400">
                <a:latin typeface="楷体" pitchFamily="49" charset="-122"/>
                <a:ea typeface="楷体" pitchFamily="49" charset="-122"/>
              </a:rPr>
              <a:t>民包括工</a:t>
            </a:r>
            <a:r>
              <a:rPr lang="zh-CN" altLang="en-US" sz="2400" b="1">
                <a:solidFill>
                  <a:srgbClr val="0000FF"/>
                </a:solidFill>
                <a:latin typeface="楷体" pitchFamily="49" charset="-122"/>
                <a:ea typeface="楷体" pitchFamily="49" charset="-122"/>
              </a:rPr>
              <a:t>人阶级、农民阶级、城市小资产阶级</a:t>
            </a:r>
            <a:r>
              <a:rPr lang="zh-CN" altLang="en-US" sz="2400">
                <a:latin typeface="楷体" pitchFamily="49" charset="-122"/>
                <a:ea typeface="楷体" pitchFamily="49" charset="-122"/>
              </a:rPr>
              <a:t>和</a:t>
            </a:r>
            <a:r>
              <a:rPr lang="zh-CN" altLang="en-US" sz="2400" b="1">
                <a:solidFill>
                  <a:srgbClr val="0000FF"/>
                </a:solidFill>
                <a:latin typeface="楷体" pitchFamily="49" charset="-122"/>
                <a:ea typeface="楷体" pitchFamily="49" charset="-122"/>
              </a:rPr>
              <a:t>民族资产阶级</a:t>
            </a:r>
            <a:r>
              <a:rPr lang="zh-CN" altLang="en-US" sz="2400">
                <a:latin typeface="楷体" pitchFamily="49" charset="-122"/>
                <a:ea typeface="楷体" pitchFamily="49" charset="-122"/>
              </a:rPr>
              <a:t>。工人阶级是领导力量，工农联盟是基础力量。毛泽东关于人民民主专政的理论，是对</a:t>
            </a:r>
            <a:r>
              <a:rPr lang="zh-CN" altLang="en-US" sz="2400" b="1">
                <a:solidFill>
                  <a:srgbClr val="C00000"/>
                </a:solidFill>
                <a:latin typeface="楷体" pitchFamily="49" charset="-122"/>
                <a:ea typeface="楷体" pitchFamily="49" charset="-122"/>
              </a:rPr>
              <a:t>马克思主义国家学说的丰富和发展</a:t>
            </a:r>
            <a:r>
              <a:rPr lang="zh-CN" altLang="en-US" sz="2400">
                <a:latin typeface="楷体" pitchFamily="49" charset="-122"/>
                <a:ea typeface="楷体" pitchFamily="49" charset="-122"/>
              </a:rPr>
              <a:t>，为新中国的建立奠定了</a:t>
            </a:r>
            <a:r>
              <a:rPr lang="zh-CN" altLang="en-US" sz="2400" b="1">
                <a:solidFill>
                  <a:srgbClr val="C00000"/>
                </a:solidFill>
                <a:latin typeface="楷体" pitchFamily="49" charset="-122"/>
                <a:ea typeface="楷体" pitchFamily="49" charset="-122"/>
              </a:rPr>
              <a:t>理论</a:t>
            </a:r>
            <a:r>
              <a:rPr lang="zh-CN" altLang="en-US" sz="2400">
                <a:latin typeface="楷体" pitchFamily="49" charset="-122"/>
                <a:ea typeface="楷体" pitchFamily="49" charset="-122"/>
              </a:rPr>
              <a:t>和</a:t>
            </a:r>
            <a:r>
              <a:rPr lang="zh-CN" altLang="en-US" sz="2400" b="1">
                <a:solidFill>
                  <a:srgbClr val="C00000"/>
                </a:solidFill>
                <a:latin typeface="楷体" pitchFamily="49" charset="-122"/>
                <a:ea typeface="楷体" pitchFamily="49" charset="-122"/>
              </a:rPr>
              <a:t>政策</a:t>
            </a:r>
            <a:r>
              <a:rPr lang="zh-CN" altLang="en-US" sz="2400">
                <a:latin typeface="楷体" pitchFamily="49" charset="-122"/>
                <a:ea typeface="楷体" pitchFamily="49" charset="-122"/>
              </a:rPr>
              <a:t>基础</a:t>
            </a:r>
            <a:r>
              <a:rPr lang="zh-CN" altLang="en-US" sz="2400" smtClean="0">
                <a:latin typeface="楷体" pitchFamily="49" charset="-122"/>
                <a:ea typeface="楷体" pitchFamily="49" charset="-122"/>
              </a:rPr>
              <a:t>。</a:t>
            </a:r>
            <a:endParaRPr lang="zh-CN" altLang="en-US" sz="2400">
              <a:latin typeface="楷体" pitchFamily="49" charset="-122"/>
              <a:ea typeface="楷体" pitchFamily="49" charset="-122"/>
            </a:endParaRPr>
          </a:p>
        </p:txBody>
      </p:sp>
      <p:sp>
        <p:nvSpPr>
          <p:cNvPr id="19" name="TextBox 11"/>
          <p:cNvSpPr txBox="1"/>
          <p:nvPr/>
        </p:nvSpPr>
        <p:spPr>
          <a:xfrm>
            <a:off x="6022768" y="1877953"/>
            <a:ext cx="6204857" cy="4893647"/>
          </a:xfrm>
          <a:prstGeom prst="rect">
            <a:avLst/>
          </a:prstGeom>
          <a:solidFill>
            <a:schemeClr val="accent5">
              <a:lumMod val="20000"/>
              <a:lumOff val="80000"/>
            </a:schemeClr>
          </a:solidFill>
        </p:spPr>
        <p:txBody>
          <a:bodyPr wrap="square" rtlCol="0">
            <a:spAutoFit/>
          </a:bodyPr>
          <a:lstStyle/>
          <a:p>
            <a:r>
              <a:rPr lang="zh-CN" altLang="en-US" sz="2400" dirty="0">
                <a:latin typeface="楷体" pitchFamily="49" charset="-122"/>
                <a:ea typeface="楷体" pitchFamily="49" charset="-122"/>
              </a:rPr>
              <a:t>“你们独裁。”可爱的先生们，你们讲对了，我们正是这样。中国人民在几十年中积累起来的一切经验，都叫我们实行</a:t>
            </a:r>
            <a:r>
              <a:rPr lang="zh-CN" altLang="en-US" sz="2400" b="1" dirty="0">
                <a:solidFill>
                  <a:srgbClr val="FF0000"/>
                </a:solidFill>
                <a:latin typeface="楷体" pitchFamily="49" charset="-122"/>
                <a:ea typeface="楷体" pitchFamily="49" charset="-122"/>
              </a:rPr>
              <a:t>人民民主专政</a:t>
            </a:r>
            <a:r>
              <a:rPr lang="zh-CN" altLang="en-US" sz="2400" dirty="0">
                <a:latin typeface="楷体" pitchFamily="49" charset="-122"/>
                <a:ea typeface="楷体" pitchFamily="49" charset="-122"/>
              </a:rPr>
              <a:t>，或曰人民民主独裁，总之是一样，就是</a:t>
            </a:r>
            <a:r>
              <a:rPr lang="zh-CN" altLang="en-US" sz="2400" dirty="0">
                <a:solidFill>
                  <a:srgbClr val="FF0000"/>
                </a:solidFill>
                <a:latin typeface="楷体" pitchFamily="49" charset="-122"/>
                <a:ea typeface="楷体" pitchFamily="49" charset="-122"/>
              </a:rPr>
              <a:t>剥夺反动派的发言权，只让人民有发言权</a:t>
            </a:r>
            <a:r>
              <a:rPr lang="zh-CN" altLang="en-US" sz="2400" b="1" dirty="0" smtClean="0">
                <a:solidFill>
                  <a:srgbClr val="FF0000"/>
                </a:solidFill>
                <a:latin typeface="楷体" pitchFamily="49" charset="-122"/>
                <a:ea typeface="楷体" pitchFamily="49" charset="-122"/>
              </a:rPr>
              <a:t>。</a:t>
            </a:r>
            <a:r>
              <a:rPr lang="en-US" altLang="zh-CN" sz="2400" b="1" dirty="0" smtClean="0">
                <a:solidFill>
                  <a:srgbClr val="FF0000"/>
                </a:solidFill>
                <a:latin typeface="楷体" pitchFamily="49" charset="-122"/>
                <a:ea typeface="楷体" pitchFamily="49" charset="-122"/>
              </a:rPr>
              <a:t>……</a:t>
            </a:r>
            <a:r>
              <a:rPr lang="zh-CN" altLang="en-US" sz="2400" dirty="0">
                <a:latin typeface="楷体" pitchFamily="49" charset="-122"/>
                <a:ea typeface="楷体" pitchFamily="49" charset="-122"/>
              </a:rPr>
              <a:t>人民是什么</a:t>
            </a:r>
            <a:r>
              <a:rPr lang="en-US" altLang="zh-CN" sz="2400" dirty="0">
                <a:latin typeface="楷体" pitchFamily="49" charset="-122"/>
                <a:ea typeface="楷体" pitchFamily="49" charset="-122"/>
              </a:rPr>
              <a:t>? </a:t>
            </a:r>
            <a:r>
              <a:rPr lang="zh-CN" altLang="en-US" sz="2400" dirty="0">
                <a:latin typeface="楷体" pitchFamily="49" charset="-122"/>
                <a:ea typeface="楷体" pitchFamily="49" charset="-122"/>
              </a:rPr>
              <a:t>在中国，在现阶段，是</a:t>
            </a:r>
            <a:r>
              <a:rPr lang="zh-CN" altLang="en-US" sz="2400" dirty="0">
                <a:solidFill>
                  <a:srgbClr val="FF0000"/>
                </a:solidFill>
                <a:latin typeface="楷体" pitchFamily="49" charset="-122"/>
                <a:ea typeface="楷体" pitchFamily="49" charset="-122"/>
              </a:rPr>
              <a:t>工人阶级，农民阶级，城市小资产阶级</a:t>
            </a:r>
            <a:r>
              <a:rPr lang="zh-CN" altLang="en-US" sz="2400" dirty="0">
                <a:latin typeface="楷体" pitchFamily="49" charset="-122"/>
                <a:ea typeface="楷体" pitchFamily="49" charset="-122"/>
              </a:rPr>
              <a:t>和</a:t>
            </a:r>
            <a:r>
              <a:rPr lang="zh-CN" altLang="en-US" sz="2400" dirty="0">
                <a:solidFill>
                  <a:srgbClr val="FF0000"/>
                </a:solidFill>
                <a:latin typeface="楷体" pitchFamily="49" charset="-122"/>
                <a:ea typeface="楷体" pitchFamily="49" charset="-122"/>
              </a:rPr>
              <a:t>民族资产阶级</a:t>
            </a:r>
            <a:r>
              <a:rPr lang="zh-CN" altLang="en-US" sz="2400" dirty="0">
                <a:latin typeface="楷体" pitchFamily="49" charset="-122"/>
                <a:ea typeface="楷体" pitchFamily="49" charset="-122"/>
              </a:rPr>
              <a:t>。这些阶级在工人阶级和共产党的领导之下，团结起来，组成自己的</a:t>
            </a:r>
            <a:r>
              <a:rPr lang="zh-CN" altLang="en-US" sz="2400" dirty="0" smtClean="0">
                <a:latin typeface="楷体" pitchFamily="49" charset="-122"/>
                <a:ea typeface="楷体" pitchFamily="49" charset="-122"/>
              </a:rPr>
              <a:t>国家</a:t>
            </a:r>
            <a:r>
              <a:rPr lang="en-US" altLang="zh-CN" sz="2400" dirty="0" smtClean="0">
                <a:latin typeface="楷体" pitchFamily="49" charset="-122"/>
                <a:ea typeface="楷体" pitchFamily="49" charset="-122"/>
              </a:rPr>
              <a:t>……</a:t>
            </a:r>
            <a:r>
              <a:rPr lang="zh-CN" altLang="en-US" sz="2400" dirty="0" smtClean="0">
                <a:latin typeface="楷体" pitchFamily="49" charset="-122"/>
                <a:ea typeface="楷体" pitchFamily="49" charset="-122"/>
              </a:rPr>
              <a:t>对</a:t>
            </a:r>
            <a:r>
              <a:rPr lang="zh-CN" altLang="en-US" sz="2400" b="1" dirty="0">
                <a:solidFill>
                  <a:srgbClr val="0033CC"/>
                </a:solidFill>
                <a:latin typeface="楷体" pitchFamily="49" charset="-122"/>
                <a:ea typeface="楷体" pitchFamily="49" charset="-122"/>
              </a:rPr>
              <a:t>人民内部</a:t>
            </a:r>
            <a:r>
              <a:rPr lang="zh-CN" altLang="en-US" sz="2400" dirty="0">
                <a:solidFill>
                  <a:srgbClr val="000066"/>
                </a:solidFill>
                <a:latin typeface="楷体" pitchFamily="49" charset="-122"/>
                <a:ea typeface="楷体" pitchFamily="49" charset="-122"/>
              </a:rPr>
              <a:t>的</a:t>
            </a:r>
            <a:r>
              <a:rPr lang="zh-CN" altLang="en-US" sz="2400" b="1" dirty="0">
                <a:solidFill>
                  <a:srgbClr val="FF0000"/>
                </a:solidFill>
                <a:latin typeface="楷体" pitchFamily="49" charset="-122"/>
                <a:ea typeface="楷体" pitchFamily="49" charset="-122"/>
              </a:rPr>
              <a:t>民主</a:t>
            </a:r>
            <a:r>
              <a:rPr lang="zh-CN" altLang="en-US" sz="2400" dirty="0">
                <a:latin typeface="楷体" pitchFamily="49" charset="-122"/>
                <a:ea typeface="楷体" pitchFamily="49" charset="-122"/>
              </a:rPr>
              <a:t>方面和</a:t>
            </a:r>
            <a:r>
              <a:rPr lang="zh-CN" altLang="en-US" sz="2400" dirty="0">
                <a:solidFill>
                  <a:srgbClr val="000066"/>
                </a:solidFill>
                <a:latin typeface="楷体" pitchFamily="49" charset="-122"/>
                <a:ea typeface="楷体" pitchFamily="49" charset="-122"/>
              </a:rPr>
              <a:t>对</a:t>
            </a:r>
            <a:r>
              <a:rPr lang="zh-CN" altLang="en-US" sz="2400" b="1" dirty="0">
                <a:solidFill>
                  <a:srgbClr val="0033CC"/>
                </a:solidFill>
                <a:latin typeface="楷体" pitchFamily="49" charset="-122"/>
                <a:ea typeface="楷体" pitchFamily="49" charset="-122"/>
              </a:rPr>
              <a:t>反动派</a:t>
            </a:r>
            <a:r>
              <a:rPr lang="zh-CN" altLang="en-US" sz="2400" dirty="0">
                <a:solidFill>
                  <a:srgbClr val="000066"/>
                </a:solidFill>
                <a:latin typeface="楷体" pitchFamily="49" charset="-122"/>
                <a:ea typeface="楷体" pitchFamily="49" charset="-122"/>
              </a:rPr>
              <a:t>的</a:t>
            </a:r>
            <a:r>
              <a:rPr lang="zh-CN" altLang="en-US" sz="2400" b="1" dirty="0">
                <a:solidFill>
                  <a:srgbClr val="FF0000"/>
                </a:solidFill>
                <a:latin typeface="楷体" pitchFamily="49" charset="-122"/>
                <a:ea typeface="楷体" pitchFamily="49" charset="-122"/>
              </a:rPr>
              <a:t>专政</a:t>
            </a:r>
            <a:r>
              <a:rPr lang="zh-CN" altLang="en-US" sz="2400" dirty="0">
                <a:latin typeface="楷体" pitchFamily="49" charset="-122"/>
                <a:ea typeface="楷体" pitchFamily="49" charset="-122"/>
              </a:rPr>
              <a:t>方面，互相结合起来，就是人民民主专政。</a:t>
            </a:r>
            <a:endParaRPr lang="en-US" altLang="zh-CN" sz="2400" dirty="0" smtClean="0">
              <a:latin typeface="楷体" pitchFamily="49" charset="-122"/>
              <a:ea typeface="楷体" pitchFamily="49" charset="-122"/>
            </a:endParaRPr>
          </a:p>
          <a:p>
            <a:r>
              <a:rPr lang="en-US" altLang="zh-CN" sz="2400">
                <a:latin typeface="楷体" pitchFamily="49" charset="-122"/>
                <a:ea typeface="楷体" pitchFamily="49" charset="-122"/>
              </a:rPr>
              <a:t> </a:t>
            </a:r>
            <a:r>
              <a:rPr lang="en-US" altLang="zh-CN" sz="2400" smtClean="0">
                <a:latin typeface="楷体" pitchFamily="49" charset="-122"/>
                <a:ea typeface="楷体" pitchFamily="49" charset="-122"/>
              </a:rPr>
              <a:t>——</a:t>
            </a:r>
            <a:r>
              <a:rPr lang="zh-CN" altLang="en-US" sz="2400" dirty="0" smtClean="0">
                <a:latin typeface="楷体" pitchFamily="49" charset="-122"/>
                <a:ea typeface="楷体" pitchFamily="49" charset="-122"/>
              </a:rPr>
              <a:t>毛泽</a:t>
            </a:r>
            <a:r>
              <a:rPr lang="zh-CN" altLang="en-US" sz="2400" smtClean="0">
                <a:latin typeface="楷体" pitchFamily="49" charset="-122"/>
                <a:ea typeface="楷体" pitchFamily="49" charset="-122"/>
              </a:rPr>
              <a:t>东 </a:t>
            </a:r>
            <a:r>
              <a:rPr lang="en-US" altLang="zh-CN" sz="2400" smtClean="0">
                <a:latin typeface="楷体" pitchFamily="49" charset="-122"/>
                <a:ea typeface="楷体" pitchFamily="49" charset="-122"/>
              </a:rPr>
              <a:t>1949</a:t>
            </a:r>
            <a:r>
              <a:rPr lang="zh-CN" altLang="en-US" sz="2400" dirty="0" smtClean="0">
                <a:latin typeface="楷体" pitchFamily="49" charset="-122"/>
                <a:ea typeface="楷体" pitchFamily="49" charset="-122"/>
              </a:rPr>
              <a:t>年</a:t>
            </a:r>
            <a:r>
              <a:rPr lang="en-US" altLang="zh-CN" sz="2400" dirty="0" smtClean="0">
                <a:latin typeface="楷体" pitchFamily="49" charset="-122"/>
                <a:ea typeface="楷体" pitchFamily="49" charset="-122"/>
              </a:rPr>
              <a:t>6</a:t>
            </a:r>
            <a:r>
              <a:rPr lang="zh-CN" altLang="en-US" sz="2400" dirty="0" smtClean="0">
                <a:latin typeface="楷体" pitchFamily="49" charset="-122"/>
                <a:ea typeface="楷体" pitchFamily="49" charset="-122"/>
              </a:rPr>
              <a:t>月</a:t>
            </a:r>
            <a:r>
              <a:rPr lang="en-US" altLang="zh-CN" sz="2400" dirty="0" smtClean="0">
                <a:latin typeface="楷体" pitchFamily="49" charset="-122"/>
                <a:ea typeface="楷体" pitchFamily="49" charset="-122"/>
              </a:rPr>
              <a:t>30  《</a:t>
            </a:r>
            <a:r>
              <a:rPr lang="zh-CN" altLang="en-US" sz="2400" dirty="0" smtClean="0">
                <a:latin typeface="楷体" pitchFamily="49" charset="-122"/>
                <a:ea typeface="楷体" pitchFamily="49" charset="-122"/>
              </a:rPr>
              <a:t>论人民民主专政</a:t>
            </a:r>
            <a:r>
              <a:rPr lang="en-US" altLang="zh-CN" sz="2400" dirty="0" smtClean="0">
                <a:latin typeface="楷体" pitchFamily="49" charset="-122"/>
                <a:ea typeface="楷体" pitchFamily="49" charset="-122"/>
              </a:rPr>
              <a:t>》</a:t>
            </a:r>
            <a:endParaRPr lang="zh-CN" altLang="en-US" sz="2400" dirty="0" smtClean="0">
              <a:latin typeface="楷体" pitchFamily="49" charset="-122"/>
              <a:ea typeface="楷体" pitchFamily="49" charset="-122"/>
            </a:endParaRPr>
          </a:p>
        </p:txBody>
      </p:sp>
      <p:pic>
        <p:nvPicPr>
          <p:cNvPr id="20" name="图片 19"/>
          <p:cNvPicPr>
            <a:picLocks noChangeAspect="1"/>
          </p:cNvPicPr>
          <p:nvPr/>
        </p:nvPicPr>
        <p:blipFill rotWithShape="1">
          <a:blip r:embed="rId7">
            <a:extLst>
              <a:ext uri="{28A0092B-C50C-407E-A947-70E740481C1C}">
                <a14:useLocalDpi xmlns:a14="http://schemas.microsoft.com/office/drawing/2010/main" val="0"/>
              </a:ext>
            </a:extLst>
          </a:blip>
          <a:srcRect l="2605" b="6553"/>
          <a:stretch/>
        </p:blipFill>
        <p:spPr>
          <a:xfrm>
            <a:off x="3429756" y="23398"/>
            <a:ext cx="8728830" cy="4082598"/>
          </a:xfrm>
          <a:prstGeom prst="rect">
            <a:avLst/>
          </a:prstGeom>
          <a:solidFill>
            <a:schemeClr val="bg1"/>
          </a:solidFill>
          <a:ln>
            <a:solidFill>
              <a:schemeClr val="tx1"/>
            </a:solidFill>
          </a:ln>
        </p:spPr>
      </p:pic>
    </p:spTree>
    <p:extLst>
      <p:ext uri="{BB962C8B-B14F-4D97-AF65-F5344CB8AC3E}">
        <p14:creationId xmlns:p14="http://schemas.microsoft.com/office/powerpoint/2010/main" val="16886441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1" nodeType="clickEffect">
                                  <p:stCondLst>
                                    <p:cond delay="0"/>
                                  </p:stCondLst>
                                  <p:childTnLst>
                                    <p:anim calcmode="lin" valueType="num">
                                      <p:cBhvr>
                                        <p:cTn id="34" dur="500"/>
                                        <p:tgtEl>
                                          <p:spTgt spid="17"/>
                                        </p:tgtEl>
                                        <p:attrNameLst>
                                          <p:attrName>ppt_w</p:attrName>
                                        </p:attrNameLst>
                                      </p:cBhvr>
                                      <p:tavLst>
                                        <p:tav tm="0">
                                          <p:val>
                                            <p:strVal val="ppt_w"/>
                                          </p:val>
                                        </p:tav>
                                        <p:tav tm="100000">
                                          <p:val>
                                            <p:fltVal val="0"/>
                                          </p:val>
                                        </p:tav>
                                      </p:tavLst>
                                    </p:anim>
                                    <p:anim calcmode="lin" valueType="num">
                                      <p:cBhvr>
                                        <p:cTn id="35" dur="500"/>
                                        <p:tgtEl>
                                          <p:spTgt spid="17"/>
                                        </p:tgtEl>
                                        <p:attrNameLst>
                                          <p:attrName>ppt_h</p:attrName>
                                        </p:attrNameLst>
                                      </p:cBhvr>
                                      <p:tavLst>
                                        <p:tav tm="0">
                                          <p:val>
                                            <p:strVal val="ppt_h"/>
                                          </p:val>
                                        </p:tav>
                                        <p:tav tm="100000">
                                          <p:val>
                                            <p:fltVal val="0"/>
                                          </p:val>
                                        </p:tav>
                                      </p:tavLst>
                                    </p:anim>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53" presetClass="exit" presetSubtype="32" fill="hold" grpId="1" nodeType="withEffect">
                                  <p:stCondLst>
                                    <p:cond delay="0"/>
                                  </p:stCondLst>
                                  <p:childTnLst>
                                    <p:anim calcmode="lin" valueType="num">
                                      <p:cBhvr>
                                        <p:cTn id="39" dur="500"/>
                                        <p:tgtEl>
                                          <p:spTgt spid="19"/>
                                        </p:tgtEl>
                                        <p:attrNameLst>
                                          <p:attrName>ppt_w</p:attrName>
                                        </p:attrNameLst>
                                      </p:cBhvr>
                                      <p:tavLst>
                                        <p:tav tm="0">
                                          <p:val>
                                            <p:strVal val="ppt_w"/>
                                          </p:val>
                                        </p:tav>
                                        <p:tav tm="100000">
                                          <p:val>
                                            <p:fltVal val="0"/>
                                          </p:val>
                                        </p:tav>
                                      </p:tavLst>
                                    </p:anim>
                                    <p:anim calcmode="lin" valueType="num">
                                      <p:cBhvr>
                                        <p:cTn id="40" dur="500"/>
                                        <p:tgtEl>
                                          <p:spTgt spid="19"/>
                                        </p:tgtEl>
                                        <p:attrNameLst>
                                          <p:attrName>ppt_h</p:attrName>
                                        </p:attrNameLst>
                                      </p:cBhvr>
                                      <p:tavLst>
                                        <p:tav tm="0">
                                          <p:val>
                                            <p:strVal val="ppt_h"/>
                                          </p:val>
                                        </p:tav>
                                        <p:tav tm="100000">
                                          <p:val>
                                            <p:fltVal val="0"/>
                                          </p:val>
                                        </p:tav>
                                      </p:tavLst>
                                    </p:anim>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1"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500" fill="hold"/>
                                        <p:tgtEl>
                                          <p:spTgt spid="20"/>
                                        </p:tgtEl>
                                        <p:attrNameLst>
                                          <p:attrName>ppt_w</p:attrName>
                                        </p:attrNameLst>
                                      </p:cBhvr>
                                      <p:tavLst>
                                        <p:tav tm="0">
                                          <p:val>
                                            <p:fltVal val="0"/>
                                          </p:val>
                                        </p:tav>
                                        <p:tav tm="100000">
                                          <p:val>
                                            <p:strVal val="#ppt_w"/>
                                          </p:val>
                                        </p:tav>
                                      </p:tavLst>
                                    </p:anim>
                                    <p:anim calcmode="lin" valueType="num">
                                      <p:cBhvr>
                                        <p:cTn id="62" dur="500" fill="hold"/>
                                        <p:tgtEl>
                                          <p:spTgt spid="20"/>
                                        </p:tgtEl>
                                        <p:attrNameLst>
                                          <p:attrName>ppt_h</p:attrName>
                                        </p:attrNameLst>
                                      </p:cBhvr>
                                      <p:tavLst>
                                        <p:tav tm="0">
                                          <p:val>
                                            <p:fltVal val="0"/>
                                          </p:val>
                                        </p:tav>
                                        <p:tav tm="100000">
                                          <p:val>
                                            <p:strVal val="#ppt_h"/>
                                          </p:val>
                                        </p:tav>
                                      </p:tavLst>
                                    </p:anim>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6" grpId="0" animBg="1"/>
      <p:bldP spid="16" grpId="1" animBg="1"/>
      <p:bldP spid="17" grpId="0" animBg="1"/>
      <p:bldP spid="17" grpId="1" animBg="1"/>
      <p:bldP spid="19" grpId="0" animBg="1"/>
      <p:bldP spid="19"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一、人民政权的</a:t>
            </a:r>
            <a:r>
              <a:rPr kumimoji="0" lang="zh-CN" altLang="en-US" sz="32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建立</a:t>
            </a:r>
          </a:p>
        </p:txBody>
      </p:sp>
      <p:sp>
        <p:nvSpPr>
          <p:cNvPr id="3" name="TextBox 2"/>
          <p:cNvSpPr txBox="1"/>
          <p:nvPr/>
        </p:nvSpPr>
        <p:spPr>
          <a:xfrm>
            <a:off x="313752" y="655604"/>
            <a:ext cx="74676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1.</a:t>
            </a:r>
            <a:r>
              <a:rPr kumimoji="0" lang="zh-CN" altLang="en-US" sz="2800" b="1" i="0" u="none" strike="noStrike" kern="1200" cap="none" spc="0" normalizeH="0" baseline="0" noProof="0" dirty="0" smtClean="0">
                <a:ln>
                  <a:noFill/>
                </a:ln>
                <a:solidFill>
                  <a:srgbClr val="0000FF"/>
                </a:solidFill>
                <a:effectLst/>
                <a:uLnTx/>
                <a:uFillTx/>
                <a:latin typeface="楷体" pitchFamily="49" charset="-122"/>
                <a:ea typeface="楷体" pitchFamily="49" charset="-122"/>
                <a:cs typeface="+mn-cs"/>
              </a:rPr>
              <a:t>中国人民</a:t>
            </a:r>
            <a:r>
              <a:rPr kumimoji="0" lang="zh-CN" altLang="en-US" sz="2800" b="1"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政治协商会议</a:t>
            </a:r>
            <a:r>
              <a:rPr kumimoji="0" lang="zh-CN" altLang="en-US" sz="2800" b="1"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第一届全体会</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议召开</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6" name="TextBox 5"/>
          <p:cNvSpPr txBox="1"/>
          <p:nvPr/>
        </p:nvSpPr>
        <p:spPr>
          <a:xfrm>
            <a:off x="7572993" y="547882"/>
            <a:ext cx="4114799" cy="738664"/>
          </a:xfrm>
          <a:prstGeom prst="rect">
            <a:avLst/>
          </a:prstGeom>
          <a:solidFill>
            <a:schemeClr val="accent6">
              <a:lumMod val="20000"/>
              <a:lumOff val="80000"/>
            </a:schemeClr>
          </a:solid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（任务：</a:t>
            </a:r>
            <a:r>
              <a:rPr kumimoji="0" lang="zh-CN" altLang="en-US" sz="2800" b="1" i="0" u="none" strike="noStrike" kern="1200" cap="none" spc="0" normalizeH="0" baseline="0" noProof="0" dirty="0">
                <a:ln>
                  <a:noFill/>
                </a:ln>
                <a:solidFill>
                  <a:srgbClr val="0000FF"/>
                </a:solidFill>
                <a:effectLst/>
                <a:uLnTx/>
                <a:uFillTx/>
                <a:latin typeface="楷体" pitchFamily="49" charset="-122"/>
                <a:ea typeface="楷体" pitchFamily="49" charset="-122"/>
                <a:cs typeface="+mn-cs"/>
              </a:rPr>
              <a:t>筹备</a:t>
            </a:r>
            <a:r>
              <a:rPr kumimoji="0" lang="zh-CN" altLang="en-US" sz="2800" b="1"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新</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中国成立</a:t>
            </a:r>
            <a:r>
              <a:rPr kumimoji="0" lang="zh-CN" altLang="en-US" sz="2800" b="1"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a:t>
            </a:r>
            <a:endParaRPr kumimoji="0" lang="zh-CN" altLang="en-US" sz="2800" b="1" i="0" u="none" strike="noStrike" kern="1200" cap="none" spc="0" normalizeH="0" baseline="0" noProof="0" dirty="0" smtClean="0">
              <a:ln>
                <a:noFill/>
              </a:ln>
              <a:solidFill>
                <a:srgbClr val="0000FF"/>
              </a:solidFill>
              <a:effectLst/>
              <a:uLnTx/>
              <a:uFillTx/>
              <a:latin typeface="楷体" pitchFamily="49" charset="-122"/>
              <a:ea typeface="楷体" pitchFamily="49" charset="-122"/>
              <a:cs typeface="+mn-cs"/>
            </a:endParaRPr>
          </a:p>
        </p:txBody>
      </p:sp>
      <p:sp>
        <p:nvSpPr>
          <p:cNvPr id="8" name="文本框 72706"/>
          <p:cNvSpPr txBox="1">
            <a:spLocks noChangeArrowheads="1"/>
          </p:cNvSpPr>
          <p:nvPr>
            <p:custDataLst>
              <p:tags r:id="rId1"/>
            </p:custDataLst>
          </p:nvPr>
        </p:nvSpPr>
        <p:spPr bwMode="auto">
          <a:xfrm>
            <a:off x="462457" y="1178824"/>
            <a:ext cx="4150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时间</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1949</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年</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9</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月</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21</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日 </a:t>
            </a:r>
            <a:endPar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地点：</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北平</a:t>
            </a:r>
            <a:endParaRPr kumimoji="0" lang="en-US" altLang="zh-CN"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内容：</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9" name="左大括号 8"/>
          <p:cNvSpPr/>
          <p:nvPr/>
        </p:nvSpPr>
        <p:spPr>
          <a:xfrm>
            <a:off x="1280456" y="2145463"/>
            <a:ext cx="401201" cy="11598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文本框 72715"/>
          <p:cNvSpPr txBox="1">
            <a:spLocks noChangeArrowheads="1"/>
          </p:cNvSpPr>
          <p:nvPr>
            <p:custDataLst>
              <p:tags r:id="rId2"/>
            </p:custDataLst>
          </p:nvPr>
        </p:nvSpPr>
        <p:spPr bwMode="auto">
          <a:xfrm>
            <a:off x="1544775" y="2002022"/>
            <a:ext cx="7112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决定</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国</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都</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、国旗、国歌、国名、</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纪年</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11" name="矩形 10"/>
          <p:cNvSpPr>
            <a:spLocks noChangeArrowheads="1"/>
          </p:cNvSpPr>
          <p:nvPr>
            <p:custDataLst>
              <p:tags r:id="rId3"/>
            </p:custDataLst>
          </p:nvPr>
        </p:nvSpPr>
        <p:spPr bwMode="auto">
          <a:xfrm>
            <a:off x="1544775" y="3112705"/>
            <a:ext cx="4873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选举</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中央人民政府委员会</a:t>
            </a:r>
          </a:p>
        </p:txBody>
      </p:sp>
      <p:sp>
        <p:nvSpPr>
          <p:cNvPr id="14" name="左大括号 13"/>
          <p:cNvSpPr/>
          <p:nvPr/>
        </p:nvSpPr>
        <p:spPr>
          <a:xfrm>
            <a:off x="350538" y="1506723"/>
            <a:ext cx="264319" cy="990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8" name="文本框 72715"/>
          <p:cNvSpPr txBox="1">
            <a:spLocks noChangeArrowheads="1"/>
          </p:cNvSpPr>
          <p:nvPr>
            <p:custDataLst>
              <p:tags r:id="rId4"/>
            </p:custDataLst>
          </p:nvPr>
        </p:nvSpPr>
        <p:spPr bwMode="auto">
          <a:xfrm>
            <a:off x="1544775" y="2542064"/>
            <a:ext cx="1088108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通</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过</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中国人民政治协商会议</a:t>
            </a:r>
            <a:r>
              <a:rPr kumimoji="0" lang="zh-CN" altLang="en-US" sz="2800" b="0" i="0" u="none" strike="noStrike" kern="1200" cap="none" spc="0" normalizeH="0" baseline="0" noProof="0" smtClean="0">
                <a:ln>
                  <a:noFill/>
                </a:ln>
                <a:solidFill>
                  <a:srgbClr val="FF0000"/>
                </a:solidFill>
                <a:effectLst/>
                <a:uLnTx/>
                <a:uFillTx/>
                <a:latin typeface="楷体" pitchFamily="49" charset="-122"/>
                <a:ea typeface="楷体" pitchFamily="49" charset="-122"/>
                <a:cs typeface="+mn-cs"/>
              </a:rPr>
              <a:t>共</a:t>
            </a:r>
            <a:r>
              <a:rPr kumimoji="0" lang="zh-CN" altLang="en-US" sz="2800" b="0"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同纲领</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（临时宪法</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施政纲</a:t>
            </a:r>
            <a:r>
              <a:rPr kumimoji="0" lang="zh-CN" altLang="en-US" sz="2800" b="0" i="0" u="none" strike="noStrike" kern="1200" cap="none" spc="0" normalizeH="0" baseline="0" noProof="0">
                <a:ln>
                  <a:noFill/>
                </a:ln>
                <a:solidFill>
                  <a:prstClr val="black"/>
                </a:solidFill>
                <a:effectLst/>
                <a:uLnTx/>
                <a:uFillTx/>
                <a:latin typeface="楷体" pitchFamily="49" charset="-122"/>
                <a:ea typeface="楷体" pitchFamily="49" charset="-122"/>
                <a:cs typeface="+mn-cs"/>
              </a:rPr>
              <a:t>领</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21" name="TextBox 2"/>
          <p:cNvSpPr txBox="1"/>
          <p:nvPr/>
        </p:nvSpPr>
        <p:spPr>
          <a:xfrm>
            <a:off x="270006" y="3600209"/>
            <a:ext cx="58306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a:solidFill>
                  <a:prstClr val="black"/>
                </a:solidFill>
                <a:latin typeface="楷体" pitchFamily="49" charset="-122"/>
                <a:ea typeface="楷体" pitchFamily="49" charset="-122"/>
              </a:rPr>
              <a:t>2</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1" i="0" u="none" strike="noStrike" kern="1200" cap="none" spc="0" normalizeH="0" baseline="0" noProof="0" smtClean="0">
                <a:ln>
                  <a:noFill/>
                </a:ln>
                <a:solidFill>
                  <a:srgbClr val="0000FF"/>
                </a:solidFill>
                <a:effectLst/>
                <a:uLnTx/>
                <a:uFillTx/>
                <a:latin typeface="楷体" pitchFamily="49" charset="-122"/>
                <a:ea typeface="楷体" pitchFamily="49" charset="-122"/>
                <a:cs typeface="+mn-cs"/>
              </a:rPr>
              <a:t> </a:t>
            </a:r>
            <a:r>
              <a:rPr kumimoji="0" lang="zh-CN" altLang="en-US" sz="2800" b="1" i="0" u="none" strike="noStrike" kern="1200" cap="none" spc="0" normalizeH="0" baseline="0" noProof="0" smtClean="0">
                <a:ln>
                  <a:noFill/>
                </a:ln>
                <a:effectLst/>
                <a:uLnTx/>
                <a:uFillTx/>
                <a:latin typeface="楷体" pitchFamily="49" charset="-122"/>
                <a:ea typeface="楷体" pitchFamily="49" charset="-122"/>
                <a:cs typeface="+mn-cs"/>
              </a:rPr>
              <a:t>开国大典：人民政权建立</a:t>
            </a:r>
            <a:r>
              <a:rPr kumimoji="0" lang="zh-CN" altLang="en-US" sz="2800" b="1" i="0" u="none" strike="noStrike" kern="1200" cap="none" spc="0" normalizeH="0" baseline="0" noProof="0" smtClean="0">
                <a:ln>
                  <a:noFill/>
                </a:ln>
                <a:solidFill>
                  <a:srgbClr val="FF0000"/>
                </a:solidFill>
                <a:effectLst/>
                <a:uLnTx/>
                <a:uFillTx/>
                <a:latin typeface="楷体" pitchFamily="49" charset="-122"/>
                <a:ea typeface="楷体" pitchFamily="49" charset="-122"/>
                <a:cs typeface="+mn-cs"/>
              </a:rPr>
              <a:t>标志</a:t>
            </a:r>
            <a:endParaRPr kumimoji="0" lang="zh-CN" altLang="en-US" sz="28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endParaRPr>
          </a:p>
        </p:txBody>
      </p:sp>
      <p:sp>
        <p:nvSpPr>
          <p:cNvPr id="4" name="文本框 3"/>
          <p:cNvSpPr txBox="1"/>
          <p:nvPr/>
        </p:nvSpPr>
        <p:spPr>
          <a:xfrm>
            <a:off x="5638800" y="3631188"/>
            <a:ext cx="2514600" cy="523220"/>
          </a:xfrm>
          <a:prstGeom prst="rect">
            <a:avLst/>
          </a:prstGeom>
          <a:noFill/>
        </p:spPr>
        <p:txBody>
          <a:bodyPr wrap="square" rtlCol="0">
            <a:spAutoFit/>
          </a:bodyPr>
          <a:lstStyle/>
          <a:p>
            <a:r>
              <a:rPr lang="en-US" altLang="zh-CN" sz="2800" smtClean="0">
                <a:latin typeface="楷体" panose="02010609060101010101" pitchFamily="49" charset="-122"/>
                <a:ea typeface="楷体" panose="02010609060101010101" pitchFamily="49" charset="-122"/>
              </a:rPr>
              <a:t>1949</a:t>
            </a:r>
            <a:r>
              <a:rPr lang="zh-CN" altLang="en-US" sz="2800" smtClean="0">
                <a:latin typeface="楷体" panose="02010609060101010101" pitchFamily="49" charset="-122"/>
                <a:ea typeface="楷体" panose="02010609060101010101" pitchFamily="49" charset="-122"/>
              </a:rPr>
              <a:t>年</a:t>
            </a:r>
            <a:r>
              <a:rPr lang="en-US" altLang="zh-CN" sz="2800" smtClean="0">
                <a:latin typeface="楷体" panose="02010609060101010101" pitchFamily="49" charset="-122"/>
                <a:ea typeface="楷体" panose="02010609060101010101" pitchFamily="49" charset="-122"/>
              </a:rPr>
              <a:t>10</a:t>
            </a:r>
            <a:r>
              <a:rPr lang="zh-CN" altLang="en-US" sz="2800" smtClean="0">
                <a:latin typeface="楷体" panose="02010609060101010101" pitchFamily="49" charset="-122"/>
                <a:ea typeface="楷体" panose="02010609060101010101" pitchFamily="49" charset="-122"/>
              </a:rPr>
              <a:t>月</a:t>
            </a:r>
            <a:r>
              <a:rPr lang="en-US" altLang="zh-CN" sz="2800" smtClean="0">
                <a:latin typeface="楷体" panose="02010609060101010101" pitchFamily="49" charset="-122"/>
                <a:ea typeface="楷体" panose="02010609060101010101" pitchFamily="49" charset="-122"/>
              </a:rPr>
              <a:t>1</a:t>
            </a:r>
            <a:r>
              <a:rPr lang="zh-CN" altLang="en-US" sz="2800" smtClean="0">
                <a:latin typeface="楷体" panose="02010609060101010101" pitchFamily="49" charset="-122"/>
                <a:ea typeface="楷体" panose="02010609060101010101" pitchFamily="49" charset="-122"/>
              </a:rPr>
              <a:t>日</a:t>
            </a:r>
            <a:endParaRPr lang="zh-CN" altLang="en-US" sz="2800">
              <a:latin typeface="楷体" panose="02010609060101010101" pitchFamily="49" charset="-122"/>
              <a:ea typeface="楷体" panose="02010609060101010101" pitchFamily="49" charset="-122"/>
            </a:endParaRPr>
          </a:p>
        </p:txBody>
      </p:sp>
      <p:sp>
        <p:nvSpPr>
          <p:cNvPr id="22" name="TextBox 2"/>
          <p:cNvSpPr txBox="1"/>
          <p:nvPr/>
        </p:nvSpPr>
        <p:spPr>
          <a:xfrm>
            <a:off x="171860" y="4276061"/>
            <a:ext cx="11489656" cy="1815882"/>
          </a:xfrm>
          <a:prstGeom prst="rect">
            <a:avLst/>
          </a:prstGeom>
          <a:solidFill>
            <a:schemeClr val="accent6">
              <a:lumMod val="20000"/>
              <a:lumOff val="80000"/>
            </a:schemeClr>
          </a:solidFill>
        </p:spPr>
        <p:txBody>
          <a:bodyPr wrap="square" rtlCol="0">
            <a:spAutoFit/>
          </a:bodyPr>
          <a:lstStyle/>
          <a:p>
            <a:pPr lvl="0"/>
            <a:r>
              <a:rPr lang="en-US" altLang="zh-CN" sz="2800" smtClean="0">
                <a:solidFill>
                  <a:prstClr val="black"/>
                </a:solidFill>
                <a:latin typeface="楷体" pitchFamily="49" charset="-122"/>
                <a:ea typeface="楷体" pitchFamily="49" charset="-122"/>
              </a:rPr>
              <a:t>	P156:10</a:t>
            </a:r>
            <a:r>
              <a:rPr lang="zh-CN" altLang="en-US" sz="2800" smtClean="0">
                <a:solidFill>
                  <a:prstClr val="black"/>
                </a:solidFill>
                <a:latin typeface="楷体" pitchFamily="49" charset="-122"/>
                <a:ea typeface="楷体" pitchFamily="49" charset="-122"/>
              </a:rPr>
              <a:t>月</a:t>
            </a:r>
            <a:r>
              <a:rPr lang="en-US" altLang="zh-CN" sz="2800" smtClean="0">
                <a:solidFill>
                  <a:prstClr val="black"/>
                </a:solidFill>
                <a:latin typeface="楷体" pitchFamily="49" charset="-122"/>
                <a:ea typeface="楷体" pitchFamily="49" charset="-122"/>
              </a:rPr>
              <a:t>1</a:t>
            </a:r>
            <a:r>
              <a:rPr lang="zh-CN" altLang="en-US" sz="2800" smtClean="0">
                <a:solidFill>
                  <a:prstClr val="black"/>
                </a:solidFill>
                <a:latin typeface="楷体" pitchFamily="49" charset="-122"/>
                <a:ea typeface="楷体" pitchFamily="49" charset="-122"/>
              </a:rPr>
              <a:t>日</a:t>
            </a:r>
            <a:r>
              <a:rPr lang="en-US" altLang="zh-CN" sz="2800" smtClean="0">
                <a:solidFill>
                  <a:prstClr val="black"/>
                </a:solidFill>
                <a:latin typeface="楷体" pitchFamily="49" charset="-122"/>
                <a:ea typeface="楷体" pitchFamily="49" charset="-122"/>
              </a:rPr>
              <a:t>,</a:t>
            </a:r>
            <a:r>
              <a:rPr lang="zh-CN" altLang="en-US" sz="2800" smtClean="0">
                <a:solidFill>
                  <a:srgbClr val="FF0000"/>
                </a:solidFill>
                <a:latin typeface="楷体" pitchFamily="49" charset="-122"/>
                <a:ea typeface="楷体" pitchFamily="49" charset="-122"/>
              </a:rPr>
              <a:t>中</a:t>
            </a:r>
            <a:r>
              <a:rPr lang="zh-CN" altLang="en-US" sz="2800">
                <a:solidFill>
                  <a:srgbClr val="FF0000"/>
                </a:solidFill>
                <a:latin typeface="楷体" pitchFamily="49" charset="-122"/>
                <a:ea typeface="楷体" pitchFamily="49" charset="-122"/>
              </a:rPr>
              <a:t>央人民政府</a:t>
            </a:r>
            <a:r>
              <a:rPr lang="zh-CN" altLang="en-US" sz="2800">
                <a:solidFill>
                  <a:prstClr val="black"/>
                </a:solidFill>
                <a:latin typeface="楷体" pitchFamily="49" charset="-122"/>
                <a:ea typeface="楷体" pitchFamily="49" charset="-122"/>
              </a:rPr>
              <a:t>举行</a:t>
            </a:r>
            <a:r>
              <a:rPr lang="zh-CN" altLang="en-US" sz="2800">
                <a:solidFill>
                  <a:srgbClr val="FF0000"/>
                </a:solidFill>
                <a:latin typeface="楷体" pitchFamily="49" charset="-122"/>
                <a:ea typeface="楷体" pitchFamily="49" charset="-122"/>
              </a:rPr>
              <a:t>第一次会议</a:t>
            </a:r>
            <a:r>
              <a:rPr lang="zh-CN" altLang="en-US" sz="2800">
                <a:solidFill>
                  <a:prstClr val="black"/>
                </a:solidFill>
                <a:latin typeface="楷体" pitchFamily="49" charset="-122"/>
                <a:ea typeface="楷体" pitchFamily="49" charset="-122"/>
              </a:rPr>
              <a:t>，决议接</a:t>
            </a:r>
            <a:r>
              <a:rPr lang="zh-CN" altLang="en-US" sz="2800" smtClean="0">
                <a:solidFill>
                  <a:prstClr val="black"/>
                </a:solidFill>
                <a:latin typeface="楷体" pitchFamily="49" charset="-122"/>
                <a:ea typeface="楷体" pitchFamily="49" charset="-122"/>
              </a:rPr>
              <a:t>受</a:t>
            </a:r>
            <a:r>
              <a:rPr lang="en-US" altLang="zh-CN" sz="2800" smtClean="0">
                <a:solidFill>
                  <a:prstClr val="black"/>
                </a:solidFill>
                <a:latin typeface="楷体" pitchFamily="49" charset="-122"/>
                <a:ea typeface="楷体" pitchFamily="49" charset="-122"/>
              </a:rPr>
              <a:t>《</a:t>
            </a:r>
            <a:r>
              <a:rPr lang="zh-CN" altLang="en-US" sz="2800">
                <a:solidFill>
                  <a:prstClr val="black"/>
                </a:solidFill>
                <a:latin typeface="楷体" pitchFamily="49" charset="-122"/>
                <a:ea typeface="楷体" pitchFamily="49" charset="-122"/>
              </a:rPr>
              <a:t>中国人民政治协商会议共同纲领</a:t>
            </a:r>
            <a:r>
              <a:rPr lang="en-US" altLang="zh-CN" sz="2800">
                <a:solidFill>
                  <a:prstClr val="black"/>
                </a:solidFill>
                <a:latin typeface="楷体" pitchFamily="49" charset="-122"/>
                <a:ea typeface="楷体" pitchFamily="49" charset="-122"/>
              </a:rPr>
              <a:t>》</a:t>
            </a:r>
            <a:r>
              <a:rPr lang="zh-CN" altLang="en-US" sz="2800">
                <a:solidFill>
                  <a:prstClr val="black"/>
                </a:solidFill>
                <a:latin typeface="楷体" pitchFamily="49" charset="-122"/>
                <a:ea typeface="楷体" pitchFamily="49" charset="-122"/>
              </a:rPr>
              <a:t>为施政方针。</a:t>
            </a:r>
            <a:r>
              <a:rPr lang="zh-CN" altLang="en-US" sz="2800">
                <a:solidFill>
                  <a:srgbClr val="FF0000"/>
                </a:solidFill>
                <a:latin typeface="楷体" pitchFamily="49" charset="-122"/>
                <a:ea typeface="楷体" pitchFamily="49" charset="-122"/>
              </a:rPr>
              <a:t>政府主席、副主席和委员就职</a:t>
            </a:r>
            <a:r>
              <a:rPr lang="zh-CN" altLang="en-US" sz="2800">
                <a:solidFill>
                  <a:prstClr val="black"/>
                </a:solidFill>
                <a:latin typeface="楷体" pitchFamily="49" charset="-122"/>
                <a:ea typeface="楷体" pitchFamily="49" charset="-122"/>
              </a:rPr>
              <a:t>，任命</a:t>
            </a:r>
            <a:r>
              <a:rPr lang="zh-CN" altLang="en-US" sz="2800">
                <a:solidFill>
                  <a:srgbClr val="FF0000"/>
                </a:solidFill>
                <a:latin typeface="楷体" pitchFamily="49" charset="-122"/>
                <a:ea typeface="楷体" pitchFamily="49" charset="-122"/>
              </a:rPr>
              <a:t>周恩来为政务院</a:t>
            </a:r>
            <a:r>
              <a:rPr lang="zh-CN" altLang="en-US" sz="2800" b="1">
                <a:solidFill>
                  <a:srgbClr val="0000FF"/>
                </a:solidFill>
                <a:latin typeface="楷体" pitchFamily="49" charset="-122"/>
                <a:ea typeface="楷体" pitchFamily="49" charset="-122"/>
              </a:rPr>
              <a:t>总理</a:t>
            </a:r>
            <a:r>
              <a:rPr lang="zh-CN" altLang="en-US" sz="2800">
                <a:solidFill>
                  <a:prstClr val="black"/>
                </a:solidFill>
                <a:latin typeface="楷体" pitchFamily="49" charset="-122"/>
                <a:ea typeface="楷体" pitchFamily="49" charset="-122"/>
              </a:rPr>
              <a:t>兼</a:t>
            </a:r>
            <a:r>
              <a:rPr lang="zh-CN" altLang="en-US" sz="2800" b="1">
                <a:solidFill>
                  <a:srgbClr val="0000FF"/>
                </a:solidFill>
                <a:latin typeface="楷体" pitchFamily="49" charset="-122"/>
                <a:ea typeface="楷体" pitchFamily="49" charset="-122"/>
              </a:rPr>
              <a:t>外交部部长</a:t>
            </a:r>
            <a:r>
              <a:rPr lang="zh-CN" altLang="en-US" sz="2800">
                <a:solidFill>
                  <a:prstClr val="black"/>
                </a:solidFill>
                <a:latin typeface="楷体" pitchFamily="49" charset="-122"/>
                <a:ea typeface="楷体" pitchFamily="49" charset="-122"/>
              </a:rPr>
              <a:t>，</a:t>
            </a:r>
            <a:r>
              <a:rPr lang="zh-CN" altLang="en-US" sz="2800" b="1">
                <a:solidFill>
                  <a:srgbClr val="0000FF"/>
                </a:solidFill>
                <a:latin typeface="楷体" pitchFamily="49" charset="-122"/>
                <a:ea typeface="楷体" pitchFamily="49" charset="-122"/>
              </a:rPr>
              <a:t>中央人民政府宣告成立</a:t>
            </a:r>
            <a:r>
              <a:rPr lang="zh-CN" altLang="en-US" sz="2800">
                <a:solidFill>
                  <a:prstClr val="black"/>
                </a:solidFill>
                <a:latin typeface="楷体" pitchFamily="49" charset="-122"/>
                <a:ea typeface="楷体" pitchFamily="49" charset="-122"/>
              </a:rPr>
              <a:t>。下午</a:t>
            </a:r>
            <a:r>
              <a:rPr lang="en-US" altLang="zh-CN" sz="2800">
                <a:solidFill>
                  <a:prstClr val="black"/>
                </a:solidFill>
                <a:latin typeface="楷体" pitchFamily="49" charset="-122"/>
                <a:ea typeface="楷体" pitchFamily="49" charset="-122"/>
              </a:rPr>
              <a:t>3 </a:t>
            </a:r>
            <a:r>
              <a:rPr lang="zh-CN" altLang="en-US" sz="2800">
                <a:solidFill>
                  <a:prstClr val="black"/>
                </a:solidFill>
                <a:latin typeface="楷体" pitchFamily="49" charset="-122"/>
                <a:ea typeface="楷体" pitchFamily="49" charset="-122"/>
              </a:rPr>
              <a:t>时，在天安门广场举行了盛大的开国大典。</a:t>
            </a:r>
          </a:p>
        </p:txBody>
      </p:sp>
      <p:sp>
        <p:nvSpPr>
          <p:cNvPr id="23" name="TextBox 2"/>
          <p:cNvSpPr txBox="1"/>
          <p:nvPr/>
        </p:nvSpPr>
        <p:spPr>
          <a:xfrm>
            <a:off x="259496" y="6099826"/>
            <a:ext cx="58306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smtClean="0">
                <a:solidFill>
                  <a:prstClr val="black"/>
                </a:solidFill>
                <a:latin typeface="楷体" pitchFamily="49" charset="-122"/>
                <a:ea typeface="楷体" pitchFamily="49" charset="-122"/>
              </a:rPr>
              <a:t>3</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1" i="0" u="none" strike="noStrike" kern="1200" cap="none" spc="0" normalizeH="0" baseline="0" noProof="0" smtClean="0">
                <a:ln>
                  <a:noFill/>
                </a:ln>
                <a:solidFill>
                  <a:srgbClr val="0000FF"/>
                </a:solidFill>
                <a:effectLst/>
                <a:uLnTx/>
                <a:uFillTx/>
                <a:latin typeface="楷体" pitchFamily="49" charset="-122"/>
                <a:ea typeface="楷体" pitchFamily="49" charset="-122"/>
                <a:cs typeface="+mn-cs"/>
              </a:rPr>
              <a:t> 意义？</a:t>
            </a:r>
            <a:endParaRPr kumimoji="0" lang="zh-CN" altLang="en-US" sz="28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endParaRPr>
          </a:p>
        </p:txBody>
      </p:sp>
      <p:sp>
        <p:nvSpPr>
          <p:cNvPr id="24" name="Rectangle 9"/>
          <p:cNvSpPr>
            <a:spLocks noChangeArrowheads="1"/>
          </p:cNvSpPr>
          <p:nvPr/>
        </p:nvSpPr>
        <p:spPr bwMode="auto">
          <a:xfrm>
            <a:off x="9309892" y="4611231"/>
            <a:ext cx="2882108" cy="2246769"/>
          </a:xfrm>
          <a:prstGeom prst="rect">
            <a:avLst/>
          </a:prstGeom>
          <a:solidFill>
            <a:schemeClr val="accent5">
              <a:lumMod val="40000"/>
              <a:lumOff val="60000"/>
            </a:schemeClr>
          </a:solidFill>
          <a:ln>
            <a:noFill/>
          </a:ln>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3</a:t>
            </a:r>
            <a:r>
              <a:rPr lang="zh-CN" altLang="en-US" sz="2800" dirty="0">
                <a:solidFill>
                  <a:prstClr val="black"/>
                </a:solidFill>
                <a:latin typeface="楷体" panose="02010609060101010101" pitchFamily="49" charset="-122"/>
                <a:ea typeface="楷体" panose="02010609060101010101" pitchFamily="49" charset="-122"/>
              </a:rPr>
              <a:t>、中华民族开始以崭新的姿态</a:t>
            </a:r>
            <a:r>
              <a:rPr lang="zh-CN" altLang="en-US" sz="2800" dirty="0">
                <a:solidFill>
                  <a:srgbClr val="FF0000"/>
                </a:solidFill>
                <a:latin typeface="楷体" panose="02010609060101010101" pitchFamily="49" charset="-122"/>
                <a:ea typeface="楷体" panose="02010609060101010101" pitchFamily="49" charset="-122"/>
              </a:rPr>
              <a:t>自立于世界民族之</a:t>
            </a:r>
            <a:r>
              <a:rPr lang="zh-CN" altLang="en-US" sz="2800" dirty="0">
                <a:solidFill>
                  <a:prstClr val="black"/>
                </a:solidFill>
                <a:latin typeface="楷体" panose="02010609060101010101" pitchFamily="49" charset="-122"/>
                <a:ea typeface="楷体" panose="02010609060101010101" pitchFamily="49" charset="-122"/>
              </a:rPr>
              <a:t>林，中国历史进入</a:t>
            </a:r>
            <a:r>
              <a:rPr lang="zh-CN" altLang="en-US" sz="2800" dirty="0">
                <a:solidFill>
                  <a:srgbClr val="FF0000"/>
                </a:solidFill>
                <a:latin typeface="楷体" panose="02010609060101010101" pitchFamily="49" charset="-122"/>
                <a:ea typeface="楷体" panose="02010609060101010101" pitchFamily="49" charset="-122"/>
              </a:rPr>
              <a:t>新纪元</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
        <p:nvSpPr>
          <p:cNvPr id="25" name="Rectangle 16"/>
          <p:cNvSpPr/>
          <p:nvPr/>
        </p:nvSpPr>
        <p:spPr>
          <a:xfrm>
            <a:off x="2002754" y="4611231"/>
            <a:ext cx="3853408" cy="2246769"/>
          </a:xfrm>
          <a:prstGeom prst="rect">
            <a:avLst/>
          </a:prstGeom>
          <a:solidFill>
            <a:schemeClr val="accent5">
              <a:lumMod val="40000"/>
              <a:lumOff val="60000"/>
            </a:schemeClr>
          </a:solidFill>
        </p:spPr>
        <p:txBody>
          <a:bodyPr wrap="square">
            <a:spAutoFit/>
          </a:bodyPr>
          <a:lstStyle/>
          <a:p>
            <a:pPr fontAlgn="auto">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1</a:t>
            </a:r>
            <a:r>
              <a:rPr lang="zh-CN" altLang="en-US" sz="2800" dirty="0">
                <a:solidFill>
                  <a:prstClr val="black"/>
                </a:solidFill>
                <a:latin typeface="楷体" panose="02010609060101010101" pitchFamily="49" charset="-122"/>
                <a:ea typeface="楷体" panose="02010609060101010101" pitchFamily="49" charset="-122"/>
              </a:rPr>
              <a:t>、</a:t>
            </a:r>
            <a:r>
              <a:rPr lang="zh-CN" altLang="en-US" sz="2800" dirty="0">
                <a:solidFill>
                  <a:srgbClr val="FF0000"/>
                </a:solidFill>
                <a:latin typeface="楷体" panose="02010609060101010101" pitchFamily="49" charset="-122"/>
                <a:ea typeface="楷体" panose="02010609060101010101" pitchFamily="49" charset="-122"/>
              </a:rPr>
              <a:t>结束</a:t>
            </a:r>
            <a:r>
              <a:rPr lang="zh-CN" altLang="en-US" sz="2800" dirty="0">
                <a:solidFill>
                  <a:prstClr val="black"/>
                </a:solidFill>
                <a:latin typeface="楷体" panose="02010609060101010101" pitchFamily="49" charset="-122"/>
                <a:ea typeface="楷体" panose="02010609060101010101" pitchFamily="49" charset="-122"/>
              </a:rPr>
              <a:t>了</a:t>
            </a:r>
            <a:r>
              <a:rPr lang="zh-CN" altLang="en-US" sz="2800" dirty="0">
                <a:solidFill>
                  <a:srgbClr val="C00000"/>
                </a:solidFill>
                <a:latin typeface="楷体" panose="02010609060101010101" pitchFamily="49" charset="-122"/>
                <a:ea typeface="楷体" panose="02010609060101010101" pitchFamily="49" charset="-122"/>
              </a:rPr>
              <a:t>帝国主义、封建主义</a:t>
            </a:r>
            <a:r>
              <a:rPr lang="zh-CN" altLang="en-US" sz="2800" dirty="0">
                <a:solidFill>
                  <a:prstClr val="black"/>
                </a:solidFill>
                <a:latin typeface="楷体" panose="02010609060101010101" pitchFamily="49" charset="-122"/>
                <a:ea typeface="楷体" panose="02010609060101010101" pitchFamily="49" charset="-122"/>
              </a:rPr>
              <a:t>和</a:t>
            </a:r>
            <a:r>
              <a:rPr lang="zh-CN" altLang="en-US" sz="2800" dirty="0">
                <a:solidFill>
                  <a:srgbClr val="C00000"/>
                </a:solidFill>
                <a:latin typeface="楷体" panose="02010609060101010101" pitchFamily="49" charset="-122"/>
                <a:ea typeface="楷体" panose="02010609060101010101" pitchFamily="49" charset="-122"/>
              </a:rPr>
              <a:t>官僚资本主义</a:t>
            </a:r>
            <a:r>
              <a:rPr lang="zh-CN" altLang="en-US" sz="2800" dirty="0">
                <a:solidFill>
                  <a:prstClr val="black"/>
                </a:solidFill>
                <a:latin typeface="楷体" panose="02010609060101010101" pitchFamily="49" charset="-122"/>
                <a:ea typeface="楷体" panose="02010609060101010101" pitchFamily="49" charset="-122"/>
              </a:rPr>
              <a:t>长期压迫和剥削中国各族人民的历史</a:t>
            </a:r>
            <a:r>
              <a:rPr lang="en-US" altLang="zh-CN" sz="2800" dirty="0">
                <a:solidFill>
                  <a:prstClr val="black"/>
                </a:solidFill>
                <a:latin typeface="楷体" panose="02010609060101010101" pitchFamily="49" charset="-122"/>
                <a:ea typeface="楷体" panose="02010609060101010101" pitchFamily="49" charset="-122"/>
              </a:rPr>
              <a:t>,</a:t>
            </a:r>
            <a:r>
              <a:rPr lang="zh-CN" altLang="en-US" sz="2800" dirty="0">
                <a:solidFill>
                  <a:srgbClr val="FF0000"/>
                </a:solidFill>
                <a:latin typeface="楷体" panose="02010609060101010101" pitchFamily="49" charset="-122"/>
                <a:ea typeface="楷体" panose="02010609060101010101" pitchFamily="49" charset="-122"/>
              </a:rPr>
              <a:t>人民真正成为国家的主人</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
        <p:nvSpPr>
          <p:cNvPr id="26" name="Rectangle 17"/>
          <p:cNvSpPr/>
          <p:nvPr/>
        </p:nvSpPr>
        <p:spPr>
          <a:xfrm>
            <a:off x="5874730" y="4632243"/>
            <a:ext cx="3435162" cy="2246769"/>
          </a:xfrm>
          <a:prstGeom prst="rect">
            <a:avLst/>
          </a:prstGeom>
          <a:solidFill>
            <a:schemeClr val="accent5">
              <a:lumMod val="40000"/>
              <a:lumOff val="60000"/>
            </a:schemeClr>
          </a:solidFill>
        </p:spPr>
        <p:txBody>
          <a:bodyPr wrap="square">
            <a:spAutoFit/>
          </a:bodyPr>
          <a:lstStyle/>
          <a:p>
            <a:pPr fontAlgn="auto">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2</a:t>
            </a:r>
            <a:r>
              <a:rPr lang="zh-CN" altLang="en-US" sz="2800" dirty="0">
                <a:solidFill>
                  <a:prstClr val="black"/>
                </a:solidFill>
                <a:latin typeface="楷体" panose="02010609060101010101" pitchFamily="49" charset="-122"/>
                <a:ea typeface="楷体" panose="02010609060101010101" pitchFamily="49" charset="-122"/>
              </a:rPr>
              <a:t>、从</a:t>
            </a:r>
            <a:r>
              <a:rPr lang="zh-CN" altLang="en-US" sz="2800" dirty="0">
                <a:solidFill>
                  <a:srgbClr val="FF0000"/>
                </a:solidFill>
                <a:latin typeface="楷体" panose="02010609060101010101" pitchFamily="49" charset="-122"/>
                <a:ea typeface="楷体" panose="02010609060101010101" pitchFamily="49" charset="-122"/>
              </a:rPr>
              <a:t>根本</a:t>
            </a:r>
            <a:r>
              <a:rPr lang="zh-CN" altLang="en-US" sz="2800" dirty="0">
                <a:solidFill>
                  <a:prstClr val="black"/>
                </a:solidFill>
                <a:latin typeface="楷体" panose="02010609060101010101" pitchFamily="49" charset="-122"/>
                <a:ea typeface="楷体" panose="02010609060101010101" pitchFamily="49" charset="-122"/>
              </a:rPr>
              <a:t>上改变了</a:t>
            </a:r>
            <a:r>
              <a:rPr lang="zh-CN" altLang="en-US" sz="2800" dirty="0">
                <a:solidFill>
                  <a:srgbClr val="FF0000"/>
                </a:solidFill>
                <a:latin typeface="楷体" panose="02010609060101010101" pitchFamily="49" charset="-122"/>
                <a:ea typeface="楷体" panose="02010609060101010101" pitchFamily="49" charset="-122"/>
              </a:rPr>
              <a:t>中国社会</a:t>
            </a:r>
            <a:r>
              <a:rPr lang="zh-CN" altLang="en-US" sz="2800" dirty="0">
                <a:solidFill>
                  <a:prstClr val="black"/>
                </a:solidFill>
                <a:latin typeface="楷体" panose="02010609060101010101" pitchFamily="49" charset="-122"/>
                <a:ea typeface="楷体" panose="02010609060101010101" pitchFamily="49" charset="-122"/>
              </a:rPr>
              <a:t>的</a:t>
            </a:r>
            <a:r>
              <a:rPr lang="zh-CN" altLang="en-US" sz="2800" dirty="0">
                <a:solidFill>
                  <a:srgbClr val="FF0000"/>
                </a:solidFill>
                <a:latin typeface="楷体" panose="02010609060101010101" pitchFamily="49" charset="-122"/>
                <a:ea typeface="楷体" panose="02010609060101010101" pitchFamily="49" charset="-122"/>
              </a:rPr>
              <a:t>发展方向</a:t>
            </a:r>
            <a:r>
              <a:rPr lang="zh-CN" altLang="en-US" sz="2800" dirty="0">
                <a:solidFill>
                  <a:prstClr val="black"/>
                </a:solidFill>
                <a:latin typeface="楷体" panose="02010609060101010101" pitchFamily="49" charset="-122"/>
                <a:ea typeface="楷体" panose="02010609060101010101" pitchFamily="49" charset="-122"/>
              </a:rPr>
              <a:t>，为实现由</a:t>
            </a:r>
            <a:r>
              <a:rPr lang="zh-CN" altLang="en-US" sz="2800" dirty="0">
                <a:solidFill>
                  <a:srgbClr val="FF0000"/>
                </a:solidFill>
                <a:latin typeface="楷体" panose="02010609060101010101" pitchFamily="49" charset="-122"/>
                <a:ea typeface="楷体" panose="02010609060101010101" pitchFamily="49" charset="-122"/>
              </a:rPr>
              <a:t>新民主主义</a:t>
            </a:r>
            <a:r>
              <a:rPr lang="zh-CN" altLang="en-US" sz="2800" dirty="0">
                <a:solidFill>
                  <a:prstClr val="black"/>
                </a:solidFill>
                <a:latin typeface="楷体" panose="02010609060101010101" pitchFamily="49" charset="-122"/>
                <a:ea typeface="楷体" panose="02010609060101010101" pitchFamily="49" charset="-122"/>
              </a:rPr>
              <a:t>向</a:t>
            </a:r>
            <a:r>
              <a:rPr lang="zh-CN" altLang="en-US" sz="2800" dirty="0">
                <a:solidFill>
                  <a:srgbClr val="FF0000"/>
                </a:solidFill>
                <a:latin typeface="楷体" panose="02010609060101010101" pitchFamily="49" charset="-122"/>
                <a:ea typeface="楷体" panose="02010609060101010101" pitchFamily="49" charset="-122"/>
              </a:rPr>
              <a:t>社会主义</a:t>
            </a:r>
            <a:r>
              <a:rPr lang="zh-CN" altLang="en-US" sz="2800" b="1" dirty="0">
                <a:solidFill>
                  <a:srgbClr val="0000FF"/>
                </a:solidFill>
                <a:latin typeface="楷体" panose="02010609060101010101" pitchFamily="49" charset="-122"/>
                <a:ea typeface="楷体" panose="02010609060101010101" pitchFamily="49" charset="-122"/>
              </a:rPr>
              <a:t>过渡</a:t>
            </a:r>
            <a:r>
              <a:rPr lang="zh-CN" altLang="en-US" sz="2800" dirty="0">
                <a:solidFill>
                  <a:prstClr val="black"/>
                </a:solidFill>
                <a:latin typeface="楷体" panose="02010609060101010101" pitchFamily="49" charset="-122"/>
                <a:ea typeface="楷体" panose="02010609060101010101" pitchFamily="49" charset="-122"/>
              </a:rPr>
              <a:t>创造了</a:t>
            </a:r>
            <a:r>
              <a:rPr lang="zh-CN" altLang="en-US" sz="2800" dirty="0">
                <a:solidFill>
                  <a:srgbClr val="FF0000"/>
                </a:solidFill>
                <a:latin typeface="楷体" panose="02010609060101010101" pitchFamily="49" charset="-122"/>
                <a:ea typeface="楷体" panose="02010609060101010101" pitchFamily="49" charset="-122"/>
              </a:rPr>
              <a:t>前提条件</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
        <p:nvSpPr>
          <p:cNvPr id="27" name="文本框 26"/>
          <p:cNvSpPr txBox="1"/>
          <p:nvPr/>
        </p:nvSpPr>
        <p:spPr>
          <a:xfrm>
            <a:off x="171860" y="1933575"/>
            <a:ext cx="12020140" cy="2677656"/>
          </a:xfrm>
          <a:prstGeom prst="rect">
            <a:avLst/>
          </a:prstGeom>
          <a:solidFill>
            <a:schemeClr val="bg1"/>
          </a:solidFill>
          <a:ln>
            <a:solidFill>
              <a:schemeClr val="tx1"/>
            </a:solidFill>
          </a:ln>
        </p:spPr>
        <p:txBody>
          <a:bodyPr wrap="square" rtlCol="0">
            <a:spAutoFit/>
          </a:bodyPr>
          <a:lstStyle/>
          <a:p>
            <a:r>
              <a:rPr lang="zh-CN" altLang="en-US" sz="2800" dirty="0" smtClean="0"/>
              <a:t>        由于中国现阶段</a:t>
            </a:r>
            <a:r>
              <a:rPr lang="zh-CN" altLang="en-US" sz="2800" dirty="0" smtClean="0">
                <a:solidFill>
                  <a:srgbClr val="FF0000"/>
                </a:solidFill>
              </a:rPr>
              <a:t>经济政治和文化的落后</a:t>
            </a:r>
            <a:r>
              <a:rPr lang="zh-CN" altLang="en-US" sz="2800" dirty="0" smtClean="0"/>
              <a:t>，因而也不可能立即建立起无产阶级专政的社会主义共和国，而</a:t>
            </a:r>
            <a:r>
              <a:rPr lang="zh-CN" altLang="en-US" sz="2800" b="1" dirty="0" smtClean="0">
                <a:solidFill>
                  <a:srgbClr val="FF0000"/>
                </a:solidFill>
              </a:rPr>
              <a:t>只能</a:t>
            </a:r>
            <a:r>
              <a:rPr lang="zh-CN" altLang="en-US" sz="2800" dirty="0" smtClean="0"/>
              <a:t>是建立起无产阶级领导的人民大众的</a:t>
            </a:r>
            <a:r>
              <a:rPr lang="zh-CN" altLang="en-US" sz="2800" b="1" dirty="0" smtClean="0">
                <a:solidFill>
                  <a:srgbClr val="FF0000"/>
                </a:solidFill>
              </a:rPr>
              <a:t>新民主主义共和国</a:t>
            </a:r>
            <a:r>
              <a:rPr lang="zh-CN" altLang="en-US" sz="2800" dirty="0" smtClean="0"/>
              <a:t>。这个共和国既区别于资产阶级阶级专政的资本主义社会，也不同于无产阶级专政的社会主义社会，这个社会是“为了终结殖民地、半殖民地、半封建社会和建立社会主义社会之间的一个</a:t>
            </a:r>
            <a:r>
              <a:rPr lang="zh-CN" altLang="en-US" sz="2800" b="1" dirty="0" smtClean="0">
                <a:solidFill>
                  <a:srgbClr val="FF0000"/>
                </a:solidFill>
              </a:rPr>
              <a:t>过渡</a:t>
            </a:r>
            <a:r>
              <a:rPr lang="zh-CN" altLang="en-US" sz="2800" dirty="0" smtClean="0"/>
              <a:t>的</a:t>
            </a:r>
            <a:r>
              <a:rPr lang="zh-CN" altLang="en-US" sz="2800" b="1" dirty="0" smtClean="0">
                <a:solidFill>
                  <a:srgbClr val="FF0000"/>
                </a:solidFill>
              </a:rPr>
              <a:t>阶段</a:t>
            </a:r>
            <a:r>
              <a:rPr lang="zh-CN" altLang="en-US" sz="2800" dirty="0" smtClean="0"/>
              <a:t>。”</a:t>
            </a:r>
            <a:r>
              <a:rPr lang="en-US" altLang="zh-CN" sz="2800" dirty="0"/>
              <a:t> </a:t>
            </a:r>
            <a:r>
              <a:rPr lang="en-US" altLang="zh-CN" sz="2800" dirty="0" smtClean="0"/>
              <a:t>          </a:t>
            </a:r>
          </a:p>
          <a:p>
            <a:r>
              <a:rPr lang="en-US" altLang="zh-CN" sz="2800" dirty="0"/>
              <a:t> </a:t>
            </a:r>
            <a:r>
              <a:rPr lang="en-US" altLang="zh-CN" sz="2800" dirty="0" smtClean="0"/>
              <a:t>                                           ——《1949-1976</a:t>
            </a:r>
            <a:r>
              <a:rPr lang="zh-CN" altLang="en-US" sz="2800" dirty="0" smtClean="0"/>
              <a:t>年的中国：凯歌行进的时期</a:t>
            </a:r>
            <a:r>
              <a:rPr lang="en-US" altLang="zh-CN" sz="2800" dirty="0" smtClean="0"/>
              <a:t>》</a:t>
            </a:r>
            <a:endParaRPr lang="zh-CN" altLang="en-US" sz="2800" dirty="0"/>
          </a:p>
        </p:txBody>
      </p:sp>
    </p:spTree>
    <p:extLst>
      <p:ext uri="{BB962C8B-B14F-4D97-AF65-F5344CB8AC3E}">
        <p14:creationId xmlns:p14="http://schemas.microsoft.com/office/powerpoint/2010/main" val="3941954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p:cTn id="56" dur="500" fill="hold"/>
                                        <p:tgtEl>
                                          <p:spTgt spid="24"/>
                                        </p:tgtEl>
                                        <p:attrNameLst>
                                          <p:attrName>ppt_w</p:attrName>
                                        </p:attrNameLst>
                                      </p:cBhvr>
                                      <p:tavLst>
                                        <p:tav tm="0">
                                          <p:val>
                                            <p:fltVal val="0"/>
                                          </p:val>
                                        </p:tav>
                                        <p:tav tm="100000">
                                          <p:val>
                                            <p:strVal val="#ppt_w"/>
                                          </p:val>
                                        </p:tav>
                                      </p:tavLst>
                                    </p:anim>
                                    <p:anim calcmode="lin" valueType="num">
                                      <p:cBhvr>
                                        <p:cTn id="57" dur="500" fill="hold"/>
                                        <p:tgtEl>
                                          <p:spTgt spid="24"/>
                                        </p:tgtEl>
                                        <p:attrNameLst>
                                          <p:attrName>ppt_h</p:attrName>
                                        </p:attrNameLst>
                                      </p:cBhvr>
                                      <p:tavLst>
                                        <p:tav tm="0">
                                          <p:val>
                                            <p:fltVal val="0"/>
                                          </p:val>
                                        </p:tav>
                                        <p:tav tm="100000">
                                          <p:val>
                                            <p:strVal val="#ppt_h"/>
                                          </p:val>
                                        </p:tav>
                                      </p:tavLst>
                                    </p:anim>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22" grpId="0" animBg="1"/>
      <p:bldP spid="23"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algn="ctr" eaLnBrk="1" hangingPunct="1"/>
            <a:r>
              <a:rPr lang="zh-CN" altLang="en-US" sz="3200" b="1" dirty="0">
                <a:latin typeface="楷体" pitchFamily="49" charset="-122"/>
                <a:ea typeface="楷体" pitchFamily="49" charset="-122"/>
              </a:rPr>
              <a:t>一、人民政权的</a:t>
            </a:r>
            <a:r>
              <a:rPr lang="zh-CN" altLang="en-US" sz="3200" b="1" dirty="0">
                <a:solidFill>
                  <a:srgbClr val="FF0000"/>
                </a:solidFill>
                <a:latin typeface="楷体" pitchFamily="49" charset="-122"/>
                <a:ea typeface="楷体" pitchFamily="49" charset="-122"/>
              </a:rPr>
              <a:t>建立</a:t>
            </a:r>
          </a:p>
        </p:txBody>
      </p:sp>
      <p:sp>
        <p:nvSpPr>
          <p:cNvPr id="3" name="TextBox 2"/>
          <p:cNvSpPr txBox="1"/>
          <p:nvPr/>
        </p:nvSpPr>
        <p:spPr>
          <a:xfrm>
            <a:off x="313752" y="655604"/>
            <a:ext cx="746760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1.</a:t>
            </a:r>
            <a:r>
              <a:rPr kumimoji="0" lang="zh-CN" altLang="en-US" sz="2800" b="1" i="0" u="none" strike="noStrike" kern="1200" cap="none" spc="0" normalizeH="0" baseline="0" noProof="0" dirty="0" smtClean="0">
                <a:ln>
                  <a:noFill/>
                </a:ln>
                <a:solidFill>
                  <a:srgbClr val="0000FF"/>
                </a:solidFill>
                <a:effectLst/>
                <a:uLnTx/>
                <a:uFillTx/>
                <a:latin typeface="楷体" pitchFamily="49" charset="-122"/>
                <a:ea typeface="楷体" pitchFamily="49" charset="-122"/>
                <a:cs typeface="+mn-cs"/>
              </a:rPr>
              <a:t>中国人民</a:t>
            </a:r>
            <a:r>
              <a:rPr kumimoji="0" lang="zh-CN" altLang="en-US" sz="2800" b="1" i="0" u="none" strike="noStrike" kern="1200" cap="none" spc="0" normalizeH="0" baseline="0" noProof="0" dirty="0" smtClean="0">
                <a:ln>
                  <a:noFill/>
                </a:ln>
                <a:solidFill>
                  <a:srgbClr val="FF0000"/>
                </a:solidFill>
                <a:effectLst/>
                <a:uLnTx/>
                <a:uFillTx/>
                <a:latin typeface="楷体" pitchFamily="49" charset="-122"/>
                <a:ea typeface="楷体" pitchFamily="49" charset="-122"/>
                <a:cs typeface="+mn-cs"/>
              </a:rPr>
              <a:t>政治协商会议</a:t>
            </a:r>
            <a:r>
              <a:rPr kumimoji="0" lang="zh-CN" altLang="en-US" sz="2800" b="1"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第一届全体会</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议召开</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4" name="文本框 72706"/>
          <p:cNvSpPr txBox="1">
            <a:spLocks noChangeArrowheads="1"/>
          </p:cNvSpPr>
          <p:nvPr>
            <p:custDataLst>
              <p:tags r:id="rId1"/>
            </p:custDataLst>
          </p:nvPr>
        </p:nvSpPr>
        <p:spPr bwMode="auto">
          <a:xfrm>
            <a:off x="462457" y="1178824"/>
            <a:ext cx="415051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时间</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1949</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年</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9</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月</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21</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日 </a:t>
            </a:r>
            <a:endPar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地点：</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北平</a:t>
            </a:r>
            <a:endParaRPr kumimoji="0" lang="en-US" altLang="zh-CN"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内容：</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5" name="左大括号 4"/>
          <p:cNvSpPr/>
          <p:nvPr/>
        </p:nvSpPr>
        <p:spPr>
          <a:xfrm>
            <a:off x="1280456" y="2145463"/>
            <a:ext cx="401201" cy="115988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文本框 72715"/>
          <p:cNvSpPr txBox="1">
            <a:spLocks noChangeArrowheads="1"/>
          </p:cNvSpPr>
          <p:nvPr>
            <p:custDataLst>
              <p:tags r:id="rId2"/>
            </p:custDataLst>
          </p:nvPr>
        </p:nvSpPr>
        <p:spPr bwMode="auto">
          <a:xfrm>
            <a:off x="1544775" y="2002022"/>
            <a:ext cx="711200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决定</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国</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都</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、国旗、国歌、国名、</a:t>
            </a: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纪年</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7" name="矩形 6"/>
          <p:cNvSpPr>
            <a:spLocks noChangeArrowheads="1"/>
          </p:cNvSpPr>
          <p:nvPr>
            <p:custDataLst>
              <p:tags r:id="rId3"/>
            </p:custDataLst>
          </p:nvPr>
        </p:nvSpPr>
        <p:spPr bwMode="auto">
          <a:xfrm>
            <a:off x="1544775" y="3112705"/>
            <a:ext cx="4873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选举</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中央人民政府委员会</a:t>
            </a:r>
          </a:p>
        </p:txBody>
      </p:sp>
      <p:sp>
        <p:nvSpPr>
          <p:cNvPr id="8" name="左大括号 7"/>
          <p:cNvSpPr/>
          <p:nvPr/>
        </p:nvSpPr>
        <p:spPr>
          <a:xfrm>
            <a:off x="350538" y="1506723"/>
            <a:ext cx="264319" cy="9906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 name="文本框 72715"/>
          <p:cNvSpPr txBox="1">
            <a:spLocks noChangeArrowheads="1"/>
          </p:cNvSpPr>
          <p:nvPr>
            <p:custDataLst>
              <p:tags r:id="rId4"/>
            </p:custDataLst>
          </p:nvPr>
        </p:nvSpPr>
        <p:spPr bwMode="auto">
          <a:xfrm>
            <a:off x="1544775" y="2542064"/>
            <a:ext cx="1088108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zh-CN" altLang="en-US" sz="2800" b="0" i="0" u="none" strike="noStrike" kern="1200" cap="none" spc="0" normalizeH="0" baseline="0" noProof="0" dirty="0" smtClean="0">
                <a:ln>
                  <a:noFill/>
                </a:ln>
                <a:solidFill>
                  <a:prstClr val="black"/>
                </a:solidFill>
                <a:effectLst/>
                <a:uLnTx/>
                <a:uFillTx/>
                <a:latin typeface="楷体" pitchFamily="49" charset="-122"/>
                <a:ea typeface="楷体" pitchFamily="49" charset="-122"/>
                <a:cs typeface="+mn-cs"/>
              </a:rPr>
              <a:t>通</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过</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中国人民政治协商会议</a:t>
            </a:r>
            <a:r>
              <a:rPr kumimoji="0" lang="zh-CN" altLang="en-US" sz="2800" b="0" i="0" u="none" strike="noStrike" kern="1200" cap="none" spc="0" normalizeH="0" baseline="0" noProof="0" smtClean="0">
                <a:ln>
                  <a:noFill/>
                </a:ln>
                <a:solidFill>
                  <a:srgbClr val="FF0000"/>
                </a:solidFill>
                <a:effectLst/>
                <a:uLnTx/>
                <a:uFillTx/>
                <a:latin typeface="楷体" pitchFamily="49" charset="-122"/>
                <a:ea typeface="楷体" pitchFamily="49" charset="-122"/>
                <a:cs typeface="+mn-cs"/>
              </a:rPr>
              <a:t>共</a:t>
            </a:r>
            <a:r>
              <a:rPr kumimoji="0" lang="zh-CN" altLang="en-US" sz="2800" b="0" i="0" u="none" strike="noStrike" kern="1200" cap="none" spc="0" normalizeH="0" baseline="0" noProof="0" dirty="0">
                <a:ln>
                  <a:noFill/>
                </a:ln>
                <a:solidFill>
                  <a:srgbClr val="FF0000"/>
                </a:solidFill>
                <a:effectLst/>
                <a:uLnTx/>
                <a:uFillTx/>
                <a:latin typeface="楷体" pitchFamily="49" charset="-122"/>
                <a:ea typeface="楷体" pitchFamily="49" charset="-122"/>
                <a:cs typeface="+mn-cs"/>
              </a:rPr>
              <a:t>同纲领</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（临时宪法</a:t>
            </a:r>
            <a:r>
              <a:rPr kumimoji="0" lang="en-US" altLang="zh-CN"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a:t>
            </a:r>
            <a:r>
              <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rPr>
              <a:t>施政纲</a:t>
            </a:r>
            <a:r>
              <a:rPr kumimoji="0" lang="zh-CN" altLang="en-US" sz="2800" b="0" i="0" u="none" strike="noStrike" kern="1200" cap="none" spc="0" normalizeH="0" baseline="0" noProof="0">
                <a:ln>
                  <a:noFill/>
                </a:ln>
                <a:solidFill>
                  <a:prstClr val="black"/>
                </a:solidFill>
                <a:effectLst/>
                <a:uLnTx/>
                <a:uFillTx/>
                <a:latin typeface="楷体" pitchFamily="49" charset="-122"/>
                <a:ea typeface="楷体" pitchFamily="49" charset="-122"/>
                <a:cs typeface="+mn-cs"/>
              </a:rPr>
              <a:t>领</a:t>
            </a:r>
            <a:r>
              <a:rPr kumimoji="0" lang="zh-CN" altLang="en-US"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endParaRPr kumimoji="0" lang="zh-CN" altLang="en-US" sz="2800" b="0" i="0" u="none" strike="noStrike" kern="1200" cap="none" spc="0" normalizeH="0" baseline="0" noProof="0" dirty="0">
              <a:ln>
                <a:noFill/>
              </a:ln>
              <a:solidFill>
                <a:prstClr val="black"/>
              </a:solidFill>
              <a:effectLst/>
              <a:uLnTx/>
              <a:uFillTx/>
              <a:latin typeface="楷体" pitchFamily="49" charset="-122"/>
              <a:ea typeface="楷体" pitchFamily="49" charset="-122"/>
              <a:cs typeface="+mn-cs"/>
            </a:endParaRPr>
          </a:p>
        </p:txBody>
      </p:sp>
      <p:sp>
        <p:nvSpPr>
          <p:cNvPr id="10" name="TextBox 2"/>
          <p:cNvSpPr txBox="1"/>
          <p:nvPr/>
        </p:nvSpPr>
        <p:spPr>
          <a:xfrm>
            <a:off x="270006" y="3600209"/>
            <a:ext cx="5830614"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a:solidFill>
                  <a:prstClr val="black"/>
                </a:solidFill>
                <a:latin typeface="楷体" pitchFamily="49" charset="-122"/>
                <a:ea typeface="楷体" pitchFamily="49" charset="-122"/>
              </a:rPr>
              <a:t>2</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1" i="0" u="none" strike="noStrike" kern="1200" cap="none" spc="0" normalizeH="0" baseline="0" noProof="0" smtClean="0">
                <a:ln>
                  <a:noFill/>
                </a:ln>
                <a:solidFill>
                  <a:srgbClr val="0000FF"/>
                </a:solidFill>
                <a:effectLst/>
                <a:uLnTx/>
                <a:uFillTx/>
                <a:latin typeface="楷体" pitchFamily="49" charset="-122"/>
                <a:ea typeface="楷体" pitchFamily="49" charset="-122"/>
                <a:cs typeface="+mn-cs"/>
              </a:rPr>
              <a:t> </a:t>
            </a:r>
            <a:r>
              <a:rPr kumimoji="0" lang="zh-CN" altLang="en-US" sz="2800" b="1" i="0" u="none" strike="noStrike" kern="1200" cap="none" spc="0" normalizeH="0" baseline="0" noProof="0" smtClean="0">
                <a:ln>
                  <a:noFill/>
                </a:ln>
                <a:effectLst/>
                <a:uLnTx/>
                <a:uFillTx/>
                <a:latin typeface="楷体" pitchFamily="49" charset="-122"/>
                <a:ea typeface="楷体" pitchFamily="49" charset="-122"/>
                <a:cs typeface="+mn-cs"/>
              </a:rPr>
              <a:t>开国大典：人民政权建立</a:t>
            </a:r>
            <a:r>
              <a:rPr kumimoji="0" lang="zh-CN" altLang="en-US" sz="2800" b="1" i="0" u="none" strike="noStrike" kern="1200" cap="none" spc="0" normalizeH="0" baseline="0" noProof="0" smtClean="0">
                <a:ln>
                  <a:noFill/>
                </a:ln>
                <a:solidFill>
                  <a:srgbClr val="FF0000"/>
                </a:solidFill>
                <a:effectLst/>
                <a:uLnTx/>
                <a:uFillTx/>
                <a:latin typeface="楷体" pitchFamily="49" charset="-122"/>
                <a:ea typeface="楷体" pitchFamily="49" charset="-122"/>
                <a:cs typeface="+mn-cs"/>
              </a:rPr>
              <a:t>标志</a:t>
            </a:r>
            <a:endParaRPr kumimoji="0" lang="zh-CN" altLang="en-US" sz="28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endParaRPr>
          </a:p>
        </p:txBody>
      </p:sp>
      <p:sp>
        <p:nvSpPr>
          <p:cNvPr id="11" name="文本框 10"/>
          <p:cNvSpPr txBox="1"/>
          <p:nvPr/>
        </p:nvSpPr>
        <p:spPr>
          <a:xfrm>
            <a:off x="5638800" y="3631188"/>
            <a:ext cx="2514600" cy="523220"/>
          </a:xfrm>
          <a:prstGeom prst="rect">
            <a:avLst/>
          </a:prstGeom>
          <a:noFill/>
        </p:spPr>
        <p:txBody>
          <a:bodyPr wrap="square" rtlCol="0">
            <a:spAutoFit/>
          </a:bodyPr>
          <a:lstStyle/>
          <a:p>
            <a:r>
              <a:rPr lang="en-US" altLang="zh-CN" sz="2800" smtClean="0">
                <a:latin typeface="楷体" panose="02010609060101010101" pitchFamily="49" charset="-122"/>
                <a:ea typeface="楷体" panose="02010609060101010101" pitchFamily="49" charset="-122"/>
              </a:rPr>
              <a:t>1949</a:t>
            </a:r>
            <a:r>
              <a:rPr lang="zh-CN" altLang="en-US" sz="2800" smtClean="0">
                <a:latin typeface="楷体" panose="02010609060101010101" pitchFamily="49" charset="-122"/>
                <a:ea typeface="楷体" panose="02010609060101010101" pitchFamily="49" charset="-122"/>
              </a:rPr>
              <a:t>年</a:t>
            </a:r>
            <a:r>
              <a:rPr lang="en-US" altLang="zh-CN" sz="2800" smtClean="0">
                <a:latin typeface="楷体" panose="02010609060101010101" pitchFamily="49" charset="-122"/>
                <a:ea typeface="楷体" panose="02010609060101010101" pitchFamily="49" charset="-122"/>
              </a:rPr>
              <a:t>10</a:t>
            </a:r>
            <a:r>
              <a:rPr lang="zh-CN" altLang="en-US" sz="2800" smtClean="0">
                <a:latin typeface="楷体" panose="02010609060101010101" pitchFamily="49" charset="-122"/>
                <a:ea typeface="楷体" panose="02010609060101010101" pitchFamily="49" charset="-122"/>
              </a:rPr>
              <a:t>月</a:t>
            </a:r>
            <a:r>
              <a:rPr lang="en-US" altLang="zh-CN" sz="2800" smtClean="0">
                <a:latin typeface="楷体" panose="02010609060101010101" pitchFamily="49" charset="-122"/>
                <a:ea typeface="楷体" panose="02010609060101010101" pitchFamily="49" charset="-122"/>
              </a:rPr>
              <a:t>1</a:t>
            </a:r>
            <a:r>
              <a:rPr lang="zh-CN" altLang="en-US" sz="2800" smtClean="0">
                <a:latin typeface="楷体" panose="02010609060101010101" pitchFamily="49" charset="-122"/>
                <a:ea typeface="楷体" panose="02010609060101010101" pitchFamily="49" charset="-122"/>
              </a:rPr>
              <a:t>日</a:t>
            </a:r>
            <a:endParaRPr lang="zh-CN" altLang="en-US" sz="2800">
              <a:latin typeface="楷体" panose="02010609060101010101" pitchFamily="49" charset="-122"/>
              <a:ea typeface="楷体" panose="02010609060101010101" pitchFamily="49" charset="-122"/>
            </a:endParaRPr>
          </a:p>
        </p:txBody>
      </p:sp>
      <p:sp>
        <p:nvSpPr>
          <p:cNvPr id="13" name="TextBox 2"/>
          <p:cNvSpPr txBox="1"/>
          <p:nvPr/>
        </p:nvSpPr>
        <p:spPr>
          <a:xfrm>
            <a:off x="291170" y="4477201"/>
            <a:ext cx="197857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2800" smtClean="0">
                <a:solidFill>
                  <a:prstClr val="black"/>
                </a:solidFill>
                <a:latin typeface="楷体" pitchFamily="49" charset="-122"/>
                <a:ea typeface="楷体" pitchFamily="49" charset="-122"/>
              </a:rPr>
              <a:t>3</a:t>
            </a:r>
            <a:r>
              <a:rPr kumimoji="0" lang="en-US" altLang="zh-CN" sz="2800" b="0" i="0" u="none" strike="noStrike" kern="1200" cap="none" spc="0" normalizeH="0" baseline="0" noProof="0" smtClean="0">
                <a:ln>
                  <a:noFill/>
                </a:ln>
                <a:solidFill>
                  <a:prstClr val="black"/>
                </a:solidFill>
                <a:effectLst/>
                <a:uLnTx/>
                <a:uFillTx/>
                <a:latin typeface="楷体" pitchFamily="49" charset="-122"/>
                <a:ea typeface="楷体" pitchFamily="49" charset="-122"/>
                <a:cs typeface="+mn-cs"/>
              </a:rPr>
              <a:t>.</a:t>
            </a:r>
            <a:r>
              <a:rPr kumimoji="0" lang="zh-CN" altLang="en-US" sz="2800" b="1" i="0" u="none" strike="noStrike" kern="1200" cap="none" spc="0" normalizeH="0" baseline="0" noProof="0" smtClean="0">
                <a:ln>
                  <a:noFill/>
                </a:ln>
                <a:solidFill>
                  <a:srgbClr val="0000FF"/>
                </a:solidFill>
                <a:effectLst/>
                <a:uLnTx/>
                <a:uFillTx/>
                <a:latin typeface="楷体" pitchFamily="49" charset="-122"/>
                <a:ea typeface="楷体" pitchFamily="49" charset="-122"/>
                <a:cs typeface="+mn-cs"/>
              </a:rPr>
              <a:t> 意义？</a:t>
            </a:r>
            <a:endParaRPr kumimoji="0" lang="zh-CN" altLang="en-US" sz="2800" b="1" i="0" u="none" strike="noStrike" kern="1200" cap="none" spc="0" normalizeH="0" baseline="0" noProof="0" dirty="0">
              <a:ln>
                <a:noFill/>
              </a:ln>
              <a:solidFill>
                <a:srgbClr val="FF0000"/>
              </a:solidFill>
              <a:effectLst/>
              <a:uLnTx/>
              <a:uFillTx/>
              <a:latin typeface="楷体" pitchFamily="49" charset="-122"/>
              <a:ea typeface="楷体" pitchFamily="49" charset="-122"/>
              <a:cs typeface="+mn-cs"/>
            </a:endParaRPr>
          </a:p>
        </p:txBody>
      </p:sp>
      <p:sp>
        <p:nvSpPr>
          <p:cNvPr id="14" name="Rectangle 9"/>
          <p:cNvSpPr>
            <a:spLocks noChangeArrowheads="1"/>
          </p:cNvSpPr>
          <p:nvPr/>
        </p:nvSpPr>
        <p:spPr bwMode="auto">
          <a:xfrm>
            <a:off x="9309892" y="4123429"/>
            <a:ext cx="2882108" cy="2246769"/>
          </a:xfrm>
          <a:prstGeom prst="rect">
            <a:avLst/>
          </a:prstGeom>
          <a:solidFill>
            <a:schemeClr val="accent3">
              <a:lumMod val="20000"/>
              <a:lumOff val="80000"/>
            </a:schemeClr>
          </a:solidFill>
          <a:ln>
            <a:noFill/>
          </a:ln>
          <a:extLst/>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3</a:t>
            </a:r>
            <a:r>
              <a:rPr lang="zh-CN" altLang="en-US" sz="2800" dirty="0">
                <a:solidFill>
                  <a:prstClr val="black"/>
                </a:solidFill>
                <a:latin typeface="楷体" panose="02010609060101010101" pitchFamily="49" charset="-122"/>
                <a:ea typeface="楷体" panose="02010609060101010101" pitchFamily="49" charset="-122"/>
              </a:rPr>
              <a:t>、中华民族开始以崭新的姿态</a:t>
            </a:r>
            <a:r>
              <a:rPr lang="zh-CN" altLang="en-US" sz="2800" dirty="0">
                <a:solidFill>
                  <a:srgbClr val="FF0000"/>
                </a:solidFill>
                <a:latin typeface="楷体" panose="02010609060101010101" pitchFamily="49" charset="-122"/>
                <a:ea typeface="楷体" panose="02010609060101010101" pitchFamily="49" charset="-122"/>
              </a:rPr>
              <a:t>自立于世界民族之</a:t>
            </a:r>
            <a:r>
              <a:rPr lang="zh-CN" altLang="en-US" sz="2800" dirty="0">
                <a:solidFill>
                  <a:prstClr val="black"/>
                </a:solidFill>
                <a:latin typeface="楷体" panose="02010609060101010101" pitchFamily="49" charset="-122"/>
                <a:ea typeface="楷体" panose="02010609060101010101" pitchFamily="49" charset="-122"/>
              </a:rPr>
              <a:t>林，中国历史进入</a:t>
            </a:r>
            <a:r>
              <a:rPr lang="zh-CN" altLang="en-US" sz="2800" dirty="0">
                <a:solidFill>
                  <a:srgbClr val="FF0000"/>
                </a:solidFill>
                <a:latin typeface="楷体" panose="02010609060101010101" pitchFamily="49" charset="-122"/>
                <a:ea typeface="楷体" panose="02010609060101010101" pitchFamily="49" charset="-122"/>
              </a:rPr>
              <a:t>新纪元</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
        <p:nvSpPr>
          <p:cNvPr id="15" name="Rectangle 16"/>
          <p:cNvSpPr/>
          <p:nvPr/>
        </p:nvSpPr>
        <p:spPr>
          <a:xfrm>
            <a:off x="2018198" y="4154408"/>
            <a:ext cx="3853408" cy="2246769"/>
          </a:xfrm>
          <a:prstGeom prst="rect">
            <a:avLst/>
          </a:prstGeom>
          <a:solidFill>
            <a:schemeClr val="accent3">
              <a:lumMod val="20000"/>
              <a:lumOff val="80000"/>
            </a:schemeClr>
          </a:solidFill>
        </p:spPr>
        <p:txBody>
          <a:bodyPr wrap="square">
            <a:spAutoFit/>
          </a:bodyPr>
          <a:lstStyle/>
          <a:p>
            <a:pPr fontAlgn="auto">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1</a:t>
            </a:r>
            <a:r>
              <a:rPr lang="zh-CN" altLang="en-US" sz="2800" dirty="0">
                <a:solidFill>
                  <a:prstClr val="black"/>
                </a:solidFill>
                <a:latin typeface="楷体" panose="02010609060101010101" pitchFamily="49" charset="-122"/>
                <a:ea typeface="楷体" panose="02010609060101010101" pitchFamily="49" charset="-122"/>
              </a:rPr>
              <a:t>、</a:t>
            </a:r>
            <a:r>
              <a:rPr lang="zh-CN" altLang="en-US" sz="2800" dirty="0">
                <a:solidFill>
                  <a:srgbClr val="FF0000"/>
                </a:solidFill>
                <a:latin typeface="楷体" panose="02010609060101010101" pitchFamily="49" charset="-122"/>
                <a:ea typeface="楷体" panose="02010609060101010101" pitchFamily="49" charset="-122"/>
              </a:rPr>
              <a:t>结束</a:t>
            </a:r>
            <a:r>
              <a:rPr lang="zh-CN" altLang="en-US" sz="2800" dirty="0">
                <a:solidFill>
                  <a:prstClr val="black"/>
                </a:solidFill>
                <a:latin typeface="楷体" panose="02010609060101010101" pitchFamily="49" charset="-122"/>
                <a:ea typeface="楷体" panose="02010609060101010101" pitchFamily="49" charset="-122"/>
              </a:rPr>
              <a:t>了</a:t>
            </a:r>
            <a:r>
              <a:rPr lang="zh-CN" altLang="en-US" sz="2800" dirty="0">
                <a:solidFill>
                  <a:srgbClr val="C00000"/>
                </a:solidFill>
                <a:latin typeface="楷体" panose="02010609060101010101" pitchFamily="49" charset="-122"/>
                <a:ea typeface="楷体" panose="02010609060101010101" pitchFamily="49" charset="-122"/>
              </a:rPr>
              <a:t>帝国主义、封建主义</a:t>
            </a:r>
            <a:r>
              <a:rPr lang="zh-CN" altLang="en-US" sz="2800" dirty="0">
                <a:solidFill>
                  <a:prstClr val="black"/>
                </a:solidFill>
                <a:latin typeface="楷体" panose="02010609060101010101" pitchFamily="49" charset="-122"/>
                <a:ea typeface="楷体" panose="02010609060101010101" pitchFamily="49" charset="-122"/>
              </a:rPr>
              <a:t>和</a:t>
            </a:r>
            <a:r>
              <a:rPr lang="zh-CN" altLang="en-US" sz="2800" dirty="0">
                <a:solidFill>
                  <a:srgbClr val="C00000"/>
                </a:solidFill>
                <a:latin typeface="楷体" panose="02010609060101010101" pitchFamily="49" charset="-122"/>
                <a:ea typeface="楷体" panose="02010609060101010101" pitchFamily="49" charset="-122"/>
              </a:rPr>
              <a:t>官僚资本主义</a:t>
            </a:r>
            <a:r>
              <a:rPr lang="zh-CN" altLang="en-US" sz="2800" dirty="0">
                <a:solidFill>
                  <a:prstClr val="black"/>
                </a:solidFill>
                <a:latin typeface="楷体" panose="02010609060101010101" pitchFamily="49" charset="-122"/>
                <a:ea typeface="楷体" panose="02010609060101010101" pitchFamily="49" charset="-122"/>
              </a:rPr>
              <a:t>长期压迫和剥削中国各族人民的历史</a:t>
            </a:r>
            <a:r>
              <a:rPr lang="en-US" altLang="zh-CN" sz="2800" dirty="0">
                <a:solidFill>
                  <a:prstClr val="black"/>
                </a:solidFill>
                <a:latin typeface="楷体" panose="02010609060101010101" pitchFamily="49" charset="-122"/>
                <a:ea typeface="楷体" panose="02010609060101010101" pitchFamily="49" charset="-122"/>
              </a:rPr>
              <a:t>,</a:t>
            </a:r>
            <a:r>
              <a:rPr lang="zh-CN" altLang="en-US" sz="2800" dirty="0">
                <a:solidFill>
                  <a:srgbClr val="FF0000"/>
                </a:solidFill>
                <a:latin typeface="楷体" panose="02010609060101010101" pitchFamily="49" charset="-122"/>
                <a:ea typeface="楷体" panose="02010609060101010101" pitchFamily="49" charset="-122"/>
              </a:rPr>
              <a:t>人民真正成为国家的主人</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
        <p:nvSpPr>
          <p:cNvPr id="16" name="Rectangle 17"/>
          <p:cNvSpPr/>
          <p:nvPr/>
        </p:nvSpPr>
        <p:spPr>
          <a:xfrm>
            <a:off x="5874730" y="4162099"/>
            <a:ext cx="3435162" cy="2246769"/>
          </a:xfrm>
          <a:prstGeom prst="rect">
            <a:avLst/>
          </a:prstGeom>
          <a:solidFill>
            <a:schemeClr val="accent3">
              <a:lumMod val="20000"/>
              <a:lumOff val="80000"/>
            </a:schemeClr>
          </a:solidFill>
        </p:spPr>
        <p:txBody>
          <a:bodyPr wrap="square">
            <a:spAutoFit/>
          </a:bodyPr>
          <a:lstStyle/>
          <a:p>
            <a:pPr fontAlgn="auto">
              <a:spcBef>
                <a:spcPts val="0"/>
              </a:spcBef>
              <a:spcAft>
                <a:spcPts val="0"/>
              </a:spcAft>
            </a:pPr>
            <a:r>
              <a:rPr lang="en-US" altLang="zh-CN" sz="2800" dirty="0">
                <a:solidFill>
                  <a:prstClr val="black"/>
                </a:solidFill>
                <a:latin typeface="楷体" panose="02010609060101010101" pitchFamily="49" charset="-122"/>
                <a:ea typeface="楷体" panose="02010609060101010101" pitchFamily="49" charset="-122"/>
              </a:rPr>
              <a:t>2</a:t>
            </a:r>
            <a:r>
              <a:rPr lang="zh-CN" altLang="en-US" sz="2800" dirty="0">
                <a:solidFill>
                  <a:prstClr val="black"/>
                </a:solidFill>
                <a:latin typeface="楷体" panose="02010609060101010101" pitchFamily="49" charset="-122"/>
                <a:ea typeface="楷体" panose="02010609060101010101" pitchFamily="49" charset="-122"/>
              </a:rPr>
              <a:t>、从</a:t>
            </a:r>
            <a:r>
              <a:rPr lang="zh-CN" altLang="en-US" sz="2800" dirty="0">
                <a:solidFill>
                  <a:srgbClr val="FF0000"/>
                </a:solidFill>
                <a:latin typeface="楷体" panose="02010609060101010101" pitchFamily="49" charset="-122"/>
                <a:ea typeface="楷体" panose="02010609060101010101" pitchFamily="49" charset="-122"/>
              </a:rPr>
              <a:t>根本</a:t>
            </a:r>
            <a:r>
              <a:rPr lang="zh-CN" altLang="en-US" sz="2800" dirty="0">
                <a:solidFill>
                  <a:prstClr val="black"/>
                </a:solidFill>
                <a:latin typeface="楷体" panose="02010609060101010101" pitchFamily="49" charset="-122"/>
                <a:ea typeface="楷体" panose="02010609060101010101" pitchFamily="49" charset="-122"/>
              </a:rPr>
              <a:t>上改变了</a:t>
            </a:r>
            <a:r>
              <a:rPr lang="zh-CN" altLang="en-US" sz="2800" dirty="0">
                <a:solidFill>
                  <a:srgbClr val="FF0000"/>
                </a:solidFill>
                <a:latin typeface="楷体" panose="02010609060101010101" pitchFamily="49" charset="-122"/>
                <a:ea typeface="楷体" panose="02010609060101010101" pitchFamily="49" charset="-122"/>
              </a:rPr>
              <a:t>中国社会</a:t>
            </a:r>
            <a:r>
              <a:rPr lang="zh-CN" altLang="en-US" sz="2800" dirty="0">
                <a:solidFill>
                  <a:prstClr val="black"/>
                </a:solidFill>
                <a:latin typeface="楷体" panose="02010609060101010101" pitchFamily="49" charset="-122"/>
                <a:ea typeface="楷体" panose="02010609060101010101" pitchFamily="49" charset="-122"/>
              </a:rPr>
              <a:t>的</a:t>
            </a:r>
            <a:r>
              <a:rPr lang="zh-CN" altLang="en-US" sz="2800" dirty="0">
                <a:solidFill>
                  <a:srgbClr val="FF0000"/>
                </a:solidFill>
                <a:latin typeface="楷体" panose="02010609060101010101" pitchFamily="49" charset="-122"/>
                <a:ea typeface="楷体" panose="02010609060101010101" pitchFamily="49" charset="-122"/>
              </a:rPr>
              <a:t>发展方向</a:t>
            </a:r>
            <a:r>
              <a:rPr lang="zh-CN" altLang="en-US" sz="2800" dirty="0">
                <a:solidFill>
                  <a:prstClr val="black"/>
                </a:solidFill>
                <a:latin typeface="楷体" panose="02010609060101010101" pitchFamily="49" charset="-122"/>
                <a:ea typeface="楷体" panose="02010609060101010101" pitchFamily="49" charset="-122"/>
              </a:rPr>
              <a:t>，为实现由</a:t>
            </a:r>
            <a:r>
              <a:rPr lang="zh-CN" altLang="en-US" sz="2800" dirty="0">
                <a:solidFill>
                  <a:srgbClr val="FF0000"/>
                </a:solidFill>
                <a:latin typeface="楷体" panose="02010609060101010101" pitchFamily="49" charset="-122"/>
                <a:ea typeface="楷体" panose="02010609060101010101" pitchFamily="49" charset="-122"/>
              </a:rPr>
              <a:t>新民主主义</a:t>
            </a:r>
            <a:r>
              <a:rPr lang="zh-CN" altLang="en-US" sz="2800" dirty="0">
                <a:solidFill>
                  <a:prstClr val="black"/>
                </a:solidFill>
                <a:latin typeface="楷体" panose="02010609060101010101" pitchFamily="49" charset="-122"/>
                <a:ea typeface="楷体" panose="02010609060101010101" pitchFamily="49" charset="-122"/>
              </a:rPr>
              <a:t>向</a:t>
            </a:r>
            <a:r>
              <a:rPr lang="zh-CN" altLang="en-US" sz="2800" dirty="0">
                <a:solidFill>
                  <a:srgbClr val="FF0000"/>
                </a:solidFill>
                <a:latin typeface="楷体" panose="02010609060101010101" pitchFamily="49" charset="-122"/>
                <a:ea typeface="楷体" panose="02010609060101010101" pitchFamily="49" charset="-122"/>
              </a:rPr>
              <a:t>社会主义</a:t>
            </a:r>
            <a:r>
              <a:rPr lang="zh-CN" altLang="en-US" sz="2800" b="1" dirty="0">
                <a:solidFill>
                  <a:srgbClr val="0000FF"/>
                </a:solidFill>
                <a:latin typeface="楷体" panose="02010609060101010101" pitchFamily="49" charset="-122"/>
                <a:ea typeface="楷体" panose="02010609060101010101" pitchFamily="49" charset="-122"/>
              </a:rPr>
              <a:t>过渡</a:t>
            </a:r>
            <a:r>
              <a:rPr lang="zh-CN" altLang="en-US" sz="2800" dirty="0">
                <a:solidFill>
                  <a:prstClr val="black"/>
                </a:solidFill>
                <a:latin typeface="楷体" panose="02010609060101010101" pitchFamily="49" charset="-122"/>
                <a:ea typeface="楷体" panose="02010609060101010101" pitchFamily="49" charset="-122"/>
              </a:rPr>
              <a:t>创造了</a:t>
            </a:r>
            <a:r>
              <a:rPr lang="zh-CN" altLang="en-US" sz="2800" dirty="0">
                <a:solidFill>
                  <a:srgbClr val="FF0000"/>
                </a:solidFill>
                <a:latin typeface="楷体" panose="02010609060101010101" pitchFamily="49" charset="-122"/>
                <a:ea typeface="楷体" panose="02010609060101010101" pitchFamily="49" charset="-122"/>
              </a:rPr>
              <a:t>前提条件</a:t>
            </a:r>
            <a:r>
              <a:rPr lang="zh-CN" altLang="en-US" sz="2800" dirty="0">
                <a:solidFill>
                  <a:prstClr val="black"/>
                </a:solidFill>
                <a:latin typeface="楷体" panose="02010609060101010101" pitchFamily="49" charset="-122"/>
                <a:ea typeface="楷体" panose="02010609060101010101" pitchFamily="49" charset="-122"/>
              </a:rPr>
              <a:t>。</a:t>
            </a:r>
            <a:endParaRPr lang="en-US" altLang="zh-CN" sz="2800" dirty="0">
              <a:solidFill>
                <a:prstClr val="black"/>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959905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文本框 35842"/>
          <p:cNvSpPr txBox="1">
            <a:spLocks noChangeArrowheads="1"/>
          </p:cNvSpPr>
          <p:nvPr/>
        </p:nvSpPr>
        <p:spPr bwMode="auto">
          <a:xfrm>
            <a:off x="192881" y="92225"/>
            <a:ext cx="36933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6000">
                <a:solidFill>
                  <a:schemeClr val="tx1"/>
                </a:solidFill>
                <a:latin typeface="Arial" pitchFamily="34" charset="0"/>
                <a:ea typeface="宋体" pitchFamily="2" charset="-122"/>
              </a:defRPr>
            </a:lvl1pPr>
            <a:lvl2pPr marL="742950" indent="-285750" eaLnBrk="0" hangingPunct="0">
              <a:defRPr sz="6000">
                <a:solidFill>
                  <a:schemeClr val="tx1"/>
                </a:solidFill>
                <a:latin typeface="Arial" pitchFamily="34" charset="0"/>
                <a:ea typeface="宋体" pitchFamily="2" charset="-122"/>
              </a:defRPr>
            </a:lvl2pPr>
            <a:lvl3pPr marL="1143000" indent="-228600" eaLnBrk="0" hangingPunct="0">
              <a:defRPr sz="6000">
                <a:solidFill>
                  <a:schemeClr val="tx1"/>
                </a:solidFill>
                <a:latin typeface="Arial" pitchFamily="34" charset="0"/>
                <a:ea typeface="宋体" pitchFamily="2" charset="-122"/>
              </a:defRPr>
            </a:lvl3pPr>
            <a:lvl4pPr marL="1600200" indent="-228600" eaLnBrk="0" hangingPunct="0">
              <a:defRPr sz="6000">
                <a:solidFill>
                  <a:schemeClr val="tx1"/>
                </a:solidFill>
                <a:latin typeface="Arial" pitchFamily="34" charset="0"/>
                <a:ea typeface="宋体" pitchFamily="2" charset="-122"/>
              </a:defRPr>
            </a:lvl4pPr>
            <a:lvl5pPr marL="2057400" indent="-228600" eaLnBrk="0" hangingPunct="0">
              <a:defRPr sz="60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60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60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60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6000">
                <a:solidFill>
                  <a:schemeClr val="tx1"/>
                </a:solidFill>
                <a:latin typeface="Arial" pitchFamily="34" charset="0"/>
                <a:ea typeface="宋体" pitchFamily="2" charset="-122"/>
              </a:defRPr>
            </a:lvl9pPr>
          </a:lstStyle>
          <a:p>
            <a:pPr lvl="0" algn="ctr" eaLnBrk="1" hangingPunct="1"/>
            <a:r>
              <a:rPr lang="zh-CN" altLang="en-US" sz="3200" b="1">
                <a:solidFill>
                  <a:prstClr val="black"/>
                </a:solidFill>
                <a:latin typeface="楷体" pitchFamily="49" charset="-122"/>
                <a:ea typeface="楷体" pitchFamily="49" charset="-122"/>
              </a:rPr>
              <a:t>二、人民政权的</a:t>
            </a:r>
            <a:r>
              <a:rPr lang="zh-CN" altLang="en-US" sz="3200" b="1">
                <a:solidFill>
                  <a:srgbClr val="FF0000"/>
                </a:solidFill>
                <a:latin typeface="楷体" pitchFamily="49" charset="-122"/>
                <a:ea typeface="楷体" pitchFamily="49" charset="-122"/>
              </a:rPr>
              <a:t>巩固</a:t>
            </a:r>
            <a:endParaRPr lang="zh-CN" altLang="en-US" sz="3200" b="1" dirty="0">
              <a:solidFill>
                <a:srgbClr val="FF0000"/>
              </a:solidFill>
              <a:latin typeface="楷体" pitchFamily="49" charset="-122"/>
              <a:ea typeface="楷体" pitchFamily="49" charset="-122"/>
            </a:endParaRPr>
          </a:p>
        </p:txBody>
      </p:sp>
      <p:sp>
        <p:nvSpPr>
          <p:cNvPr id="8" name="文本框 35849"/>
          <p:cNvSpPr txBox="1">
            <a:spLocks noChangeArrowheads="1"/>
          </p:cNvSpPr>
          <p:nvPr/>
        </p:nvSpPr>
        <p:spPr bwMode="auto">
          <a:xfrm>
            <a:off x="580697" y="1981200"/>
            <a:ext cx="8487103"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400" dirty="0" smtClean="0">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土地改革</a:t>
            </a:r>
            <a:endParaRPr lang="en-US" altLang="zh-CN" sz="2800"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en-US" altLang="zh-CN" sz="2800" dirty="0" smtClean="0">
                <a:latin typeface="楷体" panose="02010609060101010101" pitchFamily="49" charset="-122"/>
                <a:ea typeface="楷体" panose="02010609060101010101" pitchFamily="49" charset="-122"/>
                <a:cs typeface="楷体_GB2312"/>
              </a:rPr>
              <a:t>        </a:t>
            </a:r>
            <a:r>
              <a:rPr lang="zh-CN" altLang="en-US" sz="2800" dirty="0" smtClean="0">
                <a:solidFill>
                  <a:srgbClr val="0000FF"/>
                </a:solidFill>
                <a:latin typeface="楷体" panose="02010609060101010101" pitchFamily="49" charset="-122"/>
                <a:ea typeface="楷体" panose="02010609060101010101" pitchFamily="49" charset="-122"/>
                <a:cs typeface="楷体_GB2312"/>
              </a:rPr>
              <a:t>国</a:t>
            </a:r>
            <a:r>
              <a:rPr lang="zh-CN" altLang="en-US" sz="2800" dirty="0">
                <a:solidFill>
                  <a:srgbClr val="0000FF"/>
                </a:solidFill>
                <a:latin typeface="楷体" panose="02010609060101010101" pitchFamily="49" charset="-122"/>
                <a:ea typeface="楷体" panose="02010609060101010101" pitchFamily="49" charset="-122"/>
                <a:cs typeface="楷体_GB2312"/>
              </a:rPr>
              <a:t>民经济的恢复</a:t>
            </a:r>
          </a:p>
          <a:p>
            <a:pPr eaLnBrk="1" hangingPunct="1"/>
            <a:r>
              <a:rPr lang="en-US" altLang="zh-CN" sz="2800" dirty="0">
                <a:latin typeface="楷体" panose="02010609060101010101" pitchFamily="49" charset="-122"/>
                <a:ea typeface="楷体" panose="02010609060101010101" pitchFamily="49" charset="-122"/>
                <a:cs typeface="楷体_GB2312"/>
              </a:rPr>
              <a:t>3.</a:t>
            </a:r>
            <a:r>
              <a:rPr lang="zh-CN" altLang="en-US" sz="2800" dirty="0">
                <a:solidFill>
                  <a:srgbClr val="FF0000"/>
                </a:solidFill>
                <a:latin typeface="楷体" panose="02010609060101010101" pitchFamily="49" charset="-122"/>
                <a:ea typeface="楷体" panose="02010609060101010101" pitchFamily="49" charset="-122"/>
                <a:cs typeface="楷体_GB2312"/>
              </a:rPr>
              <a:t>军事</a:t>
            </a:r>
            <a:r>
              <a:rPr lang="zh-CN" altLang="en-US" sz="2800" dirty="0">
                <a:latin typeface="楷体" panose="02010609060101010101" pitchFamily="49" charset="-122"/>
                <a:ea typeface="楷体" panose="02010609060101010101" pitchFamily="49" charset="-122"/>
                <a:cs typeface="楷体_GB2312"/>
              </a:rPr>
              <a:t>：抗美援朝</a:t>
            </a:r>
            <a:endParaRPr lang="en-US" altLang="zh-CN" sz="2800" dirty="0">
              <a:latin typeface="楷体" panose="02010609060101010101" pitchFamily="49" charset="-122"/>
              <a:ea typeface="楷体" panose="02010609060101010101" pitchFamily="49" charset="-122"/>
              <a:cs typeface="楷体_GB2312"/>
            </a:endParaRPr>
          </a:p>
          <a:p>
            <a:pPr eaLnBrk="1" hangingPunct="1"/>
            <a:endParaRPr lang="en-US" altLang="zh-CN" sz="2800" dirty="0" smtClean="0">
              <a:latin typeface="楷体" panose="02010609060101010101" pitchFamily="49" charset="-122"/>
              <a:ea typeface="楷体" panose="02010609060101010101" pitchFamily="49" charset="-122"/>
              <a:cs typeface="楷体_GB2312"/>
            </a:endParaRPr>
          </a:p>
          <a:p>
            <a:pPr eaLnBrk="1" hangingPunct="1"/>
            <a:r>
              <a:rPr lang="en-US" altLang="zh-CN" sz="2800" dirty="0" smtClean="0">
                <a:latin typeface="楷体" panose="02010609060101010101" pitchFamily="49" charset="-122"/>
                <a:ea typeface="楷体" panose="02010609060101010101" pitchFamily="49" charset="-122"/>
                <a:cs typeface="楷体_GB2312"/>
              </a:rPr>
              <a:t>4</a:t>
            </a:r>
            <a:r>
              <a:rPr lang="en-US" altLang="zh-CN" sz="2800" dirty="0">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外交</a:t>
            </a:r>
            <a:r>
              <a:rPr lang="zh-CN" altLang="en-US" sz="2800" dirty="0">
                <a:latin typeface="楷体" panose="02010609060101010101" pitchFamily="49" charset="-122"/>
                <a:ea typeface="楷体" panose="02010609060101010101" pitchFamily="49" charset="-122"/>
                <a:cs typeface="楷体_GB2312"/>
              </a:rPr>
              <a:t>：建国初期的外交</a:t>
            </a:r>
          </a:p>
        </p:txBody>
      </p:sp>
      <p:sp>
        <p:nvSpPr>
          <p:cNvPr id="9" name="标题 1"/>
          <p:cNvSpPr>
            <a:spLocks noGrp="1"/>
          </p:cNvSpPr>
          <p:nvPr>
            <p:ph type="title"/>
          </p:nvPr>
        </p:nvSpPr>
        <p:spPr>
          <a:xfrm>
            <a:off x="43487" y="1028276"/>
            <a:ext cx="7685425" cy="814388"/>
          </a:xfrm>
        </p:spPr>
        <p:txBody>
          <a:bodyPr>
            <a:normAutofit/>
          </a:bodyPr>
          <a:lstStyle/>
          <a:p>
            <a:pPr algn="l"/>
            <a:r>
              <a:rPr lang="zh-CN" altLang="en-US" sz="2800" dirty="0" smtClean="0">
                <a:latin typeface="楷体" panose="02010609060101010101" pitchFamily="49" charset="-122"/>
                <a:ea typeface="楷体" panose="02010609060101010101" pitchFamily="49" charset="-122"/>
              </a:rPr>
              <a:t>（一）人民政权面临的任务</a:t>
            </a:r>
            <a:endParaRPr lang="zh-CN" altLang="en-US" sz="2800" dirty="0">
              <a:latin typeface="楷体" panose="02010609060101010101" pitchFamily="49" charset="-122"/>
              <a:ea typeface="楷体" panose="02010609060101010101" pitchFamily="49" charset="-122"/>
            </a:endParaRPr>
          </a:p>
        </p:txBody>
      </p:sp>
      <p:sp>
        <p:nvSpPr>
          <p:cNvPr id="10" name="左大括号 9"/>
          <p:cNvSpPr/>
          <p:nvPr/>
        </p:nvSpPr>
        <p:spPr>
          <a:xfrm>
            <a:off x="64508" y="2047905"/>
            <a:ext cx="479781" cy="2882799"/>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楷体" panose="02010609060101010101" pitchFamily="49" charset="-122"/>
              <a:ea typeface="楷体" panose="02010609060101010101" pitchFamily="49" charset="-122"/>
            </a:endParaRPr>
          </a:p>
        </p:txBody>
      </p:sp>
      <p:sp>
        <p:nvSpPr>
          <p:cNvPr id="11" name="Rectangle 16"/>
          <p:cNvSpPr/>
          <p:nvPr/>
        </p:nvSpPr>
        <p:spPr>
          <a:xfrm>
            <a:off x="0" y="4611231"/>
            <a:ext cx="12127492" cy="2246769"/>
          </a:xfrm>
          <a:prstGeom prst="rect">
            <a:avLst/>
          </a:prstGeom>
          <a:solidFill>
            <a:schemeClr val="bg2"/>
          </a:solidFill>
        </p:spPr>
        <p:txBody>
          <a:bodyPr wrap="square">
            <a:spAutoFit/>
          </a:bodyPr>
          <a:lstStyle/>
          <a:p>
            <a:pPr fontAlgn="auto">
              <a:spcBef>
                <a:spcPts val="0"/>
              </a:spcBef>
              <a:spcAft>
                <a:spcPts val="0"/>
              </a:spcAft>
            </a:pPr>
            <a:r>
              <a:rPr lang="zh-CN" altLang="en-US" sz="2800" dirty="0" smtClean="0">
                <a:solidFill>
                  <a:prstClr val="black"/>
                </a:solidFill>
                <a:latin typeface="楷体" panose="02010609060101010101" pitchFamily="49" charset="-122"/>
                <a:ea typeface="楷体" panose="02010609060101010101" pitchFamily="49" charset="-122"/>
              </a:rPr>
              <a:t>   到</a:t>
            </a:r>
            <a:r>
              <a:rPr lang="en-US" altLang="zh-CN" sz="2800" dirty="0" smtClean="0">
                <a:solidFill>
                  <a:prstClr val="black"/>
                </a:solidFill>
                <a:latin typeface="楷体" panose="02010609060101010101" pitchFamily="49" charset="-122"/>
                <a:ea typeface="楷体" panose="02010609060101010101" pitchFamily="49" charset="-122"/>
              </a:rPr>
              <a:t>1950</a:t>
            </a:r>
            <a:r>
              <a:rPr lang="zh-CN" altLang="en-US" sz="2800" dirty="0" smtClean="0">
                <a:solidFill>
                  <a:prstClr val="black"/>
                </a:solidFill>
                <a:latin typeface="楷体" panose="02010609060101010101" pitchFamily="49" charset="-122"/>
                <a:ea typeface="楷体" panose="02010609060101010101" pitchFamily="49" charset="-122"/>
              </a:rPr>
              <a:t>年</a:t>
            </a:r>
            <a:r>
              <a:rPr lang="en-US" altLang="zh-CN" sz="2800" dirty="0" smtClean="0">
                <a:solidFill>
                  <a:prstClr val="black"/>
                </a:solidFill>
                <a:latin typeface="楷体" panose="02010609060101010101" pitchFamily="49" charset="-122"/>
                <a:ea typeface="楷体" panose="02010609060101010101" pitchFamily="49" charset="-122"/>
              </a:rPr>
              <a:t>6</a:t>
            </a:r>
            <a:r>
              <a:rPr lang="zh-CN" altLang="en-US" sz="2800" dirty="0" smtClean="0">
                <a:solidFill>
                  <a:prstClr val="black"/>
                </a:solidFill>
                <a:latin typeface="楷体" panose="02010609060101010101" pitchFamily="49" charset="-122"/>
                <a:ea typeface="楷体" panose="02010609060101010101" pitchFamily="49" charset="-122"/>
              </a:rPr>
              <a:t>月，人民解放战争基本结束。建国后</a:t>
            </a:r>
            <a:r>
              <a:rPr lang="en-US" altLang="zh-CN" sz="2800" dirty="0" smtClean="0">
                <a:solidFill>
                  <a:prstClr val="black"/>
                </a:solidFill>
                <a:latin typeface="楷体" panose="02010609060101010101" pitchFamily="49" charset="-122"/>
                <a:ea typeface="楷体" panose="02010609060101010101" pitchFamily="49" charset="-122"/>
              </a:rPr>
              <a:t>8</a:t>
            </a:r>
            <a:r>
              <a:rPr lang="zh-CN" altLang="en-US" sz="2800" dirty="0" smtClean="0">
                <a:solidFill>
                  <a:prstClr val="black"/>
                </a:solidFill>
                <a:latin typeface="楷体" panose="02010609060101010101" pitchFamily="49" charset="-122"/>
                <a:ea typeface="楷体" panose="02010609060101010101" pitchFamily="49" charset="-122"/>
              </a:rPr>
              <a:t>个月的作战中，人民解放军共歼灭国民党在大陆的残留部队</a:t>
            </a:r>
            <a:r>
              <a:rPr lang="en-US" altLang="zh-CN" sz="2800" dirty="0" smtClean="0">
                <a:solidFill>
                  <a:prstClr val="black"/>
                </a:solidFill>
                <a:latin typeface="楷体" panose="02010609060101010101" pitchFamily="49" charset="-122"/>
                <a:ea typeface="楷体" panose="02010609060101010101" pitchFamily="49" charset="-122"/>
              </a:rPr>
              <a:t>200</a:t>
            </a:r>
            <a:r>
              <a:rPr lang="zh-CN" altLang="en-US" sz="2800" dirty="0" smtClean="0">
                <a:solidFill>
                  <a:prstClr val="black"/>
                </a:solidFill>
                <a:latin typeface="楷体" panose="02010609060101010101" pitchFamily="49" charset="-122"/>
                <a:ea typeface="楷体" panose="02010609060101010101" pitchFamily="49" charset="-122"/>
              </a:rPr>
              <a:t>余万人，解放了除台湾、西藏和某些沿海岛屿外的全部国土，实现了祖国的空前统一，为进行各项社会改革，恢复国民经济、以及建立和巩固各级政权创造了条件。</a:t>
            </a:r>
            <a:r>
              <a:rPr lang="en-US" altLang="zh-CN" sz="2800" dirty="0" smtClean="0">
                <a:solidFill>
                  <a:prstClr val="black"/>
                </a:solidFill>
                <a:latin typeface="楷体" panose="02010609060101010101" pitchFamily="49" charset="-122"/>
                <a:ea typeface="楷体" panose="02010609060101010101" pitchFamily="49" charset="-122"/>
              </a:rPr>
              <a:t>——《</a:t>
            </a:r>
            <a:r>
              <a:rPr lang="en-US" altLang="zh-CN" sz="2800" dirty="0">
                <a:solidFill>
                  <a:prstClr val="black"/>
                </a:solidFill>
                <a:latin typeface="楷体" panose="02010609060101010101" pitchFamily="49" charset="-122"/>
                <a:ea typeface="楷体" panose="02010609060101010101" pitchFamily="49" charset="-122"/>
              </a:rPr>
              <a:t>1949-1976</a:t>
            </a:r>
            <a:r>
              <a:rPr lang="zh-CN" altLang="en-US" sz="2800" dirty="0">
                <a:solidFill>
                  <a:prstClr val="black"/>
                </a:solidFill>
                <a:latin typeface="楷体" panose="02010609060101010101" pitchFamily="49" charset="-122"/>
                <a:ea typeface="楷体" panose="02010609060101010101" pitchFamily="49" charset="-122"/>
              </a:rPr>
              <a:t>年的中国：凯歌行进的时期</a:t>
            </a:r>
            <a:r>
              <a:rPr lang="en-US" altLang="zh-CN" sz="2800" dirty="0">
                <a:solidFill>
                  <a:prstClr val="black"/>
                </a:solidFill>
                <a:latin typeface="楷体" panose="02010609060101010101" pitchFamily="49" charset="-122"/>
                <a:ea typeface="楷体" panose="02010609060101010101" pitchFamily="49" charset="-122"/>
              </a:rPr>
              <a:t>》</a:t>
            </a:r>
          </a:p>
        </p:txBody>
      </p:sp>
      <p:pic>
        <p:nvPicPr>
          <p:cNvPr id="7" name="Picture 2" descr="http://www.kfzimg.com/G05/M00/1B/B4/p4YBAFiMZASADBvcAAN6y5uUGeU133_b.jpg"/>
          <p:cNvPicPr>
            <a:picLocks noChangeAspect="1" noChangeArrowheads="1"/>
          </p:cNvPicPr>
          <p:nvPr/>
        </p:nvPicPr>
        <p:blipFill rotWithShape="1">
          <a:blip r:embed="rId3">
            <a:extLst>
              <a:ext uri="{28A0092B-C50C-407E-A947-70E740481C1C}">
                <a14:useLocalDpi xmlns:a14="http://schemas.microsoft.com/office/drawing/2010/main" val="0"/>
              </a:ext>
            </a:extLst>
          </a:blip>
          <a:srcRect l="5802" t="5884" r="7515" b="12064"/>
          <a:stretch/>
        </p:blipFill>
        <p:spPr bwMode="auto">
          <a:xfrm>
            <a:off x="5352222" y="94204"/>
            <a:ext cx="6775270" cy="4349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295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8">
                                            <p:txEl>
                                              <p:pRg st="0" end="0"/>
                                            </p:txEl>
                                          </p:spTgt>
                                        </p:tgtEl>
                                        <p:attrNameLst>
                                          <p:attrName>style.visibility</p:attrName>
                                        </p:attrNameLst>
                                      </p:cBhvr>
                                      <p:to>
                                        <p:strVal val="visible"/>
                                      </p:to>
                                    </p:set>
                                    <p:anim by="(-#ppt_w*2)" calcmode="lin" valueType="num">
                                      <p:cBhvr rctx="PPT">
                                        <p:cTn id="21" dur="500" autoRev="1" fill="hold">
                                          <p:stCondLst>
                                            <p:cond delay="0"/>
                                          </p:stCondLst>
                                        </p:cTn>
                                        <p:tgtEl>
                                          <p:spTgt spid="8">
                                            <p:txEl>
                                              <p:pRg st="0" end="0"/>
                                            </p:txEl>
                                          </p:spTgt>
                                        </p:tgtEl>
                                        <p:attrNameLst>
                                          <p:attrName>ppt_w</p:attrName>
                                        </p:attrNameLst>
                                      </p:cBhvr>
                                    </p:anim>
                                    <p:anim by="(#ppt_w*0.50)" calcmode="lin" valueType="num">
                                      <p:cBhvr>
                                        <p:cTn id="22" dur="500" decel="50000" autoRev="1" fill="hold">
                                          <p:stCondLst>
                                            <p:cond delay="0"/>
                                          </p:stCondLst>
                                        </p:cTn>
                                        <p:tgtEl>
                                          <p:spTgt spid="8">
                                            <p:txEl>
                                              <p:pRg st="0" end="0"/>
                                            </p:txEl>
                                          </p:spTgt>
                                        </p:tgtEl>
                                        <p:attrNameLst>
                                          <p:attrName>ppt_x</p:attrName>
                                        </p:attrNameLst>
                                      </p:cBhvr>
                                    </p:anim>
                                    <p:anim from="(-#ppt_h/2)" to="(#ppt_y)" calcmode="lin" valueType="num">
                                      <p:cBhvr>
                                        <p:cTn id="23" dur="1000" fill="hold">
                                          <p:stCondLst>
                                            <p:cond delay="0"/>
                                          </p:stCondLst>
                                        </p:cTn>
                                        <p:tgtEl>
                                          <p:spTgt spid="8">
                                            <p:txEl>
                                              <p:pRg st="0" end="0"/>
                                            </p:txEl>
                                          </p:spTgt>
                                        </p:tgtEl>
                                        <p:attrNameLst>
                                          <p:attrName>ppt_y</p:attrName>
                                        </p:attrNameLst>
                                      </p:cBhvr>
                                    </p:anim>
                                    <p:animRot by="21600000">
                                      <p:cBhvr>
                                        <p:cTn id="24" dur="1000" fill="hold">
                                          <p:stCondLst>
                                            <p:cond delay="0"/>
                                          </p:stCondLst>
                                        </p:cTn>
                                        <p:tgtEl>
                                          <p:spTgt spid="8">
                                            <p:txEl>
                                              <p:pRg st="0" end="0"/>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6" presetClass="entr" presetSubtype="0" fill="hold" grpId="0" nodeType="clickEffect">
                                  <p:stCondLst>
                                    <p:cond delay="0"/>
                                  </p:stCondLst>
                                  <p:iterate type="lt">
                                    <p:tmPct val="10000"/>
                                  </p:iterate>
                                  <p:childTnLst>
                                    <p:set>
                                      <p:cBhvr>
                                        <p:cTn id="28" dur="1" fill="hold">
                                          <p:stCondLst>
                                            <p:cond delay="0"/>
                                          </p:stCondLst>
                                        </p:cTn>
                                        <p:tgtEl>
                                          <p:spTgt spid="8">
                                            <p:txEl>
                                              <p:pRg st="1" end="1"/>
                                            </p:txEl>
                                          </p:spTgt>
                                        </p:tgtEl>
                                        <p:attrNameLst>
                                          <p:attrName>style.visibility</p:attrName>
                                        </p:attrNameLst>
                                      </p:cBhvr>
                                      <p:to>
                                        <p:strVal val="visible"/>
                                      </p:to>
                                    </p:set>
                                    <p:anim by="(-#ppt_w*2)" calcmode="lin" valueType="num">
                                      <p:cBhvr rctx="PPT">
                                        <p:cTn id="29" dur="500" autoRev="1" fill="hold">
                                          <p:stCondLst>
                                            <p:cond delay="0"/>
                                          </p:stCondLst>
                                        </p:cTn>
                                        <p:tgtEl>
                                          <p:spTgt spid="8">
                                            <p:txEl>
                                              <p:pRg st="1" end="1"/>
                                            </p:txEl>
                                          </p:spTgt>
                                        </p:tgtEl>
                                        <p:attrNameLst>
                                          <p:attrName>ppt_w</p:attrName>
                                        </p:attrNameLst>
                                      </p:cBhvr>
                                    </p:anim>
                                    <p:anim by="(#ppt_w*0.50)" calcmode="lin" valueType="num">
                                      <p:cBhvr>
                                        <p:cTn id="30" dur="500" decel="50000" autoRev="1" fill="hold">
                                          <p:stCondLst>
                                            <p:cond delay="0"/>
                                          </p:stCondLst>
                                        </p:cTn>
                                        <p:tgtEl>
                                          <p:spTgt spid="8">
                                            <p:txEl>
                                              <p:pRg st="1" end="1"/>
                                            </p:txEl>
                                          </p:spTgt>
                                        </p:tgtEl>
                                        <p:attrNameLst>
                                          <p:attrName>ppt_x</p:attrName>
                                        </p:attrNameLst>
                                      </p:cBhvr>
                                    </p:anim>
                                    <p:anim from="(-#ppt_h/2)" to="(#ppt_y)" calcmode="lin" valueType="num">
                                      <p:cBhvr>
                                        <p:cTn id="31" dur="1000" fill="hold">
                                          <p:stCondLst>
                                            <p:cond delay="0"/>
                                          </p:stCondLst>
                                        </p:cTn>
                                        <p:tgtEl>
                                          <p:spTgt spid="8">
                                            <p:txEl>
                                              <p:pRg st="1" end="1"/>
                                            </p:txEl>
                                          </p:spTgt>
                                        </p:tgtEl>
                                        <p:attrNameLst>
                                          <p:attrName>ppt_y</p:attrName>
                                        </p:attrNameLst>
                                      </p:cBhvr>
                                    </p:anim>
                                    <p:animRot by="21600000">
                                      <p:cBhvr>
                                        <p:cTn id="32" dur="1000" fill="hold">
                                          <p:stCondLst>
                                            <p:cond delay="0"/>
                                          </p:stCondLst>
                                        </p:cTn>
                                        <p:tgtEl>
                                          <p:spTgt spid="8">
                                            <p:txEl>
                                              <p:pRg st="1" end="1"/>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56" presetClass="entr" presetSubtype="0" fill="hold" grpId="0" nodeType="clickEffect">
                                  <p:stCondLst>
                                    <p:cond delay="0"/>
                                  </p:stCondLst>
                                  <p:iterate type="lt">
                                    <p:tmPct val="10000"/>
                                  </p:iterate>
                                  <p:childTnLst>
                                    <p:set>
                                      <p:cBhvr>
                                        <p:cTn id="36" dur="1" fill="hold">
                                          <p:stCondLst>
                                            <p:cond delay="0"/>
                                          </p:stCondLst>
                                        </p:cTn>
                                        <p:tgtEl>
                                          <p:spTgt spid="8">
                                            <p:txEl>
                                              <p:pRg st="2" end="2"/>
                                            </p:txEl>
                                          </p:spTgt>
                                        </p:tgtEl>
                                        <p:attrNameLst>
                                          <p:attrName>style.visibility</p:attrName>
                                        </p:attrNameLst>
                                      </p:cBhvr>
                                      <p:to>
                                        <p:strVal val="visible"/>
                                      </p:to>
                                    </p:set>
                                    <p:anim by="(-#ppt_w*2)" calcmode="lin" valueType="num">
                                      <p:cBhvr rctx="PPT">
                                        <p:cTn id="37" dur="500" autoRev="1" fill="hold">
                                          <p:stCondLst>
                                            <p:cond delay="0"/>
                                          </p:stCondLst>
                                        </p:cTn>
                                        <p:tgtEl>
                                          <p:spTgt spid="8">
                                            <p:txEl>
                                              <p:pRg st="2" end="2"/>
                                            </p:txEl>
                                          </p:spTgt>
                                        </p:tgtEl>
                                        <p:attrNameLst>
                                          <p:attrName>ppt_w</p:attrName>
                                        </p:attrNameLst>
                                      </p:cBhvr>
                                    </p:anim>
                                    <p:anim by="(#ppt_w*0.50)" calcmode="lin" valueType="num">
                                      <p:cBhvr>
                                        <p:cTn id="38" dur="500" decel="50000" autoRev="1" fill="hold">
                                          <p:stCondLst>
                                            <p:cond delay="0"/>
                                          </p:stCondLst>
                                        </p:cTn>
                                        <p:tgtEl>
                                          <p:spTgt spid="8">
                                            <p:txEl>
                                              <p:pRg st="2" end="2"/>
                                            </p:txEl>
                                          </p:spTgt>
                                        </p:tgtEl>
                                        <p:attrNameLst>
                                          <p:attrName>ppt_x</p:attrName>
                                        </p:attrNameLst>
                                      </p:cBhvr>
                                    </p:anim>
                                    <p:anim from="(-#ppt_h/2)" to="(#ppt_y)" calcmode="lin" valueType="num">
                                      <p:cBhvr>
                                        <p:cTn id="39" dur="1000" fill="hold">
                                          <p:stCondLst>
                                            <p:cond delay="0"/>
                                          </p:stCondLst>
                                        </p:cTn>
                                        <p:tgtEl>
                                          <p:spTgt spid="8">
                                            <p:txEl>
                                              <p:pRg st="2" end="2"/>
                                            </p:txEl>
                                          </p:spTgt>
                                        </p:tgtEl>
                                        <p:attrNameLst>
                                          <p:attrName>ppt_y</p:attrName>
                                        </p:attrNameLst>
                                      </p:cBhvr>
                                    </p:anim>
                                    <p:animRot by="21600000">
                                      <p:cBhvr>
                                        <p:cTn id="40" dur="1000" fill="hold">
                                          <p:stCondLst>
                                            <p:cond delay="0"/>
                                          </p:stCondLst>
                                        </p:cTn>
                                        <p:tgtEl>
                                          <p:spTgt spid="8">
                                            <p:txEl>
                                              <p:pRg st="2" end="2"/>
                                            </p:tx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56" presetClass="entr" presetSubtype="0" fill="hold" grpId="0" nodeType="clickEffect">
                                  <p:stCondLst>
                                    <p:cond delay="0"/>
                                  </p:stCondLst>
                                  <p:iterate type="lt">
                                    <p:tmPct val="10000"/>
                                  </p:iterate>
                                  <p:childTnLst>
                                    <p:set>
                                      <p:cBhvr>
                                        <p:cTn id="44" dur="1" fill="hold">
                                          <p:stCondLst>
                                            <p:cond delay="0"/>
                                          </p:stCondLst>
                                        </p:cTn>
                                        <p:tgtEl>
                                          <p:spTgt spid="8">
                                            <p:txEl>
                                              <p:pRg st="3" end="3"/>
                                            </p:txEl>
                                          </p:spTgt>
                                        </p:tgtEl>
                                        <p:attrNameLst>
                                          <p:attrName>style.visibility</p:attrName>
                                        </p:attrNameLst>
                                      </p:cBhvr>
                                      <p:to>
                                        <p:strVal val="visible"/>
                                      </p:to>
                                    </p:set>
                                    <p:anim by="(-#ppt_w*2)" calcmode="lin" valueType="num">
                                      <p:cBhvr rctx="PPT">
                                        <p:cTn id="45" dur="500" autoRev="1" fill="hold">
                                          <p:stCondLst>
                                            <p:cond delay="0"/>
                                          </p:stCondLst>
                                        </p:cTn>
                                        <p:tgtEl>
                                          <p:spTgt spid="8">
                                            <p:txEl>
                                              <p:pRg st="3" end="3"/>
                                            </p:txEl>
                                          </p:spTgt>
                                        </p:tgtEl>
                                        <p:attrNameLst>
                                          <p:attrName>ppt_w</p:attrName>
                                        </p:attrNameLst>
                                      </p:cBhvr>
                                    </p:anim>
                                    <p:anim by="(#ppt_w*0.50)" calcmode="lin" valueType="num">
                                      <p:cBhvr>
                                        <p:cTn id="46" dur="500" decel="50000" autoRev="1" fill="hold">
                                          <p:stCondLst>
                                            <p:cond delay="0"/>
                                          </p:stCondLst>
                                        </p:cTn>
                                        <p:tgtEl>
                                          <p:spTgt spid="8">
                                            <p:txEl>
                                              <p:pRg st="3" end="3"/>
                                            </p:txEl>
                                          </p:spTgt>
                                        </p:tgtEl>
                                        <p:attrNameLst>
                                          <p:attrName>ppt_x</p:attrName>
                                        </p:attrNameLst>
                                      </p:cBhvr>
                                    </p:anim>
                                    <p:anim from="(-#ppt_h/2)" to="(#ppt_y)" calcmode="lin" valueType="num">
                                      <p:cBhvr>
                                        <p:cTn id="47" dur="1000" fill="hold">
                                          <p:stCondLst>
                                            <p:cond delay="0"/>
                                          </p:stCondLst>
                                        </p:cTn>
                                        <p:tgtEl>
                                          <p:spTgt spid="8">
                                            <p:txEl>
                                              <p:pRg st="3" end="3"/>
                                            </p:txEl>
                                          </p:spTgt>
                                        </p:tgtEl>
                                        <p:attrNameLst>
                                          <p:attrName>ppt_y</p:attrName>
                                        </p:attrNameLst>
                                      </p:cBhvr>
                                    </p:anim>
                                    <p:animRot by="21600000">
                                      <p:cBhvr>
                                        <p:cTn id="48" dur="1000" fill="hold">
                                          <p:stCondLst>
                                            <p:cond delay="0"/>
                                          </p:stCondLst>
                                        </p:cTn>
                                        <p:tgtEl>
                                          <p:spTgt spid="8">
                                            <p:txEl>
                                              <p:pRg st="3" end="3"/>
                                            </p:txEl>
                                          </p:spTgt>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8">
                                            <p:txEl>
                                              <p:pRg st="4" end="4"/>
                                            </p:txEl>
                                          </p:spTgt>
                                        </p:tgtEl>
                                        <p:attrNameLst>
                                          <p:attrName>style.visibility</p:attrName>
                                        </p:attrNameLst>
                                      </p:cBhvr>
                                      <p:to>
                                        <p:strVal val="visible"/>
                                      </p:to>
                                    </p:set>
                                    <p:anim by="(-#ppt_w*2)" calcmode="lin" valueType="num">
                                      <p:cBhvr rctx="PPT">
                                        <p:cTn id="53" dur="500" autoRev="1" fill="hold">
                                          <p:stCondLst>
                                            <p:cond delay="0"/>
                                          </p:stCondLst>
                                        </p:cTn>
                                        <p:tgtEl>
                                          <p:spTgt spid="8">
                                            <p:txEl>
                                              <p:pRg st="4" end="4"/>
                                            </p:txEl>
                                          </p:spTgt>
                                        </p:tgtEl>
                                        <p:attrNameLst>
                                          <p:attrName>ppt_w</p:attrName>
                                        </p:attrNameLst>
                                      </p:cBhvr>
                                    </p:anim>
                                    <p:anim by="(#ppt_w*0.50)" calcmode="lin" valueType="num">
                                      <p:cBhvr>
                                        <p:cTn id="54" dur="500" decel="50000" autoRev="1" fill="hold">
                                          <p:stCondLst>
                                            <p:cond delay="0"/>
                                          </p:stCondLst>
                                        </p:cTn>
                                        <p:tgtEl>
                                          <p:spTgt spid="8">
                                            <p:txEl>
                                              <p:pRg st="4" end="4"/>
                                            </p:txEl>
                                          </p:spTgt>
                                        </p:tgtEl>
                                        <p:attrNameLst>
                                          <p:attrName>ppt_x</p:attrName>
                                        </p:attrNameLst>
                                      </p:cBhvr>
                                    </p:anim>
                                    <p:anim from="(-#ppt_h/2)" to="(#ppt_y)" calcmode="lin" valueType="num">
                                      <p:cBhvr>
                                        <p:cTn id="55" dur="1000" fill="hold">
                                          <p:stCondLst>
                                            <p:cond delay="0"/>
                                          </p:stCondLst>
                                        </p:cTn>
                                        <p:tgtEl>
                                          <p:spTgt spid="8">
                                            <p:txEl>
                                              <p:pRg st="4" end="4"/>
                                            </p:txEl>
                                          </p:spTgt>
                                        </p:tgtEl>
                                        <p:attrNameLst>
                                          <p:attrName>ppt_y</p:attrName>
                                        </p:attrNameLst>
                                      </p:cBhvr>
                                    </p:anim>
                                    <p:animRot by="21600000">
                                      <p:cBhvr>
                                        <p:cTn id="56" dur="1000" fill="hold">
                                          <p:stCondLst>
                                            <p:cond delay="0"/>
                                          </p:stCondLst>
                                        </p:cTn>
                                        <p:tgtEl>
                                          <p:spTgt spid="8">
                                            <p:txEl>
                                              <p:pRg st="4" end="4"/>
                                            </p:txEl>
                                          </p:spTgt>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56" presetClass="entr" presetSubtype="0" fill="hold" grpId="0" nodeType="clickEffect">
                                  <p:stCondLst>
                                    <p:cond delay="0"/>
                                  </p:stCondLst>
                                  <p:iterate type="lt">
                                    <p:tmPct val="10000"/>
                                  </p:iterate>
                                  <p:childTnLst>
                                    <p:set>
                                      <p:cBhvr>
                                        <p:cTn id="60" dur="1" fill="hold">
                                          <p:stCondLst>
                                            <p:cond delay="0"/>
                                          </p:stCondLst>
                                        </p:cTn>
                                        <p:tgtEl>
                                          <p:spTgt spid="8">
                                            <p:txEl>
                                              <p:pRg st="6" end="6"/>
                                            </p:txEl>
                                          </p:spTgt>
                                        </p:tgtEl>
                                        <p:attrNameLst>
                                          <p:attrName>style.visibility</p:attrName>
                                        </p:attrNameLst>
                                      </p:cBhvr>
                                      <p:to>
                                        <p:strVal val="visible"/>
                                      </p:to>
                                    </p:set>
                                    <p:anim by="(-#ppt_w*2)" calcmode="lin" valueType="num">
                                      <p:cBhvr rctx="PPT">
                                        <p:cTn id="61" dur="500" autoRev="1" fill="hold">
                                          <p:stCondLst>
                                            <p:cond delay="0"/>
                                          </p:stCondLst>
                                        </p:cTn>
                                        <p:tgtEl>
                                          <p:spTgt spid="8">
                                            <p:txEl>
                                              <p:pRg st="6" end="6"/>
                                            </p:txEl>
                                          </p:spTgt>
                                        </p:tgtEl>
                                        <p:attrNameLst>
                                          <p:attrName>ppt_w</p:attrName>
                                        </p:attrNameLst>
                                      </p:cBhvr>
                                    </p:anim>
                                    <p:anim by="(#ppt_w*0.50)" calcmode="lin" valueType="num">
                                      <p:cBhvr>
                                        <p:cTn id="62" dur="500" decel="50000" autoRev="1" fill="hold">
                                          <p:stCondLst>
                                            <p:cond delay="0"/>
                                          </p:stCondLst>
                                        </p:cTn>
                                        <p:tgtEl>
                                          <p:spTgt spid="8">
                                            <p:txEl>
                                              <p:pRg st="6" end="6"/>
                                            </p:txEl>
                                          </p:spTgt>
                                        </p:tgtEl>
                                        <p:attrNameLst>
                                          <p:attrName>ppt_x</p:attrName>
                                        </p:attrNameLst>
                                      </p:cBhvr>
                                    </p:anim>
                                    <p:anim from="(-#ppt_h/2)" to="(#ppt_y)" calcmode="lin" valueType="num">
                                      <p:cBhvr>
                                        <p:cTn id="63" dur="1000" fill="hold">
                                          <p:stCondLst>
                                            <p:cond delay="0"/>
                                          </p:stCondLst>
                                        </p:cTn>
                                        <p:tgtEl>
                                          <p:spTgt spid="8">
                                            <p:txEl>
                                              <p:pRg st="6" end="6"/>
                                            </p:txEl>
                                          </p:spTgt>
                                        </p:tgtEl>
                                        <p:attrNameLst>
                                          <p:attrName>ppt_y</p:attrName>
                                        </p:attrNameLst>
                                      </p:cBhvr>
                                    </p:anim>
                                    <p:animRot by="21600000">
                                      <p:cBhvr>
                                        <p:cTn id="64" dur="1000" fill="hold">
                                          <p:stCondLst>
                                            <p:cond delay="0"/>
                                          </p:stCondLst>
                                        </p:cTn>
                                        <p:tgtEl>
                                          <p:spTgt spid="8">
                                            <p:txEl>
                                              <p:pRg st="6" end="6"/>
                                            </p:txEl>
                                          </p:spTgt>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500" fill="hold"/>
                                        <p:tgtEl>
                                          <p:spTgt spid="11"/>
                                        </p:tgtEl>
                                        <p:attrNameLst>
                                          <p:attrName>ppt_w</p:attrName>
                                        </p:attrNameLst>
                                      </p:cBhvr>
                                      <p:tavLst>
                                        <p:tav tm="0">
                                          <p:val>
                                            <p:fltVal val="0"/>
                                          </p:val>
                                        </p:tav>
                                        <p:tav tm="100000">
                                          <p:val>
                                            <p:strVal val="#ppt_w"/>
                                          </p:val>
                                        </p:tav>
                                      </p:tavLst>
                                    </p:anim>
                                    <p:anim calcmode="lin" valueType="num">
                                      <p:cBhvr>
                                        <p:cTn id="77" dur="500" fill="hold"/>
                                        <p:tgtEl>
                                          <p:spTgt spid="11"/>
                                        </p:tgtEl>
                                        <p:attrNameLst>
                                          <p:attrName>ppt_h</p:attrName>
                                        </p:attrNameLst>
                                      </p:cBhvr>
                                      <p:tavLst>
                                        <p:tav tm="0">
                                          <p:val>
                                            <p:fltVal val="0"/>
                                          </p:val>
                                        </p:tav>
                                        <p:tav tm="100000">
                                          <p:val>
                                            <p:strVal val="#ppt_h"/>
                                          </p:val>
                                        </p:tav>
                                      </p:tavLst>
                                    </p:anim>
                                    <p:animEffect transition="in" filter="fade">
                                      <p:cBhvr>
                                        <p:cTn id="78" dur="500"/>
                                        <p:tgtEl>
                                          <p:spTgt spid="11"/>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7"/>
                                        </p:tgtEl>
                                        <p:attrNameLst>
                                          <p:attrName>ppt_w</p:attrName>
                                        </p:attrNameLst>
                                      </p:cBhvr>
                                      <p:tavLst>
                                        <p:tav tm="0">
                                          <p:val>
                                            <p:strVal val="ppt_w"/>
                                          </p:val>
                                        </p:tav>
                                        <p:tav tm="100000">
                                          <p:val>
                                            <p:fltVal val="0"/>
                                          </p:val>
                                        </p:tav>
                                      </p:tavLst>
                                    </p:anim>
                                    <p:anim calcmode="lin" valueType="num">
                                      <p:cBhvr>
                                        <p:cTn id="83" dur="500"/>
                                        <p:tgtEl>
                                          <p:spTgt spid="7"/>
                                        </p:tgtEl>
                                        <p:attrNameLst>
                                          <p:attrName>ppt_h</p:attrName>
                                        </p:attrNameLst>
                                      </p:cBhvr>
                                      <p:tavLst>
                                        <p:tav tm="0">
                                          <p:val>
                                            <p:strVal val="ppt_h"/>
                                          </p:val>
                                        </p:tav>
                                        <p:tav tm="100000">
                                          <p:val>
                                            <p:fltVal val="0"/>
                                          </p:val>
                                        </p:tav>
                                      </p:tavLst>
                                    </p:anim>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P spid="9" grpId="0"/>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35849"/>
          <p:cNvSpPr txBox="1">
            <a:spLocks noChangeArrowheads="1"/>
          </p:cNvSpPr>
          <p:nvPr/>
        </p:nvSpPr>
        <p:spPr bwMode="auto">
          <a:xfrm>
            <a:off x="0" y="0"/>
            <a:ext cx="11125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a:latin typeface="楷体" panose="02010609060101010101" pitchFamily="49" charset="-122"/>
                <a:ea typeface="楷体" panose="02010609060101010101" pitchFamily="49" charset="-122"/>
                <a:cs typeface="楷体_GB2312"/>
              </a:rPr>
              <a:t>1.</a:t>
            </a:r>
            <a:r>
              <a:rPr lang="zh-CN" altLang="en-US" sz="2800" dirty="0">
                <a:solidFill>
                  <a:srgbClr val="FF0000"/>
                </a:solidFill>
                <a:latin typeface="楷体" panose="02010609060101010101" pitchFamily="49" charset="-122"/>
                <a:ea typeface="楷体" panose="02010609060101010101" pitchFamily="49" charset="-122"/>
                <a:cs typeface="楷体_GB2312"/>
              </a:rPr>
              <a:t>政治</a:t>
            </a:r>
            <a:r>
              <a:rPr lang="zh-CN" altLang="en-US" sz="2800" dirty="0" smtClean="0">
                <a:latin typeface="楷体" panose="02010609060101010101" pitchFamily="49" charset="-122"/>
                <a:ea typeface="楷体" panose="02010609060101010101" pitchFamily="49" charset="-122"/>
                <a:cs typeface="楷体_GB2312"/>
              </a:rPr>
              <a:t>：</a:t>
            </a:r>
            <a:r>
              <a:rPr lang="zh-CN" altLang="en-US" sz="2800" dirty="0" smtClean="0">
                <a:solidFill>
                  <a:srgbClr val="0000FF"/>
                </a:solidFill>
                <a:latin typeface="楷体" panose="02010609060101010101" pitchFamily="49" charset="-122"/>
                <a:ea typeface="楷体" panose="02010609060101010101" pitchFamily="49" charset="-122"/>
                <a:cs typeface="楷体_GB2312"/>
              </a:rPr>
              <a:t>剿匪镇反</a:t>
            </a:r>
            <a:r>
              <a:rPr lang="zh-CN" altLang="en-US" sz="2400" dirty="0" smtClean="0">
                <a:latin typeface="楷体" panose="02010609060101010101" pitchFamily="49" charset="-122"/>
                <a:ea typeface="楷体" panose="02010609060101010101" pitchFamily="49" charset="-122"/>
                <a:cs typeface="楷体_GB2312"/>
              </a:rPr>
              <a:t>（国民党残余军队还盘踞在华南、西南地区，面临剿匪作战）</a:t>
            </a:r>
          </a:p>
          <a:p>
            <a:pPr eaLnBrk="1" hangingPunct="1"/>
            <a:r>
              <a:rPr lang="en-US" altLang="zh-CN" sz="2800" dirty="0" smtClean="0">
                <a:latin typeface="楷体" panose="02010609060101010101" pitchFamily="49" charset="-122"/>
                <a:ea typeface="楷体" panose="02010609060101010101" pitchFamily="49" charset="-122"/>
                <a:cs typeface="楷体_GB2312"/>
              </a:rPr>
              <a:t>2</a:t>
            </a:r>
            <a:r>
              <a:rPr lang="en-US" altLang="zh-CN" sz="2800" dirty="0">
                <a:solidFill>
                  <a:srgbClr val="FF0000"/>
                </a:solidFill>
                <a:latin typeface="楷体" panose="02010609060101010101" pitchFamily="49" charset="-122"/>
                <a:ea typeface="楷体" panose="02010609060101010101" pitchFamily="49" charset="-122"/>
                <a:cs typeface="楷体_GB2312"/>
              </a:rPr>
              <a:t>.</a:t>
            </a:r>
            <a:r>
              <a:rPr lang="zh-CN" altLang="en-US" sz="2800" dirty="0">
                <a:solidFill>
                  <a:srgbClr val="FF0000"/>
                </a:solidFill>
                <a:latin typeface="楷体" panose="02010609060101010101" pitchFamily="49" charset="-122"/>
                <a:ea typeface="楷体" panose="02010609060101010101" pitchFamily="49" charset="-122"/>
                <a:cs typeface="楷体_GB2312"/>
              </a:rPr>
              <a:t>经济</a:t>
            </a:r>
            <a:r>
              <a:rPr lang="zh-CN" altLang="en-US" sz="2800" dirty="0">
                <a:latin typeface="楷体" panose="02010609060101010101" pitchFamily="49" charset="-122"/>
                <a:ea typeface="楷体" panose="02010609060101010101" pitchFamily="49" charset="-122"/>
                <a:cs typeface="楷体_GB2312"/>
              </a:rPr>
              <a:t>：</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土地改革</a:t>
            </a:r>
            <a:endParaRPr lang="en-US" altLang="zh-CN" sz="2800" b="1" dirty="0" smtClean="0">
              <a:solidFill>
                <a:srgbClr val="FF0000"/>
              </a:solidFill>
              <a:latin typeface="楷体" panose="02010609060101010101" pitchFamily="49" charset="-122"/>
              <a:ea typeface="楷体" panose="02010609060101010101" pitchFamily="49" charset="-122"/>
              <a:cs typeface="楷体_GB2312"/>
            </a:endParaRPr>
          </a:p>
        </p:txBody>
      </p:sp>
      <p:sp>
        <p:nvSpPr>
          <p:cNvPr id="3" name="文本框 35849"/>
          <p:cNvSpPr txBox="1">
            <a:spLocks noChangeArrowheads="1"/>
          </p:cNvSpPr>
          <p:nvPr/>
        </p:nvSpPr>
        <p:spPr bwMode="auto">
          <a:xfrm>
            <a:off x="609600" y="861774"/>
            <a:ext cx="22860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1</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）原因：</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2</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）内容：</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3</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）结果：</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a:p>
            <a:pPr eaLnBrk="1" hangingPunct="1"/>
            <a:r>
              <a:rPr lang="zh-CN" altLang="en-US" sz="2800" b="1" dirty="0" smtClean="0">
                <a:solidFill>
                  <a:srgbClr val="0000FF"/>
                </a:solidFill>
                <a:latin typeface="楷体" panose="02010609060101010101" pitchFamily="49" charset="-122"/>
                <a:ea typeface="楷体" panose="02010609060101010101" pitchFamily="49" charset="-122"/>
                <a:cs typeface="楷体_GB2312"/>
              </a:rPr>
              <a:t>（</a:t>
            </a:r>
            <a:r>
              <a:rPr lang="en-US" altLang="zh-CN" sz="2800" b="1" dirty="0" smtClean="0">
                <a:solidFill>
                  <a:srgbClr val="0000FF"/>
                </a:solidFill>
                <a:latin typeface="楷体" panose="02010609060101010101" pitchFamily="49" charset="-122"/>
                <a:ea typeface="楷体" panose="02010609060101010101" pitchFamily="49" charset="-122"/>
                <a:cs typeface="楷体_GB2312"/>
              </a:rPr>
              <a:t>4</a:t>
            </a:r>
            <a:r>
              <a:rPr lang="zh-CN" altLang="en-US" sz="2800" b="1" dirty="0" smtClean="0">
                <a:solidFill>
                  <a:srgbClr val="0000FF"/>
                </a:solidFill>
                <a:latin typeface="楷体" panose="02010609060101010101" pitchFamily="49" charset="-122"/>
                <a:ea typeface="楷体" panose="02010609060101010101" pitchFamily="49" charset="-122"/>
                <a:cs typeface="楷体_GB2312"/>
              </a:rPr>
              <a:t>）意义：</a:t>
            </a:r>
            <a:endParaRPr lang="en-US" altLang="zh-CN" sz="2800" b="1" dirty="0" smtClean="0">
              <a:solidFill>
                <a:srgbClr val="0000FF"/>
              </a:solidFill>
              <a:latin typeface="楷体" panose="02010609060101010101" pitchFamily="49" charset="-122"/>
              <a:ea typeface="楷体" panose="02010609060101010101" pitchFamily="49" charset="-122"/>
              <a:cs typeface="楷体_GB2312"/>
            </a:endParaRPr>
          </a:p>
        </p:txBody>
      </p:sp>
      <p:sp>
        <p:nvSpPr>
          <p:cNvPr id="4" name="文本框 35849"/>
          <p:cNvSpPr txBox="1">
            <a:spLocks noChangeArrowheads="1"/>
          </p:cNvSpPr>
          <p:nvPr/>
        </p:nvSpPr>
        <p:spPr bwMode="auto">
          <a:xfrm>
            <a:off x="2362200" y="861774"/>
            <a:ext cx="8763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楷体" panose="02010609060101010101" pitchFamily="49" charset="-122"/>
                <a:ea typeface="楷体" panose="02010609060101010101" pitchFamily="49" charset="-122"/>
                <a:cs typeface="楷体_GB2312"/>
              </a:rPr>
              <a:t>新中国刚成立时，全国尚有约占总数</a:t>
            </a:r>
            <a:r>
              <a:rPr lang="en-US" altLang="zh-CN" sz="2800" dirty="0">
                <a:latin typeface="楷体" panose="02010609060101010101" pitchFamily="49" charset="-122"/>
                <a:ea typeface="楷体" panose="02010609060101010101" pitchFamily="49" charset="-122"/>
                <a:cs typeface="楷体_GB2312"/>
              </a:rPr>
              <a:t>2/3 </a:t>
            </a:r>
            <a:r>
              <a:rPr lang="zh-CN" altLang="en-US" sz="2800" dirty="0">
                <a:latin typeface="楷体" panose="02010609060101010101" pitchFamily="49" charset="-122"/>
                <a:ea typeface="楷体" panose="02010609060101010101" pitchFamily="49" charset="-122"/>
                <a:cs typeface="楷体_GB2312"/>
              </a:rPr>
              <a:t>的农民被束缚在封建土地制度之下</a:t>
            </a:r>
            <a:endParaRPr lang="en-US" altLang="zh-CN" sz="2800" dirty="0" smtClean="0">
              <a:latin typeface="楷体" panose="02010609060101010101" pitchFamily="49" charset="-122"/>
              <a:ea typeface="楷体" panose="02010609060101010101" pitchFamily="49" charset="-122"/>
              <a:cs typeface="楷体_GB2312"/>
            </a:endParaRPr>
          </a:p>
        </p:txBody>
      </p:sp>
      <p:sp>
        <p:nvSpPr>
          <p:cNvPr id="5" name="左大括号 4"/>
          <p:cNvSpPr/>
          <p:nvPr/>
        </p:nvSpPr>
        <p:spPr>
          <a:xfrm>
            <a:off x="419100" y="1066800"/>
            <a:ext cx="381000" cy="25908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文本框 35849"/>
          <p:cNvSpPr txBox="1">
            <a:spLocks noChangeArrowheads="1"/>
          </p:cNvSpPr>
          <p:nvPr/>
        </p:nvSpPr>
        <p:spPr bwMode="auto">
          <a:xfrm>
            <a:off x="2493818" y="1763945"/>
            <a:ext cx="8763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en-US" altLang="zh-CN" sz="2800" dirty="0" smtClean="0">
                <a:latin typeface="楷体" panose="02010609060101010101" pitchFamily="49" charset="-122"/>
                <a:ea typeface="楷体" panose="02010609060101010101" pitchFamily="49" charset="-122"/>
                <a:cs typeface="楷体_GB2312"/>
              </a:rPr>
              <a:t>1950</a:t>
            </a:r>
            <a:r>
              <a:rPr lang="zh-CN" altLang="en-US" sz="2800" dirty="0" smtClean="0">
                <a:latin typeface="楷体" panose="02010609060101010101" pitchFamily="49" charset="-122"/>
                <a:ea typeface="楷体" panose="02010609060101010101" pitchFamily="49" charset="-122"/>
                <a:cs typeface="楷体_GB2312"/>
              </a:rPr>
              <a:t>年夏</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中华人民共和国土地改革法</a:t>
            </a:r>
            <a:r>
              <a:rPr lang="en-US" altLang="zh-CN" sz="2800" dirty="0" smtClean="0">
                <a:latin typeface="楷体" panose="02010609060101010101" pitchFamily="49" charset="-122"/>
                <a:ea typeface="楷体" panose="02010609060101010101" pitchFamily="49" charset="-122"/>
                <a:cs typeface="楷体_GB2312"/>
              </a:rPr>
              <a:t>》</a:t>
            </a:r>
            <a:endParaRPr lang="en-US" altLang="zh-CN" sz="2800" dirty="0">
              <a:latin typeface="楷体" panose="02010609060101010101" pitchFamily="49" charset="-122"/>
              <a:ea typeface="楷体" panose="02010609060101010101" pitchFamily="49" charset="-122"/>
              <a:cs typeface="楷体_GB2312"/>
            </a:endParaRPr>
          </a:p>
          <a:p>
            <a:pPr eaLnBrk="1" hangingPunct="1"/>
            <a:r>
              <a:rPr lang="en-US" altLang="zh-CN" sz="2800" b="1" dirty="0" smtClean="0">
                <a:solidFill>
                  <a:srgbClr val="FF0000"/>
                </a:solidFill>
                <a:latin typeface="楷体" panose="02010609060101010101" pitchFamily="49" charset="-122"/>
                <a:ea typeface="楷体" panose="02010609060101010101" pitchFamily="49" charset="-122"/>
                <a:cs typeface="楷体_GB2312"/>
              </a:rPr>
              <a:t>1950</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年夏</a:t>
            </a:r>
            <a:r>
              <a:rPr lang="en-US" altLang="zh-CN" sz="2800" b="1" dirty="0" smtClean="0">
                <a:solidFill>
                  <a:srgbClr val="FF0000"/>
                </a:solidFill>
                <a:latin typeface="楷体" panose="02010609060101010101" pitchFamily="49" charset="-122"/>
                <a:ea typeface="楷体" panose="02010609060101010101" pitchFamily="49" charset="-122"/>
                <a:cs typeface="楷体_GB2312"/>
              </a:rPr>
              <a:t>——1952</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年底</a:t>
            </a:r>
          </a:p>
        </p:txBody>
      </p:sp>
      <p:sp>
        <p:nvSpPr>
          <p:cNvPr id="7" name="文本框 35849"/>
          <p:cNvSpPr txBox="1">
            <a:spLocks noChangeArrowheads="1"/>
          </p:cNvSpPr>
          <p:nvPr/>
        </p:nvSpPr>
        <p:spPr bwMode="auto">
          <a:xfrm>
            <a:off x="2481942" y="2585323"/>
            <a:ext cx="955765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smtClean="0">
                <a:latin typeface="楷体" panose="02010609060101010101" pitchFamily="49" charset="-122"/>
                <a:ea typeface="楷体" panose="02010609060101010101" pitchFamily="49" charset="-122"/>
                <a:cs typeface="楷体_GB2312"/>
              </a:rPr>
              <a:t>除一部分少数民族地区外，土地改革在</a:t>
            </a:r>
            <a:r>
              <a:rPr lang="zh-CN" altLang="en-US" sz="2800" b="1" dirty="0" smtClean="0">
                <a:solidFill>
                  <a:srgbClr val="FF0000"/>
                </a:solidFill>
                <a:latin typeface="楷体" panose="02010609060101010101" pitchFamily="49" charset="-122"/>
                <a:ea typeface="楷体" panose="02010609060101010101" pitchFamily="49" charset="-122"/>
                <a:cs typeface="楷体_GB2312"/>
              </a:rPr>
              <a:t>全国大陆基本完成</a:t>
            </a:r>
            <a:r>
              <a:rPr lang="zh-CN" altLang="en-US" sz="2800" dirty="0" smtClean="0">
                <a:latin typeface="楷体" panose="02010609060101010101" pitchFamily="49" charset="-122"/>
                <a:ea typeface="楷体" panose="02010609060101010101" pitchFamily="49" charset="-122"/>
                <a:cs typeface="楷体_GB2312"/>
              </a:rPr>
              <a:t>。约三亿无地少地的农民获得约七亿亩土地。</a:t>
            </a:r>
          </a:p>
        </p:txBody>
      </p:sp>
      <p:sp>
        <p:nvSpPr>
          <p:cNvPr id="8" name="文本框 35849"/>
          <p:cNvSpPr txBox="1">
            <a:spLocks noChangeArrowheads="1"/>
          </p:cNvSpPr>
          <p:nvPr/>
        </p:nvSpPr>
        <p:spPr bwMode="auto">
          <a:xfrm>
            <a:off x="2353294" y="3447097"/>
            <a:ext cx="955765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6000">
                <a:solidFill>
                  <a:schemeClr val="tx1"/>
                </a:solidFill>
                <a:latin typeface="Arial" panose="020B0604020202020204" pitchFamily="34" charset="0"/>
                <a:ea typeface="宋体" panose="02010600030101010101" pitchFamily="2" charset="-122"/>
              </a:defRPr>
            </a:lvl1pPr>
            <a:lvl2pPr marL="742950" indent="-285750" eaLnBrk="0" hangingPunct="0">
              <a:defRPr sz="6000">
                <a:solidFill>
                  <a:schemeClr val="tx1"/>
                </a:solidFill>
                <a:latin typeface="Arial" panose="020B0604020202020204" pitchFamily="34" charset="0"/>
                <a:ea typeface="宋体" panose="02010600030101010101" pitchFamily="2" charset="-122"/>
              </a:defRPr>
            </a:lvl2pPr>
            <a:lvl3pPr marL="1143000" indent="-228600" eaLnBrk="0" hangingPunct="0">
              <a:defRPr sz="6000">
                <a:solidFill>
                  <a:schemeClr val="tx1"/>
                </a:solidFill>
                <a:latin typeface="Arial" panose="020B0604020202020204" pitchFamily="34" charset="0"/>
                <a:ea typeface="宋体" panose="02010600030101010101" pitchFamily="2" charset="-122"/>
              </a:defRPr>
            </a:lvl3pPr>
            <a:lvl4pPr marL="1600200" indent="-228600" eaLnBrk="0" hangingPunct="0">
              <a:defRPr sz="6000">
                <a:solidFill>
                  <a:schemeClr val="tx1"/>
                </a:solidFill>
                <a:latin typeface="Arial" panose="020B0604020202020204" pitchFamily="34" charset="0"/>
                <a:ea typeface="宋体" panose="02010600030101010101" pitchFamily="2" charset="-122"/>
              </a:defRPr>
            </a:lvl4pPr>
            <a:lvl5pPr marL="2057400" indent="-228600" eaLnBrk="0" hangingPunct="0">
              <a:defRPr sz="6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6000">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a:latin typeface="楷体" panose="02010609060101010101" pitchFamily="49" charset="-122"/>
                <a:ea typeface="楷体" panose="02010609060101010101" pitchFamily="49" charset="-122"/>
                <a:cs typeface="楷体_GB2312"/>
              </a:rPr>
              <a:t>农民从</a:t>
            </a:r>
            <a:r>
              <a:rPr lang="zh-CN" altLang="en-US" sz="2800" b="1" dirty="0">
                <a:solidFill>
                  <a:srgbClr val="FF0000"/>
                </a:solidFill>
                <a:latin typeface="楷体" panose="02010609060101010101" pitchFamily="49" charset="-122"/>
                <a:ea typeface="楷体" panose="02010609060101010101" pitchFamily="49" charset="-122"/>
                <a:cs typeface="楷体_GB2312"/>
              </a:rPr>
              <a:t>封建土地关系的</a:t>
            </a:r>
            <a:r>
              <a:rPr lang="zh-CN" altLang="en-US" sz="2800" dirty="0">
                <a:latin typeface="楷体" panose="02010609060101010101" pitchFamily="49" charset="-122"/>
                <a:ea typeface="楷体" panose="02010609060101010101" pitchFamily="49" charset="-122"/>
                <a:cs typeface="楷体_GB2312"/>
              </a:rPr>
              <a:t>束缚中彻底</a:t>
            </a:r>
            <a:r>
              <a:rPr lang="zh-CN" altLang="en-US" sz="2800" b="1" dirty="0">
                <a:solidFill>
                  <a:srgbClr val="FF0000"/>
                </a:solidFill>
                <a:latin typeface="楷体" panose="02010609060101010101" pitchFamily="49" charset="-122"/>
                <a:ea typeface="楷体" panose="02010609060101010101" pitchFamily="49" charset="-122"/>
                <a:cs typeface="楷体_GB2312"/>
              </a:rPr>
              <a:t>解放出来</a:t>
            </a:r>
            <a:r>
              <a:rPr lang="zh-CN" altLang="en-US" sz="2800" dirty="0">
                <a:solidFill>
                  <a:srgbClr val="FF0000"/>
                </a:solidFill>
                <a:latin typeface="楷体" panose="02010609060101010101" pitchFamily="49" charset="-122"/>
                <a:ea typeface="楷体" panose="02010609060101010101" pitchFamily="49" charset="-122"/>
                <a:cs typeface="楷体_GB2312"/>
              </a:rPr>
              <a:t>，</a:t>
            </a:r>
            <a:r>
              <a:rPr lang="zh-CN" altLang="en-US" sz="2800" b="1" dirty="0">
                <a:solidFill>
                  <a:srgbClr val="FF0000"/>
                </a:solidFill>
                <a:latin typeface="楷体" panose="02010609060101010101" pitchFamily="49" charset="-122"/>
                <a:ea typeface="楷体" panose="02010609060101010101" pitchFamily="49" charset="-122"/>
                <a:cs typeface="楷体_GB2312"/>
              </a:rPr>
              <a:t>农村生产力</a:t>
            </a:r>
            <a:r>
              <a:rPr lang="zh-CN" altLang="en-US" sz="2800" dirty="0">
                <a:latin typeface="楷体" panose="02010609060101010101" pitchFamily="49" charset="-122"/>
                <a:ea typeface="楷体" panose="02010609060101010101" pitchFamily="49" charset="-122"/>
                <a:cs typeface="楷体_GB2312"/>
              </a:rPr>
              <a:t>得到</a:t>
            </a:r>
            <a:r>
              <a:rPr lang="zh-CN" altLang="en-US" sz="2800" b="1" dirty="0">
                <a:solidFill>
                  <a:srgbClr val="FF0000"/>
                </a:solidFill>
                <a:latin typeface="楷体" panose="02010609060101010101" pitchFamily="49" charset="-122"/>
                <a:ea typeface="楷体" panose="02010609060101010101" pitchFamily="49" charset="-122"/>
                <a:cs typeface="楷体_GB2312"/>
              </a:rPr>
              <a:t>大解放</a:t>
            </a:r>
            <a:r>
              <a:rPr lang="zh-CN" altLang="en-US" sz="2800" dirty="0">
                <a:latin typeface="楷体" panose="02010609060101010101" pitchFamily="49" charset="-122"/>
                <a:ea typeface="楷体" panose="02010609060101010101" pitchFamily="49" charset="-122"/>
                <a:cs typeface="楷体_GB2312"/>
              </a:rPr>
              <a:t>，为中国逐步</a:t>
            </a:r>
            <a:r>
              <a:rPr lang="zh-CN" altLang="en-US" sz="2800" b="1" dirty="0">
                <a:solidFill>
                  <a:srgbClr val="FF0000"/>
                </a:solidFill>
                <a:latin typeface="楷体" panose="02010609060101010101" pitchFamily="49" charset="-122"/>
                <a:ea typeface="楷体" panose="02010609060101010101" pitchFamily="49" charset="-122"/>
                <a:cs typeface="楷体_GB2312"/>
              </a:rPr>
              <a:t>实现工业化扫除了障碍</a:t>
            </a:r>
            <a:r>
              <a:rPr lang="zh-CN" altLang="en-US" sz="2800" dirty="0">
                <a:latin typeface="楷体" panose="02010609060101010101" pitchFamily="49" charset="-122"/>
                <a:ea typeface="楷体" panose="02010609060101010101" pitchFamily="49" charset="-122"/>
                <a:cs typeface="楷体_GB2312"/>
              </a:rPr>
              <a:t>。</a:t>
            </a:r>
            <a:r>
              <a:rPr lang="en-US" altLang="zh-CN" sz="2800" dirty="0" smtClean="0">
                <a:latin typeface="楷体" panose="02010609060101010101" pitchFamily="49" charset="-122"/>
                <a:ea typeface="楷体" panose="02010609060101010101" pitchFamily="49" charset="-122"/>
                <a:cs typeface="楷体_GB2312"/>
              </a:rPr>
              <a:t>1952</a:t>
            </a:r>
            <a:r>
              <a:rPr lang="zh-CN" altLang="en-US" sz="2800" dirty="0" smtClean="0">
                <a:latin typeface="楷体" panose="02010609060101010101" pitchFamily="49" charset="-122"/>
                <a:ea typeface="楷体" panose="02010609060101010101" pitchFamily="49" charset="-122"/>
                <a:cs typeface="楷体_GB2312"/>
              </a:rPr>
              <a:t>年</a:t>
            </a:r>
            <a:r>
              <a:rPr lang="zh-CN" altLang="en-US" sz="2800" dirty="0">
                <a:latin typeface="楷体" panose="02010609060101010101" pitchFamily="49" charset="-122"/>
                <a:ea typeface="楷体" panose="02010609060101010101" pitchFamily="49" charset="-122"/>
                <a:cs typeface="楷体_GB2312"/>
              </a:rPr>
              <a:t>，全国粮食产量比</a:t>
            </a:r>
            <a:r>
              <a:rPr lang="en-US" altLang="zh-CN" sz="2800" dirty="0" smtClean="0">
                <a:latin typeface="楷体" panose="02010609060101010101" pitchFamily="49" charset="-122"/>
                <a:ea typeface="楷体" panose="02010609060101010101" pitchFamily="49" charset="-122"/>
                <a:cs typeface="楷体_GB2312"/>
              </a:rPr>
              <a:t>1949</a:t>
            </a:r>
            <a:r>
              <a:rPr lang="zh-CN" altLang="en-US" sz="2800" dirty="0" smtClean="0">
                <a:latin typeface="楷体" panose="02010609060101010101" pitchFamily="49" charset="-122"/>
                <a:ea typeface="楷体" panose="02010609060101010101" pitchFamily="49" charset="-122"/>
                <a:cs typeface="楷体_GB2312"/>
              </a:rPr>
              <a:t>年</a:t>
            </a:r>
            <a:r>
              <a:rPr lang="zh-CN" altLang="en-US" sz="2800" dirty="0">
                <a:latin typeface="楷体" panose="02010609060101010101" pitchFamily="49" charset="-122"/>
                <a:ea typeface="楷体" panose="02010609060101010101" pitchFamily="49" charset="-122"/>
                <a:cs typeface="楷体_GB2312"/>
              </a:rPr>
              <a:t>增加了</a:t>
            </a:r>
            <a:r>
              <a:rPr lang="en-US" altLang="zh-CN" sz="2800" dirty="0">
                <a:latin typeface="楷体" panose="02010609060101010101" pitchFamily="49" charset="-122"/>
                <a:ea typeface="楷体" panose="02010609060101010101" pitchFamily="49" charset="-122"/>
                <a:cs typeface="楷体_GB2312"/>
              </a:rPr>
              <a:t>49%</a:t>
            </a:r>
            <a:r>
              <a:rPr lang="zh-CN" altLang="en-US" sz="2800" dirty="0">
                <a:latin typeface="楷体" panose="02010609060101010101" pitchFamily="49" charset="-122"/>
                <a:ea typeface="楷体" panose="02010609060101010101" pitchFamily="49" charset="-122"/>
                <a:cs typeface="楷体_GB2312"/>
              </a:rPr>
              <a:t>。</a:t>
            </a:r>
            <a:endParaRPr lang="zh-CN" altLang="en-US" sz="2800" dirty="0" smtClean="0">
              <a:latin typeface="楷体" panose="02010609060101010101" pitchFamily="49" charset="-122"/>
              <a:ea typeface="楷体" panose="02010609060101010101" pitchFamily="49" charset="-122"/>
              <a:cs typeface="楷体_GB2312"/>
            </a:endParaRPr>
          </a:p>
        </p:txBody>
      </p:sp>
      <p:pic>
        <p:nvPicPr>
          <p:cNvPr id="1026" name="Picture 2" descr="C:\Users\Administrator\Desktop\图片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4014" y="165179"/>
            <a:ext cx="3870325" cy="4840287"/>
          </a:xfrm>
          <a:prstGeom prst="rect">
            <a:avLst/>
          </a:prstGeom>
          <a:solidFill>
            <a:schemeClr val="bg1"/>
          </a:solidFill>
        </p:spPr>
      </p:pic>
      <p:sp>
        <p:nvSpPr>
          <p:cNvPr id="12" name="TextBox 11"/>
          <p:cNvSpPr txBox="1"/>
          <p:nvPr/>
        </p:nvSpPr>
        <p:spPr>
          <a:xfrm>
            <a:off x="308861" y="4876800"/>
            <a:ext cx="3729739" cy="523220"/>
          </a:xfrm>
          <a:prstGeom prst="rect">
            <a:avLst/>
          </a:prstGeom>
          <a:solidFill>
            <a:schemeClr val="accent5">
              <a:lumMod val="40000"/>
              <a:lumOff val="60000"/>
            </a:schemeClr>
          </a:solidFill>
          <a:effectLst>
            <a:innerShdw blurRad="63500" dist="50800" dir="10800000">
              <a:prstClr val="black">
                <a:alpha val="50000"/>
              </a:prstClr>
            </a:innerShdw>
          </a:effectLst>
        </p:spPr>
        <p:txBody>
          <a:bodyPr wrap="square">
            <a:spAutoFit/>
          </a:bodyPr>
          <a:lstStyle/>
          <a:p>
            <a:pPr>
              <a:defRPr/>
            </a:pPr>
            <a:r>
              <a:rPr lang="en-US" altLang="zh-CN" sz="2800" dirty="0">
                <a:latin typeface="楷体" pitchFamily="49" charset="-122"/>
                <a:ea typeface="楷体" pitchFamily="49" charset="-122"/>
              </a:rPr>
              <a:t>1</a:t>
            </a:r>
            <a:r>
              <a:rPr lang="zh-CN" altLang="en-US" sz="2800" dirty="0">
                <a:latin typeface="楷体" pitchFamily="49" charset="-122"/>
                <a:ea typeface="楷体" pitchFamily="49" charset="-122"/>
              </a:rPr>
              <a:t>、国共十年内战时期：</a:t>
            </a:r>
          </a:p>
        </p:txBody>
      </p:sp>
      <p:sp>
        <p:nvSpPr>
          <p:cNvPr id="13" name="TextBox 12"/>
          <p:cNvSpPr txBox="1"/>
          <p:nvPr/>
        </p:nvSpPr>
        <p:spPr>
          <a:xfrm>
            <a:off x="308861" y="5562600"/>
            <a:ext cx="3729739" cy="523220"/>
          </a:xfrm>
          <a:prstGeom prst="rect">
            <a:avLst/>
          </a:prstGeom>
          <a:solidFill>
            <a:schemeClr val="accent5">
              <a:lumMod val="40000"/>
              <a:lumOff val="60000"/>
            </a:schemeClr>
          </a:solidFill>
          <a:effectLst>
            <a:innerShdw blurRad="63500" dist="50800" dir="10800000">
              <a:prstClr val="black">
                <a:alpha val="50000"/>
              </a:prstClr>
            </a:innerShdw>
          </a:effectLst>
        </p:spPr>
        <p:txBody>
          <a:bodyPr wrap="square">
            <a:spAutoFit/>
          </a:bodyPr>
          <a:lstStyle/>
          <a:p>
            <a:pPr>
              <a:defRPr/>
            </a:pPr>
            <a:r>
              <a:rPr lang="en-US" altLang="zh-CN" sz="2800" dirty="0">
                <a:latin typeface="楷体" pitchFamily="49" charset="-122"/>
                <a:ea typeface="楷体" pitchFamily="49" charset="-122"/>
              </a:rPr>
              <a:t>2</a:t>
            </a:r>
            <a:r>
              <a:rPr lang="zh-CN" altLang="en-US" sz="2800" dirty="0">
                <a:latin typeface="楷体" pitchFamily="49" charset="-122"/>
                <a:ea typeface="楷体" pitchFamily="49" charset="-122"/>
              </a:rPr>
              <a:t>、抗日战争时期：</a:t>
            </a:r>
          </a:p>
        </p:txBody>
      </p:sp>
      <p:sp>
        <p:nvSpPr>
          <p:cNvPr id="14" name="TextBox 13"/>
          <p:cNvSpPr txBox="1"/>
          <p:nvPr/>
        </p:nvSpPr>
        <p:spPr>
          <a:xfrm>
            <a:off x="343395" y="6196099"/>
            <a:ext cx="3695205" cy="523220"/>
          </a:xfrm>
          <a:prstGeom prst="rect">
            <a:avLst/>
          </a:prstGeom>
          <a:solidFill>
            <a:schemeClr val="accent5">
              <a:lumMod val="40000"/>
              <a:lumOff val="60000"/>
            </a:schemeClr>
          </a:solidFill>
          <a:effectLst>
            <a:innerShdw blurRad="63500" dist="50800" dir="8100000">
              <a:prstClr val="black">
                <a:alpha val="50000"/>
              </a:prstClr>
            </a:innerShdw>
          </a:effectLst>
        </p:spPr>
        <p:txBody>
          <a:bodyPr wrap="square">
            <a:spAutoFit/>
          </a:bodyPr>
          <a:lstStyle/>
          <a:p>
            <a:pPr>
              <a:defRPr/>
            </a:pPr>
            <a:r>
              <a:rPr lang="en-US" altLang="zh-CN" sz="2800" dirty="0">
                <a:latin typeface="楷体" pitchFamily="49" charset="-122"/>
                <a:ea typeface="楷体" pitchFamily="49" charset="-122"/>
              </a:rPr>
              <a:t>3</a:t>
            </a:r>
            <a:r>
              <a:rPr lang="zh-CN" altLang="en-US" sz="2800" dirty="0">
                <a:latin typeface="楷体" pitchFamily="49" charset="-122"/>
                <a:ea typeface="楷体" pitchFamily="49" charset="-122"/>
              </a:rPr>
              <a:t>、解放战争时期：</a:t>
            </a:r>
          </a:p>
        </p:txBody>
      </p:sp>
      <p:sp>
        <p:nvSpPr>
          <p:cNvPr id="15" name="矩形 14"/>
          <p:cNvSpPr/>
          <p:nvPr/>
        </p:nvSpPr>
        <p:spPr>
          <a:xfrm>
            <a:off x="4358080" y="4876800"/>
            <a:ext cx="3403898" cy="509794"/>
          </a:xfrm>
          <a:prstGeom prst="rect">
            <a:avLst/>
          </a:prstGeom>
          <a:solidFill>
            <a:schemeClr val="accent2">
              <a:lumMod val="20000"/>
              <a:lumOff val="80000"/>
            </a:schemeClr>
          </a:solidFill>
          <a:effectLst>
            <a:innerShdw blurRad="63500" dist="50800" dir="13500000">
              <a:prstClr val="black">
                <a:alpha val="50000"/>
              </a:prstClr>
            </a:innerShdw>
          </a:effectLst>
        </p:spPr>
        <p:txBody>
          <a:bodyPr wrap="none" lIns="78145" tIns="39072" rIns="78145" bIns="39072">
            <a:spAutoFit/>
          </a:bodyPr>
          <a:lstStyle/>
          <a:p>
            <a:pPr>
              <a:defRPr/>
            </a:pPr>
            <a:r>
              <a:rPr lang="zh-CN" altLang="en-US" sz="2800" dirty="0" smtClean="0">
                <a:solidFill>
                  <a:prstClr val="black"/>
                </a:solidFill>
                <a:latin typeface="楷体" pitchFamily="49" charset="-122"/>
                <a:ea typeface="楷体" pitchFamily="49" charset="-122"/>
              </a:rPr>
              <a:t>“打</a:t>
            </a:r>
            <a:r>
              <a:rPr lang="zh-CN" altLang="en-US" sz="2800" dirty="0">
                <a:solidFill>
                  <a:prstClr val="black"/>
                </a:solidFill>
                <a:latin typeface="楷体" pitchFamily="49" charset="-122"/>
                <a:ea typeface="楷体" pitchFamily="49" charset="-122"/>
              </a:rPr>
              <a:t>土豪，分</a:t>
            </a:r>
            <a:r>
              <a:rPr lang="zh-CN" altLang="en-US" sz="2800" dirty="0" smtClean="0">
                <a:solidFill>
                  <a:prstClr val="black"/>
                </a:solidFill>
                <a:latin typeface="楷体" pitchFamily="49" charset="-122"/>
                <a:ea typeface="楷体" pitchFamily="49" charset="-122"/>
              </a:rPr>
              <a:t>田地</a:t>
            </a:r>
            <a:r>
              <a:rPr lang="zh-CN" altLang="en-US" sz="2800" dirty="0">
                <a:solidFill>
                  <a:prstClr val="black"/>
                </a:solidFill>
                <a:latin typeface="楷体" pitchFamily="49" charset="-122"/>
                <a:ea typeface="楷体" pitchFamily="49" charset="-122"/>
              </a:rPr>
              <a:t>”</a:t>
            </a:r>
            <a:endParaRPr lang="zh-CN" altLang="en-US" sz="2800" dirty="0">
              <a:latin typeface="楷体" pitchFamily="49" charset="-122"/>
              <a:ea typeface="楷体" pitchFamily="49" charset="-122"/>
            </a:endParaRPr>
          </a:p>
        </p:txBody>
      </p:sp>
      <p:sp>
        <p:nvSpPr>
          <p:cNvPr id="16" name="矩形 15"/>
          <p:cNvSpPr/>
          <p:nvPr/>
        </p:nvSpPr>
        <p:spPr>
          <a:xfrm>
            <a:off x="4358080" y="5509306"/>
            <a:ext cx="4846600" cy="509794"/>
          </a:xfrm>
          <a:prstGeom prst="rect">
            <a:avLst/>
          </a:prstGeom>
          <a:solidFill>
            <a:schemeClr val="accent2">
              <a:lumMod val="20000"/>
              <a:lumOff val="80000"/>
            </a:schemeClr>
          </a:solidFill>
          <a:effectLst>
            <a:innerShdw blurRad="63500" dist="50800" dir="13500000">
              <a:prstClr val="black">
                <a:alpha val="50000"/>
              </a:prstClr>
            </a:innerShdw>
          </a:effectLst>
        </p:spPr>
        <p:txBody>
          <a:bodyPr wrap="none" lIns="78145" tIns="39072" rIns="78145" bIns="39072">
            <a:spAutoFit/>
          </a:bodyPr>
          <a:lstStyle/>
          <a:p>
            <a:pPr>
              <a:defRPr/>
            </a:pPr>
            <a:r>
              <a:rPr lang="zh-CN" altLang="en-US" sz="2800" dirty="0" smtClean="0">
                <a:latin typeface="楷体" pitchFamily="49" charset="-122"/>
                <a:ea typeface="楷体" pitchFamily="49" charset="-122"/>
              </a:rPr>
              <a:t>“地主减租减息”大生产运动</a:t>
            </a:r>
            <a:endParaRPr lang="zh-CN" altLang="en-US" sz="2800" dirty="0">
              <a:latin typeface="楷体" pitchFamily="49" charset="-122"/>
              <a:ea typeface="楷体" pitchFamily="49" charset="-122"/>
            </a:endParaRPr>
          </a:p>
        </p:txBody>
      </p:sp>
      <p:sp>
        <p:nvSpPr>
          <p:cNvPr id="17" name="矩形 16"/>
          <p:cNvSpPr/>
          <p:nvPr/>
        </p:nvSpPr>
        <p:spPr>
          <a:xfrm>
            <a:off x="4358080" y="6209525"/>
            <a:ext cx="7698342" cy="509794"/>
          </a:xfrm>
          <a:prstGeom prst="rect">
            <a:avLst/>
          </a:prstGeom>
          <a:solidFill>
            <a:schemeClr val="accent2">
              <a:lumMod val="20000"/>
              <a:lumOff val="80000"/>
            </a:schemeClr>
          </a:solidFill>
          <a:effectLst>
            <a:innerShdw blurRad="63500" dist="50800" dir="13500000">
              <a:prstClr val="black">
                <a:alpha val="50000"/>
              </a:prstClr>
            </a:innerShdw>
          </a:effectLst>
        </p:spPr>
        <p:txBody>
          <a:bodyPr wrap="none" lIns="78145" tIns="39072" rIns="78145" bIns="39072">
            <a:spAutoFit/>
          </a:bodyPr>
          <a:lstStyle/>
          <a:p>
            <a:pPr>
              <a:defRPr/>
            </a:pPr>
            <a:r>
              <a:rPr lang="en-US" altLang="zh-CN" sz="2800" dirty="0" smtClean="0">
                <a:latin typeface="楷体" pitchFamily="49" charset="-122"/>
                <a:ea typeface="楷体" pitchFamily="49" charset="-122"/>
              </a:rPr>
              <a:t>1947《</a:t>
            </a:r>
            <a:r>
              <a:rPr lang="zh-CN" altLang="en-US" sz="2800" dirty="0" smtClean="0">
                <a:latin typeface="楷体" pitchFamily="49" charset="-122"/>
                <a:ea typeface="楷体" pitchFamily="49" charset="-122"/>
              </a:rPr>
              <a:t>中国土地法大纲</a:t>
            </a:r>
            <a:r>
              <a:rPr lang="en-US" altLang="zh-CN" sz="2800" dirty="0" smtClean="0">
                <a:latin typeface="楷体" pitchFamily="49" charset="-122"/>
                <a:ea typeface="楷体" pitchFamily="49" charset="-122"/>
              </a:rPr>
              <a:t>》</a:t>
            </a:r>
            <a:r>
              <a:rPr lang="zh-CN" altLang="en-US" sz="2800" dirty="0" smtClean="0">
                <a:latin typeface="楷体" pitchFamily="49" charset="-122"/>
                <a:ea typeface="楷体" pitchFamily="49" charset="-122"/>
              </a:rPr>
              <a:t>掀起“土地改革”运动</a:t>
            </a:r>
            <a:endParaRPr lang="zh-CN" altLang="en-US" sz="2800" dirty="0">
              <a:latin typeface="楷体" pitchFamily="49" charset="-122"/>
              <a:ea typeface="楷体" pitchFamily="49" charset="-122"/>
            </a:endParaRPr>
          </a:p>
        </p:txBody>
      </p:sp>
      <p:sp>
        <p:nvSpPr>
          <p:cNvPr id="11" name="TextBox 10"/>
          <p:cNvSpPr txBox="1"/>
          <p:nvPr/>
        </p:nvSpPr>
        <p:spPr>
          <a:xfrm>
            <a:off x="8340913" y="2660809"/>
            <a:ext cx="3866921" cy="2739211"/>
          </a:xfrm>
          <a:prstGeom prst="rect">
            <a:avLst/>
          </a:prstGeom>
          <a:solidFill>
            <a:schemeClr val="accent6">
              <a:lumMod val="20000"/>
              <a:lumOff val="80000"/>
            </a:schemeClr>
          </a:solidFill>
        </p:spPr>
        <p:txBody>
          <a:bodyPr wrap="square" rtlCol="0">
            <a:spAutoFit/>
          </a:bodyPr>
          <a:lstStyle/>
          <a:p>
            <a:r>
              <a:rPr lang="zh-CN" altLang="en-US" sz="3200" dirty="0" smtClean="0"/>
              <a:t>  </a:t>
            </a:r>
            <a:r>
              <a:rPr lang="zh-CN" altLang="en-US" sz="2800" dirty="0" smtClean="0"/>
              <a:t>思考</a:t>
            </a:r>
            <a:r>
              <a:rPr lang="zh-CN" altLang="en-US" sz="2800" dirty="0"/>
              <a:t>点   	</a:t>
            </a:r>
          </a:p>
          <a:p>
            <a:r>
              <a:rPr lang="zh-CN" altLang="en-US" sz="2800" dirty="0"/>
              <a:t>毛泽东说，土地改革“是中国人民民主革命继军事斗争以后的第二场决战”。你怎样理解这句话？</a:t>
            </a:r>
          </a:p>
        </p:txBody>
      </p:sp>
    </p:spTree>
    <p:extLst>
      <p:ext uri="{BB962C8B-B14F-4D97-AF65-F5344CB8AC3E}">
        <p14:creationId xmlns:p14="http://schemas.microsoft.com/office/powerpoint/2010/main" val="4023225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p:cTn id="2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 calcmode="lin" valueType="num">
                                      <p:cBhvr>
                                        <p:cTn id="54" dur="500" fill="hold"/>
                                        <p:tgtEl>
                                          <p:spTgt spid="1026"/>
                                        </p:tgtEl>
                                        <p:attrNameLst>
                                          <p:attrName>ppt_w</p:attrName>
                                        </p:attrNameLst>
                                      </p:cBhvr>
                                      <p:tavLst>
                                        <p:tav tm="0">
                                          <p:val>
                                            <p:fltVal val="0"/>
                                          </p:val>
                                        </p:tav>
                                        <p:tav tm="100000">
                                          <p:val>
                                            <p:strVal val="#ppt_w"/>
                                          </p:val>
                                        </p:tav>
                                      </p:tavLst>
                                    </p:anim>
                                    <p:anim calcmode="lin" valueType="num">
                                      <p:cBhvr>
                                        <p:cTn id="55" dur="500" fill="hold"/>
                                        <p:tgtEl>
                                          <p:spTgt spid="1026"/>
                                        </p:tgtEl>
                                        <p:attrNameLst>
                                          <p:attrName>ppt_h</p:attrName>
                                        </p:attrNameLst>
                                      </p:cBhvr>
                                      <p:tavLst>
                                        <p:tav tm="0">
                                          <p:val>
                                            <p:fltVal val="0"/>
                                          </p:val>
                                        </p:tav>
                                        <p:tav tm="100000">
                                          <p:val>
                                            <p:strVal val="#ppt_h"/>
                                          </p:val>
                                        </p:tav>
                                      </p:tavLst>
                                    </p:anim>
                                    <p:animEffect transition="in" filter="fade">
                                      <p:cBhvr>
                                        <p:cTn id="56" dur="500"/>
                                        <p:tgtEl>
                                          <p:spTgt spid="10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1026"/>
                                        </p:tgtEl>
                                        <p:attrNameLst>
                                          <p:attrName>ppt_w</p:attrName>
                                        </p:attrNameLst>
                                      </p:cBhvr>
                                      <p:tavLst>
                                        <p:tav tm="0">
                                          <p:val>
                                            <p:strVal val="ppt_w"/>
                                          </p:val>
                                        </p:tav>
                                        <p:tav tm="100000">
                                          <p:val>
                                            <p:fltVal val="0"/>
                                          </p:val>
                                        </p:tav>
                                      </p:tavLst>
                                    </p:anim>
                                    <p:anim calcmode="lin" valueType="num">
                                      <p:cBhvr>
                                        <p:cTn id="61" dur="500"/>
                                        <p:tgtEl>
                                          <p:spTgt spid="1026"/>
                                        </p:tgtEl>
                                        <p:attrNameLst>
                                          <p:attrName>ppt_h</p:attrName>
                                        </p:attrNameLst>
                                      </p:cBhvr>
                                      <p:tavLst>
                                        <p:tav tm="0">
                                          <p:val>
                                            <p:strVal val="ppt_h"/>
                                          </p:val>
                                        </p:tav>
                                        <p:tav tm="100000">
                                          <p:val>
                                            <p:fltVal val="0"/>
                                          </p:val>
                                        </p:tav>
                                      </p:tavLst>
                                    </p:anim>
                                    <p:animEffect transition="out" filter="fade">
                                      <p:cBhvr>
                                        <p:cTn id="62" dur="500"/>
                                        <p:tgtEl>
                                          <p:spTgt spid="1026"/>
                                        </p:tgtEl>
                                      </p:cBhvr>
                                    </p:animEffect>
                                    <p:set>
                                      <p:cBhvr>
                                        <p:cTn id="63" dur="1" fill="hold">
                                          <p:stCondLst>
                                            <p:cond delay="499"/>
                                          </p:stCondLst>
                                        </p:cTn>
                                        <p:tgtEl>
                                          <p:spTgt spid="102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wipe(down)">
                                      <p:cBhvr>
                                        <p:cTn id="85" dur="500"/>
                                        <p:tgtEl>
                                          <p:spTgt spid="1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down)">
                                      <p:cBhvr>
                                        <p:cTn id="90" dur="5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11"/>
                                        </p:tgtEl>
                                        <p:attrNameLst>
                                          <p:attrName>style.visibility</p:attrName>
                                        </p:attrNameLst>
                                      </p:cBhvr>
                                      <p:to>
                                        <p:strVal val="visible"/>
                                      </p:to>
                                    </p:set>
                                    <p:anim calcmode="lin" valueType="num">
                                      <p:cBhvr>
                                        <p:cTn id="100" dur="500" fill="hold"/>
                                        <p:tgtEl>
                                          <p:spTgt spid="11"/>
                                        </p:tgtEl>
                                        <p:attrNameLst>
                                          <p:attrName>ppt_w</p:attrName>
                                        </p:attrNameLst>
                                      </p:cBhvr>
                                      <p:tavLst>
                                        <p:tav tm="0">
                                          <p:val>
                                            <p:fltVal val="0"/>
                                          </p:val>
                                        </p:tav>
                                        <p:tav tm="100000">
                                          <p:val>
                                            <p:strVal val="#ppt_w"/>
                                          </p:val>
                                        </p:tav>
                                      </p:tavLst>
                                    </p:anim>
                                    <p:anim calcmode="lin" valueType="num">
                                      <p:cBhvr>
                                        <p:cTn id="101" dur="500" fill="hold"/>
                                        <p:tgtEl>
                                          <p:spTgt spid="11"/>
                                        </p:tgtEl>
                                        <p:attrNameLst>
                                          <p:attrName>ppt_h</p:attrName>
                                        </p:attrNameLst>
                                      </p:cBhvr>
                                      <p:tavLst>
                                        <p:tav tm="0">
                                          <p:val>
                                            <p:fltVal val="0"/>
                                          </p:val>
                                        </p:tav>
                                        <p:tav tm="100000">
                                          <p:val>
                                            <p:strVal val="#ppt_h"/>
                                          </p:val>
                                        </p:tav>
                                      </p:tavLst>
                                    </p:anim>
                                    <p:animEffect transition="in" filter="fade">
                                      <p:cBhvr>
                                        <p:cTn id="10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build="p" bldLvl="5"/>
      <p:bldP spid="7" grpId="0"/>
      <p:bldP spid="8" grpId="0"/>
      <p:bldP spid="12" grpId="0" animBg="1"/>
      <p:bldP spid="13" grpId="0" animBg="1"/>
      <p:bldP spid="14"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44"/>
</p:tagLst>
</file>

<file path=ppt/tags/tag10.xml><?xml version="1.0" encoding="utf-8"?>
<p:tagLst xmlns:a="http://schemas.openxmlformats.org/drawingml/2006/main" xmlns:r="http://schemas.openxmlformats.org/officeDocument/2006/relationships" xmlns:p="http://schemas.openxmlformats.org/presentationml/2006/main">
  <p:tag name="AS_UNIQUEID" val="323"/>
</p:tagLst>
</file>

<file path=ppt/tags/tag11.xml><?xml version="1.0" encoding="utf-8"?>
<p:tagLst xmlns:a="http://schemas.openxmlformats.org/drawingml/2006/main" xmlns:r="http://schemas.openxmlformats.org/officeDocument/2006/relationships" xmlns:p="http://schemas.openxmlformats.org/presentationml/2006/main">
  <p:tag name="AS_UNIQUEID" val="324"/>
</p:tagLst>
</file>

<file path=ppt/tags/tag12.xml><?xml version="1.0" encoding="utf-8"?>
<p:tagLst xmlns:a="http://schemas.openxmlformats.org/drawingml/2006/main" xmlns:r="http://schemas.openxmlformats.org/officeDocument/2006/relationships" xmlns:p="http://schemas.openxmlformats.org/presentationml/2006/main">
  <p:tag name="AS_UNIQUEID" val="325"/>
</p:tagLst>
</file>

<file path=ppt/tags/tag13.xml><?xml version="1.0" encoding="utf-8"?>
<p:tagLst xmlns:a="http://schemas.openxmlformats.org/drawingml/2006/main" xmlns:r="http://schemas.openxmlformats.org/officeDocument/2006/relationships" xmlns:p="http://schemas.openxmlformats.org/presentationml/2006/main">
  <p:tag name="AS_UNIQUEID" val="324"/>
</p:tagLst>
</file>

<file path=ppt/tags/tag14.xml><?xml version="1.0" encoding="utf-8"?>
<p:tagLst xmlns:a="http://schemas.openxmlformats.org/drawingml/2006/main" xmlns:r="http://schemas.openxmlformats.org/officeDocument/2006/relationships" xmlns:p="http://schemas.openxmlformats.org/presentationml/2006/main">
  <p:tag name="AS_UNIQUEID" val="323"/>
</p:tagLst>
</file>

<file path=ppt/tags/tag15.xml><?xml version="1.0" encoding="utf-8"?>
<p:tagLst xmlns:a="http://schemas.openxmlformats.org/drawingml/2006/main" xmlns:r="http://schemas.openxmlformats.org/officeDocument/2006/relationships" xmlns:p="http://schemas.openxmlformats.org/presentationml/2006/main">
  <p:tag name="AS_UNIQUEID" val="324"/>
</p:tagLst>
</file>

<file path=ppt/tags/tag16.xml><?xml version="1.0" encoding="utf-8"?>
<p:tagLst xmlns:a="http://schemas.openxmlformats.org/drawingml/2006/main" xmlns:r="http://schemas.openxmlformats.org/officeDocument/2006/relationships" xmlns:p="http://schemas.openxmlformats.org/presentationml/2006/main">
  <p:tag name="AS_UNIQUEID" val="325"/>
</p:tagLst>
</file>

<file path=ppt/tags/tag17.xml><?xml version="1.0" encoding="utf-8"?>
<p:tagLst xmlns:a="http://schemas.openxmlformats.org/drawingml/2006/main" xmlns:r="http://schemas.openxmlformats.org/officeDocument/2006/relationships" xmlns:p="http://schemas.openxmlformats.org/presentationml/2006/main">
  <p:tag name="AS_UNIQUEID" val="324"/>
</p:tagLst>
</file>

<file path=ppt/tags/tag18.xml><?xml version="1.0" encoding="utf-8"?>
<p:tagLst xmlns:a="http://schemas.openxmlformats.org/drawingml/2006/main" xmlns:r="http://schemas.openxmlformats.org/officeDocument/2006/relationships" xmlns:p="http://schemas.openxmlformats.org/presentationml/2006/main">
  <p:tag name="AS_UNIQUEID" val="323"/>
</p:tagLst>
</file>

<file path=ppt/tags/tag19.xml><?xml version="1.0" encoding="utf-8"?>
<p:tagLst xmlns:a="http://schemas.openxmlformats.org/drawingml/2006/main" xmlns:r="http://schemas.openxmlformats.org/officeDocument/2006/relationships" xmlns:p="http://schemas.openxmlformats.org/presentationml/2006/main">
  <p:tag name="AS_UNIQUEID" val="324"/>
</p:tagLst>
</file>

<file path=ppt/tags/tag2.xml><?xml version="1.0" encoding="utf-8"?>
<p:tagLst xmlns:a="http://schemas.openxmlformats.org/drawingml/2006/main" xmlns:r="http://schemas.openxmlformats.org/officeDocument/2006/relationships" xmlns:p="http://schemas.openxmlformats.org/presentationml/2006/main">
  <p:tag name="AS_UNIQUEID" val="146"/>
</p:tagLst>
</file>

<file path=ppt/tags/tag20.xml><?xml version="1.0" encoding="utf-8"?>
<p:tagLst xmlns:a="http://schemas.openxmlformats.org/drawingml/2006/main" xmlns:r="http://schemas.openxmlformats.org/officeDocument/2006/relationships" xmlns:p="http://schemas.openxmlformats.org/presentationml/2006/main">
  <p:tag name="AS_UNIQUEID" val="325"/>
</p:tagLst>
</file>

<file path=ppt/tags/tag21.xml><?xml version="1.0" encoding="utf-8"?>
<p:tagLst xmlns:a="http://schemas.openxmlformats.org/drawingml/2006/main" xmlns:r="http://schemas.openxmlformats.org/officeDocument/2006/relationships" xmlns:p="http://schemas.openxmlformats.org/presentationml/2006/main">
  <p:tag name="AS_UNIQUEID" val="324"/>
</p:tagLst>
</file>

<file path=ppt/tags/tag22.xml><?xml version="1.0" encoding="utf-8"?>
<p:tagLst xmlns:a="http://schemas.openxmlformats.org/drawingml/2006/main" xmlns:r="http://schemas.openxmlformats.org/officeDocument/2006/relationships" xmlns:p="http://schemas.openxmlformats.org/presentationml/2006/main">
  <p:tag name="AS_UNIQUEID" val="146"/>
</p:tagLst>
</file>

<file path=ppt/tags/tag23.xml><?xml version="1.0" encoding="utf-8"?>
<p:tagLst xmlns:a="http://schemas.openxmlformats.org/drawingml/2006/main" xmlns:r="http://schemas.openxmlformats.org/officeDocument/2006/relationships" xmlns:p="http://schemas.openxmlformats.org/presentationml/2006/main">
  <p:tag name="AS_UNIQUEID" val="147"/>
</p:tagLst>
</file>

<file path=ppt/tags/tag3.xml><?xml version="1.0" encoding="utf-8"?>
<p:tagLst xmlns:a="http://schemas.openxmlformats.org/drawingml/2006/main" xmlns:r="http://schemas.openxmlformats.org/officeDocument/2006/relationships" xmlns:p="http://schemas.openxmlformats.org/presentationml/2006/main">
  <p:tag name="AS_UNIQUEID" val="147"/>
</p:tagLst>
</file>

<file path=ppt/tags/tag4.xml><?xml version="1.0" encoding="utf-8"?>
<p:tagLst xmlns:a="http://schemas.openxmlformats.org/drawingml/2006/main" xmlns:r="http://schemas.openxmlformats.org/officeDocument/2006/relationships" xmlns:p="http://schemas.openxmlformats.org/presentationml/2006/main">
  <p:tag name="AS_UNIQUEID" val="147"/>
</p:tagLst>
</file>

<file path=ppt/tags/tag5.xml><?xml version="1.0" encoding="utf-8"?>
<p:tagLst xmlns:a="http://schemas.openxmlformats.org/drawingml/2006/main" xmlns:r="http://schemas.openxmlformats.org/officeDocument/2006/relationships" xmlns:p="http://schemas.openxmlformats.org/presentationml/2006/main">
  <p:tag name="AS_UNIQUEID" val="146"/>
</p:tagLst>
</file>

<file path=ppt/tags/tag6.xml><?xml version="1.0" encoding="utf-8"?>
<p:tagLst xmlns:a="http://schemas.openxmlformats.org/drawingml/2006/main" xmlns:r="http://schemas.openxmlformats.org/officeDocument/2006/relationships" xmlns:p="http://schemas.openxmlformats.org/presentationml/2006/main">
  <p:tag name="AS_UNIQUEID" val="147"/>
</p:tagLst>
</file>

<file path=ppt/tags/tag7.xml><?xml version="1.0" encoding="utf-8"?>
<p:tagLst xmlns:a="http://schemas.openxmlformats.org/drawingml/2006/main" xmlns:r="http://schemas.openxmlformats.org/officeDocument/2006/relationships" xmlns:p="http://schemas.openxmlformats.org/presentationml/2006/main">
  <p:tag name="AS_UNIQUEID" val="329"/>
</p:tagLst>
</file>

<file path=ppt/tags/tag8.xml><?xml version="1.0" encoding="utf-8"?>
<p:tagLst xmlns:a="http://schemas.openxmlformats.org/drawingml/2006/main" xmlns:r="http://schemas.openxmlformats.org/officeDocument/2006/relationships" xmlns:p="http://schemas.openxmlformats.org/presentationml/2006/main">
  <p:tag name="AS_UNIQUEID" val="323"/>
</p:tagLst>
</file>

<file path=ppt/tags/tag9.xml><?xml version="1.0" encoding="utf-8"?>
<p:tagLst xmlns:a="http://schemas.openxmlformats.org/drawingml/2006/main" xmlns:r="http://schemas.openxmlformats.org/officeDocument/2006/relationships" xmlns:p="http://schemas.openxmlformats.org/presentationml/2006/main">
  <p:tag name="AS_UNIQUEID" val="324"/>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2800" dirty="0">
            <a:solidFill>
              <a:prstClr val="black"/>
            </a:solidFill>
          </a:defRPr>
        </a:defPPr>
      </a:lstStyle>
    </a:spDef>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8829</TotalTime>
  <Words>4415</Words>
  <PresentationFormat>自定义</PresentationFormat>
  <Paragraphs>415</Paragraphs>
  <Slides>24</Slides>
  <Notes>24</Notes>
  <HiddenSlides>0</HiddenSlides>
  <MMClips>0</MMClips>
  <ScaleCrop>false</ScaleCrop>
  <HeadingPairs>
    <vt:vector size="6" baseType="variant">
      <vt:variant>
        <vt:lpstr>主题</vt:lpstr>
      </vt:variant>
      <vt:variant>
        <vt:i4>2</vt:i4>
      </vt:variant>
      <vt:variant>
        <vt:lpstr>嵌入 OLE 服务器</vt:lpstr>
      </vt:variant>
      <vt:variant>
        <vt:i4>1</vt:i4>
      </vt:variant>
      <vt:variant>
        <vt:lpstr>幻灯片标题</vt:lpstr>
      </vt:variant>
      <vt:variant>
        <vt:i4>24</vt:i4>
      </vt:variant>
    </vt:vector>
  </HeadingPairs>
  <TitlesOfParts>
    <vt:vector size="27" baseType="lpstr">
      <vt:lpstr>1_Office 主题​​</vt:lpstr>
      <vt:lpstr>Office Theme</vt:lpstr>
      <vt:lpstr>MSPhotoEd.3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（一）人民政权面临的任务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（一）人民政权面临的任务</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1601-01-01T00:00:00Z</cp:lastPrinted>
  <dcterms:created xsi:type="dcterms:W3CDTF">2013-06-22T07:41:42Z</dcterms:created>
  <dcterms:modified xsi:type="dcterms:W3CDTF">2021-12-27T05:59:32Z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