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259" r:id="rId4"/>
    <p:sldId id="260" r:id="rId5"/>
    <p:sldId id="261" r:id="rId6"/>
    <p:sldId id="262" r:id="rId7"/>
    <p:sldId id="266" r:id="rId8"/>
    <p:sldId id="265" r:id="rId9"/>
    <p:sldId id="267" r:id="rId10"/>
    <p:sldId id="268" r:id="rId11"/>
    <p:sldId id="273" r:id="rId12"/>
    <p:sldId id="269" r:id="rId13"/>
    <p:sldId id="274" r:id="rId14"/>
    <p:sldId id="257" r:id="rId15"/>
    <p:sldId id="275" r:id="rId16"/>
    <p:sldId id="276" r:id="rId17"/>
    <p:sldId id="277" r:id="rId18"/>
    <p:sldId id="278" r:id="rId19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子涵" initials="王" lastIdx="1" clrIdx="0"/>
  <p:cmAuthor id="0" name="PC" initials="" lastIdx="0" clrIdx="0"/>
  <p:cmAuthor id="2" name="作者" initials="A" lastIdx="0" clrIdx="1"/>
  <p:cmAuthor id="3" name="Windows 用户" initials="W" lastIdx="8" clrIdx="0"/>
  <p:cmAuthor id="4" name="微软用户" initials="微" lastIdx="1" clrIdx="0"/>
  <p:cmAuthor id="5" name="新课标第一网" initials="新" lastIdx="2" clrIdx="0"/>
  <p:cmAuthor id="7" name="1206988966@qq.com" initials="1" lastIdx="0" clrIdx="2"/>
  <p:cmAuthor id="8" name="姜伟光" initials="姜" lastIdx="0" clrIdx="0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E9E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tags" Target="../tags/tag10.xml"/><Relationship Id="rId2" Type="http://schemas.openxmlformats.org/officeDocument/2006/relationships/image" Target="../media/image36.jpeg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59430" y="306070"/>
            <a:ext cx="60731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第五单元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交通与社会变迁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1136650" y="1141095"/>
            <a:ext cx="1014666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交通含义：指人、物和信息在两地之间的往来、传递和输送，</a:t>
            </a:r>
            <a:endParaRPr lang="zh-CN" altLang="en-US" sz="29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包括</a:t>
            </a:r>
            <a:r>
              <a:rPr lang="zh-CN" altLang="en-US" sz="29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运输</a:t>
            </a:r>
            <a:r>
              <a:rPr lang="zh-CN" altLang="en-US"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9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通信</a:t>
            </a:r>
            <a:r>
              <a:rPr lang="zh-CN" altLang="en-US"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两个方面。狭义的交通专指运输。</a:t>
            </a:r>
            <a:endParaRPr lang="zh-CN" altLang="en-US" sz="29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9" name="直接连接符 48"/>
          <p:cNvCxnSpPr>
            <a:endCxn id="48" idx="0"/>
          </p:cNvCxnSpPr>
          <p:nvPr/>
        </p:nvCxnSpPr>
        <p:spPr>
          <a:xfrm>
            <a:off x="5251450" y="4821555"/>
            <a:ext cx="8890" cy="85788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1047115" y="2333625"/>
            <a:ext cx="10097770" cy="3783965"/>
            <a:chOff x="1649" y="3627"/>
            <a:chExt cx="15902" cy="5959"/>
          </a:xfrm>
        </p:grpSpPr>
        <p:grpSp>
          <p:nvGrpSpPr>
            <p:cNvPr id="6" name="组合 49"/>
            <p:cNvGrpSpPr/>
            <p:nvPr/>
          </p:nvGrpSpPr>
          <p:grpSpPr bwMode="auto">
            <a:xfrm>
              <a:off x="1649" y="3627"/>
              <a:ext cx="15902" cy="5333"/>
              <a:chOff x="2005018" y="6749255"/>
              <a:chExt cx="20197757" cy="6772201"/>
            </a:xfrm>
          </p:grpSpPr>
          <p:grpSp>
            <p:nvGrpSpPr>
              <p:cNvPr id="7" name="组合 70"/>
              <p:cNvGrpSpPr/>
              <p:nvPr/>
            </p:nvGrpSpPr>
            <p:grpSpPr bwMode="auto">
              <a:xfrm>
                <a:off x="2005018" y="7765085"/>
                <a:ext cx="20197757" cy="5756371"/>
                <a:chOff x="2005667" y="7435547"/>
                <a:chExt cx="20196566" cy="5757839"/>
              </a:xfrm>
            </p:grpSpPr>
            <p:sp>
              <p:nvSpPr>
                <p:cNvPr id="10" name="左大括号 9"/>
                <p:cNvSpPr/>
                <p:nvPr/>
              </p:nvSpPr>
              <p:spPr>
                <a:xfrm rot="5400000">
                  <a:off x="17067697" y="6184234"/>
                  <a:ext cx="985923" cy="7375088"/>
                </a:xfrm>
                <a:prstGeom prst="leftBrace">
                  <a:avLst>
                    <a:gd name="adj1" fmla="val 0"/>
                    <a:gd name="adj2" fmla="val 50000"/>
                  </a:avLst>
                </a:prstGeom>
                <a:noFill/>
                <a:ln w="476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1088390">
                    <a:defRPr/>
                  </a:pPr>
                  <a:endParaRPr lang="zh-CN" altLang="en-US" sz="3300" kern="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11" name="左大括号 10"/>
                <p:cNvSpPr/>
                <p:nvPr/>
              </p:nvSpPr>
              <p:spPr>
                <a:xfrm rot="5400000">
                  <a:off x="6149518" y="6184234"/>
                  <a:ext cx="985923" cy="7375088"/>
                </a:xfrm>
                <a:prstGeom prst="leftBrace">
                  <a:avLst>
                    <a:gd name="adj1" fmla="val 0"/>
                    <a:gd name="adj2" fmla="val 50000"/>
                  </a:avLst>
                </a:prstGeom>
                <a:noFill/>
                <a:ln w="476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1088390">
                    <a:defRPr/>
                  </a:pPr>
                  <a:endParaRPr lang="zh-CN" altLang="en-US" sz="3300" kern="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grpSp>
              <p:nvGrpSpPr>
                <p:cNvPr id="12" name="组合 73"/>
                <p:cNvGrpSpPr/>
                <p:nvPr/>
              </p:nvGrpSpPr>
              <p:grpSpPr bwMode="auto">
                <a:xfrm>
                  <a:off x="13982645" y="8392896"/>
                  <a:ext cx="6170248" cy="1395690"/>
                  <a:chOff x="412753" y="3656245"/>
                  <a:chExt cx="6170180" cy="1395128"/>
                </a:xfrm>
              </p:grpSpPr>
              <p:sp>
                <p:nvSpPr>
                  <p:cNvPr id="44" name="圆角矩形 138"/>
                  <p:cNvSpPr/>
                  <p:nvPr/>
                </p:nvSpPr>
                <p:spPr>
                  <a:xfrm>
                    <a:off x="412753" y="3656245"/>
                    <a:ext cx="6170180" cy="1395128"/>
                  </a:xfrm>
                  <a:prstGeom prst="roundRect">
                    <a:avLst/>
                  </a:prstGeom>
                  <a:solidFill>
                    <a:srgbClr val="C0F2A4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21725" tIns="60862" rIns="121725" bIns="60862">
                    <a:spAutoFit/>
                  </a:bodyPr>
                  <a:lstStyle/>
                  <a:p>
                    <a:pPr algn="ctr" defTabSz="1088390">
                      <a:defRPr/>
                    </a:pPr>
                    <a:endParaRPr lang="zh-CN" altLang="en-US" sz="3300" b="1" kern="0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45" name="矩形 75"/>
                  <p:cNvSpPr>
                    <a:spLocks noChangeArrowheads="1"/>
                  </p:cNvSpPr>
                  <p:nvPr/>
                </p:nvSpPr>
                <p:spPr bwMode="auto">
                  <a:xfrm>
                    <a:off x="645708" y="3719166"/>
                    <a:ext cx="5592170" cy="10154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</a:pPr>
                    <a:r>
                      <a: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rPr>
                      <a:t>现代交通运输新变化</a:t>
                    </a:r>
                    <a:endParaRPr lang="zh-CN" altLang="en-US" sz="2250" b="1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</p:grpSp>
            <p:grpSp>
              <p:nvGrpSpPr>
                <p:cNvPr id="13" name="组合 39"/>
                <p:cNvGrpSpPr/>
                <p:nvPr/>
              </p:nvGrpSpPr>
              <p:grpSpPr bwMode="auto">
                <a:xfrm>
                  <a:off x="2005667" y="10255194"/>
                  <a:ext cx="9426017" cy="1078678"/>
                  <a:chOff x="2005667" y="10328220"/>
                  <a:chExt cx="9426017" cy="1078678"/>
                </a:xfrm>
              </p:grpSpPr>
              <p:grpSp>
                <p:nvGrpSpPr>
                  <p:cNvPr id="32" name="组合 47"/>
                  <p:cNvGrpSpPr/>
                  <p:nvPr/>
                </p:nvGrpSpPr>
                <p:grpSpPr bwMode="auto">
                  <a:xfrm>
                    <a:off x="2005667" y="10328220"/>
                    <a:ext cx="2008068" cy="1078678"/>
                    <a:chOff x="362581" y="3656382"/>
                    <a:chExt cx="2007602" cy="1078244"/>
                  </a:xfrm>
                </p:grpSpPr>
                <p:sp>
                  <p:nvSpPr>
                    <p:cNvPr id="42" name="圆角矩形 136"/>
                    <p:cNvSpPr/>
                    <p:nvPr/>
                  </p:nvSpPr>
                  <p:spPr>
                    <a:xfrm>
                      <a:off x="362581" y="3656382"/>
                      <a:ext cx="2007602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43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637" y="3719167"/>
                      <a:ext cx="1529638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陆路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33" name="组合 47"/>
                  <p:cNvGrpSpPr/>
                  <p:nvPr/>
                </p:nvGrpSpPr>
                <p:grpSpPr bwMode="auto">
                  <a:xfrm>
                    <a:off x="6878635" y="10328220"/>
                    <a:ext cx="1998544" cy="1022988"/>
                    <a:chOff x="2762654" y="3656382"/>
                    <a:chExt cx="1998080" cy="1022576"/>
                  </a:xfrm>
                </p:grpSpPr>
                <p:sp>
                  <p:nvSpPr>
                    <p:cNvPr id="40" name="圆角矩形 134"/>
                    <p:cNvSpPr/>
                    <p:nvPr/>
                  </p:nvSpPr>
                  <p:spPr>
                    <a:xfrm>
                      <a:off x="2762654" y="3656382"/>
                      <a:ext cx="1998080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41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5886" y="3663499"/>
                      <a:ext cx="1529638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水路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35" name="组合 47"/>
                  <p:cNvGrpSpPr/>
                  <p:nvPr/>
                </p:nvGrpSpPr>
                <p:grpSpPr bwMode="auto">
                  <a:xfrm>
                    <a:off x="9433139" y="10328220"/>
                    <a:ext cx="1998545" cy="1078678"/>
                    <a:chOff x="373037" y="3656382"/>
                    <a:chExt cx="1998081" cy="1078244"/>
                  </a:xfrm>
                </p:grpSpPr>
                <p:sp>
                  <p:nvSpPr>
                    <p:cNvPr id="36" name="圆角矩形 130"/>
                    <p:cNvSpPr/>
                    <p:nvPr/>
                  </p:nvSpPr>
                  <p:spPr>
                    <a:xfrm>
                      <a:off x="373037" y="3656382"/>
                      <a:ext cx="1998081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37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637" y="3719167"/>
                      <a:ext cx="1529637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邮路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</p:grpSp>
            <p:grpSp>
              <p:nvGrpSpPr>
                <p:cNvPr id="14" name="组合 52"/>
                <p:cNvGrpSpPr/>
                <p:nvPr/>
              </p:nvGrpSpPr>
              <p:grpSpPr bwMode="auto">
                <a:xfrm>
                  <a:off x="12776216" y="10243761"/>
                  <a:ext cx="9426017" cy="1090111"/>
                  <a:chOff x="11894233" y="10316787"/>
                  <a:chExt cx="9426017" cy="1090111"/>
                </a:xfrm>
              </p:grpSpPr>
              <p:grpSp>
                <p:nvGrpSpPr>
                  <p:cNvPr id="20" name="组合 47"/>
                  <p:cNvGrpSpPr/>
                  <p:nvPr/>
                </p:nvGrpSpPr>
                <p:grpSpPr bwMode="auto">
                  <a:xfrm>
                    <a:off x="11894233" y="10328220"/>
                    <a:ext cx="1998545" cy="1078678"/>
                    <a:chOff x="361795" y="3656382"/>
                    <a:chExt cx="1998081" cy="1078244"/>
                  </a:xfrm>
                </p:grpSpPr>
                <p:sp>
                  <p:nvSpPr>
                    <p:cNvPr id="30" name="圆角矩形 124"/>
                    <p:cNvSpPr/>
                    <p:nvPr/>
                  </p:nvSpPr>
                  <p:spPr>
                    <a:xfrm>
                      <a:off x="361795" y="3656382"/>
                      <a:ext cx="1998081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31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637" y="3719167"/>
                      <a:ext cx="1529637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陆路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21" name="组合 47"/>
                  <p:cNvGrpSpPr/>
                  <p:nvPr/>
                </p:nvGrpSpPr>
                <p:grpSpPr bwMode="auto">
                  <a:xfrm>
                    <a:off x="15526987" y="10316787"/>
                    <a:ext cx="2008069" cy="1077953"/>
                    <a:chOff x="1521942" y="3644954"/>
                    <a:chExt cx="2007603" cy="1077519"/>
                  </a:xfrm>
                </p:grpSpPr>
                <p:sp>
                  <p:nvSpPr>
                    <p:cNvPr id="28" name="圆角矩形 122"/>
                    <p:cNvSpPr/>
                    <p:nvPr/>
                  </p:nvSpPr>
                  <p:spPr>
                    <a:xfrm>
                      <a:off x="1521942" y="3644954"/>
                      <a:ext cx="2007603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9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7171" y="3707014"/>
                      <a:ext cx="1529637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水路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23" name="组合 47"/>
                  <p:cNvGrpSpPr/>
                  <p:nvPr/>
                </p:nvGrpSpPr>
                <p:grpSpPr bwMode="auto">
                  <a:xfrm>
                    <a:off x="19312182" y="10328220"/>
                    <a:ext cx="2008068" cy="1078678"/>
                    <a:chOff x="362728" y="3656382"/>
                    <a:chExt cx="2007602" cy="1078244"/>
                  </a:xfrm>
                </p:grpSpPr>
                <p:sp>
                  <p:nvSpPr>
                    <p:cNvPr id="24" name="圆角矩形 118"/>
                    <p:cNvSpPr/>
                    <p:nvPr/>
                  </p:nvSpPr>
                  <p:spPr>
                    <a:xfrm>
                      <a:off x="362728" y="3656382"/>
                      <a:ext cx="2007602" cy="1022028"/>
                    </a:xfrm>
                    <a:prstGeom prst="roundRect">
                      <a:avLst/>
                    </a:prstGeom>
                    <a:solidFill>
                      <a:srgbClr val="F6D686"/>
                    </a:solidFill>
                    <a:ln w="9525" cap="flat" cmpd="sng" algn="ctr">
                      <a:noFill/>
                      <a:prstDash val="solid"/>
                    </a:ln>
                    <a:effectLst>
                      <a:outerShdw blurRad="40005" dist="20320" dir="5400000" algn="t" rotWithShape="0">
                        <a:prstClr val="black">
                          <a:alpha val="38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1088390">
                        <a:defRPr/>
                      </a:pPr>
                      <a:endParaRPr lang="zh-CN" altLang="en-US" sz="3300" kern="0" noProof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" name="矩形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636" y="3719167"/>
                      <a:ext cx="1529638" cy="10154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217678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20000"/>
                        </a:lnSpc>
                      </a:pPr>
                      <a:r>
                        <a:rPr lang="zh-CN" altLang="en-US" sz="225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航空</a:t>
                      </a:r>
                      <a:endPara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</p:grpSp>
            </p:grpSp>
            <p:grpSp>
              <p:nvGrpSpPr>
                <p:cNvPr id="15" name="组合 73"/>
                <p:cNvGrpSpPr/>
                <p:nvPr/>
              </p:nvGrpSpPr>
              <p:grpSpPr bwMode="auto">
                <a:xfrm>
                  <a:off x="3575611" y="8392896"/>
                  <a:ext cx="6170248" cy="1395690"/>
                  <a:chOff x="411924" y="3656245"/>
                  <a:chExt cx="6170180" cy="1395128"/>
                </a:xfrm>
              </p:grpSpPr>
              <p:sp>
                <p:nvSpPr>
                  <p:cNvPr id="18" name="圆角矩形 112"/>
                  <p:cNvSpPr/>
                  <p:nvPr/>
                </p:nvSpPr>
                <p:spPr>
                  <a:xfrm>
                    <a:off x="411924" y="3656245"/>
                    <a:ext cx="6170180" cy="1395128"/>
                  </a:xfrm>
                  <a:prstGeom prst="roundRect">
                    <a:avLst/>
                  </a:prstGeom>
                  <a:solidFill>
                    <a:srgbClr val="C0F2A4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lIns="121725" tIns="60862" rIns="121725" bIns="60862">
                    <a:spAutoFit/>
                  </a:bodyPr>
                  <a:lstStyle/>
                  <a:p>
                    <a:pPr algn="ctr" defTabSz="1088390">
                      <a:defRPr/>
                    </a:pPr>
                    <a:endParaRPr lang="zh-CN" altLang="en-US" sz="3300" b="1" kern="0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19" name="矩形 75"/>
                  <p:cNvSpPr>
                    <a:spLocks noChangeArrowheads="1"/>
                  </p:cNvSpPr>
                  <p:nvPr/>
                </p:nvSpPr>
                <p:spPr bwMode="auto">
                  <a:xfrm>
                    <a:off x="1281583" y="3719166"/>
                    <a:ext cx="4431543" cy="10154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defTabSz="217678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3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</a:pPr>
                    <a:r>
                      <a:rPr lang="zh-CN" altLang="en-US" sz="225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rPr>
                      <a:t>水陆交通的变迁</a:t>
                    </a:r>
                    <a:endParaRPr lang="zh-CN" altLang="en-US" sz="2250" b="1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</p:grpSp>
            <p:sp>
              <p:nvSpPr>
                <p:cNvPr id="16" name="左大括号 15"/>
                <p:cNvSpPr/>
                <p:nvPr/>
              </p:nvSpPr>
              <p:spPr>
                <a:xfrm rot="5400000">
                  <a:off x="11565748" y="2475769"/>
                  <a:ext cx="985923" cy="10905479"/>
                </a:xfrm>
                <a:prstGeom prst="leftBrace">
                  <a:avLst>
                    <a:gd name="adj1" fmla="val 0"/>
                    <a:gd name="adj2" fmla="val 50000"/>
                  </a:avLst>
                </a:prstGeom>
                <a:noFill/>
                <a:ln w="476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1088390">
                    <a:defRPr/>
                  </a:pPr>
                  <a:endParaRPr lang="zh-CN" altLang="en-US" sz="3300" kern="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17" name="左大括号 16"/>
                <p:cNvSpPr/>
                <p:nvPr/>
              </p:nvSpPr>
              <p:spPr>
                <a:xfrm rot="16200000" flipV="1">
                  <a:off x="5096276" y="10272487"/>
                  <a:ext cx="985923" cy="4855874"/>
                </a:xfrm>
                <a:prstGeom prst="leftBrace">
                  <a:avLst>
                    <a:gd name="adj1" fmla="val 0"/>
                    <a:gd name="adj2" fmla="val 50000"/>
                  </a:avLst>
                </a:prstGeom>
                <a:noFill/>
                <a:ln w="47625" cap="flat" cmpd="sng" algn="ctr">
                  <a:solidFill>
                    <a:schemeClr val="tx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1088390">
                    <a:defRPr/>
                  </a:pPr>
                  <a:endParaRPr lang="zh-CN" altLang="en-US" sz="3300" kern="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8" name="组合 43"/>
              <p:cNvGrpSpPr/>
              <p:nvPr/>
            </p:nvGrpSpPr>
            <p:grpSpPr bwMode="auto">
              <a:xfrm>
                <a:off x="10451783" y="6749255"/>
                <a:ext cx="3315145" cy="1395332"/>
                <a:chOff x="9658806" y="6293619"/>
                <a:chExt cx="3315145" cy="1395332"/>
              </a:xfrm>
            </p:grpSpPr>
            <p:sp>
              <p:nvSpPr>
                <p:cNvPr id="9" name="圆角矩形 103"/>
                <p:cNvSpPr/>
                <p:nvPr/>
              </p:nvSpPr>
              <p:spPr>
                <a:xfrm>
                  <a:off x="9658806" y="6293619"/>
                  <a:ext cx="3214686" cy="1395332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21725" tIns="60862" rIns="121725" bIns="60862">
                  <a:spAutoFit/>
                </a:bodyPr>
                <a:lstStyle/>
                <a:p>
                  <a:pPr algn="ctr" defTabSz="1088390">
                    <a:defRPr/>
                  </a:pPr>
                  <a:endParaRPr lang="zh-CN" altLang="en-US" sz="3300" b="1" kern="0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46" name="矩形 38"/>
                <p:cNvSpPr>
                  <a:spLocks noChangeArrowheads="1"/>
                </p:cNvSpPr>
                <p:nvPr/>
              </p:nvSpPr>
              <p:spPr bwMode="auto">
                <a:xfrm>
                  <a:off x="9766932" y="6560813"/>
                  <a:ext cx="3207019" cy="861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217678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217678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217678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217678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2200" b="1" dirty="0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交通的变迁</a:t>
                  </a:r>
                  <a:endParaRPr lang="zh-CN" altLang="en-US" sz="2200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47" name="TextBox 47"/>
            <p:cNvSpPr txBox="1">
              <a:spLocks noChangeArrowheads="1"/>
            </p:cNvSpPr>
            <p:nvPr/>
          </p:nvSpPr>
          <p:spPr bwMode="auto">
            <a:xfrm>
              <a:off x="3722" y="8796"/>
              <a:ext cx="1495" cy="69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25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运输</a:t>
              </a:r>
              <a:endParaRPr lang="zh-CN" altLang="en-US" sz="225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8" name="TextBox 49"/>
            <p:cNvSpPr txBox="1">
              <a:spLocks noChangeArrowheads="1"/>
            </p:cNvSpPr>
            <p:nvPr/>
          </p:nvSpPr>
          <p:spPr bwMode="auto">
            <a:xfrm>
              <a:off x="7608" y="8896"/>
              <a:ext cx="135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217678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25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通信</a:t>
              </a:r>
              <a:endParaRPr lang="zh-CN" altLang="en-US" sz="225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818" y="7487"/>
              <a:ext cx="2288" cy="6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河运、海运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2691" y="7452"/>
              <a:ext cx="2288" cy="6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河运、海运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7124065" cy="1985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（三）海洋探索：局部探索到全球航路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1.古代对海洋的探索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（1）古代中国</a:t>
            </a:r>
            <a:endParaRPr lang="zh-CN" altLang="en-US" sz="2400" b="1"/>
          </a:p>
        </p:txBody>
      </p:sp>
      <p:cxnSp>
        <p:nvCxnSpPr>
          <p:cNvPr id="10" name="直接连接符 11"/>
          <p:cNvCxnSpPr/>
          <p:nvPr/>
        </p:nvCxnSpPr>
        <p:spPr>
          <a:xfrm>
            <a:off x="1270000" y="2251075"/>
            <a:ext cx="1270" cy="394652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145188" y="2157364"/>
            <a:ext cx="252000" cy="252000"/>
            <a:chOff x="2987749" y="4514735"/>
            <a:chExt cx="252000" cy="252000"/>
          </a:xfrm>
        </p:grpSpPr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450215" y="205295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西汉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4553" y="3224799"/>
            <a:ext cx="252000" cy="252000"/>
            <a:chOff x="2987749" y="4514735"/>
            <a:chExt cx="252000" cy="252000"/>
          </a:xfrm>
        </p:grpSpPr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40055" y="312102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宋元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46458" y="4292869"/>
            <a:ext cx="252000" cy="252000"/>
            <a:chOff x="2987749" y="4514735"/>
            <a:chExt cx="252000" cy="252000"/>
          </a:xfrm>
        </p:grpSpPr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20370" y="418782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明朝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45823" y="5361574"/>
            <a:ext cx="252000" cy="252000"/>
            <a:chOff x="2987749" y="4514735"/>
            <a:chExt cx="252000" cy="252000"/>
          </a:xfrm>
        </p:grpSpPr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25755" y="5186680"/>
            <a:ext cx="1035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海上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通道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78915" y="208851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东、南两条航线</a:t>
            </a:r>
            <a:endParaRPr lang="zh-CN" altLang="en-US" sz="2400"/>
          </a:p>
        </p:txBody>
      </p:sp>
      <p:sp>
        <p:nvSpPr>
          <p:cNvPr id="27" name="文本框 26"/>
          <p:cNvSpPr txBox="1"/>
          <p:nvPr/>
        </p:nvSpPr>
        <p:spPr>
          <a:xfrm>
            <a:off x="1478915" y="3013710"/>
            <a:ext cx="26263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造船工艺和航海技术有了重大进步</a:t>
            </a:r>
            <a:endParaRPr lang="zh-CN" altLang="en-US" sz="2400"/>
          </a:p>
        </p:txBody>
      </p:sp>
      <p:grpSp>
        <p:nvGrpSpPr>
          <p:cNvPr id="28" name="组合 27"/>
          <p:cNvGrpSpPr/>
          <p:nvPr/>
        </p:nvGrpSpPr>
        <p:grpSpPr>
          <a:xfrm>
            <a:off x="5158740" y="1332230"/>
            <a:ext cx="4608830" cy="4511675"/>
            <a:chOff x="13748" y="5595"/>
            <a:chExt cx="5130" cy="5205"/>
          </a:xfrm>
        </p:grpSpPr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3748" y="5595"/>
              <a:ext cx="5130" cy="52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" name="文本框 28"/>
            <p:cNvSpPr txBox="1"/>
            <p:nvPr/>
          </p:nvSpPr>
          <p:spPr>
            <a:xfrm>
              <a:off x="13748" y="10203"/>
              <a:ext cx="2050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/>
                <a:t>磁罗盘</a:t>
              </a:r>
              <a:endParaRPr lang="zh-CN" altLang="en-US" b="1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478915" y="4123055"/>
            <a:ext cx="26263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1405年到1433年，郑和七次下西洋</a:t>
            </a:r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915" y="1283335"/>
            <a:ext cx="8091170" cy="4411345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>
            <a:off x="9302115" y="4160520"/>
            <a:ext cx="2533650" cy="1026795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7316470" y="2616835"/>
            <a:ext cx="744220" cy="504190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5527040" y="1708785"/>
            <a:ext cx="807720" cy="542290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4813935" y="2408555"/>
            <a:ext cx="1188085" cy="604520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4430395" y="2157095"/>
            <a:ext cx="488315" cy="765810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4387850" y="3757930"/>
            <a:ext cx="855980" cy="1347470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478915" y="5326380"/>
            <a:ext cx="2626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海上丝绸之路</a:t>
            </a:r>
            <a:endParaRPr lang="zh-CN" altLang="en-US" sz="2400"/>
          </a:p>
        </p:txBody>
      </p:sp>
      <p:pic>
        <p:nvPicPr>
          <p:cNvPr id="82" name="图片 81" descr="地图上有字&#10;&#10;描述已自动生成"/>
          <p:cNvPicPr>
            <a:picLocks noChangeAspect="1"/>
          </p:cNvPicPr>
          <p:nvPr/>
        </p:nvPicPr>
        <p:blipFill rotWithShape="1">
          <a:blip r:embed="rId3"/>
          <a:srcRect b="5893"/>
          <a:stretch>
            <a:fillRect/>
          </a:stretch>
        </p:blipFill>
        <p:spPr>
          <a:xfrm>
            <a:off x="4018915" y="1283335"/>
            <a:ext cx="8091805" cy="441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30" grpId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81"/>
          <p:cNvSpPr/>
          <p:nvPr/>
        </p:nvSpPr>
        <p:spPr bwMode="auto">
          <a:xfrm>
            <a:off x="6319500" y="1558425"/>
            <a:ext cx="39316" cy="17478"/>
          </a:xfrm>
          <a:custGeom>
            <a:avLst/>
            <a:gdLst>
              <a:gd name="T0" fmla="*/ 4 w 9"/>
              <a:gd name="T1" fmla="*/ 3 h 4"/>
              <a:gd name="T2" fmla="*/ 1 w 9"/>
              <a:gd name="T3" fmla="*/ 2 h 4"/>
              <a:gd name="T4" fmla="*/ 5 w 9"/>
              <a:gd name="T5" fmla="*/ 2 h 4"/>
              <a:gd name="T6" fmla="*/ 0 w 9"/>
              <a:gd name="T7" fmla="*/ 0 h 4"/>
              <a:gd name="T8" fmla="*/ 9 w 9"/>
              <a:gd name="T9" fmla="*/ 2 h 4"/>
              <a:gd name="T10" fmla="*/ 5 w 9"/>
              <a:gd name="T11" fmla="*/ 2 h 4"/>
              <a:gd name="T12" fmla="*/ 4 w 9"/>
              <a:gd name="T13" fmla="*/ 3 h 4"/>
              <a:gd name="T14" fmla="*/ 4 w 9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4">
                <a:moveTo>
                  <a:pt x="4" y="3"/>
                </a:moveTo>
                <a:cubicBezTo>
                  <a:pt x="4" y="3"/>
                  <a:pt x="1" y="2"/>
                  <a:pt x="1" y="2"/>
                </a:cubicBezTo>
                <a:cubicBezTo>
                  <a:pt x="1" y="2"/>
                  <a:pt x="4" y="2"/>
                  <a:pt x="5" y="2"/>
                </a:cubicBezTo>
                <a:cubicBezTo>
                  <a:pt x="3" y="1"/>
                  <a:pt x="1" y="2"/>
                  <a:pt x="0" y="0"/>
                </a:cubicBezTo>
                <a:cubicBezTo>
                  <a:pt x="1" y="1"/>
                  <a:pt x="8" y="0"/>
                  <a:pt x="9" y="2"/>
                </a:cubicBezTo>
                <a:cubicBezTo>
                  <a:pt x="9" y="2"/>
                  <a:pt x="6" y="2"/>
                  <a:pt x="5" y="2"/>
                </a:cubicBezTo>
                <a:cubicBezTo>
                  <a:pt x="5" y="2"/>
                  <a:pt x="7" y="4"/>
                  <a:pt x="4" y="3"/>
                </a:cubicBezTo>
                <a:cubicBezTo>
                  <a:pt x="3" y="3"/>
                  <a:pt x="6" y="4"/>
                  <a:pt x="4" y="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4763" cap="flat">
            <a:solidFill>
              <a:schemeClr val="bg1"/>
            </a:solidFill>
            <a:prstDash val="solid"/>
            <a:round/>
          </a:ln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67" y="1325914"/>
            <a:ext cx="9077488" cy="47280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rgbClr val="04920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t="35582" r="39550" b="49237"/>
          <a:stretch>
            <a:fillRect/>
          </a:stretch>
        </p:blipFill>
        <p:spPr bwMode="auto">
          <a:xfrm>
            <a:off x="5653142" y="3009355"/>
            <a:ext cx="1300899" cy="717812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6" t="43304" r="32884" b="34804"/>
          <a:stretch>
            <a:fillRect/>
          </a:stretch>
        </p:blipFill>
        <p:spPr bwMode="auto">
          <a:xfrm>
            <a:off x="6653808" y="3374585"/>
            <a:ext cx="908539" cy="1037063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8" t="17764" r="42856" b="61409"/>
          <a:stretch>
            <a:fillRect/>
          </a:stretch>
        </p:blipFill>
        <p:spPr bwMode="auto">
          <a:xfrm>
            <a:off x="3964544" y="2167011"/>
            <a:ext cx="2687443" cy="984629"/>
          </a:xfrm>
          <a:prstGeom prst="ellipse">
            <a:avLst/>
          </a:prstGeom>
          <a:noFill/>
          <a:ln>
            <a:noFill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9787813" y="3727167"/>
            <a:ext cx="1410180" cy="1023469"/>
            <a:chOff x="9377116" y="3240932"/>
            <a:chExt cx="1410180" cy="1023469"/>
          </a:xfrm>
        </p:grpSpPr>
        <p:sp>
          <p:nvSpPr>
            <p:cNvPr id="146" name="Freeform 442"/>
            <p:cNvSpPr/>
            <p:nvPr/>
          </p:nvSpPr>
          <p:spPr bwMode="auto">
            <a:xfrm>
              <a:off x="9804460" y="3513144"/>
              <a:ext cx="42228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7" name="Freeform 473"/>
            <p:cNvSpPr/>
            <p:nvPr/>
          </p:nvSpPr>
          <p:spPr bwMode="auto">
            <a:xfrm>
              <a:off x="10499476" y="3684114"/>
              <a:ext cx="37860" cy="46608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8" name="Freeform 474"/>
            <p:cNvSpPr/>
            <p:nvPr/>
          </p:nvSpPr>
          <p:spPr bwMode="auto">
            <a:xfrm>
              <a:off x="10610142" y="3770050"/>
              <a:ext cx="24754" cy="24760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9" name="Freeform 475"/>
            <p:cNvSpPr/>
            <p:nvPr/>
          </p:nvSpPr>
          <p:spPr bwMode="auto">
            <a:xfrm>
              <a:off x="10583932" y="3730723"/>
              <a:ext cx="39316" cy="26217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0" name="Freeform 476"/>
            <p:cNvSpPr/>
            <p:nvPr/>
          </p:nvSpPr>
          <p:spPr bwMode="auto">
            <a:xfrm>
              <a:off x="10546072" y="3713244"/>
              <a:ext cx="17474" cy="21849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1" name="Freeform 643"/>
            <p:cNvSpPr/>
            <p:nvPr/>
          </p:nvSpPr>
          <p:spPr bwMode="auto">
            <a:xfrm>
              <a:off x="9832562" y="3761310"/>
              <a:ext cx="43684" cy="37871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2" name="Freeform 644"/>
            <p:cNvSpPr/>
            <p:nvPr/>
          </p:nvSpPr>
          <p:spPr bwMode="auto">
            <a:xfrm>
              <a:off x="9867509" y="3752570"/>
              <a:ext cx="55333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3" name="Freeform 441"/>
            <p:cNvSpPr/>
            <p:nvPr/>
          </p:nvSpPr>
          <p:spPr bwMode="auto">
            <a:xfrm>
              <a:off x="9820527" y="3293073"/>
              <a:ext cx="26210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4" name="Freeform 442"/>
            <p:cNvSpPr/>
            <p:nvPr/>
          </p:nvSpPr>
          <p:spPr bwMode="auto">
            <a:xfrm>
              <a:off x="9838000" y="3322203"/>
              <a:ext cx="42228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5" name="Freeform 443"/>
            <p:cNvSpPr/>
            <p:nvPr/>
          </p:nvSpPr>
          <p:spPr bwMode="auto">
            <a:xfrm>
              <a:off x="9760824" y="3297443"/>
              <a:ext cx="26210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6" name="Freeform 444"/>
            <p:cNvSpPr/>
            <p:nvPr/>
          </p:nvSpPr>
          <p:spPr bwMode="auto">
            <a:xfrm>
              <a:off x="9791404" y="3330943"/>
              <a:ext cx="37860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7" name="Freeform 445"/>
            <p:cNvSpPr/>
            <p:nvPr/>
          </p:nvSpPr>
          <p:spPr bwMode="auto">
            <a:xfrm>
              <a:off x="9800141" y="3357159"/>
              <a:ext cx="29123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8" name="Freeform 446"/>
            <p:cNvSpPr/>
            <p:nvPr/>
          </p:nvSpPr>
          <p:spPr bwMode="auto">
            <a:xfrm>
              <a:off x="9824894" y="3352791"/>
              <a:ext cx="17474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9" name="Freeform 447"/>
            <p:cNvSpPr/>
            <p:nvPr/>
          </p:nvSpPr>
          <p:spPr bwMode="auto">
            <a:xfrm>
              <a:off x="9833632" y="3374638"/>
              <a:ext cx="26210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0" name="Freeform 449"/>
            <p:cNvSpPr/>
            <p:nvPr/>
          </p:nvSpPr>
          <p:spPr bwMode="auto">
            <a:xfrm>
              <a:off x="9795772" y="3403769"/>
              <a:ext cx="5096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1" name="Freeform 450"/>
            <p:cNvSpPr/>
            <p:nvPr/>
          </p:nvSpPr>
          <p:spPr bwMode="auto">
            <a:xfrm>
              <a:off x="9692386" y="3361530"/>
              <a:ext cx="50965" cy="50978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2" name="Freeform 451"/>
            <p:cNvSpPr/>
            <p:nvPr/>
          </p:nvSpPr>
          <p:spPr bwMode="auto">
            <a:xfrm>
              <a:off x="9842369" y="3297443"/>
              <a:ext cx="8737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3" name="Freeform 465"/>
            <p:cNvSpPr/>
            <p:nvPr/>
          </p:nvSpPr>
          <p:spPr bwMode="auto">
            <a:xfrm>
              <a:off x="9880228" y="3660117"/>
              <a:ext cx="26210" cy="17478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4" name="Freeform 466"/>
            <p:cNvSpPr/>
            <p:nvPr/>
          </p:nvSpPr>
          <p:spPr bwMode="auto">
            <a:xfrm>
              <a:off x="9923913" y="3657205"/>
              <a:ext cx="64070" cy="20391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5" name="Freeform 468"/>
            <p:cNvSpPr/>
            <p:nvPr/>
          </p:nvSpPr>
          <p:spPr bwMode="auto">
            <a:xfrm>
              <a:off x="9910807" y="3549420"/>
              <a:ext cx="33491" cy="64087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6" name="Freeform 469"/>
            <p:cNvSpPr/>
            <p:nvPr/>
          </p:nvSpPr>
          <p:spPr bwMode="auto">
            <a:xfrm>
              <a:off x="9928282" y="3540682"/>
              <a:ext cx="11649" cy="8739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7" name="Freeform 470"/>
            <p:cNvSpPr/>
            <p:nvPr/>
          </p:nvSpPr>
          <p:spPr bwMode="auto">
            <a:xfrm>
              <a:off x="9974878" y="3596030"/>
              <a:ext cx="20386" cy="8739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8" name="Freeform 610"/>
            <p:cNvSpPr/>
            <p:nvPr/>
          </p:nvSpPr>
          <p:spPr bwMode="auto">
            <a:xfrm>
              <a:off x="9966140" y="3635355"/>
              <a:ext cx="8737" cy="4370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9" name="Freeform 611"/>
            <p:cNvSpPr/>
            <p:nvPr/>
          </p:nvSpPr>
          <p:spPr bwMode="auto">
            <a:xfrm>
              <a:off x="9910807" y="3626615"/>
              <a:ext cx="8737" cy="8739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0" name="Freeform 644"/>
            <p:cNvSpPr/>
            <p:nvPr/>
          </p:nvSpPr>
          <p:spPr bwMode="auto">
            <a:xfrm>
              <a:off x="9855474" y="3776638"/>
              <a:ext cx="55333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1" name="Freeform 441"/>
            <p:cNvSpPr/>
            <p:nvPr/>
          </p:nvSpPr>
          <p:spPr bwMode="auto">
            <a:xfrm>
              <a:off x="9943398" y="3796836"/>
              <a:ext cx="26210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2" name="Freeform 443"/>
            <p:cNvSpPr/>
            <p:nvPr/>
          </p:nvSpPr>
          <p:spPr bwMode="auto">
            <a:xfrm>
              <a:off x="9883695" y="3801206"/>
              <a:ext cx="26210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3" name="Freeform 444"/>
            <p:cNvSpPr/>
            <p:nvPr/>
          </p:nvSpPr>
          <p:spPr bwMode="auto">
            <a:xfrm>
              <a:off x="9914275" y="3834706"/>
              <a:ext cx="37860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4" name="Freeform 445"/>
            <p:cNvSpPr/>
            <p:nvPr/>
          </p:nvSpPr>
          <p:spPr bwMode="auto">
            <a:xfrm>
              <a:off x="9923012" y="3860922"/>
              <a:ext cx="29123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5" name="Freeform 446"/>
            <p:cNvSpPr/>
            <p:nvPr/>
          </p:nvSpPr>
          <p:spPr bwMode="auto">
            <a:xfrm>
              <a:off x="9947765" y="3856554"/>
              <a:ext cx="17474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6" name="Freeform 447"/>
            <p:cNvSpPr/>
            <p:nvPr/>
          </p:nvSpPr>
          <p:spPr bwMode="auto">
            <a:xfrm>
              <a:off x="9956503" y="3878401"/>
              <a:ext cx="26210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7" name="Freeform 449"/>
            <p:cNvSpPr/>
            <p:nvPr/>
          </p:nvSpPr>
          <p:spPr bwMode="auto">
            <a:xfrm>
              <a:off x="9918643" y="3907532"/>
              <a:ext cx="5096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8" name="Freeform 451"/>
            <p:cNvSpPr/>
            <p:nvPr/>
          </p:nvSpPr>
          <p:spPr bwMode="auto">
            <a:xfrm>
              <a:off x="9965240" y="3801206"/>
              <a:ext cx="8737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9" name="Freeform 462"/>
            <p:cNvSpPr/>
            <p:nvPr/>
          </p:nvSpPr>
          <p:spPr bwMode="auto">
            <a:xfrm>
              <a:off x="9869568" y="4056653"/>
              <a:ext cx="34947" cy="2184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0" name="Freeform 463"/>
            <p:cNvSpPr/>
            <p:nvPr/>
          </p:nvSpPr>
          <p:spPr bwMode="auto">
            <a:xfrm>
              <a:off x="9916166" y="4061022"/>
              <a:ext cx="52421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1" name="Freeform 464"/>
            <p:cNvSpPr/>
            <p:nvPr/>
          </p:nvSpPr>
          <p:spPr bwMode="auto">
            <a:xfrm>
              <a:off x="9900148" y="4085784"/>
              <a:ext cx="46596" cy="26217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2" name="Freeform 463"/>
            <p:cNvSpPr/>
            <p:nvPr/>
          </p:nvSpPr>
          <p:spPr bwMode="auto">
            <a:xfrm>
              <a:off x="9904131" y="4085090"/>
              <a:ext cx="52421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3" name="Freeform 442"/>
            <p:cNvSpPr/>
            <p:nvPr/>
          </p:nvSpPr>
          <p:spPr bwMode="auto">
            <a:xfrm>
              <a:off x="9486860" y="3461003"/>
              <a:ext cx="19699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4" name="Freeform 643"/>
            <p:cNvSpPr/>
            <p:nvPr/>
          </p:nvSpPr>
          <p:spPr bwMode="auto">
            <a:xfrm>
              <a:off x="9515350" y="3709169"/>
              <a:ext cx="20379" cy="37871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5" name="Freeform 644"/>
            <p:cNvSpPr/>
            <p:nvPr/>
          </p:nvSpPr>
          <p:spPr bwMode="auto">
            <a:xfrm>
              <a:off x="9553403" y="3700429"/>
              <a:ext cx="25814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6" name="Freeform 441"/>
            <p:cNvSpPr/>
            <p:nvPr/>
          </p:nvSpPr>
          <p:spPr bwMode="auto">
            <a:xfrm>
              <a:off x="9498654" y="3240932"/>
              <a:ext cx="12227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7" name="Freeform 442"/>
            <p:cNvSpPr/>
            <p:nvPr/>
          </p:nvSpPr>
          <p:spPr bwMode="auto">
            <a:xfrm>
              <a:off x="9520400" y="3270062"/>
              <a:ext cx="19699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8" name="Freeform 443"/>
            <p:cNvSpPr/>
            <p:nvPr/>
          </p:nvSpPr>
          <p:spPr bwMode="auto">
            <a:xfrm>
              <a:off x="9438951" y="3245302"/>
              <a:ext cx="12227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9" name="Freeform 444"/>
            <p:cNvSpPr/>
            <p:nvPr/>
          </p:nvSpPr>
          <p:spPr bwMode="auto">
            <a:xfrm>
              <a:off x="9472638" y="3278802"/>
              <a:ext cx="17662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0" name="Freeform 445"/>
            <p:cNvSpPr/>
            <p:nvPr/>
          </p:nvSpPr>
          <p:spPr bwMode="auto">
            <a:xfrm>
              <a:off x="9479044" y="3305018"/>
              <a:ext cx="13586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1" name="Freeform 446"/>
            <p:cNvSpPr/>
            <p:nvPr/>
          </p:nvSpPr>
          <p:spPr bwMode="auto">
            <a:xfrm>
              <a:off x="9500690" y="3300650"/>
              <a:ext cx="8152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2" name="Freeform 447"/>
            <p:cNvSpPr/>
            <p:nvPr/>
          </p:nvSpPr>
          <p:spPr bwMode="auto">
            <a:xfrm>
              <a:off x="9511759" y="3322497"/>
              <a:ext cx="12227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3" name="Freeform 449"/>
            <p:cNvSpPr/>
            <p:nvPr/>
          </p:nvSpPr>
          <p:spPr bwMode="auto">
            <a:xfrm>
              <a:off x="9480502" y="3351628"/>
              <a:ext cx="2377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4" name="Freeform 450"/>
            <p:cNvSpPr/>
            <p:nvPr/>
          </p:nvSpPr>
          <p:spPr bwMode="auto">
            <a:xfrm>
              <a:off x="9377116" y="3309389"/>
              <a:ext cx="23775" cy="50978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5" name="Freeform 451"/>
            <p:cNvSpPr/>
            <p:nvPr/>
          </p:nvSpPr>
          <p:spPr bwMode="auto">
            <a:xfrm>
              <a:off x="9515834" y="3245302"/>
              <a:ext cx="4076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6" name="Freeform 465"/>
            <p:cNvSpPr/>
            <p:nvPr/>
          </p:nvSpPr>
          <p:spPr bwMode="auto">
            <a:xfrm>
              <a:off x="9558355" y="3607976"/>
              <a:ext cx="12227" cy="17478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7" name="Freeform 466"/>
            <p:cNvSpPr/>
            <p:nvPr/>
          </p:nvSpPr>
          <p:spPr bwMode="auto">
            <a:xfrm>
              <a:off x="9612139" y="3605064"/>
              <a:ext cx="29888" cy="20391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8" name="Freeform 468"/>
            <p:cNvSpPr/>
            <p:nvPr/>
          </p:nvSpPr>
          <p:spPr bwMode="auto">
            <a:xfrm>
              <a:off x="9590875" y="3497279"/>
              <a:ext cx="15624" cy="64087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9" name="Freeform 469"/>
            <p:cNvSpPr/>
            <p:nvPr/>
          </p:nvSpPr>
          <p:spPr bwMode="auto">
            <a:xfrm>
              <a:off x="9602524" y="3488541"/>
              <a:ext cx="5434" cy="8739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0" name="Freeform 470"/>
            <p:cNvSpPr/>
            <p:nvPr/>
          </p:nvSpPr>
          <p:spPr bwMode="auto">
            <a:xfrm>
              <a:off x="9651451" y="3543889"/>
              <a:ext cx="9510" cy="8739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1" name="Freeform 610"/>
            <p:cNvSpPr/>
            <p:nvPr/>
          </p:nvSpPr>
          <p:spPr bwMode="auto">
            <a:xfrm>
              <a:off x="9639605" y="3583214"/>
              <a:ext cx="4076" cy="4370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2" name="Freeform 611"/>
            <p:cNvSpPr/>
            <p:nvPr/>
          </p:nvSpPr>
          <p:spPr bwMode="auto">
            <a:xfrm>
              <a:off x="9584272" y="3574474"/>
              <a:ext cx="4076" cy="8739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3" name="Freeform 644"/>
            <p:cNvSpPr/>
            <p:nvPr/>
          </p:nvSpPr>
          <p:spPr bwMode="auto">
            <a:xfrm>
              <a:off x="9541368" y="3724497"/>
              <a:ext cx="25814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4" name="Freeform 441"/>
            <p:cNvSpPr/>
            <p:nvPr/>
          </p:nvSpPr>
          <p:spPr bwMode="auto">
            <a:xfrm>
              <a:off x="9621525" y="3744695"/>
              <a:ext cx="12227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5" name="Freeform 443"/>
            <p:cNvSpPr/>
            <p:nvPr/>
          </p:nvSpPr>
          <p:spPr bwMode="auto">
            <a:xfrm>
              <a:off x="9561822" y="3749065"/>
              <a:ext cx="12227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6" name="Freeform 444"/>
            <p:cNvSpPr/>
            <p:nvPr/>
          </p:nvSpPr>
          <p:spPr bwMode="auto">
            <a:xfrm>
              <a:off x="9595509" y="3782565"/>
              <a:ext cx="17662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7" name="Freeform 445"/>
            <p:cNvSpPr/>
            <p:nvPr/>
          </p:nvSpPr>
          <p:spPr bwMode="auto">
            <a:xfrm>
              <a:off x="9601915" y="3808781"/>
              <a:ext cx="13586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8" name="Freeform 446"/>
            <p:cNvSpPr/>
            <p:nvPr/>
          </p:nvSpPr>
          <p:spPr bwMode="auto">
            <a:xfrm>
              <a:off x="9623561" y="3804413"/>
              <a:ext cx="8152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9" name="Freeform 447"/>
            <p:cNvSpPr/>
            <p:nvPr/>
          </p:nvSpPr>
          <p:spPr bwMode="auto">
            <a:xfrm>
              <a:off x="9634630" y="3826260"/>
              <a:ext cx="12227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0" name="Freeform 449"/>
            <p:cNvSpPr/>
            <p:nvPr/>
          </p:nvSpPr>
          <p:spPr bwMode="auto">
            <a:xfrm>
              <a:off x="9603373" y="3855391"/>
              <a:ext cx="2377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1" name="Freeform 451"/>
            <p:cNvSpPr/>
            <p:nvPr/>
          </p:nvSpPr>
          <p:spPr bwMode="auto">
            <a:xfrm>
              <a:off x="9638705" y="3749065"/>
              <a:ext cx="4076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2" name="Freeform 462"/>
            <p:cNvSpPr/>
            <p:nvPr/>
          </p:nvSpPr>
          <p:spPr bwMode="auto">
            <a:xfrm>
              <a:off x="9550025" y="4004512"/>
              <a:ext cx="16303" cy="2184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3" name="Freeform 463"/>
            <p:cNvSpPr/>
            <p:nvPr/>
          </p:nvSpPr>
          <p:spPr bwMode="auto">
            <a:xfrm>
              <a:off x="9601284" y="4008881"/>
              <a:ext cx="24455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4" name="Freeform 442"/>
            <p:cNvSpPr/>
            <p:nvPr/>
          </p:nvSpPr>
          <p:spPr bwMode="auto">
            <a:xfrm>
              <a:off x="9956860" y="3665544"/>
              <a:ext cx="42228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5" name="Freeform 473"/>
            <p:cNvSpPr/>
            <p:nvPr/>
          </p:nvSpPr>
          <p:spPr bwMode="auto">
            <a:xfrm>
              <a:off x="10651876" y="3836514"/>
              <a:ext cx="37860" cy="46608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6" name="Freeform 474"/>
            <p:cNvSpPr/>
            <p:nvPr/>
          </p:nvSpPr>
          <p:spPr bwMode="auto">
            <a:xfrm>
              <a:off x="10762542" y="3922450"/>
              <a:ext cx="24754" cy="24760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7" name="Freeform 475"/>
            <p:cNvSpPr/>
            <p:nvPr/>
          </p:nvSpPr>
          <p:spPr bwMode="auto">
            <a:xfrm>
              <a:off x="10736332" y="3883123"/>
              <a:ext cx="39316" cy="26217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8" name="Freeform 476"/>
            <p:cNvSpPr/>
            <p:nvPr/>
          </p:nvSpPr>
          <p:spPr bwMode="auto">
            <a:xfrm>
              <a:off x="10698472" y="3865644"/>
              <a:ext cx="17474" cy="21849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9" name="Freeform 643"/>
            <p:cNvSpPr/>
            <p:nvPr/>
          </p:nvSpPr>
          <p:spPr bwMode="auto">
            <a:xfrm>
              <a:off x="9984962" y="3913710"/>
              <a:ext cx="43684" cy="37871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0" name="Freeform 644"/>
            <p:cNvSpPr/>
            <p:nvPr/>
          </p:nvSpPr>
          <p:spPr bwMode="auto">
            <a:xfrm>
              <a:off x="10019909" y="3904970"/>
              <a:ext cx="55333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1" name="Freeform 441"/>
            <p:cNvSpPr/>
            <p:nvPr/>
          </p:nvSpPr>
          <p:spPr bwMode="auto">
            <a:xfrm>
              <a:off x="9972927" y="3445473"/>
              <a:ext cx="26210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2" name="Freeform 442"/>
            <p:cNvSpPr/>
            <p:nvPr/>
          </p:nvSpPr>
          <p:spPr bwMode="auto">
            <a:xfrm>
              <a:off x="9990400" y="3474603"/>
              <a:ext cx="42228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3" name="Freeform 443"/>
            <p:cNvSpPr/>
            <p:nvPr/>
          </p:nvSpPr>
          <p:spPr bwMode="auto">
            <a:xfrm>
              <a:off x="9913224" y="3449843"/>
              <a:ext cx="26210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4" name="Freeform 444"/>
            <p:cNvSpPr/>
            <p:nvPr/>
          </p:nvSpPr>
          <p:spPr bwMode="auto">
            <a:xfrm>
              <a:off x="9943804" y="3483343"/>
              <a:ext cx="37860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5" name="Freeform 445"/>
            <p:cNvSpPr/>
            <p:nvPr/>
          </p:nvSpPr>
          <p:spPr bwMode="auto">
            <a:xfrm>
              <a:off x="9952541" y="3509559"/>
              <a:ext cx="29123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6" name="Freeform 446"/>
            <p:cNvSpPr/>
            <p:nvPr/>
          </p:nvSpPr>
          <p:spPr bwMode="auto">
            <a:xfrm>
              <a:off x="9977294" y="3505191"/>
              <a:ext cx="17474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7" name="Freeform 447"/>
            <p:cNvSpPr/>
            <p:nvPr/>
          </p:nvSpPr>
          <p:spPr bwMode="auto">
            <a:xfrm>
              <a:off x="9986032" y="3527038"/>
              <a:ext cx="26210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8" name="Freeform 449"/>
            <p:cNvSpPr/>
            <p:nvPr/>
          </p:nvSpPr>
          <p:spPr bwMode="auto">
            <a:xfrm>
              <a:off x="9948172" y="3556169"/>
              <a:ext cx="5096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9" name="Freeform 450"/>
            <p:cNvSpPr/>
            <p:nvPr/>
          </p:nvSpPr>
          <p:spPr bwMode="auto">
            <a:xfrm>
              <a:off x="9844786" y="3513930"/>
              <a:ext cx="50965" cy="50978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0" name="Freeform 451"/>
            <p:cNvSpPr/>
            <p:nvPr/>
          </p:nvSpPr>
          <p:spPr bwMode="auto">
            <a:xfrm>
              <a:off x="9994769" y="3449843"/>
              <a:ext cx="8737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1" name="Freeform 465"/>
            <p:cNvSpPr/>
            <p:nvPr/>
          </p:nvSpPr>
          <p:spPr bwMode="auto">
            <a:xfrm>
              <a:off x="10032628" y="3812517"/>
              <a:ext cx="26210" cy="17478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2" name="Freeform 466"/>
            <p:cNvSpPr/>
            <p:nvPr/>
          </p:nvSpPr>
          <p:spPr bwMode="auto">
            <a:xfrm>
              <a:off x="10076313" y="3809605"/>
              <a:ext cx="64070" cy="20391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3" name="Freeform 468"/>
            <p:cNvSpPr/>
            <p:nvPr/>
          </p:nvSpPr>
          <p:spPr bwMode="auto">
            <a:xfrm>
              <a:off x="10063207" y="3701820"/>
              <a:ext cx="33491" cy="64087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4" name="Freeform 469"/>
            <p:cNvSpPr/>
            <p:nvPr/>
          </p:nvSpPr>
          <p:spPr bwMode="auto">
            <a:xfrm>
              <a:off x="10080682" y="3693082"/>
              <a:ext cx="11649" cy="8739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5" name="Freeform 470"/>
            <p:cNvSpPr/>
            <p:nvPr/>
          </p:nvSpPr>
          <p:spPr bwMode="auto">
            <a:xfrm>
              <a:off x="10127278" y="3748430"/>
              <a:ext cx="20386" cy="8739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6" name="Freeform 610"/>
            <p:cNvSpPr/>
            <p:nvPr/>
          </p:nvSpPr>
          <p:spPr bwMode="auto">
            <a:xfrm>
              <a:off x="10118540" y="3787755"/>
              <a:ext cx="8737" cy="4370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7" name="Freeform 611"/>
            <p:cNvSpPr/>
            <p:nvPr/>
          </p:nvSpPr>
          <p:spPr bwMode="auto">
            <a:xfrm>
              <a:off x="10063207" y="3779015"/>
              <a:ext cx="8737" cy="8739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8" name="Freeform 644"/>
            <p:cNvSpPr/>
            <p:nvPr/>
          </p:nvSpPr>
          <p:spPr bwMode="auto">
            <a:xfrm>
              <a:off x="10007874" y="3929038"/>
              <a:ext cx="55333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9" name="Freeform 441"/>
            <p:cNvSpPr/>
            <p:nvPr/>
          </p:nvSpPr>
          <p:spPr bwMode="auto">
            <a:xfrm>
              <a:off x="10095798" y="3949236"/>
              <a:ext cx="26210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0" name="Freeform 443"/>
            <p:cNvSpPr/>
            <p:nvPr/>
          </p:nvSpPr>
          <p:spPr bwMode="auto">
            <a:xfrm>
              <a:off x="10036095" y="3953606"/>
              <a:ext cx="26210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1" name="Freeform 444"/>
            <p:cNvSpPr/>
            <p:nvPr/>
          </p:nvSpPr>
          <p:spPr bwMode="auto">
            <a:xfrm>
              <a:off x="10066675" y="3987106"/>
              <a:ext cx="37860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2" name="Freeform 445"/>
            <p:cNvSpPr/>
            <p:nvPr/>
          </p:nvSpPr>
          <p:spPr bwMode="auto">
            <a:xfrm>
              <a:off x="10075412" y="4013322"/>
              <a:ext cx="29123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3" name="Freeform 446"/>
            <p:cNvSpPr/>
            <p:nvPr/>
          </p:nvSpPr>
          <p:spPr bwMode="auto">
            <a:xfrm>
              <a:off x="10100165" y="4008954"/>
              <a:ext cx="17474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4" name="Freeform 447"/>
            <p:cNvSpPr/>
            <p:nvPr/>
          </p:nvSpPr>
          <p:spPr bwMode="auto">
            <a:xfrm>
              <a:off x="10108903" y="4030801"/>
              <a:ext cx="26210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5" name="Freeform 449"/>
            <p:cNvSpPr/>
            <p:nvPr/>
          </p:nvSpPr>
          <p:spPr bwMode="auto">
            <a:xfrm>
              <a:off x="10071043" y="4059932"/>
              <a:ext cx="5096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6" name="Freeform 451"/>
            <p:cNvSpPr/>
            <p:nvPr/>
          </p:nvSpPr>
          <p:spPr bwMode="auto">
            <a:xfrm>
              <a:off x="10117640" y="3953606"/>
              <a:ext cx="8737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7" name="Freeform 462"/>
            <p:cNvSpPr/>
            <p:nvPr/>
          </p:nvSpPr>
          <p:spPr bwMode="auto">
            <a:xfrm>
              <a:off x="10021968" y="4209053"/>
              <a:ext cx="34947" cy="2184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8" name="Freeform 463"/>
            <p:cNvSpPr/>
            <p:nvPr/>
          </p:nvSpPr>
          <p:spPr bwMode="auto">
            <a:xfrm>
              <a:off x="10068566" y="4213422"/>
              <a:ext cx="52421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9" name="Freeform 464"/>
            <p:cNvSpPr/>
            <p:nvPr/>
          </p:nvSpPr>
          <p:spPr bwMode="auto">
            <a:xfrm>
              <a:off x="10052548" y="4238184"/>
              <a:ext cx="46596" cy="26217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0" name="Freeform 463"/>
            <p:cNvSpPr/>
            <p:nvPr/>
          </p:nvSpPr>
          <p:spPr bwMode="auto">
            <a:xfrm>
              <a:off x="10056531" y="4237490"/>
              <a:ext cx="52421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1" name="Freeform 442"/>
            <p:cNvSpPr/>
            <p:nvPr/>
          </p:nvSpPr>
          <p:spPr bwMode="auto">
            <a:xfrm>
              <a:off x="9639260" y="3613403"/>
              <a:ext cx="19699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2" name="Freeform 643"/>
            <p:cNvSpPr/>
            <p:nvPr/>
          </p:nvSpPr>
          <p:spPr bwMode="auto">
            <a:xfrm>
              <a:off x="9667750" y="3861569"/>
              <a:ext cx="20379" cy="37871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3" name="Freeform 644"/>
            <p:cNvSpPr/>
            <p:nvPr/>
          </p:nvSpPr>
          <p:spPr bwMode="auto">
            <a:xfrm>
              <a:off x="9705803" y="3852829"/>
              <a:ext cx="25814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4" name="Freeform 441"/>
            <p:cNvSpPr/>
            <p:nvPr/>
          </p:nvSpPr>
          <p:spPr bwMode="auto">
            <a:xfrm>
              <a:off x="9651054" y="3393332"/>
              <a:ext cx="12227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5" name="Freeform 442"/>
            <p:cNvSpPr/>
            <p:nvPr/>
          </p:nvSpPr>
          <p:spPr bwMode="auto">
            <a:xfrm>
              <a:off x="9672800" y="3422462"/>
              <a:ext cx="19699" cy="56805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6" name="Freeform 443"/>
            <p:cNvSpPr/>
            <p:nvPr/>
          </p:nvSpPr>
          <p:spPr bwMode="auto">
            <a:xfrm>
              <a:off x="9591351" y="3397702"/>
              <a:ext cx="12227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7" name="Freeform 444"/>
            <p:cNvSpPr/>
            <p:nvPr/>
          </p:nvSpPr>
          <p:spPr bwMode="auto">
            <a:xfrm>
              <a:off x="9625038" y="3431202"/>
              <a:ext cx="17662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8" name="Freeform 445"/>
            <p:cNvSpPr/>
            <p:nvPr/>
          </p:nvSpPr>
          <p:spPr bwMode="auto">
            <a:xfrm>
              <a:off x="9631444" y="3457418"/>
              <a:ext cx="13586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9" name="Freeform 446"/>
            <p:cNvSpPr/>
            <p:nvPr/>
          </p:nvSpPr>
          <p:spPr bwMode="auto">
            <a:xfrm>
              <a:off x="9653090" y="3453050"/>
              <a:ext cx="8152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0" name="Freeform 447"/>
            <p:cNvSpPr/>
            <p:nvPr/>
          </p:nvSpPr>
          <p:spPr bwMode="auto">
            <a:xfrm>
              <a:off x="9664159" y="3474897"/>
              <a:ext cx="12227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1" name="Freeform 449"/>
            <p:cNvSpPr/>
            <p:nvPr/>
          </p:nvSpPr>
          <p:spPr bwMode="auto">
            <a:xfrm>
              <a:off x="9632902" y="3504028"/>
              <a:ext cx="2377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2" name="Freeform 450"/>
            <p:cNvSpPr/>
            <p:nvPr/>
          </p:nvSpPr>
          <p:spPr bwMode="auto">
            <a:xfrm>
              <a:off x="9529516" y="3461789"/>
              <a:ext cx="23775" cy="50978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3" name="Freeform 451"/>
            <p:cNvSpPr/>
            <p:nvPr/>
          </p:nvSpPr>
          <p:spPr bwMode="auto">
            <a:xfrm>
              <a:off x="9668234" y="3397702"/>
              <a:ext cx="4076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4" name="Freeform 465"/>
            <p:cNvSpPr/>
            <p:nvPr/>
          </p:nvSpPr>
          <p:spPr bwMode="auto">
            <a:xfrm>
              <a:off x="9710755" y="3760376"/>
              <a:ext cx="12227" cy="17478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5" name="Freeform 466"/>
            <p:cNvSpPr/>
            <p:nvPr/>
          </p:nvSpPr>
          <p:spPr bwMode="auto">
            <a:xfrm>
              <a:off x="9764539" y="3757464"/>
              <a:ext cx="29888" cy="20391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6" name="Freeform 468"/>
            <p:cNvSpPr/>
            <p:nvPr/>
          </p:nvSpPr>
          <p:spPr bwMode="auto">
            <a:xfrm>
              <a:off x="9743275" y="3649679"/>
              <a:ext cx="15624" cy="64087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7" name="Freeform 469"/>
            <p:cNvSpPr/>
            <p:nvPr/>
          </p:nvSpPr>
          <p:spPr bwMode="auto">
            <a:xfrm>
              <a:off x="9754924" y="3640941"/>
              <a:ext cx="5434" cy="8739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8" name="Freeform 470"/>
            <p:cNvSpPr/>
            <p:nvPr/>
          </p:nvSpPr>
          <p:spPr bwMode="auto">
            <a:xfrm>
              <a:off x="9803851" y="3696289"/>
              <a:ext cx="9510" cy="8739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9" name="Freeform 610"/>
            <p:cNvSpPr/>
            <p:nvPr/>
          </p:nvSpPr>
          <p:spPr bwMode="auto">
            <a:xfrm>
              <a:off x="9792005" y="3735614"/>
              <a:ext cx="4076" cy="4370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0" name="Freeform 611"/>
            <p:cNvSpPr/>
            <p:nvPr/>
          </p:nvSpPr>
          <p:spPr bwMode="auto">
            <a:xfrm>
              <a:off x="9736672" y="3726874"/>
              <a:ext cx="4076" cy="8739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1" name="Freeform 644"/>
            <p:cNvSpPr/>
            <p:nvPr/>
          </p:nvSpPr>
          <p:spPr bwMode="auto">
            <a:xfrm>
              <a:off x="9693768" y="3876897"/>
              <a:ext cx="25814" cy="20391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2" name="Freeform 441"/>
            <p:cNvSpPr/>
            <p:nvPr/>
          </p:nvSpPr>
          <p:spPr bwMode="auto">
            <a:xfrm>
              <a:off x="9773925" y="3897095"/>
              <a:ext cx="12227" cy="33501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3" name="Freeform 443"/>
            <p:cNvSpPr/>
            <p:nvPr/>
          </p:nvSpPr>
          <p:spPr bwMode="auto">
            <a:xfrm>
              <a:off x="9714222" y="3901465"/>
              <a:ext cx="12227" cy="33501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4" name="Freeform 444"/>
            <p:cNvSpPr/>
            <p:nvPr/>
          </p:nvSpPr>
          <p:spPr bwMode="auto">
            <a:xfrm>
              <a:off x="9747909" y="3934965"/>
              <a:ext cx="17662" cy="4369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5" name="Freeform 445"/>
            <p:cNvSpPr/>
            <p:nvPr/>
          </p:nvSpPr>
          <p:spPr bwMode="auto">
            <a:xfrm>
              <a:off x="9754315" y="3961181"/>
              <a:ext cx="13586" cy="4660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6" name="Freeform 446"/>
            <p:cNvSpPr/>
            <p:nvPr/>
          </p:nvSpPr>
          <p:spPr bwMode="auto">
            <a:xfrm>
              <a:off x="9775961" y="3956813"/>
              <a:ext cx="8152" cy="33501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7" name="Freeform 447"/>
            <p:cNvSpPr/>
            <p:nvPr/>
          </p:nvSpPr>
          <p:spPr bwMode="auto">
            <a:xfrm>
              <a:off x="9787030" y="3978660"/>
              <a:ext cx="12227" cy="1602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8" name="Freeform 449"/>
            <p:cNvSpPr/>
            <p:nvPr/>
          </p:nvSpPr>
          <p:spPr bwMode="auto">
            <a:xfrm>
              <a:off x="9755773" y="4007791"/>
              <a:ext cx="23775" cy="4369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9" name="Freeform 451"/>
            <p:cNvSpPr/>
            <p:nvPr/>
          </p:nvSpPr>
          <p:spPr bwMode="auto">
            <a:xfrm>
              <a:off x="9791105" y="3901465"/>
              <a:ext cx="4076" cy="4369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0" name="Freeform 462"/>
            <p:cNvSpPr/>
            <p:nvPr/>
          </p:nvSpPr>
          <p:spPr bwMode="auto">
            <a:xfrm>
              <a:off x="9702425" y="4156912"/>
              <a:ext cx="16303" cy="21849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1" name="Freeform 463"/>
            <p:cNvSpPr/>
            <p:nvPr/>
          </p:nvSpPr>
          <p:spPr bwMode="auto">
            <a:xfrm>
              <a:off x="9753684" y="4161281"/>
              <a:ext cx="24455" cy="17478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00B0F0"/>
            </a:solidFill>
            <a:ln w="4763" cap="flat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582633" y="3151640"/>
            <a:ext cx="87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维京人</a:t>
            </a:r>
            <a:endParaRPr kumimoji="1" lang="zh-CN" altLang="en-US" dirty="0"/>
          </a:p>
        </p:txBody>
      </p:sp>
      <p:sp>
        <p:nvSpPr>
          <p:cNvPr id="418" name="文本框 417"/>
          <p:cNvSpPr txBox="1"/>
          <p:nvPr/>
        </p:nvSpPr>
        <p:spPr>
          <a:xfrm>
            <a:off x="5538194" y="3738715"/>
            <a:ext cx="111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腓尼基人</a:t>
            </a:r>
            <a:endParaRPr kumimoji="1" lang="zh-CN" altLang="en-US" dirty="0"/>
          </a:p>
        </p:txBody>
      </p:sp>
      <p:sp>
        <p:nvSpPr>
          <p:cNvPr id="419" name="文本框 418"/>
          <p:cNvSpPr txBox="1"/>
          <p:nvPr/>
        </p:nvSpPr>
        <p:spPr>
          <a:xfrm>
            <a:off x="7253580" y="4126576"/>
            <a:ext cx="111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阿拉伯人</a:t>
            </a:r>
            <a:endParaRPr kumimoji="1" lang="zh-CN" altLang="en-US" dirty="0"/>
          </a:p>
        </p:txBody>
      </p:sp>
      <p:sp>
        <p:nvSpPr>
          <p:cNvPr id="420" name="文本框 419"/>
          <p:cNvSpPr txBox="1"/>
          <p:nvPr/>
        </p:nvSpPr>
        <p:spPr>
          <a:xfrm>
            <a:off x="10064119" y="4693646"/>
            <a:ext cx="156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波利尼西亚人</a:t>
            </a:r>
            <a:endParaRPr kumimoji="1" lang="zh-CN" altLang="en-US" dirty="0"/>
          </a:p>
        </p:txBody>
      </p:sp>
      <p:sp>
        <p:nvSpPr>
          <p:cNvPr id="421" name="文本框 420"/>
          <p:cNvSpPr txBox="1"/>
          <p:nvPr/>
        </p:nvSpPr>
        <p:spPr>
          <a:xfrm>
            <a:off x="3629448" y="3544768"/>
            <a:ext cx="1778971" cy="871232"/>
          </a:xfrm>
          <a:prstGeom prst="roundRect">
            <a:avLst/>
          </a:prstGeom>
          <a:solidFill>
            <a:srgbClr val="B4B6D1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北大西洋和北海地区冒险（海盗）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2" name="文本框 421"/>
          <p:cNvSpPr txBox="1"/>
          <p:nvPr/>
        </p:nvSpPr>
        <p:spPr>
          <a:xfrm>
            <a:off x="5531691" y="4147539"/>
            <a:ext cx="1113794" cy="871232"/>
          </a:xfrm>
          <a:prstGeom prst="roundRect">
            <a:avLst/>
          </a:prstGeom>
          <a:solidFill>
            <a:srgbClr val="B4B6D1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首次横渡地中海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3" name="文本框 422"/>
          <p:cNvSpPr txBox="1"/>
          <p:nvPr/>
        </p:nvSpPr>
        <p:spPr>
          <a:xfrm>
            <a:off x="7253579" y="4550751"/>
            <a:ext cx="1567899" cy="1279854"/>
          </a:xfrm>
          <a:prstGeom prst="roundRect">
            <a:avLst/>
          </a:prstGeom>
          <a:solidFill>
            <a:srgbClr val="B4B6D1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印度洋周围开展海上贸易（非洲东海岸）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4" name="文本框 423"/>
          <p:cNvSpPr txBox="1"/>
          <p:nvPr/>
        </p:nvSpPr>
        <p:spPr>
          <a:xfrm>
            <a:off x="10064119" y="5124277"/>
            <a:ext cx="1815492" cy="871232"/>
          </a:xfrm>
          <a:prstGeom prst="roundRect">
            <a:avLst/>
          </a:prstGeom>
          <a:solidFill>
            <a:srgbClr val="B4B6D1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太平洋诸岛活动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（复活岛）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471823" y="4511780"/>
            <a:ext cx="3666261" cy="18845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范围窄、规模小，局部探索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受制于航海技术，以狭窄易通过的海域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主要是掠夺和贸易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1620" y="102870"/>
            <a:ext cx="7124065" cy="1985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（三）海洋探索：局部探索到全球航路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1.古代对海洋的探索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（2）古代西方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8" grpId="0"/>
      <p:bldP spid="419" grpId="0"/>
      <p:bldP spid="420" grpId="0"/>
      <p:bldP spid="421" grpId="1" bldLvl="0" animBg="1"/>
      <p:bldP spid="422" grpId="1" bldLvl="0" animBg="1"/>
      <p:bldP spid="423" grpId="1" bldLvl="0" animBg="1"/>
      <p:bldP spid="424" grpId="2" bldLvl="0" animBg="1"/>
      <p:bldP spid="28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2.近现代全球航路的建立与拓展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（1）全球航路的建立：新航路的开辟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440055" y="972185"/>
            <a:ext cx="45446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①时间： 15世纪末16世纪初</a:t>
            </a:r>
            <a:endParaRPr lang="zh-CN" altLang="en-US" sz="2400"/>
          </a:p>
          <a:p>
            <a:r>
              <a:rPr lang="zh-CN" altLang="en-US" sz="2400"/>
              <a:t>②表现</a:t>
            </a:r>
            <a:endParaRPr lang="zh-CN" altLang="en-US" sz="2400"/>
          </a:p>
        </p:txBody>
      </p:sp>
      <p:grpSp>
        <p:nvGrpSpPr>
          <p:cNvPr id="40" name="组合 39"/>
          <p:cNvGrpSpPr/>
          <p:nvPr/>
        </p:nvGrpSpPr>
        <p:grpSpPr>
          <a:xfrm>
            <a:off x="1707515" y="1454785"/>
            <a:ext cx="9511665" cy="5294630"/>
            <a:chOff x="2104" y="1654"/>
            <a:chExt cx="14979" cy="8338"/>
          </a:xfrm>
        </p:grpSpPr>
        <p:pic>
          <p:nvPicPr>
            <p:cNvPr id="41" name="图片 40" descr="C:/Users/ADMINI~1/AppData/Local/Temp/kaimatting_20200209115257/output_20200209115308..pngoutput_20200209115308."/>
            <p:cNvPicPr>
              <a:picLocks noChangeAspect="1"/>
            </p:cNvPicPr>
            <p:nvPr/>
          </p:nvPicPr>
          <p:blipFill>
            <a:blip r:embed="rId1"/>
            <a:srcRect l="671" t="1045" r="759" b="1349"/>
            <a:stretch>
              <a:fillRect/>
            </a:stretch>
          </p:blipFill>
          <p:spPr>
            <a:xfrm>
              <a:off x="2118" y="1654"/>
              <a:ext cx="14965" cy="8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矩形 41"/>
            <p:cNvSpPr/>
            <p:nvPr/>
          </p:nvSpPr>
          <p:spPr>
            <a:xfrm>
              <a:off x="2104" y="1654"/>
              <a:ext cx="4702" cy="6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2400" spc="300">
                  <a:solidFill>
                    <a:schemeClr val="tx1"/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</a:rPr>
                <a:t>新航路开辟示意图</a:t>
              </a:r>
              <a:endParaRPr lang="zh-CN" sz="2400" spc="30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rcRect l="16143" t="2410" r="13349" b="45796"/>
          <a:stretch>
            <a:fillRect/>
          </a:stretch>
        </p:blipFill>
        <p:spPr>
          <a:xfrm>
            <a:off x="5022215" y="2286635"/>
            <a:ext cx="721122" cy="7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3"/>
          <a:srcRect t="1493" b="17431"/>
          <a:stretch>
            <a:fillRect/>
          </a:stretch>
        </p:blipFill>
        <p:spPr>
          <a:xfrm>
            <a:off x="5023485" y="2286635"/>
            <a:ext cx="720000" cy="7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4"/>
          <a:srcRect l="8748" t="412" r="9267" b="31877"/>
          <a:stretch>
            <a:fillRect/>
          </a:stretch>
        </p:blipFill>
        <p:spPr>
          <a:xfrm>
            <a:off x="5024755" y="2286635"/>
            <a:ext cx="718821" cy="7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5"/>
          <a:srcRect t="11782" b="3810"/>
          <a:stretch>
            <a:fillRect/>
          </a:stretch>
        </p:blipFill>
        <p:spPr>
          <a:xfrm>
            <a:off x="5022215" y="2286635"/>
            <a:ext cx="719830" cy="7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/>
          <a:srcRect t="11782" b="3810"/>
          <a:stretch>
            <a:fillRect/>
          </a:stretch>
        </p:blipFill>
        <p:spPr>
          <a:xfrm>
            <a:off x="10896600" y="3613150"/>
            <a:ext cx="719830" cy="720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本框 63"/>
          <p:cNvSpPr txBox="1"/>
          <p:nvPr/>
        </p:nvSpPr>
        <p:spPr>
          <a:xfrm>
            <a:off x="6248400" y="5574665"/>
            <a:ext cx="929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1487</a:t>
            </a:r>
            <a:endParaRPr lang="en-US" altLang="zh-C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迪亚士</a:t>
            </a:r>
            <a:endParaRPr lang="zh-CN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863840" y="4008120"/>
            <a:ext cx="1388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1497-1498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  <a:p>
            <a:pPr algn="ctr"/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达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伽马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4608195" y="1784350"/>
            <a:ext cx="929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1492</a:t>
            </a:r>
            <a:endParaRPr lang="en-US" altLang="zh-C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哥伦布</a:t>
            </a:r>
            <a:endParaRPr lang="zh-CN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441065" y="3613150"/>
            <a:ext cx="1293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1519-1522</a:t>
            </a:r>
            <a:endParaRPr lang="en-US" altLang="zh-C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隶变_GBK" panose="02000000000000000000" charset="-122"/>
                <a:ea typeface="方正隶变_GBK" panose="02000000000000000000" charset="-122"/>
                <a:cs typeface="方正隶变_GBK" panose="02000000000000000000" charset="-122"/>
              </a:rPr>
              <a:t>麦哲伦</a:t>
            </a:r>
            <a:endParaRPr lang="zh-CN" alt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隶变_GBK" panose="02000000000000000000" charset="-122"/>
              <a:ea typeface="方正隶变_GBK" panose="02000000000000000000" charset="-122"/>
              <a:cs typeface="方正隶变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354 -0.000027 L -0.025235 0.010943 L -0.029156 0.023593 L -0.033016 0.034661 L -0.033996 0.045729 L -0.038898 0.056798 L -0.039878 0.067768 L -0.041839 0.078836 L -0.042819 0.089904 L -0.043798 0.100973 L -0.044779 0.112041 L -0.044779 0.123010 L -0.044779 0.135660 L -0.044779 0.146728 L -0.042819 0.157796 L -0.036937 0.168865 L -0.030137 0.173608 L -0.023274 0.181416 L -0.016413 0.189321 L -0.009551 0.197228 L -0.002689 0.201971 L 0.004173 0.205133 L 0.010973 0.209877 L 0.017835 0.209877 L 0.024697 0.209877 L 0.031558 0.211458 L 0.038421 0.217783 L 0.042280 0.228851 L 0.044241 0.239821 L 0.046201 0.250890 L 0.048162 0.261958 L 0.050121 0.273026 L 0.050121 0.284095 L 0.052082 0.296745 L 0.053063 0.307713 L 0.055023 0.318782 L 0.057964 0.329850 L 0.061886 0.340918 L 0.062866 0.351987 L 0.065806 0.362957 L 0.068747 0.375606 L 0.070708 0.386675 L 0.071688 0.397743 L 0.075608 0.408812 L 0.081429 0.419781 L 0.088290 0.421362 L 0.095153 0.421362 L 0.102994 0.419781 L 0.109857 0.410393 L 0.103975 0.399325 L 0.097112 0.394580 L 0.090251 0.394580 " pathEditMode="relative" rAng="0" ptsTypes="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29 0.000000 L -0.003229 0.011759 L -0.006562 0.022130 L -0.012344 0.031019 L -0.016510 0.041389 L -0.020677 0.051759 L -0.022344 0.062130 L -0.023177 0.072407 L -0.024010 0.082778 L -0.025677 0.093148 L -0.025677 0.103519 L -0.025677 0.115370 L -0.025677 0.125648 L -0.025677 0.136019 L -0.025677 0.146389 L -0.025677 0.156759 L -0.025677 0.167130 L -0.024844 0.177407 L -0.024844 0.187778 L -0.024010 0.199630 L -0.023177 0.210000 L -0.022344 0.220370 L -0.022344 0.230648 L -0.020677 0.241019 L -0.018177 0.251389 L -0.014844 0.261759 L -0.011510 0.272130 L -0.008229 0.282500 L -0.004062 0.292778 L -0.000729 0.303148 L 0.004271 0.313519 L 0.010938 0.322407 L 0.016771 0.326852 L 0.022552 0.329815 L 0.028386 0.332778 L 0.034219 0.334259 L 0.040052 0.337222 L 0.045886 0.338704 L 0.051719 0.346019 L 0.057500 0.348981 L 0.063333 0.351944 L 0.069167 0.353426 L 0.075000 0.356389 L 0.080833 0.362315 L 0.087448 0.368241 L 0.093281 0.374167 L 0.099115 0.381574 L 0.104948 0.387500 L 0.110781 0.393426 L 0.116563 0.396296 L 0.123229 0.399259 L 0.129063 0.402222 L 0.134063 0.391944 L 0.136563 0.381574 L 0.139896 0.371204 L 0.142396 0.359352 L 0.145729 0.348981 L 0.148177 0.338704 L 0.149844 0.328333 L 0.150677 0.317963 L 0.152344 0.307593 L 0.153177 0.297222 L 0.154011 0.286852 L 0.154844 0.276574 L 0.155677 0.266204 L 0.156511 0.255833 L 0.156511 0.245463 L 0.157344 0.235093 L 0.157344 0.223333 L 0.157344 0.212963 L 0.156511 0.202593 L 0.162344 0.193704 L 0.169011 0.193704 L 0.174844 0.193704 L 0.180625 0.193704 L 0.187292 0.193704 L 0.193125 0.190741 L 0.198958 0.189259 L 0.204792 0.184815 L 0.210573 0.181852 L 0.216406 0.178889 L 0.222240 0.173056 L 0.228073 0.170093 L 0.234740 0.162685 L 0.241354 0.159722 L 0.248021 0.156759 L 0.253021 0.146389 L 0.247188 0.137500 L 0.241354 0.143426 L 0.238906 0.153796 L 0.238073 0.165648 L 0.233906 0.175926 L 0.228073 0.183333 " pathEditMode="relative" rAng="0" ptsTypes="">
                                      <p:cBhvr>
                                        <p:cTn id="2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8 0.011906 L -0.003726 0.022860 L -0.008316 0.032443 L -0.012963 0.041942 L -0.019469 0.050157 L -0.026906 0.055633 L -0.033412 0.057001 L -0.040789 0.061110 L -0.048225 0.063848 L -0.054732 0.065216 L -0.061238 0.065216 L -0.067744 0.063848 L -0.074192 0.062478 L -0.080699 0.059740 L -0.088135 0.059740 L -0.094642 0.059740 L -0.101148 0.059740 L -0.107654 0.059740 L -0.114103 0.059740 L -0.120609 0.059740 L -0.127115 0.059740 L -0.133622 0.059740 L -0.140128 0.059740 L -0.146576 0.061110 L -0.153083 0.065216 L -0.159589 0.067955 L -0.166096 0.070693 L -0.172603 0.072063 L -0.179051 0.073432 L -0.185557 0.076170 L -0.192064 0.081647 L -0.194852 0.091145 L -0.192064 0.100729 L -0.185557 0.103467 L -0.179051 0.108944 L -0.172603 0.108944 L -0.166096 0.107574 L -0.160519 0.097990 L -0.154942 0.088407 L -0.151224 0.078908 L -0.147507 0.069325 L -0.142917 0.059740 L -0.139199 0.050157 L -0.132692 0.043311 L -0.126186 0.040573 L -0.119680 0.036465 L -0.113173 0.033813 L -0.106725 0.033813 L -0.100219 0.032443 L -0.093712 0.031075 L -0.086276 0.031075 L -0.079769 0.028336 L -0.073321 0.028336 L -0.066815 0.028336 L -0.060309 0.028336 L -0.052873 0.025598 L -0.046367 0.022860 L -0.038989 0.021490 L -0.032483 0.020121 L -0.025975 0.018752 L -0.019469 0.018752 L -0.012963 0.018752 " pathEditMode="relative" rAng="0" ptsTypes="">
                                      <p:cBhvr>
                                        <p:cTn id="4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0248 0.01157 L -0.00834 0.02129 L -0.0142 0.03101 L -0.01992 0.03912 L -0.025 0.05069 L -0.03073 0.06203 L -0.03412 0.07338 L -0.03581 0.08495 L -0.03659 0.09629 L -0.03998 0.10764 L -0.04245 0.11898 L -0.04414 0.13055 L -0.04662 0.14351 L -0.04909 0.15486 L -0.05078 0.16643 L -0.05078 0.17777 L -0.05235 0.19074 L -0.05326 0.20393 L -0.05404 0.21527 L -0.05495 0.22662 L -0.05651 0.23796 L -0.05742 0.25115 L -0.05821 0.2625 L -0.06159 0.27546 L -0.06328 0.28703 L -0.06576 0.29838 L -0.06901 0.30972 L -0.0724 0.32129 L -0.07656 0.33264 L -0.08073 0.34398 L -0.0849 0.35555 L -0.09154 0.36851 L -0.09818 0.37986 L -0.10404 0.3912 L -0.1099 0.39953 L -0.11563 0.40926 L -0.12149 0.4206 L -0.12735 0.4287 L -0.13308 0.43865 L -0.13893 0.44676 L -0.14479 0.45486 L -0.15052 0.46458 L -0.15638 0.47129 L -0.16146 0.48426 L -0.16719 0.49398 L -0.17058 0.50532 L -0.17227 0.51689 L -0.17552 0.52986 L -0.18138 0.53958 L -0.18724 0.54444 L -0.19297 0.54444 L -0.19883 0.53958 L -0.20222 0.52824 L -0.20716 0.51689 L -0.2138 0.50532 L -0.21966 0.49398 L -0.22461 0.48264 L -0.22709 0.47129 L -0.23295 0.45972 L -0.23789 0.44838 L -0.24375 0.43865 L -0.24961 0.4287 L -0.25547 0.42222 L -0.2612 0.41574 L -0.26797 0.41088 L -0.2737 0.41088 L -0.27956 0.41088 " pathEditMode="relative" rAng="0" ptsTypes="AAAAAAAAAAAAAAAAAAAAAAAAAAAAAAAAAAAAAAAAAAAAAAAAAAAAAAAAAAAAAAAAAAAA">
                                      <p:cBhvr>
                                        <p:cTn id="54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24 -0.009689 L -0.006235 -0.011149 L -0.012495 -0.015531 L -0.018698 -0.022833 L -0.024957 -0.024294 L -0.031217 -0.027215 L -0.037476 -0.028675 L -0.043735 -0.031595 L -0.049939 -0.031595 L -0.056197 -0.031595 L -0.062456 -0.028675 L -0.068715 -0.027215 L -0.074975 -0.025754 L -0.081178 -0.022833 L -0.087437 -0.021372 L -0.093697 -0.018452 L -0.099956 -0.015531 L -0.106215 -0.012610 L -0.108003 -0.002386 L -0.101744 0.000534 L -0.095484 0.006376 L -0.092802 0.016508 L -0.087437 0.026732 L -0.086543 0.036956 L -0.086543 0.047179 L -0.087437 0.057403 L -0.092802 0.067535 L -0.099062 0.074837 L -0.105321 0.083600 L -0.112474 0.093823 L -0.118678 0.102587 L -0.124936 0.106968 L -0.131196 0.114271 L -0.137455 0.114271 L -0.143714 0.117100 L -0.149918 0.118561 L -0.156177 0.121482 L -0.162436 0.124404 L -0.168696 0.130244 L -0.174954 0.137547 L -0.182051 0.144850 L -0.188311 0.153613 L -0.194570 0.160915 L -0.200829 0.168218 L -0.207089 0.175429 L -0.213348 0.179810 L -0.219551 0.184192 L -0.225811 0.187112 L -0.232069 0.190034 L -0.238328 0.192955 L -0.244588 0.194415 L -0.250791 0.195876 L -0.257050 0.197336 L -0.263310 0.200257 L -0.269569 0.200257 L -0.275828 0.201718 L -0.282032 0.203178 L -0.288291 0.204638 L -0.294549 0.204638 L -0.301703 0.206099 L -0.307962 0.206099 L -0.314222 0.206099 L -0.322213 0.206099 L -0.328473 0.206099 L -0.334731 0.206099 L -0.340991 0.203178 L -0.347250 0.203178 L -0.353453 0.203178 L -0.359712 0.203178 L -0.365972 0.203178 L -0.372231 0.204638 L -0.378490 0.207559 L -0.383799 0.217783 L -0.386481 0.227916 L -0.392741 0.239598 L -0.399000 0.245440 L -0.405259 0.245440 L -0.411519 0.245440 L -0.417722 0.242520 L -0.423981 0.233757 L -0.429346 0.223625 L -0.433817 0.213401 L -0.439182 0.203178 L -0.440971 0.192955 L -0.444547 0.182731 L -0.448962 0.172507 L -0.453433 0.162375 L -0.455221 0.152152 L -0.458798 0.141928 L -0.462374 0.131705 L -0.465951 0.121482 L -0.469528 0.111350 L -0.474893 0.101126 L -0.481153 0.090903 L -0.486461 0.080680 L -0.491826 0.070455 L -0.495403 0.060324 L -0.499873 0.050100 L -0.504345 0.039877 L -0.509710 0.029653 L -0.515913 0.019430 L -0.520384 0.009207 L -0.526643 0.003456 " pathEditMode="relative" rAng="0" ptsTypes="">
                                      <p:cBhvr>
                                        <p:cTn id="6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0" y="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05" y="1344295"/>
            <a:ext cx="7808595" cy="4998085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V="1">
            <a:off x="6788150" y="3029585"/>
            <a:ext cx="1367155" cy="76200"/>
          </a:xfrm>
          <a:custGeom>
            <a:avLst/>
            <a:gdLst>
              <a:gd name="connsiteX0" fmla="*/ 2114550 w 2114550"/>
              <a:gd name="connsiteY0" fmla="*/ 131342 h 131342"/>
              <a:gd name="connsiteX1" fmla="*/ 1193800 w 2114550"/>
              <a:gd name="connsiteY1" fmla="*/ 61492 h 131342"/>
              <a:gd name="connsiteX2" fmla="*/ 869950 w 2114550"/>
              <a:gd name="connsiteY2" fmla="*/ 23392 h 131342"/>
              <a:gd name="connsiteX3" fmla="*/ 688975 w 2114550"/>
              <a:gd name="connsiteY3" fmla="*/ 45617 h 131342"/>
              <a:gd name="connsiteX4" fmla="*/ 488950 w 2114550"/>
              <a:gd name="connsiteY4" fmla="*/ 20217 h 131342"/>
              <a:gd name="connsiteX5" fmla="*/ 374650 w 2114550"/>
              <a:gd name="connsiteY5" fmla="*/ 1167 h 131342"/>
              <a:gd name="connsiteX6" fmla="*/ 273050 w 2114550"/>
              <a:gd name="connsiteY6" fmla="*/ 55142 h 131342"/>
              <a:gd name="connsiteX7" fmla="*/ 231775 w 2114550"/>
              <a:gd name="connsiteY7" fmla="*/ 71017 h 131342"/>
              <a:gd name="connsiteX8" fmla="*/ 85725 w 2114550"/>
              <a:gd name="connsiteY8" fmla="*/ 77367 h 131342"/>
              <a:gd name="connsiteX9" fmla="*/ 19050 w 2114550"/>
              <a:gd name="connsiteY9" fmla="*/ 71017 h 131342"/>
              <a:gd name="connsiteX10" fmla="*/ 6350 w 2114550"/>
              <a:gd name="connsiteY10" fmla="*/ 86892 h 131342"/>
              <a:gd name="connsiteX11" fmla="*/ 0 w 2114550"/>
              <a:gd name="connsiteY11" fmla="*/ 86892 h 13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4550" h="131342">
                <a:moveTo>
                  <a:pt x="2114550" y="131342"/>
                </a:moveTo>
                <a:lnTo>
                  <a:pt x="1193800" y="61492"/>
                </a:lnTo>
                <a:cubicBezTo>
                  <a:pt x="986367" y="43500"/>
                  <a:pt x="954087" y="26038"/>
                  <a:pt x="869950" y="23392"/>
                </a:cubicBezTo>
                <a:cubicBezTo>
                  <a:pt x="785813" y="20746"/>
                  <a:pt x="752475" y="46146"/>
                  <a:pt x="688975" y="45617"/>
                </a:cubicBezTo>
                <a:cubicBezTo>
                  <a:pt x="625475" y="45088"/>
                  <a:pt x="541337" y="27625"/>
                  <a:pt x="488950" y="20217"/>
                </a:cubicBezTo>
                <a:cubicBezTo>
                  <a:pt x="436562" y="12809"/>
                  <a:pt x="410633" y="-4654"/>
                  <a:pt x="374650" y="1167"/>
                </a:cubicBezTo>
                <a:cubicBezTo>
                  <a:pt x="338667" y="6988"/>
                  <a:pt x="296863" y="43500"/>
                  <a:pt x="273050" y="55142"/>
                </a:cubicBezTo>
                <a:cubicBezTo>
                  <a:pt x="249237" y="66784"/>
                  <a:pt x="262996" y="67313"/>
                  <a:pt x="231775" y="71017"/>
                </a:cubicBezTo>
                <a:cubicBezTo>
                  <a:pt x="200554" y="74721"/>
                  <a:pt x="121179" y="77367"/>
                  <a:pt x="85725" y="77367"/>
                </a:cubicBezTo>
                <a:cubicBezTo>
                  <a:pt x="50271" y="77367"/>
                  <a:pt x="32279" y="69430"/>
                  <a:pt x="19050" y="71017"/>
                </a:cubicBezTo>
                <a:cubicBezTo>
                  <a:pt x="5821" y="72604"/>
                  <a:pt x="9525" y="84246"/>
                  <a:pt x="6350" y="86892"/>
                </a:cubicBezTo>
                <a:cubicBezTo>
                  <a:pt x="3175" y="89538"/>
                  <a:pt x="1587" y="88215"/>
                  <a:pt x="0" y="86892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88150" y="3040380"/>
            <a:ext cx="522605" cy="214630"/>
            <a:chOff x="3390900" y="2247900"/>
            <a:chExt cx="834479" cy="273725"/>
          </a:xfrm>
        </p:grpSpPr>
        <p:sp>
          <p:nvSpPr>
            <p:cNvPr id="13" name="任意多边形 12"/>
            <p:cNvSpPr/>
            <p:nvPr/>
          </p:nvSpPr>
          <p:spPr>
            <a:xfrm>
              <a:off x="3390900" y="2247900"/>
              <a:ext cx="742950" cy="273725"/>
            </a:xfrm>
            <a:custGeom>
              <a:avLst/>
              <a:gdLst>
                <a:gd name="connsiteX0" fmla="*/ 0 w 742950"/>
                <a:gd name="connsiteY0" fmla="*/ 0 h 273725"/>
                <a:gd name="connsiteX1" fmla="*/ 136525 w 742950"/>
                <a:gd name="connsiteY1" fmla="*/ 47625 h 273725"/>
                <a:gd name="connsiteX2" fmla="*/ 273050 w 742950"/>
                <a:gd name="connsiteY2" fmla="*/ 142875 h 273725"/>
                <a:gd name="connsiteX3" fmla="*/ 314325 w 742950"/>
                <a:gd name="connsiteY3" fmla="*/ 219075 h 273725"/>
                <a:gd name="connsiteX4" fmla="*/ 514350 w 742950"/>
                <a:gd name="connsiteY4" fmla="*/ 273050 h 273725"/>
                <a:gd name="connsiteX5" fmla="*/ 742950 w 742950"/>
                <a:gd name="connsiteY5" fmla="*/ 244475 h 2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950" h="273725">
                  <a:moveTo>
                    <a:pt x="0" y="0"/>
                  </a:moveTo>
                  <a:cubicBezTo>
                    <a:pt x="45508" y="11906"/>
                    <a:pt x="91017" y="23813"/>
                    <a:pt x="136525" y="47625"/>
                  </a:cubicBezTo>
                  <a:cubicBezTo>
                    <a:pt x="182033" y="71437"/>
                    <a:pt x="243417" y="114300"/>
                    <a:pt x="273050" y="142875"/>
                  </a:cubicBezTo>
                  <a:cubicBezTo>
                    <a:pt x="302683" y="171450"/>
                    <a:pt x="274109" y="197379"/>
                    <a:pt x="314325" y="219075"/>
                  </a:cubicBezTo>
                  <a:cubicBezTo>
                    <a:pt x="354541" y="240771"/>
                    <a:pt x="442913" y="268817"/>
                    <a:pt x="514350" y="273050"/>
                  </a:cubicBezTo>
                  <a:cubicBezTo>
                    <a:pt x="585787" y="277283"/>
                    <a:pt x="664368" y="260879"/>
                    <a:pt x="742950" y="244475"/>
                  </a:cubicBezTo>
                </a:path>
              </a:pathLst>
            </a:custGeom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solidFill>
                  <a:srgbClr val="0000FF"/>
                </a:solidFill>
                <a:ea typeface="微软雅黑" panose="020B0503020204020204" charset="-122"/>
              </a:endParaRPr>
            </a:p>
          </p:txBody>
        </p:sp>
        <p:cxnSp>
          <p:nvCxnSpPr>
            <p:cNvPr id="15" name="直接箭头连接符 14"/>
            <p:cNvCxnSpPr>
              <a:stCxn id="13" idx="5"/>
            </p:cNvCxnSpPr>
            <p:nvPr/>
          </p:nvCxnSpPr>
          <p:spPr>
            <a:xfrm>
              <a:off x="4133850" y="2492375"/>
              <a:ext cx="91529" cy="1315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 19"/>
          <p:cNvSpPr/>
          <p:nvPr/>
        </p:nvSpPr>
        <p:spPr>
          <a:xfrm>
            <a:off x="6863715" y="2547620"/>
            <a:ext cx="1288415" cy="492760"/>
          </a:xfrm>
          <a:custGeom>
            <a:avLst/>
            <a:gdLst>
              <a:gd name="connsiteX0" fmla="*/ 1882863 w 1882863"/>
              <a:gd name="connsiteY0" fmla="*/ 438151 h 486234"/>
              <a:gd name="connsiteX1" fmla="*/ 1771738 w 1882863"/>
              <a:gd name="connsiteY1" fmla="*/ 485776 h 486234"/>
              <a:gd name="connsiteX2" fmla="*/ 1505038 w 1882863"/>
              <a:gd name="connsiteY2" fmla="*/ 463551 h 486234"/>
              <a:gd name="connsiteX3" fmla="*/ 1152613 w 1882863"/>
              <a:gd name="connsiteY3" fmla="*/ 431801 h 486234"/>
              <a:gd name="connsiteX4" fmla="*/ 936713 w 1882863"/>
              <a:gd name="connsiteY4" fmla="*/ 396876 h 486234"/>
              <a:gd name="connsiteX5" fmla="*/ 701763 w 1882863"/>
              <a:gd name="connsiteY5" fmla="*/ 387351 h 486234"/>
              <a:gd name="connsiteX6" fmla="*/ 428713 w 1882863"/>
              <a:gd name="connsiteY6" fmla="*/ 406401 h 486234"/>
              <a:gd name="connsiteX7" fmla="*/ 139788 w 1882863"/>
              <a:gd name="connsiteY7" fmla="*/ 292101 h 486234"/>
              <a:gd name="connsiteX8" fmla="*/ 108038 w 1882863"/>
              <a:gd name="connsiteY8" fmla="*/ 250826 h 486234"/>
              <a:gd name="connsiteX9" fmla="*/ 25488 w 1882863"/>
              <a:gd name="connsiteY9" fmla="*/ 117476 h 486234"/>
              <a:gd name="connsiteX10" fmla="*/ 88 w 1882863"/>
              <a:gd name="connsiteY10" fmla="*/ 19051 h 486234"/>
              <a:gd name="connsiteX11" fmla="*/ 31838 w 1882863"/>
              <a:gd name="connsiteY11" fmla="*/ 1 h 486234"/>
              <a:gd name="connsiteX12" fmla="*/ 31838 w 1882863"/>
              <a:gd name="connsiteY12" fmla="*/ 1 h 486234"/>
              <a:gd name="connsiteX13" fmla="*/ 31838 w 1882863"/>
              <a:gd name="connsiteY13" fmla="*/ 1 h 48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2863" h="486233">
                <a:moveTo>
                  <a:pt x="1882863" y="438151"/>
                </a:moveTo>
                <a:cubicBezTo>
                  <a:pt x="1858786" y="459847"/>
                  <a:pt x="1834709" y="481543"/>
                  <a:pt x="1771738" y="485776"/>
                </a:cubicBezTo>
                <a:cubicBezTo>
                  <a:pt x="1708767" y="490009"/>
                  <a:pt x="1505038" y="463551"/>
                  <a:pt x="1505038" y="463551"/>
                </a:cubicBezTo>
                <a:cubicBezTo>
                  <a:pt x="1401850" y="454555"/>
                  <a:pt x="1247334" y="442914"/>
                  <a:pt x="1152613" y="431801"/>
                </a:cubicBezTo>
                <a:cubicBezTo>
                  <a:pt x="1057892" y="420688"/>
                  <a:pt x="1011855" y="404284"/>
                  <a:pt x="936713" y="396876"/>
                </a:cubicBezTo>
                <a:cubicBezTo>
                  <a:pt x="861571" y="389468"/>
                  <a:pt x="786430" y="385764"/>
                  <a:pt x="701763" y="387351"/>
                </a:cubicBezTo>
                <a:cubicBezTo>
                  <a:pt x="617096" y="388938"/>
                  <a:pt x="522375" y="422276"/>
                  <a:pt x="428713" y="406401"/>
                </a:cubicBezTo>
                <a:cubicBezTo>
                  <a:pt x="335051" y="390526"/>
                  <a:pt x="193234" y="318030"/>
                  <a:pt x="139788" y="292101"/>
                </a:cubicBezTo>
                <a:cubicBezTo>
                  <a:pt x="86342" y="266172"/>
                  <a:pt x="127088" y="279930"/>
                  <a:pt x="108038" y="250826"/>
                </a:cubicBezTo>
                <a:cubicBezTo>
                  <a:pt x="88988" y="221722"/>
                  <a:pt x="43480" y="156105"/>
                  <a:pt x="25488" y="117476"/>
                </a:cubicBezTo>
                <a:cubicBezTo>
                  <a:pt x="7496" y="78847"/>
                  <a:pt x="-970" y="38630"/>
                  <a:pt x="88" y="19051"/>
                </a:cubicBezTo>
                <a:cubicBezTo>
                  <a:pt x="1146" y="-528"/>
                  <a:pt x="31838" y="1"/>
                  <a:pt x="31838" y="1"/>
                </a:cubicBezTo>
                <a:lnTo>
                  <a:pt x="31838" y="1"/>
                </a:lnTo>
                <a:lnTo>
                  <a:pt x="31838" y="1"/>
                </a:lnTo>
              </a:path>
            </a:pathLst>
          </a:custGeom>
          <a:ln w="50800">
            <a:solidFill>
              <a:srgbClr val="ED13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rot="0">
            <a:off x="6863715" y="2565400"/>
            <a:ext cx="422275" cy="549275"/>
            <a:chOff x="3578225" y="1719137"/>
            <a:chExt cx="503138" cy="676411"/>
          </a:xfrm>
        </p:grpSpPr>
        <p:sp>
          <p:nvSpPr>
            <p:cNvPr id="21" name="任意多边形 20"/>
            <p:cNvSpPr/>
            <p:nvPr/>
          </p:nvSpPr>
          <p:spPr>
            <a:xfrm>
              <a:off x="3578225" y="1719137"/>
              <a:ext cx="441325" cy="676411"/>
            </a:xfrm>
            <a:custGeom>
              <a:avLst/>
              <a:gdLst>
                <a:gd name="connsiteX0" fmla="*/ 0 w 441325"/>
                <a:gd name="connsiteY0" fmla="*/ 30288 h 676411"/>
                <a:gd name="connsiteX1" fmla="*/ 47625 w 441325"/>
                <a:gd name="connsiteY1" fmla="*/ 14413 h 676411"/>
                <a:gd name="connsiteX2" fmla="*/ 206375 w 441325"/>
                <a:gd name="connsiteY2" fmla="*/ 211263 h 676411"/>
                <a:gd name="connsiteX3" fmla="*/ 222250 w 441325"/>
                <a:gd name="connsiteY3" fmla="*/ 347788 h 676411"/>
                <a:gd name="connsiteX4" fmla="*/ 269875 w 441325"/>
                <a:gd name="connsiteY4" fmla="*/ 544638 h 676411"/>
                <a:gd name="connsiteX5" fmla="*/ 339725 w 441325"/>
                <a:gd name="connsiteY5" fmla="*/ 649413 h 676411"/>
                <a:gd name="connsiteX6" fmla="*/ 415925 w 441325"/>
                <a:gd name="connsiteY6" fmla="*/ 674813 h 676411"/>
                <a:gd name="connsiteX7" fmla="*/ 441325 w 441325"/>
                <a:gd name="connsiteY7" fmla="*/ 671638 h 67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325" h="676411">
                  <a:moveTo>
                    <a:pt x="0" y="30288"/>
                  </a:moveTo>
                  <a:cubicBezTo>
                    <a:pt x="6614" y="7269"/>
                    <a:pt x="13229" y="-15750"/>
                    <a:pt x="47625" y="14413"/>
                  </a:cubicBezTo>
                  <a:cubicBezTo>
                    <a:pt x="82021" y="44576"/>
                    <a:pt x="177271" y="155701"/>
                    <a:pt x="206375" y="211263"/>
                  </a:cubicBezTo>
                  <a:cubicBezTo>
                    <a:pt x="235479" y="266826"/>
                    <a:pt x="211667" y="292226"/>
                    <a:pt x="222250" y="347788"/>
                  </a:cubicBezTo>
                  <a:cubicBezTo>
                    <a:pt x="232833" y="403351"/>
                    <a:pt x="250296" y="494367"/>
                    <a:pt x="269875" y="544638"/>
                  </a:cubicBezTo>
                  <a:cubicBezTo>
                    <a:pt x="289454" y="594909"/>
                    <a:pt x="315384" y="627717"/>
                    <a:pt x="339725" y="649413"/>
                  </a:cubicBezTo>
                  <a:cubicBezTo>
                    <a:pt x="364066" y="671109"/>
                    <a:pt x="398992" y="671109"/>
                    <a:pt x="415925" y="674813"/>
                  </a:cubicBezTo>
                  <a:cubicBezTo>
                    <a:pt x="432858" y="678517"/>
                    <a:pt x="437091" y="675077"/>
                    <a:pt x="441325" y="671638"/>
                  </a:cubicBezTo>
                </a:path>
              </a:pathLst>
            </a:custGeom>
            <a:ln w="50800">
              <a:solidFill>
                <a:srgbClr val="ED13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23" name="直接箭头连接符 22"/>
            <p:cNvCxnSpPr>
              <a:stCxn id="21" idx="7"/>
            </p:cNvCxnSpPr>
            <p:nvPr/>
          </p:nvCxnSpPr>
          <p:spPr>
            <a:xfrm flipV="1">
              <a:off x="4019550" y="2384762"/>
              <a:ext cx="61813" cy="6013"/>
            </a:xfrm>
            <a:prstGeom prst="straightConnector1">
              <a:avLst/>
            </a:prstGeom>
            <a:ln w="19050">
              <a:solidFill>
                <a:srgbClr val="ED13C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115175" y="2559685"/>
            <a:ext cx="170688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ED13C9"/>
                </a:solidFill>
                <a:ea typeface="微软雅黑" panose="020B0503020204020204" charset="-122"/>
              </a:rPr>
              <a:t>卡伯特 </a:t>
            </a:r>
            <a:endParaRPr lang="en-US" altLang="zh-CN" sz="2000" b="1" dirty="0">
              <a:solidFill>
                <a:srgbClr val="ED13C9"/>
              </a:solidFill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8785" y="3247390"/>
            <a:ext cx="160464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00FF"/>
                </a:solidFill>
                <a:ea typeface="微软雅黑" panose="020B0503020204020204" charset="-122"/>
              </a:rPr>
              <a:t>卡蒂埃</a:t>
            </a:r>
            <a:endParaRPr lang="en-US" altLang="zh-CN" sz="2000" b="1">
              <a:solidFill>
                <a:srgbClr val="0000FF"/>
              </a:solidFill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0265" y="1886542"/>
            <a:ext cx="143978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3300"/>
                </a:solidFill>
                <a:ea typeface="微软雅黑" panose="020B0503020204020204" charset="-122"/>
              </a:rPr>
              <a:t>哈得逊</a:t>
            </a:r>
            <a:endParaRPr lang="en-US" altLang="zh-CN" sz="2000" b="1">
              <a:solidFill>
                <a:srgbClr val="003300"/>
              </a:solidFill>
              <a:ea typeface="微软雅黑" panose="020B0503020204020204" charset="-122"/>
            </a:endParaRPr>
          </a:p>
        </p:txBody>
      </p:sp>
      <p:sp>
        <p:nvSpPr>
          <p:cNvPr id="11280" name="任意多边形 11279"/>
          <p:cNvSpPr/>
          <p:nvPr/>
        </p:nvSpPr>
        <p:spPr>
          <a:xfrm>
            <a:off x="8061960" y="1985645"/>
            <a:ext cx="1309370" cy="873760"/>
          </a:xfrm>
          <a:custGeom>
            <a:avLst/>
            <a:gdLst>
              <a:gd name="connsiteX0" fmla="*/ 114802 w 1552769"/>
              <a:gd name="connsiteY0" fmla="*/ 1194673 h 1194673"/>
              <a:gd name="connsiteX1" fmla="*/ 11563 w 1552769"/>
              <a:gd name="connsiteY1" fmla="*/ 884956 h 1194673"/>
              <a:gd name="connsiteX2" fmla="*/ 11563 w 1552769"/>
              <a:gd name="connsiteY2" fmla="*/ 752221 h 1194673"/>
              <a:gd name="connsiteX3" fmla="*/ 92679 w 1552769"/>
              <a:gd name="connsiteY3" fmla="*/ 663731 h 1194673"/>
              <a:gd name="connsiteX4" fmla="*/ 277034 w 1552769"/>
              <a:gd name="connsiteY4" fmla="*/ 538369 h 1194673"/>
              <a:gd name="connsiteX5" fmla="*/ 417144 w 1552769"/>
              <a:gd name="connsiteY5" fmla="*/ 331892 h 1194673"/>
              <a:gd name="connsiteX6" fmla="*/ 498260 w 1552769"/>
              <a:gd name="connsiteY6" fmla="*/ 236027 h 1194673"/>
              <a:gd name="connsiteX7" fmla="*/ 623621 w 1552769"/>
              <a:gd name="connsiteY7" fmla="*/ 199156 h 1194673"/>
              <a:gd name="connsiteX8" fmla="*/ 734234 w 1552769"/>
              <a:gd name="connsiteY8" fmla="*/ 110666 h 1194673"/>
              <a:gd name="connsiteX9" fmla="*/ 859595 w 1552769"/>
              <a:gd name="connsiteY9" fmla="*/ 53 h 1194673"/>
              <a:gd name="connsiteX10" fmla="*/ 1220931 w 1552769"/>
              <a:gd name="connsiteY10" fmla="*/ 95918 h 1194673"/>
              <a:gd name="connsiteX11" fmla="*/ 1412660 w 1552769"/>
              <a:gd name="connsiteY11" fmla="*/ 95918 h 1194673"/>
              <a:gd name="connsiteX12" fmla="*/ 1552769 w 1552769"/>
              <a:gd name="connsiteY12" fmla="*/ 95918 h 119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2769" h="1194673">
                <a:moveTo>
                  <a:pt x="114802" y="1194673"/>
                </a:moveTo>
                <a:cubicBezTo>
                  <a:pt x="71785" y="1076685"/>
                  <a:pt x="28769" y="958698"/>
                  <a:pt x="11563" y="884956"/>
                </a:cubicBezTo>
                <a:cubicBezTo>
                  <a:pt x="-5643" y="811214"/>
                  <a:pt x="-1956" y="789092"/>
                  <a:pt x="11563" y="752221"/>
                </a:cubicBezTo>
                <a:cubicBezTo>
                  <a:pt x="25082" y="715350"/>
                  <a:pt x="48434" y="699373"/>
                  <a:pt x="92679" y="663731"/>
                </a:cubicBezTo>
                <a:cubicBezTo>
                  <a:pt x="136924" y="628089"/>
                  <a:pt x="222957" y="593675"/>
                  <a:pt x="277034" y="538369"/>
                </a:cubicBezTo>
                <a:cubicBezTo>
                  <a:pt x="331111" y="483063"/>
                  <a:pt x="380273" y="382282"/>
                  <a:pt x="417144" y="331892"/>
                </a:cubicBezTo>
                <a:cubicBezTo>
                  <a:pt x="454015" y="281502"/>
                  <a:pt x="463847" y="258150"/>
                  <a:pt x="498260" y="236027"/>
                </a:cubicBezTo>
                <a:cubicBezTo>
                  <a:pt x="532673" y="213904"/>
                  <a:pt x="584292" y="220049"/>
                  <a:pt x="623621" y="199156"/>
                </a:cubicBezTo>
                <a:cubicBezTo>
                  <a:pt x="662950" y="178263"/>
                  <a:pt x="694905" y="143850"/>
                  <a:pt x="734234" y="110666"/>
                </a:cubicBezTo>
                <a:cubicBezTo>
                  <a:pt x="773563" y="77482"/>
                  <a:pt x="778479" y="2511"/>
                  <a:pt x="859595" y="53"/>
                </a:cubicBezTo>
                <a:cubicBezTo>
                  <a:pt x="940711" y="-2405"/>
                  <a:pt x="1128754" y="79941"/>
                  <a:pt x="1220931" y="95918"/>
                </a:cubicBezTo>
                <a:cubicBezTo>
                  <a:pt x="1313108" y="111895"/>
                  <a:pt x="1412660" y="95918"/>
                  <a:pt x="1412660" y="95918"/>
                </a:cubicBezTo>
                <a:lnTo>
                  <a:pt x="1552769" y="95918"/>
                </a:lnTo>
              </a:path>
            </a:pathLst>
          </a:custGeom>
          <a:ln w="508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b="1">
              <a:solidFill>
                <a:srgbClr val="800000"/>
              </a:solidFill>
              <a:ea typeface="微软雅黑" panose="020B0503020204020204" charset="-122"/>
            </a:endParaRPr>
          </a:p>
        </p:txBody>
      </p:sp>
      <p:sp>
        <p:nvSpPr>
          <p:cNvPr id="11294" name="TextBox 11293"/>
          <p:cNvSpPr txBox="1"/>
          <p:nvPr/>
        </p:nvSpPr>
        <p:spPr>
          <a:xfrm>
            <a:off x="7716520" y="1622425"/>
            <a:ext cx="2501900" cy="4178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800000"/>
                </a:solidFill>
                <a:ea typeface="微软雅黑" panose="020B0503020204020204" charset="-122"/>
              </a:rPr>
              <a:t>巴伦支 </a:t>
            </a:r>
            <a:endParaRPr lang="en-US" altLang="zh-CN" sz="2000" b="1">
              <a:solidFill>
                <a:srgbClr val="800000"/>
              </a:solidFill>
              <a:ea typeface="微软雅黑" panose="020B0503020204020204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9371434" y="2019762"/>
            <a:ext cx="181295" cy="20493"/>
          </a:xfrm>
          <a:prstGeom prst="straightConnector1">
            <a:avLst/>
          </a:prstGeom>
          <a:ln w="508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91227" y="3167941"/>
            <a:ext cx="68190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 b="1">
              <a:ea typeface="微软雅黑" panose="020B050302020402020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0915015" y="1913890"/>
            <a:ext cx="1212215" cy="890905"/>
          </a:xfrm>
          <a:custGeom>
            <a:avLst/>
            <a:gdLst>
              <a:gd name="connisteX0" fmla="*/ 837816 w 1212507"/>
              <a:gd name="connsiteY0" fmla="*/ 891133 h 891133"/>
              <a:gd name="connisteX1" fmla="*/ 926081 w 1212507"/>
              <a:gd name="connsiteY1" fmla="*/ 861923 h 891133"/>
              <a:gd name="connisteX2" fmla="*/ 1003551 w 1212507"/>
              <a:gd name="connsiteY2" fmla="*/ 842238 h 891133"/>
              <a:gd name="connisteX3" fmla="*/ 1072131 w 1212507"/>
              <a:gd name="connsiteY3" fmla="*/ 813028 h 891133"/>
              <a:gd name="connisteX4" fmla="*/ 1121026 w 1212507"/>
              <a:gd name="connsiteY4" fmla="*/ 745083 h 891133"/>
              <a:gd name="connisteX5" fmla="*/ 1169286 w 1212507"/>
              <a:gd name="connsiteY5" fmla="*/ 666978 h 891133"/>
              <a:gd name="connisteX6" fmla="*/ 1198496 w 1212507"/>
              <a:gd name="connsiteY6" fmla="*/ 599033 h 891133"/>
              <a:gd name="connisteX7" fmla="*/ 1208656 w 1212507"/>
              <a:gd name="connsiteY7" fmla="*/ 530453 h 891133"/>
              <a:gd name="connisteX8" fmla="*/ 1208656 w 1212507"/>
              <a:gd name="connsiteY8" fmla="*/ 462508 h 891133"/>
              <a:gd name="connisteX9" fmla="*/ 1169286 w 1212507"/>
              <a:gd name="connsiteY9" fmla="*/ 393928 h 891133"/>
              <a:gd name="connisteX10" fmla="*/ 1110866 w 1212507"/>
              <a:gd name="connsiteY10" fmla="*/ 325983 h 891133"/>
              <a:gd name="connisteX11" fmla="*/ 1032761 w 1212507"/>
              <a:gd name="connsiteY11" fmla="*/ 257403 h 891133"/>
              <a:gd name="connisteX12" fmla="*/ 964816 w 1212507"/>
              <a:gd name="connsiteY12" fmla="*/ 209143 h 891133"/>
              <a:gd name="connisteX13" fmla="*/ 896871 w 1212507"/>
              <a:gd name="connsiteY13" fmla="*/ 179933 h 891133"/>
              <a:gd name="connisteX14" fmla="*/ 828291 w 1212507"/>
              <a:gd name="connsiteY14" fmla="*/ 160248 h 891133"/>
              <a:gd name="connisteX15" fmla="*/ 760346 w 1212507"/>
              <a:gd name="connsiteY15" fmla="*/ 150723 h 891133"/>
              <a:gd name="connisteX16" fmla="*/ 691766 w 1212507"/>
              <a:gd name="connsiteY16" fmla="*/ 140563 h 891133"/>
              <a:gd name="connisteX17" fmla="*/ 623821 w 1212507"/>
              <a:gd name="connsiteY17" fmla="*/ 140563 h 891133"/>
              <a:gd name="connisteX18" fmla="*/ 555241 w 1212507"/>
              <a:gd name="connsiteY18" fmla="*/ 140563 h 891133"/>
              <a:gd name="connisteX19" fmla="*/ 487296 w 1212507"/>
              <a:gd name="connsiteY19" fmla="*/ 131038 h 891133"/>
              <a:gd name="connisteX20" fmla="*/ 418716 w 1212507"/>
              <a:gd name="connsiteY20" fmla="*/ 111353 h 891133"/>
              <a:gd name="connisteX21" fmla="*/ 341246 w 1212507"/>
              <a:gd name="connsiteY21" fmla="*/ 82143 h 891133"/>
              <a:gd name="connisteX22" fmla="*/ 272666 w 1212507"/>
              <a:gd name="connsiteY22" fmla="*/ 52933 h 891133"/>
              <a:gd name="connisteX23" fmla="*/ 204721 w 1212507"/>
              <a:gd name="connsiteY23" fmla="*/ 43408 h 891133"/>
              <a:gd name="connisteX24" fmla="*/ 136141 w 1212507"/>
              <a:gd name="connsiteY24" fmla="*/ 33248 h 891133"/>
              <a:gd name="connisteX25" fmla="*/ 68196 w 1212507"/>
              <a:gd name="connsiteY25" fmla="*/ 14198 h 891133"/>
              <a:gd name="connisteX26" fmla="*/ 251 w 1212507"/>
              <a:gd name="connsiteY26" fmla="*/ 4038 h 891133"/>
              <a:gd name="connisteX27" fmla="*/ 48511 w 1212507"/>
              <a:gd name="connsiteY27" fmla="*/ 72618 h 891133"/>
              <a:gd name="connisteX28" fmla="*/ 58671 w 1212507"/>
              <a:gd name="connsiteY28" fmla="*/ 140563 h 89113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</a:cxnLst>
            <a:rect l="l" t="t" r="r" b="b"/>
            <a:pathLst>
              <a:path w="1212507" h="891134">
                <a:moveTo>
                  <a:pt x="837816" y="891134"/>
                </a:moveTo>
                <a:cubicBezTo>
                  <a:pt x="853691" y="885419"/>
                  <a:pt x="893061" y="871449"/>
                  <a:pt x="926081" y="861924"/>
                </a:cubicBezTo>
                <a:cubicBezTo>
                  <a:pt x="959101" y="852399"/>
                  <a:pt x="974341" y="851764"/>
                  <a:pt x="1003551" y="842239"/>
                </a:cubicBezTo>
                <a:cubicBezTo>
                  <a:pt x="1032761" y="832714"/>
                  <a:pt x="1048636" y="832714"/>
                  <a:pt x="1072131" y="813029"/>
                </a:cubicBezTo>
                <a:cubicBezTo>
                  <a:pt x="1095626" y="793344"/>
                  <a:pt x="1101341" y="774294"/>
                  <a:pt x="1121026" y="745084"/>
                </a:cubicBezTo>
                <a:cubicBezTo>
                  <a:pt x="1140711" y="715874"/>
                  <a:pt x="1154046" y="696189"/>
                  <a:pt x="1169286" y="666979"/>
                </a:cubicBezTo>
                <a:cubicBezTo>
                  <a:pt x="1184526" y="637769"/>
                  <a:pt x="1190876" y="626339"/>
                  <a:pt x="1198496" y="599034"/>
                </a:cubicBezTo>
                <a:cubicBezTo>
                  <a:pt x="1206116" y="571729"/>
                  <a:pt x="1206751" y="557759"/>
                  <a:pt x="1208656" y="530454"/>
                </a:cubicBezTo>
                <a:cubicBezTo>
                  <a:pt x="1210561" y="503149"/>
                  <a:pt x="1216276" y="489814"/>
                  <a:pt x="1208656" y="462509"/>
                </a:cubicBezTo>
                <a:cubicBezTo>
                  <a:pt x="1201036" y="435204"/>
                  <a:pt x="1188971" y="421234"/>
                  <a:pt x="1169286" y="393929"/>
                </a:cubicBezTo>
                <a:cubicBezTo>
                  <a:pt x="1149601" y="366624"/>
                  <a:pt x="1138171" y="353289"/>
                  <a:pt x="1110866" y="325984"/>
                </a:cubicBezTo>
                <a:cubicBezTo>
                  <a:pt x="1083561" y="298679"/>
                  <a:pt x="1061971" y="280899"/>
                  <a:pt x="1032761" y="257404"/>
                </a:cubicBezTo>
                <a:cubicBezTo>
                  <a:pt x="1003551" y="233909"/>
                  <a:pt x="992121" y="224384"/>
                  <a:pt x="964816" y="209144"/>
                </a:cubicBezTo>
                <a:cubicBezTo>
                  <a:pt x="937511" y="193904"/>
                  <a:pt x="924176" y="189459"/>
                  <a:pt x="896871" y="179934"/>
                </a:cubicBezTo>
                <a:cubicBezTo>
                  <a:pt x="869566" y="170409"/>
                  <a:pt x="855596" y="165964"/>
                  <a:pt x="828291" y="160249"/>
                </a:cubicBezTo>
                <a:cubicBezTo>
                  <a:pt x="800986" y="154534"/>
                  <a:pt x="787651" y="154534"/>
                  <a:pt x="760346" y="150724"/>
                </a:cubicBezTo>
                <a:cubicBezTo>
                  <a:pt x="733041" y="146914"/>
                  <a:pt x="719071" y="142469"/>
                  <a:pt x="691766" y="140564"/>
                </a:cubicBezTo>
                <a:cubicBezTo>
                  <a:pt x="664461" y="138659"/>
                  <a:pt x="651126" y="140564"/>
                  <a:pt x="623821" y="140564"/>
                </a:cubicBezTo>
                <a:cubicBezTo>
                  <a:pt x="596516" y="140564"/>
                  <a:pt x="582546" y="142469"/>
                  <a:pt x="555241" y="140564"/>
                </a:cubicBezTo>
                <a:cubicBezTo>
                  <a:pt x="527936" y="138659"/>
                  <a:pt x="514601" y="136754"/>
                  <a:pt x="487296" y="131039"/>
                </a:cubicBezTo>
                <a:cubicBezTo>
                  <a:pt x="459991" y="125324"/>
                  <a:pt x="447926" y="120879"/>
                  <a:pt x="418716" y="111354"/>
                </a:cubicBezTo>
                <a:cubicBezTo>
                  <a:pt x="389506" y="101829"/>
                  <a:pt x="370456" y="93574"/>
                  <a:pt x="341246" y="82144"/>
                </a:cubicBezTo>
                <a:cubicBezTo>
                  <a:pt x="312036" y="70714"/>
                  <a:pt x="299971" y="60554"/>
                  <a:pt x="272666" y="52934"/>
                </a:cubicBezTo>
                <a:cubicBezTo>
                  <a:pt x="245361" y="45314"/>
                  <a:pt x="232026" y="47219"/>
                  <a:pt x="204721" y="43409"/>
                </a:cubicBezTo>
                <a:cubicBezTo>
                  <a:pt x="177416" y="39599"/>
                  <a:pt x="163446" y="38964"/>
                  <a:pt x="136141" y="33249"/>
                </a:cubicBezTo>
                <a:cubicBezTo>
                  <a:pt x="108836" y="27534"/>
                  <a:pt x="95501" y="19914"/>
                  <a:pt x="68196" y="14199"/>
                </a:cubicBezTo>
                <a:cubicBezTo>
                  <a:pt x="40891" y="8484"/>
                  <a:pt x="4061" y="-7391"/>
                  <a:pt x="251" y="4039"/>
                </a:cubicBezTo>
                <a:cubicBezTo>
                  <a:pt x="-3559" y="15469"/>
                  <a:pt x="37081" y="45314"/>
                  <a:pt x="48511" y="72619"/>
                </a:cubicBezTo>
                <a:cubicBezTo>
                  <a:pt x="59941" y="99924"/>
                  <a:pt x="57401" y="128499"/>
                  <a:pt x="58671" y="140564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41719C"/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0934065" y="1859280"/>
            <a:ext cx="136525" cy="31750"/>
          </a:xfrm>
          <a:custGeom>
            <a:avLst/>
            <a:gdLst>
              <a:gd name="connisteX0" fmla="*/ 0 w 136525"/>
              <a:gd name="connsiteY0" fmla="*/ 29210 h 31897"/>
              <a:gd name="connisteX1" fmla="*/ 68580 w 136525"/>
              <a:gd name="connsiteY1" fmla="*/ 29210 h 31897"/>
              <a:gd name="connisteX2" fmla="*/ 136525 w 136525"/>
              <a:gd name="connsiteY2" fmla="*/ 0 h 318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36525" h="31897">
                <a:moveTo>
                  <a:pt x="0" y="29210"/>
                </a:moveTo>
                <a:cubicBezTo>
                  <a:pt x="12065" y="29845"/>
                  <a:pt x="41275" y="34925"/>
                  <a:pt x="68580" y="29210"/>
                </a:cubicBezTo>
                <a:cubicBezTo>
                  <a:pt x="95885" y="23495"/>
                  <a:pt x="124460" y="5715"/>
                  <a:pt x="136525" y="0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TextBox 11293"/>
          <p:cNvSpPr txBox="1"/>
          <p:nvPr/>
        </p:nvSpPr>
        <p:spPr>
          <a:xfrm>
            <a:off x="10353675" y="2141855"/>
            <a:ext cx="2215515" cy="4178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41719C"/>
                </a:solidFill>
                <a:ea typeface="微软雅黑" panose="020B0503020204020204" charset="-122"/>
              </a:rPr>
              <a:t>俄罗斯人</a:t>
            </a:r>
            <a:endParaRPr lang="zh-CN" altLang="en-US" sz="2000" b="1">
              <a:solidFill>
                <a:srgbClr val="41719C"/>
              </a:solidFill>
              <a:ea typeface="微软雅黑" panose="020B050302020402020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283960" y="2465070"/>
            <a:ext cx="2036445" cy="330200"/>
          </a:xfrm>
          <a:custGeom>
            <a:avLst/>
            <a:gdLst>
              <a:gd name="connisteX0" fmla="*/ 2036445 w 2036445"/>
              <a:gd name="connsiteY0" fmla="*/ 330449 h 330449"/>
              <a:gd name="connisteX1" fmla="*/ 1968500 w 2036445"/>
              <a:gd name="connsiteY1" fmla="*/ 301239 h 330449"/>
              <a:gd name="connisteX2" fmla="*/ 1910080 w 2036445"/>
              <a:gd name="connsiteY2" fmla="*/ 232659 h 330449"/>
              <a:gd name="connisteX3" fmla="*/ 1861185 w 2036445"/>
              <a:gd name="connsiteY3" fmla="*/ 154554 h 330449"/>
              <a:gd name="connisteX4" fmla="*/ 1812290 w 2036445"/>
              <a:gd name="connsiteY4" fmla="*/ 86609 h 330449"/>
              <a:gd name="connisteX5" fmla="*/ 1744345 w 2036445"/>
              <a:gd name="connsiteY5" fmla="*/ 66924 h 330449"/>
              <a:gd name="connisteX6" fmla="*/ 1675765 w 2036445"/>
              <a:gd name="connsiteY6" fmla="*/ 66924 h 330449"/>
              <a:gd name="connisteX7" fmla="*/ 1607820 w 2036445"/>
              <a:gd name="connsiteY7" fmla="*/ 66924 h 330449"/>
              <a:gd name="connisteX8" fmla="*/ 1539875 w 2036445"/>
              <a:gd name="connsiteY8" fmla="*/ 77084 h 330449"/>
              <a:gd name="connisteX9" fmla="*/ 1471295 w 2036445"/>
              <a:gd name="connsiteY9" fmla="*/ 96134 h 330449"/>
              <a:gd name="connisteX10" fmla="*/ 1403350 w 2036445"/>
              <a:gd name="connsiteY10" fmla="*/ 106294 h 330449"/>
              <a:gd name="connisteX11" fmla="*/ 1334770 w 2036445"/>
              <a:gd name="connsiteY11" fmla="*/ 106294 h 330449"/>
              <a:gd name="connisteX12" fmla="*/ 1266825 w 2036445"/>
              <a:gd name="connsiteY12" fmla="*/ 96134 h 330449"/>
              <a:gd name="connisteX13" fmla="*/ 1198245 w 2036445"/>
              <a:gd name="connsiteY13" fmla="*/ 77084 h 330449"/>
              <a:gd name="connisteX14" fmla="*/ 1130300 w 2036445"/>
              <a:gd name="connsiteY14" fmla="*/ 77084 h 330449"/>
              <a:gd name="connisteX15" fmla="*/ 1062355 w 2036445"/>
              <a:gd name="connsiteY15" fmla="*/ 77084 h 330449"/>
              <a:gd name="connisteX16" fmla="*/ 993775 w 2036445"/>
              <a:gd name="connsiteY16" fmla="*/ 106294 h 330449"/>
              <a:gd name="connisteX17" fmla="*/ 925830 w 2036445"/>
              <a:gd name="connsiteY17" fmla="*/ 125344 h 330449"/>
              <a:gd name="connisteX18" fmla="*/ 857250 w 2036445"/>
              <a:gd name="connsiteY18" fmla="*/ 135504 h 330449"/>
              <a:gd name="connisteX19" fmla="*/ 789305 w 2036445"/>
              <a:gd name="connsiteY19" fmla="*/ 135504 h 330449"/>
              <a:gd name="connisteX20" fmla="*/ 711200 w 2036445"/>
              <a:gd name="connsiteY20" fmla="*/ 106294 h 330449"/>
              <a:gd name="connisteX21" fmla="*/ 643255 w 2036445"/>
              <a:gd name="connsiteY21" fmla="*/ 57399 h 330449"/>
              <a:gd name="connisteX22" fmla="*/ 574675 w 2036445"/>
              <a:gd name="connsiteY22" fmla="*/ 18029 h 330449"/>
              <a:gd name="connisteX23" fmla="*/ 506730 w 2036445"/>
              <a:gd name="connsiteY23" fmla="*/ 8504 h 330449"/>
              <a:gd name="connisteX24" fmla="*/ 438150 w 2036445"/>
              <a:gd name="connsiteY24" fmla="*/ 18029 h 330449"/>
              <a:gd name="connisteX25" fmla="*/ 370205 w 2036445"/>
              <a:gd name="connsiteY25" fmla="*/ 37714 h 330449"/>
              <a:gd name="connisteX26" fmla="*/ 301625 w 2036445"/>
              <a:gd name="connsiteY26" fmla="*/ 37714 h 330449"/>
              <a:gd name="connisteX27" fmla="*/ 233680 w 2036445"/>
              <a:gd name="connsiteY27" fmla="*/ 37714 h 330449"/>
              <a:gd name="connisteX28" fmla="*/ 155575 w 2036445"/>
              <a:gd name="connsiteY28" fmla="*/ 8504 h 330449"/>
              <a:gd name="connisteX29" fmla="*/ 77470 w 2036445"/>
              <a:gd name="connsiteY29" fmla="*/ 8504 h 330449"/>
              <a:gd name="connisteX30" fmla="*/ 38735 w 2036445"/>
              <a:gd name="connsiteY30" fmla="*/ 86609 h 330449"/>
              <a:gd name="connisteX31" fmla="*/ 29210 w 2036445"/>
              <a:gd name="connsiteY31" fmla="*/ 154554 h 330449"/>
              <a:gd name="connisteX32" fmla="*/ 48260 w 2036445"/>
              <a:gd name="connsiteY32" fmla="*/ 223134 h 330449"/>
              <a:gd name="connisteX33" fmla="*/ 67945 w 2036445"/>
              <a:gd name="connsiteY33" fmla="*/ 291079 h 330449"/>
              <a:gd name="connisteX34" fmla="*/ 0 w 2036445"/>
              <a:gd name="connsiteY34" fmla="*/ 272029 h 33044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2036445" h="330449">
                <a:moveTo>
                  <a:pt x="2036445" y="330449"/>
                </a:moveTo>
                <a:cubicBezTo>
                  <a:pt x="2023745" y="326004"/>
                  <a:pt x="1993900" y="320924"/>
                  <a:pt x="1968500" y="301239"/>
                </a:cubicBezTo>
                <a:cubicBezTo>
                  <a:pt x="1943100" y="281554"/>
                  <a:pt x="1931670" y="261869"/>
                  <a:pt x="1910080" y="232659"/>
                </a:cubicBezTo>
                <a:cubicBezTo>
                  <a:pt x="1888490" y="203449"/>
                  <a:pt x="1880870" y="183764"/>
                  <a:pt x="1861185" y="154554"/>
                </a:cubicBezTo>
                <a:cubicBezTo>
                  <a:pt x="1841500" y="125344"/>
                  <a:pt x="1835785" y="104389"/>
                  <a:pt x="1812290" y="86609"/>
                </a:cubicBezTo>
                <a:cubicBezTo>
                  <a:pt x="1788795" y="68829"/>
                  <a:pt x="1771650" y="70734"/>
                  <a:pt x="1744345" y="66924"/>
                </a:cubicBezTo>
                <a:cubicBezTo>
                  <a:pt x="1717040" y="63114"/>
                  <a:pt x="1703070" y="66924"/>
                  <a:pt x="1675765" y="66924"/>
                </a:cubicBezTo>
                <a:cubicBezTo>
                  <a:pt x="1648460" y="66924"/>
                  <a:pt x="1635125" y="65019"/>
                  <a:pt x="1607820" y="66924"/>
                </a:cubicBezTo>
                <a:cubicBezTo>
                  <a:pt x="1580515" y="68829"/>
                  <a:pt x="1567180" y="71369"/>
                  <a:pt x="1539875" y="77084"/>
                </a:cubicBezTo>
                <a:cubicBezTo>
                  <a:pt x="1512570" y="82799"/>
                  <a:pt x="1498600" y="90419"/>
                  <a:pt x="1471295" y="96134"/>
                </a:cubicBezTo>
                <a:cubicBezTo>
                  <a:pt x="1443990" y="101849"/>
                  <a:pt x="1430655" y="104389"/>
                  <a:pt x="1403350" y="106294"/>
                </a:cubicBezTo>
                <a:cubicBezTo>
                  <a:pt x="1376045" y="108199"/>
                  <a:pt x="1362075" y="108199"/>
                  <a:pt x="1334770" y="106294"/>
                </a:cubicBezTo>
                <a:cubicBezTo>
                  <a:pt x="1307465" y="104389"/>
                  <a:pt x="1294130" y="101849"/>
                  <a:pt x="1266825" y="96134"/>
                </a:cubicBezTo>
                <a:cubicBezTo>
                  <a:pt x="1239520" y="90419"/>
                  <a:pt x="1225550" y="80894"/>
                  <a:pt x="1198245" y="77084"/>
                </a:cubicBezTo>
                <a:cubicBezTo>
                  <a:pt x="1170940" y="73274"/>
                  <a:pt x="1157605" y="77084"/>
                  <a:pt x="1130300" y="77084"/>
                </a:cubicBezTo>
                <a:cubicBezTo>
                  <a:pt x="1102995" y="77084"/>
                  <a:pt x="1089660" y="71369"/>
                  <a:pt x="1062355" y="77084"/>
                </a:cubicBezTo>
                <a:cubicBezTo>
                  <a:pt x="1035050" y="82799"/>
                  <a:pt x="1021080" y="96769"/>
                  <a:pt x="993775" y="106294"/>
                </a:cubicBezTo>
                <a:cubicBezTo>
                  <a:pt x="966470" y="115819"/>
                  <a:pt x="953135" y="119629"/>
                  <a:pt x="925830" y="125344"/>
                </a:cubicBezTo>
                <a:cubicBezTo>
                  <a:pt x="898525" y="131059"/>
                  <a:pt x="884555" y="133599"/>
                  <a:pt x="857250" y="135504"/>
                </a:cubicBezTo>
                <a:cubicBezTo>
                  <a:pt x="829945" y="137409"/>
                  <a:pt x="818515" y="141219"/>
                  <a:pt x="789305" y="135504"/>
                </a:cubicBezTo>
                <a:cubicBezTo>
                  <a:pt x="760095" y="129789"/>
                  <a:pt x="740410" y="122169"/>
                  <a:pt x="711200" y="106294"/>
                </a:cubicBezTo>
                <a:cubicBezTo>
                  <a:pt x="681990" y="90419"/>
                  <a:pt x="670560" y="75179"/>
                  <a:pt x="643255" y="57399"/>
                </a:cubicBezTo>
                <a:cubicBezTo>
                  <a:pt x="615950" y="39619"/>
                  <a:pt x="601980" y="27554"/>
                  <a:pt x="574675" y="18029"/>
                </a:cubicBezTo>
                <a:cubicBezTo>
                  <a:pt x="547370" y="8504"/>
                  <a:pt x="534035" y="8504"/>
                  <a:pt x="506730" y="8504"/>
                </a:cubicBezTo>
                <a:cubicBezTo>
                  <a:pt x="479425" y="8504"/>
                  <a:pt x="465455" y="12314"/>
                  <a:pt x="438150" y="18029"/>
                </a:cubicBezTo>
                <a:cubicBezTo>
                  <a:pt x="410845" y="23744"/>
                  <a:pt x="397510" y="33904"/>
                  <a:pt x="370205" y="37714"/>
                </a:cubicBezTo>
                <a:cubicBezTo>
                  <a:pt x="342900" y="41524"/>
                  <a:pt x="328930" y="37714"/>
                  <a:pt x="301625" y="37714"/>
                </a:cubicBezTo>
                <a:cubicBezTo>
                  <a:pt x="274320" y="37714"/>
                  <a:pt x="262890" y="43429"/>
                  <a:pt x="233680" y="37714"/>
                </a:cubicBezTo>
                <a:cubicBezTo>
                  <a:pt x="204470" y="31999"/>
                  <a:pt x="186690" y="14219"/>
                  <a:pt x="155575" y="8504"/>
                </a:cubicBezTo>
                <a:cubicBezTo>
                  <a:pt x="124460" y="2789"/>
                  <a:pt x="100965" y="-7371"/>
                  <a:pt x="77470" y="8504"/>
                </a:cubicBezTo>
                <a:cubicBezTo>
                  <a:pt x="53975" y="24379"/>
                  <a:pt x="48260" y="57399"/>
                  <a:pt x="38735" y="86609"/>
                </a:cubicBezTo>
                <a:cubicBezTo>
                  <a:pt x="29210" y="115819"/>
                  <a:pt x="27305" y="127249"/>
                  <a:pt x="29210" y="154554"/>
                </a:cubicBezTo>
                <a:cubicBezTo>
                  <a:pt x="31115" y="181859"/>
                  <a:pt x="40640" y="195829"/>
                  <a:pt x="48260" y="223134"/>
                </a:cubicBezTo>
                <a:cubicBezTo>
                  <a:pt x="55880" y="250439"/>
                  <a:pt x="77470" y="281554"/>
                  <a:pt x="67945" y="291079"/>
                </a:cubicBezTo>
                <a:cubicBezTo>
                  <a:pt x="58420" y="300604"/>
                  <a:pt x="13970" y="277109"/>
                  <a:pt x="0" y="272029"/>
                </a:cubicBezTo>
              </a:path>
            </a:pathLst>
          </a:custGeom>
          <a:noFill/>
          <a:ln w="508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235065" y="2687955"/>
            <a:ext cx="155575" cy="116840"/>
          </a:xfrm>
          <a:custGeom>
            <a:avLst/>
            <a:gdLst>
              <a:gd name="connisteX0" fmla="*/ 0 w 155575"/>
              <a:gd name="connsiteY0" fmla="*/ 0 h 116911"/>
              <a:gd name="connisteX1" fmla="*/ 67945 w 155575"/>
              <a:gd name="connsiteY1" fmla="*/ 58420 h 116911"/>
              <a:gd name="connisteX2" fmla="*/ 136525 w 155575"/>
              <a:gd name="connsiteY2" fmla="*/ 116840 h 116911"/>
              <a:gd name="connisteX3" fmla="*/ 155575 w 155575"/>
              <a:gd name="connsiteY3" fmla="*/ 48895 h 1169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575" h="116911">
                <a:moveTo>
                  <a:pt x="0" y="0"/>
                </a:moveTo>
                <a:cubicBezTo>
                  <a:pt x="12065" y="10795"/>
                  <a:pt x="40640" y="34925"/>
                  <a:pt x="67945" y="58420"/>
                </a:cubicBezTo>
                <a:cubicBezTo>
                  <a:pt x="95250" y="81915"/>
                  <a:pt x="118745" y="118745"/>
                  <a:pt x="136525" y="116840"/>
                </a:cubicBezTo>
                <a:cubicBezTo>
                  <a:pt x="154305" y="114935"/>
                  <a:pt x="153035" y="63500"/>
                  <a:pt x="155575" y="48895"/>
                </a:cubicBezTo>
              </a:path>
            </a:pathLst>
          </a:custGeom>
          <a:noFill/>
          <a:ln w="508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5" y="3588385"/>
            <a:ext cx="4524375" cy="457200"/>
          </a:xfrm>
          <a:prstGeom prst="rect">
            <a:avLst/>
          </a:prstGeom>
          <a:solidFill>
            <a:srgbClr val="FFFF5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卡伯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英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纽芬兰岛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5" y="3076575"/>
            <a:ext cx="4525010" cy="457200"/>
          </a:xfrm>
          <a:prstGeom prst="rect">
            <a:avLst/>
          </a:prstGeom>
          <a:solidFill>
            <a:srgbClr val="FFFF5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卡蒂埃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法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拉布拉多半岛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15875" y="2544445"/>
            <a:ext cx="4524375" cy="457200"/>
          </a:xfrm>
          <a:prstGeom prst="rect">
            <a:avLst/>
          </a:prstGeom>
          <a:solidFill>
            <a:srgbClr val="FFFF5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巴伦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支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荷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北冰洋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2015490"/>
            <a:ext cx="4525010" cy="457200"/>
          </a:xfrm>
          <a:prstGeom prst="rect">
            <a:avLst/>
          </a:prstGeom>
          <a:solidFill>
            <a:srgbClr val="FFFF5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哈德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逊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荷  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北冰洋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亚洲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05" y="1456690"/>
            <a:ext cx="4523740" cy="457200"/>
          </a:xfrm>
          <a:prstGeom prst="rect">
            <a:avLst/>
          </a:prstGeom>
          <a:solidFill>
            <a:srgbClr val="FFFF59">
              <a:alpha val="6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俄罗斯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 北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太平洋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北冰洋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5" y="5570220"/>
            <a:ext cx="4524375" cy="457200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德雷克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英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合恩角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（美洲南端）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05" y="6072505"/>
            <a:ext cx="4524375" cy="457200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塔斯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曼 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荷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环航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澳大利亚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413365" y="4631055"/>
            <a:ext cx="1452880" cy="1047115"/>
            <a:chOff x="7649318" y="4830097"/>
            <a:chExt cx="3714314" cy="999202"/>
          </a:xfrm>
        </p:grpSpPr>
        <p:sp>
          <p:nvSpPr>
            <p:cNvPr id="34" name="任意多边形 33"/>
            <p:cNvSpPr/>
            <p:nvPr/>
          </p:nvSpPr>
          <p:spPr>
            <a:xfrm>
              <a:off x="7649318" y="4830097"/>
              <a:ext cx="3692192" cy="999202"/>
            </a:xfrm>
            <a:custGeom>
              <a:avLst/>
              <a:gdLst>
                <a:gd name="connsiteX0" fmla="*/ 34592 w 3692192"/>
                <a:gd name="connsiteY0" fmla="*/ 0 h 999202"/>
                <a:gd name="connsiteX1" fmla="*/ 12469 w 3692192"/>
                <a:gd name="connsiteY1" fmla="*/ 235974 h 999202"/>
                <a:gd name="connsiteX2" fmla="*/ 204198 w 3692192"/>
                <a:gd name="connsiteY2" fmla="*/ 648929 h 999202"/>
                <a:gd name="connsiteX3" fmla="*/ 838379 w 3692192"/>
                <a:gd name="connsiteY3" fmla="*/ 774290 h 999202"/>
                <a:gd name="connsiteX4" fmla="*/ 1347198 w 3692192"/>
                <a:gd name="connsiteY4" fmla="*/ 973393 h 999202"/>
                <a:gd name="connsiteX5" fmla="*/ 1531553 w 3692192"/>
                <a:gd name="connsiteY5" fmla="*/ 966019 h 999202"/>
                <a:gd name="connsiteX6" fmla="*/ 1804398 w 3692192"/>
                <a:gd name="connsiteY6" fmla="*/ 693174 h 999202"/>
                <a:gd name="connsiteX7" fmla="*/ 2173108 w 3692192"/>
                <a:gd name="connsiteY7" fmla="*/ 707922 h 999202"/>
                <a:gd name="connsiteX8" fmla="*/ 2571314 w 3692192"/>
                <a:gd name="connsiteY8" fmla="*/ 707922 h 999202"/>
                <a:gd name="connsiteX9" fmla="*/ 2763043 w 3692192"/>
                <a:gd name="connsiteY9" fmla="*/ 870155 h 999202"/>
                <a:gd name="connsiteX10" fmla="*/ 2969521 w 3692192"/>
                <a:gd name="connsiteY10" fmla="*/ 803787 h 999202"/>
                <a:gd name="connsiteX11" fmla="*/ 3308734 w 3692192"/>
                <a:gd name="connsiteY11" fmla="*/ 840658 h 999202"/>
                <a:gd name="connsiteX12" fmla="*/ 3529959 w 3692192"/>
                <a:gd name="connsiteY12" fmla="*/ 744793 h 999202"/>
                <a:gd name="connsiteX13" fmla="*/ 3611076 w 3692192"/>
                <a:gd name="connsiteY13" fmla="*/ 427703 h 999202"/>
                <a:gd name="connsiteX14" fmla="*/ 3692192 w 3692192"/>
                <a:gd name="connsiteY14" fmla="*/ 287593 h 99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2191" h="999202">
                  <a:moveTo>
                    <a:pt x="34592" y="0"/>
                  </a:moveTo>
                  <a:cubicBezTo>
                    <a:pt x="9396" y="63909"/>
                    <a:pt x="-15799" y="127819"/>
                    <a:pt x="12469" y="235974"/>
                  </a:cubicBezTo>
                  <a:cubicBezTo>
                    <a:pt x="40737" y="344129"/>
                    <a:pt x="66546" y="559210"/>
                    <a:pt x="204198" y="648929"/>
                  </a:cubicBezTo>
                  <a:cubicBezTo>
                    <a:pt x="341850" y="738648"/>
                    <a:pt x="647879" y="720213"/>
                    <a:pt x="838379" y="774290"/>
                  </a:cubicBezTo>
                  <a:cubicBezTo>
                    <a:pt x="1028879" y="828367"/>
                    <a:pt x="1231669" y="941438"/>
                    <a:pt x="1347198" y="973393"/>
                  </a:cubicBezTo>
                  <a:cubicBezTo>
                    <a:pt x="1462727" y="1005348"/>
                    <a:pt x="1455353" y="1012722"/>
                    <a:pt x="1531553" y="966019"/>
                  </a:cubicBezTo>
                  <a:cubicBezTo>
                    <a:pt x="1607753" y="919316"/>
                    <a:pt x="1697472" y="736190"/>
                    <a:pt x="1804398" y="693174"/>
                  </a:cubicBezTo>
                  <a:cubicBezTo>
                    <a:pt x="1911324" y="650158"/>
                    <a:pt x="2045289" y="705464"/>
                    <a:pt x="2173108" y="707922"/>
                  </a:cubicBezTo>
                  <a:cubicBezTo>
                    <a:pt x="2300927" y="710380"/>
                    <a:pt x="2472992" y="680883"/>
                    <a:pt x="2571314" y="707922"/>
                  </a:cubicBezTo>
                  <a:cubicBezTo>
                    <a:pt x="2669636" y="734961"/>
                    <a:pt x="2696675" y="854178"/>
                    <a:pt x="2763043" y="870155"/>
                  </a:cubicBezTo>
                  <a:cubicBezTo>
                    <a:pt x="2829411" y="886132"/>
                    <a:pt x="2878573" y="808703"/>
                    <a:pt x="2969521" y="803787"/>
                  </a:cubicBezTo>
                  <a:cubicBezTo>
                    <a:pt x="3060469" y="798871"/>
                    <a:pt x="3215328" y="850490"/>
                    <a:pt x="3308734" y="840658"/>
                  </a:cubicBezTo>
                  <a:cubicBezTo>
                    <a:pt x="3402140" y="830826"/>
                    <a:pt x="3479569" y="813619"/>
                    <a:pt x="3529959" y="744793"/>
                  </a:cubicBezTo>
                  <a:cubicBezTo>
                    <a:pt x="3580349" y="675967"/>
                    <a:pt x="3584037" y="503903"/>
                    <a:pt x="3611076" y="427703"/>
                  </a:cubicBezTo>
                  <a:cubicBezTo>
                    <a:pt x="3638115" y="351503"/>
                    <a:pt x="3665153" y="319548"/>
                    <a:pt x="3692192" y="287593"/>
                  </a:cubicBezTo>
                </a:path>
              </a:pathLst>
            </a:custGeom>
            <a:ln w="50800">
              <a:solidFill>
                <a:srgbClr val="BF9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35" name="直接箭头连接符 34"/>
            <p:cNvCxnSpPr>
              <a:stCxn id="34" idx="14"/>
            </p:cNvCxnSpPr>
            <p:nvPr/>
          </p:nvCxnSpPr>
          <p:spPr>
            <a:xfrm flipV="1">
              <a:off x="11341510" y="5073445"/>
              <a:ext cx="22122" cy="44245"/>
            </a:xfrm>
            <a:prstGeom prst="straightConnector1">
              <a:avLst/>
            </a:prstGeom>
            <a:ln w="50800">
              <a:solidFill>
                <a:srgbClr val="BF9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任意多边形 36"/>
          <p:cNvSpPr/>
          <p:nvPr/>
        </p:nvSpPr>
        <p:spPr>
          <a:xfrm>
            <a:off x="10479405" y="4201160"/>
            <a:ext cx="1377315" cy="685165"/>
          </a:xfrm>
          <a:custGeom>
            <a:avLst/>
            <a:gdLst>
              <a:gd name="connsiteX0" fmla="*/ 3691432 w 3816794"/>
              <a:gd name="connsiteY0" fmla="*/ 1007551 h 1007551"/>
              <a:gd name="connsiteX1" fmla="*/ 3816794 w 3816794"/>
              <a:gd name="connsiteY1" fmla="*/ 771577 h 1007551"/>
              <a:gd name="connsiteX2" fmla="*/ 3691432 w 3816794"/>
              <a:gd name="connsiteY2" fmla="*/ 528229 h 1007551"/>
              <a:gd name="connsiteX3" fmla="*/ 3359594 w 3816794"/>
              <a:gd name="connsiteY3" fmla="*/ 248009 h 1007551"/>
              <a:gd name="connsiteX4" fmla="*/ 2976135 w 3816794"/>
              <a:gd name="connsiteY4" fmla="*/ 78403 h 1007551"/>
              <a:gd name="connsiteX5" fmla="*/ 2872897 w 3816794"/>
              <a:gd name="connsiteY5" fmla="*/ 85777 h 1007551"/>
              <a:gd name="connsiteX6" fmla="*/ 2740161 w 3816794"/>
              <a:gd name="connsiteY6" fmla="*/ 152145 h 1007551"/>
              <a:gd name="connsiteX7" fmla="*/ 2622174 w 3816794"/>
              <a:gd name="connsiteY7" fmla="*/ 41532 h 1007551"/>
              <a:gd name="connsiteX8" fmla="*/ 2356703 w 3816794"/>
              <a:gd name="connsiteY8" fmla="*/ 4661 h 1007551"/>
              <a:gd name="connsiteX9" fmla="*/ 2061735 w 3816794"/>
              <a:gd name="connsiteY9" fmla="*/ 137396 h 1007551"/>
              <a:gd name="connsiteX10" fmla="*/ 1943748 w 3816794"/>
              <a:gd name="connsiteY10" fmla="*/ 277506 h 1007551"/>
              <a:gd name="connsiteX11" fmla="*/ 1700400 w 3816794"/>
              <a:gd name="connsiteY11" fmla="*/ 196390 h 1007551"/>
              <a:gd name="connsiteX12" fmla="*/ 1545542 w 3816794"/>
              <a:gd name="connsiteY12" fmla="*/ 203764 h 1007551"/>
              <a:gd name="connsiteX13" fmla="*/ 1398058 w 3816794"/>
              <a:gd name="connsiteY13" fmla="*/ 233261 h 1007551"/>
              <a:gd name="connsiteX14" fmla="*/ 1361187 w 3816794"/>
              <a:gd name="connsiteY14" fmla="*/ 321751 h 1007551"/>
              <a:gd name="connsiteX15" fmla="*/ 1228452 w 3816794"/>
              <a:gd name="connsiteY15" fmla="*/ 483983 h 1007551"/>
              <a:gd name="connsiteX16" fmla="*/ 822871 w 3816794"/>
              <a:gd name="connsiteY16" fmla="*/ 565100 h 1007551"/>
              <a:gd name="connsiteX17" fmla="*/ 306677 w 3816794"/>
              <a:gd name="connsiteY17" fmla="*/ 624093 h 1007551"/>
              <a:gd name="connsiteX18" fmla="*/ 26458 w 3816794"/>
              <a:gd name="connsiteY18" fmla="*/ 705209 h 1007551"/>
              <a:gd name="connsiteX19" fmla="*/ 11710 w 3816794"/>
              <a:gd name="connsiteY19" fmla="*/ 778951 h 100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6794" h="1007551">
                <a:moveTo>
                  <a:pt x="3691432" y="1007551"/>
                </a:moveTo>
                <a:cubicBezTo>
                  <a:pt x="3754113" y="929507"/>
                  <a:pt x="3816794" y="851464"/>
                  <a:pt x="3816794" y="771577"/>
                </a:cubicBezTo>
                <a:cubicBezTo>
                  <a:pt x="3816794" y="691690"/>
                  <a:pt x="3767632" y="615490"/>
                  <a:pt x="3691432" y="528229"/>
                </a:cubicBezTo>
                <a:cubicBezTo>
                  <a:pt x="3615232" y="440968"/>
                  <a:pt x="3478810" y="322980"/>
                  <a:pt x="3359594" y="248009"/>
                </a:cubicBezTo>
                <a:cubicBezTo>
                  <a:pt x="3240378" y="173038"/>
                  <a:pt x="3057251" y="105442"/>
                  <a:pt x="2976135" y="78403"/>
                </a:cubicBezTo>
                <a:cubicBezTo>
                  <a:pt x="2895019" y="51364"/>
                  <a:pt x="2912226" y="73487"/>
                  <a:pt x="2872897" y="85777"/>
                </a:cubicBezTo>
                <a:cubicBezTo>
                  <a:pt x="2833568" y="98067"/>
                  <a:pt x="2781948" y="159519"/>
                  <a:pt x="2740161" y="152145"/>
                </a:cubicBezTo>
                <a:cubicBezTo>
                  <a:pt x="2698374" y="144771"/>
                  <a:pt x="2686084" y="66113"/>
                  <a:pt x="2622174" y="41532"/>
                </a:cubicBezTo>
                <a:cubicBezTo>
                  <a:pt x="2558264" y="16951"/>
                  <a:pt x="2450109" y="-11316"/>
                  <a:pt x="2356703" y="4661"/>
                </a:cubicBezTo>
                <a:cubicBezTo>
                  <a:pt x="2263297" y="20638"/>
                  <a:pt x="2130561" y="91922"/>
                  <a:pt x="2061735" y="137396"/>
                </a:cubicBezTo>
                <a:cubicBezTo>
                  <a:pt x="1992909" y="182870"/>
                  <a:pt x="2003970" y="267674"/>
                  <a:pt x="1943748" y="277506"/>
                </a:cubicBezTo>
                <a:cubicBezTo>
                  <a:pt x="1883526" y="287338"/>
                  <a:pt x="1766768" y="208680"/>
                  <a:pt x="1700400" y="196390"/>
                </a:cubicBezTo>
                <a:cubicBezTo>
                  <a:pt x="1634032" y="184100"/>
                  <a:pt x="1595932" y="197619"/>
                  <a:pt x="1545542" y="203764"/>
                </a:cubicBezTo>
                <a:cubicBezTo>
                  <a:pt x="1495152" y="209909"/>
                  <a:pt x="1428784" y="213596"/>
                  <a:pt x="1398058" y="233261"/>
                </a:cubicBezTo>
                <a:cubicBezTo>
                  <a:pt x="1367332" y="252926"/>
                  <a:pt x="1389455" y="279964"/>
                  <a:pt x="1361187" y="321751"/>
                </a:cubicBezTo>
                <a:cubicBezTo>
                  <a:pt x="1332919" y="363538"/>
                  <a:pt x="1318171" y="443425"/>
                  <a:pt x="1228452" y="483983"/>
                </a:cubicBezTo>
                <a:cubicBezTo>
                  <a:pt x="1138733" y="524541"/>
                  <a:pt x="976500" y="541748"/>
                  <a:pt x="822871" y="565100"/>
                </a:cubicBezTo>
                <a:cubicBezTo>
                  <a:pt x="669242" y="588452"/>
                  <a:pt x="439412" y="600742"/>
                  <a:pt x="306677" y="624093"/>
                </a:cubicBezTo>
                <a:cubicBezTo>
                  <a:pt x="173942" y="647444"/>
                  <a:pt x="75619" y="679399"/>
                  <a:pt x="26458" y="705209"/>
                </a:cubicBezTo>
                <a:cubicBezTo>
                  <a:pt x="-22703" y="731019"/>
                  <a:pt x="11710" y="778951"/>
                  <a:pt x="11710" y="778951"/>
                </a:cubicBezTo>
              </a:path>
            </a:pathLst>
          </a:custGeom>
          <a:ln w="508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800" b="1">
              <a:ea typeface="微软雅黑" panose="020B0503020204020204" charset="-122"/>
            </a:endParaRPr>
          </a:p>
        </p:txBody>
      </p:sp>
      <p:sp>
        <p:nvSpPr>
          <p:cNvPr id="38" name="TextBox 11292"/>
          <p:cNvSpPr txBox="1"/>
          <p:nvPr/>
        </p:nvSpPr>
        <p:spPr>
          <a:xfrm>
            <a:off x="10915015" y="5596255"/>
            <a:ext cx="109220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BF9000"/>
                </a:solidFill>
                <a:ea typeface="微软雅黑" panose="020B0503020204020204" charset="-122"/>
              </a:rPr>
              <a:t>塔斯曼</a:t>
            </a:r>
            <a:endParaRPr lang="en-US" altLang="zh-CN" sz="2000" b="1">
              <a:solidFill>
                <a:srgbClr val="BF9000"/>
              </a:solidFill>
              <a:ea typeface="微软雅黑" panose="020B050302020402020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743700" y="2977515"/>
            <a:ext cx="1173480" cy="2611120"/>
            <a:chOff x="3274142" y="2238375"/>
            <a:chExt cx="2132883" cy="3711699"/>
          </a:xfrm>
        </p:grpSpPr>
        <p:sp>
          <p:nvSpPr>
            <p:cNvPr id="45" name="任意多边形 44"/>
            <p:cNvSpPr/>
            <p:nvPr/>
          </p:nvSpPr>
          <p:spPr>
            <a:xfrm>
              <a:off x="4886325" y="2238375"/>
              <a:ext cx="520700" cy="1362075"/>
            </a:xfrm>
            <a:custGeom>
              <a:avLst/>
              <a:gdLst>
                <a:gd name="connsiteX0" fmla="*/ 520700 w 520700"/>
                <a:gd name="connsiteY0" fmla="*/ 0 h 1362075"/>
                <a:gd name="connsiteX1" fmla="*/ 479425 w 520700"/>
                <a:gd name="connsiteY1" fmla="*/ 136525 h 1362075"/>
                <a:gd name="connsiteX2" fmla="*/ 409575 w 520700"/>
                <a:gd name="connsiteY2" fmla="*/ 241300 h 1362075"/>
                <a:gd name="connsiteX3" fmla="*/ 371475 w 520700"/>
                <a:gd name="connsiteY3" fmla="*/ 320675 h 1362075"/>
                <a:gd name="connsiteX4" fmla="*/ 339725 w 520700"/>
                <a:gd name="connsiteY4" fmla="*/ 536575 h 1362075"/>
                <a:gd name="connsiteX5" fmla="*/ 323850 w 520700"/>
                <a:gd name="connsiteY5" fmla="*/ 711200 h 1362075"/>
                <a:gd name="connsiteX6" fmla="*/ 279400 w 520700"/>
                <a:gd name="connsiteY6" fmla="*/ 800100 h 1362075"/>
                <a:gd name="connsiteX7" fmla="*/ 98425 w 520700"/>
                <a:gd name="connsiteY7" fmla="*/ 1035050 h 1362075"/>
                <a:gd name="connsiteX8" fmla="*/ 0 w 520700"/>
                <a:gd name="connsiteY8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700" h="1362075">
                  <a:moveTo>
                    <a:pt x="520700" y="0"/>
                  </a:moveTo>
                  <a:cubicBezTo>
                    <a:pt x="509323" y="48154"/>
                    <a:pt x="497946" y="96308"/>
                    <a:pt x="479425" y="136525"/>
                  </a:cubicBezTo>
                  <a:cubicBezTo>
                    <a:pt x="460904" y="176742"/>
                    <a:pt x="427567" y="210608"/>
                    <a:pt x="409575" y="241300"/>
                  </a:cubicBezTo>
                  <a:cubicBezTo>
                    <a:pt x="391583" y="271992"/>
                    <a:pt x="383117" y="271463"/>
                    <a:pt x="371475" y="320675"/>
                  </a:cubicBezTo>
                  <a:cubicBezTo>
                    <a:pt x="359833" y="369888"/>
                    <a:pt x="347662" y="471488"/>
                    <a:pt x="339725" y="536575"/>
                  </a:cubicBezTo>
                  <a:cubicBezTo>
                    <a:pt x="331788" y="601662"/>
                    <a:pt x="333904" y="667279"/>
                    <a:pt x="323850" y="711200"/>
                  </a:cubicBezTo>
                  <a:cubicBezTo>
                    <a:pt x="313796" y="755121"/>
                    <a:pt x="316971" y="746125"/>
                    <a:pt x="279400" y="800100"/>
                  </a:cubicBezTo>
                  <a:cubicBezTo>
                    <a:pt x="241829" y="854075"/>
                    <a:pt x="144992" y="941388"/>
                    <a:pt x="98425" y="1035050"/>
                  </a:cubicBezTo>
                  <a:cubicBezTo>
                    <a:pt x="51858" y="1128712"/>
                    <a:pt x="38629" y="1240367"/>
                    <a:pt x="0" y="1362075"/>
                  </a:cubicBezTo>
                </a:path>
              </a:pathLst>
            </a:custGeom>
            <a:ln w="47625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3274142" y="3632200"/>
              <a:ext cx="1605833" cy="2317874"/>
              <a:chOff x="3274142" y="3632200"/>
              <a:chExt cx="1605833" cy="2317874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3368675" y="3632200"/>
                <a:ext cx="1511300" cy="2073275"/>
              </a:xfrm>
              <a:custGeom>
                <a:avLst/>
                <a:gdLst>
                  <a:gd name="connsiteX0" fmla="*/ 1511300 w 1511300"/>
                  <a:gd name="connsiteY0" fmla="*/ 0 h 2073275"/>
                  <a:gd name="connsiteX1" fmla="*/ 1444625 w 1511300"/>
                  <a:gd name="connsiteY1" fmla="*/ 234950 h 2073275"/>
                  <a:gd name="connsiteX2" fmla="*/ 1238250 w 1511300"/>
                  <a:gd name="connsiteY2" fmla="*/ 530225 h 2073275"/>
                  <a:gd name="connsiteX3" fmla="*/ 1133475 w 1511300"/>
                  <a:gd name="connsiteY3" fmla="*/ 609600 h 2073275"/>
                  <a:gd name="connsiteX4" fmla="*/ 996950 w 1511300"/>
                  <a:gd name="connsiteY4" fmla="*/ 927100 h 2073275"/>
                  <a:gd name="connsiteX5" fmla="*/ 962025 w 1511300"/>
                  <a:gd name="connsiteY5" fmla="*/ 1127125 h 2073275"/>
                  <a:gd name="connsiteX6" fmla="*/ 800100 w 1511300"/>
                  <a:gd name="connsiteY6" fmla="*/ 1279525 h 2073275"/>
                  <a:gd name="connsiteX7" fmla="*/ 688975 w 1511300"/>
                  <a:gd name="connsiteY7" fmla="*/ 1343025 h 2073275"/>
                  <a:gd name="connsiteX8" fmla="*/ 622300 w 1511300"/>
                  <a:gd name="connsiteY8" fmla="*/ 1514475 h 2073275"/>
                  <a:gd name="connsiteX9" fmla="*/ 387350 w 1511300"/>
                  <a:gd name="connsiteY9" fmla="*/ 1739900 h 2073275"/>
                  <a:gd name="connsiteX10" fmla="*/ 161925 w 1511300"/>
                  <a:gd name="connsiteY10" fmla="*/ 1892300 h 2073275"/>
                  <a:gd name="connsiteX11" fmla="*/ 66675 w 1511300"/>
                  <a:gd name="connsiteY11" fmla="*/ 2038350 h 2073275"/>
                  <a:gd name="connsiteX12" fmla="*/ 0 w 1511300"/>
                  <a:gd name="connsiteY12" fmla="*/ 2073275 h 207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1300" h="2073275">
                    <a:moveTo>
                      <a:pt x="1511300" y="0"/>
                    </a:moveTo>
                    <a:cubicBezTo>
                      <a:pt x="1500716" y="73289"/>
                      <a:pt x="1490133" y="146579"/>
                      <a:pt x="1444625" y="234950"/>
                    </a:cubicBezTo>
                    <a:cubicBezTo>
                      <a:pt x="1399117" y="323321"/>
                      <a:pt x="1290108" y="467783"/>
                      <a:pt x="1238250" y="530225"/>
                    </a:cubicBezTo>
                    <a:cubicBezTo>
                      <a:pt x="1186392" y="592667"/>
                      <a:pt x="1173692" y="543454"/>
                      <a:pt x="1133475" y="609600"/>
                    </a:cubicBezTo>
                    <a:cubicBezTo>
                      <a:pt x="1093258" y="675746"/>
                      <a:pt x="1025525" y="840846"/>
                      <a:pt x="996950" y="927100"/>
                    </a:cubicBezTo>
                    <a:cubicBezTo>
                      <a:pt x="968375" y="1013354"/>
                      <a:pt x="994833" y="1068388"/>
                      <a:pt x="962025" y="1127125"/>
                    </a:cubicBezTo>
                    <a:cubicBezTo>
                      <a:pt x="929217" y="1185862"/>
                      <a:pt x="845608" y="1243542"/>
                      <a:pt x="800100" y="1279525"/>
                    </a:cubicBezTo>
                    <a:cubicBezTo>
                      <a:pt x="754592" y="1315508"/>
                      <a:pt x="718608" y="1303867"/>
                      <a:pt x="688975" y="1343025"/>
                    </a:cubicBezTo>
                    <a:cubicBezTo>
                      <a:pt x="659342" y="1382183"/>
                      <a:pt x="672571" y="1448329"/>
                      <a:pt x="622300" y="1514475"/>
                    </a:cubicBezTo>
                    <a:cubicBezTo>
                      <a:pt x="572029" y="1580621"/>
                      <a:pt x="464079" y="1676929"/>
                      <a:pt x="387350" y="1739900"/>
                    </a:cubicBezTo>
                    <a:cubicBezTo>
                      <a:pt x="310621" y="1802871"/>
                      <a:pt x="215371" y="1842558"/>
                      <a:pt x="161925" y="1892300"/>
                    </a:cubicBezTo>
                    <a:cubicBezTo>
                      <a:pt x="108479" y="1942042"/>
                      <a:pt x="93662" y="2008188"/>
                      <a:pt x="66675" y="2038350"/>
                    </a:cubicBezTo>
                    <a:cubicBezTo>
                      <a:pt x="39687" y="2068513"/>
                      <a:pt x="28575" y="2052108"/>
                      <a:pt x="0" y="2073275"/>
                    </a:cubicBezTo>
                  </a:path>
                </a:pathLst>
              </a:custGeom>
              <a:ln w="47625">
                <a:solidFill>
                  <a:schemeClr val="accent6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1800" b="1">
                  <a:ea typeface="微软雅黑" panose="020B050302020402020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3378200" y="5734050"/>
                <a:ext cx="74193" cy="184150"/>
              </a:xfrm>
              <a:custGeom>
                <a:avLst/>
                <a:gdLst>
                  <a:gd name="connsiteX0" fmla="*/ 38100 w 74193"/>
                  <a:gd name="connsiteY0" fmla="*/ 0 h 184150"/>
                  <a:gd name="connsiteX1" fmla="*/ 73025 w 74193"/>
                  <a:gd name="connsiteY1" fmla="*/ 82550 h 184150"/>
                  <a:gd name="connsiteX2" fmla="*/ 0 w 74193"/>
                  <a:gd name="connsiteY2" fmla="*/ 184150 h 18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193" h="184150">
                    <a:moveTo>
                      <a:pt x="38100" y="0"/>
                    </a:moveTo>
                    <a:cubicBezTo>
                      <a:pt x="58737" y="25929"/>
                      <a:pt x="79375" y="51858"/>
                      <a:pt x="73025" y="82550"/>
                    </a:cubicBezTo>
                    <a:cubicBezTo>
                      <a:pt x="66675" y="113242"/>
                      <a:pt x="33337" y="148696"/>
                      <a:pt x="0" y="184150"/>
                    </a:cubicBezTo>
                  </a:path>
                </a:pathLst>
              </a:custGeom>
              <a:ln w="47625">
                <a:solidFill>
                  <a:schemeClr val="accent6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sz="1800" b="1">
                  <a:ea typeface="微软雅黑" panose="020B0503020204020204" charset="-122"/>
                </a:endParaRPr>
              </a:p>
            </p:txBody>
          </p:sp>
          <p:cxnSp>
            <p:nvCxnSpPr>
              <p:cNvPr id="49" name="直接箭头连接符 48"/>
              <p:cNvCxnSpPr>
                <a:stCxn id="48" idx="2"/>
              </p:cNvCxnSpPr>
              <p:nvPr/>
            </p:nvCxnSpPr>
            <p:spPr>
              <a:xfrm flipH="1">
                <a:off x="3274142" y="5918200"/>
                <a:ext cx="104058" cy="31874"/>
              </a:xfrm>
              <a:prstGeom prst="straightConnector1">
                <a:avLst/>
              </a:prstGeom>
              <a:ln w="47625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任意多边形 49"/>
          <p:cNvSpPr/>
          <p:nvPr/>
        </p:nvSpPr>
        <p:spPr>
          <a:xfrm>
            <a:off x="5397500" y="3322955"/>
            <a:ext cx="1263650" cy="2628265"/>
          </a:xfrm>
          <a:custGeom>
            <a:avLst/>
            <a:gdLst>
              <a:gd name="connsiteX0" fmla="*/ 1897127 w 1897127"/>
              <a:gd name="connsiteY0" fmla="*/ 3514074 h 3514074"/>
              <a:gd name="connsiteX1" fmla="*/ 1705398 w 1897127"/>
              <a:gd name="connsiteY1" fmla="*/ 3351841 h 3514074"/>
              <a:gd name="connsiteX2" fmla="*/ 1771766 w 1897127"/>
              <a:gd name="connsiteY2" fmla="*/ 2747157 h 3514074"/>
              <a:gd name="connsiteX3" fmla="*/ 1830759 w 1897127"/>
              <a:gd name="connsiteY3" fmla="*/ 2216216 h 3514074"/>
              <a:gd name="connsiteX4" fmla="*/ 1808637 w 1897127"/>
              <a:gd name="connsiteY4" fmla="*/ 2076106 h 3514074"/>
              <a:gd name="connsiteX5" fmla="*/ 1616908 w 1897127"/>
              <a:gd name="connsiteY5" fmla="*/ 1877003 h 3514074"/>
              <a:gd name="connsiteX6" fmla="*/ 1432553 w 1897127"/>
              <a:gd name="connsiteY6" fmla="*/ 1242822 h 3514074"/>
              <a:gd name="connsiteX7" fmla="*/ 1144959 w 1897127"/>
              <a:gd name="connsiteY7" fmla="*/ 947854 h 3514074"/>
              <a:gd name="connsiteX8" fmla="*/ 414914 w 1897127"/>
              <a:gd name="connsiteY8" fmla="*/ 711880 h 3514074"/>
              <a:gd name="connsiteX9" fmla="*/ 97824 w 1897127"/>
              <a:gd name="connsiteY9" fmla="*/ 394790 h 3514074"/>
              <a:gd name="connsiteX10" fmla="*/ 1959 w 1897127"/>
              <a:gd name="connsiteY10" fmla="*/ 77699 h 3514074"/>
              <a:gd name="connsiteX11" fmla="*/ 38830 w 1897127"/>
              <a:gd name="connsiteY11" fmla="*/ 3957 h 3514074"/>
              <a:gd name="connsiteX12" fmla="*/ 105198 w 1897127"/>
              <a:gd name="connsiteY12" fmla="*/ 18706 h 3514074"/>
              <a:gd name="connsiteX13" fmla="*/ 171566 w 1897127"/>
              <a:gd name="connsiteY13" fmla="*/ 92448 h 3514074"/>
              <a:gd name="connsiteX14" fmla="*/ 171566 w 1897127"/>
              <a:gd name="connsiteY14" fmla="*/ 92448 h 351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7127" h="3514074">
                <a:moveTo>
                  <a:pt x="1897127" y="3514074"/>
                </a:moveTo>
                <a:cubicBezTo>
                  <a:pt x="1811709" y="3496867"/>
                  <a:pt x="1726291" y="3479660"/>
                  <a:pt x="1705398" y="3351841"/>
                </a:cubicBezTo>
                <a:cubicBezTo>
                  <a:pt x="1684505" y="3224022"/>
                  <a:pt x="1750873" y="2936428"/>
                  <a:pt x="1771766" y="2747157"/>
                </a:cubicBezTo>
                <a:cubicBezTo>
                  <a:pt x="1792659" y="2557886"/>
                  <a:pt x="1824614" y="2328058"/>
                  <a:pt x="1830759" y="2216216"/>
                </a:cubicBezTo>
                <a:cubicBezTo>
                  <a:pt x="1836904" y="2104374"/>
                  <a:pt x="1844279" y="2132641"/>
                  <a:pt x="1808637" y="2076106"/>
                </a:cubicBezTo>
                <a:cubicBezTo>
                  <a:pt x="1772995" y="2019571"/>
                  <a:pt x="1679589" y="2015884"/>
                  <a:pt x="1616908" y="1877003"/>
                </a:cubicBezTo>
                <a:cubicBezTo>
                  <a:pt x="1554227" y="1738122"/>
                  <a:pt x="1511211" y="1397680"/>
                  <a:pt x="1432553" y="1242822"/>
                </a:cubicBezTo>
                <a:cubicBezTo>
                  <a:pt x="1353895" y="1087964"/>
                  <a:pt x="1314565" y="1036344"/>
                  <a:pt x="1144959" y="947854"/>
                </a:cubicBezTo>
                <a:cubicBezTo>
                  <a:pt x="975353" y="859364"/>
                  <a:pt x="589436" y="804057"/>
                  <a:pt x="414914" y="711880"/>
                </a:cubicBezTo>
                <a:cubicBezTo>
                  <a:pt x="240392" y="619703"/>
                  <a:pt x="166650" y="500487"/>
                  <a:pt x="97824" y="394790"/>
                </a:cubicBezTo>
                <a:cubicBezTo>
                  <a:pt x="28998" y="289093"/>
                  <a:pt x="11791" y="142838"/>
                  <a:pt x="1959" y="77699"/>
                </a:cubicBezTo>
                <a:cubicBezTo>
                  <a:pt x="-7873" y="12560"/>
                  <a:pt x="21624" y="13789"/>
                  <a:pt x="38830" y="3957"/>
                </a:cubicBezTo>
                <a:cubicBezTo>
                  <a:pt x="56036" y="-5875"/>
                  <a:pt x="83075" y="3958"/>
                  <a:pt x="105198" y="18706"/>
                </a:cubicBezTo>
                <a:cubicBezTo>
                  <a:pt x="127321" y="33454"/>
                  <a:pt x="171566" y="92448"/>
                  <a:pt x="171566" y="92448"/>
                </a:cubicBezTo>
                <a:lnTo>
                  <a:pt x="171566" y="92448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800" b="1">
              <a:solidFill>
                <a:srgbClr val="6F9A60"/>
              </a:solidFill>
              <a:ea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4652010" y="3255010"/>
            <a:ext cx="745490" cy="661035"/>
            <a:chOff x="192931" y="2706329"/>
            <a:chExt cx="1348909" cy="1011497"/>
          </a:xfrm>
        </p:grpSpPr>
        <p:sp>
          <p:nvSpPr>
            <p:cNvPr id="52" name="任意多边形 51"/>
            <p:cNvSpPr/>
            <p:nvPr/>
          </p:nvSpPr>
          <p:spPr>
            <a:xfrm>
              <a:off x="317090" y="2706329"/>
              <a:ext cx="1224750" cy="925955"/>
            </a:xfrm>
            <a:custGeom>
              <a:avLst/>
              <a:gdLst>
                <a:gd name="connsiteX0" fmla="*/ 1224116 w 1224750"/>
                <a:gd name="connsiteY0" fmla="*/ 0 h 925955"/>
                <a:gd name="connsiteX1" fmla="*/ 1209368 w 1224750"/>
                <a:gd name="connsiteY1" fmla="*/ 95865 h 925955"/>
                <a:gd name="connsiteX2" fmla="*/ 1120878 w 1224750"/>
                <a:gd name="connsiteY2" fmla="*/ 169606 h 925955"/>
                <a:gd name="connsiteX3" fmla="*/ 317091 w 1224750"/>
                <a:gd name="connsiteY3" fmla="*/ 722671 h 925955"/>
                <a:gd name="connsiteX4" fmla="*/ 58994 w 1224750"/>
                <a:gd name="connsiteY4" fmla="*/ 899652 h 925955"/>
                <a:gd name="connsiteX5" fmla="*/ 0 w 1224750"/>
                <a:gd name="connsiteY5" fmla="*/ 921774 h 92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4750" h="925955">
                  <a:moveTo>
                    <a:pt x="1224116" y="0"/>
                  </a:moveTo>
                  <a:cubicBezTo>
                    <a:pt x="1225345" y="33798"/>
                    <a:pt x="1226574" y="67597"/>
                    <a:pt x="1209368" y="95865"/>
                  </a:cubicBezTo>
                  <a:cubicBezTo>
                    <a:pt x="1192162" y="124133"/>
                    <a:pt x="1269591" y="65138"/>
                    <a:pt x="1120878" y="169606"/>
                  </a:cubicBezTo>
                  <a:cubicBezTo>
                    <a:pt x="972165" y="274074"/>
                    <a:pt x="317091" y="722671"/>
                    <a:pt x="317091" y="722671"/>
                  </a:cubicBezTo>
                  <a:cubicBezTo>
                    <a:pt x="140110" y="844345"/>
                    <a:pt x="111842" y="866468"/>
                    <a:pt x="58994" y="899652"/>
                  </a:cubicBezTo>
                  <a:cubicBezTo>
                    <a:pt x="6146" y="932836"/>
                    <a:pt x="3073" y="927305"/>
                    <a:pt x="0" y="921774"/>
                  </a:cubicBezTo>
                </a:path>
              </a:pathLst>
            </a:custGeom>
            <a:ln w="5080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53" name="直接箭头连接符 52"/>
            <p:cNvCxnSpPr>
              <a:stCxn id="52" idx="5"/>
            </p:cNvCxnSpPr>
            <p:nvPr/>
          </p:nvCxnSpPr>
          <p:spPr>
            <a:xfrm flipH="1">
              <a:off x="192931" y="3628103"/>
              <a:ext cx="124159" cy="8972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7630795" y="3322955"/>
            <a:ext cx="4496435" cy="2041525"/>
            <a:chOff x="4886325" y="3473245"/>
            <a:chExt cx="6735404" cy="1893736"/>
          </a:xfrm>
        </p:grpSpPr>
        <p:sp>
          <p:nvSpPr>
            <p:cNvPr id="55" name="任意多边形 54"/>
            <p:cNvSpPr/>
            <p:nvPr/>
          </p:nvSpPr>
          <p:spPr>
            <a:xfrm>
              <a:off x="6068961" y="4346517"/>
              <a:ext cx="3480620" cy="1020464"/>
            </a:xfrm>
            <a:custGeom>
              <a:avLst/>
              <a:gdLst>
                <a:gd name="connsiteX0" fmla="*/ 3480620 w 3480620"/>
                <a:gd name="connsiteY0" fmla="*/ 4257 h 1020464"/>
                <a:gd name="connsiteX1" fmla="*/ 3392129 w 3480620"/>
                <a:gd name="connsiteY1" fmla="*/ 4257 h 1020464"/>
                <a:gd name="connsiteX2" fmla="*/ 3252020 w 3480620"/>
                <a:gd name="connsiteY2" fmla="*/ 48502 h 1020464"/>
                <a:gd name="connsiteX3" fmla="*/ 3089787 w 3480620"/>
                <a:gd name="connsiteY3" fmla="*/ 41128 h 1020464"/>
                <a:gd name="connsiteX4" fmla="*/ 3023420 w 3480620"/>
                <a:gd name="connsiteY4" fmla="*/ 122244 h 1020464"/>
                <a:gd name="connsiteX5" fmla="*/ 2964426 w 3480620"/>
                <a:gd name="connsiteY5" fmla="*/ 225483 h 1020464"/>
                <a:gd name="connsiteX6" fmla="*/ 2529349 w 3480620"/>
                <a:gd name="connsiteY6" fmla="*/ 424586 h 1020464"/>
                <a:gd name="connsiteX7" fmla="*/ 1740310 w 3480620"/>
                <a:gd name="connsiteY7" fmla="*/ 623689 h 1020464"/>
                <a:gd name="connsiteX8" fmla="*/ 1740310 w 3480620"/>
                <a:gd name="connsiteY8" fmla="*/ 623689 h 1020464"/>
                <a:gd name="connsiteX9" fmla="*/ 1467465 w 3480620"/>
                <a:gd name="connsiteY9" fmla="*/ 712180 h 1020464"/>
                <a:gd name="connsiteX10" fmla="*/ 943897 w 3480620"/>
                <a:gd name="connsiteY10" fmla="*/ 896535 h 1020464"/>
                <a:gd name="connsiteX11" fmla="*/ 383458 w 3480620"/>
                <a:gd name="connsiteY11" fmla="*/ 999773 h 1020464"/>
                <a:gd name="connsiteX12" fmla="*/ 103239 w 3480620"/>
                <a:gd name="connsiteY12" fmla="*/ 992399 h 1020464"/>
                <a:gd name="connsiteX13" fmla="*/ 0 w 3480620"/>
                <a:gd name="connsiteY13" fmla="*/ 712180 h 102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80619" h="1020464">
                  <a:moveTo>
                    <a:pt x="3480620" y="4257"/>
                  </a:moveTo>
                  <a:cubicBezTo>
                    <a:pt x="3455424" y="570"/>
                    <a:pt x="3430229" y="-3117"/>
                    <a:pt x="3392129" y="4257"/>
                  </a:cubicBezTo>
                  <a:cubicBezTo>
                    <a:pt x="3354029" y="11631"/>
                    <a:pt x="3302410" y="42357"/>
                    <a:pt x="3252020" y="48502"/>
                  </a:cubicBezTo>
                  <a:cubicBezTo>
                    <a:pt x="3201630" y="54647"/>
                    <a:pt x="3127887" y="28838"/>
                    <a:pt x="3089787" y="41128"/>
                  </a:cubicBezTo>
                  <a:cubicBezTo>
                    <a:pt x="3051687" y="53418"/>
                    <a:pt x="3044313" y="91518"/>
                    <a:pt x="3023420" y="122244"/>
                  </a:cubicBezTo>
                  <a:cubicBezTo>
                    <a:pt x="3002526" y="152970"/>
                    <a:pt x="3046771" y="175093"/>
                    <a:pt x="2964426" y="225483"/>
                  </a:cubicBezTo>
                  <a:cubicBezTo>
                    <a:pt x="2882081" y="275873"/>
                    <a:pt x="2733368" y="358218"/>
                    <a:pt x="2529349" y="424586"/>
                  </a:cubicBezTo>
                  <a:cubicBezTo>
                    <a:pt x="2325330" y="490954"/>
                    <a:pt x="1740310" y="623689"/>
                    <a:pt x="1740310" y="623689"/>
                  </a:cubicBezTo>
                  <a:lnTo>
                    <a:pt x="1740310" y="623689"/>
                  </a:lnTo>
                  <a:lnTo>
                    <a:pt x="1467465" y="712180"/>
                  </a:lnTo>
                  <a:cubicBezTo>
                    <a:pt x="1334729" y="757654"/>
                    <a:pt x="1124565" y="848603"/>
                    <a:pt x="943897" y="896535"/>
                  </a:cubicBezTo>
                  <a:cubicBezTo>
                    <a:pt x="763229" y="944467"/>
                    <a:pt x="523568" y="983796"/>
                    <a:pt x="383458" y="999773"/>
                  </a:cubicBezTo>
                  <a:cubicBezTo>
                    <a:pt x="243348" y="1015750"/>
                    <a:pt x="167149" y="1040331"/>
                    <a:pt x="103239" y="992399"/>
                  </a:cubicBezTo>
                  <a:cubicBezTo>
                    <a:pt x="39329" y="944467"/>
                    <a:pt x="19664" y="828323"/>
                    <a:pt x="0" y="712180"/>
                  </a:cubicBezTo>
                </a:path>
              </a:pathLst>
            </a:custGeom>
            <a:ln w="5080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>
              <a:off x="4954512" y="3731342"/>
              <a:ext cx="1121823" cy="1386348"/>
            </a:xfrm>
            <a:custGeom>
              <a:avLst/>
              <a:gdLst>
                <a:gd name="connsiteX0" fmla="*/ 1121823 w 1121823"/>
                <a:gd name="connsiteY0" fmla="*/ 1386348 h 1386348"/>
                <a:gd name="connsiteX1" fmla="*/ 959591 w 1121823"/>
                <a:gd name="connsiteY1" fmla="*/ 1113503 h 1386348"/>
                <a:gd name="connsiteX2" fmla="*/ 701494 w 1121823"/>
                <a:gd name="connsiteY2" fmla="*/ 737419 h 1386348"/>
                <a:gd name="connsiteX3" fmla="*/ 384404 w 1121823"/>
                <a:gd name="connsiteY3" fmla="*/ 457200 h 1386348"/>
                <a:gd name="connsiteX4" fmla="*/ 59940 w 1121823"/>
                <a:gd name="connsiteY4" fmla="*/ 169606 h 1386348"/>
                <a:gd name="connsiteX5" fmla="*/ 946 w 1121823"/>
                <a:gd name="connsiteY5" fmla="*/ 0 h 13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823" h="1386348">
                  <a:moveTo>
                    <a:pt x="1121823" y="1386348"/>
                  </a:moveTo>
                  <a:cubicBezTo>
                    <a:pt x="1075734" y="1304003"/>
                    <a:pt x="1029646" y="1221658"/>
                    <a:pt x="959591" y="1113503"/>
                  </a:cubicBezTo>
                  <a:cubicBezTo>
                    <a:pt x="889536" y="1005348"/>
                    <a:pt x="797358" y="846803"/>
                    <a:pt x="701494" y="737419"/>
                  </a:cubicBezTo>
                  <a:cubicBezTo>
                    <a:pt x="605630" y="628035"/>
                    <a:pt x="384404" y="457200"/>
                    <a:pt x="384404" y="457200"/>
                  </a:cubicBezTo>
                  <a:cubicBezTo>
                    <a:pt x="277478" y="362564"/>
                    <a:pt x="123850" y="245806"/>
                    <a:pt x="59940" y="169606"/>
                  </a:cubicBezTo>
                  <a:cubicBezTo>
                    <a:pt x="-3970" y="93406"/>
                    <a:pt x="-1512" y="46703"/>
                    <a:pt x="946" y="0"/>
                  </a:cubicBezTo>
                </a:path>
              </a:pathLst>
            </a:custGeom>
            <a:ln w="5080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  <p:cxnSp>
          <p:nvCxnSpPr>
            <p:cNvPr id="57" name="直接箭头连接符 56"/>
            <p:cNvCxnSpPr>
              <a:stCxn id="56" idx="4"/>
            </p:cNvCxnSpPr>
            <p:nvPr/>
          </p:nvCxnSpPr>
          <p:spPr>
            <a:xfrm flipH="1" flipV="1">
              <a:off x="4886325" y="3600450"/>
              <a:ext cx="128127" cy="300498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任意多边形 57"/>
            <p:cNvSpPr/>
            <p:nvPr/>
          </p:nvSpPr>
          <p:spPr>
            <a:xfrm>
              <a:off x="9379974" y="3473245"/>
              <a:ext cx="2241755" cy="899652"/>
            </a:xfrm>
            <a:custGeom>
              <a:avLst/>
              <a:gdLst>
                <a:gd name="connsiteX0" fmla="*/ 2241755 w 2241755"/>
                <a:gd name="connsiteY0" fmla="*/ 0 h 899652"/>
                <a:gd name="connsiteX1" fmla="*/ 1954161 w 2241755"/>
                <a:gd name="connsiteY1" fmla="*/ 280220 h 899652"/>
                <a:gd name="connsiteX2" fmla="*/ 1489587 w 2241755"/>
                <a:gd name="connsiteY2" fmla="*/ 331839 h 899652"/>
                <a:gd name="connsiteX3" fmla="*/ 1091381 w 2241755"/>
                <a:gd name="connsiteY3" fmla="*/ 280220 h 899652"/>
                <a:gd name="connsiteX4" fmla="*/ 789039 w 2241755"/>
                <a:gd name="connsiteY4" fmla="*/ 324465 h 899652"/>
                <a:gd name="connsiteX5" fmla="*/ 449826 w 2241755"/>
                <a:gd name="connsiteY5" fmla="*/ 516194 h 899652"/>
                <a:gd name="connsiteX6" fmla="*/ 309716 w 2241755"/>
                <a:gd name="connsiteY6" fmla="*/ 781665 h 899652"/>
                <a:gd name="connsiteX7" fmla="*/ 162232 w 2241755"/>
                <a:gd name="connsiteY7" fmla="*/ 877529 h 899652"/>
                <a:gd name="connsiteX8" fmla="*/ 0 w 2241755"/>
                <a:gd name="connsiteY8" fmla="*/ 899652 h 89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755" h="899652">
                  <a:moveTo>
                    <a:pt x="2241755" y="0"/>
                  </a:moveTo>
                  <a:cubicBezTo>
                    <a:pt x="2160638" y="112456"/>
                    <a:pt x="2079522" y="224913"/>
                    <a:pt x="1954161" y="280220"/>
                  </a:cubicBezTo>
                  <a:cubicBezTo>
                    <a:pt x="1828800" y="335527"/>
                    <a:pt x="1633384" y="331839"/>
                    <a:pt x="1489587" y="331839"/>
                  </a:cubicBezTo>
                  <a:cubicBezTo>
                    <a:pt x="1345790" y="331839"/>
                    <a:pt x="1208139" y="281449"/>
                    <a:pt x="1091381" y="280220"/>
                  </a:cubicBezTo>
                  <a:cubicBezTo>
                    <a:pt x="974623" y="278991"/>
                    <a:pt x="895965" y="285136"/>
                    <a:pt x="789039" y="324465"/>
                  </a:cubicBezTo>
                  <a:cubicBezTo>
                    <a:pt x="682113" y="363794"/>
                    <a:pt x="529713" y="439994"/>
                    <a:pt x="449826" y="516194"/>
                  </a:cubicBezTo>
                  <a:cubicBezTo>
                    <a:pt x="369939" y="592394"/>
                    <a:pt x="357648" y="721443"/>
                    <a:pt x="309716" y="781665"/>
                  </a:cubicBezTo>
                  <a:cubicBezTo>
                    <a:pt x="261784" y="841888"/>
                    <a:pt x="213851" y="857865"/>
                    <a:pt x="162232" y="877529"/>
                  </a:cubicBezTo>
                  <a:cubicBezTo>
                    <a:pt x="110613" y="897193"/>
                    <a:pt x="55306" y="898422"/>
                    <a:pt x="0" y="899652"/>
                  </a:cubicBezTo>
                </a:path>
              </a:pathLst>
            </a:custGeom>
            <a:ln w="5080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800" b="1">
                <a:ea typeface="微软雅黑" panose="020B0503020204020204" charset="-122"/>
              </a:endParaRPr>
            </a:p>
          </p:txBody>
        </p:sp>
      </p:grpSp>
      <p:sp>
        <p:nvSpPr>
          <p:cNvPr id="60" name="TextBox 30"/>
          <p:cNvSpPr txBox="1"/>
          <p:nvPr/>
        </p:nvSpPr>
        <p:spPr>
          <a:xfrm>
            <a:off x="6954040" y="5095832"/>
            <a:ext cx="143978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6F9A60"/>
                </a:solidFill>
                <a:ea typeface="微软雅黑" panose="020B0503020204020204" charset="-122"/>
              </a:rPr>
              <a:t>德雷克</a:t>
            </a:r>
            <a:endParaRPr lang="zh-CN" altLang="en-US" sz="2000" b="1">
              <a:solidFill>
                <a:srgbClr val="6F9A60"/>
              </a:solidFill>
              <a:ea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-15875" y="4082415"/>
            <a:ext cx="4524375" cy="640080"/>
          </a:xfrm>
          <a:prstGeom prst="rect">
            <a:avLst/>
          </a:prstGeom>
          <a:solidFill>
            <a:srgbClr val="FFFF5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北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大西洋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-15875" y="4876165"/>
            <a:ext cx="4524375" cy="640080"/>
          </a:xfrm>
          <a:prstGeom prst="rect">
            <a:avLst/>
          </a:prstGeom>
          <a:solidFill>
            <a:srgbClr val="BFD8E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南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半球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102870"/>
            <a:ext cx="7124065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/>
              <a:t>（1）全球航路的建立：新航路的开辟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429260" y="626745"/>
            <a:ext cx="45446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①时间： 15世纪末16世纪初</a:t>
            </a:r>
            <a:endParaRPr lang="zh-CN" altLang="en-US" sz="2400"/>
          </a:p>
          <a:p>
            <a:r>
              <a:rPr lang="zh-CN" altLang="en-US" sz="2400"/>
              <a:t>②表现</a:t>
            </a:r>
            <a:endParaRPr lang="zh-CN" altLang="en-US" sz="2400"/>
          </a:p>
        </p:txBody>
      </p:sp>
      <p:sp>
        <p:nvSpPr>
          <p:cNvPr id="27" name="文本框 26"/>
          <p:cNvSpPr txBox="1"/>
          <p:nvPr/>
        </p:nvSpPr>
        <p:spPr>
          <a:xfrm>
            <a:off x="419100" y="1445260"/>
            <a:ext cx="11697970" cy="1308735"/>
          </a:xfrm>
          <a:prstGeom prst="rect">
            <a:avLst/>
          </a:prstGeom>
          <a:solidFill>
            <a:srgbClr val="E9EFF8"/>
          </a:solidFill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/>
              <a:t>③意义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/>
              <a:t>新航路的开辟让全球海路大通，世界主要的大洋和大陆之间，通过海上航线建立了直接联系，环球交通网络逐渐形成。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 bldLvl="0" animBg="1"/>
      <p:bldP spid="11" grpId="0" bldLvl="0" animBg="1"/>
      <p:bldP spid="26" grpId="0"/>
      <p:bldP spid="12" grpId="0" bldLvl="0" animBg="1"/>
      <p:bldP spid="14" grpId="0" bldLvl="0" animBg="1"/>
      <p:bldP spid="11280" grpId="0" bldLvl="0" animBg="1"/>
      <p:bldP spid="11294" grpId="0"/>
      <p:bldP spid="16" grpId="0" bldLvl="0" animBg="1"/>
      <p:bldP spid="8" grpId="0" bldLvl="0" animBg="1"/>
      <p:bldP spid="9" grpId="0" bldLvl="0" animBg="1"/>
      <p:bldP spid="31" grpId="0"/>
      <p:bldP spid="18" grpId="0" bldLvl="0" animBg="1"/>
      <p:bldP spid="5" grpId="0" bldLvl="0" animBg="1"/>
      <p:bldP spid="6" grpId="0" bldLvl="0" animBg="1"/>
      <p:bldP spid="7" grpId="0"/>
      <p:bldP spid="19" grpId="1" bldLvl="0" animBg="1"/>
      <p:bldP spid="63" grpId="0" bldLvl="0" animBg="1"/>
      <p:bldP spid="64" grpId="0" bldLvl="0" animBg="1"/>
      <p:bldP spid="50" grpId="0" bldLvl="0" animBg="1"/>
      <p:bldP spid="60" grpId="0"/>
      <p:bldP spid="22" grpId="0" bldLvl="0" animBg="1"/>
      <p:bldP spid="37" grpId="0" bldLvl="0" animBg="1"/>
      <p:bldP spid="38" grpId="0"/>
      <p:bldP spid="28" grpId="0" bldLvl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62230"/>
            <a:ext cx="7124065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（三）海洋探索：局部探索到全球航路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2.近现代全球航路的建立与拓展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sym typeface="+mn-ea"/>
              </a:rPr>
              <a:t>（1）全球航路的建立：新航路的开辟</a:t>
            </a:r>
            <a:endParaRPr lang="zh-CN" altLang="en-US" sz="2400" b="1"/>
          </a:p>
          <a:p>
            <a:pPr>
              <a:lnSpc>
                <a:spcPct val="120000"/>
              </a:lnSpc>
            </a:pPr>
            <a:r>
              <a:rPr lang="zh-CN" altLang="en-US" sz="2400" b="1"/>
              <a:t>（2）全球航路的拓展：国际运河开凿</a:t>
            </a:r>
            <a:endParaRPr lang="zh-CN" altLang="en-US" sz="2400" b="1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83540" y="2073275"/>
          <a:ext cx="6335395" cy="4490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1735"/>
                <a:gridCol w="972185"/>
                <a:gridCol w="1880235"/>
                <a:gridCol w="2301240"/>
              </a:tblGrid>
              <a:tr h="731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运河</a:t>
                      </a:r>
                      <a:endParaRPr 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名称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通航时间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位置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意义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194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苏伊士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运河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1869年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40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巴拿马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运河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1914年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603500" y="3348990"/>
            <a:ext cx="17576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西欧和南亚、东亚之间的水道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526915" y="2765425"/>
            <a:ext cx="21120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连接了红海和地中海，成为西欧和南亚、东亚之间最近、最直接的水上通道</a:t>
            </a:r>
            <a:endParaRPr lang="zh-CN" altLang="en-US"/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890385" y="196850"/>
            <a:ext cx="5094605" cy="3152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2"/>
          <p:cNvSpPr txBox="1"/>
          <p:nvPr/>
        </p:nvSpPr>
        <p:spPr>
          <a:xfrm>
            <a:off x="6890385" y="2890520"/>
            <a:ext cx="2989580" cy="4584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spcFirstLastPara="1" wrap="square" lIns="91439" tIns="91439" rIns="91439" bIns="91439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5pPr>
          </a:lstStyle>
          <a:p>
            <a:pPr marL="0" marR="0" lvl="0" indent="0" algn="ctr"/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苏伊士运河（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1869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开通）</a:t>
            </a:r>
            <a:endParaRPr lang="zh-CN" altLang="en-US" sz="1800" b="1" dirty="0">
              <a:solidFill>
                <a:schemeClr val="tx1"/>
              </a:solidFill>
              <a:latin typeface="汉仪字酷堂义山楷W" panose="00020600040101010101" charset="-122"/>
              <a:ea typeface="汉仪字酷堂义山楷W" panose="00020600040101010101" charset="-122"/>
            </a:endParaRPr>
          </a:p>
        </p:txBody>
      </p:sp>
      <p:pic>
        <p:nvPicPr>
          <p:cNvPr id="9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873240" y="201295"/>
            <a:ext cx="5111750" cy="58362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" name="文本框 3"/>
          <p:cNvSpPr txBox="1"/>
          <p:nvPr/>
        </p:nvSpPr>
        <p:spPr>
          <a:xfrm>
            <a:off x="8180070" y="6022340"/>
            <a:ext cx="2804795" cy="735330"/>
          </a:xfrm>
          <a:prstGeom prst="rect">
            <a:avLst/>
          </a:prstGeom>
          <a:noFill/>
          <a:ln w="254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spcFirstLastPara="1" wrap="square" lIns="91439" tIns="91439" rIns="91439" bIns="91439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3600" b="0" i="0" u="none" baseline="0">
                <a:solidFill>
                  <a:schemeClr val="tx1"/>
                </a:solidFill>
                <a:latin typeface="Calibri" panose="020F0502020204030204" charset="0"/>
                <a:ea typeface="Helvetica" pitchFamily="34" charset="0"/>
                <a:sym typeface="Calibri" panose="020F0502020204030204" charset="0"/>
              </a:defRPr>
            </a:lvl5pPr>
          </a:lstStyle>
          <a:p>
            <a:pPr marL="0" marR="0" lvl="0" indent="0" algn="ctr"/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巴拿马运河</a:t>
            </a:r>
            <a:endParaRPr lang="zh-CN" altLang="en-US" sz="18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marR="0" lvl="0" indent="0" algn="ctr"/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1914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通航）</a:t>
            </a:r>
            <a:endParaRPr lang="zh-CN" altLang="en-US" sz="1800" b="1" dirty="0">
              <a:solidFill>
                <a:schemeClr val="tx1"/>
              </a:solidFill>
              <a:latin typeface="汉仪字酷堂义山楷W" panose="00020600040101010101" charset="-122"/>
              <a:ea typeface="汉仪字酷堂义山楷W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9200" y="5214620"/>
            <a:ext cx="19862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大西洋和太平洋之间的航路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389120" y="5214620"/>
            <a:ext cx="23882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极大地缩短了大西洋和太平洋之间的航行距离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bldLvl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3203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（四）工业革命以来新式交通工具的诞生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1.火车与铁路交通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（1）火车的发明与影响</a:t>
            </a:r>
            <a:endParaRPr lang="zh-CN" altLang="en-US" sz="2400" b="1"/>
          </a:p>
          <a:p>
            <a:pPr>
              <a:lnSpc>
                <a:spcPct val="110000"/>
              </a:lnSpc>
            </a:pPr>
            <a:r>
              <a:rPr lang="zh-CN" altLang="en-US" sz="2400" b="1"/>
              <a:t>①条件：</a:t>
            </a:r>
            <a:r>
              <a:rPr lang="zh-CN" altLang="en-US" sz="2400">
                <a:solidFill>
                  <a:srgbClr val="FF0000"/>
                </a:solidFill>
              </a:rPr>
              <a:t>工业革命</a:t>
            </a:r>
            <a:r>
              <a:rPr lang="zh-CN" altLang="en-US" sz="2400"/>
              <a:t>引发了交通的变革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 b="1"/>
              <a:t>②发明：</a:t>
            </a:r>
            <a:endParaRPr lang="zh-CN" altLang="en-US" sz="2400" b="1"/>
          </a:p>
          <a:p>
            <a:pPr>
              <a:lnSpc>
                <a:spcPct val="110000"/>
              </a:lnSpc>
            </a:pP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363220" y="5010785"/>
            <a:ext cx="649605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/>
              <a:t>③影响：</a:t>
            </a:r>
            <a:r>
              <a:rPr lang="zh-CN" altLang="en-US" sz="2400"/>
              <a:t>19世纪上半期，人类步入</a:t>
            </a:r>
            <a:r>
              <a:rPr lang="zh-CN" altLang="en-US" sz="2400">
                <a:solidFill>
                  <a:srgbClr val="FF0000"/>
                </a:solidFill>
              </a:rPr>
              <a:t>铁路时代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7" name="Picture 4" descr="3596b3049c074244a249fbae3f70a7c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10415" t="9381" r="9605" b="18448"/>
          <a:stretch>
            <a:fillRect/>
          </a:stretch>
        </p:blipFill>
        <p:spPr>
          <a:xfrm>
            <a:off x="1555115" y="2524125"/>
            <a:ext cx="2067560" cy="2486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3621405" y="2523490"/>
            <a:ext cx="4083050" cy="248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1997923" y="4611881"/>
            <a:ext cx="4014470" cy="398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p>
            <a:pPr algn="l"/>
            <a:r>
              <a:rPr sz="2000" b="1" dirty="0" smtClean="0">
                <a:latin typeface="仿宋" panose="02010609060101010101" charset="-122"/>
                <a:ea typeface="仿宋" panose="02010609060101010101" charset="-122"/>
              </a:rPr>
              <a:t>1814年，斯蒂芬森改进了蒸汽机车</a:t>
            </a:r>
            <a:endParaRPr sz="2000" b="1" dirty="0" smtClean="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6012180" y="1785620"/>
            <a:ext cx="6045835" cy="3300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0035088" y="1785486"/>
            <a:ext cx="2023110" cy="368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p>
            <a:r>
              <a:rPr lang="en-US" altLang="zh-CN" b="1" dirty="0" smtClean="0"/>
              <a:t>19</a:t>
            </a:r>
            <a:r>
              <a:rPr lang="zh-CN" altLang="en-US" b="1" dirty="0" smtClean="0"/>
              <a:t>世纪</a:t>
            </a:r>
            <a:r>
              <a:rPr lang="zh-CN" altLang="en-US" b="1" dirty="0" smtClean="0"/>
              <a:t>欧洲铁路网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1850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（四）工业革命以来新式交通工具的诞生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1.火车与铁路交通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（1）火车的发明与影响</a:t>
            </a:r>
            <a:endParaRPr lang="zh-CN" altLang="en-US" sz="2400" b="1"/>
          </a:p>
          <a:p>
            <a:pPr>
              <a:lnSpc>
                <a:spcPct val="110000"/>
              </a:lnSpc>
            </a:pPr>
            <a:r>
              <a:rPr lang="zh-CN" altLang="en-US" sz="2400" b="1"/>
              <a:t>（2）近代中国铁路交通的发展</a:t>
            </a:r>
            <a:endParaRPr lang="zh-CN" altLang="en-US" sz="2400" b="1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61620" y="2098040"/>
          <a:ext cx="6779260" cy="39503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130"/>
                <a:gridCol w="6247130"/>
              </a:tblGrid>
              <a:tr h="2529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成就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①1881年，唐山至胥各庄的铁路建成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②1909年竣工的京张铁路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04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局限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0"/>
            <a:ext cx="4996180" cy="28879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4710" y="2519680"/>
            <a:ext cx="6278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中国人在自己国土上修建的第一条实用铁路。</a:t>
            </a:r>
            <a:endParaRPr lang="en-US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4710" y="3658235"/>
            <a:ext cx="58699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中国人自行设计和施工的第一条铁路干线</a:t>
            </a:r>
            <a:endParaRPr lang="en-US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由詹天佑主持修建。</a:t>
            </a:r>
            <a:endParaRPr lang="zh-CN" altLang="en-US"/>
          </a:p>
        </p:txBody>
      </p:sp>
      <p:pic>
        <p:nvPicPr>
          <p:cNvPr id="10" name="Picture 2" descr="C:\Users\DELL\Desktop\f66cc7433e0641048bbea0e43180c9c0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7841" y="2859805"/>
            <a:ext cx="5270559" cy="3320148"/>
          </a:xfrm>
          <a:prstGeom prst="rect">
            <a:avLst/>
          </a:prstGeom>
        </p:spPr>
      </p:pic>
      <p:sp>
        <p:nvSpPr>
          <p:cNvPr id="18" name="TextBox 46"/>
          <p:cNvSpPr txBox="1">
            <a:spLocks noChangeArrowheads="1"/>
          </p:cNvSpPr>
          <p:nvPr/>
        </p:nvSpPr>
        <p:spPr bwMode="auto">
          <a:xfrm>
            <a:off x="7602716" y="6129232"/>
            <a:ext cx="427962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/>
              <a:t>京张铁路通车庆典南口茶会盛况</a:t>
            </a:r>
            <a:endParaRPr lang="zh-CN" altLang="zh-CN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854710" y="5074285"/>
            <a:ext cx="475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中国的铁路业主要掌握在列强手中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08825" y="106924"/>
            <a:ext cx="11374581" cy="409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阅读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材料，结合所学，分析铁路建设对中国社会的影响。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材料：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若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地势阻隔，不能相通，故必铁路成，则万里之外，旦夕可至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小民生业，靡不流通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朝廷法旨，靡不洞达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山川之产，靡不尽出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风俗之陋，靡不尽除。使中国各省铁路全通，则国家气象大变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商民货物之蕃息，当增十倍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国家岁入之数，亦增十倍。至于调兵之捷速，可省多营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转漕无阻，可备海梗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民间无差徭科派之困，官吏无驿站办差之累。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张謇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代鄂督条陈立国自强疏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张謇全集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册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470" y="842645"/>
            <a:ext cx="12191365" cy="5477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25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5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积极：</a:t>
            </a:r>
            <a:endParaRPr lang="zh-CN" altLang="en-US" sz="25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推动了中国的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近代化</a:t>
            </a:r>
            <a:r>
              <a:rPr lang="zh-CN" altLang="en-US" sz="2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，促进了中国近代由传统农业社会向近代工业社会的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转型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）经济：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打破了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中国内地的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封闭状态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加强了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沿海与内地、城市与乡村的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联系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加速了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中国传统的自给自足的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小农经济的瓦解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，推动了中国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商品经济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的扩展</a:t>
            </a:r>
            <a:endParaRPr lang="zh-CN" altLang="en-US" sz="2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）城市化：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推动了中国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城市化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，使一大批近代城市在铁路沿线兴起，并成为所在地新的经济中心。</a:t>
            </a:r>
            <a:endParaRPr lang="zh-CN" altLang="en-US" sz="2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）交通：</a:t>
            </a:r>
            <a:r>
              <a:rPr lang="zh-CN" altLang="en-US" sz="2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铁路的出现，推动了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铁路工业</a:t>
            </a:r>
            <a:r>
              <a:rPr lang="zh-CN" altLang="en-US" sz="25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的产生和发展，进一步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带动了与铁路建设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相关的近代工矿业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的发展。</a:t>
            </a:r>
            <a:endParaRPr lang="zh-CN" altLang="en-US" sz="2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）政治：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打破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了封建时代中国的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分散落后状态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，加强了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中央与地方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的联系，增强了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民族凝聚力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5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）社会：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铁路建设对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封建的陋习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等，也有一定的</a:t>
            </a:r>
            <a:r>
              <a:rPr lang="zh-CN" altLang="en-US" sz="25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冲击</a:t>
            </a: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作用。</a:t>
            </a:r>
            <a:endParaRPr lang="zh-CN" altLang="en-US" sz="25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25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5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2.消极：</a:t>
            </a:r>
            <a:endParaRPr lang="en-US" altLang="zh-CN" sz="25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近代铁路掌握在列强手中，成为列强侵略和征服中国的工具</a:t>
            </a:r>
            <a:endParaRPr lang="zh-CN" altLang="en-US" sz="25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1850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（四）工业革命以来新式交通工具的诞生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2.轮船与航运业的发展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（1）轮船的产生与发展</a:t>
            </a:r>
            <a:endParaRPr lang="zh-CN" altLang="en-US" sz="2400" b="1"/>
          </a:p>
          <a:p>
            <a:pPr>
              <a:lnSpc>
                <a:spcPct val="110000"/>
              </a:lnSpc>
            </a:pPr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120" y="1549400"/>
            <a:ext cx="5434965" cy="2745740"/>
          </a:xfrm>
          <a:prstGeom prst="rect">
            <a:avLst/>
          </a:prstGeom>
        </p:spPr>
      </p:pic>
      <p:sp>
        <p:nvSpPr>
          <p:cNvPr id="12" name="标题 1"/>
          <p:cNvSpPr txBox="1"/>
          <p:nvPr>
            <p:custDataLst>
              <p:tags r:id="rId2"/>
            </p:custDataLst>
          </p:nvPr>
        </p:nvSpPr>
        <p:spPr>
          <a:xfrm>
            <a:off x="1265356" y="4350682"/>
            <a:ext cx="3386486" cy="47888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100" b="1" dirty="0" smtClean="0"/>
              <a:t>富尔顿和他发明的汽船</a:t>
            </a:r>
            <a:endParaRPr lang="zh-CN" altLang="en-US" sz="21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75" y="1441450"/>
            <a:ext cx="5114925" cy="2853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57110" y="4350385"/>
            <a:ext cx="436753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 dirty="0" smtClean="0">
                <a:latin typeface="+mj-lt"/>
                <a:ea typeface="+mj-ea"/>
                <a:cs typeface="+mj-cs"/>
                <a:sym typeface="+mn-ea"/>
              </a:rPr>
              <a:t>内燃机逐渐成为驱动船舶--远洋轮船</a:t>
            </a:r>
            <a:endParaRPr lang="zh-CN" altLang="en-US" sz="2100" b="1" dirty="0" smtClean="0"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810" y="1549400"/>
            <a:ext cx="1184275" cy="1318260"/>
          </a:xfrm>
          <a:prstGeom prst="rect">
            <a:avLst/>
          </a:prstGeom>
        </p:spPr>
      </p:pic>
      <p:sp>
        <p:nvSpPr>
          <p:cNvPr id="7" name="文本1" descr="7b0a20202020227461726765744d6f64756c65223a202270726f636573734f6e6c696e65466f6e7473220a7d0a"/>
          <p:cNvSpPr>
            <a:spLocks noChangeArrowheads="1"/>
          </p:cNvSpPr>
          <p:nvPr/>
        </p:nvSpPr>
        <p:spPr bwMode="gray">
          <a:xfrm>
            <a:off x="325120" y="4773930"/>
            <a:ext cx="11536045" cy="1663700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noFill/>
            <a:prstDash val="solid"/>
          </a:ln>
          <a:effectLst/>
        </p:spPr>
        <p:txBody>
          <a:bodyPr lIns="62126" tIns="31062" rIns="62126" bIns="31062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①1807年，美国人富尔顿发明了</a:t>
            </a: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汽船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青云简" panose="00020600040101010101" charset="-122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②1812年，英国人制造的</a:t>
            </a: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汽船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试航成功。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青云简" panose="00020600040101010101" charset="-122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③蒸汽机</a:t>
            </a:r>
            <a:r>
              <a:rPr 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、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内燃机成为驱动船舶的动力，</a:t>
            </a:r>
            <a:r>
              <a:rPr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吨位大、速度快、航距远的轮船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青云简" panose="00020600040101010101" charset="-122"/>
              </a:rPr>
              <a:t>出现了。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青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1850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（四）工业革命以来新式交通工具的诞生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2.轮船与航运业的发展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（1）轮船的产生与发展</a:t>
            </a:r>
            <a:endParaRPr lang="zh-CN" altLang="en-US" sz="2400" b="1"/>
          </a:p>
          <a:p>
            <a:pPr>
              <a:lnSpc>
                <a:spcPct val="110000"/>
              </a:lnSpc>
            </a:pPr>
            <a:r>
              <a:rPr lang="zh-CN" altLang="en-US" sz="2400" b="1"/>
              <a:t>（2）近代中国航运业的发展</a:t>
            </a:r>
            <a:endParaRPr lang="zh-CN" altLang="en-US" sz="2400" b="1"/>
          </a:p>
        </p:txBody>
      </p:sp>
      <p:grpSp>
        <p:nvGrpSpPr>
          <p:cNvPr id="36" name="组合 32"/>
          <p:cNvGrpSpPr/>
          <p:nvPr/>
        </p:nvGrpSpPr>
        <p:grpSpPr bwMode="auto">
          <a:xfrm>
            <a:off x="109307" y="3158708"/>
            <a:ext cx="3702685" cy="675005"/>
            <a:chOff x="-841947" y="0"/>
            <a:chExt cx="2777021" cy="506466"/>
          </a:xfrm>
          <a:solidFill>
            <a:srgbClr val="A491BB"/>
          </a:solidFill>
        </p:grpSpPr>
        <p:sp>
          <p:nvSpPr>
            <p:cNvPr id="37" name="圆角矩形 33"/>
            <p:cNvSpPr>
              <a:spLocks noChangeArrowheads="1"/>
            </p:cNvSpPr>
            <p:nvPr/>
          </p:nvSpPr>
          <p:spPr bwMode="auto">
            <a:xfrm>
              <a:off x="-841947" y="73850"/>
              <a:ext cx="2777021" cy="43261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8" name="等腰三角形 34"/>
            <p:cNvSpPr>
              <a:spLocks noChangeArrowheads="1"/>
            </p:cNvSpPr>
            <p:nvPr/>
          </p:nvSpPr>
          <p:spPr bwMode="auto">
            <a:xfrm>
              <a:off x="58914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0" name="组合 36"/>
          <p:cNvGrpSpPr/>
          <p:nvPr/>
        </p:nvGrpSpPr>
        <p:grpSpPr bwMode="auto">
          <a:xfrm flipV="1">
            <a:off x="3318935" y="3258190"/>
            <a:ext cx="3352799" cy="675217"/>
            <a:chOff x="0" y="0"/>
            <a:chExt cx="1935168" cy="506624"/>
          </a:xfrm>
          <a:solidFill>
            <a:srgbClr val="77A9D3"/>
          </a:solidFill>
        </p:grpSpPr>
        <p:sp>
          <p:nvSpPr>
            <p:cNvPr id="41" name="圆角矩形 37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2" name="等腰三角形 38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4" name="组合 40"/>
          <p:cNvGrpSpPr/>
          <p:nvPr/>
        </p:nvGrpSpPr>
        <p:grpSpPr bwMode="auto">
          <a:xfrm>
            <a:off x="6087534" y="3158708"/>
            <a:ext cx="3182366" cy="675216"/>
            <a:chOff x="0" y="0"/>
            <a:chExt cx="1935168" cy="506624"/>
          </a:xfrm>
          <a:solidFill>
            <a:srgbClr val="A491BB"/>
          </a:solidFill>
        </p:grpSpPr>
        <p:sp>
          <p:nvSpPr>
            <p:cNvPr id="45" name="圆角矩形 41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6" name="等腰三角形 42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p>
              <a:pPr algn="ctr"/>
              <a:endParaRPr lang="zh-CN" altLang="zh-CN" sz="24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9" name="TextBox 50"/>
          <p:cNvSpPr>
            <a:spLocks noChangeArrowheads="1"/>
          </p:cNvSpPr>
          <p:nvPr/>
        </p:nvSpPr>
        <p:spPr bwMode="auto">
          <a:xfrm>
            <a:off x="339757" y="3413131"/>
            <a:ext cx="2829938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19世纪20年代</a:t>
            </a:r>
            <a:endParaRPr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0" name="TextBox 51"/>
          <p:cNvSpPr>
            <a:spLocks noChangeArrowheads="1"/>
          </p:cNvSpPr>
          <p:nvPr/>
        </p:nvSpPr>
        <p:spPr bwMode="auto">
          <a:xfrm>
            <a:off x="3275957" y="3371635"/>
            <a:ext cx="2829938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19世纪60年代中期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" name="TextBox 52"/>
          <p:cNvSpPr>
            <a:spLocks noChangeArrowheads="1"/>
          </p:cNvSpPr>
          <p:nvPr/>
        </p:nvSpPr>
        <p:spPr bwMode="auto">
          <a:xfrm>
            <a:off x="6309565" y="3371635"/>
            <a:ext cx="2451827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1872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年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5" name="TextBox 56"/>
          <p:cNvSpPr>
            <a:spLocks noChangeArrowheads="1"/>
          </p:cNvSpPr>
          <p:nvPr/>
        </p:nvSpPr>
        <p:spPr bwMode="auto">
          <a:xfrm>
            <a:off x="5810250" y="2797175"/>
            <a:ext cx="455993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官督商办企业：轮船招商局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6" name="TextBox 67"/>
          <p:cNvSpPr>
            <a:spLocks noChangeArrowheads="1"/>
          </p:cNvSpPr>
          <p:nvPr/>
        </p:nvSpPr>
        <p:spPr bwMode="auto">
          <a:xfrm>
            <a:off x="723900" y="2292350"/>
            <a:ext cx="155638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西方的轮船开到中国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62" name="图片 61" descr="城市街道与高楼大厦的旧照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3584" y="822877"/>
            <a:ext cx="2766107" cy="20081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10" y="4261485"/>
            <a:ext cx="3886835" cy="2302510"/>
          </a:xfrm>
          <a:prstGeom prst="rect">
            <a:avLst/>
          </a:prstGeom>
        </p:spPr>
      </p:pic>
      <p:sp>
        <p:nvSpPr>
          <p:cNvPr id="3" name="TextBox 56"/>
          <p:cNvSpPr>
            <a:spLocks noChangeArrowheads="1"/>
          </p:cNvSpPr>
          <p:nvPr/>
        </p:nvSpPr>
        <p:spPr bwMode="auto">
          <a:xfrm>
            <a:off x="3827712" y="3912876"/>
            <a:ext cx="2232328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黄鹄号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3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8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utoUpdateAnimBg="0"/>
      <p:bldP spid="50" grpId="0" bldLvl="0" autoUpdateAnimBg="0"/>
      <p:bldP spid="51" grpId="0" bldLvl="0" autoUpdateAnimBg="0"/>
      <p:bldP spid="55" grpId="0" bldLvl="0" autoUpdateAnimBg="0"/>
      <p:bldP spid="56" grpId="0" bldLvl="0" autoUpdateAnimBg="0"/>
      <p:bldP spid="3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54375" y="275590"/>
            <a:ext cx="56832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水陆交通的变迁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2220" y="1114425"/>
            <a:ext cx="7148195" cy="902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了解古代水陆交通建设及主要交通工具；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认识新航路开辟和工业革命对促进交通进步的作用。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5020" y="2534285"/>
            <a:ext cx="2823210" cy="2846070"/>
          </a:xfrm>
          <a:prstGeom prst="round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888230" y="3012440"/>
            <a:ext cx="5658485" cy="20300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其实地上本没有路，走的人多了，也便成了路。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鲁迅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（四）工业革命以来新式交通工具的诞生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  <a:sym typeface="+mn-ea"/>
              </a:rPr>
              <a:t>1.火车与铁路交通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2.轮船与航运业的发展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3.汽车的出现和发展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8" name="标题 1"/>
          <p:cNvSpPr txBox="1"/>
          <p:nvPr>
            <p:custDataLst>
              <p:tags r:id="rId1"/>
            </p:custDataLst>
          </p:nvPr>
        </p:nvSpPr>
        <p:spPr>
          <a:xfrm>
            <a:off x="921059" y="5826352"/>
            <a:ext cx="4772050" cy="428673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卡尔本茨和他的“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奔驰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号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”汽车 </a:t>
            </a:r>
            <a:endParaRPr lang="zh-CN" altLang="en-US" sz="2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5" y="2218055"/>
            <a:ext cx="5240655" cy="34550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7662" y="2353249"/>
            <a:ext cx="4725446" cy="3400387"/>
            <a:chOff x="2603344" y="5590417"/>
            <a:chExt cx="9450892" cy="6800774"/>
          </a:xfrm>
        </p:grpSpPr>
        <p:pic>
          <p:nvPicPr>
            <p:cNvPr id="19" name="内容占位符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344" y="5590417"/>
              <a:ext cx="6824413" cy="543291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286" y="8390691"/>
              <a:ext cx="5695950" cy="4000500"/>
            </a:xfrm>
            <a:prstGeom prst="rect">
              <a:avLst/>
            </a:prstGeom>
            <a:effectLst>
              <a:softEdge rad="139700"/>
            </a:effectLst>
          </p:spPr>
        </p:pic>
      </p:grpSp>
      <p:sp>
        <p:nvSpPr>
          <p:cNvPr id="22" name="TextBox 46"/>
          <p:cNvSpPr txBox="1">
            <a:spLocks noChangeArrowheads="1"/>
          </p:cNvSpPr>
          <p:nvPr/>
        </p:nvSpPr>
        <p:spPr bwMode="auto">
          <a:xfrm>
            <a:off x="6916319" y="5654860"/>
            <a:ext cx="3697614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奔驰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铁器铸造和机械工厂</a:t>
            </a:r>
            <a:endParaRPr lang="zh-CN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1090" y="1582420"/>
            <a:ext cx="810006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1885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年德国人发明了世界上最早内燃机汽车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但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世纪前还不够普及。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二、水陆交通变迁的影响</a:t>
            </a:r>
            <a:endParaRPr lang="zh-CN" altLang="en-US" sz="2400" b="1"/>
          </a:p>
        </p:txBody>
      </p:sp>
      <p:pic>
        <p:nvPicPr>
          <p:cNvPr id="7172" name="Picture 4" descr="http://uploads.xuexila.com/allimg/1703/23-1F3021G25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8460" y="855345"/>
            <a:ext cx="4814570" cy="310007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895985" y="3955415"/>
            <a:ext cx="4559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  <a:defRPr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秦朝“车同轨”政策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40" y="4716145"/>
            <a:ext cx="11951335" cy="1229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 sz="2800">
                <a:latin typeface="汉仪字酷堂义山楷W" panose="00020600040101010101" charset="-122"/>
                <a:ea typeface="汉仪字酷堂义山楷W" panose="00020600040101010101" charset="-122"/>
                <a:cs typeface="汉仪字酷堂义山楷W" panose="00020600040101010101" charset="-122"/>
              </a:rPr>
              <a:t>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我们交通运输体系的联合力量加在一起，就是合众国这个我们所拥有的称号中的动力要素。没有它们，我们不过是许多个别部分的联盟而已。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——《艾森豪威尔总统关于国家公路建设计划致国会的特别咨文》（1955年2月22日）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260" y="102870"/>
            <a:ext cx="4358640" cy="4431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1620" y="855345"/>
            <a:ext cx="1051623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1D41D5"/>
                </a:solidFill>
              </a:rPr>
              <a:t>1.交通的改进，加强了各地的沟通，促进了政治、经济和文化发展</a:t>
            </a:r>
            <a:endParaRPr lang="zh-CN" altLang="en-US" sz="2800" b="1">
              <a:solidFill>
                <a:srgbClr val="1D41D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二、水陆交通变迁的影响</a:t>
            </a:r>
            <a:endParaRPr lang="zh-CN" altLang="en-US" sz="2400" b="1"/>
          </a:p>
        </p:txBody>
      </p:sp>
      <p:pic>
        <p:nvPicPr>
          <p:cNvPr id="69640" name="Picture 8" descr="https://p0.ssl.qhimgs1.com/sdr/400__/t014f76e021d1385af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6835" y="737870"/>
            <a:ext cx="3415030" cy="395478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76835" y="4832350"/>
            <a:ext cx="3415030" cy="19380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近代以前的清江浦（今江苏淮安主城区）“舟车鳞集，冠盖喧阗，两河市肆，栉比数十里不绝”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11245" y="4832350"/>
            <a:ext cx="2676525" cy="19380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清末民初，“逮海道大通，津浦筑路，舟车辐辏，竟赴捷足，昔之都会遂成下邑”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9642" name="Picture 10" descr="https://p1.ssl.qhimg.com/dr/270_500_/t01dde937f73c0c3fe2.jpg?size=268x443"/>
          <p:cNvPicPr>
            <a:picLocks noChangeAspect="1" noChangeArrowheads="1"/>
          </p:cNvPicPr>
          <p:nvPr/>
        </p:nvPicPr>
        <p:blipFill>
          <a:blip r:embed="rId2" cstate="print"/>
          <a:srcRect l="5787" t="5426" r="3123" b="4781"/>
          <a:stretch>
            <a:fillRect/>
          </a:stretch>
        </p:blipFill>
        <p:spPr bwMode="auto">
          <a:xfrm>
            <a:off x="3491865" y="737870"/>
            <a:ext cx="2795270" cy="3956050"/>
          </a:xfrm>
          <a:prstGeom prst="rect">
            <a:avLst/>
          </a:prstGeom>
          <a:noFill/>
        </p:spPr>
      </p:pic>
      <p:pic>
        <p:nvPicPr>
          <p:cNvPr id="71682" name="Picture 2" descr="http://p8.img.360kuai.com/t01da35375717108c5c.jpg?size=996x1127"/>
          <p:cNvPicPr>
            <a:picLocks noChangeAspect="1" noChangeArrowheads="1"/>
          </p:cNvPicPr>
          <p:nvPr/>
        </p:nvPicPr>
        <p:blipFill>
          <a:blip r:embed="rId3" cstate="print"/>
          <a:srcRect b="5589"/>
          <a:stretch>
            <a:fillRect/>
          </a:stretch>
        </p:blipFill>
        <p:spPr bwMode="auto">
          <a:xfrm>
            <a:off x="6287770" y="737870"/>
            <a:ext cx="2722245" cy="3956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395720" y="4832350"/>
            <a:ext cx="2621280" cy="19380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郑州·火车拉出的城市—京汉铁路和陇海铁路交汇，超过了开封和洛阳。</a:t>
            </a:r>
            <a:endParaRPr lang="zh-CN" altLang="en-US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6" name="图片 5" descr="伊利运河2.webp.jpg"/>
          <p:cNvPicPr>
            <a:picLocks noChangeAspect="1"/>
          </p:cNvPicPr>
          <p:nvPr/>
        </p:nvPicPr>
        <p:blipFill>
          <a:blip r:embed="rId4" cstate="print"/>
          <a:srcRect t="9030" b="24234"/>
          <a:stretch>
            <a:fillRect/>
          </a:stretch>
        </p:blipFill>
        <p:spPr>
          <a:xfrm>
            <a:off x="9148445" y="737870"/>
            <a:ext cx="2903220" cy="3956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48445" y="4832350"/>
            <a:ext cx="2903855" cy="1568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伊利运河的开凿客观上促使纽约逐渐发展为国际化经济和金融中心。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1620" y="702945"/>
            <a:ext cx="1051623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1D41D5"/>
                </a:solidFill>
              </a:rPr>
              <a:t>2.交通的改变影响了城市的发展</a:t>
            </a:r>
            <a:endParaRPr lang="zh-CN" altLang="en-US" sz="2800" b="1">
              <a:solidFill>
                <a:srgbClr val="1D41D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102870"/>
            <a:ext cx="7124065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二、水陆交通变迁的影响</a:t>
            </a:r>
            <a:endParaRPr lang="zh-CN" altLang="en-US" sz="2400" b="1"/>
          </a:p>
        </p:txBody>
      </p:sp>
      <p:pic>
        <p:nvPicPr>
          <p:cNvPr id="73730" name="Picture 2" descr="https://pic43.photophoto.cn/20170507/0011033923497725_b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64160" y="1025525"/>
            <a:ext cx="3168650" cy="2199005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85671" y="3325242"/>
            <a:ext cx="271145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b="1" dirty="0" smtClean="0"/>
              <a:t>甘肃博物馆藏邮驿画像砖</a:t>
            </a:r>
            <a:endParaRPr lang="zh-CN" altLang="en-US" b="1" dirty="0"/>
          </a:p>
        </p:txBody>
      </p:sp>
      <p:pic>
        <p:nvPicPr>
          <p:cNvPr id="73732" name="Picture 4" descr="http://mobiimg.360doc.com/imgComp.php?fi=0%7c109%7c2019%7c04%7c1701%7c159059021_2_20190417011159175%7cnull&amp;s=300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9970" y="1014730"/>
            <a:ext cx="2248535" cy="2310765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3946897" y="3325237"/>
            <a:ext cx="178308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b="1" dirty="0" smtClean="0"/>
              <a:t>明朝民信局收据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6895" t="6097" r="6467" b="6647"/>
          <a:stretch>
            <a:fillRect/>
          </a:stretch>
        </p:blipFill>
        <p:spPr>
          <a:xfrm>
            <a:off x="5912485" y="1025525"/>
            <a:ext cx="2641600" cy="24174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17181" y="3442717"/>
            <a:ext cx="245110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b="1" dirty="0"/>
              <a:t>中国第一枚</a:t>
            </a:r>
            <a:r>
              <a:rPr lang="en-US" altLang="zh-CN" b="1" dirty="0"/>
              <a:t>“</a:t>
            </a:r>
            <a:r>
              <a:rPr lang="zh-CN" altLang="en-US" b="1" dirty="0"/>
              <a:t>大龙邮票</a:t>
            </a:r>
            <a:r>
              <a:rPr lang="en-US" altLang="zh-CN" b="1" dirty="0"/>
              <a:t>”</a:t>
            </a:r>
            <a:endParaRPr lang="en-US" altLang="zh-CN" b="1" dirty="0"/>
          </a:p>
        </p:txBody>
      </p:sp>
      <p:pic>
        <p:nvPicPr>
          <p:cNvPr id="73734" name="Picture 6" descr="https://t12.baidu.com/it/u=316495808,2535358381&amp;fm=175&amp;s=BE8B7A2316E2C6E84E1D71C60100A0B1&amp;w=640&amp;h=408&amp;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5845" y="1082040"/>
            <a:ext cx="3306445" cy="2243455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9283646" y="3442712"/>
            <a:ext cx="1969770" cy="39878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dirty="0" smtClean="0"/>
              <a:t>上海的大清邮局</a:t>
            </a:r>
            <a:endParaRPr lang="zh-CN" altLang="en-US" sz="2000" b="1" dirty="0" smtClean="0"/>
          </a:p>
        </p:txBody>
      </p:sp>
      <p:pic>
        <p:nvPicPr>
          <p:cNvPr id="7" name="Picture 4" descr="0000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"/>
          <a:stretch>
            <a:fillRect/>
          </a:stretch>
        </p:blipFill>
        <p:spPr bwMode="auto">
          <a:xfrm>
            <a:off x="3569970" y="3928110"/>
            <a:ext cx="410464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3569970" y="5318760"/>
            <a:ext cx="15106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清朝电话局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1620" y="702945"/>
            <a:ext cx="1051623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1D41D5"/>
                </a:solidFill>
              </a:rPr>
              <a:t>3.交通的改善方便了物品传递和信息交流</a:t>
            </a:r>
            <a:endParaRPr lang="zh-CN" altLang="en-US" sz="2800" b="1">
              <a:solidFill>
                <a:srgbClr val="1D41D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左大括号 5"/>
          <p:cNvSpPr/>
          <p:nvPr/>
        </p:nvSpPr>
        <p:spPr>
          <a:xfrm>
            <a:off x="2350770" y="1084580"/>
            <a:ext cx="375285" cy="285305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1145" y="1976120"/>
            <a:ext cx="613410" cy="2639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p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水陆交通的变迁</a:t>
            </a:r>
            <a:endParaRPr lang="zh-CN" altLang="zh-CN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0645" y="1957705"/>
            <a:ext cx="1097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>
                <a:solidFill>
                  <a:srgbClr val="1D41D5"/>
                </a:solidFill>
              </a:rPr>
              <a:t>变迁的</a:t>
            </a:r>
            <a:endParaRPr lang="zh-CN" altLang="en-US" sz="2400">
              <a:solidFill>
                <a:srgbClr val="1D41D5"/>
              </a:solidFill>
            </a:endParaRPr>
          </a:p>
          <a:p>
            <a:pPr algn="ctr"/>
            <a:r>
              <a:rPr lang="zh-CN" altLang="en-US" sz="2400">
                <a:solidFill>
                  <a:srgbClr val="1D41D5"/>
                </a:solidFill>
              </a:rPr>
              <a:t>表现</a:t>
            </a:r>
            <a:endParaRPr lang="zh-CN" altLang="en-US" sz="2400">
              <a:solidFill>
                <a:srgbClr val="1D41D5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0645" y="4516755"/>
            <a:ext cx="1097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>
                <a:solidFill>
                  <a:srgbClr val="1D41D5"/>
                </a:solidFill>
              </a:rPr>
              <a:t>变迁的</a:t>
            </a:r>
            <a:endParaRPr lang="zh-CN" altLang="en-US" sz="2400">
              <a:solidFill>
                <a:srgbClr val="1D41D5"/>
              </a:solidFill>
            </a:endParaRPr>
          </a:p>
          <a:p>
            <a:pPr algn="ctr"/>
            <a:r>
              <a:rPr lang="zh-CN" altLang="en-US" sz="2400">
                <a:solidFill>
                  <a:srgbClr val="1D41D5"/>
                </a:solidFill>
              </a:rPr>
              <a:t>影响</a:t>
            </a:r>
            <a:endParaRPr lang="zh-CN" altLang="en-US" sz="2400">
              <a:solidFill>
                <a:srgbClr val="1D41D5"/>
              </a:solidFill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102360" y="2212975"/>
            <a:ext cx="375285" cy="25292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26055" y="822325"/>
            <a:ext cx="2486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accent2"/>
                </a:solidFill>
              </a:rPr>
              <a:t>陆路：道路铺设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3542665" y="1976120"/>
            <a:ext cx="354330" cy="79375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6545" y="619760"/>
            <a:ext cx="2486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</a:rPr>
              <a:t>天然道路</a:t>
            </a:r>
            <a:endParaRPr lang="zh-CN" altLang="en-US" sz="2400">
              <a:solidFill>
                <a:schemeClr val="tx1"/>
              </a:solidFill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</a:rPr>
              <a:t>人工道路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26055" y="2103120"/>
            <a:ext cx="816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accent2"/>
                </a:solidFill>
              </a:rPr>
              <a:t>水运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5022215" y="655955"/>
            <a:ext cx="354330" cy="79375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20795" y="1773555"/>
            <a:ext cx="3187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</a:rPr>
              <a:t>河运：国内运河开凿</a:t>
            </a:r>
            <a:endParaRPr lang="zh-CN" altLang="en-US" sz="2400">
              <a:solidFill>
                <a:schemeClr val="tx1"/>
              </a:solidFill>
            </a:endParaRPr>
          </a:p>
          <a:p>
            <a:pPr algn="l"/>
            <a:endParaRPr lang="zh-CN" altLang="en-US" sz="2400">
              <a:solidFill>
                <a:schemeClr val="tx1"/>
              </a:solidFill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</a:rPr>
              <a:t>海运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4664075" y="2388870"/>
            <a:ext cx="354330" cy="79375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16805" y="2297430"/>
            <a:ext cx="457708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</a:rPr>
              <a:t>古代对海洋的探索：中国、西方</a:t>
            </a:r>
            <a:endParaRPr lang="zh-CN" altLang="en-US" sz="2400">
              <a:solidFill>
                <a:schemeClr val="tx1"/>
              </a:solidFill>
            </a:endParaRPr>
          </a:p>
          <a:p>
            <a:pPr algn="l">
              <a:lnSpc>
                <a:spcPct val="180000"/>
              </a:lnSpc>
            </a:pPr>
            <a:r>
              <a:rPr lang="zh-CN" altLang="en-US" sz="2400">
                <a:solidFill>
                  <a:schemeClr val="tx1"/>
                </a:solidFill>
              </a:rPr>
              <a:t>近现代全球航路的建立与拓展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8891270" y="2839085"/>
            <a:ext cx="459740" cy="69088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32265" y="2769235"/>
            <a:ext cx="2726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</a:rPr>
              <a:t>建立：新航路开辟</a:t>
            </a:r>
            <a:endParaRPr lang="zh-CN" altLang="en-US" sz="2400">
              <a:solidFill>
                <a:schemeClr val="tx1"/>
              </a:solidFill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</a:rPr>
              <a:t>拓展：国际运河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055" y="3792220"/>
            <a:ext cx="8016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accent2"/>
                </a:solidFill>
              </a:rPr>
              <a:t>工业革命以来新式交通工具的诞生：火车、轮船、汽车</a:t>
            </a:r>
            <a:endParaRPr lang="zh-CN" altLang="en-US" sz="2400">
              <a:solidFill>
                <a:schemeClr val="accent2"/>
              </a:solidFill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2350770" y="4531995"/>
            <a:ext cx="375285" cy="134429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26055" y="4436745"/>
            <a:ext cx="526796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400">
                <a:solidFill>
                  <a:schemeClr val="accent2"/>
                </a:solidFill>
              </a:rPr>
              <a:t>加强各地沟通</a:t>
            </a:r>
            <a:endParaRPr lang="zh-CN" altLang="en-US" sz="2400">
              <a:solidFill>
                <a:schemeClr val="accent2"/>
              </a:solidFill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>
                <a:solidFill>
                  <a:schemeClr val="accent2"/>
                </a:solidFill>
              </a:rPr>
              <a:t>影响城市发展</a:t>
            </a:r>
            <a:endParaRPr lang="zh-CN" altLang="en-US" sz="2400">
              <a:solidFill>
                <a:schemeClr val="accent2"/>
              </a:solidFill>
            </a:endParaRPr>
          </a:p>
          <a:p>
            <a:pPr algn="l">
              <a:lnSpc>
                <a:spcPct val="130000"/>
              </a:lnSpc>
            </a:pPr>
            <a:r>
              <a:rPr lang="zh-CN" altLang="en-US" sz="2400">
                <a:solidFill>
                  <a:schemeClr val="accent2"/>
                </a:solidFill>
              </a:rPr>
              <a:t>方便物品传递和信息交流</a:t>
            </a:r>
            <a:endParaRPr lang="zh-CN" altLang="en-U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11627485" cy="3339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（一）陆路：道路铺设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1.天然道路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/>
              <a:t>（1）原因：</a:t>
            </a:r>
            <a:endParaRPr lang="zh-CN" altLang="en-US" sz="2800" b="1"/>
          </a:p>
          <a:p>
            <a:pPr>
              <a:lnSpc>
                <a:spcPct val="110000"/>
              </a:lnSpc>
            </a:pPr>
            <a:r>
              <a:rPr lang="zh-CN" altLang="en-US" sz="2400"/>
              <a:t>①原始人在自然界中打猎、捕鱼、采集食物，其</a:t>
            </a:r>
            <a:r>
              <a:rPr lang="zh-CN" altLang="en-US" sz="2400">
                <a:solidFill>
                  <a:srgbClr val="FF0000"/>
                </a:solidFill>
              </a:rPr>
              <a:t>习惯性的足迹</a:t>
            </a:r>
            <a:r>
              <a:rPr lang="zh-CN" altLang="en-US" sz="2400"/>
              <a:t>就形成了“路”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/>
              <a:t>②人类转向</a:t>
            </a:r>
            <a:r>
              <a:rPr lang="zh-CN" altLang="en-US" sz="2400">
                <a:solidFill>
                  <a:srgbClr val="FF0000"/>
                </a:solidFill>
              </a:rPr>
              <a:t>定居</a:t>
            </a:r>
            <a:r>
              <a:rPr lang="zh-CN" altLang="en-US" sz="2400"/>
              <a:t>，以</a:t>
            </a:r>
            <a:r>
              <a:rPr lang="zh-CN" altLang="en-US" sz="2400">
                <a:solidFill>
                  <a:srgbClr val="FF0000"/>
                </a:solidFill>
              </a:rPr>
              <a:t>住地为中心</a:t>
            </a:r>
            <a:r>
              <a:rPr lang="zh-CN" altLang="en-US" sz="2400"/>
              <a:t>的交通进一步发展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800" b="1"/>
              <a:t>（2）表现：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362585" y="3330575"/>
            <a:ext cx="5126355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/>
              <a:t>①道路：依赖天然的道路与河流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400"/>
              <a:t>②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“课前导言”</a:t>
            </a:r>
            <a:r>
              <a:rPr lang="zh-CN" altLang="en-US" sz="2400"/>
              <a:t>运输工具</a:t>
            </a:r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t="3009" b="10611"/>
          <a:stretch>
            <a:fillRect/>
          </a:stretch>
        </p:blipFill>
        <p:spPr>
          <a:xfrm>
            <a:off x="3024505" y="4294505"/>
            <a:ext cx="2736215" cy="2037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686" t="21085" r="15914" b="19358"/>
          <a:stretch>
            <a:fillRect/>
          </a:stretch>
        </p:blipFill>
        <p:spPr>
          <a:xfrm>
            <a:off x="5858510" y="4319270"/>
            <a:ext cx="3270250" cy="19875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2560" y="6278245"/>
            <a:ext cx="11787505" cy="460375"/>
            <a:chOff x="258" y="6623"/>
            <a:chExt cx="18563" cy="725"/>
          </a:xfrm>
        </p:grpSpPr>
        <p:sp>
          <p:nvSpPr>
            <p:cNvPr id="7" name="右箭头 6"/>
            <p:cNvSpPr/>
            <p:nvPr/>
          </p:nvSpPr>
          <p:spPr>
            <a:xfrm>
              <a:off x="4111" y="6711"/>
              <a:ext cx="829" cy="547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58" y="6623"/>
              <a:ext cx="18563" cy="725"/>
              <a:chOff x="257" y="5623"/>
              <a:chExt cx="18563" cy="725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4824" y="5623"/>
                <a:ext cx="411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 </a:t>
                </a:r>
                <a:r>
                  <a:rPr lang="zh-CN" altLang="en-US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驯养动物（畜力）</a:t>
                </a:r>
                <a:endParaRPr lang="zh-CN" altLang="en-US" sz="2400" b="1" dirty="0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9419" y="5623"/>
                <a:ext cx="469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  </a:t>
                </a:r>
                <a:r>
                  <a:rPr lang="zh-CN" altLang="en-US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</a:rPr>
                  <a:t>橇的使用（工具）</a:t>
                </a:r>
                <a:endParaRPr lang="zh-CN" altLang="en-US" sz="2400" b="1" dirty="0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4745" y="5623"/>
                <a:ext cx="407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</a:rPr>
                  <a:t>发明轮车（工具）</a:t>
                </a:r>
                <a:endParaRPr lang="zh-CN" altLang="en-US" sz="2400" b="1" dirty="0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10" name="右箭头 9"/>
              <p:cNvSpPr/>
              <p:nvPr/>
            </p:nvSpPr>
            <p:spPr>
              <a:xfrm>
                <a:off x="8812" y="5726"/>
                <a:ext cx="829" cy="547"/>
              </a:xfrm>
              <a:prstGeom prst="rightArrow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sp>
            <p:nvSpPr>
              <p:cNvPr id="11" name="右箭头 10"/>
              <p:cNvSpPr/>
              <p:nvPr/>
            </p:nvSpPr>
            <p:spPr>
              <a:xfrm>
                <a:off x="13514" y="5712"/>
                <a:ext cx="1231" cy="547"/>
              </a:xfrm>
              <a:prstGeom prst="rightArrow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7" y="5623"/>
                <a:ext cx="394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400" b="1" dirty="0">
                    <a:solidFill>
                      <a:srgbClr val="C00000"/>
                    </a:solidFill>
                    <a:effectLst/>
                    <a:latin typeface="华文中宋" panose="02010600040101010101" charset="-122"/>
                    <a:ea typeface="华文中宋" panose="02010600040101010101" charset="-122"/>
                  </a:rPr>
                  <a:t>人工搬运（人力）</a:t>
                </a:r>
                <a:endParaRPr lang="zh-CN" altLang="en-US" sz="2400" b="1" dirty="0">
                  <a:solidFill>
                    <a:srgbClr val="C00000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6410"/>
          <a:stretch>
            <a:fillRect/>
          </a:stretch>
        </p:blipFill>
        <p:spPr bwMode="auto">
          <a:xfrm>
            <a:off x="162560" y="4319270"/>
            <a:ext cx="2812415" cy="1955165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226550" y="4319270"/>
            <a:ext cx="2790825" cy="1939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10250" y="3489325"/>
            <a:ext cx="5981700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2400" b="1"/>
              <a:t>滑动到滚动的飞跃</a:t>
            </a:r>
            <a:endParaRPr lang="zh-CN" altLang="en-US" sz="2400" b="1"/>
          </a:p>
          <a:p>
            <a:pPr algn="l"/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提高了运载量和运送速度，对道路修建提出了更高的要求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11627485" cy="3001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（一）陆路：道路铺设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1.天然道路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2.人工道路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/>
              <a:t>（1）原因：</a:t>
            </a:r>
            <a:r>
              <a:rPr lang="zh-CN" altLang="en-US" sz="2400"/>
              <a:t>生产力的发展推动了人工道路的铺设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800" b="1"/>
              <a:t>（2）表现</a:t>
            </a:r>
            <a:endParaRPr lang="zh-CN" altLang="en-US" sz="2800" b="1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64515" y="3104515"/>
          <a:ext cx="6671945" cy="1850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985"/>
                <a:gridCol w="5902960"/>
              </a:tblGrid>
              <a:tr h="6089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空间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表现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2414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西方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罗马帝国的道路把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罗马和各行省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连接起来，形成“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条条大路通罗马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”的盛况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Picture 2" descr="C:\Users\DELL\Desktop\timgPW21VW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460" y="3136900"/>
            <a:ext cx="4955540" cy="375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460" y="3175"/>
            <a:ext cx="2887980" cy="31013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14510" y="265430"/>
            <a:ext cx="2777490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罗马大干道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阿庇乌大道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：兴建于公元前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400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年前后，用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68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年时间建成。由罗马东南方向越过亚平宁山脉通往布林迪西。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8170" y="5163185"/>
            <a:ext cx="6625590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首都罗马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通过道路和今天的意大利、英国、法国、西班牙、德国、阿拉伯以及非洲北部连成整体。这些区域被分为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13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个省，有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322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条联络干道，总长度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7.8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万千米。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7445375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（一）陆路：道路铺设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2.人工道路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/>
              <a:t>（1）原因：</a:t>
            </a:r>
            <a:r>
              <a:rPr lang="zh-CN" altLang="en-US" sz="2400"/>
              <a:t>生产力的发展推动了人工道路的铺设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800" b="1"/>
              <a:t>（2）表现</a:t>
            </a:r>
            <a:endParaRPr lang="zh-CN" altLang="en-US" sz="2800" b="1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99745" y="2166620"/>
          <a:ext cx="6769100" cy="3552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985"/>
                <a:gridCol w="6000115"/>
              </a:tblGrid>
              <a:tr h="6089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空间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表现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0678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①秦朝：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0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②汉代：</a:t>
                      </a:r>
                      <a:endParaRPr 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0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③唐代：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0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④元朝：</a:t>
                      </a:r>
                      <a:endParaRPr 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287905" y="2820670"/>
            <a:ext cx="51454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修筑的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驰道、直道和五尺道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等，构成了以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咸阳为中心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的全国性道路网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83155" y="3748405"/>
            <a:ext cx="5149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开通了连接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亚、欧、北非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的大通道</a:t>
            </a:r>
            <a:endParaRPr 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丝绸之路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49195" y="4676140"/>
            <a:ext cx="4145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驿道以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长安为中心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向各方辐射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49195" y="5234305"/>
            <a:ext cx="45192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扩展了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汉唐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的交通网，在全国遍设驿站，构成了以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大都为中心的驿路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交通网</a:t>
            </a:r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845" y="209550"/>
            <a:ext cx="4942205" cy="50247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148705" y="224790"/>
            <a:ext cx="6043295" cy="3426460"/>
            <a:chOff x="9411" y="4946"/>
            <a:chExt cx="9517" cy="539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" y="4946"/>
              <a:ext cx="9517" cy="539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605" y="5246"/>
              <a:ext cx="1255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zh-CN" sz="2400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汉朝</a:t>
              </a:r>
              <a:endParaRPr lang="zh-CN" sz="2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2" name="图片 11" descr="2015020607125017"/>
          <p:cNvPicPr>
            <a:picLocks noChangeAspect="1"/>
          </p:cNvPicPr>
          <p:nvPr/>
        </p:nvPicPr>
        <p:blipFill>
          <a:blip r:embed="rId4"/>
          <a:srcRect l="33875" b="28038"/>
          <a:stretch>
            <a:fillRect/>
          </a:stretch>
        </p:blipFill>
        <p:spPr>
          <a:xfrm>
            <a:off x="5448300" y="62230"/>
            <a:ext cx="6743700" cy="45161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5264150" y="62230"/>
            <a:ext cx="6946900" cy="5256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49195" y="213995"/>
            <a:ext cx="7445375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/>
              <a:t>中国古代人工道路的铺设有什么特点？目的是什么？</a:t>
            </a:r>
            <a:endParaRPr lang="zh-CN" altLang="en-US" sz="2800" b="1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00380" y="711200"/>
          <a:ext cx="11343640" cy="4337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15"/>
                <a:gridCol w="10055225"/>
              </a:tblGrid>
              <a:tr h="619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空间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表现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2329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①秦朝：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344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②汉代：</a:t>
                      </a:r>
                      <a:endParaRPr 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③唐代：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330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④元朝：</a:t>
                      </a:r>
                      <a:endParaRPr 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197735" y="1762760"/>
            <a:ext cx="94170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修筑的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驰道、直道和五尺道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等，构成了以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咸阳为中心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的全国性道路网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03145" y="2661285"/>
            <a:ext cx="8515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开通了连接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亚、欧、北非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的大通道—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丝绸之路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35960" y="3258820"/>
            <a:ext cx="4145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驿道以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长安为中心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向各方辐射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62910" y="3719195"/>
            <a:ext cx="84899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扩展了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汉唐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的交通网，在全国遍设驿站，构成了以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大都为中心的驿路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交通网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32965" y="4881880"/>
            <a:ext cx="6351270" cy="454660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p>
            <a:pPr>
              <a:lnSpc>
                <a:spcPts val="3200"/>
              </a:lnSpc>
            </a:pPr>
            <a:r>
              <a:rPr lang="zh-CN" altLang="en-US" sz="2400" b="1" dirty="0" smtClean="0">
                <a:latin typeface="+mn-ea"/>
              </a:rPr>
              <a:t>特点：</a:t>
            </a:r>
            <a:r>
              <a:rPr lang="zh-CN" altLang="en-US" sz="2400" dirty="0" smtClean="0">
                <a:latin typeface="+mn-ea"/>
              </a:rPr>
              <a:t>以</a:t>
            </a:r>
            <a:r>
              <a:rPr lang="zh-CN" altLang="en-US" sz="2400" dirty="0">
                <a:latin typeface="+mn-ea"/>
              </a:rPr>
              <a:t>都城为中心；分布广（全国）</a:t>
            </a:r>
            <a:endParaRPr lang="en-US" altLang="zh-CN" sz="2400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36445" y="5421630"/>
            <a:ext cx="9416415" cy="864870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p>
            <a:pPr>
              <a:lnSpc>
                <a:spcPts val="3200"/>
              </a:lnSpc>
            </a:pPr>
            <a:r>
              <a:rPr lang="zh-CN" altLang="en-US" sz="2400" b="1" dirty="0" smtClean="0">
                <a:latin typeface="+mn-ea"/>
              </a:rPr>
              <a:t>目的：</a:t>
            </a:r>
            <a:endParaRPr lang="zh-CN" altLang="en-US" sz="2400" b="1" dirty="0" smtClean="0">
              <a:latin typeface="+mn-ea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 smtClean="0">
                <a:latin typeface="+mn-ea"/>
              </a:rPr>
              <a:t>政治：</a:t>
            </a:r>
            <a:r>
              <a:rPr lang="zh-CN" altLang="en-US" sz="2400" dirty="0">
                <a:latin typeface="+mn-ea"/>
              </a:rPr>
              <a:t>强化中央集权；军事：有利于信息的传递和军队调遣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7124065" cy="205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（二）国内运河开凿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1.含义：</a:t>
            </a:r>
            <a:r>
              <a:rPr lang="zh-CN" altLang="en-US" sz="2400"/>
              <a:t>运河是人工开凿的河流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2.表现</a:t>
            </a:r>
            <a:endParaRPr lang="zh-CN" altLang="en-US" sz="2800" b="1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99745" y="2166620"/>
          <a:ext cx="6769100" cy="3848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985"/>
                <a:gridCol w="6000115"/>
              </a:tblGrid>
              <a:tr h="6089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空间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表现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275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中国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①春秋时期：已有运河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0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②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秦朝</a:t>
                      </a: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endParaRPr 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11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③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隋朝</a:t>
                      </a: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566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④元朝：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845" y="3108325"/>
            <a:ext cx="3445510" cy="3663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115" y="415925"/>
            <a:ext cx="3241040" cy="3120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49795" y="607060"/>
            <a:ext cx="1723390" cy="25533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春秋时期，吴王夫差想北上伐齐，修筑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“邗沟”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目的是为伐齐远征需解决军粮和辎重的运输问题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906510" y="5070475"/>
            <a:ext cx="1108075" cy="107823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9460865" y="3536315"/>
            <a:ext cx="1080770" cy="153416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62200" y="3282950"/>
            <a:ext cx="49479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开凿连接湘水和离水的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灵渠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，沟通了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长江和珠江两大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水系</a:t>
            </a:r>
            <a:endParaRPr 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 descr="QQ图片20211129214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845" y="102870"/>
            <a:ext cx="4893310" cy="6731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18410" y="4240530"/>
            <a:ext cx="38392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大运河以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洛阳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为中心，沟通了中国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南方和北方</a:t>
            </a:r>
            <a:endParaRPr 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480" y="-62230"/>
            <a:ext cx="4993640" cy="68961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18410" y="5379720"/>
            <a:ext cx="33458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京杭大运河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为世界之最</a:t>
            </a:r>
            <a:endParaRPr 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20" y="-41910"/>
            <a:ext cx="4892675" cy="687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ldLvl="0" animBg="1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7124065" cy="205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（二）国内运河开凿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1.含义：</a:t>
            </a:r>
            <a:r>
              <a:rPr lang="zh-CN" altLang="en-US" sz="2400"/>
              <a:t>运河是人工开凿的河流</a:t>
            </a:r>
            <a:endParaRPr lang="zh-CN" altLang="en-US" sz="2400"/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2.表现</a:t>
            </a:r>
            <a:endParaRPr lang="zh-CN" altLang="en-US" sz="2800" b="1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49910" y="2156460"/>
          <a:ext cx="5852795" cy="205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465"/>
                <a:gridCol w="4926330"/>
              </a:tblGrid>
              <a:tr h="731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空间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黑体" panose="02010609060101010101" charset="-122"/>
                        </a:rPr>
                        <a:t>表现</a:t>
                      </a:r>
                      <a:endParaRPr lang="en-US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4132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西方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①17世纪开通的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法国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米迪运河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015">
                <a:tc v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r>
                        <a:rPr lang="en-US"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②</a:t>
                      </a:r>
                      <a:r>
                        <a:rPr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17世纪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荷兰</a:t>
                      </a:r>
                      <a:r>
                        <a:rPr sz="2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阿姆斯特丹建立的运河系统</a:t>
                      </a:r>
                      <a:endParaRPr lang="en-US" sz="2400" b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102870"/>
            <a:ext cx="5186680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685" y="3023870"/>
            <a:ext cx="3416935" cy="3715385"/>
          </a:xfrm>
          <a:prstGeom prst="rect">
            <a:avLst/>
          </a:prstGeom>
        </p:spPr>
      </p:pic>
      <p:pic>
        <p:nvPicPr>
          <p:cNvPr id="15" name="内容占位符 14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023870"/>
            <a:ext cx="4208780" cy="37160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10855" y="621982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围绕城市形成同心圆运河带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620" y="102870"/>
            <a:ext cx="7124065" cy="1985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一、水陆交通变迁的表现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1D41D5"/>
                </a:solidFill>
              </a:rPr>
              <a:t>（三）海洋探索：局部探索到全球航路</a:t>
            </a:r>
            <a:endParaRPr lang="zh-CN" altLang="en-US" sz="2800" b="1">
              <a:solidFill>
                <a:srgbClr val="1D41D5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chemeClr val="accent2"/>
                </a:solidFill>
              </a:rPr>
              <a:t>1.古代对海洋的探索</a:t>
            </a:r>
            <a:endParaRPr lang="zh-CN" altLang="en-US" sz="2800" b="1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2400" b="1"/>
              <a:t>（1）古代中国</a:t>
            </a:r>
            <a:endParaRPr lang="zh-CN" altLang="en-US" sz="2400" b="1"/>
          </a:p>
        </p:txBody>
      </p:sp>
      <p:cxnSp>
        <p:nvCxnSpPr>
          <p:cNvPr id="10" name="直接连接符 11"/>
          <p:cNvCxnSpPr/>
          <p:nvPr/>
        </p:nvCxnSpPr>
        <p:spPr>
          <a:xfrm>
            <a:off x="1270000" y="2251075"/>
            <a:ext cx="1270" cy="394652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145188" y="2157364"/>
            <a:ext cx="252000" cy="252000"/>
            <a:chOff x="2987749" y="4514735"/>
            <a:chExt cx="252000" cy="252000"/>
          </a:xfrm>
        </p:grpSpPr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450215" y="205295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西汉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4553" y="3224799"/>
            <a:ext cx="252000" cy="252000"/>
            <a:chOff x="2987749" y="4514735"/>
            <a:chExt cx="252000" cy="252000"/>
          </a:xfrm>
        </p:grpSpPr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40055" y="312102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宋元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46458" y="4292869"/>
            <a:ext cx="252000" cy="252000"/>
            <a:chOff x="2987749" y="4514735"/>
            <a:chExt cx="252000" cy="252000"/>
          </a:xfrm>
        </p:grpSpPr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20370" y="4187825"/>
            <a:ext cx="852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明朝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45823" y="5361574"/>
            <a:ext cx="252000" cy="252000"/>
            <a:chOff x="2987749" y="4514735"/>
            <a:chExt cx="252000" cy="252000"/>
          </a:xfrm>
        </p:grpSpPr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3023749" y="4550735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2987749" y="4514735"/>
              <a:ext cx="252000" cy="25200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25755" y="5186680"/>
            <a:ext cx="1035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海上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kumimoji="1"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通道</a:t>
            </a:r>
            <a:endParaRPr kumimoji="1" lang="zh-CN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15" y="1191260"/>
            <a:ext cx="7247890" cy="464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1478915" y="208851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东、南两条航线</a:t>
            </a:r>
            <a:endParaRPr lang="zh-CN" altLang="en-US" sz="2400"/>
          </a:p>
        </p:txBody>
      </p:sp>
      <p:sp>
        <p:nvSpPr>
          <p:cNvPr id="23" name="文本框 22"/>
          <p:cNvSpPr txBox="1"/>
          <p:nvPr/>
        </p:nvSpPr>
        <p:spPr>
          <a:xfrm>
            <a:off x="9825355" y="958215"/>
            <a:ext cx="144145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东线通向朝鲜半岛和日本</a:t>
            </a:r>
            <a:endParaRPr lang="zh-CN" altLang="en-US" sz="2400"/>
          </a:p>
        </p:txBody>
      </p:sp>
      <p:sp>
        <p:nvSpPr>
          <p:cNvPr id="24" name="任意多边形 23"/>
          <p:cNvSpPr/>
          <p:nvPr/>
        </p:nvSpPr>
        <p:spPr>
          <a:xfrm>
            <a:off x="9787255" y="2338705"/>
            <a:ext cx="485140" cy="334010"/>
          </a:xfrm>
          <a:custGeom>
            <a:avLst/>
            <a:gdLst>
              <a:gd name="connisteX0" fmla="*/ 108112 w 485302"/>
              <a:gd name="connsiteY0" fmla="*/ 0 h 334010"/>
              <a:gd name="connisteX1" fmla="*/ 162 w 485302"/>
              <a:gd name="connsiteY1" fmla="*/ 64770 h 334010"/>
              <a:gd name="connisteX2" fmla="*/ 129702 w 485302"/>
              <a:gd name="connsiteY2" fmla="*/ 107950 h 334010"/>
              <a:gd name="connisteX3" fmla="*/ 183677 w 485302"/>
              <a:gd name="connsiteY3" fmla="*/ 258445 h 334010"/>
              <a:gd name="connisteX4" fmla="*/ 205267 w 485302"/>
              <a:gd name="connsiteY4" fmla="*/ 323215 h 334010"/>
              <a:gd name="connisteX5" fmla="*/ 313217 w 485302"/>
              <a:gd name="connsiteY5" fmla="*/ 323215 h 334010"/>
              <a:gd name="connisteX6" fmla="*/ 377352 w 485302"/>
              <a:gd name="connsiteY6" fmla="*/ 301625 h 334010"/>
              <a:gd name="connisteX7" fmla="*/ 485302 w 485302"/>
              <a:gd name="connsiteY7" fmla="*/ 334010 h 3340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85302" h="334010">
                <a:moveTo>
                  <a:pt x="108112" y="0"/>
                </a:moveTo>
                <a:cubicBezTo>
                  <a:pt x="83982" y="12065"/>
                  <a:pt x="-4283" y="43180"/>
                  <a:pt x="162" y="64770"/>
                </a:cubicBezTo>
                <a:cubicBezTo>
                  <a:pt x="4607" y="86360"/>
                  <a:pt x="92872" y="69215"/>
                  <a:pt x="129702" y="107950"/>
                </a:cubicBezTo>
                <a:cubicBezTo>
                  <a:pt x="166532" y="146685"/>
                  <a:pt x="168437" y="215265"/>
                  <a:pt x="183677" y="258445"/>
                </a:cubicBezTo>
                <a:cubicBezTo>
                  <a:pt x="198917" y="301625"/>
                  <a:pt x="179232" y="310515"/>
                  <a:pt x="205267" y="323215"/>
                </a:cubicBezTo>
                <a:cubicBezTo>
                  <a:pt x="231302" y="335915"/>
                  <a:pt x="278927" y="327660"/>
                  <a:pt x="313217" y="323215"/>
                </a:cubicBezTo>
                <a:cubicBezTo>
                  <a:pt x="347507" y="318770"/>
                  <a:pt x="343062" y="299720"/>
                  <a:pt x="377352" y="301625"/>
                </a:cubicBezTo>
                <a:cubicBezTo>
                  <a:pt x="411642" y="303530"/>
                  <a:pt x="464982" y="327025"/>
                  <a:pt x="485302" y="33401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5432425" y="2813050"/>
            <a:ext cx="3945255" cy="1923415"/>
          </a:xfrm>
          <a:custGeom>
            <a:avLst/>
            <a:gdLst>
              <a:gd name="connisteX0" fmla="*/ 3945255 w 3945255"/>
              <a:gd name="connsiteY0" fmla="*/ 517525 h 1923356"/>
              <a:gd name="connisteX1" fmla="*/ 3708400 w 3945255"/>
              <a:gd name="connsiteY1" fmla="*/ 657225 h 1923356"/>
              <a:gd name="connisteX2" fmla="*/ 3622040 w 3945255"/>
              <a:gd name="connsiteY2" fmla="*/ 721995 h 1923356"/>
              <a:gd name="connisteX3" fmla="*/ 3611245 w 3945255"/>
              <a:gd name="connsiteY3" fmla="*/ 862330 h 1923356"/>
              <a:gd name="connisteX4" fmla="*/ 3697605 w 3945255"/>
              <a:gd name="connsiteY4" fmla="*/ 1023620 h 1923356"/>
              <a:gd name="connisteX5" fmla="*/ 3740785 w 3945255"/>
              <a:gd name="connsiteY5" fmla="*/ 1185545 h 1923356"/>
              <a:gd name="connisteX6" fmla="*/ 3665220 w 3945255"/>
              <a:gd name="connsiteY6" fmla="*/ 1358265 h 1923356"/>
              <a:gd name="connisteX7" fmla="*/ 3546475 w 3945255"/>
              <a:gd name="connsiteY7" fmla="*/ 1379855 h 1923356"/>
              <a:gd name="connisteX8" fmla="*/ 3546475 w 3945255"/>
              <a:gd name="connsiteY8" fmla="*/ 1562735 h 1923356"/>
              <a:gd name="connisteX9" fmla="*/ 3535680 w 3945255"/>
              <a:gd name="connsiteY9" fmla="*/ 1800225 h 1923356"/>
              <a:gd name="connisteX10" fmla="*/ 3524885 w 3945255"/>
              <a:gd name="connsiteY10" fmla="*/ 1918335 h 1923356"/>
              <a:gd name="connisteX11" fmla="*/ 3416935 w 3945255"/>
              <a:gd name="connsiteY11" fmla="*/ 1875790 h 1923356"/>
              <a:gd name="connisteX12" fmla="*/ 3201670 w 3945255"/>
              <a:gd name="connsiteY12" fmla="*/ 1735455 h 1923356"/>
              <a:gd name="connisteX13" fmla="*/ 3072130 w 3945255"/>
              <a:gd name="connsiteY13" fmla="*/ 1497965 h 1923356"/>
              <a:gd name="connisteX14" fmla="*/ 3061335 w 3945255"/>
              <a:gd name="connsiteY14" fmla="*/ 1261110 h 1923356"/>
              <a:gd name="connisteX15" fmla="*/ 3061335 w 3945255"/>
              <a:gd name="connsiteY15" fmla="*/ 1099185 h 1923356"/>
              <a:gd name="connisteX16" fmla="*/ 3061335 w 3945255"/>
              <a:gd name="connsiteY16" fmla="*/ 981075 h 1923356"/>
              <a:gd name="connisteX17" fmla="*/ 2964180 w 3945255"/>
              <a:gd name="connsiteY17" fmla="*/ 1002665 h 1923356"/>
              <a:gd name="connisteX18" fmla="*/ 2942590 w 3945255"/>
              <a:gd name="connsiteY18" fmla="*/ 948690 h 1923356"/>
              <a:gd name="connisteX19" fmla="*/ 2835275 w 3945255"/>
              <a:gd name="connsiteY19" fmla="*/ 808355 h 1923356"/>
              <a:gd name="connisteX20" fmla="*/ 2759710 w 3945255"/>
              <a:gd name="connsiteY20" fmla="*/ 657225 h 1923356"/>
              <a:gd name="connisteX21" fmla="*/ 2748915 w 3945255"/>
              <a:gd name="connsiteY21" fmla="*/ 646430 h 1923356"/>
              <a:gd name="connisteX22" fmla="*/ 2586990 w 3945255"/>
              <a:gd name="connsiteY22" fmla="*/ 657225 h 1923356"/>
              <a:gd name="connisteX23" fmla="*/ 2489835 w 3945255"/>
              <a:gd name="connsiteY23" fmla="*/ 840740 h 1923356"/>
              <a:gd name="connisteX24" fmla="*/ 2436495 w 3945255"/>
              <a:gd name="connsiteY24" fmla="*/ 894715 h 1923356"/>
              <a:gd name="connisteX25" fmla="*/ 2328545 w 3945255"/>
              <a:gd name="connsiteY25" fmla="*/ 1120775 h 1923356"/>
              <a:gd name="connisteX26" fmla="*/ 2231390 w 3945255"/>
              <a:gd name="connsiteY26" fmla="*/ 1325880 h 1923356"/>
              <a:gd name="connisteX27" fmla="*/ 2047875 w 3945255"/>
              <a:gd name="connsiteY27" fmla="*/ 1541145 h 1923356"/>
              <a:gd name="connisteX28" fmla="*/ 1962150 w 3945255"/>
              <a:gd name="connsiteY28" fmla="*/ 1379855 h 1923356"/>
              <a:gd name="connisteX29" fmla="*/ 1800225 w 3945255"/>
              <a:gd name="connsiteY29" fmla="*/ 829945 h 1923356"/>
              <a:gd name="connisteX30" fmla="*/ 1616710 w 3945255"/>
              <a:gd name="connsiteY30" fmla="*/ 624840 h 1923356"/>
              <a:gd name="connisteX31" fmla="*/ 1239520 w 3945255"/>
              <a:gd name="connsiteY31" fmla="*/ 387985 h 1923356"/>
              <a:gd name="connisteX32" fmla="*/ 1142365 w 3945255"/>
              <a:gd name="connsiteY32" fmla="*/ 290830 h 1923356"/>
              <a:gd name="connisteX33" fmla="*/ 1024255 w 3945255"/>
              <a:gd name="connsiteY33" fmla="*/ 258445 h 1923356"/>
              <a:gd name="connisteX34" fmla="*/ 905510 w 3945255"/>
              <a:gd name="connsiteY34" fmla="*/ 377190 h 1923356"/>
              <a:gd name="connisteX35" fmla="*/ 829945 w 3945255"/>
              <a:gd name="connsiteY35" fmla="*/ 161290 h 1923356"/>
              <a:gd name="connisteX36" fmla="*/ 743585 w 3945255"/>
              <a:gd name="connsiteY36" fmla="*/ 43180 h 1923356"/>
              <a:gd name="connisteX37" fmla="*/ 927100 w 3945255"/>
              <a:gd name="connsiteY37" fmla="*/ 312420 h 1923356"/>
              <a:gd name="connisteX38" fmla="*/ 1099820 w 3945255"/>
              <a:gd name="connsiteY38" fmla="*/ 247650 h 1923356"/>
              <a:gd name="connisteX39" fmla="*/ 1315085 w 3945255"/>
              <a:gd name="connsiteY39" fmla="*/ 506730 h 1923356"/>
              <a:gd name="connisteX40" fmla="*/ 1153160 w 3945255"/>
              <a:gd name="connsiteY40" fmla="*/ 721995 h 1923356"/>
              <a:gd name="connisteX41" fmla="*/ 1035050 w 3945255"/>
              <a:gd name="connsiteY41" fmla="*/ 981075 h 1923356"/>
              <a:gd name="connisteX42" fmla="*/ 894715 w 3945255"/>
              <a:gd name="connsiteY42" fmla="*/ 1023620 h 1923356"/>
              <a:gd name="connisteX43" fmla="*/ 571500 w 3945255"/>
              <a:gd name="connsiteY43" fmla="*/ 1174750 h 1923356"/>
              <a:gd name="connisteX44" fmla="*/ 355600 w 3945255"/>
              <a:gd name="connsiteY44" fmla="*/ 873125 h 1923356"/>
              <a:gd name="connisteX45" fmla="*/ 236855 w 3945255"/>
              <a:gd name="connsiteY45" fmla="*/ 474345 h 1923356"/>
              <a:gd name="connisteX46" fmla="*/ 75565 w 3945255"/>
              <a:gd name="connsiteY46" fmla="*/ 182880 h 1923356"/>
              <a:gd name="connisteX47" fmla="*/ 0 w 3945255"/>
              <a:gd name="connsiteY47" fmla="*/ 0 h 19233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</a:cxnLst>
            <a:rect l="l" t="t" r="r" b="b"/>
            <a:pathLst>
              <a:path w="3945255" h="1923356">
                <a:moveTo>
                  <a:pt x="3945255" y="517525"/>
                </a:moveTo>
                <a:cubicBezTo>
                  <a:pt x="3899535" y="544195"/>
                  <a:pt x="3773170" y="616585"/>
                  <a:pt x="3708400" y="657225"/>
                </a:cubicBezTo>
                <a:cubicBezTo>
                  <a:pt x="3643630" y="697865"/>
                  <a:pt x="3641725" y="680720"/>
                  <a:pt x="3622040" y="721995"/>
                </a:cubicBezTo>
                <a:cubicBezTo>
                  <a:pt x="3602355" y="763270"/>
                  <a:pt x="3596005" y="802005"/>
                  <a:pt x="3611245" y="862330"/>
                </a:cubicBezTo>
                <a:cubicBezTo>
                  <a:pt x="3626485" y="922655"/>
                  <a:pt x="3671570" y="958850"/>
                  <a:pt x="3697605" y="1023620"/>
                </a:cubicBezTo>
                <a:cubicBezTo>
                  <a:pt x="3723640" y="1088390"/>
                  <a:pt x="3747135" y="1118870"/>
                  <a:pt x="3740785" y="1185545"/>
                </a:cubicBezTo>
                <a:cubicBezTo>
                  <a:pt x="3734435" y="1252220"/>
                  <a:pt x="3703955" y="1319530"/>
                  <a:pt x="3665220" y="1358265"/>
                </a:cubicBezTo>
                <a:cubicBezTo>
                  <a:pt x="3626485" y="1397000"/>
                  <a:pt x="3569970" y="1339215"/>
                  <a:pt x="3546475" y="1379855"/>
                </a:cubicBezTo>
                <a:cubicBezTo>
                  <a:pt x="3522980" y="1420495"/>
                  <a:pt x="3548380" y="1478915"/>
                  <a:pt x="3546475" y="1562735"/>
                </a:cubicBezTo>
                <a:cubicBezTo>
                  <a:pt x="3544570" y="1646555"/>
                  <a:pt x="3540125" y="1729105"/>
                  <a:pt x="3535680" y="1800225"/>
                </a:cubicBezTo>
                <a:cubicBezTo>
                  <a:pt x="3531235" y="1871345"/>
                  <a:pt x="3548380" y="1903095"/>
                  <a:pt x="3524885" y="1918335"/>
                </a:cubicBezTo>
                <a:cubicBezTo>
                  <a:pt x="3501390" y="1933575"/>
                  <a:pt x="3481705" y="1912620"/>
                  <a:pt x="3416935" y="1875790"/>
                </a:cubicBezTo>
                <a:cubicBezTo>
                  <a:pt x="3352165" y="1838960"/>
                  <a:pt x="3270885" y="1811020"/>
                  <a:pt x="3201670" y="1735455"/>
                </a:cubicBezTo>
                <a:cubicBezTo>
                  <a:pt x="3132455" y="1659890"/>
                  <a:pt x="3100070" y="1592580"/>
                  <a:pt x="3072130" y="1497965"/>
                </a:cubicBezTo>
                <a:cubicBezTo>
                  <a:pt x="3044190" y="1403350"/>
                  <a:pt x="3063240" y="1341120"/>
                  <a:pt x="3061335" y="1261110"/>
                </a:cubicBezTo>
                <a:cubicBezTo>
                  <a:pt x="3059430" y="1181100"/>
                  <a:pt x="3061335" y="1155065"/>
                  <a:pt x="3061335" y="1099185"/>
                </a:cubicBezTo>
                <a:cubicBezTo>
                  <a:pt x="3061335" y="1043305"/>
                  <a:pt x="3081020" y="1000125"/>
                  <a:pt x="3061335" y="981075"/>
                </a:cubicBezTo>
                <a:cubicBezTo>
                  <a:pt x="3041650" y="962025"/>
                  <a:pt x="2987675" y="1009015"/>
                  <a:pt x="2964180" y="1002665"/>
                </a:cubicBezTo>
                <a:cubicBezTo>
                  <a:pt x="2940685" y="996315"/>
                  <a:pt x="2968625" y="987425"/>
                  <a:pt x="2942590" y="948690"/>
                </a:cubicBezTo>
                <a:cubicBezTo>
                  <a:pt x="2916555" y="909955"/>
                  <a:pt x="2872105" y="866775"/>
                  <a:pt x="2835275" y="808355"/>
                </a:cubicBezTo>
                <a:cubicBezTo>
                  <a:pt x="2798445" y="749935"/>
                  <a:pt x="2776855" y="689610"/>
                  <a:pt x="2759710" y="657225"/>
                </a:cubicBezTo>
                <a:cubicBezTo>
                  <a:pt x="2742565" y="624840"/>
                  <a:pt x="2783205" y="646430"/>
                  <a:pt x="2748915" y="646430"/>
                </a:cubicBezTo>
                <a:cubicBezTo>
                  <a:pt x="2714625" y="646430"/>
                  <a:pt x="2639060" y="618490"/>
                  <a:pt x="2586990" y="657225"/>
                </a:cubicBezTo>
                <a:cubicBezTo>
                  <a:pt x="2534920" y="695960"/>
                  <a:pt x="2519680" y="793115"/>
                  <a:pt x="2489835" y="840740"/>
                </a:cubicBezTo>
                <a:cubicBezTo>
                  <a:pt x="2459990" y="888365"/>
                  <a:pt x="2468880" y="838835"/>
                  <a:pt x="2436495" y="894715"/>
                </a:cubicBezTo>
                <a:cubicBezTo>
                  <a:pt x="2404110" y="950595"/>
                  <a:pt x="2369820" y="1034415"/>
                  <a:pt x="2328545" y="1120775"/>
                </a:cubicBezTo>
                <a:cubicBezTo>
                  <a:pt x="2287270" y="1207135"/>
                  <a:pt x="2287270" y="1242060"/>
                  <a:pt x="2231390" y="1325880"/>
                </a:cubicBezTo>
                <a:cubicBezTo>
                  <a:pt x="2175510" y="1409700"/>
                  <a:pt x="2101850" y="1530350"/>
                  <a:pt x="2047875" y="1541145"/>
                </a:cubicBezTo>
                <a:cubicBezTo>
                  <a:pt x="1993900" y="1551940"/>
                  <a:pt x="2011680" y="1522095"/>
                  <a:pt x="1962150" y="1379855"/>
                </a:cubicBezTo>
                <a:cubicBezTo>
                  <a:pt x="1912620" y="1237615"/>
                  <a:pt x="1869440" y="981075"/>
                  <a:pt x="1800225" y="829945"/>
                </a:cubicBezTo>
                <a:cubicBezTo>
                  <a:pt x="1731010" y="678815"/>
                  <a:pt x="1729105" y="713105"/>
                  <a:pt x="1616710" y="624840"/>
                </a:cubicBezTo>
                <a:cubicBezTo>
                  <a:pt x="1504315" y="536575"/>
                  <a:pt x="1334135" y="454660"/>
                  <a:pt x="1239520" y="387985"/>
                </a:cubicBezTo>
                <a:cubicBezTo>
                  <a:pt x="1144905" y="321310"/>
                  <a:pt x="1185545" y="316865"/>
                  <a:pt x="1142365" y="290830"/>
                </a:cubicBezTo>
                <a:cubicBezTo>
                  <a:pt x="1099185" y="264795"/>
                  <a:pt x="1071880" y="241300"/>
                  <a:pt x="1024255" y="258445"/>
                </a:cubicBezTo>
                <a:cubicBezTo>
                  <a:pt x="976630" y="275590"/>
                  <a:pt x="944245" y="396875"/>
                  <a:pt x="905510" y="377190"/>
                </a:cubicBezTo>
                <a:cubicBezTo>
                  <a:pt x="866775" y="357505"/>
                  <a:pt x="862330" y="227965"/>
                  <a:pt x="829945" y="161290"/>
                </a:cubicBezTo>
                <a:cubicBezTo>
                  <a:pt x="797560" y="94615"/>
                  <a:pt x="723900" y="12700"/>
                  <a:pt x="743585" y="43180"/>
                </a:cubicBezTo>
                <a:cubicBezTo>
                  <a:pt x="763270" y="73660"/>
                  <a:pt x="855980" y="271780"/>
                  <a:pt x="927100" y="312420"/>
                </a:cubicBezTo>
                <a:cubicBezTo>
                  <a:pt x="998220" y="353060"/>
                  <a:pt x="1022350" y="208915"/>
                  <a:pt x="1099820" y="247650"/>
                </a:cubicBezTo>
                <a:cubicBezTo>
                  <a:pt x="1177290" y="286385"/>
                  <a:pt x="1304290" y="412115"/>
                  <a:pt x="1315085" y="506730"/>
                </a:cubicBezTo>
                <a:cubicBezTo>
                  <a:pt x="1325880" y="601345"/>
                  <a:pt x="1209040" y="627380"/>
                  <a:pt x="1153160" y="721995"/>
                </a:cubicBezTo>
                <a:cubicBezTo>
                  <a:pt x="1097280" y="816610"/>
                  <a:pt x="1086485" y="920750"/>
                  <a:pt x="1035050" y="981075"/>
                </a:cubicBezTo>
                <a:cubicBezTo>
                  <a:pt x="983615" y="1041400"/>
                  <a:pt x="987425" y="984885"/>
                  <a:pt x="894715" y="1023620"/>
                </a:cubicBezTo>
                <a:cubicBezTo>
                  <a:pt x="802005" y="1062355"/>
                  <a:pt x="679450" y="1204595"/>
                  <a:pt x="571500" y="1174750"/>
                </a:cubicBezTo>
                <a:cubicBezTo>
                  <a:pt x="463550" y="1144905"/>
                  <a:pt x="422275" y="1013460"/>
                  <a:pt x="355600" y="873125"/>
                </a:cubicBezTo>
                <a:cubicBezTo>
                  <a:pt x="288925" y="732790"/>
                  <a:pt x="292735" y="612140"/>
                  <a:pt x="236855" y="474345"/>
                </a:cubicBezTo>
                <a:cubicBezTo>
                  <a:pt x="180975" y="336550"/>
                  <a:pt x="123190" y="277495"/>
                  <a:pt x="75565" y="182880"/>
                </a:cubicBezTo>
                <a:cubicBezTo>
                  <a:pt x="27940" y="88265"/>
                  <a:pt x="12065" y="30480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385685" y="4736465"/>
            <a:ext cx="144145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南线通向印度洋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" grpId="0"/>
      <p:bldP spid="11" grpId="0"/>
      <p:bldP spid="15" grpId="0"/>
      <p:bldP spid="24" grpId="0" animBg="1"/>
      <p:bldP spid="25" grpId="0" animBg="1"/>
      <p:bldP spid="23" grpId="0" animBg="1"/>
      <p:bldP spid="26" grpId="0" bldLvl="0" animBg="1"/>
      <p:bldP spid="22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770,&quot;width&quot;:3740}"/>
</p:tagLst>
</file>

<file path=ppt/tags/tag10.xml><?xml version="1.0" encoding="utf-8"?>
<p:tagLst xmlns:p="http://schemas.openxmlformats.org/presentationml/2006/main">
  <p:tag name="AS_UNIQUEID" val="113"/>
</p:tagLst>
</file>

<file path=ppt/tags/tag11.xml><?xml version="1.0" encoding="utf-8"?>
<p:tagLst xmlns:p="http://schemas.openxmlformats.org/presentationml/2006/main">
  <p:tag name="AS_UNIQUEID" val="126"/>
</p:tagLst>
</file>

<file path=ppt/tags/tag12.xml><?xml version="1.0" encoding="utf-8"?>
<p:tagLst xmlns:p="http://schemas.openxmlformats.org/presentationml/2006/main">
  <p:tag name="AS_UNIQUEID" val="135"/>
</p:tagLst>
</file>

<file path=ppt/tags/tag2.xml><?xml version="1.0" encoding="utf-8"?>
<p:tagLst xmlns:p="http://schemas.openxmlformats.org/presentationml/2006/main">
  <p:tag name="KSO_WM_UNIT_TABLE_BEAUTIFY" val="smartTable{155ac8dc-58ef-4998-87a4-a7e4d29355ab}"/>
  <p:tag name="TABLE_ENDDRAG_ORIGIN_RECT" val="505*145"/>
  <p:tag name="TABLE_ENDDRAG_RECT" val="35*244*505*145"/>
</p:tagLst>
</file>

<file path=ppt/tags/tag3.xml><?xml version="1.0" encoding="utf-8"?>
<p:tagLst xmlns:p="http://schemas.openxmlformats.org/presentationml/2006/main">
  <p:tag name="KSO_WM_UNIT_TABLE_BEAUTIFY" val="smartTable{155ac8dc-58ef-4998-87a4-a7e4d29355ab}"/>
  <p:tag name="TABLE_ENDDRAG_ORIGIN_RECT" val="505*145"/>
  <p:tag name="TABLE_ENDDRAG_RECT" val="35*244*505*145"/>
</p:tagLst>
</file>

<file path=ppt/tags/tag4.xml><?xml version="1.0" encoding="utf-8"?>
<p:tagLst xmlns:p="http://schemas.openxmlformats.org/presentationml/2006/main">
  <p:tag name="KSO_WM_UNIT_TABLE_BEAUTIFY" val="smartTable{155ac8dc-58ef-4998-87a4-a7e4d29355ab}"/>
  <p:tag name="TABLE_ENDDRAG_ORIGIN_RECT" val="505*145"/>
  <p:tag name="TABLE_ENDDRAG_RECT" val="35*244*505*145"/>
</p:tagLst>
</file>

<file path=ppt/tags/tag5.xml><?xml version="1.0" encoding="utf-8"?>
<p:tagLst xmlns:p="http://schemas.openxmlformats.org/presentationml/2006/main">
  <p:tag name="KSO_WM_UNIT_TABLE_BEAUTIFY" val="smartTable{155ac8dc-58ef-4998-87a4-a7e4d29355ab}"/>
  <p:tag name="TABLE_ENDDRAG_ORIGIN_RECT" val="505*145"/>
  <p:tag name="TABLE_ENDDRAG_RECT" val="35*244*505*145"/>
</p:tagLst>
</file>

<file path=ppt/tags/tag6.xml><?xml version="1.0" encoding="utf-8"?>
<p:tagLst xmlns:p="http://schemas.openxmlformats.org/presentationml/2006/main">
  <p:tag name="KSO_WM_UNIT_TABLE_BEAUTIFY" val="smartTable{155ac8dc-58ef-4998-87a4-a7e4d29355ab}"/>
  <p:tag name="TABLE_ENDDRAG_ORIGIN_RECT" val="505*145"/>
  <p:tag name="TABLE_ENDDRAG_RECT" val="35*244*505*145"/>
</p:tagLst>
</file>

<file path=ppt/tags/tag7.xml><?xml version="1.0" encoding="utf-8"?>
<p:tagLst xmlns:p="http://schemas.openxmlformats.org/presentationml/2006/main">
  <p:tag name="KSO_WM_UNIT_TABLE_BEAUTIFY" val="smartTable{2b75f125-645d-42da-9c96-478a883ec6d9}"/>
  <p:tag name="TABLE_ENDDRAG_ORIGIN_RECT" val="476*359"/>
  <p:tag name="TABLE_ENDDRAG_RECT" val="30*163*476*360"/>
</p:tagLst>
</file>

<file path=ppt/tags/tag8.xml><?xml version="1.0" encoding="utf-8"?>
<p:tagLst xmlns:p="http://schemas.openxmlformats.org/presentationml/2006/main">
  <p:tag name="AS_UNIQUEID" val="106"/>
</p:tagLst>
</file>

<file path=ppt/tags/tag9.xml><?xml version="1.0" encoding="utf-8"?>
<p:tagLst xmlns:p="http://schemas.openxmlformats.org/presentationml/2006/main">
  <p:tag name="KSO_WM_UNIT_TABLE_BEAUTIFY" val="smartTable{856f733d-60ed-406e-a424-649a444fa7b4}"/>
  <p:tag name="TABLE_ENDDRAG_ORIGIN_RECT" val="555*261"/>
  <p:tag name="TABLE_ENDDRAG_RECT" val="20*165*555*26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3794</Words>
  <PresentationFormat>宽屏</PresentationFormat>
  <Paragraphs>537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楷体</vt:lpstr>
      <vt:lpstr>黑体</vt:lpstr>
      <vt:lpstr>华文中宋</vt:lpstr>
      <vt:lpstr>华文细黑</vt:lpstr>
      <vt:lpstr>方正苏新诗柳楷简体</vt:lpstr>
      <vt:lpstr>方正粗黑宋简体</vt:lpstr>
      <vt:lpstr>Wingdings</vt:lpstr>
      <vt:lpstr>Arial Unicode MS</vt:lpstr>
      <vt:lpstr>Calibri</vt:lpstr>
      <vt:lpstr>方正隶变_GBK</vt:lpstr>
      <vt:lpstr>Helvetica</vt:lpstr>
      <vt:lpstr>汉仪字酷堂义山楷W</vt:lpstr>
      <vt:lpstr>仿宋</vt:lpstr>
      <vt:lpstr>华文新魏</vt:lpstr>
      <vt:lpstr>汉仪青云简</vt:lpstr>
      <vt:lpstr>書體坊顏體㊣</vt:lpstr>
      <vt:lpstr>Segoe Print</vt:lpstr>
      <vt:lpstr>兰米粗楷简体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2021-12-09T06:30:00Z</dcterms:created>
  <dcterms:modified xsi:type="dcterms:W3CDTF">2021-12-10T02:24:13Z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BC2E7BBC71BE4BE4903BB5DB8F0A5321</vt:lpwstr>
  </property>
  <property fmtid="{D5CDD505-2E9C-101B-9397-08002B2CF9AE}" pid="3" name="KSOProductBuildVer">
    <vt:lpwstr>2052-11.1.0.11115</vt:lpwstr>
  </property>
</Properties>
</file>